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8736" r:id="rId1"/>
    <p:sldMasterId id="2147488741" r:id="rId2"/>
    <p:sldMasterId id="2147488747" r:id="rId3"/>
    <p:sldMasterId id="2147488767" r:id="rId4"/>
    <p:sldMasterId id="2147488775" r:id="rId5"/>
  </p:sldMasterIdLst>
  <p:notesMasterIdLst>
    <p:notesMasterId r:id="rId237"/>
  </p:notesMasterIdLst>
  <p:handoutMasterIdLst>
    <p:handoutMasterId r:id="rId238"/>
  </p:handoutMasterIdLst>
  <p:sldIdLst>
    <p:sldId id="1500" r:id="rId6"/>
    <p:sldId id="1489" r:id="rId7"/>
    <p:sldId id="3225" r:id="rId8"/>
    <p:sldId id="1533" r:id="rId9"/>
    <p:sldId id="1534" r:id="rId10"/>
    <p:sldId id="1531" r:id="rId11"/>
    <p:sldId id="3357" r:id="rId12"/>
    <p:sldId id="3358" r:id="rId13"/>
    <p:sldId id="3359" r:id="rId14"/>
    <p:sldId id="3360" r:id="rId15"/>
    <p:sldId id="3361" r:id="rId16"/>
    <p:sldId id="3362" r:id="rId17"/>
    <p:sldId id="3363" r:id="rId18"/>
    <p:sldId id="3364" r:id="rId19"/>
    <p:sldId id="3366" r:id="rId20"/>
    <p:sldId id="3367" r:id="rId21"/>
    <p:sldId id="3368" r:id="rId22"/>
    <p:sldId id="3369" r:id="rId23"/>
    <p:sldId id="3370" r:id="rId24"/>
    <p:sldId id="3371" r:id="rId25"/>
    <p:sldId id="3372" r:id="rId26"/>
    <p:sldId id="3373" r:id="rId27"/>
    <p:sldId id="3374" r:id="rId28"/>
    <p:sldId id="3375" r:id="rId29"/>
    <p:sldId id="3376" r:id="rId30"/>
    <p:sldId id="3377" r:id="rId31"/>
    <p:sldId id="3378" r:id="rId32"/>
    <p:sldId id="3379" r:id="rId33"/>
    <p:sldId id="3380" r:id="rId34"/>
    <p:sldId id="3381" r:id="rId35"/>
    <p:sldId id="3382" r:id="rId36"/>
    <p:sldId id="3383" r:id="rId37"/>
    <p:sldId id="3384" r:id="rId38"/>
    <p:sldId id="3385" r:id="rId39"/>
    <p:sldId id="3331" r:id="rId40"/>
    <p:sldId id="3332" r:id="rId41"/>
    <p:sldId id="3333" r:id="rId42"/>
    <p:sldId id="3334" r:id="rId43"/>
    <p:sldId id="3335" r:id="rId44"/>
    <p:sldId id="3336" r:id="rId45"/>
    <p:sldId id="3337" r:id="rId46"/>
    <p:sldId id="3338" r:id="rId47"/>
    <p:sldId id="3339" r:id="rId48"/>
    <p:sldId id="3340" r:id="rId49"/>
    <p:sldId id="3341" r:id="rId50"/>
    <p:sldId id="3342" r:id="rId51"/>
    <p:sldId id="3343" r:id="rId52"/>
    <p:sldId id="3344" r:id="rId53"/>
    <p:sldId id="3345" r:id="rId54"/>
    <p:sldId id="3346" r:id="rId55"/>
    <p:sldId id="3347" r:id="rId56"/>
    <p:sldId id="3348" r:id="rId57"/>
    <p:sldId id="3349" r:id="rId58"/>
    <p:sldId id="3350" r:id="rId59"/>
    <p:sldId id="3351" r:id="rId60"/>
    <p:sldId id="3352" r:id="rId61"/>
    <p:sldId id="3353" r:id="rId62"/>
    <p:sldId id="3354" r:id="rId63"/>
    <p:sldId id="3355" r:id="rId64"/>
    <p:sldId id="3514" r:id="rId65"/>
    <p:sldId id="3515" r:id="rId66"/>
    <p:sldId id="3516" r:id="rId67"/>
    <p:sldId id="3517" r:id="rId68"/>
    <p:sldId id="3518" r:id="rId69"/>
    <p:sldId id="3519" r:id="rId70"/>
    <p:sldId id="3520" r:id="rId71"/>
    <p:sldId id="3521" r:id="rId72"/>
    <p:sldId id="3522" r:id="rId73"/>
    <p:sldId id="3523" r:id="rId74"/>
    <p:sldId id="3524" r:id="rId75"/>
    <p:sldId id="3525" r:id="rId76"/>
    <p:sldId id="3526" r:id="rId77"/>
    <p:sldId id="3527" r:id="rId78"/>
    <p:sldId id="3528" r:id="rId79"/>
    <p:sldId id="3529" r:id="rId80"/>
    <p:sldId id="3530" r:id="rId81"/>
    <p:sldId id="3531" r:id="rId82"/>
    <p:sldId id="3532" r:id="rId83"/>
    <p:sldId id="3533" r:id="rId84"/>
    <p:sldId id="3534" r:id="rId85"/>
    <p:sldId id="3535" r:id="rId86"/>
    <p:sldId id="3536" r:id="rId87"/>
    <p:sldId id="3537" r:id="rId88"/>
    <p:sldId id="3538" r:id="rId89"/>
    <p:sldId id="3539" r:id="rId90"/>
    <p:sldId id="3540" r:id="rId91"/>
    <p:sldId id="3541" r:id="rId92"/>
    <p:sldId id="3542" r:id="rId93"/>
    <p:sldId id="3543" r:id="rId94"/>
    <p:sldId id="3544" r:id="rId95"/>
    <p:sldId id="3545" r:id="rId96"/>
    <p:sldId id="3546" r:id="rId97"/>
    <p:sldId id="3547" r:id="rId98"/>
    <p:sldId id="3283" r:id="rId99"/>
    <p:sldId id="3284" r:id="rId100"/>
    <p:sldId id="3224" r:id="rId101"/>
    <p:sldId id="3394" r:id="rId102"/>
    <p:sldId id="3395" r:id="rId103"/>
    <p:sldId id="3396" r:id="rId104"/>
    <p:sldId id="3397" r:id="rId105"/>
    <p:sldId id="3398" r:id="rId106"/>
    <p:sldId id="3399" r:id="rId107"/>
    <p:sldId id="3400" r:id="rId108"/>
    <p:sldId id="3401" r:id="rId109"/>
    <p:sldId id="3402" r:id="rId110"/>
    <p:sldId id="3403" r:id="rId111"/>
    <p:sldId id="3404" r:id="rId112"/>
    <p:sldId id="3405" r:id="rId113"/>
    <p:sldId id="3406" r:id="rId114"/>
    <p:sldId id="3407" r:id="rId115"/>
    <p:sldId id="3408" r:id="rId116"/>
    <p:sldId id="3409" r:id="rId117"/>
    <p:sldId id="3410" r:id="rId118"/>
    <p:sldId id="3411" r:id="rId119"/>
    <p:sldId id="3412" r:id="rId120"/>
    <p:sldId id="3413" r:id="rId121"/>
    <p:sldId id="3414" r:id="rId122"/>
    <p:sldId id="3415" r:id="rId123"/>
    <p:sldId id="3416" r:id="rId124"/>
    <p:sldId id="3417" r:id="rId125"/>
    <p:sldId id="3282" r:id="rId126"/>
    <p:sldId id="3491" r:id="rId127"/>
    <p:sldId id="3492" r:id="rId128"/>
    <p:sldId id="3493" r:id="rId129"/>
    <p:sldId id="3494" r:id="rId130"/>
    <p:sldId id="3495" r:id="rId131"/>
    <p:sldId id="3496" r:id="rId132"/>
    <p:sldId id="3497" r:id="rId133"/>
    <p:sldId id="3498" r:id="rId134"/>
    <p:sldId id="3499" r:id="rId135"/>
    <p:sldId id="3500" r:id="rId136"/>
    <p:sldId id="3501" r:id="rId137"/>
    <p:sldId id="3548" r:id="rId138"/>
    <p:sldId id="3502" r:id="rId139"/>
    <p:sldId id="3503" r:id="rId140"/>
    <p:sldId id="3504" r:id="rId141"/>
    <p:sldId id="3505" r:id="rId142"/>
    <p:sldId id="3506" r:id="rId143"/>
    <p:sldId id="3507" r:id="rId144"/>
    <p:sldId id="3508" r:id="rId145"/>
    <p:sldId id="3509" r:id="rId146"/>
    <p:sldId id="3510" r:id="rId147"/>
    <p:sldId id="3511" r:id="rId148"/>
    <p:sldId id="3512" r:id="rId149"/>
    <p:sldId id="3513" r:id="rId150"/>
    <p:sldId id="3418" r:id="rId151"/>
    <p:sldId id="3419" r:id="rId152"/>
    <p:sldId id="3420" r:id="rId153"/>
    <p:sldId id="3421" r:id="rId154"/>
    <p:sldId id="3422" r:id="rId155"/>
    <p:sldId id="3423" r:id="rId156"/>
    <p:sldId id="3424" r:id="rId157"/>
    <p:sldId id="3425" r:id="rId158"/>
    <p:sldId id="3426" r:id="rId159"/>
    <p:sldId id="3427" r:id="rId160"/>
    <p:sldId id="3428" r:id="rId161"/>
    <p:sldId id="3429" r:id="rId162"/>
    <p:sldId id="3430" r:id="rId163"/>
    <p:sldId id="3431" r:id="rId164"/>
    <p:sldId id="3432" r:id="rId165"/>
    <p:sldId id="3433" r:id="rId166"/>
    <p:sldId id="3434" r:id="rId167"/>
    <p:sldId id="3435" r:id="rId168"/>
    <p:sldId id="3436" r:id="rId169"/>
    <p:sldId id="3437" r:id="rId170"/>
    <p:sldId id="3438" r:id="rId171"/>
    <p:sldId id="3439" r:id="rId172"/>
    <p:sldId id="3440" r:id="rId173"/>
    <p:sldId id="3441" r:id="rId174"/>
    <p:sldId id="3442" r:id="rId175"/>
    <p:sldId id="3443" r:id="rId176"/>
    <p:sldId id="3444" r:id="rId177"/>
    <p:sldId id="3445" r:id="rId178"/>
    <p:sldId id="3446" r:id="rId179"/>
    <p:sldId id="3447" r:id="rId180"/>
    <p:sldId id="3448" r:id="rId181"/>
    <p:sldId id="3449" r:id="rId182"/>
    <p:sldId id="3450" r:id="rId183"/>
    <p:sldId id="3451" r:id="rId184"/>
    <p:sldId id="3452" r:id="rId185"/>
    <p:sldId id="3453" r:id="rId186"/>
    <p:sldId id="3454" r:id="rId187"/>
    <p:sldId id="3455" r:id="rId188"/>
    <p:sldId id="3456" r:id="rId189"/>
    <p:sldId id="3457" r:id="rId190"/>
    <p:sldId id="3458" r:id="rId191"/>
    <p:sldId id="3459" r:id="rId192"/>
    <p:sldId id="3460" r:id="rId193"/>
    <p:sldId id="3461" r:id="rId194"/>
    <p:sldId id="3462" r:id="rId195"/>
    <p:sldId id="3463" r:id="rId196"/>
    <p:sldId id="3464" r:id="rId197"/>
    <p:sldId id="3465" r:id="rId198"/>
    <p:sldId id="3466" r:id="rId199"/>
    <p:sldId id="3467" r:id="rId200"/>
    <p:sldId id="3468" r:id="rId201"/>
    <p:sldId id="3469" r:id="rId202"/>
    <p:sldId id="3470" r:id="rId203"/>
    <p:sldId id="3471" r:id="rId204"/>
    <p:sldId id="3472" r:id="rId205"/>
    <p:sldId id="3473" r:id="rId206"/>
    <p:sldId id="3474" r:id="rId207"/>
    <p:sldId id="3475" r:id="rId208"/>
    <p:sldId id="3476" r:id="rId209"/>
    <p:sldId id="3477" r:id="rId210"/>
    <p:sldId id="3478" r:id="rId211"/>
    <p:sldId id="291" r:id="rId212"/>
    <p:sldId id="292" r:id="rId213"/>
    <p:sldId id="293" r:id="rId214"/>
    <p:sldId id="290" r:id="rId215"/>
    <p:sldId id="289" r:id="rId216"/>
    <p:sldId id="288" r:id="rId217"/>
    <p:sldId id="287" r:id="rId218"/>
    <p:sldId id="286" r:id="rId219"/>
    <p:sldId id="284" r:id="rId220"/>
    <p:sldId id="285" r:id="rId221"/>
    <p:sldId id="282" r:id="rId222"/>
    <p:sldId id="281" r:id="rId223"/>
    <p:sldId id="283" r:id="rId224"/>
    <p:sldId id="303" r:id="rId225"/>
    <p:sldId id="304" r:id="rId226"/>
    <p:sldId id="299" r:id="rId227"/>
    <p:sldId id="300" r:id="rId228"/>
    <p:sldId id="301" r:id="rId229"/>
    <p:sldId id="302" r:id="rId230"/>
    <p:sldId id="295" r:id="rId231"/>
    <p:sldId id="294" r:id="rId232"/>
    <p:sldId id="296" r:id="rId233"/>
    <p:sldId id="297" r:id="rId234"/>
    <p:sldId id="298" r:id="rId235"/>
    <p:sldId id="305" r:id="rId236"/>
  </p:sldIdLst>
  <p:sldSz cx="9906000" cy="6858000" type="A4"/>
  <p:notesSz cx="6797675" cy="9928225"/>
  <p:defaultTextStyle>
    <a:defPPr>
      <a:defRPr lang="fr-FR"/>
    </a:defPPr>
    <a:lvl1pPr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5pPr>
    <a:lvl6pPr marL="2286000" algn="l" defTabSz="457200" rtl="0" eaLnBrk="1" latinLnBrk="0" hangingPunct="1">
      <a:defRPr kern="1200">
        <a:solidFill>
          <a:schemeClr val="tx1"/>
        </a:solidFill>
        <a:latin typeface="Arial Unicode MS" charset="0"/>
        <a:ea typeface="ＭＳ Ｐゴシック" charset="0"/>
        <a:cs typeface="ＭＳ Ｐゴシック" charset="0"/>
      </a:defRPr>
    </a:lvl6pPr>
    <a:lvl7pPr marL="2743200" algn="l" defTabSz="457200" rtl="0" eaLnBrk="1" latinLnBrk="0" hangingPunct="1">
      <a:defRPr kern="1200">
        <a:solidFill>
          <a:schemeClr val="tx1"/>
        </a:solidFill>
        <a:latin typeface="Arial Unicode MS" charset="0"/>
        <a:ea typeface="ＭＳ Ｐゴシック" charset="0"/>
        <a:cs typeface="ＭＳ Ｐゴシック" charset="0"/>
      </a:defRPr>
    </a:lvl7pPr>
    <a:lvl8pPr marL="3200400" algn="l" defTabSz="457200" rtl="0" eaLnBrk="1" latinLnBrk="0" hangingPunct="1">
      <a:defRPr kern="1200">
        <a:solidFill>
          <a:schemeClr val="tx1"/>
        </a:solidFill>
        <a:latin typeface="Arial Unicode MS" charset="0"/>
        <a:ea typeface="ＭＳ Ｐゴシック" charset="0"/>
        <a:cs typeface="ＭＳ Ｐゴシック" charset="0"/>
      </a:defRPr>
    </a:lvl8pPr>
    <a:lvl9pPr marL="3657600" algn="l" defTabSz="457200" rtl="0" eaLnBrk="1" latinLnBrk="0" hangingPunct="1">
      <a:defRPr kern="1200">
        <a:solidFill>
          <a:schemeClr val="tx1"/>
        </a:solidFill>
        <a:latin typeface="Arial Unicode MS" charset="0"/>
        <a:ea typeface="ＭＳ Ｐゴシック" charset="0"/>
        <a:cs typeface="ＭＳ Ｐゴシック" charset="0"/>
      </a:defRPr>
    </a:lvl9pPr>
  </p:defaultTextStyle>
  <p:extLst>
    <p:ext uri="{521415D9-36F7-43E2-AB2F-B90AF26B5E84}">
      <p14:sectionLst xmlns:p14="http://schemas.microsoft.com/office/powerpoint/2010/main">
        <p14:section name="Core FB MC KPI Report" id="{9A575414-7EA3-6D46-A32E-7BC1A8A1029C}">
          <p14:sldIdLst>
            <p14:sldId id="1500"/>
            <p14:sldId id="1489"/>
            <p14:sldId id="3225"/>
            <p14:sldId id="1533"/>
            <p14:sldId id="1534"/>
            <p14:sldId id="1531"/>
            <p14:sldId id="3357"/>
            <p14:sldId id="3358"/>
            <p14:sldId id="3359"/>
            <p14:sldId id="3360"/>
            <p14:sldId id="3361"/>
            <p14:sldId id="3362"/>
            <p14:sldId id="3363"/>
            <p14:sldId id="3364"/>
            <p14:sldId id="3366"/>
            <p14:sldId id="3367"/>
            <p14:sldId id="3368"/>
            <p14:sldId id="3369"/>
            <p14:sldId id="3370"/>
            <p14:sldId id="3371"/>
            <p14:sldId id="3372"/>
            <p14:sldId id="3373"/>
            <p14:sldId id="3374"/>
            <p14:sldId id="3375"/>
            <p14:sldId id="3376"/>
            <p14:sldId id="3377"/>
            <p14:sldId id="3378"/>
            <p14:sldId id="3379"/>
            <p14:sldId id="3380"/>
            <p14:sldId id="3381"/>
            <p14:sldId id="3382"/>
            <p14:sldId id="3383"/>
            <p14:sldId id="3384"/>
            <p14:sldId id="3385"/>
            <p14:sldId id="3331"/>
            <p14:sldId id="3332"/>
            <p14:sldId id="3333"/>
            <p14:sldId id="3334"/>
            <p14:sldId id="3335"/>
            <p14:sldId id="3336"/>
            <p14:sldId id="3337"/>
            <p14:sldId id="3338"/>
            <p14:sldId id="3339"/>
            <p14:sldId id="3340"/>
            <p14:sldId id="3341"/>
            <p14:sldId id="3342"/>
            <p14:sldId id="3343"/>
            <p14:sldId id="3344"/>
            <p14:sldId id="3345"/>
            <p14:sldId id="3346"/>
            <p14:sldId id="3347"/>
            <p14:sldId id="3348"/>
            <p14:sldId id="3349"/>
            <p14:sldId id="3350"/>
            <p14:sldId id="3351"/>
            <p14:sldId id="3352"/>
            <p14:sldId id="3353"/>
            <p14:sldId id="3354"/>
            <p14:sldId id="3355"/>
            <p14:sldId id="3514"/>
            <p14:sldId id="3515"/>
            <p14:sldId id="3516"/>
            <p14:sldId id="3517"/>
            <p14:sldId id="3518"/>
            <p14:sldId id="3519"/>
            <p14:sldId id="3520"/>
            <p14:sldId id="3521"/>
            <p14:sldId id="3522"/>
            <p14:sldId id="3523"/>
            <p14:sldId id="3524"/>
            <p14:sldId id="3525"/>
            <p14:sldId id="3526"/>
            <p14:sldId id="3527"/>
            <p14:sldId id="3528"/>
            <p14:sldId id="3529"/>
            <p14:sldId id="3530"/>
            <p14:sldId id="3531"/>
            <p14:sldId id="3532"/>
            <p14:sldId id="3533"/>
            <p14:sldId id="3534"/>
            <p14:sldId id="3535"/>
            <p14:sldId id="3536"/>
            <p14:sldId id="3537"/>
            <p14:sldId id="3538"/>
            <p14:sldId id="3539"/>
            <p14:sldId id="3540"/>
            <p14:sldId id="3541"/>
            <p14:sldId id="3542"/>
            <p14:sldId id="3543"/>
            <p14:sldId id="3544"/>
            <p14:sldId id="3545"/>
            <p14:sldId id="3546"/>
            <p14:sldId id="3547"/>
            <p14:sldId id="3283"/>
            <p14:sldId id="3284"/>
            <p14:sldId id="3224"/>
            <p14:sldId id="3394"/>
            <p14:sldId id="3395"/>
            <p14:sldId id="3396"/>
            <p14:sldId id="3397"/>
            <p14:sldId id="3398"/>
            <p14:sldId id="3399"/>
            <p14:sldId id="3400"/>
            <p14:sldId id="3401"/>
            <p14:sldId id="3402"/>
            <p14:sldId id="3403"/>
            <p14:sldId id="3404"/>
            <p14:sldId id="3405"/>
            <p14:sldId id="3406"/>
            <p14:sldId id="3407"/>
            <p14:sldId id="3408"/>
            <p14:sldId id="3409"/>
            <p14:sldId id="3410"/>
            <p14:sldId id="3411"/>
            <p14:sldId id="3412"/>
            <p14:sldId id="3413"/>
            <p14:sldId id="3414"/>
            <p14:sldId id="3415"/>
            <p14:sldId id="3416"/>
            <p14:sldId id="3417"/>
            <p14:sldId id="3282"/>
            <p14:sldId id="3491"/>
            <p14:sldId id="3492"/>
            <p14:sldId id="3493"/>
            <p14:sldId id="3494"/>
            <p14:sldId id="3495"/>
            <p14:sldId id="3496"/>
            <p14:sldId id="3497"/>
            <p14:sldId id="3498"/>
            <p14:sldId id="3499"/>
            <p14:sldId id="3500"/>
            <p14:sldId id="3501"/>
            <p14:sldId id="3548"/>
            <p14:sldId id="3502"/>
            <p14:sldId id="3503"/>
            <p14:sldId id="3504"/>
            <p14:sldId id="3505"/>
            <p14:sldId id="3506"/>
            <p14:sldId id="3507"/>
            <p14:sldId id="3508"/>
            <p14:sldId id="3509"/>
            <p14:sldId id="3510"/>
            <p14:sldId id="3511"/>
            <p14:sldId id="3512"/>
            <p14:sldId id="3513"/>
            <p14:sldId id="3418"/>
            <p14:sldId id="3419"/>
            <p14:sldId id="3420"/>
            <p14:sldId id="3421"/>
            <p14:sldId id="3422"/>
            <p14:sldId id="3423"/>
            <p14:sldId id="3424"/>
            <p14:sldId id="3425"/>
            <p14:sldId id="3426"/>
            <p14:sldId id="3427"/>
            <p14:sldId id="3428"/>
            <p14:sldId id="3429"/>
            <p14:sldId id="3430"/>
            <p14:sldId id="3431"/>
            <p14:sldId id="3432"/>
            <p14:sldId id="3433"/>
            <p14:sldId id="3434"/>
            <p14:sldId id="3435"/>
            <p14:sldId id="3436"/>
            <p14:sldId id="3437"/>
            <p14:sldId id="3438"/>
            <p14:sldId id="3439"/>
            <p14:sldId id="3440"/>
            <p14:sldId id="3441"/>
            <p14:sldId id="3442"/>
            <p14:sldId id="3443"/>
            <p14:sldId id="3444"/>
            <p14:sldId id="3445"/>
            <p14:sldId id="3446"/>
            <p14:sldId id="3447"/>
            <p14:sldId id="3448"/>
            <p14:sldId id="3449"/>
            <p14:sldId id="3450"/>
            <p14:sldId id="3451"/>
            <p14:sldId id="3452"/>
            <p14:sldId id="3453"/>
            <p14:sldId id="3454"/>
            <p14:sldId id="3455"/>
            <p14:sldId id="3456"/>
            <p14:sldId id="3457"/>
            <p14:sldId id="3458"/>
            <p14:sldId id="3459"/>
            <p14:sldId id="3460"/>
            <p14:sldId id="3461"/>
            <p14:sldId id="3462"/>
            <p14:sldId id="3463"/>
            <p14:sldId id="3464"/>
            <p14:sldId id="3465"/>
            <p14:sldId id="3466"/>
            <p14:sldId id="3467"/>
            <p14:sldId id="3468"/>
            <p14:sldId id="3469"/>
            <p14:sldId id="3470"/>
            <p14:sldId id="3471"/>
            <p14:sldId id="3472"/>
            <p14:sldId id="3473"/>
            <p14:sldId id="3474"/>
            <p14:sldId id="3475"/>
            <p14:sldId id="3476"/>
            <p14:sldId id="3477"/>
            <p14:sldId id="3478"/>
            <p14:sldId id="291"/>
            <p14:sldId id="292"/>
            <p14:sldId id="293"/>
            <p14:sldId id="290"/>
            <p14:sldId id="289"/>
            <p14:sldId id="288"/>
            <p14:sldId id="287"/>
            <p14:sldId id="286"/>
            <p14:sldId id="284"/>
            <p14:sldId id="285"/>
            <p14:sldId id="282"/>
            <p14:sldId id="281"/>
            <p14:sldId id="283"/>
            <p14:sldId id="303"/>
            <p14:sldId id="304"/>
            <p14:sldId id="299"/>
            <p14:sldId id="300"/>
            <p14:sldId id="301"/>
            <p14:sldId id="302"/>
            <p14:sldId id="295"/>
            <p14:sldId id="294"/>
            <p14:sldId id="296"/>
            <p14:sldId id="297"/>
            <p14:sldId id="298"/>
            <p14:sldId id="305"/>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3127">
          <p15:clr>
            <a:srgbClr val="A4A3A4"/>
          </p15:clr>
        </p15:guide>
        <p15:guide id="2" pos="214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2" name="Author" initials="A" lastIdx="0" clrIdx="42"/>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hiddenSlides="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0D302"/>
    <a:srgbClr val="0100FE"/>
    <a:srgbClr val="009644"/>
    <a:srgbClr val="AD0600"/>
    <a:srgbClr val="B40600"/>
    <a:srgbClr val="787F04"/>
    <a:srgbClr val="8BB88D"/>
    <a:srgbClr val="B798CF"/>
    <a:srgbClr val="32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709411-3733-4EC2-8B98-6300671F59BB}" v="48" dt="2022-01-27T12:39:15.427"/>
    <p1510:client id="{698CBFA7-8087-4AD0-B0AD-B06CD550C472}" v="1" dt="2021-07-08T11:36:31.140"/>
    <p1510:client id="{B4C6EA7C-4713-4444-93ED-CBF32DBDFD2C}" v="6" dt="2021-06-21T08:19:03.936"/>
    <p1510:client id="{B9B139B2-E3C3-438D-9BB5-DC7602AC163E}" v="65" dt="2021-06-09T11:59:18.482"/>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79" autoAdjust="0"/>
    <p:restoredTop sz="95581" autoAdjust="0"/>
  </p:normalViewPr>
  <p:slideViewPr>
    <p:cSldViewPr snapToGrid="0">
      <p:cViewPr>
        <p:scale>
          <a:sx n="110" d="100"/>
          <a:sy n="110" d="100"/>
        </p:scale>
        <p:origin x="216" y="-854"/>
      </p:cViewPr>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p:scale>
          <a:sx n="75" d="100"/>
          <a:sy n="75" d="100"/>
        </p:scale>
        <p:origin x="4782" y="1278"/>
      </p:cViewPr>
      <p:guideLst>
        <p:guide orient="horz" pos="3127"/>
        <p:guide pos="2142"/>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slide" Target="slides/slide154.xml"/><Relationship Id="rId170" Type="http://schemas.openxmlformats.org/officeDocument/2006/relationships/slide" Target="slides/slide165.xml"/><Relationship Id="rId191" Type="http://schemas.openxmlformats.org/officeDocument/2006/relationships/slide" Target="slides/slide186.xml"/><Relationship Id="rId205" Type="http://schemas.openxmlformats.org/officeDocument/2006/relationships/slide" Target="slides/slide200.xml"/><Relationship Id="rId226" Type="http://schemas.openxmlformats.org/officeDocument/2006/relationships/slide" Target="slides/slide22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5.xml"/><Relationship Id="rId95" Type="http://schemas.openxmlformats.org/officeDocument/2006/relationships/slide" Target="slides/slide90.xml"/><Relationship Id="rId160" Type="http://schemas.openxmlformats.org/officeDocument/2006/relationships/slide" Target="slides/slide155.xml"/><Relationship Id="rId181" Type="http://schemas.openxmlformats.org/officeDocument/2006/relationships/slide" Target="slides/slide176.xml"/><Relationship Id="rId216" Type="http://schemas.openxmlformats.org/officeDocument/2006/relationships/slide" Target="slides/slide211.xml"/><Relationship Id="rId237" Type="http://schemas.openxmlformats.org/officeDocument/2006/relationships/notesMaster" Target="notesMasters/notesMaster1.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71" Type="http://schemas.openxmlformats.org/officeDocument/2006/relationships/slide" Target="slides/slide166.xml"/><Relationship Id="rId192" Type="http://schemas.openxmlformats.org/officeDocument/2006/relationships/slide" Target="slides/slide187.xml"/><Relationship Id="rId206" Type="http://schemas.openxmlformats.org/officeDocument/2006/relationships/slide" Target="slides/slide201.xml"/><Relationship Id="rId227" Type="http://schemas.openxmlformats.org/officeDocument/2006/relationships/slide" Target="slides/slide222.xml"/><Relationship Id="rId201" Type="http://schemas.openxmlformats.org/officeDocument/2006/relationships/slide" Target="slides/slide196.xml"/><Relationship Id="rId222" Type="http://schemas.openxmlformats.org/officeDocument/2006/relationships/slide" Target="slides/slide217.xml"/><Relationship Id="rId243" Type="http://schemas.openxmlformats.org/officeDocument/2006/relationships/tableStyles" Target="tableStyles.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61" Type="http://schemas.openxmlformats.org/officeDocument/2006/relationships/slide" Target="slides/slide156.xml"/><Relationship Id="rId166" Type="http://schemas.openxmlformats.org/officeDocument/2006/relationships/slide" Target="slides/slide161.xml"/><Relationship Id="rId182" Type="http://schemas.openxmlformats.org/officeDocument/2006/relationships/slide" Target="slides/slide177.xml"/><Relationship Id="rId187" Type="http://schemas.openxmlformats.org/officeDocument/2006/relationships/slide" Target="slides/slide182.xml"/><Relationship Id="rId217" Type="http://schemas.openxmlformats.org/officeDocument/2006/relationships/slide" Target="slides/slide212.xml"/><Relationship Id="rId1" Type="http://schemas.openxmlformats.org/officeDocument/2006/relationships/slideMaster" Target="slideMasters/slideMaster1.xml"/><Relationship Id="rId6" Type="http://schemas.openxmlformats.org/officeDocument/2006/relationships/slide" Target="slides/slide1.xml"/><Relationship Id="rId212" Type="http://schemas.openxmlformats.org/officeDocument/2006/relationships/slide" Target="slides/slide207.xml"/><Relationship Id="rId233" Type="http://schemas.openxmlformats.org/officeDocument/2006/relationships/slide" Target="slides/slide228.xml"/><Relationship Id="rId238" Type="http://schemas.openxmlformats.org/officeDocument/2006/relationships/handoutMaster" Target="handoutMasters/handoutMaster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slide" Target="slides/slide146.xml"/><Relationship Id="rId156" Type="http://schemas.openxmlformats.org/officeDocument/2006/relationships/slide" Target="slides/slide151.xml"/><Relationship Id="rId177" Type="http://schemas.openxmlformats.org/officeDocument/2006/relationships/slide" Target="slides/slide172.xml"/><Relationship Id="rId198" Type="http://schemas.openxmlformats.org/officeDocument/2006/relationships/slide" Target="slides/slide193.xml"/><Relationship Id="rId172" Type="http://schemas.openxmlformats.org/officeDocument/2006/relationships/slide" Target="slides/slide167.xml"/><Relationship Id="rId193" Type="http://schemas.openxmlformats.org/officeDocument/2006/relationships/slide" Target="slides/slide188.xml"/><Relationship Id="rId202" Type="http://schemas.openxmlformats.org/officeDocument/2006/relationships/slide" Target="slides/slide197.xml"/><Relationship Id="rId207" Type="http://schemas.openxmlformats.org/officeDocument/2006/relationships/slide" Target="slides/slide202.xml"/><Relationship Id="rId223" Type="http://schemas.openxmlformats.org/officeDocument/2006/relationships/slide" Target="slides/slide218.xml"/><Relationship Id="rId228" Type="http://schemas.openxmlformats.org/officeDocument/2006/relationships/slide" Target="slides/slide223.xml"/><Relationship Id="rId244" Type="http://schemas.microsoft.com/office/2015/10/relationships/revisionInfo" Target="revisionInfo.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slide" Target="slides/slide183.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slide" Target="slides/slide157.xml"/><Relationship Id="rId183" Type="http://schemas.openxmlformats.org/officeDocument/2006/relationships/slide" Target="slides/slide178.xml"/><Relationship Id="rId213" Type="http://schemas.openxmlformats.org/officeDocument/2006/relationships/slide" Target="slides/slide208.xml"/><Relationship Id="rId218" Type="http://schemas.openxmlformats.org/officeDocument/2006/relationships/slide" Target="slides/slide213.xml"/><Relationship Id="rId234" Type="http://schemas.openxmlformats.org/officeDocument/2006/relationships/slide" Target="slides/slide229.xml"/><Relationship Id="rId239" Type="http://schemas.openxmlformats.org/officeDocument/2006/relationships/commentAuthors" Target="commentAuthors.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73" Type="http://schemas.openxmlformats.org/officeDocument/2006/relationships/slide" Target="slides/slide168.xml"/><Relationship Id="rId194" Type="http://schemas.openxmlformats.org/officeDocument/2006/relationships/slide" Target="slides/slide189.xml"/><Relationship Id="rId199" Type="http://schemas.openxmlformats.org/officeDocument/2006/relationships/slide" Target="slides/slide194.xml"/><Relationship Id="rId203" Type="http://schemas.openxmlformats.org/officeDocument/2006/relationships/slide" Target="slides/slide198.xml"/><Relationship Id="rId208" Type="http://schemas.openxmlformats.org/officeDocument/2006/relationships/slide" Target="slides/slide203.xml"/><Relationship Id="rId229" Type="http://schemas.openxmlformats.org/officeDocument/2006/relationships/slide" Target="slides/slide224.xml"/><Relationship Id="rId19" Type="http://schemas.openxmlformats.org/officeDocument/2006/relationships/slide" Target="slides/slide14.xml"/><Relationship Id="rId224" Type="http://schemas.openxmlformats.org/officeDocument/2006/relationships/slide" Target="slides/slide219.xml"/><Relationship Id="rId240" Type="http://schemas.openxmlformats.org/officeDocument/2006/relationships/presProps" Target="presProps.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slide" Target="slides/slide179.xml"/><Relationship Id="rId189" Type="http://schemas.openxmlformats.org/officeDocument/2006/relationships/slide" Target="slides/slide184.xml"/><Relationship Id="rId219" Type="http://schemas.openxmlformats.org/officeDocument/2006/relationships/slide" Target="slides/slide214.xml"/><Relationship Id="rId3" Type="http://schemas.openxmlformats.org/officeDocument/2006/relationships/slideMaster" Target="slideMasters/slideMaster3.xml"/><Relationship Id="rId214" Type="http://schemas.openxmlformats.org/officeDocument/2006/relationships/slide" Target="slides/slide209.xml"/><Relationship Id="rId230" Type="http://schemas.openxmlformats.org/officeDocument/2006/relationships/slide" Target="slides/slide225.xml"/><Relationship Id="rId235" Type="http://schemas.openxmlformats.org/officeDocument/2006/relationships/slide" Target="slides/slide230.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79" Type="http://schemas.openxmlformats.org/officeDocument/2006/relationships/slide" Target="slides/slide174.xml"/><Relationship Id="rId195" Type="http://schemas.openxmlformats.org/officeDocument/2006/relationships/slide" Target="slides/slide190.xml"/><Relationship Id="rId209" Type="http://schemas.openxmlformats.org/officeDocument/2006/relationships/slide" Target="slides/slide204.xml"/><Relationship Id="rId190" Type="http://schemas.openxmlformats.org/officeDocument/2006/relationships/slide" Target="slides/slide185.xml"/><Relationship Id="rId204" Type="http://schemas.openxmlformats.org/officeDocument/2006/relationships/slide" Target="slides/slide199.xml"/><Relationship Id="rId220" Type="http://schemas.openxmlformats.org/officeDocument/2006/relationships/slide" Target="slides/slide215.xml"/><Relationship Id="rId225" Type="http://schemas.openxmlformats.org/officeDocument/2006/relationships/slide" Target="slides/slide220.xml"/><Relationship Id="rId241" Type="http://schemas.openxmlformats.org/officeDocument/2006/relationships/viewProps" Target="viewProps.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slide" Target="slides/slide164.xml"/><Relationship Id="rId185" Type="http://schemas.openxmlformats.org/officeDocument/2006/relationships/slide" Target="slides/slide180.xml"/><Relationship Id="rId4" Type="http://schemas.openxmlformats.org/officeDocument/2006/relationships/slideMaster" Target="slideMasters/slideMaster4.xml"/><Relationship Id="rId9" Type="http://schemas.openxmlformats.org/officeDocument/2006/relationships/slide" Target="slides/slide4.xml"/><Relationship Id="rId180" Type="http://schemas.openxmlformats.org/officeDocument/2006/relationships/slide" Target="slides/slide175.xml"/><Relationship Id="rId210" Type="http://schemas.openxmlformats.org/officeDocument/2006/relationships/slide" Target="slides/slide205.xml"/><Relationship Id="rId215" Type="http://schemas.openxmlformats.org/officeDocument/2006/relationships/slide" Target="slides/slide210.xml"/><Relationship Id="rId236" Type="http://schemas.openxmlformats.org/officeDocument/2006/relationships/slide" Target="slides/slide231.xml"/><Relationship Id="rId26" Type="http://schemas.openxmlformats.org/officeDocument/2006/relationships/slide" Target="slides/slide21.xml"/><Relationship Id="rId231" Type="http://schemas.openxmlformats.org/officeDocument/2006/relationships/slide" Target="slides/slide226.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196" Type="http://schemas.openxmlformats.org/officeDocument/2006/relationships/slide" Target="slides/slide191.xml"/><Relationship Id="rId200" Type="http://schemas.openxmlformats.org/officeDocument/2006/relationships/slide" Target="slides/slide195.xml"/><Relationship Id="rId16" Type="http://schemas.openxmlformats.org/officeDocument/2006/relationships/slide" Target="slides/slide11.xml"/><Relationship Id="rId221" Type="http://schemas.openxmlformats.org/officeDocument/2006/relationships/slide" Target="slides/slide216.xml"/><Relationship Id="rId242" Type="http://schemas.openxmlformats.org/officeDocument/2006/relationships/theme" Target="theme/theme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slide" Target="slides/slide160.xml"/><Relationship Id="rId186" Type="http://schemas.openxmlformats.org/officeDocument/2006/relationships/slide" Target="slides/slide181.xml"/><Relationship Id="rId211" Type="http://schemas.openxmlformats.org/officeDocument/2006/relationships/slide" Target="slides/slide206.xml"/><Relationship Id="rId232" Type="http://schemas.openxmlformats.org/officeDocument/2006/relationships/slide" Target="slides/slide227.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 Id="rId176" Type="http://schemas.openxmlformats.org/officeDocument/2006/relationships/slide" Target="slides/slide171.xml"/><Relationship Id="rId197" Type="http://schemas.openxmlformats.org/officeDocument/2006/relationships/slide" Target="slides/slide192.xml"/></Relationships>
</file>

<file path=ppt/charts/_rels/chart1.xml.rels><?xml version="1.0" encoding="UTF-8" standalone="yes"?>
<Relationships xmlns="http://schemas.openxmlformats.org/package/2006/relationships"><Relationship Id="rId3" Type="http://schemas.openxmlformats.org/officeDocument/2006/relationships/oleObject" Target="file:///\\Users\e1106\Dropbox%20(TSCNET)\NRAO_passt%20info\10_2021\KPI_output\KPI_RelRAM_October.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RelRAM</a:t>
            </a:r>
            <a:r>
              <a:rPr lang="en-GB" baseline="0"/>
              <a:t> comparison before/after RAO</a:t>
            </a:r>
            <a:endParaRPr lang="en-GB"/>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1439701616245341E-2"/>
          <c:y val="0.14437070938215105"/>
          <c:w val="0.8994852880232076"/>
          <c:h val="0.79566352546892738"/>
        </c:manualLayout>
      </c:layout>
      <c:barChart>
        <c:barDir val="col"/>
        <c:grouping val="clustered"/>
        <c:varyColors val="0"/>
        <c:ser>
          <c:idx val="0"/>
          <c:order val="0"/>
          <c:tx>
            <c:strRef>
              <c:f>Sheet2!$B$25</c:f>
              <c:strCache>
                <c:ptCount val="1"/>
                <c:pt idx="0">
                  <c:v>Avg RelRAM before RAO</c:v>
                </c:pt>
              </c:strCache>
            </c:strRef>
          </c:tx>
          <c:spPr>
            <a:solidFill>
              <a:schemeClr val="accent1"/>
            </a:solidFill>
            <a:ln>
              <a:noFill/>
            </a:ln>
            <a:effectLst/>
          </c:spPr>
          <c:invertIfNegative val="0"/>
          <c:cat>
            <c:strRef>
              <c:f>Sheet2!$A$26:$A$40</c:f>
              <c:strCache>
                <c:ptCount val="15"/>
                <c:pt idx="0">
                  <c:v>AT</c:v>
                </c:pt>
                <c:pt idx="1">
                  <c:v>BE</c:v>
                </c:pt>
                <c:pt idx="2">
                  <c:v>CZ</c:v>
                </c:pt>
                <c:pt idx="3">
                  <c:v>D2</c:v>
                </c:pt>
                <c:pt idx="4">
                  <c:v>D4</c:v>
                </c:pt>
                <c:pt idx="5">
                  <c:v>D7</c:v>
                </c:pt>
                <c:pt idx="6">
                  <c:v>D8</c:v>
                </c:pt>
                <c:pt idx="7">
                  <c:v>FR</c:v>
                </c:pt>
                <c:pt idx="8">
                  <c:v>HR</c:v>
                </c:pt>
                <c:pt idx="9">
                  <c:v>HU</c:v>
                </c:pt>
                <c:pt idx="10">
                  <c:v>NL</c:v>
                </c:pt>
                <c:pt idx="11">
                  <c:v>PL</c:v>
                </c:pt>
                <c:pt idx="12">
                  <c:v>RO</c:v>
                </c:pt>
                <c:pt idx="13">
                  <c:v>SI</c:v>
                </c:pt>
                <c:pt idx="14">
                  <c:v>SK</c:v>
                </c:pt>
              </c:strCache>
            </c:strRef>
          </c:cat>
          <c:val>
            <c:numRef>
              <c:f>Sheet2!$B$26:$B$40</c:f>
              <c:numCache>
                <c:formatCode>0</c:formatCode>
                <c:ptCount val="15"/>
                <c:pt idx="0">
                  <c:v>-70.98205862114169</c:v>
                </c:pt>
                <c:pt idx="1">
                  <c:v>55.458918689342447</c:v>
                </c:pt>
                <c:pt idx="2">
                  <c:v>68.552149933129499</c:v>
                </c:pt>
                <c:pt idx="3">
                  <c:v>-605.07923150257739</c:v>
                </c:pt>
                <c:pt idx="4">
                  <c:v>-195.02149458509271</c:v>
                </c:pt>
                <c:pt idx="5">
                  <c:v>-430.10337409682188</c:v>
                </c:pt>
                <c:pt idx="6">
                  <c:v>-614.29999999999995</c:v>
                </c:pt>
                <c:pt idx="7">
                  <c:v>-74.18150357582013</c:v>
                </c:pt>
                <c:pt idx="8">
                  <c:v>276.79371840672849</c:v>
                </c:pt>
                <c:pt idx="10">
                  <c:v>-282.12719160129029</c:v>
                </c:pt>
                <c:pt idx="11">
                  <c:v>-47.367873851920358</c:v>
                </c:pt>
                <c:pt idx="12">
                  <c:v>10.946185071109696</c:v>
                </c:pt>
                <c:pt idx="13">
                  <c:v>221.53685765170931</c:v>
                </c:pt>
                <c:pt idx="14">
                  <c:v>38.675733812960473</c:v>
                </c:pt>
              </c:numCache>
            </c:numRef>
          </c:val>
          <c:extLst>
            <c:ext xmlns:c16="http://schemas.microsoft.com/office/drawing/2014/chart" uri="{C3380CC4-5D6E-409C-BE32-E72D297353CC}">
              <c16:uniqueId val="{00000000-F003-1846-93FB-F940A8ABA1F5}"/>
            </c:ext>
          </c:extLst>
        </c:ser>
        <c:ser>
          <c:idx val="1"/>
          <c:order val="1"/>
          <c:tx>
            <c:strRef>
              <c:f>Sheet2!$C$25</c:f>
              <c:strCache>
                <c:ptCount val="1"/>
                <c:pt idx="0">
                  <c:v>Avg RelRAM after RAO</c:v>
                </c:pt>
              </c:strCache>
            </c:strRef>
          </c:tx>
          <c:spPr>
            <a:solidFill>
              <a:schemeClr val="accent2"/>
            </a:solidFill>
            <a:ln>
              <a:noFill/>
            </a:ln>
            <a:effectLst/>
          </c:spPr>
          <c:invertIfNegative val="0"/>
          <c:cat>
            <c:strRef>
              <c:f>Sheet2!$A$26:$A$40</c:f>
              <c:strCache>
                <c:ptCount val="15"/>
                <c:pt idx="0">
                  <c:v>AT</c:v>
                </c:pt>
                <c:pt idx="1">
                  <c:v>BE</c:v>
                </c:pt>
                <c:pt idx="2">
                  <c:v>CZ</c:v>
                </c:pt>
                <c:pt idx="3">
                  <c:v>D2</c:v>
                </c:pt>
                <c:pt idx="4">
                  <c:v>D4</c:v>
                </c:pt>
                <c:pt idx="5">
                  <c:v>D7</c:v>
                </c:pt>
                <c:pt idx="6">
                  <c:v>D8</c:v>
                </c:pt>
                <c:pt idx="7">
                  <c:v>FR</c:v>
                </c:pt>
                <c:pt idx="8">
                  <c:v>HR</c:v>
                </c:pt>
                <c:pt idx="9">
                  <c:v>HU</c:v>
                </c:pt>
                <c:pt idx="10">
                  <c:v>NL</c:v>
                </c:pt>
                <c:pt idx="11">
                  <c:v>PL</c:v>
                </c:pt>
                <c:pt idx="12">
                  <c:v>RO</c:v>
                </c:pt>
                <c:pt idx="13">
                  <c:v>SI</c:v>
                </c:pt>
                <c:pt idx="14">
                  <c:v>SK</c:v>
                </c:pt>
              </c:strCache>
            </c:strRef>
          </c:cat>
          <c:val>
            <c:numRef>
              <c:f>Sheet2!$C$26:$C$40</c:f>
              <c:numCache>
                <c:formatCode>0</c:formatCode>
                <c:ptCount val="15"/>
                <c:pt idx="0">
                  <c:v>-55.490405800193031</c:v>
                </c:pt>
                <c:pt idx="1">
                  <c:v>114.16360331453518</c:v>
                </c:pt>
                <c:pt idx="2">
                  <c:v>68.815944339781055</c:v>
                </c:pt>
                <c:pt idx="3">
                  <c:v>-463.56757102268705</c:v>
                </c:pt>
                <c:pt idx="4">
                  <c:v>-188.3245003090251</c:v>
                </c:pt>
                <c:pt idx="5">
                  <c:v>-430.25107178544346</c:v>
                </c:pt>
                <c:pt idx="6">
                  <c:v>-548.53242237089444</c:v>
                </c:pt>
                <c:pt idx="7">
                  <c:v>-68.132215842744785</c:v>
                </c:pt>
                <c:pt idx="8">
                  <c:v>275.2322724537666</c:v>
                </c:pt>
                <c:pt idx="10">
                  <c:v>-265.73063987715238</c:v>
                </c:pt>
                <c:pt idx="11">
                  <c:v>8.3902518598288793</c:v>
                </c:pt>
                <c:pt idx="12">
                  <c:v>34.213307986735678</c:v>
                </c:pt>
                <c:pt idx="13">
                  <c:v>221.53685765170931</c:v>
                </c:pt>
                <c:pt idx="14">
                  <c:v>38.863348006319747</c:v>
                </c:pt>
              </c:numCache>
            </c:numRef>
          </c:val>
          <c:extLst>
            <c:ext xmlns:c16="http://schemas.microsoft.com/office/drawing/2014/chart" uri="{C3380CC4-5D6E-409C-BE32-E72D297353CC}">
              <c16:uniqueId val="{00000001-F003-1846-93FB-F940A8ABA1F5}"/>
            </c:ext>
          </c:extLst>
        </c:ser>
        <c:dLbls>
          <c:showLegendKey val="0"/>
          <c:showVal val="0"/>
          <c:showCatName val="0"/>
          <c:showSerName val="0"/>
          <c:showPercent val="0"/>
          <c:showBubbleSize val="0"/>
        </c:dLbls>
        <c:gapWidth val="150"/>
        <c:axId val="1123059423"/>
        <c:axId val="1123661119"/>
      </c:barChart>
      <c:catAx>
        <c:axId val="1123059423"/>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b="0"/>
                  <a:t>TSOs</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23661119"/>
        <c:crosses val="autoZero"/>
        <c:auto val="1"/>
        <c:lblAlgn val="ctr"/>
        <c:lblOffset val="100"/>
        <c:noMultiLvlLbl val="0"/>
      </c:catAx>
      <c:valAx>
        <c:axId val="1123661119"/>
        <c:scaling>
          <c:orientation val="minMax"/>
          <c:max val="1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b="0"/>
                  <a:t>RAM (MW)</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23059423"/>
        <c:crosses val="autoZero"/>
        <c:crossBetween val="between"/>
      </c:valAx>
      <c:spPr>
        <a:noFill/>
        <a:ln>
          <a:noFill/>
        </a:ln>
        <a:effectLst/>
      </c:spPr>
    </c:plotArea>
    <c:legend>
      <c:legendPos val="r"/>
      <c:layout>
        <c:manualLayout>
          <c:xMode val="edge"/>
          <c:yMode val="edge"/>
          <c:x val="0.327503937007874"/>
          <c:y val="7.3536515466909341E-2"/>
          <c:w val="0.32381185246581018"/>
          <c:h val="7.72316618317447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984118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4" name="Rectangle 4"/>
          <p:cNvSpPr>
            <a:spLocks noGrp="1" noRot="1" noChangeAspect="1" noChangeArrowheads="1" noTextEdit="1"/>
          </p:cNvSpPr>
          <p:nvPr>
            <p:ph type="sldImg" idx="2"/>
          </p:nvPr>
        </p:nvSpPr>
        <p:spPr bwMode="auto">
          <a:xfrm>
            <a:off x="711200" y="746125"/>
            <a:ext cx="5375275" cy="37211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Tree>
    <p:extLst>
      <p:ext uri="{BB962C8B-B14F-4D97-AF65-F5344CB8AC3E}">
        <p14:creationId xmlns:p14="http://schemas.microsoft.com/office/powerpoint/2010/main" val="203802640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Unicode MS" pitchFamily="34" charset="-128"/>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Unicode MS" pitchFamily="34" charset="-128"/>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Unicode MS" pitchFamily="34" charset="-128"/>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Unicode MS" pitchFamily="34" charset="-128"/>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Unicode MS" pitchFamily="34" charset="-128"/>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12091532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38378888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8348268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7636002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41902560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11004825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30697785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9063501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38757046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37073263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3123494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6747485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16952982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5587745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28482904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34384913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26362407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29853086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31659393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35092838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19510270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24722567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2943046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41192374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4916226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10184591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10867562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24292535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pivotTable</a:t>
            </a:r>
            <a:endParaRPr dirty="0"/>
          </a:p>
          <a:p>
            <a:r>
              <a:rPr b="0" dirty="0"/>
              <a:t>No alt text provided.</a:t>
            </a:r>
            <a:endParaRPr dirty="0"/>
          </a:p>
          <a:p>
            <a:endParaRPr dirty="0"/>
          </a:p>
          <a:p>
            <a:r>
              <a:rPr b="1" dirty="0"/>
              <a:t>clusteredColumnChart</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20970985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clusteredColumnChart</a:t>
            </a:r>
            <a:endParaRPr dirty="0"/>
          </a:p>
          <a:p>
            <a:r>
              <a:rPr b="0" dirty="0"/>
              <a:t>No alt text provided.</a:t>
            </a:r>
            <a:endParaRPr dirty="0"/>
          </a:p>
          <a:p>
            <a:endParaRPr dirty="0"/>
          </a:p>
          <a:p>
            <a:r>
              <a:rPr b="1" dirty="0"/>
              <a:t>clusteredColumnChart</a:t>
            </a:r>
            <a:endParaRPr dirty="0"/>
          </a:p>
          <a:p>
            <a:r>
              <a:rPr b="0" dirty="0"/>
              <a:t>No alt text provided.</a:t>
            </a:r>
            <a:endParaRPr dirty="0"/>
          </a:p>
          <a:p>
            <a:endParaRPr dirty="0"/>
          </a:p>
        </p:txBody>
      </p:sp>
    </p:spTree>
    <p:extLst>
      <p:ext uri="{BB962C8B-B14F-4D97-AF65-F5344CB8AC3E}">
        <p14:creationId xmlns:p14="http://schemas.microsoft.com/office/powerpoint/2010/main" val="11922146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clusteredColumnChart</a:t>
            </a:r>
            <a:endParaRPr dirty="0"/>
          </a:p>
          <a:p>
            <a:r>
              <a:rPr b="0" dirty="0"/>
              <a:t>No alt text provided.</a:t>
            </a:r>
            <a:endParaRPr dirty="0"/>
          </a:p>
          <a:p>
            <a:endParaRPr dirty="0"/>
          </a:p>
          <a:p>
            <a:r>
              <a:rPr b="1" dirty="0"/>
              <a:t>clusteredColumnChart</a:t>
            </a:r>
            <a:endParaRPr dirty="0"/>
          </a:p>
          <a:p>
            <a:r>
              <a:rPr b="0" dirty="0"/>
              <a:t>No alt text provided.</a:t>
            </a:r>
            <a:endParaRPr dirty="0"/>
          </a:p>
          <a:p>
            <a:endParaRPr dirty="0"/>
          </a:p>
        </p:txBody>
      </p:sp>
    </p:spTree>
    <p:extLst>
      <p:ext uri="{BB962C8B-B14F-4D97-AF65-F5344CB8AC3E}">
        <p14:creationId xmlns:p14="http://schemas.microsoft.com/office/powerpoint/2010/main" val="32535929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clusteredColumnChart</a:t>
            </a:r>
            <a:endParaRPr dirty="0"/>
          </a:p>
          <a:p>
            <a:r>
              <a:rPr b="0" dirty="0"/>
              <a:t>No alt text provided.</a:t>
            </a:r>
            <a:endParaRPr dirty="0"/>
          </a:p>
          <a:p>
            <a:endParaRPr dirty="0"/>
          </a:p>
          <a:p>
            <a:r>
              <a:rPr b="1" dirty="0"/>
              <a:t>clusteredColumnChart</a:t>
            </a:r>
            <a:endParaRPr dirty="0"/>
          </a:p>
          <a:p>
            <a:r>
              <a:rPr b="0" dirty="0"/>
              <a:t>No alt text provided.</a:t>
            </a:r>
            <a:endParaRPr dirty="0"/>
          </a:p>
          <a:p>
            <a:endParaRPr dirty="0"/>
          </a:p>
        </p:txBody>
      </p:sp>
    </p:spTree>
    <p:extLst>
      <p:ext uri="{BB962C8B-B14F-4D97-AF65-F5344CB8AC3E}">
        <p14:creationId xmlns:p14="http://schemas.microsoft.com/office/powerpoint/2010/main" val="12853340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clusteredColumnChart</a:t>
            </a:r>
            <a:endParaRPr dirty="0"/>
          </a:p>
          <a:p>
            <a:r>
              <a:rPr b="0" dirty="0"/>
              <a:t>No alt text provided.</a:t>
            </a:r>
            <a:endParaRPr dirty="0"/>
          </a:p>
          <a:p>
            <a:endParaRPr dirty="0"/>
          </a:p>
          <a:p>
            <a:r>
              <a:rPr b="1" dirty="0"/>
              <a:t>clusteredColumnChart</a:t>
            </a:r>
            <a:endParaRPr dirty="0"/>
          </a:p>
          <a:p>
            <a:r>
              <a:rPr b="0" dirty="0"/>
              <a:t>No alt text provided.</a:t>
            </a:r>
            <a:endParaRPr dirty="0"/>
          </a:p>
          <a:p>
            <a:endParaRPr dirty="0"/>
          </a:p>
        </p:txBody>
      </p:sp>
    </p:spTree>
    <p:extLst>
      <p:ext uri="{BB962C8B-B14F-4D97-AF65-F5344CB8AC3E}">
        <p14:creationId xmlns:p14="http://schemas.microsoft.com/office/powerpoint/2010/main" val="672863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8064329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clusteredColumnChart</a:t>
            </a:r>
            <a:endParaRPr dirty="0"/>
          </a:p>
          <a:p>
            <a:r>
              <a:rPr b="0" dirty="0"/>
              <a:t>No alt text provided.</a:t>
            </a:r>
            <a:endParaRPr dirty="0"/>
          </a:p>
          <a:p>
            <a:endParaRPr dirty="0"/>
          </a:p>
          <a:p>
            <a:r>
              <a:rPr b="1" dirty="0"/>
              <a:t>clusteredColumnChart</a:t>
            </a:r>
            <a:endParaRPr dirty="0"/>
          </a:p>
          <a:p>
            <a:r>
              <a:rPr b="0" dirty="0"/>
              <a:t>No alt text provided.</a:t>
            </a:r>
            <a:endParaRPr dirty="0"/>
          </a:p>
          <a:p>
            <a:endParaRPr dirty="0"/>
          </a:p>
        </p:txBody>
      </p:sp>
    </p:spTree>
    <p:extLst>
      <p:ext uri="{BB962C8B-B14F-4D97-AF65-F5344CB8AC3E}">
        <p14:creationId xmlns:p14="http://schemas.microsoft.com/office/powerpoint/2010/main" val="16032760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clusteredColumnChart</a:t>
            </a:r>
            <a:endParaRPr dirty="0"/>
          </a:p>
          <a:p>
            <a:r>
              <a:rPr b="0" dirty="0"/>
              <a:t>No alt text provided.</a:t>
            </a:r>
            <a:endParaRPr dirty="0"/>
          </a:p>
          <a:p>
            <a:endParaRPr dirty="0"/>
          </a:p>
          <a:p>
            <a:r>
              <a:rPr b="1" dirty="0"/>
              <a:t>clusteredColumnChart</a:t>
            </a:r>
            <a:endParaRPr dirty="0"/>
          </a:p>
          <a:p>
            <a:r>
              <a:rPr b="0" dirty="0"/>
              <a:t>No alt text provided.</a:t>
            </a:r>
            <a:endParaRPr dirty="0"/>
          </a:p>
          <a:p>
            <a:endParaRPr dirty="0"/>
          </a:p>
        </p:txBody>
      </p:sp>
    </p:spTree>
    <p:extLst>
      <p:ext uri="{BB962C8B-B14F-4D97-AF65-F5344CB8AC3E}">
        <p14:creationId xmlns:p14="http://schemas.microsoft.com/office/powerpoint/2010/main" val="29054831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clusteredColumnChart</a:t>
            </a:r>
            <a:endParaRPr dirty="0"/>
          </a:p>
          <a:p>
            <a:r>
              <a:rPr b="0" dirty="0"/>
              <a:t>No alt text provided.</a:t>
            </a:r>
            <a:endParaRPr dirty="0"/>
          </a:p>
          <a:p>
            <a:endParaRPr dirty="0"/>
          </a:p>
          <a:p>
            <a:r>
              <a:rPr b="1" dirty="0"/>
              <a:t>clusteredColumnChart</a:t>
            </a:r>
            <a:endParaRPr dirty="0"/>
          </a:p>
          <a:p>
            <a:r>
              <a:rPr b="0" dirty="0"/>
              <a:t>No alt text provided.</a:t>
            </a:r>
            <a:endParaRPr dirty="0"/>
          </a:p>
          <a:p>
            <a:endParaRPr dirty="0"/>
          </a:p>
        </p:txBody>
      </p:sp>
    </p:spTree>
    <p:extLst>
      <p:ext uri="{BB962C8B-B14F-4D97-AF65-F5344CB8AC3E}">
        <p14:creationId xmlns:p14="http://schemas.microsoft.com/office/powerpoint/2010/main" val="12344698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clusteredColumnChart</a:t>
            </a:r>
            <a:endParaRPr dirty="0"/>
          </a:p>
          <a:p>
            <a:r>
              <a:rPr b="0" dirty="0"/>
              <a:t>No alt text provided.</a:t>
            </a:r>
            <a:endParaRPr dirty="0"/>
          </a:p>
          <a:p>
            <a:endParaRPr dirty="0"/>
          </a:p>
          <a:p>
            <a:r>
              <a:rPr b="1" dirty="0"/>
              <a:t>clusteredColumnChart</a:t>
            </a:r>
            <a:endParaRPr dirty="0"/>
          </a:p>
          <a:p>
            <a:r>
              <a:rPr b="0" dirty="0"/>
              <a:t>No alt text provided.</a:t>
            </a:r>
            <a:endParaRPr dirty="0"/>
          </a:p>
          <a:p>
            <a:endParaRPr dirty="0"/>
          </a:p>
        </p:txBody>
      </p:sp>
    </p:spTree>
    <p:extLst>
      <p:ext uri="{BB962C8B-B14F-4D97-AF65-F5344CB8AC3E}">
        <p14:creationId xmlns:p14="http://schemas.microsoft.com/office/powerpoint/2010/main" val="2798198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clusteredColumnChart</a:t>
            </a:r>
            <a:endParaRPr dirty="0"/>
          </a:p>
          <a:p>
            <a:r>
              <a:rPr b="0" dirty="0"/>
              <a:t>No alt text provided.</a:t>
            </a:r>
            <a:endParaRPr dirty="0"/>
          </a:p>
          <a:p>
            <a:endParaRPr dirty="0"/>
          </a:p>
          <a:p>
            <a:r>
              <a:rPr b="1" dirty="0"/>
              <a:t>clusteredColumnChart</a:t>
            </a:r>
            <a:endParaRPr dirty="0"/>
          </a:p>
          <a:p>
            <a:r>
              <a:rPr b="0" dirty="0"/>
              <a:t>No alt text provided.</a:t>
            </a:r>
            <a:endParaRPr dirty="0"/>
          </a:p>
          <a:p>
            <a:endParaRPr dirty="0"/>
          </a:p>
        </p:txBody>
      </p:sp>
    </p:spTree>
    <p:extLst>
      <p:ext uri="{BB962C8B-B14F-4D97-AF65-F5344CB8AC3E}">
        <p14:creationId xmlns:p14="http://schemas.microsoft.com/office/powerpoint/2010/main" val="16980068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clusteredColumnChart</a:t>
            </a:r>
            <a:endParaRPr dirty="0"/>
          </a:p>
          <a:p>
            <a:r>
              <a:rPr b="0" dirty="0"/>
              <a:t>No alt text provided.</a:t>
            </a:r>
            <a:endParaRPr dirty="0"/>
          </a:p>
          <a:p>
            <a:endParaRPr dirty="0"/>
          </a:p>
          <a:p>
            <a:r>
              <a:rPr b="1" dirty="0"/>
              <a:t>clusteredColumnChart</a:t>
            </a:r>
            <a:endParaRPr dirty="0"/>
          </a:p>
          <a:p>
            <a:r>
              <a:rPr b="0" dirty="0"/>
              <a:t>No alt text provided.</a:t>
            </a:r>
            <a:endParaRPr dirty="0"/>
          </a:p>
          <a:p>
            <a:endParaRPr dirty="0"/>
          </a:p>
        </p:txBody>
      </p:sp>
    </p:spTree>
    <p:extLst>
      <p:ext uri="{BB962C8B-B14F-4D97-AF65-F5344CB8AC3E}">
        <p14:creationId xmlns:p14="http://schemas.microsoft.com/office/powerpoint/2010/main" val="33747781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clusteredColumnChart</a:t>
            </a:r>
            <a:endParaRPr dirty="0"/>
          </a:p>
          <a:p>
            <a:r>
              <a:rPr b="0" dirty="0"/>
              <a:t>No alt text provided.</a:t>
            </a:r>
            <a:endParaRPr dirty="0"/>
          </a:p>
          <a:p>
            <a:endParaRPr dirty="0"/>
          </a:p>
          <a:p>
            <a:r>
              <a:rPr b="1" dirty="0"/>
              <a:t>clusteredColumnChart</a:t>
            </a:r>
            <a:endParaRPr dirty="0"/>
          </a:p>
          <a:p>
            <a:r>
              <a:rPr b="0" dirty="0"/>
              <a:t>No alt text provided.</a:t>
            </a:r>
            <a:endParaRPr dirty="0"/>
          </a:p>
          <a:p>
            <a:endParaRPr dirty="0"/>
          </a:p>
        </p:txBody>
      </p:sp>
    </p:spTree>
    <p:extLst>
      <p:ext uri="{BB962C8B-B14F-4D97-AF65-F5344CB8AC3E}">
        <p14:creationId xmlns:p14="http://schemas.microsoft.com/office/powerpoint/2010/main" val="30689821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clusteredColumnChart</a:t>
            </a:r>
            <a:endParaRPr dirty="0"/>
          </a:p>
          <a:p>
            <a:r>
              <a:rPr b="0" dirty="0"/>
              <a:t>No alt text provided.</a:t>
            </a:r>
            <a:endParaRPr dirty="0"/>
          </a:p>
          <a:p>
            <a:endParaRPr dirty="0"/>
          </a:p>
          <a:p>
            <a:r>
              <a:rPr b="1" dirty="0"/>
              <a:t>clusteredColumnChart</a:t>
            </a:r>
            <a:endParaRPr dirty="0"/>
          </a:p>
          <a:p>
            <a:r>
              <a:rPr b="0" dirty="0"/>
              <a:t>No alt text provided.</a:t>
            </a:r>
            <a:endParaRPr dirty="0"/>
          </a:p>
          <a:p>
            <a:endParaRPr dirty="0"/>
          </a:p>
        </p:txBody>
      </p:sp>
    </p:spTree>
    <p:extLst>
      <p:ext uri="{BB962C8B-B14F-4D97-AF65-F5344CB8AC3E}">
        <p14:creationId xmlns:p14="http://schemas.microsoft.com/office/powerpoint/2010/main" val="18909990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clusteredColumnChart</a:t>
            </a:r>
            <a:endParaRPr dirty="0"/>
          </a:p>
          <a:p>
            <a:r>
              <a:rPr b="0" dirty="0"/>
              <a:t>No alt text provided.</a:t>
            </a:r>
            <a:endParaRPr dirty="0"/>
          </a:p>
          <a:p>
            <a:endParaRPr dirty="0"/>
          </a:p>
          <a:p>
            <a:r>
              <a:rPr b="1" dirty="0"/>
              <a:t>clusteredColumnChart</a:t>
            </a:r>
            <a:endParaRPr dirty="0"/>
          </a:p>
          <a:p>
            <a:r>
              <a:rPr b="0" dirty="0"/>
              <a:t>No alt text provided.</a:t>
            </a:r>
            <a:endParaRPr dirty="0"/>
          </a:p>
          <a:p>
            <a:endParaRPr dirty="0"/>
          </a:p>
        </p:txBody>
      </p:sp>
    </p:spTree>
    <p:extLst>
      <p:ext uri="{BB962C8B-B14F-4D97-AF65-F5344CB8AC3E}">
        <p14:creationId xmlns:p14="http://schemas.microsoft.com/office/powerpoint/2010/main" val="1797971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clusteredColumnChart</a:t>
            </a:r>
            <a:endParaRPr dirty="0"/>
          </a:p>
          <a:p>
            <a:r>
              <a:rPr b="0" dirty="0"/>
              <a:t>No alt text provided.</a:t>
            </a:r>
            <a:endParaRPr dirty="0"/>
          </a:p>
          <a:p>
            <a:endParaRPr dirty="0"/>
          </a:p>
          <a:p>
            <a:r>
              <a:rPr b="1" dirty="0"/>
              <a:t>clusteredColumnChart</a:t>
            </a:r>
            <a:endParaRPr dirty="0"/>
          </a:p>
          <a:p>
            <a:r>
              <a:rPr b="0" dirty="0"/>
              <a:t>No alt text provided.</a:t>
            </a:r>
            <a:endParaRPr dirty="0"/>
          </a:p>
          <a:p>
            <a:endParaRPr dirty="0"/>
          </a:p>
        </p:txBody>
      </p:sp>
    </p:spTree>
    <p:extLst>
      <p:ext uri="{BB962C8B-B14F-4D97-AF65-F5344CB8AC3E}">
        <p14:creationId xmlns:p14="http://schemas.microsoft.com/office/powerpoint/2010/main" val="357037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5672693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clusteredColumnChart</a:t>
            </a:r>
            <a:endParaRPr dirty="0"/>
          </a:p>
          <a:p>
            <a:r>
              <a:rPr b="0" dirty="0"/>
              <a:t>No alt text provided.</a:t>
            </a:r>
            <a:endParaRPr dirty="0"/>
          </a:p>
          <a:p>
            <a:endParaRPr dirty="0"/>
          </a:p>
          <a:p>
            <a:r>
              <a:rPr b="1" dirty="0"/>
              <a:t>clusteredColumnChart</a:t>
            </a:r>
            <a:endParaRPr dirty="0"/>
          </a:p>
          <a:p>
            <a:r>
              <a:rPr b="0" dirty="0"/>
              <a:t>No alt text provided.</a:t>
            </a:r>
            <a:endParaRPr dirty="0"/>
          </a:p>
          <a:p>
            <a:endParaRPr dirty="0"/>
          </a:p>
        </p:txBody>
      </p:sp>
    </p:spTree>
    <p:extLst>
      <p:ext uri="{BB962C8B-B14F-4D97-AF65-F5344CB8AC3E}">
        <p14:creationId xmlns:p14="http://schemas.microsoft.com/office/powerpoint/2010/main" val="13382760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clusteredColumnChart</a:t>
            </a:r>
            <a:endParaRPr dirty="0"/>
          </a:p>
          <a:p>
            <a:r>
              <a:rPr b="0" dirty="0"/>
              <a:t>No alt text provided.</a:t>
            </a:r>
            <a:endParaRPr dirty="0"/>
          </a:p>
          <a:p>
            <a:endParaRPr dirty="0"/>
          </a:p>
          <a:p>
            <a:r>
              <a:rPr b="1" dirty="0"/>
              <a:t>clusteredColumnChart</a:t>
            </a:r>
            <a:endParaRPr dirty="0"/>
          </a:p>
          <a:p>
            <a:r>
              <a:rPr b="0" dirty="0"/>
              <a:t>No alt text provided.</a:t>
            </a:r>
            <a:endParaRPr dirty="0"/>
          </a:p>
          <a:p>
            <a:endParaRPr dirty="0"/>
          </a:p>
        </p:txBody>
      </p:sp>
    </p:spTree>
    <p:extLst>
      <p:ext uri="{BB962C8B-B14F-4D97-AF65-F5344CB8AC3E}">
        <p14:creationId xmlns:p14="http://schemas.microsoft.com/office/powerpoint/2010/main" val="10994413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clusteredColumnChart</a:t>
            </a:r>
            <a:endParaRPr dirty="0"/>
          </a:p>
          <a:p>
            <a:r>
              <a:rPr b="0" dirty="0"/>
              <a:t>No alt text provided.</a:t>
            </a:r>
            <a:endParaRPr dirty="0"/>
          </a:p>
          <a:p>
            <a:endParaRPr dirty="0"/>
          </a:p>
          <a:p>
            <a:r>
              <a:rPr b="1" dirty="0"/>
              <a:t>clusteredColumnChart</a:t>
            </a:r>
            <a:endParaRPr dirty="0"/>
          </a:p>
          <a:p>
            <a:r>
              <a:rPr b="0" dirty="0"/>
              <a:t>No alt text provided.</a:t>
            </a:r>
            <a:endParaRPr dirty="0"/>
          </a:p>
          <a:p>
            <a:endParaRPr dirty="0"/>
          </a:p>
        </p:txBody>
      </p:sp>
    </p:spTree>
    <p:extLst>
      <p:ext uri="{BB962C8B-B14F-4D97-AF65-F5344CB8AC3E}">
        <p14:creationId xmlns:p14="http://schemas.microsoft.com/office/powerpoint/2010/main" val="4532814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clusteredColumnChart</a:t>
            </a:r>
            <a:endParaRPr dirty="0"/>
          </a:p>
          <a:p>
            <a:r>
              <a:rPr b="0" dirty="0"/>
              <a:t>No alt text provided.</a:t>
            </a:r>
            <a:endParaRPr dirty="0"/>
          </a:p>
          <a:p>
            <a:endParaRPr dirty="0"/>
          </a:p>
          <a:p>
            <a:r>
              <a:rPr b="1" dirty="0"/>
              <a:t>clusteredColumnChart</a:t>
            </a:r>
            <a:endParaRPr dirty="0"/>
          </a:p>
          <a:p>
            <a:r>
              <a:rPr b="0" dirty="0"/>
              <a:t>No alt text provided.</a:t>
            </a:r>
            <a:endParaRPr dirty="0"/>
          </a:p>
          <a:p>
            <a:endParaRPr dirty="0"/>
          </a:p>
        </p:txBody>
      </p:sp>
    </p:spTree>
    <p:extLst>
      <p:ext uri="{BB962C8B-B14F-4D97-AF65-F5344CB8AC3E}">
        <p14:creationId xmlns:p14="http://schemas.microsoft.com/office/powerpoint/2010/main" val="92873469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clusteredColumnChart</a:t>
            </a:r>
            <a:endParaRPr dirty="0"/>
          </a:p>
          <a:p>
            <a:r>
              <a:rPr b="0" dirty="0"/>
              <a:t>No alt text provided.</a:t>
            </a:r>
            <a:endParaRPr dirty="0"/>
          </a:p>
          <a:p>
            <a:endParaRPr dirty="0"/>
          </a:p>
          <a:p>
            <a:r>
              <a:rPr b="1" dirty="0"/>
              <a:t>clusteredColumnChart</a:t>
            </a:r>
            <a:endParaRPr dirty="0"/>
          </a:p>
          <a:p>
            <a:r>
              <a:rPr b="0" dirty="0"/>
              <a:t>No alt text provided.</a:t>
            </a:r>
            <a:endParaRPr dirty="0"/>
          </a:p>
          <a:p>
            <a:endParaRPr dirty="0"/>
          </a:p>
        </p:txBody>
      </p:sp>
    </p:spTree>
    <p:extLst>
      <p:ext uri="{BB962C8B-B14F-4D97-AF65-F5344CB8AC3E}">
        <p14:creationId xmlns:p14="http://schemas.microsoft.com/office/powerpoint/2010/main" val="41355452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clusteredColumnChart</a:t>
            </a:r>
            <a:endParaRPr dirty="0"/>
          </a:p>
          <a:p>
            <a:r>
              <a:rPr b="0" dirty="0"/>
              <a:t>No alt text provided.</a:t>
            </a:r>
            <a:endParaRPr dirty="0"/>
          </a:p>
          <a:p>
            <a:endParaRPr dirty="0"/>
          </a:p>
          <a:p>
            <a:r>
              <a:rPr b="1" dirty="0"/>
              <a:t>clusteredColumnChart</a:t>
            </a:r>
            <a:endParaRPr dirty="0"/>
          </a:p>
          <a:p>
            <a:r>
              <a:rPr b="0" dirty="0"/>
              <a:t>No alt text provided.</a:t>
            </a:r>
            <a:endParaRPr dirty="0"/>
          </a:p>
          <a:p>
            <a:endParaRPr dirty="0"/>
          </a:p>
        </p:txBody>
      </p:sp>
    </p:spTree>
    <p:extLst>
      <p:ext uri="{BB962C8B-B14F-4D97-AF65-F5344CB8AC3E}">
        <p14:creationId xmlns:p14="http://schemas.microsoft.com/office/powerpoint/2010/main" val="18125362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clusteredColumnChart</a:t>
            </a:r>
            <a:endParaRPr dirty="0"/>
          </a:p>
          <a:p>
            <a:r>
              <a:rPr b="0" dirty="0"/>
              <a:t>No alt text provided.</a:t>
            </a:r>
            <a:endParaRPr dirty="0"/>
          </a:p>
          <a:p>
            <a:endParaRPr dirty="0"/>
          </a:p>
          <a:p>
            <a:r>
              <a:rPr b="1" dirty="0"/>
              <a:t>clusteredColumnChart</a:t>
            </a:r>
            <a:endParaRPr dirty="0"/>
          </a:p>
          <a:p>
            <a:r>
              <a:rPr b="0" dirty="0"/>
              <a:t>No alt text provided.</a:t>
            </a:r>
            <a:endParaRPr dirty="0"/>
          </a:p>
          <a:p>
            <a:endParaRPr dirty="0"/>
          </a:p>
        </p:txBody>
      </p:sp>
    </p:spTree>
    <p:extLst>
      <p:ext uri="{BB962C8B-B14F-4D97-AF65-F5344CB8AC3E}">
        <p14:creationId xmlns:p14="http://schemas.microsoft.com/office/powerpoint/2010/main" val="159669111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clusteredColumnChart</a:t>
            </a:r>
            <a:endParaRPr dirty="0"/>
          </a:p>
          <a:p>
            <a:r>
              <a:rPr b="0" dirty="0"/>
              <a:t>No alt text provided.</a:t>
            </a:r>
            <a:endParaRPr dirty="0"/>
          </a:p>
          <a:p>
            <a:endParaRPr dirty="0"/>
          </a:p>
          <a:p>
            <a:r>
              <a:rPr b="1" dirty="0"/>
              <a:t>clusteredColumnChart</a:t>
            </a:r>
            <a:endParaRPr dirty="0"/>
          </a:p>
          <a:p>
            <a:r>
              <a:rPr b="0" dirty="0"/>
              <a:t>No alt text provided.</a:t>
            </a:r>
            <a:endParaRPr dirty="0"/>
          </a:p>
          <a:p>
            <a:endParaRPr dirty="0"/>
          </a:p>
        </p:txBody>
      </p:sp>
    </p:spTree>
    <p:extLst>
      <p:ext uri="{BB962C8B-B14F-4D97-AF65-F5344CB8AC3E}">
        <p14:creationId xmlns:p14="http://schemas.microsoft.com/office/powerpoint/2010/main" val="79628869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clusteredColumnChart</a:t>
            </a:r>
            <a:endParaRPr dirty="0"/>
          </a:p>
          <a:p>
            <a:r>
              <a:rPr b="0" dirty="0"/>
              <a:t>No alt text provided.</a:t>
            </a:r>
            <a:endParaRPr dirty="0"/>
          </a:p>
          <a:p>
            <a:endParaRPr dirty="0"/>
          </a:p>
          <a:p>
            <a:r>
              <a:rPr b="1" dirty="0"/>
              <a:t>clusteredColumnChart</a:t>
            </a:r>
            <a:endParaRPr dirty="0"/>
          </a:p>
          <a:p>
            <a:r>
              <a:rPr b="0" dirty="0"/>
              <a:t>No alt text provided.</a:t>
            </a:r>
            <a:endParaRPr dirty="0"/>
          </a:p>
          <a:p>
            <a:endParaRPr dirty="0"/>
          </a:p>
        </p:txBody>
      </p:sp>
    </p:spTree>
    <p:extLst>
      <p:ext uri="{BB962C8B-B14F-4D97-AF65-F5344CB8AC3E}">
        <p14:creationId xmlns:p14="http://schemas.microsoft.com/office/powerpoint/2010/main" val="405676694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clusteredColumnChart</a:t>
            </a:r>
            <a:endParaRPr dirty="0"/>
          </a:p>
          <a:p>
            <a:r>
              <a:rPr b="0" dirty="0"/>
              <a:t>No alt text provided.</a:t>
            </a:r>
            <a:endParaRPr dirty="0"/>
          </a:p>
          <a:p>
            <a:endParaRPr dirty="0"/>
          </a:p>
          <a:p>
            <a:r>
              <a:rPr b="1" dirty="0"/>
              <a:t>clusteredColumnChart</a:t>
            </a:r>
            <a:endParaRPr dirty="0"/>
          </a:p>
          <a:p>
            <a:r>
              <a:rPr b="0" dirty="0"/>
              <a:t>No alt text provided.</a:t>
            </a:r>
            <a:endParaRPr dirty="0"/>
          </a:p>
          <a:p>
            <a:endParaRPr dirty="0"/>
          </a:p>
        </p:txBody>
      </p:sp>
    </p:spTree>
    <p:extLst>
      <p:ext uri="{BB962C8B-B14F-4D97-AF65-F5344CB8AC3E}">
        <p14:creationId xmlns:p14="http://schemas.microsoft.com/office/powerpoint/2010/main" val="35730098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38554420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AT</a:t>
            </a:r>
            <a:endParaRPr dirty="0"/>
          </a:p>
          <a:p>
            <a:r>
              <a:rPr b="0" dirty="0"/>
              <a:t>No alt text provided.</a:t>
            </a:r>
            <a:endParaRPr dirty="0"/>
          </a:p>
          <a:p>
            <a:endParaRPr dirty="0"/>
          </a:p>
          <a:p>
            <a:r>
              <a:rPr b="1" dirty="0"/>
              <a:t>BE</a:t>
            </a:r>
            <a:endParaRPr dirty="0"/>
          </a:p>
          <a:p>
            <a:r>
              <a:rPr b="0" dirty="0"/>
              <a:t>No alt text provided.</a:t>
            </a:r>
            <a:endParaRPr dirty="0"/>
          </a:p>
          <a:p>
            <a:endParaRPr dirty="0"/>
          </a:p>
        </p:txBody>
      </p:sp>
    </p:spTree>
    <p:extLst>
      <p:ext uri="{BB962C8B-B14F-4D97-AF65-F5344CB8AC3E}">
        <p14:creationId xmlns:p14="http://schemas.microsoft.com/office/powerpoint/2010/main" val="311161528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CZ</a:t>
            </a:r>
            <a:endParaRPr dirty="0"/>
          </a:p>
          <a:p>
            <a:r>
              <a:rPr b="0" dirty="0"/>
              <a:t>No alt text provided.</a:t>
            </a:r>
            <a:endParaRPr dirty="0"/>
          </a:p>
          <a:p>
            <a:endParaRPr dirty="0"/>
          </a:p>
          <a:p>
            <a:r>
              <a:rPr b="1" dirty="0"/>
              <a:t>DE</a:t>
            </a:r>
            <a:endParaRPr dirty="0"/>
          </a:p>
          <a:p>
            <a:r>
              <a:rPr b="0" dirty="0"/>
              <a:t>No alt text provided.</a:t>
            </a:r>
            <a:endParaRPr dirty="0"/>
          </a:p>
          <a:p>
            <a:endParaRPr dirty="0"/>
          </a:p>
        </p:txBody>
      </p:sp>
    </p:spTree>
    <p:extLst>
      <p:ext uri="{BB962C8B-B14F-4D97-AF65-F5344CB8AC3E}">
        <p14:creationId xmlns:p14="http://schemas.microsoft.com/office/powerpoint/2010/main" val="348913219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FR</a:t>
            </a:r>
            <a:endParaRPr dirty="0"/>
          </a:p>
          <a:p>
            <a:r>
              <a:rPr b="0" dirty="0"/>
              <a:t>No alt text provided.</a:t>
            </a:r>
            <a:endParaRPr dirty="0"/>
          </a:p>
          <a:p>
            <a:endParaRPr dirty="0"/>
          </a:p>
          <a:p>
            <a:r>
              <a:rPr b="1" dirty="0"/>
              <a:t>HR</a:t>
            </a:r>
            <a:endParaRPr dirty="0"/>
          </a:p>
          <a:p>
            <a:r>
              <a:rPr b="0" dirty="0"/>
              <a:t>No alt text provided.</a:t>
            </a:r>
            <a:endParaRPr dirty="0"/>
          </a:p>
          <a:p>
            <a:endParaRPr dirty="0"/>
          </a:p>
        </p:txBody>
      </p:sp>
    </p:spTree>
    <p:extLst>
      <p:ext uri="{BB962C8B-B14F-4D97-AF65-F5344CB8AC3E}">
        <p14:creationId xmlns:p14="http://schemas.microsoft.com/office/powerpoint/2010/main" val="160550766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HU</a:t>
            </a:r>
            <a:endParaRPr dirty="0"/>
          </a:p>
          <a:p>
            <a:r>
              <a:rPr b="0" dirty="0"/>
              <a:t>No alt text provided.</a:t>
            </a:r>
            <a:endParaRPr dirty="0"/>
          </a:p>
          <a:p>
            <a:endParaRPr dirty="0"/>
          </a:p>
          <a:p>
            <a:r>
              <a:rPr b="1" dirty="0"/>
              <a:t>NL</a:t>
            </a:r>
            <a:endParaRPr dirty="0"/>
          </a:p>
          <a:p>
            <a:r>
              <a:rPr b="0" dirty="0"/>
              <a:t>No alt text provided.</a:t>
            </a:r>
            <a:endParaRPr dirty="0"/>
          </a:p>
          <a:p>
            <a:endParaRPr dirty="0"/>
          </a:p>
        </p:txBody>
      </p:sp>
    </p:spTree>
    <p:extLst>
      <p:ext uri="{BB962C8B-B14F-4D97-AF65-F5344CB8AC3E}">
        <p14:creationId xmlns:p14="http://schemas.microsoft.com/office/powerpoint/2010/main" val="349227733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PL</a:t>
            </a:r>
            <a:endParaRPr dirty="0"/>
          </a:p>
          <a:p>
            <a:r>
              <a:rPr b="0" dirty="0"/>
              <a:t>No alt text provided.</a:t>
            </a:r>
            <a:endParaRPr dirty="0"/>
          </a:p>
          <a:p>
            <a:endParaRPr dirty="0"/>
          </a:p>
          <a:p>
            <a:r>
              <a:rPr b="1" dirty="0"/>
              <a:t>RO</a:t>
            </a:r>
            <a:endParaRPr dirty="0"/>
          </a:p>
          <a:p>
            <a:r>
              <a:rPr b="0" dirty="0"/>
              <a:t>No alt text provided.</a:t>
            </a:r>
            <a:endParaRPr dirty="0"/>
          </a:p>
          <a:p>
            <a:endParaRPr dirty="0"/>
          </a:p>
        </p:txBody>
      </p:sp>
    </p:spTree>
    <p:extLst>
      <p:ext uri="{BB962C8B-B14F-4D97-AF65-F5344CB8AC3E}">
        <p14:creationId xmlns:p14="http://schemas.microsoft.com/office/powerpoint/2010/main" val="380025515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SK</a:t>
            </a:r>
            <a:endParaRPr dirty="0"/>
          </a:p>
          <a:p>
            <a:r>
              <a:rPr b="0" dirty="0"/>
              <a:t>No alt text provided.</a:t>
            </a:r>
            <a:endParaRPr dirty="0"/>
          </a:p>
          <a:p>
            <a:endParaRPr dirty="0"/>
          </a:p>
          <a:p>
            <a:r>
              <a:rPr b="1" dirty="0"/>
              <a:t>SI</a:t>
            </a:r>
            <a:endParaRPr dirty="0"/>
          </a:p>
          <a:p>
            <a:r>
              <a:rPr b="0" dirty="0"/>
              <a:t>No alt text provided.</a:t>
            </a:r>
            <a:endParaRPr dirty="0"/>
          </a:p>
          <a:p>
            <a:endParaRPr dirty="0"/>
          </a:p>
        </p:txBody>
      </p:sp>
    </p:spTree>
    <p:extLst>
      <p:ext uri="{BB962C8B-B14F-4D97-AF65-F5344CB8AC3E}">
        <p14:creationId xmlns:p14="http://schemas.microsoft.com/office/powerpoint/2010/main" val="185279896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41689802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337438055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305774984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1759901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398325250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107957921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78643139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84157336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388378782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24487111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165891503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103216038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67271044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19977901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1563319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349299409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56746459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150367546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82006938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12474365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104296600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1532375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10357677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7.gif"/><Relationship Id="rId13" Type="http://schemas.openxmlformats.org/officeDocument/2006/relationships/image" Target="../media/image12.jpeg"/><Relationship Id="rId3" Type="http://schemas.openxmlformats.org/officeDocument/2006/relationships/image" Target="../media/image3.png"/><Relationship Id="rId7" Type="http://schemas.openxmlformats.org/officeDocument/2006/relationships/image" Target="../media/image29.jpg"/><Relationship Id="rId12" Type="http://schemas.openxmlformats.org/officeDocument/2006/relationships/image" Target="../media/image32.png"/><Relationship Id="rId2" Type="http://schemas.openxmlformats.org/officeDocument/2006/relationships/image" Target="../media/image25.jpeg"/><Relationship Id="rId16" Type="http://schemas.openxmlformats.org/officeDocument/2006/relationships/image" Target="../media/image35.jpeg"/><Relationship Id="rId1" Type="http://schemas.openxmlformats.org/officeDocument/2006/relationships/slideMaster" Target="../slideMasters/slideMaster2.xml"/><Relationship Id="rId6" Type="http://schemas.openxmlformats.org/officeDocument/2006/relationships/image" Target="../media/image28.jpeg"/><Relationship Id="rId11" Type="http://schemas.openxmlformats.org/officeDocument/2006/relationships/image" Target="../media/image31.png"/><Relationship Id="rId5" Type="http://schemas.openxmlformats.org/officeDocument/2006/relationships/image" Target="../media/image23.jpeg"/><Relationship Id="rId15" Type="http://schemas.openxmlformats.org/officeDocument/2006/relationships/image" Target="../media/image34.jpeg"/><Relationship Id="rId10" Type="http://schemas.openxmlformats.org/officeDocument/2006/relationships/image" Target="../media/image30.png"/><Relationship Id="rId4" Type="http://schemas.openxmlformats.org/officeDocument/2006/relationships/image" Target="../media/image4.jpg"/><Relationship Id="rId9" Type="http://schemas.openxmlformats.org/officeDocument/2006/relationships/image" Target="../media/image8.png"/><Relationship Id="rId14" Type="http://schemas.openxmlformats.org/officeDocument/2006/relationships/image" Target="../media/image33.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7.gif"/><Relationship Id="rId13" Type="http://schemas.openxmlformats.org/officeDocument/2006/relationships/image" Target="../media/image12.jpeg"/><Relationship Id="rId3" Type="http://schemas.openxmlformats.org/officeDocument/2006/relationships/image" Target="../media/image3.png"/><Relationship Id="rId7" Type="http://schemas.openxmlformats.org/officeDocument/2006/relationships/image" Target="../media/image29.jpg"/><Relationship Id="rId12" Type="http://schemas.openxmlformats.org/officeDocument/2006/relationships/image" Target="../media/image32.png"/><Relationship Id="rId2" Type="http://schemas.openxmlformats.org/officeDocument/2006/relationships/image" Target="../media/image25.jpeg"/><Relationship Id="rId16" Type="http://schemas.openxmlformats.org/officeDocument/2006/relationships/image" Target="../media/image35.jpeg"/><Relationship Id="rId1" Type="http://schemas.openxmlformats.org/officeDocument/2006/relationships/slideMaster" Target="../slideMasters/slideMaster2.xml"/><Relationship Id="rId6" Type="http://schemas.openxmlformats.org/officeDocument/2006/relationships/image" Target="../media/image28.jpeg"/><Relationship Id="rId11" Type="http://schemas.openxmlformats.org/officeDocument/2006/relationships/image" Target="../media/image31.png"/><Relationship Id="rId5" Type="http://schemas.openxmlformats.org/officeDocument/2006/relationships/image" Target="../media/image23.jpeg"/><Relationship Id="rId15" Type="http://schemas.openxmlformats.org/officeDocument/2006/relationships/image" Target="../media/image34.jpeg"/><Relationship Id="rId10" Type="http://schemas.openxmlformats.org/officeDocument/2006/relationships/image" Target="../media/image30.png"/><Relationship Id="rId4" Type="http://schemas.openxmlformats.org/officeDocument/2006/relationships/image" Target="../media/image4.jpg"/><Relationship Id="rId9" Type="http://schemas.openxmlformats.org/officeDocument/2006/relationships/image" Target="../media/image8.png"/><Relationship Id="rId14" Type="http://schemas.openxmlformats.org/officeDocument/2006/relationships/image" Target="../media/image3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7.gif"/><Relationship Id="rId13" Type="http://schemas.openxmlformats.org/officeDocument/2006/relationships/image" Target="../media/image12.jpeg"/><Relationship Id="rId3" Type="http://schemas.openxmlformats.org/officeDocument/2006/relationships/image" Target="../media/image3.png"/><Relationship Id="rId7" Type="http://schemas.openxmlformats.org/officeDocument/2006/relationships/image" Target="../media/image29.jpg"/><Relationship Id="rId12" Type="http://schemas.openxmlformats.org/officeDocument/2006/relationships/image" Target="../media/image32.png"/><Relationship Id="rId2" Type="http://schemas.openxmlformats.org/officeDocument/2006/relationships/image" Target="../media/image25.jpeg"/><Relationship Id="rId16" Type="http://schemas.openxmlformats.org/officeDocument/2006/relationships/image" Target="../media/image35.jpeg"/><Relationship Id="rId1" Type="http://schemas.openxmlformats.org/officeDocument/2006/relationships/slideMaster" Target="../slideMasters/slideMaster3.xml"/><Relationship Id="rId6" Type="http://schemas.openxmlformats.org/officeDocument/2006/relationships/image" Target="../media/image28.jpeg"/><Relationship Id="rId11" Type="http://schemas.openxmlformats.org/officeDocument/2006/relationships/image" Target="../media/image31.png"/><Relationship Id="rId5" Type="http://schemas.openxmlformats.org/officeDocument/2006/relationships/image" Target="../media/image23.jpeg"/><Relationship Id="rId15" Type="http://schemas.openxmlformats.org/officeDocument/2006/relationships/image" Target="../media/image34.jpeg"/><Relationship Id="rId10" Type="http://schemas.openxmlformats.org/officeDocument/2006/relationships/image" Target="../media/image30.png"/><Relationship Id="rId4" Type="http://schemas.openxmlformats.org/officeDocument/2006/relationships/image" Target="../media/image36.jpeg"/><Relationship Id="rId9" Type="http://schemas.openxmlformats.org/officeDocument/2006/relationships/image" Target="../media/image8.png"/><Relationship Id="rId14" Type="http://schemas.openxmlformats.org/officeDocument/2006/relationships/image" Target="../media/image33.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7.gif"/><Relationship Id="rId13" Type="http://schemas.openxmlformats.org/officeDocument/2006/relationships/image" Target="../media/image12.jpeg"/><Relationship Id="rId3" Type="http://schemas.openxmlformats.org/officeDocument/2006/relationships/image" Target="../media/image3.png"/><Relationship Id="rId7" Type="http://schemas.openxmlformats.org/officeDocument/2006/relationships/image" Target="../media/image29.jpg"/><Relationship Id="rId12" Type="http://schemas.openxmlformats.org/officeDocument/2006/relationships/image" Target="../media/image32.png"/><Relationship Id="rId2" Type="http://schemas.openxmlformats.org/officeDocument/2006/relationships/image" Target="../media/image25.jpeg"/><Relationship Id="rId16" Type="http://schemas.openxmlformats.org/officeDocument/2006/relationships/image" Target="../media/image35.jpeg"/><Relationship Id="rId1" Type="http://schemas.openxmlformats.org/officeDocument/2006/relationships/slideMaster" Target="../slideMasters/slideMaster3.xml"/><Relationship Id="rId6" Type="http://schemas.openxmlformats.org/officeDocument/2006/relationships/image" Target="../media/image28.jpeg"/><Relationship Id="rId11" Type="http://schemas.openxmlformats.org/officeDocument/2006/relationships/image" Target="../media/image31.png"/><Relationship Id="rId5" Type="http://schemas.openxmlformats.org/officeDocument/2006/relationships/image" Target="../media/image23.jpeg"/><Relationship Id="rId15" Type="http://schemas.openxmlformats.org/officeDocument/2006/relationships/image" Target="../media/image34.jpeg"/><Relationship Id="rId10" Type="http://schemas.openxmlformats.org/officeDocument/2006/relationships/image" Target="../media/image30.png"/><Relationship Id="rId4" Type="http://schemas.openxmlformats.org/officeDocument/2006/relationships/image" Target="../media/image36.jpeg"/><Relationship Id="rId9" Type="http://schemas.openxmlformats.org/officeDocument/2006/relationships/image" Target="../media/image8.png"/><Relationship Id="rId14" Type="http://schemas.openxmlformats.org/officeDocument/2006/relationships/image" Target="../media/image3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7.gif"/><Relationship Id="rId13" Type="http://schemas.openxmlformats.org/officeDocument/2006/relationships/image" Target="../media/image12.jpeg"/><Relationship Id="rId3" Type="http://schemas.openxmlformats.org/officeDocument/2006/relationships/image" Target="../media/image3.png"/><Relationship Id="rId7" Type="http://schemas.openxmlformats.org/officeDocument/2006/relationships/image" Target="../media/image29.jpg"/><Relationship Id="rId12" Type="http://schemas.openxmlformats.org/officeDocument/2006/relationships/image" Target="../media/image32.png"/><Relationship Id="rId2" Type="http://schemas.openxmlformats.org/officeDocument/2006/relationships/image" Target="../media/image25.jpeg"/><Relationship Id="rId16" Type="http://schemas.openxmlformats.org/officeDocument/2006/relationships/image" Target="../media/image35.jpeg"/><Relationship Id="rId1" Type="http://schemas.openxmlformats.org/officeDocument/2006/relationships/slideMaster" Target="../slideMasters/slideMaster4.xml"/><Relationship Id="rId6" Type="http://schemas.openxmlformats.org/officeDocument/2006/relationships/image" Target="../media/image28.jpeg"/><Relationship Id="rId11" Type="http://schemas.openxmlformats.org/officeDocument/2006/relationships/image" Target="../media/image31.png"/><Relationship Id="rId5" Type="http://schemas.openxmlformats.org/officeDocument/2006/relationships/image" Target="../media/image23.jpeg"/><Relationship Id="rId15" Type="http://schemas.openxmlformats.org/officeDocument/2006/relationships/image" Target="../media/image34.jpeg"/><Relationship Id="rId10" Type="http://schemas.openxmlformats.org/officeDocument/2006/relationships/image" Target="../media/image30.png"/><Relationship Id="rId4" Type="http://schemas.openxmlformats.org/officeDocument/2006/relationships/image" Target="../media/image36.jpeg"/><Relationship Id="rId9" Type="http://schemas.openxmlformats.org/officeDocument/2006/relationships/image" Target="../media/image8.png"/><Relationship Id="rId14" Type="http://schemas.openxmlformats.org/officeDocument/2006/relationships/image" Target="../media/image33.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7.gif"/><Relationship Id="rId13" Type="http://schemas.openxmlformats.org/officeDocument/2006/relationships/image" Target="../media/image12.jpeg"/><Relationship Id="rId3" Type="http://schemas.openxmlformats.org/officeDocument/2006/relationships/image" Target="../media/image3.png"/><Relationship Id="rId7" Type="http://schemas.openxmlformats.org/officeDocument/2006/relationships/image" Target="../media/image29.jpg"/><Relationship Id="rId12" Type="http://schemas.openxmlformats.org/officeDocument/2006/relationships/image" Target="../media/image32.png"/><Relationship Id="rId2" Type="http://schemas.openxmlformats.org/officeDocument/2006/relationships/image" Target="../media/image25.jpeg"/><Relationship Id="rId16" Type="http://schemas.openxmlformats.org/officeDocument/2006/relationships/image" Target="../media/image35.jpeg"/><Relationship Id="rId1" Type="http://schemas.openxmlformats.org/officeDocument/2006/relationships/slideMaster" Target="../slideMasters/slideMaster4.xml"/><Relationship Id="rId6" Type="http://schemas.openxmlformats.org/officeDocument/2006/relationships/image" Target="../media/image28.jpeg"/><Relationship Id="rId11" Type="http://schemas.openxmlformats.org/officeDocument/2006/relationships/image" Target="../media/image31.png"/><Relationship Id="rId5" Type="http://schemas.openxmlformats.org/officeDocument/2006/relationships/image" Target="../media/image23.jpeg"/><Relationship Id="rId15" Type="http://schemas.openxmlformats.org/officeDocument/2006/relationships/image" Target="../media/image34.jpeg"/><Relationship Id="rId10" Type="http://schemas.openxmlformats.org/officeDocument/2006/relationships/image" Target="../media/image30.png"/><Relationship Id="rId4" Type="http://schemas.openxmlformats.org/officeDocument/2006/relationships/image" Target="../media/image36.jpeg"/><Relationship Id="rId9" Type="http://schemas.openxmlformats.org/officeDocument/2006/relationships/image" Target="../media/image8.png"/><Relationship Id="rId14" Type="http://schemas.openxmlformats.org/officeDocument/2006/relationships/image" Target="../media/image3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jpeg"/><Relationship Id="rId26" Type="http://schemas.openxmlformats.org/officeDocument/2006/relationships/image" Target="../media/image26.jpeg"/><Relationship Id="rId3" Type="http://schemas.openxmlformats.org/officeDocument/2006/relationships/image" Target="../media/image3.png"/><Relationship Id="rId21" Type="http://schemas.openxmlformats.org/officeDocument/2006/relationships/image" Target="../media/image21.jpeg"/><Relationship Id="rId7" Type="http://schemas.openxmlformats.org/officeDocument/2006/relationships/image" Target="../media/image7.gif"/><Relationship Id="rId12" Type="http://schemas.openxmlformats.org/officeDocument/2006/relationships/image" Target="../media/image12.jpeg"/><Relationship Id="rId17" Type="http://schemas.openxmlformats.org/officeDocument/2006/relationships/image" Target="../media/image17.jpeg"/><Relationship Id="rId25" Type="http://schemas.openxmlformats.org/officeDocument/2006/relationships/image" Target="../media/image25.jpeg"/><Relationship Id="rId2" Type="http://schemas.openxmlformats.org/officeDocument/2006/relationships/image" Target="../media/image2.png"/><Relationship Id="rId16" Type="http://schemas.openxmlformats.org/officeDocument/2006/relationships/image" Target="../media/image16.jpeg"/><Relationship Id="rId20" Type="http://schemas.openxmlformats.org/officeDocument/2006/relationships/image" Target="../media/image20.jpeg"/><Relationship Id="rId1" Type="http://schemas.openxmlformats.org/officeDocument/2006/relationships/slideMaster" Target="../slideMasters/slideMaster1.xml"/><Relationship Id="rId6" Type="http://schemas.openxmlformats.org/officeDocument/2006/relationships/image" Target="../media/image6.jpeg"/><Relationship Id="rId11" Type="http://schemas.openxmlformats.org/officeDocument/2006/relationships/image" Target="../media/image11.png"/><Relationship Id="rId24" Type="http://schemas.openxmlformats.org/officeDocument/2006/relationships/image" Target="../media/image24.jpeg"/><Relationship Id="rId5" Type="http://schemas.openxmlformats.org/officeDocument/2006/relationships/image" Target="../media/image5.jpeg"/><Relationship Id="rId15" Type="http://schemas.openxmlformats.org/officeDocument/2006/relationships/image" Target="../media/image15.jpeg"/><Relationship Id="rId23" Type="http://schemas.openxmlformats.org/officeDocument/2006/relationships/image" Target="../media/image23.jpeg"/><Relationship Id="rId28" Type="http://schemas.openxmlformats.org/officeDocument/2006/relationships/image" Target="../media/image28.svg"/><Relationship Id="rId10" Type="http://schemas.openxmlformats.org/officeDocument/2006/relationships/image" Target="../media/image10.png"/><Relationship Id="rId19" Type="http://schemas.openxmlformats.org/officeDocument/2006/relationships/image" Target="../media/image19.jpeg"/><Relationship Id="rId4" Type="http://schemas.openxmlformats.org/officeDocument/2006/relationships/image" Target="../media/image4.jpg"/><Relationship Id="rId9" Type="http://schemas.openxmlformats.org/officeDocument/2006/relationships/image" Target="../media/image9.png"/><Relationship Id="rId14" Type="http://schemas.openxmlformats.org/officeDocument/2006/relationships/image" Target="../media/image14.jpeg"/><Relationship Id="rId22" Type="http://schemas.openxmlformats.org/officeDocument/2006/relationships/image" Target="../media/image22.jpeg"/><Relationship Id="rId27" Type="http://schemas.openxmlformats.org/officeDocument/2006/relationships/image" Target="../media/image27.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9.jpeg"/><Relationship Id="rId26" Type="http://schemas.openxmlformats.org/officeDocument/2006/relationships/image" Target="../media/image27.png"/><Relationship Id="rId3" Type="http://schemas.openxmlformats.org/officeDocument/2006/relationships/image" Target="../media/image3.png"/><Relationship Id="rId21" Type="http://schemas.openxmlformats.org/officeDocument/2006/relationships/image" Target="../media/image22.jpeg"/><Relationship Id="rId7" Type="http://schemas.openxmlformats.org/officeDocument/2006/relationships/image" Target="../media/image7.gif"/><Relationship Id="rId12" Type="http://schemas.openxmlformats.org/officeDocument/2006/relationships/image" Target="../media/image12.jpeg"/><Relationship Id="rId17" Type="http://schemas.openxmlformats.org/officeDocument/2006/relationships/image" Target="../media/image18.jpeg"/><Relationship Id="rId25" Type="http://schemas.openxmlformats.org/officeDocument/2006/relationships/image" Target="../media/image26.jpeg"/><Relationship Id="rId2" Type="http://schemas.openxmlformats.org/officeDocument/2006/relationships/image" Target="../media/image2.png"/><Relationship Id="rId16" Type="http://schemas.openxmlformats.org/officeDocument/2006/relationships/image" Target="../media/image17.jpeg"/><Relationship Id="rId20" Type="http://schemas.openxmlformats.org/officeDocument/2006/relationships/image" Target="../media/image21.jpeg"/><Relationship Id="rId1" Type="http://schemas.openxmlformats.org/officeDocument/2006/relationships/slideMaster" Target="../slideMasters/slideMaster1.xml"/><Relationship Id="rId6" Type="http://schemas.openxmlformats.org/officeDocument/2006/relationships/image" Target="../media/image6.jpeg"/><Relationship Id="rId11" Type="http://schemas.openxmlformats.org/officeDocument/2006/relationships/image" Target="../media/image11.png"/><Relationship Id="rId24" Type="http://schemas.openxmlformats.org/officeDocument/2006/relationships/image" Target="../media/image25.jpeg"/><Relationship Id="rId5" Type="http://schemas.openxmlformats.org/officeDocument/2006/relationships/image" Target="../media/image5.jpeg"/><Relationship Id="rId15" Type="http://schemas.openxmlformats.org/officeDocument/2006/relationships/image" Target="../media/image16.jpeg"/><Relationship Id="rId23" Type="http://schemas.openxmlformats.org/officeDocument/2006/relationships/image" Target="../media/image24.jpeg"/><Relationship Id="rId28" Type="http://schemas.openxmlformats.org/officeDocument/2006/relationships/image" Target="../media/image14.jpeg"/><Relationship Id="rId10" Type="http://schemas.openxmlformats.org/officeDocument/2006/relationships/image" Target="../media/image10.png"/><Relationship Id="rId19" Type="http://schemas.openxmlformats.org/officeDocument/2006/relationships/image" Target="../media/image20.jpeg"/><Relationship Id="rId4" Type="http://schemas.openxmlformats.org/officeDocument/2006/relationships/image" Target="../media/image4.jpg"/><Relationship Id="rId9" Type="http://schemas.openxmlformats.org/officeDocument/2006/relationships/image" Target="../media/image9.png"/><Relationship Id="rId14" Type="http://schemas.openxmlformats.org/officeDocument/2006/relationships/image" Target="../media/image15.jpeg"/><Relationship Id="rId22" Type="http://schemas.openxmlformats.org/officeDocument/2006/relationships/image" Target="../media/image23.jpeg"/><Relationship Id="rId27" Type="http://schemas.openxmlformats.org/officeDocument/2006/relationships/image" Target="../media/image28.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9999" y="108000"/>
            <a:ext cx="7044142" cy="336550"/>
          </a:xfrm>
        </p:spPr>
        <p:txBody>
          <a:bodyPr vert="horz" lIns="72000" tIns="36000" rIns="72000" bIns="36000" rtlCol="0" anchor="t">
            <a:noAutofit/>
          </a:bodyPr>
          <a:lstStyle>
            <a:lvl1pPr>
              <a:defRPr lang="nl-NL" sz="1600" b="0" i="0" dirty="0">
                <a:solidFill>
                  <a:srgbClr val="008000"/>
                </a:solidFill>
                <a:latin typeface="+mn-lt"/>
                <a:ea typeface="Arial Unicode MS" panose="020B0604020202020204" pitchFamily="34" charset="-128"/>
                <a:cs typeface="Arial" panose="020B0604020202020204" pitchFamily="34" charset="0"/>
              </a:defRPr>
            </a:lvl1pPr>
          </a:lstStyle>
          <a:p>
            <a:pPr marL="0" lvl="0" indent="0" algn="l" rtl="0" eaLnBrk="1" fontAlgn="base" hangingPunct="1">
              <a:spcBef>
                <a:spcPts val="400"/>
              </a:spcBef>
              <a:spcAft>
                <a:spcPct val="0"/>
              </a:spcAft>
              <a:buClr>
                <a:schemeClr val="bg1"/>
              </a:buClr>
              <a:buSzPct val="120000"/>
              <a:buFont typeface="Arial" panose="020B0604020202020204" pitchFamily="34" charset="0"/>
              <a:buNone/>
            </a:pPr>
            <a:r>
              <a:rPr lang="en-US" dirty="0"/>
              <a:t>Click to edit Master title style</a:t>
            </a:r>
            <a:endParaRPr lang="nl-NL" dirty="0"/>
          </a:p>
        </p:txBody>
      </p:sp>
      <p:sp>
        <p:nvSpPr>
          <p:cNvPr id="13" name="Text Placeholder 12"/>
          <p:cNvSpPr>
            <a:spLocks noGrp="1"/>
          </p:cNvSpPr>
          <p:nvPr>
            <p:ph type="body" sz="quarter" idx="16" hasCustomPrompt="1"/>
          </p:nvPr>
        </p:nvSpPr>
        <p:spPr>
          <a:xfrm>
            <a:off x="540000" y="461650"/>
            <a:ext cx="8640000" cy="363850"/>
          </a:xfrm>
          <a:prstGeom prst="rect">
            <a:avLst/>
          </a:prstGeom>
        </p:spPr>
        <p:txBody>
          <a:bodyPr vert="horz" lIns="72000" tIns="36000" rIns="72000" bIns="36000" rtlCol="0" anchor="t">
            <a:noAutofit/>
          </a:bodyPr>
          <a:lstStyle>
            <a:lvl1pPr>
              <a:defRPr lang="nl-NL" sz="1400" b="0" i="0" dirty="0">
                <a:solidFill>
                  <a:srgbClr val="008000"/>
                </a:solidFill>
                <a:latin typeface="+mj-lt"/>
              </a:defRPr>
            </a:lvl1pPr>
          </a:lstStyle>
          <a:p>
            <a:pPr lvl="0">
              <a:spcBef>
                <a:spcPct val="0"/>
              </a:spcBef>
            </a:pPr>
            <a:r>
              <a:rPr lang="en-US" dirty="0"/>
              <a:t>Click to </a:t>
            </a:r>
            <a:r>
              <a:rPr lang="en-US"/>
              <a:t>edit Description</a:t>
            </a:r>
            <a:endParaRPr lang="en-US" dirty="0"/>
          </a:p>
        </p:txBody>
      </p:sp>
      <p:sp>
        <p:nvSpPr>
          <p:cNvPr id="4" name="Content Placeholder 3"/>
          <p:cNvSpPr>
            <a:spLocks noGrp="1"/>
          </p:cNvSpPr>
          <p:nvPr>
            <p:ph sz="quarter" idx="17"/>
          </p:nvPr>
        </p:nvSpPr>
        <p:spPr>
          <a:xfrm>
            <a:off x="540000" y="1080000"/>
            <a:ext cx="9000000" cy="4320000"/>
          </a:xfrm>
        </p:spPr>
        <p:txBody>
          <a:bodyPr/>
          <a:lstStyle>
            <a:lvl1pPr>
              <a:defRPr b="0" i="0">
                <a:solidFill>
                  <a:srgbClr val="008000"/>
                </a:solidFill>
                <a:latin typeface="+mn-lt"/>
              </a:defRPr>
            </a:lvl1pPr>
            <a:lvl2pPr>
              <a:defRPr b="0" i="0">
                <a:latin typeface="+mn-lt"/>
              </a:defRPr>
            </a:lvl2pPr>
            <a:lvl3pPr>
              <a:defRPr b="0" i="0">
                <a:latin typeface="+mn-lt"/>
              </a:defRPr>
            </a:lvl3pPr>
            <a:lvl4pPr>
              <a:defRPr b="0" i="0">
                <a:latin typeface="+mn-lt"/>
              </a:defRPr>
            </a:lvl4pPr>
            <a:lvl5pPr>
              <a:defRPr>
                <a:latin typeface="+mn-lt"/>
              </a:defRPr>
            </a:lvl5pPr>
          </a:lstStyle>
          <a:p>
            <a:pPr lvl="0"/>
            <a:r>
              <a:rPr lang="en-US" dirty="0"/>
              <a:t>Edit Master text styles</a:t>
            </a:r>
          </a:p>
          <a:p>
            <a:pPr lvl="1"/>
            <a:r>
              <a:rPr lang="en-US" dirty="0"/>
              <a:t>[Add text]</a:t>
            </a:r>
          </a:p>
          <a:p>
            <a:pPr lvl="2"/>
            <a:r>
              <a:rPr lang="en-US" dirty="0"/>
              <a:t>[Add text]</a:t>
            </a:r>
          </a:p>
          <a:p>
            <a:pPr lvl="3"/>
            <a:r>
              <a:rPr lang="en-US" dirty="0"/>
              <a:t>[Add text]</a:t>
            </a:r>
            <a:endParaRPr lang="nl-NL" dirty="0"/>
          </a:p>
        </p:txBody>
      </p:sp>
      <p:sp>
        <p:nvSpPr>
          <p:cNvPr id="6" name="Espace réservé du numéro de diapositive 1">
            <a:extLst>
              <a:ext uri="{FF2B5EF4-FFF2-40B4-BE49-F238E27FC236}">
                <a16:creationId xmlns:a16="http://schemas.microsoft.com/office/drawing/2014/main" id="{20A0F5B2-75A8-4841-A428-67AD9E889F7B}"/>
              </a:ext>
            </a:extLst>
          </p:cNvPr>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a:t>
            </a:fld>
            <a:endParaRPr lang="en-US" dirty="0"/>
          </a:p>
        </p:txBody>
      </p:sp>
    </p:spTree>
    <p:extLst>
      <p:ext uri="{BB962C8B-B14F-4D97-AF65-F5344CB8AC3E}">
        <p14:creationId xmlns:p14="http://schemas.microsoft.com/office/powerpoint/2010/main" val="29903523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1926168" y="2912663"/>
            <a:ext cx="7395317" cy="792162"/>
          </a:xfrm>
          <a:prstGeom prst="rect">
            <a:avLst/>
          </a:prstGeom>
        </p:spPr>
        <p:txBody>
          <a:bodyPr/>
          <a:lstStyle>
            <a:lvl1pPr marL="0" indent="0">
              <a:buNone/>
              <a:defRPr lang="en-US" sz="1800" b="0" i="0" baseline="0" dirty="0">
                <a:solidFill>
                  <a:schemeClr val="tx2"/>
                </a:solidFill>
                <a:latin typeface="+mn-lt"/>
                <a:ea typeface="Arial Unicode MS" panose="020B0604020202020204" pitchFamily="34" charset="-128"/>
                <a:cs typeface="Arial" panose="020B0604020202020204" pitchFamily="34" charset="0"/>
              </a:defRPr>
            </a:lvl1pPr>
          </a:lstStyle>
          <a:p>
            <a:pPr lvl="0"/>
            <a:r>
              <a:rPr lang="en-US" dirty="0"/>
              <a:t>Date, Place</a:t>
            </a:r>
          </a:p>
        </p:txBody>
      </p:sp>
      <p:sp>
        <p:nvSpPr>
          <p:cNvPr id="15" name="Text Placeholder 15"/>
          <p:cNvSpPr>
            <a:spLocks noGrp="1"/>
          </p:cNvSpPr>
          <p:nvPr>
            <p:ph type="body" sz="quarter" idx="12" hasCustomPrompt="1"/>
          </p:nvPr>
        </p:nvSpPr>
        <p:spPr>
          <a:xfrm>
            <a:off x="1927517" y="1792322"/>
            <a:ext cx="7395317" cy="792162"/>
          </a:xfrm>
          <a:prstGeom prst="rect">
            <a:avLst/>
          </a:prstGeom>
        </p:spPr>
        <p:txBody>
          <a:bodyPr anchor="ctr" anchorCtr="0">
            <a:noAutofit/>
          </a:bodyPr>
          <a:lstStyle>
            <a:lvl1pPr marL="0" indent="0">
              <a:buNone/>
              <a:defRPr lang="en-US" sz="3000" b="0" i="0" baseline="0" dirty="0">
                <a:solidFill>
                  <a:srgbClr val="3366FF"/>
                </a:solidFill>
                <a:latin typeface="+mn-lt"/>
                <a:ea typeface="Arial Unicode MS" panose="020B0604020202020204" pitchFamily="34" charset="-128"/>
                <a:cs typeface="Arial" panose="020B0604020202020204" pitchFamily="34" charset="0"/>
              </a:defRPr>
            </a:lvl1pPr>
          </a:lstStyle>
          <a:p>
            <a:pPr lvl="0"/>
            <a:r>
              <a:rPr lang="en-US" dirty="0"/>
              <a:t>Name of the meeting</a:t>
            </a:r>
          </a:p>
        </p:txBody>
      </p:sp>
      <p:grpSp>
        <p:nvGrpSpPr>
          <p:cNvPr id="161" name="Graphic 3">
            <a:extLst>
              <a:ext uri="{FF2B5EF4-FFF2-40B4-BE49-F238E27FC236}">
                <a16:creationId xmlns:a16="http://schemas.microsoft.com/office/drawing/2014/main" id="{0CD8ADA5-8F92-4554-B026-77F47736CA6D}"/>
              </a:ext>
            </a:extLst>
          </p:cNvPr>
          <p:cNvGrpSpPr>
            <a:grpSpLocks/>
          </p:cNvGrpSpPr>
          <p:nvPr userDrawn="1"/>
        </p:nvGrpSpPr>
        <p:grpSpPr>
          <a:xfrm>
            <a:off x="4805177" y="2340000"/>
            <a:ext cx="5580000" cy="4460400"/>
            <a:chOff x="66025" y="-34306"/>
            <a:chExt cx="6381750" cy="5895975"/>
          </a:xfrm>
          <a:scene3d>
            <a:camera prst="perspectiveRight">
              <a:rot lat="0" lon="19500000" rev="0"/>
            </a:camera>
            <a:lightRig rig="threePt" dir="t"/>
          </a:scene3d>
        </p:grpSpPr>
        <p:sp>
          <p:nvSpPr>
            <p:cNvPr id="162" name="Freeform: Shape 161">
              <a:extLst>
                <a:ext uri="{FF2B5EF4-FFF2-40B4-BE49-F238E27FC236}">
                  <a16:creationId xmlns:a16="http://schemas.microsoft.com/office/drawing/2014/main" id="{4E29C2D3-A23A-475E-ADFD-E18D9CA663A9}"/>
                </a:ext>
              </a:extLst>
            </p:cNvPr>
            <p:cNvSpPr/>
            <p:nvPr/>
          </p:nvSpPr>
          <p:spPr>
            <a:xfrm>
              <a:off x="5751687" y="4420250"/>
              <a:ext cx="484155" cy="202882"/>
            </a:xfrm>
            <a:custGeom>
              <a:avLst/>
              <a:gdLst>
                <a:gd name="connsiteX0" fmla="*/ 426530 w 484155"/>
                <a:gd name="connsiteY0" fmla="*/ 0 h 202882"/>
                <a:gd name="connsiteX1" fmla="*/ 396050 w 484155"/>
                <a:gd name="connsiteY1" fmla="*/ 0 h 202882"/>
                <a:gd name="connsiteX2" fmla="*/ 0 w 484155"/>
                <a:gd name="connsiteY2" fmla="*/ 95 h 202882"/>
                <a:gd name="connsiteX3" fmla="*/ 0 w 484155"/>
                <a:gd name="connsiteY3" fmla="*/ 196596 h 202882"/>
                <a:gd name="connsiteX4" fmla="*/ 476 w 484155"/>
                <a:gd name="connsiteY4" fmla="*/ 202882 h 202882"/>
                <a:gd name="connsiteX5" fmla="*/ 69152 w 484155"/>
                <a:gd name="connsiteY5" fmla="*/ 135255 h 202882"/>
                <a:gd name="connsiteX6" fmla="*/ 426530 w 484155"/>
                <a:gd name="connsiteY6" fmla="*/ 135350 h 202882"/>
                <a:gd name="connsiteX7" fmla="*/ 484156 w 484155"/>
                <a:gd name="connsiteY7" fmla="*/ 77724 h 202882"/>
                <a:gd name="connsiteX8" fmla="*/ 484156 w 484155"/>
                <a:gd name="connsiteY8" fmla="*/ 57721 h 202882"/>
                <a:gd name="connsiteX9" fmla="*/ 426530 w 484155"/>
                <a:gd name="connsiteY9" fmla="*/ 0 h 20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4155" h="202882">
                  <a:moveTo>
                    <a:pt x="426530" y="0"/>
                  </a:moveTo>
                  <a:lnTo>
                    <a:pt x="396050" y="0"/>
                  </a:lnTo>
                  <a:cubicBezTo>
                    <a:pt x="63913" y="0"/>
                    <a:pt x="40767" y="0"/>
                    <a:pt x="0" y="95"/>
                  </a:cubicBezTo>
                  <a:lnTo>
                    <a:pt x="0" y="196596"/>
                  </a:lnTo>
                  <a:cubicBezTo>
                    <a:pt x="571" y="196977"/>
                    <a:pt x="476" y="199930"/>
                    <a:pt x="476" y="202882"/>
                  </a:cubicBezTo>
                  <a:cubicBezTo>
                    <a:pt x="476" y="170497"/>
                    <a:pt x="7334" y="135255"/>
                    <a:pt x="69152" y="135255"/>
                  </a:cubicBezTo>
                  <a:lnTo>
                    <a:pt x="426530" y="135350"/>
                  </a:lnTo>
                  <a:cubicBezTo>
                    <a:pt x="458248" y="135350"/>
                    <a:pt x="484156" y="109442"/>
                    <a:pt x="484156" y="77724"/>
                  </a:cubicBezTo>
                  <a:lnTo>
                    <a:pt x="484156" y="57721"/>
                  </a:lnTo>
                  <a:cubicBezTo>
                    <a:pt x="484156" y="25908"/>
                    <a:pt x="458153" y="0"/>
                    <a:pt x="426530" y="0"/>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3" name="Freeform: Shape 162">
              <a:extLst>
                <a:ext uri="{FF2B5EF4-FFF2-40B4-BE49-F238E27FC236}">
                  <a16:creationId xmlns:a16="http://schemas.microsoft.com/office/drawing/2014/main" id="{234AE2FD-7B38-405F-825B-32C4DFBE3385}"/>
                </a:ext>
              </a:extLst>
            </p:cNvPr>
            <p:cNvSpPr/>
            <p:nvPr/>
          </p:nvSpPr>
          <p:spPr>
            <a:xfrm>
              <a:off x="4971686" y="52273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4" name="Freeform: Shape 163">
              <a:extLst>
                <a:ext uri="{FF2B5EF4-FFF2-40B4-BE49-F238E27FC236}">
                  <a16:creationId xmlns:a16="http://schemas.microsoft.com/office/drawing/2014/main" id="{7544EF93-D6DB-4383-8F27-964E55DFD859}"/>
                </a:ext>
              </a:extLst>
            </p:cNvPr>
            <p:cNvSpPr/>
            <p:nvPr/>
          </p:nvSpPr>
          <p:spPr>
            <a:xfrm>
              <a:off x="4507341" y="448711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5" name="Freeform: Shape 164">
              <a:extLst>
                <a:ext uri="{FF2B5EF4-FFF2-40B4-BE49-F238E27FC236}">
                  <a16:creationId xmlns:a16="http://schemas.microsoft.com/office/drawing/2014/main" id="{51E76D50-2021-4BFC-9880-8D03EC62ECC1}"/>
                </a:ext>
              </a:extLst>
            </p:cNvPr>
            <p:cNvSpPr/>
            <p:nvPr/>
          </p:nvSpPr>
          <p:spPr>
            <a:xfrm>
              <a:off x="4659360" y="479953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6" name="Freeform: Shape 165">
              <a:extLst>
                <a:ext uri="{FF2B5EF4-FFF2-40B4-BE49-F238E27FC236}">
                  <a16:creationId xmlns:a16="http://schemas.microsoft.com/office/drawing/2014/main" id="{2E9D3B00-85FC-4691-A0E3-08835F15F394}"/>
                </a:ext>
              </a:extLst>
            </p:cNvPr>
            <p:cNvSpPr/>
            <p:nvPr/>
          </p:nvSpPr>
          <p:spPr>
            <a:xfrm>
              <a:off x="4806046" y="50789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7" name="Freeform: Shape 166">
              <a:extLst>
                <a:ext uri="{FF2B5EF4-FFF2-40B4-BE49-F238E27FC236}">
                  <a16:creationId xmlns:a16="http://schemas.microsoft.com/office/drawing/2014/main" id="{6EC0746B-8391-4A6E-84B9-4FCD93197C17}"/>
                </a:ext>
              </a:extLst>
            </p:cNvPr>
            <p:cNvSpPr/>
            <p:nvPr/>
          </p:nvSpPr>
          <p:spPr>
            <a:xfrm>
              <a:off x="539988" y="2223595"/>
              <a:ext cx="151257" cy="159829"/>
            </a:xfrm>
            <a:custGeom>
              <a:avLst/>
              <a:gdLst>
                <a:gd name="connsiteX0" fmla="*/ 151257 w 151257"/>
                <a:gd name="connsiteY0" fmla="*/ 159829 h 159829"/>
                <a:gd name="connsiteX1" fmla="*/ 151257 w 151257"/>
                <a:gd name="connsiteY1" fmla="*/ 83439 h 159829"/>
                <a:gd name="connsiteX2" fmla="*/ 67818 w 151257"/>
                <a:gd name="connsiteY2" fmla="*/ 0 h 159829"/>
                <a:gd name="connsiteX3" fmla="*/ 0 w 151257"/>
                <a:gd name="connsiteY3" fmla="*/ 0 h 159829"/>
                <a:gd name="connsiteX4" fmla="*/ 0 w 151257"/>
                <a:gd name="connsiteY4" fmla="*/ 76391 h 159829"/>
                <a:gd name="connsiteX5" fmla="*/ 83439 w 151257"/>
                <a:gd name="connsiteY5" fmla="*/ 159829 h 159829"/>
                <a:gd name="connsiteX6" fmla="*/ 151257 w 151257"/>
                <a:gd name="connsiteY6" fmla="*/ 159829 h 15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257" h="159829">
                  <a:moveTo>
                    <a:pt x="151257" y="159829"/>
                  </a:moveTo>
                  <a:lnTo>
                    <a:pt x="151257" y="83439"/>
                  </a:lnTo>
                  <a:cubicBezTo>
                    <a:pt x="151257" y="37529"/>
                    <a:pt x="113729" y="0"/>
                    <a:pt x="67818" y="0"/>
                  </a:cubicBezTo>
                  <a:lnTo>
                    <a:pt x="0" y="0"/>
                  </a:lnTo>
                  <a:lnTo>
                    <a:pt x="0" y="76391"/>
                  </a:lnTo>
                  <a:cubicBezTo>
                    <a:pt x="0" y="122301"/>
                    <a:pt x="37529" y="159829"/>
                    <a:pt x="83439" y="159829"/>
                  </a:cubicBezTo>
                  <a:lnTo>
                    <a:pt x="151257" y="159829"/>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8" name="Freeform: Shape 167">
              <a:extLst>
                <a:ext uri="{FF2B5EF4-FFF2-40B4-BE49-F238E27FC236}">
                  <a16:creationId xmlns:a16="http://schemas.microsoft.com/office/drawing/2014/main" id="{003148F5-74A7-44E6-9797-EA3C6C4F2724}"/>
                </a:ext>
              </a:extLst>
            </p:cNvPr>
            <p:cNvSpPr/>
            <p:nvPr/>
          </p:nvSpPr>
          <p:spPr>
            <a:xfrm>
              <a:off x="243761" y="2223595"/>
              <a:ext cx="447484" cy="566261"/>
            </a:xfrm>
            <a:custGeom>
              <a:avLst/>
              <a:gdLst>
                <a:gd name="connsiteX0" fmla="*/ 83344 w 447484"/>
                <a:gd name="connsiteY0" fmla="*/ 566261 h 566261"/>
                <a:gd name="connsiteX1" fmla="*/ 364046 w 447484"/>
                <a:gd name="connsiteY1" fmla="*/ 566261 h 566261"/>
                <a:gd name="connsiteX2" fmla="*/ 447485 w 447484"/>
                <a:gd name="connsiteY2" fmla="*/ 482822 h 566261"/>
                <a:gd name="connsiteX3" fmla="*/ 447485 w 447484"/>
                <a:gd name="connsiteY3" fmla="*/ 240316 h 566261"/>
                <a:gd name="connsiteX4" fmla="*/ 447485 w 447484"/>
                <a:gd name="connsiteY4" fmla="*/ 159829 h 566261"/>
                <a:gd name="connsiteX5" fmla="*/ 379667 w 447484"/>
                <a:gd name="connsiteY5" fmla="*/ 159829 h 566261"/>
                <a:gd name="connsiteX6" fmla="*/ 375952 w 447484"/>
                <a:gd name="connsiteY6" fmla="*/ 159829 h 566261"/>
                <a:gd name="connsiteX7" fmla="*/ 372999 w 447484"/>
                <a:gd name="connsiteY7" fmla="*/ 159544 h 566261"/>
                <a:gd name="connsiteX8" fmla="*/ 296228 w 447484"/>
                <a:gd name="connsiteY8" fmla="*/ 76391 h 566261"/>
                <a:gd name="connsiteX9" fmla="*/ 296228 w 447484"/>
                <a:gd name="connsiteY9" fmla="*/ 0 h 566261"/>
                <a:gd name="connsiteX10" fmla="*/ 237458 w 447484"/>
                <a:gd name="connsiteY10" fmla="*/ 0 h 566261"/>
                <a:gd name="connsiteX11" fmla="*/ 156496 w 447484"/>
                <a:gd name="connsiteY11" fmla="*/ 78676 h 566261"/>
                <a:gd name="connsiteX12" fmla="*/ 77153 w 447484"/>
                <a:gd name="connsiteY12" fmla="*/ 159639 h 566261"/>
                <a:gd name="connsiteX13" fmla="*/ 0 w 447484"/>
                <a:gd name="connsiteY13" fmla="*/ 240506 h 566261"/>
                <a:gd name="connsiteX14" fmla="*/ 0 w 447484"/>
                <a:gd name="connsiteY14" fmla="*/ 482632 h 566261"/>
                <a:gd name="connsiteX15" fmla="*/ 83344 w 447484"/>
                <a:gd name="connsiteY15" fmla="*/ 566261 h 56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7484" h="566261">
                  <a:moveTo>
                    <a:pt x="83344" y="566261"/>
                  </a:moveTo>
                  <a:lnTo>
                    <a:pt x="364046" y="566261"/>
                  </a:lnTo>
                  <a:cubicBezTo>
                    <a:pt x="409956" y="566261"/>
                    <a:pt x="447485" y="528733"/>
                    <a:pt x="447485" y="482822"/>
                  </a:cubicBezTo>
                  <a:lnTo>
                    <a:pt x="447485" y="240316"/>
                  </a:lnTo>
                  <a:lnTo>
                    <a:pt x="447485" y="159829"/>
                  </a:lnTo>
                  <a:lnTo>
                    <a:pt x="379667" y="159829"/>
                  </a:lnTo>
                  <a:cubicBezTo>
                    <a:pt x="378428" y="159829"/>
                    <a:pt x="377190" y="159829"/>
                    <a:pt x="375952" y="159829"/>
                  </a:cubicBezTo>
                  <a:cubicBezTo>
                    <a:pt x="374999" y="159734"/>
                    <a:pt x="373951" y="159639"/>
                    <a:pt x="372999" y="159544"/>
                  </a:cubicBezTo>
                  <a:cubicBezTo>
                    <a:pt x="330232" y="156115"/>
                    <a:pt x="296228" y="120015"/>
                    <a:pt x="296228" y="76391"/>
                  </a:cubicBezTo>
                  <a:lnTo>
                    <a:pt x="296228" y="0"/>
                  </a:lnTo>
                  <a:lnTo>
                    <a:pt x="237458" y="0"/>
                  </a:lnTo>
                  <a:cubicBezTo>
                    <a:pt x="193643" y="0"/>
                    <a:pt x="157734" y="34957"/>
                    <a:pt x="156496" y="78676"/>
                  </a:cubicBezTo>
                  <a:cubicBezTo>
                    <a:pt x="155258" y="122110"/>
                    <a:pt x="120396" y="157543"/>
                    <a:pt x="77153" y="159639"/>
                  </a:cubicBezTo>
                  <a:cubicBezTo>
                    <a:pt x="33909" y="161734"/>
                    <a:pt x="0" y="197263"/>
                    <a:pt x="0" y="240506"/>
                  </a:cubicBezTo>
                  <a:lnTo>
                    <a:pt x="0" y="482632"/>
                  </a:lnTo>
                  <a:cubicBezTo>
                    <a:pt x="0" y="528733"/>
                    <a:pt x="37529" y="566261"/>
                    <a:pt x="83344" y="566261"/>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9" name="Freeform: Shape 168">
              <a:extLst>
                <a:ext uri="{FF2B5EF4-FFF2-40B4-BE49-F238E27FC236}">
                  <a16:creationId xmlns:a16="http://schemas.microsoft.com/office/drawing/2014/main" id="{7F547AD2-0592-4BBE-8DAA-E39DA7FA4765}"/>
                </a:ext>
              </a:extLst>
            </p:cNvPr>
            <p:cNvSpPr/>
            <p:nvPr/>
          </p:nvSpPr>
          <p:spPr>
            <a:xfrm>
              <a:off x="718392" y="1652285"/>
              <a:ext cx="1079087" cy="1436369"/>
            </a:xfrm>
            <a:custGeom>
              <a:avLst/>
              <a:gdLst>
                <a:gd name="connsiteX0" fmla="*/ 235363 w 1079087"/>
                <a:gd name="connsiteY0" fmla="*/ 707612 h 1436369"/>
                <a:gd name="connsiteX1" fmla="*/ 366617 w 1079087"/>
                <a:gd name="connsiteY1" fmla="*/ 707612 h 1436369"/>
                <a:gd name="connsiteX2" fmla="*/ 373856 w 1079087"/>
                <a:gd name="connsiteY2" fmla="*/ 707326 h 1436369"/>
                <a:gd name="connsiteX3" fmla="*/ 387953 w 1079087"/>
                <a:gd name="connsiteY3" fmla="*/ 707326 h 1436369"/>
                <a:gd name="connsiteX4" fmla="*/ 388906 w 1079087"/>
                <a:gd name="connsiteY4" fmla="*/ 707422 h 1436369"/>
                <a:gd name="connsiteX5" fmla="*/ 463772 w 1079087"/>
                <a:gd name="connsiteY5" fmla="*/ 788194 h 1436369"/>
                <a:gd name="connsiteX6" fmla="*/ 463772 w 1079087"/>
                <a:gd name="connsiteY6" fmla="*/ 789527 h 1436369"/>
                <a:gd name="connsiteX7" fmla="*/ 386239 w 1079087"/>
                <a:gd name="connsiteY7" fmla="*/ 870490 h 1436369"/>
                <a:gd name="connsiteX8" fmla="*/ 306896 w 1079087"/>
                <a:gd name="connsiteY8" fmla="*/ 945166 h 1436369"/>
                <a:gd name="connsiteX9" fmla="*/ 226314 w 1079087"/>
                <a:gd name="connsiteY9" fmla="*/ 1017746 h 1436369"/>
                <a:gd name="connsiteX10" fmla="*/ 206407 w 1079087"/>
                <a:gd name="connsiteY10" fmla="*/ 1017746 h 1436369"/>
                <a:gd name="connsiteX11" fmla="*/ 146495 w 1079087"/>
                <a:gd name="connsiteY11" fmla="*/ 1077658 h 1436369"/>
                <a:gd name="connsiteX12" fmla="*/ 146495 w 1079087"/>
                <a:gd name="connsiteY12" fmla="*/ 1083850 h 1436369"/>
                <a:gd name="connsiteX13" fmla="*/ 206407 w 1079087"/>
                <a:gd name="connsiteY13" fmla="*/ 1143762 h 1436369"/>
                <a:gd name="connsiteX14" fmla="*/ 225362 w 1079087"/>
                <a:gd name="connsiteY14" fmla="*/ 1143762 h 1436369"/>
                <a:gd name="connsiteX15" fmla="*/ 306324 w 1079087"/>
                <a:gd name="connsiteY15" fmla="*/ 1224724 h 1436369"/>
                <a:gd name="connsiteX16" fmla="*/ 306324 w 1079087"/>
                <a:gd name="connsiteY16" fmla="*/ 1229392 h 1436369"/>
                <a:gd name="connsiteX17" fmla="*/ 225362 w 1079087"/>
                <a:gd name="connsiteY17" fmla="*/ 1310354 h 1436369"/>
                <a:gd name="connsiteX18" fmla="*/ 59912 w 1079087"/>
                <a:gd name="connsiteY18" fmla="*/ 1310354 h 1436369"/>
                <a:gd name="connsiteX19" fmla="*/ 0 w 1079087"/>
                <a:gd name="connsiteY19" fmla="*/ 1370266 h 1436369"/>
                <a:gd name="connsiteX20" fmla="*/ 0 w 1079087"/>
                <a:gd name="connsiteY20" fmla="*/ 1376458 h 1436369"/>
                <a:gd name="connsiteX21" fmla="*/ 59912 w 1079087"/>
                <a:gd name="connsiteY21" fmla="*/ 1436370 h 1436369"/>
                <a:gd name="connsiteX22" fmla="*/ 389954 w 1079087"/>
                <a:gd name="connsiteY22" fmla="*/ 1436370 h 1436369"/>
                <a:gd name="connsiteX23" fmla="*/ 397764 w 1079087"/>
                <a:gd name="connsiteY23" fmla="*/ 1436370 h 1436369"/>
                <a:gd name="connsiteX24" fmla="*/ 521208 w 1079087"/>
                <a:gd name="connsiteY24" fmla="*/ 1436370 h 1436369"/>
                <a:gd name="connsiteX25" fmla="*/ 603980 w 1079087"/>
                <a:gd name="connsiteY25" fmla="*/ 1363218 h 1436369"/>
                <a:gd name="connsiteX26" fmla="*/ 684371 w 1079087"/>
                <a:gd name="connsiteY26" fmla="*/ 1292162 h 1436369"/>
                <a:gd name="connsiteX27" fmla="*/ 838390 w 1079087"/>
                <a:gd name="connsiteY27" fmla="*/ 1292162 h 1436369"/>
                <a:gd name="connsiteX28" fmla="*/ 920782 w 1079087"/>
                <a:gd name="connsiteY28" fmla="*/ 1221581 h 1436369"/>
                <a:gd name="connsiteX29" fmla="*/ 998315 w 1079087"/>
                <a:gd name="connsiteY29" fmla="*/ 1153192 h 1436369"/>
                <a:gd name="connsiteX30" fmla="*/ 1079087 w 1079087"/>
                <a:gd name="connsiteY30" fmla="*/ 1069848 h 1436369"/>
                <a:gd name="connsiteX31" fmla="*/ 1079087 w 1079087"/>
                <a:gd name="connsiteY31" fmla="*/ 956310 h 1436369"/>
                <a:gd name="connsiteX32" fmla="*/ 998792 w 1079087"/>
                <a:gd name="connsiteY32" fmla="*/ 872966 h 1436369"/>
                <a:gd name="connsiteX33" fmla="*/ 921258 w 1079087"/>
                <a:gd name="connsiteY33" fmla="*/ 800672 h 1436369"/>
                <a:gd name="connsiteX34" fmla="*/ 840581 w 1079087"/>
                <a:gd name="connsiteY34" fmla="*/ 726186 h 1436369"/>
                <a:gd name="connsiteX35" fmla="*/ 761810 w 1079087"/>
                <a:gd name="connsiteY35" fmla="*/ 645223 h 1436369"/>
                <a:gd name="connsiteX36" fmla="*/ 761810 w 1079087"/>
                <a:gd name="connsiteY36" fmla="*/ 515969 h 1436369"/>
                <a:gd name="connsiteX37" fmla="*/ 684657 w 1079087"/>
                <a:gd name="connsiteY37" fmla="*/ 432816 h 1436369"/>
                <a:gd name="connsiteX38" fmla="*/ 609695 w 1079087"/>
                <a:gd name="connsiteY38" fmla="*/ 352044 h 1436369"/>
                <a:gd name="connsiteX39" fmla="*/ 609695 w 1079087"/>
                <a:gd name="connsiteY39" fmla="*/ 224980 h 1436369"/>
                <a:gd name="connsiteX40" fmla="*/ 527780 w 1079087"/>
                <a:gd name="connsiteY40" fmla="*/ 141541 h 1436369"/>
                <a:gd name="connsiteX41" fmla="*/ 449009 w 1079087"/>
                <a:gd name="connsiteY41" fmla="*/ 71818 h 1436369"/>
                <a:gd name="connsiteX42" fmla="*/ 366427 w 1079087"/>
                <a:gd name="connsiteY42" fmla="*/ 0 h 1436369"/>
                <a:gd name="connsiteX43" fmla="*/ 235363 w 1079087"/>
                <a:gd name="connsiteY43" fmla="*/ 0 h 1436369"/>
                <a:gd name="connsiteX44" fmla="*/ 151924 w 1079087"/>
                <a:gd name="connsiteY44" fmla="*/ 83439 h 1436369"/>
                <a:gd name="connsiteX45" fmla="*/ 151924 w 1079087"/>
                <a:gd name="connsiteY45" fmla="*/ 624268 h 1436369"/>
                <a:gd name="connsiteX46" fmla="*/ 235363 w 1079087"/>
                <a:gd name="connsiteY46" fmla="*/ 707612 h 143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79087" h="1436369">
                  <a:moveTo>
                    <a:pt x="235363" y="707612"/>
                  </a:moveTo>
                  <a:lnTo>
                    <a:pt x="366617" y="707612"/>
                  </a:lnTo>
                  <a:cubicBezTo>
                    <a:pt x="369094" y="707612"/>
                    <a:pt x="371475" y="707517"/>
                    <a:pt x="373856" y="707326"/>
                  </a:cubicBezTo>
                  <a:cubicBezTo>
                    <a:pt x="378809" y="706850"/>
                    <a:pt x="383000" y="706850"/>
                    <a:pt x="387953" y="707326"/>
                  </a:cubicBezTo>
                  <a:cubicBezTo>
                    <a:pt x="388239" y="707326"/>
                    <a:pt x="388620" y="707422"/>
                    <a:pt x="388906" y="707422"/>
                  </a:cubicBezTo>
                  <a:cubicBezTo>
                    <a:pt x="431292" y="710660"/>
                    <a:pt x="463772" y="745712"/>
                    <a:pt x="463772" y="788194"/>
                  </a:cubicBezTo>
                  <a:lnTo>
                    <a:pt x="463772" y="789527"/>
                  </a:lnTo>
                  <a:cubicBezTo>
                    <a:pt x="463772" y="832866"/>
                    <a:pt x="429578" y="868585"/>
                    <a:pt x="386239" y="870490"/>
                  </a:cubicBezTo>
                  <a:cubicBezTo>
                    <a:pt x="344900" y="872299"/>
                    <a:pt x="311182" y="904494"/>
                    <a:pt x="306896" y="945166"/>
                  </a:cubicBezTo>
                  <a:cubicBezTo>
                    <a:pt x="302514" y="986599"/>
                    <a:pt x="267938" y="1017746"/>
                    <a:pt x="226314" y="1017746"/>
                  </a:cubicBezTo>
                  <a:lnTo>
                    <a:pt x="206407" y="1017746"/>
                  </a:lnTo>
                  <a:cubicBezTo>
                    <a:pt x="173450" y="1017746"/>
                    <a:pt x="146495" y="1044702"/>
                    <a:pt x="146495" y="1077658"/>
                  </a:cubicBezTo>
                  <a:lnTo>
                    <a:pt x="146495" y="1083850"/>
                  </a:lnTo>
                  <a:cubicBezTo>
                    <a:pt x="146495" y="1116806"/>
                    <a:pt x="173450" y="1143762"/>
                    <a:pt x="206407" y="1143762"/>
                  </a:cubicBezTo>
                  <a:lnTo>
                    <a:pt x="225362" y="1143762"/>
                  </a:lnTo>
                  <a:cubicBezTo>
                    <a:pt x="269939" y="1143762"/>
                    <a:pt x="306324" y="1180148"/>
                    <a:pt x="306324" y="1224724"/>
                  </a:cubicBezTo>
                  <a:lnTo>
                    <a:pt x="306324" y="1229392"/>
                  </a:lnTo>
                  <a:cubicBezTo>
                    <a:pt x="306324" y="1273969"/>
                    <a:pt x="269939" y="1310354"/>
                    <a:pt x="225362" y="1310354"/>
                  </a:cubicBezTo>
                  <a:lnTo>
                    <a:pt x="59912" y="1310354"/>
                  </a:lnTo>
                  <a:cubicBezTo>
                    <a:pt x="26956" y="1310354"/>
                    <a:pt x="0" y="1337310"/>
                    <a:pt x="0" y="1370266"/>
                  </a:cubicBezTo>
                  <a:lnTo>
                    <a:pt x="0" y="1376458"/>
                  </a:lnTo>
                  <a:cubicBezTo>
                    <a:pt x="0" y="1409414"/>
                    <a:pt x="26956" y="1436370"/>
                    <a:pt x="59912" y="1436370"/>
                  </a:cubicBezTo>
                  <a:lnTo>
                    <a:pt x="389954" y="1436370"/>
                  </a:lnTo>
                  <a:lnTo>
                    <a:pt x="397764" y="1436370"/>
                  </a:lnTo>
                  <a:lnTo>
                    <a:pt x="521208" y="1436370"/>
                  </a:lnTo>
                  <a:cubicBezTo>
                    <a:pt x="563594" y="1436370"/>
                    <a:pt x="598932" y="1404271"/>
                    <a:pt x="603980" y="1363218"/>
                  </a:cubicBezTo>
                  <a:cubicBezTo>
                    <a:pt x="609028" y="1322451"/>
                    <a:pt x="643223" y="1292162"/>
                    <a:pt x="684371" y="1292162"/>
                  </a:cubicBezTo>
                  <a:lnTo>
                    <a:pt x="838390" y="1292162"/>
                  </a:lnTo>
                  <a:cubicBezTo>
                    <a:pt x="879920" y="1292162"/>
                    <a:pt x="914590" y="1261396"/>
                    <a:pt x="920782" y="1221581"/>
                  </a:cubicBezTo>
                  <a:cubicBezTo>
                    <a:pt x="926878" y="1182719"/>
                    <a:pt x="958977" y="1154335"/>
                    <a:pt x="998315" y="1153192"/>
                  </a:cubicBezTo>
                  <a:cubicBezTo>
                    <a:pt x="1042988" y="1151763"/>
                    <a:pt x="1079087" y="1114806"/>
                    <a:pt x="1079087" y="1069848"/>
                  </a:cubicBezTo>
                  <a:lnTo>
                    <a:pt x="1079087" y="956310"/>
                  </a:lnTo>
                  <a:cubicBezTo>
                    <a:pt x="1079087" y="911447"/>
                    <a:pt x="1043273" y="874586"/>
                    <a:pt x="998792" y="872966"/>
                  </a:cubicBezTo>
                  <a:cubicBezTo>
                    <a:pt x="958310" y="871442"/>
                    <a:pt x="925640" y="840962"/>
                    <a:pt x="921258" y="800672"/>
                  </a:cubicBezTo>
                  <a:cubicBezTo>
                    <a:pt x="916877" y="759619"/>
                    <a:pt x="882396" y="727329"/>
                    <a:pt x="840581" y="726186"/>
                  </a:cubicBezTo>
                  <a:cubicBezTo>
                    <a:pt x="796766" y="724948"/>
                    <a:pt x="761810" y="689038"/>
                    <a:pt x="761810" y="645223"/>
                  </a:cubicBezTo>
                  <a:lnTo>
                    <a:pt x="761810" y="515969"/>
                  </a:lnTo>
                  <a:cubicBezTo>
                    <a:pt x="761810" y="472154"/>
                    <a:pt x="727615" y="436055"/>
                    <a:pt x="684657" y="432816"/>
                  </a:cubicBezTo>
                  <a:cubicBezTo>
                    <a:pt x="642271" y="429577"/>
                    <a:pt x="609695" y="394525"/>
                    <a:pt x="609695" y="352044"/>
                  </a:cubicBezTo>
                  <a:lnTo>
                    <a:pt x="609695" y="224980"/>
                  </a:lnTo>
                  <a:cubicBezTo>
                    <a:pt x="609695" y="179641"/>
                    <a:pt x="572929" y="142399"/>
                    <a:pt x="527780" y="141541"/>
                  </a:cubicBezTo>
                  <a:cubicBezTo>
                    <a:pt x="487680" y="140875"/>
                    <a:pt x="454533" y="111538"/>
                    <a:pt x="449009" y="71818"/>
                  </a:cubicBezTo>
                  <a:cubicBezTo>
                    <a:pt x="443294" y="31337"/>
                    <a:pt x="408337" y="0"/>
                    <a:pt x="366427" y="0"/>
                  </a:cubicBezTo>
                  <a:lnTo>
                    <a:pt x="235363" y="0"/>
                  </a:lnTo>
                  <a:cubicBezTo>
                    <a:pt x="189452" y="0"/>
                    <a:pt x="151924" y="37528"/>
                    <a:pt x="151924" y="83439"/>
                  </a:cubicBezTo>
                  <a:lnTo>
                    <a:pt x="151924" y="624268"/>
                  </a:lnTo>
                  <a:cubicBezTo>
                    <a:pt x="151924" y="670084"/>
                    <a:pt x="189452" y="707612"/>
                    <a:pt x="235363" y="707612"/>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0" name="Freeform: Shape 169">
              <a:extLst>
                <a:ext uri="{FF2B5EF4-FFF2-40B4-BE49-F238E27FC236}">
                  <a16:creationId xmlns:a16="http://schemas.microsoft.com/office/drawing/2014/main" id="{570D6ED2-D417-4439-9C27-7A1895C9117A}"/>
                </a:ext>
              </a:extLst>
            </p:cNvPr>
            <p:cNvSpPr/>
            <p:nvPr/>
          </p:nvSpPr>
          <p:spPr>
            <a:xfrm>
              <a:off x="4979019" y="1499219"/>
              <a:ext cx="450437" cy="290036"/>
            </a:xfrm>
            <a:custGeom>
              <a:avLst/>
              <a:gdLst>
                <a:gd name="connsiteX0" fmla="*/ 450438 w 450437"/>
                <a:gd name="connsiteY0" fmla="*/ 0 h 290036"/>
                <a:gd name="connsiteX1" fmla="*/ 70009 w 450437"/>
                <a:gd name="connsiteY1" fmla="*/ 0 h 290036"/>
                <a:gd name="connsiteX2" fmla="*/ 0 w 450437"/>
                <a:gd name="connsiteY2" fmla="*/ 70009 h 290036"/>
                <a:gd name="connsiteX3" fmla="*/ 0 w 450437"/>
                <a:gd name="connsiteY3" fmla="*/ 220028 h 290036"/>
                <a:gd name="connsiteX4" fmla="*/ 70009 w 450437"/>
                <a:gd name="connsiteY4" fmla="*/ 290036 h 290036"/>
                <a:gd name="connsiteX5" fmla="*/ 450438 w 450437"/>
                <a:gd name="connsiteY5" fmla="*/ 290036 h 290036"/>
                <a:gd name="connsiteX6" fmla="*/ 450438 w 450437"/>
                <a:gd name="connsiteY6" fmla="*/ 0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437" h="290036">
                  <a:moveTo>
                    <a:pt x="450438" y="0"/>
                  </a:moveTo>
                  <a:lnTo>
                    <a:pt x="70009" y="0"/>
                  </a:lnTo>
                  <a:cubicBezTo>
                    <a:pt x="31528" y="0"/>
                    <a:pt x="0" y="31528"/>
                    <a:pt x="0" y="70009"/>
                  </a:cubicBezTo>
                  <a:lnTo>
                    <a:pt x="0" y="220028"/>
                  </a:lnTo>
                  <a:cubicBezTo>
                    <a:pt x="0" y="258509"/>
                    <a:pt x="31528" y="290036"/>
                    <a:pt x="70009" y="290036"/>
                  </a:cubicBezTo>
                  <a:lnTo>
                    <a:pt x="450438" y="290036"/>
                  </a:lnTo>
                  <a:lnTo>
                    <a:pt x="45043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1" name="Freeform: Shape 170">
              <a:extLst>
                <a:ext uri="{FF2B5EF4-FFF2-40B4-BE49-F238E27FC236}">
                  <a16:creationId xmlns:a16="http://schemas.microsoft.com/office/drawing/2014/main" id="{FDE50500-F2AB-450F-908F-5EF21B38E96D}"/>
                </a:ext>
              </a:extLst>
            </p:cNvPr>
            <p:cNvSpPr/>
            <p:nvPr/>
          </p:nvSpPr>
          <p:spPr>
            <a:xfrm>
              <a:off x="4666981" y="1789445"/>
              <a:ext cx="762571" cy="290036"/>
            </a:xfrm>
            <a:custGeom>
              <a:avLst/>
              <a:gdLst>
                <a:gd name="connsiteX0" fmla="*/ 762476 w 762571"/>
                <a:gd name="connsiteY0" fmla="*/ 290036 h 290036"/>
                <a:gd name="connsiteX1" fmla="*/ 70009 w 762571"/>
                <a:gd name="connsiteY1" fmla="*/ 290036 h 290036"/>
                <a:gd name="connsiteX2" fmla="*/ 0 w 762571"/>
                <a:gd name="connsiteY2" fmla="*/ 220028 h 290036"/>
                <a:gd name="connsiteX3" fmla="*/ 0 w 762571"/>
                <a:gd name="connsiteY3" fmla="*/ 70009 h 290036"/>
                <a:gd name="connsiteX4" fmla="*/ 70009 w 762571"/>
                <a:gd name="connsiteY4" fmla="*/ 0 h 290036"/>
                <a:gd name="connsiteX5" fmla="*/ 208216 w 762571"/>
                <a:gd name="connsiteY5" fmla="*/ 0 h 290036"/>
                <a:gd name="connsiteX6" fmla="*/ 299847 w 762571"/>
                <a:gd name="connsiteY6" fmla="*/ 61531 h 290036"/>
                <a:gd name="connsiteX7" fmla="*/ 299847 w 762571"/>
                <a:gd name="connsiteY7" fmla="*/ 77629 h 290036"/>
                <a:gd name="connsiteX8" fmla="*/ 368046 w 762571"/>
                <a:gd name="connsiteY8" fmla="*/ 145828 h 290036"/>
                <a:gd name="connsiteX9" fmla="*/ 391763 w 762571"/>
                <a:gd name="connsiteY9" fmla="*/ 145828 h 290036"/>
                <a:gd name="connsiteX10" fmla="*/ 459962 w 762571"/>
                <a:gd name="connsiteY10" fmla="*/ 77629 h 290036"/>
                <a:gd name="connsiteX11" fmla="*/ 459962 w 762571"/>
                <a:gd name="connsiteY11" fmla="*/ 61531 h 290036"/>
                <a:gd name="connsiteX12" fmla="*/ 421005 w 762571"/>
                <a:gd name="connsiteY12" fmla="*/ 0 h 290036"/>
                <a:gd name="connsiteX13" fmla="*/ 762571 w 762571"/>
                <a:gd name="connsiteY13" fmla="*/ 0 h 290036"/>
                <a:gd name="connsiteX14" fmla="*/ 762571 w 762571"/>
                <a:gd name="connsiteY14" fmla="*/ 290036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2571" h="290036">
                  <a:moveTo>
                    <a:pt x="762476" y="290036"/>
                  </a:moveTo>
                  <a:lnTo>
                    <a:pt x="70009" y="290036"/>
                  </a:lnTo>
                  <a:cubicBezTo>
                    <a:pt x="31528" y="290036"/>
                    <a:pt x="0" y="258509"/>
                    <a:pt x="0" y="220028"/>
                  </a:cubicBezTo>
                  <a:lnTo>
                    <a:pt x="0" y="70009"/>
                  </a:lnTo>
                  <a:cubicBezTo>
                    <a:pt x="0" y="31528"/>
                    <a:pt x="31528" y="0"/>
                    <a:pt x="70009" y="0"/>
                  </a:cubicBezTo>
                  <a:lnTo>
                    <a:pt x="208216" y="0"/>
                  </a:lnTo>
                  <a:cubicBezTo>
                    <a:pt x="268224" y="1143"/>
                    <a:pt x="299847" y="34480"/>
                    <a:pt x="299847" y="61531"/>
                  </a:cubicBezTo>
                  <a:lnTo>
                    <a:pt x="299847" y="77629"/>
                  </a:lnTo>
                  <a:cubicBezTo>
                    <a:pt x="299847" y="115157"/>
                    <a:pt x="330517" y="145828"/>
                    <a:pt x="368046" y="145828"/>
                  </a:cubicBezTo>
                  <a:lnTo>
                    <a:pt x="391763" y="145828"/>
                  </a:lnTo>
                  <a:cubicBezTo>
                    <a:pt x="429292" y="145828"/>
                    <a:pt x="459962" y="115157"/>
                    <a:pt x="459962" y="77629"/>
                  </a:cubicBezTo>
                  <a:lnTo>
                    <a:pt x="459962" y="61531"/>
                  </a:lnTo>
                  <a:cubicBezTo>
                    <a:pt x="459962" y="34480"/>
                    <a:pt x="443960" y="10954"/>
                    <a:pt x="421005" y="0"/>
                  </a:cubicBezTo>
                  <a:lnTo>
                    <a:pt x="762571" y="0"/>
                  </a:lnTo>
                  <a:lnTo>
                    <a:pt x="762571" y="290036"/>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2" name="Freeform: Shape 171">
              <a:extLst>
                <a:ext uri="{FF2B5EF4-FFF2-40B4-BE49-F238E27FC236}">
                  <a16:creationId xmlns:a16="http://schemas.microsoft.com/office/drawing/2014/main" id="{884C6493-08C8-4679-9200-FD8247C1B096}"/>
                </a:ext>
              </a:extLst>
            </p:cNvPr>
            <p:cNvSpPr/>
            <p:nvPr/>
          </p:nvSpPr>
          <p:spPr>
            <a:xfrm>
              <a:off x="4752787" y="2078719"/>
              <a:ext cx="676764" cy="280797"/>
            </a:xfrm>
            <a:custGeom>
              <a:avLst/>
              <a:gdLst>
                <a:gd name="connsiteX0" fmla="*/ 676764 w 676764"/>
                <a:gd name="connsiteY0" fmla="*/ 63056 h 280797"/>
                <a:gd name="connsiteX1" fmla="*/ 676764 w 676764"/>
                <a:gd name="connsiteY1" fmla="*/ 75914 h 280797"/>
                <a:gd name="connsiteX2" fmla="*/ 676764 w 676764"/>
                <a:gd name="connsiteY2" fmla="*/ 84106 h 280797"/>
                <a:gd name="connsiteX3" fmla="*/ 616281 w 676764"/>
                <a:gd name="connsiteY3" fmla="*/ 144590 h 280797"/>
                <a:gd name="connsiteX4" fmla="*/ 526174 w 676764"/>
                <a:gd name="connsiteY4" fmla="*/ 144590 h 280797"/>
                <a:gd name="connsiteX5" fmla="*/ 526174 w 676764"/>
                <a:gd name="connsiteY5" fmla="*/ 220313 h 280797"/>
                <a:gd name="connsiteX6" fmla="*/ 465691 w 676764"/>
                <a:gd name="connsiteY6" fmla="*/ 280797 h 280797"/>
                <a:gd name="connsiteX7" fmla="*/ 227566 w 676764"/>
                <a:gd name="connsiteY7" fmla="*/ 280797 h 280797"/>
                <a:gd name="connsiteX8" fmla="*/ 227566 w 676764"/>
                <a:gd name="connsiteY8" fmla="*/ 205073 h 280797"/>
                <a:gd name="connsiteX9" fmla="*/ 167082 w 676764"/>
                <a:gd name="connsiteY9" fmla="*/ 144590 h 280797"/>
                <a:gd name="connsiteX10" fmla="*/ 7348 w 676764"/>
                <a:gd name="connsiteY10" fmla="*/ 144590 h 280797"/>
                <a:gd name="connsiteX11" fmla="*/ 67832 w 676764"/>
                <a:gd name="connsiteY11" fmla="*/ 84106 h 280797"/>
                <a:gd name="connsiteX12" fmla="*/ 67832 w 676764"/>
                <a:gd name="connsiteY12" fmla="*/ 63056 h 280797"/>
                <a:gd name="connsiteX13" fmla="*/ 7348 w 676764"/>
                <a:gd name="connsiteY13" fmla="*/ 2572 h 280797"/>
                <a:gd name="connsiteX14" fmla="*/ 96502 w 676764"/>
                <a:gd name="connsiteY14" fmla="*/ 1905 h 280797"/>
                <a:gd name="connsiteX15" fmla="*/ 96502 w 676764"/>
                <a:gd name="connsiteY15" fmla="*/ 0 h 280797"/>
                <a:gd name="connsiteX16" fmla="*/ 465691 w 676764"/>
                <a:gd name="connsiteY16" fmla="*/ 0 h 280797"/>
                <a:gd name="connsiteX17" fmla="*/ 676764 w 676764"/>
                <a:gd name="connsiteY17" fmla="*/ 0 h 280797"/>
                <a:gd name="connsiteX18" fmla="*/ 676764 w 676764"/>
                <a:gd name="connsiteY18" fmla="*/ 63056 h 28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6764" h="280797">
                  <a:moveTo>
                    <a:pt x="676764" y="63056"/>
                  </a:moveTo>
                  <a:lnTo>
                    <a:pt x="676764" y="75914"/>
                  </a:lnTo>
                  <a:lnTo>
                    <a:pt x="676764" y="84106"/>
                  </a:lnTo>
                  <a:cubicBezTo>
                    <a:pt x="676764" y="117348"/>
                    <a:pt x="649523" y="144590"/>
                    <a:pt x="616281" y="144590"/>
                  </a:cubicBezTo>
                  <a:lnTo>
                    <a:pt x="526174" y="144590"/>
                  </a:lnTo>
                  <a:lnTo>
                    <a:pt x="526174" y="220313"/>
                  </a:lnTo>
                  <a:cubicBezTo>
                    <a:pt x="526174" y="253556"/>
                    <a:pt x="498933" y="280797"/>
                    <a:pt x="465691" y="280797"/>
                  </a:cubicBezTo>
                  <a:lnTo>
                    <a:pt x="227566" y="280797"/>
                  </a:lnTo>
                  <a:lnTo>
                    <a:pt x="227566" y="205073"/>
                  </a:lnTo>
                  <a:cubicBezTo>
                    <a:pt x="227566" y="171831"/>
                    <a:pt x="200324" y="144590"/>
                    <a:pt x="167082" y="144590"/>
                  </a:cubicBezTo>
                  <a:lnTo>
                    <a:pt x="7348" y="144590"/>
                  </a:lnTo>
                  <a:cubicBezTo>
                    <a:pt x="40590" y="144590"/>
                    <a:pt x="67832" y="117443"/>
                    <a:pt x="67832" y="84106"/>
                  </a:cubicBezTo>
                  <a:lnTo>
                    <a:pt x="67832" y="63056"/>
                  </a:lnTo>
                  <a:cubicBezTo>
                    <a:pt x="67832" y="29813"/>
                    <a:pt x="40590" y="2572"/>
                    <a:pt x="7348" y="2572"/>
                  </a:cubicBezTo>
                  <a:cubicBezTo>
                    <a:pt x="-18370" y="2572"/>
                    <a:pt x="26302" y="2286"/>
                    <a:pt x="96502" y="1905"/>
                  </a:cubicBezTo>
                  <a:lnTo>
                    <a:pt x="96502" y="0"/>
                  </a:lnTo>
                  <a:lnTo>
                    <a:pt x="465691" y="0"/>
                  </a:lnTo>
                  <a:lnTo>
                    <a:pt x="676764" y="0"/>
                  </a:lnTo>
                  <a:lnTo>
                    <a:pt x="676764" y="63056"/>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3" name="Freeform: Shape 172">
              <a:extLst>
                <a:ext uri="{FF2B5EF4-FFF2-40B4-BE49-F238E27FC236}">
                  <a16:creationId xmlns:a16="http://schemas.microsoft.com/office/drawing/2014/main" id="{5BDA4D17-B2AC-48E6-ADE4-0905618EB51A}"/>
                </a:ext>
              </a:extLst>
            </p:cNvPr>
            <p:cNvSpPr/>
            <p:nvPr/>
          </p:nvSpPr>
          <p:spPr>
            <a:xfrm>
              <a:off x="4480672" y="2223214"/>
              <a:ext cx="495776" cy="136207"/>
            </a:xfrm>
            <a:custGeom>
              <a:avLst/>
              <a:gdLst>
                <a:gd name="connsiteX0" fmla="*/ 495776 w 495776"/>
                <a:gd name="connsiteY0" fmla="*/ 136208 h 136207"/>
                <a:gd name="connsiteX1" fmla="*/ 495776 w 495776"/>
                <a:gd name="connsiteY1" fmla="*/ 60484 h 136207"/>
                <a:gd name="connsiteX2" fmla="*/ 435292 w 495776"/>
                <a:gd name="connsiteY2" fmla="*/ 0 h 136207"/>
                <a:gd name="connsiteX3" fmla="*/ 89630 w 495776"/>
                <a:gd name="connsiteY3" fmla="*/ 0 h 136207"/>
                <a:gd name="connsiteX4" fmla="*/ 29146 w 495776"/>
                <a:gd name="connsiteY4" fmla="*/ 60484 h 136207"/>
                <a:gd name="connsiteX5" fmla="*/ 29146 w 495776"/>
                <a:gd name="connsiteY5" fmla="*/ 73914 h 136207"/>
                <a:gd name="connsiteX6" fmla="*/ 0 w 495776"/>
                <a:gd name="connsiteY6" fmla="*/ 136208 h 136207"/>
                <a:gd name="connsiteX7" fmla="*/ 495776 w 495776"/>
                <a:gd name="connsiteY7" fmla="*/ 136208 h 13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776" h="136207">
                  <a:moveTo>
                    <a:pt x="495776" y="136208"/>
                  </a:moveTo>
                  <a:lnTo>
                    <a:pt x="495776" y="60484"/>
                  </a:lnTo>
                  <a:cubicBezTo>
                    <a:pt x="495776" y="27242"/>
                    <a:pt x="468534" y="0"/>
                    <a:pt x="435292" y="0"/>
                  </a:cubicBezTo>
                  <a:lnTo>
                    <a:pt x="89630" y="0"/>
                  </a:lnTo>
                  <a:cubicBezTo>
                    <a:pt x="56388" y="0"/>
                    <a:pt x="29146" y="27242"/>
                    <a:pt x="29146" y="60484"/>
                  </a:cubicBezTo>
                  <a:lnTo>
                    <a:pt x="29146" y="73914"/>
                  </a:lnTo>
                  <a:cubicBezTo>
                    <a:pt x="29146" y="98870"/>
                    <a:pt x="17907" y="121253"/>
                    <a:pt x="0" y="136208"/>
                  </a:cubicBezTo>
                  <a:lnTo>
                    <a:pt x="495776" y="136208"/>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4" name="Freeform: Shape 173">
              <a:extLst>
                <a:ext uri="{FF2B5EF4-FFF2-40B4-BE49-F238E27FC236}">
                  <a16:creationId xmlns:a16="http://schemas.microsoft.com/office/drawing/2014/main" id="{E1943416-4C7E-481A-8D67-5886E7EE0068}"/>
                </a:ext>
              </a:extLst>
            </p:cNvPr>
            <p:cNvSpPr/>
            <p:nvPr/>
          </p:nvSpPr>
          <p:spPr>
            <a:xfrm>
              <a:off x="3380820" y="2942637"/>
              <a:ext cx="1117568" cy="468344"/>
            </a:xfrm>
            <a:custGeom>
              <a:avLst/>
              <a:gdLst>
                <a:gd name="connsiteX0" fmla="*/ 1117568 w 1117568"/>
                <a:gd name="connsiteY0" fmla="*/ 208883 h 468344"/>
                <a:gd name="connsiteX1" fmla="*/ 1117568 w 1117568"/>
                <a:gd name="connsiteY1" fmla="*/ 303943 h 468344"/>
                <a:gd name="connsiteX2" fmla="*/ 1047559 w 1117568"/>
                <a:gd name="connsiteY2" fmla="*/ 303276 h 468344"/>
                <a:gd name="connsiteX3" fmla="*/ 1041273 w 1117568"/>
                <a:gd name="connsiteY3" fmla="*/ 303276 h 468344"/>
                <a:gd name="connsiteX4" fmla="*/ 960310 w 1117568"/>
                <a:gd name="connsiteY4" fmla="*/ 384238 h 468344"/>
                <a:gd name="connsiteX5" fmla="*/ 960310 w 1117568"/>
                <a:gd name="connsiteY5" fmla="*/ 398335 h 468344"/>
                <a:gd name="connsiteX6" fmla="*/ 890302 w 1117568"/>
                <a:gd name="connsiteY6" fmla="*/ 468344 h 468344"/>
                <a:gd name="connsiteX7" fmla="*/ 323088 w 1117568"/>
                <a:gd name="connsiteY7" fmla="*/ 468344 h 468344"/>
                <a:gd name="connsiteX8" fmla="*/ 322421 w 1117568"/>
                <a:gd name="connsiteY8" fmla="*/ 398335 h 468344"/>
                <a:gd name="connsiteX9" fmla="*/ 322421 w 1117568"/>
                <a:gd name="connsiteY9" fmla="*/ 384238 h 468344"/>
                <a:gd name="connsiteX10" fmla="*/ 241459 w 1117568"/>
                <a:gd name="connsiteY10" fmla="*/ 303276 h 468344"/>
                <a:gd name="connsiteX11" fmla="*/ 224695 w 1117568"/>
                <a:gd name="connsiteY11" fmla="*/ 303276 h 468344"/>
                <a:gd name="connsiteX12" fmla="*/ 154876 w 1117568"/>
                <a:gd name="connsiteY12" fmla="*/ 238887 h 468344"/>
                <a:gd name="connsiteX13" fmla="*/ 74104 w 1117568"/>
                <a:gd name="connsiteY13" fmla="*/ 164401 h 468344"/>
                <a:gd name="connsiteX14" fmla="*/ 70009 w 1117568"/>
                <a:gd name="connsiteY14" fmla="*/ 164401 h 468344"/>
                <a:gd name="connsiteX15" fmla="*/ 0 w 1117568"/>
                <a:gd name="connsiteY15" fmla="*/ 94393 h 468344"/>
                <a:gd name="connsiteX16" fmla="*/ 0 w 1117568"/>
                <a:gd name="connsiteY16" fmla="*/ 70009 h 468344"/>
                <a:gd name="connsiteX17" fmla="*/ 70009 w 1117568"/>
                <a:gd name="connsiteY17" fmla="*/ 0 h 468344"/>
                <a:gd name="connsiteX18" fmla="*/ 403003 w 1117568"/>
                <a:gd name="connsiteY18" fmla="*/ 0 h 468344"/>
                <a:gd name="connsiteX19" fmla="*/ 452533 w 1117568"/>
                <a:gd name="connsiteY19" fmla="*/ 0 h 468344"/>
                <a:gd name="connsiteX20" fmla="*/ 567880 w 1117568"/>
                <a:gd name="connsiteY20" fmla="*/ 0 h 468344"/>
                <a:gd name="connsiteX21" fmla="*/ 637699 w 1117568"/>
                <a:gd name="connsiteY21" fmla="*/ 64389 h 468344"/>
                <a:gd name="connsiteX22" fmla="*/ 718471 w 1117568"/>
                <a:gd name="connsiteY22" fmla="*/ 138874 h 468344"/>
                <a:gd name="connsiteX23" fmla="*/ 1047655 w 1117568"/>
                <a:gd name="connsiteY23" fmla="*/ 138874 h 468344"/>
                <a:gd name="connsiteX24" fmla="*/ 1117568 w 1117568"/>
                <a:gd name="connsiteY24" fmla="*/ 208883 h 46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7568" h="468344">
                  <a:moveTo>
                    <a:pt x="1117568" y="208883"/>
                  </a:moveTo>
                  <a:lnTo>
                    <a:pt x="1117568" y="303943"/>
                  </a:lnTo>
                  <a:lnTo>
                    <a:pt x="1047559" y="303276"/>
                  </a:lnTo>
                  <a:lnTo>
                    <a:pt x="1041273" y="303276"/>
                  </a:lnTo>
                  <a:cubicBezTo>
                    <a:pt x="996696" y="303276"/>
                    <a:pt x="960310" y="339662"/>
                    <a:pt x="960310" y="384238"/>
                  </a:cubicBezTo>
                  <a:lnTo>
                    <a:pt x="960310" y="398335"/>
                  </a:lnTo>
                  <a:cubicBezTo>
                    <a:pt x="960310" y="436816"/>
                    <a:pt x="928783" y="468344"/>
                    <a:pt x="890302" y="468344"/>
                  </a:cubicBezTo>
                  <a:lnTo>
                    <a:pt x="323088" y="468344"/>
                  </a:lnTo>
                  <a:lnTo>
                    <a:pt x="322421" y="398335"/>
                  </a:lnTo>
                  <a:lnTo>
                    <a:pt x="322421" y="384238"/>
                  </a:lnTo>
                  <a:cubicBezTo>
                    <a:pt x="322421" y="339662"/>
                    <a:pt x="286036" y="303276"/>
                    <a:pt x="241459" y="303276"/>
                  </a:cubicBezTo>
                  <a:lnTo>
                    <a:pt x="224695" y="303276"/>
                  </a:lnTo>
                  <a:cubicBezTo>
                    <a:pt x="188023" y="303276"/>
                    <a:pt x="157734" y="274796"/>
                    <a:pt x="154876" y="238887"/>
                  </a:cubicBezTo>
                  <a:cubicBezTo>
                    <a:pt x="151447" y="196691"/>
                    <a:pt x="116491" y="164401"/>
                    <a:pt x="74104" y="164401"/>
                  </a:cubicBezTo>
                  <a:lnTo>
                    <a:pt x="70009" y="164401"/>
                  </a:lnTo>
                  <a:cubicBezTo>
                    <a:pt x="31528" y="164401"/>
                    <a:pt x="0" y="132874"/>
                    <a:pt x="0" y="94393"/>
                  </a:cubicBezTo>
                  <a:lnTo>
                    <a:pt x="0" y="70009"/>
                  </a:lnTo>
                  <a:cubicBezTo>
                    <a:pt x="0" y="31528"/>
                    <a:pt x="31528" y="0"/>
                    <a:pt x="70009" y="0"/>
                  </a:cubicBezTo>
                  <a:lnTo>
                    <a:pt x="403003" y="0"/>
                  </a:lnTo>
                  <a:lnTo>
                    <a:pt x="452533" y="0"/>
                  </a:lnTo>
                  <a:lnTo>
                    <a:pt x="567880" y="0"/>
                  </a:lnTo>
                  <a:cubicBezTo>
                    <a:pt x="604456" y="0"/>
                    <a:pt x="634841" y="28480"/>
                    <a:pt x="637699" y="64389"/>
                  </a:cubicBezTo>
                  <a:cubicBezTo>
                    <a:pt x="641128" y="106585"/>
                    <a:pt x="676084" y="138874"/>
                    <a:pt x="718471" y="138874"/>
                  </a:cubicBezTo>
                  <a:lnTo>
                    <a:pt x="1047655" y="138874"/>
                  </a:lnTo>
                  <a:cubicBezTo>
                    <a:pt x="1086040" y="138874"/>
                    <a:pt x="1117568" y="170402"/>
                    <a:pt x="1117568" y="208883"/>
                  </a:cubicBez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5" name="Freeform: Shape 174">
              <a:extLst>
                <a:ext uri="{FF2B5EF4-FFF2-40B4-BE49-F238E27FC236}">
                  <a16:creationId xmlns:a16="http://schemas.microsoft.com/office/drawing/2014/main" id="{7B262B4E-CCF8-48FB-BAC8-633C35083B45}"/>
                </a:ext>
              </a:extLst>
            </p:cNvPr>
            <p:cNvSpPr/>
            <p:nvPr/>
          </p:nvSpPr>
          <p:spPr>
            <a:xfrm>
              <a:off x="4183110" y="3246961"/>
              <a:ext cx="781336" cy="280130"/>
            </a:xfrm>
            <a:custGeom>
              <a:avLst/>
              <a:gdLst>
                <a:gd name="connsiteX0" fmla="*/ 0 w 781336"/>
                <a:gd name="connsiteY0" fmla="*/ 164116 h 280130"/>
                <a:gd name="connsiteX1" fmla="*/ 0 w 781336"/>
                <a:gd name="connsiteY1" fmla="*/ 280130 h 280130"/>
                <a:gd name="connsiteX2" fmla="*/ 241363 w 781336"/>
                <a:gd name="connsiteY2" fmla="*/ 280130 h 280130"/>
                <a:gd name="connsiteX3" fmla="*/ 290894 w 781336"/>
                <a:gd name="connsiteY3" fmla="*/ 280130 h 280130"/>
                <a:gd name="connsiteX4" fmla="*/ 406241 w 781336"/>
                <a:gd name="connsiteY4" fmla="*/ 280130 h 280130"/>
                <a:gd name="connsiteX5" fmla="*/ 476060 w 781336"/>
                <a:gd name="connsiteY5" fmla="*/ 215741 h 280130"/>
                <a:gd name="connsiteX6" fmla="*/ 556832 w 781336"/>
                <a:gd name="connsiteY6" fmla="*/ 141256 h 280130"/>
                <a:gd name="connsiteX7" fmla="*/ 781336 w 781336"/>
                <a:gd name="connsiteY7" fmla="*/ 141256 h 280130"/>
                <a:gd name="connsiteX8" fmla="*/ 781336 w 781336"/>
                <a:gd name="connsiteY8" fmla="*/ 1524 h 280130"/>
                <a:gd name="connsiteX9" fmla="*/ 530162 w 781336"/>
                <a:gd name="connsiteY9" fmla="*/ 1524 h 280130"/>
                <a:gd name="connsiteX10" fmla="*/ 223647 w 781336"/>
                <a:gd name="connsiteY10" fmla="*/ 0 h 280130"/>
                <a:gd name="connsiteX11" fmla="*/ 157925 w 781336"/>
                <a:gd name="connsiteY11" fmla="*/ 80010 h 280130"/>
                <a:gd name="connsiteX12" fmla="*/ 157925 w 781336"/>
                <a:gd name="connsiteY12" fmla="*/ 94107 h 280130"/>
                <a:gd name="connsiteX13" fmla="*/ 87916 w 781336"/>
                <a:gd name="connsiteY13" fmla="*/ 164116 h 280130"/>
                <a:gd name="connsiteX14" fmla="*/ 0 w 781336"/>
                <a:gd name="connsiteY14" fmla="*/ 164116 h 28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1336" h="280130">
                  <a:moveTo>
                    <a:pt x="0" y="164116"/>
                  </a:moveTo>
                  <a:lnTo>
                    <a:pt x="0" y="280130"/>
                  </a:lnTo>
                  <a:lnTo>
                    <a:pt x="241363" y="280130"/>
                  </a:lnTo>
                  <a:lnTo>
                    <a:pt x="290894" y="280130"/>
                  </a:lnTo>
                  <a:lnTo>
                    <a:pt x="406241" y="280130"/>
                  </a:lnTo>
                  <a:cubicBezTo>
                    <a:pt x="442817" y="280130"/>
                    <a:pt x="473202" y="251651"/>
                    <a:pt x="476060" y="215741"/>
                  </a:cubicBezTo>
                  <a:cubicBezTo>
                    <a:pt x="479488" y="173546"/>
                    <a:pt x="514445" y="141256"/>
                    <a:pt x="556832" y="141256"/>
                  </a:cubicBezTo>
                  <a:lnTo>
                    <a:pt x="781336" y="141256"/>
                  </a:lnTo>
                  <a:lnTo>
                    <a:pt x="781336" y="1524"/>
                  </a:lnTo>
                  <a:lnTo>
                    <a:pt x="530162" y="1524"/>
                  </a:lnTo>
                  <a:lnTo>
                    <a:pt x="223647" y="0"/>
                  </a:lnTo>
                  <a:cubicBezTo>
                    <a:pt x="188500" y="8858"/>
                    <a:pt x="157925" y="42196"/>
                    <a:pt x="157925" y="80010"/>
                  </a:cubicBezTo>
                  <a:lnTo>
                    <a:pt x="157925" y="94107"/>
                  </a:lnTo>
                  <a:cubicBezTo>
                    <a:pt x="157925" y="132588"/>
                    <a:pt x="126397" y="164116"/>
                    <a:pt x="87916" y="164116"/>
                  </a:cubicBezTo>
                  <a:lnTo>
                    <a:pt x="0" y="164116"/>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6" name="Freeform: Shape 175">
              <a:extLst>
                <a:ext uri="{FF2B5EF4-FFF2-40B4-BE49-F238E27FC236}">
                  <a16:creationId xmlns:a16="http://schemas.microsoft.com/office/drawing/2014/main" id="{05145005-D286-4846-8652-53F5150847B3}"/>
                </a:ext>
              </a:extLst>
            </p:cNvPr>
            <p:cNvSpPr/>
            <p:nvPr/>
          </p:nvSpPr>
          <p:spPr>
            <a:xfrm>
              <a:off x="3700479" y="2359612"/>
              <a:ext cx="1578101" cy="888872"/>
            </a:xfrm>
            <a:custGeom>
              <a:avLst/>
              <a:gdLst>
                <a:gd name="connsiteX0" fmla="*/ 1423702 w 1578101"/>
                <a:gd name="connsiteY0" fmla="*/ 828389 h 888872"/>
                <a:gd name="connsiteX1" fmla="*/ 1363218 w 1578101"/>
                <a:gd name="connsiteY1" fmla="*/ 888873 h 888872"/>
                <a:gd name="connsiteX2" fmla="*/ 1012793 w 1578101"/>
                <a:gd name="connsiteY2" fmla="*/ 888873 h 888872"/>
                <a:gd name="connsiteX3" fmla="*/ 797909 w 1578101"/>
                <a:gd name="connsiteY3" fmla="*/ 887063 h 888872"/>
                <a:gd name="connsiteX4" fmla="*/ 797909 w 1578101"/>
                <a:gd name="connsiteY4" fmla="*/ 792004 h 888872"/>
                <a:gd name="connsiteX5" fmla="*/ 727900 w 1578101"/>
                <a:gd name="connsiteY5" fmla="*/ 721995 h 888872"/>
                <a:gd name="connsiteX6" fmla="*/ 398716 w 1578101"/>
                <a:gd name="connsiteY6" fmla="*/ 721995 h 888872"/>
                <a:gd name="connsiteX7" fmla="*/ 317945 w 1578101"/>
                <a:gd name="connsiteY7" fmla="*/ 647509 h 888872"/>
                <a:gd name="connsiteX8" fmla="*/ 248126 w 1578101"/>
                <a:gd name="connsiteY8" fmla="*/ 583120 h 888872"/>
                <a:gd name="connsiteX9" fmla="*/ 132683 w 1578101"/>
                <a:gd name="connsiteY9" fmla="*/ 583120 h 888872"/>
                <a:gd name="connsiteX10" fmla="*/ 83153 w 1578101"/>
                <a:gd name="connsiteY10" fmla="*/ 583120 h 888872"/>
                <a:gd name="connsiteX11" fmla="*/ 0 w 1578101"/>
                <a:gd name="connsiteY11" fmla="*/ 583120 h 888872"/>
                <a:gd name="connsiteX12" fmla="*/ 0 w 1578101"/>
                <a:gd name="connsiteY12" fmla="*/ 60484 h 888872"/>
                <a:gd name="connsiteX13" fmla="*/ 60484 w 1578101"/>
                <a:gd name="connsiteY13" fmla="*/ 0 h 888872"/>
                <a:gd name="connsiteX14" fmla="*/ 1420939 w 1578101"/>
                <a:gd name="connsiteY14" fmla="*/ 0 h 888872"/>
                <a:gd name="connsiteX15" fmla="*/ 1420939 w 1578101"/>
                <a:gd name="connsiteY15" fmla="*/ 338328 h 888872"/>
                <a:gd name="connsiteX16" fmla="*/ 1420939 w 1578101"/>
                <a:gd name="connsiteY16" fmla="*/ 390716 h 888872"/>
                <a:gd name="connsiteX17" fmla="*/ 1481423 w 1578101"/>
                <a:gd name="connsiteY17" fmla="*/ 451199 h 888872"/>
                <a:gd name="connsiteX18" fmla="*/ 1575721 w 1578101"/>
                <a:gd name="connsiteY18" fmla="*/ 451199 h 888872"/>
                <a:gd name="connsiteX19" fmla="*/ 1578102 w 1578101"/>
                <a:gd name="connsiteY19" fmla="*/ 729996 h 888872"/>
                <a:gd name="connsiteX20" fmla="*/ 1496282 w 1578101"/>
                <a:gd name="connsiteY20" fmla="*/ 729996 h 888872"/>
                <a:gd name="connsiteX21" fmla="*/ 1423797 w 1578101"/>
                <a:gd name="connsiteY21" fmla="*/ 797624 h 888872"/>
                <a:gd name="connsiteX22" fmla="*/ 1423702 w 1578101"/>
                <a:gd name="connsiteY22" fmla="*/ 828389 h 88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8101" h="888872">
                  <a:moveTo>
                    <a:pt x="1423702" y="828389"/>
                  </a:moveTo>
                  <a:cubicBezTo>
                    <a:pt x="1423511" y="861632"/>
                    <a:pt x="1396460" y="888873"/>
                    <a:pt x="1363218" y="888873"/>
                  </a:cubicBezTo>
                  <a:lnTo>
                    <a:pt x="1012793" y="888873"/>
                  </a:lnTo>
                  <a:lnTo>
                    <a:pt x="797909" y="887063"/>
                  </a:lnTo>
                  <a:lnTo>
                    <a:pt x="797909" y="792004"/>
                  </a:lnTo>
                  <a:cubicBezTo>
                    <a:pt x="797909" y="753523"/>
                    <a:pt x="766381" y="721995"/>
                    <a:pt x="727900" y="721995"/>
                  </a:cubicBezTo>
                  <a:lnTo>
                    <a:pt x="398716" y="721995"/>
                  </a:lnTo>
                  <a:cubicBezTo>
                    <a:pt x="356425" y="721995"/>
                    <a:pt x="321373" y="689705"/>
                    <a:pt x="317945" y="647509"/>
                  </a:cubicBezTo>
                  <a:cubicBezTo>
                    <a:pt x="315087" y="611600"/>
                    <a:pt x="284797" y="583120"/>
                    <a:pt x="248126" y="583120"/>
                  </a:cubicBezTo>
                  <a:lnTo>
                    <a:pt x="132683" y="583120"/>
                  </a:lnTo>
                  <a:lnTo>
                    <a:pt x="83153" y="583120"/>
                  </a:lnTo>
                  <a:lnTo>
                    <a:pt x="0" y="583120"/>
                  </a:lnTo>
                  <a:lnTo>
                    <a:pt x="0" y="60484"/>
                  </a:lnTo>
                  <a:cubicBezTo>
                    <a:pt x="0" y="27242"/>
                    <a:pt x="27241" y="0"/>
                    <a:pt x="60484" y="0"/>
                  </a:cubicBezTo>
                  <a:lnTo>
                    <a:pt x="1420939" y="0"/>
                  </a:lnTo>
                  <a:lnTo>
                    <a:pt x="1420939" y="338328"/>
                  </a:lnTo>
                  <a:lnTo>
                    <a:pt x="1420939" y="390716"/>
                  </a:lnTo>
                  <a:cubicBezTo>
                    <a:pt x="1420939" y="423958"/>
                    <a:pt x="1448181" y="451199"/>
                    <a:pt x="1481423" y="451199"/>
                  </a:cubicBezTo>
                  <a:lnTo>
                    <a:pt x="1575721" y="451199"/>
                  </a:lnTo>
                  <a:lnTo>
                    <a:pt x="1578102" y="729996"/>
                  </a:lnTo>
                  <a:lnTo>
                    <a:pt x="1496282" y="729996"/>
                  </a:lnTo>
                  <a:cubicBezTo>
                    <a:pt x="1457801" y="729996"/>
                    <a:pt x="1423988" y="759047"/>
                    <a:pt x="1423797" y="797624"/>
                  </a:cubicBezTo>
                  <a:lnTo>
                    <a:pt x="1423702" y="828389"/>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7" name="Freeform: Shape 176">
              <a:extLst>
                <a:ext uri="{FF2B5EF4-FFF2-40B4-BE49-F238E27FC236}">
                  <a16:creationId xmlns:a16="http://schemas.microsoft.com/office/drawing/2014/main" id="{BBE050C0-428D-4917-B6FA-0476A9EBEB9E}"/>
                </a:ext>
              </a:extLst>
            </p:cNvPr>
            <p:cNvSpPr/>
            <p:nvPr/>
          </p:nvSpPr>
          <p:spPr>
            <a:xfrm>
              <a:off x="2589388" y="2358278"/>
              <a:ext cx="1112234" cy="1175003"/>
            </a:xfrm>
            <a:custGeom>
              <a:avLst/>
              <a:gdLst>
                <a:gd name="connsiteX0" fmla="*/ 162115 w 1112234"/>
                <a:gd name="connsiteY0" fmla="*/ 371475 h 1175003"/>
                <a:gd name="connsiteX1" fmla="*/ 162115 w 1112234"/>
                <a:gd name="connsiteY1" fmla="*/ 164402 h 1175003"/>
                <a:gd name="connsiteX2" fmla="*/ 219837 w 1112234"/>
                <a:gd name="connsiteY2" fmla="*/ 164116 h 1175003"/>
                <a:gd name="connsiteX3" fmla="*/ 246412 w 1112234"/>
                <a:gd name="connsiteY3" fmla="*/ 164116 h 1175003"/>
                <a:gd name="connsiteX4" fmla="*/ 322802 w 1112234"/>
                <a:gd name="connsiteY4" fmla="*/ 87725 h 1175003"/>
                <a:gd name="connsiteX5" fmla="*/ 322802 w 1112234"/>
                <a:gd name="connsiteY5" fmla="*/ 69723 h 1175003"/>
                <a:gd name="connsiteX6" fmla="*/ 279844 w 1112234"/>
                <a:gd name="connsiteY6" fmla="*/ 1143 h 1175003"/>
                <a:gd name="connsiteX7" fmla="*/ 876872 w 1112234"/>
                <a:gd name="connsiteY7" fmla="*/ 0 h 1175003"/>
                <a:gd name="connsiteX8" fmla="*/ 948309 w 1112234"/>
                <a:gd name="connsiteY8" fmla="*/ 69723 h 1175003"/>
                <a:gd name="connsiteX9" fmla="*/ 948309 w 1112234"/>
                <a:gd name="connsiteY9" fmla="*/ 87725 h 1175003"/>
                <a:gd name="connsiteX10" fmla="*/ 1024699 w 1112234"/>
                <a:gd name="connsiteY10" fmla="*/ 164116 h 1175003"/>
                <a:gd name="connsiteX11" fmla="*/ 1051274 w 1112234"/>
                <a:gd name="connsiteY11" fmla="*/ 164116 h 1175003"/>
                <a:gd name="connsiteX12" fmla="*/ 1112234 w 1112234"/>
                <a:gd name="connsiteY12" fmla="*/ 133636 h 1175003"/>
                <a:gd name="connsiteX13" fmla="*/ 1112234 w 1112234"/>
                <a:gd name="connsiteY13" fmla="*/ 584263 h 1175003"/>
                <a:gd name="connsiteX14" fmla="*/ 861346 w 1112234"/>
                <a:gd name="connsiteY14" fmla="*/ 584263 h 1175003"/>
                <a:gd name="connsiteX15" fmla="*/ 791337 w 1112234"/>
                <a:gd name="connsiteY15" fmla="*/ 654272 h 1175003"/>
                <a:gd name="connsiteX16" fmla="*/ 791337 w 1112234"/>
                <a:gd name="connsiteY16" fmla="*/ 678656 h 1175003"/>
                <a:gd name="connsiteX17" fmla="*/ 861346 w 1112234"/>
                <a:gd name="connsiteY17" fmla="*/ 748665 h 1175003"/>
                <a:gd name="connsiteX18" fmla="*/ 865441 w 1112234"/>
                <a:gd name="connsiteY18" fmla="*/ 748665 h 1175003"/>
                <a:gd name="connsiteX19" fmla="*/ 946213 w 1112234"/>
                <a:gd name="connsiteY19" fmla="*/ 823150 h 1175003"/>
                <a:gd name="connsiteX20" fmla="*/ 1016032 w 1112234"/>
                <a:gd name="connsiteY20" fmla="*/ 887539 h 1175003"/>
                <a:gd name="connsiteX21" fmla="*/ 1032796 w 1112234"/>
                <a:gd name="connsiteY21" fmla="*/ 887539 h 1175003"/>
                <a:gd name="connsiteX22" fmla="*/ 1112234 w 1112234"/>
                <a:gd name="connsiteY22" fmla="*/ 952786 h 1175003"/>
                <a:gd name="connsiteX23" fmla="*/ 1112234 w 1112234"/>
                <a:gd name="connsiteY23" fmla="*/ 1103948 h 1175003"/>
                <a:gd name="connsiteX24" fmla="*/ 1042225 w 1112234"/>
                <a:gd name="connsiteY24" fmla="*/ 1173956 h 1175003"/>
                <a:gd name="connsiteX25" fmla="*/ 743236 w 1112234"/>
                <a:gd name="connsiteY25" fmla="*/ 1173956 h 1175003"/>
                <a:gd name="connsiteX26" fmla="*/ 735330 w 1112234"/>
                <a:gd name="connsiteY26" fmla="*/ 1174337 h 1175003"/>
                <a:gd name="connsiteX27" fmla="*/ 720757 w 1112234"/>
                <a:gd name="connsiteY27" fmla="*/ 1175004 h 1175003"/>
                <a:gd name="connsiteX28" fmla="*/ 162782 w 1112234"/>
                <a:gd name="connsiteY28" fmla="*/ 1175004 h 1175003"/>
                <a:gd name="connsiteX29" fmla="*/ 162782 w 1112234"/>
                <a:gd name="connsiteY29" fmla="*/ 1111853 h 1175003"/>
                <a:gd name="connsiteX30" fmla="*/ 81820 w 1112234"/>
                <a:gd name="connsiteY30" fmla="*/ 1030891 h 1175003"/>
                <a:gd name="connsiteX31" fmla="*/ 70009 w 1112234"/>
                <a:gd name="connsiteY31" fmla="*/ 1030891 h 1175003"/>
                <a:gd name="connsiteX32" fmla="*/ 0 w 1112234"/>
                <a:gd name="connsiteY32" fmla="*/ 960882 h 1175003"/>
                <a:gd name="connsiteX33" fmla="*/ 0 w 1112234"/>
                <a:gd name="connsiteY33" fmla="*/ 522446 h 1175003"/>
                <a:gd name="connsiteX34" fmla="*/ 70009 w 1112234"/>
                <a:gd name="connsiteY34" fmla="*/ 452438 h 1175003"/>
                <a:gd name="connsiteX35" fmla="*/ 81153 w 1112234"/>
                <a:gd name="connsiteY35" fmla="*/ 452438 h 1175003"/>
                <a:gd name="connsiteX36" fmla="*/ 162115 w 1112234"/>
                <a:gd name="connsiteY36" fmla="*/ 371475 h 117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12234" h="1175003">
                  <a:moveTo>
                    <a:pt x="162115" y="371475"/>
                  </a:moveTo>
                  <a:lnTo>
                    <a:pt x="162115" y="164402"/>
                  </a:lnTo>
                  <a:lnTo>
                    <a:pt x="219837" y="164116"/>
                  </a:lnTo>
                  <a:lnTo>
                    <a:pt x="246412" y="164116"/>
                  </a:lnTo>
                  <a:cubicBezTo>
                    <a:pt x="288417" y="164116"/>
                    <a:pt x="322802" y="129730"/>
                    <a:pt x="322802" y="87725"/>
                  </a:cubicBezTo>
                  <a:lnTo>
                    <a:pt x="322802" y="69723"/>
                  </a:lnTo>
                  <a:cubicBezTo>
                    <a:pt x="322802" y="39719"/>
                    <a:pt x="305181" y="13621"/>
                    <a:pt x="279844" y="1143"/>
                  </a:cubicBezTo>
                  <a:cubicBezTo>
                    <a:pt x="462439" y="1143"/>
                    <a:pt x="695897" y="0"/>
                    <a:pt x="876872" y="0"/>
                  </a:cubicBezTo>
                  <a:cubicBezTo>
                    <a:pt x="939736" y="1524"/>
                    <a:pt x="948309" y="38767"/>
                    <a:pt x="948309" y="69723"/>
                  </a:cubicBezTo>
                  <a:lnTo>
                    <a:pt x="948309" y="87725"/>
                  </a:lnTo>
                  <a:cubicBezTo>
                    <a:pt x="948309" y="129730"/>
                    <a:pt x="982694" y="164116"/>
                    <a:pt x="1024699" y="164116"/>
                  </a:cubicBezTo>
                  <a:lnTo>
                    <a:pt x="1051274" y="164116"/>
                  </a:lnTo>
                  <a:cubicBezTo>
                    <a:pt x="1076134" y="164116"/>
                    <a:pt x="1098232" y="152114"/>
                    <a:pt x="1112234" y="133636"/>
                  </a:cubicBezTo>
                  <a:lnTo>
                    <a:pt x="1112234" y="584263"/>
                  </a:lnTo>
                  <a:lnTo>
                    <a:pt x="861346" y="584263"/>
                  </a:lnTo>
                  <a:cubicBezTo>
                    <a:pt x="822865" y="584263"/>
                    <a:pt x="791337" y="615791"/>
                    <a:pt x="791337" y="654272"/>
                  </a:cubicBezTo>
                  <a:lnTo>
                    <a:pt x="791337" y="678656"/>
                  </a:lnTo>
                  <a:cubicBezTo>
                    <a:pt x="791337" y="717137"/>
                    <a:pt x="822865" y="748665"/>
                    <a:pt x="861346" y="748665"/>
                  </a:cubicBezTo>
                  <a:lnTo>
                    <a:pt x="865441" y="748665"/>
                  </a:lnTo>
                  <a:cubicBezTo>
                    <a:pt x="907828" y="748665"/>
                    <a:pt x="942784" y="780955"/>
                    <a:pt x="946213" y="823150"/>
                  </a:cubicBezTo>
                  <a:cubicBezTo>
                    <a:pt x="949071" y="859060"/>
                    <a:pt x="979360" y="887539"/>
                    <a:pt x="1016032" y="887539"/>
                  </a:cubicBezTo>
                  <a:lnTo>
                    <a:pt x="1032796" y="887539"/>
                  </a:lnTo>
                  <a:cubicBezTo>
                    <a:pt x="1072039" y="887539"/>
                    <a:pt x="1104900" y="915638"/>
                    <a:pt x="1112234" y="952786"/>
                  </a:cubicBezTo>
                  <a:lnTo>
                    <a:pt x="1112234" y="1103948"/>
                  </a:lnTo>
                  <a:cubicBezTo>
                    <a:pt x="1112234" y="1142429"/>
                    <a:pt x="1080706" y="1173956"/>
                    <a:pt x="1042225" y="1173956"/>
                  </a:cubicBezTo>
                  <a:lnTo>
                    <a:pt x="743236" y="1173956"/>
                  </a:lnTo>
                  <a:cubicBezTo>
                    <a:pt x="740473" y="1173956"/>
                    <a:pt x="738092" y="1174052"/>
                    <a:pt x="735330" y="1174337"/>
                  </a:cubicBezTo>
                  <a:cubicBezTo>
                    <a:pt x="730567" y="1174814"/>
                    <a:pt x="725710" y="1175004"/>
                    <a:pt x="720757" y="1175004"/>
                  </a:cubicBezTo>
                  <a:lnTo>
                    <a:pt x="162782" y="1175004"/>
                  </a:lnTo>
                  <a:lnTo>
                    <a:pt x="162782" y="1111853"/>
                  </a:lnTo>
                  <a:cubicBezTo>
                    <a:pt x="162782" y="1067276"/>
                    <a:pt x="126397" y="1030891"/>
                    <a:pt x="81820" y="1030891"/>
                  </a:cubicBezTo>
                  <a:lnTo>
                    <a:pt x="70009" y="1030891"/>
                  </a:lnTo>
                  <a:cubicBezTo>
                    <a:pt x="31528" y="1030891"/>
                    <a:pt x="0" y="999363"/>
                    <a:pt x="0" y="960882"/>
                  </a:cubicBezTo>
                  <a:lnTo>
                    <a:pt x="0" y="522446"/>
                  </a:lnTo>
                  <a:cubicBezTo>
                    <a:pt x="0" y="483965"/>
                    <a:pt x="31528" y="452438"/>
                    <a:pt x="70009" y="452438"/>
                  </a:cubicBezTo>
                  <a:lnTo>
                    <a:pt x="81153" y="452438"/>
                  </a:lnTo>
                  <a:cubicBezTo>
                    <a:pt x="125730" y="452438"/>
                    <a:pt x="162115" y="416052"/>
                    <a:pt x="162115" y="371475"/>
                  </a:cubicBez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8" name="Freeform: Shape 177">
              <a:extLst>
                <a:ext uri="{FF2B5EF4-FFF2-40B4-BE49-F238E27FC236}">
                  <a16:creationId xmlns:a16="http://schemas.microsoft.com/office/drawing/2014/main" id="{8B9E31CB-38FF-4E31-A160-19C27FDDEC9A}"/>
                </a:ext>
              </a:extLst>
            </p:cNvPr>
            <p:cNvSpPr/>
            <p:nvPr/>
          </p:nvSpPr>
          <p:spPr>
            <a:xfrm>
              <a:off x="2763124" y="1790874"/>
              <a:ext cx="304800" cy="536924"/>
            </a:xfrm>
            <a:custGeom>
              <a:avLst/>
              <a:gdLst>
                <a:gd name="connsiteX0" fmla="*/ 303657 w 304800"/>
                <a:gd name="connsiteY0" fmla="*/ 536639 h 536924"/>
                <a:gd name="connsiteX1" fmla="*/ 304800 w 304800"/>
                <a:gd name="connsiteY1" fmla="*/ 57626 h 536924"/>
                <a:gd name="connsiteX2" fmla="*/ 247174 w 304800"/>
                <a:gd name="connsiteY2" fmla="*/ 0 h 536924"/>
                <a:gd name="connsiteX3" fmla="*/ 227076 w 304800"/>
                <a:gd name="connsiteY3" fmla="*/ 0 h 536924"/>
                <a:gd name="connsiteX4" fmla="*/ 169450 w 304800"/>
                <a:gd name="connsiteY4" fmla="*/ 57626 h 536924"/>
                <a:gd name="connsiteX5" fmla="*/ 169450 w 304800"/>
                <a:gd name="connsiteY5" fmla="*/ 66866 h 536924"/>
                <a:gd name="connsiteX6" fmla="*/ 88487 w 304800"/>
                <a:gd name="connsiteY6" fmla="*/ 147828 h 536924"/>
                <a:gd name="connsiteX7" fmla="*/ 76390 w 304800"/>
                <a:gd name="connsiteY7" fmla="*/ 147828 h 536924"/>
                <a:gd name="connsiteX8" fmla="*/ 0 w 304800"/>
                <a:gd name="connsiteY8" fmla="*/ 224219 h 536924"/>
                <a:gd name="connsiteX9" fmla="*/ 0 w 304800"/>
                <a:gd name="connsiteY9" fmla="*/ 432340 h 536924"/>
                <a:gd name="connsiteX10" fmla="*/ 0 w 304800"/>
                <a:gd name="connsiteY10" fmla="*/ 434531 h 536924"/>
                <a:gd name="connsiteX11" fmla="*/ 0 w 304800"/>
                <a:gd name="connsiteY11" fmla="*/ 439579 h 536924"/>
                <a:gd name="connsiteX12" fmla="*/ 0 w 304800"/>
                <a:gd name="connsiteY12" fmla="*/ 441770 h 536924"/>
                <a:gd name="connsiteX13" fmla="*/ 0 w 304800"/>
                <a:gd name="connsiteY13" fmla="*/ 459772 h 536924"/>
                <a:gd name="connsiteX14" fmla="*/ 76390 w 304800"/>
                <a:gd name="connsiteY14" fmla="*/ 536162 h 536924"/>
                <a:gd name="connsiteX15" fmla="*/ 94107 w 304800"/>
                <a:gd name="connsiteY15" fmla="*/ 536162 h 536924"/>
                <a:gd name="connsiteX16" fmla="*/ 117824 w 304800"/>
                <a:gd name="connsiteY16" fmla="*/ 536924 h 536924"/>
                <a:gd name="connsiteX17" fmla="*/ 303657 w 304800"/>
                <a:gd name="connsiteY17" fmla="*/ 536639 h 53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4800" h="536924">
                  <a:moveTo>
                    <a:pt x="303657" y="536639"/>
                  </a:moveTo>
                  <a:lnTo>
                    <a:pt x="304800" y="57626"/>
                  </a:lnTo>
                  <a:cubicBezTo>
                    <a:pt x="304800" y="25908"/>
                    <a:pt x="278892" y="0"/>
                    <a:pt x="247174" y="0"/>
                  </a:cubicBezTo>
                  <a:lnTo>
                    <a:pt x="227076" y="0"/>
                  </a:lnTo>
                  <a:cubicBezTo>
                    <a:pt x="195358" y="0"/>
                    <a:pt x="169450" y="25908"/>
                    <a:pt x="169450" y="57626"/>
                  </a:cubicBezTo>
                  <a:lnTo>
                    <a:pt x="169450" y="66866"/>
                  </a:lnTo>
                  <a:cubicBezTo>
                    <a:pt x="169450" y="111443"/>
                    <a:pt x="133064" y="147828"/>
                    <a:pt x="88487" y="147828"/>
                  </a:cubicBezTo>
                  <a:lnTo>
                    <a:pt x="76390" y="147828"/>
                  </a:lnTo>
                  <a:cubicBezTo>
                    <a:pt x="34385" y="147828"/>
                    <a:pt x="0" y="182213"/>
                    <a:pt x="0" y="224219"/>
                  </a:cubicBezTo>
                  <a:lnTo>
                    <a:pt x="0" y="432340"/>
                  </a:lnTo>
                  <a:cubicBezTo>
                    <a:pt x="0" y="433102"/>
                    <a:pt x="0" y="433864"/>
                    <a:pt x="0" y="434531"/>
                  </a:cubicBezTo>
                  <a:cubicBezTo>
                    <a:pt x="95" y="436340"/>
                    <a:pt x="95" y="437864"/>
                    <a:pt x="0" y="439579"/>
                  </a:cubicBezTo>
                  <a:cubicBezTo>
                    <a:pt x="0" y="440341"/>
                    <a:pt x="0" y="441008"/>
                    <a:pt x="0" y="441770"/>
                  </a:cubicBezTo>
                  <a:lnTo>
                    <a:pt x="0" y="459772"/>
                  </a:lnTo>
                  <a:cubicBezTo>
                    <a:pt x="0" y="501777"/>
                    <a:pt x="34385" y="536162"/>
                    <a:pt x="76390" y="536162"/>
                  </a:cubicBezTo>
                  <a:lnTo>
                    <a:pt x="94107" y="536162"/>
                  </a:lnTo>
                  <a:cubicBezTo>
                    <a:pt x="102775" y="536162"/>
                    <a:pt x="108871" y="536924"/>
                    <a:pt x="117824" y="536924"/>
                  </a:cubicBezTo>
                  <a:cubicBezTo>
                    <a:pt x="176022" y="536924"/>
                    <a:pt x="238982" y="536829"/>
                    <a:pt x="303657" y="53663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9" name="Freeform: Shape 178">
              <a:extLst>
                <a:ext uri="{FF2B5EF4-FFF2-40B4-BE49-F238E27FC236}">
                  <a16:creationId xmlns:a16="http://schemas.microsoft.com/office/drawing/2014/main" id="{2104DE44-BFDE-4BFD-A680-43AF552CD7E0}"/>
                </a:ext>
              </a:extLst>
            </p:cNvPr>
            <p:cNvSpPr/>
            <p:nvPr/>
          </p:nvSpPr>
          <p:spPr>
            <a:xfrm>
              <a:off x="3109262" y="2015378"/>
              <a:ext cx="266318" cy="238580"/>
            </a:xfrm>
            <a:custGeom>
              <a:avLst/>
              <a:gdLst>
                <a:gd name="connsiteX0" fmla="*/ 208693 w 266318"/>
                <a:gd name="connsiteY0" fmla="*/ 71533 h 238580"/>
                <a:gd name="connsiteX1" fmla="*/ 188690 w 266318"/>
                <a:gd name="connsiteY1" fmla="*/ 71533 h 238580"/>
                <a:gd name="connsiteX2" fmla="*/ 183547 w 266318"/>
                <a:gd name="connsiteY2" fmla="*/ 71818 h 238580"/>
                <a:gd name="connsiteX3" fmla="*/ 183547 w 266318"/>
                <a:gd name="connsiteY3" fmla="*/ 15907 h 238580"/>
                <a:gd name="connsiteX4" fmla="*/ 148876 w 266318"/>
                <a:gd name="connsiteY4" fmla="*/ 286 h 238580"/>
                <a:gd name="connsiteX5" fmla="*/ 136779 w 266318"/>
                <a:gd name="connsiteY5" fmla="*/ 286 h 238580"/>
                <a:gd name="connsiteX6" fmla="*/ 46006 w 266318"/>
                <a:gd name="connsiteY6" fmla="*/ 0 h 238580"/>
                <a:gd name="connsiteX7" fmla="*/ 0 w 266318"/>
                <a:gd name="connsiteY7" fmla="*/ 46006 h 238580"/>
                <a:gd name="connsiteX8" fmla="*/ 0 w 266318"/>
                <a:gd name="connsiteY8" fmla="*/ 134969 h 238580"/>
                <a:gd name="connsiteX9" fmla="*/ 0 w 266318"/>
                <a:gd name="connsiteY9" fmla="*/ 174403 h 238580"/>
                <a:gd name="connsiteX10" fmla="*/ 0 w 266318"/>
                <a:gd name="connsiteY10" fmla="*/ 177451 h 238580"/>
                <a:gd name="connsiteX11" fmla="*/ 0 w 266318"/>
                <a:gd name="connsiteY11" fmla="*/ 178784 h 238580"/>
                <a:gd name="connsiteX12" fmla="*/ 0 w 266318"/>
                <a:gd name="connsiteY12" fmla="*/ 189643 h 238580"/>
                <a:gd name="connsiteX13" fmla="*/ 48768 w 266318"/>
                <a:gd name="connsiteY13" fmla="*/ 238411 h 238580"/>
                <a:gd name="connsiteX14" fmla="*/ 56674 w 266318"/>
                <a:gd name="connsiteY14" fmla="*/ 238411 h 238580"/>
                <a:gd name="connsiteX15" fmla="*/ 180213 w 266318"/>
                <a:gd name="connsiteY15" fmla="*/ 238411 h 238580"/>
                <a:gd name="connsiteX16" fmla="*/ 188690 w 266318"/>
                <a:gd name="connsiteY16" fmla="*/ 238411 h 238580"/>
                <a:gd name="connsiteX17" fmla="*/ 208693 w 266318"/>
                <a:gd name="connsiteY17" fmla="*/ 238411 h 238580"/>
                <a:gd name="connsiteX18" fmla="*/ 266319 w 266318"/>
                <a:gd name="connsiteY18" fmla="*/ 180784 h 238580"/>
                <a:gd name="connsiteX19" fmla="*/ 266319 w 266318"/>
                <a:gd name="connsiteY19" fmla="*/ 129159 h 238580"/>
                <a:gd name="connsiteX20" fmla="*/ 208693 w 266318"/>
                <a:gd name="connsiteY20" fmla="*/ 71533 h 23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6318" h="238580">
                  <a:moveTo>
                    <a:pt x="208693" y="71533"/>
                  </a:moveTo>
                  <a:lnTo>
                    <a:pt x="188690" y="71533"/>
                  </a:lnTo>
                  <a:cubicBezTo>
                    <a:pt x="186976" y="71533"/>
                    <a:pt x="185261" y="71628"/>
                    <a:pt x="183547" y="71818"/>
                  </a:cubicBezTo>
                  <a:lnTo>
                    <a:pt x="183547" y="15907"/>
                  </a:lnTo>
                  <a:cubicBezTo>
                    <a:pt x="183547" y="-3143"/>
                    <a:pt x="167926" y="286"/>
                    <a:pt x="148876" y="286"/>
                  </a:cubicBezTo>
                  <a:lnTo>
                    <a:pt x="136779" y="286"/>
                  </a:lnTo>
                  <a:cubicBezTo>
                    <a:pt x="117729" y="286"/>
                    <a:pt x="46006" y="0"/>
                    <a:pt x="46006" y="0"/>
                  </a:cubicBezTo>
                  <a:cubicBezTo>
                    <a:pt x="20669" y="0"/>
                    <a:pt x="0" y="20669"/>
                    <a:pt x="0" y="46006"/>
                  </a:cubicBezTo>
                  <a:lnTo>
                    <a:pt x="0" y="134969"/>
                  </a:lnTo>
                  <a:cubicBezTo>
                    <a:pt x="0" y="135446"/>
                    <a:pt x="0" y="173926"/>
                    <a:pt x="0" y="174403"/>
                  </a:cubicBezTo>
                  <a:cubicBezTo>
                    <a:pt x="0" y="175450"/>
                    <a:pt x="0" y="176403"/>
                    <a:pt x="0" y="177451"/>
                  </a:cubicBezTo>
                  <a:cubicBezTo>
                    <a:pt x="0" y="177927"/>
                    <a:pt x="0" y="178308"/>
                    <a:pt x="0" y="178784"/>
                  </a:cubicBezTo>
                  <a:lnTo>
                    <a:pt x="0" y="189643"/>
                  </a:lnTo>
                  <a:cubicBezTo>
                    <a:pt x="0" y="216503"/>
                    <a:pt x="22003" y="238411"/>
                    <a:pt x="48768" y="238411"/>
                  </a:cubicBezTo>
                  <a:lnTo>
                    <a:pt x="56674" y="238411"/>
                  </a:lnTo>
                  <a:cubicBezTo>
                    <a:pt x="61913" y="238411"/>
                    <a:pt x="142494" y="238506"/>
                    <a:pt x="180213" y="238411"/>
                  </a:cubicBezTo>
                  <a:cubicBezTo>
                    <a:pt x="182975" y="238792"/>
                    <a:pt x="185833" y="238411"/>
                    <a:pt x="188690" y="238411"/>
                  </a:cubicBezTo>
                  <a:lnTo>
                    <a:pt x="208693" y="238411"/>
                  </a:lnTo>
                  <a:cubicBezTo>
                    <a:pt x="240411" y="238411"/>
                    <a:pt x="266319" y="212503"/>
                    <a:pt x="266319" y="180784"/>
                  </a:cubicBezTo>
                  <a:lnTo>
                    <a:pt x="266319" y="129159"/>
                  </a:lnTo>
                  <a:cubicBezTo>
                    <a:pt x="266319" y="97441"/>
                    <a:pt x="240411" y="71533"/>
                    <a:pt x="208693" y="71533"/>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0" name="Freeform: Shape 179">
              <a:extLst>
                <a:ext uri="{FF2B5EF4-FFF2-40B4-BE49-F238E27FC236}">
                  <a16:creationId xmlns:a16="http://schemas.microsoft.com/office/drawing/2014/main" id="{E9425343-BE95-4DEA-85AD-C655A6887FDE}"/>
                </a:ext>
              </a:extLst>
            </p:cNvPr>
            <p:cNvSpPr/>
            <p:nvPr/>
          </p:nvSpPr>
          <p:spPr>
            <a:xfrm>
              <a:off x="2926191" y="4271089"/>
              <a:ext cx="135255" cy="274415"/>
            </a:xfrm>
            <a:custGeom>
              <a:avLst/>
              <a:gdLst>
                <a:gd name="connsiteX0" fmla="*/ 57626 w 135255"/>
                <a:gd name="connsiteY0" fmla="*/ 274415 h 274415"/>
                <a:gd name="connsiteX1" fmla="*/ 77629 w 135255"/>
                <a:gd name="connsiteY1" fmla="*/ 274415 h 274415"/>
                <a:gd name="connsiteX2" fmla="*/ 135255 w 135255"/>
                <a:gd name="connsiteY2" fmla="*/ 216789 h 274415"/>
                <a:gd name="connsiteX3" fmla="*/ 135255 w 135255"/>
                <a:gd name="connsiteY3" fmla="*/ 57626 h 274415"/>
                <a:gd name="connsiteX4" fmla="*/ 77629 w 135255"/>
                <a:gd name="connsiteY4" fmla="*/ 0 h 274415"/>
                <a:gd name="connsiteX5" fmla="*/ 57626 w 135255"/>
                <a:gd name="connsiteY5" fmla="*/ 0 h 274415"/>
                <a:gd name="connsiteX6" fmla="*/ 0 w 135255"/>
                <a:gd name="connsiteY6" fmla="*/ 57626 h 274415"/>
                <a:gd name="connsiteX7" fmla="*/ 0 w 135255"/>
                <a:gd name="connsiteY7" fmla="*/ 216789 h 274415"/>
                <a:gd name="connsiteX8" fmla="*/ 57626 w 135255"/>
                <a:gd name="connsiteY8" fmla="*/ 274415 h 27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5" h="274415">
                  <a:moveTo>
                    <a:pt x="57626" y="274415"/>
                  </a:moveTo>
                  <a:lnTo>
                    <a:pt x="77629" y="274415"/>
                  </a:lnTo>
                  <a:cubicBezTo>
                    <a:pt x="109347" y="274415"/>
                    <a:pt x="135255" y="248507"/>
                    <a:pt x="135255" y="216789"/>
                  </a:cubicBezTo>
                  <a:lnTo>
                    <a:pt x="135255" y="57626"/>
                  </a:lnTo>
                  <a:cubicBezTo>
                    <a:pt x="135255" y="25908"/>
                    <a:pt x="109347" y="0"/>
                    <a:pt x="77629" y="0"/>
                  </a:cubicBezTo>
                  <a:lnTo>
                    <a:pt x="57626" y="0"/>
                  </a:lnTo>
                  <a:cubicBezTo>
                    <a:pt x="25908" y="0"/>
                    <a:pt x="0" y="25908"/>
                    <a:pt x="0" y="57626"/>
                  </a:cubicBezTo>
                  <a:lnTo>
                    <a:pt x="0" y="216789"/>
                  </a:lnTo>
                  <a:cubicBezTo>
                    <a:pt x="0" y="248412"/>
                    <a:pt x="25908" y="274415"/>
                    <a:pt x="57626" y="274415"/>
                  </a:cubicBez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1" name="Freeform: Shape 180">
              <a:extLst>
                <a:ext uri="{FF2B5EF4-FFF2-40B4-BE49-F238E27FC236}">
                  <a16:creationId xmlns:a16="http://schemas.microsoft.com/office/drawing/2014/main" id="{EC26F890-1BF5-4511-A1AD-26714D9D4878}"/>
                </a:ext>
              </a:extLst>
            </p:cNvPr>
            <p:cNvSpPr/>
            <p:nvPr/>
          </p:nvSpPr>
          <p:spPr>
            <a:xfrm>
              <a:off x="2129520" y="2520773"/>
              <a:ext cx="621982" cy="435008"/>
            </a:xfrm>
            <a:custGeom>
              <a:avLst/>
              <a:gdLst>
                <a:gd name="connsiteX0" fmla="*/ 331280 w 621982"/>
                <a:gd name="connsiteY0" fmla="*/ 2 h 435008"/>
                <a:gd name="connsiteX1" fmla="*/ 247841 w 621982"/>
                <a:gd name="connsiteY1" fmla="*/ 83441 h 435008"/>
                <a:gd name="connsiteX2" fmla="*/ 247841 w 621982"/>
                <a:gd name="connsiteY2" fmla="*/ 146592 h 435008"/>
                <a:gd name="connsiteX3" fmla="*/ 83439 w 621982"/>
                <a:gd name="connsiteY3" fmla="*/ 146592 h 435008"/>
                <a:gd name="connsiteX4" fmla="*/ 0 w 621982"/>
                <a:gd name="connsiteY4" fmla="*/ 230030 h 435008"/>
                <a:gd name="connsiteX5" fmla="*/ 0 w 621982"/>
                <a:gd name="connsiteY5" fmla="*/ 283751 h 435008"/>
                <a:gd name="connsiteX6" fmla="*/ 232410 w 621982"/>
                <a:gd name="connsiteY6" fmla="*/ 283751 h 435008"/>
                <a:gd name="connsiteX7" fmla="*/ 315849 w 621982"/>
                <a:gd name="connsiteY7" fmla="*/ 367190 h 435008"/>
                <a:gd name="connsiteX8" fmla="*/ 393001 w 621982"/>
                <a:gd name="connsiteY8" fmla="*/ 435009 h 435008"/>
                <a:gd name="connsiteX9" fmla="*/ 459867 w 621982"/>
                <a:gd name="connsiteY9" fmla="*/ 434437 h 435008"/>
                <a:gd name="connsiteX10" fmla="*/ 459867 w 621982"/>
                <a:gd name="connsiteY10" fmla="*/ 360142 h 435008"/>
                <a:gd name="connsiteX11" fmla="*/ 529876 w 621982"/>
                <a:gd name="connsiteY11" fmla="*/ 290133 h 435008"/>
                <a:gd name="connsiteX12" fmla="*/ 541020 w 621982"/>
                <a:gd name="connsiteY12" fmla="*/ 290133 h 435008"/>
                <a:gd name="connsiteX13" fmla="*/ 621983 w 621982"/>
                <a:gd name="connsiteY13" fmla="*/ 209171 h 435008"/>
                <a:gd name="connsiteX14" fmla="*/ 621983 w 621982"/>
                <a:gd name="connsiteY14" fmla="*/ 2097 h 435008"/>
                <a:gd name="connsiteX15" fmla="*/ 331280 w 621982"/>
                <a:gd name="connsiteY15" fmla="*/ 2 h 43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1982" h="435008">
                  <a:moveTo>
                    <a:pt x="331280" y="2"/>
                  </a:moveTo>
                  <a:cubicBezTo>
                    <a:pt x="285369" y="-284"/>
                    <a:pt x="247841" y="37530"/>
                    <a:pt x="247841" y="83441"/>
                  </a:cubicBezTo>
                  <a:lnTo>
                    <a:pt x="247841" y="146592"/>
                  </a:lnTo>
                  <a:lnTo>
                    <a:pt x="83439" y="146592"/>
                  </a:lnTo>
                  <a:cubicBezTo>
                    <a:pt x="37529" y="146592"/>
                    <a:pt x="0" y="184120"/>
                    <a:pt x="0" y="230030"/>
                  </a:cubicBezTo>
                  <a:lnTo>
                    <a:pt x="0" y="283751"/>
                  </a:lnTo>
                  <a:lnTo>
                    <a:pt x="232410" y="283751"/>
                  </a:lnTo>
                  <a:cubicBezTo>
                    <a:pt x="278321" y="283751"/>
                    <a:pt x="315849" y="321280"/>
                    <a:pt x="315849" y="367190"/>
                  </a:cubicBezTo>
                  <a:cubicBezTo>
                    <a:pt x="312706" y="406052"/>
                    <a:pt x="339947" y="427103"/>
                    <a:pt x="393001" y="435009"/>
                  </a:cubicBezTo>
                  <a:lnTo>
                    <a:pt x="459867" y="434437"/>
                  </a:lnTo>
                  <a:lnTo>
                    <a:pt x="459867" y="360142"/>
                  </a:lnTo>
                  <a:cubicBezTo>
                    <a:pt x="459867" y="321661"/>
                    <a:pt x="491395" y="290133"/>
                    <a:pt x="529876" y="290133"/>
                  </a:cubicBezTo>
                  <a:lnTo>
                    <a:pt x="541020" y="290133"/>
                  </a:lnTo>
                  <a:cubicBezTo>
                    <a:pt x="585597" y="290133"/>
                    <a:pt x="621983" y="253748"/>
                    <a:pt x="621983" y="209171"/>
                  </a:cubicBezTo>
                  <a:lnTo>
                    <a:pt x="621983" y="2097"/>
                  </a:lnTo>
                  <a:lnTo>
                    <a:pt x="331280" y="2"/>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2" name="Freeform: Shape 181">
              <a:extLst>
                <a:ext uri="{FF2B5EF4-FFF2-40B4-BE49-F238E27FC236}">
                  <a16:creationId xmlns:a16="http://schemas.microsoft.com/office/drawing/2014/main" id="{621359D7-1EE5-4D39-BB9C-08FF8CB994F2}"/>
                </a:ext>
              </a:extLst>
            </p:cNvPr>
            <p:cNvSpPr/>
            <p:nvPr/>
          </p:nvSpPr>
          <p:spPr>
            <a:xfrm>
              <a:off x="1962262" y="2804429"/>
              <a:ext cx="627126" cy="447484"/>
            </a:xfrm>
            <a:custGeom>
              <a:avLst/>
              <a:gdLst>
                <a:gd name="connsiteX0" fmla="*/ 627126 w 627126"/>
                <a:gd name="connsiteY0" fmla="*/ 447485 h 447484"/>
                <a:gd name="connsiteX1" fmla="*/ 627126 w 627126"/>
                <a:gd name="connsiteY1" fmla="*/ 150686 h 447484"/>
                <a:gd name="connsiteX2" fmla="*/ 560260 w 627126"/>
                <a:gd name="connsiteY2" fmla="*/ 151257 h 447484"/>
                <a:gd name="connsiteX3" fmla="*/ 483108 w 627126"/>
                <a:gd name="connsiteY3" fmla="*/ 83439 h 447484"/>
                <a:gd name="connsiteX4" fmla="*/ 399669 w 627126"/>
                <a:gd name="connsiteY4" fmla="*/ 0 h 447484"/>
                <a:gd name="connsiteX5" fmla="*/ 168212 w 627126"/>
                <a:gd name="connsiteY5" fmla="*/ 0 h 447484"/>
                <a:gd name="connsiteX6" fmla="*/ 168212 w 627126"/>
                <a:gd name="connsiteY6" fmla="*/ 69437 h 447484"/>
                <a:gd name="connsiteX7" fmla="*/ 84106 w 627126"/>
                <a:gd name="connsiteY7" fmla="*/ 158401 h 447484"/>
                <a:gd name="connsiteX8" fmla="*/ 0 w 627126"/>
                <a:gd name="connsiteY8" fmla="*/ 158401 h 447484"/>
                <a:gd name="connsiteX9" fmla="*/ 381 w 627126"/>
                <a:gd name="connsiteY9" fmla="*/ 212788 h 447484"/>
                <a:gd name="connsiteX10" fmla="*/ 83820 w 627126"/>
                <a:gd name="connsiteY10" fmla="*/ 296228 h 447484"/>
                <a:gd name="connsiteX11" fmla="*/ 225457 w 627126"/>
                <a:gd name="connsiteY11" fmla="*/ 296228 h 447484"/>
                <a:gd name="connsiteX12" fmla="*/ 318421 w 627126"/>
                <a:gd name="connsiteY12" fmla="*/ 364046 h 447484"/>
                <a:gd name="connsiteX13" fmla="*/ 401860 w 627126"/>
                <a:gd name="connsiteY13" fmla="*/ 447485 h 447484"/>
                <a:gd name="connsiteX14" fmla="*/ 627126 w 627126"/>
                <a:gd name="connsiteY14" fmla="*/ 447485 h 44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7126" h="447484">
                  <a:moveTo>
                    <a:pt x="627126" y="447485"/>
                  </a:moveTo>
                  <a:lnTo>
                    <a:pt x="627126" y="150686"/>
                  </a:lnTo>
                  <a:lnTo>
                    <a:pt x="560260" y="151257"/>
                  </a:lnTo>
                  <a:cubicBezTo>
                    <a:pt x="507301" y="143351"/>
                    <a:pt x="479965" y="122301"/>
                    <a:pt x="483108" y="83439"/>
                  </a:cubicBezTo>
                  <a:cubicBezTo>
                    <a:pt x="483108" y="37529"/>
                    <a:pt x="445580" y="0"/>
                    <a:pt x="399669" y="0"/>
                  </a:cubicBezTo>
                  <a:lnTo>
                    <a:pt x="168212" y="0"/>
                  </a:lnTo>
                  <a:lnTo>
                    <a:pt x="168212" y="69437"/>
                  </a:lnTo>
                  <a:cubicBezTo>
                    <a:pt x="168212" y="115348"/>
                    <a:pt x="130016" y="158401"/>
                    <a:pt x="84106" y="158401"/>
                  </a:cubicBezTo>
                  <a:lnTo>
                    <a:pt x="0" y="158401"/>
                  </a:lnTo>
                  <a:lnTo>
                    <a:pt x="381" y="212788"/>
                  </a:lnTo>
                  <a:cubicBezTo>
                    <a:pt x="667" y="258699"/>
                    <a:pt x="37909" y="296228"/>
                    <a:pt x="83820" y="296228"/>
                  </a:cubicBezTo>
                  <a:lnTo>
                    <a:pt x="225457" y="296228"/>
                  </a:lnTo>
                  <a:cubicBezTo>
                    <a:pt x="307753" y="293180"/>
                    <a:pt x="320326" y="324993"/>
                    <a:pt x="318421" y="364046"/>
                  </a:cubicBezTo>
                  <a:cubicBezTo>
                    <a:pt x="318421" y="409956"/>
                    <a:pt x="355949" y="447485"/>
                    <a:pt x="401860" y="447485"/>
                  </a:cubicBezTo>
                  <a:lnTo>
                    <a:pt x="627126" y="447485"/>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3" name="Freeform: Shape 182">
              <a:extLst>
                <a:ext uri="{FF2B5EF4-FFF2-40B4-BE49-F238E27FC236}">
                  <a16:creationId xmlns:a16="http://schemas.microsoft.com/office/drawing/2014/main" id="{4CF09B19-85C5-42E8-A912-AF948F6D3DB9}"/>
                </a:ext>
              </a:extLst>
            </p:cNvPr>
            <p:cNvSpPr/>
            <p:nvPr/>
          </p:nvSpPr>
          <p:spPr>
            <a:xfrm>
              <a:off x="2437369" y="3095990"/>
              <a:ext cx="152019" cy="156019"/>
            </a:xfrm>
            <a:custGeom>
              <a:avLst/>
              <a:gdLst>
                <a:gd name="connsiteX0" fmla="*/ 152019 w 152019"/>
                <a:gd name="connsiteY0" fmla="*/ 0 h 156019"/>
                <a:gd name="connsiteX1" fmla="*/ 57626 w 152019"/>
                <a:gd name="connsiteY1" fmla="*/ 0 h 156019"/>
                <a:gd name="connsiteX2" fmla="*/ 0 w 152019"/>
                <a:gd name="connsiteY2" fmla="*/ 57626 h 156019"/>
                <a:gd name="connsiteX3" fmla="*/ 0 w 152019"/>
                <a:gd name="connsiteY3" fmla="*/ 156019 h 156019"/>
                <a:gd name="connsiteX4" fmla="*/ 152019 w 152019"/>
                <a:gd name="connsiteY4" fmla="*/ 156019 h 156019"/>
                <a:gd name="connsiteX5" fmla="*/ 152019 w 152019"/>
                <a:gd name="connsiteY5" fmla="*/ 0 h 15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019" h="156019">
                  <a:moveTo>
                    <a:pt x="152019" y="0"/>
                  </a:moveTo>
                  <a:lnTo>
                    <a:pt x="57626" y="0"/>
                  </a:lnTo>
                  <a:cubicBezTo>
                    <a:pt x="25908" y="0"/>
                    <a:pt x="0" y="25908"/>
                    <a:pt x="0" y="57626"/>
                  </a:cubicBezTo>
                  <a:lnTo>
                    <a:pt x="0" y="156019"/>
                  </a:lnTo>
                  <a:lnTo>
                    <a:pt x="152019" y="156019"/>
                  </a:lnTo>
                  <a:lnTo>
                    <a:pt x="152019" y="0"/>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4" name="Freeform: Shape 183">
              <a:extLst>
                <a:ext uri="{FF2B5EF4-FFF2-40B4-BE49-F238E27FC236}">
                  <a16:creationId xmlns:a16="http://schemas.microsoft.com/office/drawing/2014/main" id="{76151290-266A-4468-B6E6-919E9BE7918C}"/>
                </a:ext>
              </a:extLst>
            </p:cNvPr>
            <p:cNvSpPr/>
            <p:nvPr/>
          </p:nvSpPr>
          <p:spPr>
            <a:xfrm>
              <a:off x="866029" y="2961973"/>
              <a:ext cx="1885569" cy="1438655"/>
            </a:xfrm>
            <a:custGeom>
              <a:avLst/>
              <a:gdLst>
                <a:gd name="connsiteX0" fmla="*/ 945452 w 1885569"/>
                <a:gd name="connsiteY0" fmla="*/ 114776 h 1438655"/>
                <a:gd name="connsiteX1" fmla="*/ 945452 w 1885569"/>
                <a:gd name="connsiteY1" fmla="*/ 205835 h 1438655"/>
                <a:gd name="connsiteX2" fmla="*/ 864489 w 1885569"/>
                <a:gd name="connsiteY2" fmla="*/ 286798 h 1438655"/>
                <a:gd name="connsiteX3" fmla="*/ 558165 w 1885569"/>
                <a:gd name="connsiteY3" fmla="*/ 286798 h 1438655"/>
                <a:gd name="connsiteX4" fmla="*/ 475393 w 1885569"/>
                <a:gd name="connsiteY4" fmla="*/ 359759 h 1438655"/>
                <a:gd name="connsiteX5" fmla="*/ 395002 w 1885569"/>
                <a:gd name="connsiteY5" fmla="*/ 430530 h 1438655"/>
                <a:gd name="connsiteX6" fmla="*/ 57626 w 1885569"/>
                <a:gd name="connsiteY6" fmla="*/ 430530 h 1438655"/>
                <a:gd name="connsiteX7" fmla="*/ 0 w 1885569"/>
                <a:gd name="connsiteY7" fmla="*/ 488156 h 1438655"/>
                <a:gd name="connsiteX8" fmla="*/ 0 w 1885569"/>
                <a:gd name="connsiteY8" fmla="*/ 508159 h 1438655"/>
                <a:gd name="connsiteX9" fmla="*/ 57626 w 1885569"/>
                <a:gd name="connsiteY9" fmla="*/ 565785 h 1438655"/>
                <a:gd name="connsiteX10" fmla="*/ 222885 w 1885569"/>
                <a:gd name="connsiteY10" fmla="*/ 565785 h 1438655"/>
                <a:gd name="connsiteX11" fmla="*/ 303848 w 1885569"/>
                <a:gd name="connsiteY11" fmla="*/ 645890 h 1438655"/>
                <a:gd name="connsiteX12" fmla="*/ 361474 w 1885569"/>
                <a:gd name="connsiteY12" fmla="*/ 702850 h 1438655"/>
                <a:gd name="connsiteX13" fmla="*/ 550736 w 1885569"/>
                <a:gd name="connsiteY13" fmla="*/ 702850 h 1438655"/>
                <a:gd name="connsiteX14" fmla="*/ 631698 w 1885569"/>
                <a:gd name="connsiteY14" fmla="*/ 783812 h 1438655"/>
                <a:gd name="connsiteX15" fmla="*/ 631698 w 1885569"/>
                <a:gd name="connsiteY15" fmla="*/ 924687 h 1438655"/>
                <a:gd name="connsiteX16" fmla="*/ 550736 w 1885569"/>
                <a:gd name="connsiteY16" fmla="*/ 1005649 h 1438655"/>
                <a:gd name="connsiteX17" fmla="*/ 536257 w 1885569"/>
                <a:gd name="connsiteY17" fmla="*/ 1005649 h 1438655"/>
                <a:gd name="connsiteX18" fmla="*/ 478631 w 1885569"/>
                <a:gd name="connsiteY18" fmla="*/ 1063276 h 1438655"/>
                <a:gd name="connsiteX19" fmla="*/ 478631 w 1885569"/>
                <a:gd name="connsiteY19" fmla="*/ 1220914 h 1438655"/>
                <a:gd name="connsiteX20" fmla="*/ 397669 w 1885569"/>
                <a:gd name="connsiteY20" fmla="*/ 1301877 h 1438655"/>
                <a:gd name="connsiteX21" fmla="*/ 883634 w 1885569"/>
                <a:gd name="connsiteY21" fmla="*/ 1301877 h 1438655"/>
                <a:gd name="connsiteX22" fmla="*/ 941261 w 1885569"/>
                <a:gd name="connsiteY22" fmla="*/ 1359503 h 1438655"/>
                <a:gd name="connsiteX23" fmla="*/ 941261 w 1885569"/>
                <a:gd name="connsiteY23" fmla="*/ 1380363 h 1438655"/>
                <a:gd name="connsiteX24" fmla="*/ 941546 w 1885569"/>
                <a:gd name="connsiteY24" fmla="*/ 1380363 h 1438655"/>
                <a:gd name="connsiteX25" fmla="*/ 941546 w 1885569"/>
                <a:gd name="connsiteY25" fmla="*/ 1381030 h 1438655"/>
                <a:gd name="connsiteX26" fmla="*/ 999173 w 1885569"/>
                <a:gd name="connsiteY26" fmla="*/ 1438656 h 1438655"/>
                <a:gd name="connsiteX27" fmla="*/ 1261110 w 1885569"/>
                <a:gd name="connsiteY27" fmla="*/ 1438656 h 1438655"/>
                <a:gd name="connsiteX28" fmla="*/ 1261110 w 1885569"/>
                <a:gd name="connsiteY28" fmla="*/ 1362647 h 1438655"/>
                <a:gd name="connsiteX29" fmla="*/ 1318736 w 1885569"/>
                <a:gd name="connsiteY29" fmla="*/ 1305020 h 1438655"/>
                <a:gd name="connsiteX30" fmla="*/ 1765459 w 1885569"/>
                <a:gd name="connsiteY30" fmla="*/ 1305020 h 1438655"/>
                <a:gd name="connsiteX31" fmla="*/ 1785557 w 1885569"/>
                <a:gd name="connsiteY31" fmla="*/ 1304544 h 1438655"/>
                <a:gd name="connsiteX32" fmla="*/ 1827181 w 1885569"/>
                <a:gd name="connsiteY32" fmla="*/ 1303115 h 1438655"/>
                <a:gd name="connsiteX33" fmla="*/ 1884807 w 1885569"/>
                <a:gd name="connsiteY33" fmla="*/ 1245489 h 1438655"/>
                <a:gd name="connsiteX34" fmla="*/ 1885093 w 1885569"/>
                <a:gd name="connsiteY34" fmla="*/ 865251 h 1438655"/>
                <a:gd name="connsiteX35" fmla="*/ 1789367 w 1885569"/>
                <a:gd name="connsiteY35" fmla="*/ 865251 h 1438655"/>
                <a:gd name="connsiteX36" fmla="*/ 1731740 w 1885569"/>
                <a:gd name="connsiteY36" fmla="*/ 807625 h 1438655"/>
                <a:gd name="connsiteX37" fmla="*/ 1731740 w 1885569"/>
                <a:gd name="connsiteY37" fmla="*/ 629983 h 1438655"/>
                <a:gd name="connsiteX38" fmla="*/ 1789367 w 1885569"/>
                <a:gd name="connsiteY38" fmla="*/ 572357 h 1438655"/>
                <a:gd name="connsiteX39" fmla="*/ 1885474 w 1885569"/>
                <a:gd name="connsiteY39" fmla="*/ 572357 h 1438655"/>
                <a:gd name="connsiteX40" fmla="*/ 1885569 w 1885569"/>
                <a:gd name="connsiteY40" fmla="*/ 495967 h 1438655"/>
                <a:gd name="connsiteX41" fmla="*/ 1805464 w 1885569"/>
                <a:gd name="connsiteY41" fmla="*/ 427101 h 1438655"/>
                <a:gd name="connsiteX42" fmla="*/ 1793653 w 1885569"/>
                <a:gd name="connsiteY42" fmla="*/ 427101 h 1438655"/>
                <a:gd name="connsiteX43" fmla="*/ 1723644 w 1885569"/>
                <a:gd name="connsiteY43" fmla="*/ 357092 h 1438655"/>
                <a:gd name="connsiteX44" fmla="*/ 1723644 w 1885569"/>
                <a:gd name="connsiteY44" fmla="*/ 289750 h 1438655"/>
                <a:gd name="connsiteX45" fmla="*/ 1498378 w 1885569"/>
                <a:gd name="connsiteY45" fmla="*/ 289750 h 1438655"/>
                <a:gd name="connsiteX46" fmla="*/ 1417225 w 1885569"/>
                <a:gd name="connsiteY46" fmla="*/ 225742 h 1438655"/>
                <a:gd name="connsiteX47" fmla="*/ 1415034 w 1885569"/>
                <a:gd name="connsiteY47" fmla="*/ 204025 h 1438655"/>
                <a:gd name="connsiteX48" fmla="*/ 1323308 w 1885569"/>
                <a:gd name="connsiteY48" fmla="*/ 138398 h 1438655"/>
                <a:gd name="connsiteX49" fmla="*/ 1320641 w 1885569"/>
                <a:gd name="connsiteY49" fmla="*/ 138398 h 1438655"/>
                <a:gd name="connsiteX50" fmla="*/ 1180338 w 1885569"/>
                <a:gd name="connsiteY50" fmla="*/ 138398 h 1438655"/>
                <a:gd name="connsiteX51" fmla="*/ 1121950 w 1885569"/>
                <a:gd name="connsiteY51" fmla="*/ 114490 h 1438655"/>
                <a:gd name="connsiteX52" fmla="*/ 1121950 w 1885569"/>
                <a:gd name="connsiteY52" fmla="*/ 114490 h 1438655"/>
                <a:gd name="connsiteX53" fmla="*/ 1115092 w 1885569"/>
                <a:gd name="connsiteY53" fmla="*/ 106966 h 1438655"/>
                <a:gd name="connsiteX54" fmla="*/ 1114616 w 1885569"/>
                <a:gd name="connsiteY54" fmla="*/ 106299 h 1438655"/>
                <a:gd name="connsiteX55" fmla="*/ 1114520 w 1885569"/>
                <a:gd name="connsiteY55" fmla="*/ 106204 h 1438655"/>
                <a:gd name="connsiteX56" fmla="*/ 1114425 w 1885569"/>
                <a:gd name="connsiteY56" fmla="*/ 106108 h 1438655"/>
                <a:gd name="connsiteX57" fmla="*/ 1109853 w 1885569"/>
                <a:gd name="connsiteY57" fmla="*/ 99631 h 1438655"/>
                <a:gd name="connsiteX58" fmla="*/ 1109853 w 1885569"/>
                <a:gd name="connsiteY58" fmla="*/ 99631 h 1438655"/>
                <a:gd name="connsiteX59" fmla="*/ 1108805 w 1885569"/>
                <a:gd name="connsiteY59" fmla="*/ 97917 h 1438655"/>
                <a:gd name="connsiteX60" fmla="*/ 1108805 w 1885569"/>
                <a:gd name="connsiteY60" fmla="*/ 97822 h 1438655"/>
                <a:gd name="connsiteX61" fmla="*/ 1108424 w 1885569"/>
                <a:gd name="connsiteY61" fmla="*/ 97155 h 1438655"/>
                <a:gd name="connsiteX62" fmla="*/ 1108329 w 1885569"/>
                <a:gd name="connsiteY62" fmla="*/ 96964 h 1438655"/>
                <a:gd name="connsiteX63" fmla="*/ 1107853 w 1885569"/>
                <a:gd name="connsiteY63" fmla="*/ 96107 h 1438655"/>
                <a:gd name="connsiteX64" fmla="*/ 1107853 w 1885569"/>
                <a:gd name="connsiteY64" fmla="*/ 96107 h 1438655"/>
                <a:gd name="connsiteX65" fmla="*/ 1107377 w 1885569"/>
                <a:gd name="connsiteY65" fmla="*/ 95250 h 1438655"/>
                <a:gd name="connsiteX66" fmla="*/ 1107377 w 1885569"/>
                <a:gd name="connsiteY66" fmla="*/ 95250 h 1438655"/>
                <a:gd name="connsiteX67" fmla="*/ 1106996 w 1885569"/>
                <a:gd name="connsiteY67" fmla="*/ 94488 h 1438655"/>
                <a:gd name="connsiteX68" fmla="*/ 1106900 w 1885569"/>
                <a:gd name="connsiteY68" fmla="*/ 94393 h 1438655"/>
                <a:gd name="connsiteX69" fmla="*/ 1106424 w 1885569"/>
                <a:gd name="connsiteY69" fmla="*/ 93536 h 1438655"/>
                <a:gd name="connsiteX70" fmla="*/ 1106424 w 1885569"/>
                <a:gd name="connsiteY70" fmla="*/ 93440 h 1438655"/>
                <a:gd name="connsiteX71" fmla="*/ 1106329 w 1885569"/>
                <a:gd name="connsiteY71" fmla="*/ 93154 h 1438655"/>
                <a:gd name="connsiteX72" fmla="*/ 1105948 w 1885569"/>
                <a:gd name="connsiteY72" fmla="*/ 92392 h 1438655"/>
                <a:gd name="connsiteX73" fmla="*/ 1105567 w 1885569"/>
                <a:gd name="connsiteY73" fmla="*/ 91630 h 1438655"/>
                <a:gd name="connsiteX74" fmla="*/ 1105091 w 1885569"/>
                <a:gd name="connsiteY74" fmla="*/ 90678 h 1438655"/>
                <a:gd name="connsiteX75" fmla="*/ 1104995 w 1885569"/>
                <a:gd name="connsiteY75" fmla="*/ 90583 h 1438655"/>
                <a:gd name="connsiteX76" fmla="*/ 1104614 w 1885569"/>
                <a:gd name="connsiteY76" fmla="*/ 89821 h 1438655"/>
                <a:gd name="connsiteX77" fmla="*/ 1104614 w 1885569"/>
                <a:gd name="connsiteY77" fmla="*/ 89821 h 1438655"/>
                <a:gd name="connsiteX78" fmla="*/ 1104233 w 1885569"/>
                <a:gd name="connsiteY78" fmla="*/ 88963 h 1438655"/>
                <a:gd name="connsiteX79" fmla="*/ 1104233 w 1885569"/>
                <a:gd name="connsiteY79" fmla="*/ 88963 h 1438655"/>
                <a:gd name="connsiteX80" fmla="*/ 1103852 w 1885569"/>
                <a:gd name="connsiteY80" fmla="*/ 88011 h 1438655"/>
                <a:gd name="connsiteX81" fmla="*/ 1103662 w 1885569"/>
                <a:gd name="connsiteY81" fmla="*/ 87535 h 1438655"/>
                <a:gd name="connsiteX82" fmla="*/ 1103281 w 1885569"/>
                <a:gd name="connsiteY82" fmla="*/ 86582 h 1438655"/>
                <a:gd name="connsiteX83" fmla="*/ 1103186 w 1885569"/>
                <a:gd name="connsiteY83" fmla="*/ 86392 h 1438655"/>
                <a:gd name="connsiteX84" fmla="*/ 1102614 w 1885569"/>
                <a:gd name="connsiteY84" fmla="*/ 84963 h 1438655"/>
                <a:gd name="connsiteX85" fmla="*/ 1102424 w 1885569"/>
                <a:gd name="connsiteY85" fmla="*/ 84582 h 1438655"/>
                <a:gd name="connsiteX86" fmla="*/ 1097090 w 1885569"/>
                <a:gd name="connsiteY86" fmla="*/ 55245 h 1438655"/>
                <a:gd name="connsiteX87" fmla="*/ 1097090 w 1885569"/>
                <a:gd name="connsiteY87" fmla="*/ 0 h 1438655"/>
                <a:gd name="connsiteX88" fmla="*/ 1029367 w 1885569"/>
                <a:gd name="connsiteY88" fmla="*/ 0 h 1438655"/>
                <a:gd name="connsiteX89" fmla="*/ 945928 w 1885569"/>
                <a:gd name="connsiteY89" fmla="*/ 83439 h 1438655"/>
                <a:gd name="connsiteX90" fmla="*/ 945452 w 1885569"/>
                <a:gd name="connsiteY90" fmla="*/ 114776 h 1438655"/>
                <a:gd name="connsiteX91" fmla="*/ 945452 w 1885569"/>
                <a:gd name="connsiteY91" fmla="*/ 114776 h 143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885569" h="1438655">
                  <a:moveTo>
                    <a:pt x="945452" y="114776"/>
                  </a:moveTo>
                  <a:lnTo>
                    <a:pt x="945452" y="205835"/>
                  </a:lnTo>
                  <a:cubicBezTo>
                    <a:pt x="945452" y="250412"/>
                    <a:pt x="909066" y="286798"/>
                    <a:pt x="864489" y="286798"/>
                  </a:cubicBezTo>
                  <a:lnTo>
                    <a:pt x="558165" y="286798"/>
                  </a:lnTo>
                  <a:cubicBezTo>
                    <a:pt x="515874" y="286798"/>
                    <a:pt x="480632" y="318706"/>
                    <a:pt x="475393" y="359759"/>
                  </a:cubicBezTo>
                  <a:cubicBezTo>
                    <a:pt x="470249" y="400431"/>
                    <a:pt x="436055" y="430530"/>
                    <a:pt x="395002" y="430530"/>
                  </a:cubicBezTo>
                  <a:lnTo>
                    <a:pt x="57626" y="430530"/>
                  </a:lnTo>
                  <a:cubicBezTo>
                    <a:pt x="25908" y="430530"/>
                    <a:pt x="0" y="456438"/>
                    <a:pt x="0" y="488156"/>
                  </a:cubicBezTo>
                  <a:lnTo>
                    <a:pt x="0" y="508159"/>
                  </a:lnTo>
                  <a:cubicBezTo>
                    <a:pt x="0" y="539877"/>
                    <a:pt x="25908" y="565785"/>
                    <a:pt x="57626" y="565785"/>
                  </a:cubicBezTo>
                  <a:lnTo>
                    <a:pt x="222885" y="565785"/>
                  </a:lnTo>
                  <a:cubicBezTo>
                    <a:pt x="267176" y="565785"/>
                    <a:pt x="303371" y="601599"/>
                    <a:pt x="303848" y="645890"/>
                  </a:cubicBezTo>
                  <a:cubicBezTo>
                    <a:pt x="304229" y="677323"/>
                    <a:pt x="329946" y="702850"/>
                    <a:pt x="361474" y="702850"/>
                  </a:cubicBezTo>
                  <a:lnTo>
                    <a:pt x="550736" y="702850"/>
                  </a:lnTo>
                  <a:cubicBezTo>
                    <a:pt x="595313" y="702850"/>
                    <a:pt x="631698" y="739235"/>
                    <a:pt x="631698" y="783812"/>
                  </a:cubicBezTo>
                  <a:lnTo>
                    <a:pt x="631698" y="924687"/>
                  </a:lnTo>
                  <a:cubicBezTo>
                    <a:pt x="631698" y="969264"/>
                    <a:pt x="595313" y="1005649"/>
                    <a:pt x="550736" y="1005649"/>
                  </a:cubicBezTo>
                  <a:lnTo>
                    <a:pt x="536257" y="1005649"/>
                  </a:lnTo>
                  <a:cubicBezTo>
                    <a:pt x="504539" y="1005649"/>
                    <a:pt x="478631" y="1031557"/>
                    <a:pt x="478631" y="1063276"/>
                  </a:cubicBezTo>
                  <a:lnTo>
                    <a:pt x="478631" y="1220914"/>
                  </a:lnTo>
                  <a:cubicBezTo>
                    <a:pt x="478631" y="1265491"/>
                    <a:pt x="442246" y="1301877"/>
                    <a:pt x="397669" y="1301877"/>
                  </a:cubicBezTo>
                  <a:lnTo>
                    <a:pt x="883634" y="1301877"/>
                  </a:lnTo>
                  <a:cubicBezTo>
                    <a:pt x="915353" y="1301877"/>
                    <a:pt x="941261" y="1327785"/>
                    <a:pt x="941261" y="1359503"/>
                  </a:cubicBezTo>
                  <a:lnTo>
                    <a:pt x="941261" y="1380363"/>
                  </a:lnTo>
                  <a:lnTo>
                    <a:pt x="941546" y="1380363"/>
                  </a:lnTo>
                  <a:lnTo>
                    <a:pt x="941546" y="1381030"/>
                  </a:lnTo>
                  <a:cubicBezTo>
                    <a:pt x="941546" y="1412748"/>
                    <a:pt x="967454" y="1438656"/>
                    <a:pt x="999173" y="1438656"/>
                  </a:cubicBezTo>
                  <a:lnTo>
                    <a:pt x="1261110" y="1438656"/>
                  </a:lnTo>
                  <a:lnTo>
                    <a:pt x="1261110" y="1362647"/>
                  </a:lnTo>
                  <a:cubicBezTo>
                    <a:pt x="1261110" y="1330928"/>
                    <a:pt x="1287018" y="1305020"/>
                    <a:pt x="1318736" y="1305020"/>
                  </a:cubicBezTo>
                  <a:lnTo>
                    <a:pt x="1765459" y="1305020"/>
                  </a:lnTo>
                  <a:lnTo>
                    <a:pt x="1785557" y="1304544"/>
                  </a:lnTo>
                  <a:lnTo>
                    <a:pt x="1827181" y="1303115"/>
                  </a:lnTo>
                  <a:cubicBezTo>
                    <a:pt x="1858804" y="1302067"/>
                    <a:pt x="1884807" y="1277207"/>
                    <a:pt x="1884807" y="1245489"/>
                  </a:cubicBezTo>
                  <a:cubicBezTo>
                    <a:pt x="1884807" y="1118806"/>
                    <a:pt x="1884902" y="991933"/>
                    <a:pt x="1885093" y="865251"/>
                  </a:cubicBezTo>
                  <a:lnTo>
                    <a:pt x="1789367" y="865251"/>
                  </a:lnTo>
                  <a:cubicBezTo>
                    <a:pt x="1757648" y="865251"/>
                    <a:pt x="1731740" y="839343"/>
                    <a:pt x="1731740" y="807625"/>
                  </a:cubicBezTo>
                  <a:lnTo>
                    <a:pt x="1731740" y="629983"/>
                  </a:lnTo>
                  <a:cubicBezTo>
                    <a:pt x="1731740" y="598265"/>
                    <a:pt x="1757648" y="572357"/>
                    <a:pt x="1789367" y="572357"/>
                  </a:cubicBezTo>
                  <a:lnTo>
                    <a:pt x="1885474" y="572357"/>
                  </a:lnTo>
                  <a:lnTo>
                    <a:pt x="1885569" y="495967"/>
                  </a:lnTo>
                  <a:cubicBezTo>
                    <a:pt x="1879663" y="457009"/>
                    <a:pt x="1845945" y="427101"/>
                    <a:pt x="1805464" y="427101"/>
                  </a:cubicBezTo>
                  <a:lnTo>
                    <a:pt x="1793653" y="427101"/>
                  </a:lnTo>
                  <a:cubicBezTo>
                    <a:pt x="1755172" y="427101"/>
                    <a:pt x="1723644" y="395573"/>
                    <a:pt x="1723644" y="357092"/>
                  </a:cubicBezTo>
                  <a:lnTo>
                    <a:pt x="1723644" y="289750"/>
                  </a:lnTo>
                  <a:lnTo>
                    <a:pt x="1498378" y="289750"/>
                  </a:lnTo>
                  <a:cubicBezTo>
                    <a:pt x="1459135" y="289750"/>
                    <a:pt x="1426083" y="262318"/>
                    <a:pt x="1417225" y="225742"/>
                  </a:cubicBezTo>
                  <a:cubicBezTo>
                    <a:pt x="1415415" y="218313"/>
                    <a:pt x="1414748" y="211741"/>
                    <a:pt x="1415034" y="204025"/>
                  </a:cubicBezTo>
                  <a:cubicBezTo>
                    <a:pt x="1416272" y="166211"/>
                    <a:pt x="1402842" y="135826"/>
                    <a:pt x="1323308" y="138398"/>
                  </a:cubicBezTo>
                  <a:cubicBezTo>
                    <a:pt x="1322356" y="138398"/>
                    <a:pt x="1321594" y="138398"/>
                    <a:pt x="1320641" y="138398"/>
                  </a:cubicBezTo>
                  <a:lnTo>
                    <a:pt x="1180338" y="138398"/>
                  </a:lnTo>
                  <a:cubicBezTo>
                    <a:pt x="1157669" y="138398"/>
                    <a:pt x="1137095" y="129254"/>
                    <a:pt x="1121950" y="114490"/>
                  </a:cubicBezTo>
                  <a:lnTo>
                    <a:pt x="1121950" y="114490"/>
                  </a:lnTo>
                  <a:cubicBezTo>
                    <a:pt x="1119569" y="112109"/>
                    <a:pt x="1117283" y="109633"/>
                    <a:pt x="1115092" y="106966"/>
                  </a:cubicBezTo>
                  <a:lnTo>
                    <a:pt x="1114616" y="106299"/>
                  </a:lnTo>
                  <a:lnTo>
                    <a:pt x="1114520" y="106204"/>
                  </a:lnTo>
                  <a:lnTo>
                    <a:pt x="1114425" y="106108"/>
                  </a:lnTo>
                  <a:cubicBezTo>
                    <a:pt x="1112806" y="104013"/>
                    <a:pt x="1111282" y="101822"/>
                    <a:pt x="1109853" y="99631"/>
                  </a:cubicBezTo>
                  <a:lnTo>
                    <a:pt x="1109853" y="99631"/>
                  </a:lnTo>
                  <a:cubicBezTo>
                    <a:pt x="1109472" y="99060"/>
                    <a:pt x="1109186" y="98488"/>
                    <a:pt x="1108805" y="97917"/>
                  </a:cubicBezTo>
                  <a:lnTo>
                    <a:pt x="1108805" y="97822"/>
                  </a:lnTo>
                  <a:lnTo>
                    <a:pt x="1108424" y="97155"/>
                  </a:lnTo>
                  <a:lnTo>
                    <a:pt x="1108329" y="96964"/>
                  </a:lnTo>
                  <a:lnTo>
                    <a:pt x="1107853" y="96107"/>
                  </a:lnTo>
                  <a:lnTo>
                    <a:pt x="1107853" y="96107"/>
                  </a:lnTo>
                  <a:lnTo>
                    <a:pt x="1107377" y="95250"/>
                  </a:lnTo>
                  <a:lnTo>
                    <a:pt x="1107377" y="95250"/>
                  </a:lnTo>
                  <a:lnTo>
                    <a:pt x="1106996" y="94488"/>
                  </a:lnTo>
                  <a:lnTo>
                    <a:pt x="1106900" y="94393"/>
                  </a:lnTo>
                  <a:lnTo>
                    <a:pt x="1106424" y="93536"/>
                  </a:lnTo>
                  <a:lnTo>
                    <a:pt x="1106424" y="93440"/>
                  </a:lnTo>
                  <a:lnTo>
                    <a:pt x="1106329" y="93154"/>
                  </a:lnTo>
                  <a:lnTo>
                    <a:pt x="1105948" y="92392"/>
                  </a:lnTo>
                  <a:lnTo>
                    <a:pt x="1105567" y="91630"/>
                  </a:lnTo>
                  <a:lnTo>
                    <a:pt x="1105091" y="90678"/>
                  </a:lnTo>
                  <a:lnTo>
                    <a:pt x="1104995" y="90583"/>
                  </a:lnTo>
                  <a:lnTo>
                    <a:pt x="1104614" y="89821"/>
                  </a:lnTo>
                  <a:lnTo>
                    <a:pt x="1104614" y="89821"/>
                  </a:lnTo>
                  <a:lnTo>
                    <a:pt x="1104233" y="88963"/>
                  </a:lnTo>
                  <a:lnTo>
                    <a:pt x="1104233" y="88963"/>
                  </a:lnTo>
                  <a:lnTo>
                    <a:pt x="1103852" y="88011"/>
                  </a:lnTo>
                  <a:lnTo>
                    <a:pt x="1103662" y="87535"/>
                  </a:lnTo>
                  <a:lnTo>
                    <a:pt x="1103281" y="86582"/>
                  </a:lnTo>
                  <a:lnTo>
                    <a:pt x="1103186" y="86392"/>
                  </a:lnTo>
                  <a:lnTo>
                    <a:pt x="1102614" y="84963"/>
                  </a:lnTo>
                  <a:lnTo>
                    <a:pt x="1102424" y="84582"/>
                  </a:lnTo>
                  <a:cubicBezTo>
                    <a:pt x="1098995" y="75438"/>
                    <a:pt x="1097090" y="65532"/>
                    <a:pt x="1097090" y="55245"/>
                  </a:cubicBezTo>
                  <a:lnTo>
                    <a:pt x="1097090" y="0"/>
                  </a:lnTo>
                  <a:lnTo>
                    <a:pt x="1029367" y="0"/>
                  </a:lnTo>
                  <a:cubicBezTo>
                    <a:pt x="983456" y="0"/>
                    <a:pt x="945928" y="37529"/>
                    <a:pt x="945928" y="83439"/>
                  </a:cubicBezTo>
                  <a:lnTo>
                    <a:pt x="945452" y="114776"/>
                  </a:lnTo>
                  <a:lnTo>
                    <a:pt x="945452" y="114776"/>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5" name="Freeform: Shape 184">
              <a:extLst>
                <a:ext uri="{FF2B5EF4-FFF2-40B4-BE49-F238E27FC236}">
                  <a16:creationId xmlns:a16="http://schemas.microsoft.com/office/drawing/2014/main" id="{7489208B-85B7-4E6D-85E1-FD125010F0CB}"/>
                </a:ext>
              </a:extLst>
            </p:cNvPr>
            <p:cNvSpPr/>
            <p:nvPr/>
          </p:nvSpPr>
          <p:spPr>
            <a:xfrm>
              <a:off x="1972549" y="4846494"/>
              <a:ext cx="135254" cy="128873"/>
            </a:xfrm>
            <a:custGeom>
              <a:avLst/>
              <a:gdLst>
                <a:gd name="connsiteX0" fmla="*/ 57626 w 135254"/>
                <a:gd name="connsiteY0" fmla="*/ 128874 h 128873"/>
                <a:gd name="connsiteX1" fmla="*/ 77629 w 135254"/>
                <a:gd name="connsiteY1" fmla="*/ 128874 h 128873"/>
                <a:gd name="connsiteX2" fmla="*/ 135255 w 135254"/>
                <a:gd name="connsiteY2" fmla="*/ 71247 h 128873"/>
                <a:gd name="connsiteX3" fmla="*/ 135255 w 135254"/>
                <a:gd name="connsiteY3" fmla="*/ 57626 h 128873"/>
                <a:gd name="connsiteX4" fmla="*/ 77629 w 135254"/>
                <a:gd name="connsiteY4" fmla="*/ 0 h 128873"/>
                <a:gd name="connsiteX5" fmla="*/ 57626 w 135254"/>
                <a:gd name="connsiteY5" fmla="*/ 0 h 128873"/>
                <a:gd name="connsiteX6" fmla="*/ 0 w 135254"/>
                <a:gd name="connsiteY6" fmla="*/ 57626 h 128873"/>
                <a:gd name="connsiteX7" fmla="*/ 0 w 135254"/>
                <a:gd name="connsiteY7" fmla="*/ 71247 h 128873"/>
                <a:gd name="connsiteX8" fmla="*/ 57626 w 135254"/>
                <a:gd name="connsiteY8" fmla="*/ 128874 h 1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4" h="128873">
                  <a:moveTo>
                    <a:pt x="57626" y="128874"/>
                  </a:moveTo>
                  <a:lnTo>
                    <a:pt x="77629" y="128874"/>
                  </a:lnTo>
                  <a:cubicBezTo>
                    <a:pt x="109347" y="128874"/>
                    <a:pt x="135255" y="102965"/>
                    <a:pt x="135255" y="71247"/>
                  </a:cubicBezTo>
                  <a:lnTo>
                    <a:pt x="135255" y="57626"/>
                  </a:lnTo>
                  <a:cubicBezTo>
                    <a:pt x="135255" y="25908"/>
                    <a:pt x="109347" y="0"/>
                    <a:pt x="77629" y="0"/>
                  </a:cubicBezTo>
                  <a:lnTo>
                    <a:pt x="57626" y="0"/>
                  </a:lnTo>
                  <a:cubicBezTo>
                    <a:pt x="25908" y="0"/>
                    <a:pt x="0" y="25908"/>
                    <a:pt x="0" y="57626"/>
                  </a:cubicBezTo>
                  <a:lnTo>
                    <a:pt x="0" y="71247"/>
                  </a:lnTo>
                  <a:cubicBezTo>
                    <a:pt x="0" y="102965"/>
                    <a:pt x="25908" y="128874"/>
                    <a:pt x="57626" y="128874"/>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6" name="Freeform: Shape 185">
              <a:extLst>
                <a:ext uri="{FF2B5EF4-FFF2-40B4-BE49-F238E27FC236}">
                  <a16:creationId xmlns:a16="http://schemas.microsoft.com/office/drawing/2014/main" id="{3F8290F0-D778-4AE7-8E10-FFFF4BC974E4}"/>
                </a:ext>
              </a:extLst>
            </p:cNvPr>
            <p:cNvSpPr/>
            <p:nvPr/>
          </p:nvSpPr>
          <p:spPr>
            <a:xfrm>
              <a:off x="2926191" y="4710763"/>
              <a:ext cx="299656" cy="417766"/>
            </a:xfrm>
            <a:custGeom>
              <a:avLst/>
              <a:gdLst>
                <a:gd name="connsiteX0" fmla="*/ 57626 w 299656"/>
                <a:gd name="connsiteY0" fmla="*/ 417767 h 417766"/>
                <a:gd name="connsiteX1" fmla="*/ 77629 w 299656"/>
                <a:gd name="connsiteY1" fmla="*/ 417767 h 417766"/>
                <a:gd name="connsiteX2" fmla="*/ 135255 w 299656"/>
                <a:gd name="connsiteY2" fmla="*/ 360140 h 417766"/>
                <a:gd name="connsiteX3" fmla="*/ 135255 w 299656"/>
                <a:gd name="connsiteY3" fmla="*/ 216217 h 417766"/>
                <a:gd name="connsiteX4" fmla="*/ 216218 w 299656"/>
                <a:gd name="connsiteY4" fmla="*/ 135255 h 417766"/>
                <a:gd name="connsiteX5" fmla="*/ 242030 w 299656"/>
                <a:gd name="connsiteY5" fmla="*/ 135255 h 417766"/>
                <a:gd name="connsiteX6" fmla="*/ 299656 w 299656"/>
                <a:gd name="connsiteY6" fmla="*/ 77629 h 417766"/>
                <a:gd name="connsiteX7" fmla="*/ 299656 w 299656"/>
                <a:gd name="connsiteY7" fmla="*/ 57626 h 417766"/>
                <a:gd name="connsiteX8" fmla="*/ 242030 w 299656"/>
                <a:gd name="connsiteY8" fmla="*/ 0 h 417766"/>
                <a:gd name="connsiteX9" fmla="*/ 77629 w 299656"/>
                <a:gd name="connsiteY9" fmla="*/ 0 h 417766"/>
                <a:gd name="connsiteX10" fmla="*/ 57626 w 299656"/>
                <a:gd name="connsiteY10" fmla="*/ 0 h 417766"/>
                <a:gd name="connsiteX11" fmla="*/ 56197 w 299656"/>
                <a:gd name="connsiteY11" fmla="*/ 0 h 417766"/>
                <a:gd name="connsiteX12" fmla="*/ 56197 w 299656"/>
                <a:gd name="connsiteY12" fmla="*/ 0 h 417766"/>
                <a:gd name="connsiteX13" fmla="*/ 54769 w 299656"/>
                <a:gd name="connsiteY13" fmla="*/ 95 h 417766"/>
                <a:gd name="connsiteX14" fmla="*/ 54769 w 299656"/>
                <a:gd name="connsiteY14" fmla="*/ 95 h 417766"/>
                <a:gd name="connsiteX15" fmla="*/ 53340 w 299656"/>
                <a:gd name="connsiteY15" fmla="*/ 190 h 417766"/>
                <a:gd name="connsiteX16" fmla="*/ 53340 w 299656"/>
                <a:gd name="connsiteY16" fmla="*/ 190 h 417766"/>
                <a:gd name="connsiteX17" fmla="*/ 51911 w 299656"/>
                <a:gd name="connsiteY17" fmla="*/ 286 h 417766"/>
                <a:gd name="connsiteX18" fmla="*/ 51911 w 299656"/>
                <a:gd name="connsiteY18" fmla="*/ 286 h 417766"/>
                <a:gd name="connsiteX19" fmla="*/ 50482 w 299656"/>
                <a:gd name="connsiteY19" fmla="*/ 476 h 417766"/>
                <a:gd name="connsiteX20" fmla="*/ 50482 w 299656"/>
                <a:gd name="connsiteY20" fmla="*/ 476 h 417766"/>
                <a:gd name="connsiteX21" fmla="*/ 49054 w 299656"/>
                <a:gd name="connsiteY21" fmla="*/ 667 h 417766"/>
                <a:gd name="connsiteX22" fmla="*/ 49054 w 299656"/>
                <a:gd name="connsiteY22" fmla="*/ 667 h 417766"/>
                <a:gd name="connsiteX23" fmla="*/ 47625 w 299656"/>
                <a:gd name="connsiteY23" fmla="*/ 857 h 417766"/>
                <a:gd name="connsiteX24" fmla="*/ 47625 w 299656"/>
                <a:gd name="connsiteY24" fmla="*/ 857 h 417766"/>
                <a:gd name="connsiteX25" fmla="*/ 46196 w 299656"/>
                <a:gd name="connsiteY25" fmla="*/ 1143 h 417766"/>
                <a:gd name="connsiteX26" fmla="*/ 46196 w 299656"/>
                <a:gd name="connsiteY26" fmla="*/ 1143 h 417766"/>
                <a:gd name="connsiteX27" fmla="*/ 44768 w 299656"/>
                <a:gd name="connsiteY27" fmla="*/ 1429 h 417766"/>
                <a:gd name="connsiteX28" fmla="*/ 44768 w 299656"/>
                <a:gd name="connsiteY28" fmla="*/ 1429 h 417766"/>
                <a:gd name="connsiteX29" fmla="*/ 43339 w 299656"/>
                <a:gd name="connsiteY29" fmla="*/ 1809 h 417766"/>
                <a:gd name="connsiteX30" fmla="*/ 43339 w 299656"/>
                <a:gd name="connsiteY30" fmla="*/ 1809 h 417766"/>
                <a:gd name="connsiteX31" fmla="*/ 42005 w 299656"/>
                <a:gd name="connsiteY31" fmla="*/ 2191 h 417766"/>
                <a:gd name="connsiteX32" fmla="*/ 42005 w 299656"/>
                <a:gd name="connsiteY32" fmla="*/ 2191 h 417766"/>
                <a:gd name="connsiteX33" fmla="*/ 40672 w 299656"/>
                <a:gd name="connsiteY33" fmla="*/ 2572 h 417766"/>
                <a:gd name="connsiteX34" fmla="*/ 40672 w 299656"/>
                <a:gd name="connsiteY34" fmla="*/ 2572 h 417766"/>
                <a:gd name="connsiteX35" fmla="*/ 39338 w 299656"/>
                <a:gd name="connsiteY35" fmla="*/ 3048 h 417766"/>
                <a:gd name="connsiteX36" fmla="*/ 39338 w 299656"/>
                <a:gd name="connsiteY36" fmla="*/ 3048 h 417766"/>
                <a:gd name="connsiteX37" fmla="*/ 38005 w 299656"/>
                <a:gd name="connsiteY37" fmla="*/ 3524 h 417766"/>
                <a:gd name="connsiteX38" fmla="*/ 38005 w 299656"/>
                <a:gd name="connsiteY38" fmla="*/ 3524 h 417766"/>
                <a:gd name="connsiteX39" fmla="*/ 36671 w 299656"/>
                <a:gd name="connsiteY39" fmla="*/ 4000 h 417766"/>
                <a:gd name="connsiteX40" fmla="*/ 36671 w 299656"/>
                <a:gd name="connsiteY40" fmla="*/ 4000 h 417766"/>
                <a:gd name="connsiteX41" fmla="*/ 35338 w 299656"/>
                <a:gd name="connsiteY41" fmla="*/ 4572 h 417766"/>
                <a:gd name="connsiteX42" fmla="*/ 35338 w 299656"/>
                <a:gd name="connsiteY42" fmla="*/ 4572 h 417766"/>
                <a:gd name="connsiteX43" fmla="*/ 34099 w 299656"/>
                <a:gd name="connsiteY43" fmla="*/ 5143 h 417766"/>
                <a:gd name="connsiteX44" fmla="*/ 34099 w 299656"/>
                <a:gd name="connsiteY44" fmla="*/ 5143 h 417766"/>
                <a:gd name="connsiteX45" fmla="*/ 32861 w 299656"/>
                <a:gd name="connsiteY45" fmla="*/ 5715 h 417766"/>
                <a:gd name="connsiteX46" fmla="*/ 32861 w 299656"/>
                <a:gd name="connsiteY46" fmla="*/ 5715 h 417766"/>
                <a:gd name="connsiteX47" fmla="*/ 31623 w 299656"/>
                <a:gd name="connsiteY47" fmla="*/ 6382 h 417766"/>
                <a:gd name="connsiteX48" fmla="*/ 31623 w 299656"/>
                <a:gd name="connsiteY48" fmla="*/ 6382 h 417766"/>
                <a:gd name="connsiteX49" fmla="*/ 30385 w 299656"/>
                <a:gd name="connsiteY49" fmla="*/ 7048 h 417766"/>
                <a:gd name="connsiteX50" fmla="*/ 30385 w 299656"/>
                <a:gd name="connsiteY50" fmla="*/ 7048 h 417766"/>
                <a:gd name="connsiteX51" fmla="*/ 29146 w 299656"/>
                <a:gd name="connsiteY51" fmla="*/ 7715 h 417766"/>
                <a:gd name="connsiteX52" fmla="*/ 29146 w 299656"/>
                <a:gd name="connsiteY52" fmla="*/ 7715 h 417766"/>
                <a:gd name="connsiteX53" fmla="*/ 27908 w 299656"/>
                <a:gd name="connsiteY53" fmla="*/ 8382 h 417766"/>
                <a:gd name="connsiteX54" fmla="*/ 27908 w 299656"/>
                <a:gd name="connsiteY54" fmla="*/ 8382 h 417766"/>
                <a:gd name="connsiteX55" fmla="*/ 26765 w 299656"/>
                <a:gd name="connsiteY55" fmla="*/ 9144 h 417766"/>
                <a:gd name="connsiteX56" fmla="*/ 26765 w 299656"/>
                <a:gd name="connsiteY56" fmla="*/ 9144 h 417766"/>
                <a:gd name="connsiteX57" fmla="*/ 25622 w 299656"/>
                <a:gd name="connsiteY57" fmla="*/ 9906 h 417766"/>
                <a:gd name="connsiteX58" fmla="*/ 25622 w 299656"/>
                <a:gd name="connsiteY58" fmla="*/ 9906 h 417766"/>
                <a:gd name="connsiteX59" fmla="*/ 24479 w 299656"/>
                <a:gd name="connsiteY59" fmla="*/ 10668 h 417766"/>
                <a:gd name="connsiteX60" fmla="*/ 24479 w 299656"/>
                <a:gd name="connsiteY60" fmla="*/ 10668 h 417766"/>
                <a:gd name="connsiteX61" fmla="*/ 23336 w 299656"/>
                <a:gd name="connsiteY61" fmla="*/ 11525 h 417766"/>
                <a:gd name="connsiteX62" fmla="*/ 23336 w 299656"/>
                <a:gd name="connsiteY62" fmla="*/ 11525 h 417766"/>
                <a:gd name="connsiteX63" fmla="*/ 22193 w 299656"/>
                <a:gd name="connsiteY63" fmla="*/ 12382 h 417766"/>
                <a:gd name="connsiteX64" fmla="*/ 22193 w 299656"/>
                <a:gd name="connsiteY64" fmla="*/ 12382 h 417766"/>
                <a:gd name="connsiteX65" fmla="*/ 21146 w 299656"/>
                <a:gd name="connsiteY65" fmla="*/ 13240 h 417766"/>
                <a:gd name="connsiteX66" fmla="*/ 21146 w 299656"/>
                <a:gd name="connsiteY66" fmla="*/ 13240 h 417766"/>
                <a:gd name="connsiteX67" fmla="*/ 20098 w 299656"/>
                <a:gd name="connsiteY67" fmla="*/ 14097 h 417766"/>
                <a:gd name="connsiteX68" fmla="*/ 20098 w 299656"/>
                <a:gd name="connsiteY68" fmla="*/ 14097 h 417766"/>
                <a:gd name="connsiteX69" fmla="*/ 19050 w 299656"/>
                <a:gd name="connsiteY69" fmla="*/ 15049 h 417766"/>
                <a:gd name="connsiteX70" fmla="*/ 19050 w 299656"/>
                <a:gd name="connsiteY70" fmla="*/ 15049 h 417766"/>
                <a:gd name="connsiteX71" fmla="*/ 18002 w 299656"/>
                <a:gd name="connsiteY71" fmla="*/ 16002 h 417766"/>
                <a:gd name="connsiteX72" fmla="*/ 18002 w 299656"/>
                <a:gd name="connsiteY72" fmla="*/ 16002 h 417766"/>
                <a:gd name="connsiteX73" fmla="*/ 17050 w 299656"/>
                <a:gd name="connsiteY73" fmla="*/ 16954 h 417766"/>
                <a:gd name="connsiteX74" fmla="*/ 17050 w 299656"/>
                <a:gd name="connsiteY74" fmla="*/ 16954 h 417766"/>
                <a:gd name="connsiteX75" fmla="*/ 16097 w 299656"/>
                <a:gd name="connsiteY75" fmla="*/ 17907 h 417766"/>
                <a:gd name="connsiteX76" fmla="*/ 16097 w 299656"/>
                <a:gd name="connsiteY76" fmla="*/ 17907 h 417766"/>
                <a:gd name="connsiteX77" fmla="*/ 15145 w 299656"/>
                <a:gd name="connsiteY77" fmla="*/ 18955 h 417766"/>
                <a:gd name="connsiteX78" fmla="*/ 15145 w 299656"/>
                <a:gd name="connsiteY78" fmla="*/ 18955 h 417766"/>
                <a:gd name="connsiteX79" fmla="*/ 14192 w 299656"/>
                <a:gd name="connsiteY79" fmla="*/ 20002 h 417766"/>
                <a:gd name="connsiteX80" fmla="*/ 14192 w 299656"/>
                <a:gd name="connsiteY80" fmla="*/ 20002 h 417766"/>
                <a:gd name="connsiteX81" fmla="*/ 13335 w 299656"/>
                <a:gd name="connsiteY81" fmla="*/ 21050 h 417766"/>
                <a:gd name="connsiteX82" fmla="*/ 13335 w 299656"/>
                <a:gd name="connsiteY82" fmla="*/ 21050 h 417766"/>
                <a:gd name="connsiteX83" fmla="*/ 12478 w 299656"/>
                <a:gd name="connsiteY83" fmla="*/ 22098 h 417766"/>
                <a:gd name="connsiteX84" fmla="*/ 12478 w 299656"/>
                <a:gd name="connsiteY84" fmla="*/ 22098 h 417766"/>
                <a:gd name="connsiteX85" fmla="*/ 11621 w 299656"/>
                <a:gd name="connsiteY85" fmla="*/ 23146 h 417766"/>
                <a:gd name="connsiteX86" fmla="*/ 11621 w 299656"/>
                <a:gd name="connsiteY86" fmla="*/ 23146 h 417766"/>
                <a:gd name="connsiteX87" fmla="*/ 10763 w 299656"/>
                <a:gd name="connsiteY87" fmla="*/ 24289 h 417766"/>
                <a:gd name="connsiteX88" fmla="*/ 10763 w 299656"/>
                <a:gd name="connsiteY88" fmla="*/ 24289 h 417766"/>
                <a:gd name="connsiteX89" fmla="*/ 10001 w 299656"/>
                <a:gd name="connsiteY89" fmla="*/ 25432 h 417766"/>
                <a:gd name="connsiteX90" fmla="*/ 10001 w 299656"/>
                <a:gd name="connsiteY90" fmla="*/ 25432 h 417766"/>
                <a:gd name="connsiteX91" fmla="*/ 9239 w 299656"/>
                <a:gd name="connsiteY91" fmla="*/ 26575 h 417766"/>
                <a:gd name="connsiteX92" fmla="*/ 9239 w 299656"/>
                <a:gd name="connsiteY92" fmla="*/ 26575 h 417766"/>
                <a:gd name="connsiteX93" fmla="*/ 8477 w 299656"/>
                <a:gd name="connsiteY93" fmla="*/ 27717 h 417766"/>
                <a:gd name="connsiteX94" fmla="*/ 8477 w 299656"/>
                <a:gd name="connsiteY94" fmla="*/ 27717 h 417766"/>
                <a:gd name="connsiteX95" fmla="*/ 7811 w 299656"/>
                <a:gd name="connsiteY95" fmla="*/ 28956 h 417766"/>
                <a:gd name="connsiteX96" fmla="*/ 7811 w 299656"/>
                <a:gd name="connsiteY96" fmla="*/ 28956 h 417766"/>
                <a:gd name="connsiteX97" fmla="*/ 7144 w 299656"/>
                <a:gd name="connsiteY97" fmla="*/ 30194 h 417766"/>
                <a:gd name="connsiteX98" fmla="*/ 7144 w 299656"/>
                <a:gd name="connsiteY98" fmla="*/ 30194 h 417766"/>
                <a:gd name="connsiteX99" fmla="*/ 6477 w 299656"/>
                <a:gd name="connsiteY99" fmla="*/ 31432 h 417766"/>
                <a:gd name="connsiteX100" fmla="*/ 6477 w 299656"/>
                <a:gd name="connsiteY100" fmla="*/ 31432 h 417766"/>
                <a:gd name="connsiteX101" fmla="*/ 5810 w 299656"/>
                <a:gd name="connsiteY101" fmla="*/ 32671 h 417766"/>
                <a:gd name="connsiteX102" fmla="*/ 5810 w 299656"/>
                <a:gd name="connsiteY102" fmla="*/ 32671 h 417766"/>
                <a:gd name="connsiteX103" fmla="*/ 5239 w 299656"/>
                <a:gd name="connsiteY103" fmla="*/ 33909 h 417766"/>
                <a:gd name="connsiteX104" fmla="*/ 5239 w 299656"/>
                <a:gd name="connsiteY104" fmla="*/ 33909 h 417766"/>
                <a:gd name="connsiteX105" fmla="*/ 4667 w 299656"/>
                <a:gd name="connsiteY105" fmla="*/ 35147 h 417766"/>
                <a:gd name="connsiteX106" fmla="*/ 4667 w 299656"/>
                <a:gd name="connsiteY106" fmla="*/ 35147 h 417766"/>
                <a:gd name="connsiteX107" fmla="*/ 4096 w 299656"/>
                <a:gd name="connsiteY107" fmla="*/ 36481 h 417766"/>
                <a:gd name="connsiteX108" fmla="*/ 4096 w 299656"/>
                <a:gd name="connsiteY108" fmla="*/ 36481 h 417766"/>
                <a:gd name="connsiteX109" fmla="*/ 3620 w 299656"/>
                <a:gd name="connsiteY109" fmla="*/ 37814 h 417766"/>
                <a:gd name="connsiteX110" fmla="*/ 3620 w 299656"/>
                <a:gd name="connsiteY110" fmla="*/ 37814 h 417766"/>
                <a:gd name="connsiteX111" fmla="*/ 3143 w 299656"/>
                <a:gd name="connsiteY111" fmla="*/ 39148 h 417766"/>
                <a:gd name="connsiteX112" fmla="*/ 3143 w 299656"/>
                <a:gd name="connsiteY112" fmla="*/ 39148 h 417766"/>
                <a:gd name="connsiteX113" fmla="*/ 2667 w 299656"/>
                <a:gd name="connsiteY113" fmla="*/ 40481 h 417766"/>
                <a:gd name="connsiteX114" fmla="*/ 2667 w 299656"/>
                <a:gd name="connsiteY114" fmla="*/ 40481 h 417766"/>
                <a:gd name="connsiteX115" fmla="*/ 2286 w 299656"/>
                <a:gd name="connsiteY115" fmla="*/ 41815 h 417766"/>
                <a:gd name="connsiteX116" fmla="*/ 2286 w 299656"/>
                <a:gd name="connsiteY116" fmla="*/ 41815 h 417766"/>
                <a:gd name="connsiteX117" fmla="*/ 1905 w 299656"/>
                <a:gd name="connsiteY117" fmla="*/ 43148 h 417766"/>
                <a:gd name="connsiteX118" fmla="*/ 1905 w 299656"/>
                <a:gd name="connsiteY118" fmla="*/ 43148 h 417766"/>
                <a:gd name="connsiteX119" fmla="*/ 1524 w 299656"/>
                <a:gd name="connsiteY119" fmla="*/ 44482 h 417766"/>
                <a:gd name="connsiteX120" fmla="*/ 1524 w 299656"/>
                <a:gd name="connsiteY120" fmla="*/ 44482 h 417766"/>
                <a:gd name="connsiteX121" fmla="*/ 1238 w 299656"/>
                <a:gd name="connsiteY121" fmla="*/ 45910 h 417766"/>
                <a:gd name="connsiteX122" fmla="*/ 1238 w 299656"/>
                <a:gd name="connsiteY122" fmla="*/ 45910 h 417766"/>
                <a:gd name="connsiteX123" fmla="*/ 953 w 299656"/>
                <a:gd name="connsiteY123" fmla="*/ 47339 h 417766"/>
                <a:gd name="connsiteX124" fmla="*/ 953 w 299656"/>
                <a:gd name="connsiteY124" fmla="*/ 47339 h 417766"/>
                <a:gd name="connsiteX125" fmla="*/ 667 w 299656"/>
                <a:gd name="connsiteY125" fmla="*/ 48768 h 417766"/>
                <a:gd name="connsiteX126" fmla="*/ 667 w 299656"/>
                <a:gd name="connsiteY126" fmla="*/ 48768 h 417766"/>
                <a:gd name="connsiteX127" fmla="*/ 476 w 299656"/>
                <a:gd name="connsiteY127" fmla="*/ 50197 h 417766"/>
                <a:gd name="connsiteX128" fmla="*/ 476 w 299656"/>
                <a:gd name="connsiteY128" fmla="*/ 50197 h 417766"/>
                <a:gd name="connsiteX129" fmla="*/ 286 w 299656"/>
                <a:gd name="connsiteY129" fmla="*/ 51625 h 417766"/>
                <a:gd name="connsiteX130" fmla="*/ 286 w 299656"/>
                <a:gd name="connsiteY130" fmla="*/ 51625 h 417766"/>
                <a:gd name="connsiteX131" fmla="*/ 190 w 299656"/>
                <a:gd name="connsiteY131" fmla="*/ 53054 h 417766"/>
                <a:gd name="connsiteX132" fmla="*/ 190 w 299656"/>
                <a:gd name="connsiteY132" fmla="*/ 53054 h 417766"/>
                <a:gd name="connsiteX133" fmla="*/ 95 w 299656"/>
                <a:gd name="connsiteY133" fmla="*/ 54483 h 417766"/>
                <a:gd name="connsiteX134" fmla="*/ 95 w 299656"/>
                <a:gd name="connsiteY134" fmla="*/ 54483 h 417766"/>
                <a:gd name="connsiteX135" fmla="*/ 95 w 299656"/>
                <a:gd name="connsiteY135" fmla="*/ 54959 h 417766"/>
                <a:gd name="connsiteX136" fmla="*/ 0 w 299656"/>
                <a:gd name="connsiteY136" fmla="*/ 56864 h 417766"/>
                <a:gd name="connsiteX137" fmla="*/ 0 w 299656"/>
                <a:gd name="connsiteY137" fmla="*/ 57340 h 417766"/>
                <a:gd name="connsiteX138" fmla="*/ 0 w 299656"/>
                <a:gd name="connsiteY138" fmla="*/ 57340 h 417766"/>
                <a:gd name="connsiteX139" fmla="*/ 0 w 299656"/>
                <a:gd name="connsiteY139" fmla="*/ 77343 h 417766"/>
                <a:gd name="connsiteX140" fmla="*/ 0 w 299656"/>
                <a:gd name="connsiteY140" fmla="*/ 359855 h 417766"/>
                <a:gd name="connsiteX141" fmla="*/ 57626 w 299656"/>
                <a:gd name="connsiteY141" fmla="*/ 417767 h 417766"/>
                <a:gd name="connsiteX142" fmla="*/ 57626 w 299656"/>
                <a:gd name="connsiteY142" fmla="*/ 417767 h 417766"/>
                <a:gd name="connsiteX143" fmla="*/ 57626 w 299656"/>
                <a:gd name="connsiteY143" fmla="*/ 0 h 417766"/>
                <a:gd name="connsiteX144" fmla="*/ 57626 w 299656"/>
                <a:gd name="connsiteY144" fmla="*/ 0 h 417766"/>
                <a:gd name="connsiteX145" fmla="*/ 57626 w 299656"/>
                <a:gd name="connsiteY145" fmla="*/ 0 h 417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299656" h="417766">
                  <a:moveTo>
                    <a:pt x="57626" y="417767"/>
                  </a:moveTo>
                  <a:lnTo>
                    <a:pt x="77629" y="417767"/>
                  </a:lnTo>
                  <a:cubicBezTo>
                    <a:pt x="109347" y="417767"/>
                    <a:pt x="135255" y="391858"/>
                    <a:pt x="135255" y="360140"/>
                  </a:cubicBezTo>
                  <a:lnTo>
                    <a:pt x="135255" y="216217"/>
                  </a:lnTo>
                  <a:cubicBezTo>
                    <a:pt x="135255" y="171640"/>
                    <a:pt x="171640" y="135255"/>
                    <a:pt x="216218" y="135255"/>
                  </a:cubicBezTo>
                  <a:lnTo>
                    <a:pt x="242030" y="135255"/>
                  </a:lnTo>
                  <a:cubicBezTo>
                    <a:pt x="273748" y="135255"/>
                    <a:pt x="299656" y="109347"/>
                    <a:pt x="299656" y="77629"/>
                  </a:cubicBezTo>
                  <a:lnTo>
                    <a:pt x="299656" y="57626"/>
                  </a:lnTo>
                  <a:cubicBezTo>
                    <a:pt x="299656" y="25908"/>
                    <a:pt x="273748" y="0"/>
                    <a:pt x="242030" y="0"/>
                  </a:cubicBezTo>
                  <a:lnTo>
                    <a:pt x="77629" y="0"/>
                  </a:lnTo>
                  <a:lnTo>
                    <a:pt x="57626" y="0"/>
                  </a:lnTo>
                  <a:lnTo>
                    <a:pt x="56197" y="0"/>
                  </a:lnTo>
                  <a:lnTo>
                    <a:pt x="56197" y="0"/>
                  </a:lnTo>
                  <a:lnTo>
                    <a:pt x="54769" y="95"/>
                  </a:lnTo>
                  <a:lnTo>
                    <a:pt x="54769" y="95"/>
                  </a:lnTo>
                  <a:lnTo>
                    <a:pt x="53340" y="190"/>
                  </a:lnTo>
                  <a:lnTo>
                    <a:pt x="53340" y="190"/>
                  </a:lnTo>
                  <a:lnTo>
                    <a:pt x="51911" y="286"/>
                  </a:lnTo>
                  <a:lnTo>
                    <a:pt x="51911" y="286"/>
                  </a:lnTo>
                  <a:lnTo>
                    <a:pt x="50482" y="476"/>
                  </a:lnTo>
                  <a:lnTo>
                    <a:pt x="50482" y="476"/>
                  </a:lnTo>
                  <a:lnTo>
                    <a:pt x="49054" y="667"/>
                  </a:lnTo>
                  <a:lnTo>
                    <a:pt x="49054" y="667"/>
                  </a:lnTo>
                  <a:lnTo>
                    <a:pt x="47625" y="857"/>
                  </a:lnTo>
                  <a:lnTo>
                    <a:pt x="47625" y="857"/>
                  </a:lnTo>
                  <a:cubicBezTo>
                    <a:pt x="47149" y="952"/>
                    <a:pt x="46672" y="1048"/>
                    <a:pt x="46196" y="1143"/>
                  </a:cubicBezTo>
                  <a:lnTo>
                    <a:pt x="46196" y="1143"/>
                  </a:lnTo>
                  <a:lnTo>
                    <a:pt x="44768" y="1429"/>
                  </a:lnTo>
                  <a:lnTo>
                    <a:pt x="44768" y="1429"/>
                  </a:lnTo>
                  <a:lnTo>
                    <a:pt x="43339" y="1809"/>
                  </a:lnTo>
                  <a:lnTo>
                    <a:pt x="43339" y="1809"/>
                  </a:lnTo>
                  <a:lnTo>
                    <a:pt x="42005" y="2191"/>
                  </a:lnTo>
                  <a:lnTo>
                    <a:pt x="42005" y="2191"/>
                  </a:lnTo>
                  <a:lnTo>
                    <a:pt x="40672" y="2572"/>
                  </a:lnTo>
                  <a:lnTo>
                    <a:pt x="40672" y="2572"/>
                  </a:lnTo>
                  <a:lnTo>
                    <a:pt x="39338" y="3048"/>
                  </a:lnTo>
                  <a:lnTo>
                    <a:pt x="39338" y="3048"/>
                  </a:lnTo>
                  <a:lnTo>
                    <a:pt x="38005" y="3524"/>
                  </a:lnTo>
                  <a:lnTo>
                    <a:pt x="38005" y="3524"/>
                  </a:lnTo>
                  <a:lnTo>
                    <a:pt x="36671" y="4000"/>
                  </a:lnTo>
                  <a:lnTo>
                    <a:pt x="36671" y="4000"/>
                  </a:lnTo>
                  <a:lnTo>
                    <a:pt x="35338" y="4572"/>
                  </a:lnTo>
                  <a:lnTo>
                    <a:pt x="35338" y="4572"/>
                  </a:lnTo>
                  <a:lnTo>
                    <a:pt x="34099" y="5143"/>
                  </a:lnTo>
                  <a:lnTo>
                    <a:pt x="34099" y="5143"/>
                  </a:lnTo>
                  <a:lnTo>
                    <a:pt x="32861" y="5715"/>
                  </a:lnTo>
                  <a:lnTo>
                    <a:pt x="32861" y="5715"/>
                  </a:lnTo>
                  <a:lnTo>
                    <a:pt x="31623" y="6382"/>
                  </a:lnTo>
                  <a:lnTo>
                    <a:pt x="31623" y="6382"/>
                  </a:lnTo>
                  <a:cubicBezTo>
                    <a:pt x="31242" y="6572"/>
                    <a:pt x="30766" y="6763"/>
                    <a:pt x="30385" y="7048"/>
                  </a:cubicBezTo>
                  <a:lnTo>
                    <a:pt x="30385" y="7048"/>
                  </a:lnTo>
                  <a:lnTo>
                    <a:pt x="29146" y="7715"/>
                  </a:lnTo>
                  <a:lnTo>
                    <a:pt x="29146" y="7715"/>
                  </a:lnTo>
                  <a:cubicBezTo>
                    <a:pt x="28765" y="7906"/>
                    <a:pt x="28385" y="8191"/>
                    <a:pt x="27908" y="8382"/>
                  </a:cubicBezTo>
                  <a:lnTo>
                    <a:pt x="27908" y="8382"/>
                  </a:lnTo>
                  <a:lnTo>
                    <a:pt x="26765" y="9144"/>
                  </a:lnTo>
                  <a:lnTo>
                    <a:pt x="26765" y="9144"/>
                  </a:lnTo>
                  <a:lnTo>
                    <a:pt x="25622" y="9906"/>
                  </a:lnTo>
                  <a:lnTo>
                    <a:pt x="25622" y="9906"/>
                  </a:lnTo>
                  <a:lnTo>
                    <a:pt x="24479" y="10668"/>
                  </a:lnTo>
                  <a:lnTo>
                    <a:pt x="24479" y="10668"/>
                  </a:lnTo>
                  <a:lnTo>
                    <a:pt x="23336" y="11525"/>
                  </a:lnTo>
                  <a:lnTo>
                    <a:pt x="23336" y="11525"/>
                  </a:lnTo>
                  <a:lnTo>
                    <a:pt x="22193" y="12382"/>
                  </a:lnTo>
                  <a:lnTo>
                    <a:pt x="22193" y="12382"/>
                  </a:lnTo>
                  <a:cubicBezTo>
                    <a:pt x="21812" y="12668"/>
                    <a:pt x="21431" y="12954"/>
                    <a:pt x="21146" y="13240"/>
                  </a:cubicBezTo>
                  <a:lnTo>
                    <a:pt x="21146" y="13240"/>
                  </a:lnTo>
                  <a:lnTo>
                    <a:pt x="20098" y="14097"/>
                  </a:lnTo>
                  <a:lnTo>
                    <a:pt x="20098" y="14097"/>
                  </a:lnTo>
                  <a:lnTo>
                    <a:pt x="19050" y="15049"/>
                  </a:lnTo>
                  <a:lnTo>
                    <a:pt x="19050" y="15049"/>
                  </a:lnTo>
                  <a:lnTo>
                    <a:pt x="18002" y="16002"/>
                  </a:lnTo>
                  <a:lnTo>
                    <a:pt x="18002" y="16002"/>
                  </a:lnTo>
                  <a:lnTo>
                    <a:pt x="17050" y="16954"/>
                  </a:lnTo>
                  <a:lnTo>
                    <a:pt x="17050" y="16954"/>
                  </a:lnTo>
                  <a:lnTo>
                    <a:pt x="16097" y="17907"/>
                  </a:lnTo>
                  <a:lnTo>
                    <a:pt x="16097" y="17907"/>
                  </a:lnTo>
                  <a:lnTo>
                    <a:pt x="15145" y="18955"/>
                  </a:lnTo>
                  <a:lnTo>
                    <a:pt x="15145" y="18955"/>
                  </a:lnTo>
                  <a:lnTo>
                    <a:pt x="14192" y="20002"/>
                  </a:lnTo>
                  <a:lnTo>
                    <a:pt x="14192" y="20002"/>
                  </a:lnTo>
                  <a:lnTo>
                    <a:pt x="13335" y="21050"/>
                  </a:lnTo>
                  <a:lnTo>
                    <a:pt x="13335" y="21050"/>
                  </a:lnTo>
                  <a:cubicBezTo>
                    <a:pt x="13049" y="21431"/>
                    <a:pt x="12763" y="21812"/>
                    <a:pt x="12478" y="22098"/>
                  </a:cubicBezTo>
                  <a:lnTo>
                    <a:pt x="12478" y="22098"/>
                  </a:lnTo>
                  <a:cubicBezTo>
                    <a:pt x="12192" y="22479"/>
                    <a:pt x="11906" y="22860"/>
                    <a:pt x="11621" y="23146"/>
                  </a:cubicBezTo>
                  <a:lnTo>
                    <a:pt x="11621" y="23146"/>
                  </a:lnTo>
                  <a:lnTo>
                    <a:pt x="10763" y="24289"/>
                  </a:lnTo>
                  <a:lnTo>
                    <a:pt x="10763" y="24289"/>
                  </a:lnTo>
                  <a:lnTo>
                    <a:pt x="10001" y="25432"/>
                  </a:lnTo>
                  <a:lnTo>
                    <a:pt x="10001" y="25432"/>
                  </a:lnTo>
                  <a:lnTo>
                    <a:pt x="9239" y="26575"/>
                  </a:lnTo>
                  <a:lnTo>
                    <a:pt x="9239" y="26575"/>
                  </a:lnTo>
                  <a:lnTo>
                    <a:pt x="8477" y="27717"/>
                  </a:lnTo>
                  <a:lnTo>
                    <a:pt x="8477" y="27717"/>
                  </a:lnTo>
                  <a:lnTo>
                    <a:pt x="7811" y="28956"/>
                  </a:lnTo>
                  <a:lnTo>
                    <a:pt x="7811" y="28956"/>
                  </a:lnTo>
                  <a:lnTo>
                    <a:pt x="7144" y="30194"/>
                  </a:lnTo>
                  <a:lnTo>
                    <a:pt x="7144" y="30194"/>
                  </a:lnTo>
                  <a:lnTo>
                    <a:pt x="6477" y="31432"/>
                  </a:lnTo>
                  <a:lnTo>
                    <a:pt x="6477" y="31432"/>
                  </a:lnTo>
                  <a:lnTo>
                    <a:pt x="5810" y="32671"/>
                  </a:lnTo>
                  <a:lnTo>
                    <a:pt x="5810" y="32671"/>
                  </a:lnTo>
                  <a:lnTo>
                    <a:pt x="5239" y="33909"/>
                  </a:lnTo>
                  <a:lnTo>
                    <a:pt x="5239" y="33909"/>
                  </a:lnTo>
                  <a:cubicBezTo>
                    <a:pt x="5048" y="34290"/>
                    <a:pt x="4858" y="34766"/>
                    <a:pt x="4667" y="35147"/>
                  </a:cubicBezTo>
                  <a:lnTo>
                    <a:pt x="4667" y="35147"/>
                  </a:lnTo>
                  <a:lnTo>
                    <a:pt x="4096" y="36481"/>
                  </a:lnTo>
                  <a:lnTo>
                    <a:pt x="4096" y="36481"/>
                  </a:lnTo>
                  <a:lnTo>
                    <a:pt x="3620" y="37814"/>
                  </a:lnTo>
                  <a:lnTo>
                    <a:pt x="3620" y="37814"/>
                  </a:lnTo>
                  <a:lnTo>
                    <a:pt x="3143" y="39148"/>
                  </a:lnTo>
                  <a:lnTo>
                    <a:pt x="3143" y="39148"/>
                  </a:lnTo>
                  <a:lnTo>
                    <a:pt x="2667" y="40481"/>
                  </a:lnTo>
                  <a:lnTo>
                    <a:pt x="2667" y="40481"/>
                  </a:lnTo>
                  <a:lnTo>
                    <a:pt x="2286" y="41815"/>
                  </a:lnTo>
                  <a:lnTo>
                    <a:pt x="2286" y="41815"/>
                  </a:lnTo>
                  <a:lnTo>
                    <a:pt x="1905" y="43148"/>
                  </a:lnTo>
                  <a:lnTo>
                    <a:pt x="1905" y="43148"/>
                  </a:lnTo>
                  <a:lnTo>
                    <a:pt x="1524" y="44482"/>
                  </a:lnTo>
                  <a:lnTo>
                    <a:pt x="1524" y="44482"/>
                  </a:lnTo>
                  <a:lnTo>
                    <a:pt x="1238" y="45910"/>
                  </a:lnTo>
                  <a:lnTo>
                    <a:pt x="1238" y="45910"/>
                  </a:lnTo>
                  <a:cubicBezTo>
                    <a:pt x="1143" y="46387"/>
                    <a:pt x="1048" y="46863"/>
                    <a:pt x="953" y="47339"/>
                  </a:cubicBezTo>
                  <a:lnTo>
                    <a:pt x="953" y="47339"/>
                  </a:lnTo>
                  <a:lnTo>
                    <a:pt x="667" y="48768"/>
                  </a:lnTo>
                  <a:lnTo>
                    <a:pt x="667" y="48768"/>
                  </a:lnTo>
                  <a:lnTo>
                    <a:pt x="476" y="50197"/>
                  </a:lnTo>
                  <a:lnTo>
                    <a:pt x="476" y="50197"/>
                  </a:lnTo>
                  <a:lnTo>
                    <a:pt x="286" y="51625"/>
                  </a:lnTo>
                  <a:lnTo>
                    <a:pt x="286" y="51625"/>
                  </a:lnTo>
                  <a:lnTo>
                    <a:pt x="190" y="53054"/>
                  </a:lnTo>
                  <a:lnTo>
                    <a:pt x="190" y="53054"/>
                  </a:lnTo>
                  <a:lnTo>
                    <a:pt x="95" y="54483"/>
                  </a:lnTo>
                  <a:lnTo>
                    <a:pt x="95" y="54483"/>
                  </a:lnTo>
                  <a:lnTo>
                    <a:pt x="95" y="54959"/>
                  </a:lnTo>
                  <a:cubicBezTo>
                    <a:pt x="95" y="55626"/>
                    <a:pt x="95" y="56197"/>
                    <a:pt x="0" y="56864"/>
                  </a:cubicBezTo>
                  <a:lnTo>
                    <a:pt x="0" y="57340"/>
                  </a:lnTo>
                  <a:lnTo>
                    <a:pt x="0" y="57340"/>
                  </a:lnTo>
                  <a:lnTo>
                    <a:pt x="0" y="77343"/>
                  </a:lnTo>
                  <a:lnTo>
                    <a:pt x="0" y="359855"/>
                  </a:lnTo>
                  <a:cubicBezTo>
                    <a:pt x="0" y="391858"/>
                    <a:pt x="25908" y="417767"/>
                    <a:pt x="57626" y="417767"/>
                  </a:cubicBezTo>
                  <a:lnTo>
                    <a:pt x="57626" y="417767"/>
                  </a:lnTo>
                  <a:close/>
                  <a:moveTo>
                    <a:pt x="57626" y="0"/>
                  </a:moveTo>
                  <a:lnTo>
                    <a:pt x="57626" y="0"/>
                  </a:lnTo>
                  <a:lnTo>
                    <a:pt x="57626"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7" name="Freeform: Shape 186">
              <a:extLst>
                <a:ext uri="{FF2B5EF4-FFF2-40B4-BE49-F238E27FC236}">
                  <a16:creationId xmlns:a16="http://schemas.microsoft.com/office/drawing/2014/main" id="{37F892D6-1BA7-43F9-A999-76BCDBE7D53A}"/>
                </a:ext>
              </a:extLst>
            </p:cNvPr>
            <p:cNvSpPr/>
            <p:nvPr/>
          </p:nvSpPr>
          <p:spPr>
            <a:xfrm>
              <a:off x="75454" y="4553410"/>
              <a:ext cx="628078" cy="867822"/>
            </a:xfrm>
            <a:custGeom>
              <a:avLst/>
              <a:gdLst>
                <a:gd name="connsiteX0" fmla="*/ 550069 w 628078"/>
                <a:gd name="connsiteY0" fmla="*/ 300609 h 867822"/>
                <a:gd name="connsiteX1" fmla="*/ 570452 w 628078"/>
                <a:gd name="connsiteY1" fmla="*/ 300609 h 867822"/>
                <a:gd name="connsiteX2" fmla="*/ 628079 w 628078"/>
                <a:gd name="connsiteY2" fmla="*/ 242983 h 867822"/>
                <a:gd name="connsiteX3" fmla="*/ 628079 w 628078"/>
                <a:gd name="connsiteY3" fmla="*/ 57626 h 867822"/>
                <a:gd name="connsiteX4" fmla="*/ 570452 w 628078"/>
                <a:gd name="connsiteY4" fmla="*/ 0 h 867822"/>
                <a:gd name="connsiteX5" fmla="*/ 216599 w 628078"/>
                <a:gd name="connsiteY5" fmla="*/ 0 h 867822"/>
                <a:gd name="connsiteX6" fmla="*/ 158972 w 628078"/>
                <a:gd name="connsiteY6" fmla="*/ 857 h 867822"/>
                <a:gd name="connsiteX7" fmla="*/ 158972 w 628078"/>
                <a:gd name="connsiteY7" fmla="*/ 212884 h 867822"/>
                <a:gd name="connsiteX8" fmla="*/ 78010 w 628078"/>
                <a:gd name="connsiteY8" fmla="*/ 293846 h 867822"/>
                <a:gd name="connsiteX9" fmla="*/ 57626 w 628078"/>
                <a:gd name="connsiteY9" fmla="*/ 293846 h 867822"/>
                <a:gd name="connsiteX10" fmla="*/ 0 w 628078"/>
                <a:gd name="connsiteY10" fmla="*/ 352901 h 867822"/>
                <a:gd name="connsiteX11" fmla="*/ 0 w 628078"/>
                <a:gd name="connsiteY11" fmla="*/ 464153 h 867822"/>
                <a:gd name="connsiteX12" fmla="*/ 0 w 628078"/>
                <a:gd name="connsiteY12" fmla="*/ 520351 h 867822"/>
                <a:gd name="connsiteX13" fmla="*/ 0 w 628078"/>
                <a:gd name="connsiteY13" fmla="*/ 810197 h 867822"/>
                <a:gd name="connsiteX14" fmla="*/ 57626 w 628078"/>
                <a:gd name="connsiteY14" fmla="*/ 867823 h 867822"/>
                <a:gd name="connsiteX15" fmla="*/ 252413 w 628078"/>
                <a:gd name="connsiteY15" fmla="*/ 867823 h 867822"/>
                <a:gd name="connsiteX16" fmla="*/ 310039 w 628078"/>
                <a:gd name="connsiteY16" fmla="*/ 866965 h 867822"/>
                <a:gd name="connsiteX17" fmla="*/ 310039 w 628078"/>
                <a:gd name="connsiteY17" fmla="*/ 660559 h 867822"/>
                <a:gd name="connsiteX18" fmla="*/ 391001 w 628078"/>
                <a:gd name="connsiteY18" fmla="*/ 579596 h 867822"/>
                <a:gd name="connsiteX19" fmla="*/ 411385 w 628078"/>
                <a:gd name="connsiteY19" fmla="*/ 579596 h 867822"/>
                <a:gd name="connsiteX20" fmla="*/ 469011 w 628078"/>
                <a:gd name="connsiteY20" fmla="*/ 520541 h 867822"/>
                <a:gd name="connsiteX21" fmla="*/ 469011 w 628078"/>
                <a:gd name="connsiteY21" fmla="*/ 381667 h 867822"/>
                <a:gd name="connsiteX22" fmla="*/ 550069 w 628078"/>
                <a:gd name="connsiteY22" fmla="*/ 300609 h 86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8078" h="867822">
                  <a:moveTo>
                    <a:pt x="550069" y="300609"/>
                  </a:moveTo>
                  <a:lnTo>
                    <a:pt x="570452" y="300609"/>
                  </a:lnTo>
                  <a:cubicBezTo>
                    <a:pt x="602171" y="300609"/>
                    <a:pt x="628079" y="274701"/>
                    <a:pt x="628079" y="242983"/>
                  </a:cubicBezTo>
                  <a:lnTo>
                    <a:pt x="628079" y="57626"/>
                  </a:lnTo>
                  <a:cubicBezTo>
                    <a:pt x="628079" y="25908"/>
                    <a:pt x="602171" y="0"/>
                    <a:pt x="570452" y="0"/>
                  </a:cubicBezTo>
                  <a:lnTo>
                    <a:pt x="216599" y="0"/>
                  </a:lnTo>
                  <a:lnTo>
                    <a:pt x="158972" y="857"/>
                  </a:lnTo>
                  <a:lnTo>
                    <a:pt x="158972" y="212884"/>
                  </a:lnTo>
                  <a:cubicBezTo>
                    <a:pt x="158972" y="257461"/>
                    <a:pt x="122587" y="293846"/>
                    <a:pt x="78010" y="293846"/>
                  </a:cubicBezTo>
                  <a:lnTo>
                    <a:pt x="57626" y="293846"/>
                  </a:lnTo>
                  <a:cubicBezTo>
                    <a:pt x="25908" y="293846"/>
                    <a:pt x="0" y="320421"/>
                    <a:pt x="0" y="352901"/>
                  </a:cubicBezTo>
                  <a:lnTo>
                    <a:pt x="0" y="464153"/>
                  </a:lnTo>
                  <a:lnTo>
                    <a:pt x="0" y="520351"/>
                  </a:lnTo>
                  <a:lnTo>
                    <a:pt x="0" y="810197"/>
                  </a:lnTo>
                  <a:cubicBezTo>
                    <a:pt x="0" y="841915"/>
                    <a:pt x="25908" y="867823"/>
                    <a:pt x="57626" y="867823"/>
                  </a:cubicBezTo>
                  <a:lnTo>
                    <a:pt x="252413" y="867823"/>
                  </a:lnTo>
                  <a:lnTo>
                    <a:pt x="310039" y="866965"/>
                  </a:lnTo>
                  <a:lnTo>
                    <a:pt x="310039" y="660559"/>
                  </a:lnTo>
                  <a:cubicBezTo>
                    <a:pt x="310039" y="615982"/>
                    <a:pt x="346424" y="579596"/>
                    <a:pt x="391001" y="579596"/>
                  </a:cubicBezTo>
                  <a:lnTo>
                    <a:pt x="411385" y="579596"/>
                  </a:lnTo>
                  <a:cubicBezTo>
                    <a:pt x="443103" y="579596"/>
                    <a:pt x="469011" y="553022"/>
                    <a:pt x="469011" y="520541"/>
                  </a:cubicBezTo>
                  <a:lnTo>
                    <a:pt x="469011" y="381667"/>
                  </a:lnTo>
                  <a:cubicBezTo>
                    <a:pt x="469011" y="336995"/>
                    <a:pt x="505397" y="300609"/>
                    <a:pt x="550069" y="30060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8" name="Freeform: Shape 187">
              <a:extLst>
                <a:ext uri="{FF2B5EF4-FFF2-40B4-BE49-F238E27FC236}">
                  <a16:creationId xmlns:a16="http://schemas.microsoft.com/office/drawing/2014/main" id="{84BCE80F-83C1-44F5-9FE1-16FA0C5C83C7}"/>
                </a:ext>
              </a:extLst>
            </p:cNvPr>
            <p:cNvSpPr/>
            <p:nvPr/>
          </p:nvSpPr>
          <p:spPr>
            <a:xfrm>
              <a:off x="234712" y="4126976"/>
              <a:ext cx="1892046" cy="1432274"/>
            </a:xfrm>
            <a:custGeom>
              <a:avLst/>
              <a:gdLst>
                <a:gd name="connsiteX0" fmla="*/ 388906 w 1892046"/>
                <a:gd name="connsiteY0" fmla="*/ 1432274 h 1432274"/>
                <a:gd name="connsiteX1" fmla="*/ 542068 w 1892046"/>
                <a:gd name="connsiteY1" fmla="*/ 1432274 h 1432274"/>
                <a:gd name="connsiteX2" fmla="*/ 624364 w 1892046"/>
                <a:gd name="connsiteY2" fmla="*/ 1362266 h 1432274"/>
                <a:gd name="connsiteX3" fmla="*/ 704279 w 1892046"/>
                <a:gd name="connsiteY3" fmla="*/ 1294352 h 1432274"/>
                <a:gd name="connsiteX4" fmla="*/ 1017461 w 1892046"/>
                <a:gd name="connsiteY4" fmla="*/ 1294352 h 1432274"/>
                <a:gd name="connsiteX5" fmla="*/ 1100042 w 1892046"/>
                <a:gd name="connsiteY5" fmla="*/ 1222724 h 1432274"/>
                <a:gd name="connsiteX6" fmla="*/ 1177576 w 1892046"/>
                <a:gd name="connsiteY6" fmla="*/ 1153287 h 1432274"/>
                <a:gd name="connsiteX7" fmla="*/ 1258253 w 1892046"/>
                <a:gd name="connsiteY7" fmla="*/ 1069943 h 1432274"/>
                <a:gd name="connsiteX8" fmla="*/ 1258253 w 1892046"/>
                <a:gd name="connsiteY8" fmla="*/ 796194 h 1432274"/>
                <a:gd name="connsiteX9" fmla="*/ 1337405 w 1892046"/>
                <a:gd name="connsiteY9" fmla="*/ 715232 h 1432274"/>
                <a:gd name="connsiteX10" fmla="*/ 1417701 w 1892046"/>
                <a:gd name="connsiteY10" fmla="*/ 645605 h 1432274"/>
                <a:gd name="connsiteX11" fmla="*/ 1495235 w 1892046"/>
                <a:gd name="connsiteY11" fmla="*/ 578072 h 1432274"/>
                <a:gd name="connsiteX12" fmla="*/ 1576292 w 1892046"/>
                <a:gd name="connsiteY12" fmla="*/ 495681 h 1432274"/>
                <a:gd name="connsiteX13" fmla="*/ 1657255 w 1892046"/>
                <a:gd name="connsiteY13" fmla="*/ 415671 h 1432274"/>
                <a:gd name="connsiteX14" fmla="*/ 1833658 w 1892046"/>
                <a:gd name="connsiteY14" fmla="*/ 415671 h 1432274"/>
                <a:gd name="connsiteX15" fmla="*/ 1892046 w 1892046"/>
                <a:gd name="connsiteY15" fmla="*/ 363188 h 1432274"/>
                <a:gd name="connsiteX16" fmla="*/ 1891951 w 1892046"/>
                <a:gd name="connsiteY16" fmla="*/ 273177 h 1432274"/>
                <a:gd name="connsiteX17" fmla="*/ 1630299 w 1892046"/>
                <a:gd name="connsiteY17" fmla="*/ 273844 h 1432274"/>
                <a:gd name="connsiteX18" fmla="*/ 1572673 w 1892046"/>
                <a:gd name="connsiteY18" fmla="*/ 216217 h 1432274"/>
                <a:gd name="connsiteX19" fmla="*/ 1572673 w 1892046"/>
                <a:gd name="connsiteY19" fmla="*/ 215551 h 1432274"/>
                <a:gd name="connsiteX20" fmla="*/ 1572387 w 1892046"/>
                <a:gd name="connsiteY20" fmla="*/ 215551 h 1432274"/>
                <a:gd name="connsiteX21" fmla="*/ 1572387 w 1892046"/>
                <a:gd name="connsiteY21" fmla="*/ 194691 h 1432274"/>
                <a:gd name="connsiteX22" fmla="*/ 1514761 w 1892046"/>
                <a:gd name="connsiteY22" fmla="*/ 137065 h 1432274"/>
                <a:gd name="connsiteX23" fmla="*/ 1028795 w 1892046"/>
                <a:gd name="connsiteY23" fmla="*/ 137065 h 1432274"/>
                <a:gd name="connsiteX24" fmla="*/ 1028986 w 1892046"/>
                <a:gd name="connsiteY24" fmla="*/ 137065 h 1432274"/>
                <a:gd name="connsiteX25" fmla="*/ 852869 w 1892046"/>
                <a:gd name="connsiteY25" fmla="*/ 137065 h 1432274"/>
                <a:gd name="connsiteX26" fmla="*/ 771906 w 1892046"/>
                <a:gd name="connsiteY26" fmla="*/ 56959 h 1432274"/>
                <a:gd name="connsiteX27" fmla="*/ 714280 w 1892046"/>
                <a:gd name="connsiteY27" fmla="*/ 0 h 1432274"/>
                <a:gd name="connsiteX28" fmla="*/ 57626 w 1892046"/>
                <a:gd name="connsiteY28" fmla="*/ 0 h 1432274"/>
                <a:gd name="connsiteX29" fmla="*/ 0 w 1892046"/>
                <a:gd name="connsiteY29" fmla="*/ 57626 h 1432274"/>
                <a:gd name="connsiteX30" fmla="*/ 0 w 1892046"/>
                <a:gd name="connsiteY30" fmla="*/ 288798 h 1432274"/>
                <a:gd name="connsiteX31" fmla="*/ 95 w 1892046"/>
                <a:gd name="connsiteY31" fmla="*/ 291655 h 1432274"/>
                <a:gd name="connsiteX32" fmla="*/ 95 w 1892046"/>
                <a:gd name="connsiteY32" fmla="*/ 299656 h 1432274"/>
                <a:gd name="connsiteX33" fmla="*/ 0 w 1892046"/>
                <a:gd name="connsiteY33" fmla="*/ 303466 h 1432274"/>
                <a:gd name="connsiteX34" fmla="*/ 0 w 1892046"/>
                <a:gd name="connsiteY34" fmla="*/ 427387 h 1432274"/>
                <a:gd name="connsiteX35" fmla="*/ 57341 w 1892046"/>
                <a:gd name="connsiteY35" fmla="*/ 426530 h 1432274"/>
                <a:gd name="connsiteX36" fmla="*/ 411099 w 1892046"/>
                <a:gd name="connsiteY36" fmla="*/ 426530 h 1432274"/>
                <a:gd name="connsiteX37" fmla="*/ 468725 w 1892046"/>
                <a:gd name="connsiteY37" fmla="*/ 484156 h 1432274"/>
                <a:gd name="connsiteX38" fmla="*/ 468725 w 1892046"/>
                <a:gd name="connsiteY38" fmla="*/ 669512 h 1432274"/>
                <a:gd name="connsiteX39" fmla="*/ 411099 w 1892046"/>
                <a:gd name="connsiteY39" fmla="*/ 727138 h 1432274"/>
                <a:gd name="connsiteX40" fmla="*/ 390716 w 1892046"/>
                <a:gd name="connsiteY40" fmla="*/ 727138 h 1432274"/>
                <a:gd name="connsiteX41" fmla="*/ 309753 w 1892046"/>
                <a:gd name="connsiteY41" fmla="*/ 808101 h 1432274"/>
                <a:gd name="connsiteX42" fmla="*/ 309753 w 1892046"/>
                <a:gd name="connsiteY42" fmla="*/ 946975 h 1432274"/>
                <a:gd name="connsiteX43" fmla="*/ 252127 w 1892046"/>
                <a:gd name="connsiteY43" fmla="*/ 1006030 h 1432274"/>
                <a:gd name="connsiteX44" fmla="*/ 231743 w 1892046"/>
                <a:gd name="connsiteY44" fmla="*/ 1006030 h 1432274"/>
                <a:gd name="connsiteX45" fmla="*/ 150781 w 1892046"/>
                <a:gd name="connsiteY45" fmla="*/ 1086993 h 1432274"/>
                <a:gd name="connsiteX46" fmla="*/ 150781 w 1892046"/>
                <a:gd name="connsiteY46" fmla="*/ 1293495 h 1432274"/>
                <a:gd name="connsiteX47" fmla="*/ 107347 w 1892046"/>
                <a:gd name="connsiteY47" fmla="*/ 1294162 h 1432274"/>
                <a:gd name="connsiteX48" fmla="*/ 113348 w 1892046"/>
                <a:gd name="connsiteY48" fmla="*/ 1294352 h 1432274"/>
                <a:gd name="connsiteX49" fmla="*/ 226600 w 1892046"/>
                <a:gd name="connsiteY49" fmla="*/ 1294352 h 1432274"/>
                <a:gd name="connsiteX50" fmla="*/ 306515 w 1892046"/>
                <a:gd name="connsiteY50" fmla="*/ 1362266 h 1432274"/>
                <a:gd name="connsiteX51" fmla="*/ 388906 w 1892046"/>
                <a:gd name="connsiteY51" fmla="*/ 1432274 h 143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892046" h="1432274">
                  <a:moveTo>
                    <a:pt x="388906" y="1432274"/>
                  </a:moveTo>
                  <a:lnTo>
                    <a:pt x="542068" y="1432274"/>
                  </a:lnTo>
                  <a:cubicBezTo>
                    <a:pt x="583406" y="1432274"/>
                    <a:pt x="617982" y="1401794"/>
                    <a:pt x="624364" y="1362266"/>
                  </a:cubicBezTo>
                  <a:cubicBezTo>
                    <a:pt x="630841" y="1322737"/>
                    <a:pt x="664274" y="1294352"/>
                    <a:pt x="704279" y="1294352"/>
                  </a:cubicBezTo>
                  <a:lnTo>
                    <a:pt x="1017461" y="1294352"/>
                  </a:lnTo>
                  <a:cubicBezTo>
                    <a:pt x="1059371" y="1294352"/>
                    <a:pt x="1094232" y="1263110"/>
                    <a:pt x="1100042" y="1222724"/>
                  </a:cubicBezTo>
                  <a:cubicBezTo>
                    <a:pt x="1105662" y="1183481"/>
                    <a:pt x="1137952" y="1154526"/>
                    <a:pt x="1177576" y="1153287"/>
                  </a:cubicBezTo>
                  <a:cubicBezTo>
                    <a:pt x="1222248" y="1151858"/>
                    <a:pt x="1258253" y="1114901"/>
                    <a:pt x="1258253" y="1069943"/>
                  </a:cubicBezTo>
                  <a:lnTo>
                    <a:pt x="1258253" y="796194"/>
                  </a:lnTo>
                  <a:cubicBezTo>
                    <a:pt x="1258253" y="752284"/>
                    <a:pt x="1293400" y="716280"/>
                    <a:pt x="1337405" y="715232"/>
                  </a:cubicBezTo>
                  <a:cubicBezTo>
                    <a:pt x="1377696" y="714280"/>
                    <a:pt x="1411224" y="684371"/>
                    <a:pt x="1417701" y="645605"/>
                  </a:cubicBezTo>
                  <a:cubicBezTo>
                    <a:pt x="1424178" y="607123"/>
                    <a:pt x="1456182" y="579215"/>
                    <a:pt x="1495235" y="578072"/>
                  </a:cubicBezTo>
                  <a:cubicBezTo>
                    <a:pt x="1539716" y="576834"/>
                    <a:pt x="1575721" y="540353"/>
                    <a:pt x="1576292" y="495681"/>
                  </a:cubicBezTo>
                  <a:cubicBezTo>
                    <a:pt x="1576864" y="451390"/>
                    <a:pt x="1613059" y="415671"/>
                    <a:pt x="1657255" y="415671"/>
                  </a:cubicBezTo>
                  <a:lnTo>
                    <a:pt x="1833658" y="415671"/>
                  </a:lnTo>
                  <a:cubicBezTo>
                    <a:pt x="1865376" y="415671"/>
                    <a:pt x="1892141" y="395002"/>
                    <a:pt x="1892046" y="363188"/>
                  </a:cubicBezTo>
                  <a:lnTo>
                    <a:pt x="1891951" y="273177"/>
                  </a:lnTo>
                  <a:cubicBezTo>
                    <a:pt x="1804130" y="273177"/>
                    <a:pt x="1718215" y="273844"/>
                    <a:pt x="1630299" y="273844"/>
                  </a:cubicBezTo>
                  <a:cubicBezTo>
                    <a:pt x="1598581" y="273844"/>
                    <a:pt x="1572673" y="247936"/>
                    <a:pt x="1572673" y="216217"/>
                  </a:cubicBezTo>
                  <a:lnTo>
                    <a:pt x="1572673" y="215551"/>
                  </a:lnTo>
                  <a:lnTo>
                    <a:pt x="1572387" y="215551"/>
                  </a:lnTo>
                  <a:lnTo>
                    <a:pt x="1572387" y="194691"/>
                  </a:lnTo>
                  <a:cubicBezTo>
                    <a:pt x="1572387" y="162973"/>
                    <a:pt x="1546479" y="137065"/>
                    <a:pt x="1514761" y="137065"/>
                  </a:cubicBezTo>
                  <a:lnTo>
                    <a:pt x="1028795" y="137065"/>
                  </a:lnTo>
                  <a:lnTo>
                    <a:pt x="1028986" y="137065"/>
                  </a:lnTo>
                  <a:lnTo>
                    <a:pt x="852869" y="137065"/>
                  </a:lnTo>
                  <a:cubicBezTo>
                    <a:pt x="808577" y="137065"/>
                    <a:pt x="772382" y="101251"/>
                    <a:pt x="771906" y="56959"/>
                  </a:cubicBezTo>
                  <a:cubicBezTo>
                    <a:pt x="771525" y="25622"/>
                    <a:pt x="745712" y="0"/>
                    <a:pt x="714280" y="0"/>
                  </a:cubicBezTo>
                  <a:lnTo>
                    <a:pt x="57626" y="0"/>
                  </a:lnTo>
                  <a:cubicBezTo>
                    <a:pt x="25908" y="0"/>
                    <a:pt x="0" y="25908"/>
                    <a:pt x="0" y="57626"/>
                  </a:cubicBezTo>
                  <a:lnTo>
                    <a:pt x="0" y="288798"/>
                  </a:lnTo>
                  <a:cubicBezTo>
                    <a:pt x="0" y="289750"/>
                    <a:pt x="0" y="290703"/>
                    <a:pt x="95" y="291655"/>
                  </a:cubicBezTo>
                  <a:cubicBezTo>
                    <a:pt x="286" y="294418"/>
                    <a:pt x="286" y="296799"/>
                    <a:pt x="95" y="299656"/>
                  </a:cubicBezTo>
                  <a:cubicBezTo>
                    <a:pt x="0" y="300895"/>
                    <a:pt x="0" y="302228"/>
                    <a:pt x="0" y="303466"/>
                  </a:cubicBezTo>
                  <a:lnTo>
                    <a:pt x="0" y="427387"/>
                  </a:lnTo>
                  <a:lnTo>
                    <a:pt x="57341" y="426530"/>
                  </a:lnTo>
                  <a:lnTo>
                    <a:pt x="411099" y="426530"/>
                  </a:lnTo>
                  <a:cubicBezTo>
                    <a:pt x="442817" y="426530"/>
                    <a:pt x="468725" y="452438"/>
                    <a:pt x="468725" y="484156"/>
                  </a:cubicBezTo>
                  <a:lnTo>
                    <a:pt x="468725" y="669512"/>
                  </a:lnTo>
                  <a:cubicBezTo>
                    <a:pt x="468725" y="701230"/>
                    <a:pt x="442817" y="727138"/>
                    <a:pt x="411099" y="727138"/>
                  </a:cubicBezTo>
                  <a:lnTo>
                    <a:pt x="390716" y="727138"/>
                  </a:lnTo>
                  <a:cubicBezTo>
                    <a:pt x="346139" y="727138"/>
                    <a:pt x="309753" y="763524"/>
                    <a:pt x="309753" y="808101"/>
                  </a:cubicBezTo>
                  <a:lnTo>
                    <a:pt x="309753" y="946975"/>
                  </a:lnTo>
                  <a:cubicBezTo>
                    <a:pt x="309753" y="979456"/>
                    <a:pt x="283845" y="1006030"/>
                    <a:pt x="252127" y="1006030"/>
                  </a:cubicBezTo>
                  <a:lnTo>
                    <a:pt x="231743" y="1006030"/>
                  </a:lnTo>
                  <a:cubicBezTo>
                    <a:pt x="187166" y="1006030"/>
                    <a:pt x="150781" y="1042416"/>
                    <a:pt x="150781" y="1086993"/>
                  </a:cubicBezTo>
                  <a:lnTo>
                    <a:pt x="150781" y="1293495"/>
                  </a:lnTo>
                  <a:lnTo>
                    <a:pt x="107347" y="1294162"/>
                  </a:lnTo>
                  <a:cubicBezTo>
                    <a:pt x="109347" y="1294352"/>
                    <a:pt x="111347" y="1294352"/>
                    <a:pt x="113348" y="1294352"/>
                  </a:cubicBezTo>
                  <a:lnTo>
                    <a:pt x="226600" y="1294352"/>
                  </a:lnTo>
                  <a:cubicBezTo>
                    <a:pt x="266605" y="1294352"/>
                    <a:pt x="300038" y="1322832"/>
                    <a:pt x="306515" y="1362266"/>
                  </a:cubicBezTo>
                  <a:cubicBezTo>
                    <a:pt x="312992" y="1401889"/>
                    <a:pt x="347567" y="1432274"/>
                    <a:pt x="388906" y="1432274"/>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9" name="Freeform: Shape 188">
              <a:extLst>
                <a:ext uri="{FF2B5EF4-FFF2-40B4-BE49-F238E27FC236}">
                  <a16:creationId xmlns:a16="http://schemas.microsoft.com/office/drawing/2014/main" id="{3B32754D-3E5F-4015-B2AA-C0AF959A2E66}"/>
                </a:ext>
              </a:extLst>
            </p:cNvPr>
            <p:cNvSpPr/>
            <p:nvPr/>
          </p:nvSpPr>
          <p:spPr>
            <a:xfrm>
              <a:off x="3572367" y="5286168"/>
              <a:ext cx="417766" cy="299656"/>
            </a:xfrm>
            <a:custGeom>
              <a:avLst/>
              <a:gdLst>
                <a:gd name="connsiteX0" fmla="*/ 0 w 417766"/>
                <a:gd name="connsiteY0" fmla="*/ 57626 h 299656"/>
                <a:gd name="connsiteX1" fmla="*/ 0 w 417766"/>
                <a:gd name="connsiteY1" fmla="*/ 77628 h 299656"/>
                <a:gd name="connsiteX2" fmla="*/ 57626 w 417766"/>
                <a:gd name="connsiteY2" fmla="*/ 135255 h 299656"/>
                <a:gd name="connsiteX3" fmla="*/ 201549 w 417766"/>
                <a:gd name="connsiteY3" fmla="*/ 135255 h 299656"/>
                <a:gd name="connsiteX4" fmla="*/ 282512 w 417766"/>
                <a:gd name="connsiteY4" fmla="*/ 216218 h 299656"/>
                <a:gd name="connsiteX5" fmla="*/ 282512 w 417766"/>
                <a:gd name="connsiteY5" fmla="*/ 242030 h 299656"/>
                <a:gd name="connsiteX6" fmla="*/ 340138 w 417766"/>
                <a:gd name="connsiteY6" fmla="*/ 299656 h 299656"/>
                <a:gd name="connsiteX7" fmla="*/ 360140 w 417766"/>
                <a:gd name="connsiteY7" fmla="*/ 299656 h 299656"/>
                <a:gd name="connsiteX8" fmla="*/ 417767 w 417766"/>
                <a:gd name="connsiteY8" fmla="*/ 242030 h 299656"/>
                <a:gd name="connsiteX9" fmla="*/ 417767 w 417766"/>
                <a:gd name="connsiteY9" fmla="*/ 77628 h 299656"/>
                <a:gd name="connsiteX10" fmla="*/ 417767 w 417766"/>
                <a:gd name="connsiteY10" fmla="*/ 57626 h 299656"/>
                <a:gd name="connsiteX11" fmla="*/ 417767 w 417766"/>
                <a:gd name="connsiteY11" fmla="*/ 56102 h 299656"/>
                <a:gd name="connsiteX12" fmla="*/ 417767 w 417766"/>
                <a:gd name="connsiteY12" fmla="*/ 56102 h 299656"/>
                <a:gd name="connsiteX13" fmla="*/ 417671 w 417766"/>
                <a:gd name="connsiteY13" fmla="*/ 54673 h 299656"/>
                <a:gd name="connsiteX14" fmla="*/ 417671 w 417766"/>
                <a:gd name="connsiteY14" fmla="*/ 54673 h 299656"/>
                <a:gd name="connsiteX15" fmla="*/ 417576 w 417766"/>
                <a:gd name="connsiteY15" fmla="*/ 53244 h 299656"/>
                <a:gd name="connsiteX16" fmla="*/ 417576 w 417766"/>
                <a:gd name="connsiteY16" fmla="*/ 53244 h 299656"/>
                <a:gd name="connsiteX17" fmla="*/ 417481 w 417766"/>
                <a:gd name="connsiteY17" fmla="*/ 51816 h 299656"/>
                <a:gd name="connsiteX18" fmla="*/ 417481 w 417766"/>
                <a:gd name="connsiteY18" fmla="*/ 51816 h 299656"/>
                <a:gd name="connsiteX19" fmla="*/ 417290 w 417766"/>
                <a:gd name="connsiteY19" fmla="*/ 50387 h 299656"/>
                <a:gd name="connsiteX20" fmla="*/ 417290 w 417766"/>
                <a:gd name="connsiteY20" fmla="*/ 50387 h 299656"/>
                <a:gd name="connsiteX21" fmla="*/ 417100 w 417766"/>
                <a:gd name="connsiteY21" fmla="*/ 48958 h 299656"/>
                <a:gd name="connsiteX22" fmla="*/ 417100 w 417766"/>
                <a:gd name="connsiteY22" fmla="*/ 48958 h 299656"/>
                <a:gd name="connsiteX23" fmla="*/ 416909 w 417766"/>
                <a:gd name="connsiteY23" fmla="*/ 47530 h 299656"/>
                <a:gd name="connsiteX24" fmla="*/ 416909 w 417766"/>
                <a:gd name="connsiteY24" fmla="*/ 47530 h 299656"/>
                <a:gd name="connsiteX25" fmla="*/ 416623 w 417766"/>
                <a:gd name="connsiteY25" fmla="*/ 46101 h 299656"/>
                <a:gd name="connsiteX26" fmla="*/ 416623 w 417766"/>
                <a:gd name="connsiteY26" fmla="*/ 46101 h 299656"/>
                <a:gd name="connsiteX27" fmla="*/ 416338 w 417766"/>
                <a:gd name="connsiteY27" fmla="*/ 44672 h 299656"/>
                <a:gd name="connsiteX28" fmla="*/ 416338 w 417766"/>
                <a:gd name="connsiteY28" fmla="*/ 44672 h 299656"/>
                <a:gd name="connsiteX29" fmla="*/ 415957 w 417766"/>
                <a:gd name="connsiteY29" fmla="*/ 43243 h 299656"/>
                <a:gd name="connsiteX30" fmla="*/ 415957 w 417766"/>
                <a:gd name="connsiteY30" fmla="*/ 43243 h 299656"/>
                <a:gd name="connsiteX31" fmla="*/ 415576 w 417766"/>
                <a:gd name="connsiteY31" fmla="*/ 41910 h 299656"/>
                <a:gd name="connsiteX32" fmla="*/ 415576 w 417766"/>
                <a:gd name="connsiteY32" fmla="*/ 41910 h 299656"/>
                <a:gd name="connsiteX33" fmla="*/ 415195 w 417766"/>
                <a:gd name="connsiteY33" fmla="*/ 40577 h 299656"/>
                <a:gd name="connsiteX34" fmla="*/ 415195 w 417766"/>
                <a:gd name="connsiteY34" fmla="*/ 40577 h 299656"/>
                <a:gd name="connsiteX35" fmla="*/ 414719 w 417766"/>
                <a:gd name="connsiteY35" fmla="*/ 39243 h 299656"/>
                <a:gd name="connsiteX36" fmla="*/ 414719 w 417766"/>
                <a:gd name="connsiteY36" fmla="*/ 39243 h 299656"/>
                <a:gd name="connsiteX37" fmla="*/ 414242 w 417766"/>
                <a:gd name="connsiteY37" fmla="*/ 37909 h 299656"/>
                <a:gd name="connsiteX38" fmla="*/ 414242 w 417766"/>
                <a:gd name="connsiteY38" fmla="*/ 37909 h 299656"/>
                <a:gd name="connsiteX39" fmla="*/ 413766 w 417766"/>
                <a:gd name="connsiteY39" fmla="*/ 36576 h 299656"/>
                <a:gd name="connsiteX40" fmla="*/ 413766 w 417766"/>
                <a:gd name="connsiteY40" fmla="*/ 36576 h 299656"/>
                <a:gd name="connsiteX41" fmla="*/ 413195 w 417766"/>
                <a:gd name="connsiteY41" fmla="*/ 35243 h 299656"/>
                <a:gd name="connsiteX42" fmla="*/ 413195 w 417766"/>
                <a:gd name="connsiteY42" fmla="*/ 35243 h 299656"/>
                <a:gd name="connsiteX43" fmla="*/ 412623 w 417766"/>
                <a:gd name="connsiteY43" fmla="*/ 34004 h 299656"/>
                <a:gd name="connsiteX44" fmla="*/ 412623 w 417766"/>
                <a:gd name="connsiteY44" fmla="*/ 34004 h 299656"/>
                <a:gd name="connsiteX45" fmla="*/ 412052 w 417766"/>
                <a:gd name="connsiteY45" fmla="*/ 32766 h 299656"/>
                <a:gd name="connsiteX46" fmla="*/ 412052 w 417766"/>
                <a:gd name="connsiteY46" fmla="*/ 32766 h 299656"/>
                <a:gd name="connsiteX47" fmla="*/ 411385 w 417766"/>
                <a:gd name="connsiteY47" fmla="*/ 31528 h 299656"/>
                <a:gd name="connsiteX48" fmla="*/ 411385 w 417766"/>
                <a:gd name="connsiteY48" fmla="*/ 31528 h 299656"/>
                <a:gd name="connsiteX49" fmla="*/ 410718 w 417766"/>
                <a:gd name="connsiteY49" fmla="*/ 30289 h 299656"/>
                <a:gd name="connsiteX50" fmla="*/ 410718 w 417766"/>
                <a:gd name="connsiteY50" fmla="*/ 30289 h 299656"/>
                <a:gd name="connsiteX51" fmla="*/ 410051 w 417766"/>
                <a:gd name="connsiteY51" fmla="*/ 29051 h 299656"/>
                <a:gd name="connsiteX52" fmla="*/ 410051 w 417766"/>
                <a:gd name="connsiteY52" fmla="*/ 29051 h 299656"/>
                <a:gd name="connsiteX53" fmla="*/ 409385 w 417766"/>
                <a:gd name="connsiteY53" fmla="*/ 27813 h 299656"/>
                <a:gd name="connsiteX54" fmla="*/ 409385 w 417766"/>
                <a:gd name="connsiteY54" fmla="*/ 27813 h 299656"/>
                <a:gd name="connsiteX55" fmla="*/ 408622 w 417766"/>
                <a:gd name="connsiteY55" fmla="*/ 26670 h 299656"/>
                <a:gd name="connsiteX56" fmla="*/ 408622 w 417766"/>
                <a:gd name="connsiteY56" fmla="*/ 26670 h 299656"/>
                <a:gd name="connsiteX57" fmla="*/ 407861 w 417766"/>
                <a:gd name="connsiteY57" fmla="*/ 25527 h 299656"/>
                <a:gd name="connsiteX58" fmla="*/ 407861 w 417766"/>
                <a:gd name="connsiteY58" fmla="*/ 25527 h 299656"/>
                <a:gd name="connsiteX59" fmla="*/ 407098 w 417766"/>
                <a:gd name="connsiteY59" fmla="*/ 24384 h 299656"/>
                <a:gd name="connsiteX60" fmla="*/ 407098 w 417766"/>
                <a:gd name="connsiteY60" fmla="*/ 24384 h 299656"/>
                <a:gd name="connsiteX61" fmla="*/ 406241 w 417766"/>
                <a:gd name="connsiteY61" fmla="*/ 23241 h 299656"/>
                <a:gd name="connsiteX62" fmla="*/ 406241 w 417766"/>
                <a:gd name="connsiteY62" fmla="*/ 23241 h 299656"/>
                <a:gd name="connsiteX63" fmla="*/ 405384 w 417766"/>
                <a:gd name="connsiteY63" fmla="*/ 22193 h 299656"/>
                <a:gd name="connsiteX64" fmla="*/ 405384 w 417766"/>
                <a:gd name="connsiteY64" fmla="*/ 22193 h 299656"/>
                <a:gd name="connsiteX65" fmla="*/ 404527 w 417766"/>
                <a:gd name="connsiteY65" fmla="*/ 21145 h 299656"/>
                <a:gd name="connsiteX66" fmla="*/ 404527 w 417766"/>
                <a:gd name="connsiteY66" fmla="*/ 21145 h 299656"/>
                <a:gd name="connsiteX67" fmla="*/ 403670 w 417766"/>
                <a:gd name="connsiteY67" fmla="*/ 20098 h 299656"/>
                <a:gd name="connsiteX68" fmla="*/ 403670 w 417766"/>
                <a:gd name="connsiteY68" fmla="*/ 20098 h 299656"/>
                <a:gd name="connsiteX69" fmla="*/ 402717 w 417766"/>
                <a:gd name="connsiteY69" fmla="*/ 19050 h 299656"/>
                <a:gd name="connsiteX70" fmla="*/ 402717 w 417766"/>
                <a:gd name="connsiteY70" fmla="*/ 19050 h 299656"/>
                <a:gd name="connsiteX71" fmla="*/ 401764 w 417766"/>
                <a:gd name="connsiteY71" fmla="*/ 18002 h 299656"/>
                <a:gd name="connsiteX72" fmla="*/ 401764 w 417766"/>
                <a:gd name="connsiteY72" fmla="*/ 18002 h 299656"/>
                <a:gd name="connsiteX73" fmla="*/ 400812 w 417766"/>
                <a:gd name="connsiteY73" fmla="*/ 17050 h 299656"/>
                <a:gd name="connsiteX74" fmla="*/ 400812 w 417766"/>
                <a:gd name="connsiteY74" fmla="*/ 17050 h 299656"/>
                <a:gd name="connsiteX75" fmla="*/ 399860 w 417766"/>
                <a:gd name="connsiteY75" fmla="*/ 16097 h 299656"/>
                <a:gd name="connsiteX76" fmla="*/ 399860 w 417766"/>
                <a:gd name="connsiteY76" fmla="*/ 16097 h 299656"/>
                <a:gd name="connsiteX77" fmla="*/ 398812 w 417766"/>
                <a:gd name="connsiteY77" fmla="*/ 15144 h 299656"/>
                <a:gd name="connsiteX78" fmla="*/ 398812 w 417766"/>
                <a:gd name="connsiteY78" fmla="*/ 15144 h 299656"/>
                <a:gd name="connsiteX79" fmla="*/ 397764 w 417766"/>
                <a:gd name="connsiteY79" fmla="*/ 14192 h 299656"/>
                <a:gd name="connsiteX80" fmla="*/ 397764 w 417766"/>
                <a:gd name="connsiteY80" fmla="*/ 14192 h 299656"/>
                <a:gd name="connsiteX81" fmla="*/ 396716 w 417766"/>
                <a:gd name="connsiteY81" fmla="*/ 13335 h 299656"/>
                <a:gd name="connsiteX82" fmla="*/ 396716 w 417766"/>
                <a:gd name="connsiteY82" fmla="*/ 13335 h 299656"/>
                <a:gd name="connsiteX83" fmla="*/ 395669 w 417766"/>
                <a:gd name="connsiteY83" fmla="*/ 12478 h 299656"/>
                <a:gd name="connsiteX84" fmla="*/ 395669 w 417766"/>
                <a:gd name="connsiteY84" fmla="*/ 12478 h 299656"/>
                <a:gd name="connsiteX85" fmla="*/ 394621 w 417766"/>
                <a:gd name="connsiteY85" fmla="*/ 11620 h 299656"/>
                <a:gd name="connsiteX86" fmla="*/ 394621 w 417766"/>
                <a:gd name="connsiteY86" fmla="*/ 11620 h 299656"/>
                <a:gd name="connsiteX87" fmla="*/ 393478 w 417766"/>
                <a:gd name="connsiteY87" fmla="*/ 10763 h 299656"/>
                <a:gd name="connsiteX88" fmla="*/ 393478 w 417766"/>
                <a:gd name="connsiteY88" fmla="*/ 10763 h 299656"/>
                <a:gd name="connsiteX89" fmla="*/ 392335 w 417766"/>
                <a:gd name="connsiteY89" fmla="*/ 10001 h 299656"/>
                <a:gd name="connsiteX90" fmla="*/ 392335 w 417766"/>
                <a:gd name="connsiteY90" fmla="*/ 10001 h 299656"/>
                <a:gd name="connsiteX91" fmla="*/ 391192 w 417766"/>
                <a:gd name="connsiteY91" fmla="*/ 9239 h 299656"/>
                <a:gd name="connsiteX92" fmla="*/ 391192 w 417766"/>
                <a:gd name="connsiteY92" fmla="*/ 9239 h 299656"/>
                <a:gd name="connsiteX93" fmla="*/ 390049 w 417766"/>
                <a:gd name="connsiteY93" fmla="*/ 8477 h 299656"/>
                <a:gd name="connsiteX94" fmla="*/ 390049 w 417766"/>
                <a:gd name="connsiteY94" fmla="*/ 8477 h 299656"/>
                <a:gd name="connsiteX95" fmla="*/ 388811 w 417766"/>
                <a:gd name="connsiteY95" fmla="*/ 7811 h 299656"/>
                <a:gd name="connsiteX96" fmla="*/ 388811 w 417766"/>
                <a:gd name="connsiteY96" fmla="*/ 7811 h 299656"/>
                <a:gd name="connsiteX97" fmla="*/ 387572 w 417766"/>
                <a:gd name="connsiteY97" fmla="*/ 7144 h 299656"/>
                <a:gd name="connsiteX98" fmla="*/ 387572 w 417766"/>
                <a:gd name="connsiteY98" fmla="*/ 7144 h 299656"/>
                <a:gd name="connsiteX99" fmla="*/ 386334 w 417766"/>
                <a:gd name="connsiteY99" fmla="*/ 6477 h 299656"/>
                <a:gd name="connsiteX100" fmla="*/ 386334 w 417766"/>
                <a:gd name="connsiteY100" fmla="*/ 6477 h 299656"/>
                <a:gd name="connsiteX101" fmla="*/ 385096 w 417766"/>
                <a:gd name="connsiteY101" fmla="*/ 5810 h 299656"/>
                <a:gd name="connsiteX102" fmla="*/ 385096 w 417766"/>
                <a:gd name="connsiteY102" fmla="*/ 5810 h 299656"/>
                <a:gd name="connsiteX103" fmla="*/ 383858 w 417766"/>
                <a:gd name="connsiteY103" fmla="*/ 5239 h 299656"/>
                <a:gd name="connsiteX104" fmla="*/ 383858 w 417766"/>
                <a:gd name="connsiteY104" fmla="*/ 5239 h 299656"/>
                <a:gd name="connsiteX105" fmla="*/ 382619 w 417766"/>
                <a:gd name="connsiteY105" fmla="*/ 4667 h 299656"/>
                <a:gd name="connsiteX106" fmla="*/ 382619 w 417766"/>
                <a:gd name="connsiteY106" fmla="*/ 4667 h 299656"/>
                <a:gd name="connsiteX107" fmla="*/ 381286 w 417766"/>
                <a:gd name="connsiteY107" fmla="*/ 4096 h 299656"/>
                <a:gd name="connsiteX108" fmla="*/ 381286 w 417766"/>
                <a:gd name="connsiteY108" fmla="*/ 4096 h 299656"/>
                <a:gd name="connsiteX109" fmla="*/ 379952 w 417766"/>
                <a:gd name="connsiteY109" fmla="*/ 3620 h 299656"/>
                <a:gd name="connsiteX110" fmla="*/ 379952 w 417766"/>
                <a:gd name="connsiteY110" fmla="*/ 3620 h 299656"/>
                <a:gd name="connsiteX111" fmla="*/ 378619 w 417766"/>
                <a:gd name="connsiteY111" fmla="*/ 3143 h 299656"/>
                <a:gd name="connsiteX112" fmla="*/ 378619 w 417766"/>
                <a:gd name="connsiteY112" fmla="*/ 3143 h 299656"/>
                <a:gd name="connsiteX113" fmla="*/ 377285 w 417766"/>
                <a:gd name="connsiteY113" fmla="*/ 2667 h 299656"/>
                <a:gd name="connsiteX114" fmla="*/ 377285 w 417766"/>
                <a:gd name="connsiteY114" fmla="*/ 2667 h 299656"/>
                <a:gd name="connsiteX115" fmla="*/ 375952 w 417766"/>
                <a:gd name="connsiteY115" fmla="*/ 2286 h 299656"/>
                <a:gd name="connsiteX116" fmla="*/ 375952 w 417766"/>
                <a:gd name="connsiteY116" fmla="*/ 2286 h 299656"/>
                <a:gd name="connsiteX117" fmla="*/ 374618 w 417766"/>
                <a:gd name="connsiteY117" fmla="*/ 1905 h 299656"/>
                <a:gd name="connsiteX118" fmla="*/ 374618 w 417766"/>
                <a:gd name="connsiteY118" fmla="*/ 1905 h 299656"/>
                <a:gd name="connsiteX119" fmla="*/ 373285 w 417766"/>
                <a:gd name="connsiteY119" fmla="*/ 1524 h 299656"/>
                <a:gd name="connsiteX120" fmla="*/ 373285 w 417766"/>
                <a:gd name="connsiteY120" fmla="*/ 1524 h 299656"/>
                <a:gd name="connsiteX121" fmla="*/ 371856 w 417766"/>
                <a:gd name="connsiteY121" fmla="*/ 1238 h 299656"/>
                <a:gd name="connsiteX122" fmla="*/ 371856 w 417766"/>
                <a:gd name="connsiteY122" fmla="*/ 1238 h 299656"/>
                <a:gd name="connsiteX123" fmla="*/ 370427 w 417766"/>
                <a:gd name="connsiteY123" fmla="*/ 952 h 299656"/>
                <a:gd name="connsiteX124" fmla="*/ 370427 w 417766"/>
                <a:gd name="connsiteY124" fmla="*/ 952 h 299656"/>
                <a:gd name="connsiteX125" fmla="*/ 368998 w 417766"/>
                <a:gd name="connsiteY125" fmla="*/ 667 h 299656"/>
                <a:gd name="connsiteX126" fmla="*/ 368998 w 417766"/>
                <a:gd name="connsiteY126" fmla="*/ 667 h 299656"/>
                <a:gd name="connsiteX127" fmla="*/ 367570 w 417766"/>
                <a:gd name="connsiteY127" fmla="*/ 476 h 299656"/>
                <a:gd name="connsiteX128" fmla="*/ 367570 w 417766"/>
                <a:gd name="connsiteY128" fmla="*/ 476 h 299656"/>
                <a:gd name="connsiteX129" fmla="*/ 366141 w 417766"/>
                <a:gd name="connsiteY129" fmla="*/ 285 h 299656"/>
                <a:gd name="connsiteX130" fmla="*/ 366141 w 417766"/>
                <a:gd name="connsiteY130" fmla="*/ 285 h 299656"/>
                <a:gd name="connsiteX131" fmla="*/ 364712 w 417766"/>
                <a:gd name="connsiteY131" fmla="*/ 190 h 299656"/>
                <a:gd name="connsiteX132" fmla="*/ 364712 w 417766"/>
                <a:gd name="connsiteY132" fmla="*/ 190 h 299656"/>
                <a:gd name="connsiteX133" fmla="*/ 363284 w 417766"/>
                <a:gd name="connsiteY133" fmla="*/ 95 h 299656"/>
                <a:gd name="connsiteX134" fmla="*/ 363284 w 417766"/>
                <a:gd name="connsiteY134" fmla="*/ 95 h 299656"/>
                <a:gd name="connsiteX135" fmla="*/ 362807 w 417766"/>
                <a:gd name="connsiteY135" fmla="*/ 95 h 299656"/>
                <a:gd name="connsiteX136" fmla="*/ 360902 w 417766"/>
                <a:gd name="connsiteY136" fmla="*/ 0 h 299656"/>
                <a:gd name="connsiteX137" fmla="*/ 360426 w 417766"/>
                <a:gd name="connsiteY137" fmla="*/ 0 h 299656"/>
                <a:gd name="connsiteX138" fmla="*/ 360426 w 417766"/>
                <a:gd name="connsiteY138" fmla="*/ 0 h 299656"/>
                <a:gd name="connsiteX139" fmla="*/ 340423 w 417766"/>
                <a:gd name="connsiteY139" fmla="*/ 0 h 299656"/>
                <a:gd name="connsiteX140" fmla="*/ 57912 w 417766"/>
                <a:gd name="connsiteY140" fmla="*/ 0 h 299656"/>
                <a:gd name="connsiteX141" fmla="*/ 0 w 417766"/>
                <a:gd name="connsiteY141" fmla="*/ 57626 h 299656"/>
                <a:gd name="connsiteX142" fmla="*/ 0 w 417766"/>
                <a:gd name="connsiteY142" fmla="*/ 57626 h 299656"/>
                <a:gd name="connsiteX143" fmla="*/ 417767 w 417766"/>
                <a:gd name="connsiteY143" fmla="*/ 57626 h 299656"/>
                <a:gd name="connsiteX144" fmla="*/ 417767 w 417766"/>
                <a:gd name="connsiteY144" fmla="*/ 57626 h 299656"/>
                <a:gd name="connsiteX145" fmla="*/ 417767 w 417766"/>
                <a:gd name="connsiteY145" fmla="*/ 57626 h 29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17766" h="299656">
                  <a:moveTo>
                    <a:pt x="0" y="57626"/>
                  </a:moveTo>
                  <a:lnTo>
                    <a:pt x="0" y="77628"/>
                  </a:lnTo>
                  <a:cubicBezTo>
                    <a:pt x="0" y="109347"/>
                    <a:pt x="25908" y="135255"/>
                    <a:pt x="57626" y="135255"/>
                  </a:cubicBezTo>
                  <a:lnTo>
                    <a:pt x="201549" y="135255"/>
                  </a:lnTo>
                  <a:cubicBezTo>
                    <a:pt x="246126" y="135255"/>
                    <a:pt x="282512" y="171640"/>
                    <a:pt x="282512" y="216218"/>
                  </a:cubicBezTo>
                  <a:lnTo>
                    <a:pt x="282512" y="242030"/>
                  </a:lnTo>
                  <a:cubicBezTo>
                    <a:pt x="282512" y="273748"/>
                    <a:pt x="308420" y="299656"/>
                    <a:pt x="340138" y="299656"/>
                  </a:cubicBezTo>
                  <a:lnTo>
                    <a:pt x="360140" y="299656"/>
                  </a:lnTo>
                  <a:cubicBezTo>
                    <a:pt x="391859" y="299656"/>
                    <a:pt x="417767" y="273748"/>
                    <a:pt x="417767" y="242030"/>
                  </a:cubicBezTo>
                  <a:lnTo>
                    <a:pt x="417767" y="77628"/>
                  </a:lnTo>
                  <a:lnTo>
                    <a:pt x="417767" y="57626"/>
                  </a:lnTo>
                  <a:lnTo>
                    <a:pt x="417767" y="56102"/>
                  </a:lnTo>
                  <a:lnTo>
                    <a:pt x="417767" y="56102"/>
                  </a:lnTo>
                  <a:lnTo>
                    <a:pt x="417671" y="54673"/>
                  </a:lnTo>
                  <a:lnTo>
                    <a:pt x="417671" y="54673"/>
                  </a:lnTo>
                  <a:lnTo>
                    <a:pt x="417576" y="53244"/>
                  </a:lnTo>
                  <a:lnTo>
                    <a:pt x="417576" y="53244"/>
                  </a:lnTo>
                  <a:lnTo>
                    <a:pt x="417481" y="51816"/>
                  </a:lnTo>
                  <a:lnTo>
                    <a:pt x="417481" y="51816"/>
                  </a:lnTo>
                  <a:lnTo>
                    <a:pt x="417290" y="50387"/>
                  </a:lnTo>
                  <a:lnTo>
                    <a:pt x="417290" y="50387"/>
                  </a:lnTo>
                  <a:lnTo>
                    <a:pt x="417100" y="48958"/>
                  </a:lnTo>
                  <a:lnTo>
                    <a:pt x="417100" y="48958"/>
                  </a:lnTo>
                  <a:lnTo>
                    <a:pt x="416909" y="47530"/>
                  </a:lnTo>
                  <a:lnTo>
                    <a:pt x="416909" y="47530"/>
                  </a:lnTo>
                  <a:cubicBezTo>
                    <a:pt x="416814" y="47054"/>
                    <a:pt x="416719" y="46577"/>
                    <a:pt x="416623" y="46101"/>
                  </a:cubicBezTo>
                  <a:lnTo>
                    <a:pt x="416623" y="46101"/>
                  </a:lnTo>
                  <a:lnTo>
                    <a:pt x="416338" y="44672"/>
                  </a:lnTo>
                  <a:lnTo>
                    <a:pt x="416338" y="44672"/>
                  </a:lnTo>
                  <a:lnTo>
                    <a:pt x="415957" y="43243"/>
                  </a:lnTo>
                  <a:lnTo>
                    <a:pt x="415957" y="43243"/>
                  </a:lnTo>
                  <a:lnTo>
                    <a:pt x="415576" y="41910"/>
                  </a:lnTo>
                  <a:lnTo>
                    <a:pt x="415576" y="41910"/>
                  </a:lnTo>
                  <a:lnTo>
                    <a:pt x="415195" y="40577"/>
                  </a:lnTo>
                  <a:lnTo>
                    <a:pt x="415195" y="40577"/>
                  </a:lnTo>
                  <a:lnTo>
                    <a:pt x="414719" y="39243"/>
                  </a:lnTo>
                  <a:lnTo>
                    <a:pt x="414719" y="39243"/>
                  </a:lnTo>
                  <a:lnTo>
                    <a:pt x="414242" y="37909"/>
                  </a:lnTo>
                  <a:lnTo>
                    <a:pt x="414242" y="37909"/>
                  </a:lnTo>
                  <a:lnTo>
                    <a:pt x="413766" y="36576"/>
                  </a:lnTo>
                  <a:lnTo>
                    <a:pt x="413766" y="36576"/>
                  </a:lnTo>
                  <a:lnTo>
                    <a:pt x="413195" y="35243"/>
                  </a:lnTo>
                  <a:lnTo>
                    <a:pt x="413195" y="35243"/>
                  </a:lnTo>
                  <a:lnTo>
                    <a:pt x="412623" y="34004"/>
                  </a:lnTo>
                  <a:lnTo>
                    <a:pt x="412623" y="34004"/>
                  </a:lnTo>
                  <a:lnTo>
                    <a:pt x="412052" y="32766"/>
                  </a:lnTo>
                  <a:lnTo>
                    <a:pt x="412052" y="32766"/>
                  </a:lnTo>
                  <a:lnTo>
                    <a:pt x="411385" y="31528"/>
                  </a:lnTo>
                  <a:lnTo>
                    <a:pt x="411385" y="31528"/>
                  </a:lnTo>
                  <a:cubicBezTo>
                    <a:pt x="411194" y="31146"/>
                    <a:pt x="411004" y="30670"/>
                    <a:pt x="410718" y="30289"/>
                  </a:cubicBezTo>
                  <a:lnTo>
                    <a:pt x="410718" y="30289"/>
                  </a:lnTo>
                  <a:lnTo>
                    <a:pt x="410051" y="29051"/>
                  </a:lnTo>
                  <a:lnTo>
                    <a:pt x="410051" y="29051"/>
                  </a:lnTo>
                  <a:cubicBezTo>
                    <a:pt x="409861" y="28670"/>
                    <a:pt x="409575" y="28289"/>
                    <a:pt x="409385" y="27813"/>
                  </a:cubicBezTo>
                  <a:lnTo>
                    <a:pt x="409385" y="27813"/>
                  </a:lnTo>
                  <a:lnTo>
                    <a:pt x="408622" y="26670"/>
                  </a:lnTo>
                  <a:lnTo>
                    <a:pt x="408622" y="26670"/>
                  </a:lnTo>
                  <a:lnTo>
                    <a:pt x="407861" y="25527"/>
                  </a:lnTo>
                  <a:lnTo>
                    <a:pt x="407861" y="25527"/>
                  </a:lnTo>
                  <a:lnTo>
                    <a:pt x="407098" y="24384"/>
                  </a:lnTo>
                  <a:lnTo>
                    <a:pt x="407098" y="24384"/>
                  </a:lnTo>
                  <a:lnTo>
                    <a:pt x="406241" y="23241"/>
                  </a:lnTo>
                  <a:lnTo>
                    <a:pt x="406241" y="23241"/>
                  </a:lnTo>
                  <a:lnTo>
                    <a:pt x="405384" y="22193"/>
                  </a:lnTo>
                  <a:lnTo>
                    <a:pt x="405384" y="22193"/>
                  </a:lnTo>
                  <a:cubicBezTo>
                    <a:pt x="405098" y="21812"/>
                    <a:pt x="404813" y="21431"/>
                    <a:pt x="404527" y="21145"/>
                  </a:cubicBezTo>
                  <a:lnTo>
                    <a:pt x="404527" y="21145"/>
                  </a:lnTo>
                  <a:lnTo>
                    <a:pt x="403670" y="20098"/>
                  </a:lnTo>
                  <a:lnTo>
                    <a:pt x="403670" y="20098"/>
                  </a:lnTo>
                  <a:lnTo>
                    <a:pt x="402717" y="19050"/>
                  </a:lnTo>
                  <a:lnTo>
                    <a:pt x="402717" y="19050"/>
                  </a:lnTo>
                  <a:lnTo>
                    <a:pt x="401764" y="18002"/>
                  </a:lnTo>
                  <a:lnTo>
                    <a:pt x="401764" y="18002"/>
                  </a:lnTo>
                  <a:lnTo>
                    <a:pt x="400812" y="17050"/>
                  </a:lnTo>
                  <a:lnTo>
                    <a:pt x="400812" y="17050"/>
                  </a:lnTo>
                  <a:lnTo>
                    <a:pt x="399860" y="16097"/>
                  </a:lnTo>
                  <a:lnTo>
                    <a:pt x="399860" y="16097"/>
                  </a:lnTo>
                  <a:lnTo>
                    <a:pt x="398812" y="15144"/>
                  </a:lnTo>
                  <a:lnTo>
                    <a:pt x="398812" y="15144"/>
                  </a:lnTo>
                  <a:lnTo>
                    <a:pt x="397764" y="14192"/>
                  </a:lnTo>
                  <a:lnTo>
                    <a:pt x="397764" y="14192"/>
                  </a:lnTo>
                  <a:lnTo>
                    <a:pt x="396716" y="13335"/>
                  </a:lnTo>
                  <a:lnTo>
                    <a:pt x="396716" y="13335"/>
                  </a:lnTo>
                  <a:cubicBezTo>
                    <a:pt x="396335" y="13049"/>
                    <a:pt x="395954" y="12763"/>
                    <a:pt x="395669" y="12478"/>
                  </a:cubicBezTo>
                  <a:lnTo>
                    <a:pt x="395669" y="12478"/>
                  </a:lnTo>
                  <a:cubicBezTo>
                    <a:pt x="395288" y="12192"/>
                    <a:pt x="394906" y="11906"/>
                    <a:pt x="394621" y="11620"/>
                  </a:cubicBezTo>
                  <a:lnTo>
                    <a:pt x="394621" y="11620"/>
                  </a:lnTo>
                  <a:lnTo>
                    <a:pt x="393478" y="10763"/>
                  </a:lnTo>
                  <a:lnTo>
                    <a:pt x="393478" y="10763"/>
                  </a:lnTo>
                  <a:lnTo>
                    <a:pt x="392335" y="10001"/>
                  </a:lnTo>
                  <a:lnTo>
                    <a:pt x="392335" y="10001"/>
                  </a:lnTo>
                  <a:lnTo>
                    <a:pt x="391192" y="9239"/>
                  </a:lnTo>
                  <a:lnTo>
                    <a:pt x="391192" y="9239"/>
                  </a:lnTo>
                  <a:lnTo>
                    <a:pt x="390049" y="8477"/>
                  </a:lnTo>
                  <a:lnTo>
                    <a:pt x="390049" y="8477"/>
                  </a:lnTo>
                  <a:lnTo>
                    <a:pt x="388811" y="7811"/>
                  </a:lnTo>
                  <a:lnTo>
                    <a:pt x="388811" y="7811"/>
                  </a:lnTo>
                  <a:lnTo>
                    <a:pt x="387572" y="7144"/>
                  </a:lnTo>
                  <a:lnTo>
                    <a:pt x="387572" y="7144"/>
                  </a:lnTo>
                  <a:lnTo>
                    <a:pt x="386334" y="6477"/>
                  </a:lnTo>
                  <a:lnTo>
                    <a:pt x="386334" y="6477"/>
                  </a:lnTo>
                  <a:lnTo>
                    <a:pt x="385096" y="5810"/>
                  </a:lnTo>
                  <a:lnTo>
                    <a:pt x="385096" y="5810"/>
                  </a:lnTo>
                  <a:lnTo>
                    <a:pt x="383858" y="5239"/>
                  </a:lnTo>
                  <a:lnTo>
                    <a:pt x="383858" y="5239"/>
                  </a:lnTo>
                  <a:cubicBezTo>
                    <a:pt x="383477" y="5048"/>
                    <a:pt x="383000" y="4858"/>
                    <a:pt x="382619" y="4667"/>
                  </a:cubicBezTo>
                  <a:lnTo>
                    <a:pt x="382619" y="4667"/>
                  </a:lnTo>
                  <a:lnTo>
                    <a:pt x="381286" y="4096"/>
                  </a:lnTo>
                  <a:lnTo>
                    <a:pt x="381286" y="4096"/>
                  </a:lnTo>
                  <a:lnTo>
                    <a:pt x="379952" y="3620"/>
                  </a:lnTo>
                  <a:lnTo>
                    <a:pt x="379952" y="3620"/>
                  </a:lnTo>
                  <a:lnTo>
                    <a:pt x="378619" y="3143"/>
                  </a:lnTo>
                  <a:lnTo>
                    <a:pt x="378619" y="3143"/>
                  </a:lnTo>
                  <a:lnTo>
                    <a:pt x="377285" y="2667"/>
                  </a:lnTo>
                  <a:lnTo>
                    <a:pt x="377285" y="2667"/>
                  </a:lnTo>
                  <a:lnTo>
                    <a:pt x="375952" y="2286"/>
                  </a:lnTo>
                  <a:lnTo>
                    <a:pt x="375952" y="2286"/>
                  </a:lnTo>
                  <a:lnTo>
                    <a:pt x="374618" y="1905"/>
                  </a:lnTo>
                  <a:lnTo>
                    <a:pt x="374618" y="1905"/>
                  </a:lnTo>
                  <a:lnTo>
                    <a:pt x="373285" y="1524"/>
                  </a:lnTo>
                  <a:lnTo>
                    <a:pt x="373285" y="1524"/>
                  </a:lnTo>
                  <a:lnTo>
                    <a:pt x="371856" y="1238"/>
                  </a:lnTo>
                  <a:lnTo>
                    <a:pt x="371856" y="1238"/>
                  </a:lnTo>
                  <a:cubicBezTo>
                    <a:pt x="371380" y="1143"/>
                    <a:pt x="370904" y="1048"/>
                    <a:pt x="370427" y="952"/>
                  </a:cubicBezTo>
                  <a:lnTo>
                    <a:pt x="370427" y="952"/>
                  </a:lnTo>
                  <a:lnTo>
                    <a:pt x="368998" y="667"/>
                  </a:lnTo>
                  <a:lnTo>
                    <a:pt x="368998" y="667"/>
                  </a:lnTo>
                  <a:lnTo>
                    <a:pt x="367570" y="476"/>
                  </a:lnTo>
                  <a:lnTo>
                    <a:pt x="367570" y="476"/>
                  </a:lnTo>
                  <a:lnTo>
                    <a:pt x="366141" y="285"/>
                  </a:lnTo>
                  <a:lnTo>
                    <a:pt x="366141" y="285"/>
                  </a:lnTo>
                  <a:lnTo>
                    <a:pt x="364712" y="190"/>
                  </a:lnTo>
                  <a:lnTo>
                    <a:pt x="364712" y="190"/>
                  </a:lnTo>
                  <a:lnTo>
                    <a:pt x="363284" y="95"/>
                  </a:lnTo>
                  <a:lnTo>
                    <a:pt x="363284" y="95"/>
                  </a:lnTo>
                  <a:lnTo>
                    <a:pt x="362807" y="95"/>
                  </a:lnTo>
                  <a:cubicBezTo>
                    <a:pt x="362141" y="95"/>
                    <a:pt x="361569" y="95"/>
                    <a:pt x="360902" y="0"/>
                  </a:cubicBezTo>
                  <a:lnTo>
                    <a:pt x="360426" y="0"/>
                  </a:lnTo>
                  <a:lnTo>
                    <a:pt x="360426" y="0"/>
                  </a:lnTo>
                  <a:lnTo>
                    <a:pt x="340423" y="0"/>
                  </a:lnTo>
                  <a:lnTo>
                    <a:pt x="57912" y="0"/>
                  </a:lnTo>
                  <a:cubicBezTo>
                    <a:pt x="25908" y="0"/>
                    <a:pt x="0" y="25908"/>
                    <a:pt x="0" y="57626"/>
                  </a:cubicBezTo>
                  <a:lnTo>
                    <a:pt x="0" y="57626"/>
                  </a:lnTo>
                  <a:close/>
                  <a:moveTo>
                    <a:pt x="417767" y="57626"/>
                  </a:moveTo>
                  <a:lnTo>
                    <a:pt x="417767" y="57626"/>
                  </a:lnTo>
                  <a:lnTo>
                    <a:pt x="417767" y="57626"/>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0" name="Freeform: Shape 189">
              <a:extLst>
                <a:ext uri="{FF2B5EF4-FFF2-40B4-BE49-F238E27FC236}">
                  <a16:creationId xmlns:a16="http://schemas.microsoft.com/office/drawing/2014/main" id="{957085BC-09FE-4530-8928-A158CE34019F}"/>
                </a:ext>
              </a:extLst>
            </p:cNvPr>
            <p:cNvSpPr/>
            <p:nvPr/>
          </p:nvSpPr>
          <p:spPr>
            <a:xfrm>
              <a:off x="2750550" y="3676824"/>
              <a:ext cx="1739455" cy="1600200"/>
            </a:xfrm>
            <a:custGeom>
              <a:avLst/>
              <a:gdLst>
                <a:gd name="connsiteX0" fmla="*/ 476 w 1739455"/>
                <a:gd name="connsiteY0" fmla="*/ 514921 h 1600200"/>
                <a:gd name="connsiteX1" fmla="*/ 48006 w 1739455"/>
                <a:gd name="connsiteY1" fmla="*/ 442722 h 1600200"/>
                <a:gd name="connsiteX2" fmla="*/ 234791 w 1739455"/>
                <a:gd name="connsiteY2" fmla="*/ 442722 h 1600200"/>
                <a:gd name="connsiteX3" fmla="*/ 319373 w 1739455"/>
                <a:gd name="connsiteY3" fmla="*/ 508063 h 1600200"/>
                <a:gd name="connsiteX4" fmla="*/ 319373 w 1739455"/>
                <a:gd name="connsiteY4" fmla="*/ 527018 h 1600200"/>
                <a:gd name="connsiteX5" fmla="*/ 377000 w 1739455"/>
                <a:gd name="connsiteY5" fmla="*/ 584645 h 1600200"/>
                <a:gd name="connsiteX6" fmla="*/ 405098 w 1739455"/>
                <a:gd name="connsiteY6" fmla="*/ 584645 h 1600200"/>
                <a:gd name="connsiteX7" fmla="*/ 486061 w 1739455"/>
                <a:gd name="connsiteY7" fmla="*/ 665607 h 1600200"/>
                <a:gd name="connsiteX8" fmla="*/ 486061 w 1739455"/>
                <a:gd name="connsiteY8" fmla="*/ 672751 h 1600200"/>
                <a:gd name="connsiteX9" fmla="*/ 486061 w 1739455"/>
                <a:gd name="connsiteY9" fmla="*/ 674275 h 1600200"/>
                <a:gd name="connsiteX10" fmla="*/ 486061 w 1739455"/>
                <a:gd name="connsiteY10" fmla="*/ 674275 h 1600200"/>
                <a:gd name="connsiteX11" fmla="*/ 486156 w 1739455"/>
                <a:gd name="connsiteY11" fmla="*/ 675704 h 1600200"/>
                <a:gd name="connsiteX12" fmla="*/ 486156 w 1739455"/>
                <a:gd name="connsiteY12" fmla="*/ 675704 h 1600200"/>
                <a:gd name="connsiteX13" fmla="*/ 486251 w 1739455"/>
                <a:gd name="connsiteY13" fmla="*/ 677132 h 1600200"/>
                <a:gd name="connsiteX14" fmla="*/ 486251 w 1739455"/>
                <a:gd name="connsiteY14" fmla="*/ 677132 h 1600200"/>
                <a:gd name="connsiteX15" fmla="*/ 486346 w 1739455"/>
                <a:gd name="connsiteY15" fmla="*/ 678561 h 1600200"/>
                <a:gd name="connsiteX16" fmla="*/ 486346 w 1739455"/>
                <a:gd name="connsiteY16" fmla="*/ 678561 h 1600200"/>
                <a:gd name="connsiteX17" fmla="*/ 486537 w 1739455"/>
                <a:gd name="connsiteY17" fmla="*/ 679990 h 1600200"/>
                <a:gd name="connsiteX18" fmla="*/ 486537 w 1739455"/>
                <a:gd name="connsiteY18" fmla="*/ 679990 h 1600200"/>
                <a:gd name="connsiteX19" fmla="*/ 486728 w 1739455"/>
                <a:gd name="connsiteY19" fmla="*/ 681419 h 1600200"/>
                <a:gd name="connsiteX20" fmla="*/ 486728 w 1739455"/>
                <a:gd name="connsiteY20" fmla="*/ 681419 h 1600200"/>
                <a:gd name="connsiteX21" fmla="*/ 486918 w 1739455"/>
                <a:gd name="connsiteY21" fmla="*/ 682847 h 1600200"/>
                <a:gd name="connsiteX22" fmla="*/ 486918 w 1739455"/>
                <a:gd name="connsiteY22" fmla="*/ 682847 h 1600200"/>
                <a:gd name="connsiteX23" fmla="*/ 509206 w 1739455"/>
                <a:gd name="connsiteY23" fmla="*/ 718852 h 1600200"/>
                <a:gd name="connsiteX24" fmla="*/ 509206 w 1739455"/>
                <a:gd name="connsiteY24" fmla="*/ 718852 h 1600200"/>
                <a:gd name="connsiteX25" fmla="*/ 510350 w 1739455"/>
                <a:gd name="connsiteY25" fmla="*/ 719709 h 1600200"/>
                <a:gd name="connsiteX26" fmla="*/ 510350 w 1739455"/>
                <a:gd name="connsiteY26" fmla="*/ 719709 h 1600200"/>
                <a:gd name="connsiteX27" fmla="*/ 511493 w 1739455"/>
                <a:gd name="connsiteY27" fmla="*/ 720471 h 1600200"/>
                <a:gd name="connsiteX28" fmla="*/ 511493 w 1739455"/>
                <a:gd name="connsiteY28" fmla="*/ 720471 h 1600200"/>
                <a:gd name="connsiteX29" fmla="*/ 512636 w 1739455"/>
                <a:gd name="connsiteY29" fmla="*/ 721233 h 1600200"/>
                <a:gd name="connsiteX30" fmla="*/ 512636 w 1739455"/>
                <a:gd name="connsiteY30" fmla="*/ 721233 h 1600200"/>
                <a:gd name="connsiteX31" fmla="*/ 513779 w 1739455"/>
                <a:gd name="connsiteY31" fmla="*/ 721995 h 1600200"/>
                <a:gd name="connsiteX32" fmla="*/ 513779 w 1739455"/>
                <a:gd name="connsiteY32" fmla="*/ 721995 h 1600200"/>
                <a:gd name="connsiteX33" fmla="*/ 514350 w 1739455"/>
                <a:gd name="connsiteY33" fmla="*/ 722281 h 1600200"/>
                <a:gd name="connsiteX34" fmla="*/ 515684 w 1739455"/>
                <a:gd name="connsiteY34" fmla="*/ 723043 h 1600200"/>
                <a:gd name="connsiteX35" fmla="*/ 516255 w 1739455"/>
                <a:gd name="connsiteY35" fmla="*/ 723329 h 1600200"/>
                <a:gd name="connsiteX36" fmla="*/ 516255 w 1739455"/>
                <a:gd name="connsiteY36" fmla="*/ 723329 h 1600200"/>
                <a:gd name="connsiteX37" fmla="*/ 517493 w 1739455"/>
                <a:gd name="connsiteY37" fmla="*/ 723995 h 1600200"/>
                <a:gd name="connsiteX38" fmla="*/ 517493 w 1739455"/>
                <a:gd name="connsiteY38" fmla="*/ 723995 h 1600200"/>
                <a:gd name="connsiteX39" fmla="*/ 518731 w 1739455"/>
                <a:gd name="connsiteY39" fmla="*/ 724662 h 1600200"/>
                <a:gd name="connsiteX40" fmla="*/ 518731 w 1739455"/>
                <a:gd name="connsiteY40" fmla="*/ 724662 h 1600200"/>
                <a:gd name="connsiteX41" fmla="*/ 519970 w 1739455"/>
                <a:gd name="connsiteY41" fmla="*/ 725234 h 1600200"/>
                <a:gd name="connsiteX42" fmla="*/ 519970 w 1739455"/>
                <a:gd name="connsiteY42" fmla="*/ 725234 h 1600200"/>
                <a:gd name="connsiteX43" fmla="*/ 521208 w 1739455"/>
                <a:gd name="connsiteY43" fmla="*/ 725805 h 1600200"/>
                <a:gd name="connsiteX44" fmla="*/ 521208 w 1739455"/>
                <a:gd name="connsiteY44" fmla="*/ 725805 h 1600200"/>
                <a:gd name="connsiteX45" fmla="*/ 522542 w 1739455"/>
                <a:gd name="connsiteY45" fmla="*/ 726377 h 1600200"/>
                <a:gd name="connsiteX46" fmla="*/ 522542 w 1739455"/>
                <a:gd name="connsiteY46" fmla="*/ 726377 h 1600200"/>
                <a:gd name="connsiteX47" fmla="*/ 523875 w 1739455"/>
                <a:gd name="connsiteY47" fmla="*/ 726853 h 1600200"/>
                <a:gd name="connsiteX48" fmla="*/ 523875 w 1739455"/>
                <a:gd name="connsiteY48" fmla="*/ 726853 h 1600200"/>
                <a:gd name="connsiteX49" fmla="*/ 525209 w 1739455"/>
                <a:gd name="connsiteY49" fmla="*/ 727329 h 1600200"/>
                <a:gd name="connsiteX50" fmla="*/ 525209 w 1739455"/>
                <a:gd name="connsiteY50" fmla="*/ 727329 h 1600200"/>
                <a:gd name="connsiteX51" fmla="*/ 525494 w 1739455"/>
                <a:gd name="connsiteY51" fmla="*/ 727424 h 1600200"/>
                <a:gd name="connsiteX52" fmla="*/ 527590 w 1739455"/>
                <a:gd name="connsiteY52" fmla="*/ 728091 h 1600200"/>
                <a:gd name="connsiteX53" fmla="*/ 527876 w 1739455"/>
                <a:gd name="connsiteY53" fmla="*/ 728186 h 1600200"/>
                <a:gd name="connsiteX54" fmla="*/ 527876 w 1739455"/>
                <a:gd name="connsiteY54" fmla="*/ 728186 h 1600200"/>
                <a:gd name="connsiteX55" fmla="*/ 529209 w 1739455"/>
                <a:gd name="connsiteY55" fmla="*/ 728567 h 1600200"/>
                <a:gd name="connsiteX56" fmla="*/ 529209 w 1739455"/>
                <a:gd name="connsiteY56" fmla="*/ 728567 h 1600200"/>
                <a:gd name="connsiteX57" fmla="*/ 530543 w 1739455"/>
                <a:gd name="connsiteY57" fmla="*/ 728948 h 1600200"/>
                <a:gd name="connsiteX58" fmla="*/ 530543 w 1739455"/>
                <a:gd name="connsiteY58" fmla="*/ 728948 h 1600200"/>
                <a:gd name="connsiteX59" fmla="*/ 531971 w 1739455"/>
                <a:gd name="connsiteY59" fmla="*/ 729234 h 1600200"/>
                <a:gd name="connsiteX60" fmla="*/ 531971 w 1739455"/>
                <a:gd name="connsiteY60" fmla="*/ 729234 h 1600200"/>
                <a:gd name="connsiteX61" fmla="*/ 533400 w 1739455"/>
                <a:gd name="connsiteY61" fmla="*/ 729520 h 1600200"/>
                <a:gd name="connsiteX62" fmla="*/ 533400 w 1739455"/>
                <a:gd name="connsiteY62" fmla="*/ 729520 h 1600200"/>
                <a:gd name="connsiteX63" fmla="*/ 533686 w 1739455"/>
                <a:gd name="connsiteY63" fmla="*/ 729520 h 1600200"/>
                <a:gd name="connsiteX64" fmla="*/ 536067 w 1739455"/>
                <a:gd name="connsiteY64" fmla="*/ 729901 h 1600200"/>
                <a:gd name="connsiteX65" fmla="*/ 536353 w 1739455"/>
                <a:gd name="connsiteY65" fmla="*/ 729901 h 1600200"/>
                <a:gd name="connsiteX66" fmla="*/ 536353 w 1739455"/>
                <a:gd name="connsiteY66" fmla="*/ 729901 h 1600200"/>
                <a:gd name="connsiteX67" fmla="*/ 537781 w 1739455"/>
                <a:gd name="connsiteY67" fmla="*/ 730091 h 1600200"/>
                <a:gd name="connsiteX68" fmla="*/ 537781 w 1739455"/>
                <a:gd name="connsiteY68" fmla="*/ 730091 h 1600200"/>
                <a:gd name="connsiteX69" fmla="*/ 539210 w 1739455"/>
                <a:gd name="connsiteY69" fmla="*/ 730187 h 1600200"/>
                <a:gd name="connsiteX70" fmla="*/ 539210 w 1739455"/>
                <a:gd name="connsiteY70" fmla="*/ 730187 h 1600200"/>
                <a:gd name="connsiteX71" fmla="*/ 540639 w 1739455"/>
                <a:gd name="connsiteY71" fmla="*/ 730282 h 1600200"/>
                <a:gd name="connsiteX72" fmla="*/ 540639 w 1739455"/>
                <a:gd name="connsiteY72" fmla="*/ 730282 h 1600200"/>
                <a:gd name="connsiteX73" fmla="*/ 541115 w 1739455"/>
                <a:gd name="connsiteY73" fmla="*/ 730282 h 1600200"/>
                <a:gd name="connsiteX74" fmla="*/ 544259 w 1739455"/>
                <a:gd name="connsiteY74" fmla="*/ 730377 h 1600200"/>
                <a:gd name="connsiteX75" fmla="*/ 563594 w 1739455"/>
                <a:gd name="connsiteY75" fmla="*/ 730377 h 1600200"/>
                <a:gd name="connsiteX76" fmla="*/ 565880 w 1739455"/>
                <a:gd name="connsiteY76" fmla="*/ 730377 h 1600200"/>
                <a:gd name="connsiteX77" fmla="*/ 646843 w 1739455"/>
                <a:gd name="connsiteY77" fmla="*/ 811339 h 1600200"/>
                <a:gd name="connsiteX78" fmla="*/ 646843 w 1739455"/>
                <a:gd name="connsiteY78" fmla="*/ 814864 h 1600200"/>
                <a:gd name="connsiteX79" fmla="*/ 646843 w 1739455"/>
                <a:gd name="connsiteY79" fmla="*/ 816388 h 1600200"/>
                <a:gd name="connsiteX80" fmla="*/ 646843 w 1739455"/>
                <a:gd name="connsiteY80" fmla="*/ 816388 h 1600200"/>
                <a:gd name="connsiteX81" fmla="*/ 646938 w 1739455"/>
                <a:gd name="connsiteY81" fmla="*/ 817817 h 1600200"/>
                <a:gd name="connsiteX82" fmla="*/ 646938 w 1739455"/>
                <a:gd name="connsiteY82" fmla="*/ 817817 h 1600200"/>
                <a:gd name="connsiteX83" fmla="*/ 647033 w 1739455"/>
                <a:gd name="connsiteY83" fmla="*/ 819245 h 1600200"/>
                <a:gd name="connsiteX84" fmla="*/ 647033 w 1739455"/>
                <a:gd name="connsiteY84" fmla="*/ 819245 h 1600200"/>
                <a:gd name="connsiteX85" fmla="*/ 647129 w 1739455"/>
                <a:gd name="connsiteY85" fmla="*/ 820674 h 1600200"/>
                <a:gd name="connsiteX86" fmla="*/ 647129 w 1739455"/>
                <a:gd name="connsiteY86" fmla="*/ 820674 h 1600200"/>
                <a:gd name="connsiteX87" fmla="*/ 647319 w 1739455"/>
                <a:gd name="connsiteY87" fmla="*/ 822103 h 1600200"/>
                <a:gd name="connsiteX88" fmla="*/ 647319 w 1739455"/>
                <a:gd name="connsiteY88" fmla="*/ 822103 h 1600200"/>
                <a:gd name="connsiteX89" fmla="*/ 647510 w 1739455"/>
                <a:gd name="connsiteY89" fmla="*/ 823531 h 1600200"/>
                <a:gd name="connsiteX90" fmla="*/ 647510 w 1739455"/>
                <a:gd name="connsiteY90" fmla="*/ 823531 h 1600200"/>
                <a:gd name="connsiteX91" fmla="*/ 647795 w 1739455"/>
                <a:gd name="connsiteY91" fmla="*/ 824960 h 1600200"/>
                <a:gd name="connsiteX92" fmla="*/ 647795 w 1739455"/>
                <a:gd name="connsiteY92" fmla="*/ 824960 h 1600200"/>
                <a:gd name="connsiteX93" fmla="*/ 648081 w 1739455"/>
                <a:gd name="connsiteY93" fmla="*/ 826389 h 1600200"/>
                <a:gd name="connsiteX94" fmla="*/ 648081 w 1739455"/>
                <a:gd name="connsiteY94" fmla="*/ 826389 h 1600200"/>
                <a:gd name="connsiteX95" fmla="*/ 648367 w 1739455"/>
                <a:gd name="connsiteY95" fmla="*/ 827818 h 1600200"/>
                <a:gd name="connsiteX96" fmla="*/ 648367 w 1739455"/>
                <a:gd name="connsiteY96" fmla="*/ 827818 h 1600200"/>
                <a:gd name="connsiteX97" fmla="*/ 648748 w 1739455"/>
                <a:gd name="connsiteY97" fmla="*/ 829247 h 1600200"/>
                <a:gd name="connsiteX98" fmla="*/ 648748 w 1739455"/>
                <a:gd name="connsiteY98" fmla="*/ 829247 h 1600200"/>
                <a:gd name="connsiteX99" fmla="*/ 700088 w 1739455"/>
                <a:gd name="connsiteY99" fmla="*/ 872300 h 1600200"/>
                <a:gd name="connsiteX100" fmla="*/ 700088 w 1739455"/>
                <a:gd name="connsiteY100" fmla="*/ 872300 h 1600200"/>
                <a:gd name="connsiteX101" fmla="*/ 701516 w 1739455"/>
                <a:gd name="connsiteY101" fmla="*/ 872395 h 1600200"/>
                <a:gd name="connsiteX102" fmla="*/ 701516 w 1739455"/>
                <a:gd name="connsiteY102" fmla="*/ 872395 h 1600200"/>
                <a:gd name="connsiteX103" fmla="*/ 701993 w 1739455"/>
                <a:gd name="connsiteY103" fmla="*/ 872395 h 1600200"/>
                <a:gd name="connsiteX104" fmla="*/ 705136 w 1739455"/>
                <a:gd name="connsiteY104" fmla="*/ 872490 h 1600200"/>
                <a:gd name="connsiteX105" fmla="*/ 712565 w 1739455"/>
                <a:gd name="connsiteY105" fmla="*/ 872490 h 1600200"/>
                <a:gd name="connsiteX106" fmla="*/ 793528 w 1739455"/>
                <a:gd name="connsiteY106" fmla="*/ 953453 h 1600200"/>
                <a:gd name="connsiteX107" fmla="*/ 793528 w 1739455"/>
                <a:gd name="connsiteY107" fmla="*/ 956977 h 1600200"/>
                <a:gd name="connsiteX108" fmla="*/ 793528 w 1739455"/>
                <a:gd name="connsiteY108" fmla="*/ 958501 h 1600200"/>
                <a:gd name="connsiteX109" fmla="*/ 793528 w 1739455"/>
                <a:gd name="connsiteY109" fmla="*/ 958501 h 1600200"/>
                <a:gd name="connsiteX110" fmla="*/ 793623 w 1739455"/>
                <a:gd name="connsiteY110" fmla="*/ 959930 h 1600200"/>
                <a:gd name="connsiteX111" fmla="*/ 793623 w 1739455"/>
                <a:gd name="connsiteY111" fmla="*/ 959930 h 1600200"/>
                <a:gd name="connsiteX112" fmla="*/ 793718 w 1739455"/>
                <a:gd name="connsiteY112" fmla="*/ 961358 h 1600200"/>
                <a:gd name="connsiteX113" fmla="*/ 793718 w 1739455"/>
                <a:gd name="connsiteY113" fmla="*/ 961358 h 1600200"/>
                <a:gd name="connsiteX114" fmla="*/ 793813 w 1739455"/>
                <a:gd name="connsiteY114" fmla="*/ 962787 h 1600200"/>
                <a:gd name="connsiteX115" fmla="*/ 793813 w 1739455"/>
                <a:gd name="connsiteY115" fmla="*/ 962787 h 1600200"/>
                <a:gd name="connsiteX116" fmla="*/ 794004 w 1739455"/>
                <a:gd name="connsiteY116" fmla="*/ 964216 h 1600200"/>
                <a:gd name="connsiteX117" fmla="*/ 794004 w 1739455"/>
                <a:gd name="connsiteY117" fmla="*/ 964216 h 1600200"/>
                <a:gd name="connsiteX118" fmla="*/ 794195 w 1739455"/>
                <a:gd name="connsiteY118" fmla="*/ 965645 h 1600200"/>
                <a:gd name="connsiteX119" fmla="*/ 794195 w 1739455"/>
                <a:gd name="connsiteY119" fmla="*/ 965645 h 1600200"/>
                <a:gd name="connsiteX120" fmla="*/ 823151 w 1739455"/>
                <a:gd name="connsiteY120" fmla="*/ 1007269 h 1600200"/>
                <a:gd name="connsiteX121" fmla="*/ 823722 w 1739455"/>
                <a:gd name="connsiteY121" fmla="*/ 1007555 h 1600200"/>
                <a:gd name="connsiteX122" fmla="*/ 823722 w 1739455"/>
                <a:gd name="connsiteY122" fmla="*/ 1007555 h 1600200"/>
                <a:gd name="connsiteX123" fmla="*/ 824960 w 1739455"/>
                <a:gd name="connsiteY123" fmla="*/ 1008221 h 1600200"/>
                <a:gd name="connsiteX124" fmla="*/ 824960 w 1739455"/>
                <a:gd name="connsiteY124" fmla="*/ 1008221 h 1600200"/>
                <a:gd name="connsiteX125" fmla="*/ 826198 w 1739455"/>
                <a:gd name="connsiteY125" fmla="*/ 1008888 h 1600200"/>
                <a:gd name="connsiteX126" fmla="*/ 826198 w 1739455"/>
                <a:gd name="connsiteY126" fmla="*/ 1008888 h 1600200"/>
                <a:gd name="connsiteX127" fmla="*/ 827437 w 1739455"/>
                <a:gd name="connsiteY127" fmla="*/ 1009460 h 1600200"/>
                <a:gd name="connsiteX128" fmla="*/ 827437 w 1739455"/>
                <a:gd name="connsiteY128" fmla="*/ 1009460 h 1600200"/>
                <a:gd name="connsiteX129" fmla="*/ 828675 w 1739455"/>
                <a:gd name="connsiteY129" fmla="*/ 1010031 h 1600200"/>
                <a:gd name="connsiteX130" fmla="*/ 828675 w 1739455"/>
                <a:gd name="connsiteY130" fmla="*/ 1010031 h 1600200"/>
                <a:gd name="connsiteX131" fmla="*/ 830009 w 1739455"/>
                <a:gd name="connsiteY131" fmla="*/ 1010603 h 1600200"/>
                <a:gd name="connsiteX132" fmla="*/ 830009 w 1739455"/>
                <a:gd name="connsiteY132" fmla="*/ 1010603 h 1600200"/>
                <a:gd name="connsiteX133" fmla="*/ 831342 w 1739455"/>
                <a:gd name="connsiteY133" fmla="*/ 1011079 h 1600200"/>
                <a:gd name="connsiteX134" fmla="*/ 831342 w 1739455"/>
                <a:gd name="connsiteY134" fmla="*/ 1011079 h 1600200"/>
                <a:gd name="connsiteX135" fmla="*/ 832676 w 1739455"/>
                <a:gd name="connsiteY135" fmla="*/ 1011555 h 1600200"/>
                <a:gd name="connsiteX136" fmla="*/ 832676 w 1739455"/>
                <a:gd name="connsiteY136" fmla="*/ 1011555 h 1600200"/>
                <a:gd name="connsiteX137" fmla="*/ 832961 w 1739455"/>
                <a:gd name="connsiteY137" fmla="*/ 1011650 h 1600200"/>
                <a:gd name="connsiteX138" fmla="*/ 835057 w 1739455"/>
                <a:gd name="connsiteY138" fmla="*/ 1012317 h 1600200"/>
                <a:gd name="connsiteX139" fmla="*/ 835343 w 1739455"/>
                <a:gd name="connsiteY139" fmla="*/ 1012412 h 1600200"/>
                <a:gd name="connsiteX140" fmla="*/ 835343 w 1739455"/>
                <a:gd name="connsiteY140" fmla="*/ 1012412 h 1600200"/>
                <a:gd name="connsiteX141" fmla="*/ 836676 w 1739455"/>
                <a:gd name="connsiteY141" fmla="*/ 1012793 h 1600200"/>
                <a:gd name="connsiteX142" fmla="*/ 836676 w 1739455"/>
                <a:gd name="connsiteY142" fmla="*/ 1012793 h 1600200"/>
                <a:gd name="connsiteX143" fmla="*/ 838010 w 1739455"/>
                <a:gd name="connsiteY143" fmla="*/ 1013174 h 1600200"/>
                <a:gd name="connsiteX144" fmla="*/ 838010 w 1739455"/>
                <a:gd name="connsiteY144" fmla="*/ 1013174 h 1600200"/>
                <a:gd name="connsiteX145" fmla="*/ 839438 w 1739455"/>
                <a:gd name="connsiteY145" fmla="*/ 1013460 h 1600200"/>
                <a:gd name="connsiteX146" fmla="*/ 839438 w 1739455"/>
                <a:gd name="connsiteY146" fmla="*/ 1013460 h 1600200"/>
                <a:gd name="connsiteX147" fmla="*/ 840867 w 1739455"/>
                <a:gd name="connsiteY147" fmla="*/ 1013746 h 1600200"/>
                <a:gd name="connsiteX148" fmla="*/ 840867 w 1739455"/>
                <a:gd name="connsiteY148" fmla="*/ 1013746 h 1600200"/>
                <a:gd name="connsiteX149" fmla="*/ 841153 w 1739455"/>
                <a:gd name="connsiteY149" fmla="*/ 1013746 h 1600200"/>
                <a:gd name="connsiteX150" fmla="*/ 843534 w 1739455"/>
                <a:gd name="connsiteY150" fmla="*/ 1014127 h 1600200"/>
                <a:gd name="connsiteX151" fmla="*/ 843820 w 1739455"/>
                <a:gd name="connsiteY151" fmla="*/ 1014127 h 1600200"/>
                <a:gd name="connsiteX152" fmla="*/ 843820 w 1739455"/>
                <a:gd name="connsiteY152" fmla="*/ 1014127 h 1600200"/>
                <a:gd name="connsiteX153" fmla="*/ 845248 w 1739455"/>
                <a:gd name="connsiteY153" fmla="*/ 1014317 h 1600200"/>
                <a:gd name="connsiteX154" fmla="*/ 845248 w 1739455"/>
                <a:gd name="connsiteY154" fmla="*/ 1014317 h 1600200"/>
                <a:gd name="connsiteX155" fmla="*/ 846677 w 1739455"/>
                <a:gd name="connsiteY155" fmla="*/ 1014413 h 1600200"/>
                <a:gd name="connsiteX156" fmla="*/ 846677 w 1739455"/>
                <a:gd name="connsiteY156" fmla="*/ 1014413 h 1600200"/>
                <a:gd name="connsiteX157" fmla="*/ 848106 w 1739455"/>
                <a:gd name="connsiteY157" fmla="*/ 1014508 h 1600200"/>
                <a:gd name="connsiteX158" fmla="*/ 848106 w 1739455"/>
                <a:gd name="connsiteY158" fmla="*/ 1014508 h 1600200"/>
                <a:gd name="connsiteX159" fmla="*/ 848582 w 1739455"/>
                <a:gd name="connsiteY159" fmla="*/ 1014508 h 1600200"/>
                <a:gd name="connsiteX160" fmla="*/ 851726 w 1739455"/>
                <a:gd name="connsiteY160" fmla="*/ 1014603 h 1600200"/>
                <a:gd name="connsiteX161" fmla="*/ 871156 w 1739455"/>
                <a:gd name="connsiteY161" fmla="*/ 1014603 h 1600200"/>
                <a:gd name="connsiteX162" fmla="*/ 878110 w 1739455"/>
                <a:gd name="connsiteY162" fmla="*/ 1014603 h 1600200"/>
                <a:gd name="connsiteX163" fmla="*/ 959072 w 1739455"/>
                <a:gd name="connsiteY163" fmla="*/ 1095566 h 1600200"/>
                <a:gd name="connsiteX164" fmla="*/ 959072 w 1739455"/>
                <a:gd name="connsiteY164" fmla="*/ 1105376 h 1600200"/>
                <a:gd name="connsiteX165" fmla="*/ 959072 w 1739455"/>
                <a:gd name="connsiteY165" fmla="*/ 1106805 h 1600200"/>
                <a:gd name="connsiteX166" fmla="*/ 959072 w 1739455"/>
                <a:gd name="connsiteY166" fmla="*/ 1106805 h 1600200"/>
                <a:gd name="connsiteX167" fmla="*/ 959168 w 1739455"/>
                <a:gd name="connsiteY167" fmla="*/ 1108234 h 1600200"/>
                <a:gd name="connsiteX168" fmla="*/ 959168 w 1739455"/>
                <a:gd name="connsiteY168" fmla="*/ 1108234 h 1600200"/>
                <a:gd name="connsiteX169" fmla="*/ 959263 w 1739455"/>
                <a:gd name="connsiteY169" fmla="*/ 1109663 h 1600200"/>
                <a:gd name="connsiteX170" fmla="*/ 959263 w 1739455"/>
                <a:gd name="connsiteY170" fmla="*/ 1109663 h 1600200"/>
                <a:gd name="connsiteX171" fmla="*/ 959358 w 1739455"/>
                <a:gd name="connsiteY171" fmla="*/ 1111091 h 1600200"/>
                <a:gd name="connsiteX172" fmla="*/ 959358 w 1739455"/>
                <a:gd name="connsiteY172" fmla="*/ 1111091 h 1600200"/>
                <a:gd name="connsiteX173" fmla="*/ 959548 w 1739455"/>
                <a:gd name="connsiteY173" fmla="*/ 1112520 h 1600200"/>
                <a:gd name="connsiteX174" fmla="*/ 959548 w 1739455"/>
                <a:gd name="connsiteY174" fmla="*/ 1112520 h 1600200"/>
                <a:gd name="connsiteX175" fmla="*/ 959739 w 1739455"/>
                <a:gd name="connsiteY175" fmla="*/ 1113949 h 1600200"/>
                <a:gd name="connsiteX176" fmla="*/ 959739 w 1739455"/>
                <a:gd name="connsiteY176" fmla="*/ 1113949 h 1600200"/>
                <a:gd name="connsiteX177" fmla="*/ 959930 w 1739455"/>
                <a:gd name="connsiteY177" fmla="*/ 1115378 h 1600200"/>
                <a:gd name="connsiteX178" fmla="*/ 959930 w 1739455"/>
                <a:gd name="connsiteY178" fmla="*/ 1115378 h 1600200"/>
                <a:gd name="connsiteX179" fmla="*/ 960215 w 1739455"/>
                <a:gd name="connsiteY179" fmla="*/ 1116806 h 1600200"/>
                <a:gd name="connsiteX180" fmla="*/ 960215 w 1739455"/>
                <a:gd name="connsiteY180" fmla="*/ 1116806 h 1600200"/>
                <a:gd name="connsiteX181" fmla="*/ 960501 w 1739455"/>
                <a:gd name="connsiteY181" fmla="*/ 1118235 h 1600200"/>
                <a:gd name="connsiteX182" fmla="*/ 960501 w 1739455"/>
                <a:gd name="connsiteY182" fmla="*/ 1118235 h 1600200"/>
                <a:gd name="connsiteX183" fmla="*/ 960882 w 1739455"/>
                <a:gd name="connsiteY183" fmla="*/ 1119664 h 1600200"/>
                <a:gd name="connsiteX184" fmla="*/ 960882 w 1739455"/>
                <a:gd name="connsiteY184" fmla="*/ 1119664 h 1600200"/>
                <a:gd name="connsiteX185" fmla="*/ 961263 w 1739455"/>
                <a:gd name="connsiteY185" fmla="*/ 1120997 h 1600200"/>
                <a:gd name="connsiteX186" fmla="*/ 961263 w 1739455"/>
                <a:gd name="connsiteY186" fmla="*/ 1120997 h 1600200"/>
                <a:gd name="connsiteX187" fmla="*/ 961644 w 1739455"/>
                <a:gd name="connsiteY187" fmla="*/ 1122331 h 1600200"/>
                <a:gd name="connsiteX188" fmla="*/ 961644 w 1739455"/>
                <a:gd name="connsiteY188" fmla="*/ 1122331 h 1600200"/>
                <a:gd name="connsiteX189" fmla="*/ 962120 w 1739455"/>
                <a:gd name="connsiteY189" fmla="*/ 1123664 h 1600200"/>
                <a:gd name="connsiteX190" fmla="*/ 962120 w 1739455"/>
                <a:gd name="connsiteY190" fmla="*/ 1123664 h 1600200"/>
                <a:gd name="connsiteX191" fmla="*/ 962597 w 1739455"/>
                <a:gd name="connsiteY191" fmla="*/ 1124998 h 1600200"/>
                <a:gd name="connsiteX192" fmla="*/ 962597 w 1739455"/>
                <a:gd name="connsiteY192" fmla="*/ 1124998 h 1600200"/>
                <a:gd name="connsiteX193" fmla="*/ 963073 w 1739455"/>
                <a:gd name="connsiteY193" fmla="*/ 1126331 h 1600200"/>
                <a:gd name="connsiteX194" fmla="*/ 963073 w 1739455"/>
                <a:gd name="connsiteY194" fmla="*/ 1126331 h 1600200"/>
                <a:gd name="connsiteX195" fmla="*/ 963644 w 1739455"/>
                <a:gd name="connsiteY195" fmla="*/ 1127665 h 1600200"/>
                <a:gd name="connsiteX196" fmla="*/ 963644 w 1739455"/>
                <a:gd name="connsiteY196" fmla="*/ 1127665 h 1600200"/>
                <a:gd name="connsiteX197" fmla="*/ 964216 w 1739455"/>
                <a:gd name="connsiteY197" fmla="*/ 1128903 h 1600200"/>
                <a:gd name="connsiteX198" fmla="*/ 964216 w 1739455"/>
                <a:gd name="connsiteY198" fmla="*/ 1128903 h 1600200"/>
                <a:gd name="connsiteX199" fmla="*/ 964787 w 1739455"/>
                <a:gd name="connsiteY199" fmla="*/ 1130141 h 1600200"/>
                <a:gd name="connsiteX200" fmla="*/ 964787 w 1739455"/>
                <a:gd name="connsiteY200" fmla="*/ 1130141 h 1600200"/>
                <a:gd name="connsiteX201" fmla="*/ 965454 w 1739455"/>
                <a:gd name="connsiteY201" fmla="*/ 1131380 h 1600200"/>
                <a:gd name="connsiteX202" fmla="*/ 965454 w 1739455"/>
                <a:gd name="connsiteY202" fmla="*/ 1131380 h 1600200"/>
                <a:gd name="connsiteX203" fmla="*/ 966121 w 1739455"/>
                <a:gd name="connsiteY203" fmla="*/ 1132618 h 1600200"/>
                <a:gd name="connsiteX204" fmla="*/ 966121 w 1739455"/>
                <a:gd name="connsiteY204" fmla="*/ 1132618 h 1600200"/>
                <a:gd name="connsiteX205" fmla="*/ 966788 w 1739455"/>
                <a:gd name="connsiteY205" fmla="*/ 1133856 h 1600200"/>
                <a:gd name="connsiteX206" fmla="*/ 966788 w 1739455"/>
                <a:gd name="connsiteY206" fmla="*/ 1133856 h 1600200"/>
                <a:gd name="connsiteX207" fmla="*/ 967454 w 1739455"/>
                <a:gd name="connsiteY207" fmla="*/ 1135094 h 1600200"/>
                <a:gd name="connsiteX208" fmla="*/ 967454 w 1739455"/>
                <a:gd name="connsiteY208" fmla="*/ 1135094 h 1600200"/>
                <a:gd name="connsiteX209" fmla="*/ 968216 w 1739455"/>
                <a:gd name="connsiteY209" fmla="*/ 1136237 h 1600200"/>
                <a:gd name="connsiteX210" fmla="*/ 968216 w 1739455"/>
                <a:gd name="connsiteY210" fmla="*/ 1136237 h 1600200"/>
                <a:gd name="connsiteX211" fmla="*/ 968978 w 1739455"/>
                <a:gd name="connsiteY211" fmla="*/ 1137380 h 1600200"/>
                <a:gd name="connsiteX212" fmla="*/ 968978 w 1739455"/>
                <a:gd name="connsiteY212" fmla="*/ 1137380 h 1600200"/>
                <a:gd name="connsiteX213" fmla="*/ 969740 w 1739455"/>
                <a:gd name="connsiteY213" fmla="*/ 1138523 h 1600200"/>
                <a:gd name="connsiteX214" fmla="*/ 969740 w 1739455"/>
                <a:gd name="connsiteY214" fmla="*/ 1138523 h 1600200"/>
                <a:gd name="connsiteX215" fmla="*/ 970597 w 1739455"/>
                <a:gd name="connsiteY215" fmla="*/ 1139666 h 1600200"/>
                <a:gd name="connsiteX216" fmla="*/ 970597 w 1739455"/>
                <a:gd name="connsiteY216" fmla="*/ 1139666 h 1600200"/>
                <a:gd name="connsiteX217" fmla="*/ 971455 w 1739455"/>
                <a:gd name="connsiteY217" fmla="*/ 1140809 h 1600200"/>
                <a:gd name="connsiteX218" fmla="*/ 971455 w 1739455"/>
                <a:gd name="connsiteY218" fmla="*/ 1140809 h 1600200"/>
                <a:gd name="connsiteX219" fmla="*/ 972312 w 1739455"/>
                <a:gd name="connsiteY219" fmla="*/ 1141857 h 1600200"/>
                <a:gd name="connsiteX220" fmla="*/ 972312 w 1739455"/>
                <a:gd name="connsiteY220" fmla="*/ 1141857 h 1600200"/>
                <a:gd name="connsiteX221" fmla="*/ 973169 w 1739455"/>
                <a:gd name="connsiteY221" fmla="*/ 1142905 h 1600200"/>
                <a:gd name="connsiteX222" fmla="*/ 973169 w 1739455"/>
                <a:gd name="connsiteY222" fmla="*/ 1142905 h 1600200"/>
                <a:gd name="connsiteX223" fmla="*/ 974122 w 1739455"/>
                <a:gd name="connsiteY223" fmla="*/ 1143953 h 1600200"/>
                <a:gd name="connsiteX224" fmla="*/ 974122 w 1739455"/>
                <a:gd name="connsiteY224" fmla="*/ 1143953 h 1600200"/>
                <a:gd name="connsiteX225" fmla="*/ 975074 w 1739455"/>
                <a:gd name="connsiteY225" fmla="*/ 1145000 h 1600200"/>
                <a:gd name="connsiteX226" fmla="*/ 975074 w 1739455"/>
                <a:gd name="connsiteY226" fmla="*/ 1145000 h 1600200"/>
                <a:gd name="connsiteX227" fmla="*/ 976027 w 1739455"/>
                <a:gd name="connsiteY227" fmla="*/ 1145953 h 1600200"/>
                <a:gd name="connsiteX228" fmla="*/ 976027 w 1739455"/>
                <a:gd name="connsiteY228" fmla="*/ 1145953 h 1600200"/>
                <a:gd name="connsiteX229" fmla="*/ 976979 w 1739455"/>
                <a:gd name="connsiteY229" fmla="*/ 1146905 h 1600200"/>
                <a:gd name="connsiteX230" fmla="*/ 976979 w 1739455"/>
                <a:gd name="connsiteY230" fmla="*/ 1146905 h 1600200"/>
                <a:gd name="connsiteX231" fmla="*/ 978027 w 1739455"/>
                <a:gd name="connsiteY231" fmla="*/ 1147858 h 1600200"/>
                <a:gd name="connsiteX232" fmla="*/ 978027 w 1739455"/>
                <a:gd name="connsiteY232" fmla="*/ 1147858 h 1600200"/>
                <a:gd name="connsiteX233" fmla="*/ 979075 w 1739455"/>
                <a:gd name="connsiteY233" fmla="*/ 1148810 h 1600200"/>
                <a:gd name="connsiteX234" fmla="*/ 979075 w 1739455"/>
                <a:gd name="connsiteY234" fmla="*/ 1148810 h 1600200"/>
                <a:gd name="connsiteX235" fmla="*/ 980122 w 1739455"/>
                <a:gd name="connsiteY235" fmla="*/ 1149668 h 1600200"/>
                <a:gd name="connsiteX236" fmla="*/ 980122 w 1739455"/>
                <a:gd name="connsiteY236" fmla="*/ 1149668 h 1600200"/>
                <a:gd name="connsiteX237" fmla="*/ 981170 w 1739455"/>
                <a:gd name="connsiteY237" fmla="*/ 1150525 h 1600200"/>
                <a:gd name="connsiteX238" fmla="*/ 981170 w 1739455"/>
                <a:gd name="connsiteY238" fmla="*/ 1150525 h 1600200"/>
                <a:gd name="connsiteX239" fmla="*/ 982218 w 1739455"/>
                <a:gd name="connsiteY239" fmla="*/ 1151382 h 1600200"/>
                <a:gd name="connsiteX240" fmla="*/ 982218 w 1739455"/>
                <a:gd name="connsiteY240" fmla="*/ 1151382 h 1600200"/>
                <a:gd name="connsiteX241" fmla="*/ 983361 w 1739455"/>
                <a:gd name="connsiteY241" fmla="*/ 1152239 h 1600200"/>
                <a:gd name="connsiteX242" fmla="*/ 983361 w 1739455"/>
                <a:gd name="connsiteY242" fmla="*/ 1152239 h 1600200"/>
                <a:gd name="connsiteX243" fmla="*/ 984504 w 1739455"/>
                <a:gd name="connsiteY243" fmla="*/ 1153001 h 1600200"/>
                <a:gd name="connsiteX244" fmla="*/ 984504 w 1739455"/>
                <a:gd name="connsiteY244" fmla="*/ 1153001 h 1600200"/>
                <a:gd name="connsiteX245" fmla="*/ 985647 w 1739455"/>
                <a:gd name="connsiteY245" fmla="*/ 1153763 h 1600200"/>
                <a:gd name="connsiteX246" fmla="*/ 985647 w 1739455"/>
                <a:gd name="connsiteY246" fmla="*/ 1153763 h 1600200"/>
                <a:gd name="connsiteX247" fmla="*/ 986790 w 1739455"/>
                <a:gd name="connsiteY247" fmla="*/ 1154525 h 1600200"/>
                <a:gd name="connsiteX248" fmla="*/ 986790 w 1739455"/>
                <a:gd name="connsiteY248" fmla="*/ 1154525 h 1600200"/>
                <a:gd name="connsiteX249" fmla="*/ 988028 w 1739455"/>
                <a:gd name="connsiteY249" fmla="*/ 1155192 h 1600200"/>
                <a:gd name="connsiteX250" fmla="*/ 988028 w 1739455"/>
                <a:gd name="connsiteY250" fmla="*/ 1155192 h 1600200"/>
                <a:gd name="connsiteX251" fmla="*/ 989267 w 1739455"/>
                <a:gd name="connsiteY251" fmla="*/ 1155859 h 1600200"/>
                <a:gd name="connsiteX252" fmla="*/ 989267 w 1739455"/>
                <a:gd name="connsiteY252" fmla="*/ 1155859 h 1600200"/>
                <a:gd name="connsiteX253" fmla="*/ 990505 w 1739455"/>
                <a:gd name="connsiteY253" fmla="*/ 1156526 h 1600200"/>
                <a:gd name="connsiteX254" fmla="*/ 990505 w 1739455"/>
                <a:gd name="connsiteY254" fmla="*/ 1156526 h 1600200"/>
                <a:gd name="connsiteX255" fmla="*/ 991743 w 1739455"/>
                <a:gd name="connsiteY255" fmla="*/ 1157192 h 1600200"/>
                <a:gd name="connsiteX256" fmla="*/ 991743 w 1739455"/>
                <a:gd name="connsiteY256" fmla="*/ 1157192 h 1600200"/>
                <a:gd name="connsiteX257" fmla="*/ 992981 w 1739455"/>
                <a:gd name="connsiteY257" fmla="*/ 1157764 h 1600200"/>
                <a:gd name="connsiteX258" fmla="*/ 992981 w 1739455"/>
                <a:gd name="connsiteY258" fmla="*/ 1157764 h 1600200"/>
                <a:gd name="connsiteX259" fmla="*/ 994220 w 1739455"/>
                <a:gd name="connsiteY259" fmla="*/ 1158335 h 1600200"/>
                <a:gd name="connsiteX260" fmla="*/ 994220 w 1739455"/>
                <a:gd name="connsiteY260" fmla="*/ 1158335 h 1600200"/>
                <a:gd name="connsiteX261" fmla="*/ 995553 w 1739455"/>
                <a:gd name="connsiteY261" fmla="*/ 1158907 h 1600200"/>
                <a:gd name="connsiteX262" fmla="*/ 995553 w 1739455"/>
                <a:gd name="connsiteY262" fmla="*/ 1158907 h 1600200"/>
                <a:gd name="connsiteX263" fmla="*/ 996887 w 1739455"/>
                <a:gd name="connsiteY263" fmla="*/ 1159383 h 1600200"/>
                <a:gd name="connsiteX264" fmla="*/ 996887 w 1739455"/>
                <a:gd name="connsiteY264" fmla="*/ 1159383 h 1600200"/>
                <a:gd name="connsiteX265" fmla="*/ 998220 w 1739455"/>
                <a:gd name="connsiteY265" fmla="*/ 1159859 h 1600200"/>
                <a:gd name="connsiteX266" fmla="*/ 998220 w 1739455"/>
                <a:gd name="connsiteY266" fmla="*/ 1159859 h 1600200"/>
                <a:gd name="connsiteX267" fmla="*/ 999554 w 1739455"/>
                <a:gd name="connsiteY267" fmla="*/ 1160336 h 1600200"/>
                <a:gd name="connsiteX268" fmla="*/ 999554 w 1739455"/>
                <a:gd name="connsiteY268" fmla="*/ 1160336 h 1600200"/>
                <a:gd name="connsiteX269" fmla="*/ 1000887 w 1739455"/>
                <a:gd name="connsiteY269" fmla="*/ 1160717 h 1600200"/>
                <a:gd name="connsiteX270" fmla="*/ 1000887 w 1739455"/>
                <a:gd name="connsiteY270" fmla="*/ 1160717 h 1600200"/>
                <a:gd name="connsiteX271" fmla="*/ 1002221 w 1739455"/>
                <a:gd name="connsiteY271" fmla="*/ 1161098 h 1600200"/>
                <a:gd name="connsiteX272" fmla="*/ 1002221 w 1739455"/>
                <a:gd name="connsiteY272" fmla="*/ 1161098 h 1600200"/>
                <a:gd name="connsiteX273" fmla="*/ 1003554 w 1739455"/>
                <a:gd name="connsiteY273" fmla="*/ 1161479 h 1600200"/>
                <a:gd name="connsiteX274" fmla="*/ 1003554 w 1739455"/>
                <a:gd name="connsiteY274" fmla="*/ 1161479 h 1600200"/>
                <a:gd name="connsiteX275" fmla="*/ 1004983 w 1739455"/>
                <a:gd name="connsiteY275" fmla="*/ 1161764 h 1600200"/>
                <a:gd name="connsiteX276" fmla="*/ 1004983 w 1739455"/>
                <a:gd name="connsiteY276" fmla="*/ 1161764 h 1600200"/>
                <a:gd name="connsiteX277" fmla="*/ 1006412 w 1739455"/>
                <a:gd name="connsiteY277" fmla="*/ 1162050 h 1600200"/>
                <a:gd name="connsiteX278" fmla="*/ 1006412 w 1739455"/>
                <a:gd name="connsiteY278" fmla="*/ 1162050 h 1600200"/>
                <a:gd name="connsiteX279" fmla="*/ 1007840 w 1739455"/>
                <a:gd name="connsiteY279" fmla="*/ 1162336 h 1600200"/>
                <a:gd name="connsiteX280" fmla="*/ 1007840 w 1739455"/>
                <a:gd name="connsiteY280" fmla="*/ 1162336 h 1600200"/>
                <a:gd name="connsiteX281" fmla="*/ 1009269 w 1739455"/>
                <a:gd name="connsiteY281" fmla="*/ 1162526 h 1600200"/>
                <a:gd name="connsiteX282" fmla="*/ 1009269 w 1739455"/>
                <a:gd name="connsiteY282" fmla="*/ 1162526 h 1600200"/>
                <a:gd name="connsiteX283" fmla="*/ 1010698 w 1739455"/>
                <a:gd name="connsiteY283" fmla="*/ 1162717 h 1600200"/>
                <a:gd name="connsiteX284" fmla="*/ 1010698 w 1739455"/>
                <a:gd name="connsiteY284" fmla="*/ 1162717 h 1600200"/>
                <a:gd name="connsiteX285" fmla="*/ 1012127 w 1739455"/>
                <a:gd name="connsiteY285" fmla="*/ 1162812 h 1600200"/>
                <a:gd name="connsiteX286" fmla="*/ 1012127 w 1739455"/>
                <a:gd name="connsiteY286" fmla="*/ 1162812 h 1600200"/>
                <a:gd name="connsiteX287" fmla="*/ 1013555 w 1739455"/>
                <a:gd name="connsiteY287" fmla="*/ 1162907 h 1600200"/>
                <a:gd name="connsiteX288" fmla="*/ 1013555 w 1739455"/>
                <a:gd name="connsiteY288" fmla="*/ 1162907 h 1600200"/>
                <a:gd name="connsiteX289" fmla="*/ 1014031 w 1739455"/>
                <a:gd name="connsiteY289" fmla="*/ 1162907 h 1600200"/>
                <a:gd name="connsiteX290" fmla="*/ 1017175 w 1739455"/>
                <a:gd name="connsiteY290" fmla="*/ 1163003 h 1600200"/>
                <a:gd name="connsiteX291" fmla="*/ 1047560 w 1739455"/>
                <a:gd name="connsiteY291" fmla="*/ 1163003 h 1600200"/>
                <a:gd name="connsiteX292" fmla="*/ 1199483 w 1739455"/>
                <a:gd name="connsiteY292" fmla="*/ 1163003 h 1600200"/>
                <a:gd name="connsiteX293" fmla="*/ 1280446 w 1739455"/>
                <a:gd name="connsiteY293" fmla="*/ 1243965 h 1600200"/>
                <a:gd name="connsiteX294" fmla="*/ 1280446 w 1739455"/>
                <a:gd name="connsiteY294" fmla="*/ 1375886 h 1600200"/>
                <a:gd name="connsiteX295" fmla="*/ 1280446 w 1739455"/>
                <a:gd name="connsiteY295" fmla="*/ 1539431 h 1600200"/>
                <a:gd name="connsiteX296" fmla="*/ 1280446 w 1739455"/>
                <a:gd name="connsiteY296" fmla="*/ 1542574 h 1600200"/>
                <a:gd name="connsiteX297" fmla="*/ 1338072 w 1739455"/>
                <a:gd name="connsiteY297" fmla="*/ 1600200 h 1600200"/>
                <a:gd name="connsiteX298" fmla="*/ 1358075 w 1739455"/>
                <a:gd name="connsiteY298" fmla="*/ 1600200 h 1600200"/>
                <a:gd name="connsiteX299" fmla="*/ 1415701 w 1739455"/>
                <a:gd name="connsiteY299" fmla="*/ 1542574 h 1600200"/>
                <a:gd name="connsiteX300" fmla="*/ 1415701 w 1739455"/>
                <a:gd name="connsiteY300" fmla="*/ 1534477 h 1600200"/>
                <a:gd name="connsiteX301" fmla="*/ 1496663 w 1739455"/>
                <a:gd name="connsiteY301" fmla="*/ 1453515 h 1600200"/>
                <a:gd name="connsiteX302" fmla="*/ 1527239 w 1739455"/>
                <a:gd name="connsiteY302" fmla="*/ 1453515 h 1600200"/>
                <a:gd name="connsiteX303" fmla="*/ 1584865 w 1739455"/>
                <a:gd name="connsiteY303" fmla="*/ 1395889 h 1600200"/>
                <a:gd name="connsiteX304" fmla="*/ 1584865 w 1739455"/>
                <a:gd name="connsiteY304" fmla="*/ 1375886 h 1600200"/>
                <a:gd name="connsiteX305" fmla="*/ 1546765 w 1739455"/>
                <a:gd name="connsiteY305" fmla="*/ 1321689 h 1600200"/>
                <a:gd name="connsiteX306" fmla="*/ 1477518 w 1739455"/>
                <a:gd name="connsiteY306" fmla="*/ 1318070 h 1600200"/>
                <a:gd name="connsiteX307" fmla="*/ 1429988 w 1739455"/>
                <a:gd name="connsiteY307" fmla="*/ 1231487 h 1600200"/>
                <a:gd name="connsiteX308" fmla="*/ 1498759 w 1739455"/>
                <a:gd name="connsiteY308" fmla="*/ 1164527 h 1600200"/>
                <a:gd name="connsiteX309" fmla="*/ 1681829 w 1739455"/>
                <a:gd name="connsiteY309" fmla="*/ 1164527 h 1600200"/>
                <a:gd name="connsiteX310" fmla="*/ 1739456 w 1739455"/>
                <a:gd name="connsiteY310" fmla="*/ 1106900 h 1600200"/>
                <a:gd name="connsiteX311" fmla="*/ 1739456 w 1739455"/>
                <a:gd name="connsiteY311" fmla="*/ 1086898 h 1600200"/>
                <a:gd name="connsiteX312" fmla="*/ 1681829 w 1739455"/>
                <a:gd name="connsiteY312" fmla="*/ 1029272 h 1600200"/>
                <a:gd name="connsiteX313" fmla="*/ 1498854 w 1739455"/>
                <a:gd name="connsiteY313" fmla="*/ 1029272 h 1600200"/>
                <a:gd name="connsiteX314" fmla="*/ 1417892 w 1739455"/>
                <a:gd name="connsiteY314" fmla="*/ 948309 h 1600200"/>
                <a:gd name="connsiteX315" fmla="*/ 1417892 w 1739455"/>
                <a:gd name="connsiteY315" fmla="*/ 942594 h 1600200"/>
                <a:gd name="connsiteX316" fmla="*/ 1360265 w 1739455"/>
                <a:gd name="connsiteY316" fmla="*/ 884968 h 1600200"/>
                <a:gd name="connsiteX317" fmla="*/ 1186148 w 1739455"/>
                <a:gd name="connsiteY317" fmla="*/ 884968 h 1600200"/>
                <a:gd name="connsiteX318" fmla="*/ 1105186 w 1739455"/>
                <a:gd name="connsiteY318" fmla="*/ 804005 h 1600200"/>
                <a:gd name="connsiteX319" fmla="*/ 1105186 w 1739455"/>
                <a:gd name="connsiteY319" fmla="*/ 646176 h 1600200"/>
                <a:gd name="connsiteX320" fmla="*/ 1097089 w 1739455"/>
                <a:gd name="connsiteY320" fmla="*/ 616839 h 1600200"/>
                <a:gd name="connsiteX321" fmla="*/ 1096423 w 1739455"/>
                <a:gd name="connsiteY321" fmla="*/ 615696 h 1600200"/>
                <a:gd name="connsiteX322" fmla="*/ 1046417 w 1739455"/>
                <a:gd name="connsiteY322" fmla="*/ 586550 h 1600200"/>
                <a:gd name="connsiteX323" fmla="*/ 1024128 w 1739455"/>
                <a:gd name="connsiteY323" fmla="*/ 586550 h 1600200"/>
                <a:gd name="connsiteX324" fmla="*/ 943165 w 1739455"/>
                <a:gd name="connsiteY324" fmla="*/ 505587 h 1600200"/>
                <a:gd name="connsiteX325" fmla="*/ 943165 w 1739455"/>
                <a:gd name="connsiteY325" fmla="*/ 505206 h 1600200"/>
                <a:gd name="connsiteX326" fmla="*/ 885539 w 1739455"/>
                <a:gd name="connsiteY326" fmla="*/ 446818 h 1600200"/>
                <a:gd name="connsiteX327" fmla="*/ 844772 w 1739455"/>
                <a:gd name="connsiteY327" fmla="*/ 445580 h 1600200"/>
                <a:gd name="connsiteX328" fmla="*/ 795242 w 1739455"/>
                <a:gd name="connsiteY328" fmla="*/ 388525 h 1600200"/>
                <a:gd name="connsiteX329" fmla="*/ 795242 w 1739455"/>
                <a:gd name="connsiteY329" fmla="*/ 368522 h 1600200"/>
                <a:gd name="connsiteX330" fmla="*/ 852869 w 1739455"/>
                <a:gd name="connsiteY330" fmla="*/ 310896 h 1600200"/>
                <a:gd name="connsiteX331" fmla="*/ 952119 w 1739455"/>
                <a:gd name="connsiteY331" fmla="*/ 310896 h 1600200"/>
                <a:gd name="connsiteX332" fmla="*/ 951167 w 1739455"/>
                <a:gd name="connsiteY332" fmla="*/ 57626 h 1600200"/>
                <a:gd name="connsiteX333" fmla="*/ 893540 w 1739455"/>
                <a:gd name="connsiteY333" fmla="*/ 0 h 1600200"/>
                <a:gd name="connsiteX334" fmla="*/ 214598 w 1739455"/>
                <a:gd name="connsiteY334" fmla="*/ 0 h 1600200"/>
                <a:gd name="connsiteX335" fmla="*/ 157353 w 1739455"/>
                <a:gd name="connsiteY335" fmla="*/ 51149 h 1600200"/>
                <a:gd name="connsiteX336" fmla="*/ 157353 w 1739455"/>
                <a:gd name="connsiteY336" fmla="*/ 93059 h 1600200"/>
                <a:gd name="connsiteX337" fmla="*/ 99727 w 1739455"/>
                <a:gd name="connsiteY337" fmla="*/ 150686 h 1600200"/>
                <a:gd name="connsiteX338" fmla="*/ 0 w 1739455"/>
                <a:gd name="connsiteY338" fmla="*/ 150686 h 1600200"/>
                <a:gd name="connsiteX339" fmla="*/ 476 w 1739455"/>
                <a:gd name="connsiteY339" fmla="*/ 514921 h 1600200"/>
                <a:gd name="connsiteX340" fmla="*/ 476 w 1739455"/>
                <a:gd name="connsiteY340" fmla="*/ 514921 h 1600200"/>
                <a:gd name="connsiteX341" fmla="*/ 959358 w 1739455"/>
                <a:gd name="connsiteY341" fmla="*/ 1105281 h 1600200"/>
                <a:gd name="connsiteX342" fmla="*/ 959358 w 1739455"/>
                <a:gd name="connsiteY342" fmla="*/ 1105281 h 1600200"/>
                <a:gd name="connsiteX343" fmla="*/ 959358 w 1739455"/>
                <a:gd name="connsiteY343" fmla="*/ 1105281 h 1600200"/>
                <a:gd name="connsiteX344" fmla="*/ 959358 w 1739455"/>
                <a:gd name="connsiteY344" fmla="*/ 1105281 h 1600200"/>
                <a:gd name="connsiteX345" fmla="*/ 486156 w 1739455"/>
                <a:gd name="connsiteY345" fmla="*/ 672655 h 1600200"/>
                <a:gd name="connsiteX346" fmla="*/ 486156 w 1739455"/>
                <a:gd name="connsiteY346" fmla="*/ 672655 h 1600200"/>
                <a:gd name="connsiteX347" fmla="*/ 486156 w 1739455"/>
                <a:gd name="connsiteY347" fmla="*/ 672655 h 1600200"/>
                <a:gd name="connsiteX348" fmla="*/ 486156 w 1739455"/>
                <a:gd name="connsiteY348" fmla="*/ 672655 h 1600200"/>
                <a:gd name="connsiteX349" fmla="*/ 647033 w 1739455"/>
                <a:gd name="connsiteY349" fmla="*/ 814769 h 1600200"/>
                <a:gd name="connsiteX350" fmla="*/ 647033 w 1739455"/>
                <a:gd name="connsiteY350" fmla="*/ 814769 h 1600200"/>
                <a:gd name="connsiteX351" fmla="*/ 647033 w 1739455"/>
                <a:gd name="connsiteY351" fmla="*/ 814769 h 1600200"/>
                <a:gd name="connsiteX352" fmla="*/ 647033 w 1739455"/>
                <a:gd name="connsiteY352" fmla="*/ 814769 h 1600200"/>
                <a:gd name="connsiteX353" fmla="*/ 793813 w 1739455"/>
                <a:gd name="connsiteY353" fmla="*/ 956881 h 1600200"/>
                <a:gd name="connsiteX354" fmla="*/ 793813 w 1739455"/>
                <a:gd name="connsiteY354" fmla="*/ 956881 h 1600200"/>
                <a:gd name="connsiteX355" fmla="*/ 793813 w 1739455"/>
                <a:gd name="connsiteY355" fmla="*/ 956881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Lst>
              <a:rect l="l" t="t" r="r" b="b"/>
              <a:pathLst>
                <a:path w="1739455" h="1600200">
                  <a:moveTo>
                    <a:pt x="476" y="514921"/>
                  </a:moveTo>
                  <a:cubicBezTo>
                    <a:pt x="0" y="531686"/>
                    <a:pt x="10001" y="442722"/>
                    <a:pt x="48006" y="442722"/>
                  </a:cubicBezTo>
                  <a:lnTo>
                    <a:pt x="234791" y="442722"/>
                  </a:lnTo>
                  <a:cubicBezTo>
                    <a:pt x="271939" y="443389"/>
                    <a:pt x="319373" y="430435"/>
                    <a:pt x="319373" y="508063"/>
                  </a:cubicBezTo>
                  <a:lnTo>
                    <a:pt x="319373" y="527018"/>
                  </a:lnTo>
                  <a:cubicBezTo>
                    <a:pt x="319373" y="558737"/>
                    <a:pt x="345281" y="584645"/>
                    <a:pt x="377000" y="584645"/>
                  </a:cubicBezTo>
                  <a:lnTo>
                    <a:pt x="405098" y="584645"/>
                  </a:lnTo>
                  <a:cubicBezTo>
                    <a:pt x="449675" y="584645"/>
                    <a:pt x="486061" y="621030"/>
                    <a:pt x="486061" y="665607"/>
                  </a:cubicBezTo>
                  <a:lnTo>
                    <a:pt x="486061" y="672751"/>
                  </a:lnTo>
                  <a:lnTo>
                    <a:pt x="486061" y="674275"/>
                  </a:lnTo>
                  <a:lnTo>
                    <a:pt x="486061" y="674275"/>
                  </a:lnTo>
                  <a:lnTo>
                    <a:pt x="486156" y="675704"/>
                  </a:lnTo>
                  <a:lnTo>
                    <a:pt x="486156" y="675704"/>
                  </a:lnTo>
                  <a:lnTo>
                    <a:pt x="486251" y="677132"/>
                  </a:lnTo>
                  <a:lnTo>
                    <a:pt x="486251" y="677132"/>
                  </a:lnTo>
                  <a:lnTo>
                    <a:pt x="486346" y="678561"/>
                  </a:lnTo>
                  <a:lnTo>
                    <a:pt x="486346" y="678561"/>
                  </a:lnTo>
                  <a:lnTo>
                    <a:pt x="486537" y="679990"/>
                  </a:lnTo>
                  <a:lnTo>
                    <a:pt x="486537" y="679990"/>
                  </a:lnTo>
                  <a:lnTo>
                    <a:pt x="486728" y="681419"/>
                  </a:lnTo>
                  <a:lnTo>
                    <a:pt x="486728" y="681419"/>
                  </a:lnTo>
                  <a:lnTo>
                    <a:pt x="486918" y="682847"/>
                  </a:lnTo>
                  <a:lnTo>
                    <a:pt x="486918" y="682847"/>
                  </a:lnTo>
                  <a:cubicBezTo>
                    <a:pt x="489395" y="697039"/>
                    <a:pt x="497586" y="709994"/>
                    <a:pt x="509206" y="718852"/>
                  </a:cubicBezTo>
                  <a:lnTo>
                    <a:pt x="509206" y="718852"/>
                  </a:lnTo>
                  <a:lnTo>
                    <a:pt x="510350" y="719709"/>
                  </a:lnTo>
                  <a:lnTo>
                    <a:pt x="510350" y="719709"/>
                  </a:lnTo>
                  <a:lnTo>
                    <a:pt x="511493" y="720471"/>
                  </a:lnTo>
                  <a:lnTo>
                    <a:pt x="511493" y="720471"/>
                  </a:lnTo>
                  <a:lnTo>
                    <a:pt x="512636" y="721233"/>
                  </a:lnTo>
                  <a:lnTo>
                    <a:pt x="512636" y="721233"/>
                  </a:lnTo>
                  <a:lnTo>
                    <a:pt x="513779" y="721995"/>
                  </a:lnTo>
                  <a:lnTo>
                    <a:pt x="513779" y="721995"/>
                  </a:lnTo>
                  <a:lnTo>
                    <a:pt x="514350" y="722281"/>
                  </a:lnTo>
                  <a:cubicBezTo>
                    <a:pt x="514826" y="722567"/>
                    <a:pt x="515207" y="722757"/>
                    <a:pt x="515684" y="723043"/>
                  </a:cubicBezTo>
                  <a:lnTo>
                    <a:pt x="516255" y="723329"/>
                  </a:lnTo>
                  <a:lnTo>
                    <a:pt x="516255" y="723329"/>
                  </a:lnTo>
                  <a:lnTo>
                    <a:pt x="517493" y="723995"/>
                  </a:lnTo>
                  <a:lnTo>
                    <a:pt x="517493" y="723995"/>
                  </a:lnTo>
                  <a:lnTo>
                    <a:pt x="518731" y="724662"/>
                  </a:lnTo>
                  <a:lnTo>
                    <a:pt x="518731" y="724662"/>
                  </a:lnTo>
                  <a:lnTo>
                    <a:pt x="519970" y="725234"/>
                  </a:lnTo>
                  <a:lnTo>
                    <a:pt x="519970" y="725234"/>
                  </a:lnTo>
                  <a:cubicBezTo>
                    <a:pt x="520351" y="725424"/>
                    <a:pt x="520827" y="725614"/>
                    <a:pt x="521208" y="725805"/>
                  </a:cubicBezTo>
                  <a:lnTo>
                    <a:pt x="521208" y="725805"/>
                  </a:lnTo>
                  <a:lnTo>
                    <a:pt x="522542" y="726377"/>
                  </a:lnTo>
                  <a:lnTo>
                    <a:pt x="522542" y="726377"/>
                  </a:lnTo>
                  <a:lnTo>
                    <a:pt x="523875" y="726853"/>
                  </a:lnTo>
                  <a:lnTo>
                    <a:pt x="523875" y="726853"/>
                  </a:lnTo>
                  <a:lnTo>
                    <a:pt x="525209" y="727329"/>
                  </a:lnTo>
                  <a:lnTo>
                    <a:pt x="525209" y="727329"/>
                  </a:lnTo>
                  <a:lnTo>
                    <a:pt x="525494" y="727424"/>
                  </a:lnTo>
                  <a:cubicBezTo>
                    <a:pt x="526256" y="727615"/>
                    <a:pt x="526828" y="727805"/>
                    <a:pt x="527590" y="728091"/>
                  </a:cubicBezTo>
                  <a:lnTo>
                    <a:pt x="527876" y="728186"/>
                  </a:lnTo>
                  <a:lnTo>
                    <a:pt x="527876" y="728186"/>
                  </a:lnTo>
                  <a:lnTo>
                    <a:pt x="529209" y="728567"/>
                  </a:lnTo>
                  <a:lnTo>
                    <a:pt x="529209" y="728567"/>
                  </a:lnTo>
                  <a:lnTo>
                    <a:pt x="530543" y="728948"/>
                  </a:lnTo>
                  <a:lnTo>
                    <a:pt x="530543" y="728948"/>
                  </a:lnTo>
                  <a:lnTo>
                    <a:pt x="531971" y="729234"/>
                  </a:lnTo>
                  <a:lnTo>
                    <a:pt x="531971" y="729234"/>
                  </a:lnTo>
                  <a:cubicBezTo>
                    <a:pt x="532447" y="729329"/>
                    <a:pt x="532924" y="729425"/>
                    <a:pt x="533400" y="729520"/>
                  </a:cubicBezTo>
                  <a:lnTo>
                    <a:pt x="533400" y="729520"/>
                  </a:lnTo>
                  <a:lnTo>
                    <a:pt x="533686" y="729520"/>
                  </a:lnTo>
                  <a:cubicBezTo>
                    <a:pt x="534543" y="729615"/>
                    <a:pt x="535210" y="729805"/>
                    <a:pt x="536067" y="729901"/>
                  </a:cubicBezTo>
                  <a:lnTo>
                    <a:pt x="536353" y="729901"/>
                  </a:lnTo>
                  <a:lnTo>
                    <a:pt x="536353" y="729901"/>
                  </a:lnTo>
                  <a:lnTo>
                    <a:pt x="537781" y="730091"/>
                  </a:lnTo>
                  <a:lnTo>
                    <a:pt x="537781" y="730091"/>
                  </a:lnTo>
                  <a:lnTo>
                    <a:pt x="539210" y="730187"/>
                  </a:lnTo>
                  <a:lnTo>
                    <a:pt x="539210" y="730187"/>
                  </a:lnTo>
                  <a:lnTo>
                    <a:pt x="540639" y="730282"/>
                  </a:lnTo>
                  <a:lnTo>
                    <a:pt x="540639" y="730282"/>
                  </a:lnTo>
                  <a:lnTo>
                    <a:pt x="541115" y="730282"/>
                  </a:lnTo>
                  <a:cubicBezTo>
                    <a:pt x="542258" y="730282"/>
                    <a:pt x="543115" y="730377"/>
                    <a:pt x="544259" y="730377"/>
                  </a:cubicBezTo>
                  <a:lnTo>
                    <a:pt x="563594" y="730377"/>
                  </a:lnTo>
                  <a:lnTo>
                    <a:pt x="565880" y="730377"/>
                  </a:lnTo>
                  <a:cubicBezTo>
                    <a:pt x="610457" y="730377"/>
                    <a:pt x="646843" y="766763"/>
                    <a:pt x="646843" y="811339"/>
                  </a:cubicBezTo>
                  <a:lnTo>
                    <a:pt x="646843" y="814864"/>
                  </a:lnTo>
                  <a:lnTo>
                    <a:pt x="646843" y="816388"/>
                  </a:lnTo>
                  <a:lnTo>
                    <a:pt x="646843" y="816388"/>
                  </a:lnTo>
                  <a:lnTo>
                    <a:pt x="646938" y="817817"/>
                  </a:lnTo>
                  <a:lnTo>
                    <a:pt x="646938" y="817817"/>
                  </a:lnTo>
                  <a:lnTo>
                    <a:pt x="647033" y="819245"/>
                  </a:lnTo>
                  <a:lnTo>
                    <a:pt x="647033" y="819245"/>
                  </a:lnTo>
                  <a:lnTo>
                    <a:pt x="647129" y="820674"/>
                  </a:lnTo>
                  <a:lnTo>
                    <a:pt x="647129" y="820674"/>
                  </a:lnTo>
                  <a:lnTo>
                    <a:pt x="647319" y="822103"/>
                  </a:lnTo>
                  <a:lnTo>
                    <a:pt x="647319" y="822103"/>
                  </a:lnTo>
                  <a:lnTo>
                    <a:pt x="647510" y="823531"/>
                  </a:lnTo>
                  <a:lnTo>
                    <a:pt x="647510" y="823531"/>
                  </a:lnTo>
                  <a:lnTo>
                    <a:pt x="647795" y="824960"/>
                  </a:lnTo>
                  <a:lnTo>
                    <a:pt x="647795" y="824960"/>
                  </a:lnTo>
                  <a:cubicBezTo>
                    <a:pt x="647890" y="825437"/>
                    <a:pt x="647986" y="825913"/>
                    <a:pt x="648081" y="826389"/>
                  </a:cubicBezTo>
                  <a:lnTo>
                    <a:pt x="648081" y="826389"/>
                  </a:lnTo>
                  <a:lnTo>
                    <a:pt x="648367" y="827818"/>
                  </a:lnTo>
                  <a:lnTo>
                    <a:pt x="648367" y="827818"/>
                  </a:lnTo>
                  <a:lnTo>
                    <a:pt x="648748" y="829247"/>
                  </a:lnTo>
                  <a:lnTo>
                    <a:pt x="648748" y="829247"/>
                  </a:lnTo>
                  <a:cubicBezTo>
                    <a:pt x="654939" y="852392"/>
                    <a:pt x="675227" y="870204"/>
                    <a:pt x="700088" y="872300"/>
                  </a:cubicBezTo>
                  <a:lnTo>
                    <a:pt x="700088" y="872300"/>
                  </a:lnTo>
                  <a:lnTo>
                    <a:pt x="701516" y="872395"/>
                  </a:lnTo>
                  <a:lnTo>
                    <a:pt x="701516" y="872395"/>
                  </a:lnTo>
                  <a:lnTo>
                    <a:pt x="701993" y="872395"/>
                  </a:lnTo>
                  <a:cubicBezTo>
                    <a:pt x="703136" y="872395"/>
                    <a:pt x="703993" y="872490"/>
                    <a:pt x="705136" y="872490"/>
                  </a:cubicBezTo>
                  <a:lnTo>
                    <a:pt x="712565" y="872490"/>
                  </a:lnTo>
                  <a:cubicBezTo>
                    <a:pt x="757142" y="872490"/>
                    <a:pt x="793528" y="908876"/>
                    <a:pt x="793528" y="953453"/>
                  </a:cubicBezTo>
                  <a:lnTo>
                    <a:pt x="793528" y="956977"/>
                  </a:lnTo>
                  <a:lnTo>
                    <a:pt x="793528" y="958501"/>
                  </a:lnTo>
                  <a:lnTo>
                    <a:pt x="793528" y="958501"/>
                  </a:lnTo>
                  <a:lnTo>
                    <a:pt x="793623" y="959930"/>
                  </a:lnTo>
                  <a:lnTo>
                    <a:pt x="793623" y="959930"/>
                  </a:lnTo>
                  <a:lnTo>
                    <a:pt x="793718" y="961358"/>
                  </a:lnTo>
                  <a:lnTo>
                    <a:pt x="793718" y="961358"/>
                  </a:lnTo>
                  <a:lnTo>
                    <a:pt x="793813" y="962787"/>
                  </a:lnTo>
                  <a:lnTo>
                    <a:pt x="793813" y="962787"/>
                  </a:lnTo>
                  <a:lnTo>
                    <a:pt x="794004" y="964216"/>
                  </a:lnTo>
                  <a:lnTo>
                    <a:pt x="794004" y="964216"/>
                  </a:lnTo>
                  <a:lnTo>
                    <a:pt x="794195" y="965645"/>
                  </a:lnTo>
                  <a:lnTo>
                    <a:pt x="794195" y="965645"/>
                  </a:lnTo>
                  <a:cubicBezTo>
                    <a:pt x="797147" y="983361"/>
                    <a:pt x="807530" y="998315"/>
                    <a:pt x="823151" y="1007269"/>
                  </a:cubicBezTo>
                  <a:lnTo>
                    <a:pt x="823722" y="1007555"/>
                  </a:lnTo>
                  <a:lnTo>
                    <a:pt x="823722" y="1007555"/>
                  </a:lnTo>
                  <a:lnTo>
                    <a:pt x="824960" y="1008221"/>
                  </a:lnTo>
                  <a:lnTo>
                    <a:pt x="824960" y="1008221"/>
                  </a:lnTo>
                  <a:lnTo>
                    <a:pt x="826198" y="1008888"/>
                  </a:lnTo>
                  <a:lnTo>
                    <a:pt x="826198" y="1008888"/>
                  </a:lnTo>
                  <a:lnTo>
                    <a:pt x="827437" y="1009460"/>
                  </a:lnTo>
                  <a:lnTo>
                    <a:pt x="827437" y="1009460"/>
                  </a:lnTo>
                  <a:cubicBezTo>
                    <a:pt x="827818" y="1009650"/>
                    <a:pt x="828294" y="1009841"/>
                    <a:pt x="828675" y="1010031"/>
                  </a:cubicBezTo>
                  <a:lnTo>
                    <a:pt x="828675" y="1010031"/>
                  </a:lnTo>
                  <a:lnTo>
                    <a:pt x="830009" y="1010603"/>
                  </a:lnTo>
                  <a:lnTo>
                    <a:pt x="830009" y="1010603"/>
                  </a:lnTo>
                  <a:lnTo>
                    <a:pt x="831342" y="1011079"/>
                  </a:lnTo>
                  <a:lnTo>
                    <a:pt x="831342" y="1011079"/>
                  </a:lnTo>
                  <a:lnTo>
                    <a:pt x="832676" y="1011555"/>
                  </a:lnTo>
                  <a:lnTo>
                    <a:pt x="832676" y="1011555"/>
                  </a:lnTo>
                  <a:lnTo>
                    <a:pt x="832961" y="1011650"/>
                  </a:lnTo>
                  <a:cubicBezTo>
                    <a:pt x="833723" y="1011841"/>
                    <a:pt x="834295" y="1012031"/>
                    <a:pt x="835057" y="1012317"/>
                  </a:cubicBezTo>
                  <a:lnTo>
                    <a:pt x="835343" y="1012412"/>
                  </a:lnTo>
                  <a:lnTo>
                    <a:pt x="835343" y="1012412"/>
                  </a:lnTo>
                  <a:lnTo>
                    <a:pt x="836676" y="1012793"/>
                  </a:lnTo>
                  <a:lnTo>
                    <a:pt x="836676" y="1012793"/>
                  </a:lnTo>
                  <a:lnTo>
                    <a:pt x="838010" y="1013174"/>
                  </a:lnTo>
                  <a:lnTo>
                    <a:pt x="838010" y="1013174"/>
                  </a:lnTo>
                  <a:lnTo>
                    <a:pt x="839438" y="1013460"/>
                  </a:lnTo>
                  <a:lnTo>
                    <a:pt x="839438" y="1013460"/>
                  </a:lnTo>
                  <a:cubicBezTo>
                    <a:pt x="839914" y="1013555"/>
                    <a:pt x="840391" y="1013651"/>
                    <a:pt x="840867" y="1013746"/>
                  </a:cubicBezTo>
                  <a:lnTo>
                    <a:pt x="840867" y="1013746"/>
                  </a:lnTo>
                  <a:lnTo>
                    <a:pt x="841153" y="1013746"/>
                  </a:lnTo>
                  <a:cubicBezTo>
                    <a:pt x="842010" y="1013841"/>
                    <a:pt x="842677" y="1014031"/>
                    <a:pt x="843534" y="1014127"/>
                  </a:cubicBezTo>
                  <a:lnTo>
                    <a:pt x="843820" y="1014127"/>
                  </a:lnTo>
                  <a:lnTo>
                    <a:pt x="843820" y="1014127"/>
                  </a:lnTo>
                  <a:lnTo>
                    <a:pt x="845248" y="1014317"/>
                  </a:lnTo>
                  <a:lnTo>
                    <a:pt x="845248" y="1014317"/>
                  </a:lnTo>
                  <a:lnTo>
                    <a:pt x="846677" y="1014413"/>
                  </a:lnTo>
                  <a:lnTo>
                    <a:pt x="846677" y="1014413"/>
                  </a:lnTo>
                  <a:lnTo>
                    <a:pt x="848106" y="1014508"/>
                  </a:lnTo>
                  <a:lnTo>
                    <a:pt x="848106" y="1014508"/>
                  </a:lnTo>
                  <a:lnTo>
                    <a:pt x="848582" y="1014508"/>
                  </a:lnTo>
                  <a:cubicBezTo>
                    <a:pt x="849725" y="1014508"/>
                    <a:pt x="850583" y="1014603"/>
                    <a:pt x="851726" y="1014603"/>
                  </a:cubicBezTo>
                  <a:lnTo>
                    <a:pt x="871156" y="1014603"/>
                  </a:lnTo>
                  <a:lnTo>
                    <a:pt x="878110" y="1014603"/>
                  </a:lnTo>
                  <a:cubicBezTo>
                    <a:pt x="922687" y="1014603"/>
                    <a:pt x="959072" y="1050989"/>
                    <a:pt x="959072" y="1095566"/>
                  </a:cubicBezTo>
                  <a:lnTo>
                    <a:pt x="959072" y="1105376"/>
                  </a:lnTo>
                  <a:lnTo>
                    <a:pt x="959072" y="1106805"/>
                  </a:lnTo>
                  <a:lnTo>
                    <a:pt x="959072" y="1106805"/>
                  </a:lnTo>
                  <a:lnTo>
                    <a:pt x="959168" y="1108234"/>
                  </a:lnTo>
                  <a:lnTo>
                    <a:pt x="959168" y="1108234"/>
                  </a:lnTo>
                  <a:lnTo>
                    <a:pt x="959263" y="1109663"/>
                  </a:lnTo>
                  <a:lnTo>
                    <a:pt x="959263" y="1109663"/>
                  </a:lnTo>
                  <a:lnTo>
                    <a:pt x="959358" y="1111091"/>
                  </a:lnTo>
                  <a:lnTo>
                    <a:pt x="959358" y="1111091"/>
                  </a:lnTo>
                  <a:lnTo>
                    <a:pt x="959548" y="1112520"/>
                  </a:lnTo>
                  <a:lnTo>
                    <a:pt x="959548" y="1112520"/>
                  </a:lnTo>
                  <a:lnTo>
                    <a:pt x="959739" y="1113949"/>
                  </a:lnTo>
                  <a:lnTo>
                    <a:pt x="959739" y="1113949"/>
                  </a:lnTo>
                  <a:lnTo>
                    <a:pt x="959930" y="1115378"/>
                  </a:lnTo>
                  <a:lnTo>
                    <a:pt x="959930" y="1115378"/>
                  </a:lnTo>
                  <a:cubicBezTo>
                    <a:pt x="960025" y="1115854"/>
                    <a:pt x="960120" y="1116330"/>
                    <a:pt x="960215" y="1116806"/>
                  </a:cubicBezTo>
                  <a:lnTo>
                    <a:pt x="960215" y="1116806"/>
                  </a:lnTo>
                  <a:lnTo>
                    <a:pt x="960501" y="1118235"/>
                  </a:lnTo>
                  <a:lnTo>
                    <a:pt x="960501" y="1118235"/>
                  </a:lnTo>
                  <a:lnTo>
                    <a:pt x="960882" y="1119664"/>
                  </a:lnTo>
                  <a:lnTo>
                    <a:pt x="960882" y="1119664"/>
                  </a:lnTo>
                  <a:lnTo>
                    <a:pt x="961263" y="1120997"/>
                  </a:lnTo>
                  <a:lnTo>
                    <a:pt x="961263" y="1120997"/>
                  </a:lnTo>
                  <a:lnTo>
                    <a:pt x="961644" y="1122331"/>
                  </a:lnTo>
                  <a:lnTo>
                    <a:pt x="961644" y="1122331"/>
                  </a:lnTo>
                  <a:lnTo>
                    <a:pt x="962120" y="1123664"/>
                  </a:lnTo>
                  <a:lnTo>
                    <a:pt x="962120" y="1123664"/>
                  </a:lnTo>
                  <a:lnTo>
                    <a:pt x="962597" y="1124998"/>
                  </a:lnTo>
                  <a:lnTo>
                    <a:pt x="962597" y="1124998"/>
                  </a:lnTo>
                  <a:lnTo>
                    <a:pt x="963073" y="1126331"/>
                  </a:lnTo>
                  <a:lnTo>
                    <a:pt x="963073" y="1126331"/>
                  </a:lnTo>
                  <a:lnTo>
                    <a:pt x="963644" y="1127665"/>
                  </a:lnTo>
                  <a:lnTo>
                    <a:pt x="963644" y="1127665"/>
                  </a:lnTo>
                  <a:lnTo>
                    <a:pt x="964216" y="1128903"/>
                  </a:lnTo>
                  <a:lnTo>
                    <a:pt x="964216" y="1128903"/>
                  </a:lnTo>
                  <a:lnTo>
                    <a:pt x="964787" y="1130141"/>
                  </a:lnTo>
                  <a:lnTo>
                    <a:pt x="964787" y="1130141"/>
                  </a:lnTo>
                  <a:lnTo>
                    <a:pt x="965454" y="1131380"/>
                  </a:lnTo>
                  <a:lnTo>
                    <a:pt x="965454" y="1131380"/>
                  </a:lnTo>
                  <a:cubicBezTo>
                    <a:pt x="965645" y="1131761"/>
                    <a:pt x="965835" y="1132237"/>
                    <a:pt x="966121" y="1132618"/>
                  </a:cubicBezTo>
                  <a:lnTo>
                    <a:pt x="966121" y="1132618"/>
                  </a:lnTo>
                  <a:lnTo>
                    <a:pt x="966788" y="1133856"/>
                  </a:lnTo>
                  <a:lnTo>
                    <a:pt x="966788" y="1133856"/>
                  </a:lnTo>
                  <a:cubicBezTo>
                    <a:pt x="966978" y="1134237"/>
                    <a:pt x="967264" y="1134618"/>
                    <a:pt x="967454" y="1135094"/>
                  </a:cubicBezTo>
                  <a:lnTo>
                    <a:pt x="967454" y="1135094"/>
                  </a:lnTo>
                  <a:lnTo>
                    <a:pt x="968216" y="1136237"/>
                  </a:lnTo>
                  <a:lnTo>
                    <a:pt x="968216" y="1136237"/>
                  </a:lnTo>
                  <a:lnTo>
                    <a:pt x="968978" y="1137380"/>
                  </a:lnTo>
                  <a:lnTo>
                    <a:pt x="968978" y="1137380"/>
                  </a:lnTo>
                  <a:lnTo>
                    <a:pt x="969740" y="1138523"/>
                  </a:lnTo>
                  <a:lnTo>
                    <a:pt x="969740" y="1138523"/>
                  </a:lnTo>
                  <a:lnTo>
                    <a:pt x="970597" y="1139666"/>
                  </a:lnTo>
                  <a:lnTo>
                    <a:pt x="970597" y="1139666"/>
                  </a:lnTo>
                  <a:lnTo>
                    <a:pt x="971455" y="1140809"/>
                  </a:lnTo>
                  <a:lnTo>
                    <a:pt x="971455" y="1140809"/>
                  </a:lnTo>
                  <a:cubicBezTo>
                    <a:pt x="971740" y="1141190"/>
                    <a:pt x="972026" y="1141571"/>
                    <a:pt x="972312" y="1141857"/>
                  </a:cubicBezTo>
                  <a:lnTo>
                    <a:pt x="972312" y="1141857"/>
                  </a:lnTo>
                  <a:lnTo>
                    <a:pt x="973169" y="1142905"/>
                  </a:lnTo>
                  <a:lnTo>
                    <a:pt x="973169" y="1142905"/>
                  </a:lnTo>
                  <a:lnTo>
                    <a:pt x="974122" y="1143953"/>
                  </a:lnTo>
                  <a:lnTo>
                    <a:pt x="974122" y="1143953"/>
                  </a:lnTo>
                  <a:lnTo>
                    <a:pt x="975074" y="1145000"/>
                  </a:lnTo>
                  <a:lnTo>
                    <a:pt x="975074" y="1145000"/>
                  </a:lnTo>
                  <a:lnTo>
                    <a:pt x="976027" y="1145953"/>
                  </a:lnTo>
                  <a:lnTo>
                    <a:pt x="976027" y="1145953"/>
                  </a:lnTo>
                  <a:lnTo>
                    <a:pt x="976979" y="1146905"/>
                  </a:lnTo>
                  <a:lnTo>
                    <a:pt x="976979" y="1146905"/>
                  </a:lnTo>
                  <a:lnTo>
                    <a:pt x="978027" y="1147858"/>
                  </a:lnTo>
                  <a:lnTo>
                    <a:pt x="978027" y="1147858"/>
                  </a:lnTo>
                  <a:lnTo>
                    <a:pt x="979075" y="1148810"/>
                  </a:lnTo>
                  <a:lnTo>
                    <a:pt x="979075" y="1148810"/>
                  </a:lnTo>
                  <a:lnTo>
                    <a:pt x="980122" y="1149668"/>
                  </a:lnTo>
                  <a:lnTo>
                    <a:pt x="980122" y="1149668"/>
                  </a:lnTo>
                  <a:cubicBezTo>
                    <a:pt x="980504" y="1149953"/>
                    <a:pt x="980885" y="1150239"/>
                    <a:pt x="981170" y="1150525"/>
                  </a:cubicBezTo>
                  <a:lnTo>
                    <a:pt x="981170" y="1150525"/>
                  </a:lnTo>
                  <a:cubicBezTo>
                    <a:pt x="981551" y="1150811"/>
                    <a:pt x="981932" y="1151096"/>
                    <a:pt x="982218" y="1151382"/>
                  </a:cubicBezTo>
                  <a:lnTo>
                    <a:pt x="982218" y="1151382"/>
                  </a:lnTo>
                  <a:lnTo>
                    <a:pt x="983361" y="1152239"/>
                  </a:lnTo>
                  <a:lnTo>
                    <a:pt x="983361" y="1152239"/>
                  </a:lnTo>
                  <a:lnTo>
                    <a:pt x="984504" y="1153001"/>
                  </a:lnTo>
                  <a:lnTo>
                    <a:pt x="984504" y="1153001"/>
                  </a:lnTo>
                  <a:lnTo>
                    <a:pt x="985647" y="1153763"/>
                  </a:lnTo>
                  <a:lnTo>
                    <a:pt x="985647" y="1153763"/>
                  </a:lnTo>
                  <a:lnTo>
                    <a:pt x="986790" y="1154525"/>
                  </a:lnTo>
                  <a:lnTo>
                    <a:pt x="986790" y="1154525"/>
                  </a:lnTo>
                  <a:lnTo>
                    <a:pt x="988028" y="1155192"/>
                  </a:lnTo>
                  <a:lnTo>
                    <a:pt x="988028" y="1155192"/>
                  </a:lnTo>
                  <a:lnTo>
                    <a:pt x="989267" y="1155859"/>
                  </a:lnTo>
                  <a:lnTo>
                    <a:pt x="989267" y="1155859"/>
                  </a:lnTo>
                  <a:lnTo>
                    <a:pt x="990505" y="1156526"/>
                  </a:lnTo>
                  <a:lnTo>
                    <a:pt x="990505" y="1156526"/>
                  </a:lnTo>
                  <a:lnTo>
                    <a:pt x="991743" y="1157192"/>
                  </a:lnTo>
                  <a:lnTo>
                    <a:pt x="991743" y="1157192"/>
                  </a:lnTo>
                  <a:lnTo>
                    <a:pt x="992981" y="1157764"/>
                  </a:lnTo>
                  <a:lnTo>
                    <a:pt x="992981" y="1157764"/>
                  </a:lnTo>
                  <a:cubicBezTo>
                    <a:pt x="993362" y="1157954"/>
                    <a:pt x="993838" y="1158145"/>
                    <a:pt x="994220" y="1158335"/>
                  </a:cubicBezTo>
                  <a:lnTo>
                    <a:pt x="994220" y="1158335"/>
                  </a:lnTo>
                  <a:lnTo>
                    <a:pt x="995553" y="1158907"/>
                  </a:lnTo>
                  <a:lnTo>
                    <a:pt x="995553" y="1158907"/>
                  </a:lnTo>
                  <a:lnTo>
                    <a:pt x="996887" y="1159383"/>
                  </a:lnTo>
                  <a:lnTo>
                    <a:pt x="996887" y="1159383"/>
                  </a:lnTo>
                  <a:lnTo>
                    <a:pt x="998220" y="1159859"/>
                  </a:lnTo>
                  <a:lnTo>
                    <a:pt x="998220" y="1159859"/>
                  </a:lnTo>
                  <a:lnTo>
                    <a:pt x="999554" y="1160336"/>
                  </a:lnTo>
                  <a:lnTo>
                    <a:pt x="999554" y="1160336"/>
                  </a:lnTo>
                  <a:lnTo>
                    <a:pt x="1000887" y="1160717"/>
                  </a:lnTo>
                  <a:lnTo>
                    <a:pt x="1000887" y="1160717"/>
                  </a:lnTo>
                  <a:lnTo>
                    <a:pt x="1002221" y="1161098"/>
                  </a:lnTo>
                  <a:lnTo>
                    <a:pt x="1002221" y="1161098"/>
                  </a:lnTo>
                  <a:lnTo>
                    <a:pt x="1003554" y="1161479"/>
                  </a:lnTo>
                  <a:lnTo>
                    <a:pt x="1003554" y="1161479"/>
                  </a:lnTo>
                  <a:lnTo>
                    <a:pt x="1004983" y="1161764"/>
                  </a:lnTo>
                  <a:lnTo>
                    <a:pt x="1004983" y="1161764"/>
                  </a:lnTo>
                  <a:cubicBezTo>
                    <a:pt x="1005459" y="1161860"/>
                    <a:pt x="1005935" y="1161955"/>
                    <a:pt x="1006412" y="1162050"/>
                  </a:cubicBezTo>
                  <a:lnTo>
                    <a:pt x="1006412" y="1162050"/>
                  </a:lnTo>
                  <a:lnTo>
                    <a:pt x="1007840" y="1162336"/>
                  </a:lnTo>
                  <a:lnTo>
                    <a:pt x="1007840" y="1162336"/>
                  </a:lnTo>
                  <a:lnTo>
                    <a:pt x="1009269" y="1162526"/>
                  </a:lnTo>
                  <a:lnTo>
                    <a:pt x="1009269" y="1162526"/>
                  </a:lnTo>
                  <a:lnTo>
                    <a:pt x="1010698" y="1162717"/>
                  </a:lnTo>
                  <a:lnTo>
                    <a:pt x="1010698" y="1162717"/>
                  </a:lnTo>
                  <a:lnTo>
                    <a:pt x="1012127" y="1162812"/>
                  </a:lnTo>
                  <a:lnTo>
                    <a:pt x="1012127" y="1162812"/>
                  </a:lnTo>
                  <a:lnTo>
                    <a:pt x="1013555" y="1162907"/>
                  </a:lnTo>
                  <a:lnTo>
                    <a:pt x="1013555" y="1162907"/>
                  </a:lnTo>
                  <a:lnTo>
                    <a:pt x="1014031" y="1162907"/>
                  </a:lnTo>
                  <a:cubicBezTo>
                    <a:pt x="1015079" y="1162907"/>
                    <a:pt x="1016032" y="1163003"/>
                    <a:pt x="1017175" y="1163003"/>
                  </a:cubicBezTo>
                  <a:lnTo>
                    <a:pt x="1047560" y="1163003"/>
                  </a:lnTo>
                  <a:lnTo>
                    <a:pt x="1199483" y="1163003"/>
                  </a:lnTo>
                  <a:cubicBezTo>
                    <a:pt x="1244060" y="1163003"/>
                    <a:pt x="1280446" y="1199388"/>
                    <a:pt x="1280446" y="1243965"/>
                  </a:cubicBezTo>
                  <a:lnTo>
                    <a:pt x="1280446" y="1375886"/>
                  </a:lnTo>
                  <a:lnTo>
                    <a:pt x="1280446" y="1539431"/>
                  </a:lnTo>
                  <a:lnTo>
                    <a:pt x="1280446" y="1542574"/>
                  </a:lnTo>
                  <a:cubicBezTo>
                    <a:pt x="1280446" y="1574292"/>
                    <a:pt x="1306354" y="1600200"/>
                    <a:pt x="1338072" y="1600200"/>
                  </a:cubicBezTo>
                  <a:lnTo>
                    <a:pt x="1358075" y="1600200"/>
                  </a:lnTo>
                  <a:cubicBezTo>
                    <a:pt x="1389793" y="1600200"/>
                    <a:pt x="1415701" y="1574292"/>
                    <a:pt x="1415701" y="1542574"/>
                  </a:cubicBezTo>
                  <a:lnTo>
                    <a:pt x="1415701" y="1534477"/>
                  </a:lnTo>
                  <a:cubicBezTo>
                    <a:pt x="1415701" y="1489900"/>
                    <a:pt x="1452086" y="1453515"/>
                    <a:pt x="1496663" y="1453515"/>
                  </a:cubicBezTo>
                  <a:lnTo>
                    <a:pt x="1527239" y="1453515"/>
                  </a:lnTo>
                  <a:cubicBezTo>
                    <a:pt x="1558957" y="1453515"/>
                    <a:pt x="1584865" y="1427607"/>
                    <a:pt x="1584865" y="1395889"/>
                  </a:cubicBezTo>
                  <a:lnTo>
                    <a:pt x="1584865" y="1375886"/>
                  </a:lnTo>
                  <a:cubicBezTo>
                    <a:pt x="1584865" y="1351026"/>
                    <a:pt x="1568958" y="1329690"/>
                    <a:pt x="1546765" y="1321689"/>
                  </a:cubicBezTo>
                  <a:cubicBezTo>
                    <a:pt x="1535716" y="1317689"/>
                    <a:pt x="1493520" y="1325689"/>
                    <a:pt x="1477518" y="1318070"/>
                  </a:cubicBezTo>
                  <a:cubicBezTo>
                    <a:pt x="1439609" y="1299877"/>
                    <a:pt x="1425226" y="1259014"/>
                    <a:pt x="1429988" y="1231487"/>
                  </a:cubicBezTo>
                  <a:cubicBezTo>
                    <a:pt x="1436846" y="1192435"/>
                    <a:pt x="1459039" y="1164527"/>
                    <a:pt x="1498759" y="1164527"/>
                  </a:cubicBezTo>
                  <a:lnTo>
                    <a:pt x="1681829" y="1164527"/>
                  </a:lnTo>
                  <a:cubicBezTo>
                    <a:pt x="1713548" y="1164527"/>
                    <a:pt x="1739456" y="1138619"/>
                    <a:pt x="1739456" y="1106900"/>
                  </a:cubicBezTo>
                  <a:lnTo>
                    <a:pt x="1739456" y="1086898"/>
                  </a:lnTo>
                  <a:cubicBezTo>
                    <a:pt x="1739456" y="1055180"/>
                    <a:pt x="1713548" y="1029272"/>
                    <a:pt x="1681829" y="1029272"/>
                  </a:cubicBezTo>
                  <a:lnTo>
                    <a:pt x="1498854" y="1029272"/>
                  </a:lnTo>
                  <a:cubicBezTo>
                    <a:pt x="1454277" y="1029272"/>
                    <a:pt x="1417892" y="992886"/>
                    <a:pt x="1417892" y="948309"/>
                  </a:cubicBezTo>
                  <a:lnTo>
                    <a:pt x="1417892" y="942594"/>
                  </a:lnTo>
                  <a:cubicBezTo>
                    <a:pt x="1417892" y="910876"/>
                    <a:pt x="1391984" y="884968"/>
                    <a:pt x="1360265" y="884968"/>
                  </a:cubicBezTo>
                  <a:lnTo>
                    <a:pt x="1186148" y="884968"/>
                  </a:lnTo>
                  <a:cubicBezTo>
                    <a:pt x="1141571" y="884968"/>
                    <a:pt x="1105186" y="848582"/>
                    <a:pt x="1105186" y="804005"/>
                  </a:cubicBezTo>
                  <a:lnTo>
                    <a:pt x="1105186" y="646176"/>
                  </a:lnTo>
                  <a:cubicBezTo>
                    <a:pt x="1105186" y="635508"/>
                    <a:pt x="1102233" y="625412"/>
                    <a:pt x="1097089" y="616839"/>
                  </a:cubicBezTo>
                  <a:cubicBezTo>
                    <a:pt x="1096804" y="616458"/>
                    <a:pt x="1096613" y="616077"/>
                    <a:pt x="1096423" y="615696"/>
                  </a:cubicBezTo>
                  <a:cubicBezTo>
                    <a:pt x="1086517" y="598361"/>
                    <a:pt x="1067753" y="586550"/>
                    <a:pt x="1046417" y="586550"/>
                  </a:cubicBezTo>
                  <a:lnTo>
                    <a:pt x="1024128" y="586550"/>
                  </a:lnTo>
                  <a:cubicBezTo>
                    <a:pt x="979551" y="586550"/>
                    <a:pt x="943165" y="550164"/>
                    <a:pt x="943165" y="505587"/>
                  </a:cubicBezTo>
                  <a:lnTo>
                    <a:pt x="943165" y="505206"/>
                  </a:lnTo>
                  <a:cubicBezTo>
                    <a:pt x="943165" y="473488"/>
                    <a:pt x="917162" y="447770"/>
                    <a:pt x="885539" y="446818"/>
                  </a:cubicBezTo>
                  <a:lnTo>
                    <a:pt x="844772" y="445580"/>
                  </a:lnTo>
                  <a:cubicBezTo>
                    <a:pt x="816864" y="441674"/>
                    <a:pt x="795242" y="417481"/>
                    <a:pt x="795242" y="388525"/>
                  </a:cubicBezTo>
                  <a:lnTo>
                    <a:pt x="795242" y="368522"/>
                  </a:lnTo>
                  <a:cubicBezTo>
                    <a:pt x="795242" y="336804"/>
                    <a:pt x="821150" y="310896"/>
                    <a:pt x="852869" y="310896"/>
                  </a:cubicBezTo>
                  <a:lnTo>
                    <a:pt x="952119" y="310896"/>
                  </a:lnTo>
                  <a:lnTo>
                    <a:pt x="951167" y="57626"/>
                  </a:lnTo>
                  <a:cubicBezTo>
                    <a:pt x="951071" y="26003"/>
                    <a:pt x="925259" y="0"/>
                    <a:pt x="893540" y="0"/>
                  </a:cubicBezTo>
                  <a:lnTo>
                    <a:pt x="214598" y="0"/>
                  </a:lnTo>
                  <a:cubicBezTo>
                    <a:pt x="185166" y="0"/>
                    <a:pt x="160592" y="22479"/>
                    <a:pt x="157353" y="51149"/>
                  </a:cubicBezTo>
                  <a:lnTo>
                    <a:pt x="157353" y="93059"/>
                  </a:lnTo>
                  <a:cubicBezTo>
                    <a:pt x="157353" y="124778"/>
                    <a:pt x="131445" y="150686"/>
                    <a:pt x="99727" y="150686"/>
                  </a:cubicBezTo>
                  <a:lnTo>
                    <a:pt x="0" y="150686"/>
                  </a:lnTo>
                  <a:lnTo>
                    <a:pt x="476" y="514921"/>
                  </a:lnTo>
                  <a:lnTo>
                    <a:pt x="476" y="514921"/>
                  </a:lnTo>
                  <a:close/>
                  <a:moveTo>
                    <a:pt x="959358" y="1105281"/>
                  </a:moveTo>
                  <a:lnTo>
                    <a:pt x="959358" y="1105281"/>
                  </a:lnTo>
                  <a:lnTo>
                    <a:pt x="959358" y="1105281"/>
                  </a:lnTo>
                  <a:lnTo>
                    <a:pt x="959358" y="1105281"/>
                  </a:lnTo>
                  <a:close/>
                  <a:moveTo>
                    <a:pt x="486156" y="672655"/>
                  </a:moveTo>
                  <a:lnTo>
                    <a:pt x="486156" y="672655"/>
                  </a:lnTo>
                  <a:lnTo>
                    <a:pt x="486156" y="672655"/>
                  </a:lnTo>
                  <a:lnTo>
                    <a:pt x="486156" y="672655"/>
                  </a:lnTo>
                  <a:close/>
                  <a:moveTo>
                    <a:pt x="647033" y="814769"/>
                  </a:moveTo>
                  <a:lnTo>
                    <a:pt x="647033" y="814769"/>
                  </a:lnTo>
                  <a:lnTo>
                    <a:pt x="647033" y="814769"/>
                  </a:lnTo>
                  <a:lnTo>
                    <a:pt x="647033" y="814769"/>
                  </a:lnTo>
                  <a:close/>
                  <a:moveTo>
                    <a:pt x="793813" y="956881"/>
                  </a:moveTo>
                  <a:lnTo>
                    <a:pt x="793813" y="956881"/>
                  </a:lnTo>
                  <a:lnTo>
                    <a:pt x="793813" y="956881"/>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1" name="Freeform: Shape 190">
              <a:extLst>
                <a:ext uri="{FF2B5EF4-FFF2-40B4-BE49-F238E27FC236}">
                  <a16:creationId xmlns:a16="http://schemas.microsoft.com/office/drawing/2014/main" id="{0175BE5F-38C5-471D-9653-1F23F877B7AF}"/>
                </a:ext>
              </a:extLst>
            </p:cNvPr>
            <p:cNvSpPr/>
            <p:nvPr/>
          </p:nvSpPr>
          <p:spPr>
            <a:xfrm>
              <a:off x="2597579" y="3391265"/>
              <a:ext cx="633888" cy="436149"/>
            </a:xfrm>
            <a:custGeom>
              <a:avLst/>
              <a:gdLst>
                <a:gd name="connsiteX0" fmla="*/ 633889 w 633888"/>
                <a:gd name="connsiteY0" fmla="*/ 285464 h 436149"/>
                <a:gd name="connsiteX1" fmla="*/ 633889 w 633888"/>
                <a:gd name="connsiteY1" fmla="*/ 142208 h 436149"/>
                <a:gd name="connsiteX2" fmla="*/ 57626 w 633888"/>
                <a:gd name="connsiteY2" fmla="*/ 143256 h 436149"/>
                <a:gd name="connsiteX3" fmla="*/ 0 w 633888"/>
                <a:gd name="connsiteY3" fmla="*/ 200882 h 436149"/>
                <a:gd name="connsiteX4" fmla="*/ 0 w 633888"/>
                <a:gd name="connsiteY4" fmla="*/ 378523 h 436149"/>
                <a:gd name="connsiteX5" fmla="*/ 57626 w 633888"/>
                <a:gd name="connsiteY5" fmla="*/ 436150 h 436149"/>
                <a:gd name="connsiteX6" fmla="*/ 253079 w 633888"/>
                <a:gd name="connsiteY6" fmla="*/ 436150 h 436149"/>
                <a:gd name="connsiteX7" fmla="*/ 310705 w 633888"/>
                <a:gd name="connsiteY7" fmla="*/ 378523 h 436149"/>
                <a:gd name="connsiteX8" fmla="*/ 310705 w 633888"/>
                <a:gd name="connsiteY8" fmla="*/ 336613 h 436149"/>
                <a:gd name="connsiteX9" fmla="*/ 367951 w 633888"/>
                <a:gd name="connsiteY9" fmla="*/ 285464 h 436149"/>
                <a:gd name="connsiteX10" fmla="*/ 633889 w 633888"/>
                <a:gd name="connsiteY10" fmla="*/ 285464 h 436149"/>
                <a:gd name="connsiteX11" fmla="*/ 633889 w 633888"/>
                <a:gd name="connsiteY11" fmla="*/ 285464 h 436149"/>
                <a:gd name="connsiteX12" fmla="*/ 91345 w 633888"/>
                <a:gd name="connsiteY12" fmla="*/ 0 h 436149"/>
                <a:gd name="connsiteX13" fmla="*/ 91345 w 633888"/>
                <a:gd name="connsiteY13" fmla="*/ 0 h 436149"/>
                <a:gd name="connsiteX14" fmla="*/ 91345 w 633888"/>
                <a:gd name="connsiteY14" fmla="*/ 0 h 436149"/>
                <a:gd name="connsiteX15" fmla="*/ 91345 w 633888"/>
                <a:gd name="connsiteY15" fmla="*/ 0 h 43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3888" h="436149">
                  <a:moveTo>
                    <a:pt x="633889" y="285464"/>
                  </a:moveTo>
                  <a:lnTo>
                    <a:pt x="633889" y="142208"/>
                  </a:lnTo>
                  <a:cubicBezTo>
                    <a:pt x="427482" y="142208"/>
                    <a:pt x="249746" y="143256"/>
                    <a:pt x="57626" y="143256"/>
                  </a:cubicBezTo>
                  <a:cubicBezTo>
                    <a:pt x="25908" y="143256"/>
                    <a:pt x="0" y="169164"/>
                    <a:pt x="0" y="200882"/>
                  </a:cubicBezTo>
                  <a:lnTo>
                    <a:pt x="0" y="378523"/>
                  </a:lnTo>
                  <a:cubicBezTo>
                    <a:pt x="0" y="410242"/>
                    <a:pt x="25908" y="436150"/>
                    <a:pt x="57626" y="436150"/>
                  </a:cubicBezTo>
                  <a:lnTo>
                    <a:pt x="253079" y="436150"/>
                  </a:lnTo>
                  <a:cubicBezTo>
                    <a:pt x="284797" y="436150"/>
                    <a:pt x="310705" y="410242"/>
                    <a:pt x="310705" y="378523"/>
                  </a:cubicBezTo>
                  <a:lnTo>
                    <a:pt x="310705" y="336613"/>
                  </a:lnTo>
                  <a:cubicBezTo>
                    <a:pt x="313944" y="307943"/>
                    <a:pt x="338519" y="285464"/>
                    <a:pt x="367951" y="285464"/>
                  </a:cubicBezTo>
                  <a:lnTo>
                    <a:pt x="633889" y="285464"/>
                  </a:lnTo>
                  <a:lnTo>
                    <a:pt x="633889" y="285464"/>
                  </a:lnTo>
                  <a:close/>
                  <a:moveTo>
                    <a:pt x="91345" y="0"/>
                  </a:moveTo>
                  <a:lnTo>
                    <a:pt x="91345" y="0"/>
                  </a:lnTo>
                  <a:lnTo>
                    <a:pt x="91345" y="0"/>
                  </a:lnTo>
                  <a:lnTo>
                    <a:pt x="91345"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2" name="Freeform: Shape 191">
              <a:extLst>
                <a:ext uri="{FF2B5EF4-FFF2-40B4-BE49-F238E27FC236}">
                  <a16:creationId xmlns:a16="http://schemas.microsoft.com/office/drawing/2014/main" id="{AFC9A18B-BCB3-4C5B-8A90-7CD820B7456E}"/>
                </a:ext>
              </a:extLst>
            </p:cNvPr>
            <p:cNvSpPr/>
            <p:nvPr/>
          </p:nvSpPr>
          <p:spPr>
            <a:xfrm>
              <a:off x="3231373" y="3411077"/>
              <a:ext cx="951737" cy="573595"/>
            </a:xfrm>
            <a:custGeom>
              <a:avLst/>
              <a:gdLst>
                <a:gd name="connsiteX0" fmla="*/ 472440 w 951737"/>
                <a:gd name="connsiteY0" fmla="*/ 0 h 573595"/>
                <a:gd name="connsiteX1" fmla="*/ 951738 w 951737"/>
                <a:gd name="connsiteY1" fmla="*/ 0 h 573595"/>
                <a:gd name="connsiteX2" fmla="*/ 951738 w 951737"/>
                <a:gd name="connsiteY2" fmla="*/ 213265 h 573595"/>
                <a:gd name="connsiteX3" fmla="*/ 894112 w 951737"/>
                <a:gd name="connsiteY3" fmla="*/ 270891 h 573595"/>
                <a:gd name="connsiteX4" fmla="*/ 859250 w 951737"/>
                <a:gd name="connsiteY4" fmla="*/ 270891 h 573595"/>
                <a:gd name="connsiteX5" fmla="*/ 786574 w 951737"/>
                <a:gd name="connsiteY5" fmla="*/ 347567 h 573595"/>
                <a:gd name="connsiteX6" fmla="*/ 786574 w 951737"/>
                <a:gd name="connsiteY6" fmla="*/ 515969 h 573595"/>
                <a:gd name="connsiteX7" fmla="*/ 728948 w 951737"/>
                <a:gd name="connsiteY7" fmla="*/ 573596 h 573595"/>
                <a:gd name="connsiteX8" fmla="*/ 472535 w 951737"/>
                <a:gd name="connsiteY8" fmla="*/ 573596 h 573595"/>
                <a:gd name="connsiteX9" fmla="*/ 475869 w 951737"/>
                <a:gd name="connsiteY9" fmla="*/ 515969 h 573595"/>
                <a:gd name="connsiteX10" fmla="*/ 475869 w 951737"/>
                <a:gd name="connsiteY10" fmla="*/ 316802 h 573595"/>
                <a:gd name="connsiteX11" fmla="*/ 418624 w 951737"/>
                <a:gd name="connsiteY11" fmla="*/ 265652 h 573595"/>
                <a:gd name="connsiteX12" fmla="*/ 0 w 951737"/>
                <a:gd name="connsiteY12" fmla="*/ 265652 h 573595"/>
                <a:gd name="connsiteX13" fmla="*/ 0 w 951737"/>
                <a:gd name="connsiteY13" fmla="*/ 122396 h 573595"/>
                <a:gd name="connsiteX14" fmla="*/ 78772 w 951737"/>
                <a:gd name="connsiteY14" fmla="*/ 122396 h 573595"/>
                <a:gd name="connsiteX15" fmla="*/ 93345 w 951737"/>
                <a:gd name="connsiteY15" fmla="*/ 121729 h 573595"/>
                <a:gd name="connsiteX16" fmla="*/ 101251 w 951737"/>
                <a:gd name="connsiteY16" fmla="*/ 121348 h 573595"/>
                <a:gd name="connsiteX17" fmla="*/ 400240 w 951737"/>
                <a:gd name="connsiteY17" fmla="*/ 121348 h 573595"/>
                <a:gd name="connsiteX18" fmla="*/ 470249 w 951737"/>
                <a:gd name="connsiteY18" fmla="*/ 51340 h 573595"/>
                <a:gd name="connsiteX19" fmla="*/ 472440 w 951737"/>
                <a:gd name="connsiteY19" fmla="*/ 0 h 5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1737" h="573595">
                  <a:moveTo>
                    <a:pt x="472440" y="0"/>
                  </a:moveTo>
                  <a:lnTo>
                    <a:pt x="951738" y="0"/>
                  </a:lnTo>
                  <a:lnTo>
                    <a:pt x="951738" y="213265"/>
                  </a:lnTo>
                  <a:cubicBezTo>
                    <a:pt x="951738" y="244983"/>
                    <a:pt x="925830" y="270891"/>
                    <a:pt x="894112" y="270891"/>
                  </a:cubicBezTo>
                  <a:lnTo>
                    <a:pt x="859250" y="270891"/>
                  </a:lnTo>
                  <a:cubicBezTo>
                    <a:pt x="802957" y="270891"/>
                    <a:pt x="784955" y="325946"/>
                    <a:pt x="786574" y="347567"/>
                  </a:cubicBezTo>
                  <a:lnTo>
                    <a:pt x="786574" y="515969"/>
                  </a:lnTo>
                  <a:cubicBezTo>
                    <a:pt x="786574" y="547688"/>
                    <a:pt x="760666" y="573596"/>
                    <a:pt x="728948" y="573596"/>
                  </a:cubicBezTo>
                  <a:lnTo>
                    <a:pt x="472535" y="573596"/>
                  </a:lnTo>
                  <a:lnTo>
                    <a:pt x="475869" y="515969"/>
                  </a:lnTo>
                  <a:lnTo>
                    <a:pt x="475869" y="316802"/>
                  </a:lnTo>
                  <a:cubicBezTo>
                    <a:pt x="472630" y="288131"/>
                    <a:pt x="448056" y="265652"/>
                    <a:pt x="418624" y="265652"/>
                  </a:cubicBezTo>
                  <a:lnTo>
                    <a:pt x="0" y="265652"/>
                  </a:lnTo>
                  <a:lnTo>
                    <a:pt x="0" y="122396"/>
                  </a:lnTo>
                  <a:lnTo>
                    <a:pt x="78772" y="122396"/>
                  </a:lnTo>
                  <a:cubicBezTo>
                    <a:pt x="83725" y="122396"/>
                    <a:pt x="88582" y="122111"/>
                    <a:pt x="93345" y="121729"/>
                  </a:cubicBezTo>
                  <a:cubicBezTo>
                    <a:pt x="96107" y="121444"/>
                    <a:pt x="98488" y="121348"/>
                    <a:pt x="101251" y="121348"/>
                  </a:cubicBezTo>
                  <a:lnTo>
                    <a:pt x="400240" y="121348"/>
                  </a:lnTo>
                  <a:cubicBezTo>
                    <a:pt x="438721" y="121348"/>
                    <a:pt x="468630" y="89821"/>
                    <a:pt x="470249" y="51340"/>
                  </a:cubicBezTo>
                  <a:lnTo>
                    <a:pt x="472440" y="0"/>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3" name="Freeform: Shape 192">
              <a:extLst>
                <a:ext uri="{FF2B5EF4-FFF2-40B4-BE49-F238E27FC236}">
                  <a16:creationId xmlns:a16="http://schemas.microsoft.com/office/drawing/2014/main" id="{D79E45CE-F531-430F-A611-EFC1194E3BFE}"/>
                </a:ext>
              </a:extLst>
            </p:cNvPr>
            <p:cNvSpPr/>
            <p:nvPr/>
          </p:nvSpPr>
          <p:spPr>
            <a:xfrm>
              <a:off x="3704003" y="3830177"/>
              <a:ext cx="314039" cy="154495"/>
            </a:xfrm>
            <a:custGeom>
              <a:avLst/>
              <a:gdLst>
                <a:gd name="connsiteX0" fmla="*/ 314039 w 314039"/>
                <a:gd name="connsiteY0" fmla="*/ 0 h 154495"/>
                <a:gd name="connsiteX1" fmla="*/ 314039 w 314039"/>
                <a:gd name="connsiteY1" fmla="*/ 96869 h 154495"/>
                <a:gd name="connsiteX2" fmla="*/ 256413 w 314039"/>
                <a:gd name="connsiteY2" fmla="*/ 154496 h 154495"/>
                <a:gd name="connsiteX3" fmla="*/ 0 w 314039"/>
                <a:gd name="connsiteY3" fmla="*/ 154496 h 154495"/>
                <a:gd name="connsiteX4" fmla="*/ 3334 w 314039"/>
                <a:gd name="connsiteY4" fmla="*/ 96869 h 154495"/>
                <a:gd name="connsiteX5" fmla="*/ 3334 w 314039"/>
                <a:gd name="connsiteY5" fmla="*/ 0 h 154495"/>
                <a:gd name="connsiteX6" fmla="*/ 314039 w 314039"/>
                <a:gd name="connsiteY6" fmla="*/ 0 h 15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039" h="154495">
                  <a:moveTo>
                    <a:pt x="314039" y="0"/>
                  </a:moveTo>
                  <a:lnTo>
                    <a:pt x="314039" y="96869"/>
                  </a:lnTo>
                  <a:cubicBezTo>
                    <a:pt x="314039" y="128588"/>
                    <a:pt x="288131" y="154496"/>
                    <a:pt x="256413" y="154496"/>
                  </a:cubicBezTo>
                  <a:lnTo>
                    <a:pt x="0" y="154496"/>
                  </a:lnTo>
                  <a:lnTo>
                    <a:pt x="3334" y="96869"/>
                  </a:lnTo>
                  <a:lnTo>
                    <a:pt x="3334" y="0"/>
                  </a:lnTo>
                  <a:lnTo>
                    <a:pt x="314039" y="0"/>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4" name="Freeform: Shape 193">
              <a:extLst>
                <a:ext uri="{FF2B5EF4-FFF2-40B4-BE49-F238E27FC236}">
                  <a16:creationId xmlns:a16="http://schemas.microsoft.com/office/drawing/2014/main" id="{FDE15936-D8D8-440F-BA99-7BB8F07288B1}"/>
                </a:ext>
              </a:extLst>
            </p:cNvPr>
            <p:cNvSpPr/>
            <p:nvPr/>
          </p:nvSpPr>
          <p:spPr>
            <a:xfrm>
              <a:off x="3828495" y="3830462"/>
              <a:ext cx="820769" cy="493014"/>
            </a:xfrm>
            <a:custGeom>
              <a:avLst/>
              <a:gdLst>
                <a:gd name="connsiteX0" fmla="*/ 0 w 820769"/>
                <a:gd name="connsiteY0" fmla="*/ 154210 h 493014"/>
                <a:gd name="connsiteX1" fmla="*/ 41053 w 820769"/>
                <a:gd name="connsiteY1" fmla="*/ 220313 h 493014"/>
                <a:gd name="connsiteX2" fmla="*/ 41053 w 820769"/>
                <a:gd name="connsiteY2" fmla="*/ 239268 h 493014"/>
                <a:gd name="connsiteX3" fmla="*/ 98679 w 820769"/>
                <a:gd name="connsiteY3" fmla="*/ 296894 h 493014"/>
                <a:gd name="connsiteX4" fmla="*/ 126778 w 820769"/>
                <a:gd name="connsiteY4" fmla="*/ 296894 h 493014"/>
                <a:gd name="connsiteX5" fmla="*/ 207740 w 820769"/>
                <a:gd name="connsiteY5" fmla="*/ 377857 h 493014"/>
                <a:gd name="connsiteX6" fmla="*/ 207740 w 820769"/>
                <a:gd name="connsiteY6" fmla="*/ 385001 h 493014"/>
                <a:gd name="connsiteX7" fmla="*/ 207740 w 820769"/>
                <a:gd name="connsiteY7" fmla="*/ 386524 h 493014"/>
                <a:gd name="connsiteX8" fmla="*/ 207740 w 820769"/>
                <a:gd name="connsiteY8" fmla="*/ 386524 h 493014"/>
                <a:gd name="connsiteX9" fmla="*/ 207835 w 820769"/>
                <a:gd name="connsiteY9" fmla="*/ 387953 h 493014"/>
                <a:gd name="connsiteX10" fmla="*/ 207835 w 820769"/>
                <a:gd name="connsiteY10" fmla="*/ 387953 h 493014"/>
                <a:gd name="connsiteX11" fmla="*/ 207931 w 820769"/>
                <a:gd name="connsiteY11" fmla="*/ 389382 h 493014"/>
                <a:gd name="connsiteX12" fmla="*/ 207931 w 820769"/>
                <a:gd name="connsiteY12" fmla="*/ 389382 h 493014"/>
                <a:gd name="connsiteX13" fmla="*/ 208026 w 820769"/>
                <a:gd name="connsiteY13" fmla="*/ 390811 h 493014"/>
                <a:gd name="connsiteX14" fmla="*/ 208026 w 820769"/>
                <a:gd name="connsiteY14" fmla="*/ 390811 h 493014"/>
                <a:gd name="connsiteX15" fmla="*/ 208216 w 820769"/>
                <a:gd name="connsiteY15" fmla="*/ 392239 h 493014"/>
                <a:gd name="connsiteX16" fmla="*/ 208216 w 820769"/>
                <a:gd name="connsiteY16" fmla="*/ 392239 h 493014"/>
                <a:gd name="connsiteX17" fmla="*/ 208407 w 820769"/>
                <a:gd name="connsiteY17" fmla="*/ 393668 h 493014"/>
                <a:gd name="connsiteX18" fmla="*/ 208407 w 820769"/>
                <a:gd name="connsiteY18" fmla="*/ 393668 h 493014"/>
                <a:gd name="connsiteX19" fmla="*/ 208597 w 820769"/>
                <a:gd name="connsiteY19" fmla="*/ 395097 h 493014"/>
                <a:gd name="connsiteX20" fmla="*/ 208597 w 820769"/>
                <a:gd name="connsiteY20" fmla="*/ 395097 h 493014"/>
                <a:gd name="connsiteX21" fmla="*/ 230886 w 820769"/>
                <a:gd name="connsiteY21" fmla="*/ 431102 h 493014"/>
                <a:gd name="connsiteX22" fmla="*/ 230886 w 820769"/>
                <a:gd name="connsiteY22" fmla="*/ 431102 h 493014"/>
                <a:gd name="connsiteX23" fmla="*/ 232029 w 820769"/>
                <a:gd name="connsiteY23" fmla="*/ 431959 h 493014"/>
                <a:gd name="connsiteX24" fmla="*/ 232029 w 820769"/>
                <a:gd name="connsiteY24" fmla="*/ 431959 h 493014"/>
                <a:gd name="connsiteX25" fmla="*/ 233172 w 820769"/>
                <a:gd name="connsiteY25" fmla="*/ 432721 h 493014"/>
                <a:gd name="connsiteX26" fmla="*/ 233172 w 820769"/>
                <a:gd name="connsiteY26" fmla="*/ 432721 h 493014"/>
                <a:gd name="connsiteX27" fmla="*/ 234315 w 820769"/>
                <a:gd name="connsiteY27" fmla="*/ 433483 h 493014"/>
                <a:gd name="connsiteX28" fmla="*/ 234315 w 820769"/>
                <a:gd name="connsiteY28" fmla="*/ 433483 h 493014"/>
                <a:gd name="connsiteX29" fmla="*/ 235458 w 820769"/>
                <a:gd name="connsiteY29" fmla="*/ 434245 h 493014"/>
                <a:gd name="connsiteX30" fmla="*/ 235458 w 820769"/>
                <a:gd name="connsiteY30" fmla="*/ 434245 h 493014"/>
                <a:gd name="connsiteX31" fmla="*/ 236029 w 820769"/>
                <a:gd name="connsiteY31" fmla="*/ 434530 h 493014"/>
                <a:gd name="connsiteX32" fmla="*/ 237363 w 820769"/>
                <a:gd name="connsiteY32" fmla="*/ 435293 h 493014"/>
                <a:gd name="connsiteX33" fmla="*/ 237934 w 820769"/>
                <a:gd name="connsiteY33" fmla="*/ 435578 h 493014"/>
                <a:gd name="connsiteX34" fmla="*/ 237934 w 820769"/>
                <a:gd name="connsiteY34" fmla="*/ 435578 h 493014"/>
                <a:gd name="connsiteX35" fmla="*/ 239173 w 820769"/>
                <a:gd name="connsiteY35" fmla="*/ 436245 h 493014"/>
                <a:gd name="connsiteX36" fmla="*/ 239173 w 820769"/>
                <a:gd name="connsiteY36" fmla="*/ 436245 h 493014"/>
                <a:gd name="connsiteX37" fmla="*/ 240411 w 820769"/>
                <a:gd name="connsiteY37" fmla="*/ 436912 h 493014"/>
                <a:gd name="connsiteX38" fmla="*/ 240411 w 820769"/>
                <a:gd name="connsiteY38" fmla="*/ 436912 h 493014"/>
                <a:gd name="connsiteX39" fmla="*/ 241649 w 820769"/>
                <a:gd name="connsiteY39" fmla="*/ 437483 h 493014"/>
                <a:gd name="connsiteX40" fmla="*/ 241649 w 820769"/>
                <a:gd name="connsiteY40" fmla="*/ 437483 h 493014"/>
                <a:gd name="connsiteX41" fmla="*/ 242888 w 820769"/>
                <a:gd name="connsiteY41" fmla="*/ 438055 h 493014"/>
                <a:gd name="connsiteX42" fmla="*/ 242888 w 820769"/>
                <a:gd name="connsiteY42" fmla="*/ 438055 h 493014"/>
                <a:gd name="connsiteX43" fmla="*/ 244221 w 820769"/>
                <a:gd name="connsiteY43" fmla="*/ 438626 h 493014"/>
                <a:gd name="connsiteX44" fmla="*/ 244221 w 820769"/>
                <a:gd name="connsiteY44" fmla="*/ 438626 h 493014"/>
                <a:gd name="connsiteX45" fmla="*/ 245554 w 820769"/>
                <a:gd name="connsiteY45" fmla="*/ 439103 h 493014"/>
                <a:gd name="connsiteX46" fmla="*/ 245554 w 820769"/>
                <a:gd name="connsiteY46" fmla="*/ 439103 h 493014"/>
                <a:gd name="connsiteX47" fmla="*/ 246888 w 820769"/>
                <a:gd name="connsiteY47" fmla="*/ 439579 h 493014"/>
                <a:gd name="connsiteX48" fmla="*/ 246888 w 820769"/>
                <a:gd name="connsiteY48" fmla="*/ 439579 h 493014"/>
                <a:gd name="connsiteX49" fmla="*/ 247174 w 820769"/>
                <a:gd name="connsiteY49" fmla="*/ 439674 h 493014"/>
                <a:gd name="connsiteX50" fmla="*/ 249269 w 820769"/>
                <a:gd name="connsiteY50" fmla="*/ 440341 h 493014"/>
                <a:gd name="connsiteX51" fmla="*/ 249555 w 820769"/>
                <a:gd name="connsiteY51" fmla="*/ 440436 h 493014"/>
                <a:gd name="connsiteX52" fmla="*/ 249555 w 820769"/>
                <a:gd name="connsiteY52" fmla="*/ 440436 h 493014"/>
                <a:gd name="connsiteX53" fmla="*/ 250888 w 820769"/>
                <a:gd name="connsiteY53" fmla="*/ 440817 h 493014"/>
                <a:gd name="connsiteX54" fmla="*/ 250888 w 820769"/>
                <a:gd name="connsiteY54" fmla="*/ 440817 h 493014"/>
                <a:gd name="connsiteX55" fmla="*/ 252222 w 820769"/>
                <a:gd name="connsiteY55" fmla="*/ 441198 h 493014"/>
                <a:gd name="connsiteX56" fmla="*/ 252222 w 820769"/>
                <a:gd name="connsiteY56" fmla="*/ 441198 h 493014"/>
                <a:gd name="connsiteX57" fmla="*/ 253651 w 820769"/>
                <a:gd name="connsiteY57" fmla="*/ 441484 h 493014"/>
                <a:gd name="connsiteX58" fmla="*/ 253651 w 820769"/>
                <a:gd name="connsiteY58" fmla="*/ 441484 h 493014"/>
                <a:gd name="connsiteX59" fmla="*/ 255079 w 820769"/>
                <a:gd name="connsiteY59" fmla="*/ 441770 h 493014"/>
                <a:gd name="connsiteX60" fmla="*/ 255079 w 820769"/>
                <a:gd name="connsiteY60" fmla="*/ 441770 h 493014"/>
                <a:gd name="connsiteX61" fmla="*/ 255365 w 820769"/>
                <a:gd name="connsiteY61" fmla="*/ 441770 h 493014"/>
                <a:gd name="connsiteX62" fmla="*/ 257746 w 820769"/>
                <a:gd name="connsiteY62" fmla="*/ 442151 h 493014"/>
                <a:gd name="connsiteX63" fmla="*/ 258032 w 820769"/>
                <a:gd name="connsiteY63" fmla="*/ 442151 h 493014"/>
                <a:gd name="connsiteX64" fmla="*/ 258032 w 820769"/>
                <a:gd name="connsiteY64" fmla="*/ 442151 h 493014"/>
                <a:gd name="connsiteX65" fmla="*/ 259461 w 820769"/>
                <a:gd name="connsiteY65" fmla="*/ 442341 h 493014"/>
                <a:gd name="connsiteX66" fmla="*/ 259461 w 820769"/>
                <a:gd name="connsiteY66" fmla="*/ 442341 h 493014"/>
                <a:gd name="connsiteX67" fmla="*/ 260890 w 820769"/>
                <a:gd name="connsiteY67" fmla="*/ 442436 h 493014"/>
                <a:gd name="connsiteX68" fmla="*/ 260890 w 820769"/>
                <a:gd name="connsiteY68" fmla="*/ 442436 h 493014"/>
                <a:gd name="connsiteX69" fmla="*/ 262318 w 820769"/>
                <a:gd name="connsiteY69" fmla="*/ 442531 h 493014"/>
                <a:gd name="connsiteX70" fmla="*/ 262318 w 820769"/>
                <a:gd name="connsiteY70" fmla="*/ 442531 h 493014"/>
                <a:gd name="connsiteX71" fmla="*/ 262795 w 820769"/>
                <a:gd name="connsiteY71" fmla="*/ 442531 h 493014"/>
                <a:gd name="connsiteX72" fmla="*/ 265938 w 820769"/>
                <a:gd name="connsiteY72" fmla="*/ 442627 h 493014"/>
                <a:gd name="connsiteX73" fmla="*/ 431768 w 820769"/>
                <a:gd name="connsiteY73" fmla="*/ 442627 h 493014"/>
                <a:gd name="connsiteX74" fmla="*/ 434054 w 820769"/>
                <a:gd name="connsiteY74" fmla="*/ 442627 h 493014"/>
                <a:gd name="connsiteX75" fmla="*/ 509016 w 820769"/>
                <a:gd name="connsiteY75" fmla="*/ 493014 h 493014"/>
                <a:gd name="connsiteX76" fmla="*/ 506349 w 820769"/>
                <a:gd name="connsiteY76" fmla="*/ 345377 h 493014"/>
                <a:gd name="connsiteX77" fmla="*/ 423767 w 820769"/>
                <a:gd name="connsiteY77" fmla="*/ 276130 h 493014"/>
                <a:gd name="connsiteX78" fmla="*/ 408622 w 820769"/>
                <a:gd name="connsiteY78" fmla="*/ 276130 h 493014"/>
                <a:gd name="connsiteX79" fmla="*/ 350996 w 820769"/>
                <a:gd name="connsiteY79" fmla="*/ 218504 h 493014"/>
                <a:gd name="connsiteX80" fmla="*/ 350996 w 820769"/>
                <a:gd name="connsiteY80" fmla="*/ 198501 h 493014"/>
                <a:gd name="connsiteX81" fmla="*/ 408622 w 820769"/>
                <a:gd name="connsiteY81" fmla="*/ 140875 h 493014"/>
                <a:gd name="connsiteX82" fmla="*/ 820769 w 820769"/>
                <a:gd name="connsiteY82" fmla="*/ 140875 h 493014"/>
                <a:gd name="connsiteX83" fmla="*/ 820769 w 820769"/>
                <a:gd name="connsiteY83" fmla="*/ 0 h 493014"/>
                <a:gd name="connsiteX84" fmla="*/ 189547 w 820769"/>
                <a:gd name="connsiteY84" fmla="*/ 0 h 493014"/>
                <a:gd name="connsiteX85" fmla="*/ 189547 w 820769"/>
                <a:gd name="connsiteY85" fmla="*/ 96869 h 493014"/>
                <a:gd name="connsiteX86" fmla="*/ 131921 w 820769"/>
                <a:gd name="connsiteY86" fmla="*/ 154496 h 493014"/>
                <a:gd name="connsiteX87" fmla="*/ 0 w 820769"/>
                <a:gd name="connsiteY87" fmla="*/ 154496 h 493014"/>
                <a:gd name="connsiteX88" fmla="*/ 0 w 820769"/>
                <a:gd name="connsiteY88" fmla="*/ 154210 h 493014"/>
                <a:gd name="connsiteX89" fmla="*/ 207740 w 820769"/>
                <a:gd name="connsiteY89" fmla="*/ 384905 h 493014"/>
                <a:gd name="connsiteX90" fmla="*/ 207740 w 820769"/>
                <a:gd name="connsiteY90" fmla="*/ 384905 h 493014"/>
                <a:gd name="connsiteX91" fmla="*/ 207740 w 820769"/>
                <a:gd name="connsiteY91" fmla="*/ 384905 h 49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820769" h="493014">
                  <a:moveTo>
                    <a:pt x="0" y="154210"/>
                  </a:moveTo>
                  <a:cubicBezTo>
                    <a:pt x="24003" y="154496"/>
                    <a:pt x="41053" y="169450"/>
                    <a:pt x="41053" y="220313"/>
                  </a:cubicBezTo>
                  <a:lnTo>
                    <a:pt x="41053" y="239268"/>
                  </a:lnTo>
                  <a:cubicBezTo>
                    <a:pt x="41053" y="270986"/>
                    <a:pt x="66961" y="296894"/>
                    <a:pt x="98679" y="296894"/>
                  </a:cubicBezTo>
                  <a:lnTo>
                    <a:pt x="126778" y="296894"/>
                  </a:lnTo>
                  <a:cubicBezTo>
                    <a:pt x="171355" y="296894"/>
                    <a:pt x="207740" y="333280"/>
                    <a:pt x="207740" y="377857"/>
                  </a:cubicBezTo>
                  <a:lnTo>
                    <a:pt x="207740" y="385001"/>
                  </a:lnTo>
                  <a:lnTo>
                    <a:pt x="207740" y="386524"/>
                  </a:lnTo>
                  <a:lnTo>
                    <a:pt x="207740" y="386524"/>
                  </a:lnTo>
                  <a:lnTo>
                    <a:pt x="207835" y="387953"/>
                  </a:lnTo>
                  <a:lnTo>
                    <a:pt x="207835" y="387953"/>
                  </a:lnTo>
                  <a:lnTo>
                    <a:pt x="207931" y="389382"/>
                  </a:lnTo>
                  <a:lnTo>
                    <a:pt x="207931" y="389382"/>
                  </a:lnTo>
                  <a:lnTo>
                    <a:pt x="208026" y="390811"/>
                  </a:lnTo>
                  <a:lnTo>
                    <a:pt x="208026" y="390811"/>
                  </a:lnTo>
                  <a:lnTo>
                    <a:pt x="208216" y="392239"/>
                  </a:lnTo>
                  <a:lnTo>
                    <a:pt x="208216" y="392239"/>
                  </a:lnTo>
                  <a:lnTo>
                    <a:pt x="208407" y="393668"/>
                  </a:lnTo>
                  <a:lnTo>
                    <a:pt x="208407" y="393668"/>
                  </a:lnTo>
                  <a:lnTo>
                    <a:pt x="208597" y="395097"/>
                  </a:lnTo>
                  <a:lnTo>
                    <a:pt x="208597" y="395097"/>
                  </a:lnTo>
                  <a:cubicBezTo>
                    <a:pt x="211074" y="409289"/>
                    <a:pt x="219265" y="422243"/>
                    <a:pt x="230886" y="431102"/>
                  </a:cubicBezTo>
                  <a:lnTo>
                    <a:pt x="230886" y="431102"/>
                  </a:lnTo>
                  <a:lnTo>
                    <a:pt x="232029" y="431959"/>
                  </a:lnTo>
                  <a:lnTo>
                    <a:pt x="232029" y="431959"/>
                  </a:lnTo>
                  <a:lnTo>
                    <a:pt x="233172" y="432721"/>
                  </a:lnTo>
                  <a:lnTo>
                    <a:pt x="233172" y="432721"/>
                  </a:lnTo>
                  <a:lnTo>
                    <a:pt x="234315" y="433483"/>
                  </a:lnTo>
                  <a:lnTo>
                    <a:pt x="234315" y="433483"/>
                  </a:lnTo>
                  <a:lnTo>
                    <a:pt x="235458" y="434245"/>
                  </a:lnTo>
                  <a:lnTo>
                    <a:pt x="235458" y="434245"/>
                  </a:lnTo>
                  <a:lnTo>
                    <a:pt x="236029" y="434530"/>
                  </a:lnTo>
                  <a:cubicBezTo>
                    <a:pt x="236506" y="434816"/>
                    <a:pt x="236887" y="435007"/>
                    <a:pt x="237363" y="435293"/>
                  </a:cubicBezTo>
                  <a:lnTo>
                    <a:pt x="237934" y="435578"/>
                  </a:lnTo>
                  <a:lnTo>
                    <a:pt x="237934" y="435578"/>
                  </a:lnTo>
                  <a:lnTo>
                    <a:pt x="239173" y="436245"/>
                  </a:lnTo>
                  <a:lnTo>
                    <a:pt x="239173" y="436245"/>
                  </a:lnTo>
                  <a:lnTo>
                    <a:pt x="240411" y="436912"/>
                  </a:lnTo>
                  <a:lnTo>
                    <a:pt x="240411" y="436912"/>
                  </a:lnTo>
                  <a:lnTo>
                    <a:pt x="241649" y="437483"/>
                  </a:lnTo>
                  <a:lnTo>
                    <a:pt x="241649" y="437483"/>
                  </a:lnTo>
                  <a:cubicBezTo>
                    <a:pt x="242030" y="437674"/>
                    <a:pt x="242506" y="437864"/>
                    <a:pt x="242888" y="438055"/>
                  </a:cubicBezTo>
                  <a:lnTo>
                    <a:pt x="242888" y="438055"/>
                  </a:lnTo>
                  <a:lnTo>
                    <a:pt x="244221" y="438626"/>
                  </a:lnTo>
                  <a:lnTo>
                    <a:pt x="244221" y="438626"/>
                  </a:lnTo>
                  <a:lnTo>
                    <a:pt x="245554" y="439103"/>
                  </a:lnTo>
                  <a:lnTo>
                    <a:pt x="245554" y="439103"/>
                  </a:lnTo>
                  <a:lnTo>
                    <a:pt x="246888" y="439579"/>
                  </a:lnTo>
                  <a:lnTo>
                    <a:pt x="246888" y="439579"/>
                  </a:lnTo>
                  <a:lnTo>
                    <a:pt x="247174" y="439674"/>
                  </a:lnTo>
                  <a:cubicBezTo>
                    <a:pt x="247936" y="439864"/>
                    <a:pt x="248507" y="440055"/>
                    <a:pt x="249269" y="440341"/>
                  </a:cubicBezTo>
                  <a:lnTo>
                    <a:pt x="249555" y="440436"/>
                  </a:lnTo>
                  <a:lnTo>
                    <a:pt x="249555" y="440436"/>
                  </a:lnTo>
                  <a:lnTo>
                    <a:pt x="250888" y="440817"/>
                  </a:lnTo>
                  <a:lnTo>
                    <a:pt x="250888" y="440817"/>
                  </a:lnTo>
                  <a:lnTo>
                    <a:pt x="252222" y="441198"/>
                  </a:lnTo>
                  <a:lnTo>
                    <a:pt x="252222" y="441198"/>
                  </a:lnTo>
                  <a:lnTo>
                    <a:pt x="253651" y="441484"/>
                  </a:lnTo>
                  <a:lnTo>
                    <a:pt x="253651" y="441484"/>
                  </a:lnTo>
                  <a:cubicBezTo>
                    <a:pt x="254127" y="441579"/>
                    <a:pt x="254603" y="441674"/>
                    <a:pt x="255079" y="441770"/>
                  </a:cubicBezTo>
                  <a:lnTo>
                    <a:pt x="255079" y="441770"/>
                  </a:lnTo>
                  <a:lnTo>
                    <a:pt x="255365" y="441770"/>
                  </a:lnTo>
                  <a:cubicBezTo>
                    <a:pt x="256222" y="441865"/>
                    <a:pt x="256889" y="442055"/>
                    <a:pt x="257746" y="442151"/>
                  </a:cubicBezTo>
                  <a:lnTo>
                    <a:pt x="258032" y="442151"/>
                  </a:lnTo>
                  <a:lnTo>
                    <a:pt x="258032" y="442151"/>
                  </a:lnTo>
                  <a:lnTo>
                    <a:pt x="259461" y="442341"/>
                  </a:lnTo>
                  <a:lnTo>
                    <a:pt x="259461" y="442341"/>
                  </a:lnTo>
                  <a:lnTo>
                    <a:pt x="260890" y="442436"/>
                  </a:lnTo>
                  <a:lnTo>
                    <a:pt x="260890" y="442436"/>
                  </a:lnTo>
                  <a:lnTo>
                    <a:pt x="262318" y="442531"/>
                  </a:lnTo>
                  <a:lnTo>
                    <a:pt x="262318" y="442531"/>
                  </a:lnTo>
                  <a:lnTo>
                    <a:pt x="262795" y="442531"/>
                  </a:lnTo>
                  <a:cubicBezTo>
                    <a:pt x="263938" y="442531"/>
                    <a:pt x="264795" y="442627"/>
                    <a:pt x="265938" y="442627"/>
                  </a:cubicBezTo>
                  <a:lnTo>
                    <a:pt x="431768" y="442627"/>
                  </a:lnTo>
                  <a:lnTo>
                    <a:pt x="434054" y="442627"/>
                  </a:lnTo>
                  <a:cubicBezTo>
                    <a:pt x="467868" y="442627"/>
                    <a:pt x="496824" y="463487"/>
                    <a:pt x="509016" y="493014"/>
                  </a:cubicBezTo>
                  <a:lnTo>
                    <a:pt x="506349" y="345377"/>
                  </a:lnTo>
                  <a:cubicBezTo>
                    <a:pt x="505015" y="273463"/>
                    <a:pt x="439007" y="276606"/>
                    <a:pt x="423767" y="276130"/>
                  </a:cubicBezTo>
                  <a:lnTo>
                    <a:pt x="408622" y="276130"/>
                  </a:lnTo>
                  <a:cubicBezTo>
                    <a:pt x="376904" y="276130"/>
                    <a:pt x="350996" y="250222"/>
                    <a:pt x="350996" y="218504"/>
                  </a:cubicBezTo>
                  <a:lnTo>
                    <a:pt x="350996" y="198501"/>
                  </a:lnTo>
                  <a:cubicBezTo>
                    <a:pt x="350996" y="166783"/>
                    <a:pt x="376904" y="140875"/>
                    <a:pt x="408622" y="140875"/>
                  </a:cubicBezTo>
                  <a:lnTo>
                    <a:pt x="820769" y="140875"/>
                  </a:lnTo>
                  <a:lnTo>
                    <a:pt x="820769" y="0"/>
                  </a:lnTo>
                  <a:lnTo>
                    <a:pt x="189547" y="0"/>
                  </a:lnTo>
                  <a:lnTo>
                    <a:pt x="189547" y="96869"/>
                  </a:lnTo>
                  <a:cubicBezTo>
                    <a:pt x="189547" y="128588"/>
                    <a:pt x="163639" y="154496"/>
                    <a:pt x="131921" y="154496"/>
                  </a:cubicBezTo>
                  <a:lnTo>
                    <a:pt x="0" y="154496"/>
                  </a:lnTo>
                  <a:lnTo>
                    <a:pt x="0" y="154210"/>
                  </a:lnTo>
                  <a:close/>
                  <a:moveTo>
                    <a:pt x="207740" y="384905"/>
                  </a:moveTo>
                  <a:lnTo>
                    <a:pt x="207740" y="384905"/>
                  </a:lnTo>
                  <a:lnTo>
                    <a:pt x="207740" y="384905"/>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5" name="Freeform: Shape 194">
              <a:extLst>
                <a:ext uri="{FF2B5EF4-FFF2-40B4-BE49-F238E27FC236}">
                  <a16:creationId xmlns:a16="http://schemas.microsoft.com/office/drawing/2014/main" id="{E3C5FF34-A78C-4467-846C-713CB41EAF5B}"/>
                </a:ext>
              </a:extLst>
            </p:cNvPr>
            <p:cNvSpPr/>
            <p:nvPr/>
          </p:nvSpPr>
          <p:spPr>
            <a:xfrm>
              <a:off x="5452983" y="5721461"/>
              <a:ext cx="448627" cy="135254"/>
            </a:xfrm>
            <a:custGeom>
              <a:avLst/>
              <a:gdLst>
                <a:gd name="connsiteX0" fmla="*/ 0 w 448627"/>
                <a:gd name="connsiteY0" fmla="*/ 57626 h 135254"/>
                <a:gd name="connsiteX1" fmla="*/ 0 w 448627"/>
                <a:gd name="connsiteY1" fmla="*/ 77628 h 135254"/>
                <a:gd name="connsiteX2" fmla="*/ 57626 w 448627"/>
                <a:gd name="connsiteY2" fmla="*/ 135255 h 135254"/>
                <a:gd name="connsiteX3" fmla="*/ 391001 w 448627"/>
                <a:gd name="connsiteY3" fmla="*/ 135255 h 135254"/>
                <a:gd name="connsiteX4" fmla="*/ 448627 w 448627"/>
                <a:gd name="connsiteY4" fmla="*/ 77628 h 135254"/>
                <a:gd name="connsiteX5" fmla="*/ 448627 w 448627"/>
                <a:gd name="connsiteY5" fmla="*/ 57626 h 135254"/>
                <a:gd name="connsiteX6" fmla="*/ 391001 w 448627"/>
                <a:gd name="connsiteY6" fmla="*/ 0 h 135254"/>
                <a:gd name="connsiteX7" fmla="*/ 57626 w 448627"/>
                <a:gd name="connsiteY7" fmla="*/ 0 h 135254"/>
                <a:gd name="connsiteX8" fmla="*/ 0 w 448627"/>
                <a:gd name="connsiteY8" fmla="*/ 57626 h 1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8627" h="135254">
                  <a:moveTo>
                    <a:pt x="0" y="57626"/>
                  </a:moveTo>
                  <a:lnTo>
                    <a:pt x="0" y="77628"/>
                  </a:lnTo>
                  <a:cubicBezTo>
                    <a:pt x="0" y="109347"/>
                    <a:pt x="25908" y="135255"/>
                    <a:pt x="57626" y="135255"/>
                  </a:cubicBezTo>
                  <a:lnTo>
                    <a:pt x="391001" y="135255"/>
                  </a:lnTo>
                  <a:cubicBezTo>
                    <a:pt x="422720" y="135255"/>
                    <a:pt x="448627" y="109347"/>
                    <a:pt x="448627" y="77628"/>
                  </a:cubicBezTo>
                  <a:lnTo>
                    <a:pt x="448627" y="57626"/>
                  </a:lnTo>
                  <a:cubicBezTo>
                    <a:pt x="448627" y="25908"/>
                    <a:pt x="422720" y="0"/>
                    <a:pt x="391001" y="0"/>
                  </a:cubicBezTo>
                  <a:lnTo>
                    <a:pt x="57626" y="0"/>
                  </a:lnTo>
                  <a:cubicBezTo>
                    <a:pt x="26003" y="0"/>
                    <a:pt x="0" y="25908"/>
                    <a:pt x="0" y="57626"/>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6" name="Freeform: Shape 195">
              <a:extLst>
                <a:ext uri="{FF2B5EF4-FFF2-40B4-BE49-F238E27FC236}">
                  <a16:creationId xmlns:a16="http://schemas.microsoft.com/office/drawing/2014/main" id="{277F4E04-A131-42C8-A18A-6BF1E68E9761}"/>
                </a:ext>
              </a:extLst>
            </p:cNvPr>
            <p:cNvSpPr/>
            <p:nvPr/>
          </p:nvSpPr>
          <p:spPr>
            <a:xfrm>
              <a:off x="4806046" y="4414821"/>
              <a:ext cx="945927" cy="1170241"/>
            </a:xfrm>
            <a:custGeom>
              <a:avLst/>
              <a:gdLst>
                <a:gd name="connsiteX0" fmla="*/ 168402 w 945927"/>
                <a:gd name="connsiteY0" fmla="*/ 288131 h 1170241"/>
                <a:gd name="connsiteX1" fmla="*/ 168402 w 945927"/>
                <a:gd name="connsiteY1" fmla="*/ 520827 h 1170241"/>
                <a:gd name="connsiteX2" fmla="*/ 110776 w 945927"/>
                <a:gd name="connsiteY2" fmla="*/ 578453 h 1170241"/>
                <a:gd name="connsiteX3" fmla="*/ 0 w 945927"/>
                <a:gd name="connsiteY3" fmla="*/ 578453 h 1170241"/>
                <a:gd name="connsiteX4" fmla="*/ 0 w 945927"/>
                <a:gd name="connsiteY4" fmla="*/ 664083 h 1170241"/>
                <a:gd name="connsiteX5" fmla="*/ 0 w 945927"/>
                <a:gd name="connsiteY5" fmla="*/ 665607 h 1170241"/>
                <a:gd name="connsiteX6" fmla="*/ 0 w 945927"/>
                <a:gd name="connsiteY6" fmla="*/ 665607 h 1170241"/>
                <a:gd name="connsiteX7" fmla="*/ 95 w 945927"/>
                <a:gd name="connsiteY7" fmla="*/ 667036 h 1170241"/>
                <a:gd name="connsiteX8" fmla="*/ 95 w 945927"/>
                <a:gd name="connsiteY8" fmla="*/ 667036 h 1170241"/>
                <a:gd name="connsiteX9" fmla="*/ 190 w 945927"/>
                <a:gd name="connsiteY9" fmla="*/ 668465 h 1170241"/>
                <a:gd name="connsiteX10" fmla="*/ 190 w 945927"/>
                <a:gd name="connsiteY10" fmla="*/ 668465 h 1170241"/>
                <a:gd name="connsiteX11" fmla="*/ 286 w 945927"/>
                <a:gd name="connsiteY11" fmla="*/ 669893 h 1170241"/>
                <a:gd name="connsiteX12" fmla="*/ 286 w 945927"/>
                <a:gd name="connsiteY12" fmla="*/ 669893 h 1170241"/>
                <a:gd name="connsiteX13" fmla="*/ 476 w 945927"/>
                <a:gd name="connsiteY13" fmla="*/ 671322 h 1170241"/>
                <a:gd name="connsiteX14" fmla="*/ 476 w 945927"/>
                <a:gd name="connsiteY14" fmla="*/ 671322 h 1170241"/>
                <a:gd name="connsiteX15" fmla="*/ 667 w 945927"/>
                <a:gd name="connsiteY15" fmla="*/ 672751 h 1170241"/>
                <a:gd name="connsiteX16" fmla="*/ 667 w 945927"/>
                <a:gd name="connsiteY16" fmla="*/ 672751 h 1170241"/>
                <a:gd name="connsiteX17" fmla="*/ 29623 w 945927"/>
                <a:gd name="connsiteY17" fmla="*/ 714375 h 1170241"/>
                <a:gd name="connsiteX18" fmla="*/ 30194 w 945927"/>
                <a:gd name="connsiteY18" fmla="*/ 714661 h 1170241"/>
                <a:gd name="connsiteX19" fmla="*/ 30194 w 945927"/>
                <a:gd name="connsiteY19" fmla="*/ 714661 h 1170241"/>
                <a:gd name="connsiteX20" fmla="*/ 31432 w 945927"/>
                <a:gd name="connsiteY20" fmla="*/ 715328 h 1170241"/>
                <a:gd name="connsiteX21" fmla="*/ 31432 w 945927"/>
                <a:gd name="connsiteY21" fmla="*/ 715328 h 1170241"/>
                <a:gd name="connsiteX22" fmla="*/ 32671 w 945927"/>
                <a:gd name="connsiteY22" fmla="*/ 715994 h 1170241"/>
                <a:gd name="connsiteX23" fmla="*/ 32671 w 945927"/>
                <a:gd name="connsiteY23" fmla="*/ 715994 h 1170241"/>
                <a:gd name="connsiteX24" fmla="*/ 33909 w 945927"/>
                <a:gd name="connsiteY24" fmla="*/ 716566 h 1170241"/>
                <a:gd name="connsiteX25" fmla="*/ 33909 w 945927"/>
                <a:gd name="connsiteY25" fmla="*/ 716566 h 1170241"/>
                <a:gd name="connsiteX26" fmla="*/ 35147 w 945927"/>
                <a:gd name="connsiteY26" fmla="*/ 717137 h 1170241"/>
                <a:gd name="connsiteX27" fmla="*/ 35147 w 945927"/>
                <a:gd name="connsiteY27" fmla="*/ 717137 h 1170241"/>
                <a:gd name="connsiteX28" fmla="*/ 36481 w 945927"/>
                <a:gd name="connsiteY28" fmla="*/ 717709 h 1170241"/>
                <a:gd name="connsiteX29" fmla="*/ 36481 w 945927"/>
                <a:gd name="connsiteY29" fmla="*/ 717709 h 1170241"/>
                <a:gd name="connsiteX30" fmla="*/ 37814 w 945927"/>
                <a:gd name="connsiteY30" fmla="*/ 718185 h 1170241"/>
                <a:gd name="connsiteX31" fmla="*/ 37814 w 945927"/>
                <a:gd name="connsiteY31" fmla="*/ 718185 h 1170241"/>
                <a:gd name="connsiteX32" fmla="*/ 39148 w 945927"/>
                <a:gd name="connsiteY32" fmla="*/ 718661 h 1170241"/>
                <a:gd name="connsiteX33" fmla="*/ 39148 w 945927"/>
                <a:gd name="connsiteY33" fmla="*/ 718661 h 1170241"/>
                <a:gd name="connsiteX34" fmla="*/ 39433 w 945927"/>
                <a:gd name="connsiteY34" fmla="*/ 718756 h 1170241"/>
                <a:gd name="connsiteX35" fmla="*/ 41529 w 945927"/>
                <a:gd name="connsiteY35" fmla="*/ 719423 h 1170241"/>
                <a:gd name="connsiteX36" fmla="*/ 41815 w 945927"/>
                <a:gd name="connsiteY36" fmla="*/ 719519 h 1170241"/>
                <a:gd name="connsiteX37" fmla="*/ 41815 w 945927"/>
                <a:gd name="connsiteY37" fmla="*/ 719519 h 1170241"/>
                <a:gd name="connsiteX38" fmla="*/ 43148 w 945927"/>
                <a:gd name="connsiteY38" fmla="*/ 719899 h 1170241"/>
                <a:gd name="connsiteX39" fmla="*/ 43148 w 945927"/>
                <a:gd name="connsiteY39" fmla="*/ 719899 h 1170241"/>
                <a:gd name="connsiteX40" fmla="*/ 44482 w 945927"/>
                <a:gd name="connsiteY40" fmla="*/ 720280 h 1170241"/>
                <a:gd name="connsiteX41" fmla="*/ 44482 w 945927"/>
                <a:gd name="connsiteY41" fmla="*/ 720280 h 1170241"/>
                <a:gd name="connsiteX42" fmla="*/ 45910 w 945927"/>
                <a:gd name="connsiteY42" fmla="*/ 720566 h 1170241"/>
                <a:gd name="connsiteX43" fmla="*/ 45910 w 945927"/>
                <a:gd name="connsiteY43" fmla="*/ 720566 h 1170241"/>
                <a:gd name="connsiteX44" fmla="*/ 47339 w 945927"/>
                <a:gd name="connsiteY44" fmla="*/ 720852 h 1170241"/>
                <a:gd name="connsiteX45" fmla="*/ 47339 w 945927"/>
                <a:gd name="connsiteY45" fmla="*/ 720852 h 1170241"/>
                <a:gd name="connsiteX46" fmla="*/ 47625 w 945927"/>
                <a:gd name="connsiteY46" fmla="*/ 720852 h 1170241"/>
                <a:gd name="connsiteX47" fmla="*/ 50006 w 945927"/>
                <a:gd name="connsiteY47" fmla="*/ 721233 h 1170241"/>
                <a:gd name="connsiteX48" fmla="*/ 50292 w 945927"/>
                <a:gd name="connsiteY48" fmla="*/ 721233 h 1170241"/>
                <a:gd name="connsiteX49" fmla="*/ 50292 w 945927"/>
                <a:gd name="connsiteY49" fmla="*/ 721233 h 1170241"/>
                <a:gd name="connsiteX50" fmla="*/ 51721 w 945927"/>
                <a:gd name="connsiteY50" fmla="*/ 721424 h 1170241"/>
                <a:gd name="connsiteX51" fmla="*/ 51721 w 945927"/>
                <a:gd name="connsiteY51" fmla="*/ 721424 h 1170241"/>
                <a:gd name="connsiteX52" fmla="*/ 53149 w 945927"/>
                <a:gd name="connsiteY52" fmla="*/ 721518 h 1170241"/>
                <a:gd name="connsiteX53" fmla="*/ 53149 w 945927"/>
                <a:gd name="connsiteY53" fmla="*/ 721518 h 1170241"/>
                <a:gd name="connsiteX54" fmla="*/ 54578 w 945927"/>
                <a:gd name="connsiteY54" fmla="*/ 721614 h 1170241"/>
                <a:gd name="connsiteX55" fmla="*/ 54578 w 945927"/>
                <a:gd name="connsiteY55" fmla="*/ 721614 h 1170241"/>
                <a:gd name="connsiteX56" fmla="*/ 55054 w 945927"/>
                <a:gd name="connsiteY56" fmla="*/ 721614 h 1170241"/>
                <a:gd name="connsiteX57" fmla="*/ 58198 w 945927"/>
                <a:gd name="connsiteY57" fmla="*/ 721709 h 1170241"/>
                <a:gd name="connsiteX58" fmla="*/ 77629 w 945927"/>
                <a:gd name="connsiteY58" fmla="*/ 721709 h 1170241"/>
                <a:gd name="connsiteX59" fmla="*/ 84582 w 945927"/>
                <a:gd name="connsiteY59" fmla="*/ 721709 h 1170241"/>
                <a:gd name="connsiteX60" fmla="*/ 165545 w 945927"/>
                <a:gd name="connsiteY60" fmla="*/ 802672 h 1170241"/>
                <a:gd name="connsiteX61" fmla="*/ 165545 w 945927"/>
                <a:gd name="connsiteY61" fmla="*/ 812483 h 1170241"/>
                <a:gd name="connsiteX62" fmla="*/ 165545 w 945927"/>
                <a:gd name="connsiteY62" fmla="*/ 814006 h 1170241"/>
                <a:gd name="connsiteX63" fmla="*/ 165545 w 945927"/>
                <a:gd name="connsiteY63" fmla="*/ 814006 h 1170241"/>
                <a:gd name="connsiteX64" fmla="*/ 165640 w 945927"/>
                <a:gd name="connsiteY64" fmla="*/ 815435 h 1170241"/>
                <a:gd name="connsiteX65" fmla="*/ 165640 w 945927"/>
                <a:gd name="connsiteY65" fmla="*/ 815435 h 1170241"/>
                <a:gd name="connsiteX66" fmla="*/ 165735 w 945927"/>
                <a:gd name="connsiteY66" fmla="*/ 816864 h 1170241"/>
                <a:gd name="connsiteX67" fmla="*/ 165735 w 945927"/>
                <a:gd name="connsiteY67" fmla="*/ 816864 h 1170241"/>
                <a:gd name="connsiteX68" fmla="*/ 165830 w 945927"/>
                <a:gd name="connsiteY68" fmla="*/ 818293 h 1170241"/>
                <a:gd name="connsiteX69" fmla="*/ 165830 w 945927"/>
                <a:gd name="connsiteY69" fmla="*/ 818293 h 1170241"/>
                <a:gd name="connsiteX70" fmla="*/ 166021 w 945927"/>
                <a:gd name="connsiteY70" fmla="*/ 819721 h 1170241"/>
                <a:gd name="connsiteX71" fmla="*/ 166021 w 945927"/>
                <a:gd name="connsiteY71" fmla="*/ 819721 h 1170241"/>
                <a:gd name="connsiteX72" fmla="*/ 166211 w 945927"/>
                <a:gd name="connsiteY72" fmla="*/ 821150 h 1170241"/>
                <a:gd name="connsiteX73" fmla="*/ 166211 w 945927"/>
                <a:gd name="connsiteY73" fmla="*/ 821150 h 1170241"/>
                <a:gd name="connsiteX74" fmla="*/ 166497 w 945927"/>
                <a:gd name="connsiteY74" fmla="*/ 822579 h 1170241"/>
                <a:gd name="connsiteX75" fmla="*/ 166497 w 945927"/>
                <a:gd name="connsiteY75" fmla="*/ 822579 h 1170241"/>
                <a:gd name="connsiteX76" fmla="*/ 166783 w 945927"/>
                <a:gd name="connsiteY76" fmla="*/ 824008 h 1170241"/>
                <a:gd name="connsiteX77" fmla="*/ 166783 w 945927"/>
                <a:gd name="connsiteY77" fmla="*/ 824008 h 1170241"/>
                <a:gd name="connsiteX78" fmla="*/ 167068 w 945927"/>
                <a:gd name="connsiteY78" fmla="*/ 825437 h 1170241"/>
                <a:gd name="connsiteX79" fmla="*/ 167068 w 945927"/>
                <a:gd name="connsiteY79" fmla="*/ 825437 h 1170241"/>
                <a:gd name="connsiteX80" fmla="*/ 167449 w 945927"/>
                <a:gd name="connsiteY80" fmla="*/ 826865 h 1170241"/>
                <a:gd name="connsiteX81" fmla="*/ 167449 w 945927"/>
                <a:gd name="connsiteY81" fmla="*/ 826865 h 1170241"/>
                <a:gd name="connsiteX82" fmla="*/ 167830 w 945927"/>
                <a:gd name="connsiteY82" fmla="*/ 828199 h 1170241"/>
                <a:gd name="connsiteX83" fmla="*/ 167830 w 945927"/>
                <a:gd name="connsiteY83" fmla="*/ 828199 h 1170241"/>
                <a:gd name="connsiteX84" fmla="*/ 168211 w 945927"/>
                <a:gd name="connsiteY84" fmla="*/ 829532 h 1170241"/>
                <a:gd name="connsiteX85" fmla="*/ 168211 w 945927"/>
                <a:gd name="connsiteY85" fmla="*/ 829532 h 1170241"/>
                <a:gd name="connsiteX86" fmla="*/ 168687 w 945927"/>
                <a:gd name="connsiteY86" fmla="*/ 830866 h 1170241"/>
                <a:gd name="connsiteX87" fmla="*/ 168687 w 945927"/>
                <a:gd name="connsiteY87" fmla="*/ 830866 h 1170241"/>
                <a:gd name="connsiteX88" fmla="*/ 169164 w 945927"/>
                <a:gd name="connsiteY88" fmla="*/ 832199 h 1170241"/>
                <a:gd name="connsiteX89" fmla="*/ 169164 w 945927"/>
                <a:gd name="connsiteY89" fmla="*/ 832199 h 1170241"/>
                <a:gd name="connsiteX90" fmla="*/ 169640 w 945927"/>
                <a:gd name="connsiteY90" fmla="*/ 833533 h 1170241"/>
                <a:gd name="connsiteX91" fmla="*/ 169640 w 945927"/>
                <a:gd name="connsiteY91" fmla="*/ 833533 h 1170241"/>
                <a:gd name="connsiteX92" fmla="*/ 170212 w 945927"/>
                <a:gd name="connsiteY92" fmla="*/ 834866 h 1170241"/>
                <a:gd name="connsiteX93" fmla="*/ 170212 w 945927"/>
                <a:gd name="connsiteY93" fmla="*/ 834866 h 1170241"/>
                <a:gd name="connsiteX94" fmla="*/ 170783 w 945927"/>
                <a:gd name="connsiteY94" fmla="*/ 836105 h 1170241"/>
                <a:gd name="connsiteX95" fmla="*/ 170783 w 945927"/>
                <a:gd name="connsiteY95" fmla="*/ 836105 h 1170241"/>
                <a:gd name="connsiteX96" fmla="*/ 171355 w 945927"/>
                <a:gd name="connsiteY96" fmla="*/ 837343 h 1170241"/>
                <a:gd name="connsiteX97" fmla="*/ 171355 w 945927"/>
                <a:gd name="connsiteY97" fmla="*/ 837343 h 1170241"/>
                <a:gd name="connsiteX98" fmla="*/ 172021 w 945927"/>
                <a:gd name="connsiteY98" fmla="*/ 838581 h 1170241"/>
                <a:gd name="connsiteX99" fmla="*/ 172021 w 945927"/>
                <a:gd name="connsiteY99" fmla="*/ 838581 h 1170241"/>
                <a:gd name="connsiteX100" fmla="*/ 172688 w 945927"/>
                <a:gd name="connsiteY100" fmla="*/ 839819 h 1170241"/>
                <a:gd name="connsiteX101" fmla="*/ 172688 w 945927"/>
                <a:gd name="connsiteY101" fmla="*/ 839819 h 1170241"/>
                <a:gd name="connsiteX102" fmla="*/ 173355 w 945927"/>
                <a:gd name="connsiteY102" fmla="*/ 841058 h 1170241"/>
                <a:gd name="connsiteX103" fmla="*/ 173355 w 945927"/>
                <a:gd name="connsiteY103" fmla="*/ 841058 h 1170241"/>
                <a:gd name="connsiteX104" fmla="*/ 174021 w 945927"/>
                <a:gd name="connsiteY104" fmla="*/ 842296 h 1170241"/>
                <a:gd name="connsiteX105" fmla="*/ 174021 w 945927"/>
                <a:gd name="connsiteY105" fmla="*/ 842296 h 1170241"/>
                <a:gd name="connsiteX106" fmla="*/ 174784 w 945927"/>
                <a:gd name="connsiteY106" fmla="*/ 843439 h 1170241"/>
                <a:gd name="connsiteX107" fmla="*/ 174784 w 945927"/>
                <a:gd name="connsiteY107" fmla="*/ 843439 h 1170241"/>
                <a:gd name="connsiteX108" fmla="*/ 175546 w 945927"/>
                <a:gd name="connsiteY108" fmla="*/ 844582 h 1170241"/>
                <a:gd name="connsiteX109" fmla="*/ 175546 w 945927"/>
                <a:gd name="connsiteY109" fmla="*/ 844582 h 1170241"/>
                <a:gd name="connsiteX110" fmla="*/ 176308 w 945927"/>
                <a:gd name="connsiteY110" fmla="*/ 845725 h 1170241"/>
                <a:gd name="connsiteX111" fmla="*/ 176308 w 945927"/>
                <a:gd name="connsiteY111" fmla="*/ 845725 h 1170241"/>
                <a:gd name="connsiteX112" fmla="*/ 177165 w 945927"/>
                <a:gd name="connsiteY112" fmla="*/ 846868 h 1170241"/>
                <a:gd name="connsiteX113" fmla="*/ 177165 w 945927"/>
                <a:gd name="connsiteY113" fmla="*/ 846868 h 1170241"/>
                <a:gd name="connsiteX114" fmla="*/ 178022 w 945927"/>
                <a:gd name="connsiteY114" fmla="*/ 848011 h 1170241"/>
                <a:gd name="connsiteX115" fmla="*/ 178022 w 945927"/>
                <a:gd name="connsiteY115" fmla="*/ 848011 h 1170241"/>
                <a:gd name="connsiteX116" fmla="*/ 178879 w 945927"/>
                <a:gd name="connsiteY116" fmla="*/ 849058 h 1170241"/>
                <a:gd name="connsiteX117" fmla="*/ 178879 w 945927"/>
                <a:gd name="connsiteY117" fmla="*/ 849058 h 1170241"/>
                <a:gd name="connsiteX118" fmla="*/ 179737 w 945927"/>
                <a:gd name="connsiteY118" fmla="*/ 850106 h 1170241"/>
                <a:gd name="connsiteX119" fmla="*/ 179737 w 945927"/>
                <a:gd name="connsiteY119" fmla="*/ 850106 h 1170241"/>
                <a:gd name="connsiteX120" fmla="*/ 180689 w 945927"/>
                <a:gd name="connsiteY120" fmla="*/ 851154 h 1170241"/>
                <a:gd name="connsiteX121" fmla="*/ 180689 w 945927"/>
                <a:gd name="connsiteY121" fmla="*/ 851154 h 1170241"/>
                <a:gd name="connsiteX122" fmla="*/ 181642 w 945927"/>
                <a:gd name="connsiteY122" fmla="*/ 852202 h 1170241"/>
                <a:gd name="connsiteX123" fmla="*/ 181642 w 945927"/>
                <a:gd name="connsiteY123" fmla="*/ 852202 h 1170241"/>
                <a:gd name="connsiteX124" fmla="*/ 182594 w 945927"/>
                <a:gd name="connsiteY124" fmla="*/ 853154 h 1170241"/>
                <a:gd name="connsiteX125" fmla="*/ 182594 w 945927"/>
                <a:gd name="connsiteY125" fmla="*/ 853154 h 1170241"/>
                <a:gd name="connsiteX126" fmla="*/ 183546 w 945927"/>
                <a:gd name="connsiteY126" fmla="*/ 854107 h 1170241"/>
                <a:gd name="connsiteX127" fmla="*/ 183546 w 945927"/>
                <a:gd name="connsiteY127" fmla="*/ 854107 h 1170241"/>
                <a:gd name="connsiteX128" fmla="*/ 184595 w 945927"/>
                <a:gd name="connsiteY128" fmla="*/ 855059 h 1170241"/>
                <a:gd name="connsiteX129" fmla="*/ 184595 w 945927"/>
                <a:gd name="connsiteY129" fmla="*/ 855059 h 1170241"/>
                <a:gd name="connsiteX130" fmla="*/ 185642 w 945927"/>
                <a:gd name="connsiteY130" fmla="*/ 856011 h 1170241"/>
                <a:gd name="connsiteX131" fmla="*/ 185642 w 945927"/>
                <a:gd name="connsiteY131" fmla="*/ 856011 h 1170241"/>
                <a:gd name="connsiteX132" fmla="*/ 186690 w 945927"/>
                <a:gd name="connsiteY132" fmla="*/ 856869 h 1170241"/>
                <a:gd name="connsiteX133" fmla="*/ 186690 w 945927"/>
                <a:gd name="connsiteY133" fmla="*/ 856869 h 1170241"/>
                <a:gd name="connsiteX134" fmla="*/ 187737 w 945927"/>
                <a:gd name="connsiteY134" fmla="*/ 857726 h 1170241"/>
                <a:gd name="connsiteX135" fmla="*/ 187737 w 945927"/>
                <a:gd name="connsiteY135" fmla="*/ 857726 h 1170241"/>
                <a:gd name="connsiteX136" fmla="*/ 188786 w 945927"/>
                <a:gd name="connsiteY136" fmla="*/ 858583 h 1170241"/>
                <a:gd name="connsiteX137" fmla="*/ 188786 w 945927"/>
                <a:gd name="connsiteY137" fmla="*/ 858583 h 1170241"/>
                <a:gd name="connsiteX138" fmla="*/ 189929 w 945927"/>
                <a:gd name="connsiteY138" fmla="*/ 859441 h 1170241"/>
                <a:gd name="connsiteX139" fmla="*/ 189929 w 945927"/>
                <a:gd name="connsiteY139" fmla="*/ 859441 h 1170241"/>
                <a:gd name="connsiteX140" fmla="*/ 191071 w 945927"/>
                <a:gd name="connsiteY140" fmla="*/ 860202 h 1170241"/>
                <a:gd name="connsiteX141" fmla="*/ 191071 w 945927"/>
                <a:gd name="connsiteY141" fmla="*/ 860202 h 1170241"/>
                <a:gd name="connsiteX142" fmla="*/ 192214 w 945927"/>
                <a:gd name="connsiteY142" fmla="*/ 860965 h 1170241"/>
                <a:gd name="connsiteX143" fmla="*/ 192214 w 945927"/>
                <a:gd name="connsiteY143" fmla="*/ 860965 h 1170241"/>
                <a:gd name="connsiteX144" fmla="*/ 193357 w 945927"/>
                <a:gd name="connsiteY144" fmla="*/ 861727 h 1170241"/>
                <a:gd name="connsiteX145" fmla="*/ 193357 w 945927"/>
                <a:gd name="connsiteY145" fmla="*/ 861727 h 1170241"/>
                <a:gd name="connsiteX146" fmla="*/ 194596 w 945927"/>
                <a:gd name="connsiteY146" fmla="*/ 862394 h 1170241"/>
                <a:gd name="connsiteX147" fmla="*/ 194596 w 945927"/>
                <a:gd name="connsiteY147" fmla="*/ 862394 h 1170241"/>
                <a:gd name="connsiteX148" fmla="*/ 195834 w 945927"/>
                <a:gd name="connsiteY148" fmla="*/ 863060 h 1170241"/>
                <a:gd name="connsiteX149" fmla="*/ 195834 w 945927"/>
                <a:gd name="connsiteY149" fmla="*/ 863060 h 1170241"/>
                <a:gd name="connsiteX150" fmla="*/ 197072 w 945927"/>
                <a:gd name="connsiteY150" fmla="*/ 863727 h 1170241"/>
                <a:gd name="connsiteX151" fmla="*/ 197072 w 945927"/>
                <a:gd name="connsiteY151" fmla="*/ 863727 h 1170241"/>
                <a:gd name="connsiteX152" fmla="*/ 198311 w 945927"/>
                <a:gd name="connsiteY152" fmla="*/ 864393 h 1170241"/>
                <a:gd name="connsiteX153" fmla="*/ 198311 w 945927"/>
                <a:gd name="connsiteY153" fmla="*/ 864393 h 1170241"/>
                <a:gd name="connsiteX154" fmla="*/ 199549 w 945927"/>
                <a:gd name="connsiteY154" fmla="*/ 864965 h 1170241"/>
                <a:gd name="connsiteX155" fmla="*/ 199549 w 945927"/>
                <a:gd name="connsiteY155" fmla="*/ 864965 h 1170241"/>
                <a:gd name="connsiteX156" fmla="*/ 200787 w 945927"/>
                <a:gd name="connsiteY156" fmla="*/ 865536 h 1170241"/>
                <a:gd name="connsiteX157" fmla="*/ 200787 w 945927"/>
                <a:gd name="connsiteY157" fmla="*/ 865536 h 1170241"/>
                <a:gd name="connsiteX158" fmla="*/ 202120 w 945927"/>
                <a:gd name="connsiteY158" fmla="*/ 866109 h 1170241"/>
                <a:gd name="connsiteX159" fmla="*/ 202120 w 945927"/>
                <a:gd name="connsiteY159" fmla="*/ 866109 h 1170241"/>
                <a:gd name="connsiteX160" fmla="*/ 203454 w 945927"/>
                <a:gd name="connsiteY160" fmla="*/ 866585 h 1170241"/>
                <a:gd name="connsiteX161" fmla="*/ 203454 w 945927"/>
                <a:gd name="connsiteY161" fmla="*/ 866585 h 1170241"/>
                <a:gd name="connsiteX162" fmla="*/ 204788 w 945927"/>
                <a:gd name="connsiteY162" fmla="*/ 867061 h 1170241"/>
                <a:gd name="connsiteX163" fmla="*/ 204788 w 945927"/>
                <a:gd name="connsiteY163" fmla="*/ 867061 h 1170241"/>
                <a:gd name="connsiteX164" fmla="*/ 206121 w 945927"/>
                <a:gd name="connsiteY164" fmla="*/ 867537 h 1170241"/>
                <a:gd name="connsiteX165" fmla="*/ 206121 w 945927"/>
                <a:gd name="connsiteY165" fmla="*/ 867537 h 1170241"/>
                <a:gd name="connsiteX166" fmla="*/ 207454 w 945927"/>
                <a:gd name="connsiteY166" fmla="*/ 867918 h 1170241"/>
                <a:gd name="connsiteX167" fmla="*/ 207454 w 945927"/>
                <a:gd name="connsiteY167" fmla="*/ 867918 h 1170241"/>
                <a:gd name="connsiteX168" fmla="*/ 208788 w 945927"/>
                <a:gd name="connsiteY168" fmla="*/ 868299 h 1170241"/>
                <a:gd name="connsiteX169" fmla="*/ 208788 w 945927"/>
                <a:gd name="connsiteY169" fmla="*/ 868299 h 1170241"/>
                <a:gd name="connsiteX170" fmla="*/ 210121 w 945927"/>
                <a:gd name="connsiteY170" fmla="*/ 868680 h 1170241"/>
                <a:gd name="connsiteX171" fmla="*/ 210121 w 945927"/>
                <a:gd name="connsiteY171" fmla="*/ 868680 h 1170241"/>
                <a:gd name="connsiteX172" fmla="*/ 211550 w 945927"/>
                <a:gd name="connsiteY172" fmla="*/ 868966 h 1170241"/>
                <a:gd name="connsiteX173" fmla="*/ 211550 w 945927"/>
                <a:gd name="connsiteY173" fmla="*/ 868966 h 1170241"/>
                <a:gd name="connsiteX174" fmla="*/ 212979 w 945927"/>
                <a:gd name="connsiteY174" fmla="*/ 869251 h 1170241"/>
                <a:gd name="connsiteX175" fmla="*/ 212979 w 945927"/>
                <a:gd name="connsiteY175" fmla="*/ 869251 h 1170241"/>
                <a:gd name="connsiteX176" fmla="*/ 214408 w 945927"/>
                <a:gd name="connsiteY176" fmla="*/ 869537 h 1170241"/>
                <a:gd name="connsiteX177" fmla="*/ 214408 w 945927"/>
                <a:gd name="connsiteY177" fmla="*/ 869537 h 1170241"/>
                <a:gd name="connsiteX178" fmla="*/ 215836 w 945927"/>
                <a:gd name="connsiteY178" fmla="*/ 869727 h 1170241"/>
                <a:gd name="connsiteX179" fmla="*/ 215836 w 945927"/>
                <a:gd name="connsiteY179" fmla="*/ 869727 h 1170241"/>
                <a:gd name="connsiteX180" fmla="*/ 217265 w 945927"/>
                <a:gd name="connsiteY180" fmla="*/ 869918 h 1170241"/>
                <a:gd name="connsiteX181" fmla="*/ 217265 w 945927"/>
                <a:gd name="connsiteY181" fmla="*/ 869918 h 1170241"/>
                <a:gd name="connsiteX182" fmla="*/ 218694 w 945927"/>
                <a:gd name="connsiteY182" fmla="*/ 870013 h 1170241"/>
                <a:gd name="connsiteX183" fmla="*/ 218694 w 945927"/>
                <a:gd name="connsiteY183" fmla="*/ 870013 h 1170241"/>
                <a:gd name="connsiteX184" fmla="*/ 220123 w 945927"/>
                <a:gd name="connsiteY184" fmla="*/ 870109 h 1170241"/>
                <a:gd name="connsiteX185" fmla="*/ 220123 w 945927"/>
                <a:gd name="connsiteY185" fmla="*/ 870109 h 1170241"/>
                <a:gd name="connsiteX186" fmla="*/ 220599 w 945927"/>
                <a:gd name="connsiteY186" fmla="*/ 870109 h 1170241"/>
                <a:gd name="connsiteX187" fmla="*/ 223742 w 945927"/>
                <a:gd name="connsiteY187" fmla="*/ 870204 h 1170241"/>
                <a:gd name="connsiteX188" fmla="*/ 236505 w 945927"/>
                <a:gd name="connsiteY188" fmla="*/ 870204 h 1170241"/>
                <a:gd name="connsiteX189" fmla="*/ 251270 w 945927"/>
                <a:gd name="connsiteY189" fmla="*/ 870204 h 1170241"/>
                <a:gd name="connsiteX190" fmla="*/ 332232 w 945927"/>
                <a:gd name="connsiteY190" fmla="*/ 951167 h 1170241"/>
                <a:gd name="connsiteX191" fmla="*/ 332232 w 945927"/>
                <a:gd name="connsiteY191" fmla="*/ 1014508 h 1170241"/>
                <a:gd name="connsiteX192" fmla="*/ 332232 w 945927"/>
                <a:gd name="connsiteY192" fmla="*/ 1109472 h 1170241"/>
                <a:gd name="connsiteX193" fmla="*/ 332232 w 945927"/>
                <a:gd name="connsiteY193" fmla="*/ 1112615 h 1170241"/>
                <a:gd name="connsiteX194" fmla="*/ 389858 w 945927"/>
                <a:gd name="connsiteY194" fmla="*/ 1170242 h 1170241"/>
                <a:gd name="connsiteX195" fmla="*/ 564737 w 945927"/>
                <a:gd name="connsiteY195" fmla="*/ 1170242 h 1170241"/>
                <a:gd name="connsiteX196" fmla="*/ 622363 w 945927"/>
                <a:gd name="connsiteY196" fmla="*/ 1112615 h 1170241"/>
                <a:gd name="connsiteX197" fmla="*/ 622363 w 945927"/>
                <a:gd name="connsiteY197" fmla="*/ 1104519 h 1170241"/>
                <a:gd name="connsiteX198" fmla="*/ 624364 w 945927"/>
                <a:gd name="connsiteY198" fmla="*/ 600646 h 1170241"/>
                <a:gd name="connsiteX199" fmla="*/ 572928 w 945927"/>
                <a:gd name="connsiteY199" fmla="*/ 559403 h 1170241"/>
                <a:gd name="connsiteX200" fmla="*/ 529494 w 945927"/>
                <a:gd name="connsiteY200" fmla="*/ 559403 h 1170241"/>
                <a:gd name="connsiteX201" fmla="*/ 471868 w 945927"/>
                <a:gd name="connsiteY201" fmla="*/ 501777 h 1170241"/>
                <a:gd name="connsiteX202" fmla="*/ 471868 w 945927"/>
                <a:gd name="connsiteY202" fmla="*/ 481774 h 1170241"/>
                <a:gd name="connsiteX203" fmla="*/ 529494 w 945927"/>
                <a:gd name="connsiteY203" fmla="*/ 424148 h 1170241"/>
                <a:gd name="connsiteX204" fmla="*/ 888302 w 945927"/>
                <a:gd name="connsiteY204" fmla="*/ 423100 h 1170241"/>
                <a:gd name="connsiteX205" fmla="*/ 945928 w 945927"/>
                <a:gd name="connsiteY205" fmla="*/ 365474 h 1170241"/>
                <a:gd name="connsiteX206" fmla="*/ 945928 w 945927"/>
                <a:gd name="connsiteY206" fmla="*/ 208312 h 1170241"/>
                <a:gd name="connsiteX207" fmla="*/ 945452 w 945927"/>
                <a:gd name="connsiteY207" fmla="*/ 202025 h 1170241"/>
                <a:gd name="connsiteX208" fmla="*/ 945452 w 945927"/>
                <a:gd name="connsiteY208" fmla="*/ 0 h 1170241"/>
                <a:gd name="connsiteX209" fmla="*/ 857726 w 945927"/>
                <a:gd name="connsiteY209" fmla="*/ 0 h 1170241"/>
                <a:gd name="connsiteX210" fmla="*/ 802577 w 945927"/>
                <a:gd name="connsiteY210" fmla="*/ 41053 h 1170241"/>
                <a:gd name="connsiteX211" fmla="*/ 802577 w 945927"/>
                <a:gd name="connsiteY211" fmla="*/ 83058 h 1170241"/>
                <a:gd name="connsiteX212" fmla="*/ 744950 w 945927"/>
                <a:gd name="connsiteY212" fmla="*/ 140684 h 1170241"/>
                <a:gd name="connsiteX213" fmla="*/ 635508 w 945927"/>
                <a:gd name="connsiteY213" fmla="*/ 140684 h 1170241"/>
                <a:gd name="connsiteX214" fmla="*/ 635508 w 945927"/>
                <a:gd name="connsiteY214" fmla="*/ 230505 h 1170241"/>
                <a:gd name="connsiteX215" fmla="*/ 577882 w 945927"/>
                <a:gd name="connsiteY215" fmla="*/ 288131 h 1170241"/>
                <a:gd name="connsiteX216" fmla="*/ 168402 w 945927"/>
                <a:gd name="connsiteY216" fmla="*/ 288131 h 1170241"/>
                <a:gd name="connsiteX217" fmla="*/ 165640 w 945927"/>
                <a:gd name="connsiteY217" fmla="*/ 812483 h 1170241"/>
                <a:gd name="connsiteX218" fmla="*/ 165640 w 945927"/>
                <a:gd name="connsiteY218" fmla="*/ 812483 h 1170241"/>
                <a:gd name="connsiteX219" fmla="*/ 165640 w 945927"/>
                <a:gd name="connsiteY219" fmla="*/ 812483 h 1170241"/>
                <a:gd name="connsiteX220" fmla="*/ 165640 w 945927"/>
                <a:gd name="connsiteY220" fmla="*/ 812483 h 1170241"/>
                <a:gd name="connsiteX221" fmla="*/ 0 w 945927"/>
                <a:gd name="connsiteY221" fmla="*/ 664083 h 1170241"/>
                <a:gd name="connsiteX222" fmla="*/ 0 w 945927"/>
                <a:gd name="connsiteY222" fmla="*/ 664083 h 1170241"/>
                <a:gd name="connsiteX223" fmla="*/ 0 w 945927"/>
                <a:gd name="connsiteY223" fmla="*/ 664083 h 117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945927" h="1170241">
                  <a:moveTo>
                    <a:pt x="168402" y="288131"/>
                  </a:moveTo>
                  <a:lnTo>
                    <a:pt x="168402" y="520827"/>
                  </a:lnTo>
                  <a:cubicBezTo>
                    <a:pt x="168402" y="552450"/>
                    <a:pt x="142494" y="578453"/>
                    <a:pt x="110776" y="578453"/>
                  </a:cubicBezTo>
                  <a:lnTo>
                    <a:pt x="0" y="578453"/>
                  </a:lnTo>
                  <a:lnTo>
                    <a:pt x="0" y="664083"/>
                  </a:lnTo>
                  <a:lnTo>
                    <a:pt x="0" y="665607"/>
                  </a:lnTo>
                  <a:lnTo>
                    <a:pt x="0" y="665607"/>
                  </a:lnTo>
                  <a:lnTo>
                    <a:pt x="95" y="667036"/>
                  </a:lnTo>
                  <a:lnTo>
                    <a:pt x="95" y="667036"/>
                  </a:lnTo>
                  <a:lnTo>
                    <a:pt x="190" y="668465"/>
                  </a:lnTo>
                  <a:lnTo>
                    <a:pt x="190" y="668465"/>
                  </a:lnTo>
                  <a:lnTo>
                    <a:pt x="286" y="669893"/>
                  </a:lnTo>
                  <a:lnTo>
                    <a:pt x="286" y="669893"/>
                  </a:lnTo>
                  <a:lnTo>
                    <a:pt x="476" y="671322"/>
                  </a:lnTo>
                  <a:lnTo>
                    <a:pt x="476" y="671322"/>
                  </a:lnTo>
                  <a:lnTo>
                    <a:pt x="667" y="672751"/>
                  </a:lnTo>
                  <a:lnTo>
                    <a:pt x="667" y="672751"/>
                  </a:lnTo>
                  <a:cubicBezTo>
                    <a:pt x="3619" y="690467"/>
                    <a:pt x="14001" y="705421"/>
                    <a:pt x="29623" y="714375"/>
                  </a:cubicBezTo>
                  <a:lnTo>
                    <a:pt x="30194" y="714661"/>
                  </a:lnTo>
                  <a:lnTo>
                    <a:pt x="30194" y="714661"/>
                  </a:lnTo>
                  <a:lnTo>
                    <a:pt x="31432" y="715328"/>
                  </a:lnTo>
                  <a:lnTo>
                    <a:pt x="31432" y="715328"/>
                  </a:lnTo>
                  <a:lnTo>
                    <a:pt x="32671" y="715994"/>
                  </a:lnTo>
                  <a:lnTo>
                    <a:pt x="32671" y="715994"/>
                  </a:lnTo>
                  <a:lnTo>
                    <a:pt x="33909" y="716566"/>
                  </a:lnTo>
                  <a:lnTo>
                    <a:pt x="33909" y="716566"/>
                  </a:lnTo>
                  <a:cubicBezTo>
                    <a:pt x="34290" y="716756"/>
                    <a:pt x="34766" y="716947"/>
                    <a:pt x="35147" y="717137"/>
                  </a:cubicBezTo>
                  <a:lnTo>
                    <a:pt x="35147" y="717137"/>
                  </a:lnTo>
                  <a:lnTo>
                    <a:pt x="36481" y="717709"/>
                  </a:lnTo>
                  <a:lnTo>
                    <a:pt x="36481" y="717709"/>
                  </a:lnTo>
                  <a:lnTo>
                    <a:pt x="37814" y="718185"/>
                  </a:lnTo>
                  <a:lnTo>
                    <a:pt x="37814" y="718185"/>
                  </a:lnTo>
                  <a:lnTo>
                    <a:pt x="39148" y="718661"/>
                  </a:lnTo>
                  <a:lnTo>
                    <a:pt x="39148" y="718661"/>
                  </a:lnTo>
                  <a:lnTo>
                    <a:pt x="39433" y="718756"/>
                  </a:lnTo>
                  <a:cubicBezTo>
                    <a:pt x="40195" y="718947"/>
                    <a:pt x="40767" y="719233"/>
                    <a:pt x="41529" y="719423"/>
                  </a:cubicBezTo>
                  <a:lnTo>
                    <a:pt x="41815" y="719519"/>
                  </a:lnTo>
                  <a:lnTo>
                    <a:pt x="41815" y="719519"/>
                  </a:lnTo>
                  <a:lnTo>
                    <a:pt x="43148" y="719899"/>
                  </a:lnTo>
                  <a:lnTo>
                    <a:pt x="43148" y="719899"/>
                  </a:lnTo>
                  <a:lnTo>
                    <a:pt x="44482" y="720280"/>
                  </a:lnTo>
                  <a:lnTo>
                    <a:pt x="44482" y="720280"/>
                  </a:lnTo>
                  <a:lnTo>
                    <a:pt x="45910" y="720566"/>
                  </a:lnTo>
                  <a:lnTo>
                    <a:pt x="45910" y="720566"/>
                  </a:lnTo>
                  <a:cubicBezTo>
                    <a:pt x="46387" y="720662"/>
                    <a:pt x="46863" y="720757"/>
                    <a:pt x="47339" y="720852"/>
                  </a:cubicBezTo>
                  <a:lnTo>
                    <a:pt x="47339" y="720852"/>
                  </a:lnTo>
                  <a:lnTo>
                    <a:pt x="47625" y="720852"/>
                  </a:lnTo>
                  <a:cubicBezTo>
                    <a:pt x="48482" y="720947"/>
                    <a:pt x="49149" y="721138"/>
                    <a:pt x="50006" y="721233"/>
                  </a:cubicBezTo>
                  <a:lnTo>
                    <a:pt x="50292" y="721233"/>
                  </a:lnTo>
                  <a:lnTo>
                    <a:pt x="50292" y="721233"/>
                  </a:lnTo>
                  <a:lnTo>
                    <a:pt x="51721" y="721424"/>
                  </a:lnTo>
                  <a:lnTo>
                    <a:pt x="51721" y="721424"/>
                  </a:lnTo>
                  <a:lnTo>
                    <a:pt x="53149" y="721518"/>
                  </a:lnTo>
                  <a:lnTo>
                    <a:pt x="53149" y="721518"/>
                  </a:lnTo>
                  <a:lnTo>
                    <a:pt x="54578" y="721614"/>
                  </a:lnTo>
                  <a:lnTo>
                    <a:pt x="54578" y="721614"/>
                  </a:lnTo>
                  <a:lnTo>
                    <a:pt x="55054" y="721614"/>
                  </a:lnTo>
                  <a:cubicBezTo>
                    <a:pt x="56197" y="721614"/>
                    <a:pt x="57055" y="721709"/>
                    <a:pt x="58198" y="721709"/>
                  </a:cubicBezTo>
                  <a:lnTo>
                    <a:pt x="77629" y="721709"/>
                  </a:lnTo>
                  <a:lnTo>
                    <a:pt x="84582" y="721709"/>
                  </a:lnTo>
                  <a:cubicBezTo>
                    <a:pt x="129159" y="721709"/>
                    <a:pt x="165545" y="758095"/>
                    <a:pt x="165545" y="802672"/>
                  </a:cubicBezTo>
                  <a:lnTo>
                    <a:pt x="165545" y="812483"/>
                  </a:lnTo>
                  <a:lnTo>
                    <a:pt x="165545" y="814006"/>
                  </a:lnTo>
                  <a:lnTo>
                    <a:pt x="165545" y="814006"/>
                  </a:lnTo>
                  <a:lnTo>
                    <a:pt x="165640" y="815435"/>
                  </a:lnTo>
                  <a:lnTo>
                    <a:pt x="165640" y="815435"/>
                  </a:lnTo>
                  <a:lnTo>
                    <a:pt x="165735" y="816864"/>
                  </a:lnTo>
                  <a:lnTo>
                    <a:pt x="165735" y="816864"/>
                  </a:lnTo>
                  <a:lnTo>
                    <a:pt x="165830" y="818293"/>
                  </a:lnTo>
                  <a:lnTo>
                    <a:pt x="165830" y="818293"/>
                  </a:lnTo>
                  <a:lnTo>
                    <a:pt x="166021" y="819721"/>
                  </a:lnTo>
                  <a:lnTo>
                    <a:pt x="166021" y="819721"/>
                  </a:lnTo>
                  <a:lnTo>
                    <a:pt x="166211" y="821150"/>
                  </a:lnTo>
                  <a:lnTo>
                    <a:pt x="166211" y="821150"/>
                  </a:lnTo>
                  <a:lnTo>
                    <a:pt x="166497" y="822579"/>
                  </a:lnTo>
                  <a:lnTo>
                    <a:pt x="166497" y="822579"/>
                  </a:lnTo>
                  <a:cubicBezTo>
                    <a:pt x="166592" y="823055"/>
                    <a:pt x="166688" y="823531"/>
                    <a:pt x="166783" y="824008"/>
                  </a:cubicBezTo>
                  <a:lnTo>
                    <a:pt x="166783" y="824008"/>
                  </a:lnTo>
                  <a:lnTo>
                    <a:pt x="167068" y="825437"/>
                  </a:lnTo>
                  <a:lnTo>
                    <a:pt x="167068" y="825437"/>
                  </a:lnTo>
                  <a:lnTo>
                    <a:pt x="167449" y="826865"/>
                  </a:lnTo>
                  <a:lnTo>
                    <a:pt x="167449" y="826865"/>
                  </a:lnTo>
                  <a:lnTo>
                    <a:pt x="167830" y="828199"/>
                  </a:lnTo>
                  <a:lnTo>
                    <a:pt x="167830" y="828199"/>
                  </a:lnTo>
                  <a:lnTo>
                    <a:pt x="168211" y="829532"/>
                  </a:lnTo>
                  <a:lnTo>
                    <a:pt x="168211" y="829532"/>
                  </a:lnTo>
                  <a:lnTo>
                    <a:pt x="168687" y="830866"/>
                  </a:lnTo>
                  <a:lnTo>
                    <a:pt x="168687" y="830866"/>
                  </a:lnTo>
                  <a:lnTo>
                    <a:pt x="169164" y="832199"/>
                  </a:lnTo>
                  <a:lnTo>
                    <a:pt x="169164" y="832199"/>
                  </a:lnTo>
                  <a:lnTo>
                    <a:pt x="169640" y="833533"/>
                  </a:lnTo>
                  <a:lnTo>
                    <a:pt x="169640" y="833533"/>
                  </a:lnTo>
                  <a:lnTo>
                    <a:pt x="170212" y="834866"/>
                  </a:lnTo>
                  <a:lnTo>
                    <a:pt x="170212" y="834866"/>
                  </a:lnTo>
                  <a:lnTo>
                    <a:pt x="170783" y="836105"/>
                  </a:lnTo>
                  <a:lnTo>
                    <a:pt x="170783" y="836105"/>
                  </a:lnTo>
                  <a:lnTo>
                    <a:pt x="171355" y="837343"/>
                  </a:lnTo>
                  <a:lnTo>
                    <a:pt x="171355" y="837343"/>
                  </a:lnTo>
                  <a:lnTo>
                    <a:pt x="172021" y="838581"/>
                  </a:lnTo>
                  <a:lnTo>
                    <a:pt x="172021" y="838581"/>
                  </a:lnTo>
                  <a:cubicBezTo>
                    <a:pt x="172212" y="838962"/>
                    <a:pt x="172402" y="839438"/>
                    <a:pt x="172688" y="839819"/>
                  </a:cubicBezTo>
                  <a:lnTo>
                    <a:pt x="172688" y="839819"/>
                  </a:lnTo>
                  <a:lnTo>
                    <a:pt x="173355" y="841058"/>
                  </a:lnTo>
                  <a:lnTo>
                    <a:pt x="173355" y="841058"/>
                  </a:lnTo>
                  <a:cubicBezTo>
                    <a:pt x="173545" y="841438"/>
                    <a:pt x="173831" y="841819"/>
                    <a:pt x="174021" y="842296"/>
                  </a:cubicBezTo>
                  <a:lnTo>
                    <a:pt x="174021" y="842296"/>
                  </a:lnTo>
                  <a:lnTo>
                    <a:pt x="174784" y="843439"/>
                  </a:lnTo>
                  <a:lnTo>
                    <a:pt x="174784" y="843439"/>
                  </a:lnTo>
                  <a:lnTo>
                    <a:pt x="175546" y="844582"/>
                  </a:lnTo>
                  <a:lnTo>
                    <a:pt x="175546" y="844582"/>
                  </a:lnTo>
                  <a:lnTo>
                    <a:pt x="176308" y="845725"/>
                  </a:lnTo>
                  <a:lnTo>
                    <a:pt x="176308" y="845725"/>
                  </a:lnTo>
                  <a:lnTo>
                    <a:pt x="177165" y="846868"/>
                  </a:lnTo>
                  <a:lnTo>
                    <a:pt x="177165" y="846868"/>
                  </a:lnTo>
                  <a:lnTo>
                    <a:pt x="178022" y="848011"/>
                  </a:lnTo>
                  <a:lnTo>
                    <a:pt x="178022" y="848011"/>
                  </a:lnTo>
                  <a:cubicBezTo>
                    <a:pt x="178308" y="848392"/>
                    <a:pt x="178594" y="848773"/>
                    <a:pt x="178879" y="849058"/>
                  </a:cubicBezTo>
                  <a:lnTo>
                    <a:pt x="178879" y="849058"/>
                  </a:lnTo>
                  <a:lnTo>
                    <a:pt x="179737" y="850106"/>
                  </a:lnTo>
                  <a:lnTo>
                    <a:pt x="179737" y="850106"/>
                  </a:lnTo>
                  <a:lnTo>
                    <a:pt x="180689" y="851154"/>
                  </a:lnTo>
                  <a:lnTo>
                    <a:pt x="180689" y="851154"/>
                  </a:lnTo>
                  <a:lnTo>
                    <a:pt x="181642" y="852202"/>
                  </a:lnTo>
                  <a:lnTo>
                    <a:pt x="181642" y="852202"/>
                  </a:lnTo>
                  <a:lnTo>
                    <a:pt x="182594" y="853154"/>
                  </a:lnTo>
                  <a:lnTo>
                    <a:pt x="182594" y="853154"/>
                  </a:lnTo>
                  <a:lnTo>
                    <a:pt x="183546" y="854107"/>
                  </a:lnTo>
                  <a:lnTo>
                    <a:pt x="183546" y="854107"/>
                  </a:lnTo>
                  <a:lnTo>
                    <a:pt x="184595" y="855059"/>
                  </a:lnTo>
                  <a:lnTo>
                    <a:pt x="184595" y="855059"/>
                  </a:lnTo>
                  <a:lnTo>
                    <a:pt x="185642" y="856011"/>
                  </a:lnTo>
                  <a:lnTo>
                    <a:pt x="185642" y="856011"/>
                  </a:lnTo>
                  <a:lnTo>
                    <a:pt x="186690" y="856869"/>
                  </a:lnTo>
                  <a:lnTo>
                    <a:pt x="186690" y="856869"/>
                  </a:lnTo>
                  <a:cubicBezTo>
                    <a:pt x="187071" y="857155"/>
                    <a:pt x="187452" y="857440"/>
                    <a:pt x="187737" y="857726"/>
                  </a:cubicBezTo>
                  <a:lnTo>
                    <a:pt x="187737" y="857726"/>
                  </a:lnTo>
                  <a:cubicBezTo>
                    <a:pt x="188119" y="858012"/>
                    <a:pt x="188500" y="858298"/>
                    <a:pt x="188786" y="858583"/>
                  </a:cubicBezTo>
                  <a:lnTo>
                    <a:pt x="188786" y="858583"/>
                  </a:lnTo>
                  <a:lnTo>
                    <a:pt x="189929" y="859441"/>
                  </a:lnTo>
                  <a:lnTo>
                    <a:pt x="189929" y="859441"/>
                  </a:lnTo>
                  <a:lnTo>
                    <a:pt x="191071" y="860202"/>
                  </a:lnTo>
                  <a:lnTo>
                    <a:pt x="191071" y="860202"/>
                  </a:lnTo>
                  <a:lnTo>
                    <a:pt x="192214" y="860965"/>
                  </a:lnTo>
                  <a:lnTo>
                    <a:pt x="192214" y="860965"/>
                  </a:lnTo>
                  <a:lnTo>
                    <a:pt x="193357" y="861727"/>
                  </a:lnTo>
                  <a:lnTo>
                    <a:pt x="193357" y="861727"/>
                  </a:lnTo>
                  <a:lnTo>
                    <a:pt x="194596" y="862394"/>
                  </a:lnTo>
                  <a:lnTo>
                    <a:pt x="194596" y="862394"/>
                  </a:lnTo>
                  <a:lnTo>
                    <a:pt x="195834" y="863060"/>
                  </a:lnTo>
                  <a:lnTo>
                    <a:pt x="195834" y="863060"/>
                  </a:lnTo>
                  <a:lnTo>
                    <a:pt x="197072" y="863727"/>
                  </a:lnTo>
                  <a:lnTo>
                    <a:pt x="197072" y="863727"/>
                  </a:lnTo>
                  <a:lnTo>
                    <a:pt x="198311" y="864393"/>
                  </a:lnTo>
                  <a:lnTo>
                    <a:pt x="198311" y="864393"/>
                  </a:lnTo>
                  <a:lnTo>
                    <a:pt x="199549" y="864965"/>
                  </a:lnTo>
                  <a:lnTo>
                    <a:pt x="199549" y="864965"/>
                  </a:lnTo>
                  <a:cubicBezTo>
                    <a:pt x="199930" y="865156"/>
                    <a:pt x="200406" y="865346"/>
                    <a:pt x="200787" y="865536"/>
                  </a:cubicBezTo>
                  <a:lnTo>
                    <a:pt x="200787" y="865536"/>
                  </a:lnTo>
                  <a:lnTo>
                    <a:pt x="202120" y="866109"/>
                  </a:lnTo>
                  <a:lnTo>
                    <a:pt x="202120" y="866109"/>
                  </a:lnTo>
                  <a:lnTo>
                    <a:pt x="203454" y="866585"/>
                  </a:lnTo>
                  <a:lnTo>
                    <a:pt x="203454" y="866585"/>
                  </a:lnTo>
                  <a:lnTo>
                    <a:pt x="204788" y="867061"/>
                  </a:lnTo>
                  <a:lnTo>
                    <a:pt x="204788" y="867061"/>
                  </a:lnTo>
                  <a:lnTo>
                    <a:pt x="206121" y="867537"/>
                  </a:lnTo>
                  <a:lnTo>
                    <a:pt x="206121" y="867537"/>
                  </a:lnTo>
                  <a:lnTo>
                    <a:pt x="207454" y="867918"/>
                  </a:lnTo>
                  <a:lnTo>
                    <a:pt x="207454" y="867918"/>
                  </a:lnTo>
                  <a:lnTo>
                    <a:pt x="208788" y="868299"/>
                  </a:lnTo>
                  <a:lnTo>
                    <a:pt x="208788" y="868299"/>
                  </a:lnTo>
                  <a:lnTo>
                    <a:pt x="210121" y="868680"/>
                  </a:lnTo>
                  <a:lnTo>
                    <a:pt x="210121" y="868680"/>
                  </a:lnTo>
                  <a:lnTo>
                    <a:pt x="211550" y="868966"/>
                  </a:lnTo>
                  <a:lnTo>
                    <a:pt x="211550" y="868966"/>
                  </a:lnTo>
                  <a:cubicBezTo>
                    <a:pt x="212027" y="869061"/>
                    <a:pt x="212503" y="869156"/>
                    <a:pt x="212979" y="869251"/>
                  </a:cubicBezTo>
                  <a:lnTo>
                    <a:pt x="212979" y="869251"/>
                  </a:lnTo>
                  <a:lnTo>
                    <a:pt x="214408" y="869537"/>
                  </a:lnTo>
                  <a:lnTo>
                    <a:pt x="214408" y="869537"/>
                  </a:lnTo>
                  <a:lnTo>
                    <a:pt x="215836" y="869727"/>
                  </a:lnTo>
                  <a:lnTo>
                    <a:pt x="215836" y="869727"/>
                  </a:lnTo>
                  <a:lnTo>
                    <a:pt x="217265" y="869918"/>
                  </a:lnTo>
                  <a:lnTo>
                    <a:pt x="217265" y="869918"/>
                  </a:lnTo>
                  <a:lnTo>
                    <a:pt x="218694" y="870013"/>
                  </a:lnTo>
                  <a:lnTo>
                    <a:pt x="218694" y="870013"/>
                  </a:lnTo>
                  <a:lnTo>
                    <a:pt x="220123" y="870109"/>
                  </a:lnTo>
                  <a:lnTo>
                    <a:pt x="220123" y="870109"/>
                  </a:lnTo>
                  <a:lnTo>
                    <a:pt x="220599" y="870109"/>
                  </a:lnTo>
                  <a:cubicBezTo>
                    <a:pt x="221646" y="870109"/>
                    <a:pt x="222599" y="870204"/>
                    <a:pt x="223742" y="870204"/>
                  </a:cubicBezTo>
                  <a:lnTo>
                    <a:pt x="236505" y="870204"/>
                  </a:lnTo>
                  <a:lnTo>
                    <a:pt x="251270" y="870204"/>
                  </a:lnTo>
                  <a:cubicBezTo>
                    <a:pt x="295846" y="870204"/>
                    <a:pt x="332232" y="906590"/>
                    <a:pt x="332232" y="951167"/>
                  </a:cubicBezTo>
                  <a:lnTo>
                    <a:pt x="332232" y="1014508"/>
                  </a:lnTo>
                  <a:lnTo>
                    <a:pt x="332232" y="1109472"/>
                  </a:lnTo>
                  <a:lnTo>
                    <a:pt x="332232" y="1112615"/>
                  </a:lnTo>
                  <a:cubicBezTo>
                    <a:pt x="332232" y="1144238"/>
                    <a:pt x="358140" y="1170242"/>
                    <a:pt x="389858" y="1170242"/>
                  </a:cubicBezTo>
                  <a:lnTo>
                    <a:pt x="564737" y="1170242"/>
                  </a:lnTo>
                  <a:cubicBezTo>
                    <a:pt x="596455" y="1170242"/>
                    <a:pt x="622363" y="1144333"/>
                    <a:pt x="622363" y="1112615"/>
                  </a:cubicBezTo>
                  <a:lnTo>
                    <a:pt x="622363" y="1104519"/>
                  </a:lnTo>
                  <a:lnTo>
                    <a:pt x="624364" y="600646"/>
                  </a:lnTo>
                  <a:cubicBezTo>
                    <a:pt x="623983" y="579501"/>
                    <a:pt x="613696" y="559403"/>
                    <a:pt x="572928" y="559403"/>
                  </a:cubicBezTo>
                  <a:lnTo>
                    <a:pt x="529494" y="559403"/>
                  </a:lnTo>
                  <a:cubicBezTo>
                    <a:pt x="497777" y="559403"/>
                    <a:pt x="471868" y="533495"/>
                    <a:pt x="471868" y="501777"/>
                  </a:cubicBezTo>
                  <a:lnTo>
                    <a:pt x="471868" y="481774"/>
                  </a:lnTo>
                  <a:cubicBezTo>
                    <a:pt x="471868" y="450056"/>
                    <a:pt x="497777" y="424148"/>
                    <a:pt x="529494" y="424148"/>
                  </a:cubicBezTo>
                  <a:cubicBezTo>
                    <a:pt x="649034" y="424148"/>
                    <a:pt x="767810" y="423100"/>
                    <a:pt x="888302" y="423100"/>
                  </a:cubicBezTo>
                  <a:cubicBezTo>
                    <a:pt x="920019" y="423100"/>
                    <a:pt x="945928" y="397192"/>
                    <a:pt x="945928" y="365474"/>
                  </a:cubicBezTo>
                  <a:lnTo>
                    <a:pt x="945928" y="208312"/>
                  </a:lnTo>
                  <a:cubicBezTo>
                    <a:pt x="945928" y="205359"/>
                    <a:pt x="945928" y="202501"/>
                    <a:pt x="945452" y="202025"/>
                  </a:cubicBezTo>
                  <a:lnTo>
                    <a:pt x="945452" y="0"/>
                  </a:lnTo>
                  <a:lnTo>
                    <a:pt x="857726" y="0"/>
                  </a:lnTo>
                  <a:cubicBezTo>
                    <a:pt x="831818" y="0"/>
                    <a:pt x="809720" y="17431"/>
                    <a:pt x="802577" y="41053"/>
                  </a:cubicBezTo>
                  <a:lnTo>
                    <a:pt x="802577" y="83058"/>
                  </a:lnTo>
                  <a:cubicBezTo>
                    <a:pt x="802577" y="114681"/>
                    <a:pt x="776668" y="140684"/>
                    <a:pt x="744950" y="140684"/>
                  </a:cubicBezTo>
                  <a:lnTo>
                    <a:pt x="635508" y="140684"/>
                  </a:lnTo>
                  <a:lnTo>
                    <a:pt x="635508" y="230505"/>
                  </a:lnTo>
                  <a:cubicBezTo>
                    <a:pt x="635508" y="262128"/>
                    <a:pt x="609600" y="288131"/>
                    <a:pt x="577882" y="288131"/>
                  </a:cubicBezTo>
                  <a:lnTo>
                    <a:pt x="168402" y="288131"/>
                  </a:lnTo>
                  <a:close/>
                  <a:moveTo>
                    <a:pt x="165640" y="812483"/>
                  </a:moveTo>
                  <a:lnTo>
                    <a:pt x="165640" y="812483"/>
                  </a:lnTo>
                  <a:lnTo>
                    <a:pt x="165640" y="812483"/>
                  </a:lnTo>
                  <a:lnTo>
                    <a:pt x="165640" y="812483"/>
                  </a:lnTo>
                  <a:close/>
                  <a:moveTo>
                    <a:pt x="0" y="664083"/>
                  </a:moveTo>
                  <a:lnTo>
                    <a:pt x="0" y="664083"/>
                  </a:lnTo>
                  <a:lnTo>
                    <a:pt x="0" y="664083"/>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7" name="Freeform: Shape 196">
              <a:extLst>
                <a:ext uri="{FF2B5EF4-FFF2-40B4-BE49-F238E27FC236}">
                  <a16:creationId xmlns:a16="http://schemas.microsoft.com/office/drawing/2014/main" id="{8689E83A-946B-4ABB-8201-E09BE6568FDA}"/>
                </a:ext>
              </a:extLst>
            </p:cNvPr>
            <p:cNvSpPr/>
            <p:nvPr/>
          </p:nvSpPr>
          <p:spPr>
            <a:xfrm>
              <a:off x="5763689" y="4552457"/>
              <a:ext cx="678846" cy="1020508"/>
            </a:xfrm>
            <a:custGeom>
              <a:avLst/>
              <a:gdLst>
                <a:gd name="connsiteX0" fmla="*/ 374332 w 678846"/>
                <a:gd name="connsiteY0" fmla="*/ 1020509 h 1020508"/>
                <a:gd name="connsiteX1" fmla="*/ 678847 w 678846"/>
                <a:gd name="connsiteY1" fmla="*/ 1020509 h 1020508"/>
                <a:gd name="connsiteX2" fmla="*/ 678847 w 678846"/>
                <a:gd name="connsiteY2" fmla="*/ 0 h 1020508"/>
                <a:gd name="connsiteX3" fmla="*/ 544925 w 678846"/>
                <a:gd name="connsiteY3" fmla="*/ 0 h 1020508"/>
                <a:gd name="connsiteX4" fmla="*/ 474916 w 678846"/>
                <a:gd name="connsiteY4" fmla="*/ 70009 h 1020508"/>
                <a:gd name="connsiteX5" fmla="*/ 474916 w 678846"/>
                <a:gd name="connsiteY5" fmla="*/ 153258 h 1020508"/>
                <a:gd name="connsiteX6" fmla="*/ 234410 w 678846"/>
                <a:gd name="connsiteY6" fmla="*/ 153258 h 1020508"/>
                <a:gd name="connsiteX7" fmla="*/ 164402 w 678846"/>
                <a:gd name="connsiteY7" fmla="*/ 223266 h 1020508"/>
                <a:gd name="connsiteX8" fmla="*/ 164402 w 678846"/>
                <a:gd name="connsiteY8" fmla="*/ 284893 h 1020508"/>
                <a:gd name="connsiteX9" fmla="*/ 70009 w 678846"/>
                <a:gd name="connsiteY9" fmla="*/ 284893 h 1020508"/>
                <a:gd name="connsiteX10" fmla="*/ 0 w 678846"/>
                <a:gd name="connsiteY10" fmla="*/ 354902 h 1020508"/>
                <a:gd name="connsiteX11" fmla="*/ 0 w 678846"/>
                <a:gd name="connsiteY11" fmla="*/ 662845 h 1020508"/>
                <a:gd name="connsiteX12" fmla="*/ 70009 w 678846"/>
                <a:gd name="connsiteY12" fmla="*/ 732854 h 1020508"/>
                <a:gd name="connsiteX13" fmla="*/ 122682 w 678846"/>
                <a:gd name="connsiteY13" fmla="*/ 732854 h 1020508"/>
                <a:gd name="connsiteX14" fmla="*/ 164402 w 678846"/>
                <a:gd name="connsiteY14" fmla="*/ 777145 h 1020508"/>
                <a:gd name="connsiteX15" fmla="*/ 164402 w 678846"/>
                <a:gd name="connsiteY15" fmla="*/ 806292 h 1020508"/>
                <a:gd name="connsiteX16" fmla="*/ 234410 w 678846"/>
                <a:gd name="connsiteY16" fmla="*/ 876300 h 1020508"/>
                <a:gd name="connsiteX17" fmla="*/ 316706 w 678846"/>
                <a:gd name="connsiteY17" fmla="*/ 876300 h 1020508"/>
                <a:gd name="connsiteX18" fmla="*/ 316706 w 678846"/>
                <a:gd name="connsiteY18" fmla="*/ 962692 h 1020508"/>
                <a:gd name="connsiteX19" fmla="*/ 374332 w 678846"/>
                <a:gd name="connsiteY19" fmla="*/ 1020509 h 1020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8846" h="1020508">
                  <a:moveTo>
                    <a:pt x="374332" y="1020509"/>
                  </a:moveTo>
                  <a:lnTo>
                    <a:pt x="678847" y="1020509"/>
                  </a:lnTo>
                  <a:lnTo>
                    <a:pt x="678847" y="0"/>
                  </a:lnTo>
                  <a:lnTo>
                    <a:pt x="544925" y="0"/>
                  </a:lnTo>
                  <a:cubicBezTo>
                    <a:pt x="506444" y="0"/>
                    <a:pt x="474916" y="31528"/>
                    <a:pt x="474916" y="70009"/>
                  </a:cubicBezTo>
                  <a:lnTo>
                    <a:pt x="474916" y="153258"/>
                  </a:lnTo>
                  <a:lnTo>
                    <a:pt x="234410" y="153258"/>
                  </a:lnTo>
                  <a:cubicBezTo>
                    <a:pt x="195929" y="153258"/>
                    <a:pt x="164402" y="184785"/>
                    <a:pt x="164402" y="223266"/>
                  </a:cubicBezTo>
                  <a:lnTo>
                    <a:pt x="164402" y="284893"/>
                  </a:lnTo>
                  <a:lnTo>
                    <a:pt x="70009" y="284893"/>
                  </a:lnTo>
                  <a:cubicBezTo>
                    <a:pt x="31528" y="284893"/>
                    <a:pt x="0" y="316421"/>
                    <a:pt x="0" y="354902"/>
                  </a:cubicBezTo>
                  <a:lnTo>
                    <a:pt x="0" y="662845"/>
                  </a:lnTo>
                  <a:cubicBezTo>
                    <a:pt x="0" y="701326"/>
                    <a:pt x="31528" y="732854"/>
                    <a:pt x="70009" y="732854"/>
                  </a:cubicBezTo>
                  <a:lnTo>
                    <a:pt x="122682" y="732854"/>
                  </a:lnTo>
                  <a:cubicBezTo>
                    <a:pt x="149066" y="734854"/>
                    <a:pt x="165545" y="754475"/>
                    <a:pt x="164402" y="777145"/>
                  </a:cubicBezTo>
                  <a:lnTo>
                    <a:pt x="164402" y="806292"/>
                  </a:lnTo>
                  <a:cubicBezTo>
                    <a:pt x="164402" y="844772"/>
                    <a:pt x="195929" y="876300"/>
                    <a:pt x="234410" y="876300"/>
                  </a:cubicBezTo>
                  <a:lnTo>
                    <a:pt x="316706" y="876300"/>
                  </a:lnTo>
                  <a:lnTo>
                    <a:pt x="316706" y="962692"/>
                  </a:lnTo>
                  <a:cubicBezTo>
                    <a:pt x="316706" y="994600"/>
                    <a:pt x="342615" y="1020509"/>
                    <a:pt x="374332" y="102050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8" name="Freeform: Shape 197">
              <a:extLst>
                <a:ext uri="{FF2B5EF4-FFF2-40B4-BE49-F238E27FC236}">
                  <a16:creationId xmlns:a16="http://schemas.microsoft.com/office/drawing/2014/main" id="{DC63CD5D-D5F2-4A34-8958-0A5B571439E7}"/>
                </a:ext>
              </a:extLst>
            </p:cNvPr>
            <p:cNvSpPr/>
            <p:nvPr/>
          </p:nvSpPr>
          <p:spPr>
            <a:xfrm>
              <a:off x="5282867" y="4139834"/>
              <a:ext cx="864774" cy="563117"/>
            </a:xfrm>
            <a:custGeom>
              <a:avLst/>
              <a:gdLst>
                <a:gd name="connsiteX0" fmla="*/ 0 w 864774"/>
                <a:gd name="connsiteY0" fmla="*/ 208979 h 563117"/>
                <a:gd name="connsiteX1" fmla="*/ 0 w 864774"/>
                <a:gd name="connsiteY1" fmla="*/ 563118 h 563117"/>
                <a:gd name="connsiteX2" fmla="*/ 101251 w 864774"/>
                <a:gd name="connsiteY2" fmla="*/ 563118 h 563117"/>
                <a:gd name="connsiteX3" fmla="*/ 158877 w 864774"/>
                <a:gd name="connsiteY3" fmla="*/ 505492 h 563117"/>
                <a:gd name="connsiteX4" fmla="*/ 158877 w 864774"/>
                <a:gd name="connsiteY4" fmla="*/ 415671 h 563117"/>
                <a:gd name="connsiteX5" fmla="*/ 268319 w 864774"/>
                <a:gd name="connsiteY5" fmla="*/ 415671 h 563117"/>
                <a:gd name="connsiteX6" fmla="*/ 325945 w 864774"/>
                <a:gd name="connsiteY6" fmla="*/ 358045 h 563117"/>
                <a:gd name="connsiteX7" fmla="*/ 325945 w 864774"/>
                <a:gd name="connsiteY7" fmla="*/ 321564 h 563117"/>
                <a:gd name="connsiteX8" fmla="*/ 381095 w 864774"/>
                <a:gd name="connsiteY8" fmla="*/ 280511 h 563117"/>
                <a:gd name="connsiteX9" fmla="*/ 864775 w 864774"/>
                <a:gd name="connsiteY9" fmla="*/ 280416 h 563117"/>
                <a:gd name="connsiteX10" fmla="*/ 864775 w 864774"/>
                <a:gd name="connsiteY10" fmla="*/ 278416 h 563117"/>
                <a:gd name="connsiteX11" fmla="*/ 856679 w 864774"/>
                <a:gd name="connsiteY11" fmla="*/ 278416 h 563117"/>
                <a:gd name="connsiteX12" fmla="*/ 799052 w 864774"/>
                <a:gd name="connsiteY12" fmla="*/ 220789 h 563117"/>
                <a:gd name="connsiteX13" fmla="*/ 799052 w 864774"/>
                <a:gd name="connsiteY13" fmla="*/ 1143 h 563117"/>
                <a:gd name="connsiteX14" fmla="*/ 786575 w 864774"/>
                <a:gd name="connsiteY14" fmla="*/ 0 h 563117"/>
                <a:gd name="connsiteX15" fmla="*/ 453580 w 864774"/>
                <a:gd name="connsiteY15" fmla="*/ 0 h 563117"/>
                <a:gd name="connsiteX16" fmla="*/ 404050 w 864774"/>
                <a:gd name="connsiteY16" fmla="*/ 0 h 563117"/>
                <a:gd name="connsiteX17" fmla="*/ 288703 w 864774"/>
                <a:gd name="connsiteY17" fmla="*/ 0 h 563117"/>
                <a:gd name="connsiteX18" fmla="*/ 218884 w 864774"/>
                <a:gd name="connsiteY18" fmla="*/ 64389 h 563117"/>
                <a:gd name="connsiteX19" fmla="*/ 138113 w 864774"/>
                <a:gd name="connsiteY19" fmla="*/ 138874 h 563117"/>
                <a:gd name="connsiteX20" fmla="*/ 69913 w 864774"/>
                <a:gd name="connsiteY20" fmla="*/ 138874 h 563117"/>
                <a:gd name="connsiteX21" fmla="*/ 0 w 864774"/>
                <a:gd name="connsiteY21" fmla="*/ 208979 h 56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4774" h="563117">
                  <a:moveTo>
                    <a:pt x="0" y="208979"/>
                  </a:moveTo>
                  <a:lnTo>
                    <a:pt x="0" y="563118"/>
                  </a:lnTo>
                  <a:lnTo>
                    <a:pt x="101251" y="563118"/>
                  </a:lnTo>
                  <a:cubicBezTo>
                    <a:pt x="132969" y="563118"/>
                    <a:pt x="158877" y="537210"/>
                    <a:pt x="158877" y="505492"/>
                  </a:cubicBezTo>
                  <a:lnTo>
                    <a:pt x="158877" y="415671"/>
                  </a:lnTo>
                  <a:lnTo>
                    <a:pt x="268319" y="415671"/>
                  </a:lnTo>
                  <a:cubicBezTo>
                    <a:pt x="300038" y="415671"/>
                    <a:pt x="325945" y="389763"/>
                    <a:pt x="325945" y="358045"/>
                  </a:cubicBezTo>
                  <a:lnTo>
                    <a:pt x="325945" y="321564"/>
                  </a:lnTo>
                  <a:cubicBezTo>
                    <a:pt x="333089" y="297847"/>
                    <a:pt x="355187" y="280511"/>
                    <a:pt x="381095" y="280511"/>
                  </a:cubicBezTo>
                  <a:cubicBezTo>
                    <a:pt x="546449" y="280511"/>
                    <a:pt x="390430" y="280416"/>
                    <a:pt x="864775" y="280416"/>
                  </a:cubicBezTo>
                  <a:lnTo>
                    <a:pt x="864775" y="278416"/>
                  </a:lnTo>
                  <a:lnTo>
                    <a:pt x="856679" y="278416"/>
                  </a:lnTo>
                  <a:cubicBezTo>
                    <a:pt x="825055" y="278416"/>
                    <a:pt x="799052" y="252508"/>
                    <a:pt x="799052" y="220789"/>
                  </a:cubicBezTo>
                  <a:lnTo>
                    <a:pt x="799052" y="1143"/>
                  </a:lnTo>
                  <a:cubicBezTo>
                    <a:pt x="795052" y="381"/>
                    <a:pt x="790860" y="0"/>
                    <a:pt x="786575" y="0"/>
                  </a:cubicBezTo>
                  <a:lnTo>
                    <a:pt x="453580" y="0"/>
                  </a:lnTo>
                  <a:lnTo>
                    <a:pt x="404050" y="0"/>
                  </a:lnTo>
                  <a:lnTo>
                    <a:pt x="288703" y="0"/>
                  </a:lnTo>
                  <a:cubicBezTo>
                    <a:pt x="252126" y="0"/>
                    <a:pt x="221742" y="28480"/>
                    <a:pt x="218884" y="64389"/>
                  </a:cubicBezTo>
                  <a:cubicBezTo>
                    <a:pt x="215551" y="106585"/>
                    <a:pt x="180499" y="138874"/>
                    <a:pt x="138113" y="138874"/>
                  </a:cubicBezTo>
                  <a:lnTo>
                    <a:pt x="69913" y="138874"/>
                  </a:lnTo>
                  <a:cubicBezTo>
                    <a:pt x="31528" y="138970"/>
                    <a:pt x="0" y="170497"/>
                    <a:pt x="0" y="20897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9" name="Freeform: Shape 198">
              <a:extLst>
                <a:ext uri="{FF2B5EF4-FFF2-40B4-BE49-F238E27FC236}">
                  <a16:creationId xmlns:a16="http://schemas.microsoft.com/office/drawing/2014/main" id="{3AE89A28-1388-4F7E-883A-191A136A889D}"/>
                </a:ext>
              </a:extLst>
            </p:cNvPr>
            <p:cNvSpPr/>
            <p:nvPr/>
          </p:nvSpPr>
          <p:spPr>
            <a:xfrm>
              <a:off x="4017848" y="3391550"/>
              <a:ext cx="1149861" cy="437387"/>
            </a:xfrm>
            <a:custGeom>
              <a:avLst/>
              <a:gdLst>
                <a:gd name="connsiteX0" fmla="*/ 16292 w 1149861"/>
                <a:gd name="connsiteY0" fmla="*/ 437388 h 437387"/>
                <a:gd name="connsiteX1" fmla="*/ 927834 w 1149861"/>
                <a:gd name="connsiteY1" fmla="*/ 437388 h 437387"/>
                <a:gd name="connsiteX2" fmla="*/ 985460 w 1149861"/>
                <a:gd name="connsiteY2" fmla="*/ 379762 h 437387"/>
                <a:gd name="connsiteX3" fmla="*/ 985460 w 1149861"/>
                <a:gd name="connsiteY3" fmla="*/ 216217 h 437387"/>
                <a:gd name="connsiteX4" fmla="*/ 1066423 w 1149861"/>
                <a:gd name="connsiteY4" fmla="*/ 135255 h 437387"/>
                <a:gd name="connsiteX5" fmla="*/ 1092236 w 1149861"/>
                <a:gd name="connsiteY5" fmla="*/ 135255 h 437387"/>
                <a:gd name="connsiteX6" fmla="*/ 1149862 w 1149861"/>
                <a:gd name="connsiteY6" fmla="*/ 77629 h 437387"/>
                <a:gd name="connsiteX7" fmla="*/ 1149862 w 1149861"/>
                <a:gd name="connsiteY7" fmla="*/ 57626 h 437387"/>
                <a:gd name="connsiteX8" fmla="*/ 1092236 w 1149861"/>
                <a:gd name="connsiteY8" fmla="*/ 0 h 437387"/>
                <a:gd name="connsiteX9" fmla="*/ 927834 w 1149861"/>
                <a:gd name="connsiteY9" fmla="*/ 0 h 437387"/>
                <a:gd name="connsiteX10" fmla="*/ 698662 w 1149861"/>
                <a:gd name="connsiteY10" fmla="*/ 0 h 437387"/>
                <a:gd name="connsiteX11" fmla="*/ 641322 w 1149861"/>
                <a:gd name="connsiteY11" fmla="*/ 71056 h 437387"/>
                <a:gd name="connsiteX12" fmla="*/ 571504 w 1149861"/>
                <a:gd name="connsiteY12" fmla="*/ 135446 h 437387"/>
                <a:gd name="connsiteX13" fmla="*/ 456156 w 1149861"/>
                <a:gd name="connsiteY13" fmla="*/ 135446 h 437387"/>
                <a:gd name="connsiteX14" fmla="*/ 406626 w 1149861"/>
                <a:gd name="connsiteY14" fmla="*/ 135446 h 437387"/>
                <a:gd name="connsiteX15" fmla="*/ 165262 w 1149861"/>
                <a:gd name="connsiteY15" fmla="*/ 135446 h 437387"/>
                <a:gd name="connsiteX16" fmla="*/ 165262 w 1149861"/>
                <a:gd name="connsiteY16" fmla="*/ 232696 h 437387"/>
                <a:gd name="connsiteX17" fmla="*/ 107636 w 1149861"/>
                <a:gd name="connsiteY17" fmla="*/ 290322 h 437387"/>
                <a:gd name="connsiteX18" fmla="*/ 72775 w 1149861"/>
                <a:gd name="connsiteY18" fmla="*/ 290322 h 437387"/>
                <a:gd name="connsiteX19" fmla="*/ 99 w 1149861"/>
                <a:gd name="connsiteY19" fmla="*/ 366998 h 437387"/>
                <a:gd name="connsiteX20" fmla="*/ 99 w 1149861"/>
                <a:gd name="connsiteY20" fmla="*/ 435007 h 437387"/>
                <a:gd name="connsiteX21" fmla="*/ 16292 w 1149861"/>
                <a:gd name="connsiteY21" fmla="*/ 437388 h 43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9861" h="437387">
                  <a:moveTo>
                    <a:pt x="16292" y="437388"/>
                  </a:moveTo>
                  <a:lnTo>
                    <a:pt x="927834" y="437388"/>
                  </a:lnTo>
                  <a:cubicBezTo>
                    <a:pt x="959552" y="437388"/>
                    <a:pt x="985460" y="411480"/>
                    <a:pt x="985460" y="379762"/>
                  </a:cubicBezTo>
                  <a:lnTo>
                    <a:pt x="985460" y="216217"/>
                  </a:lnTo>
                  <a:cubicBezTo>
                    <a:pt x="985460" y="171640"/>
                    <a:pt x="1021846" y="135255"/>
                    <a:pt x="1066423" y="135255"/>
                  </a:cubicBezTo>
                  <a:lnTo>
                    <a:pt x="1092236" y="135255"/>
                  </a:lnTo>
                  <a:cubicBezTo>
                    <a:pt x="1123954" y="135255"/>
                    <a:pt x="1149862" y="109347"/>
                    <a:pt x="1149862" y="77629"/>
                  </a:cubicBezTo>
                  <a:lnTo>
                    <a:pt x="1149862" y="57626"/>
                  </a:lnTo>
                  <a:cubicBezTo>
                    <a:pt x="1149862" y="25908"/>
                    <a:pt x="1123954" y="0"/>
                    <a:pt x="1092236" y="0"/>
                  </a:cubicBezTo>
                  <a:lnTo>
                    <a:pt x="927834" y="0"/>
                  </a:lnTo>
                  <a:lnTo>
                    <a:pt x="698662" y="0"/>
                  </a:lnTo>
                  <a:cubicBezTo>
                    <a:pt x="667420" y="9334"/>
                    <a:pt x="644084" y="36957"/>
                    <a:pt x="641322" y="71056"/>
                  </a:cubicBezTo>
                  <a:cubicBezTo>
                    <a:pt x="638465" y="106966"/>
                    <a:pt x="608175" y="135446"/>
                    <a:pt x="571504" y="135446"/>
                  </a:cubicBezTo>
                  <a:lnTo>
                    <a:pt x="456156" y="135446"/>
                  </a:lnTo>
                  <a:lnTo>
                    <a:pt x="406626" y="135446"/>
                  </a:lnTo>
                  <a:lnTo>
                    <a:pt x="165262" y="135446"/>
                  </a:lnTo>
                  <a:lnTo>
                    <a:pt x="165262" y="232696"/>
                  </a:lnTo>
                  <a:cubicBezTo>
                    <a:pt x="165262" y="264414"/>
                    <a:pt x="139354" y="290322"/>
                    <a:pt x="107636" y="290322"/>
                  </a:cubicBezTo>
                  <a:lnTo>
                    <a:pt x="72775" y="290322"/>
                  </a:lnTo>
                  <a:cubicBezTo>
                    <a:pt x="16482" y="290322"/>
                    <a:pt x="-1520" y="345376"/>
                    <a:pt x="99" y="366998"/>
                  </a:cubicBezTo>
                  <a:lnTo>
                    <a:pt x="99" y="435007"/>
                  </a:lnTo>
                  <a:cubicBezTo>
                    <a:pt x="5338" y="436626"/>
                    <a:pt x="10672" y="437388"/>
                    <a:pt x="16292" y="437388"/>
                  </a:cubicBez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0" name="Freeform: Shape 199">
              <a:extLst>
                <a:ext uri="{FF2B5EF4-FFF2-40B4-BE49-F238E27FC236}">
                  <a16:creationId xmlns:a16="http://schemas.microsoft.com/office/drawing/2014/main" id="{F50403AD-6617-4BA1-BC4B-2589D5F0A0BF}"/>
                </a:ext>
              </a:extLst>
            </p:cNvPr>
            <p:cNvSpPr/>
            <p:nvPr/>
          </p:nvSpPr>
          <p:spPr>
            <a:xfrm>
              <a:off x="4975781" y="4445015"/>
              <a:ext cx="307848" cy="259556"/>
            </a:xfrm>
            <a:custGeom>
              <a:avLst/>
              <a:gdLst>
                <a:gd name="connsiteX0" fmla="*/ 115157 w 307848"/>
                <a:gd name="connsiteY0" fmla="*/ 0 h 259556"/>
                <a:gd name="connsiteX1" fmla="*/ 0 w 307848"/>
                <a:gd name="connsiteY1" fmla="*/ 114300 h 259556"/>
                <a:gd name="connsiteX2" fmla="*/ 0 w 307848"/>
                <a:gd name="connsiteY2" fmla="*/ 259556 h 259556"/>
                <a:gd name="connsiteX3" fmla="*/ 115157 w 307848"/>
                <a:gd name="connsiteY3" fmla="*/ 259556 h 259556"/>
                <a:gd name="connsiteX4" fmla="*/ 154305 w 307848"/>
                <a:gd name="connsiteY4" fmla="*/ 259556 h 259556"/>
                <a:gd name="connsiteX5" fmla="*/ 307848 w 307848"/>
                <a:gd name="connsiteY5" fmla="*/ 259556 h 259556"/>
                <a:gd name="connsiteX6" fmla="*/ 307848 w 307848"/>
                <a:gd name="connsiteY6" fmla="*/ 0 h 259556"/>
                <a:gd name="connsiteX7" fmla="*/ 115157 w 307848"/>
                <a:gd name="connsiteY7" fmla="*/ 0 h 25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848" h="259556">
                  <a:moveTo>
                    <a:pt x="115157" y="0"/>
                  </a:moveTo>
                  <a:cubicBezTo>
                    <a:pt x="51816" y="0"/>
                    <a:pt x="0" y="51435"/>
                    <a:pt x="0" y="114300"/>
                  </a:cubicBezTo>
                  <a:lnTo>
                    <a:pt x="0" y="259556"/>
                  </a:lnTo>
                  <a:lnTo>
                    <a:pt x="115157" y="259556"/>
                  </a:lnTo>
                  <a:lnTo>
                    <a:pt x="154305" y="259556"/>
                  </a:lnTo>
                  <a:lnTo>
                    <a:pt x="307848" y="259556"/>
                  </a:lnTo>
                  <a:lnTo>
                    <a:pt x="307848" y="0"/>
                  </a:lnTo>
                  <a:lnTo>
                    <a:pt x="115157"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1" name="Freeform: Shape 200">
              <a:extLst>
                <a:ext uri="{FF2B5EF4-FFF2-40B4-BE49-F238E27FC236}">
                  <a16:creationId xmlns:a16="http://schemas.microsoft.com/office/drawing/2014/main" id="{BA34FA4D-9EFF-4AEB-B417-247C1C1C3D6D}"/>
                </a:ext>
              </a:extLst>
            </p:cNvPr>
            <p:cNvSpPr/>
            <p:nvPr/>
          </p:nvSpPr>
          <p:spPr>
            <a:xfrm>
              <a:off x="4180063" y="3970003"/>
              <a:ext cx="470820" cy="419195"/>
            </a:xfrm>
            <a:custGeom>
              <a:avLst/>
              <a:gdLst>
                <a:gd name="connsiteX0" fmla="*/ 57626 w 470820"/>
                <a:gd name="connsiteY0" fmla="*/ 571 h 419195"/>
                <a:gd name="connsiteX1" fmla="*/ 0 w 470820"/>
                <a:gd name="connsiteY1" fmla="*/ 58198 h 419195"/>
                <a:gd name="connsiteX2" fmla="*/ 0 w 470820"/>
                <a:gd name="connsiteY2" fmla="*/ 78200 h 419195"/>
                <a:gd name="connsiteX3" fmla="*/ 57626 w 470820"/>
                <a:gd name="connsiteY3" fmla="*/ 135827 h 419195"/>
                <a:gd name="connsiteX4" fmla="*/ 72771 w 470820"/>
                <a:gd name="connsiteY4" fmla="*/ 135827 h 419195"/>
                <a:gd name="connsiteX5" fmla="*/ 155353 w 470820"/>
                <a:gd name="connsiteY5" fmla="*/ 205073 h 419195"/>
                <a:gd name="connsiteX6" fmla="*/ 157448 w 470820"/>
                <a:gd name="connsiteY6" fmla="*/ 319945 h 419195"/>
                <a:gd name="connsiteX7" fmla="*/ 158877 w 470820"/>
                <a:gd name="connsiteY7" fmla="*/ 325946 h 419195"/>
                <a:gd name="connsiteX8" fmla="*/ 158877 w 470820"/>
                <a:gd name="connsiteY8" fmla="*/ 347853 h 419195"/>
                <a:gd name="connsiteX9" fmla="*/ 230219 w 470820"/>
                <a:gd name="connsiteY9" fmla="*/ 419195 h 419195"/>
                <a:gd name="connsiteX10" fmla="*/ 293275 w 470820"/>
                <a:gd name="connsiteY10" fmla="*/ 419195 h 419195"/>
                <a:gd name="connsiteX11" fmla="*/ 293275 w 470820"/>
                <a:gd name="connsiteY11" fmla="*/ 418338 h 419195"/>
                <a:gd name="connsiteX12" fmla="*/ 382714 w 470820"/>
                <a:gd name="connsiteY12" fmla="*/ 418338 h 419195"/>
                <a:gd name="connsiteX13" fmla="*/ 470821 w 470820"/>
                <a:gd name="connsiteY13" fmla="*/ 330232 h 419195"/>
                <a:gd name="connsiteX14" fmla="*/ 470821 w 470820"/>
                <a:gd name="connsiteY14" fmla="*/ 0 h 419195"/>
                <a:gd name="connsiteX15" fmla="*/ 57626 w 470820"/>
                <a:gd name="connsiteY15" fmla="*/ 571 h 41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0820" h="419195">
                  <a:moveTo>
                    <a:pt x="57626" y="571"/>
                  </a:moveTo>
                  <a:cubicBezTo>
                    <a:pt x="25908" y="571"/>
                    <a:pt x="0" y="26479"/>
                    <a:pt x="0" y="58198"/>
                  </a:cubicBezTo>
                  <a:lnTo>
                    <a:pt x="0" y="78200"/>
                  </a:lnTo>
                  <a:cubicBezTo>
                    <a:pt x="0" y="109919"/>
                    <a:pt x="25908" y="135827"/>
                    <a:pt x="57626" y="135827"/>
                  </a:cubicBezTo>
                  <a:lnTo>
                    <a:pt x="72771" y="135827"/>
                  </a:lnTo>
                  <a:cubicBezTo>
                    <a:pt x="88011" y="136303"/>
                    <a:pt x="154114" y="133160"/>
                    <a:pt x="155353" y="205073"/>
                  </a:cubicBezTo>
                  <a:lnTo>
                    <a:pt x="157448" y="319945"/>
                  </a:lnTo>
                  <a:cubicBezTo>
                    <a:pt x="158020" y="321850"/>
                    <a:pt x="158496" y="323850"/>
                    <a:pt x="158877" y="325946"/>
                  </a:cubicBezTo>
                  <a:lnTo>
                    <a:pt x="158877" y="347853"/>
                  </a:lnTo>
                  <a:cubicBezTo>
                    <a:pt x="158877" y="387096"/>
                    <a:pt x="190976" y="419195"/>
                    <a:pt x="230219" y="419195"/>
                  </a:cubicBezTo>
                  <a:lnTo>
                    <a:pt x="293275" y="419195"/>
                  </a:lnTo>
                  <a:lnTo>
                    <a:pt x="293275" y="418338"/>
                  </a:lnTo>
                  <a:lnTo>
                    <a:pt x="382714" y="418338"/>
                  </a:lnTo>
                  <a:cubicBezTo>
                    <a:pt x="431197" y="418338"/>
                    <a:pt x="470821" y="378714"/>
                    <a:pt x="470821" y="330232"/>
                  </a:cubicBezTo>
                  <a:lnTo>
                    <a:pt x="470821" y="0"/>
                  </a:lnTo>
                  <a:lnTo>
                    <a:pt x="57626" y="571"/>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2" name="Freeform: Shape 201">
              <a:extLst>
                <a:ext uri="{FF2B5EF4-FFF2-40B4-BE49-F238E27FC236}">
                  <a16:creationId xmlns:a16="http://schemas.microsoft.com/office/drawing/2014/main" id="{53289D53-DB1C-467C-A726-63E1101D03BE}"/>
                </a:ext>
              </a:extLst>
            </p:cNvPr>
            <p:cNvSpPr/>
            <p:nvPr/>
          </p:nvSpPr>
          <p:spPr>
            <a:xfrm>
              <a:off x="5003118" y="3381263"/>
              <a:ext cx="1432559" cy="951547"/>
            </a:xfrm>
            <a:custGeom>
              <a:avLst/>
              <a:gdLst>
                <a:gd name="connsiteX0" fmla="*/ 1331309 w 1432559"/>
                <a:gd name="connsiteY0" fmla="*/ 122872 h 951547"/>
                <a:gd name="connsiteX1" fmla="*/ 1217009 w 1432559"/>
                <a:gd name="connsiteY1" fmla="*/ 8572 h 951547"/>
                <a:gd name="connsiteX2" fmla="*/ 1217009 w 1432559"/>
                <a:gd name="connsiteY2" fmla="*/ 0 h 951547"/>
                <a:gd name="connsiteX3" fmla="*/ 508921 w 1432559"/>
                <a:gd name="connsiteY3" fmla="*/ 0 h 951547"/>
                <a:gd name="connsiteX4" fmla="*/ 459391 w 1432559"/>
                <a:gd name="connsiteY4" fmla="*/ 0 h 951547"/>
                <a:gd name="connsiteX5" fmla="*/ 344043 w 1432559"/>
                <a:gd name="connsiteY5" fmla="*/ 0 h 951547"/>
                <a:gd name="connsiteX6" fmla="*/ 274225 w 1432559"/>
                <a:gd name="connsiteY6" fmla="*/ 64389 h 951547"/>
                <a:gd name="connsiteX7" fmla="*/ 193453 w 1432559"/>
                <a:gd name="connsiteY7" fmla="*/ 138875 h 951547"/>
                <a:gd name="connsiteX8" fmla="*/ 70009 w 1432559"/>
                <a:gd name="connsiteY8" fmla="*/ 138875 h 951547"/>
                <a:gd name="connsiteX9" fmla="*/ 0 w 1432559"/>
                <a:gd name="connsiteY9" fmla="*/ 208883 h 951547"/>
                <a:gd name="connsiteX10" fmla="*/ 0 w 1432559"/>
                <a:gd name="connsiteY10" fmla="*/ 447008 h 951547"/>
                <a:gd name="connsiteX11" fmla="*/ 222980 w 1432559"/>
                <a:gd name="connsiteY11" fmla="*/ 447008 h 951547"/>
                <a:gd name="connsiteX12" fmla="*/ 281749 w 1432559"/>
                <a:gd name="connsiteY12" fmla="*/ 505778 h 951547"/>
                <a:gd name="connsiteX13" fmla="*/ 281749 w 1432559"/>
                <a:gd name="connsiteY13" fmla="*/ 542258 h 951547"/>
                <a:gd name="connsiteX14" fmla="*/ 281749 w 1432559"/>
                <a:gd name="connsiteY14" fmla="*/ 951547 h 951547"/>
                <a:gd name="connsiteX15" fmla="*/ 349853 w 1432559"/>
                <a:gd name="connsiteY15" fmla="*/ 897446 h 951547"/>
                <a:gd name="connsiteX16" fmla="*/ 418052 w 1432559"/>
                <a:gd name="connsiteY16" fmla="*/ 897446 h 951547"/>
                <a:gd name="connsiteX17" fmla="*/ 498824 w 1432559"/>
                <a:gd name="connsiteY17" fmla="*/ 822960 h 951547"/>
                <a:gd name="connsiteX18" fmla="*/ 568643 w 1432559"/>
                <a:gd name="connsiteY18" fmla="*/ 758571 h 951547"/>
                <a:gd name="connsiteX19" fmla="*/ 683990 w 1432559"/>
                <a:gd name="connsiteY19" fmla="*/ 758571 h 951547"/>
                <a:gd name="connsiteX20" fmla="*/ 733520 w 1432559"/>
                <a:gd name="connsiteY20" fmla="*/ 758571 h 951547"/>
                <a:gd name="connsiteX21" fmla="*/ 1066514 w 1432559"/>
                <a:gd name="connsiteY21" fmla="*/ 758571 h 951547"/>
                <a:gd name="connsiteX22" fmla="*/ 1078992 w 1432559"/>
                <a:gd name="connsiteY22" fmla="*/ 759714 h 951547"/>
                <a:gd name="connsiteX23" fmla="*/ 1078992 w 1432559"/>
                <a:gd name="connsiteY23" fmla="*/ 617506 h 951547"/>
                <a:gd name="connsiteX24" fmla="*/ 1136618 w 1432559"/>
                <a:gd name="connsiteY24" fmla="*/ 559880 h 951547"/>
                <a:gd name="connsiteX25" fmla="*/ 1156621 w 1432559"/>
                <a:gd name="connsiteY25" fmla="*/ 559880 h 951547"/>
                <a:gd name="connsiteX26" fmla="*/ 1158335 w 1432559"/>
                <a:gd name="connsiteY26" fmla="*/ 559880 h 951547"/>
                <a:gd name="connsiteX27" fmla="*/ 1209199 w 1432559"/>
                <a:gd name="connsiteY27" fmla="*/ 559880 h 951547"/>
                <a:gd name="connsiteX28" fmla="*/ 1266825 w 1432559"/>
                <a:gd name="connsiteY28" fmla="*/ 502253 h 951547"/>
                <a:gd name="connsiteX29" fmla="*/ 1266825 w 1432559"/>
                <a:gd name="connsiteY29" fmla="*/ 425768 h 951547"/>
                <a:gd name="connsiteX30" fmla="*/ 1349121 w 1432559"/>
                <a:gd name="connsiteY30" fmla="*/ 425768 h 951547"/>
                <a:gd name="connsiteX31" fmla="*/ 1432560 w 1432559"/>
                <a:gd name="connsiteY31" fmla="*/ 342329 h 951547"/>
                <a:gd name="connsiteX32" fmla="*/ 1432560 w 1432559"/>
                <a:gd name="connsiteY32" fmla="*/ 122777 h 951547"/>
                <a:gd name="connsiteX33" fmla="*/ 1331309 w 1432559"/>
                <a:gd name="connsiteY33" fmla="*/ 122777 h 95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32559" h="951547">
                  <a:moveTo>
                    <a:pt x="1331309" y="122872"/>
                  </a:moveTo>
                  <a:cubicBezTo>
                    <a:pt x="1268444" y="122872"/>
                    <a:pt x="1217009" y="71438"/>
                    <a:pt x="1217009" y="8572"/>
                  </a:cubicBezTo>
                  <a:lnTo>
                    <a:pt x="1217009" y="0"/>
                  </a:lnTo>
                  <a:lnTo>
                    <a:pt x="508921" y="0"/>
                  </a:lnTo>
                  <a:lnTo>
                    <a:pt x="459391" y="0"/>
                  </a:lnTo>
                  <a:lnTo>
                    <a:pt x="344043" y="0"/>
                  </a:lnTo>
                  <a:cubicBezTo>
                    <a:pt x="307467" y="0"/>
                    <a:pt x="277082" y="28480"/>
                    <a:pt x="274225" y="64389"/>
                  </a:cubicBezTo>
                  <a:cubicBezTo>
                    <a:pt x="270891" y="106585"/>
                    <a:pt x="235839" y="138875"/>
                    <a:pt x="193453" y="138875"/>
                  </a:cubicBezTo>
                  <a:lnTo>
                    <a:pt x="70009" y="138875"/>
                  </a:lnTo>
                  <a:cubicBezTo>
                    <a:pt x="31528" y="138875"/>
                    <a:pt x="0" y="170497"/>
                    <a:pt x="0" y="208883"/>
                  </a:cubicBezTo>
                  <a:lnTo>
                    <a:pt x="0" y="447008"/>
                  </a:lnTo>
                  <a:lnTo>
                    <a:pt x="222980" y="447008"/>
                  </a:lnTo>
                  <a:cubicBezTo>
                    <a:pt x="255270" y="447008"/>
                    <a:pt x="281749" y="473488"/>
                    <a:pt x="281749" y="505778"/>
                  </a:cubicBezTo>
                  <a:lnTo>
                    <a:pt x="281749" y="542258"/>
                  </a:lnTo>
                  <a:lnTo>
                    <a:pt x="281749" y="951547"/>
                  </a:lnTo>
                  <a:cubicBezTo>
                    <a:pt x="288988" y="920687"/>
                    <a:pt x="316896" y="897446"/>
                    <a:pt x="349853" y="897446"/>
                  </a:cubicBezTo>
                  <a:lnTo>
                    <a:pt x="418052" y="897446"/>
                  </a:lnTo>
                  <a:cubicBezTo>
                    <a:pt x="460343" y="897446"/>
                    <a:pt x="495395" y="865156"/>
                    <a:pt x="498824" y="822960"/>
                  </a:cubicBezTo>
                  <a:cubicBezTo>
                    <a:pt x="501682" y="787051"/>
                    <a:pt x="532066" y="758571"/>
                    <a:pt x="568643" y="758571"/>
                  </a:cubicBezTo>
                  <a:lnTo>
                    <a:pt x="683990" y="758571"/>
                  </a:lnTo>
                  <a:lnTo>
                    <a:pt x="733520" y="758571"/>
                  </a:lnTo>
                  <a:lnTo>
                    <a:pt x="1066514" y="758571"/>
                  </a:lnTo>
                  <a:cubicBezTo>
                    <a:pt x="1070800" y="758571"/>
                    <a:pt x="1074896" y="758952"/>
                    <a:pt x="1078992" y="759714"/>
                  </a:cubicBezTo>
                  <a:lnTo>
                    <a:pt x="1078992" y="617506"/>
                  </a:lnTo>
                  <a:cubicBezTo>
                    <a:pt x="1078992" y="585788"/>
                    <a:pt x="1104900" y="559880"/>
                    <a:pt x="1136618" y="559880"/>
                  </a:cubicBezTo>
                  <a:lnTo>
                    <a:pt x="1156621" y="559880"/>
                  </a:lnTo>
                  <a:cubicBezTo>
                    <a:pt x="1157192" y="559880"/>
                    <a:pt x="1157764" y="559880"/>
                    <a:pt x="1158335" y="559880"/>
                  </a:cubicBezTo>
                  <a:lnTo>
                    <a:pt x="1209199" y="559880"/>
                  </a:lnTo>
                  <a:cubicBezTo>
                    <a:pt x="1240917" y="559880"/>
                    <a:pt x="1266825" y="533972"/>
                    <a:pt x="1266825" y="502253"/>
                  </a:cubicBezTo>
                  <a:lnTo>
                    <a:pt x="1266825" y="425768"/>
                  </a:lnTo>
                  <a:lnTo>
                    <a:pt x="1349121" y="425768"/>
                  </a:lnTo>
                  <a:cubicBezTo>
                    <a:pt x="1395031" y="425768"/>
                    <a:pt x="1432560" y="388239"/>
                    <a:pt x="1432560" y="342329"/>
                  </a:cubicBezTo>
                  <a:lnTo>
                    <a:pt x="1432560" y="122777"/>
                  </a:lnTo>
                  <a:lnTo>
                    <a:pt x="1331309" y="122777"/>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3" name="Freeform: Shape 202">
              <a:extLst>
                <a:ext uri="{FF2B5EF4-FFF2-40B4-BE49-F238E27FC236}">
                  <a16:creationId xmlns:a16="http://schemas.microsoft.com/office/drawing/2014/main" id="{7C5C6DD8-D050-4F38-9E63-4C0199D6DC1D}"/>
                </a:ext>
              </a:extLst>
            </p:cNvPr>
            <p:cNvSpPr/>
            <p:nvPr/>
          </p:nvSpPr>
          <p:spPr>
            <a:xfrm>
              <a:off x="3245469" y="381555"/>
              <a:ext cx="1149858" cy="1834229"/>
            </a:xfrm>
            <a:custGeom>
              <a:avLst/>
              <a:gdLst>
                <a:gd name="connsiteX0" fmla="*/ 935450 w 1149858"/>
                <a:gd name="connsiteY0" fmla="*/ 0 h 1834229"/>
                <a:gd name="connsiteX1" fmla="*/ 644367 w 1149858"/>
                <a:gd name="connsiteY1" fmla="*/ 0 h 1834229"/>
                <a:gd name="connsiteX2" fmla="*/ 436912 w 1149858"/>
                <a:gd name="connsiteY2" fmla="*/ 0 h 1834229"/>
                <a:gd name="connsiteX3" fmla="*/ 340043 w 1149858"/>
                <a:gd name="connsiteY3" fmla="*/ 96869 h 1834229"/>
                <a:gd name="connsiteX4" fmla="*/ 340043 w 1149858"/>
                <a:gd name="connsiteY4" fmla="*/ 393764 h 1834229"/>
                <a:gd name="connsiteX5" fmla="*/ 98774 w 1149858"/>
                <a:gd name="connsiteY5" fmla="*/ 393764 h 1834229"/>
                <a:gd name="connsiteX6" fmla="*/ 1905 w 1149858"/>
                <a:gd name="connsiteY6" fmla="*/ 490633 h 1834229"/>
                <a:gd name="connsiteX7" fmla="*/ 1905 w 1149858"/>
                <a:gd name="connsiteY7" fmla="*/ 659606 h 1834229"/>
                <a:gd name="connsiteX8" fmla="*/ 0 w 1149858"/>
                <a:gd name="connsiteY8" fmla="*/ 659892 h 1834229"/>
                <a:gd name="connsiteX9" fmla="*/ 0 w 1149858"/>
                <a:gd name="connsiteY9" fmla="*/ 916305 h 1834229"/>
                <a:gd name="connsiteX10" fmla="*/ 0 w 1149858"/>
                <a:gd name="connsiteY10" fmla="*/ 998410 h 1834229"/>
                <a:gd name="connsiteX11" fmla="*/ 0 w 1149858"/>
                <a:gd name="connsiteY11" fmla="*/ 1315593 h 1834229"/>
                <a:gd name="connsiteX12" fmla="*/ 78486 w 1149858"/>
                <a:gd name="connsiteY12" fmla="*/ 1398842 h 1834229"/>
                <a:gd name="connsiteX13" fmla="*/ 154686 w 1149858"/>
                <a:gd name="connsiteY13" fmla="*/ 1479709 h 1834229"/>
                <a:gd name="connsiteX14" fmla="*/ 154686 w 1149858"/>
                <a:gd name="connsiteY14" fmla="*/ 1601343 h 1834229"/>
                <a:gd name="connsiteX15" fmla="*/ 234506 w 1149858"/>
                <a:gd name="connsiteY15" fmla="*/ 1684687 h 1834229"/>
                <a:gd name="connsiteX16" fmla="*/ 312039 w 1149858"/>
                <a:gd name="connsiteY16" fmla="*/ 1765649 h 1834229"/>
                <a:gd name="connsiteX17" fmla="*/ 312039 w 1149858"/>
                <a:gd name="connsiteY17" fmla="*/ 1776603 h 1834229"/>
                <a:gd name="connsiteX18" fmla="*/ 369665 w 1149858"/>
                <a:gd name="connsiteY18" fmla="*/ 1834229 h 1834229"/>
                <a:gd name="connsiteX19" fmla="*/ 389668 w 1149858"/>
                <a:gd name="connsiteY19" fmla="*/ 1834229 h 1834229"/>
                <a:gd name="connsiteX20" fmla="*/ 447294 w 1149858"/>
                <a:gd name="connsiteY20" fmla="*/ 1776603 h 1834229"/>
                <a:gd name="connsiteX21" fmla="*/ 447294 w 1149858"/>
                <a:gd name="connsiteY21" fmla="*/ 1765745 h 1834229"/>
                <a:gd name="connsiteX22" fmla="*/ 528257 w 1149858"/>
                <a:gd name="connsiteY22" fmla="*/ 1684782 h 1834229"/>
                <a:gd name="connsiteX23" fmla="*/ 681323 w 1149858"/>
                <a:gd name="connsiteY23" fmla="*/ 1684782 h 1834229"/>
                <a:gd name="connsiteX24" fmla="*/ 764762 w 1149858"/>
                <a:gd name="connsiteY24" fmla="*/ 1601343 h 1834229"/>
                <a:gd name="connsiteX25" fmla="*/ 764762 w 1149858"/>
                <a:gd name="connsiteY25" fmla="*/ 1348835 h 1834229"/>
                <a:gd name="connsiteX26" fmla="*/ 681323 w 1149858"/>
                <a:gd name="connsiteY26" fmla="*/ 1265396 h 1834229"/>
                <a:gd name="connsiteX27" fmla="*/ 602171 w 1149858"/>
                <a:gd name="connsiteY27" fmla="*/ 1186910 h 1834229"/>
                <a:gd name="connsiteX28" fmla="*/ 683133 w 1149858"/>
                <a:gd name="connsiteY28" fmla="*/ 1105948 h 1834229"/>
                <a:gd name="connsiteX29" fmla="*/ 860870 w 1149858"/>
                <a:gd name="connsiteY29" fmla="*/ 1105948 h 1834229"/>
                <a:gd name="connsiteX30" fmla="*/ 918496 w 1149858"/>
                <a:gd name="connsiteY30" fmla="*/ 1048322 h 1834229"/>
                <a:gd name="connsiteX31" fmla="*/ 918496 w 1149858"/>
                <a:gd name="connsiteY31" fmla="*/ 1028319 h 1834229"/>
                <a:gd name="connsiteX32" fmla="*/ 860870 w 1149858"/>
                <a:gd name="connsiteY32" fmla="*/ 970693 h 1834229"/>
                <a:gd name="connsiteX33" fmla="*/ 845725 w 1149858"/>
                <a:gd name="connsiteY33" fmla="*/ 970693 h 1834229"/>
                <a:gd name="connsiteX34" fmla="*/ 764762 w 1149858"/>
                <a:gd name="connsiteY34" fmla="*/ 889730 h 1834229"/>
                <a:gd name="connsiteX35" fmla="*/ 764762 w 1149858"/>
                <a:gd name="connsiteY35" fmla="*/ 759047 h 1834229"/>
                <a:gd name="connsiteX36" fmla="*/ 763905 w 1149858"/>
                <a:gd name="connsiteY36" fmla="*/ 730282 h 1834229"/>
                <a:gd name="connsiteX37" fmla="*/ 798862 w 1149858"/>
                <a:gd name="connsiteY37" fmla="*/ 730282 h 1834229"/>
                <a:gd name="connsiteX38" fmla="*/ 935355 w 1149858"/>
                <a:gd name="connsiteY38" fmla="*/ 640937 h 1834229"/>
                <a:gd name="connsiteX39" fmla="*/ 935355 w 1149858"/>
                <a:gd name="connsiteY39" fmla="*/ 636556 h 1834229"/>
                <a:gd name="connsiteX40" fmla="*/ 935355 w 1149858"/>
                <a:gd name="connsiteY40" fmla="*/ 626555 h 1834229"/>
                <a:gd name="connsiteX41" fmla="*/ 1006221 w 1149858"/>
                <a:gd name="connsiteY41" fmla="*/ 626555 h 1834229"/>
                <a:gd name="connsiteX42" fmla="*/ 1149858 w 1149858"/>
                <a:gd name="connsiteY42" fmla="*/ 490061 h 1834229"/>
                <a:gd name="connsiteX43" fmla="*/ 1149858 w 1149858"/>
                <a:gd name="connsiteY43" fmla="*/ 0 h 1834229"/>
                <a:gd name="connsiteX44" fmla="*/ 935450 w 1149858"/>
                <a:gd name="connsiteY44" fmla="*/ 0 h 18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49858" h="1834229">
                  <a:moveTo>
                    <a:pt x="935450" y="0"/>
                  </a:moveTo>
                  <a:lnTo>
                    <a:pt x="644367" y="0"/>
                  </a:lnTo>
                  <a:lnTo>
                    <a:pt x="436912" y="0"/>
                  </a:lnTo>
                  <a:cubicBezTo>
                    <a:pt x="383477" y="0"/>
                    <a:pt x="340043" y="43339"/>
                    <a:pt x="340043" y="96869"/>
                  </a:cubicBezTo>
                  <a:lnTo>
                    <a:pt x="340043" y="393764"/>
                  </a:lnTo>
                  <a:lnTo>
                    <a:pt x="98774" y="393764"/>
                  </a:lnTo>
                  <a:cubicBezTo>
                    <a:pt x="45339" y="393764"/>
                    <a:pt x="1905" y="437102"/>
                    <a:pt x="1905" y="490633"/>
                  </a:cubicBezTo>
                  <a:lnTo>
                    <a:pt x="1905" y="659606"/>
                  </a:lnTo>
                  <a:lnTo>
                    <a:pt x="0" y="659892"/>
                  </a:lnTo>
                  <a:lnTo>
                    <a:pt x="0" y="916305"/>
                  </a:lnTo>
                  <a:lnTo>
                    <a:pt x="0" y="998410"/>
                  </a:lnTo>
                  <a:lnTo>
                    <a:pt x="0" y="1315593"/>
                  </a:lnTo>
                  <a:cubicBezTo>
                    <a:pt x="0" y="1359789"/>
                    <a:pt x="34862" y="1396270"/>
                    <a:pt x="78486" y="1398842"/>
                  </a:cubicBezTo>
                  <a:cubicBezTo>
                    <a:pt x="121349" y="1401413"/>
                    <a:pt x="154686" y="1436751"/>
                    <a:pt x="154686" y="1479709"/>
                  </a:cubicBezTo>
                  <a:lnTo>
                    <a:pt x="154686" y="1601343"/>
                  </a:lnTo>
                  <a:cubicBezTo>
                    <a:pt x="154686" y="1646015"/>
                    <a:pt x="190310" y="1682782"/>
                    <a:pt x="234506" y="1684687"/>
                  </a:cubicBezTo>
                  <a:cubicBezTo>
                    <a:pt x="277844" y="1686592"/>
                    <a:pt x="312039" y="1722215"/>
                    <a:pt x="312039" y="1765649"/>
                  </a:cubicBezTo>
                  <a:lnTo>
                    <a:pt x="312039" y="1776603"/>
                  </a:lnTo>
                  <a:cubicBezTo>
                    <a:pt x="312039" y="1808321"/>
                    <a:pt x="337947" y="1834229"/>
                    <a:pt x="369665" y="1834229"/>
                  </a:cubicBezTo>
                  <a:lnTo>
                    <a:pt x="389668" y="1834229"/>
                  </a:lnTo>
                  <a:cubicBezTo>
                    <a:pt x="421386" y="1834229"/>
                    <a:pt x="447294" y="1808321"/>
                    <a:pt x="447294" y="1776603"/>
                  </a:cubicBezTo>
                  <a:lnTo>
                    <a:pt x="447294" y="1765745"/>
                  </a:lnTo>
                  <a:cubicBezTo>
                    <a:pt x="447294" y="1721168"/>
                    <a:pt x="483680" y="1684782"/>
                    <a:pt x="528257" y="1684782"/>
                  </a:cubicBezTo>
                  <a:lnTo>
                    <a:pt x="681323" y="1684782"/>
                  </a:lnTo>
                  <a:cubicBezTo>
                    <a:pt x="727234" y="1684782"/>
                    <a:pt x="764762" y="1647254"/>
                    <a:pt x="764762" y="1601343"/>
                  </a:cubicBezTo>
                  <a:lnTo>
                    <a:pt x="764762" y="1348835"/>
                  </a:lnTo>
                  <a:cubicBezTo>
                    <a:pt x="764762" y="1302925"/>
                    <a:pt x="726662" y="1258253"/>
                    <a:pt x="681323" y="1265396"/>
                  </a:cubicBezTo>
                  <a:cubicBezTo>
                    <a:pt x="633508" y="1272921"/>
                    <a:pt x="601028" y="1256348"/>
                    <a:pt x="602171" y="1186910"/>
                  </a:cubicBezTo>
                  <a:cubicBezTo>
                    <a:pt x="602933" y="1142333"/>
                    <a:pt x="638556" y="1105948"/>
                    <a:pt x="683133" y="1105948"/>
                  </a:cubicBezTo>
                  <a:lnTo>
                    <a:pt x="860870" y="1105948"/>
                  </a:lnTo>
                  <a:cubicBezTo>
                    <a:pt x="892588" y="1105948"/>
                    <a:pt x="918496" y="1080040"/>
                    <a:pt x="918496" y="1048322"/>
                  </a:cubicBezTo>
                  <a:lnTo>
                    <a:pt x="918496" y="1028319"/>
                  </a:lnTo>
                  <a:cubicBezTo>
                    <a:pt x="918496" y="996601"/>
                    <a:pt x="892588" y="970693"/>
                    <a:pt x="860870" y="970693"/>
                  </a:cubicBezTo>
                  <a:lnTo>
                    <a:pt x="845725" y="970693"/>
                  </a:lnTo>
                  <a:cubicBezTo>
                    <a:pt x="801148" y="970693"/>
                    <a:pt x="764762" y="934307"/>
                    <a:pt x="764762" y="889730"/>
                  </a:cubicBezTo>
                  <a:lnTo>
                    <a:pt x="764762" y="759047"/>
                  </a:lnTo>
                  <a:cubicBezTo>
                    <a:pt x="764762" y="748951"/>
                    <a:pt x="764381" y="740950"/>
                    <a:pt x="763905" y="730282"/>
                  </a:cubicBezTo>
                  <a:lnTo>
                    <a:pt x="798862" y="730282"/>
                  </a:lnTo>
                  <a:cubicBezTo>
                    <a:pt x="874300" y="730282"/>
                    <a:pt x="935355" y="716375"/>
                    <a:pt x="935355" y="640937"/>
                  </a:cubicBezTo>
                  <a:lnTo>
                    <a:pt x="935355" y="636556"/>
                  </a:lnTo>
                  <a:lnTo>
                    <a:pt x="935355" y="626555"/>
                  </a:lnTo>
                  <a:lnTo>
                    <a:pt x="1006221" y="626555"/>
                  </a:lnTo>
                  <a:cubicBezTo>
                    <a:pt x="1081659" y="626555"/>
                    <a:pt x="1149858" y="565404"/>
                    <a:pt x="1149858" y="490061"/>
                  </a:cubicBezTo>
                  <a:lnTo>
                    <a:pt x="1149858" y="0"/>
                  </a:lnTo>
                  <a:lnTo>
                    <a:pt x="93545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4" name="Freeform: Shape 203">
              <a:extLst>
                <a:ext uri="{FF2B5EF4-FFF2-40B4-BE49-F238E27FC236}">
                  <a16:creationId xmlns:a16="http://schemas.microsoft.com/office/drawing/2014/main" id="{7650D9E6-1C8E-4631-96B8-25B14CA16043}"/>
                </a:ext>
              </a:extLst>
            </p:cNvPr>
            <p:cNvSpPr/>
            <p:nvPr/>
          </p:nvSpPr>
          <p:spPr>
            <a:xfrm>
              <a:off x="4395518" y="260683"/>
              <a:ext cx="1290351" cy="1074229"/>
            </a:xfrm>
            <a:custGeom>
              <a:avLst/>
              <a:gdLst>
                <a:gd name="connsiteX0" fmla="*/ 1290352 w 1290351"/>
                <a:gd name="connsiteY0" fmla="*/ 314516 h 1074229"/>
                <a:gd name="connsiteX1" fmla="*/ 626555 w 1290351"/>
                <a:gd name="connsiteY1" fmla="*/ 314516 h 1074229"/>
                <a:gd name="connsiteX2" fmla="*/ 626555 w 1290351"/>
                <a:gd name="connsiteY2" fmla="*/ 136493 h 1074229"/>
                <a:gd name="connsiteX3" fmla="*/ 490061 w 1290351"/>
                <a:gd name="connsiteY3" fmla="*/ 0 h 1074229"/>
                <a:gd name="connsiteX4" fmla="*/ 407765 w 1290351"/>
                <a:gd name="connsiteY4" fmla="*/ 0 h 1074229"/>
                <a:gd name="connsiteX5" fmla="*/ 407765 w 1290351"/>
                <a:gd name="connsiteY5" fmla="*/ 286 h 1074229"/>
                <a:gd name="connsiteX6" fmla="*/ 248983 w 1290351"/>
                <a:gd name="connsiteY6" fmla="*/ 286 h 1074229"/>
                <a:gd name="connsiteX7" fmla="*/ 248983 w 1290351"/>
                <a:gd name="connsiteY7" fmla="*/ 28861 h 1074229"/>
                <a:gd name="connsiteX8" fmla="*/ 156877 w 1290351"/>
                <a:gd name="connsiteY8" fmla="*/ 120967 h 1074229"/>
                <a:gd name="connsiteX9" fmla="*/ 0 w 1290351"/>
                <a:gd name="connsiteY9" fmla="*/ 120967 h 1074229"/>
                <a:gd name="connsiteX10" fmla="*/ 0 w 1290351"/>
                <a:gd name="connsiteY10" fmla="*/ 595408 h 1074229"/>
                <a:gd name="connsiteX11" fmla="*/ 270986 w 1290351"/>
                <a:gd name="connsiteY11" fmla="*/ 595408 h 1074229"/>
                <a:gd name="connsiteX12" fmla="*/ 270986 w 1290351"/>
                <a:gd name="connsiteY12" fmla="*/ 990791 h 1074229"/>
                <a:gd name="connsiteX13" fmla="*/ 354425 w 1290351"/>
                <a:gd name="connsiteY13" fmla="*/ 1074230 h 1074229"/>
                <a:gd name="connsiteX14" fmla="*/ 954500 w 1290351"/>
                <a:gd name="connsiteY14" fmla="*/ 1074230 h 1074229"/>
                <a:gd name="connsiteX15" fmla="*/ 1034415 w 1290351"/>
                <a:gd name="connsiteY15" fmla="*/ 1074230 h 1074229"/>
                <a:gd name="connsiteX16" fmla="*/ 1034701 w 1290351"/>
                <a:gd name="connsiteY16" fmla="*/ 1004602 h 1074229"/>
                <a:gd name="connsiteX17" fmla="*/ 1113186 w 1290351"/>
                <a:gd name="connsiteY17" fmla="*/ 932974 h 1074229"/>
                <a:gd name="connsiteX18" fmla="*/ 1189386 w 1290351"/>
                <a:gd name="connsiteY18" fmla="*/ 863251 h 1074229"/>
                <a:gd name="connsiteX19" fmla="*/ 1272064 w 1290351"/>
                <a:gd name="connsiteY19" fmla="*/ 791337 h 1074229"/>
                <a:gd name="connsiteX20" fmla="*/ 1287780 w 1290351"/>
                <a:gd name="connsiteY20" fmla="*/ 791337 h 1074229"/>
                <a:gd name="connsiteX21" fmla="*/ 1290352 w 1290351"/>
                <a:gd name="connsiteY21" fmla="*/ 314516 h 107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90351" h="1074229">
                  <a:moveTo>
                    <a:pt x="1290352" y="314516"/>
                  </a:moveTo>
                  <a:lnTo>
                    <a:pt x="626555" y="314516"/>
                  </a:lnTo>
                  <a:lnTo>
                    <a:pt x="626555" y="136493"/>
                  </a:lnTo>
                  <a:cubicBezTo>
                    <a:pt x="626555" y="61055"/>
                    <a:pt x="565404" y="0"/>
                    <a:pt x="490061" y="0"/>
                  </a:cubicBezTo>
                  <a:lnTo>
                    <a:pt x="407765" y="0"/>
                  </a:lnTo>
                  <a:lnTo>
                    <a:pt x="407765" y="286"/>
                  </a:lnTo>
                  <a:lnTo>
                    <a:pt x="248983" y="286"/>
                  </a:lnTo>
                  <a:lnTo>
                    <a:pt x="248983" y="28861"/>
                  </a:lnTo>
                  <a:cubicBezTo>
                    <a:pt x="248983" y="79724"/>
                    <a:pt x="207740" y="120967"/>
                    <a:pt x="156877" y="120967"/>
                  </a:cubicBezTo>
                  <a:lnTo>
                    <a:pt x="0" y="120967"/>
                  </a:lnTo>
                  <a:lnTo>
                    <a:pt x="0" y="595408"/>
                  </a:lnTo>
                  <a:lnTo>
                    <a:pt x="270986" y="595408"/>
                  </a:lnTo>
                  <a:lnTo>
                    <a:pt x="270986" y="990791"/>
                  </a:lnTo>
                  <a:cubicBezTo>
                    <a:pt x="270986" y="1036701"/>
                    <a:pt x="308515" y="1074230"/>
                    <a:pt x="354425" y="1074230"/>
                  </a:cubicBezTo>
                  <a:lnTo>
                    <a:pt x="954500" y="1074230"/>
                  </a:lnTo>
                  <a:lnTo>
                    <a:pt x="1034415" y="1074230"/>
                  </a:lnTo>
                  <a:lnTo>
                    <a:pt x="1034701" y="1004602"/>
                  </a:lnTo>
                  <a:cubicBezTo>
                    <a:pt x="1034891" y="965168"/>
                    <a:pt x="1073087" y="934879"/>
                    <a:pt x="1113186" y="932974"/>
                  </a:cubicBezTo>
                  <a:cubicBezTo>
                    <a:pt x="1152430" y="931069"/>
                    <a:pt x="1183958" y="902113"/>
                    <a:pt x="1189386" y="863251"/>
                  </a:cubicBezTo>
                  <a:cubicBezTo>
                    <a:pt x="1195006" y="822770"/>
                    <a:pt x="1230058" y="791337"/>
                    <a:pt x="1272064" y="791337"/>
                  </a:cubicBezTo>
                  <a:lnTo>
                    <a:pt x="1287780" y="791337"/>
                  </a:lnTo>
                  <a:cubicBezTo>
                    <a:pt x="1287208" y="673227"/>
                    <a:pt x="1290352" y="511397"/>
                    <a:pt x="1290352" y="314516"/>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5" name="Freeform: Shape 204">
              <a:extLst>
                <a:ext uri="{FF2B5EF4-FFF2-40B4-BE49-F238E27FC236}">
                  <a16:creationId xmlns:a16="http://schemas.microsoft.com/office/drawing/2014/main" id="{FBF9121E-EF86-4F7A-9BCB-15FCED4340BD}"/>
                </a:ext>
              </a:extLst>
            </p:cNvPr>
            <p:cNvSpPr/>
            <p:nvPr/>
          </p:nvSpPr>
          <p:spPr>
            <a:xfrm>
              <a:off x="2456609" y="-24876"/>
              <a:ext cx="2346960" cy="1813083"/>
            </a:xfrm>
            <a:custGeom>
              <a:avLst/>
              <a:gdLst>
                <a:gd name="connsiteX0" fmla="*/ 862298 w 2346960"/>
                <a:gd name="connsiteY0" fmla="*/ 0 h 1813083"/>
                <a:gd name="connsiteX1" fmla="*/ 654368 w 2346960"/>
                <a:gd name="connsiteY1" fmla="*/ 207931 h 1813083"/>
                <a:gd name="connsiteX2" fmla="*/ 654368 w 2346960"/>
                <a:gd name="connsiteY2" fmla="*/ 444437 h 1813083"/>
                <a:gd name="connsiteX3" fmla="*/ 513112 w 2346960"/>
                <a:gd name="connsiteY3" fmla="*/ 444437 h 1813083"/>
                <a:gd name="connsiteX4" fmla="*/ 305181 w 2346960"/>
                <a:gd name="connsiteY4" fmla="*/ 652367 h 1813083"/>
                <a:gd name="connsiteX5" fmla="*/ 305181 w 2346960"/>
                <a:gd name="connsiteY5" fmla="*/ 1066514 h 1813083"/>
                <a:gd name="connsiteX6" fmla="*/ 268319 w 2346960"/>
                <a:gd name="connsiteY6" fmla="*/ 1078135 h 1813083"/>
                <a:gd name="connsiteX7" fmla="*/ 235458 w 2346960"/>
                <a:gd name="connsiteY7" fmla="*/ 1090327 h 1813083"/>
                <a:gd name="connsiteX8" fmla="*/ 162497 w 2346960"/>
                <a:gd name="connsiteY8" fmla="*/ 1173099 h 1813083"/>
                <a:gd name="connsiteX9" fmla="*/ 162497 w 2346960"/>
                <a:gd name="connsiteY9" fmla="*/ 1441228 h 1813083"/>
                <a:gd name="connsiteX10" fmla="*/ 81915 w 2346960"/>
                <a:gd name="connsiteY10" fmla="*/ 1522190 h 1813083"/>
                <a:gd name="connsiteX11" fmla="*/ 0 w 2346960"/>
                <a:gd name="connsiteY11" fmla="*/ 1605629 h 1813083"/>
                <a:gd name="connsiteX12" fmla="*/ 0 w 2346960"/>
                <a:gd name="connsiteY12" fmla="*/ 1729645 h 1813083"/>
                <a:gd name="connsiteX13" fmla="*/ 83439 w 2346960"/>
                <a:gd name="connsiteY13" fmla="*/ 1813084 h 1813083"/>
                <a:gd name="connsiteX14" fmla="*/ 364141 w 2346960"/>
                <a:gd name="connsiteY14" fmla="*/ 1813084 h 1813083"/>
                <a:gd name="connsiteX15" fmla="*/ 447484 w 2346960"/>
                <a:gd name="connsiteY15" fmla="*/ 1733264 h 1813083"/>
                <a:gd name="connsiteX16" fmla="*/ 527590 w 2346960"/>
                <a:gd name="connsiteY16" fmla="*/ 1655731 h 1813083"/>
                <a:gd name="connsiteX17" fmla="*/ 609600 w 2346960"/>
                <a:gd name="connsiteY17" fmla="*/ 1581817 h 1813083"/>
                <a:gd name="connsiteX18" fmla="*/ 687896 w 2346960"/>
                <a:gd name="connsiteY18" fmla="*/ 1508951 h 1813083"/>
                <a:gd name="connsiteX19" fmla="*/ 708184 w 2346960"/>
                <a:gd name="connsiteY19" fmla="*/ 1508951 h 1813083"/>
                <a:gd name="connsiteX20" fmla="*/ 789146 w 2346960"/>
                <a:gd name="connsiteY20" fmla="*/ 1589913 h 1813083"/>
                <a:gd name="connsiteX21" fmla="*/ 789146 w 2346960"/>
                <a:gd name="connsiteY21" fmla="*/ 1404557 h 1813083"/>
                <a:gd name="connsiteX22" fmla="*/ 789146 w 2346960"/>
                <a:gd name="connsiteY22" fmla="*/ 1322451 h 1813083"/>
                <a:gd name="connsiteX23" fmla="*/ 789146 w 2346960"/>
                <a:gd name="connsiteY23" fmla="*/ 1066038 h 1813083"/>
                <a:gd name="connsiteX24" fmla="*/ 787908 w 2346960"/>
                <a:gd name="connsiteY24" fmla="*/ 1066038 h 1813083"/>
                <a:gd name="connsiteX25" fmla="*/ 787908 w 2346960"/>
                <a:gd name="connsiteY25" fmla="*/ 876300 h 1813083"/>
                <a:gd name="connsiteX26" fmla="*/ 793337 w 2346960"/>
                <a:gd name="connsiteY26" fmla="*/ 876300 h 1813083"/>
                <a:gd name="connsiteX27" fmla="*/ 887921 w 2346960"/>
                <a:gd name="connsiteY27" fmla="*/ 800100 h 1813083"/>
                <a:gd name="connsiteX28" fmla="*/ 1129189 w 2346960"/>
                <a:gd name="connsiteY28" fmla="*/ 800100 h 1813083"/>
                <a:gd name="connsiteX29" fmla="*/ 1129189 w 2346960"/>
                <a:gd name="connsiteY29" fmla="*/ 503301 h 1813083"/>
                <a:gd name="connsiteX30" fmla="*/ 1226058 w 2346960"/>
                <a:gd name="connsiteY30" fmla="*/ 406432 h 1813083"/>
                <a:gd name="connsiteX31" fmla="*/ 1433513 w 2346960"/>
                <a:gd name="connsiteY31" fmla="*/ 406432 h 1813083"/>
                <a:gd name="connsiteX32" fmla="*/ 1724597 w 2346960"/>
                <a:gd name="connsiteY32" fmla="*/ 406432 h 1813083"/>
                <a:gd name="connsiteX33" fmla="*/ 2096072 w 2346960"/>
                <a:gd name="connsiteY33" fmla="*/ 406432 h 1813083"/>
                <a:gd name="connsiteX34" fmla="*/ 2188178 w 2346960"/>
                <a:gd name="connsiteY34" fmla="*/ 314325 h 1813083"/>
                <a:gd name="connsiteX35" fmla="*/ 2188178 w 2346960"/>
                <a:gd name="connsiteY35" fmla="*/ 285750 h 1813083"/>
                <a:gd name="connsiteX36" fmla="*/ 2346960 w 2346960"/>
                <a:gd name="connsiteY36" fmla="*/ 285750 h 1813083"/>
                <a:gd name="connsiteX37" fmla="*/ 2346960 w 2346960"/>
                <a:gd name="connsiteY37" fmla="*/ 0 h 1813083"/>
                <a:gd name="connsiteX38" fmla="*/ 862298 w 2346960"/>
                <a:gd name="connsiteY38" fmla="*/ 0 h 181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46960" h="1813083">
                  <a:moveTo>
                    <a:pt x="862298" y="0"/>
                  </a:moveTo>
                  <a:cubicBezTo>
                    <a:pt x="747427" y="0"/>
                    <a:pt x="654368" y="93155"/>
                    <a:pt x="654368" y="207931"/>
                  </a:cubicBezTo>
                  <a:lnTo>
                    <a:pt x="654368" y="444437"/>
                  </a:lnTo>
                  <a:lnTo>
                    <a:pt x="513112" y="444437"/>
                  </a:lnTo>
                  <a:cubicBezTo>
                    <a:pt x="398240" y="444437"/>
                    <a:pt x="305181" y="537591"/>
                    <a:pt x="305181" y="652367"/>
                  </a:cubicBezTo>
                  <a:lnTo>
                    <a:pt x="305181" y="1066514"/>
                  </a:lnTo>
                  <a:cubicBezTo>
                    <a:pt x="291846" y="1067562"/>
                    <a:pt x="279273" y="1071563"/>
                    <a:pt x="268319" y="1078135"/>
                  </a:cubicBezTo>
                  <a:cubicBezTo>
                    <a:pt x="258223" y="1084231"/>
                    <a:pt x="247174" y="1088803"/>
                    <a:pt x="235458" y="1090327"/>
                  </a:cubicBezTo>
                  <a:cubicBezTo>
                    <a:pt x="194405" y="1095470"/>
                    <a:pt x="162497" y="1130713"/>
                    <a:pt x="162497" y="1173099"/>
                  </a:cubicBezTo>
                  <a:lnTo>
                    <a:pt x="162497" y="1441228"/>
                  </a:lnTo>
                  <a:cubicBezTo>
                    <a:pt x="162497" y="1485519"/>
                    <a:pt x="126206" y="1521428"/>
                    <a:pt x="81915" y="1522190"/>
                  </a:cubicBezTo>
                  <a:cubicBezTo>
                    <a:pt x="36671" y="1522952"/>
                    <a:pt x="0" y="1560195"/>
                    <a:pt x="0" y="1605629"/>
                  </a:cubicBezTo>
                  <a:lnTo>
                    <a:pt x="0" y="1729645"/>
                  </a:lnTo>
                  <a:cubicBezTo>
                    <a:pt x="0" y="1775555"/>
                    <a:pt x="37529" y="1813084"/>
                    <a:pt x="83439" y="1813084"/>
                  </a:cubicBezTo>
                  <a:lnTo>
                    <a:pt x="364141" y="1813084"/>
                  </a:lnTo>
                  <a:cubicBezTo>
                    <a:pt x="408813" y="1813084"/>
                    <a:pt x="445580" y="1777460"/>
                    <a:pt x="447484" y="1733264"/>
                  </a:cubicBezTo>
                  <a:cubicBezTo>
                    <a:pt x="449390" y="1690211"/>
                    <a:pt x="484442" y="1656207"/>
                    <a:pt x="527590" y="1655731"/>
                  </a:cubicBezTo>
                  <a:cubicBezTo>
                    <a:pt x="569881" y="1655255"/>
                    <a:pt x="604838" y="1622965"/>
                    <a:pt x="609600" y="1581817"/>
                  </a:cubicBezTo>
                  <a:cubicBezTo>
                    <a:pt x="614267" y="1540859"/>
                    <a:pt x="646748" y="1508951"/>
                    <a:pt x="687896" y="1508951"/>
                  </a:cubicBezTo>
                  <a:lnTo>
                    <a:pt x="708184" y="1508951"/>
                  </a:lnTo>
                  <a:cubicBezTo>
                    <a:pt x="752761" y="1508951"/>
                    <a:pt x="789146" y="1545336"/>
                    <a:pt x="789146" y="1589913"/>
                  </a:cubicBezTo>
                  <a:lnTo>
                    <a:pt x="789146" y="1404557"/>
                  </a:lnTo>
                  <a:lnTo>
                    <a:pt x="789146" y="1322451"/>
                  </a:lnTo>
                  <a:lnTo>
                    <a:pt x="789146" y="1066038"/>
                  </a:lnTo>
                  <a:lnTo>
                    <a:pt x="787908" y="1066038"/>
                  </a:lnTo>
                  <a:lnTo>
                    <a:pt x="787908" y="876300"/>
                  </a:lnTo>
                  <a:lnTo>
                    <a:pt x="793337" y="876300"/>
                  </a:lnTo>
                  <a:cubicBezTo>
                    <a:pt x="802767" y="832771"/>
                    <a:pt x="841534" y="800100"/>
                    <a:pt x="887921" y="800100"/>
                  </a:cubicBezTo>
                  <a:lnTo>
                    <a:pt x="1129189" y="800100"/>
                  </a:lnTo>
                  <a:lnTo>
                    <a:pt x="1129189" y="503301"/>
                  </a:lnTo>
                  <a:cubicBezTo>
                    <a:pt x="1129189" y="449866"/>
                    <a:pt x="1172527" y="406432"/>
                    <a:pt x="1226058" y="406432"/>
                  </a:cubicBezTo>
                  <a:lnTo>
                    <a:pt x="1433513" y="406432"/>
                  </a:lnTo>
                  <a:lnTo>
                    <a:pt x="1724597" y="406432"/>
                  </a:lnTo>
                  <a:lnTo>
                    <a:pt x="2096072" y="406432"/>
                  </a:lnTo>
                  <a:cubicBezTo>
                    <a:pt x="2146935" y="406432"/>
                    <a:pt x="2188178" y="365189"/>
                    <a:pt x="2188178" y="314325"/>
                  </a:cubicBezTo>
                  <a:lnTo>
                    <a:pt x="2188178" y="285750"/>
                  </a:lnTo>
                  <a:lnTo>
                    <a:pt x="2346960" y="285750"/>
                  </a:lnTo>
                  <a:lnTo>
                    <a:pt x="2346960" y="0"/>
                  </a:lnTo>
                  <a:lnTo>
                    <a:pt x="86229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6" name="Freeform: Shape 205">
              <a:extLst>
                <a:ext uri="{FF2B5EF4-FFF2-40B4-BE49-F238E27FC236}">
                  <a16:creationId xmlns:a16="http://schemas.microsoft.com/office/drawing/2014/main" id="{7997A310-2F48-4B8C-BA5A-FDFE924A1D01}"/>
                </a:ext>
              </a:extLst>
            </p:cNvPr>
            <p:cNvSpPr/>
            <p:nvPr/>
          </p:nvSpPr>
          <p:spPr>
            <a:xfrm>
              <a:off x="4963684" y="2644504"/>
              <a:ext cx="1471421" cy="875728"/>
            </a:xfrm>
            <a:custGeom>
              <a:avLst/>
              <a:gdLst>
                <a:gd name="connsiteX0" fmla="*/ 157829 w 1471421"/>
                <a:gd name="connsiteY0" fmla="*/ 0 h 875728"/>
                <a:gd name="connsiteX1" fmla="*/ 157829 w 1471421"/>
                <a:gd name="connsiteY1" fmla="*/ 53245 h 875728"/>
                <a:gd name="connsiteX2" fmla="*/ 157829 w 1471421"/>
                <a:gd name="connsiteY2" fmla="*/ 105632 h 875728"/>
                <a:gd name="connsiteX3" fmla="*/ 200406 w 1471421"/>
                <a:gd name="connsiteY3" fmla="*/ 163354 h 875728"/>
                <a:gd name="connsiteX4" fmla="*/ 218313 w 1471421"/>
                <a:gd name="connsiteY4" fmla="*/ 166116 h 875728"/>
                <a:gd name="connsiteX5" fmla="*/ 312515 w 1471421"/>
                <a:gd name="connsiteY5" fmla="*/ 166116 h 875728"/>
                <a:gd name="connsiteX6" fmla="*/ 314134 w 1471421"/>
                <a:gd name="connsiteY6" fmla="*/ 166116 h 875728"/>
                <a:gd name="connsiteX7" fmla="*/ 314801 w 1471421"/>
                <a:gd name="connsiteY7" fmla="*/ 442722 h 875728"/>
                <a:gd name="connsiteX8" fmla="*/ 314801 w 1471421"/>
                <a:gd name="connsiteY8" fmla="*/ 444913 h 875728"/>
                <a:gd name="connsiteX9" fmla="*/ 314801 w 1471421"/>
                <a:gd name="connsiteY9" fmla="*/ 444913 h 875728"/>
                <a:gd name="connsiteX10" fmla="*/ 232982 w 1471421"/>
                <a:gd name="connsiteY10" fmla="*/ 444913 h 875728"/>
                <a:gd name="connsiteX11" fmla="*/ 162020 w 1471421"/>
                <a:gd name="connsiteY11" fmla="*/ 498538 h 875728"/>
                <a:gd name="connsiteX12" fmla="*/ 160401 w 1471421"/>
                <a:gd name="connsiteY12" fmla="*/ 512540 h 875728"/>
                <a:gd name="connsiteX13" fmla="*/ 160211 w 1471421"/>
                <a:gd name="connsiteY13" fmla="*/ 543497 h 875728"/>
                <a:gd name="connsiteX14" fmla="*/ 99726 w 1471421"/>
                <a:gd name="connsiteY14" fmla="*/ 603980 h 875728"/>
                <a:gd name="connsiteX15" fmla="*/ 381 w 1471421"/>
                <a:gd name="connsiteY15" fmla="*/ 603980 h 875728"/>
                <a:gd name="connsiteX16" fmla="*/ 381 w 1471421"/>
                <a:gd name="connsiteY16" fmla="*/ 743712 h 875728"/>
                <a:gd name="connsiteX17" fmla="*/ 0 w 1471421"/>
                <a:gd name="connsiteY17" fmla="*/ 743712 h 875728"/>
                <a:gd name="connsiteX18" fmla="*/ 0 w 1471421"/>
                <a:gd name="connsiteY18" fmla="*/ 747141 h 875728"/>
                <a:gd name="connsiteX19" fmla="*/ 146114 w 1471421"/>
                <a:gd name="connsiteY19" fmla="*/ 747141 h 875728"/>
                <a:gd name="connsiteX20" fmla="*/ 203740 w 1471421"/>
                <a:gd name="connsiteY20" fmla="*/ 804767 h 875728"/>
                <a:gd name="connsiteX21" fmla="*/ 203740 w 1471421"/>
                <a:gd name="connsiteY21" fmla="*/ 824770 h 875728"/>
                <a:gd name="connsiteX22" fmla="*/ 172879 w 1471421"/>
                <a:gd name="connsiteY22" fmla="*/ 875729 h 875728"/>
                <a:gd name="connsiteX23" fmla="*/ 232600 w 1471421"/>
                <a:gd name="connsiteY23" fmla="*/ 875729 h 875728"/>
                <a:gd name="connsiteX24" fmla="*/ 313373 w 1471421"/>
                <a:gd name="connsiteY24" fmla="*/ 801243 h 875728"/>
                <a:gd name="connsiteX25" fmla="*/ 383191 w 1471421"/>
                <a:gd name="connsiteY25" fmla="*/ 736854 h 875728"/>
                <a:gd name="connsiteX26" fmla="*/ 498539 w 1471421"/>
                <a:gd name="connsiteY26" fmla="*/ 736854 h 875728"/>
                <a:gd name="connsiteX27" fmla="*/ 548068 w 1471421"/>
                <a:gd name="connsiteY27" fmla="*/ 736854 h 875728"/>
                <a:gd name="connsiteX28" fmla="*/ 1256157 w 1471421"/>
                <a:gd name="connsiteY28" fmla="*/ 736854 h 875728"/>
                <a:gd name="connsiteX29" fmla="*/ 1256157 w 1471421"/>
                <a:gd name="connsiteY29" fmla="*/ 745427 h 875728"/>
                <a:gd name="connsiteX30" fmla="*/ 1370457 w 1471421"/>
                <a:gd name="connsiteY30" fmla="*/ 859727 h 875728"/>
                <a:gd name="connsiteX31" fmla="*/ 1471422 w 1471421"/>
                <a:gd name="connsiteY31" fmla="*/ 859727 h 875728"/>
                <a:gd name="connsiteX32" fmla="*/ 1471422 w 1471421"/>
                <a:gd name="connsiteY32" fmla="*/ 843439 h 875728"/>
                <a:gd name="connsiteX33" fmla="*/ 1471422 w 1471421"/>
                <a:gd name="connsiteY33" fmla="*/ 390620 h 875728"/>
                <a:gd name="connsiteX34" fmla="*/ 1471422 w 1471421"/>
                <a:gd name="connsiteY34" fmla="*/ 191 h 875728"/>
                <a:gd name="connsiteX35" fmla="*/ 157829 w 1471421"/>
                <a:gd name="connsiteY35" fmla="*/ 191 h 875728"/>
                <a:gd name="connsiteX36" fmla="*/ 1255395 w 1471421"/>
                <a:gd name="connsiteY36" fmla="*/ 736663 h 875728"/>
                <a:gd name="connsiteX37" fmla="*/ 947452 w 1471421"/>
                <a:gd name="connsiteY37" fmla="*/ 736663 h 875728"/>
                <a:gd name="connsiteX38" fmla="*/ 947452 w 1471421"/>
                <a:gd name="connsiteY38" fmla="*/ 496157 h 875728"/>
                <a:gd name="connsiteX39" fmla="*/ 1062609 w 1471421"/>
                <a:gd name="connsiteY39" fmla="*/ 381857 h 875728"/>
                <a:gd name="connsiteX40" fmla="*/ 1255395 w 1471421"/>
                <a:gd name="connsiteY40" fmla="*/ 381857 h 875728"/>
                <a:gd name="connsiteX41" fmla="*/ 1255395 w 1471421"/>
                <a:gd name="connsiteY41" fmla="*/ 736663 h 87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71421" h="875728">
                  <a:moveTo>
                    <a:pt x="157829" y="0"/>
                  </a:moveTo>
                  <a:lnTo>
                    <a:pt x="157829" y="53245"/>
                  </a:lnTo>
                  <a:lnTo>
                    <a:pt x="157829" y="105632"/>
                  </a:lnTo>
                  <a:cubicBezTo>
                    <a:pt x="157829" y="132683"/>
                    <a:pt x="175832" y="155638"/>
                    <a:pt x="200406" y="163354"/>
                  </a:cubicBezTo>
                  <a:cubicBezTo>
                    <a:pt x="206121" y="165163"/>
                    <a:pt x="212122" y="166116"/>
                    <a:pt x="218313" y="166116"/>
                  </a:cubicBezTo>
                  <a:lnTo>
                    <a:pt x="312515" y="166116"/>
                  </a:lnTo>
                  <a:lnTo>
                    <a:pt x="314134" y="166116"/>
                  </a:lnTo>
                  <a:lnTo>
                    <a:pt x="314801" y="442722"/>
                  </a:lnTo>
                  <a:lnTo>
                    <a:pt x="314801" y="444913"/>
                  </a:lnTo>
                  <a:lnTo>
                    <a:pt x="314801" y="444913"/>
                  </a:lnTo>
                  <a:lnTo>
                    <a:pt x="232982" y="444913"/>
                  </a:lnTo>
                  <a:cubicBezTo>
                    <a:pt x="199263" y="444913"/>
                    <a:pt x="169164" y="467201"/>
                    <a:pt x="162020" y="498538"/>
                  </a:cubicBezTo>
                  <a:cubicBezTo>
                    <a:pt x="160973" y="503015"/>
                    <a:pt x="160496" y="507683"/>
                    <a:pt x="160401" y="512540"/>
                  </a:cubicBezTo>
                  <a:lnTo>
                    <a:pt x="160211" y="543497"/>
                  </a:lnTo>
                  <a:cubicBezTo>
                    <a:pt x="160020" y="576739"/>
                    <a:pt x="132969" y="603980"/>
                    <a:pt x="99726" y="603980"/>
                  </a:cubicBezTo>
                  <a:lnTo>
                    <a:pt x="381" y="603980"/>
                  </a:lnTo>
                  <a:lnTo>
                    <a:pt x="381" y="743712"/>
                  </a:lnTo>
                  <a:lnTo>
                    <a:pt x="0" y="743712"/>
                  </a:lnTo>
                  <a:lnTo>
                    <a:pt x="0" y="747141"/>
                  </a:lnTo>
                  <a:lnTo>
                    <a:pt x="146114" y="747141"/>
                  </a:lnTo>
                  <a:cubicBezTo>
                    <a:pt x="177832" y="747141"/>
                    <a:pt x="203740" y="773049"/>
                    <a:pt x="203740" y="804767"/>
                  </a:cubicBezTo>
                  <a:lnTo>
                    <a:pt x="203740" y="824770"/>
                  </a:lnTo>
                  <a:cubicBezTo>
                    <a:pt x="203740" y="846773"/>
                    <a:pt x="191167" y="866013"/>
                    <a:pt x="172879" y="875729"/>
                  </a:cubicBezTo>
                  <a:lnTo>
                    <a:pt x="232600" y="875729"/>
                  </a:lnTo>
                  <a:cubicBezTo>
                    <a:pt x="274891" y="875729"/>
                    <a:pt x="309943" y="843439"/>
                    <a:pt x="313373" y="801243"/>
                  </a:cubicBezTo>
                  <a:cubicBezTo>
                    <a:pt x="316230" y="765334"/>
                    <a:pt x="346615" y="736854"/>
                    <a:pt x="383191" y="736854"/>
                  </a:cubicBezTo>
                  <a:lnTo>
                    <a:pt x="498539" y="736854"/>
                  </a:lnTo>
                  <a:lnTo>
                    <a:pt x="548068" y="736854"/>
                  </a:lnTo>
                  <a:lnTo>
                    <a:pt x="1256157" y="736854"/>
                  </a:lnTo>
                  <a:lnTo>
                    <a:pt x="1256157" y="745427"/>
                  </a:lnTo>
                  <a:cubicBezTo>
                    <a:pt x="1256157" y="808292"/>
                    <a:pt x="1307592" y="859727"/>
                    <a:pt x="1370457" y="859727"/>
                  </a:cubicBezTo>
                  <a:lnTo>
                    <a:pt x="1471422" y="859727"/>
                  </a:lnTo>
                  <a:lnTo>
                    <a:pt x="1471422" y="843439"/>
                  </a:lnTo>
                  <a:lnTo>
                    <a:pt x="1471422" y="390620"/>
                  </a:lnTo>
                  <a:lnTo>
                    <a:pt x="1471422" y="191"/>
                  </a:lnTo>
                  <a:lnTo>
                    <a:pt x="157829" y="191"/>
                  </a:lnTo>
                  <a:close/>
                  <a:moveTo>
                    <a:pt x="1255395" y="736663"/>
                  </a:moveTo>
                  <a:lnTo>
                    <a:pt x="947452" y="736663"/>
                  </a:lnTo>
                  <a:lnTo>
                    <a:pt x="947452" y="496157"/>
                  </a:lnTo>
                  <a:cubicBezTo>
                    <a:pt x="947452" y="433292"/>
                    <a:pt x="999268" y="381857"/>
                    <a:pt x="1062609" y="381857"/>
                  </a:cubicBezTo>
                  <a:lnTo>
                    <a:pt x="1255395" y="381857"/>
                  </a:lnTo>
                  <a:lnTo>
                    <a:pt x="1255395" y="736663"/>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7" name="Freeform: Shape 206">
              <a:extLst>
                <a:ext uri="{FF2B5EF4-FFF2-40B4-BE49-F238E27FC236}">
                  <a16:creationId xmlns:a16="http://schemas.microsoft.com/office/drawing/2014/main" id="{9D6DE197-1962-4681-BB29-003127D8E663}"/>
                </a:ext>
              </a:extLst>
            </p:cNvPr>
            <p:cNvSpPr/>
            <p:nvPr/>
          </p:nvSpPr>
          <p:spPr>
            <a:xfrm>
              <a:off x="5911136" y="3026362"/>
              <a:ext cx="307943" cy="354806"/>
            </a:xfrm>
            <a:custGeom>
              <a:avLst/>
              <a:gdLst>
                <a:gd name="connsiteX0" fmla="*/ 115158 w 307943"/>
                <a:gd name="connsiteY0" fmla="*/ 0 h 354806"/>
                <a:gd name="connsiteX1" fmla="*/ 0 w 307943"/>
                <a:gd name="connsiteY1" fmla="*/ 114300 h 354806"/>
                <a:gd name="connsiteX2" fmla="*/ 0 w 307943"/>
                <a:gd name="connsiteY2" fmla="*/ 354806 h 354806"/>
                <a:gd name="connsiteX3" fmla="*/ 307943 w 307943"/>
                <a:gd name="connsiteY3" fmla="*/ 354806 h 354806"/>
                <a:gd name="connsiteX4" fmla="*/ 307943 w 307943"/>
                <a:gd name="connsiteY4" fmla="*/ 0 h 354806"/>
                <a:gd name="connsiteX5" fmla="*/ 115158 w 307943"/>
                <a:gd name="connsiteY5" fmla="*/ 0 h 35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943" h="354806">
                  <a:moveTo>
                    <a:pt x="115158" y="0"/>
                  </a:moveTo>
                  <a:cubicBezTo>
                    <a:pt x="51816" y="0"/>
                    <a:pt x="0" y="51435"/>
                    <a:pt x="0" y="114300"/>
                  </a:cubicBezTo>
                  <a:lnTo>
                    <a:pt x="0" y="354806"/>
                  </a:lnTo>
                  <a:lnTo>
                    <a:pt x="307943" y="354806"/>
                  </a:lnTo>
                  <a:lnTo>
                    <a:pt x="307943" y="0"/>
                  </a:lnTo>
                  <a:lnTo>
                    <a:pt x="11515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8" name="Freeform: Shape 207">
              <a:extLst>
                <a:ext uri="{FF2B5EF4-FFF2-40B4-BE49-F238E27FC236}">
                  <a16:creationId xmlns:a16="http://schemas.microsoft.com/office/drawing/2014/main" id="{7FD5173B-D8BE-43D7-B44F-51ED959ED84A}"/>
                </a:ext>
              </a:extLst>
            </p:cNvPr>
            <p:cNvSpPr/>
            <p:nvPr/>
          </p:nvSpPr>
          <p:spPr>
            <a:xfrm>
              <a:off x="4803283" y="-24876"/>
              <a:ext cx="1632204" cy="2667095"/>
            </a:xfrm>
            <a:custGeom>
              <a:avLst/>
              <a:gdLst>
                <a:gd name="connsiteX0" fmla="*/ 1496949 w 1632204"/>
                <a:gd name="connsiteY0" fmla="*/ 1233678 h 2667095"/>
                <a:gd name="connsiteX1" fmla="*/ 1436942 w 1632204"/>
                <a:gd name="connsiteY1" fmla="*/ 1173671 h 2667095"/>
                <a:gd name="connsiteX2" fmla="*/ 1436942 w 1632204"/>
                <a:gd name="connsiteY2" fmla="*/ 1152811 h 2667095"/>
                <a:gd name="connsiteX3" fmla="*/ 1496949 w 1632204"/>
                <a:gd name="connsiteY3" fmla="*/ 1092803 h 2667095"/>
                <a:gd name="connsiteX4" fmla="*/ 1629346 w 1632204"/>
                <a:gd name="connsiteY4" fmla="*/ 1092803 h 2667095"/>
                <a:gd name="connsiteX5" fmla="*/ 1629823 w 1632204"/>
                <a:gd name="connsiteY5" fmla="*/ 596932 h 2667095"/>
                <a:gd name="connsiteX6" fmla="*/ 1264444 w 1632204"/>
                <a:gd name="connsiteY6" fmla="*/ 596932 h 2667095"/>
                <a:gd name="connsiteX7" fmla="*/ 1264444 w 1632204"/>
                <a:gd name="connsiteY7" fmla="*/ 96869 h 2667095"/>
                <a:gd name="connsiteX8" fmla="*/ 1167574 w 1632204"/>
                <a:gd name="connsiteY8" fmla="*/ 0 h 2667095"/>
                <a:gd name="connsiteX9" fmla="*/ 0 w 1632204"/>
                <a:gd name="connsiteY9" fmla="*/ 0 h 2667095"/>
                <a:gd name="connsiteX10" fmla="*/ 0 w 1632204"/>
                <a:gd name="connsiteY10" fmla="*/ 285464 h 2667095"/>
                <a:gd name="connsiteX11" fmla="*/ 82296 w 1632204"/>
                <a:gd name="connsiteY11" fmla="*/ 285464 h 2667095"/>
                <a:gd name="connsiteX12" fmla="*/ 218789 w 1632204"/>
                <a:gd name="connsiteY12" fmla="*/ 421958 h 2667095"/>
                <a:gd name="connsiteX13" fmla="*/ 218789 w 1632204"/>
                <a:gd name="connsiteY13" fmla="*/ 599980 h 2667095"/>
                <a:gd name="connsiteX14" fmla="*/ 882587 w 1632204"/>
                <a:gd name="connsiteY14" fmla="*/ 599980 h 2667095"/>
                <a:gd name="connsiteX15" fmla="*/ 879919 w 1632204"/>
                <a:gd name="connsiteY15" fmla="*/ 1064324 h 2667095"/>
                <a:gd name="connsiteX16" fmla="*/ 879919 w 1632204"/>
                <a:gd name="connsiteY16" fmla="*/ 1076516 h 2667095"/>
                <a:gd name="connsiteX17" fmla="*/ 872966 w 1632204"/>
                <a:gd name="connsiteY17" fmla="*/ 1076516 h 2667095"/>
                <a:gd name="connsiteX18" fmla="*/ 864203 w 1632204"/>
                <a:gd name="connsiteY18" fmla="*/ 1076516 h 2667095"/>
                <a:gd name="connsiteX19" fmla="*/ 856011 w 1632204"/>
                <a:gd name="connsiteY19" fmla="*/ 1076897 h 2667095"/>
                <a:gd name="connsiteX20" fmla="*/ 853440 w 1632204"/>
                <a:gd name="connsiteY20" fmla="*/ 1077278 h 2667095"/>
                <a:gd name="connsiteX21" fmla="*/ 848106 w 1632204"/>
                <a:gd name="connsiteY21" fmla="*/ 1078135 h 2667095"/>
                <a:gd name="connsiteX22" fmla="*/ 847439 w 1632204"/>
                <a:gd name="connsiteY22" fmla="*/ 1078325 h 2667095"/>
                <a:gd name="connsiteX23" fmla="*/ 845153 w 1632204"/>
                <a:gd name="connsiteY23" fmla="*/ 1078897 h 2667095"/>
                <a:gd name="connsiteX24" fmla="*/ 840486 w 1632204"/>
                <a:gd name="connsiteY24" fmla="*/ 1080135 h 2667095"/>
                <a:gd name="connsiteX25" fmla="*/ 837438 w 1632204"/>
                <a:gd name="connsiteY25" fmla="*/ 1081183 h 2667095"/>
                <a:gd name="connsiteX26" fmla="*/ 833056 w 1632204"/>
                <a:gd name="connsiteY26" fmla="*/ 1082802 h 2667095"/>
                <a:gd name="connsiteX27" fmla="*/ 830104 w 1632204"/>
                <a:gd name="connsiteY27" fmla="*/ 1084136 h 2667095"/>
                <a:gd name="connsiteX28" fmla="*/ 826008 w 1632204"/>
                <a:gd name="connsiteY28" fmla="*/ 1086136 h 2667095"/>
                <a:gd name="connsiteX29" fmla="*/ 824484 w 1632204"/>
                <a:gd name="connsiteY29" fmla="*/ 1086993 h 2667095"/>
                <a:gd name="connsiteX30" fmla="*/ 823055 w 1632204"/>
                <a:gd name="connsiteY30" fmla="*/ 1087755 h 2667095"/>
                <a:gd name="connsiteX31" fmla="*/ 819150 w 1632204"/>
                <a:gd name="connsiteY31" fmla="*/ 1090136 h 2667095"/>
                <a:gd name="connsiteX32" fmla="*/ 818674 w 1632204"/>
                <a:gd name="connsiteY32" fmla="*/ 1090422 h 2667095"/>
                <a:gd name="connsiteX33" fmla="*/ 816483 w 1632204"/>
                <a:gd name="connsiteY33" fmla="*/ 1091946 h 2667095"/>
                <a:gd name="connsiteX34" fmla="*/ 812768 w 1632204"/>
                <a:gd name="connsiteY34" fmla="*/ 1094708 h 2667095"/>
                <a:gd name="connsiteX35" fmla="*/ 810292 w 1632204"/>
                <a:gd name="connsiteY35" fmla="*/ 1096709 h 2667095"/>
                <a:gd name="connsiteX36" fmla="*/ 806767 w 1632204"/>
                <a:gd name="connsiteY36" fmla="*/ 1099852 h 2667095"/>
                <a:gd name="connsiteX37" fmla="*/ 804577 w 1632204"/>
                <a:gd name="connsiteY37" fmla="*/ 1101947 h 2667095"/>
                <a:gd name="connsiteX38" fmla="*/ 801148 w 1632204"/>
                <a:gd name="connsiteY38" fmla="*/ 1105662 h 2667095"/>
                <a:gd name="connsiteX39" fmla="*/ 799434 w 1632204"/>
                <a:gd name="connsiteY39" fmla="*/ 1107662 h 2667095"/>
                <a:gd name="connsiteX40" fmla="*/ 795909 w 1632204"/>
                <a:gd name="connsiteY40" fmla="*/ 1112330 h 2667095"/>
                <a:gd name="connsiteX41" fmla="*/ 795814 w 1632204"/>
                <a:gd name="connsiteY41" fmla="*/ 1112520 h 2667095"/>
                <a:gd name="connsiteX42" fmla="*/ 794861 w 1632204"/>
                <a:gd name="connsiteY42" fmla="*/ 1113854 h 2667095"/>
                <a:gd name="connsiteX43" fmla="*/ 790765 w 1632204"/>
                <a:gd name="connsiteY43" fmla="*/ 1120521 h 2667095"/>
                <a:gd name="connsiteX44" fmla="*/ 790480 w 1632204"/>
                <a:gd name="connsiteY44" fmla="*/ 1121093 h 2667095"/>
                <a:gd name="connsiteX45" fmla="*/ 787337 w 1632204"/>
                <a:gd name="connsiteY45" fmla="*/ 1127570 h 2667095"/>
                <a:gd name="connsiteX46" fmla="*/ 786479 w 1632204"/>
                <a:gd name="connsiteY46" fmla="*/ 1129951 h 2667095"/>
                <a:gd name="connsiteX47" fmla="*/ 784669 w 1632204"/>
                <a:gd name="connsiteY47" fmla="*/ 1134904 h 2667095"/>
                <a:gd name="connsiteX48" fmla="*/ 783908 w 1632204"/>
                <a:gd name="connsiteY48" fmla="*/ 1137666 h 2667095"/>
                <a:gd name="connsiteX49" fmla="*/ 783908 w 1632204"/>
                <a:gd name="connsiteY49" fmla="*/ 1137857 h 2667095"/>
                <a:gd name="connsiteX50" fmla="*/ 782669 w 1632204"/>
                <a:gd name="connsiteY50" fmla="*/ 1142524 h 2667095"/>
                <a:gd name="connsiteX51" fmla="*/ 782574 w 1632204"/>
                <a:gd name="connsiteY51" fmla="*/ 1143000 h 2667095"/>
                <a:gd name="connsiteX52" fmla="*/ 782098 w 1632204"/>
                <a:gd name="connsiteY52" fmla="*/ 1145762 h 2667095"/>
                <a:gd name="connsiteX53" fmla="*/ 780764 w 1632204"/>
                <a:gd name="connsiteY53" fmla="*/ 1160336 h 2667095"/>
                <a:gd name="connsiteX54" fmla="*/ 709517 w 1632204"/>
                <a:gd name="connsiteY54" fmla="*/ 1218438 h 2667095"/>
                <a:gd name="connsiteX55" fmla="*/ 702850 w 1632204"/>
                <a:gd name="connsiteY55" fmla="*/ 1218819 h 2667095"/>
                <a:gd name="connsiteX56" fmla="*/ 700754 w 1632204"/>
                <a:gd name="connsiteY56" fmla="*/ 1219010 h 2667095"/>
                <a:gd name="connsiteX57" fmla="*/ 699802 w 1632204"/>
                <a:gd name="connsiteY57" fmla="*/ 1219105 h 2667095"/>
                <a:gd name="connsiteX58" fmla="*/ 693801 w 1632204"/>
                <a:gd name="connsiteY58" fmla="*/ 1220057 h 2667095"/>
                <a:gd name="connsiteX59" fmla="*/ 692563 w 1632204"/>
                <a:gd name="connsiteY59" fmla="*/ 1220248 h 2667095"/>
                <a:gd name="connsiteX60" fmla="*/ 627031 w 1632204"/>
                <a:gd name="connsiteY60" fmla="*/ 1290923 h 2667095"/>
                <a:gd name="connsiteX61" fmla="*/ 626745 w 1632204"/>
                <a:gd name="connsiteY61" fmla="*/ 1359884 h 2667095"/>
                <a:gd name="connsiteX62" fmla="*/ 626174 w 1632204"/>
                <a:gd name="connsiteY62" fmla="*/ 1359884 h 2667095"/>
                <a:gd name="connsiteX63" fmla="*/ 626174 w 1632204"/>
                <a:gd name="connsiteY63" fmla="*/ 1359884 h 2667095"/>
                <a:gd name="connsiteX64" fmla="*/ 887349 w 1632204"/>
                <a:gd name="connsiteY64" fmla="*/ 1359884 h 2667095"/>
                <a:gd name="connsiteX65" fmla="*/ 957358 w 1632204"/>
                <a:gd name="connsiteY65" fmla="*/ 1429893 h 2667095"/>
                <a:gd name="connsiteX66" fmla="*/ 957358 w 1632204"/>
                <a:gd name="connsiteY66" fmla="*/ 1454277 h 2667095"/>
                <a:gd name="connsiteX67" fmla="*/ 887349 w 1632204"/>
                <a:gd name="connsiteY67" fmla="*/ 1524286 h 2667095"/>
                <a:gd name="connsiteX68" fmla="*/ 626174 w 1632204"/>
                <a:gd name="connsiteY68" fmla="*/ 1524286 h 2667095"/>
                <a:gd name="connsiteX69" fmla="*/ 626174 w 1632204"/>
                <a:gd name="connsiteY69" fmla="*/ 1814417 h 2667095"/>
                <a:gd name="connsiteX70" fmla="*/ 626174 w 1632204"/>
                <a:gd name="connsiteY70" fmla="*/ 1959959 h 2667095"/>
                <a:gd name="connsiteX71" fmla="*/ 1134046 w 1632204"/>
                <a:gd name="connsiteY71" fmla="*/ 1959959 h 2667095"/>
                <a:gd name="connsiteX72" fmla="*/ 1249204 w 1632204"/>
                <a:gd name="connsiteY72" fmla="*/ 2074259 h 2667095"/>
                <a:gd name="connsiteX73" fmla="*/ 1249204 w 1632204"/>
                <a:gd name="connsiteY73" fmla="*/ 2667095 h 2667095"/>
                <a:gd name="connsiteX74" fmla="*/ 1632204 w 1632204"/>
                <a:gd name="connsiteY74" fmla="*/ 2667095 h 2667095"/>
                <a:gd name="connsiteX75" fmla="*/ 1632204 w 1632204"/>
                <a:gd name="connsiteY75" fmla="*/ 1233678 h 2667095"/>
                <a:gd name="connsiteX76" fmla="*/ 1496949 w 1632204"/>
                <a:gd name="connsiteY76" fmla="*/ 1233678 h 2667095"/>
                <a:gd name="connsiteX77" fmla="*/ 1277398 w 1632204"/>
                <a:gd name="connsiteY77" fmla="*/ 1311974 h 2667095"/>
                <a:gd name="connsiteX78" fmla="*/ 1217390 w 1632204"/>
                <a:gd name="connsiteY78" fmla="*/ 1371981 h 2667095"/>
                <a:gd name="connsiteX79" fmla="*/ 1196530 w 1632204"/>
                <a:gd name="connsiteY79" fmla="*/ 1371981 h 2667095"/>
                <a:gd name="connsiteX80" fmla="*/ 1136523 w 1632204"/>
                <a:gd name="connsiteY80" fmla="*/ 1313117 h 2667095"/>
                <a:gd name="connsiteX81" fmla="*/ 1055560 w 1632204"/>
                <a:gd name="connsiteY81" fmla="*/ 1233583 h 2667095"/>
                <a:gd name="connsiteX82" fmla="*/ 1016222 w 1632204"/>
                <a:gd name="connsiteY82" fmla="*/ 1233583 h 2667095"/>
                <a:gd name="connsiteX83" fmla="*/ 956215 w 1632204"/>
                <a:gd name="connsiteY83" fmla="*/ 1173575 h 2667095"/>
                <a:gd name="connsiteX84" fmla="*/ 956215 w 1632204"/>
                <a:gd name="connsiteY84" fmla="*/ 1152716 h 2667095"/>
                <a:gd name="connsiteX85" fmla="*/ 1016222 w 1632204"/>
                <a:gd name="connsiteY85" fmla="*/ 1092708 h 2667095"/>
                <a:gd name="connsiteX86" fmla="*/ 1181005 w 1632204"/>
                <a:gd name="connsiteY86" fmla="*/ 1092708 h 2667095"/>
                <a:gd name="connsiteX87" fmla="*/ 1189959 w 1632204"/>
                <a:gd name="connsiteY87" fmla="*/ 1092232 h 2667095"/>
                <a:gd name="connsiteX88" fmla="*/ 1196530 w 1632204"/>
                <a:gd name="connsiteY88" fmla="*/ 1091851 h 2667095"/>
                <a:gd name="connsiteX89" fmla="*/ 1217390 w 1632204"/>
                <a:gd name="connsiteY89" fmla="*/ 1091851 h 2667095"/>
                <a:gd name="connsiteX90" fmla="*/ 1277398 w 1632204"/>
                <a:gd name="connsiteY90" fmla="*/ 1151858 h 2667095"/>
                <a:gd name="connsiteX91" fmla="*/ 1277398 w 1632204"/>
                <a:gd name="connsiteY91" fmla="*/ 1311974 h 26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632204" h="2667095">
                  <a:moveTo>
                    <a:pt x="1496949" y="1233678"/>
                  </a:moveTo>
                  <a:cubicBezTo>
                    <a:pt x="1463992" y="1233678"/>
                    <a:pt x="1436942" y="1206627"/>
                    <a:pt x="1436942" y="1173671"/>
                  </a:cubicBezTo>
                  <a:lnTo>
                    <a:pt x="1436942" y="1152811"/>
                  </a:lnTo>
                  <a:cubicBezTo>
                    <a:pt x="1436942" y="1119854"/>
                    <a:pt x="1463897" y="1092803"/>
                    <a:pt x="1496949" y="1092803"/>
                  </a:cubicBezTo>
                  <a:lnTo>
                    <a:pt x="1629346" y="1092803"/>
                  </a:lnTo>
                  <a:lnTo>
                    <a:pt x="1629823" y="596932"/>
                  </a:lnTo>
                  <a:lnTo>
                    <a:pt x="1264444" y="596932"/>
                  </a:lnTo>
                  <a:lnTo>
                    <a:pt x="1264444" y="96869"/>
                  </a:lnTo>
                  <a:cubicBezTo>
                    <a:pt x="1264444" y="43434"/>
                    <a:pt x="1221105" y="0"/>
                    <a:pt x="1167574" y="0"/>
                  </a:cubicBezTo>
                  <a:lnTo>
                    <a:pt x="0" y="0"/>
                  </a:lnTo>
                  <a:lnTo>
                    <a:pt x="0" y="285464"/>
                  </a:lnTo>
                  <a:lnTo>
                    <a:pt x="82296" y="285464"/>
                  </a:lnTo>
                  <a:cubicBezTo>
                    <a:pt x="157734" y="285464"/>
                    <a:pt x="218789" y="346615"/>
                    <a:pt x="218789" y="421958"/>
                  </a:cubicBezTo>
                  <a:lnTo>
                    <a:pt x="218789" y="599980"/>
                  </a:lnTo>
                  <a:lnTo>
                    <a:pt x="882587" y="599980"/>
                  </a:lnTo>
                  <a:cubicBezTo>
                    <a:pt x="882587" y="790861"/>
                    <a:pt x="879634" y="920306"/>
                    <a:pt x="879919" y="1064324"/>
                  </a:cubicBezTo>
                  <a:cubicBezTo>
                    <a:pt x="880967" y="1072229"/>
                    <a:pt x="881062" y="1076516"/>
                    <a:pt x="879919" y="1076516"/>
                  </a:cubicBezTo>
                  <a:lnTo>
                    <a:pt x="872966" y="1076516"/>
                  </a:lnTo>
                  <a:cubicBezTo>
                    <a:pt x="869537" y="1076611"/>
                    <a:pt x="866489" y="1076516"/>
                    <a:pt x="864203" y="1076516"/>
                  </a:cubicBezTo>
                  <a:cubicBezTo>
                    <a:pt x="861441" y="1076516"/>
                    <a:pt x="858679" y="1076706"/>
                    <a:pt x="856011" y="1076897"/>
                  </a:cubicBezTo>
                  <a:cubicBezTo>
                    <a:pt x="855155" y="1076992"/>
                    <a:pt x="854297" y="1077182"/>
                    <a:pt x="853440" y="1077278"/>
                  </a:cubicBezTo>
                  <a:cubicBezTo>
                    <a:pt x="851630" y="1077468"/>
                    <a:pt x="849821" y="1077754"/>
                    <a:pt x="848106" y="1078135"/>
                  </a:cubicBezTo>
                  <a:cubicBezTo>
                    <a:pt x="847915" y="1078135"/>
                    <a:pt x="847630" y="1078230"/>
                    <a:pt x="847439" y="1078325"/>
                  </a:cubicBezTo>
                  <a:cubicBezTo>
                    <a:pt x="846677" y="1078516"/>
                    <a:pt x="845915" y="1078706"/>
                    <a:pt x="845153" y="1078897"/>
                  </a:cubicBezTo>
                  <a:cubicBezTo>
                    <a:pt x="843534" y="1079278"/>
                    <a:pt x="842010" y="1079659"/>
                    <a:pt x="840486" y="1080135"/>
                  </a:cubicBezTo>
                  <a:cubicBezTo>
                    <a:pt x="839438" y="1080421"/>
                    <a:pt x="838486" y="1080802"/>
                    <a:pt x="837438" y="1081183"/>
                  </a:cubicBezTo>
                  <a:cubicBezTo>
                    <a:pt x="836009" y="1081659"/>
                    <a:pt x="834485" y="1082231"/>
                    <a:pt x="833056" y="1082802"/>
                  </a:cubicBezTo>
                  <a:cubicBezTo>
                    <a:pt x="832009" y="1083183"/>
                    <a:pt x="831056" y="1083659"/>
                    <a:pt x="830104" y="1084136"/>
                  </a:cubicBezTo>
                  <a:cubicBezTo>
                    <a:pt x="828675" y="1084802"/>
                    <a:pt x="827342" y="1085374"/>
                    <a:pt x="826008" y="1086136"/>
                  </a:cubicBezTo>
                  <a:cubicBezTo>
                    <a:pt x="825532" y="1086422"/>
                    <a:pt x="825055" y="1086707"/>
                    <a:pt x="824484" y="1086993"/>
                  </a:cubicBezTo>
                  <a:cubicBezTo>
                    <a:pt x="824008" y="1087279"/>
                    <a:pt x="823531" y="1087469"/>
                    <a:pt x="823055" y="1087755"/>
                  </a:cubicBezTo>
                  <a:cubicBezTo>
                    <a:pt x="821722" y="1088517"/>
                    <a:pt x="820483" y="1089279"/>
                    <a:pt x="819150" y="1090136"/>
                  </a:cubicBezTo>
                  <a:cubicBezTo>
                    <a:pt x="818960" y="1090232"/>
                    <a:pt x="818864" y="1090327"/>
                    <a:pt x="818674" y="1090422"/>
                  </a:cubicBezTo>
                  <a:cubicBezTo>
                    <a:pt x="817911" y="1090898"/>
                    <a:pt x="817150" y="1091375"/>
                    <a:pt x="816483" y="1091946"/>
                  </a:cubicBezTo>
                  <a:cubicBezTo>
                    <a:pt x="815245" y="1092803"/>
                    <a:pt x="814006" y="1093756"/>
                    <a:pt x="812768" y="1094708"/>
                  </a:cubicBezTo>
                  <a:cubicBezTo>
                    <a:pt x="811911" y="1095375"/>
                    <a:pt x="811149" y="1095947"/>
                    <a:pt x="810292" y="1096709"/>
                  </a:cubicBezTo>
                  <a:cubicBezTo>
                    <a:pt x="809053" y="1097756"/>
                    <a:pt x="807910" y="1098804"/>
                    <a:pt x="806767" y="1099852"/>
                  </a:cubicBezTo>
                  <a:cubicBezTo>
                    <a:pt x="806005" y="1100519"/>
                    <a:pt x="805339" y="1101185"/>
                    <a:pt x="804577" y="1101947"/>
                  </a:cubicBezTo>
                  <a:cubicBezTo>
                    <a:pt x="803434" y="1103186"/>
                    <a:pt x="802291" y="1104424"/>
                    <a:pt x="801148" y="1105662"/>
                  </a:cubicBezTo>
                  <a:cubicBezTo>
                    <a:pt x="800576" y="1106329"/>
                    <a:pt x="799910" y="1106996"/>
                    <a:pt x="799434" y="1107662"/>
                  </a:cubicBezTo>
                  <a:cubicBezTo>
                    <a:pt x="798195" y="1109186"/>
                    <a:pt x="797052" y="1110710"/>
                    <a:pt x="795909" y="1112330"/>
                  </a:cubicBezTo>
                  <a:cubicBezTo>
                    <a:pt x="795909" y="1112425"/>
                    <a:pt x="795814" y="1112425"/>
                    <a:pt x="795814" y="1112520"/>
                  </a:cubicBezTo>
                  <a:cubicBezTo>
                    <a:pt x="795528" y="1112996"/>
                    <a:pt x="795147" y="1113377"/>
                    <a:pt x="794861" y="1113854"/>
                  </a:cubicBezTo>
                  <a:cubicBezTo>
                    <a:pt x="793433" y="1116044"/>
                    <a:pt x="792004" y="1118235"/>
                    <a:pt x="790765" y="1120521"/>
                  </a:cubicBezTo>
                  <a:cubicBezTo>
                    <a:pt x="790670" y="1120712"/>
                    <a:pt x="790575" y="1120902"/>
                    <a:pt x="790480" y="1121093"/>
                  </a:cubicBezTo>
                  <a:cubicBezTo>
                    <a:pt x="789336" y="1123188"/>
                    <a:pt x="788289" y="1125379"/>
                    <a:pt x="787337" y="1127570"/>
                  </a:cubicBezTo>
                  <a:cubicBezTo>
                    <a:pt x="787051" y="1128332"/>
                    <a:pt x="786765" y="1129094"/>
                    <a:pt x="786479" y="1129951"/>
                  </a:cubicBezTo>
                  <a:cubicBezTo>
                    <a:pt x="785812" y="1131570"/>
                    <a:pt x="785146" y="1133285"/>
                    <a:pt x="784669" y="1134904"/>
                  </a:cubicBezTo>
                  <a:cubicBezTo>
                    <a:pt x="784384" y="1135856"/>
                    <a:pt x="784098" y="1136714"/>
                    <a:pt x="783908" y="1137666"/>
                  </a:cubicBezTo>
                  <a:cubicBezTo>
                    <a:pt x="783908" y="1137761"/>
                    <a:pt x="783908" y="1137761"/>
                    <a:pt x="783908" y="1137857"/>
                  </a:cubicBezTo>
                  <a:cubicBezTo>
                    <a:pt x="783431" y="1139381"/>
                    <a:pt x="783050" y="1141000"/>
                    <a:pt x="782669" y="1142524"/>
                  </a:cubicBezTo>
                  <a:cubicBezTo>
                    <a:pt x="782669" y="1142714"/>
                    <a:pt x="782574" y="1142905"/>
                    <a:pt x="782574" y="1143000"/>
                  </a:cubicBezTo>
                  <a:cubicBezTo>
                    <a:pt x="782383" y="1143953"/>
                    <a:pt x="782193" y="1144810"/>
                    <a:pt x="782098" y="1145762"/>
                  </a:cubicBezTo>
                  <a:cubicBezTo>
                    <a:pt x="781240" y="1150525"/>
                    <a:pt x="780764" y="1155287"/>
                    <a:pt x="780764" y="1160336"/>
                  </a:cubicBezTo>
                  <a:cubicBezTo>
                    <a:pt x="780288" y="1185863"/>
                    <a:pt x="744760" y="1217771"/>
                    <a:pt x="709517" y="1218438"/>
                  </a:cubicBezTo>
                  <a:cubicBezTo>
                    <a:pt x="707231" y="1218438"/>
                    <a:pt x="705040" y="1218628"/>
                    <a:pt x="702850" y="1218819"/>
                  </a:cubicBezTo>
                  <a:cubicBezTo>
                    <a:pt x="702183" y="1218914"/>
                    <a:pt x="701421" y="1218914"/>
                    <a:pt x="700754" y="1219010"/>
                  </a:cubicBezTo>
                  <a:cubicBezTo>
                    <a:pt x="700469" y="1219010"/>
                    <a:pt x="700087" y="1219105"/>
                    <a:pt x="699802" y="1219105"/>
                  </a:cubicBezTo>
                  <a:cubicBezTo>
                    <a:pt x="697801" y="1219391"/>
                    <a:pt x="695801" y="1219676"/>
                    <a:pt x="693801" y="1220057"/>
                  </a:cubicBezTo>
                  <a:cubicBezTo>
                    <a:pt x="693420" y="1220153"/>
                    <a:pt x="692943" y="1220248"/>
                    <a:pt x="692563" y="1220248"/>
                  </a:cubicBezTo>
                  <a:cubicBezTo>
                    <a:pt x="658273" y="1227487"/>
                    <a:pt x="631698" y="1255871"/>
                    <a:pt x="627031" y="1290923"/>
                  </a:cubicBezTo>
                  <a:lnTo>
                    <a:pt x="626745" y="1359884"/>
                  </a:lnTo>
                  <a:lnTo>
                    <a:pt x="626174" y="1359884"/>
                  </a:lnTo>
                  <a:lnTo>
                    <a:pt x="626174" y="1359884"/>
                  </a:lnTo>
                  <a:lnTo>
                    <a:pt x="887349" y="1359884"/>
                  </a:lnTo>
                  <a:cubicBezTo>
                    <a:pt x="925830" y="1359884"/>
                    <a:pt x="957358" y="1391412"/>
                    <a:pt x="957358" y="1429893"/>
                  </a:cubicBezTo>
                  <a:lnTo>
                    <a:pt x="957358" y="1454277"/>
                  </a:lnTo>
                  <a:cubicBezTo>
                    <a:pt x="957358" y="1492758"/>
                    <a:pt x="925830" y="1524286"/>
                    <a:pt x="887349" y="1524286"/>
                  </a:cubicBezTo>
                  <a:lnTo>
                    <a:pt x="626174" y="1524286"/>
                  </a:lnTo>
                  <a:lnTo>
                    <a:pt x="626174" y="1814417"/>
                  </a:lnTo>
                  <a:lnTo>
                    <a:pt x="626174" y="1959959"/>
                  </a:lnTo>
                  <a:lnTo>
                    <a:pt x="1134046" y="1959959"/>
                  </a:lnTo>
                  <a:cubicBezTo>
                    <a:pt x="1197388" y="1959959"/>
                    <a:pt x="1249204" y="2011394"/>
                    <a:pt x="1249204" y="2074259"/>
                  </a:cubicBezTo>
                  <a:lnTo>
                    <a:pt x="1249204" y="2667095"/>
                  </a:lnTo>
                  <a:lnTo>
                    <a:pt x="1632204" y="2667095"/>
                  </a:lnTo>
                  <a:lnTo>
                    <a:pt x="1632204" y="1233678"/>
                  </a:lnTo>
                  <a:lnTo>
                    <a:pt x="1496949" y="1233678"/>
                  </a:lnTo>
                  <a:close/>
                  <a:moveTo>
                    <a:pt x="1277398" y="1311974"/>
                  </a:moveTo>
                  <a:cubicBezTo>
                    <a:pt x="1277398" y="1344930"/>
                    <a:pt x="1250442" y="1371981"/>
                    <a:pt x="1217390" y="1371981"/>
                  </a:cubicBezTo>
                  <a:lnTo>
                    <a:pt x="1196530" y="1371981"/>
                  </a:lnTo>
                  <a:cubicBezTo>
                    <a:pt x="1163955" y="1371981"/>
                    <a:pt x="1137190" y="1345597"/>
                    <a:pt x="1136523" y="1313117"/>
                  </a:cubicBezTo>
                  <a:cubicBezTo>
                    <a:pt x="1135666" y="1269016"/>
                    <a:pt x="1099661" y="1233583"/>
                    <a:pt x="1055560" y="1233583"/>
                  </a:cubicBezTo>
                  <a:lnTo>
                    <a:pt x="1016222" y="1233583"/>
                  </a:lnTo>
                  <a:cubicBezTo>
                    <a:pt x="983266" y="1233583"/>
                    <a:pt x="956215" y="1206627"/>
                    <a:pt x="956215" y="1173575"/>
                  </a:cubicBezTo>
                  <a:lnTo>
                    <a:pt x="956215" y="1152716"/>
                  </a:lnTo>
                  <a:cubicBezTo>
                    <a:pt x="956215" y="1119759"/>
                    <a:pt x="983171" y="1092708"/>
                    <a:pt x="1016222" y="1092708"/>
                  </a:cubicBezTo>
                  <a:lnTo>
                    <a:pt x="1181005" y="1092708"/>
                  </a:lnTo>
                  <a:cubicBezTo>
                    <a:pt x="1184148" y="1092708"/>
                    <a:pt x="1186815" y="1092518"/>
                    <a:pt x="1189959" y="1092232"/>
                  </a:cubicBezTo>
                  <a:cubicBezTo>
                    <a:pt x="1192149" y="1091946"/>
                    <a:pt x="1194340" y="1091851"/>
                    <a:pt x="1196530" y="1091851"/>
                  </a:cubicBezTo>
                  <a:lnTo>
                    <a:pt x="1217390" y="1091851"/>
                  </a:lnTo>
                  <a:cubicBezTo>
                    <a:pt x="1250347" y="1091851"/>
                    <a:pt x="1277398" y="1118807"/>
                    <a:pt x="1277398" y="1151858"/>
                  </a:cubicBezTo>
                  <a:lnTo>
                    <a:pt x="1277398" y="1311974"/>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9" name="Freeform: Shape 208">
              <a:extLst>
                <a:ext uri="{FF2B5EF4-FFF2-40B4-BE49-F238E27FC236}">
                  <a16:creationId xmlns:a16="http://schemas.microsoft.com/office/drawing/2014/main" id="{E1168188-5084-486D-BD85-EBD8287FA20A}"/>
                </a:ext>
              </a:extLst>
            </p:cNvPr>
            <p:cNvSpPr/>
            <p:nvPr/>
          </p:nvSpPr>
          <p:spPr>
            <a:xfrm>
              <a:off x="5121228" y="1934892"/>
              <a:ext cx="931164" cy="707326"/>
            </a:xfrm>
            <a:custGeom>
              <a:avLst/>
              <a:gdLst>
                <a:gd name="connsiteX0" fmla="*/ 931164 w 931164"/>
                <a:gd name="connsiteY0" fmla="*/ 114300 h 707326"/>
                <a:gd name="connsiteX1" fmla="*/ 816007 w 931164"/>
                <a:gd name="connsiteY1" fmla="*/ 0 h 707326"/>
                <a:gd name="connsiteX2" fmla="*/ 308134 w 931164"/>
                <a:gd name="connsiteY2" fmla="*/ 0 h 707326"/>
                <a:gd name="connsiteX3" fmla="*/ 308134 w 931164"/>
                <a:gd name="connsiteY3" fmla="*/ 143827 h 707326"/>
                <a:gd name="connsiteX4" fmla="*/ 308229 w 931164"/>
                <a:gd name="connsiteY4" fmla="*/ 143827 h 707326"/>
                <a:gd name="connsiteX5" fmla="*/ 308229 w 931164"/>
                <a:gd name="connsiteY5" fmla="*/ 206883 h 707326"/>
                <a:gd name="connsiteX6" fmla="*/ 308229 w 931164"/>
                <a:gd name="connsiteY6" fmla="*/ 219742 h 707326"/>
                <a:gd name="connsiteX7" fmla="*/ 308229 w 931164"/>
                <a:gd name="connsiteY7" fmla="*/ 227933 h 707326"/>
                <a:gd name="connsiteX8" fmla="*/ 308134 w 931164"/>
                <a:gd name="connsiteY8" fmla="*/ 229171 h 707326"/>
                <a:gd name="connsiteX9" fmla="*/ 308134 w 931164"/>
                <a:gd name="connsiteY9" fmla="*/ 230696 h 707326"/>
                <a:gd name="connsiteX10" fmla="*/ 307943 w 931164"/>
                <a:gd name="connsiteY10" fmla="*/ 232410 h 707326"/>
                <a:gd name="connsiteX11" fmla="*/ 307658 w 931164"/>
                <a:gd name="connsiteY11" fmla="*/ 235363 h 707326"/>
                <a:gd name="connsiteX12" fmla="*/ 307181 w 931164"/>
                <a:gd name="connsiteY12" fmla="*/ 238411 h 707326"/>
                <a:gd name="connsiteX13" fmla="*/ 306610 w 931164"/>
                <a:gd name="connsiteY13" fmla="*/ 241268 h 707326"/>
                <a:gd name="connsiteX14" fmla="*/ 305848 w 931164"/>
                <a:gd name="connsiteY14" fmla="*/ 244221 h 707326"/>
                <a:gd name="connsiteX15" fmla="*/ 304991 w 931164"/>
                <a:gd name="connsiteY15" fmla="*/ 246983 h 707326"/>
                <a:gd name="connsiteX16" fmla="*/ 303943 w 931164"/>
                <a:gd name="connsiteY16" fmla="*/ 249746 h 707326"/>
                <a:gd name="connsiteX17" fmla="*/ 302895 w 931164"/>
                <a:gd name="connsiteY17" fmla="*/ 252413 h 707326"/>
                <a:gd name="connsiteX18" fmla="*/ 301657 w 931164"/>
                <a:gd name="connsiteY18" fmla="*/ 254984 h 707326"/>
                <a:gd name="connsiteX19" fmla="*/ 300324 w 931164"/>
                <a:gd name="connsiteY19" fmla="*/ 257556 h 707326"/>
                <a:gd name="connsiteX20" fmla="*/ 298799 w 931164"/>
                <a:gd name="connsiteY20" fmla="*/ 260032 h 707326"/>
                <a:gd name="connsiteX21" fmla="*/ 297275 w 931164"/>
                <a:gd name="connsiteY21" fmla="*/ 262414 h 707326"/>
                <a:gd name="connsiteX22" fmla="*/ 295561 w 931164"/>
                <a:gd name="connsiteY22" fmla="*/ 264700 h 707326"/>
                <a:gd name="connsiteX23" fmla="*/ 293751 w 931164"/>
                <a:gd name="connsiteY23" fmla="*/ 266986 h 707326"/>
                <a:gd name="connsiteX24" fmla="*/ 291846 w 931164"/>
                <a:gd name="connsiteY24" fmla="*/ 269081 h 707326"/>
                <a:gd name="connsiteX25" fmla="*/ 289846 w 931164"/>
                <a:gd name="connsiteY25" fmla="*/ 271177 h 707326"/>
                <a:gd name="connsiteX26" fmla="*/ 287655 w 931164"/>
                <a:gd name="connsiteY26" fmla="*/ 273082 h 707326"/>
                <a:gd name="connsiteX27" fmla="*/ 285560 w 931164"/>
                <a:gd name="connsiteY27" fmla="*/ 274892 h 707326"/>
                <a:gd name="connsiteX28" fmla="*/ 283179 w 931164"/>
                <a:gd name="connsiteY28" fmla="*/ 276606 h 707326"/>
                <a:gd name="connsiteX29" fmla="*/ 280892 w 931164"/>
                <a:gd name="connsiteY29" fmla="*/ 278225 h 707326"/>
                <a:gd name="connsiteX30" fmla="*/ 278321 w 931164"/>
                <a:gd name="connsiteY30" fmla="*/ 279749 h 707326"/>
                <a:gd name="connsiteX31" fmla="*/ 275940 w 931164"/>
                <a:gd name="connsiteY31" fmla="*/ 281178 h 707326"/>
                <a:gd name="connsiteX32" fmla="*/ 273177 w 931164"/>
                <a:gd name="connsiteY32" fmla="*/ 282511 h 707326"/>
                <a:gd name="connsiteX33" fmla="*/ 270701 w 931164"/>
                <a:gd name="connsiteY33" fmla="*/ 283655 h 707326"/>
                <a:gd name="connsiteX34" fmla="*/ 267653 w 931164"/>
                <a:gd name="connsiteY34" fmla="*/ 284797 h 707326"/>
                <a:gd name="connsiteX35" fmla="*/ 265272 w 931164"/>
                <a:gd name="connsiteY35" fmla="*/ 285655 h 707326"/>
                <a:gd name="connsiteX36" fmla="*/ 261938 w 931164"/>
                <a:gd name="connsiteY36" fmla="*/ 286512 h 707326"/>
                <a:gd name="connsiteX37" fmla="*/ 259556 w 931164"/>
                <a:gd name="connsiteY37" fmla="*/ 287084 h 707326"/>
                <a:gd name="connsiteX38" fmla="*/ 255651 w 931164"/>
                <a:gd name="connsiteY38" fmla="*/ 287655 h 707326"/>
                <a:gd name="connsiteX39" fmla="*/ 253651 w 931164"/>
                <a:gd name="connsiteY39" fmla="*/ 287941 h 707326"/>
                <a:gd name="connsiteX40" fmla="*/ 247555 w 931164"/>
                <a:gd name="connsiteY40" fmla="*/ 288226 h 707326"/>
                <a:gd name="connsiteX41" fmla="*/ 157449 w 931164"/>
                <a:gd name="connsiteY41" fmla="*/ 288226 h 707326"/>
                <a:gd name="connsiteX42" fmla="*/ 157449 w 931164"/>
                <a:gd name="connsiteY42" fmla="*/ 363950 h 707326"/>
                <a:gd name="connsiteX43" fmla="*/ 96964 w 931164"/>
                <a:gd name="connsiteY43" fmla="*/ 424434 h 707326"/>
                <a:gd name="connsiteX44" fmla="*/ 0 w 931164"/>
                <a:gd name="connsiteY44" fmla="*/ 424434 h 707326"/>
                <a:gd name="connsiteX45" fmla="*/ 0 w 931164"/>
                <a:gd name="connsiteY45" fmla="*/ 707326 h 707326"/>
                <a:gd name="connsiteX46" fmla="*/ 930879 w 931164"/>
                <a:gd name="connsiteY46" fmla="*/ 707326 h 707326"/>
                <a:gd name="connsiteX47" fmla="*/ 930879 w 931164"/>
                <a:gd name="connsiteY47" fmla="*/ 114300 h 70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31164" h="707326">
                  <a:moveTo>
                    <a:pt x="931164" y="114300"/>
                  </a:moveTo>
                  <a:cubicBezTo>
                    <a:pt x="931164" y="51435"/>
                    <a:pt x="879348" y="0"/>
                    <a:pt x="816007" y="0"/>
                  </a:cubicBezTo>
                  <a:lnTo>
                    <a:pt x="308134" y="0"/>
                  </a:lnTo>
                  <a:lnTo>
                    <a:pt x="308134" y="143827"/>
                  </a:lnTo>
                  <a:lnTo>
                    <a:pt x="308229" y="143827"/>
                  </a:lnTo>
                  <a:lnTo>
                    <a:pt x="308229" y="206883"/>
                  </a:lnTo>
                  <a:lnTo>
                    <a:pt x="308229" y="219742"/>
                  </a:lnTo>
                  <a:lnTo>
                    <a:pt x="308229" y="227933"/>
                  </a:lnTo>
                  <a:cubicBezTo>
                    <a:pt x="308229" y="228314"/>
                    <a:pt x="308134" y="228790"/>
                    <a:pt x="308134" y="229171"/>
                  </a:cubicBezTo>
                  <a:lnTo>
                    <a:pt x="308134" y="230696"/>
                  </a:lnTo>
                  <a:cubicBezTo>
                    <a:pt x="308134" y="231267"/>
                    <a:pt x="308039" y="231838"/>
                    <a:pt x="307943" y="232410"/>
                  </a:cubicBezTo>
                  <a:cubicBezTo>
                    <a:pt x="307848" y="233363"/>
                    <a:pt x="307753" y="234315"/>
                    <a:pt x="307658" y="235363"/>
                  </a:cubicBezTo>
                  <a:cubicBezTo>
                    <a:pt x="307563" y="236410"/>
                    <a:pt x="307372" y="237363"/>
                    <a:pt x="307181" y="238411"/>
                  </a:cubicBezTo>
                  <a:cubicBezTo>
                    <a:pt x="306991" y="239363"/>
                    <a:pt x="306800" y="240316"/>
                    <a:pt x="306610" y="241268"/>
                  </a:cubicBezTo>
                  <a:cubicBezTo>
                    <a:pt x="306420" y="242221"/>
                    <a:pt x="306134" y="243173"/>
                    <a:pt x="305848" y="244221"/>
                  </a:cubicBezTo>
                  <a:cubicBezTo>
                    <a:pt x="305562" y="245173"/>
                    <a:pt x="305371" y="246031"/>
                    <a:pt x="304991" y="246983"/>
                  </a:cubicBezTo>
                  <a:cubicBezTo>
                    <a:pt x="304705" y="247936"/>
                    <a:pt x="304324" y="248793"/>
                    <a:pt x="303943" y="249746"/>
                  </a:cubicBezTo>
                  <a:cubicBezTo>
                    <a:pt x="303562" y="250603"/>
                    <a:pt x="303276" y="251555"/>
                    <a:pt x="302895" y="252413"/>
                  </a:cubicBezTo>
                  <a:cubicBezTo>
                    <a:pt x="302514" y="253270"/>
                    <a:pt x="302038" y="254127"/>
                    <a:pt x="301657" y="254984"/>
                  </a:cubicBezTo>
                  <a:cubicBezTo>
                    <a:pt x="301180" y="255842"/>
                    <a:pt x="300800" y="256699"/>
                    <a:pt x="300324" y="257556"/>
                  </a:cubicBezTo>
                  <a:cubicBezTo>
                    <a:pt x="299847" y="258413"/>
                    <a:pt x="299371" y="259175"/>
                    <a:pt x="298799" y="260032"/>
                  </a:cubicBezTo>
                  <a:cubicBezTo>
                    <a:pt x="298323" y="260794"/>
                    <a:pt x="297752" y="261652"/>
                    <a:pt x="297275" y="262414"/>
                  </a:cubicBezTo>
                  <a:cubicBezTo>
                    <a:pt x="296704" y="263176"/>
                    <a:pt x="296133" y="263938"/>
                    <a:pt x="295561" y="264700"/>
                  </a:cubicBezTo>
                  <a:cubicBezTo>
                    <a:pt x="294990" y="265462"/>
                    <a:pt x="294418" y="266224"/>
                    <a:pt x="293751" y="266986"/>
                  </a:cubicBezTo>
                  <a:cubicBezTo>
                    <a:pt x="293180" y="267748"/>
                    <a:pt x="292513" y="268414"/>
                    <a:pt x="291846" y="269081"/>
                  </a:cubicBezTo>
                  <a:cubicBezTo>
                    <a:pt x="291179" y="269748"/>
                    <a:pt x="290513" y="270510"/>
                    <a:pt x="289846" y="271177"/>
                  </a:cubicBezTo>
                  <a:cubicBezTo>
                    <a:pt x="289179" y="271843"/>
                    <a:pt x="288417" y="272510"/>
                    <a:pt x="287655" y="273082"/>
                  </a:cubicBezTo>
                  <a:cubicBezTo>
                    <a:pt x="286988" y="273748"/>
                    <a:pt x="286227" y="274320"/>
                    <a:pt x="285560" y="274892"/>
                  </a:cubicBezTo>
                  <a:cubicBezTo>
                    <a:pt x="284798" y="275463"/>
                    <a:pt x="284036" y="276034"/>
                    <a:pt x="283179" y="276606"/>
                  </a:cubicBezTo>
                  <a:cubicBezTo>
                    <a:pt x="282416" y="277177"/>
                    <a:pt x="281654" y="277749"/>
                    <a:pt x="280892" y="278225"/>
                  </a:cubicBezTo>
                  <a:cubicBezTo>
                    <a:pt x="280035" y="278797"/>
                    <a:pt x="279178" y="279273"/>
                    <a:pt x="278321" y="279749"/>
                  </a:cubicBezTo>
                  <a:cubicBezTo>
                    <a:pt x="277559" y="280225"/>
                    <a:pt x="276796" y="280702"/>
                    <a:pt x="275940" y="281178"/>
                  </a:cubicBezTo>
                  <a:cubicBezTo>
                    <a:pt x="274987" y="281654"/>
                    <a:pt x="274130" y="282130"/>
                    <a:pt x="273177" y="282511"/>
                  </a:cubicBezTo>
                  <a:cubicBezTo>
                    <a:pt x="272320" y="282892"/>
                    <a:pt x="271558" y="283273"/>
                    <a:pt x="270701" y="283655"/>
                  </a:cubicBezTo>
                  <a:cubicBezTo>
                    <a:pt x="269748" y="284035"/>
                    <a:pt x="268700" y="284417"/>
                    <a:pt x="267653" y="284797"/>
                  </a:cubicBezTo>
                  <a:cubicBezTo>
                    <a:pt x="266891" y="285083"/>
                    <a:pt x="266033" y="285369"/>
                    <a:pt x="265272" y="285655"/>
                  </a:cubicBezTo>
                  <a:cubicBezTo>
                    <a:pt x="264129" y="286036"/>
                    <a:pt x="263080" y="286226"/>
                    <a:pt x="261938" y="286512"/>
                  </a:cubicBezTo>
                  <a:cubicBezTo>
                    <a:pt x="261176" y="286702"/>
                    <a:pt x="260414" y="286988"/>
                    <a:pt x="259556" y="287084"/>
                  </a:cubicBezTo>
                  <a:cubicBezTo>
                    <a:pt x="258223" y="287369"/>
                    <a:pt x="256890" y="287464"/>
                    <a:pt x="255651" y="287655"/>
                  </a:cubicBezTo>
                  <a:cubicBezTo>
                    <a:pt x="254984" y="287750"/>
                    <a:pt x="254318" y="287846"/>
                    <a:pt x="253651" y="287941"/>
                  </a:cubicBezTo>
                  <a:cubicBezTo>
                    <a:pt x="251651" y="288131"/>
                    <a:pt x="249650" y="288226"/>
                    <a:pt x="247555" y="288226"/>
                  </a:cubicBezTo>
                  <a:lnTo>
                    <a:pt x="157449" y="288226"/>
                  </a:lnTo>
                  <a:lnTo>
                    <a:pt x="157449" y="363950"/>
                  </a:lnTo>
                  <a:cubicBezTo>
                    <a:pt x="157449" y="397192"/>
                    <a:pt x="130207" y="424434"/>
                    <a:pt x="96964" y="424434"/>
                  </a:cubicBezTo>
                  <a:lnTo>
                    <a:pt x="0" y="424434"/>
                  </a:lnTo>
                  <a:lnTo>
                    <a:pt x="0" y="707326"/>
                  </a:lnTo>
                  <a:lnTo>
                    <a:pt x="930879" y="707326"/>
                  </a:lnTo>
                  <a:lnTo>
                    <a:pt x="930879" y="11430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0" name="Freeform: Shape 209">
              <a:extLst>
                <a:ext uri="{FF2B5EF4-FFF2-40B4-BE49-F238E27FC236}">
                  <a16:creationId xmlns:a16="http://schemas.microsoft.com/office/drawing/2014/main" id="{1F154C30-B0BC-4216-8E39-C52393F48F52}"/>
                </a:ext>
              </a:extLst>
            </p:cNvPr>
            <p:cNvSpPr/>
            <p:nvPr/>
          </p:nvSpPr>
          <p:spPr>
            <a:xfrm>
              <a:off x="4648978" y="4562649"/>
              <a:ext cx="325278" cy="429958"/>
            </a:xfrm>
            <a:custGeom>
              <a:avLst/>
              <a:gdLst>
                <a:gd name="connsiteX0" fmla="*/ 211741 w 325278"/>
                <a:gd name="connsiteY0" fmla="*/ 95 h 429958"/>
                <a:gd name="connsiteX1" fmla="*/ 172593 w 325278"/>
                <a:gd name="connsiteY1" fmla="*/ 95 h 429958"/>
                <a:gd name="connsiteX2" fmla="*/ 107252 w 325278"/>
                <a:gd name="connsiteY2" fmla="*/ 95 h 429958"/>
                <a:gd name="connsiteX3" fmla="*/ 95155 w 325278"/>
                <a:gd name="connsiteY3" fmla="*/ 95 h 429958"/>
                <a:gd name="connsiteX4" fmla="*/ 0 w 325278"/>
                <a:gd name="connsiteY4" fmla="*/ 95 h 429958"/>
                <a:gd name="connsiteX5" fmla="*/ 11621 w 325278"/>
                <a:gd name="connsiteY5" fmla="*/ 34004 h 429958"/>
                <a:gd name="connsiteX6" fmla="*/ 11049 w 325278"/>
                <a:gd name="connsiteY6" fmla="*/ 232791 h 429958"/>
                <a:gd name="connsiteX7" fmla="*/ 11049 w 325278"/>
                <a:gd name="connsiteY7" fmla="*/ 236315 h 429958"/>
                <a:gd name="connsiteX8" fmla="*/ 11049 w 325278"/>
                <a:gd name="connsiteY8" fmla="*/ 237839 h 429958"/>
                <a:gd name="connsiteX9" fmla="*/ 11049 w 325278"/>
                <a:gd name="connsiteY9" fmla="*/ 237839 h 429958"/>
                <a:gd name="connsiteX10" fmla="*/ 11144 w 325278"/>
                <a:gd name="connsiteY10" fmla="*/ 239268 h 429958"/>
                <a:gd name="connsiteX11" fmla="*/ 11144 w 325278"/>
                <a:gd name="connsiteY11" fmla="*/ 239268 h 429958"/>
                <a:gd name="connsiteX12" fmla="*/ 11239 w 325278"/>
                <a:gd name="connsiteY12" fmla="*/ 240697 h 429958"/>
                <a:gd name="connsiteX13" fmla="*/ 11239 w 325278"/>
                <a:gd name="connsiteY13" fmla="*/ 240697 h 429958"/>
                <a:gd name="connsiteX14" fmla="*/ 11335 w 325278"/>
                <a:gd name="connsiteY14" fmla="*/ 242126 h 429958"/>
                <a:gd name="connsiteX15" fmla="*/ 11335 w 325278"/>
                <a:gd name="connsiteY15" fmla="*/ 242126 h 429958"/>
                <a:gd name="connsiteX16" fmla="*/ 11525 w 325278"/>
                <a:gd name="connsiteY16" fmla="*/ 243554 h 429958"/>
                <a:gd name="connsiteX17" fmla="*/ 11525 w 325278"/>
                <a:gd name="connsiteY17" fmla="*/ 243554 h 429958"/>
                <a:gd name="connsiteX18" fmla="*/ 11716 w 325278"/>
                <a:gd name="connsiteY18" fmla="*/ 244983 h 429958"/>
                <a:gd name="connsiteX19" fmla="*/ 11716 w 325278"/>
                <a:gd name="connsiteY19" fmla="*/ 244983 h 429958"/>
                <a:gd name="connsiteX20" fmla="*/ 12002 w 325278"/>
                <a:gd name="connsiteY20" fmla="*/ 246412 h 429958"/>
                <a:gd name="connsiteX21" fmla="*/ 12002 w 325278"/>
                <a:gd name="connsiteY21" fmla="*/ 246412 h 429958"/>
                <a:gd name="connsiteX22" fmla="*/ 12287 w 325278"/>
                <a:gd name="connsiteY22" fmla="*/ 247841 h 429958"/>
                <a:gd name="connsiteX23" fmla="*/ 12287 w 325278"/>
                <a:gd name="connsiteY23" fmla="*/ 247841 h 429958"/>
                <a:gd name="connsiteX24" fmla="*/ 12573 w 325278"/>
                <a:gd name="connsiteY24" fmla="*/ 249269 h 429958"/>
                <a:gd name="connsiteX25" fmla="*/ 12573 w 325278"/>
                <a:gd name="connsiteY25" fmla="*/ 249269 h 429958"/>
                <a:gd name="connsiteX26" fmla="*/ 12954 w 325278"/>
                <a:gd name="connsiteY26" fmla="*/ 250698 h 429958"/>
                <a:gd name="connsiteX27" fmla="*/ 12954 w 325278"/>
                <a:gd name="connsiteY27" fmla="*/ 250698 h 429958"/>
                <a:gd name="connsiteX28" fmla="*/ 64294 w 325278"/>
                <a:gd name="connsiteY28" fmla="*/ 293751 h 429958"/>
                <a:gd name="connsiteX29" fmla="*/ 64294 w 325278"/>
                <a:gd name="connsiteY29" fmla="*/ 293751 h 429958"/>
                <a:gd name="connsiteX30" fmla="*/ 65722 w 325278"/>
                <a:gd name="connsiteY30" fmla="*/ 293846 h 429958"/>
                <a:gd name="connsiteX31" fmla="*/ 65722 w 325278"/>
                <a:gd name="connsiteY31" fmla="*/ 293846 h 429958"/>
                <a:gd name="connsiteX32" fmla="*/ 66199 w 325278"/>
                <a:gd name="connsiteY32" fmla="*/ 293846 h 429958"/>
                <a:gd name="connsiteX33" fmla="*/ 69342 w 325278"/>
                <a:gd name="connsiteY33" fmla="*/ 293941 h 429958"/>
                <a:gd name="connsiteX34" fmla="*/ 76771 w 325278"/>
                <a:gd name="connsiteY34" fmla="*/ 293941 h 429958"/>
                <a:gd name="connsiteX35" fmla="*/ 157734 w 325278"/>
                <a:gd name="connsiteY35" fmla="*/ 374904 h 429958"/>
                <a:gd name="connsiteX36" fmla="*/ 157734 w 325278"/>
                <a:gd name="connsiteY36" fmla="*/ 429959 h 429958"/>
                <a:gd name="connsiteX37" fmla="*/ 268510 w 325278"/>
                <a:gd name="connsiteY37" fmla="*/ 429959 h 429958"/>
                <a:gd name="connsiteX38" fmla="*/ 325279 w 325278"/>
                <a:gd name="connsiteY38" fmla="*/ 381476 h 429958"/>
                <a:gd name="connsiteX39" fmla="*/ 325279 w 325278"/>
                <a:gd name="connsiteY39" fmla="*/ 0 h 429958"/>
                <a:gd name="connsiteX40" fmla="*/ 211741 w 325278"/>
                <a:gd name="connsiteY40" fmla="*/ 0 h 42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5278" h="429958">
                  <a:moveTo>
                    <a:pt x="211741" y="95"/>
                  </a:moveTo>
                  <a:lnTo>
                    <a:pt x="172593" y="95"/>
                  </a:lnTo>
                  <a:lnTo>
                    <a:pt x="107252" y="95"/>
                  </a:lnTo>
                  <a:lnTo>
                    <a:pt x="95155" y="95"/>
                  </a:lnTo>
                  <a:lnTo>
                    <a:pt x="0" y="95"/>
                  </a:lnTo>
                  <a:cubicBezTo>
                    <a:pt x="7239" y="7906"/>
                    <a:pt x="11716" y="18764"/>
                    <a:pt x="11621" y="34004"/>
                  </a:cubicBezTo>
                  <a:lnTo>
                    <a:pt x="11049" y="232791"/>
                  </a:lnTo>
                  <a:lnTo>
                    <a:pt x="11049" y="236315"/>
                  </a:lnTo>
                  <a:lnTo>
                    <a:pt x="11049" y="237839"/>
                  </a:lnTo>
                  <a:lnTo>
                    <a:pt x="11049" y="237839"/>
                  </a:lnTo>
                  <a:lnTo>
                    <a:pt x="11144" y="239268"/>
                  </a:lnTo>
                  <a:lnTo>
                    <a:pt x="11144" y="239268"/>
                  </a:lnTo>
                  <a:lnTo>
                    <a:pt x="11239" y="240697"/>
                  </a:lnTo>
                  <a:lnTo>
                    <a:pt x="11239" y="240697"/>
                  </a:lnTo>
                  <a:lnTo>
                    <a:pt x="11335" y="242126"/>
                  </a:lnTo>
                  <a:lnTo>
                    <a:pt x="11335" y="242126"/>
                  </a:lnTo>
                  <a:lnTo>
                    <a:pt x="11525" y="243554"/>
                  </a:lnTo>
                  <a:lnTo>
                    <a:pt x="11525" y="243554"/>
                  </a:lnTo>
                  <a:lnTo>
                    <a:pt x="11716" y="244983"/>
                  </a:lnTo>
                  <a:lnTo>
                    <a:pt x="11716" y="244983"/>
                  </a:lnTo>
                  <a:lnTo>
                    <a:pt x="12002" y="246412"/>
                  </a:lnTo>
                  <a:lnTo>
                    <a:pt x="12002" y="246412"/>
                  </a:lnTo>
                  <a:cubicBezTo>
                    <a:pt x="12097" y="246888"/>
                    <a:pt x="12192" y="247364"/>
                    <a:pt x="12287" y="247841"/>
                  </a:cubicBezTo>
                  <a:lnTo>
                    <a:pt x="12287" y="247841"/>
                  </a:lnTo>
                  <a:lnTo>
                    <a:pt x="12573" y="249269"/>
                  </a:lnTo>
                  <a:lnTo>
                    <a:pt x="12573" y="249269"/>
                  </a:lnTo>
                  <a:lnTo>
                    <a:pt x="12954" y="250698"/>
                  </a:lnTo>
                  <a:lnTo>
                    <a:pt x="12954" y="250698"/>
                  </a:lnTo>
                  <a:cubicBezTo>
                    <a:pt x="19145" y="273844"/>
                    <a:pt x="39434" y="291655"/>
                    <a:pt x="64294" y="293751"/>
                  </a:cubicBezTo>
                  <a:lnTo>
                    <a:pt x="64294" y="293751"/>
                  </a:lnTo>
                  <a:lnTo>
                    <a:pt x="65722" y="293846"/>
                  </a:lnTo>
                  <a:lnTo>
                    <a:pt x="65722" y="293846"/>
                  </a:lnTo>
                  <a:lnTo>
                    <a:pt x="66199" y="293846"/>
                  </a:lnTo>
                  <a:cubicBezTo>
                    <a:pt x="67342" y="293846"/>
                    <a:pt x="68199" y="293941"/>
                    <a:pt x="69342" y="293941"/>
                  </a:cubicBezTo>
                  <a:lnTo>
                    <a:pt x="76771" y="293941"/>
                  </a:lnTo>
                  <a:cubicBezTo>
                    <a:pt x="121349" y="293941"/>
                    <a:pt x="157734" y="330327"/>
                    <a:pt x="157734" y="374904"/>
                  </a:cubicBezTo>
                  <a:lnTo>
                    <a:pt x="157734" y="429959"/>
                  </a:lnTo>
                  <a:lnTo>
                    <a:pt x="268510" y="429959"/>
                  </a:lnTo>
                  <a:cubicBezTo>
                    <a:pt x="297085" y="429959"/>
                    <a:pt x="320898" y="408813"/>
                    <a:pt x="325279" y="381476"/>
                  </a:cubicBezTo>
                  <a:cubicBezTo>
                    <a:pt x="325279" y="381476"/>
                    <a:pt x="325279" y="80201"/>
                    <a:pt x="325279" y="0"/>
                  </a:cubicBezTo>
                  <a:lnTo>
                    <a:pt x="211741"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1" name="Freeform: Shape 210">
              <a:extLst>
                <a:ext uri="{FF2B5EF4-FFF2-40B4-BE49-F238E27FC236}">
                  <a16:creationId xmlns:a16="http://schemas.microsoft.com/office/drawing/2014/main" id="{BEF1A51A-4CDC-4918-922A-8E42BA210951}"/>
                </a:ext>
              </a:extLst>
            </p:cNvPr>
            <p:cNvSpPr/>
            <p:nvPr/>
          </p:nvSpPr>
          <p:spPr>
            <a:xfrm>
              <a:off x="4486386" y="4284043"/>
              <a:ext cx="276796" cy="278606"/>
            </a:xfrm>
            <a:custGeom>
              <a:avLst/>
              <a:gdLst>
                <a:gd name="connsiteX0" fmla="*/ 115158 w 276796"/>
                <a:gd name="connsiteY0" fmla="*/ 95 h 278606"/>
                <a:gd name="connsiteX1" fmla="*/ 0 w 276796"/>
                <a:gd name="connsiteY1" fmla="*/ 114395 h 278606"/>
                <a:gd name="connsiteX2" fmla="*/ 0 w 276796"/>
                <a:gd name="connsiteY2" fmla="*/ 164402 h 278606"/>
                <a:gd name="connsiteX3" fmla="*/ 191 w 276796"/>
                <a:gd name="connsiteY3" fmla="*/ 167545 h 278606"/>
                <a:gd name="connsiteX4" fmla="*/ 0 w 276796"/>
                <a:gd name="connsiteY4" fmla="*/ 170688 h 278606"/>
                <a:gd name="connsiteX5" fmla="*/ 0 w 276796"/>
                <a:gd name="connsiteY5" fmla="*/ 278606 h 278606"/>
                <a:gd name="connsiteX6" fmla="*/ 115158 w 276796"/>
                <a:gd name="connsiteY6" fmla="*/ 278606 h 278606"/>
                <a:gd name="connsiteX7" fmla="*/ 154305 w 276796"/>
                <a:gd name="connsiteY7" fmla="*/ 278606 h 278606"/>
                <a:gd name="connsiteX8" fmla="*/ 276797 w 276796"/>
                <a:gd name="connsiteY8" fmla="*/ 278606 h 278606"/>
                <a:gd name="connsiteX9" fmla="*/ 276797 w 276796"/>
                <a:gd name="connsiteY9" fmla="*/ 0 h 278606"/>
                <a:gd name="connsiteX10" fmla="*/ 115158 w 276796"/>
                <a:gd name="connsiteY10" fmla="*/ 0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6796" h="278606">
                  <a:moveTo>
                    <a:pt x="115158" y="95"/>
                  </a:moveTo>
                  <a:cubicBezTo>
                    <a:pt x="51816" y="95"/>
                    <a:pt x="0" y="51530"/>
                    <a:pt x="0" y="114395"/>
                  </a:cubicBezTo>
                  <a:lnTo>
                    <a:pt x="0" y="164402"/>
                  </a:lnTo>
                  <a:cubicBezTo>
                    <a:pt x="0" y="165449"/>
                    <a:pt x="95" y="166497"/>
                    <a:pt x="191" y="167545"/>
                  </a:cubicBezTo>
                  <a:cubicBezTo>
                    <a:pt x="95" y="168593"/>
                    <a:pt x="0" y="169640"/>
                    <a:pt x="0" y="170688"/>
                  </a:cubicBezTo>
                  <a:lnTo>
                    <a:pt x="0" y="278606"/>
                  </a:lnTo>
                  <a:lnTo>
                    <a:pt x="115158" y="278606"/>
                  </a:lnTo>
                  <a:lnTo>
                    <a:pt x="154305" y="278606"/>
                  </a:lnTo>
                  <a:lnTo>
                    <a:pt x="276797" y="278606"/>
                  </a:lnTo>
                  <a:lnTo>
                    <a:pt x="276797" y="0"/>
                  </a:lnTo>
                  <a:lnTo>
                    <a:pt x="11515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2" name="Freeform: Shape 211">
              <a:extLst>
                <a:ext uri="{FF2B5EF4-FFF2-40B4-BE49-F238E27FC236}">
                  <a16:creationId xmlns:a16="http://schemas.microsoft.com/office/drawing/2014/main" id="{01478734-0AC6-49AA-BF32-5CA553A98943}"/>
                </a:ext>
              </a:extLst>
            </p:cNvPr>
            <p:cNvSpPr/>
            <p:nvPr/>
          </p:nvSpPr>
          <p:spPr>
            <a:xfrm>
              <a:off x="4651074" y="3828367"/>
              <a:ext cx="633888" cy="734377"/>
            </a:xfrm>
            <a:custGeom>
              <a:avLst/>
              <a:gdLst>
                <a:gd name="connsiteX0" fmla="*/ 575024 w 633888"/>
                <a:gd name="connsiteY0" fmla="*/ 0 h 734377"/>
                <a:gd name="connsiteX1" fmla="*/ 472916 w 633888"/>
                <a:gd name="connsiteY1" fmla="*/ 0 h 734377"/>
                <a:gd name="connsiteX2" fmla="*/ 273463 w 633888"/>
                <a:gd name="connsiteY2" fmla="*/ 0 h 734377"/>
                <a:gd name="connsiteX3" fmla="*/ 247079 w 633888"/>
                <a:gd name="connsiteY3" fmla="*/ 0 h 734377"/>
                <a:gd name="connsiteX4" fmla="*/ 233648 w 633888"/>
                <a:gd name="connsiteY4" fmla="*/ 857 h 734377"/>
                <a:gd name="connsiteX5" fmla="*/ 82487 w 633888"/>
                <a:gd name="connsiteY5" fmla="*/ 1238 h 734377"/>
                <a:gd name="connsiteX6" fmla="*/ 762 w 633888"/>
                <a:gd name="connsiteY6" fmla="*/ 762 h 734377"/>
                <a:gd name="connsiteX7" fmla="*/ 762 w 633888"/>
                <a:gd name="connsiteY7" fmla="*/ 141637 h 734377"/>
                <a:gd name="connsiteX8" fmla="*/ 0 w 633888"/>
                <a:gd name="connsiteY8" fmla="*/ 141637 h 734377"/>
                <a:gd name="connsiteX9" fmla="*/ 0 w 633888"/>
                <a:gd name="connsiteY9" fmla="*/ 455771 h 734377"/>
                <a:gd name="connsiteX10" fmla="*/ 93250 w 633888"/>
                <a:gd name="connsiteY10" fmla="*/ 455771 h 734377"/>
                <a:gd name="connsiteX11" fmla="*/ 105346 w 633888"/>
                <a:gd name="connsiteY11" fmla="*/ 455771 h 734377"/>
                <a:gd name="connsiteX12" fmla="*/ 110776 w 633888"/>
                <a:gd name="connsiteY12" fmla="*/ 455771 h 734377"/>
                <a:gd name="connsiteX13" fmla="*/ 110776 w 633888"/>
                <a:gd name="connsiteY13" fmla="*/ 734378 h 734377"/>
                <a:gd name="connsiteX14" fmla="*/ 182309 w 633888"/>
                <a:gd name="connsiteY14" fmla="*/ 734378 h 734377"/>
                <a:gd name="connsiteX15" fmla="*/ 218504 w 633888"/>
                <a:gd name="connsiteY15" fmla="*/ 734378 h 734377"/>
                <a:gd name="connsiteX16" fmla="*/ 324993 w 633888"/>
                <a:gd name="connsiteY16" fmla="*/ 734378 h 734377"/>
                <a:gd name="connsiteX17" fmla="*/ 324993 w 633888"/>
                <a:gd name="connsiteY17" fmla="*/ 711232 h 734377"/>
                <a:gd name="connsiteX18" fmla="*/ 437674 w 633888"/>
                <a:gd name="connsiteY18" fmla="*/ 615029 h 734377"/>
                <a:gd name="connsiteX19" fmla="*/ 633889 w 633888"/>
                <a:gd name="connsiteY19" fmla="*/ 615029 h 734377"/>
                <a:gd name="connsiteX20" fmla="*/ 633889 w 633888"/>
                <a:gd name="connsiteY20" fmla="*/ 512731 h 734377"/>
                <a:gd name="connsiteX21" fmla="*/ 633889 w 633888"/>
                <a:gd name="connsiteY21" fmla="*/ 232886 h 734377"/>
                <a:gd name="connsiteX22" fmla="*/ 633889 w 633888"/>
                <a:gd name="connsiteY22" fmla="*/ 58769 h 734377"/>
                <a:gd name="connsiteX23" fmla="*/ 575024 w 633888"/>
                <a:gd name="connsiteY23" fmla="*/ 0 h 73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3888" h="734377">
                  <a:moveTo>
                    <a:pt x="575024" y="0"/>
                  </a:moveTo>
                  <a:lnTo>
                    <a:pt x="472916" y="0"/>
                  </a:lnTo>
                  <a:lnTo>
                    <a:pt x="273463" y="0"/>
                  </a:lnTo>
                  <a:lnTo>
                    <a:pt x="247079" y="0"/>
                  </a:lnTo>
                  <a:cubicBezTo>
                    <a:pt x="242506" y="0"/>
                    <a:pt x="238030" y="381"/>
                    <a:pt x="233648" y="857"/>
                  </a:cubicBezTo>
                  <a:lnTo>
                    <a:pt x="82487" y="1238"/>
                  </a:lnTo>
                  <a:lnTo>
                    <a:pt x="762" y="762"/>
                  </a:lnTo>
                  <a:lnTo>
                    <a:pt x="762" y="141637"/>
                  </a:lnTo>
                  <a:lnTo>
                    <a:pt x="0" y="141637"/>
                  </a:lnTo>
                  <a:lnTo>
                    <a:pt x="0" y="455771"/>
                  </a:lnTo>
                  <a:lnTo>
                    <a:pt x="93250" y="455771"/>
                  </a:lnTo>
                  <a:lnTo>
                    <a:pt x="105346" y="455771"/>
                  </a:lnTo>
                  <a:lnTo>
                    <a:pt x="110776" y="455771"/>
                  </a:lnTo>
                  <a:lnTo>
                    <a:pt x="110776" y="734378"/>
                  </a:lnTo>
                  <a:lnTo>
                    <a:pt x="182309" y="734378"/>
                  </a:lnTo>
                  <a:lnTo>
                    <a:pt x="218504" y="734378"/>
                  </a:lnTo>
                  <a:lnTo>
                    <a:pt x="324993" y="734378"/>
                  </a:lnTo>
                  <a:lnTo>
                    <a:pt x="324993" y="711232"/>
                  </a:lnTo>
                  <a:cubicBezTo>
                    <a:pt x="333756" y="656939"/>
                    <a:pt x="381000" y="615029"/>
                    <a:pt x="437674" y="615029"/>
                  </a:cubicBezTo>
                  <a:lnTo>
                    <a:pt x="633889" y="615029"/>
                  </a:lnTo>
                  <a:lnTo>
                    <a:pt x="633889" y="512731"/>
                  </a:lnTo>
                  <a:lnTo>
                    <a:pt x="633889" y="232886"/>
                  </a:lnTo>
                  <a:lnTo>
                    <a:pt x="633889" y="58769"/>
                  </a:lnTo>
                  <a:cubicBezTo>
                    <a:pt x="633699" y="26384"/>
                    <a:pt x="607314" y="0"/>
                    <a:pt x="575024" y="0"/>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grpSp>
      <p:pic>
        <p:nvPicPr>
          <p:cNvPr id="71" name="Picture 70">
            <a:extLst>
              <a:ext uri="{FF2B5EF4-FFF2-40B4-BE49-F238E27FC236}">
                <a16:creationId xmlns:a16="http://schemas.microsoft.com/office/drawing/2014/main" id="{B236A094-02C9-43DF-8011-5A941A02988F}"/>
              </a:ext>
            </a:extLst>
          </p:cNvPr>
          <p:cNvPicPr>
            <a:picLocks noChangeAspect="1"/>
          </p:cNvPicPr>
          <p:nvPr userDrawn="1"/>
        </p:nvPicPr>
        <p:blipFill>
          <a:blip r:embed="rId2"/>
          <a:stretch>
            <a:fillRect/>
          </a:stretch>
        </p:blipFill>
        <p:spPr>
          <a:xfrm>
            <a:off x="205062" y="5137252"/>
            <a:ext cx="814736" cy="305962"/>
          </a:xfrm>
          <a:prstGeom prst="rect">
            <a:avLst/>
          </a:prstGeom>
        </p:spPr>
      </p:pic>
      <p:pic>
        <p:nvPicPr>
          <p:cNvPr id="72" name="Picture 71">
            <a:extLst>
              <a:ext uri="{FF2B5EF4-FFF2-40B4-BE49-F238E27FC236}">
                <a16:creationId xmlns:a16="http://schemas.microsoft.com/office/drawing/2014/main" id="{029F9A66-A4B5-4B93-B226-A071A3AFD237}"/>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09527" y="4216462"/>
            <a:ext cx="663210" cy="529678"/>
          </a:xfrm>
          <a:prstGeom prst="rect">
            <a:avLst/>
          </a:prstGeom>
        </p:spPr>
      </p:pic>
      <p:pic>
        <p:nvPicPr>
          <p:cNvPr id="73" name="Picture 72">
            <a:extLst>
              <a:ext uri="{FF2B5EF4-FFF2-40B4-BE49-F238E27FC236}">
                <a16:creationId xmlns:a16="http://schemas.microsoft.com/office/drawing/2014/main" id="{19A41520-D864-46B2-BBD0-83E67D341E7D}"/>
              </a:ext>
            </a:extLst>
          </p:cNvPr>
          <p:cNvPicPr>
            <a:picLocks noChangeAspect="1"/>
          </p:cNvPicPr>
          <p:nvPr userDrawn="1"/>
        </p:nvPicPr>
        <p:blipFill>
          <a:blip r:embed="rId4"/>
          <a:srcRect/>
          <a:stretch/>
        </p:blipFill>
        <p:spPr>
          <a:xfrm>
            <a:off x="317253" y="2421002"/>
            <a:ext cx="670193" cy="322740"/>
          </a:xfrm>
          <a:prstGeom prst="rect">
            <a:avLst/>
          </a:prstGeom>
        </p:spPr>
      </p:pic>
      <p:pic>
        <p:nvPicPr>
          <p:cNvPr id="74" name="Picture 73">
            <a:extLst>
              <a:ext uri="{FF2B5EF4-FFF2-40B4-BE49-F238E27FC236}">
                <a16:creationId xmlns:a16="http://schemas.microsoft.com/office/drawing/2014/main" id="{23AE1F60-12A9-4AD2-855D-A131433AE767}"/>
              </a:ext>
            </a:extLst>
          </p:cNvPr>
          <p:cNvPicPr>
            <a:picLocks noChangeAspect="1"/>
          </p:cNvPicPr>
          <p:nvPr userDrawn="1"/>
        </p:nvPicPr>
        <p:blipFill>
          <a:blip r:embed="rId5"/>
          <a:stretch>
            <a:fillRect/>
          </a:stretch>
        </p:blipFill>
        <p:spPr>
          <a:xfrm>
            <a:off x="289456" y="3550937"/>
            <a:ext cx="648702" cy="325052"/>
          </a:xfrm>
          <a:prstGeom prst="rect">
            <a:avLst/>
          </a:prstGeom>
        </p:spPr>
      </p:pic>
      <p:pic>
        <p:nvPicPr>
          <p:cNvPr id="75" name="Picture 12" descr="http://www.ingenieurjobs.de/content/tinybrowser/image/transnetbw_gmbh.jpg">
            <a:extLst>
              <a:ext uri="{FF2B5EF4-FFF2-40B4-BE49-F238E27FC236}">
                <a16:creationId xmlns:a16="http://schemas.microsoft.com/office/drawing/2014/main" id="{A7981DA3-0E66-4C0D-9415-86D2B78FB585}"/>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02563" y="5392629"/>
            <a:ext cx="834236" cy="164762"/>
          </a:xfrm>
          <a:prstGeom prst="rect">
            <a:avLst/>
          </a:prstGeom>
          <a:noFill/>
          <a:extLst>
            <a:ext uri="{909E8E84-426E-40dd-AFC4-6F175D3DCCD1}">
              <a14:hiddenFill xmlns:a14="http://schemas.microsoft.com/office/drawing/2010/main" xmlns="">
                <a:solidFill>
                  <a:srgbClr val="FFFFFF"/>
                </a:solidFill>
              </a14:hiddenFill>
            </a:ext>
          </a:extLst>
        </p:spPr>
      </p:pic>
      <p:pic>
        <p:nvPicPr>
          <p:cNvPr id="76" name="Picture 75">
            <a:extLst>
              <a:ext uri="{FF2B5EF4-FFF2-40B4-BE49-F238E27FC236}">
                <a16:creationId xmlns:a16="http://schemas.microsoft.com/office/drawing/2014/main" id="{834FBC12-0DC3-4251-A46C-9BB7736CD5A8}"/>
              </a:ext>
            </a:extLst>
          </p:cNvPr>
          <p:cNvPicPr>
            <a:picLocks noChangeAspect="1"/>
          </p:cNvPicPr>
          <p:nvPr userDrawn="1"/>
        </p:nvPicPr>
        <p:blipFill>
          <a:blip r:embed="rId7"/>
          <a:stretch>
            <a:fillRect/>
          </a:stretch>
        </p:blipFill>
        <p:spPr>
          <a:xfrm>
            <a:off x="1139971" y="2147510"/>
            <a:ext cx="606064" cy="379476"/>
          </a:xfrm>
          <a:prstGeom prst="rect">
            <a:avLst/>
          </a:prstGeom>
        </p:spPr>
      </p:pic>
      <p:pic>
        <p:nvPicPr>
          <p:cNvPr id="77" name="Picture 76">
            <a:extLst>
              <a:ext uri="{FF2B5EF4-FFF2-40B4-BE49-F238E27FC236}">
                <a16:creationId xmlns:a16="http://schemas.microsoft.com/office/drawing/2014/main" id="{B6845202-D472-4B16-88EA-522DE7AA87C2}"/>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r="66927"/>
          <a:stretch/>
        </p:blipFill>
        <p:spPr>
          <a:xfrm>
            <a:off x="1133792" y="2752294"/>
            <a:ext cx="631011" cy="253934"/>
          </a:xfrm>
          <a:prstGeom prst="rect">
            <a:avLst/>
          </a:prstGeom>
        </p:spPr>
      </p:pic>
      <p:pic>
        <p:nvPicPr>
          <p:cNvPr id="78" name="Picture 77">
            <a:extLst>
              <a:ext uri="{FF2B5EF4-FFF2-40B4-BE49-F238E27FC236}">
                <a16:creationId xmlns:a16="http://schemas.microsoft.com/office/drawing/2014/main" id="{5FDD0AD2-C9CB-4640-912F-4B95A9331EEA}"/>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288899" y="4698332"/>
            <a:ext cx="592836" cy="196596"/>
          </a:xfrm>
          <a:prstGeom prst="rect">
            <a:avLst/>
          </a:prstGeom>
        </p:spPr>
      </p:pic>
      <p:pic>
        <p:nvPicPr>
          <p:cNvPr id="79" name="Picture 78">
            <a:extLst>
              <a:ext uri="{FF2B5EF4-FFF2-40B4-BE49-F238E27FC236}">
                <a16:creationId xmlns:a16="http://schemas.microsoft.com/office/drawing/2014/main" id="{5A01A73D-D56D-474B-85D8-EDB2EBD134BD}"/>
              </a:ext>
            </a:extLst>
          </p:cNvPr>
          <p:cNvPicPr>
            <a:picLocks noChangeAspect="1"/>
          </p:cNvPicPr>
          <p:nvPr userDrawn="1"/>
        </p:nvPicPr>
        <p:blipFill>
          <a:blip r:embed="rId10"/>
          <a:stretch>
            <a:fillRect/>
          </a:stretch>
        </p:blipFill>
        <p:spPr>
          <a:xfrm>
            <a:off x="287703" y="5476257"/>
            <a:ext cx="633790" cy="396119"/>
          </a:xfrm>
          <a:prstGeom prst="rect">
            <a:avLst/>
          </a:prstGeom>
        </p:spPr>
      </p:pic>
      <p:pic>
        <p:nvPicPr>
          <p:cNvPr id="80" name="Picture 79">
            <a:extLst>
              <a:ext uri="{FF2B5EF4-FFF2-40B4-BE49-F238E27FC236}">
                <a16:creationId xmlns:a16="http://schemas.microsoft.com/office/drawing/2014/main" id="{D9AD8F86-1ED8-45CA-813A-BEAF3D879D54}"/>
              </a:ext>
            </a:extLst>
          </p:cNvPr>
          <p:cNvPicPr>
            <a:picLocks noChangeAspect="1"/>
          </p:cNvPicPr>
          <p:nvPr userDrawn="1"/>
        </p:nvPicPr>
        <p:blipFill>
          <a:blip r:embed="rId11"/>
          <a:stretch>
            <a:fillRect/>
          </a:stretch>
        </p:blipFill>
        <p:spPr>
          <a:xfrm>
            <a:off x="1043955" y="4976691"/>
            <a:ext cx="735485" cy="158997"/>
          </a:xfrm>
          <a:prstGeom prst="rect">
            <a:avLst/>
          </a:prstGeom>
        </p:spPr>
      </p:pic>
      <p:pic>
        <p:nvPicPr>
          <p:cNvPr id="81" name="Picture 80">
            <a:extLst>
              <a:ext uri="{FF2B5EF4-FFF2-40B4-BE49-F238E27FC236}">
                <a16:creationId xmlns:a16="http://schemas.microsoft.com/office/drawing/2014/main" id="{C2DDE729-8096-45A9-BF98-03DF5979F6AE}"/>
              </a:ext>
            </a:extLst>
          </p:cNvPr>
          <p:cNvPicPr>
            <a:picLocks noChangeAspect="1"/>
          </p:cNvPicPr>
          <p:nvPr userDrawn="1"/>
        </p:nvPicPr>
        <p:blipFill>
          <a:blip r:embed="rId12">
            <a:clrChange>
              <a:clrFrom>
                <a:srgbClr val="FFFFFF"/>
              </a:clrFrom>
              <a:clrTo>
                <a:srgbClr val="FFFFFF">
                  <a:alpha val="0"/>
                </a:srgbClr>
              </a:clrTo>
            </a:clrChange>
          </a:blip>
          <a:stretch>
            <a:fillRect/>
          </a:stretch>
        </p:blipFill>
        <p:spPr bwMode="auto">
          <a:xfrm>
            <a:off x="1086544" y="3686896"/>
            <a:ext cx="707132" cy="377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 name="Picture 81">
            <a:extLst>
              <a:ext uri="{FF2B5EF4-FFF2-40B4-BE49-F238E27FC236}">
                <a16:creationId xmlns:a16="http://schemas.microsoft.com/office/drawing/2014/main" id="{B2177C12-26D9-4587-A31A-4AE598AB58C4}"/>
              </a:ext>
            </a:extLst>
          </p:cNvPr>
          <p:cNvPicPr>
            <a:picLocks noChangeAspect="1"/>
          </p:cNvPicPr>
          <p:nvPr userDrawn="1"/>
        </p:nvPicPr>
        <p:blipFill>
          <a:blip r:embed="rId13" cstate="hqprint">
            <a:extLst>
              <a:ext uri="{28A0092B-C50C-407E-A947-70E740481C1C}">
                <a14:useLocalDpi xmlns:a14="http://schemas.microsoft.com/office/drawing/2010/main"/>
              </a:ext>
            </a:extLst>
          </a:blip>
          <a:stretch>
            <a:fillRect/>
          </a:stretch>
        </p:blipFill>
        <p:spPr>
          <a:xfrm>
            <a:off x="1213955" y="3158657"/>
            <a:ext cx="396152" cy="366468"/>
          </a:xfrm>
          <a:prstGeom prst="rect">
            <a:avLst/>
          </a:prstGeom>
        </p:spPr>
      </p:pic>
      <p:pic>
        <p:nvPicPr>
          <p:cNvPr id="83" name="Picture 82">
            <a:extLst>
              <a:ext uri="{FF2B5EF4-FFF2-40B4-BE49-F238E27FC236}">
                <a16:creationId xmlns:a16="http://schemas.microsoft.com/office/drawing/2014/main" id="{88934E4D-3774-4902-9D98-55AF48EA6100}"/>
              </a:ext>
            </a:extLst>
          </p:cNvPr>
          <p:cNvPicPr>
            <a:picLocks noChangeAspect="1"/>
          </p:cNvPicPr>
          <p:nvPr userDrawn="1"/>
        </p:nvPicPr>
        <p:blipFill>
          <a:blip r:embed="rId14"/>
          <a:stretch>
            <a:fillRect/>
          </a:stretch>
        </p:blipFill>
        <p:spPr>
          <a:xfrm>
            <a:off x="324830" y="4088565"/>
            <a:ext cx="718857" cy="345045"/>
          </a:xfrm>
          <a:prstGeom prst="rect">
            <a:avLst/>
          </a:prstGeom>
        </p:spPr>
      </p:pic>
      <p:pic>
        <p:nvPicPr>
          <p:cNvPr id="84" name="Picture 83">
            <a:extLst>
              <a:ext uri="{FF2B5EF4-FFF2-40B4-BE49-F238E27FC236}">
                <a16:creationId xmlns:a16="http://schemas.microsoft.com/office/drawing/2014/main" id="{F2347764-7F25-44C6-999B-45AEE6CB9544}"/>
              </a:ext>
            </a:extLst>
          </p:cNvPr>
          <p:cNvPicPr>
            <a:picLocks noChangeAspect="1"/>
          </p:cNvPicPr>
          <p:nvPr userDrawn="1"/>
        </p:nvPicPr>
        <p:blipFill>
          <a:blip r:embed="rId15"/>
          <a:stretch>
            <a:fillRect/>
          </a:stretch>
        </p:blipFill>
        <p:spPr>
          <a:xfrm>
            <a:off x="216480" y="2964886"/>
            <a:ext cx="762321" cy="358625"/>
          </a:xfrm>
          <a:prstGeom prst="rect">
            <a:avLst/>
          </a:prstGeom>
        </p:spPr>
      </p:pic>
      <p:pic>
        <p:nvPicPr>
          <p:cNvPr id="85" name="Picture 84">
            <a:extLst>
              <a:ext uri="{FF2B5EF4-FFF2-40B4-BE49-F238E27FC236}">
                <a16:creationId xmlns:a16="http://schemas.microsoft.com/office/drawing/2014/main" id="{F0EF58F3-FE89-4AB6-8676-4691804032EA}"/>
              </a:ext>
            </a:extLst>
          </p:cNvPr>
          <p:cNvPicPr>
            <a:picLocks noChangeAspect="1"/>
          </p:cNvPicPr>
          <p:nvPr userDrawn="1"/>
        </p:nvPicPr>
        <p:blipFill>
          <a:blip r:embed="rId16"/>
          <a:stretch>
            <a:fillRect/>
          </a:stretch>
        </p:blipFill>
        <p:spPr>
          <a:xfrm>
            <a:off x="205062" y="1981362"/>
            <a:ext cx="833968" cy="305962"/>
          </a:xfrm>
          <a:prstGeom prst="rect">
            <a:avLst/>
          </a:prstGeom>
        </p:spPr>
      </p:pic>
    </p:spTree>
    <p:extLst>
      <p:ext uri="{BB962C8B-B14F-4D97-AF65-F5344CB8AC3E}">
        <p14:creationId xmlns:p14="http://schemas.microsoft.com/office/powerpoint/2010/main" val="3434396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ppendix">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lvl1pPr>
              <a:defRPr b="0" i="0"/>
            </a:lvl1pPr>
          </a:lstStyle>
          <a:p>
            <a:fld id="{F551322C-20B2-48C3-B63D-68158FEBF630}" type="slidenum">
              <a:rPr lang="en-US" smtClean="0"/>
              <a:pPr/>
              <a:t>‹#›</a:t>
            </a:fld>
            <a:endParaRPr lang="en-US" dirty="0"/>
          </a:p>
        </p:txBody>
      </p:sp>
      <p:sp>
        <p:nvSpPr>
          <p:cNvPr id="22" name="Text Placeholder 15"/>
          <p:cNvSpPr>
            <a:spLocks noGrp="1"/>
          </p:cNvSpPr>
          <p:nvPr>
            <p:ph type="body" sz="quarter" idx="12" hasCustomPrompt="1"/>
          </p:nvPr>
        </p:nvSpPr>
        <p:spPr>
          <a:xfrm>
            <a:off x="1927517" y="1792800"/>
            <a:ext cx="7395317" cy="792162"/>
          </a:xfrm>
          <a:prstGeom prst="rect">
            <a:avLst/>
          </a:prstGeom>
        </p:spPr>
        <p:txBody>
          <a:bodyPr vert="horz" wrap="square" lIns="72000" tIns="36000" rIns="72000" bIns="36000" rtlCol="0" anchor="ctr" anchorCtr="0">
            <a:noAutofit/>
          </a:bodyPr>
          <a:lstStyle>
            <a:lvl1pPr>
              <a:defRPr lang="en-US" sz="3000" b="0" i="0" baseline="0" dirty="0">
                <a:solidFill>
                  <a:srgbClr val="3366FF"/>
                </a:solidFill>
              </a:defRPr>
            </a:lvl1pPr>
          </a:lstStyle>
          <a:p>
            <a:pPr lvl="0"/>
            <a:r>
              <a:rPr lang="en-US" dirty="0"/>
              <a:t>Appendix</a:t>
            </a:r>
          </a:p>
        </p:txBody>
      </p:sp>
      <p:pic>
        <p:nvPicPr>
          <p:cNvPr id="19" name="Picture 18">
            <a:extLst>
              <a:ext uri="{FF2B5EF4-FFF2-40B4-BE49-F238E27FC236}">
                <a16:creationId xmlns:a16="http://schemas.microsoft.com/office/drawing/2014/main" id="{42F55E5D-77D2-442C-9DAA-2E75C33A9623}"/>
              </a:ext>
            </a:extLst>
          </p:cNvPr>
          <p:cNvPicPr>
            <a:picLocks noChangeAspect="1"/>
          </p:cNvPicPr>
          <p:nvPr userDrawn="1"/>
        </p:nvPicPr>
        <p:blipFill>
          <a:blip r:embed="rId2"/>
          <a:stretch>
            <a:fillRect/>
          </a:stretch>
        </p:blipFill>
        <p:spPr>
          <a:xfrm>
            <a:off x="205062" y="5137252"/>
            <a:ext cx="814736" cy="305962"/>
          </a:xfrm>
          <a:prstGeom prst="rect">
            <a:avLst/>
          </a:prstGeom>
        </p:spPr>
      </p:pic>
      <p:pic>
        <p:nvPicPr>
          <p:cNvPr id="20" name="Picture 19">
            <a:extLst>
              <a:ext uri="{FF2B5EF4-FFF2-40B4-BE49-F238E27FC236}">
                <a16:creationId xmlns:a16="http://schemas.microsoft.com/office/drawing/2014/main" id="{E501B687-88BD-406B-95BD-F857895DB18E}"/>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09527" y="4216462"/>
            <a:ext cx="663210" cy="529678"/>
          </a:xfrm>
          <a:prstGeom prst="rect">
            <a:avLst/>
          </a:prstGeom>
        </p:spPr>
      </p:pic>
      <p:pic>
        <p:nvPicPr>
          <p:cNvPr id="21" name="Picture 20">
            <a:extLst>
              <a:ext uri="{FF2B5EF4-FFF2-40B4-BE49-F238E27FC236}">
                <a16:creationId xmlns:a16="http://schemas.microsoft.com/office/drawing/2014/main" id="{BEAE8C97-A038-40DF-A5F4-4BF24D23D8BE}"/>
              </a:ext>
            </a:extLst>
          </p:cNvPr>
          <p:cNvPicPr>
            <a:picLocks noChangeAspect="1"/>
          </p:cNvPicPr>
          <p:nvPr userDrawn="1"/>
        </p:nvPicPr>
        <p:blipFill>
          <a:blip r:embed="rId4"/>
          <a:srcRect/>
          <a:stretch/>
        </p:blipFill>
        <p:spPr>
          <a:xfrm>
            <a:off x="317253" y="2421002"/>
            <a:ext cx="670193" cy="322740"/>
          </a:xfrm>
          <a:prstGeom prst="rect">
            <a:avLst/>
          </a:prstGeom>
        </p:spPr>
      </p:pic>
      <p:pic>
        <p:nvPicPr>
          <p:cNvPr id="23" name="Picture 22">
            <a:extLst>
              <a:ext uri="{FF2B5EF4-FFF2-40B4-BE49-F238E27FC236}">
                <a16:creationId xmlns:a16="http://schemas.microsoft.com/office/drawing/2014/main" id="{0A19F64C-944D-4762-8C26-EFB182840821}"/>
              </a:ext>
            </a:extLst>
          </p:cNvPr>
          <p:cNvPicPr>
            <a:picLocks noChangeAspect="1"/>
          </p:cNvPicPr>
          <p:nvPr userDrawn="1"/>
        </p:nvPicPr>
        <p:blipFill>
          <a:blip r:embed="rId5"/>
          <a:stretch>
            <a:fillRect/>
          </a:stretch>
        </p:blipFill>
        <p:spPr>
          <a:xfrm>
            <a:off x="289456" y="3550937"/>
            <a:ext cx="648702" cy="325052"/>
          </a:xfrm>
          <a:prstGeom prst="rect">
            <a:avLst/>
          </a:prstGeom>
        </p:spPr>
      </p:pic>
      <p:pic>
        <p:nvPicPr>
          <p:cNvPr id="24" name="Picture 12" descr="http://www.ingenieurjobs.de/content/tinybrowser/image/transnetbw_gmbh.jpg">
            <a:extLst>
              <a:ext uri="{FF2B5EF4-FFF2-40B4-BE49-F238E27FC236}">
                <a16:creationId xmlns:a16="http://schemas.microsoft.com/office/drawing/2014/main" id="{84D47F0B-399C-480C-B934-5EAD86BFF888}"/>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02563" y="5392629"/>
            <a:ext cx="834236" cy="164762"/>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Picture 24">
            <a:extLst>
              <a:ext uri="{FF2B5EF4-FFF2-40B4-BE49-F238E27FC236}">
                <a16:creationId xmlns:a16="http://schemas.microsoft.com/office/drawing/2014/main" id="{6193CEEB-583C-437B-B46E-24253A8B72FE}"/>
              </a:ext>
            </a:extLst>
          </p:cNvPr>
          <p:cNvPicPr>
            <a:picLocks noChangeAspect="1"/>
          </p:cNvPicPr>
          <p:nvPr userDrawn="1"/>
        </p:nvPicPr>
        <p:blipFill>
          <a:blip r:embed="rId7"/>
          <a:stretch>
            <a:fillRect/>
          </a:stretch>
        </p:blipFill>
        <p:spPr>
          <a:xfrm>
            <a:off x="1139971" y="2147510"/>
            <a:ext cx="606064" cy="379476"/>
          </a:xfrm>
          <a:prstGeom prst="rect">
            <a:avLst/>
          </a:prstGeom>
        </p:spPr>
      </p:pic>
      <p:pic>
        <p:nvPicPr>
          <p:cNvPr id="26" name="Picture 25">
            <a:extLst>
              <a:ext uri="{FF2B5EF4-FFF2-40B4-BE49-F238E27FC236}">
                <a16:creationId xmlns:a16="http://schemas.microsoft.com/office/drawing/2014/main" id="{820A3B4D-0620-4362-90F9-2D7C97A2B134}"/>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r="66927"/>
          <a:stretch/>
        </p:blipFill>
        <p:spPr>
          <a:xfrm>
            <a:off x="1133792" y="2752294"/>
            <a:ext cx="631011" cy="253934"/>
          </a:xfrm>
          <a:prstGeom prst="rect">
            <a:avLst/>
          </a:prstGeom>
        </p:spPr>
      </p:pic>
      <p:pic>
        <p:nvPicPr>
          <p:cNvPr id="27" name="Picture 26">
            <a:extLst>
              <a:ext uri="{FF2B5EF4-FFF2-40B4-BE49-F238E27FC236}">
                <a16:creationId xmlns:a16="http://schemas.microsoft.com/office/drawing/2014/main" id="{85BA1FA4-0325-461A-98EA-8D95D7C6435E}"/>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288899" y="4698332"/>
            <a:ext cx="592836" cy="196596"/>
          </a:xfrm>
          <a:prstGeom prst="rect">
            <a:avLst/>
          </a:prstGeom>
        </p:spPr>
      </p:pic>
      <p:pic>
        <p:nvPicPr>
          <p:cNvPr id="28" name="Picture 27">
            <a:extLst>
              <a:ext uri="{FF2B5EF4-FFF2-40B4-BE49-F238E27FC236}">
                <a16:creationId xmlns:a16="http://schemas.microsoft.com/office/drawing/2014/main" id="{05BB2511-04FB-4D70-8576-B2DC13820D9A}"/>
              </a:ext>
            </a:extLst>
          </p:cNvPr>
          <p:cNvPicPr>
            <a:picLocks noChangeAspect="1"/>
          </p:cNvPicPr>
          <p:nvPr userDrawn="1"/>
        </p:nvPicPr>
        <p:blipFill>
          <a:blip r:embed="rId10"/>
          <a:stretch>
            <a:fillRect/>
          </a:stretch>
        </p:blipFill>
        <p:spPr>
          <a:xfrm>
            <a:off x="287703" y="5476257"/>
            <a:ext cx="633790" cy="396119"/>
          </a:xfrm>
          <a:prstGeom prst="rect">
            <a:avLst/>
          </a:prstGeom>
        </p:spPr>
      </p:pic>
      <p:pic>
        <p:nvPicPr>
          <p:cNvPr id="29" name="Picture 28">
            <a:extLst>
              <a:ext uri="{FF2B5EF4-FFF2-40B4-BE49-F238E27FC236}">
                <a16:creationId xmlns:a16="http://schemas.microsoft.com/office/drawing/2014/main" id="{CD10AE0D-BC73-48EC-9ABC-38698113D40E}"/>
              </a:ext>
            </a:extLst>
          </p:cNvPr>
          <p:cNvPicPr>
            <a:picLocks noChangeAspect="1"/>
          </p:cNvPicPr>
          <p:nvPr userDrawn="1"/>
        </p:nvPicPr>
        <p:blipFill>
          <a:blip r:embed="rId11"/>
          <a:stretch>
            <a:fillRect/>
          </a:stretch>
        </p:blipFill>
        <p:spPr>
          <a:xfrm>
            <a:off x="1043955" y="4976691"/>
            <a:ext cx="735485" cy="158997"/>
          </a:xfrm>
          <a:prstGeom prst="rect">
            <a:avLst/>
          </a:prstGeom>
        </p:spPr>
      </p:pic>
      <p:pic>
        <p:nvPicPr>
          <p:cNvPr id="30" name="Picture 29">
            <a:extLst>
              <a:ext uri="{FF2B5EF4-FFF2-40B4-BE49-F238E27FC236}">
                <a16:creationId xmlns:a16="http://schemas.microsoft.com/office/drawing/2014/main" id="{EA354DC2-5FAE-4CE7-8559-E022C0B21224}"/>
              </a:ext>
            </a:extLst>
          </p:cNvPr>
          <p:cNvPicPr>
            <a:picLocks noChangeAspect="1"/>
          </p:cNvPicPr>
          <p:nvPr userDrawn="1"/>
        </p:nvPicPr>
        <p:blipFill>
          <a:blip r:embed="rId12">
            <a:clrChange>
              <a:clrFrom>
                <a:srgbClr val="FFFFFF"/>
              </a:clrFrom>
              <a:clrTo>
                <a:srgbClr val="FFFFFF">
                  <a:alpha val="0"/>
                </a:srgbClr>
              </a:clrTo>
            </a:clrChange>
          </a:blip>
          <a:stretch>
            <a:fillRect/>
          </a:stretch>
        </p:blipFill>
        <p:spPr bwMode="auto">
          <a:xfrm>
            <a:off x="1086544" y="3686896"/>
            <a:ext cx="707132" cy="377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30">
            <a:extLst>
              <a:ext uri="{FF2B5EF4-FFF2-40B4-BE49-F238E27FC236}">
                <a16:creationId xmlns:a16="http://schemas.microsoft.com/office/drawing/2014/main" id="{98D3481F-832D-4914-B93A-AB2F0AAD5C5B}"/>
              </a:ext>
            </a:extLst>
          </p:cNvPr>
          <p:cNvPicPr>
            <a:picLocks noChangeAspect="1"/>
          </p:cNvPicPr>
          <p:nvPr userDrawn="1"/>
        </p:nvPicPr>
        <p:blipFill>
          <a:blip r:embed="rId13" cstate="hqprint">
            <a:extLst>
              <a:ext uri="{28A0092B-C50C-407E-A947-70E740481C1C}">
                <a14:useLocalDpi xmlns:a14="http://schemas.microsoft.com/office/drawing/2010/main"/>
              </a:ext>
            </a:extLst>
          </a:blip>
          <a:stretch>
            <a:fillRect/>
          </a:stretch>
        </p:blipFill>
        <p:spPr>
          <a:xfrm>
            <a:off x="1213955" y="3158657"/>
            <a:ext cx="396152" cy="366468"/>
          </a:xfrm>
          <a:prstGeom prst="rect">
            <a:avLst/>
          </a:prstGeom>
        </p:spPr>
      </p:pic>
      <p:pic>
        <p:nvPicPr>
          <p:cNvPr id="32" name="Picture 31">
            <a:extLst>
              <a:ext uri="{FF2B5EF4-FFF2-40B4-BE49-F238E27FC236}">
                <a16:creationId xmlns:a16="http://schemas.microsoft.com/office/drawing/2014/main" id="{5645F681-AA9C-4420-8E9B-D40BEA4A93A5}"/>
              </a:ext>
            </a:extLst>
          </p:cNvPr>
          <p:cNvPicPr>
            <a:picLocks noChangeAspect="1"/>
          </p:cNvPicPr>
          <p:nvPr userDrawn="1"/>
        </p:nvPicPr>
        <p:blipFill>
          <a:blip r:embed="rId14"/>
          <a:stretch>
            <a:fillRect/>
          </a:stretch>
        </p:blipFill>
        <p:spPr>
          <a:xfrm>
            <a:off x="324830" y="4088565"/>
            <a:ext cx="718857" cy="345045"/>
          </a:xfrm>
          <a:prstGeom prst="rect">
            <a:avLst/>
          </a:prstGeom>
        </p:spPr>
      </p:pic>
      <p:pic>
        <p:nvPicPr>
          <p:cNvPr id="33" name="Picture 32">
            <a:extLst>
              <a:ext uri="{FF2B5EF4-FFF2-40B4-BE49-F238E27FC236}">
                <a16:creationId xmlns:a16="http://schemas.microsoft.com/office/drawing/2014/main" id="{8DA064E9-42DF-41CF-AE83-6B4F4DC2DC5B}"/>
              </a:ext>
            </a:extLst>
          </p:cNvPr>
          <p:cNvPicPr>
            <a:picLocks noChangeAspect="1"/>
          </p:cNvPicPr>
          <p:nvPr userDrawn="1"/>
        </p:nvPicPr>
        <p:blipFill>
          <a:blip r:embed="rId15"/>
          <a:stretch>
            <a:fillRect/>
          </a:stretch>
        </p:blipFill>
        <p:spPr>
          <a:xfrm>
            <a:off x="216480" y="2964886"/>
            <a:ext cx="762321" cy="358625"/>
          </a:xfrm>
          <a:prstGeom prst="rect">
            <a:avLst/>
          </a:prstGeom>
        </p:spPr>
      </p:pic>
      <p:pic>
        <p:nvPicPr>
          <p:cNvPr id="34" name="Picture 33">
            <a:extLst>
              <a:ext uri="{FF2B5EF4-FFF2-40B4-BE49-F238E27FC236}">
                <a16:creationId xmlns:a16="http://schemas.microsoft.com/office/drawing/2014/main" id="{4B8888BF-F729-4123-A854-A109BF26060E}"/>
              </a:ext>
            </a:extLst>
          </p:cNvPr>
          <p:cNvPicPr>
            <a:picLocks noChangeAspect="1"/>
          </p:cNvPicPr>
          <p:nvPr userDrawn="1"/>
        </p:nvPicPr>
        <p:blipFill>
          <a:blip r:embed="rId16"/>
          <a:stretch>
            <a:fillRect/>
          </a:stretch>
        </p:blipFill>
        <p:spPr>
          <a:xfrm>
            <a:off x="205062" y="1981362"/>
            <a:ext cx="833968" cy="305962"/>
          </a:xfrm>
          <a:prstGeom prst="rect">
            <a:avLst/>
          </a:prstGeom>
        </p:spPr>
      </p:pic>
    </p:spTree>
    <p:extLst>
      <p:ext uri="{BB962C8B-B14F-4D97-AF65-F5344CB8AC3E}">
        <p14:creationId xmlns:p14="http://schemas.microsoft.com/office/powerpoint/2010/main" val="22597750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9999" y="108000"/>
            <a:ext cx="7044142" cy="336550"/>
          </a:xfrm>
        </p:spPr>
        <p:txBody>
          <a:bodyPr vert="horz" lIns="72000" tIns="36000" rIns="72000" bIns="36000" rtlCol="0" anchor="t">
            <a:noAutofit/>
          </a:bodyPr>
          <a:lstStyle>
            <a:lvl1pPr>
              <a:defRPr lang="nl-NL" sz="1600" b="1" i="0" dirty="0">
                <a:solidFill>
                  <a:srgbClr val="3366FF"/>
                </a:solidFill>
                <a:latin typeface="+mn-lt"/>
                <a:ea typeface="Arial Unicode MS" panose="020B0604020202020204" pitchFamily="34" charset="-128"/>
                <a:cs typeface="Arial" panose="020B0604020202020204" pitchFamily="34" charset="0"/>
              </a:defRPr>
            </a:lvl1pPr>
          </a:lstStyle>
          <a:p>
            <a:pPr marL="0" lvl="0" indent="0" algn="l" rtl="0" eaLnBrk="1" fontAlgn="base" hangingPunct="1">
              <a:spcBef>
                <a:spcPts val="400"/>
              </a:spcBef>
              <a:spcAft>
                <a:spcPct val="0"/>
              </a:spcAft>
              <a:buClr>
                <a:schemeClr val="bg1"/>
              </a:buClr>
              <a:buSzPct val="120000"/>
              <a:buFont typeface="Arial" panose="020B0604020202020204" pitchFamily="34" charset="0"/>
              <a:buNone/>
            </a:pPr>
            <a:r>
              <a:rPr lang="en-US" dirty="0"/>
              <a:t>Click to edit Master title style</a:t>
            </a:r>
            <a:endParaRPr lang="nl-NL" dirty="0"/>
          </a:p>
        </p:txBody>
      </p:sp>
      <p:sp>
        <p:nvSpPr>
          <p:cNvPr id="13" name="Text Placeholder 12"/>
          <p:cNvSpPr>
            <a:spLocks noGrp="1"/>
          </p:cNvSpPr>
          <p:nvPr>
            <p:ph type="body" sz="quarter" idx="16" hasCustomPrompt="1"/>
          </p:nvPr>
        </p:nvSpPr>
        <p:spPr>
          <a:xfrm>
            <a:off x="540000" y="461650"/>
            <a:ext cx="8640000" cy="363850"/>
          </a:xfrm>
          <a:prstGeom prst="rect">
            <a:avLst/>
          </a:prstGeom>
        </p:spPr>
        <p:txBody>
          <a:bodyPr vert="horz" lIns="72000" tIns="36000" rIns="72000" bIns="36000" rtlCol="0" anchor="t">
            <a:noAutofit/>
          </a:bodyPr>
          <a:lstStyle>
            <a:lvl1pPr>
              <a:defRPr lang="nl-NL" sz="1400" b="0" i="0" dirty="0">
                <a:solidFill>
                  <a:srgbClr val="3366FF"/>
                </a:solidFill>
                <a:latin typeface="+mj-lt"/>
              </a:defRPr>
            </a:lvl1pPr>
          </a:lstStyle>
          <a:p>
            <a:pPr lvl="0">
              <a:spcBef>
                <a:spcPct val="0"/>
              </a:spcBef>
            </a:pPr>
            <a:r>
              <a:rPr lang="en-US" dirty="0"/>
              <a:t>Click to </a:t>
            </a:r>
            <a:r>
              <a:rPr lang="en-US"/>
              <a:t>edit Description</a:t>
            </a:r>
            <a:endParaRPr lang="en-US" dirty="0"/>
          </a:p>
        </p:txBody>
      </p:sp>
      <p:sp>
        <p:nvSpPr>
          <p:cNvPr id="4" name="Content Placeholder 3"/>
          <p:cNvSpPr>
            <a:spLocks noGrp="1"/>
          </p:cNvSpPr>
          <p:nvPr>
            <p:ph sz="quarter" idx="17"/>
          </p:nvPr>
        </p:nvSpPr>
        <p:spPr>
          <a:xfrm>
            <a:off x="540000" y="1080000"/>
            <a:ext cx="9000000" cy="4320000"/>
          </a:xfrm>
        </p:spPr>
        <p:txBody>
          <a:bodyPr/>
          <a:lstStyle>
            <a:lvl1pPr>
              <a:defRPr b="0" i="0">
                <a:solidFill>
                  <a:srgbClr val="3366FF"/>
                </a:solidFill>
                <a:latin typeface="+mn-lt"/>
              </a:defRPr>
            </a:lvl1pPr>
            <a:lvl2pPr>
              <a:defRPr b="0" i="0">
                <a:latin typeface="+mn-lt"/>
              </a:defRPr>
            </a:lvl2pPr>
            <a:lvl3pPr>
              <a:defRPr b="0" i="0">
                <a:latin typeface="+mn-lt"/>
              </a:defRPr>
            </a:lvl3pPr>
            <a:lvl4pPr>
              <a:defRPr b="0" i="0">
                <a:latin typeface="+mn-lt"/>
              </a:defRPr>
            </a:lvl4pPr>
            <a:lvl5pPr>
              <a:defRPr>
                <a:latin typeface="+mn-lt"/>
              </a:defRPr>
            </a:lvl5pPr>
          </a:lstStyle>
          <a:p>
            <a:pPr lvl="0"/>
            <a:r>
              <a:rPr lang="en-US" dirty="0"/>
              <a:t>Edit Master text styles</a:t>
            </a:r>
          </a:p>
          <a:p>
            <a:pPr lvl="1"/>
            <a:r>
              <a:rPr lang="en-US" dirty="0"/>
              <a:t>[Add text]</a:t>
            </a:r>
          </a:p>
          <a:p>
            <a:pPr lvl="2"/>
            <a:r>
              <a:rPr lang="en-US" dirty="0"/>
              <a:t>[Add text]</a:t>
            </a:r>
          </a:p>
          <a:p>
            <a:pPr lvl="3"/>
            <a:r>
              <a:rPr lang="en-US" dirty="0"/>
              <a:t>[Add text]</a:t>
            </a:r>
            <a:endParaRPr lang="nl-NL" dirty="0"/>
          </a:p>
        </p:txBody>
      </p:sp>
      <p:sp>
        <p:nvSpPr>
          <p:cNvPr id="6" name="Espace réservé du numéro de diapositive 1">
            <a:extLst>
              <a:ext uri="{FF2B5EF4-FFF2-40B4-BE49-F238E27FC236}">
                <a16:creationId xmlns:a16="http://schemas.microsoft.com/office/drawing/2014/main" id="{20A0F5B2-75A8-4841-A428-67AD9E889F7B}"/>
              </a:ext>
            </a:extLst>
          </p:cNvPr>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a:t>
            </a:fld>
            <a:endParaRPr lang="en-US" dirty="0"/>
          </a:p>
        </p:txBody>
      </p:sp>
    </p:spTree>
    <p:extLst>
      <p:ext uri="{BB962C8B-B14F-4D97-AF65-F5344CB8AC3E}">
        <p14:creationId xmlns:p14="http://schemas.microsoft.com/office/powerpoint/2010/main" val="41042394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9999" y="108000"/>
            <a:ext cx="6798796" cy="336550"/>
          </a:xfrm>
        </p:spPr>
        <p:txBody>
          <a:bodyPr vert="horz" lIns="72000" tIns="36000" rIns="72000" bIns="36000" rtlCol="0" anchor="t">
            <a:noAutofit/>
          </a:bodyPr>
          <a:lstStyle>
            <a:lvl1pPr>
              <a:defRPr lang="nl-NL" sz="1600" b="1" i="0" dirty="0">
                <a:solidFill>
                  <a:srgbClr val="3366FF"/>
                </a:solidFill>
                <a:latin typeface="+mn-lt"/>
                <a:ea typeface="Arial Unicode MS" panose="020B0604020202020204" pitchFamily="34" charset="-128"/>
                <a:cs typeface="Arial" panose="020B0604020202020204" pitchFamily="34" charset="0"/>
              </a:defRPr>
            </a:lvl1pPr>
          </a:lstStyle>
          <a:p>
            <a:pPr marL="0" lvl="0" indent="0" algn="l" rtl="0" eaLnBrk="1" fontAlgn="base" hangingPunct="1">
              <a:spcBef>
                <a:spcPts val="400"/>
              </a:spcBef>
              <a:spcAft>
                <a:spcPct val="0"/>
              </a:spcAft>
              <a:buClr>
                <a:schemeClr val="bg1"/>
              </a:buClr>
              <a:buSzPct val="120000"/>
              <a:buFont typeface="Arial" panose="020B0604020202020204" pitchFamily="34" charset="0"/>
              <a:buNone/>
            </a:pPr>
            <a:r>
              <a:rPr lang="en-US" dirty="0"/>
              <a:t>Click to edit Master title style</a:t>
            </a:r>
            <a:endParaRPr lang="nl-NL" dirty="0"/>
          </a:p>
        </p:txBody>
      </p:sp>
      <p:sp>
        <p:nvSpPr>
          <p:cNvPr id="13" name="Text Placeholder 12"/>
          <p:cNvSpPr>
            <a:spLocks noGrp="1"/>
          </p:cNvSpPr>
          <p:nvPr>
            <p:ph type="body" sz="quarter" idx="16" hasCustomPrompt="1"/>
          </p:nvPr>
        </p:nvSpPr>
        <p:spPr>
          <a:xfrm>
            <a:off x="540000" y="461650"/>
            <a:ext cx="8376894" cy="363850"/>
          </a:xfrm>
          <a:prstGeom prst="rect">
            <a:avLst/>
          </a:prstGeom>
        </p:spPr>
        <p:txBody>
          <a:bodyPr vert="horz" lIns="72000" tIns="36000" rIns="72000" bIns="36000" rtlCol="0" anchor="t">
            <a:noAutofit/>
          </a:bodyPr>
          <a:lstStyle>
            <a:lvl1pPr>
              <a:defRPr lang="nl-NL" sz="1400" b="0" i="0" dirty="0">
                <a:solidFill>
                  <a:srgbClr val="3366FF"/>
                </a:solidFill>
                <a:latin typeface="+mj-lt"/>
              </a:defRPr>
            </a:lvl1pPr>
          </a:lstStyle>
          <a:p>
            <a:pPr lvl="0">
              <a:spcBef>
                <a:spcPct val="0"/>
              </a:spcBef>
            </a:pPr>
            <a:r>
              <a:rPr lang="en-US" dirty="0"/>
              <a:t>Click to edit Description</a:t>
            </a:r>
          </a:p>
          <a:p>
            <a:pPr lvl="0">
              <a:spcBef>
                <a:spcPct val="0"/>
              </a:spcBef>
            </a:pPr>
            <a:endParaRPr lang="nl-NL" dirty="0"/>
          </a:p>
        </p:txBody>
      </p:sp>
      <p:sp>
        <p:nvSpPr>
          <p:cNvPr id="6" name="Espace réservé du numéro de diapositive 1">
            <a:extLst>
              <a:ext uri="{FF2B5EF4-FFF2-40B4-BE49-F238E27FC236}">
                <a16:creationId xmlns:a16="http://schemas.microsoft.com/office/drawing/2014/main" id="{A202140A-AFAB-44A8-AB9C-F5EEF12E385F}"/>
              </a:ext>
            </a:extLst>
          </p:cNvPr>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a:t>
            </a:fld>
            <a:endParaRPr lang="en-US" dirty="0"/>
          </a:p>
        </p:txBody>
      </p:sp>
    </p:spTree>
    <p:extLst>
      <p:ext uri="{BB962C8B-B14F-4D97-AF65-F5344CB8AC3E}">
        <p14:creationId xmlns:p14="http://schemas.microsoft.com/office/powerpoint/2010/main" val="36509613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1926168" y="2912663"/>
            <a:ext cx="7395317" cy="792162"/>
          </a:xfrm>
          <a:prstGeom prst="rect">
            <a:avLst/>
          </a:prstGeom>
        </p:spPr>
        <p:txBody>
          <a:bodyPr/>
          <a:lstStyle>
            <a:lvl1pPr marL="0" indent="0">
              <a:buNone/>
              <a:defRPr lang="en-US" sz="1800" b="0" i="0" baseline="0" dirty="0">
                <a:solidFill>
                  <a:schemeClr val="tx2"/>
                </a:solidFill>
                <a:latin typeface="+mn-lt"/>
                <a:ea typeface="Arial Unicode MS" panose="020B0604020202020204" pitchFamily="34" charset="-128"/>
                <a:cs typeface="Arial" panose="020B0604020202020204" pitchFamily="34" charset="0"/>
              </a:defRPr>
            </a:lvl1pPr>
          </a:lstStyle>
          <a:p>
            <a:pPr lvl="0"/>
            <a:r>
              <a:rPr lang="en-US" dirty="0"/>
              <a:t>Date, Place</a:t>
            </a:r>
          </a:p>
        </p:txBody>
      </p:sp>
      <p:sp>
        <p:nvSpPr>
          <p:cNvPr id="15" name="Text Placeholder 15"/>
          <p:cNvSpPr>
            <a:spLocks noGrp="1"/>
          </p:cNvSpPr>
          <p:nvPr>
            <p:ph type="body" sz="quarter" idx="12" hasCustomPrompt="1"/>
          </p:nvPr>
        </p:nvSpPr>
        <p:spPr>
          <a:xfrm>
            <a:off x="1927517" y="1792322"/>
            <a:ext cx="7395317" cy="792162"/>
          </a:xfrm>
          <a:prstGeom prst="rect">
            <a:avLst/>
          </a:prstGeom>
        </p:spPr>
        <p:txBody>
          <a:bodyPr anchor="ctr" anchorCtr="0">
            <a:noAutofit/>
          </a:bodyPr>
          <a:lstStyle>
            <a:lvl1pPr marL="0" indent="0">
              <a:buNone/>
              <a:defRPr lang="en-US" sz="3000" b="0" i="0" baseline="0" dirty="0">
                <a:solidFill>
                  <a:srgbClr val="3366FF"/>
                </a:solidFill>
                <a:latin typeface="+mn-lt"/>
                <a:ea typeface="Arial Unicode MS" panose="020B0604020202020204" pitchFamily="34" charset="-128"/>
                <a:cs typeface="Arial" panose="020B0604020202020204" pitchFamily="34" charset="0"/>
              </a:defRPr>
            </a:lvl1pPr>
          </a:lstStyle>
          <a:p>
            <a:pPr lvl="0"/>
            <a:r>
              <a:rPr lang="en-US" dirty="0"/>
              <a:t>Name of the meeting</a:t>
            </a:r>
          </a:p>
        </p:txBody>
      </p:sp>
      <p:pic>
        <p:nvPicPr>
          <p:cNvPr id="109" name="Picture 108">
            <a:extLst>
              <a:ext uri="{FF2B5EF4-FFF2-40B4-BE49-F238E27FC236}">
                <a16:creationId xmlns:a16="http://schemas.microsoft.com/office/drawing/2014/main" id="{25A1BCE0-4BE3-464C-9DDD-AB4079672055}"/>
              </a:ext>
            </a:extLst>
          </p:cNvPr>
          <p:cNvPicPr>
            <a:picLocks noChangeAspect="1"/>
          </p:cNvPicPr>
          <p:nvPr userDrawn="1"/>
        </p:nvPicPr>
        <p:blipFill>
          <a:blip r:embed="rId2"/>
          <a:stretch>
            <a:fillRect/>
          </a:stretch>
        </p:blipFill>
        <p:spPr>
          <a:xfrm>
            <a:off x="205062" y="5137252"/>
            <a:ext cx="814736" cy="305962"/>
          </a:xfrm>
          <a:prstGeom prst="rect">
            <a:avLst/>
          </a:prstGeom>
        </p:spPr>
      </p:pic>
      <p:pic>
        <p:nvPicPr>
          <p:cNvPr id="110" name="Picture 109">
            <a:extLst>
              <a:ext uri="{FF2B5EF4-FFF2-40B4-BE49-F238E27FC236}">
                <a16:creationId xmlns:a16="http://schemas.microsoft.com/office/drawing/2014/main" id="{91C96C0D-B406-4242-BB39-A03BB3AB9B3B}"/>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09527" y="4216462"/>
            <a:ext cx="663210" cy="529678"/>
          </a:xfrm>
          <a:prstGeom prst="rect">
            <a:avLst/>
          </a:prstGeom>
        </p:spPr>
      </p:pic>
      <p:pic>
        <p:nvPicPr>
          <p:cNvPr id="111" name="Picture 110">
            <a:extLst>
              <a:ext uri="{FF2B5EF4-FFF2-40B4-BE49-F238E27FC236}">
                <a16:creationId xmlns:a16="http://schemas.microsoft.com/office/drawing/2014/main" id="{5F606D5D-E7C0-48C3-A5D2-A611C085C2E2}"/>
              </a:ext>
            </a:extLst>
          </p:cNvPr>
          <p:cNvPicPr>
            <a:picLocks noChangeAspect="1"/>
          </p:cNvPicPr>
          <p:nvPr userDrawn="1"/>
        </p:nvPicPr>
        <p:blipFill>
          <a:blip r:embed="rId4"/>
          <a:stretch>
            <a:fillRect/>
          </a:stretch>
        </p:blipFill>
        <p:spPr>
          <a:xfrm>
            <a:off x="266404" y="2421002"/>
            <a:ext cx="740405" cy="322741"/>
          </a:xfrm>
          <a:prstGeom prst="rect">
            <a:avLst/>
          </a:prstGeom>
        </p:spPr>
      </p:pic>
      <p:pic>
        <p:nvPicPr>
          <p:cNvPr id="112" name="Picture 111">
            <a:extLst>
              <a:ext uri="{FF2B5EF4-FFF2-40B4-BE49-F238E27FC236}">
                <a16:creationId xmlns:a16="http://schemas.microsoft.com/office/drawing/2014/main" id="{0D58E5C8-F6DD-42B0-A9E8-27FCEA56E2EE}"/>
              </a:ext>
            </a:extLst>
          </p:cNvPr>
          <p:cNvPicPr>
            <a:picLocks noChangeAspect="1"/>
          </p:cNvPicPr>
          <p:nvPr userDrawn="1"/>
        </p:nvPicPr>
        <p:blipFill>
          <a:blip r:embed="rId5"/>
          <a:stretch>
            <a:fillRect/>
          </a:stretch>
        </p:blipFill>
        <p:spPr>
          <a:xfrm>
            <a:off x="289456" y="3550937"/>
            <a:ext cx="648702" cy="325052"/>
          </a:xfrm>
          <a:prstGeom prst="rect">
            <a:avLst/>
          </a:prstGeom>
        </p:spPr>
      </p:pic>
      <p:pic>
        <p:nvPicPr>
          <p:cNvPr id="113" name="Picture 12" descr="http://www.ingenieurjobs.de/content/tinybrowser/image/transnetbw_gmbh.jpg">
            <a:extLst>
              <a:ext uri="{FF2B5EF4-FFF2-40B4-BE49-F238E27FC236}">
                <a16:creationId xmlns:a16="http://schemas.microsoft.com/office/drawing/2014/main" id="{996CE3FF-945E-48DE-988B-5BB9413B5F95}"/>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02563" y="5392629"/>
            <a:ext cx="834236" cy="164762"/>
          </a:xfrm>
          <a:prstGeom prst="rect">
            <a:avLst/>
          </a:prstGeom>
          <a:noFill/>
          <a:extLst>
            <a:ext uri="{909E8E84-426E-40dd-AFC4-6F175D3DCCD1}">
              <a14:hiddenFill xmlns="" xmlns:a14="http://schemas.microsoft.com/office/drawing/2010/main">
                <a:solidFill>
                  <a:srgbClr val="FFFFFF"/>
                </a:solidFill>
              </a14:hiddenFill>
            </a:ext>
          </a:extLst>
        </p:spPr>
      </p:pic>
      <p:pic>
        <p:nvPicPr>
          <p:cNvPr id="114" name="Picture 113">
            <a:extLst>
              <a:ext uri="{FF2B5EF4-FFF2-40B4-BE49-F238E27FC236}">
                <a16:creationId xmlns:a16="http://schemas.microsoft.com/office/drawing/2014/main" id="{7D676C44-74E8-4A9F-82E5-6692FC5438DA}"/>
              </a:ext>
            </a:extLst>
          </p:cNvPr>
          <p:cNvPicPr>
            <a:picLocks noChangeAspect="1"/>
          </p:cNvPicPr>
          <p:nvPr userDrawn="1"/>
        </p:nvPicPr>
        <p:blipFill>
          <a:blip r:embed="rId7"/>
          <a:stretch>
            <a:fillRect/>
          </a:stretch>
        </p:blipFill>
        <p:spPr>
          <a:xfrm>
            <a:off x="1139971" y="2147510"/>
            <a:ext cx="606064" cy="379476"/>
          </a:xfrm>
          <a:prstGeom prst="rect">
            <a:avLst/>
          </a:prstGeom>
        </p:spPr>
      </p:pic>
      <p:pic>
        <p:nvPicPr>
          <p:cNvPr id="115" name="Picture 114">
            <a:extLst>
              <a:ext uri="{FF2B5EF4-FFF2-40B4-BE49-F238E27FC236}">
                <a16:creationId xmlns:a16="http://schemas.microsoft.com/office/drawing/2014/main" id="{83E98E88-B17D-4732-91AA-3FD4EBD236F6}"/>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r="66927"/>
          <a:stretch/>
        </p:blipFill>
        <p:spPr>
          <a:xfrm>
            <a:off x="1133792" y="2752294"/>
            <a:ext cx="631011" cy="253934"/>
          </a:xfrm>
          <a:prstGeom prst="rect">
            <a:avLst/>
          </a:prstGeom>
        </p:spPr>
      </p:pic>
      <p:pic>
        <p:nvPicPr>
          <p:cNvPr id="116" name="Picture 115">
            <a:extLst>
              <a:ext uri="{FF2B5EF4-FFF2-40B4-BE49-F238E27FC236}">
                <a16:creationId xmlns:a16="http://schemas.microsoft.com/office/drawing/2014/main" id="{EDD87375-50A6-4D0D-ADDF-2854CE007273}"/>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288899" y="4698332"/>
            <a:ext cx="592836" cy="196596"/>
          </a:xfrm>
          <a:prstGeom prst="rect">
            <a:avLst/>
          </a:prstGeom>
        </p:spPr>
      </p:pic>
      <p:pic>
        <p:nvPicPr>
          <p:cNvPr id="117" name="Picture 116">
            <a:extLst>
              <a:ext uri="{FF2B5EF4-FFF2-40B4-BE49-F238E27FC236}">
                <a16:creationId xmlns:a16="http://schemas.microsoft.com/office/drawing/2014/main" id="{EBD15312-D842-4C3B-B86C-1770DFBBBE9A}"/>
              </a:ext>
            </a:extLst>
          </p:cNvPr>
          <p:cNvPicPr>
            <a:picLocks noChangeAspect="1"/>
          </p:cNvPicPr>
          <p:nvPr userDrawn="1"/>
        </p:nvPicPr>
        <p:blipFill>
          <a:blip r:embed="rId10"/>
          <a:stretch>
            <a:fillRect/>
          </a:stretch>
        </p:blipFill>
        <p:spPr>
          <a:xfrm>
            <a:off x="287703" y="5476257"/>
            <a:ext cx="633790" cy="396119"/>
          </a:xfrm>
          <a:prstGeom prst="rect">
            <a:avLst/>
          </a:prstGeom>
        </p:spPr>
      </p:pic>
      <p:pic>
        <p:nvPicPr>
          <p:cNvPr id="118" name="Picture 117">
            <a:extLst>
              <a:ext uri="{FF2B5EF4-FFF2-40B4-BE49-F238E27FC236}">
                <a16:creationId xmlns:a16="http://schemas.microsoft.com/office/drawing/2014/main" id="{C1C56939-B117-46B6-9EEA-AE1AABE11C95}"/>
              </a:ext>
            </a:extLst>
          </p:cNvPr>
          <p:cNvPicPr>
            <a:picLocks noChangeAspect="1"/>
          </p:cNvPicPr>
          <p:nvPr userDrawn="1"/>
        </p:nvPicPr>
        <p:blipFill>
          <a:blip r:embed="rId11"/>
          <a:stretch>
            <a:fillRect/>
          </a:stretch>
        </p:blipFill>
        <p:spPr>
          <a:xfrm>
            <a:off x="1043955" y="4976691"/>
            <a:ext cx="735485" cy="158997"/>
          </a:xfrm>
          <a:prstGeom prst="rect">
            <a:avLst/>
          </a:prstGeom>
        </p:spPr>
      </p:pic>
      <p:pic>
        <p:nvPicPr>
          <p:cNvPr id="119" name="Picture 118">
            <a:extLst>
              <a:ext uri="{FF2B5EF4-FFF2-40B4-BE49-F238E27FC236}">
                <a16:creationId xmlns:a16="http://schemas.microsoft.com/office/drawing/2014/main" id="{2A77BF0C-EC94-4A8B-A3D5-FAFBBA9524C2}"/>
              </a:ext>
            </a:extLst>
          </p:cNvPr>
          <p:cNvPicPr>
            <a:picLocks noChangeAspect="1"/>
          </p:cNvPicPr>
          <p:nvPr userDrawn="1"/>
        </p:nvPicPr>
        <p:blipFill>
          <a:blip r:embed="rId12">
            <a:clrChange>
              <a:clrFrom>
                <a:srgbClr val="FFFFFF"/>
              </a:clrFrom>
              <a:clrTo>
                <a:srgbClr val="FFFFFF">
                  <a:alpha val="0"/>
                </a:srgbClr>
              </a:clrTo>
            </a:clrChange>
          </a:blip>
          <a:stretch>
            <a:fillRect/>
          </a:stretch>
        </p:blipFill>
        <p:spPr bwMode="auto">
          <a:xfrm>
            <a:off x="1086544" y="3686896"/>
            <a:ext cx="707132" cy="377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0" name="Picture 119">
            <a:extLst>
              <a:ext uri="{FF2B5EF4-FFF2-40B4-BE49-F238E27FC236}">
                <a16:creationId xmlns:a16="http://schemas.microsoft.com/office/drawing/2014/main" id="{15D6D81C-5005-4940-AC28-123B062DA4E7}"/>
              </a:ext>
            </a:extLst>
          </p:cNvPr>
          <p:cNvPicPr>
            <a:picLocks noChangeAspect="1"/>
          </p:cNvPicPr>
          <p:nvPr userDrawn="1"/>
        </p:nvPicPr>
        <p:blipFill>
          <a:blip r:embed="rId13" cstate="hqprint">
            <a:extLst>
              <a:ext uri="{28A0092B-C50C-407E-A947-70E740481C1C}">
                <a14:useLocalDpi xmlns:a14="http://schemas.microsoft.com/office/drawing/2010/main"/>
              </a:ext>
            </a:extLst>
          </a:blip>
          <a:stretch>
            <a:fillRect/>
          </a:stretch>
        </p:blipFill>
        <p:spPr>
          <a:xfrm>
            <a:off x="1213955" y="3158657"/>
            <a:ext cx="396152" cy="366468"/>
          </a:xfrm>
          <a:prstGeom prst="rect">
            <a:avLst/>
          </a:prstGeom>
        </p:spPr>
      </p:pic>
      <p:pic>
        <p:nvPicPr>
          <p:cNvPr id="121" name="Picture 120">
            <a:extLst>
              <a:ext uri="{FF2B5EF4-FFF2-40B4-BE49-F238E27FC236}">
                <a16:creationId xmlns:a16="http://schemas.microsoft.com/office/drawing/2014/main" id="{5876E198-C02B-4B26-B80E-1E0486B4FFB7}"/>
              </a:ext>
            </a:extLst>
          </p:cNvPr>
          <p:cNvPicPr>
            <a:picLocks noChangeAspect="1"/>
          </p:cNvPicPr>
          <p:nvPr userDrawn="1"/>
        </p:nvPicPr>
        <p:blipFill>
          <a:blip r:embed="rId14"/>
          <a:stretch>
            <a:fillRect/>
          </a:stretch>
        </p:blipFill>
        <p:spPr>
          <a:xfrm>
            <a:off x="324830" y="4088565"/>
            <a:ext cx="718857" cy="345045"/>
          </a:xfrm>
          <a:prstGeom prst="rect">
            <a:avLst/>
          </a:prstGeom>
        </p:spPr>
      </p:pic>
      <p:pic>
        <p:nvPicPr>
          <p:cNvPr id="122" name="Picture 121">
            <a:extLst>
              <a:ext uri="{FF2B5EF4-FFF2-40B4-BE49-F238E27FC236}">
                <a16:creationId xmlns:a16="http://schemas.microsoft.com/office/drawing/2014/main" id="{328105EA-4E2F-4BE4-AF5B-3AF23D2588F0}"/>
              </a:ext>
            </a:extLst>
          </p:cNvPr>
          <p:cNvPicPr>
            <a:picLocks noChangeAspect="1"/>
          </p:cNvPicPr>
          <p:nvPr userDrawn="1"/>
        </p:nvPicPr>
        <p:blipFill>
          <a:blip r:embed="rId15"/>
          <a:stretch>
            <a:fillRect/>
          </a:stretch>
        </p:blipFill>
        <p:spPr>
          <a:xfrm>
            <a:off x="216480" y="2964886"/>
            <a:ext cx="762321" cy="358625"/>
          </a:xfrm>
          <a:prstGeom prst="rect">
            <a:avLst/>
          </a:prstGeom>
        </p:spPr>
      </p:pic>
      <p:pic>
        <p:nvPicPr>
          <p:cNvPr id="123" name="Picture 122">
            <a:extLst>
              <a:ext uri="{FF2B5EF4-FFF2-40B4-BE49-F238E27FC236}">
                <a16:creationId xmlns:a16="http://schemas.microsoft.com/office/drawing/2014/main" id="{5E662A49-E15A-4C46-8B2C-78C0EC446D14}"/>
              </a:ext>
            </a:extLst>
          </p:cNvPr>
          <p:cNvPicPr>
            <a:picLocks noChangeAspect="1"/>
          </p:cNvPicPr>
          <p:nvPr userDrawn="1"/>
        </p:nvPicPr>
        <p:blipFill>
          <a:blip r:embed="rId16"/>
          <a:stretch>
            <a:fillRect/>
          </a:stretch>
        </p:blipFill>
        <p:spPr>
          <a:xfrm>
            <a:off x="205062" y="1981362"/>
            <a:ext cx="833968" cy="305962"/>
          </a:xfrm>
          <a:prstGeom prst="rect">
            <a:avLst/>
          </a:prstGeom>
        </p:spPr>
      </p:pic>
      <p:grpSp>
        <p:nvGrpSpPr>
          <p:cNvPr id="161" name="Graphic 3">
            <a:extLst>
              <a:ext uri="{FF2B5EF4-FFF2-40B4-BE49-F238E27FC236}">
                <a16:creationId xmlns:a16="http://schemas.microsoft.com/office/drawing/2014/main" id="{0CD8ADA5-8F92-4554-B026-77F47736CA6D}"/>
              </a:ext>
            </a:extLst>
          </p:cNvPr>
          <p:cNvGrpSpPr>
            <a:grpSpLocks/>
          </p:cNvGrpSpPr>
          <p:nvPr userDrawn="1"/>
        </p:nvGrpSpPr>
        <p:grpSpPr>
          <a:xfrm>
            <a:off x="4805177" y="2340000"/>
            <a:ext cx="5580000" cy="4460400"/>
            <a:chOff x="66025" y="-34306"/>
            <a:chExt cx="6381750" cy="5895975"/>
          </a:xfrm>
          <a:scene3d>
            <a:camera prst="perspectiveRight">
              <a:rot lat="0" lon="19500000" rev="0"/>
            </a:camera>
            <a:lightRig rig="threePt" dir="t"/>
          </a:scene3d>
        </p:grpSpPr>
        <p:sp>
          <p:nvSpPr>
            <p:cNvPr id="162" name="Freeform: Shape 161">
              <a:extLst>
                <a:ext uri="{FF2B5EF4-FFF2-40B4-BE49-F238E27FC236}">
                  <a16:creationId xmlns:a16="http://schemas.microsoft.com/office/drawing/2014/main" id="{4E29C2D3-A23A-475E-ADFD-E18D9CA663A9}"/>
                </a:ext>
              </a:extLst>
            </p:cNvPr>
            <p:cNvSpPr/>
            <p:nvPr/>
          </p:nvSpPr>
          <p:spPr>
            <a:xfrm>
              <a:off x="5751687" y="4420250"/>
              <a:ext cx="484155" cy="202882"/>
            </a:xfrm>
            <a:custGeom>
              <a:avLst/>
              <a:gdLst>
                <a:gd name="connsiteX0" fmla="*/ 426530 w 484155"/>
                <a:gd name="connsiteY0" fmla="*/ 0 h 202882"/>
                <a:gd name="connsiteX1" fmla="*/ 396050 w 484155"/>
                <a:gd name="connsiteY1" fmla="*/ 0 h 202882"/>
                <a:gd name="connsiteX2" fmla="*/ 0 w 484155"/>
                <a:gd name="connsiteY2" fmla="*/ 95 h 202882"/>
                <a:gd name="connsiteX3" fmla="*/ 0 w 484155"/>
                <a:gd name="connsiteY3" fmla="*/ 196596 h 202882"/>
                <a:gd name="connsiteX4" fmla="*/ 476 w 484155"/>
                <a:gd name="connsiteY4" fmla="*/ 202882 h 202882"/>
                <a:gd name="connsiteX5" fmla="*/ 69152 w 484155"/>
                <a:gd name="connsiteY5" fmla="*/ 135255 h 202882"/>
                <a:gd name="connsiteX6" fmla="*/ 426530 w 484155"/>
                <a:gd name="connsiteY6" fmla="*/ 135350 h 202882"/>
                <a:gd name="connsiteX7" fmla="*/ 484156 w 484155"/>
                <a:gd name="connsiteY7" fmla="*/ 77724 h 202882"/>
                <a:gd name="connsiteX8" fmla="*/ 484156 w 484155"/>
                <a:gd name="connsiteY8" fmla="*/ 57721 h 202882"/>
                <a:gd name="connsiteX9" fmla="*/ 426530 w 484155"/>
                <a:gd name="connsiteY9" fmla="*/ 0 h 20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4155" h="202882">
                  <a:moveTo>
                    <a:pt x="426530" y="0"/>
                  </a:moveTo>
                  <a:lnTo>
                    <a:pt x="396050" y="0"/>
                  </a:lnTo>
                  <a:cubicBezTo>
                    <a:pt x="63913" y="0"/>
                    <a:pt x="40767" y="0"/>
                    <a:pt x="0" y="95"/>
                  </a:cubicBezTo>
                  <a:lnTo>
                    <a:pt x="0" y="196596"/>
                  </a:lnTo>
                  <a:cubicBezTo>
                    <a:pt x="571" y="196977"/>
                    <a:pt x="476" y="199930"/>
                    <a:pt x="476" y="202882"/>
                  </a:cubicBezTo>
                  <a:cubicBezTo>
                    <a:pt x="476" y="170497"/>
                    <a:pt x="7334" y="135255"/>
                    <a:pt x="69152" y="135255"/>
                  </a:cubicBezTo>
                  <a:lnTo>
                    <a:pt x="426530" y="135350"/>
                  </a:lnTo>
                  <a:cubicBezTo>
                    <a:pt x="458248" y="135350"/>
                    <a:pt x="484156" y="109442"/>
                    <a:pt x="484156" y="77724"/>
                  </a:cubicBezTo>
                  <a:lnTo>
                    <a:pt x="484156" y="57721"/>
                  </a:lnTo>
                  <a:cubicBezTo>
                    <a:pt x="484156" y="25908"/>
                    <a:pt x="458153" y="0"/>
                    <a:pt x="426530" y="0"/>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3" name="Freeform: Shape 162">
              <a:extLst>
                <a:ext uri="{FF2B5EF4-FFF2-40B4-BE49-F238E27FC236}">
                  <a16:creationId xmlns:a16="http://schemas.microsoft.com/office/drawing/2014/main" id="{234AE2FD-7B38-405F-825B-32C4DFBE3385}"/>
                </a:ext>
              </a:extLst>
            </p:cNvPr>
            <p:cNvSpPr/>
            <p:nvPr/>
          </p:nvSpPr>
          <p:spPr>
            <a:xfrm>
              <a:off x="4971686" y="52273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4" name="Freeform: Shape 163">
              <a:extLst>
                <a:ext uri="{FF2B5EF4-FFF2-40B4-BE49-F238E27FC236}">
                  <a16:creationId xmlns:a16="http://schemas.microsoft.com/office/drawing/2014/main" id="{7544EF93-D6DB-4383-8F27-964E55DFD859}"/>
                </a:ext>
              </a:extLst>
            </p:cNvPr>
            <p:cNvSpPr/>
            <p:nvPr/>
          </p:nvSpPr>
          <p:spPr>
            <a:xfrm>
              <a:off x="4507341" y="448711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5" name="Freeform: Shape 164">
              <a:extLst>
                <a:ext uri="{FF2B5EF4-FFF2-40B4-BE49-F238E27FC236}">
                  <a16:creationId xmlns:a16="http://schemas.microsoft.com/office/drawing/2014/main" id="{51E76D50-2021-4BFC-9880-8D03EC62ECC1}"/>
                </a:ext>
              </a:extLst>
            </p:cNvPr>
            <p:cNvSpPr/>
            <p:nvPr/>
          </p:nvSpPr>
          <p:spPr>
            <a:xfrm>
              <a:off x="4659360" y="479953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6" name="Freeform: Shape 165">
              <a:extLst>
                <a:ext uri="{FF2B5EF4-FFF2-40B4-BE49-F238E27FC236}">
                  <a16:creationId xmlns:a16="http://schemas.microsoft.com/office/drawing/2014/main" id="{2E9D3B00-85FC-4691-A0E3-08835F15F394}"/>
                </a:ext>
              </a:extLst>
            </p:cNvPr>
            <p:cNvSpPr/>
            <p:nvPr/>
          </p:nvSpPr>
          <p:spPr>
            <a:xfrm>
              <a:off x="4806046" y="50789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7" name="Freeform: Shape 166">
              <a:extLst>
                <a:ext uri="{FF2B5EF4-FFF2-40B4-BE49-F238E27FC236}">
                  <a16:creationId xmlns:a16="http://schemas.microsoft.com/office/drawing/2014/main" id="{6EC0746B-8391-4A6E-84B9-4FCD93197C17}"/>
                </a:ext>
              </a:extLst>
            </p:cNvPr>
            <p:cNvSpPr/>
            <p:nvPr/>
          </p:nvSpPr>
          <p:spPr>
            <a:xfrm>
              <a:off x="539988" y="2223595"/>
              <a:ext cx="151257" cy="159829"/>
            </a:xfrm>
            <a:custGeom>
              <a:avLst/>
              <a:gdLst>
                <a:gd name="connsiteX0" fmla="*/ 151257 w 151257"/>
                <a:gd name="connsiteY0" fmla="*/ 159829 h 159829"/>
                <a:gd name="connsiteX1" fmla="*/ 151257 w 151257"/>
                <a:gd name="connsiteY1" fmla="*/ 83439 h 159829"/>
                <a:gd name="connsiteX2" fmla="*/ 67818 w 151257"/>
                <a:gd name="connsiteY2" fmla="*/ 0 h 159829"/>
                <a:gd name="connsiteX3" fmla="*/ 0 w 151257"/>
                <a:gd name="connsiteY3" fmla="*/ 0 h 159829"/>
                <a:gd name="connsiteX4" fmla="*/ 0 w 151257"/>
                <a:gd name="connsiteY4" fmla="*/ 76391 h 159829"/>
                <a:gd name="connsiteX5" fmla="*/ 83439 w 151257"/>
                <a:gd name="connsiteY5" fmla="*/ 159829 h 159829"/>
                <a:gd name="connsiteX6" fmla="*/ 151257 w 151257"/>
                <a:gd name="connsiteY6" fmla="*/ 159829 h 15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257" h="159829">
                  <a:moveTo>
                    <a:pt x="151257" y="159829"/>
                  </a:moveTo>
                  <a:lnTo>
                    <a:pt x="151257" y="83439"/>
                  </a:lnTo>
                  <a:cubicBezTo>
                    <a:pt x="151257" y="37529"/>
                    <a:pt x="113729" y="0"/>
                    <a:pt x="67818" y="0"/>
                  </a:cubicBezTo>
                  <a:lnTo>
                    <a:pt x="0" y="0"/>
                  </a:lnTo>
                  <a:lnTo>
                    <a:pt x="0" y="76391"/>
                  </a:lnTo>
                  <a:cubicBezTo>
                    <a:pt x="0" y="122301"/>
                    <a:pt x="37529" y="159829"/>
                    <a:pt x="83439" y="159829"/>
                  </a:cubicBezTo>
                  <a:lnTo>
                    <a:pt x="151257" y="159829"/>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8" name="Freeform: Shape 167">
              <a:extLst>
                <a:ext uri="{FF2B5EF4-FFF2-40B4-BE49-F238E27FC236}">
                  <a16:creationId xmlns:a16="http://schemas.microsoft.com/office/drawing/2014/main" id="{003148F5-74A7-44E6-9797-EA3C6C4F2724}"/>
                </a:ext>
              </a:extLst>
            </p:cNvPr>
            <p:cNvSpPr/>
            <p:nvPr/>
          </p:nvSpPr>
          <p:spPr>
            <a:xfrm>
              <a:off x="243761" y="2223595"/>
              <a:ext cx="447484" cy="566261"/>
            </a:xfrm>
            <a:custGeom>
              <a:avLst/>
              <a:gdLst>
                <a:gd name="connsiteX0" fmla="*/ 83344 w 447484"/>
                <a:gd name="connsiteY0" fmla="*/ 566261 h 566261"/>
                <a:gd name="connsiteX1" fmla="*/ 364046 w 447484"/>
                <a:gd name="connsiteY1" fmla="*/ 566261 h 566261"/>
                <a:gd name="connsiteX2" fmla="*/ 447485 w 447484"/>
                <a:gd name="connsiteY2" fmla="*/ 482822 h 566261"/>
                <a:gd name="connsiteX3" fmla="*/ 447485 w 447484"/>
                <a:gd name="connsiteY3" fmla="*/ 240316 h 566261"/>
                <a:gd name="connsiteX4" fmla="*/ 447485 w 447484"/>
                <a:gd name="connsiteY4" fmla="*/ 159829 h 566261"/>
                <a:gd name="connsiteX5" fmla="*/ 379667 w 447484"/>
                <a:gd name="connsiteY5" fmla="*/ 159829 h 566261"/>
                <a:gd name="connsiteX6" fmla="*/ 375952 w 447484"/>
                <a:gd name="connsiteY6" fmla="*/ 159829 h 566261"/>
                <a:gd name="connsiteX7" fmla="*/ 372999 w 447484"/>
                <a:gd name="connsiteY7" fmla="*/ 159544 h 566261"/>
                <a:gd name="connsiteX8" fmla="*/ 296228 w 447484"/>
                <a:gd name="connsiteY8" fmla="*/ 76391 h 566261"/>
                <a:gd name="connsiteX9" fmla="*/ 296228 w 447484"/>
                <a:gd name="connsiteY9" fmla="*/ 0 h 566261"/>
                <a:gd name="connsiteX10" fmla="*/ 237458 w 447484"/>
                <a:gd name="connsiteY10" fmla="*/ 0 h 566261"/>
                <a:gd name="connsiteX11" fmla="*/ 156496 w 447484"/>
                <a:gd name="connsiteY11" fmla="*/ 78676 h 566261"/>
                <a:gd name="connsiteX12" fmla="*/ 77153 w 447484"/>
                <a:gd name="connsiteY12" fmla="*/ 159639 h 566261"/>
                <a:gd name="connsiteX13" fmla="*/ 0 w 447484"/>
                <a:gd name="connsiteY13" fmla="*/ 240506 h 566261"/>
                <a:gd name="connsiteX14" fmla="*/ 0 w 447484"/>
                <a:gd name="connsiteY14" fmla="*/ 482632 h 566261"/>
                <a:gd name="connsiteX15" fmla="*/ 83344 w 447484"/>
                <a:gd name="connsiteY15" fmla="*/ 566261 h 56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7484" h="566261">
                  <a:moveTo>
                    <a:pt x="83344" y="566261"/>
                  </a:moveTo>
                  <a:lnTo>
                    <a:pt x="364046" y="566261"/>
                  </a:lnTo>
                  <a:cubicBezTo>
                    <a:pt x="409956" y="566261"/>
                    <a:pt x="447485" y="528733"/>
                    <a:pt x="447485" y="482822"/>
                  </a:cubicBezTo>
                  <a:lnTo>
                    <a:pt x="447485" y="240316"/>
                  </a:lnTo>
                  <a:lnTo>
                    <a:pt x="447485" y="159829"/>
                  </a:lnTo>
                  <a:lnTo>
                    <a:pt x="379667" y="159829"/>
                  </a:lnTo>
                  <a:cubicBezTo>
                    <a:pt x="378428" y="159829"/>
                    <a:pt x="377190" y="159829"/>
                    <a:pt x="375952" y="159829"/>
                  </a:cubicBezTo>
                  <a:cubicBezTo>
                    <a:pt x="374999" y="159734"/>
                    <a:pt x="373951" y="159639"/>
                    <a:pt x="372999" y="159544"/>
                  </a:cubicBezTo>
                  <a:cubicBezTo>
                    <a:pt x="330232" y="156115"/>
                    <a:pt x="296228" y="120015"/>
                    <a:pt x="296228" y="76391"/>
                  </a:cubicBezTo>
                  <a:lnTo>
                    <a:pt x="296228" y="0"/>
                  </a:lnTo>
                  <a:lnTo>
                    <a:pt x="237458" y="0"/>
                  </a:lnTo>
                  <a:cubicBezTo>
                    <a:pt x="193643" y="0"/>
                    <a:pt x="157734" y="34957"/>
                    <a:pt x="156496" y="78676"/>
                  </a:cubicBezTo>
                  <a:cubicBezTo>
                    <a:pt x="155258" y="122110"/>
                    <a:pt x="120396" y="157543"/>
                    <a:pt x="77153" y="159639"/>
                  </a:cubicBezTo>
                  <a:cubicBezTo>
                    <a:pt x="33909" y="161734"/>
                    <a:pt x="0" y="197263"/>
                    <a:pt x="0" y="240506"/>
                  </a:cubicBezTo>
                  <a:lnTo>
                    <a:pt x="0" y="482632"/>
                  </a:lnTo>
                  <a:cubicBezTo>
                    <a:pt x="0" y="528733"/>
                    <a:pt x="37529" y="566261"/>
                    <a:pt x="83344" y="566261"/>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9" name="Freeform: Shape 168">
              <a:extLst>
                <a:ext uri="{FF2B5EF4-FFF2-40B4-BE49-F238E27FC236}">
                  <a16:creationId xmlns:a16="http://schemas.microsoft.com/office/drawing/2014/main" id="{7F547AD2-0592-4BBE-8DAA-E39DA7FA4765}"/>
                </a:ext>
              </a:extLst>
            </p:cNvPr>
            <p:cNvSpPr/>
            <p:nvPr/>
          </p:nvSpPr>
          <p:spPr>
            <a:xfrm>
              <a:off x="718392" y="1652285"/>
              <a:ext cx="1079087" cy="1436369"/>
            </a:xfrm>
            <a:custGeom>
              <a:avLst/>
              <a:gdLst>
                <a:gd name="connsiteX0" fmla="*/ 235363 w 1079087"/>
                <a:gd name="connsiteY0" fmla="*/ 707612 h 1436369"/>
                <a:gd name="connsiteX1" fmla="*/ 366617 w 1079087"/>
                <a:gd name="connsiteY1" fmla="*/ 707612 h 1436369"/>
                <a:gd name="connsiteX2" fmla="*/ 373856 w 1079087"/>
                <a:gd name="connsiteY2" fmla="*/ 707326 h 1436369"/>
                <a:gd name="connsiteX3" fmla="*/ 387953 w 1079087"/>
                <a:gd name="connsiteY3" fmla="*/ 707326 h 1436369"/>
                <a:gd name="connsiteX4" fmla="*/ 388906 w 1079087"/>
                <a:gd name="connsiteY4" fmla="*/ 707422 h 1436369"/>
                <a:gd name="connsiteX5" fmla="*/ 463772 w 1079087"/>
                <a:gd name="connsiteY5" fmla="*/ 788194 h 1436369"/>
                <a:gd name="connsiteX6" fmla="*/ 463772 w 1079087"/>
                <a:gd name="connsiteY6" fmla="*/ 789527 h 1436369"/>
                <a:gd name="connsiteX7" fmla="*/ 386239 w 1079087"/>
                <a:gd name="connsiteY7" fmla="*/ 870490 h 1436369"/>
                <a:gd name="connsiteX8" fmla="*/ 306896 w 1079087"/>
                <a:gd name="connsiteY8" fmla="*/ 945166 h 1436369"/>
                <a:gd name="connsiteX9" fmla="*/ 226314 w 1079087"/>
                <a:gd name="connsiteY9" fmla="*/ 1017746 h 1436369"/>
                <a:gd name="connsiteX10" fmla="*/ 206407 w 1079087"/>
                <a:gd name="connsiteY10" fmla="*/ 1017746 h 1436369"/>
                <a:gd name="connsiteX11" fmla="*/ 146495 w 1079087"/>
                <a:gd name="connsiteY11" fmla="*/ 1077658 h 1436369"/>
                <a:gd name="connsiteX12" fmla="*/ 146495 w 1079087"/>
                <a:gd name="connsiteY12" fmla="*/ 1083850 h 1436369"/>
                <a:gd name="connsiteX13" fmla="*/ 206407 w 1079087"/>
                <a:gd name="connsiteY13" fmla="*/ 1143762 h 1436369"/>
                <a:gd name="connsiteX14" fmla="*/ 225362 w 1079087"/>
                <a:gd name="connsiteY14" fmla="*/ 1143762 h 1436369"/>
                <a:gd name="connsiteX15" fmla="*/ 306324 w 1079087"/>
                <a:gd name="connsiteY15" fmla="*/ 1224724 h 1436369"/>
                <a:gd name="connsiteX16" fmla="*/ 306324 w 1079087"/>
                <a:gd name="connsiteY16" fmla="*/ 1229392 h 1436369"/>
                <a:gd name="connsiteX17" fmla="*/ 225362 w 1079087"/>
                <a:gd name="connsiteY17" fmla="*/ 1310354 h 1436369"/>
                <a:gd name="connsiteX18" fmla="*/ 59912 w 1079087"/>
                <a:gd name="connsiteY18" fmla="*/ 1310354 h 1436369"/>
                <a:gd name="connsiteX19" fmla="*/ 0 w 1079087"/>
                <a:gd name="connsiteY19" fmla="*/ 1370266 h 1436369"/>
                <a:gd name="connsiteX20" fmla="*/ 0 w 1079087"/>
                <a:gd name="connsiteY20" fmla="*/ 1376458 h 1436369"/>
                <a:gd name="connsiteX21" fmla="*/ 59912 w 1079087"/>
                <a:gd name="connsiteY21" fmla="*/ 1436370 h 1436369"/>
                <a:gd name="connsiteX22" fmla="*/ 389954 w 1079087"/>
                <a:gd name="connsiteY22" fmla="*/ 1436370 h 1436369"/>
                <a:gd name="connsiteX23" fmla="*/ 397764 w 1079087"/>
                <a:gd name="connsiteY23" fmla="*/ 1436370 h 1436369"/>
                <a:gd name="connsiteX24" fmla="*/ 521208 w 1079087"/>
                <a:gd name="connsiteY24" fmla="*/ 1436370 h 1436369"/>
                <a:gd name="connsiteX25" fmla="*/ 603980 w 1079087"/>
                <a:gd name="connsiteY25" fmla="*/ 1363218 h 1436369"/>
                <a:gd name="connsiteX26" fmla="*/ 684371 w 1079087"/>
                <a:gd name="connsiteY26" fmla="*/ 1292162 h 1436369"/>
                <a:gd name="connsiteX27" fmla="*/ 838390 w 1079087"/>
                <a:gd name="connsiteY27" fmla="*/ 1292162 h 1436369"/>
                <a:gd name="connsiteX28" fmla="*/ 920782 w 1079087"/>
                <a:gd name="connsiteY28" fmla="*/ 1221581 h 1436369"/>
                <a:gd name="connsiteX29" fmla="*/ 998315 w 1079087"/>
                <a:gd name="connsiteY29" fmla="*/ 1153192 h 1436369"/>
                <a:gd name="connsiteX30" fmla="*/ 1079087 w 1079087"/>
                <a:gd name="connsiteY30" fmla="*/ 1069848 h 1436369"/>
                <a:gd name="connsiteX31" fmla="*/ 1079087 w 1079087"/>
                <a:gd name="connsiteY31" fmla="*/ 956310 h 1436369"/>
                <a:gd name="connsiteX32" fmla="*/ 998792 w 1079087"/>
                <a:gd name="connsiteY32" fmla="*/ 872966 h 1436369"/>
                <a:gd name="connsiteX33" fmla="*/ 921258 w 1079087"/>
                <a:gd name="connsiteY33" fmla="*/ 800672 h 1436369"/>
                <a:gd name="connsiteX34" fmla="*/ 840581 w 1079087"/>
                <a:gd name="connsiteY34" fmla="*/ 726186 h 1436369"/>
                <a:gd name="connsiteX35" fmla="*/ 761810 w 1079087"/>
                <a:gd name="connsiteY35" fmla="*/ 645223 h 1436369"/>
                <a:gd name="connsiteX36" fmla="*/ 761810 w 1079087"/>
                <a:gd name="connsiteY36" fmla="*/ 515969 h 1436369"/>
                <a:gd name="connsiteX37" fmla="*/ 684657 w 1079087"/>
                <a:gd name="connsiteY37" fmla="*/ 432816 h 1436369"/>
                <a:gd name="connsiteX38" fmla="*/ 609695 w 1079087"/>
                <a:gd name="connsiteY38" fmla="*/ 352044 h 1436369"/>
                <a:gd name="connsiteX39" fmla="*/ 609695 w 1079087"/>
                <a:gd name="connsiteY39" fmla="*/ 224980 h 1436369"/>
                <a:gd name="connsiteX40" fmla="*/ 527780 w 1079087"/>
                <a:gd name="connsiteY40" fmla="*/ 141541 h 1436369"/>
                <a:gd name="connsiteX41" fmla="*/ 449009 w 1079087"/>
                <a:gd name="connsiteY41" fmla="*/ 71818 h 1436369"/>
                <a:gd name="connsiteX42" fmla="*/ 366427 w 1079087"/>
                <a:gd name="connsiteY42" fmla="*/ 0 h 1436369"/>
                <a:gd name="connsiteX43" fmla="*/ 235363 w 1079087"/>
                <a:gd name="connsiteY43" fmla="*/ 0 h 1436369"/>
                <a:gd name="connsiteX44" fmla="*/ 151924 w 1079087"/>
                <a:gd name="connsiteY44" fmla="*/ 83439 h 1436369"/>
                <a:gd name="connsiteX45" fmla="*/ 151924 w 1079087"/>
                <a:gd name="connsiteY45" fmla="*/ 624268 h 1436369"/>
                <a:gd name="connsiteX46" fmla="*/ 235363 w 1079087"/>
                <a:gd name="connsiteY46" fmla="*/ 707612 h 143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79087" h="1436369">
                  <a:moveTo>
                    <a:pt x="235363" y="707612"/>
                  </a:moveTo>
                  <a:lnTo>
                    <a:pt x="366617" y="707612"/>
                  </a:lnTo>
                  <a:cubicBezTo>
                    <a:pt x="369094" y="707612"/>
                    <a:pt x="371475" y="707517"/>
                    <a:pt x="373856" y="707326"/>
                  </a:cubicBezTo>
                  <a:cubicBezTo>
                    <a:pt x="378809" y="706850"/>
                    <a:pt x="383000" y="706850"/>
                    <a:pt x="387953" y="707326"/>
                  </a:cubicBezTo>
                  <a:cubicBezTo>
                    <a:pt x="388239" y="707326"/>
                    <a:pt x="388620" y="707422"/>
                    <a:pt x="388906" y="707422"/>
                  </a:cubicBezTo>
                  <a:cubicBezTo>
                    <a:pt x="431292" y="710660"/>
                    <a:pt x="463772" y="745712"/>
                    <a:pt x="463772" y="788194"/>
                  </a:cubicBezTo>
                  <a:lnTo>
                    <a:pt x="463772" y="789527"/>
                  </a:lnTo>
                  <a:cubicBezTo>
                    <a:pt x="463772" y="832866"/>
                    <a:pt x="429578" y="868585"/>
                    <a:pt x="386239" y="870490"/>
                  </a:cubicBezTo>
                  <a:cubicBezTo>
                    <a:pt x="344900" y="872299"/>
                    <a:pt x="311182" y="904494"/>
                    <a:pt x="306896" y="945166"/>
                  </a:cubicBezTo>
                  <a:cubicBezTo>
                    <a:pt x="302514" y="986599"/>
                    <a:pt x="267938" y="1017746"/>
                    <a:pt x="226314" y="1017746"/>
                  </a:cubicBezTo>
                  <a:lnTo>
                    <a:pt x="206407" y="1017746"/>
                  </a:lnTo>
                  <a:cubicBezTo>
                    <a:pt x="173450" y="1017746"/>
                    <a:pt x="146495" y="1044702"/>
                    <a:pt x="146495" y="1077658"/>
                  </a:cubicBezTo>
                  <a:lnTo>
                    <a:pt x="146495" y="1083850"/>
                  </a:lnTo>
                  <a:cubicBezTo>
                    <a:pt x="146495" y="1116806"/>
                    <a:pt x="173450" y="1143762"/>
                    <a:pt x="206407" y="1143762"/>
                  </a:cubicBezTo>
                  <a:lnTo>
                    <a:pt x="225362" y="1143762"/>
                  </a:lnTo>
                  <a:cubicBezTo>
                    <a:pt x="269939" y="1143762"/>
                    <a:pt x="306324" y="1180148"/>
                    <a:pt x="306324" y="1224724"/>
                  </a:cubicBezTo>
                  <a:lnTo>
                    <a:pt x="306324" y="1229392"/>
                  </a:lnTo>
                  <a:cubicBezTo>
                    <a:pt x="306324" y="1273969"/>
                    <a:pt x="269939" y="1310354"/>
                    <a:pt x="225362" y="1310354"/>
                  </a:cubicBezTo>
                  <a:lnTo>
                    <a:pt x="59912" y="1310354"/>
                  </a:lnTo>
                  <a:cubicBezTo>
                    <a:pt x="26956" y="1310354"/>
                    <a:pt x="0" y="1337310"/>
                    <a:pt x="0" y="1370266"/>
                  </a:cubicBezTo>
                  <a:lnTo>
                    <a:pt x="0" y="1376458"/>
                  </a:lnTo>
                  <a:cubicBezTo>
                    <a:pt x="0" y="1409414"/>
                    <a:pt x="26956" y="1436370"/>
                    <a:pt x="59912" y="1436370"/>
                  </a:cubicBezTo>
                  <a:lnTo>
                    <a:pt x="389954" y="1436370"/>
                  </a:lnTo>
                  <a:lnTo>
                    <a:pt x="397764" y="1436370"/>
                  </a:lnTo>
                  <a:lnTo>
                    <a:pt x="521208" y="1436370"/>
                  </a:lnTo>
                  <a:cubicBezTo>
                    <a:pt x="563594" y="1436370"/>
                    <a:pt x="598932" y="1404271"/>
                    <a:pt x="603980" y="1363218"/>
                  </a:cubicBezTo>
                  <a:cubicBezTo>
                    <a:pt x="609028" y="1322451"/>
                    <a:pt x="643223" y="1292162"/>
                    <a:pt x="684371" y="1292162"/>
                  </a:cubicBezTo>
                  <a:lnTo>
                    <a:pt x="838390" y="1292162"/>
                  </a:lnTo>
                  <a:cubicBezTo>
                    <a:pt x="879920" y="1292162"/>
                    <a:pt x="914590" y="1261396"/>
                    <a:pt x="920782" y="1221581"/>
                  </a:cubicBezTo>
                  <a:cubicBezTo>
                    <a:pt x="926878" y="1182719"/>
                    <a:pt x="958977" y="1154335"/>
                    <a:pt x="998315" y="1153192"/>
                  </a:cubicBezTo>
                  <a:cubicBezTo>
                    <a:pt x="1042988" y="1151763"/>
                    <a:pt x="1079087" y="1114806"/>
                    <a:pt x="1079087" y="1069848"/>
                  </a:cubicBezTo>
                  <a:lnTo>
                    <a:pt x="1079087" y="956310"/>
                  </a:lnTo>
                  <a:cubicBezTo>
                    <a:pt x="1079087" y="911447"/>
                    <a:pt x="1043273" y="874586"/>
                    <a:pt x="998792" y="872966"/>
                  </a:cubicBezTo>
                  <a:cubicBezTo>
                    <a:pt x="958310" y="871442"/>
                    <a:pt x="925640" y="840962"/>
                    <a:pt x="921258" y="800672"/>
                  </a:cubicBezTo>
                  <a:cubicBezTo>
                    <a:pt x="916877" y="759619"/>
                    <a:pt x="882396" y="727329"/>
                    <a:pt x="840581" y="726186"/>
                  </a:cubicBezTo>
                  <a:cubicBezTo>
                    <a:pt x="796766" y="724948"/>
                    <a:pt x="761810" y="689038"/>
                    <a:pt x="761810" y="645223"/>
                  </a:cubicBezTo>
                  <a:lnTo>
                    <a:pt x="761810" y="515969"/>
                  </a:lnTo>
                  <a:cubicBezTo>
                    <a:pt x="761810" y="472154"/>
                    <a:pt x="727615" y="436055"/>
                    <a:pt x="684657" y="432816"/>
                  </a:cubicBezTo>
                  <a:cubicBezTo>
                    <a:pt x="642271" y="429577"/>
                    <a:pt x="609695" y="394525"/>
                    <a:pt x="609695" y="352044"/>
                  </a:cubicBezTo>
                  <a:lnTo>
                    <a:pt x="609695" y="224980"/>
                  </a:lnTo>
                  <a:cubicBezTo>
                    <a:pt x="609695" y="179641"/>
                    <a:pt x="572929" y="142399"/>
                    <a:pt x="527780" y="141541"/>
                  </a:cubicBezTo>
                  <a:cubicBezTo>
                    <a:pt x="487680" y="140875"/>
                    <a:pt x="454533" y="111538"/>
                    <a:pt x="449009" y="71818"/>
                  </a:cubicBezTo>
                  <a:cubicBezTo>
                    <a:pt x="443294" y="31337"/>
                    <a:pt x="408337" y="0"/>
                    <a:pt x="366427" y="0"/>
                  </a:cubicBezTo>
                  <a:lnTo>
                    <a:pt x="235363" y="0"/>
                  </a:lnTo>
                  <a:cubicBezTo>
                    <a:pt x="189452" y="0"/>
                    <a:pt x="151924" y="37528"/>
                    <a:pt x="151924" y="83439"/>
                  </a:cubicBezTo>
                  <a:lnTo>
                    <a:pt x="151924" y="624268"/>
                  </a:lnTo>
                  <a:cubicBezTo>
                    <a:pt x="151924" y="670084"/>
                    <a:pt x="189452" y="707612"/>
                    <a:pt x="235363" y="707612"/>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0" name="Freeform: Shape 169">
              <a:extLst>
                <a:ext uri="{FF2B5EF4-FFF2-40B4-BE49-F238E27FC236}">
                  <a16:creationId xmlns:a16="http://schemas.microsoft.com/office/drawing/2014/main" id="{570D6ED2-D417-4439-9C27-7A1895C9117A}"/>
                </a:ext>
              </a:extLst>
            </p:cNvPr>
            <p:cNvSpPr/>
            <p:nvPr/>
          </p:nvSpPr>
          <p:spPr>
            <a:xfrm>
              <a:off x="4979019" y="1499219"/>
              <a:ext cx="450437" cy="290036"/>
            </a:xfrm>
            <a:custGeom>
              <a:avLst/>
              <a:gdLst>
                <a:gd name="connsiteX0" fmla="*/ 450438 w 450437"/>
                <a:gd name="connsiteY0" fmla="*/ 0 h 290036"/>
                <a:gd name="connsiteX1" fmla="*/ 70009 w 450437"/>
                <a:gd name="connsiteY1" fmla="*/ 0 h 290036"/>
                <a:gd name="connsiteX2" fmla="*/ 0 w 450437"/>
                <a:gd name="connsiteY2" fmla="*/ 70009 h 290036"/>
                <a:gd name="connsiteX3" fmla="*/ 0 w 450437"/>
                <a:gd name="connsiteY3" fmla="*/ 220028 h 290036"/>
                <a:gd name="connsiteX4" fmla="*/ 70009 w 450437"/>
                <a:gd name="connsiteY4" fmla="*/ 290036 h 290036"/>
                <a:gd name="connsiteX5" fmla="*/ 450438 w 450437"/>
                <a:gd name="connsiteY5" fmla="*/ 290036 h 290036"/>
                <a:gd name="connsiteX6" fmla="*/ 450438 w 450437"/>
                <a:gd name="connsiteY6" fmla="*/ 0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437" h="290036">
                  <a:moveTo>
                    <a:pt x="450438" y="0"/>
                  </a:moveTo>
                  <a:lnTo>
                    <a:pt x="70009" y="0"/>
                  </a:lnTo>
                  <a:cubicBezTo>
                    <a:pt x="31528" y="0"/>
                    <a:pt x="0" y="31528"/>
                    <a:pt x="0" y="70009"/>
                  </a:cubicBezTo>
                  <a:lnTo>
                    <a:pt x="0" y="220028"/>
                  </a:lnTo>
                  <a:cubicBezTo>
                    <a:pt x="0" y="258509"/>
                    <a:pt x="31528" y="290036"/>
                    <a:pt x="70009" y="290036"/>
                  </a:cubicBezTo>
                  <a:lnTo>
                    <a:pt x="450438" y="290036"/>
                  </a:lnTo>
                  <a:lnTo>
                    <a:pt x="45043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1" name="Freeform: Shape 170">
              <a:extLst>
                <a:ext uri="{FF2B5EF4-FFF2-40B4-BE49-F238E27FC236}">
                  <a16:creationId xmlns:a16="http://schemas.microsoft.com/office/drawing/2014/main" id="{FDE50500-F2AB-450F-908F-5EF21B38E96D}"/>
                </a:ext>
              </a:extLst>
            </p:cNvPr>
            <p:cNvSpPr/>
            <p:nvPr/>
          </p:nvSpPr>
          <p:spPr>
            <a:xfrm>
              <a:off x="4666981" y="1789445"/>
              <a:ext cx="762571" cy="290036"/>
            </a:xfrm>
            <a:custGeom>
              <a:avLst/>
              <a:gdLst>
                <a:gd name="connsiteX0" fmla="*/ 762476 w 762571"/>
                <a:gd name="connsiteY0" fmla="*/ 290036 h 290036"/>
                <a:gd name="connsiteX1" fmla="*/ 70009 w 762571"/>
                <a:gd name="connsiteY1" fmla="*/ 290036 h 290036"/>
                <a:gd name="connsiteX2" fmla="*/ 0 w 762571"/>
                <a:gd name="connsiteY2" fmla="*/ 220028 h 290036"/>
                <a:gd name="connsiteX3" fmla="*/ 0 w 762571"/>
                <a:gd name="connsiteY3" fmla="*/ 70009 h 290036"/>
                <a:gd name="connsiteX4" fmla="*/ 70009 w 762571"/>
                <a:gd name="connsiteY4" fmla="*/ 0 h 290036"/>
                <a:gd name="connsiteX5" fmla="*/ 208216 w 762571"/>
                <a:gd name="connsiteY5" fmla="*/ 0 h 290036"/>
                <a:gd name="connsiteX6" fmla="*/ 299847 w 762571"/>
                <a:gd name="connsiteY6" fmla="*/ 61531 h 290036"/>
                <a:gd name="connsiteX7" fmla="*/ 299847 w 762571"/>
                <a:gd name="connsiteY7" fmla="*/ 77629 h 290036"/>
                <a:gd name="connsiteX8" fmla="*/ 368046 w 762571"/>
                <a:gd name="connsiteY8" fmla="*/ 145828 h 290036"/>
                <a:gd name="connsiteX9" fmla="*/ 391763 w 762571"/>
                <a:gd name="connsiteY9" fmla="*/ 145828 h 290036"/>
                <a:gd name="connsiteX10" fmla="*/ 459962 w 762571"/>
                <a:gd name="connsiteY10" fmla="*/ 77629 h 290036"/>
                <a:gd name="connsiteX11" fmla="*/ 459962 w 762571"/>
                <a:gd name="connsiteY11" fmla="*/ 61531 h 290036"/>
                <a:gd name="connsiteX12" fmla="*/ 421005 w 762571"/>
                <a:gd name="connsiteY12" fmla="*/ 0 h 290036"/>
                <a:gd name="connsiteX13" fmla="*/ 762571 w 762571"/>
                <a:gd name="connsiteY13" fmla="*/ 0 h 290036"/>
                <a:gd name="connsiteX14" fmla="*/ 762571 w 762571"/>
                <a:gd name="connsiteY14" fmla="*/ 290036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2571" h="290036">
                  <a:moveTo>
                    <a:pt x="762476" y="290036"/>
                  </a:moveTo>
                  <a:lnTo>
                    <a:pt x="70009" y="290036"/>
                  </a:lnTo>
                  <a:cubicBezTo>
                    <a:pt x="31528" y="290036"/>
                    <a:pt x="0" y="258509"/>
                    <a:pt x="0" y="220028"/>
                  </a:cubicBezTo>
                  <a:lnTo>
                    <a:pt x="0" y="70009"/>
                  </a:lnTo>
                  <a:cubicBezTo>
                    <a:pt x="0" y="31528"/>
                    <a:pt x="31528" y="0"/>
                    <a:pt x="70009" y="0"/>
                  </a:cubicBezTo>
                  <a:lnTo>
                    <a:pt x="208216" y="0"/>
                  </a:lnTo>
                  <a:cubicBezTo>
                    <a:pt x="268224" y="1143"/>
                    <a:pt x="299847" y="34480"/>
                    <a:pt x="299847" y="61531"/>
                  </a:cubicBezTo>
                  <a:lnTo>
                    <a:pt x="299847" y="77629"/>
                  </a:lnTo>
                  <a:cubicBezTo>
                    <a:pt x="299847" y="115157"/>
                    <a:pt x="330517" y="145828"/>
                    <a:pt x="368046" y="145828"/>
                  </a:cubicBezTo>
                  <a:lnTo>
                    <a:pt x="391763" y="145828"/>
                  </a:lnTo>
                  <a:cubicBezTo>
                    <a:pt x="429292" y="145828"/>
                    <a:pt x="459962" y="115157"/>
                    <a:pt x="459962" y="77629"/>
                  </a:cubicBezTo>
                  <a:lnTo>
                    <a:pt x="459962" y="61531"/>
                  </a:lnTo>
                  <a:cubicBezTo>
                    <a:pt x="459962" y="34480"/>
                    <a:pt x="443960" y="10954"/>
                    <a:pt x="421005" y="0"/>
                  </a:cubicBezTo>
                  <a:lnTo>
                    <a:pt x="762571" y="0"/>
                  </a:lnTo>
                  <a:lnTo>
                    <a:pt x="762571" y="290036"/>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2" name="Freeform: Shape 171">
              <a:extLst>
                <a:ext uri="{FF2B5EF4-FFF2-40B4-BE49-F238E27FC236}">
                  <a16:creationId xmlns:a16="http://schemas.microsoft.com/office/drawing/2014/main" id="{884C6493-08C8-4679-9200-FD8247C1B096}"/>
                </a:ext>
              </a:extLst>
            </p:cNvPr>
            <p:cNvSpPr/>
            <p:nvPr/>
          </p:nvSpPr>
          <p:spPr>
            <a:xfrm>
              <a:off x="4752787" y="2078719"/>
              <a:ext cx="676764" cy="280797"/>
            </a:xfrm>
            <a:custGeom>
              <a:avLst/>
              <a:gdLst>
                <a:gd name="connsiteX0" fmla="*/ 676764 w 676764"/>
                <a:gd name="connsiteY0" fmla="*/ 63056 h 280797"/>
                <a:gd name="connsiteX1" fmla="*/ 676764 w 676764"/>
                <a:gd name="connsiteY1" fmla="*/ 75914 h 280797"/>
                <a:gd name="connsiteX2" fmla="*/ 676764 w 676764"/>
                <a:gd name="connsiteY2" fmla="*/ 84106 h 280797"/>
                <a:gd name="connsiteX3" fmla="*/ 616281 w 676764"/>
                <a:gd name="connsiteY3" fmla="*/ 144590 h 280797"/>
                <a:gd name="connsiteX4" fmla="*/ 526174 w 676764"/>
                <a:gd name="connsiteY4" fmla="*/ 144590 h 280797"/>
                <a:gd name="connsiteX5" fmla="*/ 526174 w 676764"/>
                <a:gd name="connsiteY5" fmla="*/ 220313 h 280797"/>
                <a:gd name="connsiteX6" fmla="*/ 465691 w 676764"/>
                <a:gd name="connsiteY6" fmla="*/ 280797 h 280797"/>
                <a:gd name="connsiteX7" fmla="*/ 227566 w 676764"/>
                <a:gd name="connsiteY7" fmla="*/ 280797 h 280797"/>
                <a:gd name="connsiteX8" fmla="*/ 227566 w 676764"/>
                <a:gd name="connsiteY8" fmla="*/ 205073 h 280797"/>
                <a:gd name="connsiteX9" fmla="*/ 167082 w 676764"/>
                <a:gd name="connsiteY9" fmla="*/ 144590 h 280797"/>
                <a:gd name="connsiteX10" fmla="*/ 7348 w 676764"/>
                <a:gd name="connsiteY10" fmla="*/ 144590 h 280797"/>
                <a:gd name="connsiteX11" fmla="*/ 67832 w 676764"/>
                <a:gd name="connsiteY11" fmla="*/ 84106 h 280797"/>
                <a:gd name="connsiteX12" fmla="*/ 67832 w 676764"/>
                <a:gd name="connsiteY12" fmla="*/ 63056 h 280797"/>
                <a:gd name="connsiteX13" fmla="*/ 7348 w 676764"/>
                <a:gd name="connsiteY13" fmla="*/ 2572 h 280797"/>
                <a:gd name="connsiteX14" fmla="*/ 96502 w 676764"/>
                <a:gd name="connsiteY14" fmla="*/ 1905 h 280797"/>
                <a:gd name="connsiteX15" fmla="*/ 96502 w 676764"/>
                <a:gd name="connsiteY15" fmla="*/ 0 h 280797"/>
                <a:gd name="connsiteX16" fmla="*/ 465691 w 676764"/>
                <a:gd name="connsiteY16" fmla="*/ 0 h 280797"/>
                <a:gd name="connsiteX17" fmla="*/ 676764 w 676764"/>
                <a:gd name="connsiteY17" fmla="*/ 0 h 280797"/>
                <a:gd name="connsiteX18" fmla="*/ 676764 w 676764"/>
                <a:gd name="connsiteY18" fmla="*/ 63056 h 28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6764" h="280797">
                  <a:moveTo>
                    <a:pt x="676764" y="63056"/>
                  </a:moveTo>
                  <a:lnTo>
                    <a:pt x="676764" y="75914"/>
                  </a:lnTo>
                  <a:lnTo>
                    <a:pt x="676764" y="84106"/>
                  </a:lnTo>
                  <a:cubicBezTo>
                    <a:pt x="676764" y="117348"/>
                    <a:pt x="649523" y="144590"/>
                    <a:pt x="616281" y="144590"/>
                  </a:cubicBezTo>
                  <a:lnTo>
                    <a:pt x="526174" y="144590"/>
                  </a:lnTo>
                  <a:lnTo>
                    <a:pt x="526174" y="220313"/>
                  </a:lnTo>
                  <a:cubicBezTo>
                    <a:pt x="526174" y="253556"/>
                    <a:pt x="498933" y="280797"/>
                    <a:pt x="465691" y="280797"/>
                  </a:cubicBezTo>
                  <a:lnTo>
                    <a:pt x="227566" y="280797"/>
                  </a:lnTo>
                  <a:lnTo>
                    <a:pt x="227566" y="205073"/>
                  </a:lnTo>
                  <a:cubicBezTo>
                    <a:pt x="227566" y="171831"/>
                    <a:pt x="200324" y="144590"/>
                    <a:pt x="167082" y="144590"/>
                  </a:cubicBezTo>
                  <a:lnTo>
                    <a:pt x="7348" y="144590"/>
                  </a:lnTo>
                  <a:cubicBezTo>
                    <a:pt x="40590" y="144590"/>
                    <a:pt x="67832" y="117443"/>
                    <a:pt x="67832" y="84106"/>
                  </a:cubicBezTo>
                  <a:lnTo>
                    <a:pt x="67832" y="63056"/>
                  </a:lnTo>
                  <a:cubicBezTo>
                    <a:pt x="67832" y="29813"/>
                    <a:pt x="40590" y="2572"/>
                    <a:pt x="7348" y="2572"/>
                  </a:cubicBezTo>
                  <a:cubicBezTo>
                    <a:pt x="-18370" y="2572"/>
                    <a:pt x="26302" y="2286"/>
                    <a:pt x="96502" y="1905"/>
                  </a:cubicBezTo>
                  <a:lnTo>
                    <a:pt x="96502" y="0"/>
                  </a:lnTo>
                  <a:lnTo>
                    <a:pt x="465691" y="0"/>
                  </a:lnTo>
                  <a:lnTo>
                    <a:pt x="676764" y="0"/>
                  </a:lnTo>
                  <a:lnTo>
                    <a:pt x="676764" y="63056"/>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3" name="Freeform: Shape 172">
              <a:extLst>
                <a:ext uri="{FF2B5EF4-FFF2-40B4-BE49-F238E27FC236}">
                  <a16:creationId xmlns:a16="http://schemas.microsoft.com/office/drawing/2014/main" id="{5BDA4D17-B2AC-48E6-ADE4-0905618EB51A}"/>
                </a:ext>
              </a:extLst>
            </p:cNvPr>
            <p:cNvSpPr/>
            <p:nvPr/>
          </p:nvSpPr>
          <p:spPr>
            <a:xfrm>
              <a:off x="4480672" y="2223214"/>
              <a:ext cx="495776" cy="136207"/>
            </a:xfrm>
            <a:custGeom>
              <a:avLst/>
              <a:gdLst>
                <a:gd name="connsiteX0" fmla="*/ 495776 w 495776"/>
                <a:gd name="connsiteY0" fmla="*/ 136208 h 136207"/>
                <a:gd name="connsiteX1" fmla="*/ 495776 w 495776"/>
                <a:gd name="connsiteY1" fmla="*/ 60484 h 136207"/>
                <a:gd name="connsiteX2" fmla="*/ 435292 w 495776"/>
                <a:gd name="connsiteY2" fmla="*/ 0 h 136207"/>
                <a:gd name="connsiteX3" fmla="*/ 89630 w 495776"/>
                <a:gd name="connsiteY3" fmla="*/ 0 h 136207"/>
                <a:gd name="connsiteX4" fmla="*/ 29146 w 495776"/>
                <a:gd name="connsiteY4" fmla="*/ 60484 h 136207"/>
                <a:gd name="connsiteX5" fmla="*/ 29146 w 495776"/>
                <a:gd name="connsiteY5" fmla="*/ 73914 h 136207"/>
                <a:gd name="connsiteX6" fmla="*/ 0 w 495776"/>
                <a:gd name="connsiteY6" fmla="*/ 136208 h 136207"/>
                <a:gd name="connsiteX7" fmla="*/ 495776 w 495776"/>
                <a:gd name="connsiteY7" fmla="*/ 136208 h 13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776" h="136207">
                  <a:moveTo>
                    <a:pt x="495776" y="136208"/>
                  </a:moveTo>
                  <a:lnTo>
                    <a:pt x="495776" y="60484"/>
                  </a:lnTo>
                  <a:cubicBezTo>
                    <a:pt x="495776" y="27242"/>
                    <a:pt x="468534" y="0"/>
                    <a:pt x="435292" y="0"/>
                  </a:cubicBezTo>
                  <a:lnTo>
                    <a:pt x="89630" y="0"/>
                  </a:lnTo>
                  <a:cubicBezTo>
                    <a:pt x="56388" y="0"/>
                    <a:pt x="29146" y="27242"/>
                    <a:pt x="29146" y="60484"/>
                  </a:cubicBezTo>
                  <a:lnTo>
                    <a:pt x="29146" y="73914"/>
                  </a:lnTo>
                  <a:cubicBezTo>
                    <a:pt x="29146" y="98870"/>
                    <a:pt x="17907" y="121253"/>
                    <a:pt x="0" y="136208"/>
                  </a:cubicBezTo>
                  <a:lnTo>
                    <a:pt x="495776" y="136208"/>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4" name="Freeform: Shape 173">
              <a:extLst>
                <a:ext uri="{FF2B5EF4-FFF2-40B4-BE49-F238E27FC236}">
                  <a16:creationId xmlns:a16="http://schemas.microsoft.com/office/drawing/2014/main" id="{E1943416-4C7E-481A-8D67-5886E7EE0068}"/>
                </a:ext>
              </a:extLst>
            </p:cNvPr>
            <p:cNvSpPr/>
            <p:nvPr/>
          </p:nvSpPr>
          <p:spPr>
            <a:xfrm>
              <a:off x="3380820" y="2942637"/>
              <a:ext cx="1117568" cy="468344"/>
            </a:xfrm>
            <a:custGeom>
              <a:avLst/>
              <a:gdLst>
                <a:gd name="connsiteX0" fmla="*/ 1117568 w 1117568"/>
                <a:gd name="connsiteY0" fmla="*/ 208883 h 468344"/>
                <a:gd name="connsiteX1" fmla="*/ 1117568 w 1117568"/>
                <a:gd name="connsiteY1" fmla="*/ 303943 h 468344"/>
                <a:gd name="connsiteX2" fmla="*/ 1047559 w 1117568"/>
                <a:gd name="connsiteY2" fmla="*/ 303276 h 468344"/>
                <a:gd name="connsiteX3" fmla="*/ 1041273 w 1117568"/>
                <a:gd name="connsiteY3" fmla="*/ 303276 h 468344"/>
                <a:gd name="connsiteX4" fmla="*/ 960310 w 1117568"/>
                <a:gd name="connsiteY4" fmla="*/ 384238 h 468344"/>
                <a:gd name="connsiteX5" fmla="*/ 960310 w 1117568"/>
                <a:gd name="connsiteY5" fmla="*/ 398335 h 468344"/>
                <a:gd name="connsiteX6" fmla="*/ 890302 w 1117568"/>
                <a:gd name="connsiteY6" fmla="*/ 468344 h 468344"/>
                <a:gd name="connsiteX7" fmla="*/ 323088 w 1117568"/>
                <a:gd name="connsiteY7" fmla="*/ 468344 h 468344"/>
                <a:gd name="connsiteX8" fmla="*/ 322421 w 1117568"/>
                <a:gd name="connsiteY8" fmla="*/ 398335 h 468344"/>
                <a:gd name="connsiteX9" fmla="*/ 322421 w 1117568"/>
                <a:gd name="connsiteY9" fmla="*/ 384238 h 468344"/>
                <a:gd name="connsiteX10" fmla="*/ 241459 w 1117568"/>
                <a:gd name="connsiteY10" fmla="*/ 303276 h 468344"/>
                <a:gd name="connsiteX11" fmla="*/ 224695 w 1117568"/>
                <a:gd name="connsiteY11" fmla="*/ 303276 h 468344"/>
                <a:gd name="connsiteX12" fmla="*/ 154876 w 1117568"/>
                <a:gd name="connsiteY12" fmla="*/ 238887 h 468344"/>
                <a:gd name="connsiteX13" fmla="*/ 74104 w 1117568"/>
                <a:gd name="connsiteY13" fmla="*/ 164401 h 468344"/>
                <a:gd name="connsiteX14" fmla="*/ 70009 w 1117568"/>
                <a:gd name="connsiteY14" fmla="*/ 164401 h 468344"/>
                <a:gd name="connsiteX15" fmla="*/ 0 w 1117568"/>
                <a:gd name="connsiteY15" fmla="*/ 94393 h 468344"/>
                <a:gd name="connsiteX16" fmla="*/ 0 w 1117568"/>
                <a:gd name="connsiteY16" fmla="*/ 70009 h 468344"/>
                <a:gd name="connsiteX17" fmla="*/ 70009 w 1117568"/>
                <a:gd name="connsiteY17" fmla="*/ 0 h 468344"/>
                <a:gd name="connsiteX18" fmla="*/ 403003 w 1117568"/>
                <a:gd name="connsiteY18" fmla="*/ 0 h 468344"/>
                <a:gd name="connsiteX19" fmla="*/ 452533 w 1117568"/>
                <a:gd name="connsiteY19" fmla="*/ 0 h 468344"/>
                <a:gd name="connsiteX20" fmla="*/ 567880 w 1117568"/>
                <a:gd name="connsiteY20" fmla="*/ 0 h 468344"/>
                <a:gd name="connsiteX21" fmla="*/ 637699 w 1117568"/>
                <a:gd name="connsiteY21" fmla="*/ 64389 h 468344"/>
                <a:gd name="connsiteX22" fmla="*/ 718471 w 1117568"/>
                <a:gd name="connsiteY22" fmla="*/ 138874 h 468344"/>
                <a:gd name="connsiteX23" fmla="*/ 1047655 w 1117568"/>
                <a:gd name="connsiteY23" fmla="*/ 138874 h 468344"/>
                <a:gd name="connsiteX24" fmla="*/ 1117568 w 1117568"/>
                <a:gd name="connsiteY24" fmla="*/ 208883 h 46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7568" h="468344">
                  <a:moveTo>
                    <a:pt x="1117568" y="208883"/>
                  </a:moveTo>
                  <a:lnTo>
                    <a:pt x="1117568" y="303943"/>
                  </a:lnTo>
                  <a:lnTo>
                    <a:pt x="1047559" y="303276"/>
                  </a:lnTo>
                  <a:lnTo>
                    <a:pt x="1041273" y="303276"/>
                  </a:lnTo>
                  <a:cubicBezTo>
                    <a:pt x="996696" y="303276"/>
                    <a:pt x="960310" y="339662"/>
                    <a:pt x="960310" y="384238"/>
                  </a:cubicBezTo>
                  <a:lnTo>
                    <a:pt x="960310" y="398335"/>
                  </a:lnTo>
                  <a:cubicBezTo>
                    <a:pt x="960310" y="436816"/>
                    <a:pt x="928783" y="468344"/>
                    <a:pt x="890302" y="468344"/>
                  </a:cubicBezTo>
                  <a:lnTo>
                    <a:pt x="323088" y="468344"/>
                  </a:lnTo>
                  <a:lnTo>
                    <a:pt x="322421" y="398335"/>
                  </a:lnTo>
                  <a:lnTo>
                    <a:pt x="322421" y="384238"/>
                  </a:lnTo>
                  <a:cubicBezTo>
                    <a:pt x="322421" y="339662"/>
                    <a:pt x="286036" y="303276"/>
                    <a:pt x="241459" y="303276"/>
                  </a:cubicBezTo>
                  <a:lnTo>
                    <a:pt x="224695" y="303276"/>
                  </a:lnTo>
                  <a:cubicBezTo>
                    <a:pt x="188023" y="303276"/>
                    <a:pt x="157734" y="274796"/>
                    <a:pt x="154876" y="238887"/>
                  </a:cubicBezTo>
                  <a:cubicBezTo>
                    <a:pt x="151447" y="196691"/>
                    <a:pt x="116491" y="164401"/>
                    <a:pt x="74104" y="164401"/>
                  </a:cubicBezTo>
                  <a:lnTo>
                    <a:pt x="70009" y="164401"/>
                  </a:lnTo>
                  <a:cubicBezTo>
                    <a:pt x="31528" y="164401"/>
                    <a:pt x="0" y="132874"/>
                    <a:pt x="0" y="94393"/>
                  </a:cubicBezTo>
                  <a:lnTo>
                    <a:pt x="0" y="70009"/>
                  </a:lnTo>
                  <a:cubicBezTo>
                    <a:pt x="0" y="31528"/>
                    <a:pt x="31528" y="0"/>
                    <a:pt x="70009" y="0"/>
                  </a:cubicBezTo>
                  <a:lnTo>
                    <a:pt x="403003" y="0"/>
                  </a:lnTo>
                  <a:lnTo>
                    <a:pt x="452533" y="0"/>
                  </a:lnTo>
                  <a:lnTo>
                    <a:pt x="567880" y="0"/>
                  </a:lnTo>
                  <a:cubicBezTo>
                    <a:pt x="604456" y="0"/>
                    <a:pt x="634841" y="28480"/>
                    <a:pt x="637699" y="64389"/>
                  </a:cubicBezTo>
                  <a:cubicBezTo>
                    <a:pt x="641128" y="106585"/>
                    <a:pt x="676084" y="138874"/>
                    <a:pt x="718471" y="138874"/>
                  </a:cubicBezTo>
                  <a:lnTo>
                    <a:pt x="1047655" y="138874"/>
                  </a:lnTo>
                  <a:cubicBezTo>
                    <a:pt x="1086040" y="138874"/>
                    <a:pt x="1117568" y="170402"/>
                    <a:pt x="1117568" y="208883"/>
                  </a:cubicBez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5" name="Freeform: Shape 174">
              <a:extLst>
                <a:ext uri="{FF2B5EF4-FFF2-40B4-BE49-F238E27FC236}">
                  <a16:creationId xmlns:a16="http://schemas.microsoft.com/office/drawing/2014/main" id="{7B262B4E-CCF8-48FB-BAC8-633C35083B45}"/>
                </a:ext>
              </a:extLst>
            </p:cNvPr>
            <p:cNvSpPr/>
            <p:nvPr/>
          </p:nvSpPr>
          <p:spPr>
            <a:xfrm>
              <a:off x="4183110" y="3246961"/>
              <a:ext cx="781336" cy="280130"/>
            </a:xfrm>
            <a:custGeom>
              <a:avLst/>
              <a:gdLst>
                <a:gd name="connsiteX0" fmla="*/ 0 w 781336"/>
                <a:gd name="connsiteY0" fmla="*/ 164116 h 280130"/>
                <a:gd name="connsiteX1" fmla="*/ 0 w 781336"/>
                <a:gd name="connsiteY1" fmla="*/ 280130 h 280130"/>
                <a:gd name="connsiteX2" fmla="*/ 241363 w 781336"/>
                <a:gd name="connsiteY2" fmla="*/ 280130 h 280130"/>
                <a:gd name="connsiteX3" fmla="*/ 290894 w 781336"/>
                <a:gd name="connsiteY3" fmla="*/ 280130 h 280130"/>
                <a:gd name="connsiteX4" fmla="*/ 406241 w 781336"/>
                <a:gd name="connsiteY4" fmla="*/ 280130 h 280130"/>
                <a:gd name="connsiteX5" fmla="*/ 476060 w 781336"/>
                <a:gd name="connsiteY5" fmla="*/ 215741 h 280130"/>
                <a:gd name="connsiteX6" fmla="*/ 556832 w 781336"/>
                <a:gd name="connsiteY6" fmla="*/ 141256 h 280130"/>
                <a:gd name="connsiteX7" fmla="*/ 781336 w 781336"/>
                <a:gd name="connsiteY7" fmla="*/ 141256 h 280130"/>
                <a:gd name="connsiteX8" fmla="*/ 781336 w 781336"/>
                <a:gd name="connsiteY8" fmla="*/ 1524 h 280130"/>
                <a:gd name="connsiteX9" fmla="*/ 530162 w 781336"/>
                <a:gd name="connsiteY9" fmla="*/ 1524 h 280130"/>
                <a:gd name="connsiteX10" fmla="*/ 223647 w 781336"/>
                <a:gd name="connsiteY10" fmla="*/ 0 h 280130"/>
                <a:gd name="connsiteX11" fmla="*/ 157925 w 781336"/>
                <a:gd name="connsiteY11" fmla="*/ 80010 h 280130"/>
                <a:gd name="connsiteX12" fmla="*/ 157925 w 781336"/>
                <a:gd name="connsiteY12" fmla="*/ 94107 h 280130"/>
                <a:gd name="connsiteX13" fmla="*/ 87916 w 781336"/>
                <a:gd name="connsiteY13" fmla="*/ 164116 h 280130"/>
                <a:gd name="connsiteX14" fmla="*/ 0 w 781336"/>
                <a:gd name="connsiteY14" fmla="*/ 164116 h 28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1336" h="280130">
                  <a:moveTo>
                    <a:pt x="0" y="164116"/>
                  </a:moveTo>
                  <a:lnTo>
                    <a:pt x="0" y="280130"/>
                  </a:lnTo>
                  <a:lnTo>
                    <a:pt x="241363" y="280130"/>
                  </a:lnTo>
                  <a:lnTo>
                    <a:pt x="290894" y="280130"/>
                  </a:lnTo>
                  <a:lnTo>
                    <a:pt x="406241" y="280130"/>
                  </a:lnTo>
                  <a:cubicBezTo>
                    <a:pt x="442817" y="280130"/>
                    <a:pt x="473202" y="251651"/>
                    <a:pt x="476060" y="215741"/>
                  </a:cubicBezTo>
                  <a:cubicBezTo>
                    <a:pt x="479488" y="173546"/>
                    <a:pt x="514445" y="141256"/>
                    <a:pt x="556832" y="141256"/>
                  </a:cubicBezTo>
                  <a:lnTo>
                    <a:pt x="781336" y="141256"/>
                  </a:lnTo>
                  <a:lnTo>
                    <a:pt x="781336" y="1524"/>
                  </a:lnTo>
                  <a:lnTo>
                    <a:pt x="530162" y="1524"/>
                  </a:lnTo>
                  <a:lnTo>
                    <a:pt x="223647" y="0"/>
                  </a:lnTo>
                  <a:cubicBezTo>
                    <a:pt x="188500" y="8858"/>
                    <a:pt x="157925" y="42196"/>
                    <a:pt x="157925" y="80010"/>
                  </a:cubicBezTo>
                  <a:lnTo>
                    <a:pt x="157925" y="94107"/>
                  </a:lnTo>
                  <a:cubicBezTo>
                    <a:pt x="157925" y="132588"/>
                    <a:pt x="126397" y="164116"/>
                    <a:pt x="87916" y="164116"/>
                  </a:cubicBezTo>
                  <a:lnTo>
                    <a:pt x="0" y="164116"/>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6" name="Freeform: Shape 175">
              <a:extLst>
                <a:ext uri="{FF2B5EF4-FFF2-40B4-BE49-F238E27FC236}">
                  <a16:creationId xmlns:a16="http://schemas.microsoft.com/office/drawing/2014/main" id="{05145005-D286-4846-8652-53F5150847B3}"/>
                </a:ext>
              </a:extLst>
            </p:cNvPr>
            <p:cNvSpPr/>
            <p:nvPr/>
          </p:nvSpPr>
          <p:spPr>
            <a:xfrm>
              <a:off x="3700479" y="2359612"/>
              <a:ext cx="1578101" cy="888872"/>
            </a:xfrm>
            <a:custGeom>
              <a:avLst/>
              <a:gdLst>
                <a:gd name="connsiteX0" fmla="*/ 1423702 w 1578101"/>
                <a:gd name="connsiteY0" fmla="*/ 828389 h 888872"/>
                <a:gd name="connsiteX1" fmla="*/ 1363218 w 1578101"/>
                <a:gd name="connsiteY1" fmla="*/ 888873 h 888872"/>
                <a:gd name="connsiteX2" fmla="*/ 1012793 w 1578101"/>
                <a:gd name="connsiteY2" fmla="*/ 888873 h 888872"/>
                <a:gd name="connsiteX3" fmla="*/ 797909 w 1578101"/>
                <a:gd name="connsiteY3" fmla="*/ 887063 h 888872"/>
                <a:gd name="connsiteX4" fmla="*/ 797909 w 1578101"/>
                <a:gd name="connsiteY4" fmla="*/ 792004 h 888872"/>
                <a:gd name="connsiteX5" fmla="*/ 727900 w 1578101"/>
                <a:gd name="connsiteY5" fmla="*/ 721995 h 888872"/>
                <a:gd name="connsiteX6" fmla="*/ 398716 w 1578101"/>
                <a:gd name="connsiteY6" fmla="*/ 721995 h 888872"/>
                <a:gd name="connsiteX7" fmla="*/ 317945 w 1578101"/>
                <a:gd name="connsiteY7" fmla="*/ 647509 h 888872"/>
                <a:gd name="connsiteX8" fmla="*/ 248126 w 1578101"/>
                <a:gd name="connsiteY8" fmla="*/ 583120 h 888872"/>
                <a:gd name="connsiteX9" fmla="*/ 132683 w 1578101"/>
                <a:gd name="connsiteY9" fmla="*/ 583120 h 888872"/>
                <a:gd name="connsiteX10" fmla="*/ 83153 w 1578101"/>
                <a:gd name="connsiteY10" fmla="*/ 583120 h 888872"/>
                <a:gd name="connsiteX11" fmla="*/ 0 w 1578101"/>
                <a:gd name="connsiteY11" fmla="*/ 583120 h 888872"/>
                <a:gd name="connsiteX12" fmla="*/ 0 w 1578101"/>
                <a:gd name="connsiteY12" fmla="*/ 60484 h 888872"/>
                <a:gd name="connsiteX13" fmla="*/ 60484 w 1578101"/>
                <a:gd name="connsiteY13" fmla="*/ 0 h 888872"/>
                <a:gd name="connsiteX14" fmla="*/ 1420939 w 1578101"/>
                <a:gd name="connsiteY14" fmla="*/ 0 h 888872"/>
                <a:gd name="connsiteX15" fmla="*/ 1420939 w 1578101"/>
                <a:gd name="connsiteY15" fmla="*/ 338328 h 888872"/>
                <a:gd name="connsiteX16" fmla="*/ 1420939 w 1578101"/>
                <a:gd name="connsiteY16" fmla="*/ 390716 h 888872"/>
                <a:gd name="connsiteX17" fmla="*/ 1481423 w 1578101"/>
                <a:gd name="connsiteY17" fmla="*/ 451199 h 888872"/>
                <a:gd name="connsiteX18" fmla="*/ 1575721 w 1578101"/>
                <a:gd name="connsiteY18" fmla="*/ 451199 h 888872"/>
                <a:gd name="connsiteX19" fmla="*/ 1578102 w 1578101"/>
                <a:gd name="connsiteY19" fmla="*/ 729996 h 888872"/>
                <a:gd name="connsiteX20" fmla="*/ 1496282 w 1578101"/>
                <a:gd name="connsiteY20" fmla="*/ 729996 h 888872"/>
                <a:gd name="connsiteX21" fmla="*/ 1423797 w 1578101"/>
                <a:gd name="connsiteY21" fmla="*/ 797624 h 888872"/>
                <a:gd name="connsiteX22" fmla="*/ 1423702 w 1578101"/>
                <a:gd name="connsiteY22" fmla="*/ 828389 h 88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8101" h="888872">
                  <a:moveTo>
                    <a:pt x="1423702" y="828389"/>
                  </a:moveTo>
                  <a:cubicBezTo>
                    <a:pt x="1423511" y="861632"/>
                    <a:pt x="1396460" y="888873"/>
                    <a:pt x="1363218" y="888873"/>
                  </a:cubicBezTo>
                  <a:lnTo>
                    <a:pt x="1012793" y="888873"/>
                  </a:lnTo>
                  <a:lnTo>
                    <a:pt x="797909" y="887063"/>
                  </a:lnTo>
                  <a:lnTo>
                    <a:pt x="797909" y="792004"/>
                  </a:lnTo>
                  <a:cubicBezTo>
                    <a:pt x="797909" y="753523"/>
                    <a:pt x="766381" y="721995"/>
                    <a:pt x="727900" y="721995"/>
                  </a:cubicBezTo>
                  <a:lnTo>
                    <a:pt x="398716" y="721995"/>
                  </a:lnTo>
                  <a:cubicBezTo>
                    <a:pt x="356425" y="721995"/>
                    <a:pt x="321373" y="689705"/>
                    <a:pt x="317945" y="647509"/>
                  </a:cubicBezTo>
                  <a:cubicBezTo>
                    <a:pt x="315087" y="611600"/>
                    <a:pt x="284797" y="583120"/>
                    <a:pt x="248126" y="583120"/>
                  </a:cubicBezTo>
                  <a:lnTo>
                    <a:pt x="132683" y="583120"/>
                  </a:lnTo>
                  <a:lnTo>
                    <a:pt x="83153" y="583120"/>
                  </a:lnTo>
                  <a:lnTo>
                    <a:pt x="0" y="583120"/>
                  </a:lnTo>
                  <a:lnTo>
                    <a:pt x="0" y="60484"/>
                  </a:lnTo>
                  <a:cubicBezTo>
                    <a:pt x="0" y="27242"/>
                    <a:pt x="27241" y="0"/>
                    <a:pt x="60484" y="0"/>
                  </a:cubicBezTo>
                  <a:lnTo>
                    <a:pt x="1420939" y="0"/>
                  </a:lnTo>
                  <a:lnTo>
                    <a:pt x="1420939" y="338328"/>
                  </a:lnTo>
                  <a:lnTo>
                    <a:pt x="1420939" y="390716"/>
                  </a:lnTo>
                  <a:cubicBezTo>
                    <a:pt x="1420939" y="423958"/>
                    <a:pt x="1448181" y="451199"/>
                    <a:pt x="1481423" y="451199"/>
                  </a:cubicBezTo>
                  <a:lnTo>
                    <a:pt x="1575721" y="451199"/>
                  </a:lnTo>
                  <a:lnTo>
                    <a:pt x="1578102" y="729996"/>
                  </a:lnTo>
                  <a:lnTo>
                    <a:pt x="1496282" y="729996"/>
                  </a:lnTo>
                  <a:cubicBezTo>
                    <a:pt x="1457801" y="729996"/>
                    <a:pt x="1423988" y="759047"/>
                    <a:pt x="1423797" y="797624"/>
                  </a:cubicBezTo>
                  <a:lnTo>
                    <a:pt x="1423702" y="828389"/>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7" name="Freeform: Shape 176">
              <a:extLst>
                <a:ext uri="{FF2B5EF4-FFF2-40B4-BE49-F238E27FC236}">
                  <a16:creationId xmlns:a16="http://schemas.microsoft.com/office/drawing/2014/main" id="{BBE050C0-428D-4917-B6FA-0476A9EBEB9E}"/>
                </a:ext>
              </a:extLst>
            </p:cNvPr>
            <p:cNvSpPr/>
            <p:nvPr/>
          </p:nvSpPr>
          <p:spPr>
            <a:xfrm>
              <a:off x="2589388" y="2358278"/>
              <a:ext cx="1112234" cy="1175003"/>
            </a:xfrm>
            <a:custGeom>
              <a:avLst/>
              <a:gdLst>
                <a:gd name="connsiteX0" fmla="*/ 162115 w 1112234"/>
                <a:gd name="connsiteY0" fmla="*/ 371475 h 1175003"/>
                <a:gd name="connsiteX1" fmla="*/ 162115 w 1112234"/>
                <a:gd name="connsiteY1" fmla="*/ 164402 h 1175003"/>
                <a:gd name="connsiteX2" fmla="*/ 219837 w 1112234"/>
                <a:gd name="connsiteY2" fmla="*/ 164116 h 1175003"/>
                <a:gd name="connsiteX3" fmla="*/ 246412 w 1112234"/>
                <a:gd name="connsiteY3" fmla="*/ 164116 h 1175003"/>
                <a:gd name="connsiteX4" fmla="*/ 322802 w 1112234"/>
                <a:gd name="connsiteY4" fmla="*/ 87725 h 1175003"/>
                <a:gd name="connsiteX5" fmla="*/ 322802 w 1112234"/>
                <a:gd name="connsiteY5" fmla="*/ 69723 h 1175003"/>
                <a:gd name="connsiteX6" fmla="*/ 279844 w 1112234"/>
                <a:gd name="connsiteY6" fmla="*/ 1143 h 1175003"/>
                <a:gd name="connsiteX7" fmla="*/ 876872 w 1112234"/>
                <a:gd name="connsiteY7" fmla="*/ 0 h 1175003"/>
                <a:gd name="connsiteX8" fmla="*/ 948309 w 1112234"/>
                <a:gd name="connsiteY8" fmla="*/ 69723 h 1175003"/>
                <a:gd name="connsiteX9" fmla="*/ 948309 w 1112234"/>
                <a:gd name="connsiteY9" fmla="*/ 87725 h 1175003"/>
                <a:gd name="connsiteX10" fmla="*/ 1024699 w 1112234"/>
                <a:gd name="connsiteY10" fmla="*/ 164116 h 1175003"/>
                <a:gd name="connsiteX11" fmla="*/ 1051274 w 1112234"/>
                <a:gd name="connsiteY11" fmla="*/ 164116 h 1175003"/>
                <a:gd name="connsiteX12" fmla="*/ 1112234 w 1112234"/>
                <a:gd name="connsiteY12" fmla="*/ 133636 h 1175003"/>
                <a:gd name="connsiteX13" fmla="*/ 1112234 w 1112234"/>
                <a:gd name="connsiteY13" fmla="*/ 584263 h 1175003"/>
                <a:gd name="connsiteX14" fmla="*/ 861346 w 1112234"/>
                <a:gd name="connsiteY14" fmla="*/ 584263 h 1175003"/>
                <a:gd name="connsiteX15" fmla="*/ 791337 w 1112234"/>
                <a:gd name="connsiteY15" fmla="*/ 654272 h 1175003"/>
                <a:gd name="connsiteX16" fmla="*/ 791337 w 1112234"/>
                <a:gd name="connsiteY16" fmla="*/ 678656 h 1175003"/>
                <a:gd name="connsiteX17" fmla="*/ 861346 w 1112234"/>
                <a:gd name="connsiteY17" fmla="*/ 748665 h 1175003"/>
                <a:gd name="connsiteX18" fmla="*/ 865441 w 1112234"/>
                <a:gd name="connsiteY18" fmla="*/ 748665 h 1175003"/>
                <a:gd name="connsiteX19" fmla="*/ 946213 w 1112234"/>
                <a:gd name="connsiteY19" fmla="*/ 823150 h 1175003"/>
                <a:gd name="connsiteX20" fmla="*/ 1016032 w 1112234"/>
                <a:gd name="connsiteY20" fmla="*/ 887539 h 1175003"/>
                <a:gd name="connsiteX21" fmla="*/ 1032796 w 1112234"/>
                <a:gd name="connsiteY21" fmla="*/ 887539 h 1175003"/>
                <a:gd name="connsiteX22" fmla="*/ 1112234 w 1112234"/>
                <a:gd name="connsiteY22" fmla="*/ 952786 h 1175003"/>
                <a:gd name="connsiteX23" fmla="*/ 1112234 w 1112234"/>
                <a:gd name="connsiteY23" fmla="*/ 1103948 h 1175003"/>
                <a:gd name="connsiteX24" fmla="*/ 1042225 w 1112234"/>
                <a:gd name="connsiteY24" fmla="*/ 1173956 h 1175003"/>
                <a:gd name="connsiteX25" fmla="*/ 743236 w 1112234"/>
                <a:gd name="connsiteY25" fmla="*/ 1173956 h 1175003"/>
                <a:gd name="connsiteX26" fmla="*/ 735330 w 1112234"/>
                <a:gd name="connsiteY26" fmla="*/ 1174337 h 1175003"/>
                <a:gd name="connsiteX27" fmla="*/ 720757 w 1112234"/>
                <a:gd name="connsiteY27" fmla="*/ 1175004 h 1175003"/>
                <a:gd name="connsiteX28" fmla="*/ 162782 w 1112234"/>
                <a:gd name="connsiteY28" fmla="*/ 1175004 h 1175003"/>
                <a:gd name="connsiteX29" fmla="*/ 162782 w 1112234"/>
                <a:gd name="connsiteY29" fmla="*/ 1111853 h 1175003"/>
                <a:gd name="connsiteX30" fmla="*/ 81820 w 1112234"/>
                <a:gd name="connsiteY30" fmla="*/ 1030891 h 1175003"/>
                <a:gd name="connsiteX31" fmla="*/ 70009 w 1112234"/>
                <a:gd name="connsiteY31" fmla="*/ 1030891 h 1175003"/>
                <a:gd name="connsiteX32" fmla="*/ 0 w 1112234"/>
                <a:gd name="connsiteY32" fmla="*/ 960882 h 1175003"/>
                <a:gd name="connsiteX33" fmla="*/ 0 w 1112234"/>
                <a:gd name="connsiteY33" fmla="*/ 522446 h 1175003"/>
                <a:gd name="connsiteX34" fmla="*/ 70009 w 1112234"/>
                <a:gd name="connsiteY34" fmla="*/ 452438 h 1175003"/>
                <a:gd name="connsiteX35" fmla="*/ 81153 w 1112234"/>
                <a:gd name="connsiteY35" fmla="*/ 452438 h 1175003"/>
                <a:gd name="connsiteX36" fmla="*/ 162115 w 1112234"/>
                <a:gd name="connsiteY36" fmla="*/ 371475 h 117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12234" h="1175003">
                  <a:moveTo>
                    <a:pt x="162115" y="371475"/>
                  </a:moveTo>
                  <a:lnTo>
                    <a:pt x="162115" y="164402"/>
                  </a:lnTo>
                  <a:lnTo>
                    <a:pt x="219837" y="164116"/>
                  </a:lnTo>
                  <a:lnTo>
                    <a:pt x="246412" y="164116"/>
                  </a:lnTo>
                  <a:cubicBezTo>
                    <a:pt x="288417" y="164116"/>
                    <a:pt x="322802" y="129730"/>
                    <a:pt x="322802" y="87725"/>
                  </a:cubicBezTo>
                  <a:lnTo>
                    <a:pt x="322802" y="69723"/>
                  </a:lnTo>
                  <a:cubicBezTo>
                    <a:pt x="322802" y="39719"/>
                    <a:pt x="305181" y="13621"/>
                    <a:pt x="279844" y="1143"/>
                  </a:cubicBezTo>
                  <a:cubicBezTo>
                    <a:pt x="462439" y="1143"/>
                    <a:pt x="695897" y="0"/>
                    <a:pt x="876872" y="0"/>
                  </a:cubicBezTo>
                  <a:cubicBezTo>
                    <a:pt x="939736" y="1524"/>
                    <a:pt x="948309" y="38767"/>
                    <a:pt x="948309" y="69723"/>
                  </a:cubicBezTo>
                  <a:lnTo>
                    <a:pt x="948309" y="87725"/>
                  </a:lnTo>
                  <a:cubicBezTo>
                    <a:pt x="948309" y="129730"/>
                    <a:pt x="982694" y="164116"/>
                    <a:pt x="1024699" y="164116"/>
                  </a:cubicBezTo>
                  <a:lnTo>
                    <a:pt x="1051274" y="164116"/>
                  </a:lnTo>
                  <a:cubicBezTo>
                    <a:pt x="1076134" y="164116"/>
                    <a:pt x="1098232" y="152114"/>
                    <a:pt x="1112234" y="133636"/>
                  </a:cubicBezTo>
                  <a:lnTo>
                    <a:pt x="1112234" y="584263"/>
                  </a:lnTo>
                  <a:lnTo>
                    <a:pt x="861346" y="584263"/>
                  </a:lnTo>
                  <a:cubicBezTo>
                    <a:pt x="822865" y="584263"/>
                    <a:pt x="791337" y="615791"/>
                    <a:pt x="791337" y="654272"/>
                  </a:cubicBezTo>
                  <a:lnTo>
                    <a:pt x="791337" y="678656"/>
                  </a:lnTo>
                  <a:cubicBezTo>
                    <a:pt x="791337" y="717137"/>
                    <a:pt x="822865" y="748665"/>
                    <a:pt x="861346" y="748665"/>
                  </a:cubicBezTo>
                  <a:lnTo>
                    <a:pt x="865441" y="748665"/>
                  </a:lnTo>
                  <a:cubicBezTo>
                    <a:pt x="907828" y="748665"/>
                    <a:pt x="942784" y="780955"/>
                    <a:pt x="946213" y="823150"/>
                  </a:cubicBezTo>
                  <a:cubicBezTo>
                    <a:pt x="949071" y="859060"/>
                    <a:pt x="979360" y="887539"/>
                    <a:pt x="1016032" y="887539"/>
                  </a:cubicBezTo>
                  <a:lnTo>
                    <a:pt x="1032796" y="887539"/>
                  </a:lnTo>
                  <a:cubicBezTo>
                    <a:pt x="1072039" y="887539"/>
                    <a:pt x="1104900" y="915638"/>
                    <a:pt x="1112234" y="952786"/>
                  </a:cubicBezTo>
                  <a:lnTo>
                    <a:pt x="1112234" y="1103948"/>
                  </a:lnTo>
                  <a:cubicBezTo>
                    <a:pt x="1112234" y="1142429"/>
                    <a:pt x="1080706" y="1173956"/>
                    <a:pt x="1042225" y="1173956"/>
                  </a:cubicBezTo>
                  <a:lnTo>
                    <a:pt x="743236" y="1173956"/>
                  </a:lnTo>
                  <a:cubicBezTo>
                    <a:pt x="740473" y="1173956"/>
                    <a:pt x="738092" y="1174052"/>
                    <a:pt x="735330" y="1174337"/>
                  </a:cubicBezTo>
                  <a:cubicBezTo>
                    <a:pt x="730567" y="1174814"/>
                    <a:pt x="725710" y="1175004"/>
                    <a:pt x="720757" y="1175004"/>
                  </a:cubicBezTo>
                  <a:lnTo>
                    <a:pt x="162782" y="1175004"/>
                  </a:lnTo>
                  <a:lnTo>
                    <a:pt x="162782" y="1111853"/>
                  </a:lnTo>
                  <a:cubicBezTo>
                    <a:pt x="162782" y="1067276"/>
                    <a:pt x="126397" y="1030891"/>
                    <a:pt x="81820" y="1030891"/>
                  </a:cubicBezTo>
                  <a:lnTo>
                    <a:pt x="70009" y="1030891"/>
                  </a:lnTo>
                  <a:cubicBezTo>
                    <a:pt x="31528" y="1030891"/>
                    <a:pt x="0" y="999363"/>
                    <a:pt x="0" y="960882"/>
                  </a:cubicBezTo>
                  <a:lnTo>
                    <a:pt x="0" y="522446"/>
                  </a:lnTo>
                  <a:cubicBezTo>
                    <a:pt x="0" y="483965"/>
                    <a:pt x="31528" y="452438"/>
                    <a:pt x="70009" y="452438"/>
                  </a:cubicBezTo>
                  <a:lnTo>
                    <a:pt x="81153" y="452438"/>
                  </a:lnTo>
                  <a:cubicBezTo>
                    <a:pt x="125730" y="452438"/>
                    <a:pt x="162115" y="416052"/>
                    <a:pt x="162115" y="371475"/>
                  </a:cubicBez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8" name="Freeform: Shape 177">
              <a:extLst>
                <a:ext uri="{FF2B5EF4-FFF2-40B4-BE49-F238E27FC236}">
                  <a16:creationId xmlns:a16="http://schemas.microsoft.com/office/drawing/2014/main" id="{8B9E31CB-38FF-4E31-A160-19C27FDDEC9A}"/>
                </a:ext>
              </a:extLst>
            </p:cNvPr>
            <p:cNvSpPr/>
            <p:nvPr/>
          </p:nvSpPr>
          <p:spPr>
            <a:xfrm>
              <a:off x="2763124" y="1790874"/>
              <a:ext cx="304800" cy="536924"/>
            </a:xfrm>
            <a:custGeom>
              <a:avLst/>
              <a:gdLst>
                <a:gd name="connsiteX0" fmla="*/ 303657 w 304800"/>
                <a:gd name="connsiteY0" fmla="*/ 536639 h 536924"/>
                <a:gd name="connsiteX1" fmla="*/ 304800 w 304800"/>
                <a:gd name="connsiteY1" fmla="*/ 57626 h 536924"/>
                <a:gd name="connsiteX2" fmla="*/ 247174 w 304800"/>
                <a:gd name="connsiteY2" fmla="*/ 0 h 536924"/>
                <a:gd name="connsiteX3" fmla="*/ 227076 w 304800"/>
                <a:gd name="connsiteY3" fmla="*/ 0 h 536924"/>
                <a:gd name="connsiteX4" fmla="*/ 169450 w 304800"/>
                <a:gd name="connsiteY4" fmla="*/ 57626 h 536924"/>
                <a:gd name="connsiteX5" fmla="*/ 169450 w 304800"/>
                <a:gd name="connsiteY5" fmla="*/ 66866 h 536924"/>
                <a:gd name="connsiteX6" fmla="*/ 88487 w 304800"/>
                <a:gd name="connsiteY6" fmla="*/ 147828 h 536924"/>
                <a:gd name="connsiteX7" fmla="*/ 76390 w 304800"/>
                <a:gd name="connsiteY7" fmla="*/ 147828 h 536924"/>
                <a:gd name="connsiteX8" fmla="*/ 0 w 304800"/>
                <a:gd name="connsiteY8" fmla="*/ 224219 h 536924"/>
                <a:gd name="connsiteX9" fmla="*/ 0 w 304800"/>
                <a:gd name="connsiteY9" fmla="*/ 432340 h 536924"/>
                <a:gd name="connsiteX10" fmla="*/ 0 w 304800"/>
                <a:gd name="connsiteY10" fmla="*/ 434531 h 536924"/>
                <a:gd name="connsiteX11" fmla="*/ 0 w 304800"/>
                <a:gd name="connsiteY11" fmla="*/ 439579 h 536924"/>
                <a:gd name="connsiteX12" fmla="*/ 0 w 304800"/>
                <a:gd name="connsiteY12" fmla="*/ 441770 h 536924"/>
                <a:gd name="connsiteX13" fmla="*/ 0 w 304800"/>
                <a:gd name="connsiteY13" fmla="*/ 459772 h 536924"/>
                <a:gd name="connsiteX14" fmla="*/ 76390 w 304800"/>
                <a:gd name="connsiteY14" fmla="*/ 536162 h 536924"/>
                <a:gd name="connsiteX15" fmla="*/ 94107 w 304800"/>
                <a:gd name="connsiteY15" fmla="*/ 536162 h 536924"/>
                <a:gd name="connsiteX16" fmla="*/ 117824 w 304800"/>
                <a:gd name="connsiteY16" fmla="*/ 536924 h 536924"/>
                <a:gd name="connsiteX17" fmla="*/ 303657 w 304800"/>
                <a:gd name="connsiteY17" fmla="*/ 536639 h 53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4800" h="536924">
                  <a:moveTo>
                    <a:pt x="303657" y="536639"/>
                  </a:moveTo>
                  <a:lnTo>
                    <a:pt x="304800" y="57626"/>
                  </a:lnTo>
                  <a:cubicBezTo>
                    <a:pt x="304800" y="25908"/>
                    <a:pt x="278892" y="0"/>
                    <a:pt x="247174" y="0"/>
                  </a:cubicBezTo>
                  <a:lnTo>
                    <a:pt x="227076" y="0"/>
                  </a:lnTo>
                  <a:cubicBezTo>
                    <a:pt x="195358" y="0"/>
                    <a:pt x="169450" y="25908"/>
                    <a:pt x="169450" y="57626"/>
                  </a:cubicBezTo>
                  <a:lnTo>
                    <a:pt x="169450" y="66866"/>
                  </a:lnTo>
                  <a:cubicBezTo>
                    <a:pt x="169450" y="111443"/>
                    <a:pt x="133064" y="147828"/>
                    <a:pt x="88487" y="147828"/>
                  </a:cubicBezTo>
                  <a:lnTo>
                    <a:pt x="76390" y="147828"/>
                  </a:lnTo>
                  <a:cubicBezTo>
                    <a:pt x="34385" y="147828"/>
                    <a:pt x="0" y="182213"/>
                    <a:pt x="0" y="224219"/>
                  </a:cubicBezTo>
                  <a:lnTo>
                    <a:pt x="0" y="432340"/>
                  </a:lnTo>
                  <a:cubicBezTo>
                    <a:pt x="0" y="433102"/>
                    <a:pt x="0" y="433864"/>
                    <a:pt x="0" y="434531"/>
                  </a:cubicBezTo>
                  <a:cubicBezTo>
                    <a:pt x="95" y="436340"/>
                    <a:pt x="95" y="437864"/>
                    <a:pt x="0" y="439579"/>
                  </a:cubicBezTo>
                  <a:cubicBezTo>
                    <a:pt x="0" y="440341"/>
                    <a:pt x="0" y="441008"/>
                    <a:pt x="0" y="441770"/>
                  </a:cubicBezTo>
                  <a:lnTo>
                    <a:pt x="0" y="459772"/>
                  </a:lnTo>
                  <a:cubicBezTo>
                    <a:pt x="0" y="501777"/>
                    <a:pt x="34385" y="536162"/>
                    <a:pt x="76390" y="536162"/>
                  </a:cubicBezTo>
                  <a:lnTo>
                    <a:pt x="94107" y="536162"/>
                  </a:lnTo>
                  <a:cubicBezTo>
                    <a:pt x="102775" y="536162"/>
                    <a:pt x="108871" y="536924"/>
                    <a:pt x="117824" y="536924"/>
                  </a:cubicBezTo>
                  <a:cubicBezTo>
                    <a:pt x="176022" y="536924"/>
                    <a:pt x="238982" y="536829"/>
                    <a:pt x="303657" y="53663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9" name="Freeform: Shape 178">
              <a:extLst>
                <a:ext uri="{FF2B5EF4-FFF2-40B4-BE49-F238E27FC236}">
                  <a16:creationId xmlns:a16="http://schemas.microsoft.com/office/drawing/2014/main" id="{2104DE44-BFDE-4BFD-A680-43AF552CD7E0}"/>
                </a:ext>
              </a:extLst>
            </p:cNvPr>
            <p:cNvSpPr/>
            <p:nvPr/>
          </p:nvSpPr>
          <p:spPr>
            <a:xfrm>
              <a:off x="3109262" y="2015378"/>
              <a:ext cx="266318" cy="238580"/>
            </a:xfrm>
            <a:custGeom>
              <a:avLst/>
              <a:gdLst>
                <a:gd name="connsiteX0" fmla="*/ 208693 w 266318"/>
                <a:gd name="connsiteY0" fmla="*/ 71533 h 238580"/>
                <a:gd name="connsiteX1" fmla="*/ 188690 w 266318"/>
                <a:gd name="connsiteY1" fmla="*/ 71533 h 238580"/>
                <a:gd name="connsiteX2" fmla="*/ 183547 w 266318"/>
                <a:gd name="connsiteY2" fmla="*/ 71818 h 238580"/>
                <a:gd name="connsiteX3" fmla="*/ 183547 w 266318"/>
                <a:gd name="connsiteY3" fmla="*/ 15907 h 238580"/>
                <a:gd name="connsiteX4" fmla="*/ 148876 w 266318"/>
                <a:gd name="connsiteY4" fmla="*/ 286 h 238580"/>
                <a:gd name="connsiteX5" fmla="*/ 136779 w 266318"/>
                <a:gd name="connsiteY5" fmla="*/ 286 h 238580"/>
                <a:gd name="connsiteX6" fmla="*/ 46006 w 266318"/>
                <a:gd name="connsiteY6" fmla="*/ 0 h 238580"/>
                <a:gd name="connsiteX7" fmla="*/ 0 w 266318"/>
                <a:gd name="connsiteY7" fmla="*/ 46006 h 238580"/>
                <a:gd name="connsiteX8" fmla="*/ 0 w 266318"/>
                <a:gd name="connsiteY8" fmla="*/ 134969 h 238580"/>
                <a:gd name="connsiteX9" fmla="*/ 0 w 266318"/>
                <a:gd name="connsiteY9" fmla="*/ 174403 h 238580"/>
                <a:gd name="connsiteX10" fmla="*/ 0 w 266318"/>
                <a:gd name="connsiteY10" fmla="*/ 177451 h 238580"/>
                <a:gd name="connsiteX11" fmla="*/ 0 w 266318"/>
                <a:gd name="connsiteY11" fmla="*/ 178784 h 238580"/>
                <a:gd name="connsiteX12" fmla="*/ 0 w 266318"/>
                <a:gd name="connsiteY12" fmla="*/ 189643 h 238580"/>
                <a:gd name="connsiteX13" fmla="*/ 48768 w 266318"/>
                <a:gd name="connsiteY13" fmla="*/ 238411 h 238580"/>
                <a:gd name="connsiteX14" fmla="*/ 56674 w 266318"/>
                <a:gd name="connsiteY14" fmla="*/ 238411 h 238580"/>
                <a:gd name="connsiteX15" fmla="*/ 180213 w 266318"/>
                <a:gd name="connsiteY15" fmla="*/ 238411 h 238580"/>
                <a:gd name="connsiteX16" fmla="*/ 188690 w 266318"/>
                <a:gd name="connsiteY16" fmla="*/ 238411 h 238580"/>
                <a:gd name="connsiteX17" fmla="*/ 208693 w 266318"/>
                <a:gd name="connsiteY17" fmla="*/ 238411 h 238580"/>
                <a:gd name="connsiteX18" fmla="*/ 266319 w 266318"/>
                <a:gd name="connsiteY18" fmla="*/ 180784 h 238580"/>
                <a:gd name="connsiteX19" fmla="*/ 266319 w 266318"/>
                <a:gd name="connsiteY19" fmla="*/ 129159 h 238580"/>
                <a:gd name="connsiteX20" fmla="*/ 208693 w 266318"/>
                <a:gd name="connsiteY20" fmla="*/ 71533 h 23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6318" h="238580">
                  <a:moveTo>
                    <a:pt x="208693" y="71533"/>
                  </a:moveTo>
                  <a:lnTo>
                    <a:pt x="188690" y="71533"/>
                  </a:lnTo>
                  <a:cubicBezTo>
                    <a:pt x="186976" y="71533"/>
                    <a:pt x="185261" y="71628"/>
                    <a:pt x="183547" y="71818"/>
                  </a:cubicBezTo>
                  <a:lnTo>
                    <a:pt x="183547" y="15907"/>
                  </a:lnTo>
                  <a:cubicBezTo>
                    <a:pt x="183547" y="-3143"/>
                    <a:pt x="167926" y="286"/>
                    <a:pt x="148876" y="286"/>
                  </a:cubicBezTo>
                  <a:lnTo>
                    <a:pt x="136779" y="286"/>
                  </a:lnTo>
                  <a:cubicBezTo>
                    <a:pt x="117729" y="286"/>
                    <a:pt x="46006" y="0"/>
                    <a:pt x="46006" y="0"/>
                  </a:cubicBezTo>
                  <a:cubicBezTo>
                    <a:pt x="20669" y="0"/>
                    <a:pt x="0" y="20669"/>
                    <a:pt x="0" y="46006"/>
                  </a:cubicBezTo>
                  <a:lnTo>
                    <a:pt x="0" y="134969"/>
                  </a:lnTo>
                  <a:cubicBezTo>
                    <a:pt x="0" y="135446"/>
                    <a:pt x="0" y="173926"/>
                    <a:pt x="0" y="174403"/>
                  </a:cubicBezTo>
                  <a:cubicBezTo>
                    <a:pt x="0" y="175450"/>
                    <a:pt x="0" y="176403"/>
                    <a:pt x="0" y="177451"/>
                  </a:cubicBezTo>
                  <a:cubicBezTo>
                    <a:pt x="0" y="177927"/>
                    <a:pt x="0" y="178308"/>
                    <a:pt x="0" y="178784"/>
                  </a:cubicBezTo>
                  <a:lnTo>
                    <a:pt x="0" y="189643"/>
                  </a:lnTo>
                  <a:cubicBezTo>
                    <a:pt x="0" y="216503"/>
                    <a:pt x="22003" y="238411"/>
                    <a:pt x="48768" y="238411"/>
                  </a:cubicBezTo>
                  <a:lnTo>
                    <a:pt x="56674" y="238411"/>
                  </a:lnTo>
                  <a:cubicBezTo>
                    <a:pt x="61913" y="238411"/>
                    <a:pt x="142494" y="238506"/>
                    <a:pt x="180213" y="238411"/>
                  </a:cubicBezTo>
                  <a:cubicBezTo>
                    <a:pt x="182975" y="238792"/>
                    <a:pt x="185833" y="238411"/>
                    <a:pt x="188690" y="238411"/>
                  </a:cubicBezTo>
                  <a:lnTo>
                    <a:pt x="208693" y="238411"/>
                  </a:lnTo>
                  <a:cubicBezTo>
                    <a:pt x="240411" y="238411"/>
                    <a:pt x="266319" y="212503"/>
                    <a:pt x="266319" y="180784"/>
                  </a:cubicBezTo>
                  <a:lnTo>
                    <a:pt x="266319" y="129159"/>
                  </a:lnTo>
                  <a:cubicBezTo>
                    <a:pt x="266319" y="97441"/>
                    <a:pt x="240411" y="71533"/>
                    <a:pt x="208693" y="71533"/>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0" name="Freeform: Shape 179">
              <a:extLst>
                <a:ext uri="{FF2B5EF4-FFF2-40B4-BE49-F238E27FC236}">
                  <a16:creationId xmlns:a16="http://schemas.microsoft.com/office/drawing/2014/main" id="{E9425343-BE95-4DEA-85AD-C655A6887FDE}"/>
                </a:ext>
              </a:extLst>
            </p:cNvPr>
            <p:cNvSpPr/>
            <p:nvPr/>
          </p:nvSpPr>
          <p:spPr>
            <a:xfrm>
              <a:off x="2926191" y="4271089"/>
              <a:ext cx="135255" cy="274415"/>
            </a:xfrm>
            <a:custGeom>
              <a:avLst/>
              <a:gdLst>
                <a:gd name="connsiteX0" fmla="*/ 57626 w 135255"/>
                <a:gd name="connsiteY0" fmla="*/ 274415 h 274415"/>
                <a:gd name="connsiteX1" fmla="*/ 77629 w 135255"/>
                <a:gd name="connsiteY1" fmla="*/ 274415 h 274415"/>
                <a:gd name="connsiteX2" fmla="*/ 135255 w 135255"/>
                <a:gd name="connsiteY2" fmla="*/ 216789 h 274415"/>
                <a:gd name="connsiteX3" fmla="*/ 135255 w 135255"/>
                <a:gd name="connsiteY3" fmla="*/ 57626 h 274415"/>
                <a:gd name="connsiteX4" fmla="*/ 77629 w 135255"/>
                <a:gd name="connsiteY4" fmla="*/ 0 h 274415"/>
                <a:gd name="connsiteX5" fmla="*/ 57626 w 135255"/>
                <a:gd name="connsiteY5" fmla="*/ 0 h 274415"/>
                <a:gd name="connsiteX6" fmla="*/ 0 w 135255"/>
                <a:gd name="connsiteY6" fmla="*/ 57626 h 274415"/>
                <a:gd name="connsiteX7" fmla="*/ 0 w 135255"/>
                <a:gd name="connsiteY7" fmla="*/ 216789 h 274415"/>
                <a:gd name="connsiteX8" fmla="*/ 57626 w 135255"/>
                <a:gd name="connsiteY8" fmla="*/ 274415 h 27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5" h="274415">
                  <a:moveTo>
                    <a:pt x="57626" y="274415"/>
                  </a:moveTo>
                  <a:lnTo>
                    <a:pt x="77629" y="274415"/>
                  </a:lnTo>
                  <a:cubicBezTo>
                    <a:pt x="109347" y="274415"/>
                    <a:pt x="135255" y="248507"/>
                    <a:pt x="135255" y="216789"/>
                  </a:cubicBezTo>
                  <a:lnTo>
                    <a:pt x="135255" y="57626"/>
                  </a:lnTo>
                  <a:cubicBezTo>
                    <a:pt x="135255" y="25908"/>
                    <a:pt x="109347" y="0"/>
                    <a:pt x="77629" y="0"/>
                  </a:cubicBezTo>
                  <a:lnTo>
                    <a:pt x="57626" y="0"/>
                  </a:lnTo>
                  <a:cubicBezTo>
                    <a:pt x="25908" y="0"/>
                    <a:pt x="0" y="25908"/>
                    <a:pt x="0" y="57626"/>
                  </a:cubicBezTo>
                  <a:lnTo>
                    <a:pt x="0" y="216789"/>
                  </a:lnTo>
                  <a:cubicBezTo>
                    <a:pt x="0" y="248412"/>
                    <a:pt x="25908" y="274415"/>
                    <a:pt x="57626" y="274415"/>
                  </a:cubicBez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1" name="Freeform: Shape 180">
              <a:extLst>
                <a:ext uri="{FF2B5EF4-FFF2-40B4-BE49-F238E27FC236}">
                  <a16:creationId xmlns:a16="http://schemas.microsoft.com/office/drawing/2014/main" id="{EC26F890-1BF5-4511-A1AD-26714D9D4878}"/>
                </a:ext>
              </a:extLst>
            </p:cNvPr>
            <p:cNvSpPr/>
            <p:nvPr/>
          </p:nvSpPr>
          <p:spPr>
            <a:xfrm>
              <a:off x="2129520" y="2520773"/>
              <a:ext cx="621982" cy="435008"/>
            </a:xfrm>
            <a:custGeom>
              <a:avLst/>
              <a:gdLst>
                <a:gd name="connsiteX0" fmla="*/ 331280 w 621982"/>
                <a:gd name="connsiteY0" fmla="*/ 2 h 435008"/>
                <a:gd name="connsiteX1" fmla="*/ 247841 w 621982"/>
                <a:gd name="connsiteY1" fmla="*/ 83441 h 435008"/>
                <a:gd name="connsiteX2" fmla="*/ 247841 w 621982"/>
                <a:gd name="connsiteY2" fmla="*/ 146592 h 435008"/>
                <a:gd name="connsiteX3" fmla="*/ 83439 w 621982"/>
                <a:gd name="connsiteY3" fmla="*/ 146592 h 435008"/>
                <a:gd name="connsiteX4" fmla="*/ 0 w 621982"/>
                <a:gd name="connsiteY4" fmla="*/ 230030 h 435008"/>
                <a:gd name="connsiteX5" fmla="*/ 0 w 621982"/>
                <a:gd name="connsiteY5" fmla="*/ 283751 h 435008"/>
                <a:gd name="connsiteX6" fmla="*/ 232410 w 621982"/>
                <a:gd name="connsiteY6" fmla="*/ 283751 h 435008"/>
                <a:gd name="connsiteX7" fmla="*/ 315849 w 621982"/>
                <a:gd name="connsiteY7" fmla="*/ 367190 h 435008"/>
                <a:gd name="connsiteX8" fmla="*/ 393001 w 621982"/>
                <a:gd name="connsiteY8" fmla="*/ 435009 h 435008"/>
                <a:gd name="connsiteX9" fmla="*/ 459867 w 621982"/>
                <a:gd name="connsiteY9" fmla="*/ 434437 h 435008"/>
                <a:gd name="connsiteX10" fmla="*/ 459867 w 621982"/>
                <a:gd name="connsiteY10" fmla="*/ 360142 h 435008"/>
                <a:gd name="connsiteX11" fmla="*/ 529876 w 621982"/>
                <a:gd name="connsiteY11" fmla="*/ 290133 h 435008"/>
                <a:gd name="connsiteX12" fmla="*/ 541020 w 621982"/>
                <a:gd name="connsiteY12" fmla="*/ 290133 h 435008"/>
                <a:gd name="connsiteX13" fmla="*/ 621983 w 621982"/>
                <a:gd name="connsiteY13" fmla="*/ 209171 h 435008"/>
                <a:gd name="connsiteX14" fmla="*/ 621983 w 621982"/>
                <a:gd name="connsiteY14" fmla="*/ 2097 h 435008"/>
                <a:gd name="connsiteX15" fmla="*/ 331280 w 621982"/>
                <a:gd name="connsiteY15" fmla="*/ 2 h 43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1982" h="435008">
                  <a:moveTo>
                    <a:pt x="331280" y="2"/>
                  </a:moveTo>
                  <a:cubicBezTo>
                    <a:pt x="285369" y="-284"/>
                    <a:pt x="247841" y="37530"/>
                    <a:pt x="247841" y="83441"/>
                  </a:cubicBezTo>
                  <a:lnTo>
                    <a:pt x="247841" y="146592"/>
                  </a:lnTo>
                  <a:lnTo>
                    <a:pt x="83439" y="146592"/>
                  </a:lnTo>
                  <a:cubicBezTo>
                    <a:pt x="37529" y="146592"/>
                    <a:pt x="0" y="184120"/>
                    <a:pt x="0" y="230030"/>
                  </a:cubicBezTo>
                  <a:lnTo>
                    <a:pt x="0" y="283751"/>
                  </a:lnTo>
                  <a:lnTo>
                    <a:pt x="232410" y="283751"/>
                  </a:lnTo>
                  <a:cubicBezTo>
                    <a:pt x="278321" y="283751"/>
                    <a:pt x="315849" y="321280"/>
                    <a:pt x="315849" y="367190"/>
                  </a:cubicBezTo>
                  <a:cubicBezTo>
                    <a:pt x="312706" y="406052"/>
                    <a:pt x="339947" y="427103"/>
                    <a:pt x="393001" y="435009"/>
                  </a:cubicBezTo>
                  <a:lnTo>
                    <a:pt x="459867" y="434437"/>
                  </a:lnTo>
                  <a:lnTo>
                    <a:pt x="459867" y="360142"/>
                  </a:lnTo>
                  <a:cubicBezTo>
                    <a:pt x="459867" y="321661"/>
                    <a:pt x="491395" y="290133"/>
                    <a:pt x="529876" y="290133"/>
                  </a:cubicBezTo>
                  <a:lnTo>
                    <a:pt x="541020" y="290133"/>
                  </a:lnTo>
                  <a:cubicBezTo>
                    <a:pt x="585597" y="290133"/>
                    <a:pt x="621983" y="253748"/>
                    <a:pt x="621983" y="209171"/>
                  </a:cubicBezTo>
                  <a:lnTo>
                    <a:pt x="621983" y="2097"/>
                  </a:lnTo>
                  <a:lnTo>
                    <a:pt x="331280" y="2"/>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2" name="Freeform: Shape 181">
              <a:extLst>
                <a:ext uri="{FF2B5EF4-FFF2-40B4-BE49-F238E27FC236}">
                  <a16:creationId xmlns:a16="http://schemas.microsoft.com/office/drawing/2014/main" id="{621359D7-1EE5-4D39-BB9C-08FF8CB994F2}"/>
                </a:ext>
              </a:extLst>
            </p:cNvPr>
            <p:cNvSpPr/>
            <p:nvPr/>
          </p:nvSpPr>
          <p:spPr>
            <a:xfrm>
              <a:off x="1962262" y="2804429"/>
              <a:ext cx="627126" cy="447484"/>
            </a:xfrm>
            <a:custGeom>
              <a:avLst/>
              <a:gdLst>
                <a:gd name="connsiteX0" fmla="*/ 627126 w 627126"/>
                <a:gd name="connsiteY0" fmla="*/ 447485 h 447484"/>
                <a:gd name="connsiteX1" fmla="*/ 627126 w 627126"/>
                <a:gd name="connsiteY1" fmla="*/ 150686 h 447484"/>
                <a:gd name="connsiteX2" fmla="*/ 560260 w 627126"/>
                <a:gd name="connsiteY2" fmla="*/ 151257 h 447484"/>
                <a:gd name="connsiteX3" fmla="*/ 483108 w 627126"/>
                <a:gd name="connsiteY3" fmla="*/ 83439 h 447484"/>
                <a:gd name="connsiteX4" fmla="*/ 399669 w 627126"/>
                <a:gd name="connsiteY4" fmla="*/ 0 h 447484"/>
                <a:gd name="connsiteX5" fmla="*/ 168212 w 627126"/>
                <a:gd name="connsiteY5" fmla="*/ 0 h 447484"/>
                <a:gd name="connsiteX6" fmla="*/ 168212 w 627126"/>
                <a:gd name="connsiteY6" fmla="*/ 69437 h 447484"/>
                <a:gd name="connsiteX7" fmla="*/ 84106 w 627126"/>
                <a:gd name="connsiteY7" fmla="*/ 158401 h 447484"/>
                <a:gd name="connsiteX8" fmla="*/ 0 w 627126"/>
                <a:gd name="connsiteY8" fmla="*/ 158401 h 447484"/>
                <a:gd name="connsiteX9" fmla="*/ 381 w 627126"/>
                <a:gd name="connsiteY9" fmla="*/ 212788 h 447484"/>
                <a:gd name="connsiteX10" fmla="*/ 83820 w 627126"/>
                <a:gd name="connsiteY10" fmla="*/ 296228 h 447484"/>
                <a:gd name="connsiteX11" fmla="*/ 225457 w 627126"/>
                <a:gd name="connsiteY11" fmla="*/ 296228 h 447484"/>
                <a:gd name="connsiteX12" fmla="*/ 318421 w 627126"/>
                <a:gd name="connsiteY12" fmla="*/ 364046 h 447484"/>
                <a:gd name="connsiteX13" fmla="*/ 401860 w 627126"/>
                <a:gd name="connsiteY13" fmla="*/ 447485 h 447484"/>
                <a:gd name="connsiteX14" fmla="*/ 627126 w 627126"/>
                <a:gd name="connsiteY14" fmla="*/ 447485 h 44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7126" h="447484">
                  <a:moveTo>
                    <a:pt x="627126" y="447485"/>
                  </a:moveTo>
                  <a:lnTo>
                    <a:pt x="627126" y="150686"/>
                  </a:lnTo>
                  <a:lnTo>
                    <a:pt x="560260" y="151257"/>
                  </a:lnTo>
                  <a:cubicBezTo>
                    <a:pt x="507301" y="143351"/>
                    <a:pt x="479965" y="122301"/>
                    <a:pt x="483108" y="83439"/>
                  </a:cubicBezTo>
                  <a:cubicBezTo>
                    <a:pt x="483108" y="37529"/>
                    <a:pt x="445580" y="0"/>
                    <a:pt x="399669" y="0"/>
                  </a:cubicBezTo>
                  <a:lnTo>
                    <a:pt x="168212" y="0"/>
                  </a:lnTo>
                  <a:lnTo>
                    <a:pt x="168212" y="69437"/>
                  </a:lnTo>
                  <a:cubicBezTo>
                    <a:pt x="168212" y="115348"/>
                    <a:pt x="130016" y="158401"/>
                    <a:pt x="84106" y="158401"/>
                  </a:cubicBezTo>
                  <a:lnTo>
                    <a:pt x="0" y="158401"/>
                  </a:lnTo>
                  <a:lnTo>
                    <a:pt x="381" y="212788"/>
                  </a:lnTo>
                  <a:cubicBezTo>
                    <a:pt x="667" y="258699"/>
                    <a:pt x="37909" y="296228"/>
                    <a:pt x="83820" y="296228"/>
                  </a:cubicBezTo>
                  <a:lnTo>
                    <a:pt x="225457" y="296228"/>
                  </a:lnTo>
                  <a:cubicBezTo>
                    <a:pt x="307753" y="293180"/>
                    <a:pt x="320326" y="324993"/>
                    <a:pt x="318421" y="364046"/>
                  </a:cubicBezTo>
                  <a:cubicBezTo>
                    <a:pt x="318421" y="409956"/>
                    <a:pt x="355949" y="447485"/>
                    <a:pt x="401860" y="447485"/>
                  </a:cubicBezTo>
                  <a:lnTo>
                    <a:pt x="627126" y="447485"/>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3" name="Freeform: Shape 182">
              <a:extLst>
                <a:ext uri="{FF2B5EF4-FFF2-40B4-BE49-F238E27FC236}">
                  <a16:creationId xmlns:a16="http://schemas.microsoft.com/office/drawing/2014/main" id="{4CF09B19-85C5-42E8-A912-AF948F6D3DB9}"/>
                </a:ext>
              </a:extLst>
            </p:cNvPr>
            <p:cNvSpPr/>
            <p:nvPr/>
          </p:nvSpPr>
          <p:spPr>
            <a:xfrm>
              <a:off x="2437369" y="3095990"/>
              <a:ext cx="152019" cy="156019"/>
            </a:xfrm>
            <a:custGeom>
              <a:avLst/>
              <a:gdLst>
                <a:gd name="connsiteX0" fmla="*/ 152019 w 152019"/>
                <a:gd name="connsiteY0" fmla="*/ 0 h 156019"/>
                <a:gd name="connsiteX1" fmla="*/ 57626 w 152019"/>
                <a:gd name="connsiteY1" fmla="*/ 0 h 156019"/>
                <a:gd name="connsiteX2" fmla="*/ 0 w 152019"/>
                <a:gd name="connsiteY2" fmla="*/ 57626 h 156019"/>
                <a:gd name="connsiteX3" fmla="*/ 0 w 152019"/>
                <a:gd name="connsiteY3" fmla="*/ 156019 h 156019"/>
                <a:gd name="connsiteX4" fmla="*/ 152019 w 152019"/>
                <a:gd name="connsiteY4" fmla="*/ 156019 h 156019"/>
                <a:gd name="connsiteX5" fmla="*/ 152019 w 152019"/>
                <a:gd name="connsiteY5" fmla="*/ 0 h 15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019" h="156019">
                  <a:moveTo>
                    <a:pt x="152019" y="0"/>
                  </a:moveTo>
                  <a:lnTo>
                    <a:pt x="57626" y="0"/>
                  </a:lnTo>
                  <a:cubicBezTo>
                    <a:pt x="25908" y="0"/>
                    <a:pt x="0" y="25908"/>
                    <a:pt x="0" y="57626"/>
                  </a:cubicBezTo>
                  <a:lnTo>
                    <a:pt x="0" y="156019"/>
                  </a:lnTo>
                  <a:lnTo>
                    <a:pt x="152019" y="156019"/>
                  </a:lnTo>
                  <a:lnTo>
                    <a:pt x="152019" y="0"/>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4" name="Freeform: Shape 183">
              <a:extLst>
                <a:ext uri="{FF2B5EF4-FFF2-40B4-BE49-F238E27FC236}">
                  <a16:creationId xmlns:a16="http://schemas.microsoft.com/office/drawing/2014/main" id="{76151290-266A-4468-B6E6-919E9BE7918C}"/>
                </a:ext>
              </a:extLst>
            </p:cNvPr>
            <p:cNvSpPr/>
            <p:nvPr/>
          </p:nvSpPr>
          <p:spPr>
            <a:xfrm>
              <a:off x="866029" y="2961973"/>
              <a:ext cx="1885569" cy="1438655"/>
            </a:xfrm>
            <a:custGeom>
              <a:avLst/>
              <a:gdLst>
                <a:gd name="connsiteX0" fmla="*/ 945452 w 1885569"/>
                <a:gd name="connsiteY0" fmla="*/ 114776 h 1438655"/>
                <a:gd name="connsiteX1" fmla="*/ 945452 w 1885569"/>
                <a:gd name="connsiteY1" fmla="*/ 205835 h 1438655"/>
                <a:gd name="connsiteX2" fmla="*/ 864489 w 1885569"/>
                <a:gd name="connsiteY2" fmla="*/ 286798 h 1438655"/>
                <a:gd name="connsiteX3" fmla="*/ 558165 w 1885569"/>
                <a:gd name="connsiteY3" fmla="*/ 286798 h 1438655"/>
                <a:gd name="connsiteX4" fmla="*/ 475393 w 1885569"/>
                <a:gd name="connsiteY4" fmla="*/ 359759 h 1438655"/>
                <a:gd name="connsiteX5" fmla="*/ 395002 w 1885569"/>
                <a:gd name="connsiteY5" fmla="*/ 430530 h 1438655"/>
                <a:gd name="connsiteX6" fmla="*/ 57626 w 1885569"/>
                <a:gd name="connsiteY6" fmla="*/ 430530 h 1438655"/>
                <a:gd name="connsiteX7" fmla="*/ 0 w 1885569"/>
                <a:gd name="connsiteY7" fmla="*/ 488156 h 1438655"/>
                <a:gd name="connsiteX8" fmla="*/ 0 w 1885569"/>
                <a:gd name="connsiteY8" fmla="*/ 508159 h 1438655"/>
                <a:gd name="connsiteX9" fmla="*/ 57626 w 1885569"/>
                <a:gd name="connsiteY9" fmla="*/ 565785 h 1438655"/>
                <a:gd name="connsiteX10" fmla="*/ 222885 w 1885569"/>
                <a:gd name="connsiteY10" fmla="*/ 565785 h 1438655"/>
                <a:gd name="connsiteX11" fmla="*/ 303848 w 1885569"/>
                <a:gd name="connsiteY11" fmla="*/ 645890 h 1438655"/>
                <a:gd name="connsiteX12" fmla="*/ 361474 w 1885569"/>
                <a:gd name="connsiteY12" fmla="*/ 702850 h 1438655"/>
                <a:gd name="connsiteX13" fmla="*/ 550736 w 1885569"/>
                <a:gd name="connsiteY13" fmla="*/ 702850 h 1438655"/>
                <a:gd name="connsiteX14" fmla="*/ 631698 w 1885569"/>
                <a:gd name="connsiteY14" fmla="*/ 783812 h 1438655"/>
                <a:gd name="connsiteX15" fmla="*/ 631698 w 1885569"/>
                <a:gd name="connsiteY15" fmla="*/ 924687 h 1438655"/>
                <a:gd name="connsiteX16" fmla="*/ 550736 w 1885569"/>
                <a:gd name="connsiteY16" fmla="*/ 1005649 h 1438655"/>
                <a:gd name="connsiteX17" fmla="*/ 536257 w 1885569"/>
                <a:gd name="connsiteY17" fmla="*/ 1005649 h 1438655"/>
                <a:gd name="connsiteX18" fmla="*/ 478631 w 1885569"/>
                <a:gd name="connsiteY18" fmla="*/ 1063276 h 1438655"/>
                <a:gd name="connsiteX19" fmla="*/ 478631 w 1885569"/>
                <a:gd name="connsiteY19" fmla="*/ 1220914 h 1438655"/>
                <a:gd name="connsiteX20" fmla="*/ 397669 w 1885569"/>
                <a:gd name="connsiteY20" fmla="*/ 1301877 h 1438655"/>
                <a:gd name="connsiteX21" fmla="*/ 883634 w 1885569"/>
                <a:gd name="connsiteY21" fmla="*/ 1301877 h 1438655"/>
                <a:gd name="connsiteX22" fmla="*/ 941261 w 1885569"/>
                <a:gd name="connsiteY22" fmla="*/ 1359503 h 1438655"/>
                <a:gd name="connsiteX23" fmla="*/ 941261 w 1885569"/>
                <a:gd name="connsiteY23" fmla="*/ 1380363 h 1438655"/>
                <a:gd name="connsiteX24" fmla="*/ 941546 w 1885569"/>
                <a:gd name="connsiteY24" fmla="*/ 1380363 h 1438655"/>
                <a:gd name="connsiteX25" fmla="*/ 941546 w 1885569"/>
                <a:gd name="connsiteY25" fmla="*/ 1381030 h 1438655"/>
                <a:gd name="connsiteX26" fmla="*/ 999173 w 1885569"/>
                <a:gd name="connsiteY26" fmla="*/ 1438656 h 1438655"/>
                <a:gd name="connsiteX27" fmla="*/ 1261110 w 1885569"/>
                <a:gd name="connsiteY27" fmla="*/ 1438656 h 1438655"/>
                <a:gd name="connsiteX28" fmla="*/ 1261110 w 1885569"/>
                <a:gd name="connsiteY28" fmla="*/ 1362647 h 1438655"/>
                <a:gd name="connsiteX29" fmla="*/ 1318736 w 1885569"/>
                <a:gd name="connsiteY29" fmla="*/ 1305020 h 1438655"/>
                <a:gd name="connsiteX30" fmla="*/ 1765459 w 1885569"/>
                <a:gd name="connsiteY30" fmla="*/ 1305020 h 1438655"/>
                <a:gd name="connsiteX31" fmla="*/ 1785557 w 1885569"/>
                <a:gd name="connsiteY31" fmla="*/ 1304544 h 1438655"/>
                <a:gd name="connsiteX32" fmla="*/ 1827181 w 1885569"/>
                <a:gd name="connsiteY32" fmla="*/ 1303115 h 1438655"/>
                <a:gd name="connsiteX33" fmla="*/ 1884807 w 1885569"/>
                <a:gd name="connsiteY33" fmla="*/ 1245489 h 1438655"/>
                <a:gd name="connsiteX34" fmla="*/ 1885093 w 1885569"/>
                <a:gd name="connsiteY34" fmla="*/ 865251 h 1438655"/>
                <a:gd name="connsiteX35" fmla="*/ 1789367 w 1885569"/>
                <a:gd name="connsiteY35" fmla="*/ 865251 h 1438655"/>
                <a:gd name="connsiteX36" fmla="*/ 1731740 w 1885569"/>
                <a:gd name="connsiteY36" fmla="*/ 807625 h 1438655"/>
                <a:gd name="connsiteX37" fmla="*/ 1731740 w 1885569"/>
                <a:gd name="connsiteY37" fmla="*/ 629983 h 1438655"/>
                <a:gd name="connsiteX38" fmla="*/ 1789367 w 1885569"/>
                <a:gd name="connsiteY38" fmla="*/ 572357 h 1438655"/>
                <a:gd name="connsiteX39" fmla="*/ 1885474 w 1885569"/>
                <a:gd name="connsiteY39" fmla="*/ 572357 h 1438655"/>
                <a:gd name="connsiteX40" fmla="*/ 1885569 w 1885569"/>
                <a:gd name="connsiteY40" fmla="*/ 495967 h 1438655"/>
                <a:gd name="connsiteX41" fmla="*/ 1805464 w 1885569"/>
                <a:gd name="connsiteY41" fmla="*/ 427101 h 1438655"/>
                <a:gd name="connsiteX42" fmla="*/ 1793653 w 1885569"/>
                <a:gd name="connsiteY42" fmla="*/ 427101 h 1438655"/>
                <a:gd name="connsiteX43" fmla="*/ 1723644 w 1885569"/>
                <a:gd name="connsiteY43" fmla="*/ 357092 h 1438655"/>
                <a:gd name="connsiteX44" fmla="*/ 1723644 w 1885569"/>
                <a:gd name="connsiteY44" fmla="*/ 289750 h 1438655"/>
                <a:gd name="connsiteX45" fmla="*/ 1498378 w 1885569"/>
                <a:gd name="connsiteY45" fmla="*/ 289750 h 1438655"/>
                <a:gd name="connsiteX46" fmla="*/ 1417225 w 1885569"/>
                <a:gd name="connsiteY46" fmla="*/ 225742 h 1438655"/>
                <a:gd name="connsiteX47" fmla="*/ 1415034 w 1885569"/>
                <a:gd name="connsiteY47" fmla="*/ 204025 h 1438655"/>
                <a:gd name="connsiteX48" fmla="*/ 1323308 w 1885569"/>
                <a:gd name="connsiteY48" fmla="*/ 138398 h 1438655"/>
                <a:gd name="connsiteX49" fmla="*/ 1320641 w 1885569"/>
                <a:gd name="connsiteY49" fmla="*/ 138398 h 1438655"/>
                <a:gd name="connsiteX50" fmla="*/ 1180338 w 1885569"/>
                <a:gd name="connsiteY50" fmla="*/ 138398 h 1438655"/>
                <a:gd name="connsiteX51" fmla="*/ 1121950 w 1885569"/>
                <a:gd name="connsiteY51" fmla="*/ 114490 h 1438655"/>
                <a:gd name="connsiteX52" fmla="*/ 1121950 w 1885569"/>
                <a:gd name="connsiteY52" fmla="*/ 114490 h 1438655"/>
                <a:gd name="connsiteX53" fmla="*/ 1115092 w 1885569"/>
                <a:gd name="connsiteY53" fmla="*/ 106966 h 1438655"/>
                <a:gd name="connsiteX54" fmla="*/ 1114616 w 1885569"/>
                <a:gd name="connsiteY54" fmla="*/ 106299 h 1438655"/>
                <a:gd name="connsiteX55" fmla="*/ 1114520 w 1885569"/>
                <a:gd name="connsiteY55" fmla="*/ 106204 h 1438655"/>
                <a:gd name="connsiteX56" fmla="*/ 1114425 w 1885569"/>
                <a:gd name="connsiteY56" fmla="*/ 106108 h 1438655"/>
                <a:gd name="connsiteX57" fmla="*/ 1109853 w 1885569"/>
                <a:gd name="connsiteY57" fmla="*/ 99631 h 1438655"/>
                <a:gd name="connsiteX58" fmla="*/ 1109853 w 1885569"/>
                <a:gd name="connsiteY58" fmla="*/ 99631 h 1438655"/>
                <a:gd name="connsiteX59" fmla="*/ 1108805 w 1885569"/>
                <a:gd name="connsiteY59" fmla="*/ 97917 h 1438655"/>
                <a:gd name="connsiteX60" fmla="*/ 1108805 w 1885569"/>
                <a:gd name="connsiteY60" fmla="*/ 97822 h 1438655"/>
                <a:gd name="connsiteX61" fmla="*/ 1108424 w 1885569"/>
                <a:gd name="connsiteY61" fmla="*/ 97155 h 1438655"/>
                <a:gd name="connsiteX62" fmla="*/ 1108329 w 1885569"/>
                <a:gd name="connsiteY62" fmla="*/ 96964 h 1438655"/>
                <a:gd name="connsiteX63" fmla="*/ 1107853 w 1885569"/>
                <a:gd name="connsiteY63" fmla="*/ 96107 h 1438655"/>
                <a:gd name="connsiteX64" fmla="*/ 1107853 w 1885569"/>
                <a:gd name="connsiteY64" fmla="*/ 96107 h 1438655"/>
                <a:gd name="connsiteX65" fmla="*/ 1107377 w 1885569"/>
                <a:gd name="connsiteY65" fmla="*/ 95250 h 1438655"/>
                <a:gd name="connsiteX66" fmla="*/ 1107377 w 1885569"/>
                <a:gd name="connsiteY66" fmla="*/ 95250 h 1438655"/>
                <a:gd name="connsiteX67" fmla="*/ 1106996 w 1885569"/>
                <a:gd name="connsiteY67" fmla="*/ 94488 h 1438655"/>
                <a:gd name="connsiteX68" fmla="*/ 1106900 w 1885569"/>
                <a:gd name="connsiteY68" fmla="*/ 94393 h 1438655"/>
                <a:gd name="connsiteX69" fmla="*/ 1106424 w 1885569"/>
                <a:gd name="connsiteY69" fmla="*/ 93536 h 1438655"/>
                <a:gd name="connsiteX70" fmla="*/ 1106424 w 1885569"/>
                <a:gd name="connsiteY70" fmla="*/ 93440 h 1438655"/>
                <a:gd name="connsiteX71" fmla="*/ 1106329 w 1885569"/>
                <a:gd name="connsiteY71" fmla="*/ 93154 h 1438655"/>
                <a:gd name="connsiteX72" fmla="*/ 1105948 w 1885569"/>
                <a:gd name="connsiteY72" fmla="*/ 92392 h 1438655"/>
                <a:gd name="connsiteX73" fmla="*/ 1105567 w 1885569"/>
                <a:gd name="connsiteY73" fmla="*/ 91630 h 1438655"/>
                <a:gd name="connsiteX74" fmla="*/ 1105091 w 1885569"/>
                <a:gd name="connsiteY74" fmla="*/ 90678 h 1438655"/>
                <a:gd name="connsiteX75" fmla="*/ 1104995 w 1885569"/>
                <a:gd name="connsiteY75" fmla="*/ 90583 h 1438655"/>
                <a:gd name="connsiteX76" fmla="*/ 1104614 w 1885569"/>
                <a:gd name="connsiteY76" fmla="*/ 89821 h 1438655"/>
                <a:gd name="connsiteX77" fmla="*/ 1104614 w 1885569"/>
                <a:gd name="connsiteY77" fmla="*/ 89821 h 1438655"/>
                <a:gd name="connsiteX78" fmla="*/ 1104233 w 1885569"/>
                <a:gd name="connsiteY78" fmla="*/ 88963 h 1438655"/>
                <a:gd name="connsiteX79" fmla="*/ 1104233 w 1885569"/>
                <a:gd name="connsiteY79" fmla="*/ 88963 h 1438655"/>
                <a:gd name="connsiteX80" fmla="*/ 1103852 w 1885569"/>
                <a:gd name="connsiteY80" fmla="*/ 88011 h 1438655"/>
                <a:gd name="connsiteX81" fmla="*/ 1103662 w 1885569"/>
                <a:gd name="connsiteY81" fmla="*/ 87535 h 1438655"/>
                <a:gd name="connsiteX82" fmla="*/ 1103281 w 1885569"/>
                <a:gd name="connsiteY82" fmla="*/ 86582 h 1438655"/>
                <a:gd name="connsiteX83" fmla="*/ 1103186 w 1885569"/>
                <a:gd name="connsiteY83" fmla="*/ 86392 h 1438655"/>
                <a:gd name="connsiteX84" fmla="*/ 1102614 w 1885569"/>
                <a:gd name="connsiteY84" fmla="*/ 84963 h 1438655"/>
                <a:gd name="connsiteX85" fmla="*/ 1102424 w 1885569"/>
                <a:gd name="connsiteY85" fmla="*/ 84582 h 1438655"/>
                <a:gd name="connsiteX86" fmla="*/ 1097090 w 1885569"/>
                <a:gd name="connsiteY86" fmla="*/ 55245 h 1438655"/>
                <a:gd name="connsiteX87" fmla="*/ 1097090 w 1885569"/>
                <a:gd name="connsiteY87" fmla="*/ 0 h 1438655"/>
                <a:gd name="connsiteX88" fmla="*/ 1029367 w 1885569"/>
                <a:gd name="connsiteY88" fmla="*/ 0 h 1438655"/>
                <a:gd name="connsiteX89" fmla="*/ 945928 w 1885569"/>
                <a:gd name="connsiteY89" fmla="*/ 83439 h 1438655"/>
                <a:gd name="connsiteX90" fmla="*/ 945452 w 1885569"/>
                <a:gd name="connsiteY90" fmla="*/ 114776 h 1438655"/>
                <a:gd name="connsiteX91" fmla="*/ 945452 w 1885569"/>
                <a:gd name="connsiteY91" fmla="*/ 114776 h 143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885569" h="1438655">
                  <a:moveTo>
                    <a:pt x="945452" y="114776"/>
                  </a:moveTo>
                  <a:lnTo>
                    <a:pt x="945452" y="205835"/>
                  </a:lnTo>
                  <a:cubicBezTo>
                    <a:pt x="945452" y="250412"/>
                    <a:pt x="909066" y="286798"/>
                    <a:pt x="864489" y="286798"/>
                  </a:cubicBezTo>
                  <a:lnTo>
                    <a:pt x="558165" y="286798"/>
                  </a:lnTo>
                  <a:cubicBezTo>
                    <a:pt x="515874" y="286798"/>
                    <a:pt x="480632" y="318706"/>
                    <a:pt x="475393" y="359759"/>
                  </a:cubicBezTo>
                  <a:cubicBezTo>
                    <a:pt x="470249" y="400431"/>
                    <a:pt x="436055" y="430530"/>
                    <a:pt x="395002" y="430530"/>
                  </a:cubicBezTo>
                  <a:lnTo>
                    <a:pt x="57626" y="430530"/>
                  </a:lnTo>
                  <a:cubicBezTo>
                    <a:pt x="25908" y="430530"/>
                    <a:pt x="0" y="456438"/>
                    <a:pt x="0" y="488156"/>
                  </a:cubicBezTo>
                  <a:lnTo>
                    <a:pt x="0" y="508159"/>
                  </a:lnTo>
                  <a:cubicBezTo>
                    <a:pt x="0" y="539877"/>
                    <a:pt x="25908" y="565785"/>
                    <a:pt x="57626" y="565785"/>
                  </a:cubicBezTo>
                  <a:lnTo>
                    <a:pt x="222885" y="565785"/>
                  </a:lnTo>
                  <a:cubicBezTo>
                    <a:pt x="267176" y="565785"/>
                    <a:pt x="303371" y="601599"/>
                    <a:pt x="303848" y="645890"/>
                  </a:cubicBezTo>
                  <a:cubicBezTo>
                    <a:pt x="304229" y="677323"/>
                    <a:pt x="329946" y="702850"/>
                    <a:pt x="361474" y="702850"/>
                  </a:cubicBezTo>
                  <a:lnTo>
                    <a:pt x="550736" y="702850"/>
                  </a:lnTo>
                  <a:cubicBezTo>
                    <a:pt x="595313" y="702850"/>
                    <a:pt x="631698" y="739235"/>
                    <a:pt x="631698" y="783812"/>
                  </a:cubicBezTo>
                  <a:lnTo>
                    <a:pt x="631698" y="924687"/>
                  </a:lnTo>
                  <a:cubicBezTo>
                    <a:pt x="631698" y="969264"/>
                    <a:pt x="595313" y="1005649"/>
                    <a:pt x="550736" y="1005649"/>
                  </a:cubicBezTo>
                  <a:lnTo>
                    <a:pt x="536257" y="1005649"/>
                  </a:lnTo>
                  <a:cubicBezTo>
                    <a:pt x="504539" y="1005649"/>
                    <a:pt x="478631" y="1031557"/>
                    <a:pt x="478631" y="1063276"/>
                  </a:cubicBezTo>
                  <a:lnTo>
                    <a:pt x="478631" y="1220914"/>
                  </a:lnTo>
                  <a:cubicBezTo>
                    <a:pt x="478631" y="1265491"/>
                    <a:pt x="442246" y="1301877"/>
                    <a:pt x="397669" y="1301877"/>
                  </a:cubicBezTo>
                  <a:lnTo>
                    <a:pt x="883634" y="1301877"/>
                  </a:lnTo>
                  <a:cubicBezTo>
                    <a:pt x="915353" y="1301877"/>
                    <a:pt x="941261" y="1327785"/>
                    <a:pt x="941261" y="1359503"/>
                  </a:cubicBezTo>
                  <a:lnTo>
                    <a:pt x="941261" y="1380363"/>
                  </a:lnTo>
                  <a:lnTo>
                    <a:pt x="941546" y="1380363"/>
                  </a:lnTo>
                  <a:lnTo>
                    <a:pt x="941546" y="1381030"/>
                  </a:lnTo>
                  <a:cubicBezTo>
                    <a:pt x="941546" y="1412748"/>
                    <a:pt x="967454" y="1438656"/>
                    <a:pt x="999173" y="1438656"/>
                  </a:cubicBezTo>
                  <a:lnTo>
                    <a:pt x="1261110" y="1438656"/>
                  </a:lnTo>
                  <a:lnTo>
                    <a:pt x="1261110" y="1362647"/>
                  </a:lnTo>
                  <a:cubicBezTo>
                    <a:pt x="1261110" y="1330928"/>
                    <a:pt x="1287018" y="1305020"/>
                    <a:pt x="1318736" y="1305020"/>
                  </a:cubicBezTo>
                  <a:lnTo>
                    <a:pt x="1765459" y="1305020"/>
                  </a:lnTo>
                  <a:lnTo>
                    <a:pt x="1785557" y="1304544"/>
                  </a:lnTo>
                  <a:lnTo>
                    <a:pt x="1827181" y="1303115"/>
                  </a:lnTo>
                  <a:cubicBezTo>
                    <a:pt x="1858804" y="1302067"/>
                    <a:pt x="1884807" y="1277207"/>
                    <a:pt x="1884807" y="1245489"/>
                  </a:cubicBezTo>
                  <a:cubicBezTo>
                    <a:pt x="1884807" y="1118806"/>
                    <a:pt x="1884902" y="991933"/>
                    <a:pt x="1885093" y="865251"/>
                  </a:cubicBezTo>
                  <a:lnTo>
                    <a:pt x="1789367" y="865251"/>
                  </a:lnTo>
                  <a:cubicBezTo>
                    <a:pt x="1757648" y="865251"/>
                    <a:pt x="1731740" y="839343"/>
                    <a:pt x="1731740" y="807625"/>
                  </a:cubicBezTo>
                  <a:lnTo>
                    <a:pt x="1731740" y="629983"/>
                  </a:lnTo>
                  <a:cubicBezTo>
                    <a:pt x="1731740" y="598265"/>
                    <a:pt x="1757648" y="572357"/>
                    <a:pt x="1789367" y="572357"/>
                  </a:cubicBezTo>
                  <a:lnTo>
                    <a:pt x="1885474" y="572357"/>
                  </a:lnTo>
                  <a:lnTo>
                    <a:pt x="1885569" y="495967"/>
                  </a:lnTo>
                  <a:cubicBezTo>
                    <a:pt x="1879663" y="457009"/>
                    <a:pt x="1845945" y="427101"/>
                    <a:pt x="1805464" y="427101"/>
                  </a:cubicBezTo>
                  <a:lnTo>
                    <a:pt x="1793653" y="427101"/>
                  </a:lnTo>
                  <a:cubicBezTo>
                    <a:pt x="1755172" y="427101"/>
                    <a:pt x="1723644" y="395573"/>
                    <a:pt x="1723644" y="357092"/>
                  </a:cubicBezTo>
                  <a:lnTo>
                    <a:pt x="1723644" y="289750"/>
                  </a:lnTo>
                  <a:lnTo>
                    <a:pt x="1498378" y="289750"/>
                  </a:lnTo>
                  <a:cubicBezTo>
                    <a:pt x="1459135" y="289750"/>
                    <a:pt x="1426083" y="262318"/>
                    <a:pt x="1417225" y="225742"/>
                  </a:cubicBezTo>
                  <a:cubicBezTo>
                    <a:pt x="1415415" y="218313"/>
                    <a:pt x="1414748" y="211741"/>
                    <a:pt x="1415034" y="204025"/>
                  </a:cubicBezTo>
                  <a:cubicBezTo>
                    <a:pt x="1416272" y="166211"/>
                    <a:pt x="1402842" y="135826"/>
                    <a:pt x="1323308" y="138398"/>
                  </a:cubicBezTo>
                  <a:cubicBezTo>
                    <a:pt x="1322356" y="138398"/>
                    <a:pt x="1321594" y="138398"/>
                    <a:pt x="1320641" y="138398"/>
                  </a:cubicBezTo>
                  <a:lnTo>
                    <a:pt x="1180338" y="138398"/>
                  </a:lnTo>
                  <a:cubicBezTo>
                    <a:pt x="1157669" y="138398"/>
                    <a:pt x="1137095" y="129254"/>
                    <a:pt x="1121950" y="114490"/>
                  </a:cubicBezTo>
                  <a:lnTo>
                    <a:pt x="1121950" y="114490"/>
                  </a:lnTo>
                  <a:cubicBezTo>
                    <a:pt x="1119569" y="112109"/>
                    <a:pt x="1117283" y="109633"/>
                    <a:pt x="1115092" y="106966"/>
                  </a:cubicBezTo>
                  <a:lnTo>
                    <a:pt x="1114616" y="106299"/>
                  </a:lnTo>
                  <a:lnTo>
                    <a:pt x="1114520" y="106204"/>
                  </a:lnTo>
                  <a:lnTo>
                    <a:pt x="1114425" y="106108"/>
                  </a:lnTo>
                  <a:cubicBezTo>
                    <a:pt x="1112806" y="104013"/>
                    <a:pt x="1111282" y="101822"/>
                    <a:pt x="1109853" y="99631"/>
                  </a:cubicBezTo>
                  <a:lnTo>
                    <a:pt x="1109853" y="99631"/>
                  </a:lnTo>
                  <a:cubicBezTo>
                    <a:pt x="1109472" y="99060"/>
                    <a:pt x="1109186" y="98488"/>
                    <a:pt x="1108805" y="97917"/>
                  </a:cubicBezTo>
                  <a:lnTo>
                    <a:pt x="1108805" y="97822"/>
                  </a:lnTo>
                  <a:lnTo>
                    <a:pt x="1108424" y="97155"/>
                  </a:lnTo>
                  <a:lnTo>
                    <a:pt x="1108329" y="96964"/>
                  </a:lnTo>
                  <a:lnTo>
                    <a:pt x="1107853" y="96107"/>
                  </a:lnTo>
                  <a:lnTo>
                    <a:pt x="1107853" y="96107"/>
                  </a:lnTo>
                  <a:lnTo>
                    <a:pt x="1107377" y="95250"/>
                  </a:lnTo>
                  <a:lnTo>
                    <a:pt x="1107377" y="95250"/>
                  </a:lnTo>
                  <a:lnTo>
                    <a:pt x="1106996" y="94488"/>
                  </a:lnTo>
                  <a:lnTo>
                    <a:pt x="1106900" y="94393"/>
                  </a:lnTo>
                  <a:lnTo>
                    <a:pt x="1106424" y="93536"/>
                  </a:lnTo>
                  <a:lnTo>
                    <a:pt x="1106424" y="93440"/>
                  </a:lnTo>
                  <a:lnTo>
                    <a:pt x="1106329" y="93154"/>
                  </a:lnTo>
                  <a:lnTo>
                    <a:pt x="1105948" y="92392"/>
                  </a:lnTo>
                  <a:lnTo>
                    <a:pt x="1105567" y="91630"/>
                  </a:lnTo>
                  <a:lnTo>
                    <a:pt x="1105091" y="90678"/>
                  </a:lnTo>
                  <a:lnTo>
                    <a:pt x="1104995" y="90583"/>
                  </a:lnTo>
                  <a:lnTo>
                    <a:pt x="1104614" y="89821"/>
                  </a:lnTo>
                  <a:lnTo>
                    <a:pt x="1104614" y="89821"/>
                  </a:lnTo>
                  <a:lnTo>
                    <a:pt x="1104233" y="88963"/>
                  </a:lnTo>
                  <a:lnTo>
                    <a:pt x="1104233" y="88963"/>
                  </a:lnTo>
                  <a:lnTo>
                    <a:pt x="1103852" y="88011"/>
                  </a:lnTo>
                  <a:lnTo>
                    <a:pt x="1103662" y="87535"/>
                  </a:lnTo>
                  <a:lnTo>
                    <a:pt x="1103281" y="86582"/>
                  </a:lnTo>
                  <a:lnTo>
                    <a:pt x="1103186" y="86392"/>
                  </a:lnTo>
                  <a:lnTo>
                    <a:pt x="1102614" y="84963"/>
                  </a:lnTo>
                  <a:lnTo>
                    <a:pt x="1102424" y="84582"/>
                  </a:lnTo>
                  <a:cubicBezTo>
                    <a:pt x="1098995" y="75438"/>
                    <a:pt x="1097090" y="65532"/>
                    <a:pt x="1097090" y="55245"/>
                  </a:cubicBezTo>
                  <a:lnTo>
                    <a:pt x="1097090" y="0"/>
                  </a:lnTo>
                  <a:lnTo>
                    <a:pt x="1029367" y="0"/>
                  </a:lnTo>
                  <a:cubicBezTo>
                    <a:pt x="983456" y="0"/>
                    <a:pt x="945928" y="37529"/>
                    <a:pt x="945928" y="83439"/>
                  </a:cubicBezTo>
                  <a:lnTo>
                    <a:pt x="945452" y="114776"/>
                  </a:lnTo>
                  <a:lnTo>
                    <a:pt x="945452" y="114776"/>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5" name="Freeform: Shape 184">
              <a:extLst>
                <a:ext uri="{FF2B5EF4-FFF2-40B4-BE49-F238E27FC236}">
                  <a16:creationId xmlns:a16="http://schemas.microsoft.com/office/drawing/2014/main" id="{7489208B-85B7-4E6D-85E1-FD125010F0CB}"/>
                </a:ext>
              </a:extLst>
            </p:cNvPr>
            <p:cNvSpPr/>
            <p:nvPr/>
          </p:nvSpPr>
          <p:spPr>
            <a:xfrm>
              <a:off x="1972549" y="4846494"/>
              <a:ext cx="135254" cy="128873"/>
            </a:xfrm>
            <a:custGeom>
              <a:avLst/>
              <a:gdLst>
                <a:gd name="connsiteX0" fmla="*/ 57626 w 135254"/>
                <a:gd name="connsiteY0" fmla="*/ 128874 h 128873"/>
                <a:gd name="connsiteX1" fmla="*/ 77629 w 135254"/>
                <a:gd name="connsiteY1" fmla="*/ 128874 h 128873"/>
                <a:gd name="connsiteX2" fmla="*/ 135255 w 135254"/>
                <a:gd name="connsiteY2" fmla="*/ 71247 h 128873"/>
                <a:gd name="connsiteX3" fmla="*/ 135255 w 135254"/>
                <a:gd name="connsiteY3" fmla="*/ 57626 h 128873"/>
                <a:gd name="connsiteX4" fmla="*/ 77629 w 135254"/>
                <a:gd name="connsiteY4" fmla="*/ 0 h 128873"/>
                <a:gd name="connsiteX5" fmla="*/ 57626 w 135254"/>
                <a:gd name="connsiteY5" fmla="*/ 0 h 128873"/>
                <a:gd name="connsiteX6" fmla="*/ 0 w 135254"/>
                <a:gd name="connsiteY6" fmla="*/ 57626 h 128873"/>
                <a:gd name="connsiteX7" fmla="*/ 0 w 135254"/>
                <a:gd name="connsiteY7" fmla="*/ 71247 h 128873"/>
                <a:gd name="connsiteX8" fmla="*/ 57626 w 135254"/>
                <a:gd name="connsiteY8" fmla="*/ 128874 h 1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4" h="128873">
                  <a:moveTo>
                    <a:pt x="57626" y="128874"/>
                  </a:moveTo>
                  <a:lnTo>
                    <a:pt x="77629" y="128874"/>
                  </a:lnTo>
                  <a:cubicBezTo>
                    <a:pt x="109347" y="128874"/>
                    <a:pt x="135255" y="102965"/>
                    <a:pt x="135255" y="71247"/>
                  </a:cubicBezTo>
                  <a:lnTo>
                    <a:pt x="135255" y="57626"/>
                  </a:lnTo>
                  <a:cubicBezTo>
                    <a:pt x="135255" y="25908"/>
                    <a:pt x="109347" y="0"/>
                    <a:pt x="77629" y="0"/>
                  </a:cubicBezTo>
                  <a:lnTo>
                    <a:pt x="57626" y="0"/>
                  </a:lnTo>
                  <a:cubicBezTo>
                    <a:pt x="25908" y="0"/>
                    <a:pt x="0" y="25908"/>
                    <a:pt x="0" y="57626"/>
                  </a:cubicBezTo>
                  <a:lnTo>
                    <a:pt x="0" y="71247"/>
                  </a:lnTo>
                  <a:cubicBezTo>
                    <a:pt x="0" y="102965"/>
                    <a:pt x="25908" y="128874"/>
                    <a:pt x="57626" y="128874"/>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6" name="Freeform: Shape 185">
              <a:extLst>
                <a:ext uri="{FF2B5EF4-FFF2-40B4-BE49-F238E27FC236}">
                  <a16:creationId xmlns:a16="http://schemas.microsoft.com/office/drawing/2014/main" id="{3F8290F0-D778-4AE7-8E10-FFFF4BC974E4}"/>
                </a:ext>
              </a:extLst>
            </p:cNvPr>
            <p:cNvSpPr/>
            <p:nvPr/>
          </p:nvSpPr>
          <p:spPr>
            <a:xfrm>
              <a:off x="2926191" y="4710763"/>
              <a:ext cx="299656" cy="417766"/>
            </a:xfrm>
            <a:custGeom>
              <a:avLst/>
              <a:gdLst>
                <a:gd name="connsiteX0" fmla="*/ 57626 w 299656"/>
                <a:gd name="connsiteY0" fmla="*/ 417767 h 417766"/>
                <a:gd name="connsiteX1" fmla="*/ 77629 w 299656"/>
                <a:gd name="connsiteY1" fmla="*/ 417767 h 417766"/>
                <a:gd name="connsiteX2" fmla="*/ 135255 w 299656"/>
                <a:gd name="connsiteY2" fmla="*/ 360140 h 417766"/>
                <a:gd name="connsiteX3" fmla="*/ 135255 w 299656"/>
                <a:gd name="connsiteY3" fmla="*/ 216217 h 417766"/>
                <a:gd name="connsiteX4" fmla="*/ 216218 w 299656"/>
                <a:gd name="connsiteY4" fmla="*/ 135255 h 417766"/>
                <a:gd name="connsiteX5" fmla="*/ 242030 w 299656"/>
                <a:gd name="connsiteY5" fmla="*/ 135255 h 417766"/>
                <a:gd name="connsiteX6" fmla="*/ 299656 w 299656"/>
                <a:gd name="connsiteY6" fmla="*/ 77629 h 417766"/>
                <a:gd name="connsiteX7" fmla="*/ 299656 w 299656"/>
                <a:gd name="connsiteY7" fmla="*/ 57626 h 417766"/>
                <a:gd name="connsiteX8" fmla="*/ 242030 w 299656"/>
                <a:gd name="connsiteY8" fmla="*/ 0 h 417766"/>
                <a:gd name="connsiteX9" fmla="*/ 77629 w 299656"/>
                <a:gd name="connsiteY9" fmla="*/ 0 h 417766"/>
                <a:gd name="connsiteX10" fmla="*/ 57626 w 299656"/>
                <a:gd name="connsiteY10" fmla="*/ 0 h 417766"/>
                <a:gd name="connsiteX11" fmla="*/ 56197 w 299656"/>
                <a:gd name="connsiteY11" fmla="*/ 0 h 417766"/>
                <a:gd name="connsiteX12" fmla="*/ 56197 w 299656"/>
                <a:gd name="connsiteY12" fmla="*/ 0 h 417766"/>
                <a:gd name="connsiteX13" fmla="*/ 54769 w 299656"/>
                <a:gd name="connsiteY13" fmla="*/ 95 h 417766"/>
                <a:gd name="connsiteX14" fmla="*/ 54769 w 299656"/>
                <a:gd name="connsiteY14" fmla="*/ 95 h 417766"/>
                <a:gd name="connsiteX15" fmla="*/ 53340 w 299656"/>
                <a:gd name="connsiteY15" fmla="*/ 190 h 417766"/>
                <a:gd name="connsiteX16" fmla="*/ 53340 w 299656"/>
                <a:gd name="connsiteY16" fmla="*/ 190 h 417766"/>
                <a:gd name="connsiteX17" fmla="*/ 51911 w 299656"/>
                <a:gd name="connsiteY17" fmla="*/ 286 h 417766"/>
                <a:gd name="connsiteX18" fmla="*/ 51911 w 299656"/>
                <a:gd name="connsiteY18" fmla="*/ 286 h 417766"/>
                <a:gd name="connsiteX19" fmla="*/ 50482 w 299656"/>
                <a:gd name="connsiteY19" fmla="*/ 476 h 417766"/>
                <a:gd name="connsiteX20" fmla="*/ 50482 w 299656"/>
                <a:gd name="connsiteY20" fmla="*/ 476 h 417766"/>
                <a:gd name="connsiteX21" fmla="*/ 49054 w 299656"/>
                <a:gd name="connsiteY21" fmla="*/ 667 h 417766"/>
                <a:gd name="connsiteX22" fmla="*/ 49054 w 299656"/>
                <a:gd name="connsiteY22" fmla="*/ 667 h 417766"/>
                <a:gd name="connsiteX23" fmla="*/ 47625 w 299656"/>
                <a:gd name="connsiteY23" fmla="*/ 857 h 417766"/>
                <a:gd name="connsiteX24" fmla="*/ 47625 w 299656"/>
                <a:gd name="connsiteY24" fmla="*/ 857 h 417766"/>
                <a:gd name="connsiteX25" fmla="*/ 46196 w 299656"/>
                <a:gd name="connsiteY25" fmla="*/ 1143 h 417766"/>
                <a:gd name="connsiteX26" fmla="*/ 46196 w 299656"/>
                <a:gd name="connsiteY26" fmla="*/ 1143 h 417766"/>
                <a:gd name="connsiteX27" fmla="*/ 44768 w 299656"/>
                <a:gd name="connsiteY27" fmla="*/ 1429 h 417766"/>
                <a:gd name="connsiteX28" fmla="*/ 44768 w 299656"/>
                <a:gd name="connsiteY28" fmla="*/ 1429 h 417766"/>
                <a:gd name="connsiteX29" fmla="*/ 43339 w 299656"/>
                <a:gd name="connsiteY29" fmla="*/ 1809 h 417766"/>
                <a:gd name="connsiteX30" fmla="*/ 43339 w 299656"/>
                <a:gd name="connsiteY30" fmla="*/ 1809 h 417766"/>
                <a:gd name="connsiteX31" fmla="*/ 42005 w 299656"/>
                <a:gd name="connsiteY31" fmla="*/ 2191 h 417766"/>
                <a:gd name="connsiteX32" fmla="*/ 42005 w 299656"/>
                <a:gd name="connsiteY32" fmla="*/ 2191 h 417766"/>
                <a:gd name="connsiteX33" fmla="*/ 40672 w 299656"/>
                <a:gd name="connsiteY33" fmla="*/ 2572 h 417766"/>
                <a:gd name="connsiteX34" fmla="*/ 40672 w 299656"/>
                <a:gd name="connsiteY34" fmla="*/ 2572 h 417766"/>
                <a:gd name="connsiteX35" fmla="*/ 39338 w 299656"/>
                <a:gd name="connsiteY35" fmla="*/ 3048 h 417766"/>
                <a:gd name="connsiteX36" fmla="*/ 39338 w 299656"/>
                <a:gd name="connsiteY36" fmla="*/ 3048 h 417766"/>
                <a:gd name="connsiteX37" fmla="*/ 38005 w 299656"/>
                <a:gd name="connsiteY37" fmla="*/ 3524 h 417766"/>
                <a:gd name="connsiteX38" fmla="*/ 38005 w 299656"/>
                <a:gd name="connsiteY38" fmla="*/ 3524 h 417766"/>
                <a:gd name="connsiteX39" fmla="*/ 36671 w 299656"/>
                <a:gd name="connsiteY39" fmla="*/ 4000 h 417766"/>
                <a:gd name="connsiteX40" fmla="*/ 36671 w 299656"/>
                <a:gd name="connsiteY40" fmla="*/ 4000 h 417766"/>
                <a:gd name="connsiteX41" fmla="*/ 35338 w 299656"/>
                <a:gd name="connsiteY41" fmla="*/ 4572 h 417766"/>
                <a:gd name="connsiteX42" fmla="*/ 35338 w 299656"/>
                <a:gd name="connsiteY42" fmla="*/ 4572 h 417766"/>
                <a:gd name="connsiteX43" fmla="*/ 34099 w 299656"/>
                <a:gd name="connsiteY43" fmla="*/ 5143 h 417766"/>
                <a:gd name="connsiteX44" fmla="*/ 34099 w 299656"/>
                <a:gd name="connsiteY44" fmla="*/ 5143 h 417766"/>
                <a:gd name="connsiteX45" fmla="*/ 32861 w 299656"/>
                <a:gd name="connsiteY45" fmla="*/ 5715 h 417766"/>
                <a:gd name="connsiteX46" fmla="*/ 32861 w 299656"/>
                <a:gd name="connsiteY46" fmla="*/ 5715 h 417766"/>
                <a:gd name="connsiteX47" fmla="*/ 31623 w 299656"/>
                <a:gd name="connsiteY47" fmla="*/ 6382 h 417766"/>
                <a:gd name="connsiteX48" fmla="*/ 31623 w 299656"/>
                <a:gd name="connsiteY48" fmla="*/ 6382 h 417766"/>
                <a:gd name="connsiteX49" fmla="*/ 30385 w 299656"/>
                <a:gd name="connsiteY49" fmla="*/ 7048 h 417766"/>
                <a:gd name="connsiteX50" fmla="*/ 30385 w 299656"/>
                <a:gd name="connsiteY50" fmla="*/ 7048 h 417766"/>
                <a:gd name="connsiteX51" fmla="*/ 29146 w 299656"/>
                <a:gd name="connsiteY51" fmla="*/ 7715 h 417766"/>
                <a:gd name="connsiteX52" fmla="*/ 29146 w 299656"/>
                <a:gd name="connsiteY52" fmla="*/ 7715 h 417766"/>
                <a:gd name="connsiteX53" fmla="*/ 27908 w 299656"/>
                <a:gd name="connsiteY53" fmla="*/ 8382 h 417766"/>
                <a:gd name="connsiteX54" fmla="*/ 27908 w 299656"/>
                <a:gd name="connsiteY54" fmla="*/ 8382 h 417766"/>
                <a:gd name="connsiteX55" fmla="*/ 26765 w 299656"/>
                <a:gd name="connsiteY55" fmla="*/ 9144 h 417766"/>
                <a:gd name="connsiteX56" fmla="*/ 26765 w 299656"/>
                <a:gd name="connsiteY56" fmla="*/ 9144 h 417766"/>
                <a:gd name="connsiteX57" fmla="*/ 25622 w 299656"/>
                <a:gd name="connsiteY57" fmla="*/ 9906 h 417766"/>
                <a:gd name="connsiteX58" fmla="*/ 25622 w 299656"/>
                <a:gd name="connsiteY58" fmla="*/ 9906 h 417766"/>
                <a:gd name="connsiteX59" fmla="*/ 24479 w 299656"/>
                <a:gd name="connsiteY59" fmla="*/ 10668 h 417766"/>
                <a:gd name="connsiteX60" fmla="*/ 24479 w 299656"/>
                <a:gd name="connsiteY60" fmla="*/ 10668 h 417766"/>
                <a:gd name="connsiteX61" fmla="*/ 23336 w 299656"/>
                <a:gd name="connsiteY61" fmla="*/ 11525 h 417766"/>
                <a:gd name="connsiteX62" fmla="*/ 23336 w 299656"/>
                <a:gd name="connsiteY62" fmla="*/ 11525 h 417766"/>
                <a:gd name="connsiteX63" fmla="*/ 22193 w 299656"/>
                <a:gd name="connsiteY63" fmla="*/ 12382 h 417766"/>
                <a:gd name="connsiteX64" fmla="*/ 22193 w 299656"/>
                <a:gd name="connsiteY64" fmla="*/ 12382 h 417766"/>
                <a:gd name="connsiteX65" fmla="*/ 21146 w 299656"/>
                <a:gd name="connsiteY65" fmla="*/ 13240 h 417766"/>
                <a:gd name="connsiteX66" fmla="*/ 21146 w 299656"/>
                <a:gd name="connsiteY66" fmla="*/ 13240 h 417766"/>
                <a:gd name="connsiteX67" fmla="*/ 20098 w 299656"/>
                <a:gd name="connsiteY67" fmla="*/ 14097 h 417766"/>
                <a:gd name="connsiteX68" fmla="*/ 20098 w 299656"/>
                <a:gd name="connsiteY68" fmla="*/ 14097 h 417766"/>
                <a:gd name="connsiteX69" fmla="*/ 19050 w 299656"/>
                <a:gd name="connsiteY69" fmla="*/ 15049 h 417766"/>
                <a:gd name="connsiteX70" fmla="*/ 19050 w 299656"/>
                <a:gd name="connsiteY70" fmla="*/ 15049 h 417766"/>
                <a:gd name="connsiteX71" fmla="*/ 18002 w 299656"/>
                <a:gd name="connsiteY71" fmla="*/ 16002 h 417766"/>
                <a:gd name="connsiteX72" fmla="*/ 18002 w 299656"/>
                <a:gd name="connsiteY72" fmla="*/ 16002 h 417766"/>
                <a:gd name="connsiteX73" fmla="*/ 17050 w 299656"/>
                <a:gd name="connsiteY73" fmla="*/ 16954 h 417766"/>
                <a:gd name="connsiteX74" fmla="*/ 17050 w 299656"/>
                <a:gd name="connsiteY74" fmla="*/ 16954 h 417766"/>
                <a:gd name="connsiteX75" fmla="*/ 16097 w 299656"/>
                <a:gd name="connsiteY75" fmla="*/ 17907 h 417766"/>
                <a:gd name="connsiteX76" fmla="*/ 16097 w 299656"/>
                <a:gd name="connsiteY76" fmla="*/ 17907 h 417766"/>
                <a:gd name="connsiteX77" fmla="*/ 15145 w 299656"/>
                <a:gd name="connsiteY77" fmla="*/ 18955 h 417766"/>
                <a:gd name="connsiteX78" fmla="*/ 15145 w 299656"/>
                <a:gd name="connsiteY78" fmla="*/ 18955 h 417766"/>
                <a:gd name="connsiteX79" fmla="*/ 14192 w 299656"/>
                <a:gd name="connsiteY79" fmla="*/ 20002 h 417766"/>
                <a:gd name="connsiteX80" fmla="*/ 14192 w 299656"/>
                <a:gd name="connsiteY80" fmla="*/ 20002 h 417766"/>
                <a:gd name="connsiteX81" fmla="*/ 13335 w 299656"/>
                <a:gd name="connsiteY81" fmla="*/ 21050 h 417766"/>
                <a:gd name="connsiteX82" fmla="*/ 13335 w 299656"/>
                <a:gd name="connsiteY82" fmla="*/ 21050 h 417766"/>
                <a:gd name="connsiteX83" fmla="*/ 12478 w 299656"/>
                <a:gd name="connsiteY83" fmla="*/ 22098 h 417766"/>
                <a:gd name="connsiteX84" fmla="*/ 12478 w 299656"/>
                <a:gd name="connsiteY84" fmla="*/ 22098 h 417766"/>
                <a:gd name="connsiteX85" fmla="*/ 11621 w 299656"/>
                <a:gd name="connsiteY85" fmla="*/ 23146 h 417766"/>
                <a:gd name="connsiteX86" fmla="*/ 11621 w 299656"/>
                <a:gd name="connsiteY86" fmla="*/ 23146 h 417766"/>
                <a:gd name="connsiteX87" fmla="*/ 10763 w 299656"/>
                <a:gd name="connsiteY87" fmla="*/ 24289 h 417766"/>
                <a:gd name="connsiteX88" fmla="*/ 10763 w 299656"/>
                <a:gd name="connsiteY88" fmla="*/ 24289 h 417766"/>
                <a:gd name="connsiteX89" fmla="*/ 10001 w 299656"/>
                <a:gd name="connsiteY89" fmla="*/ 25432 h 417766"/>
                <a:gd name="connsiteX90" fmla="*/ 10001 w 299656"/>
                <a:gd name="connsiteY90" fmla="*/ 25432 h 417766"/>
                <a:gd name="connsiteX91" fmla="*/ 9239 w 299656"/>
                <a:gd name="connsiteY91" fmla="*/ 26575 h 417766"/>
                <a:gd name="connsiteX92" fmla="*/ 9239 w 299656"/>
                <a:gd name="connsiteY92" fmla="*/ 26575 h 417766"/>
                <a:gd name="connsiteX93" fmla="*/ 8477 w 299656"/>
                <a:gd name="connsiteY93" fmla="*/ 27717 h 417766"/>
                <a:gd name="connsiteX94" fmla="*/ 8477 w 299656"/>
                <a:gd name="connsiteY94" fmla="*/ 27717 h 417766"/>
                <a:gd name="connsiteX95" fmla="*/ 7811 w 299656"/>
                <a:gd name="connsiteY95" fmla="*/ 28956 h 417766"/>
                <a:gd name="connsiteX96" fmla="*/ 7811 w 299656"/>
                <a:gd name="connsiteY96" fmla="*/ 28956 h 417766"/>
                <a:gd name="connsiteX97" fmla="*/ 7144 w 299656"/>
                <a:gd name="connsiteY97" fmla="*/ 30194 h 417766"/>
                <a:gd name="connsiteX98" fmla="*/ 7144 w 299656"/>
                <a:gd name="connsiteY98" fmla="*/ 30194 h 417766"/>
                <a:gd name="connsiteX99" fmla="*/ 6477 w 299656"/>
                <a:gd name="connsiteY99" fmla="*/ 31432 h 417766"/>
                <a:gd name="connsiteX100" fmla="*/ 6477 w 299656"/>
                <a:gd name="connsiteY100" fmla="*/ 31432 h 417766"/>
                <a:gd name="connsiteX101" fmla="*/ 5810 w 299656"/>
                <a:gd name="connsiteY101" fmla="*/ 32671 h 417766"/>
                <a:gd name="connsiteX102" fmla="*/ 5810 w 299656"/>
                <a:gd name="connsiteY102" fmla="*/ 32671 h 417766"/>
                <a:gd name="connsiteX103" fmla="*/ 5239 w 299656"/>
                <a:gd name="connsiteY103" fmla="*/ 33909 h 417766"/>
                <a:gd name="connsiteX104" fmla="*/ 5239 w 299656"/>
                <a:gd name="connsiteY104" fmla="*/ 33909 h 417766"/>
                <a:gd name="connsiteX105" fmla="*/ 4667 w 299656"/>
                <a:gd name="connsiteY105" fmla="*/ 35147 h 417766"/>
                <a:gd name="connsiteX106" fmla="*/ 4667 w 299656"/>
                <a:gd name="connsiteY106" fmla="*/ 35147 h 417766"/>
                <a:gd name="connsiteX107" fmla="*/ 4096 w 299656"/>
                <a:gd name="connsiteY107" fmla="*/ 36481 h 417766"/>
                <a:gd name="connsiteX108" fmla="*/ 4096 w 299656"/>
                <a:gd name="connsiteY108" fmla="*/ 36481 h 417766"/>
                <a:gd name="connsiteX109" fmla="*/ 3620 w 299656"/>
                <a:gd name="connsiteY109" fmla="*/ 37814 h 417766"/>
                <a:gd name="connsiteX110" fmla="*/ 3620 w 299656"/>
                <a:gd name="connsiteY110" fmla="*/ 37814 h 417766"/>
                <a:gd name="connsiteX111" fmla="*/ 3143 w 299656"/>
                <a:gd name="connsiteY111" fmla="*/ 39148 h 417766"/>
                <a:gd name="connsiteX112" fmla="*/ 3143 w 299656"/>
                <a:gd name="connsiteY112" fmla="*/ 39148 h 417766"/>
                <a:gd name="connsiteX113" fmla="*/ 2667 w 299656"/>
                <a:gd name="connsiteY113" fmla="*/ 40481 h 417766"/>
                <a:gd name="connsiteX114" fmla="*/ 2667 w 299656"/>
                <a:gd name="connsiteY114" fmla="*/ 40481 h 417766"/>
                <a:gd name="connsiteX115" fmla="*/ 2286 w 299656"/>
                <a:gd name="connsiteY115" fmla="*/ 41815 h 417766"/>
                <a:gd name="connsiteX116" fmla="*/ 2286 w 299656"/>
                <a:gd name="connsiteY116" fmla="*/ 41815 h 417766"/>
                <a:gd name="connsiteX117" fmla="*/ 1905 w 299656"/>
                <a:gd name="connsiteY117" fmla="*/ 43148 h 417766"/>
                <a:gd name="connsiteX118" fmla="*/ 1905 w 299656"/>
                <a:gd name="connsiteY118" fmla="*/ 43148 h 417766"/>
                <a:gd name="connsiteX119" fmla="*/ 1524 w 299656"/>
                <a:gd name="connsiteY119" fmla="*/ 44482 h 417766"/>
                <a:gd name="connsiteX120" fmla="*/ 1524 w 299656"/>
                <a:gd name="connsiteY120" fmla="*/ 44482 h 417766"/>
                <a:gd name="connsiteX121" fmla="*/ 1238 w 299656"/>
                <a:gd name="connsiteY121" fmla="*/ 45910 h 417766"/>
                <a:gd name="connsiteX122" fmla="*/ 1238 w 299656"/>
                <a:gd name="connsiteY122" fmla="*/ 45910 h 417766"/>
                <a:gd name="connsiteX123" fmla="*/ 953 w 299656"/>
                <a:gd name="connsiteY123" fmla="*/ 47339 h 417766"/>
                <a:gd name="connsiteX124" fmla="*/ 953 w 299656"/>
                <a:gd name="connsiteY124" fmla="*/ 47339 h 417766"/>
                <a:gd name="connsiteX125" fmla="*/ 667 w 299656"/>
                <a:gd name="connsiteY125" fmla="*/ 48768 h 417766"/>
                <a:gd name="connsiteX126" fmla="*/ 667 w 299656"/>
                <a:gd name="connsiteY126" fmla="*/ 48768 h 417766"/>
                <a:gd name="connsiteX127" fmla="*/ 476 w 299656"/>
                <a:gd name="connsiteY127" fmla="*/ 50197 h 417766"/>
                <a:gd name="connsiteX128" fmla="*/ 476 w 299656"/>
                <a:gd name="connsiteY128" fmla="*/ 50197 h 417766"/>
                <a:gd name="connsiteX129" fmla="*/ 286 w 299656"/>
                <a:gd name="connsiteY129" fmla="*/ 51625 h 417766"/>
                <a:gd name="connsiteX130" fmla="*/ 286 w 299656"/>
                <a:gd name="connsiteY130" fmla="*/ 51625 h 417766"/>
                <a:gd name="connsiteX131" fmla="*/ 190 w 299656"/>
                <a:gd name="connsiteY131" fmla="*/ 53054 h 417766"/>
                <a:gd name="connsiteX132" fmla="*/ 190 w 299656"/>
                <a:gd name="connsiteY132" fmla="*/ 53054 h 417766"/>
                <a:gd name="connsiteX133" fmla="*/ 95 w 299656"/>
                <a:gd name="connsiteY133" fmla="*/ 54483 h 417766"/>
                <a:gd name="connsiteX134" fmla="*/ 95 w 299656"/>
                <a:gd name="connsiteY134" fmla="*/ 54483 h 417766"/>
                <a:gd name="connsiteX135" fmla="*/ 95 w 299656"/>
                <a:gd name="connsiteY135" fmla="*/ 54959 h 417766"/>
                <a:gd name="connsiteX136" fmla="*/ 0 w 299656"/>
                <a:gd name="connsiteY136" fmla="*/ 56864 h 417766"/>
                <a:gd name="connsiteX137" fmla="*/ 0 w 299656"/>
                <a:gd name="connsiteY137" fmla="*/ 57340 h 417766"/>
                <a:gd name="connsiteX138" fmla="*/ 0 w 299656"/>
                <a:gd name="connsiteY138" fmla="*/ 57340 h 417766"/>
                <a:gd name="connsiteX139" fmla="*/ 0 w 299656"/>
                <a:gd name="connsiteY139" fmla="*/ 77343 h 417766"/>
                <a:gd name="connsiteX140" fmla="*/ 0 w 299656"/>
                <a:gd name="connsiteY140" fmla="*/ 359855 h 417766"/>
                <a:gd name="connsiteX141" fmla="*/ 57626 w 299656"/>
                <a:gd name="connsiteY141" fmla="*/ 417767 h 417766"/>
                <a:gd name="connsiteX142" fmla="*/ 57626 w 299656"/>
                <a:gd name="connsiteY142" fmla="*/ 417767 h 417766"/>
                <a:gd name="connsiteX143" fmla="*/ 57626 w 299656"/>
                <a:gd name="connsiteY143" fmla="*/ 0 h 417766"/>
                <a:gd name="connsiteX144" fmla="*/ 57626 w 299656"/>
                <a:gd name="connsiteY144" fmla="*/ 0 h 417766"/>
                <a:gd name="connsiteX145" fmla="*/ 57626 w 299656"/>
                <a:gd name="connsiteY145" fmla="*/ 0 h 417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299656" h="417766">
                  <a:moveTo>
                    <a:pt x="57626" y="417767"/>
                  </a:moveTo>
                  <a:lnTo>
                    <a:pt x="77629" y="417767"/>
                  </a:lnTo>
                  <a:cubicBezTo>
                    <a:pt x="109347" y="417767"/>
                    <a:pt x="135255" y="391858"/>
                    <a:pt x="135255" y="360140"/>
                  </a:cubicBezTo>
                  <a:lnTo>
                    <a:pt x="135255" y="216217"/>
                  </a:lnTo>
                  <a:cubicBezTo>
                    <a:pt x="135255" y="171640"/>
                    <a:pt x="171640" y="135255"/>
                    <a:pt x="216218" y="135255"/>
                  </a:cubicBezTo>
                  <a:lnTo>
                    <a:pt x="242030" y="135255"/>
                  </a:lnTo>
                  <a:cubicBezTo>
                    <a:pt x="273748" y="135255"/>
                    <a:pt x="299656" y="109347"/>
                    <a:pt x="299656" y="77629"/>
                  </a:cubicBezTo>
                  <a:lnTo>
                    <a:pt x="299656" y="57626"/>
                  </a:lnTo>
                  <a:cubicBezTo>
                    <a:pt x="299656" y="25908"/>
                    <a:pt x="273748" y="0"/>
                    <a:pt x="242030" y="0"/>
                  </a:cubicBezTo>
                  <a:lnTo>
                    <a:pt x="77629" y="0"/>
                  </a:lnTo>
                  <a:lnTo>
                    <a:pt x="57626" y="0"/>
                  </a:lnTo>
                  <a:lnTo>
                    <a:pt x="56197" y="0"/>
                  </a:lnTo>
                  <a:lnTo>
                    <a:pt x="56197" y="0"/>
                  </a:lnTo>
                  <a:lnTo>
                    <a:pt x="54769" y="95"/>
                  </a:lnTo>
                  <a:lnTo>
                    <a:pt x="54769" y="95"/>
                  </a:lnTo>
                  <a:lnTo>
                    <a:pt x="53340" y="190"/>
                  </a:lnTo>
                  <a:lnTo>
                    <a:pt x="53340" y="190"/>
                  </a:lnTo>
                  <a:lnTo>
                    <a:pt x="51911" y="286"/>
                  </a:lnTo>
                  <a:lnTo>
                    <a:pt x="51911" y="286"/>
                  </a:lnTo>
                  <a:lnTo>
                    <a:pt x="50482" y="476"/>
                  </a:lnTo>
                  <a:lnTo>
                    <a:pt x="50482" y="476"/>
                  </a:lnTo>
                  <a:lnTo>
                    <a:pt x="49054" y="667"/>
                  </a:lnTo>
                  <a:lnTo>
                    <a:pt x="49054" y="667"/>
                  </a:lnTo>
                  <a:lnTo>
                    <a:pt x="47625" y="857"/>
                  </a:lnTo>
                  <a:lnTo>
                    <a:pt x="47625" y="857"/>
                  </a:lnTo>
                  <a:cubicBezTo>
                    <a:pt x="47149" y="952"/>
                    <a:pt x="46672" y="1048"/>
                    <a:pt x="46196" y="1143"/>
                  </a:cubicBezTo>
                  <a:lnTo>
                    <a:pt x="46196" y="1143"/>
                  </a:lnTo>
                  <a:lnTo>
                    <a:pt x="44768" y="1429"/>
                  </a:lnTo>
                  <a:lnTo>
                    <a:pt x="44768" y="1429"/>
                  </a:lnTo>
                  <a:lnTo>
                    <a:pt x="43339" y="1809"/>
                  </a:lnTo>
                  <a:lnTo>
                    <a:pt x="43339" y="1809"/>
                  </a:lnTo>
                  <a:lnTo>
                    <a:pt x="42005" y="2191"/>
                  </a:lnTo>
                  <a:lnTo>
                    <a:pt x="42005" y="2191"/>
                  </a:lnTo>
                  <a:lnTo>
                    <a:pt x="40672" y="2572"/>
                  </a:lnTo>
                  <a:lnTo>
                    <a:pt x="40672" y="2572"/>
                  </a:lnTo>
                  <a:lnTo>
                    <a:pt x="39338" y="3048"/>
                  </a:lnTo>
                  <a:lnTo>
                    <a:pt x="39338" y="3048"/>
                  </a:lnTo>
                  <a:lnTo>
                    <a:pt x="38005" y="3524"/>
                  </a:lnTo>
                  <a:lnTo>
                    <a:pt x="38005" y="3524"/>
                  </a:lnTo>
                  <a:lnTo>
                    <a:pt x="36671" y="4000"/>
                  </a:lnTo>
                  <a:lnTo>
                    <a:pt x="36671" y="4000"/>
                  </a:lnTo>
                  <a:lnTo>
                    <a:pt x="35338" y="4572"/>
                  </a:lnTo>
                  <a:lnTo>
                    <a:pt x="35338" y="4572"/>
                  </a:lnTo>
                  <a:lnTo>
                    <a:pt x="34099" y="5143"/>
                  </a:lnTo>
                  <a:lnTo>
                    <a:pt x="34099" y="5143"/>
                  </a:lnTo>
                  <a:lnTo>
                    <a:pt x="32861" y="5715"/>
                  </a:lnTo>
                  <a:lnTo>
                    <a:pt x="32861" y="5715"/>
                  </a:lnTo>
                  <a:lnTo>
                    <a:pt x="31623" y="6382"/>
                  </a:lnTo>
                  <a:lnTo>
                    <a:pt x="31623" y="6382"/>
                  </a:lnTo>
                  <a:cubicBezTo>
                    <a:pt x="31242" y="6572"/>
                    <a:pt x="30766" y="6763"/>
                    <a:pt x="30385" y="7048"/>
                  </a:cubicBezTo>
                  <a:lnTo>
                    <a:pt x="30385" y="7048"/>
                  </a:lnTo>
                  <a:lnTo>
                    <a:pt x="29146" y="7715"/>
                  </a:lnTo>
                  <a:lnTo>
                    <a:pt x="29146" y="7715"/>
                  </a:lnTo>
                  <a:cubicBezTo>
                    <a:pt x="28765" y="7906"/>
                    <a:pt x="28385" y="8191"/>
                    <a:pt x="27908" y="8382"/>
                  </a:cubicBezTo>
                  <a:lnTo>
                    <a:pt x="27908" y="8382"/>
                  </a:lnTo>
                  <a:lnTo>
                    <a:pt x="26765" y="9144"/>
                  </a:lnTo>
                  <a:lnTo>
                    <a:pt x="26765" y="9144"/>
                  </a:lnTo>
                  <a:lnTo>
                    <a:pt x="25622" y="9906"/>
                  </a:lnTo>
                  <a:lnTo>
                    <a:pt x="25622" y="9906"/>
                  </a:lnTo>
                  <a:lnTo>
                    <a:pt x="24479" y="10668"/>
                  </a:lnTo>
                  <a:lnTo>
                    <a:pt x="24479" y="10668"/>
                  </a:lnTo>
                  <a:lnTo>
                    <a:pt x="23336" y="11525"/>
                  </a:lnTo>
                  <a:lnTo>
                    <a:pt x="23336" y="11525"/>
                  </a:lnTo>
                  <a:lnTo>
                    <a:pt x="22193" y="12382"/>
                  </a:lnTo>
                  <a:lnTo>
                    <a:pt x="22193" y="12382"/>
                  </a:lnTo>
                  <a:cubicBezTo>
                    <a:pt x="21812" y="12668"/>
                    <a:pt x="21431" y="12954"/>
                    <a:pt x="21146" y="13240"/>
                  </a:cubicBezTo>
                  <a:lnTo>
                    <a:pt x="21146" y="13240"/>
                  </a:lnTo>
                  <a:lnTo>
                    <a:pt x="20098" y="14097"/>
                  </a:lnTo>
                  <a:lnTo>
                    <a:pt x="20098" y="14097"/>
                  </a:lnTo>
                  <a:lnTo>
                    <a:pt x="19050" y="15049"/>
                  </a:lnTo>
                  <a:lnTo>
                    <a:pt x="19050" y="15049"/>
                  </a:lnTo>
                  <a:lnTo>
                    <a:pt x="18002" y="16002"/>
                  </a:lnTo>
                  <a:lnTo>
                    <a:pt x="18002" y="16002"/>
                  </a:lnTo>
                  <a:lnTo>
                    <a:pt x="17050" y="16954"/>
                  </a:lnTo>
                  <a:lnTo>
                    <a:pt x="17050" y="16954"/>
                  </a:lnTo>
                  <a:lnTo>
                    <a:pt x="16097" y="17907"/>
                  </a:lnTo>
                  <a:lnTo>
                    <a:pt x="16097" y="17907"/>
                  </a:lnTo>
                  <a:lnTo>
                    <a:pt x="15145" y="18955"/>
                  </a:lnTo>
                  <a:lnTo>
                    <a:pt x="15145" y="18955"/>
                  </a:lnTo>
                  <a:lnTo>
                    <a:pt x="14192" y="20002"/>
                  </a:lnTo>
                  <a:lnTo>
                    <a:pt x="14192" y="20002"/>
                  </a:lnTo>
                  <a:lnTo>
                    <a:pt x="13335" y="21050"/>
                  </a:lnTo>
                  <a:lnTo>
                    <a:pt x="13335" y="21050"/>
                  </a:lnTo>
                  <a:cubicBezTo>
                    <a:pt x="13049" y="21431"/>
                    <a:pt x="12763" y="21812"/>
                    <a:pt x="12478" y="22098"/>
                  </a:cubicBezTo>
                  <a:lnTo>
                    <a:pt x="12478" y="22098"/>
                  </a:lnTo>
                  <a:cubicBezTo>
                    <a:pt x="12192" y="22479"/>
                    <a:pt x="11906" y="22860"/>
                    <a:pt x="11621" y="23146"/>
                  </a:cubicBezTo>
                  <a:lnTo>
                    <a:pt x="11621" y="23146"/>
                  </a:lnTo>
                  <a:lnTo>
                    <a:pt x="10763" y="24289"/>
                  </a:lnTo>
                  <a:lnTo>
                    <a:pt x="10763" y="24289"/>
                  </a:lnTo>
                  <a:lnTo>
                    <a:pt x="10001" y="25432"/>
                  </a:lnTo>
                  <a:lnTo>
                    <a:pt x="10001" y="25432"/>
                  </a:lnTo>
                  <a:lnTo>
                    <a:pt x="9239" y="26575"/>
                  </a:lnTo>
                  <a:lnTo>
                    <a:pt x="9239" y="26575"/>
                  </a:lnTo>
                  <a:lnTo>
                    <a:pt x="8477" y="27717"/>
                  </a:lnTo>
                  <a:lnTo>
                    <a:pt x="8477" y="27717"/>
                  </a:lnTo>
                  <a:lnTo>
                    <a:pt x="7811" y="28956"/>
                  </a:lnTo>
                  <a:lnTo>
                    <a:pt x="7811" y="28956"/>
                  </a:lnTo>
                  <a:lnTo>
                    <a:pt x="7144" y="30194"/>
                  </a:lnTo>
                  <a:lnTo>
                    <a:pt x="7144" y="30194"/>
                  </a:lnTo>
                  <a:lnTo>
                    <a:pt x="6477" y="31432"/>
                  </a:lnTo>
                  <a:lnTo>
                    <a:pt x="6477" y="31432"/>
                  </a:lnTo>
                  <a:lnTo>
                    <a:pt x="5810" y="32671"/>
                  </a:lnTo>
                  <a:lnTo>
                    <a:pt x="5810" y="32671"/>
                  </a:lnTo>
                  <a:lnTo>
                    <a:pt x="5239" y="33909"/>
                  </a:lnTo>
                  <a:lnTo>
                    <a:pt x="5239" y="33909"/>
                  </a:lnTo>
                  <a:cubicBezTo>
                    <a:pt x="5048" y="34290"/>
                    <a:pt x="4858" y="34766"/>
                    <a:pt x="4667" y="35147"/>
                  </a:cubicBezTo>
                  <a:lnTo>
                    <a:pt x="4667" y="35147"/>
                  </a:lnTo>
                  <a:lnTo>
                    <a:pt x="4096" y="36481"/>
                  </a:lnTo>
                  <a:lnTo>
                    <a:pt x="4096" y="36481"/>
                  </a:lnTo>
                  <a:lnTo>
                    <a:pt x="3620" y="37814"/>
                  </a:lnTo>
                  <a:lnTo>
                    <a:pt x="3620" y="37814"/>
                  </a:lnTo>
                  <a:lnTo>
                    <a:pt x="3143" y="39148"/>
                  </a:lnTo>
                  <a:lnTo>
                    <a:pt x="3143" y="39148"/>
                  </a:lnTo>
                  <a:lnTo>
                    <a:pt x="2667" y="40481"/>
                  </a:lnTo>
                  <a:lnTo>
                    <a:pt x="2667" y="40481"/>
                  </a:lnTo>
                  <a:lnTo>
                    <a:pt x="2286" y="41815"/>
                  </a:lnTo>
                  <a:lnTo>
                    <a:pt x="2286" y="41815"/>
                  </a:lnTo>
                  <a:lnTo>
                    <a:pt x="1905" y="43148"/>
                  </a:lnTo>
                  <a:lnTo>
                    <a:pt x="1905" y="43148"/>
                  </a:lnTo>
                  <a:lnTo>
                    <a:pt x="1524" y="44482"/>
                  </a:lnTo>
                  <a:lnTo>
                    <a:pt x="1524" y="44482"/>
                  </a:lnTo>
                  <a:lnTo>
                    <a:pt x="1238" y="45910"/>
                  </a:lnTo>
                  <a:lnTo>
                    <a:pt x="1238" y="45910"/>
                  </a:lnTo>
                  <a:cubicBezTo>
                    <a:pt x="1143" y="46387"/>
                    <a:pt x="1048" y="46863"/>
                    <a:pt x="953" y="47339"/>
                  </a:cubicBezTo>
                  <a:lnTo>
                    <a:pt x="953" y="47339"/>
                  </a:lnTo>
                  <a:lnTo>
                    <a:pt x="667" y="48768"/>
                  </a:lnTo>
                  <a:lnTo>
                    <a:pt x="667" y="48768"/>
                  </a:lnTo>
                  <a:lnTo>
                    <a:pt x="476" y="50197"/>
                  </a:lnTo>
                  <a:lnTo>
                    <a:pt x="476" y="50197"/>
                  </a:lnTo>
                  <a:lnTo>
                    <a:pt x="286" y="51625"/>
                  </a:lnTo>
                  <a:lnTo>
                    <a:pt x="286" y="51625"/>
                  </a:lnTo>
                  <a:lnTo>
                    <a:pt x="190" y="53054"/>
                  </a:lnTo>
                  <a:lnTo>
                    <a:pt x="190" y="53054"/>
                  </a:lnTo>
                  <a:lnTo>
                    <a:pt x="95" y="54483"/>
                  </a:lnTo>
                  <a:lnTo>
                    <a:pt x="95" y="54483"/>
                  </a:lnTo>
                  <a:lnTo>
                    <a:pt x="95" y="54959"/>
                  </a:lnTo>
                  <a:cubicBezTo>
                    <a:pt x="95" y="55626"/>
                    <a:pt x="95" y="56197"/>
                    <a:pt x="0" y="56864"/>
                  </a:cubicBezTo>
                  <a:lnTo>
                    <a:pt x="0" y="57340"/>
                  </a:lnTo>
                  <a:lnTo>
                    <a:pt x="0" y="57340"/>
                  </a:lnTo>
                  <a:lnTo>
                    <a:pt x="0" y="77343"/>
                  </a:lnTo>
                  <a:lnTo>
                    <a:pt x="0" y="359855"/>
                  </a:lnTo>
                  <a:cubicBezTo>
                    <a:pt x="0" y="391858"/>
                    <a:pt x="25908" y="417767"/>
                    <a:pt x="57626" y="417767"/>
                  </a:cubicBezTo>
                  <a:lnTo>
                    <a:pt x="57626" y="417767"/>
                  </a:lnTo>
                  <a:close/>
                  <a:moveTo>
                    <a:pt x="57626" y="0"/>
                  </a:moveTo>
                  <a:lnTo>
                    <a:pt x="57626" y="0"/>
                  </a:lnTo>
                  <a:lnTo>
                    <a:pt x="57626"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7" name="Freeform: Shape 186">
              <a:extLst>
                <a:ext uri="{FF2B5EF4-FFF2-40B4-BE49-F238E27FC236}">
                  <a16:creationId xmlns:a16="http://schemas.microsoft.com/office/drawing/2014/main" id="{37F892D6-1BA7-43F9-A999-76BCDBE7D53A}"/>
                </a:ext>
              </a:extLst>
            </p:cNvPr>
            <p:cNvSpPr/>
            <p:nvPr/>
          </p:nvSpPr>
          <p:spPr>
            <a:xfrm>
              <a:off x="75454" y="4553410"/>
              <a:ext cx="628078" cy="867822"/>
            </a:xfrm>
            <a:custGeom>
              <a:avLst/>
              <a:gdLst>
                <a:gd name="connsiteX0" fmla="*/ 550069 w 628078"/>
                <a:gd name="connsiteY0" fmla="*/ 300609 h 867822"/>
                <a:gd name="connsiteX1" fmla="*/ 570452 w 628078"/>
                <a:gd name="connsiteY1" fmla="*/ 300609 h 867822"/>
                <a:gd name="connsiteX2" fmla="*/ 628079 w 628078"/>
                <a:gd name="connsiteY2" fmla="*/ 242983 h 867822"/>
                <a:gd name="connsiteX3" fmla="*/ 628079 w 628078"/>
                <a:gd name="connsiteY3" fmla="*/ 57626 h 867822"/>
                <a:gd name="connsiteX4" fmla="*/ 570452 w 628078"/>
                <a:gd name="connsiteY4" fmla="*/ 0 h 867822"/>
                <a:gd name="connsiteX5" fmla="*/ 216599 w 628078"/>
                <a:gd name="connsiteY5" fmla="*/ 0 h 867822"/>
                <a:gd name="connsiteX6" fmla="*/ 158972 w 628078"/>
                <a:gd name="connsiteY6" fmla="*/ 857 h 867822"/>
                <a:gd name="connsiteX7" fmla="*/ 158972 w 628078"/>
                <a:gd name="connsiteY7" fmla="*/ 212884 h 867822"/>
                <a:gd name="connsiteX8" fmla="*/ 78010 w 628078"/>
                <a:gd name="connsiteY8" fmla="*/ 293846 h 867822"/>
                <a:gd name="connsiteX9" fmla="*/ 57626 w 628078"/>
                <a:gd name="connsiteY9" fmla="*/ 293846 h 867822"/>
                <a:gd name="connsiteX10" fmla="*/ 0 w 628078"/>
                <a:gd name="connsiteY10" fmla="*/ 352901 h 867822"/>
                <a:gd name="connsiteX11" fmla="*/ 0 w 628078"/>
                <a:gd name="connsiteY11" fmla="*/ 464153 h 867822"/>
                <a:gd name="connsiteX12" fmla="*/ 0 w 628078"/>
                <a:gd name="connsiteY12" fmla="*/ 520351 h 867822"/>
                <a:gd name="connsiteX13" fmla="*/ 0 w 628078"/>
                <a:gd name="connsiteY13" fmla="*/ 810197 h 867822"/>
                <a:gd name="connsiteX14" fmla="*/ 57626 w 628078"/>
                <a:gd name="connsiteY14" fmla="*/ 867823 h 867822"/>
                <a:gd name="connsiteX15" fmla="*/ 252413 w 628078"/>
                <a:gd name="connsiteY15" fmla="*/ 867823 h 867822"/>
                <a:gd name="connsiteX16" fmla="*/ 310039 w 628078"/>
                <a:gd name="connsiteY16" fmla="*/ 866965 h 867822"/>
                <a:gd name="connsiteX17" fmla="*/ 310039 w 628078"/>
                <a:gd name="connsiteY17" fmla="*/ 660559 h 867822"/>
                <a:gd name="connsiteX18" fmla="*/ 391001 w 628078"/>
                <a:gd name="connsiteY18" fmla="*/ 579596 h 867822"/>
                <a:gd name="connsiteX19" fmla="*/ 411385 w 628078"/>
                <a:gd name="connsiteY19" fmla="*/ 579596 h 867822"/>
                <a:gd name="connsiteX20" fmla="*/ 469011 w 628078"/>
                <a:gd name="connsiteY20" fmla="*/ 520541 h 867822"/>
                <a:gd name="connsiteX21" fmla="*/ 469011 w 628078"/>
                <a:gd name="connsiteY21" fmla="*/ 381667 h 867822"/>
                <a:gd name="connsiteX22" fmla="*/ 550069 w 628078"/>
                <a:gd name="connsiteY22" fmla="*/ 300609 h 86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8078" h="867822">
                  <a:moveTo>
                    <a:pt x="550069" y="300609"/>
                  </a:moveTo>
                  <a:lnTo>
                    <a:pt x="570452" y="300609"/>
                  </a:lnTo>
                  <a:cubicBezTo>
                    <a:pt x="602171" y="300609"/>
                    <a:pt x="628079" y="274701"/>
                    <a:pt x="628079" y="242983"/>
                  </a:cubicBezTo>
                  <a:lnTo>
                    <a:pt x="628079" y="57626"/>
                  </a:lnTo>
                  <a:cubicBezTo>
                    <a:pt x="628079" y="25908"/>
                    <a:pt x="602171" y="0"/>
                    <a:pt x="570452" y="0"/>
                  </a:cubicBezTo>
                  <a:lnTo>
                    <a:pt x="216599" y="0"/>
                  </a:lnTo>
                  <a:lnTo>
                    <a:pt x="158972" y="857"/>
                  </a:lnTo>
                  <a:lnTo>
                    <a:pt x="158972" y="212884"/>
                  </a:lnTo>
                  <a:cubicBezTo>
                    <a:pt x="158972" y="257461"/>
                    <a:pt x="122587" y="293846"/>
                    <a:pt x="78010" y="293846"/>
                  </a:cubicBezTo>
                  <a:lnTo>
                    <a:pt x="57626" y="293846"/>
                  </a:lnTo>
                  <a:cubicBezTo>
                    <a:pt x="25908" y="293846"/>
                    <a:pt x="0" y="320421"/>
                    <a:pt x="0" y="352901"/>
                  </a:cubicBezTo>
                  <a:lnTo>
                    <a:pt x="0" y="464153"/>
                  </a:lnTo>
                  <a:lnTo>
                    <a:pt x="0" y="520351"/>
                  </a:lnTo>
                  <a:lnTo>
                    <a:pt x="0" y="810197"/>
                  </a:lnTo>
                  <a:cubicBezTo>
                    <a:pt x="0" y="841915"/>
                    <a:pt x="25908" y="867823"/>
                    <a:pt x="57626" y="867823"/>
                  </a:cubicBezTo>
                  <a:lnTo>
                    <a:pt x="252413" y="867823"/>
                  </a:lnTo>
                  <a:lnTo>
                    <a:pt x="310039" y="866965"/>
                  </a:lnTo>
                  <a:lnTo>
                    <a:pt x="310039" y="660559"/>
                  </a:lnTo>
                  <a:cubicBezTo>
                    <a:pt x="310039" y="615982"/>
                    <a:pt x="346424" y="579596"/>
                    <a:pt x="391001" y="579596"/>
                  </a:cubicBezTo>
                  <a:lnTo>
                    <a:pt x="411385" y="579596"/>
                  </a:lnTo>
                  <a:cubicBezTo>
                    <a:pt x="443103" y="579596"/>
                    <a:pt x="469011" y="553022"/>
                    <a:pt x="469011" y="520541"/>
                  </a:cubicBezTo>
                  <a:lnTo>
                    <a:pt x="469011" y="381667"/>
                  </a:lnTo>
                  <a:cubicBezTo>
                    <a:pt x="469011" y="336995"/>
                    <a:pt x="505397" y="300609"/>
                    <a:pt x="550069" y="30060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8" name="Freeform: Shape 187">
              <a:extLst>
                <a:ext uri="{FF2B5EF4-FFF2-40B4-BE49-F238E27FC236}">
                  <a16:creationId xmlns:a16="http://schemas.microsoft.com/office/drawing/2014/main" id="{84BCE80F-83C1-44F5-9FE1-16FA0C5C83C7}"/>
                </a:ext>
              </a:extLst>
            </p:cNvPr>
            <p:cNvSpPr/>
            <p:nvPr/>
          </p:nvSpPr>
          <p:spPr>
            <a:xfrm>
              <a:off x="234712" y="4126976"/>
              <a:ext cx="1892046" cy="1432274"/>
            </a:xfrm>
            <a:custGeom>
              <a:avLst/>
              <a:gdLst>
                <a:gd name="connsiteX0" fmla="*/ 388906 w 1892046"/>
                <a:gd name="connsiteY0" fmla="*/ 1432274 h 1432274"/>
                <a:gd name="connsiteX1" fmla="*/ 542068 w 1892046"/>
                <a:gd name="connsiteY1" fmla="*/ 1432274 h 1432274"/>
                <a:gd name="connsiteX2" fmla="*/ 624364 w 1892046"/>
                <a:gd name="connsiteY2" fmla="*/ 1362266 h 1432274"/>
                <a:gd name="connsiteX3" fmla="*/ 704279 w 1892046"/>
                <a:gd name="connsiteY3" fmla="*/ 1294352 h 1432274"/>
                <a:gd name="connsiteX4" fmla="*/ 1017461 w 1892046"/>
                <a:gd name="connsiteY4" fmla="*/ 1294352 h 1432274"/>
                <a:gd name="connsiteX5" fmla="*/ 1100042 w 1892046"/>
                <a:gd name="connsiteY5" fmla="*/ 1222724 h 1432274"/>
                <a:gd name="connsiteX6" fmla="*/ 1177576 w 1892046"/>
                <a:gd name="connsiteY6" fmla="*/ 1153287 h 1432274"/>
                <a:gd name="connsiteX7" fmla="*/ 1258253 w 1892046"/>
                <a:gd name="connsiteY7" fmla="*/ 1069943 h 1432274"/>
                <a:gd name="connsiteX8" fmla="*/ 1258253 w 1892046"/>
                <a:gd name="connsiteY8" fmla="*/ 796194 h 1432274"/>
                <a:gd name="connsiteX9" fmla="*/ 1337405 w 1892046"/>
                <a:gd name="connsiteY9" fmla="*/ 715232 h 1432274"/>
                <a:gd name="connsiteX10" fmla="*/ 1417701 w 1892046"/>
                <a:gd name="connsiteY10" fmla="*/ 645605 h 1432274"/>
                <a:gd name="connsiteX11" fmla="*/ 1495235 w 1892046"/>
                <a:gd name="connsiteY11" fmla="*/ 578072 h 1432274"/>
                <a:gd name="connsiteX12" fmla="*/ 1576292 w 1892046"/>
                <a:gd name="connsiteY12" fmla="*/ 495681 h 1432274"/>
                <a:gd name="connsiteX13" fmla="*/ 1657255 w 1892046"/>
                <a:gd name="connsiteY13" fmla="*/ 415671 h 1432274"/>
                <a:gd name="connsiteX14" fmla="*/ 1833658 w 1892046"/>
                <a:gd name="connsiteY14" fmla="*/ 415671 h 1432274"/>
                <a:gd name="connsiteX15" fmla="*/ 1892046 w 1892046"/>
                <a:gd name="connsiteY15" fmla="*/ 363188 h 1432274"/>
                <a:gd name="connsiteX16" fmla="*/ 1891951 w 1892046"/>
                <a:gd name="connsiteY16" fmla="*/ 273177 h 1432274"/>
                <a:gd name="connsiteX17" fmla="*/ 1630299 w 1892046"/>
                <a:gd name="connsiteY17" fmla="*/ 273844 h 1432274"/>
                <a:gd name="connsiteX18" fmla="*/ 1572673 w 1892046"/>
                <a:gd name="connsiteY18" fmla="*/ 216217 h 1432274"/>
                <a:gd name="connsiteX19" fmla="*/ 1572673 w 1892046"/>
                <a:gd name="connsiteY19" fmla="*/ 215551 h 1432274"/>
                <a:gd name="connsiteX20" fmla="*/ 1572387 w 1892046"/>
                <a:gd name="connsiteY20" fmla="*/ 215551 h 1432274"/>
                <a:gd name="connsiteX21" fmla="*/ 1572387 w 1892046"/>
                <a:gd name="connsiteY21" fmla="*/ 194691 h 1432274"/>
                <a:gd name="connsiteX22" fmla="*/ 1514761 w 1892046"/>
                <a:gd name="connsiteY22" fmla="*/ 137065 h 1432274"/>
                <a:gd name="connsiteX23" fmla="*/ 1028795 w 1892046"/>
                <a:gd name="connsiteY23" fmla="*/ 137065 h 1432274"/>
                <a:gd name="connsiteX24" fmla="*/ 1028986 w 1892046"/>
                <a:gd name="connsiteY24" fmla="*/ 137065 h 1432274"/>
                <a:gd name="connsiteX25" fmla="*/ 852869 w 1892046"/>
                <a:gd name="connsiteY25" fmla="*/ 137065 h 1432274"/>
                <a:gd name="connsiteX26" fmla="*/ 771906 w 1892046"/>
                <a:gd name="connsiteY26" fmla="*/ 56959 h 1432274"/>
                <a:gd name="connsiteX27" fmla="*/ 714280 w 1892046"/>
                <a:gd name="connsiteY27" fmla="*/ 0 h 1432274"/>
                <a:gd name="connsiteX28" fmla="*/ 57626 w 1892046"/>
                <a:gd name="connsiteY28" fmla="*/ 0 h 1432274"/>
                <a:gd name="connsiteX29" fmla="*/ 0 w 1892046"/>
                <a:gd name="connsiteY29" fmla="*/ 57626 h 1432274"/>
                <a:gd name="connsiteX30" fmla="*/ 0 w 1892046"/>
                <a:gd name="connsiteY30" fmla="*/ 288798 h 1432274"/>
                <a:gd name="connsiteX31" fmla="*/ 95 w 1892046"/>
                <a:gd name="connsiteY31" fmla="*/ 291655 h 1432274"/>
                <a:gd name="connsiteX32" fmla="*/ 95 w 1892046"/>
                <a:gd name="connsiteY32" fmla="*/ 299656 h 1432274"/>
                <a:gd name="connsiteX33" fmla="*/ 0 w 1892046"/>
                <a:gd name="connsiteY33" fmla="*/ 303466 h 1432274"/>
                <a:gd name="connsiteX34" fmla="*/ 0 w 1892046"/>
                <a:gd name="connsiteY34" fmla="*/ 427387 h 1432274"/>
                <a:gd name="connsiteX35" fmla="*/ 57341 w 1892046"/>
                <a:gd name="connsiteY35" fmla="*/ 426530 h 1432274"/>
                <a:gd name="connsiteX36" fmla="*/ 411099 w 1892046"/>
                <a:gd name="connsiteY36" fmla="*/ 426530 h 1432274"/>
                <a:gd name="connsiteX37" fmla="*/ 468725 w 1892046"/>
                <a:gd name="connsiteY37" fmla="*/ 484156 h 1432274"/>
                <a:gd name="connsiteX38" fmla="*/ 468725 w 1892046"/>
                <a:gd name="connsiteY38" fmla="*/ 669512 h 1432274"/>
                <a:gd name="connsiteX39" fmla="*/ 411099 w 1892046"/>
                <a:gd name="connsiteY39" fmla="*/ 727138 h 1432274"/>
                <a:gd name="connsiteX40" fmla="*/ 390716 w 1892046"/>
                <a:gd name="connsiteY40" fmla="*/ 727138 h 1432274"/>
                <a:gd name="connsiteX41" fmla="*/ 309753 w 1892046"/>
                <a:gd name="connsiteY41" fmla="*/ 808101 h 1432274"/>
                <a:gd name="connsiteX42" fmla="*/ 309753 w 1892046"/>
                <a:gd name="connsiteY42" fmla="*/ 946975 h 1432274"/>
                <a:gd name="connsiteX43" fmla="*/ 252127 w 1892046"/>
                <a:gd name="connsiteY43" fmla="*/ 1006030 h 1432274"/>
                <a:gd name="connsiteX44" fmla="*/ 231743 w 1892046"/>
                <a:gd name="connsiteY44" fmla="*/ 1006030 h 1432274"/>
                <a:gd name="connsiteX45" fmla="*/ 150781 w 1892046"/>
                <a:gd name="connsiteY45" fmla="*/ 1086993 h 1432274"/>
                <a:gd name="connsiteX46" fmla="*/ 150781 w 1892046"/>
                <a:gd name="connsiteY46" fmla="*/ 1293495 h 1432274"/>
                <a:gd name="connsiteX47" fmla="*/ 107347 w 1892046"/>
                <a:gd name="connsiteY47" fmla="*/ 1294162 h 1432274"/>
                <a:gd name="connsiteX48" fmla="*/ 113348 w 1892046"/>
                <a:gd name="connsiteY48" fmla="*/ 1294352 h 1432274"/>
                <a:gd name="connsiteX49" fmla="*/ 226600 w 1892046"/>
                <a:gd name="connsiteY49" fmla="*/ 1294352 h 1432274"/>
                <a:gd name="connsiteX50" fmla="*/ 306515 w 1892046"/>
                <a:gd name="connsiteY50" fmla="*/ 1362266 h 1432274"/>
                <a:gd name="connsiteX51" fmla="*/ 388906 w 1892046"/>
                <a:gd name="connsiteY51" fmla="*/ 1432274 h 143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892046" h="1432274">
                  <a:moveTo>
                    <a:pt x="388906" y="1432274"/>
                  </a:moveTo>
                  <a:lnTo>
                    <a:pt x="542068" y="1432274"/>
                  </a:lnTo>
                  <a:cubicBezTo>
                    <a:pt x="583406" y="1432274"/>
                    <a:pt x="617982" y="1401794"/>
                    <a:pt x="624364" y="1362266"/>
                  </a:cubicBezTo>
                  <a:cubicBezTo>
                    <a:pt x="630841" y="1322737"/>
                    <a:pt x="664274" y="1294352"/>
                    <a:pt x="704279" y="1294352"/>
                  </a:cubicBezTo>
                  <a:lnTo>
                    <a:pt x="1017461" y="1294352"/>
                  </a:lnTo>
                  <a:cubicBezTo>
                    <a:pt x="1059371" y="1294352"/>
                    <a:pt x="1094232" y="1263110"/>
                    <a:pt x="1100042" y="1222724"/>
                  </a:cubicBezTo>
                  <a:cubicBezTo>
                    <a:pt x="1105662" y="1183481"/>
                    <a:pt x="1137952" y="1154526"/>
                    <a:pt x="1177576" y="1153287"/>
                  </a:cubicBezTo>
                  <a:cubicBezTo>
                    <a:pt x="1222248" y="1151858"/>
                    <a:pt x="1258253" y="1114901"/>
                    <a:pt x="1258253" y="1069943"/>
                  </a:cubicBezTo>
                  <a:lnTo>
                    <a:pt x="1258253" y="796194"/>
                  </a:lnTo>
                  <a:cubicBezTo>
                    <a:pt x="1258253" y="752284"/>
                    <a:pt x="1293400" y="716280"/>
                    <a:pt x="1337405" y="715232"/>
                  </a:cubicBezTo>
                  <a:cubicBezTo>
                    <a:pt x="1377696" y="714280"/>
                    <a:pt x="1411224" y="684371"/>
                    <a:pt x="1417701" y="645605"/>
                  </a:cubicBezTo>
                  <a:cubicBezTo>
                    <a:pt x="1424178" y="607123"/>
                    <a:pt x="1456182" y="579215"/>
                    <a:pt x="1495235" y="578072"/>
                  </a:cubicBezTo>
                  <a:cubicBezTo>
                    <a:pt x="1539716" y="576834"/>
                    <a:pt x="1575721" y="540353"/>
                    <a:pt x="1576292" y="495681"/>
                  </a:cubicBezTo>
                  <a:cubicBezTo>
                    <a:pt x="1576864" y="451390"/>
                    <a:pt x="1613059" y="415671"/>
                    <a:pt x="1657255" y="415671"/>
                  </a:cubicBezTo>
                  <a:lnTo>
                    <a:pt x="1833658" y="415671"/>
                  </a:lnTo>
                  <a:cubicBezTo>
                    <a:pt x="1865376" y="415671"/>
                    <a:pt x="1892141" y="395002"/>
                    <a:pt x="1892046" y="363188"/>
                  </a:cubicBezTo>
                  <a:lnTo>
                    <a:pt x="1891951" y="273177"/>
                  </a:lnTo>
                  <a:cubicBezTo>
                    <a:pt x="1804130" y="273177"/>
                    <a:pt x="1718215" y="273844"/>
                    <a:pt x="1630299" y="273844"/>
                  </a:cubicBezTo>
                  <a:cubicBezTo>
                    <a:pt x="1598581" y="273844"/>
                    <a:pt x="1572673" y="247936"/>
                    <a:pt x="1572673" y="216217"/>
                  </a:cubicBezTo>
                  <a:lnTo>
                    <a:pt x="1572673" y="215551"/>
                  </a:lnTo>
                  <a:lnTo>
                    <a:pt x="1572387" y="215551"/>
                  </a:lnTo>
                  <a:lnTo>
                    <a:pt x="1572387" y="194691"/>
                  </a:lnTo>
                  <a:cubicBezTo>
                    <a:pt x="1572387" y="162973"/>
                    <a:pt x="1546479" y="137065"/>
                    <a:pt x="1514761" y="137065"/>
                  </a:cubicBezTo>
                  <a:lnTo>
                    <a:pt x="1028795" y="137065"/>
                  </a:lnTo>
                  <a:lnTo>
                    <a:pt x="1028986" y="137065"/>
                  </a:lnTo>
                  <a:lnTo>
                    <a:pt x="852869" y="137065"/>
                  </a:lnTo>
                  <a:cubicBezTo>
                    <a:pt x="808577" y="137065"/>
                    <a:pt x="772382" y="101251"/>
                    <a:pt x="771906" y="56959"/>
                  </a:cubicBezTo>
                  <a:cubicBezTo>
                    <a:pt x="771525" y="25622"/>
                    <a:pt x="745712" y="0"/>
                    <a:pt x="714280" y="0"/>
                  </a:cubicBezTo>
                  <a:lnTo>
                    <a:pt x="57626" y="0"/>
                  </a:lnTo>
                  <a:cubicBezTo>
                    <a:pt x="25908" y="0"/>
                    <a:pt x="0" y="25908"/>
                    <a:pt x="0" y="57626"/>
                  </a:cubicBezTo>
                  <a:lnTo>
                    <a:pt x="0" y="288798"/>
                  </a:lnTo>
                  <a:cubicBezTo>
                    <a:pt x="0" y="289750"/>
                    <a:pt x="0" y="290703"/>
                    <a:pt x="95" y="291655"/>
                  </a:cubicBezTo>
                  <a:cubicBezTo>
                    <a:pt x="286" y="294418"/>
                    <a:pt x="286" y="296799"/>
                    <a:pt x="95" y="299656"/>
                  </a:cubicBezTo>
                  <a:cubicBezTo>
                    <a:pt x="0" y="300895"/>
                    <a:pt x="0" y="302228"/>
                    <a:pt x="0" y="303466"/>
                  </a:cubicBezTo>
                  <a:lnTo>
                    <a:pt x="0" y="427387"/>
                  </a:lnTo>
                  <a:lnTo>
                    <a:pt x="57341" y="426530"/>
                  </a:lnTo>
                  <a:lnTo>
                    <a:pt x="411099" y="426530"/>
                  </a:lnTo>
                  <a:cubicBezTo>
                    <a:pt x="442817" y="426530"/>
                    <a:pt x="468725" y="452438"/>
                    <a:pt x="468725" y="484156"/>
                  </a:cubicBezTo>
                  <a:lnTo>
                    <a:pt x="468725" y="669512"/>
                  </a:lnTo>
                  <a:cubicBezTo>
                    <a:pt x="468725" y="701230"/>
                    <a:pt x="442817" y="727138"/>
                    <a:pt x="411099" y="727138"/>
                  </a:cubicBezTo>
                  <a:lnTo>
                    <a:pt x="390716" y="727138"/>
                  </a:lnTo>
                  <a:cubicBezTo>
                    <a:pt x="346139" y="727138"/>
                    <a:pt x="309753" y="763524"/>
                    <a:pt x="309753" y="808101"/>
                  </a:cubicBezTo>
                  <a:lnTo>
                    <a:pt x="309753" y="946975"/>
                  </a:lnTo>
                  <a:cubicBezTo>
                    <a:pt x="309753" y="979456"/>
                    <a:pt x="283845" y="1006030"/>
                    <a:pt x="252127" y="1006030"/>
                  </a:cubicBezTo>
                  <a:lnTo>
                    <a:pt x="231743" y="1006030"/>
                  </a:lnTo>
                  <a:cubicBezTo>
                    <a:pt x="187166" y="1006030"/>
                    <a:pt x="150781" y="1042416"/>
                    <a:pt x="150781" y="1086993"/>
                  </a:cubicBezTo>
                  <a:lnTo>
                    <a:pt x="150781" y="1293495"/>
                  </a:lnTo>
                  <a:lnTo>
                    <a:pt x="107347" y="1294162"/>
                  </a:lnTo>
                  <a:cubicBezTo>
                    <a:pt x="109347" y="1294352"/>
                    <a:pt x="111347" y="1294352"/>
                    <a:pt x="113348" y="1294352"/>
                  </a:cubicBezTo>
                  <a:lnTo>
                    <a:pt x="226600" y="1294352"/>
                  </a:lnTo>
                  <a:cubicBezTo>
                    <a:pt x="266605" y="1294352"/>
                    <a:pt x="300038" y="1322832"/>
                    <a:pt x="306515" y="1362266"/>
                  </a:cubicBezTo>
                  <a:cubicBezTo>
                    <a:pt x="312992" y="1401889"/>
                    <a:pt x="347567" y="1432274"/>
                    <a:pt x="388906" y="1432274"/>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9" name="Freeform: Shape 188">
              <a:extLst>
                <a:ext uri="{FF2B5EF4-FFF2-40B4-BE49-F238E27FC236}">
                  <a16:creationId xmlns:a16="http://schemas.microsoft.com/office/drawing/2014/main" id="{3B32754D-3E5F-4015-B2AA-C0AF959A2E66}"/>
                </a:ext>
              </a:extLst>
            </p:cNvPr>
            <p:cNvSpPr/>
            <p:nvPr/>
          </p:nvSpPr>
          <p:spPr>
            <a:xfrm>
              <a:off x="3572367" y="5286168"/>
              <a:ext cx="417766" cy="299656"/>
            </a:xfrm>
            <a:custGeom>
              <a:avLst/>
              <a:gdLst>
                <a:gd name="connsiteX0" fmla="*/ 0 w 417766"/>
                <a:gd name="connsiteY0" fmla="*/ 57626 h 299656"/>
                <a:gd name="connsiteX1" fmla="*/ 0 w 417766"/>
                <a:gd name="connsiteY1" fmla="*/ 77628 h 299656"/>
                <a:gd name="connsiteX2" fmla="*/ 57626 w 417766"/>
                <a:gd name="connsiteY2" fmla="*/ 135255 h 299656"/>
                <a:gd name="connsiteX3" fmla="*/ 201549 w 417766"/>
                <a:gd name="connsiteY3" fmla="*/ 135255 h 299656"/>
                <a:gd name="connsiteX4" fmla="*/ 282512 w 417766"/>
                <a:gd name="connsiteY4" fmla="*/ 216218 h 299656"/>
                <a:gd name="connsiteX5" fmla="*/ 282512 w 417766"/>
                <a:gd name="connsiteY5" fmla="*/ 242030 h 299656"/>
                <a:gd name="connsiteX6" fmla="*/ 340138 w 417766"/>
                <a:gd name="connsiteY6" fmla="*/ 299656 h 299656"/>
                <a:gd name="connsiteX7" fmla="*/ 360140 w 417766"/>
                <a:gd name="connsiteY7" fmla="*/ 299656 h 299656"/>
                <a:gd name="connsiteX8" fmla="*/ 417767 w 417766"/>
                <a:gd name="connsiteY8" fmla="*/ 242030 h 299656"/>
                <a:gd name="connsiteX9" fmla="*/ 417767 w 417766"/>
                <a:gd name="connsiteY9" fmla="*/ 77628 h 299656"/>
                <a:gd name="connsiteX10" fmla="*/ 417767 w 417766"/>
                <a:gd name="connsiteY10" fmla="*/ 57626 h 299656"/>
                <a:gd name="connsiteX11" fmla="*/ 417767 w 417766"/>
                <a:gd name="connsiteY11" fmla="*/ 56102 h 299656"/>
                <a:gd name="connsiteX12" fmla="*/ 417767 w 417766"/>
                <a:gd name="connsiteY12" fmla="*/ 56102 h 299656"/>
                <a:gd name="connsiteX13" fmla="*/ 417671 w 417766"/>
                <a:gd name="connsiteY13" fmla="*/ 54673 h 299656"/>
                <a:gd name="connsiteX14" fmla="*/ 417671 w 417766"/>
                <a:gd name="connsiteY14" fmla="*/ 54673 h 299656"/>
                <a:gd name="connsiteX15" fmla="*/ 417576 w 417766"/>
                <a:gd name="connsiteY15" fmla="*/ 53244 h 299656"/>
                <a:gd name="connsiteX16" fmla="*/ 417576 w 417766"/>
                <a:gd name="connsiteY16" fmla="*/ 53244 h 299656"/>
                <a:gd name="connsiteX17" fmla="*/ 417481 w 417766"/>
                <a:gd name="connsiteY17" fmla="*/ 51816 h 299656"/>
                <a:gd name="connsiteX18" fmla="*/ 417481 w 417766"/>
                <a:gd name="connsiteY18" fmla="*/ 51816 h 299656"/>
                <a:gd name="connsiteX19" fmla="*/ 417290 w 417766"/>
                <a:gd name="connsiteY19" fmla="*/ 50387 h 299656"/>
                <a:gd name="connsiteX20" fmla="*/ 417290 w 417766"/>
                <a:gd name="connsiteY20" fmla="*/ 50387 h 299656"/>
                <a:gd name="connsiteX21" fmla="*/ 417100 w 417766"/>
                <a:gd name="connsiteY21" fmla="*/ 48958 h 299656"/>
                <a:gd name="connsiteX22" fmla="*/ 417100 w 417766"/>
                <a:gd name="connsiteY22" fmla="*/ 48958 h 299656"/>
                <a:gd name="connsiteX23" fmla="*/ 416909 w 417766"/>
                <a:gd name="connsiteY23" fmla="*/ 47530 h 299656"/>
                <a:gd name="connsiteX24" fmla="*/ 416909 w 417766"/>
                <a:gd name="connsiteY24" fmla="*/ 47530 h 299656"/>
                <a:gd name="connsiteX25" fmla="*/ 416623 w 417766"/>
                <a:gd name="connsiteY25" fmla="*/ 46101 h 299656"/>
                <a:gd name="connsiteX26" fmla="*/ 416623 w 417766"/>
                <a:gd name="connsiteY26" fmla="*/ 46101 h 299656"/>
                <a:gd name="connsiteX27" fmla="*/ 416338 w 417766"/>
                <a:gd name="connsiteY27" fmla="*/ 44672 h 299656"/>
                <a:gd name="connsiteX28" fmla="*/ 416338 w 417766"/>
                <a:gd name="connsiteY28" fmla="*/ 44672 h 299656"/>
                <a:gd name="connsiteX29" fmla="*/ 415957 w 417766"/>
                <a:gd name="connsiteY29" fmla="*/ 43243 h 299656"/>
                <a:gd name="connsiteX30" fmla="*/ 415957 w 417766"/>
                <a:gd name="connsiteY30" fmla="*/ 43243 h 299656"/>
                <a:gd name="connsiteX31" fmla="*/ 415576 w 417766"/>
                <a:gd name="connsiteY31" fmla="*/ 41910 h 299656"/>
                <a:gd name="connsiteX32" fmla="*/ 415576 w 417766"/>
                <a:gd name="connsiteY32" fmla="*/ 41910 h 299656"/>
                <a:gd name="connsiteX33" fmla="*/ 415195 w 417766"/>
                <a:gd name="connsiteY33" fmla="*/ 40577 h 299656"/>
                <a:gd name="connsiteX34" fmla="*/ 415195 w 417766"/>
                <a:gd name="connsiteY34" fmla="*/ 40577 h 299656"/>
                <a:gd name="connsiteX35" fmla="*/ 414719 w 417766"/>
                <a:gd name="connsiteY35" fmla="*/ 39243 h 299656"/>
                <a:gd name="connsiteX36" fmla="*/ 414719 w 417766"/>
                <a:gd name="connsiteY36" fmla="*/ 39243 h 299656"/>
                <a:gd name="connsiteX37" fmla="*/ 414242 w 417766"/>
                <a:gd name="connsiteY37" fmla="*/ 37909 h 299656"/>
                <a:gd name="connsiteX38" fmla="*/ 414242 w 417766"/>
                <a:gd name="connsiteY38" fmla="*/ 37909 h 299656"/>
                <a:gd name="connsiteX39" fmla="*/ 413766 w 417766"/>
                <a:gd name="connsiteY39" fmla="*/ 36576 h 299656"/>
                <a:gd name="connsiteX40" fmla="*/ 413766 w 417766"/>
                <a:gd name="connsiteY40" fmla="*/ 36576 h 299656"/>
                <a:gd name="connsiteX41" fmla="*/ 413195 w 417766"/>
                <a:gd name="connsiteY41" fmla="*/ 35243 h 299656"/>
                <a:gd name="connsiteX42" fmla="*/ 413195 w 417766"/>
                <a:gd name="connsiteY42" fmla="*/ 35243 h 299656"/>
                <a:gd name="connsiteX43" fmla="*/ 412623 w 417766"/>
                <a:gd name="connsiteY43" fmla="*/ 34004 h 299656"/>
                <a:gd name="connsiteX44" fmla="*/ 412623 w 417766"/>
                <a:gd name="connsiteY44" fmla="*/ 34004 h 299656"/>
                <a:gd name="connsiteX45" fmla="*/ 412052 w 417766"/>
                <a:gd name="connsiteY45" fmla="*/ 32766 h 299656"/>
                <a:gd name="connsiteX46" fmla="*/ 412052 w 417766"/>
                <a:gd name="connsiteY46" fmla="*/ 32766 h 299656"/>
                <a:gd name="connsiteX47" fmla="*/ 411385 w 417766"/>
                <a:gd name="connsiteY47" fmla="*/ 31528 h 299656"/>
                <a:gd name="connsiteX48" fmla="*/ 411385 w 417766"/>
                <a:gd name="connsiteY48" fmla="*/ 31528 h 299656"/>
                <a:gd name="connsiteX49" fmla="*/ 410718 w 417766"/>
                <a:gd name="connsiteY49" fmla="*/ 30289 h 299656"/>
                <a:gd name="connsiteX50" fmla="*/ 410718 w 417766"/>
                <a:gd name="connsiteY50" fmla="*/ 30289 h 299656"/>
                <a:gd name="connsiteX51" fmla="*/ 410051 w 417766"/>
                <a:gd name="connsiteY51" fmla="*/ 29051 h 299656"/>
                <a:gd name="connsiteX52" fmla="*/ 410051 w 417766"/>
                <a:gd name="connsiteY52" fmla="*/ 29051 h 299656"/>
                <a:gd name="connsiteX53" fmla="*/ 409385 w 417766"/>
                <a:gd name="connsiteY53" fmla="*/ 27813 h 299656"/>
                <a:gd name="connsiteX54" fmla="*/ 409385 w 417766"/>
                <a:gd name="connsiteY54" fmla="*/ 27813 h 299656"/>
                <a:gd name="connsiteX55" fmla="*/ 408622 w 417766"/>
                <a:gd name="connsiteY55" fmla="*/ 26670 h 299656"/>
                <a:gd name="connsiteX56" fmla="*/ 408622 w 417766"/>
                <a:gd name="connsiteY56" fmla="*/ 26670 h 299656"/>
                <a:gd name="connsiteX57" fmla="*/ 407861 w 417766"/>
                <a:gd name="connsiteY57" fmla="*/ 25527 h 299656"/>
                <a:gd name="connsiteX58" fmla="*/ 407861 w 417766"/>
                <a:gd name="connsiteY58" fmla="*/ 25527 h 299656"/>
                <a:gd name="connsiteX59" fmla="*/ 407098 w 417766"/>
                <a:gd name="connsiteY59" fmla="*/ 24384 h 299656"/>
                <a:gd name="connsiteX60" fmla="*/ 407098 w 417766"/>
                <a:gd name="connsiteY60" fmla="*/ 24384 h 299656"/>
                <a:gd name="connsiteX61" fmla="*/ 406241 w 417766"/>
                <a:gd name="connsiteY61" fmla="*/ 23241 h 299656"/>
                <a:gd name="connsiteX62" fmla="*/ 406241 w 417766"/>
                <a:gd name="connsiteY62" fmla="*/ 23241 h 299656"/>
                <a:gd name="connsiteX63" fmla="*/ 405384 w 417766"/>
                <a:gd name="connsiteY63" fmla="*/ 22193 h 299656"/>
                <a:gd name="connsiteX64" fmla="*/ 405384 w 417766"/>
                <a:gd name="connsiteY64" fmla="*/ 22193 h 299656"/>
                <a:gd name="connsiteX65" fmla="*/ 404527 w 417766"/>
                <a:gd name="connsiteY65" fmla="*/ 21145 h 299656"/>
                <a:gd name="connsiteX66" fmla="*/ 404527 w 417766"/>
                <a:gd name="connsiteY66" fmla="*/ 21145 h 299656"/>
                <a:gd name="connsiteX67" fmla="*/ 403670 w 417766"/>
                <a:gd name="connsiteY67" fmla="*/ 20098 h 299656"/>
                <a:gd name="connsiteX68" fmla="*/ 403670 w 417766"/>
                <a:gd name="connsiteY68" fmla="*/ 20098 h 299656"/>
                <a:gd name="connsiteX69" fmla="*/ 402717 w 417766"/>
                <a:gd name="connsiteY69" fmla="*/ 19050 h 299656"/>
                <a:gd name="connsiteX70" fmla="*/ 402717 w 417766"/>
                <a:gd name="connsiteY70" fmla="*/ 19050 h 299656"/>
                <a:gd name="connsiteX71" fmla="*/ 401764 w 417766"/>
                <a:gd name="connsiteY71" fmla="*/ 18002 h 299656"/>
                <a:gd name="connsiteX72" fmla="*/ 401764 w 417766"/>
                <a:gd name="connsiteY72" fmla="*/ 18002 h 299656"/>
                <a:gd name="connsiteX73" fmla="*/ 400812 w 417766"/>
                <a:gd name="connsiteY73" fmla="*/ 17050 h 299656"/>
                <a:gd name="connsiteX74" fmla="*/ 400812 w 417766"/>
                <a:gd name="connsiteY74" fmla="*/ 17050 h 299656"/>
                <a:gd name="connsiteX75" fmla="*/ 399860 w 417766"/>
                <a:gd name="connsiteY75" fmla="*/ 16097 h 299656"/>
                <a:gd name="connsiteX76" fmla="*/ 399860 w 417766"/>
                <a:gd name="connsiteY76" fmla="*/ 16097 h 299656"/>
                <a:gd name="connsiteX77" fmla="*/ 398812 w 417766"/>
                <a:gd name="connsiteY77" fmla="*/ 15144 h 299656"/>
                <a:gd name="connsiteX78" fmla="*/ 398812 w 417766"/>
                <a:gd name="connsiteY78" fmla="*/ 15144 h 299656"/>
                <a:gd name="connsiteX79" fmla="*/ 397764 w 417766"/>
                <a:gd name="connsiteY79" fmla="*/ 14192 h 299656"/>
                <a:gd name="connsiteX80" fmla="*/ 397764 w 417766"/>
                <a:gd name="connsiteY80" fmla="*/ 14192 h 299656"/>
                <a:gd name="connsiteX81" fmla="*/ 396716 w 417766"/>
                <a:gd name="connsiteY81" fmla="*/ 13335 h 299656"/>
                <a:gd name="connsiteX82" fmla="*/ 396716 w 417766"/>
                <a:gd name="connsiteY82" fmla="*/ 13335 h 299656"/>
                <a:gd name="connsiteX83" fmla="*/ 395669 w 417766"/>
                <a:gd name="connsiteY83" fmla="*/ 12478 h 299656"/>
                <a:gd name="connsiteX84" fmla="*/ 395669 w 417766"/>
                <a:gd name="connsiteY84" fmla="*/ 12478 h 299656"/>
                <a:gd name="connsiteX85" fmla="*/ 394621 w 417766"/>
                <a:gd name="connsiteY85" fmla="*/ 11620 h 299656"/>
                <a:gd name="connsiteX86" fmla="*/ 394621 w 417766"/>
                <a:gd name="connsiteY86" fmla="*/ 11620 h 299656"/>
                <a:gd name="connsiteX87" fmla="*/ 393478 w 417766"/>
                <a:gd name="connsiteY87" fmla="*/ 10763 h 299656"/>
                <a:gd name="connsiteX88" fmla="*/ 393478 w 417766"/>
                <a:gd name="connsiteY88" fmla="*/ 10763 h 299656"/>
                <a:gd name="connsiteX89" fmla="*/ 392335 w 417766"/>
                <a:gd name="connsiteY89" fmla="*/ 10001 h 299656"/>
                <a:gd name="connsiteX90" fmla="*/ 392335 w 417766"/>
                <a:gd name="connsiteY90" fmla="*/ 10001 h 299656"/>
                <a:gd name="connsiteX91" fmla="*/ 391192 w 417766"/>
                <a:gd name="connsiteY91" fmla="*/ 9239 h 299656"/>
                <a:gd name="connsiteX92" fmla="*/ 391192 w 417766"/>
                <a:gd name="connsiteY92" fmla="*/ 9239 h 299656"/>
                <a:gd name="connsiteX93" fmla="*/ 390049 w 417766"/>
                <a:gd name="connsiteY93" fmla="*/ 8477 h 299656"/>
                <a:gd name="connsiteX94" fmla="*/ 390049 w 417766"/>
                <a:gd name="connsiteY94" fmla="*/ 8477 h 299656"/>
                <a:gd name="connsiteX95" fmla="*/ 388811 w 417766"/>
                <a:gd name="connsiteY95" fmla="*/ 7811 h 299656"/>
                <a:gd name="connsiteX96" fmla="*/ 388811 w 417766"/>
                <a:gd name="connsiteY96" fmla="*/ 7811 h 299656"/>
                <a:gd name="connsiteX97" fmla="*/ 387572 w 417766"/>
                <a:gd name="connsiteY97" fmla="*/ 7144 h 299656"/>
                <a:gd name="connsiteX98" fmla="*/ 387572 w 417766"/>
                <a:gd name="connsiteY98" fmla="*/ 7144 h 299656"/>
                <a:gd name="connsiteX99" fmla="*/ 386334 w 417766"/>
                <a:gd name="connsiteY99" fmla="*/ 6477 h 299656"/>
                <a:gd name="connsiteX100" fmla="*/ 386334 w 417766"/>
                <a:gd name="connsiteY100" fmla="*/ 6477 h 299656"/>
                <a:gd name="connsiteX101" fmla="*/ 385096 w 417766"/>
                <a:gd name="connsiteY101" fmla="*/ 5810 h 299656"/>
                <a:gd name="connsiteX102" fmla="*/ 385096 w 417766"/>
                <a:gd name="connsiteY102" fmla="*/ 5810 h 299656"/>
                <a:gd name="connsiteX103" fmla="*/ 383858 w 417766"/>
                <a:gd name="connsiteY103" fmla="*/ 5239 h 299656"/>
                <a:gd name="connsiteX104" fmla="*/ 383858 w 417766"/>
                <a:gd name="connsiteY104" fmla="*/ 5239 h 299656"/>
                <a:gd name="connsiteX105" fmla="*/ 382619 w 417766"/>
                <a:gd name="connsiteY105" fmla="*/ 4667 h 299656"/>
                <a:gd name="connsiteX106" fmla="*/ 382619 w 417766"/>
                <a:gd name="connsiteY106" fmla="*/ 4667 h 299656"/>
                <a:gd name="connsiteX107" fmla="*/ 381286 w 417766"/>
                <a:gd name="connsiteY107" fmla="*/ 4096 h 299656"/>
                <a:gd name="connsiteX108" fmla="*/ 381286 w 417766"/>
                <a:gd name="connsiteY108" fmla="*/ 4096 h 299656"/>
                <a:gd name="connsiteX109" fmla="*/ 379952 w 417766"/>
                <a:gd name="connsiteY109" fmla="*/ 3620 h 299656"/>
                <a:gd name="connsiteX110" fmla="*/ 379952 w 417766"/>
                <a:gd name="connsiteY110" fmla="*/ 3620 h 299656"/>
                <a:gd name="connsiteX111" fmla="*/ 378619 w 417766"/>
                <a:gd name="connsiteY111" fmla="*/ 3143 h 299656"/>
                <a:gd name="connsiteX112" fmla="*/ 378619 w 417766"/>
                <a:gd name="connsiteY112" fmla="*/ 3143 h 299656"/>
                <a:gd name="connsiteX113" fmla="*/ 377285 w 417766"/>
                <a:gd name="connsiteY113" fmla="*/ 2667 h 299656"/>
                <a:gd name="connsiteX114" fmla="*/ 377285 w 417766"/>
                <a:gd name="connsiteY114" fmla="*/ 2667 h 299656"/>
                <a:gd name="connsiteX115" fmla="*/ 375952 w 417766"/>
                <a:gd name="connsiteY115" fmla="*/ 2286 h 299656"/>
                <a:gd name="connsiteX116" fmla="*/ 375952 w 417766"/>
                <a:gd name="connsiteY116" fmla="*/ 2286 h 299656"/>
                <a:gd name="connsiteX117" fmla="*/ 374618 w 417766"/>
                <a:gd name="connsiteY117" fmla="*/ 1905 h 299656"/>
                <a:gd name="connsiteX118" fmla="*/ 374618 w 417766"/>
                <a:gd name="connsiteY118" fmla="*/ 1905 h 299656"/>
                <a:gd name="connsiteX119" fmla="*/ 373285 w 417766"/>
                <a:gd name="connsiteY119" fmla="*/ 1524 h 299656"/>
                <a:gd name="connsiteX120" fmla="*/ 373285 w 417766"/>
                <a:gd name="connsiteY120" fmla="*/ 1524 h 299656"/>
                <a:gd name="connsiteX121" fmla="*/ 371856 w 417766"/>
                <a:gd name="connsiteY121" fmla="*/ 1238 h 299656"/>
                <a:gd name="connsiteX122" fmla="*/ 371856 w 417766"/>
                <a:gd name="connsiteY122" fmla="*/ 1238 h 299656"/>
                <a:gd name="connsiteX123" fmla="*/ 370427 w 417766"/>
                <a:gd name="connsiteY123" fmla="*/ 952 h 299656"/>
                <a:gd name="connsiteX124" fmla="*/ 370427 w 417766"/>
                <a:gd name="connsiteY124" fmla="*/ 952 h 299656"/>
                <a:gd name="connsiteX125" fmla="*/ 368998 w 417766"/>
                <a:gd name="connsiteY125" fmla="*/ 667 h 299656"/>
                <a:gd name="connsiteX126" fmla="*/ 368998 w 417766"/>
                <a:gd name="connsiteY126" fmla="*/ 667 h 299656"/>
                <a:gd name="connsiteX127" fmla="*/ 367570 w 417766"/>
                <a:gd name="connsiteY127" fmla="*/ 476 h 299656"/>
                <a:gd name="connsiteX128" fmla="*/ 367570 w 417766"/>
                <a:gd name="connsiteY128" fmla="*/ 476 h 299656"/>
                <a:gd name="connsiteX129" fmla="*/ 366141 w 417766"/>
                <a:gd name="connsiteY129" fmla="*/ 285 h 299656"/>
                <a:gd name="connsiteX130" fmla="*/ 366141 w 417766"/>
                <a:gd name="connsiteY130" fmla="*/ 285 h 299656"/>
                <a:gd name="connsiteX131" fmla="*/ 364712 w 417766"/>
                <a:gd name="connsiteY131" fmla="*/ 190 h 299656"/>
                <a:gd name="connsiteX132" fmla="*/ 364712 w 417766"/>
                <a:gd name="connsiteY132" fmla="*/ 190 h 299656"/>
                <a:gd name="connsiteX133" fmla="*/ 363284 w 417766"/>
                <a:gd name="connsiteY133" fmla="*/ 95 h 299656"/>
                <a:gd name="connsiteX134" fmla="*/ 363284 w 417766"/>
                <a:gd name="connsiteY134" fmla="*/ 95 h 299656"/>
                <a:gd name="connsiteX135" fmla="*/ 362807 w 417766"/>
                <a:gd name="connsiteY135" fmla="*/ 95 h 299656"/>
                <a:gd name="connsiteX136" fmla="*/ 360902 w 417766"/>
                <a:gd name="connsiteY136" fmla="*/ 0 h 299656"/>
                <a:gd name="connsiteX137" fmla="*/ 360426 w 417766"/>
                <a:gd name="connsiteY137" fmla="*/ 0 h 299656"/>
                <a:gd name="connsiteX138" fmla="*/ 360426 w 417766"/>
                <a:gd name="connsiteY138" fmla="*/ 0 h 299656"/>
                <a:gd name="connsiteX139" fmla="*/ 340423 w 417766"/>
                <a:gd name="connsiteY139" fmla="*/ 0 h 299656"/>
                <a:gd name="connsiteX140" fmla="*/ 57912 w 417766"/>
                <a:gd name="connsiteY140" fmla="*/ 0 h 299656"/>
                <a:gd name="connsiteX141" fmla="*/ 0 w 417766"/>
                <a:gd name="connsiteY141" fmla="*/ 57626 h 299656"/>
                <a:gd name="connsiteX142" fmla="*/ 0 w 417766"/>
                <a:gd name="connsiteY142" fmla="*/ 57626 h 299656"/>
                <a:gd name="connsiteX143" fmla="*/ 417767 w 417766"/>
                <a:gd name="connsiteY143" fmla="*/ 57626 h 299656"/>
                <a:gd name="connsiteX144" fmla="*/ 417767 w 417766"/>
                <a:gd name="connsiteY144" fmla="*/ 57626 h 299656"/>
                <a:gd name="connsiteX145" fmla="*/ 417767 w 417766"/>
                <a:gd name="connsiteY145" fmla="*/ 57626 h 29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17766" h="299656">
                  <a:moveTo>
                    <a:pt x="0" y="57626"/>
                  </a:moveTo>
                  <a:lnTo>
                    <a:pt x="0" y="77628"/>
                  </a:lnTo>
                  <a:cubicBezTo>
                    <a:pt x="0" y="109347"/>
                    <a:pt x="25908" y="135255"/>
                    <a:pt x="57626" y="135255"/>
                  </a:cubicBezTo>
                  <a:lnTo>
                    <a:pt x="201549" y="135255"/>
                  </a:lnTo>
                  <a:cubicBezTo>
                    <a:pt x="246126" y="135255"/>
                    <a:pt x="282512" y="171640"/>
                    <a:pt x="282512" y="216218"/>
                  </a:cubicBezTo>
                  <a:lnTo>
                    <a:pt x="282512" y="242030"/>
                  </a:lnTo>
                  <a:cubicBezTo>
                    <a:pt x="282512" y="273748"/>
                    <a:pt x="308420" y="299656"/>
                    <a:pt x="340138" y="299656"/>
                  </a:cubicBezTo>
                  <a:lnTo>
                    <a:pt x="360140" y="299656"/>
                  </a:lnTo>
                  <a:cubicBezTo>
                    <a:pt x="391859" y="299656"/>
                    <a:pt x="417767" y="273748"/>
                    <a:pt x="417767" y="242030"/>
                  </a:cubicBezTo>
                  <a:lnTo>
                    <a:pt x="417767" y="77628"/>
                  </a:lnTo>
                  <a:lnTo>
                    <a:pt x="417767" y="57626"/>
                  </a:lnTo>
                  <a:lnTo>
                    <a:pt x="417767" y="56102"/>
                  </a:lnTo>
                  <a:lnTo>
                    <a:pt x="417767" y="56102"/>
                  </a:lnTo>
                  <a:lnTo>
                    <a:pt x="417671" y="54673"/>
                  </a:lnTo>
                  <a:lnTo>
                    <a:pt x="417671" y="54673"/>
                  </a:lnTo>
                  <a:lnTo>
                    <a:pt x="417576" y="53244"/>
                  </a:lnTo>
                  <a:lnTo>
                    <a:pt x="417576" y="53244"/>
                  </a:lnTo>
                  <a:lnTo>
                    <a:pt x="417481" y="51816"/>
                  </a:lnTo>
                  <a:lnTo>
                    <a:pt x="417481" y="51816"/>
                  </a:lnTo>
                  <a:lnTo>
                    <a:pt x="417290" y="50387"/>
                  </a:lnTo>
                  <a:lnTo>
                    <a:pt x="417290" y="50387"/>
                  </a:lnTo>
                  <a:lnTo>
                    <a:pt x="417100" y="48958"/>
                  </a:lnTo>
                  <a:lnTo>
                    <a:pt x="417100" y="48958"/>
                  </a:lnTo>
                  <a:lnTo>
                    <a:pt x="416909" y="47530"/>
                  </a:lnTo>
                  <a:lnTo>
                    <a:pt x="416909" y="47530"/>
                  </a:lnTo>
                  <a:cubicBezTo>
                    <a:pt x="416814" y="47054"/>
                    <a:pt x="416719" y="46577"/>
                    <a:pt x="416623" y="46101"/>
                  </a:cubicBezTo>
                  <a:lnTo>
                    <a:pt x="416623" y="46101"/>
                  </a:lnTo>
                  <a:lnTo>
                    <a:pt x="416338" y="44672"/>
                  </a:lnTo>
                  <a:lnTo>
                    <a:pt x="416338" y="44672"/>
                  </a:lnTo>
                  <a:lnTo>
                    <a:pt x="415957" y="43243"/>
                  </a:lnTo>
                  <a:lnTo>
                    <a:pt x="415957" y="43243"/>
                  </a:lnTo>
                  <a:lnTo>
                    <a:pt x="415576" y="41910"/>
                  </a:lnTo>
                  <a:lnTo>
                    <a:pt x="415576" y="41910"/>
                  </a:lnTo>
                  <a:lnTo>
                    <a:pt x="415195" y="40577"/>
                  </a:lnTo>
                  <a:lnTo>
                    <a:pt x="415195" y="40577"/>
                  </a:lnTo>
                  <a:lnTo>
                    <a:pt x="414719" y="39243"/>
                  </a:lnTo>
                  <a:lnTo>
                    <a:pt x="414719" y="39243"/>
                  </a:lnTo>
                  <a:lnTo>
                    <a:pt x="414242" y="37909"/>
                  </a:lnTo>
                  <a:lnTo>
                    <a:pt x="414242" y="37909"/>
                  </a:lnTo>
                  <a:lnTo>
                    <a:pt x="413766" y="36576"/>
                  </a:lnTo>
                  <a:lnTo>
                    <a:pt x="413766" y="36576"/>
                  </a:lnTo>
                  <a:lnTo>
                    <a:pt x="413195" y="35243"/>
                  </a:lnTo>
                  <a:lnTo>
                    <a:pt x="413195" y="35243"/>
                  </a:lnTo>
                  <a:lnTo>
                    <a:pt x="412623" y="34004"/>
                  </a:lnTo>
                  <a:lnTo>
                    <a:pt x="412623" y="34004"/>
                  </a:lnTo>
                  <a:lnTo>
                    <a:pt x="412052" y="32766"/>
                  </a:lnTo>
                  <a:lnTo>
                    <a:pt x="412052" y="32766"/>
                  </a:lnTo>
                  <a:lnTo>
                    <a:pt x="411385" y="31528"/>
                  </a:lnTo>
                  <a:lnTo>
                    <a:pt x="411385" y="31528"/>
                  </a:lnTo>
                  <a:cubicBezTo>
                    <a:pt x="411194" y="31146"/>
                    <a:pt x="411004" y="30670"/>
                    <a:pt x="410718" y="30289"/>
                  </a:cubicBezTo>
                  <a:lnTo>
                    <a:pt x="410718" y="30289"/>
                  </a:lnTo>
                  <a:lnTo>
                    <a:pt x="410051" y="29051"/>
                  </a:lnTo>
                  <a:lnTo>
                    <a:pt x="410051" y="29051"/>
                  </a:lnTo>
                  <a:cubicBezTo>
                    <a:pt x="409861" y="28670"/>
                    <a:pt x="409575" y="28289"/>
                    <a:pt x="409385" y="27813"/>
                  </a:cubicBezTo>
                  <a:lnTo>
                    <a:pt x="409385" y="27813"/>
                  </a:lnTo>
                  <a:lnTo>
                    <a:pt x="408622" y="26670"/>
                  </a:lnTo>
                  <a:lnTo>
                    <a:pt x="408622" y="26670"/>
                  </a:lnTo>
                  <a:lnTo>
                    <a:pt x="407861" y="25527"/>
                  </a:lnTo>
                  <a:lnTo>
                    <a:pt x="407861" y="25527"/>
                  </a:lnTo>
                  <a:lnTo>
                    <a:pt x="407098" y="24384"/>
                  </a:lnTo>
                  <a:lnTo>
                    <a:pt x="407098" y="24384"/>
                  </a:lnTo>
                  <a:lnTo>
                    <a:pt x="406241" y="23241"/>
                  </a:lnTo>
                  <a:lnTo>
                    <a:pt x="406241" y="23241"/>
                  </a:lnTo>
                  <a:lnTo>
                    <a:pt x="405384" y="22193"/>
                  </a:lnTo>
                  <a:lnTo>
                    <a:pt x="405384" y="22193"/>
                  </a:lnTo>
                  <a:cubicBezTo>
                    <a:pt x="405098" y="21812"/>
                    <a:pt x="404813" y="21431"/>
                    <a:pt x="404527" y="21145"/>
                  </a:cubicBezTo>
                  <a:lnTo>
                    <a:pt x="404527" y="21145"/>
                  </a:lnTo>
                  <a:lnTo>
                    <a:pt x="403670" y="20098"/>
                  </a:lnTo>
                  <a:lnTo>
                    <a:pt x="403670" y="20098"/>
                  </a:lnTo>
                  <a:lnTo>
                    <a:pt x="402717" y="19050"/>
                  </a:lnTo>
                  <a:lnTo>
                    <a:pt x="402717" y="19050"/>
                  </a:lnTo>
                  <a:lnTo>
                    <a:pt x="401764" y="18002"/>
                  </a:lnTo>
                  <a:lnTo>
                    <a:pt x="401764" y="18002"/>
                  </a:lnTo>
                  <a:lnTo>
                    <a:pt x="400812" y="17050"/>
                  </a:lnTo>
                  <a:lnTo>
                    <a:pt x="400812" y="17050"/>
                  </a:lnTo>
                  <a:lnTo>
                    <a:pt x="399860" y="16097"/>
                  </a:lnTo>
                  <a:lnTo>
                    <a:pt x="399860" y="16097"/>
                  </a:lnTo>
                  <a:lnTo>
                    <a:pt x="398812" y="15144"/>
                  </a:lnTo>
                  <a:lnTo>
                    <a:pt x="398812" y="15144"/>
                  </a:lnTo>
                  <a:lnTo>
                    <a:pt x="397764" y="14192"/>
                  </a:lnTo>
                  <a:lnTo>
                    <a:pt x="397764" y="14192"/>
                  </a:lnTo>
                  <a:lnTo>
                    <a:pt x="396716" y="13335"/>
                  </a:lnTo>
                  <a:lnTo>
                    <a:pt x="396716" y="13335"/>
                  </a:lnTo>
                  <a:cubicBezTo>
                    <a:pt x="396335" y="13049"/>
                    <a:pt x="395954" y="12763"/>
                    <a:pt x="395669" y="12478"/>
                  </a:cubicBezTo>
                  <a:lnTo>
                    <a:pt x="395669" y="12478"/>
                  </a:lnTo>
                  <a:cubicBezTo>
                    <a:pt x="395288" y="12192"/>
                    <a:pt x="394906" y="11906"/>
                    <a:pt x="394621" y="11620"/>
                  </a:cubicBezTo>
                  <a:lnTo>
                    <a:pt x="394621" y="11620"/>
                  </a:lnTo>
                  <a:lnTo>
                    <a:pt x="393478" y="10763"/>
                  </a:lnTo>
                  <a:lnTo>
                    <a:pt x="393478" y="10763"/>
                  </a:lnTo>
                  <a:lnTo>
                    <a:pt x="392335" y="10001"/>
                  </a:lnTo>
                  <a:lnTo>
                    <a:pt x="392335" y="10001"/>
                  </a:lnTo>
                  <a:lnTo>
                    <a:pt x="391192" y="9239"/>
                  </a:lnTo>
                  <a:lnTo>
                    <a:pt x="391192" y="9239"/>
                  </a:lnTo>
                  <a:lnTo>
                    <a:pt x="390049" y="8477"/>
                  </a:lnTo>
                  <a:lnTo>
                    <a:pt x="390049" y="8477"/>
                  </a:lnTo>
                  <a:lnTo>
                    <a:pt x="388811" y="7811"/>
                  </a:lnTo>
                  <a:lnTo>
                    <a:pt x="388811" y="7811"/>
                  </a:lnTo>
                  <a:lnTo>
                    <a:pt x="387572" y="7144"/>
                  </a:lnTo>
                  <a:lnTo>
                    <a:pt x="387572" y="7144"/>
                  </a:lnTo>
                  <a:lnTo>
                    <a:pt x="386334" y="6477"/>
                  </a:lnTo>
                  <a:lnTo>
                    <a:pt x="386334" y="6477"/>
                  </a:lnTo>
                  <a:lnTo>
                    <a:pt x="385096" y="5810"/>
                  </a:lnTo>
                  <a:lnTo>
                    <a:pt x="385096" y="5810"/>
                  </a:lnTo>
                  <a:lnTo>
                    <a:pt x="383858" y="5239"/>
                  </a:lnTo>
                  <a:lnTo>
                    <a:pt x="383858" y="5239"/>
                  </a:lnTo>
                  <a:cubicBezTo>
                    <a:pt x="383477" y="5048"/>
                    <a:pt x="383000" y="4858"/>
                    <a:pt x="382619" y="4667"/>
                  </a:cubicBezTo>
                  <a:lnTo>
                    <a:pt x="382619" y="4667"/>
                  </a:lnTo>
                  <a:lnTo>
                    <a:pt x="381286" y="4096"/>
                  </a:lnTo>
                  <a:lnTo>
                    <a:pt x="381286" y="4096"/>
                  </a:lnTo>
                  <a:lnTo>
                    <a:pt x="379952" y="3620"/>
                  </a:lnTo>
                  <a:lnTo>
                    <a:pt x="379952" y="3620"/>
                  </a:lnTo>
                  <a:lnTo>
                    <a:pt x="378619" y="3143"/>
                  </a:lnTo>
                  <a:lnTo>
                    <a:pt x="378619" y="3143"/>
                  </a:lnTo>
                  <a:lnTo>
                    <a:pt x="377285" y="2667"/>
                  </a:lnTo>
                  <a:lnTo>
                    <a:pt x="377285" y="2667"/>
                  </a:lnTo>
                  <a:lnTo>
                    <a:pt x="375952" y="2286"/>
                  </a:lnTo>
                  <a:lnTo>
                    <a:pt x="375952" y="2286"/>
                  </a:lnTo>
                  <a:lnTo>
                    <a:pt x="374618" y="1905"/>
                  </a:lnTo>
                  <a:lnTo>
                    <a:pt x="374618" y="1905"/>
                  </a:lnTo>
                  <a:lnTo>
                    <a:pt x="373285" y="1524"/>
                  </a:lnTo>
                  <a:lnTo>
                    <a:pt x="373285" y="1524"/>
                  </a:lnTo>
                  <a:lnTo>
                    <a:pt x="371856" y="1238"/>
                  </a:lnTo>
                  <a:lnTo>
                    <a:pt x="371856" y="1238"/>
                  </a:lnTo>
                  <a:cubicBezTo>
                    <a:pt x="371380" y="1143"/>
                    <a:pt x="370904" y="1048"/>
                    <a:pt x="370427" y="952"/>
                  </a:cubicBezTo>
                  <a:lnTo>
                    <a:pt x="370427" y="952"/>
                  </a:lnTo>
                  <a:lnTo>
                    <a:pt x="368998" y="667"/>
                  </a:lnTo>
                  <a:lnTo>
                    <a:pt x="368998" y="667"/>
                  </a:lnTo>
                  <a:lnTo>
                    <a:pt x="367570" y="476"/>
                  </a:lnTo>
                  <a:lnTo>
                    <a:pt x="367570" y="476"/>
                  </a:lnTo>
                  <a:lnTo>
                    <a:pt x="366141" y="285"/>
                  </a:lnTo>
                  <a:lnTo>
                    <a:pt x="366141" y="285"/>
                  </a:lnTo>
                  <a:lnTo>
                    <a:pt x="364712" y="190"/>
                  </a:lnTo>
                  <a:lnTo>
                    <a:pt x="364712" y="190"/>
                  </a:lnTo>
                  <a:lnTo>
                    <a:pt x="363284" y="95"/>
                  </a:lnTo>
                  <a:lnTo>
                    <a:pt x="363284" y="95"/>
                  </a:lnTo>
                  <a:lnTo>
                    <a:pt x="362807" y="95"/>
                  </a:lnTo>
                  <a:cubicBezTo>
                    <a:pt x="362141" y="95"/>
                    <a:pt x="361569" y="95"/>
                    <a:pt x="360902" y="0"/>
                  </a:cubicBezTo>
                  <a:lnTo>
                    <a:pt x="360426" y="0"/>
                  </a:lnTo>
                  <a:lnTo>
                    <a:pt x="360426" y="0"/>
                  </a:lnTo>
                  <a:lnTo>
                    <a:pt x="340423" y="0"/>
                  </a:lnTo>
                  <a:lnTo>
                    <a:pt x="57912" y="0"/>
                  </a:lnTo>
                  <a:cubicBezTo>
                    <a:pt x="25908" y="0"/>
                    <a:pt x="0" y="25908"/>
                    <a:pt x="0" y="57626"/>
                  </a:cubicBezTo>
                  <a:lnTo>
                    <a:pt x="0" y="57626"/>
                  </a:lnTo>
                  <a:close/>
                  <a:moveTo>
                    <a:pt x="417767" y="57626"/>
                  </a:moveTo>
                  <a:lnTo>
                    <a:pt x="417767" y="57626"/>
                  </a:lnTo>
                  <a:lnTo>
                    <a:pt x="417767" y="57626"/>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0" name="Freeform: Shape 189">
              <a:extLst>
                <a:ext uri="{FF2B5EF4-FFF2-40B4-BE49-F238E27FC236}">
                  <a16:creationId xmlns:a16="http://schemas.microsoft.com/office/drawing/2014/main" id="{957085BC-09FE-4530-8928-A158CE34019F}"/>
                </a:ext>
              </a:extLst>
            </p:cNvPr>
            <p:cNvSpPr/>
            <p:nvPr/>
          </p:nvSpPr>
          <p:spPr>
            <a:xfrm>
              <a:off x="2750550" y="3676824"/>
              <a:ext cx="1739455" cy="1600200"/>
            </a:xfrm>
            <a:custGeom>
              <a:avLst/>
              <a:gdLst>
                <a:gd name="connsiteX0" fmla="*/ 476 w 1739455"/>
                <a:gd name="connsiteY0" fmla="*/ 514921 h 1600200"/>
                <a:gd name="connsiteX1" fmla="*/ 48006 w 1739455"/>
                <a:gd name="connsiteY1" fmla="*/ 442722 h 1600200"/>
                <a:gd name="connsiteX2" fmla="*/ 234791 w 1739455"/>
                <a:gd name="connsiteY2" fmla="*/ 442722 h 1600200"/>
                <a:gd name="connsiteX3" fmla="*/ 319373 w 1739455"/>
                <a:gd name="connsiteY3" fmla="*/ 508063 h 1600200"/>
                <a:gd name="connsiteX4" fmla="*/ 319373 w 1739455"/>
                <a:gd name="connsiteY4" fmla="*/ 527018 h 1600200"/>
                <a:gd name="connsiteX5" fmla="*/ 377000 w 1739455"/>
                <a:gd name="connsiteY5" fmla="*/ 584645 h 1600200"/>
                <a:gd name="connsiteX6" fmla="*/ 405098 w 1739455"/>
                <a:gd name="connsiteY6" fmla="*/ 584645 h 1600200"/>
                <a:gd name="connsiteX7" fmla="*/ 486061 w 1739455"/>
                <a:gd name="connsiteY7" fmla="*/ 665607 h 1600200"/>
                <a:gd name="connsiteX8" fmla="*/ 486061 w 1739455"/>
                <a:gd name="connsiteY8" fmla="*/ 672751 h 1600200"/>
                <a:gd name="connsiteX9" fmla="*/ 486061 w 1739455"/>
                <a:gd name="connsiteY9" fmla="*/ 674275 h 1600200"/>
                <a:gd name="connsiteX10" fmla="*/ 486061 w 1739455"/>
                <a:gd name="connsiteY10" fmla="*/ 674275 h 1600200"/>
                <a:gd name="connsiteX11" fmla="*/ 486156 w 1739455"/>
                <a:gd name="connsiteY11" fmla="*/ 675704 h 1600200"/>
                <a:gd name="connsiteX12" fmla="*/ 486156 w 1739455"/>
                <a:gd name="connsiteY12" fmla="*/ 675704 h 1600200"/>
                <a:gd name="connsiteX13" fmla="*/ 486251 w 1739455"/>
                <a:gd name="connsiteY13" fmla="*/ 677132 h 1600200"/>
                <a:gd name="connsiteX14" fmla="*/ 486251 w 1739455"/>
                <a:gd name="connsiteY14" fmla="*/ 677132 h 1600200"/>
                <a:gd name="connsiteX15" fmla="*/ 486346 w 1739455"/>
                <a:gd name="connsiteY15" fmla="*/ 678561 h 1600200"/>
                <a:gd name="connsiteX16" fmla="*/ 486346 w 1739455"/>
                <a:gd name="connsiteY16" fmla="*/ 678561 h 1600200"/>
                <a:gd name="connsiteX17" fmla="*/ 486537 w 1739455"/>
                <a:gd name="connsiteY17" fmla="*/ 679990 h 1600200"/>
                <a:gd name="connsiteX18" fmla="*/ 486537 w 1739455"/>
                <a:gd name="connsiteY18" fmla="*/ 679990 h 1600200"/>
                <a:gd name="connsiteX19" fmla="*/ 486728 w 1739455"/>
                <a:gd name="connsiteY19" fmla="*/ 681419 h 1600200"/>
                <a:gd name="connsiteX20" fmla="*/ 486728 w 1739455"/>
                <a:gd name="connsiteY20" fmla="*/ 681419 h 1600200"/>
                <a:gd name="connsiteX21" fmla="*/ 486918 w 1739455"/>
                <a:gd name="connsiteY21" fmla="*/ 682847 h 1600200"/>
                <a:gd name="connsiteX22" fmla="*/ 486918 w 1739455"/>
                <a:gd name="connsiteY22" fmla="*/ 682847 h 1600200"/>
                <a:gd name="connsiteX23" fmla="*/ 509206 w 1739455"/>
                <a:gd name="connsiteY23" fmla="*/ 718852 h 1600200"/>
                <a:gd name="connsiteX24" fmla="*/ 509206 w 1739455"/>
                <a:gd name="connsiteY24" fmla="*/ 718852 h 1600200"/>
                <a:gd name="connsiteX25" fmla="*/ 510350 w 1739455"/>
                <a:gd name="connsiteY25" fmla="*/ 719709 h 1600200"/>
                <a:gd name="connsiteX26" fmla="*/ 510350 w 1739455"/>
                <a:gd name="connsiteY26" fmla="*/ 719709 h 1600200"/>
                <a:gd name="connsiteX27" fmla="*/ 511493 w 1739455"/>
                <a:gd name="connsiteY27" fmla="*/ 720471 h 1600200"/>
                <a:gd name="connsiteX28" fmla="*/ 511493 w 1739455"/>
                <a:gd name="connsiteY28" fmla="*/ 720471 h 1600200"/>
                <a:gd name="connsiteX29" fmla="*/ 512636 w 1739455"/>
                <a:gd name="connsiteY29" fmla="*/ 721233 h 1600200"/>
                <a:gd name="connsiteX30" fmla="*/ 512636 w 1739455"/>
                <a:gd name="connsiteY30" fmla="*/ 721233 h 1600200"/>
                <a:gd name="connsiteX31" fmla="*/ 513779 w 1739455"/>
                <a:gd name="connsiteY31" fmla="*/ 721995 h 1600200"/>
                <a:gd name="connsiteX32" fmla="*/ 513779 w 1739455"/>
                <a:gd name="connsiteY32" fmla="*/ 721995 h 1600200"/>
                <a:gd name="connsiteX33" fmla="*/ 514350 w 1739455"/>
                <a:gd name="connsiteY33" fmla="*/ 722281 h 1600200"/>
                <a:gd name="connsiteX34" fmla="*/ 515684 w 1739455"/>
                <a:gd name="connsiteY34" fmla="*/ 723043 h 1600200"/>
                <a:gd name="connsiteX35" fmla="*/ 516255 w 1739455"/>
                <a:gd name="connsiteY35" fmla="*/ 723329 h 1600200"/>
                <a:gd name="connsiteX36" fmla="*/ 516255 w 1739455"/>
                <a:gd name="connsiteY36" fmla="*/ 723329 h 1600200"/>
                <a:gd name="connsiteX37" fmla="*/ 517493 w 1739455"/>
                <a:gd name="connsiteY37" fmla="*/ 723995 h 1600200"/>
                <a:gd name="connsiteX38" fmla="*/ 517493 w 1739455"/>
                <a:gd name="connsiteY38" fmla="*/ 723995 h 1600200"/>
                <a:gd name="connsiteX39" fmla="*/ 518731 w 1739455"/>
                <a:gd name="connsiteY39" fmla="*/ 724662 h 1600200"/>
                <a:gd name="connsiteX40" fmla="*/ 518731 w 1739455"/>
                <a:gd name="connsiteY40" fmla="*/ 724662 h 1600200"/>
                <a:gd name="connsiteX41" fmla="*/ 519970 w 1739455"/>
                <a:gd name="connsiteY41" fmla="*/ 725234 h 1600200"/>
                <a:gd name="connsiteX42" fmla="*/ 519970 w 1739455"/>
                <a:gd name="connsiteY42" fmla="*/ 725234 h 1600200"/>
                <a:gd name="connsiteX43" fmla="*/ 521208 w 1739455"/>
                <a:gd name="connsiteY43" fmla="*/ 725805 h 1600200"/>
                <a:gd name="connsiteX44" fmla="*/ 521208 w 1739455"/>
                <a:gd name="connsiteY44" fmla="*/ 725805 h 1600200"/>
                <a:gd name="connsiteX45" fmla="*/ 522542 w 1739455"/>
                <a:gd name="connsiteY45" fmla="*/ 726377 h 1600200"/>
                <a:gd name="connsiteX46" fmla="*/ 522542 w 1739455"/>
                <a:gd name="connsiteY46" fmla="*/ 726377 h 1600200"/>
                <a:gd name="connsiteX47" fmla="*/ 523875 w 1739455"/>
                <a:gd name="connsiteY47" fmla="*/ 726853 h 1600200"/>
                <a:gd name="connsiteX48" fmla="*/ 523875 w 1739455"/>
                <a:gd name="connsiteY48" fmla="*/ 726853 h 1600200"/>
                <a:gd name="connsiteX49" fmla="*/ 525209 w 1739455"/>
                <a:gd name="connsiteY49" fmla="*/ 727329 h 1600200"/>
                <a:gd name="connsiteX50" fmla="*/ 525209 w 1739455"/>
                <a:gd name="connsiteY50" fmla="*/ 727329 h 1600200"/>
                <a:gd name="connsiteX51" fmla="*/ 525494 w 1739455"/>
                <a:gd name="connsiteY51" fmla="*/ 727424 h 1600200"/>
                <a:gd name="connsiteX52" fmla="*/ 527590 w 1739455"/>
                <a:gd name="connsiteY52" fmla="*/ 728091 h 1600200"/>
                <a:gd name="connsiteX53" fmla="*/ 527876 w 1739455"/>
                <a:gd name="connsiteY53" fmla="*/ 728186 h 1600200"/>
                <a:gd name="connsiteX54" fmla="*/ 527876 w 1739455"/>
                <a:gd name="connsiteY54" fmla="*/ 728186 h 1600200"/>
                <a:gd name="connsiteX55" fmla="*/ 529209 w 1739455"/>
                <a:gd name="connsiteY55" fmla="*/ 728567 h 1600200"/>
                <a:gd name="connsiteX56" fmla="*/ 529209 w 1739455"/>
                <a:gd name="connsiteY56" fmla="*/ 728567 h 1600200"/>
                <a:gd name="connsiteX57" fmla="*/ 530543 w 1739455"/>
                <a:gd name="connsiteY57" fmla="*/ 728948 h 1600200"/>
                <a:gd name="connsiteX58" fmla="*/ 530543 w 1739455"/>
                <a:gd name="connsiteY58" fmla="*/ 728948 h 1600200"/>
                <a:gd name="connsiteX59" fmla="*/ 531971 w 1739455"/>
                <a:gd name="connsiteY59" fmla="*/ 729234 h 1600200"/>
                <a:gd name="connsiteX60" fmla="*/ 531971 w 1739455"/>
                <a:gd name="connsiteY60" fmla="*/ 729234 h 1600200"/>
                <a:gd name="connsiteX61" fmla="*/ 533400 w 1739455"/>
                <a:gd name="connsiteY61" fmla="*/ 729520 h 1600200"/>
                <a:gd name="connsiteX62" fmla="*/ 533400 w 1739455"/>
                <a:gd name="connsiteY62" fmla="*/ 729520 h 1600200"/>
                <a:gd name="connsiteX63" fmla="*/ 533686 w 1739455"/>
                <a:gd name="connsiteY63" fmla="*/ 729520 h 1600200"/>
                <a:gd name="connsiteX64" fmla="*/ 536067 w 1739455"/>
                <a:gd name="connsiteY64" fmla="*/ 729901 h 1600200"/>
                <a:gd name="connsiteX65" fmla="*/ 536353 w 1739455"/>
                <a:gd name="connsiteY65" fmla="*/ 729901 h 1600200"/>
                <a:gd name="connsiteX66" fmla="*/ 536353 w 1739455"/>
                <a:gd name="connsiteY66" fmla="*/ 729901 h 1600200"/>
                <a:gd name="connsiteX67" fmla="*/ 537781 w 1739455"/>
                <a:gd name="connsiteY67" fmla="*/ 730091 h 1600200"/>
                <a:gd name="connsiteX68" fmla="*/ 537781 w 1739455"/>
                <a:gd name="connsiteY68" fmla="*/ 730091 h 1600200"/>
                <a:gd name="connsiteX69" fmla="*/ 539210 w 1739455"/>
                <a:gd name="connsiteY69" fmla="*/ 730187 h 1600200"/>
                <a:gd name="connsiteX70" fmla="*/ 539210 w 1739455"/>
                <a:gd name="connsiteY70" fmla="*/ 730187 h 1600200"/>
                <a:gd name="connsiteX71" fmla="*/ 540639 w 1739455"/>
                <a:gd name="connsiteY71" fmla="*/ 730282 h 1600200"/>
                <a:gd name="connsiteX72" fmla="*/ 540639 w 1739455"/>
                <a:gd name="connsiteY72" fmla="*/ 730282 h 1600200"/>
                <a:gd name="connsiteX73" fmla="*/ 541115 w 1739455"/>
                <a:gd name="connsiteY73" fmla="*/ 730282 h 1600200"/>
                <a:gd name="connsiteX74" fmla="*/ 544259 w 1739455"/>
                <a:gd name="connsiteY74" fmla="*/ 730377 h 1600200"/>
                <a:gd name="connsiteX75" fmla="*/ 563594 w 1739455"/>
                <a:gd name="connsiteY75" fmla="*/ 730377 h 1600200"/>
                <a:gd name="connsiteX76" fmla="*/ 565880 w 1739455"/>
                <a:gd name="connsiteY76" fmla="*/ 730377 h 1600200"/>
                <a:gd name="connsiteX77" fmla="*/ 646843 w 1739455"/>
                <a:gd name="connsiteY77" fmla="*/ 811339 h 1600200"/>
                <a:gd name="connsiteX78" fmla="*/ 646843 w 1739455"/>
                <a:gd name="connsiteY78" fmla="*/ 814864 h 1600200"/>
                <a:gd name="connsiteX79" fmla="*/ 646843 w 1739455"/>
                <a:gd name="connsiteY79" fmla="*/ 816388 h 1600200"/>
                <a:gd name="connsiteX80" fmla="*/ 646843 w 1739455"/>
                <a:gd name="connsiteY80" fmla="*/ 816388 h 1600200"/>
                <a:gd name="connsiteX81" fmla="*/ 646938 w 1739455"/>
                <a:gd name="connsiteY81" fmla="*/ 817817 h 1600200"/>
                <a:gd name="connsiteX82" fmla="*/ 646938 w 1739455"/>
                <a:gd name="connsiteY82" fmla="*/ 817817 h 1600200"/>
                <a:gd name="connsiteX83" fmla="*/ 647033 w 1739455"/>
                <a:gd name="connsiteY83" fmla="*/ 819245 h 1600200"/>
                <a:gd name="connsiteX84" fmla="*/ 647033 w 1739455"/>
                <a:gd name="connsiteY84" fmla="*/ 819245 h 1600200"/>
                <a:gd name="connsiteX85" fmla="*/ 647129 w 1739455"/>
                <a:gd name="connsiteY85" fmla="*/ 820674 h 1600200"/>
                <a:gd name="connsiteX86" fmla="*/ 647129 w 1739455"/>
                <a:gd name="connsiteY86" fmla="*/ 820674 h 1600200"/>
                <a:gd name="connsiteX87" fmla="*/ 647319 w 1739455"/>
                <a:gd name="connsiteY87" fmla="*/ 822103 h 1600200"/>
                <a:gd name="connsiteX88" fmla="*/ 647319 w 1739455"/>
                <a:gd name="connsiteY88" fmla="*/ 822103 h 1600200"/>
                <a:gd name="connsiteX89" fmla="*/ 647510 w 1739455"/>
                <a:gd name="connsiteY89" fmla="*/ 823531 h 1600200"/>
                <a:gd name="connsiteX90" fmla="*/ 647510 w 1739455"/>
                <a:gd name="connsiteY90" fmla="*/ 823531 h 1600200"/>
                <a:gd name="connsiteX91" fmla="*/ 647795 w 1739455"/>
                <a:gd name="connsiteY91" fmla="*/ 824960 h 1600200"/>
                <a:gd name="connsiteX92" fmla="*/ 647795 w 1739455"/>
                <a:gd name="connsiteY92" fmla="*/ 824960 h 1600200"/>
                <a:gd name="connsiteX93" fmla="*/ 648081 w 1739455"/>
                <a:gd name="connsiteY93" fmla="*/ 826389 h 1600200"/>
                <a:gd name="connsiteX94" fmla="*/ 648081 w 1739455"/>
                <a:gd name="connsiteY94" fmla="*/ 826389 h 1600200"/>
                <a:gd name="connsiteX95" fmla="*/ 648367 w 1739455"/>
                <a:gd name="connsiteY95" fmla="*/ 827818 h 1600200"/>
                <a:gd name="connsiteX96" fmla="*/ 648367 w 1739455"/>
                <a:gd name="connsiteY96" fmla="*/ 827818 h 1600200"/>
                <a:gd name="connsiteX97" fmla="*/ 648748 w 1739455"/>
                <a:gd name="connsiteY97" fmla="*/ 829247 h 1600200"/>
                <a:gd name="connsiteX98" fmla="*/ 648748 w 1739455"/>
                <a:gd name="connsiteY98" fmla="*/ 829247 h 1600200"/>
                <a:gd name="connsiteX99" fmla="*/ 700088 w 1739455"/>
                <a:gd name="connsiteY99" fmla="*/ 872300 h 1600200"/>
                <a:gd name="connsiteX100" fmla="*/ 700088 w 1739455"/>
                <a:gd name="connsiteY100" fmla="*/ 872300 h 1600200"/>
                <a:gd name="connsiteX101" fmla="*/ 701516 w 1739455"/>
                <a:gd name="connsiteY101" fmla="*/ 872395 h 1600200"/>
                <a:gd name="connsiteX102" fmla="*/ 701516 w 1739455"/>
                <a:gd name="connsiteY102" fmla="*/ 872395 h 1600200"/>
                <a:gd name="connsiteX103" fmla="*/ 701993 w 1739455"/>
                <a:gd name="connsiteY103" fmla="*/ 872395 h 1600200"/>
                <a:gd name="connsiteX104" fmla="*/ 705136 w 1739455"/>
                <a:gd name="connsiteY104" fmla="*/ 872490 h 1600200"/>
                <a:gd name="connsiteX105" fmla="*/ 712565 w 1739455"/>
                <a:gd name="connsiteY105" fmla="*/ 872490 h 1600200"/>
                <a:gd name="connsiteX106" fmla="*/ 793528 w 1739455"/>
                <a:gd name="connsiteY106" fmla="*/ 953453 h 1600200"/>
                <a:gd name="connsiteX107" fmla="*/ 793528 w 1739455"/>
                <a:gd name="connsiteY107" fmla="*/ 956977 h 1600200"/>
                <a:gd name="connsiteX108" fmla="*/ 793528 w 1739455"/>
                <a:gd name="connsiteY108" fmla="*/ 958501 h 1600200"/>
                <a:gd name="connsiteX109" fmla="*/ 793528 w 1739455"/>
                <a:gd name="connsiteY109" fmla="*/ 958501 h 1600200"/>
                <a:gd name="connsiteX110" fmla="*/ 793623 w 1739455"/>
                <a:gd name="connsiteY110" fmla="*/ 959930 h 1600200"/>
                <a:gd name="connsiteX111" fmla="*/ 793623 w 1739455"/>
                <a:gd name="connsiteY111" fmla="*/ 959930 h 1600200"/>
                <a:gd name="connsiteX112" fmla="*/ 793718 w 1739455"/>
                <a:gd name="connsiteY112" fmla="*/ 961358 h 1600200"/>
                <a:gd name="connsiteX113" fmla="*/ 793718 w 1739455"/>
                <a:gd name="connsiteY113" fmla="*/ 961358 h 1600200"/>
                <a:gd name="connsiteX114" fmla="*/ 793813 w 1739455"/>
                <a:gd name="connsiteY114" fmla="*/ 962787 h 1600200"/>
                <a:gd name="connsiteX115" fmla="*/ 793813 w 1739455"/>
                <a:gd name="connsiteY115" fmla="*/ 962787 h 1600200"/>
                <a:gd name="connsiteX116" fmla="*/ 794004 w 1739455"/>
                <a:gd name="connsiteY116" fmla="*/ 964216 h 1600200"/>
                <a:gd name="connsiteX117" fmla="*/ 794004 w 1739455"/>
                <a:gd name="connsiteY117" fmla="*/ 964216 h 1600200"/>
                <a:gd name="connsiteX118" fmla="*/ 794195 w 1739455"/>
                <a:gd name="connsiteY118" fmla="*/ 965645 h 1600200"/>
                <a:gd name="connsiteX119" fmla="*/ 794195 w 1739455"/>
                <a:gd name="connsiteY119" fmla="*/ 965645 h 1600200"/>
                <a:gd name="connsiteX120" fmla="*/ 823151 w 1739455"/>
                <a:gd name="connsiteY120" fmla="*/ 1007269 h 1600200"/>
                <a:gd name="connsiteX121" fmla="*/ 823722 w 1739455"/>
                <a:gd name="connsiteY121" fmla="*/ 1007555 h 1600200"/>
                <a:gd name="connsiteX122" fmla="*/ 823722 w 1739455"/>
                <a:gd name="connsiteY122" fmla="*/ 1007555 h 1600200"/>
                <a:gd name="connsiteX123" fmla="*/ 824960 w 1739455"/>
                <a:gd name="connsiteY123" fmla="*/ 1008221 h 1600200"/>
                <a:gd name="connsiteX124" fmla="*/ 824960 w 1739455"/>
                <a:gd name="connsiteY124" fmla="*/ 1008221 h 1600200"/>
                <a:gd name="connsiteX125" fmla="*/ 826198 w 1739455"/>
                <a:gd name="connsiteY125" fmla="*/ 1008888 h 1600200"/>
                <a:gd name="connsiteX126" fmla="*/ 826198 w 1739455"/>
                <a:gd name="connsiteY126" fmla="*/ 1008888 h 1600200"/>
                <a:gd name="connsiteX127" fmla="*/ 827437 w 1739455"/>
                <a:gd name="connsiteY127" fmla="*/ 1009460 h 1600200"/>
                <a:gd name="connsiteX128" fmla="*/ 827437 w 1739455"/>
                <a:gd name="connsiteY128" fmla="*/ 1009460 h 1600200"/>
                <a:gd name="connsiteX129" fmla="*/ 828675 w 1739455"/>
                <a:gd name="connsiteY129" fmla="*/ 1010031 h 1600200"/>
                <a:gd name="connsiteX130" fmla="*/ 828675 w 1739455"/>
                <a:gd name="connsiteY130" fmla="*/ 1010031 h 1600200"/>
                <a:gd name="connsiteX131" fmla="*/ 830009 w 1739455"/>
                <a:gd name="connsiteY131" fmla="*/ 1010603 h 1600200"/>
                <a:gd name="connsiteX132" fmla="*/ 830009 w 1739455"/>
                <a:gd name="connsiteY132" fmla="*/ 1010603 h 1600200"/>
                <a:gd name="connsiteX133" fmla="*/ 831342 w 1739455"/>
                <a:gd name="connsiteY133" fmla="*/ 1011079 h 1600200"/>
                <a:gd name="connsiteX134" fmla="*/ 831342 w 1739455"/>
                <a:gd name="connsiteY134" fmla="*/ 1011079 h 1600200"/>
                <a:gd name="connsiteX135" fmla="*/ 832676 w 1739455"/>
                <a:gd name="connsiteY135" fmla="*/ 1011555 h 1600200"/>
                <a:gd name="connsiteX136" fmla="*/ 832676 w 1739455"/>
                <a:gd name="connsiteY136" fmla="*/ 1011555 h 1600200"/>
                <a:gd name="connsiteX137" fmla="*/ 832961 w 1739455"/>
                <a:gd name="connsiteY137" fmla="*/ 1011650 h 1600200"/>
                <a:gd name="connsiteX138" fmla="*/ 835057 w 1739455"/>
                <a:gd name="connsiteY138" fmla="*/ 1012317 h 1600200"/>
                <a:gd name="connsiteX139" fmla="*/ 835343 w 1739455"/>
                <a:gd name="connsiteY139" fmla="*/ 1012412 h 1600200"/>
                <a:gd name="connsiteX140" fmla="*/ 835343 w 1739455"/>
                <a:gd name="connsiteY140" fmla="*/ 1012412 h 1600200"/>
                <a:gd name="connsiteX141" fmla="*/ 836676 w 1739455"/>
                <a:gd name="connsiteY141" fmla="*/ 1012793 h 1600200"/>
                <a:gd name="connsiteX142" fmla="*/ 836676 w 1739455"/>
                <a:gd name="connsiteY142" fmla="*/ 1012793 h 1600200"/>
                <a:gd name="connsiteX143" fmla="*/ 838010 w 1739455"/>
                <a:gd name="connsiteY143" fmla="*/ 1013174 h 1600200"/>
                <a:gd name="connsiteX144" fmla="*/ 838010 w 1739455"/>
                <a:gd name="connsiteY144" fmla="*/ 1013174 h 1600200"/>
                <a:gd name="connsiteX145" fmla="*/ 839438 w 1739455"/>
                <a:gd name="connsiteY145" fmla="*/ 1013460 h 1600200"/>
                <a:gd name="connsiteX146" fmla="*/ 839438 w 1739455"/>
                <a:gd name="connsiteY146" fmla="*/ 1013460 h 1600200"/>
                <a:gd name="connsiteX147" fmla="*/ 840867 w 1739455"/>
                <a:gd name="connsiteY147" fmla="*/ 1013746 h 1600200"/>
                <a:gd name="connsiteX148" fmla="*/ 840867 w 1739455"/>
                <a:gd name="connsiteY148" fmla="*/ 1013746 h 1600200"/>
                <a:gd name="connsiteX149" fmla="*/ 841153 w 1739455"/>
                <a:gd name="connsiteY149" fmla="*/ 1013746 h 1600200"/>
                <a:gd name="connsiteX150" fmla="*/ 843534 w 1739455"/>
                <a:gd name="connsiteY150" fmla="*/ 1014127 h 1600200"/>
                <a:gd name="connsiteX151" fmla="*/ 843820 w 1739455"/>
                <a:gd name="connsiteY151" fmla="*/ 1014127 h 1600200"/>
                <a:gd name="connsiteX152" fmla="*/ 843820 w 1739455"/>
                <a:gd name="connsiteY152" fmla="*/ 1014127 h 1600200"/>
                <a:gd name="connsiteX153" fmla="*/ 845248 w 1739455"/>
                <a:gd name="connsiteY153" fmla="*/ 1014317 h 1600200"/>
                <a:gd name="connsiteX154" fmla="*/ 845248 w 1739455"/>
                <a:gd name="connsiteY154" fmla="*/ 1014317 h 1600200"/>
                <a:gd name="connsiteX155" fmla="*/ 846677 w 1739455"/>
                <a:gd name="connsiteY155" fmla="*/ 1014413 h 1600200"/>
                <a:gd name="connsiteX156" fmla="*/ 846677 w 1739455"/>
                <a:gd name="connsiteY156" fmla="*/ 1014413 h 1600200"/>
                <a:gd name="connsiteX157" fmla="*/ 848106 w 1739455"/>
                <a:gd name="connsiteY157" fmla="*/ 1014508 h 1600200"/>
                <a:gd name="connsiteX158" fmla="*/ 848106 w 1739455"/>
                <a:gd name="connsiteY158" fmla="*/ 1014508 h 1600200"/>
                <a:gd name="connsiteX159" fmla="*/ 848582 w 1739455"/>
                <a:gd name="connsiteY159" fmla="*/ 1014508 h 1600200"/>
                <a:gd name="connsiteX160" fmla="*/ 851726 w 1739455"/>
                <a:gd name="connsiteY160" fmla="*/ 1014603 h 1600200"/>
                <a:gd name="connsiteX161" fmla="*/ 871156 w 1739455"/>
                <a:gd name="connsiteY161" fmla="*/ 1014603 h 1600200"/>
                <a:gd name="connsiteX162" fmla="*/ 878110 w 1739455"/>
                <a:gd name="connsiteY162" fmla="*/ 1014603 h 1600200"/>
                <a:gd name="connsiteX163" fmla="*/ 959072 w 1739455"/>
                <a:gd name="connsiteY163" fmla="*/ 1095566 h 1600200"/>
                <a:gd name="connsiteX164" fmla="*/ 959072 w 1739455"/>
                <a:gd name="connsiteY164" fmla="*/ 1105376 h 1600200"/>
                <a:gd name="connsiteX165" fmla="*/ 959072 w 1739455"/>
                <a:gd name="connsiteY165" fmla="*/ 1106805 h 1600200"/>
                <a:gd name="connsiteX166" fmla="*/ 959072 w 1739455"/>
                <a:gd name="connsiteY166" fmla="*/ 1106805 h 1600200"/>
                <a:gd name="connsiteX167" fmla="*/ 959168 w 1739455"/>
                <a:gd name="connsiteY167" fmla="*/ 1108234 h 1600200"/>
                <a:gd name="connsiteX168" fmla="*/ 959168 w 1739455"/>
                <a:gd name="connsiteY168" fmla="*/ 1108234 h 1600200"/>
                <a:gd name="connsiteX169" fmla="*/ 959263 w 1739455"/>
                <a:gd name="connsiteY169" fmla="*/ 1109663 h 1600200"/>
                <a:gd name="connsiteX170" fmla="*/ 959263 w 1739455"/>
                <a:gd name="connsiteY170" fmla="*/ 1109663 h 1600200"/>
                <a:gd name="connsiteX171" fmla="*/ 959358 w 1739455"/>
                <a:gd name="connsiteY171" fmla="*/ 1111091 h 1600200"/>
                <a:gd name="connsiteX172" fmla="*/ 959358 w 1739455"/>
                <a:gd name="connsiteY172" fmla="*/ 1111091 h 1600200"/>
                <a:gd name="connsiteX173" fmla="*/ 959548 w 1739455"/>
                <a:gd name="connsiteY173" fmla="*/ 1112520 h 1600200"/>
                <a:gd name="connsiteX174" fmla="*/ 959548 w 1739455"/>
                <a:gd name="connsiteY174" fmla="*/ 1112520 h 1600200"/>
                <a:gd name="connsiteX175" fmla="*/ 959739 w 1739455"/>
                <a:gd name="connsiteY175" fmla="*/ 1113949 h 1600200"/>
                <a:gd name="connsiteX176" fmla="*/ 959739 w 1739455"/>
                <a:gd name="connsiteY176" fmla="*/ 1113949 h 1600200"/>
                <a:gd name="connsiteX177" fmla="*/ 959930 w 1739455"/>
                <a:gd name="connsiteY177" fmla="*/ 1115378 h 1600200"/>
                <a:gd name="connsiteX178" fmla="*/ 959930 w 1739455"/>
                <a:gd name="connsiteY178" fmla="*/ 1115378 h 1600200"/>
                <a:gd name="connsiteX179" fmla="*/ 960215 w 1739455"/>
                <a:gd name="connsiteY179" fmla="*/ 1116806 h 1600200"/>
                <a:gd name="connsiteX180" fmla="*/ 960215 w 1739455"/>
                <a:gd name="connsiteY180" fmla="*/ 1116806 h 1600200"/>
                <a:gd name="connsiteX181" fmla="*/ 960501 w 1739455"/>
                <a:gd name="connsiteY181" fmla="*/ 1118235 h 1600200"/>
                <a:gd name="connsiteX182" fmla="*/ 960501 w 1739455"/>
                <a:gd name="connsiteY182" fmla="*/ 1118235 h 1600200"/>
                <a:gd name="connsiteX183" fmla="*/ 960882 w 1739455"/>
                <a:gd name="connsiteY183" fmla="*/ 1119664 h 1600200"/>
                <a:gd name="connsiteX184" fmla="*/ 960882 w 1739455"/>
                <a:gd name="connsiteY184" fmla="*/ 1119664 h 1600200"/>
                <a:gd name="connsiteX185" fmla="*/ 961263 w 1739455"/>
                <a:gd name="connsiteY185" fmla="*/ 1120997 h 1600200"/>
                <a:gd name="connsiteX186" fmla="*/ 961263 w 1739455"/>
                <a:gd name="connsiteY186" fmla="*/ 1120997 h 1600200"/>
                <a:gd name="connsiteX187" fmla="*/ 961644 w 1739455"/>
                <a:gd name="connsiteY187" fmla="*/ 1122331 h 1600200"/>
                <a:gd name="connsiteX188" fmla="*/ 961644 w 1739455"/>
                <a:gd name="connsiteY188" fmla="*/ 1122331 h 1600200"/>
                <a:gd name="connsiteX189" fmla="*/ 962120 w 1739455"/>
                <a:gd name="connsiteY189" fmla="*/ 1123664 h 1600200"/>
                <a:gd name="connsiteX190" fmla="*/ 962120 w 1739455"/>
                <a:gd name="connsiteY190" fmla="*/ 1123664 h 1600200"/>
                <a:gd name="connsiteX191" fmla="*/ 962597 w 1739455"/>
                <a:gd name="connsiteY191" fmla="*/ 1124998 h 1600200"/>
                <a:gd name="connsiteX192" fmla="*/ 962597 w 1739455"/>
                <a:gd name="connsiteY192" fmla="*/ 1124998 h 1600200"/>
                <a:gd name="connsiteX193" fmla="*/ 963073 w 1739455"/>
                <a:gd name="connsiteY193" fmla="*/ 1126331 h 1600200"/>
                <a:gd name="connsiteX194" fmla="*/ 963073 w 1739455"/>
                <a:gd name="connsiteY194" fmla="*/ 1126331 h 1600200"/>
                <a:gd name="connsiteX195" fmla="*/ 963644 w 1739455"/>
                <a:gd name="connsiteY195" fmla="*/ 1127665 h 1600200"/>
                <a:gd name="connsiteX196" fmla="*/ 963644 w 1739455"/>
                <a:gd name="connsiteY196" fmla="*/ 1127665 h 1600200"/>
                <a:gd name="connsiteX197" fmla="*/ 964216 w 1739455"/>
                <a:gd name="connsiteY197" fmla="*/ 1128903 h 1600200"/>
                <a:gd name="connsiteX198" fmla="*/ 964216 w 1739455"/>
                <a:gd name="connsiteY198" fmla="*/ 1128903 h 1600200"/>
                <a:gd name="connsiteX199" fmla="*/ 964787 w 1739455"/>
                <a:gd name="connsiteY199" fmla="*/ 1130141 h 1600200"/>
                <a:gd name="connsiteX200" fmla="*/ 964787 w 1739455"/>
                <a:gd name="connsiteY200" fmla="*/ 1130141 h 1600200"/>
                <a:gd name="connsiteX201" fmla="*/ 965454 w 1739455"/>
                <a:gd name="connsiteY201" fmla="*/ 1131380 h 1600200"/>
                <a:gd name="connsiteX202" fmla="*/ 965454 w 1739455"/>
                <a:gd name="connsiteY202" fmla="*/ 1131380 h 1600200"/>
                <a:gd name="connsiteX203" fmla="*/ 966121 w 1739455"/>
                <a:gd name="connsiteY203" fmla="*/ 1132618 h 1600200"/>
                <a:gd name="connsiteX204" fmla="*/ 966121 w 1739455"/>
                <a:gd name="connsiteY204" fmla="*/ 1132618 h 1600200"/>
                <a:gd name="connsiteX205" fmla="*/ 966788 w 1739455"/>
                <a:gd name="connsiteY205" fmla="*/ 1133856 h 1600200"/>
                <a:gd name="connsiteX206" fmla="*/ 966788 w 1739455"/>
                <a:gd name="connsiteY206" fmla="*/ 1133856 h 1600200"/>
                <a:gd name="connsiteX207" fmla="*/ 967454 w 1739455"/>
                <a:gd name="connsiteY207" fmla="*/ 1135094 h 1600200"/>
                <a:gd name="connsiteX208" fmla="*/ 967454 w 1739455"/>
                <a:gd name="connsiteY208" fmla="*/ 1135094 h 1600200"/>
                <a:gd name="connsiteX209" fmla="*/ 968216 w 1739455"/>
                <a:gd name="connsiteY209" fmla="*/ 1136237 h 1600200"/>
                <a:gd name="connsiteX210" fmla="*/ 968216 w 1739455"/>
                <a:gd name="connsiteY210" fmla="*/ 1136237 h 1600200"/>
                <a:gd name="connsiteX211" fmla="*/ 968978 w 1739455"/>
                <a:gd name="connsiteY211" fmla="*/ 1137380 h 1600200"/>
                <a:gd name="connsiteX212" fmla="*/ 968978 w 1739455"/>
                <a:gd name="connsiteY212" fmla="*/ 1137380 h 1600200"/>
                <a:gd name="connsiteX213" fmla="*/ 969740 w 1739455"/>
                <a:gd name="connsiteY213" fmla="*/ 1138523 h 1600200"/>
                <a:gd name="connsiteX214" fmla="*/ 969740 w 1739455"/>
                <a:gd name="connsiteY214" fmla="*/ 1138523 h 1600200"/>
                <a:gd name="connsiteX215" fmla="*/ 970597 w 1739455"/>
                <a:gd name="connsiteY215" fmla="*/ 1139666 h 1600200"/>
                <a:gd name="connsiteX216" fmla="*/ 970597 w 1739455"/>
                <a:gd name="connsiteY216" fmla="*/ 1139666 h 1600200"/>
                <a:gd name="connsiteX217" fmla="*/ 971455 w 1739455"/>
                <a:gd name="connsiteY217" fmla="*/ 1140809 h 1600200"/>
                <a:gd name="connsiteX218" fmla="*/ 971455 w 1739455"/>
                <a:gd name="connsiteY218" fmla="*/ 1140809 h 1600200"/>
                <a:gd name="connsiteX219" fmla="*/ 972312 w 1739455"/>
                <a:gd name="connsiteY219" fmla="*/ 1141857 h 1600200"/>
                <a:gd name="connsiteX220" fmla="*/ 972312 w 1739455"/>
                <a:gd name="connsiteY220" fmla="*/ 1141857 h 1600200"/>
                <a:gd name="connsiteX221" fmla="*/ 973169 w 1739455"/>
                <a:gd name="connsiteY221" fmla="*/ 1142905 h 1600200"/>
                <a:gd name="connsiteX222" fmla="*/ 973169 w 1739455"/>
                <a:gd name="connsiteY222" fmla="*/ 1142905 h 1600200"/>
                <a:gd name="connsiteX223" fmla="*/ 974122 w 1739455"/>
                <a:gd name="connsiteY223" fmla="*/ 1143953 h 1600200"/>
                <a:gd name="connsiteX224" fmla="*/ 974122 w 1739455"/>
                <a:gd name="connsiteY224" fmla="*/ 1143953 h 1600200"/>
                <a:gd name="connsiteX225" fmla="*/ 975074 w 1739455"/>
                <a:gd name="connsiteY225" fmla="*/ 1145000 h 1600200"/>
                <a:gd name="connsiteX226" fmla="*/ 975074 w 1739455"/>
                <a:gd name="connsiteY226" fmla="*/ 1145000 h 1600200"/>
                <a:gd name="connsiteX227" fmla="*/ 976027 w 1739455"/>
                <a:gd name="connsiteY227" fmla="*/ 1145953 h 1600200"/>
                <a:gd name="connsiteX228" fmla="*/ 976027 w 1739455"/>
                <a:gd name="connsiteY228" fmla="*/ 1145953 h 1600200"/>
                <a:gd name="connsiteX229" fmla="*/ 976979 w 1739455"/>
                <a:gd name="connsiteY229" fmla="*/ 1146905 h 1600200"/>
                <a:gd name="connsiteX230" fmla="*/ 976979 w 1739455"/>
                <a:gd name="connsiteY230" fmla="*/ 1146905 h 1600200"/>
                <a:gd name="connsiteX231" fmla="*/ 978027 w 1739455"/>
                <a:gd name="connsiteY231" fmla="*/ 1147858 h 1600200"/>
                <a:gd name="connsiteX232" fmla="*/ 978027 w 1739455"/>
                <a:gd name="connsiteY232" fmla="*/ 1147858 h 1600200"/>
                <a:gd name="connsiteX233" fmla="*/ 979075 w 1739455"/>
                <a:gd name="connsiteY233" fmla="*/ 1148810 h 1600200"/>
                <a:gd name="connsiteX234" fmla="*/ 979075 w 1739455"/>
                <a:gd name="connsiteY234" fmla="*/ 1148810 h 1600200"/>
                <a:gd name="connsiteX235" fmla="*/ 980122 w 1739455"/>
                <a:gd name="connsiteY235" fmla="*/ 1149668 h 1600200"/>
                <a:gd name="connsiteX236" fmla="*/ 980122 w 1739455"/>
                <a:gd name="connsiteY236" fmla="*/ 1149668 h 1600200"/>
                <a:gd name="connsiteX237" fmla="*/ 981170 w 1739455"/>
                <a:gd name="connsiteY237" fmla="*/ 1150525 h 1600200"/>
                <a:gd name="connsiteX238" fmla="*/ 981170 w 1739455"/>
                <a:gd name="connsiteY238" fmla="*/ 1150525 h 1600200"/>
                <a:gd name="connsiteX239" fmla="*/ 982218 w 1739455"/>
                <a:gd name="connsiteY239" fmla="*/ 1151382 h 1600200"/>
                <a:gd name="connsiteX240" fmla="*/ 982218 w 1739455"/>
                <a:gd name="connsiteY240" fmla="*/ 1151382 h 1600200"/>
                <a:gd name="connsiteX241" fmla="*/ 983361 w 1739455"/>
                <a:gd name="connsiteY241" fmla="*/ 1152239 h 1600200"/>
                <a:gd name="connsiteX242" fmla="*/ 983361 w 1739455"/>
                <a:gd name="connsiteY242" fmla="*/ 1152239 h 1600200"/>
                <a:gd name="connsiteX243" fmla="*/ 984504 w 1739455"/>
                <a:gd name="connsiteY243" fmla="*/ 1153001 h 1600200"/>
                <a:gd name="connsiteX244" fmla="*/ 984504 w 1739455"/>
                <a:gd name="connsiteY244" fmla="*/ 1153001 h 1600200"/>
                <a:gd name="connsiteX245" fmla="*/ 985647 w 1739455"/>
                <a:gd name="connsiteY245" fmla="*/ 1153763 h 1600200"/>
                <a:gd name="connsiteX246" fmla="*/ 985647 w 1739455"/>
                <a:gd name="connsiteY246" fmla="*/ 1153763 h 1600200"/>
                <a:gd name="connsiteX247" fmla="*/ 986790 w 1739455"/>
                <a:gd name="connsiteY247" fmla="*/ 1154525 h 1600200"/>
                <a:gd name="connsiteX248" fmla="*/ 986790 w 1739455"/>
                <a:gd name="connsiteY248" fmla="*/ 1154525 h 1600200"/>
                <a:gd name="connsiteX249" fmla="*/ 988028 w 1739455"/>
                <a:gd name="connsiteY249" fmla="*/ 1155192 h 1600200"/>
                <a:gd name="connsiteX250" fmla="*/ 988028 w 1739455"/>
                <a:gd name="connsiteY250" fmla="*/ 1155192 h 1600200"/>
                <a:gd name="connsiteX251" fmla="*/ 989267 w 1739455"/>
                <a:gd name="connsiteY251" fmla="*/ 1155859 h 1600200"/>
                <a:gd name="connsiteX252" fmla="*/ 989267 w 1739455"/>
                <a:gd name="connsiteY252" fmla="*/ 1155859 h 1600200"/>
                <a:gd name="connsiteX253" fmla="*/ 990505 w 1739455"/>
                <a:gd name="connsiteY253" fmla="*/ 1156526 h 1600200"/>
                <a:gd name="connsiteX254" fmla="*/ 990505 w 1739455"/>
                <a:gd name="connsiteY254" fmla="*/ 1156526 h 1600200"/>
                <a:gd name="connsiteX255" fmla="*/ 991743 w 1739455"/>
                <a:gd name="connsiteY255" fmla="*/ 1157192 h 1600200"/>
                <a:gd name="connsiteX256" fmla="*/ 991743 w 1739455"/>
                <a:gd name="connsiteY256" fmla="*/ 1157192 h 1600200"/>
                <a:gd name="connsiteX257" fmla="*/ 992981 w 1739455"/>
                <a:gd name="connsiteY257" fmla="*/ 1157764 h 1600200"/>
                <a:gd name="connsiteX258" fmla="*/ 992981 w 1739455"/>
                <a:gd name="connsiteY258" fmla="*/ 1157764 h 1600200"/>
                <a:gd name="connsiteX259" fmla="*/ 994220 w 1739455"/>
                <a:gd name="connsiteY259" fmla="*/ 1158335 h 1600200"/>
                <a:gd name="connsiteX260" fmla="*/ 994220 w 1739455"/>
                <a:gd name="connsiteY260" fmla="*/ 1158335 h 1600200"/>
                <a:gd name="connsiteX261" fmla="*/ 995553 w 1739455"/>
                <a:gd name="connsiteY261" fmla="*/ 1158907 h 1600200"/>
                <a:gd name="connsiteX262" fmla="*/ 995553 w 1739455"/>
                <a:gd name="connsiteY262" fmla="*/ 1158907 h 1600200"/>
                <a:gd name="connsiteX263" fmla="*/ 996887 w 1739455"/>
                <a:gd name="connsiteY263" fmla="*/ 1159383 h 1600200"/>
                <a:gd name="connsiteX264" fmla="*/ 996887 w 1739455"/>
                <a:gd name="connsiteY264" fmla="*/ 1159383 h 1600200"/>
                <a:gd name="connsiteX265" fmla="*/ 998220 w 1739455"/>
                <a:gd name="connsiteY265" fmla="*/ 1159859 h 1600200"/>
                <a:gd name="connsiteX266" fmla="*/ 998220 w 1739455"/>
                <a:gd name="connsiteY266" fmla="*/ 1159859 h 1600200"/>
                <a:gd name="connsiteX267" fmla="*/ 999554 w 1739455"/>
                <a:gd name="connsiteY267" fmla="*/ 1160336 h 1600200"/>
                <a:gd name="connsiteX268" fmla="*/ 999554 w 1739455"/>
                <a:gd name="connsiteY268" fmla="*/ 1160336 h 1600200"/>
                <a:gd name="connsiteX269" fmla="*/ 1000887 w 1739455"/>
                <a:gd name="connsiteY269" fmla="*/ 1160717 h 1600200"/>
                <a:gd name="connsiteX270" fmla="*/ 1000887 w 1739455"/>
                <a:gd name="connsiteY270" fmla="*/ 1160717 h 1600200"/>
                <a:gd name="connsiteX271" fmla="*/ 1002221 w 1739455"/>
                <a:gd name="connsiteY271" fmla="*/ 1161098 h 1600200"/>
                <a:gd name="connsiteX272" fmla="*/ 1002221 w 1739455"/>
                <a:gd name="connsiteY272" fmla="*/ 1161098 h 1600200"/>
                <a:gd name="connsiteX273" fmla="*/ 1003554 w 1739455"/>
                <a:gd name="connsiteY273" fmla="*/ 1161479 h 1600200"/>
                <a:gd name="connsiteX274" fmla="*/ 1003554 w 1739455"/>
                <a:gd name="connsiteY274" fmla="*/ 1161479 h 1600200"/>
                <a:gd name="connsiteX275" fmla="*/ 1004983 w 1739455"/>
                <a:gd name="connsiteY275" fmla="*/ 1161764 h 1600200"/>
                <a:gd name="connsiteX276" fmla="*/ 1004983 w 1739455"/>
                <a:gd name="connsiteY276" fmla="*/ 1161764 h 1600200"/>
                <a:gd name="connsiteX277" fmla="*/ 1006412 w 1739455"/>
                <a:gd name="connsiteY277" fmla="*/ 1162050 h 1600200"/>
                <a:gd name="connsiteX278" fmla="*/ 1006412 w 1739455"/>
                <a:gd name="connsiteY278" fmla="*/ 1162050 h 1600200"/>
                <a:gd name="connsiteX279" fmla="*/ 1007840 w 1739455"/>
                <a:gd name="connsiteY279" fmla="*/ 1162336 h 1600200"/>
                <a:gd name="connsiteX280" fmla="*/ 1007840 w 1739455"/>
                <a:gd name="connsiteY280" fmla="*/ 1162336 h 1600200"/>
                <a:gd name="connsiteX281" fmla="*/ 1009269 w 1739455"/>
                <a:gd name="connsiteY281" fmla="*/ 1162526 h 1600200"/>
                <a:gd name="connsiteX282" fmla="*/ 1009269 w 1739455"/>
                <a:gd name="connsiteY282" fmla="*/ 1162526 h 1600200"/>
                <a:gd name="connsiteX283" fmla="*/ 1010698 w 1739455"/>
                <a:gd name="connsiteY283" fmla="*/ 1162717 h 1600200"/>
                <a:gd name="connsiteX284" fmla="*/ 1010698 w 1739455"/>
                <a:gd name="connsiteY284" fmla="*/ 1162717 h 1600200"/>
                <a:gd name="connsiteX285" fmla="*/ 1012127 w 1739455"/>
                <a:gd name="connsiteY285" fmla="*/ 1162812 h 1600200"/>
                <a:gd name="connsiteX286" fmla="*/ 1012127 w 1739455"/>
                <a:gd name="connsiteY286" fmla="*/ 1162812 h 1600200"/>
                <a:gd name="connsiteX287" fmla="*/ 1013555 w 1739455"/>
                <a:gd name="connsiteY287" fmla="*/ 1162907 h 1600200"/>
                <a:gd name="connsiteX288" fmla="*/ 1013555 w 1739455"/>
                <a:gd name="connsiteY288" fmla="*/ 1162907 h 1600200"/>
                <a:gd name="connsiteX289" fmla="*/ 1014031 w 1739455"/>
                <a:gd name="connsiteY289" fmla="*/ 1162907 h 1600200"/>
                <a:gd name="connsiteX290" fmla="*/ 1017175 w 1739455"/>
                <a:gd name="connsiteY290" fmla="*/ 1163003 h 1600200"/>
                <a:gd name="connsiteX291" fmla="*/ 1047560 w 1739455"/>
                <a:gd name="connsiteY291" fmla="*/ 1163003 h 1600200"/>
                <a:gd name="connsiteX292" fmla="*/ 1199483 w 1739455"/>
                <a:gd name="connsiteY292" fmla="*/ 1163003 h 1600200"/>
                <a:gd name="connsiteX293" fmla="*/ 1280446 w 1739455"/>
                <a:gd name="connsiteY293" fmla="*/ 1243965 h 1600200"/>
                <a:gd name="connsiteX294" fmla="*/ 1280446 w 1739455"/>
                <a:gd name="connsiteY294" fmla="*/ 1375886 h 1600200"/>
                <a:gd name="connsiteX295" fmla="*/ 1280446 w 1739455"/>
                <a:gd name="connsiteY295" fmla="*/ 1539431 h 1600200"/>
                <a:gd name="connsiteX296" fmla="*/ 1280446 w 1739455"/>
                <a:gd name="connsiteY296" fmla="*/ 1542574 h 1600200"/>
                <a:gd name="connsiteX297" fmla="*/ 1338072 w 1739455"/>
                <a:gd name="connsiteY297" fmla="*/ 1600200 h 1600200"/>
                <a:gd name="connsiteX298" fmla="*/ 1358075 w 1739455"/>
                <a:gd name="connsiteY298" fmla="*/ 1600200 h 1600200"/>
                <a:gd name="connsiteX299" fmla="*/ 1415701 w 1739455"/>
                <a:gd name="connsiteY299" fmla="*/ 1542574 h 1600200"/>
                <a:gd name="connsiteX300" fmla="*/ 1415701 w 1739455"/>
                <a:gd name="connsiteY300" fmla="*/ 1534477 h 1600200"/>
                <a:gd name="connsiteX301" fmla="*/ 1496663 w 1739455"/>
                <a:gd name="connsiteY301" fmla="*/ 1453515 h 1600200"/>
                <a:gd name="connsiteX302" fmla="*/ 1527239 w 1739455"/>
                <a:gd name="connsiteY302" fmla="*/ 1453515 h 1600200"/>
                <a:gd name="connsiteX303" fmla="*/ 1584865 w 1739455"/>
                <a:gd name="connsiteY303" fmla="*/ 1395889 h 1600200"/>
                <a:gd name="connsiteX304" fmla="*/ 1584865 w 1739455"/>
                <a:gd name="connsiteY304" fmla="*/ 1375886 h 1600200"/>
                <a:gd name="connsiteX305" fmla="*/ 1546765 w 1739455"/>
                <a:gd name="connsiteY305" fmla="*/ 1321689 h 1600200"/>
                <a:gd name="connsiteX306" fmla="*/ 1477518 w 1739455"/>
                <a:gd name="connsiteY306" fmla="*/ 1318070 h 1600200"/>
                <a:gd name="connsiteX307" fmla="*/ 1429988 w 1739455"/>
                <a:gd name="connsiteY307" fmla="*/ 1231487 h 1600200"/>
                <a:gd name="connsiteX308" fmla="*/ 1498759 w 1739455"/>
                <a:gd name="connsiteY308" fmla="*/ 1164527 h 1600200"/>
                <a:gd name="connsiteX309" fmla="*/ 1681829 w 1739455"/>
                <a:gd name="connsiteY309" fmla="*/ 1164527 h 1600200"/>
                <a:gd name="connsiteX310" fmla="*/ 1739456 w 1739455"/>
                <a:gd name="connsiteY310" fmla="*/ 1106900 h 1600200"/>
                <a:gd name="connsiteX311" fmla="*/ 1739456 w 1739455"/>
                <a:gd name="connsiteY311" fmla="*/ 1086898 h 1600200"/>
                <a:gd name="connsiteX312" fmla="*/ 1681829 w 1739455"/>
                <a:gd name="connsiteY312" fmla="*/ 1029272 h 1600200"/>
                <a:gd name="connsiteX313" fmla="*/ 1498854 w 1739455"/>
                <a:gd name="connsiteY313" fmla="*/ 1029272 h 1600200"/>
                <a:gd name="connsiteX314" fmla="*/ 1417892 w 1739455"/>
                <a:gd name="connsiteY314" fmla="*/ 948309 h 1600200"/>
                <a:gd name="connsiteX315" fmla="*/ 1417892 w 1739455"/>
                <a:gd name="connsiteY315" fmla="*/ 942594 h 1600200"/>
                <a:gd name="connsiteX316" fmla="*/ 1360265 w 1739455"/>
                <a:gd name="connsiteY316" fmla="*/ 884968 h 1600200"/>
                <a:gd name="connsiteX317" fmla="*/ 1186148 w 1739455"/>
                <a:gd name="connsiteY317" fmla="*/ 884968 h 1600200"/>
                <a:gd name="connsiteX318" fmla="*/ 1105186 w 1739455"/>
                <a:gd name="connsiteY318" fmla="*/ 804005 h 1600200"/>
                <a:gd name="connsiteX319" fmla="*/ 1105186 w 1739455"/>
                <a:gd name="connsiteY319" fmla="*/ 646176 h 1600200"/>
                <a:gd name="connsiteX320" fmla="*/ 1097089 w 1739455"/>
                <a:gd name="connsiteY320" fmla="*/ 616839 h 1600200"/>
                <a:gd name="connsiteX321" fmla="*/ 1096423 w 1739455"/>
                <a:gd name="connsiteY321" fmla="*/ 615696 h 1600200"/>
                <a:gd name="connsiteX322" fmla="*/ 1046417 w 1739455"/>
                <a:gd name="connsiteY322" fmla="*/ 586550 h 1600200"/>
                <a:gd name="connsiteX323" fmla="*/ 1024128 w 1739455"/>
                <a:gd name="connsiteY323" fmla="*/ 586550 h 1600200"/>
                <a:gd name="connsiteX324" fmla="*/ 943165 w 1739455"/>
                <a:gd name="connsiteY324" fmla="*/ 505587 h 1600200"/>
                <a:gd name="connsiteX325" fmla="*/ 943165 w 1739455"/>
                <a:gd name="connsiteY325" fmla="*/ 505206 h 1600200"/>
                <a:gd name="connsiteX326" fmla="*/ 885539 w 1739455"/>
                <a:gd name="connsiteY326" fmla="*/ 446818 h 1600200"/>
                <a:gd name="connsiteX327" fmla="*/ 844772 w 1739455"/>
                <a:gd name="connsiteY327" fmla="*/ 445580 h 1600200"/>
                <a:gd name="connsiteX328" fmla="*/ 795242 w 1739455"/>
                <a:gd name="connsiteY328" fmla="*/ 388525 h 1600200"/>
                <a:gd name="connsiteX329" fmla="*/ 795242 w 1739455"/>
                <a:gd name="connsiteY329" fmla="*/ 368522 h 1600200"/>
                <a:gd name="connsiteX330" fmla="*/ 852869 w 1739455"/>
                <a:gd name="connsiteY330" fmla="*/ 310896 h 1600200"/>
                <a:gd name="connsiteX331" fmla="*/ 952119 w 1739455"/>
                <a:gd name="connsiteY331" fmla="*/ 310896 h 1600200"/>
                <a:gd name="connsiteX332" fmla="*/ 951167 w 1739455"/>
                <a:gd name="connsiteY332" fmla="*/ 57626 h 1600200"/>
                <a:gd name="connsiteX333" fmla="*/ 893540 w 1739455"/>
                <a:gd name="connsiteY333" fmla="*/ 0 h 1600200"/>
                <a:gd name="connsiteX334" fmla="*/ 214598 w 1739455"/>
                <a:gd name="connsiteY334" fmla="*/ 0 h 1600200"/>
                <a:gd name="connsiteX335" fmla="*/ 157353 w 1739455"/>
                <a:gd name="connsiteY335" fmla="*/ 51149 h 1600200"/>
                <a:gd name="connsiteX336" fmla="*/ 157353 w 1739455"/>
                <a:gd name="connsiteY336" fmla="*/ 93059 h 1600200"/>
                <a:gd name="connsiteX337" fmla="*/ 99727 w 1739455"/>
                <a:gd name="connsiteY337" fmla="*/ 150686 h 1600200"/>
                <a:gd name="connsiteX338" fmla="*/ 0 w 1739455"/>
                <a:gd name="connsiteY338" fmla="*/ 150686 h 1600200"/>
                <a:gd name="connsiteX339" fmla="*/ 476 w 1739455"/>
                <a:gd name="connsiteY339" fmla="*/ 514921 h 1600200"/>
                <a:gd name="connsiteX340" fmla="*/ 476 w 1739455"/>
                <a:gd name="connsiteY340" fmla="*/ 514921 h 1600200"/>
                <a:gd name="connsiteX341" fmla="*/ 959358 w 1739455"/>
                <a:gd name="connsiteY341" fmla="*/ 1105281 h 1600200"/>
                <a:gd name="connsiteX342" fmla="*/ 959358 w 1739455"/>
                <a:gd name="connsiteY342" fmla="*/ 1105281 h 1600200"/>
                <a:gd name="connsiteX343" fmla="*/ 959358 w 1739455"/>
                <a:gd name="connsiteY343" fmla="*/ 1105281 h 1600200"/>
                <a:gd name="connsiteX344" fmla="*/ 959358 w 1739455"/>
                <a:gd name="connsiteY344" fmla="*/ 1105281 h 1600200"/>
                <a:gd name="connsiteX345" fmla="*/ 486156 w 1739455"/>
                <a:gd name="connsiteY345" fmla="*/ 672655 h 1600200"/>
                <a:gd name="connsiteX346" fmla="*/ 486156 w 1739455"/>
                <a:gd name="connsiteY346" fmla="*/ 672655 h 1600200"/>
                <a:gd name="connsiteX347" fmla="*/ 486156 w 1739455"/>
                <a:gd name="connsiteY347" fmla="*/ 672655 h 1600200"/>
                <a:gd name="connsiteX348" fmla="*/ 486156 w 1739455"/>
                <a:gd name="connsiteY348" fmla="*/ 672655 h 1600200"/>
                <a:gd name="connsiteX349" fmla="*/ 647033 w 1739455"/>
                <a:gd name="connsiteY349" fmla="*/ 814769 h 1600200"/>
                <a:gd name="connsiteX350" fmla="*/ 647033 w 1739455"/>
                <a:gd name="connsiteY350" fmla="*/ 814769 h 1600200"/>
                <a:gd name="connsiteX351" fmla="*/ 647033 w 1739455"/>
                <a:gd name="connsiteY351" fmla="*/ 814769 h 1600200"/>
                <a:gd name="connsiteX352" fmla="*/ 647033 w 1739455"/>
                <a:gd name="connsiteY352" fmla="*/ 814769 h 1600200"/>
                <a:gd name="connsiteX353" fmla="*/ 793813 w 1739455"/>
                <a:gd name="connsiteY353" fmla="*/ 956881 h 1600200"/>
                <a:gd name="connsiteX354" fmla="*/ 793813 w 1739455"/>
                <a:gd name="connsiteY354" fmla="*/ 956881 h 1600200"/>
                <a:gd name="connsiteX355" fmla="*/ 793813 w 1739455"/>
                <a:gd name="connsiteY355" fmla="*/ 956881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Lst>
              <a:rect l="l" t="t" r="r" b="b"/>
              <a:pathLst>
                <a:path w="1739455" h="1600200">
                  <a:moveTo>
                    <a:pt x="476" y="514921"/>
                  </a:moveTo>
                  <a:cubicBezTo>
                    <a:pt x="0" y="531686"/>
                    <a:pt x="10001" y="442722"/>
                    <a:pt x="48006" y="442722"/>
                  </a:cubicBezTo>
                  <a:lnTo>
                    <a:pt x="234791" y="442722"/>
                  </a:lnTo>
                  <a:cubicBezTo>
                    <a:pt x="271939" y="443389"/>
                    <a:pt x="319373" y="430435"/>
                    <a:pt x="319373" y="508063"/>
                  </a:cubicBezTo>
                  <a:lnTo>
                    <a:pt x="319373" y="527018"/>
                  </a:lnTo>
                  <a:cubicBezTo>
                    <a:pt x="319373" y="558737"/>
                    <a:pt x="345281" y="584645"/>
                    <a:pt x="377000" y="584645"/>
                  </a:cubicBezTo>
                  <a:lnTo>
                    <a:pt x="405098" y="584645"/>
                  </a:lnTo>
                  <a:cubicBezTo>
                    <a:pt x="449675" y="584645"/>
                    <a:pt x="486061" y="621030"/>
                    <a:pt x="486061" y="665607"/>
                  </a:cubicBezTo>
                  <a:lnTo>
                    <a:pt x="486061" y="672751"/>
                  </a:lnTo>
                  <a:lnTo>
                    <a:pt x="486061" y="674275"/>
                  </a:lnTo>
                  <a:lnTo>
                    <a:pt x="486061" y="674275"/>
                  </a:lnTo>
                  <a:lnTo>
                    <a:pt x="486156" y="675704"/>
                  </a:lnTo>
                  <a:lnTo>
                    <a:pt x="486156" y="675704"/>
                  </a:lnTo>
                  <a:lnTo>
                    <a:pt x="486251" y="677132"/>
                  </a:lnTo>
                  <a:lnTo>
                    <a:pt x="486251" y="677132"/>
                  </a:lnTo>
                  <a:lnTo>
                    <a:pt x="486346" y="678561"/>
                  </a:lnTo>
                  <a:lnTo>
                    <a:pt x="486346" y="678561"/>
                  </a:lnTo>
                  <a:lnTo>
                    <a:pt x="486537" y="679990"/>
                  </a:lnTo>
                  <a:lnTo>
                    <a:pt x="486537" y="679990"/>
                  </a:lnTo>
                  <a:lnTo>
                    <a:pt x="486728" y="681419"/>
                  </a:lnTo>
                  <a:lnTo>
                    <a:pt x="486728" y="681419"/>
                  </a:lnTo>
                  <a:lnTo>
                    <a:pt x="486918" y="682847"/>
                  </a:lnTo>
                  <a:lnTo>
                    <a:pt x="486918" y="682847"/>
                  </a:lnTo>
                  <a:cubicBezTo>
                    <a:pt x="489395" y="697039"/>
                    <a:pt x="497586" y="709994"/>
                    <a:pt x="509206" y="718852"/>
                  </a:cubicBezTo>
                  <a:lnTo>
                    <a:pt x="509206" y="718852"/>
                  </a:lnTo>
                  <a:lnTo>
                    <a:pt x="510350" y="719709"/>
                  </a:lnTo>
                  <a:lnTo>
                    <a:pt x="510350" y="719709"/>
                  </a:lnTo>
                  <a:lnTo>
                    <a:pt x="511493" y="720471"/>
                  </a:lnTo>
                  <a:lnTo>
                    <a:pt x="511493" y="720471"/>
                  </a:lnTo>
                  <a:lnTo>
                    <a:pt x="512636" y="721233"/>
                  </a:lnTo>
                  <a:lnTo>
                    <a:pt x="512636" y="721233"/>
                  </a:lnTo>
                  <a:lnTo>
                    <a:pt x="513779" y="721995"/>
                  </a:lnTo>
                  <a:lnTo>
                    <a:pt x="513779" y="721995"/>
                  </a:lnTo>
                  <a:lnTo>
                    <a:pt x="514350" y="722281"/>
                  </a:lnTo>
                  <a:cubicBezTo>
                    <a:pt x="514826" y="722567"/>
                    <a:pt x="515207" y="722757"/>
                    <a:pt x="515684" y="723043"/>
                  </a:cubicBezTo>
                  <a:lnTo>
                    <a:pt x="516255" y="723329"/>
                  </a:lnTo>
                  <a:lnTo>
                    <a:pt x="516255" y="723329"/>
                  </a:lnTo>
                  <a:lnTo>
                    <a:pt x="517493" y="723995"/>
                  </a:lnTo>
                  <a:lnTo>
                    <a:pt x="517493" y="723995"/>
                  </a:lnTo>
                  <a:lnTo>
                    <a:pt x="518731" y="724662"/>
                  </a:lnTo>
                  <a:lnTo>
                    <a:pt x="518731" y="724662"/>
                  </a:lnTo>
                  <a:lnTo>
                    <a:pt x="519970" y="725234"/>
                  </a:lnTo>
                  <a:lnTo>
                    <a:pt x="519970" y="725234"/>
                  </a:lnTo>
                  <a:cubicBezTo>
                    <a:pt x="520351" y="725424"/>
                    <a:pt x="520827" y="725614"/>
                    <a:pt x="521208" y="725805"/>
                  </a:cubicBezTo>
                  <a:lnTo>
                    <a:pt x="521208" y="725805"/>
                  </a:lnTo>
                  <a:lnTo>
                    <a:pt x="522542" y="726377"/>
                  </a:lnTo>
                  <a:lnTo>
                    <a:pt x="522542" y="726377"/>
                  </a:lnTo>
                  <a:lnTo>
                    <a:pt x="523875" y="726853"/>
                  </a:lnTo>
                  <a:lnTo>
                    <a:pt x="523875" y="726853"/>
                  </a:lnTo>
                  <a:lnTo>
                    <a:pt x="525209" y="727329"/>
                  </a:lnTo>
                  <a:lnTo>
                    <a:pt x="525209" y="727329"/>
                  </a:lnTo>
                  <a:lnTo>
                    <a:pt x="525494" y="727424"/>
                  </a:lnTo>
                  <a:cubicBezTo>
                    <a:pt x="526256" y="727615"/>
                    <a:pt x="526828" y="727805"/>
                    <a:pt x="527590" y="728091"/>
                  </a:cubicBezTo>
                  <a:lnTo>
                    <a:pt x="527876" y="728186"/>
                  </a:lnTo>
                  <a:lnTo>
                    <a:pt x="527876" y="728186"/>
                  </a:lnTo>
                  <a:lnTo>
                    <a:pt x="529209" y="728567"/>
                  </a:lnTo>
                  <a:lnTo>
                    <a:pt x="529209" y="728567"/>
                  </a:lnTo>
                  <a:lnTo>
                    <a:pt x="530543" y="728948"/>
                  </a:lnTo>
                  <a:lnTo>
                    <a:pt x="530543" y="728948"/>
                  </a:lnTo>
                  <a:lnTo>
                    <a:pt x="531971" y="729234"/>
                  </a:lnTo>
                  <a:lnTo>
                    <a:pt x="531971" y="729234"/>
                  </a:lnTo>
                  <a:cubicBezTo>
                    <a:pt x="532447" y="729329"/>
                    <a:pt x="532924" y="729425"/>
                    <a:pt x="533400" y="729520"/>
                  </a:cubicBezTo>
                  <a:lnTo>
                    <a:pt x="533400" y="729520"/>
                  </a:lnTo>
                  <a:lnTo>
                    <a:pt x="533686" y="729520"/>
                  </a:lnTo>
                  <a:cubicBezTo>
                    <a:pt x="534543" y="729615"/>
                    <a:pt x="535210" y="729805"/>
                    <a:pt x="536067" y="729901"/>
                  </a:cubicBezTo>
                  <a:lnTo>
                    <a:pt x="536353" y="729901"/>
                  </a:lnTo>
                  <a:lnTo>
                    <a:pt x="536353" y="729901"/>
                  </a:lnTo>
                  <a:lnTo>
                    <a:pt x="537781" y="730091"/>
                  </a:lnTo>
                  <a:lnTo>
                    <a:pt x="537781" y="730091"/>
                  </a:lnTo>
                  <a:lnTo>
                    <a:pt x="539210" y="730187"/>
                  </a:lnTo>
                  <a:lnTo>
                    <a:pt x="539210" y="730187"/>
                  </a:lnTo>
                  <a:lnTo>
                    <a:pt x="540639" y="730282"/>
                  </a:lnTo>
                  <a:lnTo>
                    <a:pt x="540639" y="730282"/>
                  </a:lnTo>
                  <a:lnTo>
                    <a:pt x="541115" y="730282"/>
                  </a:lnTo>
                  <a:cubicBezTo>
                    <a:pt x="542258" y="730282"/>
                    <a:pt x="543115" y="730377"/>
                    <a:pt x="544259" y="730377"/>
                  </a:cubicBezTo>
                  <a:lnTo>
                    <a:pt x="563594" y="730377"/>
                  </a:lnTo>
                  <a:lnTo>
                    <a:pt x="565880" y="730377"/>
                  </a:lnTo>
                  <a:cubicBezTo>
                    <a:pt x="610457" y="730377"/>
                    <a:pt x="646843" y="766763"/>
                    <a:pt x="646843" y="811339"/>
                  </a:cubicBezTo>
                  <a:lnTo>
                    <a:pt x="646843" y="814864"/>
                  </a:lnTo>
                  <a:lnTo>
                    <a:pt x="646843" y="816388"/>
                  </a:lnTo>
                  <a:lnTo>
                    <a:pt x="646843" y="816388"/>
                  </a:lnTo>
                  <a:lnTo>
                    <a:pt x="646938" y="817817"/>
                  </a:lnTo>
                  <a:lnTo>
                    <a:pt x="646938" y="817817"/>
                  </a:lnTo>
                  <a:lnTo>
                    <a:pt x="647033" y="819245"/>
                  </a:lnTo>
                  <a:lnTo>
                    <a:pt x="647033" y="819245"/>
                  </a:lnTo>
                  <a:lnTo>
                    <a:pt x="647129" y="820674"/>
                  </a:lnTo>
                  <a:lnTo>
                    <a:pt x="647129" y="820674"/>
                  </a:lnTo>
                  <a:lnTo>
                    <a:pt x="647319" y="822103"/>
                  </a:lnTo>
                  <a:lnTo>
                    <a:pt x="647319" y="822103"/>
                  </a:lnTo>
                  <a:lnTo>
                    <a:pt x="647510" y="823531"/>
                  </a:lnTo>
                  <a:lnTo>
                    <a:pt x="647510" y="823531"/>
                  </a:lnTo>
                  <a:lnTo>
                    <a:pt x="647795" y="824960"/>
                  </a:lnTo>
                  <a:lnTo>
                    <a:pt x="647795" y="824960"/>
                  </a:lnTo>
                  <a:cubicBezTo>
                    <a:pt x="647890" y="825437"/>
                    <a:pt x="647986" y="825913"/>
                    <a:pt x="648081" y="826389"/>
                  </a:cubicBezTo>
                  <a:lnTo>
                    <a:pt x="648081" y="826389"/>
                  </a:lnTo>
                  <a:lnTo>
                    <a:pt x="648367" y="827818"/>
                  </a:lnTo>
                  <a:lnTo>
                    <a:pt x="648367" y="827818"/>
                  </a:lnTo>
                  <a:lnTo>
                    <a:pt x="648748" y="829247"/>
                  </a:lnTo>
                  <a:lnTo>
                    <a:pt x="648748" y="829247"/>
                  </a:lnTo>
                  <a:cubicBezTo>
                    <a:pt x="654939" y="852392"/>
                    <a:pt x="675227" y="870204"/>
                    <a:pt x="700088" y="872300"/>
                  </a:cubicBezTo>
                  <a:lnTo>
                    <a:pt x="700088" y="872300"/>
                  </a:lnTo>
                  <a:lnTo>
                    <a:pt x="701516" y="872395"/>
                  </a:lnTo>
                  <a:lnTo>
                    <a:pt x="701516" y="872395"/>
                  </a:lnTo>
                  <a:lnTo>
                    <a:pt x="701993" y="872395"/>
                  </a:lnTo>
                  <a:cubicBezTo>
                    <a:pt x="703136" y="872395"/>
                    <a:pt x="703993" y="872490"/>
                    <a:pt x="705136" y="872490"/>
                  </a:cubicBezTo>
                  <a:lnTo>
                    <a:pt x="712565" y="872490"/>
                  </a:lnTo>
                  <a:cubicBezTo>
                    <a:pt x="757142" y="872490"/>
                    <a:pt x="793528" y="908876"/>
                    <a:pt x="793528" y="953453"/>
                  </a:cubicBezTo>
                  <a:lnTo>
                    <a:pt x="793528" y="956977"/>
                  </a:lnTo>
                  <a:lnTo>
                    <a:pt x="793528" y="958501"/>
                  </a:lnTo>
                  <a:lnTo>
                    <a:pt x="793528" y="958501"/>
                  </a:lnTo>
                  <a:lnTo>
                    <a:pt x="793623" y="959930"/>
                  </a:lnTo>
                  <a:lnTo>
                    <a:pt x="793623" y="959930"/>
                  </a:lnTo>
                  <a:lnTo>
                    <a:pt x="793718" y="961358"/>
                  </a:lnTo>
                  <a:lnTo>
                    <a:pt x="793718" y="961358"/>
                  </a:lnTo>
                  <a:lnTo>
                    <a:pt x="793813" y="962787"/>
                  </a:lnTo>
                  <a:lnTo>
                    <a:pt x="793813" y="962787"/>
                  </a:lnTo>
                  <a:lnTo>
                    <a:pt x="794004" y="964216"/>
                  </a:lnTo>
                  <a:lnTo>
                    <a:pt x="794004" y="964216"/>
                  </a:lnTo>
                  <a:lnTo>
                    <a:pt x="794195" y="965645"/>
                  </a:lnTo>
                  <a:lnTo>
                    <a:pt x="794195" y="965645"/>
                  </a:lnTo>
                  <a:cubicBezTo>
                    <a:pt x="797147" y="983361"/>
                    <a:pt x="807530" y="998315"/>
                    <a:pt x="823151" y="1007269"/>
                  </a:cubicBezTo>
                  <a:lnTo>
                    <a:pt x="823722" y="1007555"/>
                  </a:lnTo>
                  <a:lnTo>
                    <a:pt x="823722" y="1007555"/>
                  </a:lnTo>
                  <a:lnTo>
                    <a:pt x="824960" y="1008221"/>
                  </a:lnTo>
                  <a:lnTo>
                    <a:pt x="824960" y="1008221"/>
                  </a:lnTo>
                  <a:lnTo>
                    <a:pt x="826198" y="1008888"/>
                  </a:lnTo>
                  <a:lnTo>
                    <a:pt x="826198" y="1008888"/>
                  </a:lnTo>
                  <a:lnTo>
                    <a:pt x="827437" y="1009460"/>
                  </a:lnTo>
                  <a:lnTo>
                    <a:pt x="827437" y="1009460"/>
                  </a:lnTo>
                  <a:cubicBezTo>
                    <a:pt x="827818" y="1009650"/>
                    <a:pt x="828294" y="1009841"/>
                    <a:pt x="828675" y="1010031"/>
                  </a:cubicBezTo>
                  <a:lnTo>
                    <a:pt x="828675" y="1010031"/>
                  </a:lnTo>
                  <a:lnTo>
                    <a:pt x="830009" y="1010603"/>
                  </a:lnTo>
                  <a:lnTo>
                    <a:pt x="830009" y="1010603"/>
                  </a:lnTo>
                  <a:lnTo>
                    <a:pt x="831342" y="1011079"/>
                  </a:lnTo>
                  <a:lnTo>
                    <a:pt x="831342" y="1011079"/>
                  </a:lnTo>
                  <a:lnTo>
                    <a:pt x="832676" y="1011555"/>
                  </a:lnTo>
                  <a:lnTo>
                    <a:pt x="832676" y="1011555"/>
                  </a:lnTo>
                  <a:lnTo>
                    <a:pt x="832961" y="1011650"/>
                  </a:lnTo>
                  <a:cubicBezTo>
                    <a:pt x="833723" y="1011841"/>
                    <a:pt x="834295" y="1012031"/>
                    <a:pt x="835057" y="1012317"/>
                  </a:cubicBezTo>
                  <a:lnTo>
                    <a:pt x="835343" y="1012412"/>
                  </a:lnTo>
                  <a:lnTo>
                    <a:pt x="835343" y="1012412"/>
                  </a:lnTo>
                  <a:lnTo>
                    <a:pt x="836676" y="1012793"/>
                  </a:lnTo>
                  <a:lnTo>
                    <a:pt x="836676" y="1012793"/>
                  </a:lnTo>
                  <a:lnTo>
                    <a:pt x="838010" y="1013174"/>
                  </a:lnTo>
                  <a:lnTo>
                    <a:pt x="838010" y="1013174"/>
                  </a:lnTo>
                  <a:lnTo>
                    <a:pt x="839438" y="1013460"/>
                  </a:lnTo>
                  <a:lnTo>
                    <a:pt x="839438" y="1013460"/>
                  </a:lnTo>
                  <a:cubicBezTo>
                    <a:pt x="839914" y="1013555"/>
                    <a:pt x="840391" y="1013651"/>
                    <a:pt x="840867" y="1013746"/>
                  </a:cubicBezTo>
                  <a:lnTo>
                    <a:pt x="840867" y="1013746"/>
                  </a:lnTo>
                  <a:lnTo>
                    <a:pt x="841153" y="1013746"/>
                  </a:lnTo>
                  <a:cubicBezTo>
                    <a:pt x="842010" y="1013841"/>
                    <a:pt x="842677" y="1014031"/>
                    <a:pt x="843534" y="1014127"/>
                  </a:cubicBezTo>
                  <a:lnTo>
                    <a:pt x="843820" y="1014127"/>
                  </a:lnTo>
                  <a:lnTo>
                    <a:pt x="843820" y="1014127"/>
                  </a:lnTo>
                  <a:lnTo>
                    <a:pt x="845248" y="1014317"/>
                  </a:lnTo>
                  <a:lnTo>
                    <a:pt x="845248" y="1014317"/>
                  </a:lnTo>
                  <a:lnTo>
                    <a:pt x="846677" y="1014413"/>
                  </a:lnTo>
                  <a:lnTo>
                    <a:pt x="846677" y="1014413"/>
                  </a:lnTo>
                  <a:lnTo>
                    <a:pt x="848106" y="1014508"/>
                  </a:lnTo>
                  <a:lnTo>
                    <a:pt x="848106" y="1014508"/>
                  </a:lnTo>
                  <a:lnTo>
                    <a:pt x="848582" y="1014508"/>
                  </a:lnTo>
                  <a:cubicBezTo>
                    <a:pt x="849725" y="1014508"/>
                    <a:pt x="850583" y="1014603"/>
                    <a:pt x="851726" y="1014603"/>
                  </a:cubicBezTo>
                  <a:lnTo>
                    <a:pt x="871156" y="1014603"/>
                  </a:lnTo>
                  <a:lnTo>
                    <a:pt x="878110" y="1014603"/>
                  </a:lnTo>
                  <a:cubicBezTo>
                    <a:pt x="922687" y="1014603"/>
                    <a:pt x="959072" y="1050989"/>
                    <a:pt x="959072" y="1095566"/>
                  </a:cubicBezTo>
                  <a:lnTo>
                    <a:pt x="959072" y="1105376"/>
                  </a:lnTo>
                  <a:lnTo>
                    <a:pt x="959072" y="1106805"/>
                  </a:lnTo>
                  <a:lnTo>
                    <a:pt x="959072" y="1106805"/>
                  </a:lnTo>
                  <a:lnTo>
                    <a:pt x="959168" y="1108234"/>
                  </a:lnTo>
                  <a:lnTo>
                    <a:pt x="959168" y="1108234"/>
                  </a:lnTo>
                  <a:lnTo>
                    <a:pt x="959263" y="1109663"/>
                  </a:lnTo>
                  <a:lnTo>
                    <a:pt x="959263" y="1109663"/>
                  </a:lnTo>
                  <a:lnTo>
                    <a:pt x="959358" y="1111091"/>
                  </a:lnTo>
                  <a:lnTo>
                    <a:pt x="959358" y="1111091"/>
                  </a:lnTo>
                  <a:lnTo>
                    <a:pt x="959548" y="1112520"/>
                  </a:lnTo>
                  <a:lnTo>
                    <a:pt x="959548" y="1112520"/>
                  </a:lnTo>
                  <a:lnTo>
                    <a:pt x="959739" y="1113949"/>
                  </a:lnTo>
                  <a:lnTo>
                    <a:pt x="959739" y="1113949"/>
                  </a:lnTo>
                  <a:lnTo>
                    <a:pt x="959930" y="1115378"/>
                  </a:lnTo>
                  <a:lnTo>
                    <a:pt x="959930" y="1115378"/>
                  </a:lnTo>
                  <a:cubicBezTo>
                    <a:pt x="960025" y="1115854"/>
                    <a:pt x="960120" y="1116330"/>
                    <a:pt x="960215" y="1116806"/>
                  </a:cubicBezTo>
                  <a:lnTo>
                    <a:pt x="960215" y="1116806"/>
                  </a:lnTo>
                  <a:lnTo>
                    <a:pt x="960501" y="1118235"/>
                  </a:lnTo>
                  <a:lnTo>
                    <a:pt x="960501" y="1118235"/>
                  </a:lnTo>
                  <a:lnTo>
                    <a:pt x="960882" y="1119664"/>
                  </a:lnTo>
                  <a:lnTo>
                    <a:pt x="960882" y="1119664"/>
                  </a:lnTo>
                  <a:lnTo>
                    <a:pt x="961263" y="1120997"/>
                  </a:lnTo>
                  <a:lnTo>
                    <a:pt x="961263" y="1120997"/>
                  </a:lnTo>
                  <a:lnTo>
                    <a:pt x="961644" y="1122331"/>
                  </a:lnTo>
                  <a:lnTo>
                    <a:pt x="961644" y="1122331"/>
                  </a:lnTo>
                  <a:lnTo>
                    <a:pt x="962120" y="1123664"/>
                  </a:lnTo>
                  <a:lnTo>
                    <a:pt x="962120" y="1123664"/>
                  </a:lnTo>
                  <a:lnTo>
                    <a:pt x="962597" y="1124998"/>
                  </a:lnTo>
                  <a:lnTo>
                    <a:pt x="962597" y="1124998"/>
                  </a:lnTo>
                  <a:lnTo>
                    <a:pt x="963073" y="1126331"/>
                  </a:lnTo>
                  <a:lnTo>
                    <a:pt x="963073" y="1126331"/>
                  </a:lnTo>
                  <a:lnTo>
                    <a:pt x="963644" y="1127665"/>
                  </a:lnTo>
                  <a:lnTo>
                    <a:pt x="963644" y="1127665"/>
                  </a:lnTo>
                  <a:lnTo>
                    <a:pt x="964216" y="1128903"/>
                  </a:lnTo>
                  <a:lnTo>
                    <a:pt x="964216" y="1128903"/>
                  </a:lnTo>
                  <a:lnTo>
                    <a:pt x="964787" y="1130141"/>
                  </a:lnTo>
                  <a:lnTo>
                    <a:pt x="964787" y="1130141"/>
                  </a:lnTo>
                  <a:lnTo>
                    <a:pt x="965454" y="1131380"/>
                  </a:lnTo>
                  <a:lnTo>
                    <a:pt x="965454" y="1131380"/>
                  </a:lnTo>
                  <a:cubicBezTo>
                    <a:pt x="965645" y="1131761"/>
                    <a:pt x="965835" y="1132237"/>
                    <a:pt x="966121" y="1132618"/>
                  </a:cubicBezTo>
                  <a:lnTo>
                    <a:pt x="966121" y="1132618"/>
                  </a:lnTo>
                  <a:lnTo>
                    <a:pt x="966788" y="1133856"/>
                  </a:lnTo>
                  <a:lnTo>
                    <a:pt x="966788" y="1133856"/>
                  </a:lnTo>
                  <a:cubicBezTo>
                    <a:pt x="966978" y="1134237"/>
                    <a:pt x="967264" y="1134618"/>
                    <a:pt x="967454" y="1135094"/>
                  </a:cubicBezTo>
                  <a:lnTo>
                    <a:pt x="967454" y="1135094"/>
                  </a:lnTo>
                  <a:lnTo>
                    <a:pt x="968216" y="1136237"/>
                  </a:lnTo>
                  <a:lnTo>
                    <a:pt x="968216" y="1136237"/>
                  </a:lnTo>
                  <a:lnTo>
                    <a:pt x="968978" y="1137380"/>
                  </a:lnTo>
                  <a:lnTo>
                    <a:pt x="968978" y="1137380"/>
                  </a:lnTo>
                  <a:lnTo>
                    <a:pt x="969740" y="1138523"/>
                  </a:lnTo>
                  <a:lnTo>
                    <a:pt x="969740" y="1138523"/>
                  </a:lnTo>
                  <a:lnTo>
                    <a:pt x="970597" y="1139666"/>
                  </a:lnTo>
                  <a:lnTo>
                    <a:pt x="970597" y="1139666"/>
                  </a:lnTo>
                  <a:lnTo>
                    <a:pt x="971455" y="1140809"/>
                  </a:lnTo>
                  <a:lnTo>
                    <a:pt x="971455" y="1140809"/>
                  </a:lnTo>
                  <a:cubicBezTo>
                    <a:pt x="971740" y="1141190"/>
                    <a:pt x="972026" y="1141571"/>
                    <a:pt x="972312" y="1141857"/>
                  </a:cubicBezTo>
                  <a:lnTo>
                    <a:pt x="972312" y="1141857"/>
                  </a:lnTo>
                  <a:lnTo>
                    <a:pt x="973169" y="1142905"/>
                  </a:lnTo>
                  <a:lnTo>
                    <a:pt x="973169" y="1142905"/>
                  </a:lnTo>
                  <a:lnTo>
                    <a:pt x="974122" y="1143953"/>
                  </a:lnTo>
                  <a:lnTo>
                    <a:pt x="974122" y="1143953"/>
                  </a:lnTo>
                  <a:lnTo>
                    <a:pt x="975074" y="1145000"/>
                  </a:lnTo>
                  <a:lnTo>
                    <a:pt x="975074" y="1145000"/>
                  </a:lnTo>
                  <a:lnTo>
                    <a:pt x="976027" y="1145953"/>
                  </a:lnTo>
                  <a:lnTo>
                    <a:pt x="976027" y="1145953"/>
                  </a:lnTo>
                  <a:lnTo>
                    <a:pt x="976979" y="1146905"/>
                  </a:lnTo>
                  <a:lnTo>
                    <a:pt x="976979" y="1146905"/>
                  </a:lnTo>
                  <a:lnTo>
                    <a:pt x="978027" y="1147858"/>
                  </a:lnTo>
                  <a:lnTo>
                    <a:pt x="978027" y="1147858"/>
                  </a:lnTo>
                  <a:lnTo>
                    <a:pt x="979075" y="1148810"/>
                  </a:lnTo>
                  <a:lnTo>
                    <a:pt x="979075" y="1148810"/>
                  </a:lnTo>
                  <a:lnTo>
                    <a:pt x="980122" y="1149668"/>
                  </a:lnTo>
                  <a:lnTo>
                    <a:pt x="980122" y="1149668"/>
                  </a:lnTo>
                  <a:cubicBezTo>
                    <a:pt x="980504" y="1149953"/>
                    <a:pt x="980885" y="1150239"/>
                    <a:pt x="981170" y="1150525"/>
                  </a:cubicBezTo>
                  <a:lnTo>
                    <a:pt x="981170" y="1150525"/>
                  </a:lnTo>
                  <a:cubicBezTo>
                    <a:pt x="981551" y="1150811"/>
                    <a:pt x="981932" y="1151096"/>
                    <a:pt x="982218" y="1151382"/>
                  </a:cubicBezTo>
                  <a:lnTo>
                    <a:pt x="982218" y="1151382"/>
                  </a:lnTo>
                  <a:lnTo>
                    <a:pt x="983361" y="1152239"/>
                  </a:lnTo>
                  <a:lnTo>
                    <a:pt x="983361" y="1152239"/>
                  </a:lnTo>
                  <a:lnTo>
                    <a:pt x="984504" y="1153001"/>
                  </a:lnTo>
                  <a:lnTo>
                    <a:pt x="984504" y="1153001"/>
                  </a:lnTo>
                  <a:lnTo>
                    <a:pt x="985647" y="1153763"/>
                  </a:lnTo>
                  <a:lnTo>
                    <a:pt x="985647" y="1153763"/>
                  </a:lnTo>
                  <a:lnTo>
                    <a:pt x="986790" y="1154525"/>
                  </a:lnTo>
                  <a:lnTo>
                    <a:pt x="986790" y="1154525"/>
                  </a:lnTo>
                  <a:lnTo>
                    <a:pt x="988028" y="1155192"/>
                  </a:lnTo>
                  <a:lnTo>
                    <a:pt x="988028" y="1155192"/>
                  </a:lnTo>
                  <a:lnTo>
                    <a:pt x="989267" y="1155859"/>
                  </a:lnTo>
                  <a:lnTo>
                    <a:pt x="989267" y="1155859"/>
                  </a:lnTo>
                  <a:lnTo>
                    <a:pt x="990505" y="1156526"/>
                  </a:lnTo>
                  <a:lnTo>
                    <a:pt x="990505" y="1156526"/>
                  </a:lnTo>
                  <a:lnTo>
                    <a:pt x="991743" y="1157192"/>
                  </a:lnTo>
                  <a:lnTo>
                    <a:pt x="991743" y="1157192"/>
                  </a:lnTo>
                  <a:lnTo>
                    <a:pt x="992981" y="1157764"/>
                  </a:lnTo>
                  <a:lnTo>
                    <a:pt x="992981" y="1157764"/>
                  </a:lnTo>
                  <a:cubicBezTo>
                    <a:pt x="993362" y="1157954"/>
                    <a:pt x="993838" y="1158145"/>
                    <a:pt x="994220" y="1158335"/>
                  </a:cubicBezTo>
                  <a:lnTo>
                    <a:pt x="994220" y="1158335"/>
                  </a:lnTo>
                  <a:lnTo>
                    <a:pt x="995553" y="1158907"/>
                  </a:lnTo>
                  <a:lnTo>
                    <a:pt x="995553" y="1158907"/>
                  </a:lnTo>
                  <a:lnTo>
                    <a:pt x="996887" y="1159383"/>
                  </a:lnTo>
                  <a:lnTo>
                    <a:pt x="996887" y="1159383"/>
                  </a:lnTo>
                  <a:lnTo>
                    <a:pt x="998220" y="1159859"/>
                  </a:lnTo>
                  <a:lnTo>
                    <a:pt x="998220" y="1159859"/>
                  </a:lnTo>
                  <a:lnTo>
                    <a:pt x="999554" y="1160336"/>
                  </a:lnTo>
                  <a:lnTo>
                    <a:pt x="999554" y="1160336"/>
                  </a:lnTo>
                  <a:lnTo>
                    <a:pt x="1000887" y="1160717"/>
                  </a:lnTo>
                  <a:lnTo>
                    <a:pt x="1000887" y="1160717"/>
                  </a:lnTo>
                  <a:lnTo>
                    <a:pt x="1002221" y="1161098"/>
                  </a:lnTo>
                  <a:lnTo>
                    <a:pt x="1002221" y="1161098"/>
                  </a:lnTo>
                  <a:lnTo>
                    <a:pt x="1003554" y="1161479"/>
                  </a:lnTo>
                  <a:lnTo>
                    <a:pt x="1003554" y="1161479"/>
                  </a:lnTo>
                  <a:lnTo>
                    <a:pt x="1004983" y="1161764"/>
                  </a:lnTo>
                  <a:lnTo>
                    <a:pt x="1004983" y="1161764"/>
                  </a:lnTo>
                  <a:cubicBezTo>
                    <a:pt x="1005459" y="1161860"/>
                    <a:pt x="1005935" y="1161955"/>
                    <a:pt x="1006412" y="1162050"/>
                  </a:cubicBezTo>
                  <a:lnTo>
                    <a:pt x="1006412" y="1162050"/>
                  </a:lnTo>
                  <a:lnTo>
                    <a:pt x="1007840" y="1162336"/>
                  </a:lnTo>
                  <a:lnTo>
                    <a:pt x="1007840" y="1162336"/>
                  </a:lnTo>
                  <a:lnTo>
                    <a:pt x="1009269" y="1162526"/>
                  </a:lnTo>
                  <a:lnTo>
                    <a:pt x="1009269" y="1162526"/>
                  </a:lnTo>
                  <a:lnTo>
                    <a:pt x="1010698" y="1162717"/>
                  </a:lnTo>
                  <a:lnTo>
                    <a:pt x="1010698" y="1162717"/>
                  </a:lnTo>
                  <a:lnTo>
                    <a:pt x="1012127" y="1162812"/>
                  </a:lnTo>
                  <a:lnTo>
                    <a:pt x="1012127" y="1162812"/>
                  </a:lnTo>
                  <a:lnTo>
                    <a:pt x="1013555" y="1162907"/>
                  </a:lnTo>
                  <a:lnTo>
                    <a:pt x="1013555" y="1162907"/>
                  </a:lnTo>
                  <a:lnTo>
                    <a:pt x="1014031" y="1162907"/>
                  </a:lnTo>
                  <a:cubicBezTo>
                    <a:pt x="1015079" y="1162907"/>
                    <a:pt x="1016032" y="1163003"/>
                    <a:pt x="1017175" y="1163003"/>
                  </a:cubicBezTo>
                  <a:lnTo>
                    <a:pt x="1047560" y="1163003"/>
                  </a:lnTo>
                  <a:lnTo>
                    <a:pt x="1199483" y="1163003"/>
                  </a:lnTo>
                  <a:cubicBezTo>
                    <a:pt x="1244060" y="1163003"/>
                    <a:pt x="1280446" y="1199388"/>
                    <a:pt x="1280446" y="1243965"/>
                  </a:cubicBezTo>
                  <a:lnTo>
                    <a:pt x="1280446" y="1375886"/>
                  </a:lnTo>
                  <a:lnTo>
                    <a:pt x="1280446" y="1539431"/>
                  </a:lnTo>
                  <a:lnTo>
                    <a:pt x="1280446" y="1542574"/>
                  </a:lnTo>
                  <a:cubicBezTo>
                    <a:pt x="1280446" y="1574292"/>
                    <a:pt x="1306354" y="1600200"/>
                    <a:pt x="1338072" y="1600200"/>
                  </a:cubicBezTo>
                  <a:lnTo>
                    <a:pt x="1358075" y="1600200"/>
                  </a:lnTo>
                  <a:cubicBezTo>
                    <a:pt x="1389793" y="1600200"/>
                    <a:pt x="1415701" y="1574292"/>
                    <a:pt x="1415701" y="1542574"/>
                  </a:cubicBezTo>
                  <a:lnTo>
                    <a:pt x="1415701" y="1534477"/>
                  </a:lnTo>
                  <a:cubicBezTo>
                    <a:pt x="1415701" y="1489900"/>
                    <a:pt x="1452086" y="1453515"/>
                    <a:pt x="1496663" y="1453515"/>
                  </a:cubicBezTo>
                  <a:lnTo>
                    <a:pt x="1527239" y="1453515"/>
                  </a:lnTo>
                  <a:cubicBezTo>
                    <a:pt x="1558957" y="1453515"/>
                    <a:pt x="1584865" y="1427607"/>
                    <a:pt x="1584865" y="1395889"/>
                  </a:cubicBezTo>
                  <a:lnTo>
                    <a:pt x="1584865" y="1375886"/>
                  </a:lnTo>
                  <a:cubicBezTo>
                    <a:pt x="1584865" y="1351026"/>
                    <a:pt x="1568958" y="1329690"/>
                    <a:pt x="1546765" y="1321689"/>
                  </a:cubicBezTo>
                  <a:cubicBezTo>
                    <a:pt x="1535716" y="1317689"/>
                    <a:pt x="1493520" y="1325689"/>
                    <a:pt x="1477518" y="1318070"/>
                  </a:cubicBezTo>
                  <a:cubicBezTo>
                    <a:pt x="1439609" y="1299877"/>
                    <a:pt x="1425226" y="1259014"/>
                    <a:pt x="1429988" y="1231487"/>
                  </a:cubicBezTo>
                  <a:cubicBezTo>
                    <a:pt x="1436846" y="1192435"/>
                    <a:pt x="1459039" y="1164527"/>
                    <a:pt x="1498759" y="1164527"/>
                  </a:cubicBezTo>
                  <a:lnTo>
                    <a:pt x="1681829" y="1164527"/>
                  </a:lnTo>
                  <a:cubicBezTo>
                    <a:pt x="1713548" y="1164527"/>
                    <a:pt x="1739456" y="1138619"/>
                    <a:pt x="1739456" y="1106900"/>
                  </a:cubicBezTo>
                  <a:lnTo>
                    <a:pt x="1739456" y="1086898"/>
                  </a:lnTo>
                  <a:cubicBezTo>
                    <a:pt x="1739456" y="1055180"/>
                    <a:pt x="1713548" y="1029272"/>
                    <a:pt x="1681829" y="1029272"/>
                  </a:cubicBezTo>
                  <a:lnTo>
                    <a:pt x="1498854" y="1029272"/>
                  </a:lnTo>
                  <a:cubicBezTo>
                    <a:pt x="1454277" y="1029272"/>
                    <a:pt x="1417892" y="992886"/>
                    <a:pt x="1417892" y="948309"/>
                  </a:cubicBezTo>
                  <a:lnTo>
                    <a:pt x="1417892" y="942594"/>
                  </a:lnTo>
                  <a:cubicBezTo>
                    <a:pt x="1417892" y="910876"/>
                    <a:pt x="1391984" y="884968"/>
                    <a:pt x="1360265" y="884968"/>
                  </a:cubicBezTo>
                  <a:lnTo>
                    <a:pt x="1186148" y="884968"/>
                  </a:lnTo>
                  <a:cubicBezTo>
                    <a:pt x="1141571" y="884968"/>
                    <a:pt x="1105186" y="848582"/>
                    <a:pt x="1105186" y="804005"/>
                  </a:cubicBezTo>
                  <a:lnTo>
                    <a:pt x="1105186" y="646176"/>
                  </a:lnTo>
                  <a:cubicBezTo>
                    <a:pt x="1105186" y="635508"/>
                    <a:pt x="1102233" y="625412"/>
                    <a:pt x="1097089" y="616839"/>
                  </a:cubicBezTo>
                  <a:cubicBezTo>
                    <a:pt x="1096804" y="616458"/>
                    <a:pt x="1096613" y="616077"/>
                    <a:pt x="1096423" y="615696"/>
                  </a:cubicBezTo>
                  <a:cubicBezTo>
                    <a:pt x="1086517" y="598361"/>
                    <a:pt x="1067753" y="586550"/>
                    <a:pt x="1046417" y="586550"/>
                  </a:cubicBezTo>
                  <a:lnTo>
                    <a:pt x="1024128" y="586550"/>
                  </a:lnTo>
                  <a:cubicBezTo>
                    <a:pt x="979551" y="586550"/>
                    <a:pt x="943165" y="550164"/>
                    <a:pt x="943165" y="505587"/>
                  </a:cubicBezTo>
                  <a:lnTo>
                    <a:pt x="943165" y="505206"/>
                  </a:lnTo>
                  <a:cubicBezTo>
                    <a:pt x="943165" y="473488"/>
                    <a:pt x="917162" y="447770"/>
                    <a:pt x="885539" y="446818"/>
                  </a:cubicBezTo>
                  <a:lnTo>
                    <a:pt x="844772" y="445580"/>
                  </a:lnTo>
                  <a:cubicBezTo>
                    <a:pt x="816864" y="441674"/>
                    <a:pt x="795242" y="417481"/>
                    <a:pt x="795242" y="388525"/>
                  </a:cubicBezTo>
                  <a:lnTo>
                    <a:pt x="795242" y="368522"/>
                  </a:lnTo>
                  <a:cubicBezTo>
                    <a:pt x="795242" y="336804"/>
                    <a:pt x="821150" y="310896"/>
                    <a:pt x="852869" y="310896"/>
                  </a:cubicBezTo>
                  <a:lnTo>
                    <a:pt x="952119" y="310896"/>
                  </a:lnTo>
                  <a:lnTo>
                    <a:pt x="951167" y="57626"/>
                  </a:lnTo>
                  <a:cubicBezTo>
                    <a:pt x="951071" y="26003"/>
                    <a:pt x="925259" y="0"/>
                    <a:pt x="893540" y="0"/>
                  </a:cubicBezTo>
                  <a:lnTo>
                    <a:pt x="214598" y="0"/>
                  </a:lnTo>
                  <a:cubicBezTo>
                    <a:pt x="185166" y="0"/>
                    <a:pt x="160592" y="22479"/>
                    <a:pt x="157353" y="51149"/>
                  </a:cubicBezTo>
                  <a:lnTo>
                    <a:pt x="157353" y="93059"/>
                  </a:lnTo>
                  <a:cubicBezTo>
                    <a:pt x="157353" y="124778"/>
                    <a:pt x="131445" y="150686"/>
                    <a:pt x="99727" y="150686"/>
                  </a:cubicBezTo>
                  <a:lnTo>
                    <a:pt x="0" y="150686"/>
                  </a:lnTo>
                  <a:lnTo>
                    <a:pt x="476" y="514921"/>
                  </a:lnTo>
                  <a:lnTo>
                    <a:pt x="476" y="514921"/>
                  </a:lnTo>
                  <a:close/>
                  <a:moveTo>
                    <a:pt x="959358" y="1105281"/>
                  </a:moveTo>
                  <a:lnTo>
                    <a:pt x="959358" y="1105281"/>
                  </a:lnTo>
                  <a:lnTo>
                    <a:pt x="959358" y="1105281"/>
                  </a:lnTo>
                  <a:lnTo>
                    <a:pt x="959358" y="1105281"/>
                  </a:lnTo>
                  <a:close/>
                  <a:moveTo>
                    <a:pt x="486156" y="672655"/>
                  </a:moveTo>
                  <a:lnTo>
                    <a:pt x="486156" y="672655"/>
                  </a:lnTo>
                  <a:lnTo>
                    <a:pt x="486156" y="672655"/>
                  </a:lnTo>
                  <a:lnTo>
                    <a:pt x="486156" y="672655"/>
                  </a:lnTo>
                  <a:close/>
                  <a:moveTo>
                    <a:pt x="647033" y="814769"/>
                  </a:moveTo>
                  <a:lnTo>
                    <a:pt x="647033" y="814769"/>
                  </a:lnTo>
                  <a:lnTo>
                    <a:pt x="647033" y="814769"/>
                  </a:lnTo>
                  <a:lnTo>
                    <a:pt x="647033" y="814769"/>
                  </a:lnTo>
                  <a:close/>
                  <a:moveTo>
                    <a:pt x="793813" y="956881"/>
                  </a:moveTo>
                  <a:lnTo>
                    <a:pt x="793813" y="956881"/>
                  </a:lnTo>
                  <a:lnTo>
                    <a:pt x="793813" y="956881"/>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1" name="Freeform: Shape 190">
              <a:extLst>
                <a:ext uri="{FF2B5EF4-FFF2-40B4-BE49-F238E27FC236}">
                  <a16:creationId xmlns:a16="http://schemas.microsoft.com/office/drawing/2014/main" id="{0175BE5F-38C5-471D-9653-1F23F877B7AF}"/>
                </a:ext>
              </a:extLst>
            </p:cNvPr>
            <p:cNvSpPr/>
            <p:nvPr/>
          </p:nvSpPr>
          <p:spPr>
            <a:xfrm>
              <a:off x="2597579" y="3391265"/>
              <a:ext cx="633888" cy="436149"/>
            </a:xfrm>
            <a:custGeom>
              <a:avLst/>
              <a:gdLst>
                <a:gd name="connsiteX0" fmla="*/ 633889 w 633888"/>
                <a:gd name="connsiteY0" fmla="*/ 285464 h 436149"/>
                <a:gd name="connsiteX1" fmla="*/ 633889 w 633888"/>
                <a:gd name="connsiteY1" fmla="*/ 142208 h 436149"/>
                <a:gd name="connsiteX2" fmla="*/ 57626 w 633888"/>
                <a:gd name="connsiteY2" fmla="*/ 143256 h 436149"/>
                <a:gd name="connsiteX3" fmla="*/ 0 w 633888"/>
                <a:gd name="connsiteY3" fmla="*/ 200882 h 436149"/>
                <a:gd name="connsiteX4" fmla="*/ 0 w 633888"/>
                <a:gd name="connsiteY4" fmla="*/ 378523 h 436149"/>
                <a:gd name="connsiteX5" fmla="*/ 57626 w 633888"/>
                <a:gd name="connsiteY5" fmla="*/ 436150 h 436149"/>
                <a:gd name="connsiteX6" fmla="*/ 253079 w 633888"/>
                <a:gd name="connsiteY6" fmla="*/ 436150 h 436149"/>
                <a:gd name="connsiteX7" fmla="*/ 310705 w 633888"/>
                <a:gd name="connsiteY7" fmla="*/ 378523 h 436149"/>
                <a:gd name="connsiteX8" fmla="*/ 310705 w 633888"/>
                <a:gd name="connsiteY8" fmla="*/ 336613 h 436149"/>
                <a:gd name="connsiteX9" fmla="*/ 367951 w 633888"/>
                <a:gd name="connsiteY9" fmla="*/ 285464 h 436149"/>
                <a:gd name="connsiteX10" fmla="*/ 633889 w 633888"/>
                <a:gd name="connsiteY10" fmla="*/ 285464 h 436149"/>
                <a:gd name="connsiteX11" fmla="*/ 633889 w 633888"/>
                <a:gd name="connsiteY11" fmla="*/ 285464 h 436149"/>
                <a:gd name="connsiteX12" fmla="*/ 91345 w 633888"/>
                <a:gd name="connsiteY12" fmla="*/ 0 h 436149"/>
                <a:gd name="connsiteX13" fmla="*/ 91345 w 633888"/>
                <a:gd name="connsiteY13" fmla="*/ 0 h 436149"/>
                <a:gd name="connsiteX14" fmla="*/ 91345 w 633888"/>
                <a:gd name="connsiteY14" fmla="*/ 0 h 436149"/>
                <a:gd name="connsiteX15" fmla="*/ 91345 w 633888"/>
                <a:gd name="connsiteY15" fmla="*/ 0 h 43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3888" h="436149">
                  <a:moveTo>
                    <a:pt x="633889" y="285464"/>
                  </a:moveTo>
                  <a:lnTo>
                    <a:pt x="633889" y="142208"/>
                  </a:lnTo>
                  <a:cubicBezTo>
                    <a:pt x="427482" y="142208"/>
                    <a:pt x="249746" y="143256"/>
                    <a:pt x="57626" y="143256"/>
                  </a:cubicBezTo>
                  <a:cubicBezTo>
                    <a:pt x="25908" y="143256"/>
                    <a:pt x="0" y="169164"/>
                    <a:pt x="0" y="200882"/>
                  </a:cubicBezTo>
                  <a:lnTo>
                    <a:pt x="0" y="378523"/>
                  </a:lnTo>
                  <a:cubicBezTo>
                    <a:pt x="0" y="410242"/>
                    <a:pt x="25908" y="436150"/>
                    <a:pt x="57626" y="436150"/>
                  </a:cubicBezTo>
                  <a:lnTo>
                    <a:pt x="253079" y="436150"/>
                  </a:lnTo>
                  <a:cubicBezTo>
                    <a:pt x="284797" y="436150"/>
                    <a:pt x="310705" y="410242"/>
                    <a:pt x="310705" y="378523"/>
                  </a:cubicBezTo>
                  <a:lnTo>
                    <a:pt x="310705" y="336613"/>
                  </a:lnTo>
                  <a:cubicBezTo>
                    <a:pt x="313944" y="307943"/>
                    <a:pt x="338519" y="285464"/>
                    <a:pt x="367951" y="285464"/>
                  </a:cubicBezTo>
                  <a:lnTo>
                    <a:pt x="633889" y="285464"/>
                  </a:lnTo>
                  <a:lnTo>
                    <a:pt x="633889" y="285464"/>
                  </a:lnTo>
                  <a:close/>
                  <a:moveTo>
                    <a:pt x="91345" y="0"/>
                  </a:moveTo>
                  <a:lnTo>
                    <a:pt x="91345" y="0"/>
                  </a:lnTo>
                  <a:lnTo>
                    <a:pt x="91345" y="0"/>
                  </a:lnTo>
                  <a:lnTo>
                    <a:pt x="91345"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2" name="Freeform: Shape 191">
              <a:extLst>
                <a:ext uri="{FF2B5EF4-FFF2-40B4-BE49-F238E27FC236}">
                  <a16:creationId xmlns:a16="http://schemas.microsoft.com/office/drawing/2014/main" id="{AFC9A18B-BCB3-4C5B-8A90-7CD820B7456E}"/>
                </a:ext>
              </a:extLst>
            </p:cNvPr>
            <p:cNvSpPr/>
            <p:nvPr/>
          </p:nvSpPr>
          <p:spPr>
            <a:xfrm>
              <a:off x="3231373" y="3411077"/>
              <a:ext cx="951737" cy="573595"/>
            </a:xfrm>
            <a:custGeom>
              <a:avLst/>
              <a:gdLst>
                <a:gd name="connsiteX0" fmla="*/ 472440 w 951737"/>
                <a:gd name="connsiteY0" fmla="*/ 0 h 573595"/>
                <a:gd name="connsiteX1" fmla="*/ 951738 w 951737"/>
                <a:gd name="connsiteY1" fmla="*/ 0 h 573595"/>
                <a:gd name="connsiteX2" fmla="*/ 951738 w 951737"/>
                <a:gd name="connsiteY2" fmla="*/ 213265 h 573595"/>
                <a:gd name="connsiteX3" fmla="*/ 894112 w 951737"/>
                <a:gd name="connsiteY3" fmla="*/ 270891 h 573595"/>
                <a:gd name="connsiteX4" fmla="*/ 859250 w 951737"/>
                <a:gd name="connsiteY4" fmla="*/ 270891 h 573595"/>
                <a:gd name="connsiteX5" fmla="*/ 786574 w 951737"/>
                <a:gd name="connsiteY5" fmla="*/ 347567 h 573595"/>
                <a:gd name="connsiteX6" fmla="*/ 786574 w 951737"/>
                <a:gd name="connsiteY6" fmla="*/ 515969 h 573595"/>
                <a:gd name="connsiteX7" fmla="*/ 728948 w 951737"/>
                <a:gd name="connsiteY7" fmla="*/ 573596 h 573595"/>
                <a:gd name="connsiteX8" fmla="*/ 472535 w 951737"/>
                <a:gd name="connsiteY8" fmla="*/ 573596 h 573595"/>
                <a:gd name="connsiteX9" fmla="*/ 475869 w 951737"/>
                <a:gd name="connsiteY9" fmla="*/ 515969 h 573595"/>
                <a:gd name="connsiteX10" fmla="*/ 475869 w 951737"/>
                <a:gd name="connsiteY10" fmla="*/ 316802 h 573595"/>
                <a:gd name="connsiteX11" fmla="*/ 418624 w 951737"/>
                <a:gd name="connsiteY11" fmla="*/ 265652 h 573595"/>
                <a:gd name="connsiteX12" fmla="*/ 0 w 951737"/>
                <a:gd name="connsiteY12" fmla="*/ 265652 h 573595"/>
                <a:gd name="connsiteX13" fmla="*/ 0 w 951737"/>
                <a:gd name="connsiteY13" fmla="*/ 122396 h 573595"/>
                <a:gd name="connsiteX14" fmla="*/ 78772 w 951737"/>
                <a:gd name="connsiteY14" fmla="*/ 122396 h 573595"/>
                <a:gd name="connsiteX15" fmla="*/ 93345 w 951737"/>
                <a:gd name="connsiteY15" fmla="*/ 121729 h 573595"/>
                <a:gd name="connsiteX16" fmla="*/ 101251 w 951737"/>
                <a:gd name="connsiteY16" fmla="*/ 121348 h 573595"/>
                <a:gd name="connsiteX17" fmla="*/ 400240 w 951737"/>
                <a:gd name="connsiteY17" fmla="*/ 121348 h 573595"/>
                <a:gd name="connsiteX18" fmla="*/ 470249 w 951737"/>
                <a:gd name="connsiteY18" fmla="*/ 51340 h 573595"/>
                <a:gd name="connsiteX19" fmla="*/ 472440 w 951737"/>
                <a:gd name="connsiteY19" fmla="*/ 0 h 5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1737" h="573595">
                  <a:moveTo>
                    <a:pt x="472440" y="0"/>
                  </a:moveTo>
                  <a:lnTo>
                    <a:pt x="951738" y="0"/>
                  </a:lnTo>
                  <a:lnTo>
                    <a:pt x="951738" y="213265"/>
                  </a:lnTo>
                  <a:cubicBezTo>
                    <a:pt x="951738" y="244983"/>
                    <a:pt x="925830" y="270891"/>
                    <a:pt x="894112" y="270891"/>
                  </a:cubicBezTo>
                  <a:lnTo>
                    <a:pt x="859250" y="270891"/>
                  </a:lnTo>
                  <a:cubicBezTo>
                    <a:pt x="802957" y="270891"/>
                    <a:pt x="784955" y="325946"/>
                    <a:pt x="786574" y="347567"/>
                  </a:cubicBezTo>
                  <a:lnTo>
                    <a:pt x="786574" y="515969"/>
                  </a:lnTo>
                  <a:cubicBezTo>
                    <a:pt x="786574" y="547688"/>
                    <a:pt x="760666" y="573596"/>
                    <a:pt x="728948" y="573596"/>
                  </a:cubicBezTo>
                  <a:lnTo>
                    <a:pt x="472535" y="573596"/>
                  </a:lnTo>
                  <a:lnTo>
                    <a:pt x="475869" y="515969"/>
                  </a:lnTo>
                  <a:lnTo>
                    <a:pt x="475869" y="316802"/>
                  </a:lnTo>
                  <a:cubicBezTo>
                    <a:pt x="472630" y="288131"/>
                    <a:pt x="448056" y="265652"/>
                    <a:pt x="418624" y="265652"/>
                  </a:cubicBezTo>
                  <a:lnTo>
                    <a:pt x="0" y="265652"/>
                  </a:lnTo>
                  <a:lnTo>
                    <a:pt x="0" y="122396"/>
                  </a:lnTo>
                  <a:lnTo>
                    <a:pt x="78772" y="122396"/>
                  </a:lnTo>
                  <a:cubicBezTo>
                    <a:pt x="83725" y="122396"/>
                    <a:pt x="88582" y="122111"/>
                    <a:pt x="93345" y="121729"/>
                  </a:cubicBezTo>
                  <a:cubicBezTo>
                    <a:pt x="96107" y="121444"/>
                    <a:pt x="98488" y="121348"/>
                    <a:pt x="101251" y="121348"/>
                  </a:cubicBezTo>
                  <a:lnTo>
                    <a:pt x="400240" y="121348"/>
                  </a:lnTo>
                  <a:cubicBezTo>
                    <a:pt x="438721" y="121348"/>
                    <a:pt x="468630" y="89821"/>
                    <a:pt x="470249" y="51340"/>
                  </a:cubicBezTo>
                  <a:lnTo>
                    <a:pt x="472440" y="0"/>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3" name="Freeform: Shape 192">
              <a:extLst>
                <a:ext uri="{FF2B5EF4-FFF2-40B4-BE49-F238E27FC236}">
                  <a16:creationId xmlns:a16="http://schemas.microsoft.com/office/drawing/2014/main" id="{D79E45CE-F531-430F-A611-EFC1194E3BFE}"/>
                </a:ext>
              </a:extLst>
            </p:cNvPr>
            <p:cNvSpPr/>
            <p:nvPr/>
          </p:nvSpPr>
          <p:spPr>
            <a:xfrm>
              <a:off x="3704003" y="3830177"/>
              <a:ext cx="314039" cy="154495"/>
            </a:xfrm>
            <a:custGeom>
              <a:avLst/>
              <a:gdLst>
                <a:gd name="connsiteX0" fmla="*/ 314039 w 314039"/>
                <a:gd name="connsiteY0" fmla="*/ 0 h 154495"/>
                <a:gd name="connsiteX1" fmla="*/ 314039 w 314039"/>
                <a:gd name="connsiteY1" fmla="*/ 96869 h 154495"/>
                <a:gd name="connsiteX2" fmla="*/ 256413 w 314039"/>
                <a:gd name="connsiteY2" fmla="*/ 154496 h 154495"/>
                <a:gd name="connsiteX3" fmla="*/ 0 w 314039"/>
                <a:gd name="connsiteY3" fmla="*/ 154496 h 154495"/>
                <a:gd name="connsiteX4" fmla="*/ 3334 w 314039"/>
                <a:gd name="connsiteY4" fmla="*/ 96869 h 154495"/>
                <a:gd name="connsiteX5" fmla="*/ 3334 w 314039"/>
                <a:gd name="connsiteY5" fmla="*/ 0 h 154495"/>
                <a:gd name="connsiteX6" fmla="*/ 314039 w 314039"/>
                <a:gd name="connsiteY6" fmla="*/ 0 h 15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039" h="154495">
                  <a:moveTo>
                    <a:pt x="314039" y="0"/>
                  </a:moveTo>
                  <a:lnTo>
                    <a:pt x="314039" y="96869"/>
                  </a:lnTo>
                  <a:cubicBezTo>
                    <a:pt x="314039" y="128588"/>
                    <a:pt x="288131" y="154496"/>
                    <a:pt x="256413" y="154496"/>
                  </a:cubicBezTo>
                  <a:lnTo>
                    <a:pt x="0" y="154496"/>
                  </a:lnTo>
                  <a:lnTo>
                    <a:pt x="3334" y="96869"/>
                  </a:lnTo>
                  <a:lnTo>
                    <a:pt x="3334" y="0"/>
                  </a:lnTo>
                  <a:lnTo>
                    <a:pt x="314039" y="0"/>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4" name="Freeform: Shape 193">
              <a:extLst>
                <a:ext uri="{FF2B5EF4-FFF2-40B4-BE49-F238E27FC236}">
                  <a16:creationId xmlns:a16="http://schemas.microsoft.com/office/drawing/2014/main" id="{FDE15936-D8D8-440F-BA99-7BB8F07288B1}"/>
                </a:ext>
              </a:extLst>
            </p:cNvPr>
            <p:cNvSpPr/>
            <p:nvPr/>
          </p:nvSpPr>
          <p:spPr>
            <a:xfrm>
              <a:off x="3828495" y="3830462"/>
              <a:ext cx="820769" cy="493014"/>
            </a:xfrm>
            <a:custGeom>
              <a:avLst/>
              <a:gdLst>
                <a:gd name="connsiteX0" fmla="*/ 0 w 820769"/>
                <a:gd name="connsiteY0" fmla="*/ 154210 h 493014"/>
                <a:gd name="connsiteX1" fmla="*/ 41053 w 820769"/>
                <a:gd name="connsiteY1" fmla="*/ 220313 h 493014"/>
                <a:gd name="connsiteX2" fmla="*/ 41053 w 820769"/>
                <a:gd name="connsiteY2" fmla="*/ 239268 h 493014"/>
                <a:gd name="connsiteX3" fmla="*/ 98679 w 820769"/>
                <a:gd name="connsiteY3" fmla="*/ 296894 h 493014"/>
                <a:gd name="connsiteX4" fmla="*/ 126778 w 820769"/>
                <a:gd name="connsiteY4" fmla="*/ 296894 h 493014"/>
                <a:gd name="connsiteX5" fmla="*/ 207740 w 820769"/>
                <a:gd name="connsiteY5" fmla="*/ 377857 h 493014"/>
                <a:gd name="connsiteX6" fmla="*/ 207740 w 820769"/>
                <a:gd name="connsiteY6" fmla="*/ 385001 h 493014"/>
                <a:gd name="connsiteX7" fmla="*/ 207740 w 820769"/>
                <a:gd name="connsiteY7" fmla="*/ 386524 h 493014"/>
                <a:gd name="connsiteX8" fmla="*/ 207740 w 820769"/>
                <a:gd name="connsiteY8" fmla="*/ 386524 h 493014"/>
                <a:gd name="connsiteX9" fmla="*/ 207835 w 820769"/>
                <a:gd name="connsiteY9" fmla="*/ 387953 h 493014"/>
                <a:gd name="connsiteX10" fmla="*/ 207835 w 820769"/>
                <a:gd name="connsiteY10" fmla="*/ 387953 h 493014"/>
                <a:gd name="connsiteX11" fmla="*/ 207931 w 820769"/>
                <a:gd name="connsiteY11" fmla="*/ 389382 h 493014"/>
                <a:gd name="connsiteX12" fmla="*/ 207931 w 820769"/>
                <a:gd name="connsiteY12" fmla="*/ 389382 h 493014"/>
                <a:gd name="connsiteX13" fmla="*/ 208026 w 820769"/>
                <a:gd name="connsiteY13" fmla="*/ 390811 h 493014"/>
                <a:gd name="connsiteX14" fmla="*/ 208026 w 820769"/>
                <a:gd name="connsiteY14" fmla="*/ 390811 h 493014"/>
                <a:gd name="connsiteX15" fmla="*/ 208216 w 820769"/>
                <a:gd name="connsiteY15" fmla="*/ 392239 h 493014"/>
                <a:gd name="connsiteX16" fmla="*/ 208216 w 820769"/>
                <a:gd name="connsiteY16" fmla="*/ 392239 h 493014"/>
                <a:gd name="connsiteX17" fmla="*/ 208407 w 820769"/>
                <a:gd name="connsiteY17" fmla="*/ 393668 h 493014"/>
                <a:gd name="connsiteX18" fmla="*/ 208407 w 820769"/>
                <a:gd name="connsiteY18" fmla="*/ 393668 h 493014"/>
                <a:gd name="connsiteX19" fmla="*/ 208597 w 820769"/>
                <a:gd name="connsiteY19" fmla="*/ 395097 h 493014"/>
                <a:gd name="connsiteX20" fmla="*/ 208597 w 820769"/>
                <a:gd name="connsiteY20" fmla="*/ 395097 h 493014"/>
                <a:gd name="connsiteX21" fmla="*/ 230886 w 820769"/>
                <a:gd name="connsiteY21" fmla="*/ 431102 h 493014"/>
                <a:gd name="connsiteX22" fmla="*/ 230886 w 820769"/>
                <a:gd name="connsiteY22" fmla="*/ 431102 h 493014"/>
                <a:gd name="connsiteX23" fmla="*/ 232029 w 820769"/>
                <a:gd name="connsiteY23" fmla="*/ 431959 h 493014"/>
                <a:gd name="connsiteX24" fmla="*/ 232029 w 820769"/>
                <a:gd name="connsiteY24" fmla="*/ 431959 h 493014"/>
                <a:gd name="connsiteX25" fmla="*/ 233172 w 820769"/>
                <a:gd name="connsiteY25" fmla="*/ 432721 h 493014"/>
                <a:gd name="connsiteX26" fmla="*/ 233172 w 820769"/>
                <a:gd name="connsiteY26" fmla="*/ 432721 h 493014"/>
                <a:gd name="connsiteX27" fmla="*/ 234315 w 820769"/>
                <a:gd name="connsiteY27" fmla="*/ 433483 h 493014"/>
                <a:gd name="connsiteX28" fmla="*/ 234315 w 820769"/>
                <a:gd name="connsiteY28" fmla="*/ 433483 h 493014"/>
                <a:gd name="connsiteX29" fmla="*/ 235458 w 820769"/>
                <a:gd name="connsiteY29" fmla="*/ 434245 h 493014"/>
                <a:gd name="connsiteX30" fmla="*/ 235458 w 820769"/>
                <a:gd name="connsiteY30" fmla="*/ 434245 h 493014"/>
                <a:gd name="connsiteX31" fmla="*/ 236029 w 820769"/>
                <a:gd name="connsiteY31" fmla="*/ 434530 h 493014"/>
                <a:gd name="connsiteX32" fmla="*/ 237363 w 820769"/>
                <a:gd name="connsiteY32" fmla="*/ 435293 h 493014"/>
                <a:gd name="connsiteX33" fmla="*/ 237934 w 820769"/>
                <a:gd name="connsiteY33" fmla="*/ 435578 h 493014"/>
                <a:gd name="connsiteX34" fmla="*/ 237934 w 820769"/>
                <a:gd name="connsiteY34" fmla="*/ 435578 h 493014"/>
                <a:gd name="connsiteX35" fmla="*/ 239173 w 820769"/>
                <a:gd name="connsiteY35" fmla="*/ 436245 h 493014"/>
                <a:gd name="connsiteX36" fmla="*/ 239173 w 820769"/>
                <a:gd name="connsiteY36" fmla="*/ 436245 h 493014"/>
                <a:gd name="connsiteX37" fmla="*/ 240411 w 820769"/>
                <a:gd name="connsiteY37" fmla="*/ 436912 h 493014"/>
                <a:gd name="connsiteX38" fmla="*/ 240411 w 820769"/>
                <a:gd name="connsiteY38" fmla="*/ 436912 h 493014"/>
                <a:gd name="connsiteX39" fmla="*/ 241649 w 820769"/>
                <a:gd name="connsiteY39" fmla="*/ 437483 h 493014"/>
                <a:gd name="connsiteX40" fmla="*/ 241649 w 820769"/>
                <a:gd name="connsiteY40" fmla="*/ 437483 h 493014"/>
                <a:gd name="connsiteX41" fmla="*/ 242888 w 820769"/>
                <a:gd name="connsiteY41" fmla="*/ 438055 h 493014"/>
                <a:gd name="connsiteX42" fmla="*/ 242888 w 820769"/>
                <a:gd name="connsiteY42" fmla="*/ 438055 h 493014"/>
                <a:gd name="connsiteX43" fmla="*/ 244221 w 820769"/>
                <a:gd name="connsiteY43" fmla="*/ 438626 h 493014"/>
                <a:gd name="connsiteX44" fmla="*/ 244221 w 820769"/>
                <a:gd name="connsiteY44" fmla="*/ 438626 h 493014"/>
                <a:gd name="connsiteX45" fmla="*/ 245554 w 820769"/>
                <a:gd name="connsiteY45" fmla="*/ 439103 h 493014"/>
                <a:gd name="connsiteX46" fmla="*/ 245554 w 820769"/>
                <a:gd name="connsiteY46" fmla="*/ 439103 h 493014"/>
                <a:gd name="connsiteX47" fmla="*/ 246888 w 820769"/>
                <a:gd name="connsiteY47" fmla="*/ 439579 h 493014"/>
                <a:gd name="connsiteX48" fmla="*/ 246888 w 820769"/>
                <a:gd name="connsiteY48" fmla="*/ 439579 h 493014"/>
                <a:gd name="connsiteX49" fmla="*/ 247174 w 820769"/>
                <a:gd name="connsiteY49" fmla="*/ 439674 h 493014"/>
                <a:gd name="connsiteX50" fmla="*/ 249269 w 820769"/>
                <a:gd name="connsiteY50" fmla="*/ 440341 h 493014"/>
                <a:gd name="connsiteX51" fmla="*/ 249555 w 820769"/>
                <a:gd name="connsiteY51" fmla="*/ 440436 h 493014"/>
                <a:gd name="connsiteX52" fmla="*/ 249555 w 820769"/>
                <a:gd name="connsiteY52" fmla="*/ 440436 h 493014"/>
                <a:gd name="connsiteX53" fmla="*/ 250888 w 820769"/>
                <a:gd name="connsiteY53" fmla="*/ 440817 h 493014"/>
                <a:gd name="connsiteX54" fmla="*/ 250888 w 820769"/>
                <a:gd name="connsiteY54" fmla="*/ 440817 h 493014"/>
                <a:gd name="connsiteX55" fmla="*/ 252222 w 820769"/>
                <a:gd name="connsiteY55" fmla="*/ 441198 h 493014"/>
                <a:gd name="connsiteX56" fmla="*/ 252222 w 820769"/>
                <a:gd name="connsiteY56" fmla="*/ 441198 h 493014"/>
                <a:gd name="connsiteX57" fmla="*/ 253651 w 820769"/>
                <a:gd name="connsiteY57" fmla="*/ 441484 h 493014"/>
                <a:gd name="connsiteX58" fmla="*/ 253651 w 820769"/>
                <a:gd name="connsiteY58" fmla="*/ 441484 h 493014"/>
                <a:gd name="connsiteX59" fmla="*/ 255079 w 820769"/>
                <a:gd name="connsiteY59" fmla="*/ 441770 h 493014"/>
                <a:gd name="connsiteX60" fmla="*/ 255079 w 820769"/>
                <a:gd name="connsiteY60" fmla="*/ 441770 h 493014"/>
                <a:gd name="connsiteX61" fmla="*/ 255365 w 820769"/>
                <a:gd name="connsiteY61" fmla="*/ 441770 h 493014"/>
                <a:gd name="connsiteX62" fmla="*/ 257746 w 820769"/>
                <a:gd name="connsiteY62" fmla="*/ 442151 h 493014"/>
                <a:gd name="connsiteX63" fmla="*/ 258032 w 820769"/>
                <a:gd name="connsiteY63" fmla="*/ 442151 h 493014"/>
                <a:gd name="connsiteX64" fmla="*/ 258032 w 820769"/>
                <a:gd name="connsiteY64" fmla="*/ 442151 h 493014"/>
                <a:gd name="connsiteX65" fmla="*/ 259461 w 820769"/>
                <a:gd name="connsiteY65" fmla="*/ 442341 h 493014"/>
                <a:gd name="connsiteX66" fmla="*/ 259461 w 820769"/>
                <a:gd name="connsiteY66" fmla="*/ 442341 h 493014"/>
                <a:gd name="connsiteX67" fmla="*/ 260890 w 820769"/>
                <a:gd name="connsiteY67" fmla="*/ 442436 h 493014"/>
                <a:gd name="connsiteX68" fmla="*/ 260890 w 820769"/>
                <a:gd name="connsiteY68" fmla="*/ 442436 h 493014"/>
                <a:gd name="connsiteX69" fmla="*/ 262318 w 820769"/>
                <a:gd name="connsiteY69" fmla="*/ 442531 h 493014"/>
                <a:gd name="connsiteX70" fmla="*/ 262318 w 820769"/>
                <a:gd name="connsiteY70" fmla="*/ 442531 h 493014"/>
                <a:gd name="connsiteX71" fmla="*/ 262795 w 820769"/>
                <a:gd name="connsiteY71" fmla="*/ 442531 h 493014"/>
                <a:gd name="connsiteX72" fmla="*/ 265938 w 820769"/>
                <a:gd name="connsiteY72" fmla="*/ 442627 h 493014"/>
                <a:gd name="connsiteX73" fmla="*/ 431768 w 820769"/>
                <a:gd name="connsiteY73" fmla="*/ 442627 h 493014"/>
                <a:gd name="connsiteX74" fmla="*/ 434054 w 820769"/>
                <a:gd name="connsiteY74" fmla="*/ 442627 h 493014"/>
                <a:gd name="connsiteX75" fmla="*/ 509016 w 820769"/>
                <a:gd name="connsiteY75" fmla="*/ 493014 h 493014"/>
                <a:gd name="connsiteX76" fmla="*/ 506349 w 820769"/>
                <a:gd name="connsiteY76" fmla="*/ 345377 h 493014"/>
                <a:gd name="connsiteX77" fmla="*/ 423767 w 820769"/>
                <a:gd name="connsiteY77" fmla="*/ 276130 h 493014"/>
                <a:gd name="connsiteX78" fmla="*/ 408622 w 820769"/>
                <a:gd name="connsiteY78" fmla="*/ 276130 h 493014"/>
                <a:gd name="connsiteX79" fmla="*/ 350996 w 820769"/>
                <a:gd name="connsiteY79" fmla="*/ 218504 h 493014"/>
                <a:gd name="connsiteX80" fmla="*/ 350996 w 820769"/>
                <a:gd name="connsiteY80" fmla="*/ 198501 h 493014"/>
                <a:gd name="connsiteX81" fmla="*/ 408622 w 820769"/>
                <a:gd name="connsiteY81" fmla="*/ 140875 h 493014"/>
                <a:gd name="connsiteX82" fmla="*/ 820769 w 820769"/>
                <a:gd name="connsiteY82" fmla="*/ 140875 h 493014"/>
                <a:gd name="connsiteX83" fmla="*/ 820769 w 820769"/>
                <a:gd name="connsiteY83" fmla="*/ 0 h 493014"/>
                <a:gd name="connsiteX84" fmla="*/ 189547 w 820769"/>
                <a:gd name="connsiteY84" fmla="*/ 0 h 493014"/>
                <a:gd name="connsiteX85" fmla="*/ 189547 w 820769"/>
                <a:gd name="connsiteY85" fmla="*/ 96869 h 493014"/>
                <a:gd name="connsiteX86" fmla="*/ 131921 w 820769"/>
                <a:gd name="connsiteY86" fmla="*/ 154496 h 493014"/>
                <a:gd name="connsiteX87" fmla="*/ 0 w 820769"/>
                <a:gd name="connsiteY87" fmla="*/ 154496 h 493014"/>
                <a:gd name="connsiteX88" fmla="*/ 0 w 820769"/>
                <a:gd name="connsiteY88" fmla="*/ 154210 h 493014"/>
                <a:gd name="connsiteX89" fmla="*/ 207740 w 820769"/>
                <a:gd name="connsiteY89" fmla="*/ 384905 h 493014"/>
                <a:gd name="connsiteX90" fmla="*/ 207740 w 820769"/>
                <a:gd name="connsiteY90" fmla="*/ 384905 h 493014"/>
                <a:gd name="connsiteX91" fmla="*/ 207740 w 820769"/>
                <a:gd name="connsiteY91" fmla="*/ 384905 h 49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820769" h="493014">
                  <a:moveTo>
                    <a:pt x="0" y="154210"/>
                  </a:moveTo>
                  <a:cubicBezTo>
                    <a:pt x="24003" y="154496"/>
                    <a:pt x="41053" y="169450"/>
                    <a:pt x="41053" y="220313"/>
                  </a:cubicBezTo>
                  <a:lnTo>
                    <a:pt x="41053" y="239268"/>
                  </a:lnTo>
                  <a:cubicBezTo>
                    <a:pt x="41053" y="270986"/>
                    <a:pt x="66961" y="296894"/>
                    <a:pt x="98679" y="296894"/>
                  </a:cubicBezTo>
                  <a:lnTo>
                    <a:pt x="126778" y="296894"/>
                  </a:lnTo>
                  <a:cubicBezTo>
                    <a:pt x="171355" y="296894"/>
                    <a:pt x="207740" y="333280"/>
                    <a:pt x="207740" y="377857"/>
                  </a:cubicBezTo>
                  <a:lnTo>
                    <a:pt x="207740" y="385001"/>
                  </a:lnTo>
                  <a:lnTo>
                    <a:pt x="207740" y="386524"/>
                  </a:lnTo>
                  <a:lnTo>
                    <a:pt x="207740" y="386524"/>
                  </a:lnTo>
                  <a:lnTo>
                    <a:pt x="207835" y="387953"/>
                  </a:lnTo>
                  <a:lnTo>
                    <a:pt x="207835" y="387953"/>
                  </a:lnTo>
                  <a:lnTo>
                    <a:pt x="207931" y="389382"/>
                  </a:lnTo>
                  <a:lnTo>
                    <a:pt x="207931" y="389382"/>
                  </a:lnTo>
                  <a:lnTo>
                    <a:pt x="208026" y="390811"/>
                  </a:lnTo>
                  <a:lnTo>
                    <a:pt x="208026" y="390811"/>
                  </a:lnTo>
                  <a:lnTo>
                    <a:pt x="208216" y="392239"/>
                  </a:lnTo>
                  <a:lnTo>
                    <a:pt x="208216" y="392239"/>
                  </a:lnTo>
                  <a:lnTo>
                    <a:pt x="208407" y="393668"/>
                  </a:lnTo>
                  <a:lnTo>
                    <a:pt x="208407" y="393668"/>
                  </a:lnTo>
                  <a:lnTo>
                    <a:pt x="208597" y="395097"/>
                  </a:lnTo>
                  <a:lnTo>
                    <a:pt x="208597" y="395097"/>
                  </a:lnTo>
                  <a:cubicBezTo>
                    <a:pt x="211074" y="409289"/>
                    <a:pt x="219265" y="422243"/>
                    <a:pt x="230886" y="431102"/>
                  </a:cubicBezTo>
                  <a:lnTo>
                    <a:pt x="230886" y="431102"/>
                  </a:lnTo>
                  <a:lnTo>
                    <a:pt x="232029" y="431959"/>
                  </a:lnTo>
                  <a:lnTo>
                    <a:pt x="232029" y="431959"/>
                  </a:lnTo>
                  <a:lnTo>
                    <a:pt x="233172" y="432721"/>
                  </a:lnTo>
                  <a:lnTo>
                    <a:pt x="233172" y="432721"/>
                  </a:lnTo>
                  <a:lnTo>
                    <a:pt x="234315" y="433483"/>
                  </a:lnTo>
                  <a:lnTo>
                    <a:pt x="234315" y="433483"/>
                  </a:lnTo>
                  <a:lnTo>
                    <a:pt x="235458" y="434245"/>
                  </a:lnTo>
                  <a:lnTo>
                    <a:pt x="235458" y="434245"/>
                  </a:lnTo>
                  <a:lnTo>
                    <a:pt x="236029" y="434530"/>
                  </a:lnTo>
                  <a:cubicBezTo>
                    <a:pt x="236506" y="434816"/>
                    <a:pt x="236887" y="435007"/>
                    <a:pt x="237363" y="435293"/>
                  </a:cubicBezTo>
                  <a:lnTo>
                    <a:pt x="237934" y="435578"/>
                  </a:lnTo>
                  <a:lnTo>
                    <a:pt x="237934" y="435578"/>
                  </a:lnTo>
                  <a:lnTo>
                    <a:pt x="239173" y="436245"/>
                  </a:lnTo>
                  <a:lnTo>
                    <a:pt x="239173" y="436245"/>
                  </a:lnTo>
                  <a:lnTo>
                    <a:pt x="240411" y="436912"/>
                  </a:lnTo>
                  <a:lnTo>
                    <a:pt x="240411" y="436912"/>
                  </a:lnTo>
                  <a:lnTo>
                    <a:pt x="241649" y="437483"/>
                  </a:lnTo>
                  <a:lnTo>
                    <a:pt x="241649" y="437483"/>
                  </a:lnTo>
                  <a:cubicBezTo>
                    <a:pt x="242030" y="437674"/>
                    <a:pt x="242506" y="437864"/>
                    <a:pt x="242888" y="438055"/>
                  </a:cubicBezTo>
                  <a:lnTo>
                    <a:pt x="242888" y="438055"/>
                  </a:lnTo>
                  <a:lnTo>
                    <a:pt x="244221" y="438626"/>
                  </a:lnTo>
                  <a:lnTo>
                    <a:pt x="244221" y="438626"/>
                  </a:lnTo>
                  <a:lnTo>
                    <a:pt x="245554" y="439103"/>
                  </a:lnTo>
                  <a:lnTo>
                    <a:pt x="245554" y="439103"/>
                  </a:lnTo>
                  <a:lnTo>
                    <a:pt x="246888" y="439579"/>
                  </a:lnTo>
                  <a:lnTo>
                    <a:pt x="246888" y="439579"/>
                  </a:lnTo>
                  <a:lnTo>
                    <a:pt x="247174" y="439674"/>
                  </a:lnTo>
                  <a:cubicBezTo>
                    <a:pt x="247936" y="439864"/>
                    <a:pt x="248507" y="440055"/>
                    <a:pt x="249269" y="440341"/>
                  </a:cubicBezTo>
                  <a:lnTo>
                    <a:pt x="249555" y="440436"/>
                  </a:lnTo>
                  <a:lnTo>
                    <a:pt x="249555" y="440436"/>
                  </a:lnTo>
                  <a:lnTo>
                    <a:pt x="250888" y="440817"/>
                  </a:lnTo>
                  <a:lnTo>
                    <a:pt x="250888" y="440817"/>
                  </a:lnTo>
                  <a:lnTo>
                    <a:pt x="252222" y="441198"/>
                  </a:lnTo>
                  <a:lnTo>
                    <a:pt x="252222" y="441198"/>
                  </a:lnTo>
                  <a:lnTo>
                    <a:pt x="253651" y="441484"/>
                  </a:lnTo>
                  <a:lnTo>
                    <a:pt x="253651" y="441484"/>
                  </a:lnTo>
                  <a:cubicBezTo>
                    <a:pt x="254127" y="441579"/>
                    <a:pt x="254603" y="441674"/>
                    <a:pt x="255079" y="441770"/>
                  </a:cubicBezTo>
                  <a:lnTo>
                    <a:pt x="255079" y="441770"/>
                  </a:lnTo>
                  <a:lnTo>
                    <a:pt x="255365" y="441770"/>
                  </a:lnTo>
                  <a:cubicBezTo>
                    <a:pt x="256222" y="441865"/>
                    <a:pt x="256889" y="442055"/>
                    <a:pt x="257746" y="442151"/>
                  </a:cubicBezTo>
                  <a:lnTo>
                    <a:pt x="258032" y="442151"/>
                  </a:lnTo>
                  <a:lnTo>
                    <a:pt x="258032" y="442151"/>
                  </a:lnTo>
                  <a:lnTo>
                    <a:pt x="259461" y="442341"/>
                  </a:lnTo>
                  <a:lnTo>
                    <a:pt x="259461" y="442341"/>
                  </a:lnTo>
                  <a:lnTo>
                    <a:pt x="260890" y="442436"/>
                  </a:lnTo>
                  <a:lnTo>
                    <a:pt x="260890" y="442436"/>
                  </a:lnTo>
                  <a:lnTo>
                    <a:pt x="262318" y="442531"/>
                  </a:lnTo>
                  <a:lnTo>
                    <a:pt x="262318" y="442531"/>
                  </a:lnTo>
                  <a:lnTo>
                    <a:pt x="262795" y="442531"/>
                  </a:lnTo>
                  <a:cubicBezTo>
                    <a:pt x="263938" y="442531"/>
                    <a:pt x="264795" y="442627"/>
                    <a:pt x="265938" y="442627"/>
                  </a:cubicBezTo>
                  <a:lnTo>
                    <a:pt x="431768" y="442627"/>
                  </a:lnTo>
                  <a:lnTo>
                    <a:pt x="434054" y="442627"/>
                  </a:lnTo>
                  <a:cubicBezTo>
                    <a:pt x="467868" y="442627"/>
                    <a:pt x="496824" y="463487"/>
                    <a:pt x="509016" y="493014"/>
                  </a:cubicBezTo>
                  <a:lnTo>
                    <a:pt x="506349" y="345377"/>
                  </a:lnTo>
                  <a:cubicBezTo>
                    <a:pt x="505015" y="273463"/>
                    <a:pt x="439007" y="276606"/>
                    <a:pt x="423767" y="276130"/>
                  </a:cubicBezTo>
                  <a:lnTo>
                    <a:pt x="408622" y="276130"/>
                  </a:lnTo>
                  <a:cubicBezTo>
                    <a:pt x="376904" y="276130"/>
                    <a:pt x="350996" y="250222"/>
                    <a:pt x="350996" y="218504"/>
                  </a:cubicBezTo>
                  <a:lnTo>
                    <a:pt x="350996" y="198501"/>
                  </a:lnTo>
                  <a:cubicBezTo>
                    <a:pt x="350996" y="166783"/>
                    <a:pt x="376904" y="140875"/>
                    <a:pt x="408622" y="140875"/>
                  </a:cubicBezTo>
                  <a:lnTo>
                    <a:pt x="820769" y="140875"/>
                  </a:lnTo>
                  <a:lnTo>
                    <a:pt x="820769" y="0"/>
                  </a:lnTo>
                  <a:lnTo>
                    <a:pt x="189547" y="0"/>
                  </a:lnTo>
                  <a:lnTo>
                    <a:pt x="189547" y="96869"/>
                  </a:lnTo>
                  <a:cubicBezTo>
                    <a:pt x="189547" y="128588"/>
                    <a:pt x="163639" y="154496"/>
                    <a:pt x="131921" y="154496"/>
                  </a:cubicBezTo>
                  <a:lnTo>
                    <a:pt x="0" y="154496"/>
                  </a:lnTo>
                  <a:lnTo>
                    <a:pt x="0" y="154210"/>
                  </a:lnTo>
                  <a:close/>
                  <a:moveTo>
                    <a:pt x="207740" y="384905"/>
                  </a:moveTo>
                  <a:lnTo>
                    <a:pt x="207740" y="384905"/>
                  </a:lnTo>
                  <a:lnTo>
                    <a:pt x="207740" y="384905"/>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5" name="Freeform: Shape 194">
              <a:extLst>
                <a:ext uri="{FF2B5EF4-FFF2-40B4-BE49-F238E27FC236}">
                  <a16:creationId xmlns:a16="http://schemas.microsoft.com/office/drawing/2014/main" id="{E3C5FF34-A78C-4467-846C-713CB41EAF5B}"/>
                </a:ext>
              </a:extLst>
            </p:cNvPr>
            <p:cNvSpPr/>
            <p:nvPr/>
          </p:nvSpPr>
          <p:spPr>
            <a:xfrm>
              <a:off x="5452983" y="5721461"/>
              <a:ext cx="448627" cy="135254"/>
            </a:xfrm>
            <a:custGeom>
              <a:avLst/>
              <a:gdLst>
                <a:gd name="connsiteX0" fmla="*/ 0 w 448627"/>
                <a:gd name="connsiteY0" fmla="*/ 57626 h 135254"/>
                <a:gd name="connsiteX1" fmla="*/ 0 w 448627"/>
                <a:gd name="connsiteY1" fmla="*/ 77628 h 135254"/>
                <a:gd name="connsiteX2" fmla="*/ 57626 w 448627"/>
                <a:gd name="connsiteY2" fmla="*/ 135255 h 135254"/>
                <a:gd name="connsiteX3" fmla="*/ 391001 w 448627"/>
                <a:gd name="connsiteY3" fmla="*/ 135255 h 135254"/>
                <a:gd name="connsiteX4" fmla="*/ 448627 w 448627"/>
                <a:gd name="connsiteY4" fmla="*/ 77628 h 135254"/>
                <a:gd name="connsiteX5" fmla="*/ 448627 w 448627"/>
                <a:gd name="connsiteY5" fmla="*/ 57626 h 135254"/>
                <a:gd name="connsiteX6" fmla="*/ 391001 w 448627"/>
                <a:gd name="connsiteY6" fmla="*/ 0 h 135254"/>
                <a:gd name="connsiteX7" fmla="*/ 57626 w 448627"/>
                <a:gd name="connsiteY7" fmla="*/ 0 h 135254"/>
                <a:gd name="connsiteX8" fmla="*/ 0 w 448627"/>
                <a:gd name="connsiteY8" fmla="*/ 57626 h 1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8627" h="135254">
                  <a:moveTo>
                    <a:pt x="0" y="57626"/>
                  </a:moveTo>
                  <a:lnTo>
                    <a:pt x="0" y="77628"/>
                  </a:lnTo>
                  <a:cubicBezTo>
                    <a:pt x="0" y="109347"/>
                    <a:pt x="25908" y="135255"/>
                    <a:pt x="57626" y="135255"/>
                  </a:cubicBezTo>
                  <a:lnTo>
                    <a:pt x="391001" y="135255"/>
                  </a:lnTo>
                  <a:cubicBezTo>
                    <a:pt x="422720" y="135255"/>
                    <a:pt x="448627" y="109347"/>
                    <a:pt x="448627" y="77628"/>
                  </a:cubicBezTo>
                  <a:lnTo>
                    <a:pt x="448627" y="57626"/>
                  </a:lnTo>
                  <a:cubicBezTo>
                    <a:pt x="448627" y="25908"/>
                    <a:pt x="422720" y="0"/>
                    <a:pt x="391001" y="0"/>
                  </a:cubicBezTo>
                  <a:lnTo>
                    <a:pt x="57626" y="0"/>
                  </a:lnTo>
                  <a:cubicBezTo>
                    <a:pt x="26003" y="0"/>
                    <a:pt x="0" y="25908"/>
                    <a:pt x="0" y="57626"/>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6" name="Freeform: Shape 195">
              <a:extLst>
                <a:ext uri="{FF2B5EF4-FFF2-40B4-BE49-F238E27FC236}">
                  <a16:creationId xmlns:a16="http://schemas.microsoft.com/office/drawing/2014/main" id="{277F4E04-A131-42C8-A18A-6BF1E68E9761}"/>
                </a:ext>
              </a:extLst>
            </p:cNvPr>
            <p:cNvSpPr/>
            <p:nvPr/>
          </p:nvSpPr>
          <p:spPr>
            <a:xfrm>
              <a:off x="4806046" y="4414821"/>
              <a:ext cx="945927" cy="1170241"/>
            </a:xfrm>
            <a:custGeom>
              <a:avLst/>
              <a:gdLst>
                <a:gd name="connsiteX0" fmla="*/ 168402 w 945927"/>
                <a:gd name="connsiteY0" fmla="*/ 288131 h 1170241"/>
                <a:gd name="connsiteX1" fmla="*/ 168402 w 945927"/>
                <a:gd name="connsiteY1" fmla="*/ 520827 h 1170241"/>
                <a:gd name="connsiteX2" fmla="*/ 110776 w 945927"/>
                <a:gd name="connsiteY2" fmla="*/ 578453 h 1170241"/>
                <a:gd name="connsiteX3" fmla="*/ 0 w 945927"/>
                <a:gd name="connsiteY3" fmla="*/ 578453 h 1170241"/>
                <a:gd name="connsiteX4" fmla="*/ 0 w 945927"/>
                <a:gd name="connsiteY4" fmla="*/ 664083 h 1170241"/>
                <a:gd name="connsiteX5" fmla="*/ 0 w 945927"/>
                <a:gd name="connsiteY5" fmla="*/ 665607 h 1170241"/>
                <a:gd name="connsiteX6" fmla="*/ 0 w 945927"/>
                <a:gd name="connsiteY6" fmla="*/ 665607 h 1170241"/>
                <a:gd name="connsiteX7" fmla="*/ 95 w 945927"/>
                <a:gd name="connsiteY7" fmla="*/ 667036 h 1170241"/>
                <a:gd name="connsiteX8" fmla="*/ 95 w 945927"/>
                <a:gd name="connsiteY8" fmla="*/ 667036 h 1170241"/>
                <a:gd name="connsiteX9" fmla="*/ 190 w 945927"/>
                <a:gd name="connsiteY9" fmla="*/ 668465 h 1170241"/>
                <a:gd name="connsiteX10" fmla="*/ 190 w 945927"/>
                <a:gd name="connsiteY10" fmla="*/ 668465 h 1170241"/>
                <a:gd name="connsiteX11" fmla="*/ 286 w 945927"/>
                <a:gd name="connsiteY11" fmla="*/ 669893 h 1170241"/>
                <a:gd name="connsiteX12" fmla="*/ 286 w 945927"/>
                <a:gd name="connsiteY12" fmla="*/ 669893 h 1170241"/>
                <a:gd name="connsiteX13" fmla="*/ 476 w 945927"/>
                <a:gd name="connsiteY13" fmla="*/ 671322 h 1170241"/>
                <a:gd name="connsiteX14" fmla="*/ 476 w 945927"/>
                <a:gd name="connsiteY14" fmla="*/ 671322 h 1170241"/>
                <a:gd name="connsiteX15" fmla="*/ 667 w 945927"/>
                <a:gd name="connsiteY15" fmla="*/ 672751 h 1170241"/>
                <a:gd name="connsiteX16" fmla="*/ 667 w 945927"/>
                <a:gd name="connsiteY16" fmla="*/ 672751 h 1170241"/>
                <a:gd name="connsiteX17" fmla="*/ 29623 w 945927"/>
                <a:gd name="connsiteY17" fmla="*/ 714375 h 1170241"/>
                <a:gd name="connsiteX18" fmla="*/ 30194 w 945927"/>
                <a:gd name="connsiteY18" fmla="*/ 714661 h 1170241"/>
                <a:gd name="connsiteX19" fmla="*/ 30194 w 945927"/>
                <a:gd name="connsiteY19" fmla="*/ 714661 h 1170241"/>
                <a:gd name="connsiteX20" fmla="*/ 31432 w 945927"/>
                <a:gd name="connsiteY20" fmla="*/ 715328 h 1170241"/>
                <a:gd name="connsiteX21" fmla="*/ 31432 w 945927"/>
                <a:gd name="connsiteY21" fmla="*/ 715328 h 1170241"/>
                <a:gd name="connsiteX22" fmla="*/ 32671 w 945927"/>
                <a:gd name="connsiteY22" fmla="*/ 715994 h 1170241"/>
                <a:gd name="connsiteX23" fmla="*/ 32671 w 945927"/>
                <a:gd name="connsiteY23" fmla="*/ 715994 h 1170241"/>
                <a:gd name="connsiteX24" fmla="*/ 33909 w 945927"/>
                <a:gd name="connsiteY24" fmla="*/ 716566 h 1170241"/>
                <a:gd name="connsiteX25" fmla="*/ 33909 w 945927"/>
                <a:gd name="connsiteY25" fmla="*/ 716566 h 1170241"/>
                <a:gd name="connsiteX26" fmla="*/ 35147 w 945927"/>
                <a:gd name="connsiteY26" fmla="*/ 717137 h 1170241"/>
                <a:gd name="connsiteX27" fmla="*/ 35147 w 945927"/>
                <a:gd name="connsiteY27" fmla="*/ 717137 h 1170241"/>
                <a:gd name="connsiteX28" fmla="*/ 36481 w 945927"/>
                <a:gd name="connsiteY28" fmla="*/ 717709 h 1170241"/>
                <a:gd name="connsiteX29" fmla="*/ 36481 w 945927"/>
                <a:gd name="connsiteY29" fmla="*/ 717709 h 1170241"/>
                <a:gd name="connsiteX30" fmla="*/ 37814 w 945927"/>
                <a:gd name="connsiteY30" fmla="*/ 718185 h 1170241"/>
                <a:gd name="connsiteX31" fmla="*/ 37814 w 945927"/>
                <a:gd name="connsiteY31" fmla="*/ 718185 h 1170241"/>
                <a:gd name="connsiteX32" fmla="*/ 39148 w 945927"/>
                <a:gd name="connsiteY32" fmla="*/ 718661 h 1170241"/>
                <a:gd name="connsiteX33" fmla="*/ 39148 w 945927"/>
                <a:gd name="connsiteY33" fmla="*/ 718661 h 1170241"/>
                <a:gd name="connsiteX34" fmla="*/ 39433 w 945927"/>
                <a:gd name="connsiteY34" fmla="*/ 718756 h 1170241"/>
                <a:gd name="connsiteX35" fmla="*/ 41529 w 945927"/>
                <a:gd name="connsiteY35" fmla="*/ 719423 h 1170241"/>
                <a:gd name="connsiteX36" fmla="*/ 41815 w 945927"/>
                <a:gd name="connsiteY36" fmla="*/ 719519 h 1170241"/>
                <a:gd name="connsiteX37" fmla="*/ 41815 w 945927"/>
                <a:gd name="connsiteY37" fmla="*/ 719519 h 1170241"/>
                <a:gd name="connsiteX38" fmla="*/ 43148 w 945927"/>
                <a:gd name="connsiteY38" fmla="*/ 719899 h 1170241"/>
                <a:gd name="connsiteX39" fmla="*/ 43148 w 945927"/>
                <a:gd name="connsiteY39" fmla="*/ 719899 h 1170241"/>
                <a:gd name="connsiteX40" fmla="*/ 44482 w 945927"/>
                <a:gd name="connsiteY40" fmla="*/ 720280 h 1170241"/>
                <a:gd name="connsiteX41" fmla="*/ 44482 w 945927"/>
                <a:gd name="connsiteY41" fmla="*/ 720280 h 1170241"/>
                <a:gd name="connsiteX42" fmla="*/ 45910 w 945927"/>
                <a:gd name="connsiteY42" fmla="*/ 720566 h 1170241"/>
                <a:gd name="connsiteX43" fmla="*/ 45910 w 945927"/>
                <a:gd name="connsiteY43" fmla="*/ 720566 h 1170241"/>
                <a:gd name="connsiteX44" fmla="*/ 47339 w 945927"/>
                <a:gd name="connsiteY44" fmla="*/ 720852 h 1170241"/>
                <a:gd name="connsiteX45" fmla="*/ 47339 w 945927"/>
                <a:gd name="connsiteY45" fmla="*/ 720852 h 1170241"/>
                <a:gd name="connsiteX46" fmla="*/ 47625 w 945927"/>
                <a:gd name="connsiteY46" fmla="*/ 720852 h 1170241"/>
                <a:gd name="connsiteX47" fmla="*/ 50006 w 945927"/>
                <a:gd name="connsiteY47" fmla="*/ 721233 h 1170241"/>
                <a:gd name="connsiteX48" fmla="*/ 50292 w 945927"/>
                <a:gd name="connsiteY48" fmla="*/ 721233 h 1170241"/>
                <a:gd name="connsiteX49" fmla="*/ 50292 w 945927"/>
                <a:gd name="connsiteY49" fmla="*/ 721233 h 1170241"/>
                <a:gd name="connsiteX50" fmla="*/ 51721 w 945927"/>
                <a:gd name="connsiteY50" fmla="*/ 721424 h 1170241"/>
                <a:gd name="connsiteX51" fmla="*/ 51721 w 945927"/>
                <a:gd name="connsiteY51" fmla="*/ 721424 h 1170241"/>
                <a:gd name="connsiteX52" fmla="*/ 53149 w 945927"/>
                <a:gd name="connsiteY52" fmla="*/ 721518 h 1170241"/>
                <a:gd name="connsiteX53" fmla="*/ 53149 w 945927"/>
                <a:gd name="connsiteY53" fmla="*/ 721518 h 1170241"/>
                <a:gd name="connsiteX54" fmla="*/ 54578 w 945927"/>
                <a:gd name="connsiteY54" fmla="*/ 721614 h 1170241"/>
                <a:gd name="connsiteX55" fmla="*/ 54578 w 945927"/>
                <a:gd name="connsiteY55" fmla="*/ 721614 h 1170241"/>
                <a:gd name="connsiteX56" fmla="*/ 55054 w 945927"/>
                <a:gd name="connsiteY56" fmla="*/ 721614 h 1170241"/>
                <a:gd name="connsiteX57" fmla="*/ 58198 w 945927"/>
                <a:gd name="connsiteY57" fmla="*/ 721709 h 1170241"/>
                <a:gd name="connsiteX58" fmla="*/ 77629 w 945927"/>
                <a:gd name="connsiteY58" fmla="*/ 721709 h 1170241"/>
                <a:gd name="connsiteX59" fmla="*/ 84582 w 945927"/>
                <a:gd name="connsiteY59" fmla="*/ 721709 h 1170241"/>
                <a:gd name="connsiteX60" fmla="*/ 165545 w 945927"/>
                <a:gd name="connsiteY60" fmla="*/ 802672 h 1170241"/>
                <a:gd name="connsiteX61" fmla="*/ 165545 w 945927"/>
                <a:gd name="connsiteY61" fmla="*/ 812483 h 1170241"/>
                <a:gd name="connsiteX62" fmla="*/ 165545 w 945927"/>
                <a:gd name="connsiteY62" fmla="*/ 814006 h 1170241"/>
                <a:gd name="connsiteX63" fmla="*/ 165545 w 945927"/>
                <a:gd name="connsiteY63" fmla="*/ 814006 h 1170241"/>
                <a:gd name="connsiteX64" fmla="*/ 165640 w 945927"/>
                <a:gd name="connsiteY64" fmla="*/ 815435 h 1170241"/>
                <a:gd name="connsiteX65" fmla="*/ 165640 w 945927"/>
                <a:gd name="connsiteY65" fmla="*/ 815435 h 1170241"/>
                <a:gd name="connsiteX66" fmla="*/ 165735 w 945927"/>
                <a:gd name="connsiteY66" fmla="*/ 816864 h 1170241"/>
                <a:gd name="connsiteX67" fmla="*/ 165735 w 945927"/>
                <a:gd name="connsiteY67" fmla="*/ 816864 h 1170241"/>
                <a:gd name="connsiteX68" fmla="*/ 165830 w 945927"/>
                <a:gd name="connsiteY68" fmla="*/ 818293 h 1170241"/>
                <a:gd name="connsiteX69" fmla="*/ 165830 w 945927"/>
                <a:gd name="connsiteY69" fmla="*/ 818293 h 1170241"/>
                <a:gd name="connsiteX70" fmla="*/ 166021 w 945927"/>
                <a:gd name="connsiteY70" fmla="*/ 819721 h 1170241"/>
                <a:gd name="connsiteX71" fmla="*/ 166021 w 945927"/>
                <a:gd name="connsiteY71" fmla="*/ 819721 h 1170241"/>
                <a:gd name="connsiteX72" fmla="*/ 166211 w 945927"/>
                <a:gd name="connsiteY72" fmla="*/ 821150 h 1170241"/>
                <a:gd name="connsiteX73" fmla="*/ 166211 w 945927"/>
                <a:gd name="connsiteY73" fmla="*/ 821150 h 1170241"/>
                <a:gd name="connsiteX74" fmla="*/ 166497 w 945927"/>
                <a:gd name="connsiteY74" fmla="*/ 822579 h 1170241"/>
                <a:gd name="connsiteX75" fmla="*/ 166497 w 945927"/>
                <a:gd name="connsiteY75" fmla="*/ 822579 h 1170241"/>
                <a:gd name="connsiteX76" fmla="*/ 166783 w 945927"/>
                <a:gd name="connsiteY76" fmla="*/ 824008 h 1170241"/>
                <a:gd name="connsiteX77" fmla="*/ 166783 w 945927"/>
                <a:gd name="connsiteY77" fmla="*/ 824008 h 1170241"/>
                <a:gd name="connsiteX78" fmla="*/ 167068 w 945927"/>
                <a:gd name="connsiteY78" fmla="*/ 825437 h 1170241"/>
                <a:gd name="connsiteX79" fmla="*/ 167068 w 945927"/>
                <a:gd name="connsiteY79" fmla="*/ 825437 h 1170241"/>
                <a:gd name="connsiteX80" fmla="*/ 167449 w 945927"/>
                <a:gd name="connsiteY80" fmla="*/ 826865 h 1170241"/>
                <a:gd name="connsiteX81" fmla="*/ 167449 w 945927"/>
                <a:gd name="connsiteY81" fmla="*/ 826865 h 1170241"/>
                <a:gd name="connsiteX82" fmla="*/ 167830 w 945927"/>
                <a:gd name="connsiteY82" fmla="*/ 828199 h 1170241"/>
                <a:gd name="connsiteX83" fmla="*/ 167830 w 945927"/>
                <a:gd name="connsiteY83" fmla="*/ 828199 h 1170241"/>
                <a:gd name="connsiteX84" fmla="*/ 168211 w 945927"/>
                <a:gd name="connsiteY84" fmla="*/ 829532 h 1170241"/>
                <a:gd name="connsiteX85" fmla="*/ 168211 w 945927"/>
                <a:gd name="connsiteY85" fmla="*/ 829532 h 1170241"/>
                <a:gd name="connsiteX86" fmla="*/ 168687 w 945927"/>
                <a:gd name="connsiteY86" fmla="*/ 830866 h 1170241"/>
                <a:gd name="connsiteX87" fmla="*/ 168687 w 945927"/>
                <a:gd name="connsiteY87" fmla="*/ 830866 h 1170241"/>
                <a:gd name="connsiteX88" fmla="*/ 169164 w 945927"/>
                <a:gd name="connsiteY88" fmla="*/ 832199 h 1170241"/>
                <a:gd name="connsiteX89" fmla="*/ 169164 w 945927"/>
                <a:gd name="connsiteY89" fmla="*/ 832199 h 1170241"/>
                <a:gd name="connsiteX90" fmla="*/ 169640 w 945927"/>
                <a:gd name="connsiteY90" fmla="*/ 833533 h 1170241"/>
                <a:gd name="connsiteX91" fmla="*/ 169640 w 945927"/>
                <a:gd name="connsiteY91" fmla="*/ 833533 h 1170241"/>
                <a:gd name="connsiteX92" fmla="*/ 170212 w 945927"/>
                <a:gd name="connsiteY92" fmla="*/ 834866 h 1170241"/>
                <a:gd name="connsiteX93" fmla="*/ 170212 w 945927"/>
                <a:gd name="connsiteY93" fmla="*/ 834866 h 1170241"/>
                <a:gd name="connsiteX94" fmla="*/ 170783 w 945927"/>
                <a:gd name="connsiteY94" fmla="*/ 836105 h 1170241"/>
                <a:gd name="connsiteX95" fmla="*/ 170783 w 945927"/>
                <a:gd name="connsiteY95" fmla="*/ 836105 h 1170241"/>
                <a:gd name="connsiteX96" fmla="*/ 171355 w 945927"/>
                <a:gd name="connsiteY96" fmla="*/ 837343 h 1170241"/>
                <a:gd name="connsiteX97" fmla="*/ 171355 w 945927"/>
                <a:gd name="connsiteY97" fmla="*/ 837343 h 1170241"/>
                <a:gd name="connsiteX98" fmla="*/ 172021 w 945927"/>
                <a:gd name="connsiteY98" fmla="*/ 838581 h 1170241"/>
                <a:gd name="connsiteX99" fmla="*/ 172021 w 945927"/>
                <a:gd name="connsiteY99" fmla="*/ 838581 h 1170241"/>
                <a:gd name="connsiteX100" fmla="*/ 172688 w 945927"/>
                <a:gd name="connsiteY100" fmla="*/ 839819 h 1170241"/>
                <a:gd name="connsiteX101" fmla="*/ 172688 w 945927"/>
                <a:gd name="connsiteY101" fmla="*/ 839819 h 1170241"/>
                <a:gd name="connsiteX102" fmla="*/ 173355 w 945927"/>
                <a:gd name="connsiteY102" fmla="*/ 841058 h 1170241"/>
                <a:gd name="connsiteX103" fmla="*/ 173355 w 945927"/>
                <a:gd name="connsiteY103" fmla="*/ 841058 h 1170241"/>
                <a:gd name="connsiteX104" fmla="*/ 174021 w 945927"/>
                <a:gd name="connsiteY104" fmla="*/ 842296 h 1170241"/>
                <a:gd name="connsiteX105" fmla="*/ 174021 w 945927"/>
                <a:gd name="connsiteY105" fmla="*/ 842296 h 1170241"/>
                <a:gd name="connsiteX106" fmla="*/ 174784 w 945927"/>
                <a:gd name="connsiteY106" fmla="*/ 843439 h 1170241"/>
                <a:gd name="connsiteX107" fmla="*/ 174784 w 945927"/>
                <a:gd name="connsiteY107" fmla="*/ 843439 h 1170241"/>
                <a:gd name="connsiteX108" fmla="*/ 175546 w 945927"/>
                <a:gd name="connsiteY108" fmla="*/ 844582 h 1170241"/>
                <a:gd name="connsiteX109" fmla="*/ 175546 w 945927"/>
                <a:gd name="connsiteY109" fmla="*/ 844582 h 1170241"/>
                <a:gd name="connsiteX110" fmla="*/ 176308 w 945927"/>
                <a:gd name="connsiteY110" fmla="*/ 845725 h 1170241"/>
                <a:gd name="connsiteX111" fmla="*/ 176308 w 945927"/>
                <a:gd name="connsiteY111" fmla="*/ 845725 h 1170241"/>
                <a:gd name="connsiteX112" fmla="*/ 177165 w 945927"/>
                <a:gd name="connsiteY112" fmla="*/ 846868 h 1170241"/>
                <a:gd name="connsiteX113" fmla="*/ 177165 w 945927"/>
                <a:gd name="connsiteY113" fmla="*/ 846868 h 1170241"/>
                <a:gd name="connsiteX114" fmla="*/ 178022 w 945927"/>
                <a:gd name="connsiteY114" fmla="*/ 848011 h 1170241"/>
                <a:gd name="connsiteX115" fmla="*/ 178022 w 945927"/>
                <a:gd name="connsiteY115" fmla="*/ 848011 h 1170241"/>
                <a:gd name="connsiteX116" fmla="*/ 178879 w 945927"/>
                <a:gd name="connsiteY116" fmla="*/ 849058 h 1170241"/>
                <a:gd name="connsiteX117" fmla="*/ 178879 w 945927"/>
                <a:gd name="connsiteY117" fmla="*/ 849058 h 1170241"/>
                <a:gd name="connsiteX118" fmla="*/ 179737 w 945927"/>
                <a:gd name="connsiteY118" fmla="*/ 850106 h 1170241"/>
                <a:gd name="connsiteX119" fmla="*/ 179737 w 945927"/>
                <a:gd name="connsiteY119" fmla="*/ 850106 h 1170241"/>
                <a:gd name="connsiteX120" fmla="*/ 180689 w 945927"/>
                <a:gd name="connsiteY120" fmla="*/ 851154 h 1170241"/>
                <a:gd name="connsiteX121" fmla="*/ 180689 w 945927"/>
                <a:gd name="connsiteY121" fmla="*/ 851154 h 1170241"/>
                <a:gd name="connsiteX122" fmla="*/ 181642 w 945927"/>
                <a:gd name="connsiteY122" fmla="*/ 852202 h 1170241"/>
                <a:gd name="connsiteX123" fmla="*/ 181642 w 945927"/>
                <a:gd name="connsiteY123" fmla="*/ 852202 h 1170241"/>
                <a:gd name="connsiteX124" fmla="*/ 182594 w 945927"/>
                <a:gd name="connsiteY124" fmla="*/ 853154 h 1170241"/>
                <a:gd name="connsiteX125" fmla="*/ 182594 w 945927"/>
                <a:gd name="connsiteY125" fmla="*/ 853154 h 1170241"/>
                <a:gd name="connsiteX126" fmla="*/ 183546 w 945927"/>
                <a:gd name="connsiteY126" fmla="*/ 854107 h 1170241"/>
                <a:gd name="connsiteX127" fmla="*/ 183546 w 945927"/>
                <a:gd name="connsiteY127" fmla="*/ 854107 h 1170241"/>
                <a:gd name="connsiteX128" fmla="*/ 184595 w 945927"/>
                <a:gd name="connsiteY128" fmla="*/ 855059 h 1170241"/>
                <a:gd name="connsiteX129" fmla="*/ 184595 w 945927"/>
                <a:gd name="connsiteY129" fmla="*/ 855059 h 1170241"/>
                <a:gd name="connsiteX130" fmla="*/ 185642 w 945927"/>
                <a:gd name="connsiteY130" fmla="*/ 856011 h 1170241"/>
                <a:gd name="connsiteX131" fmla="*/ 185642 w 945927"/>
                <a:gd name="connsiteY131" fmla="*/ 856011 h 1170241"/>
                <a:gd name="connsiteX132" fmla="*/ 186690 w 945927"/>
                <a:gd name="connsiteY132" fmla="*/ 856869 h 1170241"/>
                <a:gd name="connsiteX133" fmla="*/ 186690 w 945927"/>
                <a:gd name="connsiteY133" fmla="*/ 856869 h 1170241"/>
                <a:gd name="connsiteX134" fmla="*/ 187737 w 945927"/>
                <a:gd name="connsiteY134" fmla="*/ 857726 h 1170241"/>
                <a:gd name="connsiteX135" fmla="*/ 187737 w 945927"/>
                <a:gd name="connsiteY135" fmla="*/ 857726 h 1170241"/>
                <a:gd name="connsiteX136" fmla="*/ 188786 w 945927"/>
                <a:gd name="connsiteY136" fmla="*/ 858583 h 1170241"/>
                <a:gd name="connsiteX137" fmla="*/ 188786 w 945927"/>
                <a:gd name="connsiteY137" fmla="*/ 858583 h 1170241"/>
                <a:gd name="connsiteX138" fmla="*/ 189929 w 945927"/>
                <a:gd name="connsiteY138" fmla="*/ 859441 h 1170241"/>
                <a:gd name="connsiteX139" fmla="*/ 189929 w 945927"/>
                <a:gd name="connsiteY139" fmla="*/ 859441 h 1170241"/>
                <a:gd name="connsiteX140" fmla="*/ 191071 w 945927"/>
                <a:gd name="connsiteY140" fmla="*/ 860202 h 1170241"/>
                <a:gd name="connsiteX141" fmla="*/ 191071 w 945927"/>
                <a:gd name="connsiteY141" fmla="*/ 860202 h 1170241"/>
                <a:gd name="connsiteX142" fmla="*/ 192214 w 945927"/>
                <a:gd name="connsiteY142" fmla="*/ 860965 h 1170241"/>
                <a:gd name="connsiteX143" fmla="*/ 192214 w 945927"/>
                <a:gd name="connsiteY143" fmla="*/ 860965 h 1170241"/>
                <a:gd name="connsiteX144" fmla="*/ 193357 w 945927"/>
                <a:gd name="connsiteY144" fmla="*/ 861727 h 1170241"/>
                <a:gd name="connsiteX145" fmla="*/ 193357 w 945927"/>
                <a:gd name="connsiteY145" fmla="*/ 861727 h 1170241"/>
                <a:gd name="connsiteX146" fmla="*/ 194596 w 945927"/>
                <a:gd name="connsiteY146" fmla="*/ 862394 h 1170241"/>
                <a:gd name="connsiteX147" fmla="*/ 194596 w 945927"/>
                <a:gd name="connsiteY147" fmla="*/ 862394 h 1170241"/>
                <a:gd name="connsiteX148" fmla="*/ 195834 w 945927"/>
                <a:gd name="connsiteY148" fmla="*/ 863060 h 1170241"/>
                <a:gd name="connsiteX149" fmla="*/ 195834 w 945927"/>
                <a:gd name="connsiteY149" fmla="*/ 863060 h 1170241"/>
                <a:gd name="connsiteX150" fmla="*/ 197072 w 945927"/>
                <a:gd name="connsiteY150" fmla="*/ 863727 h 1170241"/>
                <a:gd name="connsiteX151" fmla="*/ 197072 w 945927"/>
                <a:gd name="connsiteY151" fmla="*/ 863727 h 1170241"/>
                <a:gd name="connsiteX152" fmla="*/ 198311 w 945927"/>
                <a:gd name="connsiteY152" fmla="*/ 864393 h 1170241"/>
                <a:gd name="connsiteX153" fmla="*/ 198311 w 945927"/>
                <a:gd name="connsiteY153" fmla="*/ 864393 h 1170241"/>
                <a:gd name="connsiteX154" fmla="*/ 199549 w 945927"/>
                <a:gd name="connsiteY154" fmla="*/ 864965 h 1170241"/>
                <a:gd name="connsiteX155" fmla="*/ 199549 w 945927"/>
                <a:gd name="connsiteY155" fmla="*/ 864965 h 1170241"/>
                <a:gd name="connsiteX156" fmla="*/ 200787 w 945927"/>
                <a:gd name="connsiteY156" fmla="*/ 865536 h 1170241"/>
                <a:gd name="connsiteX157" fmla="*/ 200787 w 945927"/>
                <a:gd name="connsiteY157" fmla="*/ 865536 h 1170241"/>
                <a:gd name="connsiteX158" fmla="*/ 202120 w 945927"/>
                <a:gd name="connsiteY158" fmla="*/ 866109 h 1170241"/>
                <a:gd name="connsiteX159" fmla="*/ 202120 w 945927"/>
                <a:gd name="connsiteY159" fmla="*/ 866109 h 1170241"/>
                <a:gd name="connsiteX160" fmla="*/ 203454 w 945927"/>
                <a:gd name="connsiteY160" fmla="*/ 866585 h 1170241"/>
                <a:gd name="connsiteX161" fmla="*/ 203454 w 945927"/>
                <a:gd name="connsiteY161" fmla="*/ 866585 h 1170241"/>
                <a:gd name="connsiteX162" fmla="*/ 204788 w 945927"/>
                <a:gd name="connsiteY162" fmla="*/ 867061 h 1170241"/>
                <a:gd name="connsiteX163" fmla="*/ 204788 w 945927"/>
                <a:gd name="connsiteY163" fmla="*/ 867061 h 1170241"/>
                <a:gd name="connsiteX164" fmla="*/ 206121 w 945927"/>
                <a:gd name="connsiteY164" fmla="*/ 867537 h 1170241"/>
                <a:gd name="connsiteX165" fmla="*/ 206121 w 945927"/>
                <a:gd name="connsiteY165" fmla="*/ 867537 h 1170241"/>
                <a:gd name="connsiteX166" fmla="*/ 207454 w 945927"/>
                <a:gd name="connsiteY166" fmla="*/ 867918 h 1170241"/>
                <a:gd name="connsiteX167" fmla="*/ 207454 w 945927"/>
                <a:gd name="connsiteY167" fmla="*/ 867918 h 1170241"/>
                <a:gd name="connsiteX168" fmla="*/ 208788 w 945927"/>
                <a:gd name="connsiteY168" fmla="*/ 868299 h 1170241"/>
                <a:gd name="connsiteX169" fmla="*/ 208788 w 945927"/>
                <a:gd name="connsiteY169" fmla="*/ 868299 h 1170241"/>
                <a:gd name="connsiteX170" fmla="*/ 210121 w 945927"/>
                <a:gd name="connsiteY170" fmla="*/ 868680 h 1170241"/>
                <a:gd name="connsiteX171" fmla="*/ 210121 w 945927"/>
                <a:gd name="connsiteY171" fmla="*/ 868680 h 1170241"/>
                <a:gd name="connsiteX172" fmla="*/ 211550 w 945927"/>
                <a:gd name="connsiteY172" fmla="*/ 868966 h 1170241"/>
                <a:gd name="connsiteX173" fmla="*/ 211550 w 945927"/>
                <a:gd name="connsiteY173" fmla="*/ 868966 h 1170241"/>
                <a:gd name="connsiteX174" fmla="*/ 212979 w 945927"/>
                <a:gd name="connsiteY174" fmla="*/ 869251 h 1170241"/>
                <a:gd name="connsiteX175" fmla="*/ 212979 w 945927"/>
                <a:gd name="connsiteY175" fmla="*/ 869251 h 1170241"/>
                <a:gd name="connsiteX176" fmla="*/ 214408 w 945927"/>
                <a:gd name="connsiteY176" fmla="*/ 869537 h 1170241"/>
                <a:gd name="connsiteX177" fmla="*/ 214408 w 945927"/>
                <a:gd name="connsiteY177" fmla="*/ 869537 h 1170241"/>
                <a:gd name="connsiteX178" fmla="*/ 215836 w 945927"/>
                <a:gd name="connsiteY178" fmla="*/ 869727 h 1170241"/>
                <a:gd name="connsiteX179" fmla="*/ 215836 w 945927"/>
                <a:gd name="connsiteY179" fmla="*/ 869727 h 1170241"/>
                <a:gd name="connsiteX180" fmla="*/ 217265 w 945927"/>
                <a:gd name="connsiteY180" fmla="*/ 869918 h 1170241"/>
                <a:gd name="connsiteX181" fmla="*/ 217265 w 945927"/>
                <a:gd name="connsiteY181" fmla="*/ 869918 h 1170241"/>
                <a:gd name="connsiteX182" fmla="*/ 218694 w 945927"/>
                <a:gd name="connsiteY182" fmla="*/ 870013 h 1170241"/>
                <a:gd name="connsiteX183" fmla="*/ 218694 w 945927"/>
                <a:gd name="connsiteY183" fmla="*/ 870013 h 1170241"/>
                <a:gd name="connsiteX184" fmla="*/ 220123 w 945927"/>
                <a:gd name="connsiteY184" fmla="*/ 870109 h 1170241"/>
                <a:gd name="connsiteX185" fmla="*/ 220123 w 945927"/>
                <a:gd name="connsiteY185" fmla="*/ 870109 h 1170241"/>
                <a:gd name="connsiteX186" fmla="*/ 220599 w 945927"/>
                <a:gd name="connsiteY186" fmla="*/ 870109 h 1170241"/>
                <a:gd name="connsiteX187" fmla="*/ 223742 w 945927"/>
                <a:gd name="connsiteY187" fmla="*/ 870204 h 1170241"/>
                <a:gd name="connsiteX188" fmla="*/ 236505 w 945927"/>
                <a:gd name="connsiteY188" fmla="*/ 870204 h 1170241"/>
                <a:gd name="connsiteX189" fmla="*/ 251270 w 945927"/>
                <a:gd name="connsiteY189" fmla="*/ 870204 h 1170241"/>
                <a:gd name="connsiteX190" fmla="*/ 332232 w 945927"/>
                <a:gd name="connsiteY190" fmla="*/ 951167 h 1170241"/>
                <a:gd name="connsiteX191" fmla="*/ 332232 w 945927"/>
                <a:gd name="connsiteY191" fmla="*/ 1014508 h 1170241"/>
                <a:gd name="connsiteX192" fmla="*/ 332232 w 945927"/>
                <a:gd name="connsiteY192" fmla="*/ 1109472 h 1170241"/>
                <a:gd name="connsiteX193" fmla="*/ 332232 w 945927"/>
                <a:gd name="connsiteY193" fmla="*/ 1112615 h 1170241"/>
                <a:gd name="connsiteX194" fmla="*/ 389858 w 945927"/>
                <a:gd name="connsiteY194" fmla="*/ 1170242 h 1170241"/>
                <a:gd name="connsiteX195" fmla="*/ 564737 w 945927"/>
                <a:gd name="connsiteY195" fmla="*/ 1170242 h 1170241"/>
                <a:gd name="connsiteX196" fmla="*/ 622363 w 945927"/>
                <a:gd name="connsiteY196" fmla="*/ 1112615 h 1170241"/>
                <a:gd name="connsiteX197" fmla="*/ 622363 w 945927"/>
                <a:gd name="connsiteY197" fmla="*/ 1104519 h 1170241"/>
                <a:gd name="connsiteX198" fmla="*/ 624364 w 945927"/>
                <a:gd name="connsiteY198" fmla="*/ 600646 h 1170241"/>
                <a:gd name="connsiteX199" fmla="*/ 572928 w 945927"/>
                <a:gd name="connsiteY199" fmla="*/ 559403 h 1170241"/>
                <a:gd name="connsiteX200" fmla="*/ 529494 w 945927"/>
                <a:gd name="connsiteY200" fmla="*/ 559403 h 1170241"/>
                <a:gd name="connsiteX201" fmla="*/ 471868 w 945927"/>
                <a:gd name="connsiteY201" fmla="*/ 501777 h 1170241"/>
                <a:gd name="connsiteX202" fmla="*/ 471868 w 945927"/>
                <a:gd name="connsiteY202" fmla="*/ 481774 h 1170241"/>
                <a:gd name="connsiteX203" fmla="*/ 529494 w 945927"/>
                <a:gd name="connsiteY203" fmla="*/ 424148 h 1170241"/>
                <a:gd name="connsiteX204" fmla="*/ 888302 w 945927"/>
                <a:gd name="connsiteY204" fmla="*/ 423100 h 1170241"/>
                <a:gd name="connsiteX205" fmla="*/ 945928 w 945927"/>
                <a:gd name="connsiteY205" fmla="*/ 365474 h 1170241"/>
                <a:gd name="connsiteX206" fmla="*/ 945928 w 945927"/>
                <a:gd name="connsiteY206" fmla="*/ 208312 h 1170241"/>
                <a:gd name="connsiteX207" fmla="*/ 945452 w 945927"/>
                <a:gd name="connsiteY207" fmla="*/ 202025 h 1170241"/>
                <a:gd name="connsiteX208" fmla="*/ 945452 w 945927"/>
                <a:gd name="connsiteY208" fmla="*/ 0 h 1170241"/>
                <a:gd name="connsiteX209" fmla="*/ 857726 w 945927"/>
                <a:gd name="connsiteY209" fmla="*/ 0 h 1170241"/>
                <a:gd name="connsiteX210" fmla="*/ 802577 w 945927"/>
                <a:gd name="connsiteY210" fmla="*/ 41053 h 1170241"/>
                <a:gd name="connsiteX211" fmla="*/ 802577 w 945927"/>
                <a:gd name="connsiteY211" fmla="*/ 83058 h 1170241"/>
                <a:gd name="connsiteX212" fmla="*/ 744950 w 945927"/>
                <a:gd name="connsiteY212" fmla="*/ 140684 h 1170241"/>
                <a:gd name="connsiteX213" fmla="*/ 635508 w 945927"/>
                <a:gd name="connsiteY213" fmla="*/ 140684 h 1170241"/>
                <a:gd name="connsiteX214" fmla="*/ 635508 w 945927"/>
                <a:gd name="connsiteY214" fmla="*/ 230505 h 1170241"/>
                <a:gd name="connsiteX215" fmla="*/ 577882 w 945927"/>
                <a:gd name="connsiteY215" fmla="*/ 288131 h 1170241"/>
                <a:gd name="connsiteX216" fmla="*/ 168402 w 945927"/>
                <a:gd name="connsiteY216" fmla="*/ 288131 h 1170241"/>
                <a:gd name="connsiteX217" fmla="*/ 165640 w 945927"/>
                <a:gd name="connsiteY217" fmla="*/ 812483 h 1170241"/>
                <a:gd name="connsiteX218" fmla="*/ 165640 w 945927"/>
                <a:gd name="connsiteY218" fmla="*/ 812483 h 1170241"/>
                <a:gd name="connsiteX219" fmla="*/ 165640 w 945927"/>
                <a:gd name="connsiteY219" fmla="*/ 812483 h 1170241"/>
                <a:gd name="connsiteX220" fmla="*/ 165640 w 945927"/>
                <a:gd name="connsiteY220" fmla="*/ 812483 h 1170241"/>
                <a:gd name="connsiteX221" fmla="*/ 0 w 945927"/>
                <a:gd name="connsiteY221" fmla="*/ 664083 h 1170241"/>
                <a:gd name="connsiteX222" fmla="*/ 0 w 945927"/>
                <a:gd name="connsiteY222" fmla="*/ 664083 h 1170241"/>
                <a:gd name="connsiteX223" fmla="*/ 0 w 945927"/>
                <a:gd name="connsiteY223" fmla="*/ 664083 h 117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945927" h="1170241">
                  <a:moveTo>
                    <a:pt x="168402" y="288131"/>
                  </a:moveTo>
                  <a:lnTo>
                    <a:pt x="168402" y="520827"/>
                  </a:lnTo>
                  <a:cubicBezTo>
                    <a:pt x="168402" y="552450"/>
                    <a:pt x="142494" y="578453"/>
                    <a:pt x="110776" y="578453"/>
                  </a:cubicBezTo>
                  <a:lnTo>
                    <a:pt x="0" y="578453"/>
                  </a:lnTo>
                  <a:lnTo>
                    <a:pt x="0" y="664083"/>
                  </a:lnTo>
                  <a:lnTo>
                    <a:pt x="0" y="665607"/>
                  </a:lnTo>
                  <a:lnTo>
                    <a:pt x="0" y="665607"/>
                  </a:lnTo>
                  <a:lnTo>
                    <a:pt x="95" y="667036"/>
                  </a:lnTo>
                  <a:lnTo>
                    <a:pt x="95" y="667036"/>
                  </a:lnTo>
                  <a:lnTo>
                    <a:pt x="190" y="668465"/>
                  </a:lnTo>
                  <a:lnTo>
                    <a:pt x="190" y="668465"/>
                  </a:lnTo>
                  <a:lnTo>
                    <a:pt x="286" y="669893"/>
                  </a:lnTo>
                  <a:lnTo>
                    <a:pt x="286" y="669893"/>
                  </a:lnTo>
                  <a:lnTo>
                    <a:pt x="476" y="671322"/>
                  </a:lnTo>
                  <a:lnTo>
                    <a:pt x="476" y="671322"/>
                  </a:lnTo>
                  <a:lnTo>
                    <a:pt x="667" y="672751"/>
                  </a:lnTo>
                  <a:lnTo>
                    <a:pt x="667" y="672751"/>
                  </a:lnTo>
                  <a:cubicBezTo>
                    <a:pt x="3619" y="690467"/>
                    <a:pt x="14001" y="705421"/>
                    <a:pt x="29623" y="714375"/>
                  </a:cubicBezTo>
                  <a:lnTo>
                    <a:pt x="30194" y="714661"/>
                  </a:lnTo>
                  <a:lnTo>
                    <a:pt x="30194" y="714661"/>
                  </a:lnTo>
                  <a:lnTo>
                    <a:pt x="31432" y="715328"/>
                  </a:lnTo>
                  <a:lnTo>
                    <a:pt x="31432" y="715328"/>
                  </a:lnTo>
                  <a:lnTo>
                    <a:pt x="32671" y="715994"/>
                  </a:lnTo>
                  <a:lnTo>
                    <a:pt x="32671" y="715994"/>
                  </a:lnTo>
                  <a:lnTo>
                    <a:pt x="33909" y="716566"/>
                  </a:lnTo>
                  <a:lnTo>
                    <a:pt x="33909" y="716566"/>
                  </a:lnTo>
                  <a:cubicBezTo>
                    <a:pt x="34290" y="716756"/>
                    <a:pt x="34766" y="716947"/>
                    <a:pt x="35147" y="717137"/>
                  </a:cubicBezTo>
                  <a:lnTo>
                    <a:pt x="35147" y="717137"/>
                  </a:lnTo>
                  <a:lnTo>
                    <a:pt x="36481" y="717709"/>
                  </a:lnTo>
                  <a:lnTo>
                    <a:pt x="36481" y="717709"/>
                  </a:lnTo>
                  <a:lnTo>
                    <a:pt x="37814" y="718185"/>
                  </a:lnTo>
                  <a:lnTo>
                    <a:pt x="37814" y="718185"/>
                  </a:lnTo>
                  <a:lnTo>
                    <a:pt x="39148" y="718661"/>
                  </a:lnTo>
                  <a:lnTo>
                    <a:pt x="39148" y="718661"/>
                  </a:lnTo>
                  <a:lnTo>
                    <a:pt x="39433" y="718756"/>
                  </a:lnTo>
                  <a:cubicBezTo>
                    <a:pt x="40195" y="718947"/>
                    <a:pt x="40767" y="719233"/>
                    <a:pt x="41529" y="719423"/>
                  </a:cubicBezTo>
                  <a:lnTo>
                    <a:pt x="41815" y="719519"/>
                  </a:lnTo>
                  <a:lnTo>
                    <a:pt x="41815" y="719519"/>
                  </a:lnTo>
                  <a:lnTo>
                    <a:pt x="43148" y="719899"/>
                  </a:lnTo>
                  <a:lnTo>
                    <a:pt x="43148" y="719899"/>
                  </a:lnTo>
                  <a:lnTo>
                    <a:pt x="44482" y="720280"/>
                  </a:lnTo>
                  <a:lnTo>
                    <a:pt x="44482" y="720280"/>
                  </a:lnTo>
                  <a:lnTo>
                    <a:pt x="45910" y="720566"/>
                  </a:lnTo>
                  <a:lnTo>
                    <a:pt x="45910" y="720566"/>
                  </a:lnTo>
                  <a:cubicBezTo>
                    <a:pt x="46387" y="720662"/>
                    <a:pt x="46863" y="720757"/>
                    <a:pt x="47339" y="720852"/>
                  </a:cubicBezTo>
                  <a:lnTo>
                    <a:pt x="47339" y="720852"/>
                  </a:lnTo>
                  <a:lnTo>
                    <a:pt x="47625" y="720852"/>
                  </a:lnTo>
                  <a:cubicBezTo>
                    <a:pt x="48482" y="720947"/>
                    <a:pt x="49149" y="721138"/>
                    <a:pt x="50006" y="721233"/>
                  </a:cubicBezTo>
                  <a:lnTo>
                    <a:pt x="50292" y="721233"/>
                  </a:lnTo>
                  <a:lnTo>
                    <a:pt x="50292" y="721233"/>
                  </a:lnTo>
                  <a:lnTo>
                    <a:pt x="51721" y="721424"/>
                  </a:lnTo>
                  <a:lnTo>
                    <a:pt x="51721" y="721424"/>
                  </a:lnTo>
                  <a:lnTo>
                    <a:pt x="53149" y="721518"/>
                  </a:lnTo>
                  <a:lnTo>
                    <a:pt x="53149" y="721518"/>
                  </a:lnTo>
                  <a:lnTo>
                    <a:pt x="54578" y="721614"/>
                  </a:lnTo>
                  <a:lnTo>
                    <a:pt x="54578" y="721614"/>
                  </a:lnTo>
                  <a:lnTo>
                    <a:pt x="55054" y="721614"/>
                  </a:lnTo>
                  <a:cubicBezTo>
                    <a:pt x="56197" y="721614"/>
                    <a:pt x="57055" y="721709"/>
                    <a:pt x="58198" y="721709"/>
                  </a:cubicBezTo>
                  <a:lnTo>
                    <a:pt x="77629" y="721709"/>
                  </a:lnTo>
                  <a:lnTo>
                    <a:pt x="84582" y="721709"/>
                  </a:lnTo>
                  <a:cubicBezTo>
                    <a:pt x="129159" y="721709"/>
                    <a:pt x="165545" y="758095"/>
                    <a:pt x="165545" y="802672"/>
                  </a:cubicBezTo>
                  <a:lnTo>
                    <a:pt x="165545" y="812483"/>
                  </a:lnTo>
                  <a:lnTo>
                    <a:pt x="165545" y="814006"/>
                  </a:lnTo>
                  <a:lnTo>
                    <a:pt x="165545" y="814006"/>
                  </a:lnTo>
                  <a:lnTo>
                    <a:pt x="165640" y="815435"/>
                  </a:lnTo>
                  <a:lnTo>
                    <a:pt x="165640" y="815435"/>
                  </a:lnTo>
                  <a:lnTo>
                    <a:pt x="165735" y="816864"/>
                  </a:lnTo>
                  <a:lnTo>
                    <a:pt x="165735" y="816864"/>
                  </a:lnTo>
                  <a:lnTo>
                    <a:pt x="165830" y="818293"/>
                  </a:lnTo>
                  <a:lnTo>
                    <a:pt x="165830" y="818293"/>
                  </a:lnTo>
                  <a:lnTo>
                    <a:pt x="166021" y="819721"/>
                  </a:lnTo>
                  <a:lnTo>
                    <a:pt x="166021" y="819721"/>
                  </a:lnTo>
                  <a:lnTo>
                    <a:pt x="166211" y="821150"/>
                  </a:lnTo>
                  <a:lnTo>
                    <a:pt x="166211" y="821150"/>
                  </a:lnTo>
                  <a:lnTo>
                    <a:pt x="166497" y="822579"/>
                  </a:lnTo>
                  <a:lnTo>
                    <a:pt x="166497" y="822579"/>
                  </a:lnTo>
                  <a:cubicBezTo>
                    <a:pt x="166592" y="823055"/>
                    <a:pt x="166688" y="823531"/>
                    <a:pt x="166783" y="824008"/>
                  </a:cubicBezTo>
                  <a:lnTo>
                    <a:pt x="166783" y="824008"/>
                  </a:lnTo>
                  <a:lnTo>
                    <a:pt x="167068" y="825437"/>
                  </a:lnTo>
                  <a:lnTo>
                    <a:pt x="167068" y="825437"/>
                  </a:lnTo>
                  <a:lnTo>
                    <a:pt x="167449" y="826865"/>
                  </a:lnTo>
                  <a:lnTo>
                    <a:pt x="167449" y="826865"/>
                  </a:lnTo>
                  <a:lnTo>
                    <a:pt x="167830" y="828199"/>
                  </a:lnTo>
                  <a:lnTo>
                    <a:pt x="167830" y="828199"/>
                  </a:lnTo>
                  <a:lnTo>
                    <a:pt x="168211" y="829532"/>
                  </a:lnTo>
                  <a:lnTo>
                    <a:pt x="168211" y="829532"/>
                  </a:lnTo>
                  <a:lnTo>
                    <a:pt x="168687" y="830866"/>
                  </a:lnTo>
                  <a:lnTo>
                    <a:pt x="168687" y="830866"/>
                  </a:lnTo>
                  <a:lnTo>
                    <a:pt x="169164" y="832199"/>
                  </a:lnTo>
                  <a:lnTo>
                    <a:pt x="169164" y="832199"/>
                  </a:lnTo>
                  <a:lnTo>
                    <a:pt x="169640" y="833533"/>
                  </a:lnTo>
                  <a:lnTo>
                    <a:pt x="169640" y="833533"/>
                  </a:lnTo>
                  <a:lnTo>
                    <a:pt x="170212" y="834866"/>
                  </a:lnTo>
                  <a:lnTo>
                    <a:pt x="170212" y="834866"/>
                  </a:lnTo>
                  <a:lnTo>
                    <a:pt x="170783" y="836105"/>
                  </a:lnTo>
                  <a:lnTo>
                    <a:pt x="170783" y="836105"/>
                  </a:lnTo>
                  <a:lnTo>
                    <a:pt x="171355" y="837343"/>
                  </a:lnTo>
                  <a:lnTo>
                    <a:pt x="171355" y="837343"/>
                  </a:lnTo>
                  <a:lnTo>
                    <a:pt x="172021" y="838581"/>
                  </a:lnTo>
                  <a:lnTo>
                    <a:pt x="172021" y="838581"/>
                  </a:lnTo>
                  <a:cubicBezTo>
                    <a:pt x="172212" y="838962"/>
                    <a:pt x="172402" y="839438"/>
                    <a:pt x="172688" y="839819"/>
                  </a:cubicBezTo>
                  <a:lnTo>
                    <a:pt x="172688" y="839819"/>
                  </a:lnTo>
                  <a:lnTo>
                    <a:pt x="173355" y="841058"/>
                  </a:lnTo>
                  <a:lnTo>
                    <a:pt x="173355" y="841058"/>
                  </a:lnTo>
                  <a:cubicBezTo>
                    <a:pt x="173545" y="841438"/>
                    <a:pt x="173831" y="841819"/>
                    <a:pt x="174021" y="842296"/>
                  </a:cubicBezTo>
                  <a:lnTo>
                    <a:pt x="174021" y="842296"/>
                  </a:lnTo>
                  <a:lnTo>
                    <a:pt x="174784" y="843439"/>
                  </a:lnTo>
                  <a:lnTo>
                    <a:pt x="174784" y="843439"/>
                  </a:lnTo>
                  <a:lnTo>
                    <a:pt x="175546" y="844582"/>
                  </a:lnTo>
                  <a:lnTo>
                    <a:pt x="175546" y="844582"/>
                  </a:lnTo>
                  <a:lnTo>
                    <a:pt x="176308" y="845725"/>
                  </a:lnTo>
                  <a:lnTo>
                    <a:pt x="176308" y="845725"/>
                  </a:lnTo>
                  <a:lnTo>
                    <a:pt x="177165" y="846868"/>
                  </a:lnTo>
                  <a:lnTo>
                    <a:pt x="177165" y="846868"/>
                  </a:lnTo>
                  <a:lnTo>
                    <a:pt x="178022" y="848011"/>
                  </a:lnTo>
                  <a:lnTo>
                    <a:pt x="178022" y="848011"/>
                  </a:lnTo>
                  <a:cubicBezTo>
                    <a:pt x="178308" y="848392"/>
                    <a:pt x="178594" y="848773"/>
                    <a:pt x="178879" y="849058"/>
                  </a:cubicBezTo>
                  <a:lnTo>
                    <a:pt x="178879" y="849058"/>
                  </a:lnTo>
                  <a:lnTo>
                    <a:pt x="179737" y="850106"/>
                  </a:lnTo>
                  <a:lnTo>
                    <a:pt x="179737" y="850106"/>
                  </a:lnTo>
                  <a:lnTo>
                    <a:pt x="180689" y="851154"/>
                  </a:lnTo>
                  <a:lnTo>
                    <a:pt x="180689" y="851154"/>
                  </a:lnTo>
                  <a:lnTo>
                    <a:pt x="181642" y="852202"/>
                  </a:lnTo>
                  <a:lnTo>
                    <a:pt x="181642" y="852202"/>
                  </a:lnTo>
                  <a:lnTo>
                    <a:pt x="182594" y="853154"/>
                  </a:lnTo>
                  <a:lnTo>
                    <a:pt x="182594" y="853154"/>
                  </a:lnTo>
                  <a:lnTo>
                    <a:pt x="183546" y="854107"/>
                  </a:lnTo>
                  <a:lnTo>
                    <a:pt x="183546" y="854107"/>
                  </a:lnTo>
                  <a:lnTo>
                    <a:pt x="184595" y="855059"/>
                  </a:lnTo>
                  <a:lnTo>
                    <a:pt x="184595" y="855059"/>
                  </a:lnTo>
                  <a:lnTo>
                    <a:pt x="185642" y="856011"/>
                  </a:lnTo>
                  <a:lnTo>
                    <a:pt x="185642" y="856011"/>
                  </a:lnTo>
                  <a:lnTo>
                    <a:pt x="186690" y="856869"/>
                  </a:lnTo>
                  <a:lnTo>
                    <a:pt x="186690" y="856869"/>
                  </a:lnTo>
                  <a:cubicBezTo>
                    <a:pt x="187071" y="857155"/>
                    <a:pt x="187452" y="857440"/>
                    <a:pt x="187737" y="857726"/>
                  </a:cubicBezTo>
                  <a:lnTo>
                    <a:pt x="187737" y="857726"/>
                  </a:lnTo>
                  <a:cubicBezTo>
                    <a:pt x="188119" y="858012"/>
                    <a:pt x="188500" y="858298"/>
                    <a:pt x="188786" y="858583"/>
                  </a:cubicBezTo>
                  <a:lnTo>
                    <a:pt x="188786" y="858583"/>
                  </a:lnTo>
                  <a:lnTo>
                    <a:pt x="189929" y="859441"/>
                  </a:lnTo>
                  <a:lnTo>
                    <a:pt x="189929" y="859441"/>
                  </a:lnTo>
                  <a:lnTo>
                    <a:pt x="191071" y="860202"/>
                  </a:lnTo>
                  <a:lnTo>
                    <a:pt x="191071" y="860202"/>
                  </a:lnTo>
                  <a:lnTo>
                    <a:pt x="192214" y="860965"/>
                  </a:lnTo>
                  <a:lnTo>
                    <a:pt x="192214" y="860965"/>
                  </a:lnTo>
                  <a:lnTo>
                    <a:pt x="193357" y="861727"/>
                  </a:lnTo>
                  <a:lnTo>
                    <a:pt x="193357" y="861727"/>
                  </a:lnTo>
                  <a:lnTo>
                    <a:pt x="194596" y="862394"/>
                  </a:lnTo>
                  <a:lnTo>
                    <a:pt x="194596" y="862394"/>
                  </a:lnTo>
                  <a:lnTo>
                    <a:pt x="195834" y="863060"/>
                  </a:lnTo>
                  <a:lnTo>
                    <a:pt x="195834" y="863060"/>
                  </a:lnTo>
                  <a:lnTo>
                    <a:pt x="197072" y="863727"/>
                  </a:lnTo>
                  <a:lnTo>
                    <a:pt x="197072" y="863727"/>
                  </a:lnTo>
                  <a:lnTo>
                    <a:pt x="198311" y="864393"/>
                  </a:lnTo>
                  <a:lnTo>
                    <a:pt x="198311" y="864393"/>
                  </a:lnTo>
                  <a:lnTo>
                    <a:pt x="199549" y="864965"/>
                  </a:lnTo>
                  <a:lnTo>
                    <a:pt x="199549" y="864965"/>
                  </a:lnTo>
                  <a:cubicBezTo>
                    <a:pt x="199930" y="865156"/>
                    <a:pt x="200406" y="865346"/>
                    <a:pt x="200787" y="865536"/>
                  </a:cubicBezTo>
                  <a:lnTo>
                    <a:pt x="200787" y="865536"/>
                  </a:lnTo>
                  <a:lnTo>
                    <a:pt x="202120" y="866109"/>
                  </a:lnTo>
                  <a:lnTo>
                    <a:pt x="202120" y="866109"/>
                  </a:lnTo>
                  <a:lnTo>
                    <a:pt x="203454" y="866585"/>
                  </a:lnTo>
                  <a:lnTo>
                    <a:pt x="203454" y="866585"/>
                  </a:lnTo>
                  <a:lnTo>
                    <a:pt x="204788" y="867061"/>
                  </a:lnTo>
                  <a:lnTo>
                    <a:pt x="204788" y="867061"/>
                  </a:lnTo>
                  <a:lnTo>
                    <a:pt x="206121" y="867537"/>
                  </a:lnTo>
                  <a:lnTo>
                    <a:pt x="206121" y="867537"/>
                  </a:lnTo>
                  <a:lnTo>
                    <a:pt x="207454" y="867918"/>
                  </a:lnTo>
                  <a:lnTo>
                    <a:pt x="207454" y="867918"/>
                  </a:lnTo>
                  <a:lnTo>
                    <a:pt x="208788" y="868299"/>
                  </a:lnTo>
                  <a:lnTo>
                    <a:pt x="208788" y="868299"/>
                  </a:lnTo>
                  <a:lnTo>
                    <a:pt x="210121" y="868680"/>
                  </a:lnTo>
                  <a:lnTo>
                    <a:pt x="210121" y="868680"/>
                  </a:lnTo>
                  <a:lnTo>
                    <a:pt x="211550" y="868966"/>
                  </a:lnTo>
                  <a:lnTo>
                    <a:pt x="211550" y="868966"/>
                  </a:lnTo>
                  <a:cubicBezTo>
                    <a:pt x="212027" y="869061"/>
                    <a:pt x="212503" y="869156"/>
                    <a:pt x="212979" y="869251"/>
                  </a:cubicBezTo>
                  <a:lnTo>
                    <a:pt x="212979" y="869251"/>
                  </a:lnTo>
                  <a:lnTo>
                    <a:pt x="214408" y="869537"/>
                  </a:lnTo>
                  <a:lnTo>
                    <a:pt x="214408" y="869537"/>
                  </a:lnTo>
                  <a:lnTo>
                    <a:pt x="215836" y="869727"/>
                  </a:lnTo>
                  <a:lnTo>
                    <a:pt x="215836" y="869727"/>
                  </a:lnTo>
                  <a:lnTo>
                    <a:pt x="217265" y="869918"/>
                  </a:lnTo>
                  <a:lnTo>
                    <a:pt x="217265" y="869918"/>
                  </a:lnTo>
                  <a:lnTo>
                    <a:pt x="218694" y="870013"/>
                  </a:lnTo>
                  <a:lnTo>
                    <a:pt x="218694" y="870013"/>
                  </a:lnTo>
                  <a:lnTo>
                    <a:pt x="220123" y="870109"/>
                  </a:lnTo>
                  <a:lnTo>
                    <a:pt x="220123" y="870109"/>
                  </a:lnTo>
                  <a:lnTo>
                    <a:pt x="220599" y="870109"/>
                  </a:lnTo>
                  <a:cubicBezTo>
                    <a:pt x="221646" y="870109"/>
                    <a:pt x="222599" y="870204"/>
                    <a:pt x="223742" y="870204"/>
                  </a:cubicBezTo>
                  <a:lnTo>
                    <a:pt x="236505" y="870204"/>
                  </a:lnTo>
                  <a:lnTo>
                    <a:pt x="251270" y="870204"/>
                  </a:lnTo>
                  <a:cubicBezTo>
                    <a:pt x="295846" y="870204"/>
                    <a:pt x="332232" y="906590"/>
                    <a:pt x="332232" y="951167"/>
                  </a:cubicBezTo>
                  <a:lnTo>
                    <a:pt x="332232" y="1014508"/>
                  </a:lnTo>
                  <a:lnTo>
                    <a:pt x="332232" y="1109472"/>
                  </a:lnTo>
                  <a:lnTo>
                    <a:pt x="332232" y="1112615"/>
                  </a:lnTo>
                  <a:cubicBezTo>
                    <a:pt x="332232" y="1144238"/>
                    <a:pt x="358140" y="1170242"/>
                    <a:pt x="389858" y="1170242"/>
                  </a:cubicBezTo>
                  <a:lnTo>
                    <a:pt x="564737" y="1170242"/>
                  </a:lnTo>
                  <a:cubicBezTo>
                    <a:pt x="596455" y="1170242"/>
                    <a:pt x="622363" y="1144333"/>
                    <a:pt x="622363" y="1112615"/>
                  </a:cubicBezTo>
                  <a:lnTo>
                    <a:pt x="622363" y="1104519"/>
                  </a:lnTo>
                  <a:lnTo>
                    <a:pt x="624364" y="600646"/>
                  </a:lnTo>
                  <a:cubicBezTo>
                    <a:pt x="623983" y="579501"/>
                    <a:pt x="613696" y="559403"/>
                    <a:pt x="572928" y="559403"/>
                  </a:cubicBezTo>
                  <a:lnTo>
                    <a:pt x="529494" y="559403"/>
                  </a:lnTo>
                  <a:cubicBezTo>
                    <a:pt x="497777" y="559403"/>
                    <a:pt x="471868" y="533495"/>
                    <a:pt x="471868" y="501777"/>
                  </a:cubicBezTo>
                  <a:lnTo>
                    <a:pt x="471868" y="481774"/>
                  </a:lnTo>
                  <a:cubicBezTo>
                    <a:pt x="471868" y="450056"/>
                    <a:pt x="497777" y="424148"/>
                    <a:pt x="529494" y="424148"/>
                  </a:cubicBezTo>
                  <a:cubicBezTo>
                    <a:pt x="649034" y="424148"/>
                    <a:pt x="767810" y="423100"/>
                    <a:pt x="888302" y="423100"/>
                  </a:cubicBezTo>
                  <a:cubicBezTo>
                    <a:pt x="920019" y="423100"/>
                    <a:pt x="945928" y="397192"/>
                    <a:pt x="945928" y="365474"/>
                  </a:cubicBezTo>
                  <a:lnTo>
                    <a:pt x="945928" y="208312"/>
                  </a:lnTo>
                  <a:cubicBezTo>
                    <a:pt x="945928" y="205359"/>
                    <a:pt x="945928" y="202501"/>
                    <a:pt x="945452" y="202025"/>
                  </a:cubicBezTo>
                  <a:lnTo>
                    <a:pt x="945452" y="0"/>
                  </a:lnTo>
                  <a:lnTo>
                    <a:pt x="857726" y="0"/>
                  </a:lnTo>
                  <a:cubicBezTo>
                    <a:pt x="831818" y="0"/>
                    <a:pt x="809720" y="17431"/>
                    <a:pt x="802577" y="41053"/>
                  </a:cubicBezTo>
                  <a:lnTo>
                    <a:pt x="802577" y="83058"/>
                  </a:lnTo>
                  <a:cubicBezTo>
                    <a:pt x="802577" y="114681"/>
                    <a:pt x="776668" y="140684"/>
                    <a:pt x="744950" y="140684"/>
                  </a:cubicBezTo>
                  <a:lnTo>
                    <a:pt x="635508" y="140684"/>
                  </a:lnTo>
                  <a:lnTo>
                    <a:pt x="635508" y="230505"/>
                  </a:lnTo>
                  <a:cubicBezTo>
                    <a:pt x="635508" y="262128"/>
                    <a:pt x="609600" y="288131"/>
                    <a:pt x="577882" y="288131"/>
                  </a:cubicBezTo>
                  <a:lnTo>
                    <a:pt x="168402" y="288131"/>
                  </a:lnTo>
                  <a:close/>
                  <a:moveTo>
                    <a:pt x="165640" y="812483"/>
                  </a:moveTo>
                  <a:lnTo>
                    <a:pt x="165640" y="812483"/>
                  </a:lnTo>
                  <a:lnTo>
                    <a:pt x="165640" y="812483"/>
                  </a:lnTo>
                  <a:lnTo>
                    <a:pt x="165640" y="812483"/>
                  </a:lnTo>
                  <a:close/>
                  <a:moveTo>
                    <a:pt x="0" y="664083"/>
                  </a:moveTo>
                  <a:lnTo>
                    <a:pt x="0" y="664083"/>
                  </a:lnTo>
                  <a:lnTo>
                    <a:pt x="0" y="664083"/>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7" name="Freeform: Shape 196">
              <a:extLst>
                <a:ext uri="{FF2B5EF4-FFF2-40B4-BE49-F238E27FC236}">
                  <a16:creationId xmlns:a16="http://schemas.microsoft.com/office/drawing/2014/main" id="{8689E83A-946B-4ABB-8201-E09BE6568FDA}"/>
                </a:ext>
              </a:extLst>
            </p:cNvPr>
            <p:cNvSpPr/>
            <p:nvPr/>
          </p:nvSpPr>
          <p:spPr>
            <a:xfrm>
              <a:off x="5763689" y="4552457"/>
              <a:ext cx="678846" cy="1020508"/>
            </a:xfrm>
            <a:custGeom>
              <a:avLst/>
              <a:gdLst>
                <a:gd name="connsiteX0" fmla="*/ 374332 w 678846"/>
                <a:gd name="connsiteY0" fmla="*/ 1020509 h 1020508"/>
                <a:gd name="connsiteX1" fmla="*/ 678847 w 678846"/>
                <a:gd name="connsiteY1" fmla="*/ 1020509 h 1020508"/>
                <a:gd name="connsiteX2" fmla="*/ 678847 w 678846"/>
                <a:gd name="connsiteY2" fmla="*/ 0 h 1020508"/>
                <a:gd name="connsiteX3" fmla="*/ 544925 w 678846"/>
                <a:gd name="connsiteY3" fmla="*/ 0 h 1020508"/>
                <a:gd name="connsiteX4" fmla="*/ 474916 w 678846"/>
                <a:gd name="connsiteY4" fmla="*/ 70009 h 1020508"/>
                <a:gd name="connsiteX5" fmla="*/ 474916 w 678846"/>
                <a:gd name="connsiteY5" fmla="*/ 153258 h 1020508"/>
                <a:gd name="connsiteX6" fmla="*/ 234410 w 678846"/>
                <a:gd name="connsiteY6" fmla="*/ 153258 h 1020508"/>
                <a:gd name="connsiteX7" fmla="*/ 164402 w 678846"/>
                <a:gd name="connsiteY7" fmla="*/ 223266 h 1020508"/>
                <a:gd name="connsiteX8" fmla="*/ 164402 w 678846"/>
                <a:gd name="connsiteY8" fmla="*/ 284893 h 1020508"/>
                <a:gd name="connsiteX9" fmla="*/ 70009 w 678846"/>
                <a:gd name="connsiteY9" fmla="*/ 284893 h 1020508"/>
                <a:gd name="connsiteX10" fmla="*/ 0 w 678846"/>
                <a:gd name="connsiteY10" fmla="*/ 354902 h 1020508"/>
                <a:gd name="connsiteX11" fmla="*/ 0 w 678846"/>
                <a:gd name="connsiteY11" fmla="*/ 662845 h 1020508"/>
                <a:gd name="connsiteX12" fmla="*/ 70009 w 678846"/>
                <a:gd name="connsiteY12" fmla="*/ 732854 h 1020508"/>
                <a:gd name="connsiteX13" fmla="*/ 122682 w 678846"/>
                <a:gd name="connsiteY13" fmla="*/ 732854 h 1020508"/>
                <a:gd name="connsiteX14" fmla="*/ 164402 w 678846"/>
                <a:gd name="connsiteY14" fmla="*/ 777145 h 1020508"/>
                <a:gd name="connsiteX15" fmla="*/ 164402 w 678846"/>
                <a:gd name="connsiteY15" fmla="*/ 806292 h 1020508"/>
                <a:gd name="connsiteX16" fmla="*/ 234410 w 678846"/>
                <a:gd name="connsiteY16" fmla="*/ 876300 h 1020508"/>
                <a:gd name="connsiteX17" fmla="*/ 316706 w 678846"/>
                <a:gd name="connsiteY17" fmla="*/ 876300 h 1020508"/>
                <a:gd name="connsiteX18" fmla="*/ 316706 w 678846"/>
                <a:gd name="connsiteY18" fmla="*/ 962692 h 1020508"/>
                <a:gd name="connsiteX19" fmla="*/ 374332 w 678846"/>
                <a:gd name="connsiteY19" fmla="*/ 1020509 h 1020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8846" h="1020508">
                  <a:moveTo>
                    <a:pt x="374332" y="1020509"/>
                  </a:moveTo>
                  <a:lnTo>
                    <a:pt x="678847" y="1020509"/>
                  </a:lnTo>
                  <a:lnTo>
                    <a:pt x="678847" y="0"/>
                  </a:lnTo>
                  <a:lnTo>
                    <a:pt x="544925" y="0"/>
                  </a:lnTo>
                  <a:cubicBezTo>
                    <a:pt x="506444" y="0"/>
                    <a:pt x="474916" y="31528"/>
                    <a:pt x="474916" y="70009"/>
                  </a:cubicBezTo>
                  <a:lnTo>
                    <a:pt x="474916" y="153258"/>
                  </a:lnTo>
                  <a:lnTo>
                    <a:pt x="234410" y="153258"/>
                  </a:lnTo>
                  <a:cubicBezTo>
                    <a:pt x="195929" y="153258"/>
                    <a:pt x="164402" y="184785"/>
                    <a:pt x="164402" y="223266"/>
                  </a:cubicBezTo>
                  <a:lnTo>
                    <a:pt x="164402" y="284893"/>
                  </a:lnTo>
                  <a:lnTo>
                    <a:pt x="70009" y="284893"/>
                  </a:lnTo>
                  <a:cubicBezTo>
                    <a:pt x="31528" y="284893"/>
                    <a:pt x="0" y="316421"/>
                    <a:pt x="0" y="354902"/>
                  </a:cubicBezTo>
                  <a:lnTo>
                    <a:pt x="0" y="662845"/>
                  </a:lnTo>
                  <a:cubicBezTo>
                    <a:pt x="0" y="701326"/>
                    <a:pt x="31528" y="732854"/>
                    <a:pt x="70009" y="732854"/>
                  </a:cubicBezTo>
                  <a:lnTo>
                    <a:pt x="122682" y="732854"/>
                  </a:lnTo>
                  <a:cubicBezTo>
                    <a:pt x="149066" y="734854"/>
                    <a:pt x="165545" y="754475"/>
                    <a:pt x="164402" y="777145"/>
                  </a:cubicBezTo>
                  <a:lnTo>
                    <a:pt x="164402" y="806292"/>
                  </a:lnTo>
                  <a:cubicBezTo>
                    <a:pt x="164402" y="844772"/>
                    <a:pt x="195929" y="876300"/>
                    <a:pt x="234410" y="876300"/>
                  </a:cubicBezTo>
                  <a:lnTo>
                    <a:pt x="316706" y="876300"/>
                  </a:lnTo>
                  <a:lnTo>
                    <a:pt x="316706" y="962692"/>
                  </a:lnTo>
                  <a:cubicBezTo>
                    <a:pt x="316706" y="994600"/>
                    <a:pt x="342615" y="1020509"/>
                    <a:pt x="374332" y="102050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8" name="Freeform: Shape 197">
              <a:extLst>
                <a:ext uri="{FF2B5EF4-FFF2-40B4-BE49-F238E27FC236}">
                  <a16:creationId xmlns:a16="http://schemas.microsoft.com/office/drawing/2014/main" id="{DC63CD5D-D5F2-4A34-8958-0A5B571439E7}"/>
                </a:ext>
              </a:extLst>
            </p:cNvPr>
            <p:cNvSpPr/>
            <p:nvPr/>
          </p:nvSpPr>
          <p:spPr>
            <a:xfrm>
              <a:off x="5282867" y="4139834"/>
              <a:ext cx="864774" cy="563117"/>
            </a:xfrm>
            <a:custGeom>
              <a:avLst/>
              <a:gdLst>
                <a:gd name="connsiteX0" fmla="*/ 0 w 864774"/>
                <a:gd name="connsiteY0" fmla="*/ 208979 h 563117"/>
                <a:gd name="connsiteX1" fmla="*/ 0 w 864774"/>
                <a:gd name="connsiteY1" fmla="*/ 563118 h 563117"/>
                <a:gd name="connsiteX2" fmla="*/ 101251 w 864774"/>
                <a:gd name="connsiteY2" fmla="*/ 563118 h 563117"/>
                <a:gd name="connsiteX3" fmla="*/ 158877 w 864774"/>
                <a:gd name="connsiteY3" fmla="*/ 505492 h 563117"/>
                <a:gd name="connsiteX4" fmla="*/ 158877 w 864774"/>
                <a:gd name="connsiteY4" fmla="*/ 415671 h 563117"/>
                <a:gd name="connsiteX5" fmla="*/ 268319 w 864774"/>
                <a:gd name="connsiteY5" fmla="*/ 415671 h 563117"/>
                <a:gd name="connsiteX6" fmla="*/ 325945 w 864774"/>
                <a:gd name="connsiteY6" fmla="*/ 358045 h 563117"/>
                <a:gd name="connsiteX7" fmla="*/ 325945 w 864774"/>
                <a:gd name="connsiteY7" fmla="*/ 321564 h 563117"/>
                <a:gd name="connsiteX8" fmla="*/ 381095 w 864774"/>
                <a:gd name="connsiteY8" fmla="*/ 280511 h 563117"/>
                <a:gd name="connsiteX9" fmla="*/ 864775 w 864774"/>
                <a:gd name="connsiteY9" fmla="*/ 280416 h 563117"/>
                <a:gd name="connsiteX10" fmla="*/ 864775 w 864774"/>
                <a:gd name="connsiteY10" fmla="*/ 278416 h 563117"/>
                <a:gd name="connsiteX11" fmla="*/ 856679 w 864774"/>
                <a:gd name="connsiteY11" fmla="*/ 278416 h 563117"/>
                <a:gd name="connsiteX12" fmla="*/ 799052 w 864774"/>
                <a:gd name="connsiteY12" fmla="*/ 220789 h 563117"/>
                <a:gd name="connsiteX13" fmla="*/ 799052 w 864774"/>
                <a:gd name="connsiteY13" fmla="*/ 1143 h 563117"/>
                <a:gd name="connsiteX14" fmla="*/ 786575 w 864774"/>
                <a:gd name="connsiteY14" fmla="*/ 0 h 563117"/>
                <a:gd name="connsiteX15" fmla="*/ 453580 w 864774"/>
                <a:gd name="connsiteY15" fmla="*/ 0 h 563117"/>
                <a:gd name="connsiteX16" fmla="*/ 404050 w 864774"/>
                <a:gd name="connsiteY16" fmla="*/ 0 h 563117"/>
                <a:gd name="connsiteX17" fmla="*/ 288703 w 864774"/>
                <a:gd name="connsiteY17" fmla="*/ 0 h 563117"/>
                <a:gd name="connsiteX18" fmla="*/ 218884 w 864774"/>
                <a:gd name="connsiteY18" fmla="*/ 64389 h 563117"/>
                <a:gd name="connsiteX19" fmla="*/ 138113 w 864774"/>
                <a:gd name="connsiteY19" fmla="*/ 138874 h 563117"/>
                <a:gd name="connsiteX20" fmla="*/ 69913 w 864774"/>
                <a:gd name="connsiteY20" fmla="*/ 138874 h 563117"/>
                <a:gd name="connsiteX21" fmla="*/ 0 w 864774"/>
                <a:gd name="connsiteY21" fmla="*/ 208979 h 56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4774" h="563117">
                  <a:moveTo>
                    <a:pt x="0" y="208979"/>
                  </a:moveTo>
                  <a:lnTo>
                    <a:pt x="0" y="563118"/>
                  </a:lnTo>
                  <a:lnTo>
                    <a:pt x="101251" y="563118"/>
                  </a:lnTo>
                  <a:cubicBezTo>
                    <a:pt x="132969" y="563118"/>
                    <a:pt x="158877" y="537210"/>
                    <a:pt x="158877" y="505492"/>
                  </a:cubicBezTo>
                  <a:lnTo>
                    <a:pt x="158877" y="415671"/>
                  </a:lnTo>
                  <a:lnTo>
                    <a:pt x="268319" y="415671"/>
                  </a:lnTo>
                  <a:cubicBezTo>
                    <a:pt x="300038" y="415671"/>
                    <a:pt x="325945" y="389763"/>
                    <a:pt x="325945" y="358045"/>
                  </a:cubicBezTo>
                  <a:lnTo>
                    <a:pt x="325945" y="321564"/>
                  </a:lnTo>
                  <a:cubicBezTo>
                    <a:pt x="333089" y="297847"/>
                    <a:pt x="355187" y="280511"/>
                    <a:pt x="381095" y="280511"/>
                  </a:cubicBezTo>
                  <a:cubicBezTo>
                    <a:pt x="546449" y="280511"/>
                    <a:pt x="390430" y="280416"/>
                    <a:pt x="864775" y="280416"/>
                  </a:cubicBezTo>
                  <a:lnTo>
                    <a:pt x="864775" y="278416"/>
                  </a:lnTo>
                  <a:lnTo>
                    <a:pt x="856679" y="278416"/>
                  </a:lnTo>
                  <a:cubicBezTo>
                    <a:pt x="825055" y="278416"/>
                    <a:pt x="799052" y="252508"/>
                    <a:pt x="799052" y="220789"/>
                  </a:cubicBezTo>
                  <a:lnTo>
                    <a:pt x="799052" y="1143"/>
                  </a:lnTo>
                  <a:cubicBezTo>
                    <a:pt x="795052" y="381"/>
                    <a:pt x="790860" y="0"/>
                    <a:pt x="786575" y="0"/>
                  </a:cubicBezTo>
                  <a:lnTo>
                    <a:pt x="453580" y="0"/>
                  </a:lnTo>
                  <a:lnTo>
                    <a:pt x="404050" y="0"/>
                  </a:lnTo>
                  <a:lnTo>
                    <a:pt x="288703" y="0"/>
                  </a:lnTo>
                  <a:cubicBezTo>
                    <a:pt x="252126" y="0"/>
                    <a:pt x="221742" y="28480"/>
                    <a:pt x="218884" y="64389"/>
                  </a:cubicBezTo>
                  <a:cubicBezTo>
                    <a:pt x="215551" y="106585"/>
                    <a:pt x="180499" y="138874"/>
                    <a:pt x="138113" y="138874"/>
                  </a:cubicBezTo>
                  <a:lnTo>
                    <a:pt x="69913" y="138874"/>
                  </a:lnTo>
                  <a:cubicBezTo>
                    <a:pt x="31528" y="138970"/>
                    <a:pt x="0" y="170497"/>
                    <a:pt x="0" y="20897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9" name="Freeform: Shape 198">
              <a:extLst>
                <a:ext uri="{FF2B5EF4-FFF2-40B4-BE49-F238E27FC236}">
                  <a16:creationId xmlns:a16="http://schemas.microsoft.com/office/drawing/2014/main" id="{3AE89A28-1388-4F7E-883A-191A136A889D}"/>
                </a:ext>
              </a:extLst>
            </p:cNvPr>
            <p:cNvSpPr/>
            <p:nvPr/>
          </p:nvSpPr>
          <p:spPr>
            <a:xfrm>
              <a:off x="4017848" y="3391550"/>
              <a:ext cx="1149861" cy="437387"/>
            </a:xfrm>
            <a:custGeom>
              <a:avLst/>
              <a:gdLst>
                <a:gd name="connsiteX0" fmla="*/ 16292 w 1149861"/>
                <a:gd name="connsiteY0" fmla="*/ 437388 h 437387"/>
                <a:gd name="connsiteX1" fmla="*/ 927834 w 1149861"/>
                <a:gd name="connsiteY1" fmla="*/ 437388 h 437387"/>
                <a:gd name="connsiteX2" fmla="*/ 985460 w 1149861"/>
                <a:gd name="connsiteY2" fmla="*/ 379762 h 437387"/>
                <a:gd name="connsiteX3" fmla="*/ 985460 w 1149861"/>
                <a:gd name="connsiteY3" fmla="*/ 216217 h 437387"/>
                <a:gd name="connsiteX4" fmla="*/ 1066423 w 1149861"/>
                <a:gd name="connsiteY4" fmla="*/ 135255 h 437387"/>
                <a:gd name="connsiteX5" fmla="*/ 1092236 w 1149861"/>
                <a:gd name="connsiteY5" fmla="*/ 135255 h 437387"/>
                <a:gd name="connsiteX6" fmla="*/ 1149862 w 1149861"/>
                <a:gd name="connsiteY6" fmla="*/ 77629 h 437387"/>
                <a:gd name="connsiteX7" fmla="*/ 1149862 w 1149861"/>
                <a:gd name="connsiteY7" fmla="*/ 57626 h 437387"/>
                <a:gd name="connsiteX8" fmla="*/ 1092236 w 1149861"/>
                <a:gd name="connsiteY8" fmla="*/ 0 h 437387"/>
                <a:gd name="connsiteX9" fmla="*/ 927834 w 1149861"/>
                <a:gd name="connsiteY9" fmla="*/ 0 h 437387"/>
                <a:gd name="connsiteX10" fmla="*/ 698662 w 1149861"/>
                <a:gd name="connsiteY10" fmla="*/ 0 h 437387"/>
                <a:gd name="connsiteX11" fmla="*/ 641322 w 1149861"/>
                <a:gd name="connsiteY11" fmla="*/ 71056 h 437387"/>
                <a:gd name="connsiteX12" fmla="*/ 571504 w 1149861"/>
                <a:gd name="connsiteY12" fmla="*/ 135446 h 437387"/>
                <a:gd name="connsiteX13" fmla="*/ 456156 w 1149861"/>
                <a:gd name="connsiteY13" fmla="*/ 135446 h 437387"/>
                <a:gd name="connsiteX14" fmla="*/ 406626 w 1149861"/>
                <a:gd name="connsiteY14" fmla="*/ 135446 h 437387"/>
                <a:gd name="connsiteX15" fmla="*/ 165262 w 1149861"/>
                <a:gd name="connsiteY15" fmla="*/ 135446 h 437387"/>
                <a:gd name="connsiteX16" fmla="*/ 165262 w 1149861"/>
                <a:gd name="connsiteY16" fmla="*/ 232696 h 437387"/>
                <a:gd name="connsiteX17" fmla="*/ 107636 w 1149861"/>
                <a:gd name="connsiteY17" fmla="*/ 290322 h 437387"/>
                <a:gd name="connsiteX18" fmla="*/ 72775 w 1149861"/>
                <a:gd name="connsiteY18" fmla="*/ 290322 h 437387"/>
                <a:gd name="connsiteX19" fmla="*/ 99 w 1149861"/>
                <a:gd name="connsiteY19" fmla="*/ 366998 h 437387"/>
                <a:gd name="connsiteX20" fmla="*/ 99 w 1149861"/>
                <a:gd name="connsiteY20" fmla="*/ 435007 h 437387"/>
                <a:gd name="connsiteX21" fmla="*/ 16292 w 1149861"/>
                <a:gd name="connsiteY21" fmla="*/ 437388 h 43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9861" h="437387">
                  <a:moveTo>
                    <a:pt x="16292" y="437388"/>
                  </a:moveTo>
                  <a:lnTo>
                    <a:pt x="927834" y="437388"/>
                  </a:lnTo>
                  <a:cubicBezTo>
                    <a:pt x="959552" y="437388"/>
                    <a:pt x="985460" y="411480"/>
                    <a:pt x="985460" y="379762"/>
                  </a:cubicBezTo>
                  <a:lnTo>
                    <a:pt x="985460" y="216217"/>
                  </a:lnTo>
                  <a:cubicBezTo>
                    <a:pt x="985460" y="171640"/>
                    <a:pt x="1021846" y="135255"/>
                    <a:pt x="1066423" y="135255"/>
                  </a:cubicBezTo>
                  <a:lnTo>
                    <a:pt x="1092236" y="135255"/>
                  </a:lnTo>
                  <a:cubicBezTo>
                    <a:pt x="1123954" y="135255"/>
                    <a:pt x="1149862" y="109347"/>
                    <a:pt x="1149862" y="77629"/>
                  </a:cubicBezTo>
                  <a:lnTo>
                    <a:pt x="1149862" y="57626"/>
                  </a:lnTo>
                  <a:cubicBezTo>
                    <a:pt x="1149862" y="25908"/>
                    <a:pt x="1123954" y="0"/>
                    <a:pt x="1092236" y="0"/>
                  </a:cubicBezTo>
                  <a:lnTo>
                    <a:pt x="927834" y="0"/>
                  </a:lnTo>
                  <a:lnTo>
                    <a:pt x="698662" y="0"/>
                  </a:lnTo>
                  <a:cubicBezTo>
                    <a:pt x="667420" y="9334"/>
                    <a:pt x="644084" y="36957"/>
                    <a:pt x="641322" y="71056"/>
                  </a:cubicBezTo>
                  <a:cubicBezTo>
                    <a:pt x="638465" y="106966"/>
                    <a:pt x="608175" y="135446"/>
                    <a:pt x="571504" y="135446"/>
                  </a:cubicBezTo>
                  <a:lnTo>
                    <a:pt x="456156" y="135446"/>
                  </a:lnTo>
                  <a:lnTo>
                    <a:pt x="406626" y="135446"/>
                  </a:lnTo>
                  <a:lnTo>
                    <a:pt x="165262" y="135446"/>
                  </a:lnTo>
                  <a:lnTo>
                    <a:pt x="165262" y="232696"/>
                  </a:lnTo>
                  <a:cubicBezTo>
                    <a:pt x="165262" y="264414"/>
                    <a:pt x="139354" y="290322"/>
                    <a:pt x="107636" y="290322"/>
                  </a:cubicBezTo>
                  <a:lnTo>
                    <a:pt x="72775" y="290322"/>
                  </a:lnTo>
                  <a:cubicBezTo>
                    <a:pt x="16482" y="290322"/>
                    <a:pt x="-1520" y="345376"/>
                    <a:pt x="99" y="366998"/>
                  </a:cubicBezTo>
                  <a:lnTo>
                    <a:pt x="99" y="435007"/>
                  </a:lnTo>
                  <a:cubicBezTo>
                    <a:pt x="5338" y="436626"/>
                    <a:pt x="10672" y="437388"/>
                    <a:pt x="16292" y="437388"/>
                  </a:cubicBez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0" name="Freeform: Shape 199">
              <a:extLst>
                <a:ext uri="{FF2B5EF4-FFF2-40B4-BE49-F238E27FC236}">
                  <a16:creationId xmlns:a16="http://schemas.microsoft.com/office/drawing/2014/main" id="{F50403AD-6617-4BA1-BC4B-2589D5F0A0BF}"/>
                </a:ext>
              </a:extLst>
            </p:cNvPr>
            <p:cNvSpPr/>
            <p:nvPr/>
          </p:nvSpPr>
          <p:spPr>
            <a:xfrm>
              <a:off x="4975781" y="4445015"/>
              <a:ext cx="307848" cy="259556"/>
            </a:xfrm>
            <a:custGeom>
              <a:avLst/>
              <a:gdLst>
                <a:gd name="connsiteX0" fmla="*/ 115157 w 307848"/>
                <a:gd name="connsiteY0" fmla="*/ 0 h 259556"/>
                <a:gd name="connsiteX1" fmla="*/ 0 w 307848"/>
                <a:gd name="connsiteY1" fmla="*/ 114300 h 259556"/>
                <a:gd name="connsiteX2" fmla="*/ 0 w 307848"/>
                <a:gd name="connsiteY2" fmla="*/ 259556 h 259556"/>
                <a:gd name="connsiteX3" fmla="*/ 115157 w 307848"/>
                <a:gd name="connsiteY3" fmla="*/ 259556 h 259556"/>
                <a:gd name="connsiteX4" fmla="*/ 154305 w 307848"/>
                <a:gd name="connsiteY4" fmla="*/ 259556 h 259556"/>
                <a:gd name="connsiteX5" fmla="*/ 307848 w 307848"/>
                <a:gd name="connsiteY5" fmla="*/ 259556 h 259556"/>
                <a:gd name="connsiteX6" fmla="*/ 307848 w 307848"/>
                <a:gd name="connsiteY6" fmla="*/ 0 h 259556"/>
                <a:gd name="connsiteX7" fmla="*/ 115157 w 307848"/>
                <a:gd name="connsiteY7" fmla="*/ 0 h 25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848" h="259556">
                  <a:moveTo>
                    <a:pt x="115157" y="0"/>
                  </a:moveTo>
                  <a:cubicBezTo>
                    <a:pt x="51816" y="0"/>
                    <a:pt x="0" y="51435"/>
                    <a:pt x="0" y="114300"/>
                  </a:cubicBezTo>
                  <a:lnTo>
                    <a:pt x="0" y="259556"/>
                  </a:lnTo>
                  <a:lnTo>
                    <a:pt x="115157" y="259556"/>
                  </a:lnTo>
                  <a:lnTo>
                    <a:pt x="154305" y="259556"/>
                  </a:lnTo>
                  <a:lnTo>
                    <a:pt x="307848" y="259556"/>
                  </a:lnTo>
                  <a:lnTo>
                    <a:pt x="307848" y="0"/>
                  </a:lnTo>
                  <a:lnTo>
                    <a:pt x="115157"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1" name="Freeform: Shape 200">
              <a:extLst>
                <a:ext uri="{FF2B5EF4-FFF2-40B4-BE49-F238E27FC236}">
                  <a16:creationId xmlns:a16="http://schemas.microsoft.com/office/drawing/2014/main" id="{BA34FA4D-9EFF-4AEB-B417-247C1C1C3D6D}"/>
                </a:ext>
              </a:extLst>
            </p:cNvPr>
            <p:cNvSpPr/>
            <p:nvPr/>
          </p:nvSpPr>
          <p:spPr>
            <a:xfrm>
              <a:off x="4180063" y="3970003"/>
              <a:ext cx="470820" cy="419195"/>
            </a:xfrm>
            <a:custGeom>
              <a:avLst/>
              <a:gdLst>
                <a:gd name="connsiteX0" fmla="*/ 57626 w 470820"/>
                <a:gd name="connsiteY0" fmla="*/ 571 h 419195"/>
                <a:gd name="connsiteX1" fmla="*/ 0 w 470820"/>
                <a:gd name="connsiteY1" fmla="*/ 58198 h 419195"/>
                <a:gd name="connsiteX2" fmla="*/ 0 w 470820"/>
                <a:gd name="connsiteY2" fmla="*/ 78200 h 419195"/>
                <a:gd name="connsiteX3" fmla="*/ 57626 w 470820"/>
                <a:gd name="connsiteY3" fmla="*/ 135827 h 419195"/>
                <a:gd name="connsiteX4" fmla="*/ 72771 w 470820"/>
                <a:gd name="connsiteY4" fmla="*/ 135827 h 419195"/>
                <a:gd name="connsiteX5" fmla="*/ 155353 w 470820"/>
                <a:gd name="connsiteY5" fmla="*/ 205073 h 419195"/>
                <a:gd name="connsiteX6" fmla="*/ 157448 w 470820"/>
                <a:gd name="connsiteY6" fmla="*/ 319945 h 419195"/>
                <a:gd name="connsiteX7" fmla="*/ 158877 w 470820"/>
                <a:gd name="connsiteY7" fmla="*/ 325946 h 419195"/>
                <a:gd name="connsiteX8" fmla="*/ 158877 w 470820"/>
                <a:gd name="connsiteY8" fmla="*/ 347853 h 419195"/>
                <a:gd name="connsiteX9" fmla="*/ 230219 w 470820"/>
                <a:gd name="connsiteY9" fmla="*/ 419195 h 419195"/>
                <a:gd name="connsiteX10" fmla="*/ 293275 w 470820"/>
                <a:gd name="connsiteY10" fmla="*/ 419195 h 419195"/>
                <a:gd name="connsiteX11" fmla="*/ 293275 w 470820"/>
                <a:gd name="connsiteY11" fmla="*/ 418338 h 419195"/>
                <a:gd name="connsiteX12" fmla="*/ 382714 w 470820"/>
                <a:gd name="connsiteY12" fmla="*/ 418338 h 419195"/>
                <a:gd name="connsiteX13" fmla="*/ 470821 w 470820"/>
                <a:gd name="connsiteY13" fmla="*/ 330232 h 419195"/>
                <a:gd name="connsiteX14" fmla="*/ 470821 w 470820"/>
                <a:gd name="connsiteY14" fmla="*/ 0 h 419195"/>
                <a:gd name="connsiteX15" fmla="*/ 57626 w 470820"/>
                <a:gd name="connsiteY15" fmla="*/ 571 h 41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0820" h="419195">
                  <a:moveTo>
                    <a:pt x="57626" y="571"/>
                  </a:moveTo>
                  <a:cubicBezTo>
                    <a:pt x="25908" y="571"/>
                    <a:pt x="0" y="26479"/>
                    <a:pt x="0" y="58198"/>
                  </a:cubicBezTo>
                  <a:lnTo>
                    <a:pt x="0" y="78200"/>
                  </a:lnTo>
                  <a:cubicBezTo>
                    <a:pt x="0" y="109919"/>
                    <a:pt x="25908" y="135827"/>
                    <a:pt x="57626" y="135827"/>
                  </a:cubicBezTo>
                  <a:lnTo>
                    <a:pt x="72771" y="135827"/>
                  </a:lnTo>
                  <a:cubicBezTo>
                    <a:pt x="88011" y="136303"/>
                    <a:pt x="154114" y="133160"/>
                    <a:pt x="155353" y="205073"/>
                  </a:cubicBezTo>
                  <a:lnTo>
                    <a:pt x="157448" y="319945"/>
                  </a:lnTo>
                  <a:cubicBezTo>
                    <a:pt x="158020" y="321850"/>
                    <a:pt x="158496" y="323850"/>
                    <a:pt x="158877" y="325946"/>
                  </a:cubicBezTo>
                  <a:lnTo>
                    <a:pt x="158877" y="347853"/>
                  </a:lnTo>
                  <a:cubicBezTo>
                    <a:pt x="158877" y="387096"/>
                    <a:pt x="190976" y="419195"/>
                    <a:pt x="230219" y="419195"/>
                  </a:cubicBezTo>
                  <a:lnTo>
                    <a:pt x="293275" y="419195"/>
                  </a:lnTo>
                  <a:lnTo>
                    <a:pt x="293275" y="418338"/>
                  </a:lnTo>
                  <a:lnTo>
                    <a:pt x="382714" y="418338"/>
                  </a:lnTo>
                  <a:cubicBezTo>
                    <a:pt x="431197" y="418338"/>
                    <a:pt x="470821" y="378714"/>
                    <a:pt x="470821" y="330232"/>
                  </a:cubicBezTo>
                  <a:lnTo>
                    <a:pt x="470821" y="0"/>
                  </a:lnTo>
                  <a:lnTo>
                    <a:pt x="57626" y="571"/>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2" name="Freeform: Shape 201">
              <a:extLst>
                <a:ext uri="{FF2B5EF4-FFF2-40B4-BE49-F238E27FC236}">
                  <a16:creationId xmlns:a16="http://schemas.microsoft.com/office/drawing/2014/main" id="{53289D53-DB1C-467C-A726-63E1101D03BE}"/>
                </a:ext>
              </a:extLst>
            </p:cNvPr>
            <p:cNvSpPr/>
            <p:nvPr/>
          </p:nvSpPr>
          <p:spPr>
            <a:xfrm>
              <a:off x="5003118" y="3381263"/>
              <a:ext cx="1432559" cy="951547"/>
            </a:xfrm>
            <a:custGeom>
              <a:avLst/>
              <a:gdLst>
                <a:gd name="connsiteX0" fmla="*/ 1331309 w 1432559"/>
                <a:gd name="connsiteY0" fmla="*/ 122872 h 951547"/>
                <a:gd name="connsiteX1" fmla="*/ 1217009 w 1432559"/>
                <a:gd name="connsiteY1" fmla="*/ 8572 h 951547"/>
                <a:gd name="connsiteX2" fmla="*/ 1217009 w 1432559"/>
                <a:gd name="connsiteY2" fmla="*/ 0 h 951547"/>
                <a:gd name="connsiteX3" fmla="*/ 508921 w 1432559"/>
                <a:gd name="connsiteY3" fmla="*/ 0 h 951547"/>
                <a:gd name="connsiteX4" fmla="*/ 459391 w 1432559"/>
                <a:gd name="connsiteY4" fmla="*/ 0 h 951547"/>
                <a:gd name="connsiteX5" fmla="*/ 344043 w 1432559"/>
                <a:gd name="connsiteY5" fmla="*/ 0 h 951547"/>
                <a:gd name="connsiteX6" fmla="*/ 274225 w 1432559"/>
                <a:gd name="connsiteY6" fmla="*/ 64389 h 951547"/>
                <a:gd name="connsiteX7" fmla="*/ 193453 w 1432559"/>
                <a:gd name="connsiteY7" fmla="*/ 138875 h 951547"/>
                <a:gd name="connsiteX8" fmla="*/ 70009 w 1432559"/>
                <a:gd name="connsiteY8" fmla="*/ 138875 h 951547"/>
                <a:gd name="connsiteX9" fmla="*/ 0 w 1432559"/>
                <a:gd name="connsiteY9" fmla="*/ 208883 h 951547"/>
                <a:gd name="connsiteX10" fmla="*/ 0 w 1432559"/>
                <a:gd name="connsiteY10" fmla="*/ 447008 h 951547"/>
                <a:gd name="connsiteX11" fmla="*/ 222980 w 1432559"/>
                <a:gd name="connsiteY11" fmla="*/ 447008 h 951547"/>
                <a:gd name="connsiteX12" fmla="*/ 281749 w 1432559"/>
                <a:gd name="connsiteY12" fmla="*/ 505778 h 951547"/>
                <a:gd name="connsiteX13" fmla="*/ 281749 w 1432559"/>
                <a:gd name="connsiteY13" fmla="*/ 542258 h 951547"/>
                <a:gd name="connsiteX14" fmla="*/ 281749 w 1432559"/>
                <a:gd name="connsiteY14" fmla="*/ 951547 h 951547"/>
                <a:gd name="connsiteX15" fmla="*/ 349853 w 1432559"/>
                <a:gd name="connsiteY15" fmla="*/ 897446 h 951547"/>
                <a:gd name="connsiteX16" fmla="*/ 418052 w 1432559"/>
                <a:gd name="connsiteY16" fmla="*/ 897446 h 951547"/>
                <a:gd name="connsiteX17" fmla="*/ 498824 w 1432559"/>
                <a:gd name="connsiteY17" fmla="*/ 822960 h 951547"/>
                <a:gd name="connsiteX18" fmla="*/ 568643 w 1432559"/>
                <a:gd name="connsiteY18" fmla="*/ 758571 h 951547"/>
                <a:gd name="connsiteX19" fmla="*/ 683990 w 1432559"/>
                <a:gd name="connsiteY19" fmla="*/ 758571 h 951547"/>
                <a:gd name="connsiteX20" fmla="*/ 733520 w 1432559"/>
                <a:gd name="connsiteY20" fmla="*/ 758571 h 951547"/>
                <a:gd name="connsiteX21" fmla="*/ 1066514 w 1432559"/>
                <a:gd name="connsiteY21" fmla="*/ 758571 h 951547"/>
                <a:gd name="connsiteX22" fmla="*/ 1078992 w 1432559"/>
                <a:gd name="connsiteY22" fmla="*/ 759714 h 951547"/>
                <a:gd name="connsiteX23" fmla="*/ 1078992 w 1432559"/>
                <a:gd name="connsiteY23" fmla="*/ 617506 h 951547"/>
                <a:gd name="connsiteX24" fmla="*/ 1136618 w 1432559"/>
                <a:gd name="connsiteY24" fmla="*/ 559880 h 951547"/>
                <a:gd name="connsiteX25" fmla="*/ 1156621 w 1432559"/>
                <a:gd name="connsiteY25" fmla="*/ 559880 h 951547"/>
                <a:gd name="connsiteX26" fmla="*/ 1158335 w 1432559"/>
                <a:gd name="connsiteY26" fmla="*/ 559880 h 951547"/>
                <a:gd name="connsiteX27" fmla="*/ 1209199 w 1432559"/>
                <a:gd name="connsiteY27" fmla="*/ 559880 h 951547"/>
                <a:gd name="connsiteX28" fmla="*/ 1266825 w 1432559"/>
                <a:gd name="connsiteY28" fmla="*/ 502253 h 951547"/>
                <a:gd name="connsiteX29" fmla="*/ 1266825 w 1432559"/>
                <a:gd name="connsiteY29" fmla="*/ 425768 h 951547"/>
                <a:gd name="connsiteX30" fmla="*/ 1349121 w 1432559"/>
                <a:gd name="connsiteY30" fmla="*/ 425768 h 951547"/>
                <a:gd name="connsiteX31" fmla="*/ 1432560 w 1432559"/>
                <a:gd name="connsiteY31" fmla="*/ 342329 h 951547"/>
                <a:gd name="connsiteX32" fmla="*/ 1432560 w 1432559"/>
                <a:gd name="connsiteY32" fmla="*/ 122777 h 951547"/>
                <a:gd name="connsiteX33" fmla="*/ 1331309 w 1432559"/>
                <a:gd name="connsiteY33" fmla="*/ 122777 h 95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32559" h="951547">
                  <a:moveTo>
                    <a:pt x="1331309" y="122872"/>
                  </a:moveTo>
                  <a:cubicBezTo>
                    <a:pt x="1268444" y="122872"/>
                    <a:pt x="1217009" y="71438"/>
                    <a:pt x="1217009" y="8572"/>
                  </a:cubicBezTo>
                  <a:lnTo>
                    <a:pt x="1217009" y="0"/>
                  </a:lnTo>
                  <a:lnTo>
                    <a:pt x="508921" y="0"/>
                  </a:lnTo>
                  <a:lnTo>
                    <a:pt x="459391" y="0"/>
                  </a:lnTo>
                  <a:lnTo>
                    <a:pt x="344043" y="0"/>
                  </a:lnTo>
                  <a:cubicBezTo>
                    <a:pt x="307467" y="0"/>
                    <a:pt x="277082" y="28480"/>
                    <a:pt x="274225" y="64389"/>
                  </a:cubicBezTo>
                  <a:cubicBezTo>
                    <a:pt x="270891" y="106585"/>
                    <a:pt x="235839" y="138875"/>
                    <a:pt x="193453" y="138875"/>
                  </a:cubicBezTo>
                  <a:lnTo>
                    <a:pt x="70009" y="138875"/>
                  </a:lnTo>
                  <a:cubicBezTo>
                    <a:pt x="31528" y="138875"/>
                    <a:pt x="0" y="170497"/>
                    <a:pt x="0" y="208883"/>
                  </a:cubicBezTo>
                  <a:lnTo>
                    <a:pt x="0" y="447008"/>
                  </a:lnTo>
                  <a:lnTo>
                    <a:pt x="222980" y="447008"/>
                  </a:lnTo>
                  <a:cubicBezTo>
                    <a:pt x="255270" y="447008"/>
                    <a:pt x="281749" y="473488"/>
                    <a:pt x="281749" y="505778"/>
                  </a:cubicBezTo>
                  <a:lnTo>
                    <a:pt x="281749" y="542258"/>
                  </a:lnTo>
                  <a:lnTo>
                    <a:pt x="281749" y="951547"/>
                  </a:lnTo>
                  <a:cubicBezTo>
                    <a:pt x="288988" y="920687"/>
                    <a:pt x="316896" y="897446"/>
                    <a:pt x="349853" y="897446"/>
                  </a:cubicBezTo>
                  <a:lnTo>
                    <a:pt x="418052" y="897446"/>
                  </a:lnTo>
                  <a:cubicBezTo>
                    <a:pt x="460343" y="897446"/>
                    <a:pt x="495395" y="865156"/>
                    <a:pt x="498824" y="822960"/>
                  </a:cubicBezTo>
                  <a:cubicBezTo>
                    <a:pt x="501682" y="787051"/>
                    <a:pt x="532066" y="758571"/>
                    <a:pt x="568643" y="758571"/>
                  </a:cubicBezTo>
                  <a:lnTo>
                    <a:pt x="683990" y="758571"/>
                  </a:lnTo>
                  <a:lnTo>
                    <a:pt x="733520" y="758571"/>
                  </a:lnTo>
                  <a:lnTo>
                    <a:pt x="1066514" y="758571"/>
                  </a:lnTo>
                  <a:cubicBezTo>
                    <a:pt x="1070800" y="758571"/>
                    <a:pt x="1074896" y="758952"/>
                    <a:pt x="1078992" y="759714"/>
                  </a:cubicBezTo>
                  <a:lnTo>
                    <a:pt x="1078992" y="617506"/>
                  </a:lnTo>
                  <a:cubicBezTo>
                    <a:pt x="1078992" y="585788"/>
                    <a:pt x="1104900" y="559880"/>
                    <a:pt x="1136618" y="559880"/>
                  </a:cubicBezTo>
                  <a:lnTo>
                    <a:pt x="1156621" y="559880"/>
                  </a:lnTo>
                  <a:cubicBezTo>
                    <a:pt x="1157192" y="559880"/>
                    <a:pt x="1157764" y="559880"/>
                    <a:pt x="1158335" y="559880"/>
                  </a:cubicBezTo>
                  <a:lnTo>
                    <a:pt x="1209199" y="559880"/>
                  </a:lnTo>
                  <a:cubicBezTo>
                    <a:pt x="1240917" y="559880"/>
                    <a:pt x="1266825" y="533972"/>
                    <a:pt x="1266825" y="502253"/>
                  </a:cubicBezTo>
                  <a:lnTo>
                    <a:pt x="1266825" y="425768"/>
                  </a:lnTo>
                  <a:lnTo>
                    <a:pt x="1349121" y="425768"/>
                  </a:lnTo>
                  <a:cubicBezTo>
                    <a:pt x="1395031" y="425768"/>
                    <a:pt x="1432560" y="388239"/>
                    <a:pt x="1432560" y="342329"/>
                  </a:cubicBezTo>
                  <a:lnTo>
                    <a:pt x="1432560" y="122777"/>
                  </a:lnTo>
                  <a:lnTo>
                    <a:pt x="1331309" y="122777"/>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3" name="Freeform: Shape 202">
              <a:extLst>
                <a:ext uri="{FF2B5EF4-FFF2-40B4-BE49-F238E27FC236}">
                  <a16:creationId xmlns:a16="http://schemas.microsoft.com/office/drawing/2014/main" id="{7C5C6DD8-D050-4F38-9E63-4C0199D6DC1D}"/>
                </a:ext>
              </a:extLst>
            </p:cNvPr>
            <p:cNvSpPr/>
            <p:nvPr/>
          </p:nvSpPr>
          <p:spPr>
            <a:xfrm>
              <a:off x="3245469" y="381555"/>
              <a:ext cx="1149858" cy="1834229"/>
            </a:xfrm>
            <a:custGeom>
              <a:avLst/>
              <a:gdLst>
                <a:gd name="connsiteX0" fmla="*/ 935450 w 1149858"/>
                <a:gd name="connsiteY0" fmla="*/ 0 h 1834229"/>
                <a:gd name="connsiteX1" fmla="*/ 644367 w 1149858"/>
                <a:gd name="connsiteY1" fmla="*/ 0 h 1834229"/>
                <a:gd name="connsiteX2" fmla="*/ 436912 w 1149858"/>
                <a:gd name="connsiteY2" fmla="*/ 0 h 1834229"/>
                <a:gd name="connsiteX3" fmla="*/ 340043 w 1149858"/>
                <a:gd name="connsiteY3" fmla="*/ 96869 h 1834229"/>
                <a:gd name="connsiteX4" fmla="*/ 340043 w 1149858"/>
                <a:gd name="connsiteY4" fmla="*/ 393764 h 1834229"/>
                <a:gd name="connsiteX5" fmla="*/ 98774 w 1149858"/>
                <a:gd name="connsiteY5" fmla="*/ 393764 h 1834229"/>
                <a:gd name="connsiteX6" fmla="*/ 1905 w 1149858"/>
                <a:gd name="connsiteY6" fmla="*/ 490633 h 1834229"/>
                <a:gd name="connsiteX7" fmla="*/ 1905 w 1149858"/>
                <a:gd name="connsiteY7" fmla="*/ 659606 h 1834229"/>
                <a:gd name="connsiteX8" fmla="*/ 0 w 1149858"/>
                <a:gd name="connsiteY8" fmla="*/ 659892 h 1834229"/>
                <a:gd name="connsiteX9" fmla="*/ 0 w 1149858"/>
                <a:gd name="connsiteY9" fmla="*/ 916305 h 1834229"/>
                <a:gd name="connsiteX10" fmla="*/ 0 w 1149858"/>
                <a:gd name="connsiteY10" fmla="*/ 998410 h 1834229"/>
                <a:gd name="connsiteX11" fmla="*/ 0 w 1149858"/>
                <a:gd name="connsiteY11" fmla="*/ 1315593 h 1834229"/>
                <a:gd name="connsiteX12" fmla="*/ 78486 w 1149858"/>
                <a:gd name="connsiteY12" fmla="*/ 1398842 h 1834229"/>
                <a:gd name="connsiteX13" fmla="*/ 154686 w 1149858"/>
                <a:gd name="connsiteY13" fmla="*/ 1479709 h 1834229"/>
                <a:gd name="connsiteX14" fmla="*/ 154686 w 1149858"/>
                <a:gd name="connsiteY14" fmla="*/ 1601343 h 1834229"/>
                <a:gd name="connsiteX15" fmla="*/ 234506 w 1149858"/>
                <a:gd name="connsiteY15" fmla="*/ 1684687 h 1834229"/>
                <a:gd name="connsiteX16" fmla="*/ 312039 w 1149858"/>
                <a:gd name="connsiteY16" fmla="*/ 1765649 h 1834229"/>
                <a:gd name="connsiteX17" fmla="*/ 312039 w 1149858"/>
                <a:gd name="connsiteY17" fmla="*/ 1776603 h 1834229"/>
                <a:gd name="connsiteX18" fmla="*/ 369665 w 1149858"/>
                <a:gd name="connsiteY18" fmla="*/ 1834229 h 1834229"/>
                <a:gd name="connsiteX19" fmla="*/ 389668 w 1149858"/>
                <a:gd name="connsiteY19" fmla="*/ 1834229 h 1834229"/>
                <a:gd name="connsiteX20" fmla="*/ 447294 w 1149858"/>
                <a:gd name="connsiteY20" fmla="*/ 1776603 h 1834229"/>
                <a:gd name="connsiteX21" fmla="*/ 447294 w 1149858"/>
                <a:gd name="connsiteY21" fmla="*/ 1765745 h 1834229"/>
                <a:gd name="connsiteX22" fmla="*/ 528257 w 1149858"/>
                <a:gd name="connsiteY22" fmla="*/ 1684782 h 1834229"/>
                <a:gd name="connsiteX23" fmla="*/ 681323 w 1149858"/>
                <a:gd name="connsiteY23" fmla="*/ 1684782 h 1834229"/>
                <a:gd name="connsiteX24" fmla="*/ 764762 w 1149858"/>
                <a:gd name="connsiteY24" fmla="*/ 1601343 h 1834229"/>
                <a:gd name="connsiteX25" fmla="*/ 764762 w 1149858"/>
                <a:gd name="connsiteY25" fmla="*/ 1348835 h 1834229"/>
                <a:gd name="connsiteX26" fmla="*/ 681323 w 1149858"/>
                <a:gd name="connsiteY26" fmla="*/ 1265396 h 1834229"/>
                <a:gd name="connsiteX27" fmla="*/ 602171 w 1149858"/>
                <a:gd name="connsiteY27" fmla="*/ 1186910 h 1834229"/>
                <a:gd name="connsiteX28" fmla="*/ 683133 w 1149858"/>
                <a:gd name="connsiteY28" fmla="*/ 1105948 h 1834229"/>
                <a:gd name="connsiteX29" fmla="*/ 860870 w 1149858"/>
                <a:gd name="connsiteY29" fmla="*/ 1105948 h 1834229"/>
                <a:gd name="connsiteX30" fmla="*/ 918496 w 1149858"/>
                <a:gd name="connsiteY30" fmla="*/ 1048322 h 1834229"/>
                <a:gd name="connsiteX31" fmla="*/ 918496 w 1149858"/>
                <a:gd name="connsiteY31" fmla="*/ 1028319 h 1834229"/>
                <a:gd name="connsiteX32" fmla="*/ 860870 w 1149858"/>
                <a:gd name="connsiteY32" fmla="*/ 970693 h 1834229"/>
                <a:gd name="connsiteX33" fmla="*/ 845725 w 1149858"/>
                <a:gd name="connsiteY33" fmla="*/ 970693 h 1834229"/>
                <a:gd name="connsiteX34" fmla="*/ 764762 w 1149858"/>
                <a:gd name="connsiteY34" fmla="*/ 889730 h 1834229"/>
                <a:gd name="connsiteX35" fmla="*/ 764762 w 1149858"/>
                <a:gd name="connsiteY35" fmla="*/ 759047 h 1834229"/>
                <a:gd name="connsiteX36" fmla="*/ 763905 w 1149858"/>
                <a:gd name="connsiteY36" fmla="*/ 730282 h 1834229"/>
                <a:gd name="connsiteX37" fmla="*/ 798862 w 1149858"/>
                <a:gd name="connsiteY37" fmla="*/ 730282 h 1834229"/>
                <a:gd name="connsiteX38" fmla="*/ 935355 w 1149858"/>
                <a:gd name="connsiteY38" fmla="*/ 640937 h 1834229"/>
                <a:gd name="connsiteX39" fmla="*/ 935355 w 1149858"/>
                <a:gd name="connsiteY39" fmla="*/ 636556 h 1834229"/>
                <a:gd name="connsiteX40" fmla="*/ 935355 w 1149858"/>
                <a:gd name="connsiteY40" fmla="*/ 626555 h 1834229"/>
                <a:gd name="connsiteX41" fmla="*/ 1006221 w 1149858"/>
                <a:gd name="connsiteY41" fmla="*/ 626555 h 1834229"/>
                <a:gd name="connsiteX42" fmla="*/ 1149858 w 1149858"/>
                <a:gd name="connsiteY42" fmla="*/ 490061 h 1834229"/>
                <a:gd name="connsiteX43" fmla="*/ 1149858 w 1149858"/>
                <a:gd name="connsiteY43" fmla="*/ 0 h 1834229"/>
                <a:gd name="connsiteX44" fmla="*/ 935450 w 1149858"/>
                <a:gd name="connsiteY44" fmla="*/ 0 h 18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49858" h="1834229">
                  <a:moveTo>
                    <a:pt x="935450" y="0"/>
                  </a:moveTo>
                  <a:lnTo>
                    <a:pt x="644367" y="0"/>
                  </a:lnTo>
                  <a:lnTo>
                    <a:pt x="436912" y="0"/>
                  </a:lnTo>
                  <a:cubicBezTo>
                    <a:pt x="383477" y="0"/>
                    <a:pt x="340043" y="43339"/>
                    <a:pt x="340043" y="96869"/>
                  </a:cubicBezTo>
                  <a:lnTo>
                    <a:pt x="340043" y="393764"/>
                  </a:lnTo>
                  <a:lnTo>
                    <a:pt x="98774" y="393764"/>
                  </a:lnTo>
                  <a:cubicBezTo>
                    <a:pt x="45339" y="393764"/>
                    <a:pt x="1905" y="437102"/>
                    <a:pt x="1905" y="490633"/>
                  </a:cubicBezTo>
                  <a:lnTo>
                    <a:pt x="1905" y="659606"/>
                  </a:lnTo>
                  <a:lnTo>
                    <a:pt x="0" y="659892"/>
                  </a:lnTo>
                  <a:lnTo>
                    <a:pt x="0" y="916305"/>
                  </a:lnTo>
                  <a:lnTo>
                    <a:pt x="0" y="998410"/>
                  </a:lnTo>
                  <a:lnTo>
                    <a:pt x="0" y="1315593"/>
                  </a:lnTo>
                  <a:cubicBezTo>
                    <a:pt x="0" y="1359789"/>
                    <a:pt x="34862" y="1396270"/>
                    <a:pt x="78486" y="1398842"/>
                  </a:cubicBezTo>
                  <a:cubicBezTo>
                    <a:pt x="121349" y="1401413"/>
                    <a:pt x="154686" y="1436751"/>
                    <a:pt x="154686" y="1479709"/>
                  </a:cubicBezTo>
                  <a:lnTo>
                    <a:pt x="154686" y="1601343"/>
                  </a:lnTo>
                  <a:cubicBezTo>
                    <a:pt x="154686" y="1646015"/>
                    <a:pt x="190310" y="1682782"/>
                    <a:pt x="234506" y="1684687"/>
                  </a:cubicBezTo>
                  <a:cubicBezTo>
                    <a:pt x="277844" y="1686592"/>
                    <a:pt x="312039" y="1722215"/>
                    <a:pt x="312039" y="1765649"/>
                  </a:cubicBezTo>
                  <a:lnTo>
                    <a:pt x="312039" y="1776603"/>
                  </a:lnTo>
                  <a:cubicBezTo>
                    <a:pt x="312039" y="1808321"/>
                    <a:pt x="337947" y="1834229"/>
                    <a:pt x="369665" y="1834229"/>
                  </a:cubicBezTo>
                  <a:lnTo>
                    <a:pt x="389668" y="1834229"/>
                  </a:lnTo>
                  <a:cubicBezTo>
                    <a:pt x="421386" y="1834229"/>
                    <a:pt x="447294" y="1808321"/>
                    <a:pt x="447294" y="1776603"/>
                  </a:cubicBezTo>
                  <a:lnTo>
                    <a:pt x="447294" y="1765745"/>
                  </a:lnTo>
                  <a:cubicBezTo>
                    <a:pt x="447294" y="1721168"/>
                    <a:pt x="483680" y="1684782"/>
                    <a:pt x="528257" y="1684782"/>
                  </a:cubicBezTo>
                  <a:lnTo>
                    <a:pt x="681323" y="1684782"/>
                  </a:lnTo>
                  <a:cubicBezTo>
                    <a:pt x="727234" y="1684782"/>
                    <a:pt x="764762" y="1647254"/>
                    <a:pt x="764762" y="1601343"/>
                  </a:cubicBezTo>
                  <a:lnTo>
                    <a:pt x="764762" y="1348835"/>
                  </a:lnTo>
                  <a:cubicBezTo>
                    <a:pt x="764762" y="1302925"/>
                    <a:pt x="726662" y="1258253"/>
                    <a:pt x="681323" y="1265396"/>
                  </a:cubicBezTo>
                  <a:cubicBezTo>
                    <a:pt x="633508" y="1272921"/>
                    <a:pt x="601028" y="1256348"/>
                    <a:pt x="602171" y="1186910"/>
                  </a:cubicBezTo>
                  <a:cubicBezTo>
                    <a:pt x="602933" y="1142333"/>
                    <a:pt x="638556" y="1105948"/>
                    <a:pt x="683133" y="1105948"/>
                  </a:cubicBezTo>
                  <a:lnTo>
                    <a:pt x="860870" y="1105948"/>
                  </a:lnTo>
                  <a:cubicBezTo>
                    <a:pt x="892588" y="1105948"/>
                    <a:pt x="918496" y="1080040"/>
                    <a:pt x="918496" y="1048322"/>
                  </a:cubicBezTo>
                  <a:lnTo>
                    <a:pt x="918496" y="1028319"/>
                  </a:lnTo>
                  <a:cubicBezTo>
                    <a:pt x="918496" y="996601"/>
                    <a:pt x="892588" y="970693"/>
                    <a:pt x="860870" y="970693"/>
                  </a:cubicBezTo>
                  <a:lnTo>
                    <a:pt x="845725" y="970693"/>
                  </a:lnTo>
                  <a:cubicBezTo>
                    <a:pt x="801148" y="970693"/>
                    <a:pt x="764762" y="934307"/>
                    <a:pt x="764762" y="889730"/>
                  </a:cubicBezTo>
                  <a:lnTo>
                    <a:pt x="764762" y="759047"/>
                  </a:lnTo>
                  <a:cubicBezTo>
                    <a:pt x="764762" y="748951"/>
                    <a:pt x="764381" y="740950"/>
                    <a:pt x="763905" y="730282"/>
                  </a:cubicBezTo>
                  <a:lnTo>
                    <a:pt x="798862" y="730282"/>
                  </a:lnTo>
                  <a:cubicBezTo>
                    <a:pt x="874300" y="730282"/>
                    <a:pt x="935355" y="716375"/>
                    <a:pt x="935355" y="640937"/>
                  </a:cubicBezTo>
                  <a:lnTo>
                    <a:pt x="935355" y="636556"/>
                  </a:lnTo>
                  <a:lnTo>
                    <a:pt x="935355" y="626555"/>
                  </a:lnTo>
                  <a:lnTo>
                    <a:pt x="1006221" y="626555"/>
                  </a:lnTo>
                  <a:cubicBezTo>
                    <a:pt x="1081659" y="626555"/>
                    <a:pt x="1149858" y="565404"/>
                    <a:pt x="1149858" y="490061"/>
                  </a:cubicBezTo>
                  <a:lnTo>
                    <a:pt x="1149858" y="0"/>
                  </a:lnTo>
                  <a:lnTo>
                    <a:pt x="93545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4" name="Freeform: Shape 203">
              <a:extLst>
                <a:ext uri="{FF2B5EF4-FFF2-40B4-BE49-F238E27FC236}">
                  <a16:creationId xmlns:a16="http://schemas.microsoft.com/office/drawing/2014/main" id="{7650D9E6-1C8E-4631-96B8-25B14CA16043}"/>
                </a:ext>
              </a:extLst>
            </p:cNvPr>
            <p:cNvSpPr/>
            <p:nvPr/>
          </p:nvSpPr>
          <p:spPr>
            <a:xfrm>
              <a:off x="4395518" y="260683"/>
              <a:ext cx="1290351" cy="1074229"/>
            </a:xfrm>
            <a:custGeom>
              <a:avLst/>
              <a:gdLst>
                <a:gd name="connsiteX0" fmla="*/ 1290352 w 1290351"/>
                <a:gd name="connsiteY0" fmla="*/ 314516 h 1074229"/>
                <a:gd name="connsiteX1" fmla="*/ 626555 w 1290351"/>
                <a:gd name="connsiteY1" fmla="*/ 314516 h 1074229"/>
                <a:gd name="connsiteX2" fmla="*/ 626555 w 1290351"/>
                <a:gd name="connsiteY2" fmla="*/ 136493 h 1074229"/>
                <a:gd name="connsiteX3" fmla="*/ 490061 w 1290351"/>
                <a:gd name="connsiteY3" fmla="*/ 0 h 1074229"/>
                <a:gd name="connsiteX4" fmla="*/ 407765 w 1290351"/>
                <a:gd name="connsiteY4" fmla="*/ 0 h 1074229"/>
                <a:gd name="connsiteX5" fmla="*/ 407765 w 1290351"/>
                <a:gd name="connsiteY5" fmla="*/ 286 h 1074229"/>
                <a:gd name="connsiteX6" fmla="*/ 248983 w 1290351"/>
                <a:gd name="connsiteY6" fmla="*/ 286 h 1074229"/>
                <a:gd name="connsiteX7" fmla="*/ 248983 w 1290351"/>
                <a:gd name="connsiteY7" fmla="*/ 28861 h 1074229"/>
                <a:gd name="connsiteX8" fmla="*/ 156877 w 1290351"/>
                <a:gd name="connsiteY8" fmla="*/ 120967 h 1074229"/>
                <a:gd name="connsiteX9" fmla="*/ 0 w 1290351"/>
                <a:gd name="connsiteY9" fmla="*/ 120967 h 1074229"/>
                <a:gd name="connsiteX10" fmla="*/ 0 w 1290351"/>
                <a:gd name="connsiteY10" fmla="*/ 595408 h 1074229"/>
                <a:gd name="connsiteX11" fmla="*/ 270986 w 1290351"/>
                <a:gd name="connsiteY11" fmla="*/ 595408 h 1074229"/>
                <a:gd name="connsiteX12" fmla="*/ 270986 w 1290351"/>
                <a:gd name="connsiteY12" fmla="*/ 990791 h 1074229"/>
                <a:gd name="connsiteX13" fmla="*/ 354425 w 1290351"/>
                <a:gd name="connsiteY13" fmla="*/ 1074230 h 1074229"/>
                <a:gd name="connsiteX14" fmla="*/ 954500 w 1290351"/>
                <a:gd name="connsiteY14" fmla="*/ 1074230 h 1074229"/>
                <a:gd name="connsiteX15" fmla="*/ 1034415 w 1290351"/>
                <a:gd name="connsiteY15" fmla="*/ 1074230 h 1074229"/>
                <a:gd name="connsiteX16" fmla="*/ 1034701 w 1290351"/>
                <a:gd name="connsiteY16" fmla="*/ 1004602 h 1074229"/>
                <a:gd name="connsiteX17" fmla="*/ 1113186 w 1290351"/>
                <a:gd name="connsiteY17" fmla="*/ 932974 h 1074229"/>
                <a:gd name="connsiteX18" fmla="*/ 1189386 w 1290351"/>
                <a:gd name="connsiteY18" fmla="*/ 863251 h 1074229"/>
                <a:gd name="connsiteX19" fmla="*/ 1272064 w 1290351"/>
                <a:gd name="connsiteY19" fmla="*/ 791337 h 1074229"/>
                <a:gd name="connsiteX20" fmla="*/ 1287780 w 1290351"/>
                <a:gd name="connsiteY20" fmla="*/ 791337 h 1074229"/>
                <a:gd name="connsiteX21" fmla="*/ 1290352 w 1290351"/>
                <a:gd name="connsiteY21" fmla="*/ 314516 h 107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90351" h="1074229">
                  <a:moveTo>
                    <a:pt x="1290352" y="314516"/>
                  </a:moveTo>
                  <a:lnTo>
                    <a:pt x="626555" y="314516"/>
                  </a:lnTo>
                  <a:lnTo>
                    <a:pt x="626555" y="136493"/>
                  </a:lnTo>
                  <a:cubicBezTo>
                    <a:pt x="626555" y="61055"/>
                    <a:pt x="565404" y="0"/>
                    <a:pt x="490061" y="0"/>
                  </a:cubicBezTo>
                  <a:lnTo>
                    <a:pt x="407765" y="0"/>
                  </a:lnTo>
                  <a:lnTo>
                    <a:pt x="407765" y="286"/>
                  </a:lnTo>
                  <a:lnTo>
                    <a:pt x="248983" y="286"/>
                  </a:lnTo>
                  <a:lnTo>
                    <a:pt x="248983" y="28861"/>
                  </a:lnTo>
                  <a:cubicBezTo>
                    <a:pt x="248983" y="79724"/>
                    <a:pt x="207740" y="120967"/>
                    <a:pt x="156877" y="120967"/>
                  </a:cubicBezTo>
                  <a:lnTo>
                    <a:pt x="0" y="120967"/>
                  </a:lnTo>
                  <a:lnTo>
                    <a:pt x="0" y="595408"/>
                  </a:lnTo>
                  <a:lnTo>
                    <a:pt x="270986" y="595408"/>
                  </a:lnTo>
                  <a:lnTo>
                    <a:pt x="270986" y="990791"/>
                  </a:lnTo>
                  <a:cubicBezTo>
                    <a:pt x="270986" y="1036701"/>
                    <a:pt x="308515" y="1074230"/>
                    <a:pt x="354425" y="1074230"/>
                  </a:cubicBezTo>
                  <a:lnTo>
                    <a:pt x="954500" y="1074230"/>
                  </a:lnTo>
                  <a:lnTo>
                    <a:pt x="1034415" y="1074230"/>
                  </a:lnTo>
                  <a:lnTo>
                    <a:pt x="1034701" y="1004602"/>
                  </a:lnTo>
                  <a:cubicBezTo>
                    <a:pt x="1034891" y="965168"/>
                    <a:pt x="1073087" y="934879"/>
                    <a:pt x="1113186" y="932974"/>
                  </a:cubicBezTo>
                  <a:cubicBezTo>
                    <a:pt x="1152430" y="931069"/>
                    <a:pt x="1183958" y="902113"/>
                    <a:pt x="1189386" y="863251"/>
                  </a:cubicBezTo>
                  <a:cubicBezTo>
                    <a:pt x="1195006" y="822770"/>
                    <a:pt x="1230058" y="791337"/>
                    <a:pt x="1272064" y="791337"/>
                  </a:cubicBezTo>
                  <a:lnTo>
                    <a:pt x="1287780" y="791337"/>
                  </a:lnTo>
                  <a:cubicBezTo>
                    <a:pt x="1287208" y="673227"/>
                    <a:pt x="1290352" y="511397"/>
                    <a:pt x="1290352" y="314516"/>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5" name="Freeform: Shape 204">
              <a:extLst>
                <a:ext uri="{FF2B5EF4-FFF2-40B4-BE49-F238E27FC236}">
                  <a16:creationId xmlns:a16="http://schemas.microsoft.com/office/drawing/2014/main" id="{FBF9121E-EF86-4F7A-9BCB-15FCED4340BD}"/>
                </a:ext>
              </a:extLst>
            </p:cNvPr>
            <p:cNvSpPr/>
            <p:nvPr/>
          </p:nvSpPr>
          <p:spPr>
            <a:xfrm>
              <a:off x="2456609" y="-24876"/>
              <a:ext cx="2346960" cy="1813083"/>
            </a:xfrm>
            <a:custGeom>
              <a:avLst/>
              <a:gdLst>
                <a:gd name="connsiteX0" fmla="*/ 862298 w 2346960"/>
                <a:gd name="connsiteY0" fmla="*/ 0 h 1813083"/>
                <a:gd name="connsiteX1" fmla="*/ 654368 w 2346960"/>
                <a:gd name="connsiteY1" fmla="*/ 207931 h 1813083"/>
                <a:gd name="connsiteX2" fmla="*/ 654368 w 2346960"/>
                <a:gd name="connsiteY2" fmla="*/ 444437 h 1813083"/>
                <a:gd name="connsiteX3" fmla="*/ 513112 w 2346960"/>
                <a:gd name="connsiteY3" fmla="*/ 444437 h 1813083"/>
                <a:gd name="connsiteX4" fmla="*/ 305181 w 2346960"/>
                <a:gd name="connsiteY4" fmla="*/ 652367 h 1813083"/>
                <a:gd name="connsiteX5" fmla="*/ 305181 w 2346960"/>
                <a:gd name="connsiteY5" fmla="*/ 1066514 h 1813083"/>
                <a:gd name="connsiteX6" fmla="*/ 268319 w 2346960"/>
                <a:gd name="connsiteY6" fmla="*/ 1078135 h 1813083"/>
                <a:gd name="connsiteX7" fmla="*/ 235458 w 2346960"/>
                <a:gd name="connsiteY7" fmla="*/ 1090327 h 1813083"/>
                <a:gd name="connsiteX8" fmla="*/ 162497 w 2346960"/>
                <a:gd name="connsiteY8" fmla="*/ 1173099 h 1813083"/>
                <a:gd name="connsiteX9" fmla="*/ 162497 w 2346960"/>
                <a:gd name="connsiteY9" fmla="*/ 1441228 h 1813083"/>
                <a:gd name="connsiteX10" fmla="*/ 81915 w 2346960"/>
                <a:gd name="connsiteY10" fmla="*/ 1522190 h 1813083"/>
                <a:gd name="connsiteX11" fmla="*/ 0 w 2346960"/>
                <a:gd name="connsiteY11" fmla="*/ 1605629 h 1813083"/>
                <a:gd name="connsiteX12" fmla="*/ 0 w 2346960"/>
                <a:gd name="connsiteY12" fmla="*/ 1729645 h 1813083"/>
                <a:gd name="connsiteX13" fmla="*/ 83439 w 2346960"/>
                <a:gd name="connsiteY13" fmla="*/ 1813084 h 1813083"/>
                <a:gd name="connsiteX14" fmla="*/ 364141 w 2346960"/>
                <a:gd name="connsiteY14" fmla="*/ 1813084 h 1813083"/>
                <a:gd name="connsiteX15" fmla="*/ 447484 w 2346960"/>
                <a:gd name="connsiteY15" fmla="*/ 1733264 h 1813083"/>
                <a:gd name="connsiteX16" fmla="*/ 527590 w 2346960"/>
                <a:gd name="connsiteY16" fmla="*/ 1655731 h 1813083"/>
                <a:gd name="connsiteX17" fmla="*/ 609600 w 2346960"/>
                <a:gd name="connsiteY17" fmla="*/ 1581817 h 1813083"/>
                <a:gd name="connsiteX18" fmla="*/ 687896 w 2346960"/>
                <a:gd name="connsiteY18" fmla="*/ 1508951 h 1813083"/>
                <a:gd name="connsiteX19" fmla="*/ 708184 w 2346960"/>
                <a:gd name="connsiteY19" fmla="*/ 1508951 h 1813083"/>
                <a:gd name="connsiteX20" fmla="*/ 789146 w 2346960"/>
                <a:gd name="connsiteY20" fmla="*/ 1589913 h 1813083"/>
                <a:gd name="connsiteX21" fmla="*/ 789146 w 2346960"/>
                <a:gd name="connsiteY21" fmla="*/ 1404557 h 1813083"/>
                <a:gd name="connsiteX22" fmla="*/ 789146 w 2346960"/>
                <a:gd name="connsiteY22" fmla="*/ 1322451 h 1813083"/>
                <a:gd name="connsiteX23" fmla="*/ 789146 w 2346960"/>
                <a:gd name="connsiteY23" fmla="*/ 1066038 h 1813083"/>
                <a:gd name="connsiteX24" fmla="*/ 787908 w 2346960"/>
                <a:gd name="connsiteY24" fmla="*/ 1066038 h 1813083"/>
                <a:gd name="connsiteX25" fmla="*/ 787908 w 2346960"/>
                <a:gd name="connsiteY25" fmla="*/ 876300 h 1813083"/>
                <a:gd name="connsiteX26" fmla="*/ 793337 w 2346960"/>
                <a:gd name="connsiteY26" fmla="*/ 876300 h 1813083"/>
                <a:gd name="connsiteX27" fmla="*/ 887921 w 2346960"/>
                <a:gd name="connsiteY27" fmla="*/ 800100 h 1813083"/>
                <a:gd name="connsiteX28" fmla="*/ 1129189 w 2346960"/>
                <a:gd name="connsiteY28" fmla="*/ 800100 h 1813083"/>
                <a:gd name="connsiteX29" fmla="*/ 1129189 w 2346960"/>
                <a:gd name="connsiteY29" fmla="*/ 503301 h 1813083"/>
                <a:gd name="connsiteX30" fmla="*/ 1226058 w 2346960"/>
                <a:gd name="connsiteY30" fmla="*/ 406432 h 1813083"/>
                <a:gd name="connsiteX31" fmla="*/ 1433513 w 2346960"/>
                <a:gd name="connsiteY31" fmla="*/ 406432 h 1813083"/>
                <a:gd name="connsiteX32" fmla="*/ 1724597 w 2346960"/>
                <a:gd name="connsiteY32" fmla="*/ 406432 h 1813083"/>
                <a:gd name="connsiteX33" fmla="*/ 2096072 w 2346960"/>
                <a:gd name="connsiteY33" fmla="*/ 406432 h 1813083"/>
                <a:gd name="connsiteX34" fmla="*/ 2188178 w 2346960"/>
                <a:gd name="connsiteY34" fmla="*/ 314325 h 1813083"/>
                <a:gd name="connsiteX35" fmla="*/ 2188178 w 2346960"/>
                <a:gd name="connsiteY35" fmla="*/ 285750 h 1813083"/>
                <a:gd name="connsiteX36" fmla="*/ 2346960 w 2346960"/>
                <a:gd name="connsiteY36" fmla="*/ 285750 h 1813083"/>
                <a:gd name="connsiteX37" fmla="*/ 2346960 w 2346960"/>
                <a:gd name="connsiteY37" fmla="*/ 0 h 1813083"/>
                <a:gd name="connsiteX38" fmla="*/ 862298 w 2346960"/>
                <a:gd name="connsiteY38" fmla="*/ 0 h 181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46960" h="1813083">
                  <a:moveTo>
                    <a:pt x="862298" y="0"/>
                  </a:moveTo>
                  <a:cubicBezTo>
                    <a:pt x="747427" y="0"/>
                    <a:pt x="654368" y="93155"/>
                    <a:pt x="654368" y="207931"/>
                  </a:cubicBezTo>
                  <a:lnTo>
                    <a:pt x="654368" y="444437"/>
                  </a:lnTo>
                  <a:lnTo>
                    <a:pt x="513112" y="444437"/>
                  </a:lnTo>
                  <a:cubicBezTo>
                    <a:pt x="398240" y="444437"/>
                    <a:pt x="305181" y="537591"/>
                    <a:pt x="305181" y="652367"/>
                  </a:cubicBezTo>
                  <a:lnTo>
                    <a:pt x="305181" y="1066514"/>
                  </a:lnTo>
                  <a:cubicBezTo>
                    <a:pt x="291846" y="1067562"/>
                    <a:pt x="279273" y="1071563"/>
                    <a:pt x="268319" y="1078135"/>
                  </a:cubicBezTo>
                  <a:cubicBezTo>
                    <a:pt x="258223" y="1084231"/>
                    <a:pt x="247174" y="1088803"/>
                    <a:pt x="235458" y="1090327"/>
                  </a:cubicBezTo>
                  <a:cubicBezTo>
                    <a:pt x="194405" y="1095470"/>
                    <a:pt x="162497" y="1130713"/>
                    <a:pt x="162497" y="1173099"/>
                  </a:cubicBezTo>
                  <a:lnTo>
                    <a:pt x="162497" y="1441228"/>
                  </a:lnTo>
                  <a:cubicBezTo>
                    <a:pt x="162497" y="1485519"/>
                    <a:pt x="126206" y="1521428"/>
                    <a:pt x="81915" y="1522190"/>
                  </a:cubicBezTo>
                  <a:cubicBezTo>
                    <a:pt x="36671" y="1522952"/>
                    <a:pt x="0" y="1560195"/>
                    <a:pt x="0" y="1605629"/>
                  </a:cubicBezTo>
                  <a:lnTo>
                    <a:pt x="0" y="1729645"/>
                  </a:lnTo>
                  <a:cubicBezTo>
                    <a:pt x="0" y="1775555"/>
                    <a:pt x="37529" y="1813084"/>
                    <a:pt x="83439" y="1813084"/>
                  </a:cubicBezTo>
                  <a:lnTo>
                    <a:pt x="364141" y="1813084"/>
                  </a:lnTo>
                  <a:cubicBezTo>
                    <a:pt x="408813" y="1813084"/>
                    <a:pt x="445580" y="1777460"/>
                    <a:pt x="447484" y="1733264"/>
                  </a:cubicBezTo>
                  <a:cubicBezTo>
                    <a:pt x="449390" y="1690211"/>
                    <a:pt x="484442" y="1656207"/>
                    <a:pt x="527590" y="1655731"/>
                  </a:cubicBezTo>
                  <a:cubicBezTo>
                    <a:pt x="569881" y="1655255"/>
                    <a:pt x="604838" y="1622965"/>
                    <a:pt x="609600" y="1581817"/>
                  </a:cubicBezTo>
                  <a:cubicBezTo>
                    <a:pt x="614267" y="1540859"/>
                    <a:pt x="646748" y="1508951"/>
                    <a:pt x="687896" y="1508951"/>
                  </a:cubicBezTo>
                  <a:lnTo>
                    <a:pt x="708184" y="1508951"/>
                  </a:lnTo>
                  <a:cubicBezTo>
                    <a:pt x="752761" y="1508951"/>
                    <a:pt x="789146" y="1545336"/>
                    <a:pt x="789146" y="1589913"/>
                  </a:cubicBezTo>
                  <a:lnTo>
                    <a:pt x="789146" y="1404557"/>
                  </a:lnTo>
                  <a:lnTo>
                    <a:pt x="789146" y="1322451"/>
                  </a:lnTo>
                  <a:lnTo>
                    <a:pt x="789146" y="1066038"/>
                  </a:lnTo>
                  <a:lnTo>
                    <a:pt x="787908" y="1066038"/>
                  </a:lnTo>
                  <a:lnTo>
                    <a:pt x="787908" y="876300"/>
                  </a:lnTo>
                  <a:lnTo>
                    <a:pt x="793337" y="876300"/>
                  </a:lnTo>
                  <a:cubicBezTo>
                    <a:pt x="802767" y="832771"/>
                    <a:pt x="841534" y="800100"/>
                    <a:pt x="887921" y="800100"/>
                  </a:cubicBezTo>
                  <a:lnTo>
                    <a:pt x="1129189" y="800100"/>
                  </a:lnTo>
                  <a:lnTo>
                    <a:pt x="1129189" y="503301"/>
                  </a:lnTo>
                  <a:cubicBezTo>
                    <a:pt x="1129189" y="449866"/>
                    <a:pt x="1172527" y="406432"/>
                    <a:pt x="1226058" y="406432"/>
                  </a:cubicBezTo>
                  <a:lnTo>
                    <a:pt x="1433513" y="406432"/>
                  </a:lnTo>
                  <a:lnTo>
                    <a:pt x="1724597" y="406432"/>
                  </a:lnTo>
                  <a:lnTo>
                    <a:pt x="2096072" y="406432"/>
                  </a:lnTo>
                  <a:cubicBezTo>
                    <a:pt x="2146935" y="406432"/>
                    <a:pt x="2188178" y="365189"/>
                    <a:pt x="2188178" y="314325"/>
                  </a:cubicBezTo>
                  <a:lnTo>
                    <a:pt x="2188178" y="285750"/>
                  </a:lnTo>
                  <a:lnTo>
                    <a:pt x="2346960" y="285750"/>
                  </a:lnTo>
                  <a:lnTo>
                    <a:pt x="2346960" y="0"/>
                  </a:lnTo>
                  <a:lnTo>
                    <a:pt x="86229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6" name="Freeform: Shape 205">
              <a:extLst>
                <a:ext uri="{FF2B5EF4-FFF2-40B4-BE49-F238E27FC236}">
                  <a16:creationId xmlns:a16="http://schemas.microsoft.com/office/drawing/2014/main" id="{7997A310-2F48-4B8C-BA5A-FDFE924A1D01}"/>
                </a:ext>
              </a:extLst>
            </p:cNvPr>
            <p:cNvSpPr/>
            <p:nvPr/>
          </p:nvSpPr>
          <p:spPr>
            <a:xfrm>
              <a:off x="4963684" y="2644504"/>
              <a:ext cx="1471421" cy="875728"/>
            </a:xfrm>
            <a:custGeom>
              <a:avLst/>
              <a:gdLst>
                <a:gd name="connsiteX0" fmla="*/ 157829 w 1471421"/>
                <a:gd name="connsiteY0" fmla="*/ 0 h 875728"/>
                <a:gd name="connsiteX1" fmla="*/ 157829 w 1471421"/>
                <a:gd name="connsiteY1" fmla="*/ 53245 h 875728"/>
                <a:gd name="connsiteX2" fmla="*/ 157829 w 1471421"/>
                <a:gd name="connsiteY2" fmla="*/ 105632 h 875728"/>
                <a:gd name="connsiteX3" fmla="*/ 200406 w 1471421"/>
                <a:gd name="connsiteY3" fmla="*/ 163354 h 875728"/>
                <a:gd name="connsiteX4" fmla="*/ 218313 w 1471421"/>
                <a:gd name="connsiteY4" fmla="*/ 166116 h 875728"/>
                <a:gd name="connsiteX5" fmla="*/ 312515 w 1471421"/>
                <a:gd name="connsiteY5" fmla="*/ 166116 h 875728"/>
                <a:gd name="connsiteX6" fmla="*/ 314134 w 1471421"/>
                <a:gd name="connsiteY6" fmla="*/ 166116 h 875728"/>
                <a:gd name="connsiteX7" fmla="*/ 314801 w 1471421"/>
                <a:gd name="connsiteY7" fmla="*/ 442722 h 875728"/>
                <a:gd name="connsiteX8" fmla="*/ 314801 w 1471421"/>
                <a:gd name="connsiteY8" fmla="*/ 444913 h 875728"/>
                <a:gd name="connsiteX9" fmla="*/ 314801 w 1471421"/>
                <a:gd name="connsiteY9" fmla="*/ 444913 h 875728"/>
                <a:gd name="connsiteX10" fmla="*/ 232982 w 1471421"/>
                <a:gd name="connsiteY10" fmla="*/ 444913 h 875728"/>
                <a:gd name="connsiteX11" fmla="*/ 162020 w 1471421"/>
                <a:gd name="connsiteY11" fmla="*/ 498538 h 875728"/>
                <a:gd name="connsiteX12" fmla="*/ 160401 w 1471421"/>
                <a:gd name="connsiteY12" fmla="*/ 512540 h 875728"/>
                <a:gd name="connsiteX13" fmla="*/ 160211 w 1471421"/>
                <a:gd name="connsiteY13" fmla="*/ 543497 h 875728"/>
                <a:gd name="connsiteX14" fmla="*/ 99726 w 1471421"/>
                <a:gd name="connsiteY14" fmla="*/ 603980 h 875728"/>
                <a:gd name="connsiteX15" fmla="*/ 381 w 1471421"/>
                <a:gd name="connsiteY15" fmla="*/ 603980 h 875728"/>
                <a:gd name="connsiteX16" fmla="*/ 381 w 1471421"/>
                <a:gd name="connsiteY16" fmla="*/ 743712 h 875728"/>
                <a:gd name="connsiteX17" fmla="*/ 0 w 1471421"/>
                <a:gd name="connsiteY17" fmla="*/ 743712 h 875728"/>
                <a:gd name="connsiteX18" fmla="*/ 0 w 1471421"/>
                <a:gd name="connsiteY18" fmla="*/ 747141 h 875728"/>
                <a:gd name="connsiteX19" fmla="*/ 146114 w 1471421"/>
                <a:gd name="connsiteY19" fmla="*/ 747141 h 875728"/>
                <a:gd name="connsiteX20" fmla="*/ 203740 w 1471421"/>
                <a:gd name="connsiteY20" fmla="*/ 804767 h 875728"/>
                <a:gd name="connsiteX21" fmla="*/ 203740 w 1471421"/>
                <a:gd name="connsiteY21" fmla="*/ 824770 h 875728"/>
                <a:gd name="connsiteX22" fmla="*/ 172879 w 1471421"/>
                <a:gd name="connsiteY22" fmla="*/ 875729 h 875728"/>
                <a:gd name="connsiteX23" fmla="*/ 232600 w 1471421"/>
                <a:gd name="connsiteY23" fmla="*/ 875729 h 875728"/>
                <a:gd name="connsiteX24" fmla="*/ 313373 w 1471421"/>
                <a:gd name="connsiteY24" fmla="*/ 801243 h 875728"/>
                <a:gd name="connsiteX25" fmla="*/ 383191 w 1471421"/>
                <a:gd name="connsiteY25" fmla="*/ 736854 h 875728"/>
                <a:gd name="connsiteX26" fmla="*/ 498539 w 1471421"/>
                <a:gd name="connsiteY26" fmla="*/ 736854 h 875728"/>
                <a:gd name="connsiteX27" fmla="*/ 548068 w 1471421"/>
                <a:gd name="connsiteY27" fmla="*/ 736854 h 875728"/>
                <a:gd name="connsiteX28" fmla="*/ 1256157 w 1471421"/>
                <a:gd name="connsiteY28" fmla="*/ 736854 h 875728"/>
                <a:gd name="connsiteX29" fmla="*/ 1256157 w 1471421"/>
                <a:gd name="connsiteY29" fmla="*/ 745427 h 875728"/>
                <a:gd name="connsiteX30" fmla="*/ 1370457 w 1471421"/>
                <a:gd name="connsiteY30" fmla="*/ 859727 h 875728"/>
                <a:gd name="connsiteX31" fmla="*/ 1471422 w 1471421"/>
                <a:gd name="connsiteY31" fmla="*/ 859727 h 875728"/>
                <a:gd name="connsiteX32" fmla="*/ 1471422 w 1471421"/>
                <a:gd name="connsiteY32" fmla="*/ 843439 h 875728"/>
                <a:gd name="connsiteX33" fmla="*/ 1471422 w 1471421"/>
                <a:gd name="connsiteY33" fmla="*/ 390620 h 875728"/>
                <a:gd name="connsiteX34" fmla="*/ 1471422 w 1471421"/>
                <a:gd name="connsiteY34" fmla="*/ 191 h 875728"/>
                <a:gd name="connsiteX35" fmla="*/ 157829 w 1471421"/>
                <a:gd name="connsiteY35" fmla="*/ 191 h 875728"/>
                <a:gd name="connsiteX36" fmla="*/ 1255395 w 1471421"/>
                <a:gd name="connsiteY36" fmla="*/ 736663 h 875728"/>
                <a:gd name="connsiteX37" fmla="*/ 947452 w 1471421"/>
                <a:gd name="connsiteY37" fmla="*/ 736663 h 875728"/>
                <a:gd name="connsiteX38" fmla="*/ 947452 w 1471421"/>
                <a:gd name="connsiteY38" fmla="*/ 496157 h 875728"/>
                <a:gd name="connsiteX39" fmla="*/ 1062609 w 1471421"/>
                <a:gd name="connsiteY39" fmla="*/ 381857 h 875728"/>
                <a:gd name="connsiteX40" fmla="*/ 1255395 w 1471421"/>
                <a:gd name="connsiteY40" fmla="*/ 381857 h 875728"/>
                <a:gd name="connsiteX41" fmla="*/ 1255395 w 1471421"/>
                <a:gd name="connsiteY41" fmla="*/ 736663 h 87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71421" h="875728">
                  <a:moveTo>
                    <a:pt x="157829" y="0"/>
                  </a:moveTo>
                  <a:lnTo>
                    <a:pt x="157829" y="53245"/>
                  </a:lnTo>
                  <a:lnTo>
                    <a:pt x="157829" y="105632"/>
                  </a:lnTo>
                  <a:cubicBezTo>
                    <a:pt x="157829" y="132683"/>
                    <a:pt x="175832" y="155638"/>
                    <a:pt x="200406" y="163354"/>
                  </a:cubicBezTo>
                  <a:cubicBezTo>
                    <a:pt x="206121" y="165163"/>
                    <a:pt x="212122" y="166116"/>
                    <a:pt x="218313" y="166116"/>
                  </a:cubicBezTo>
                  <a:lnTo>
                    <a:pt x="312515" y="166116"/>
                  </a:lnTo>
                  <a:lnTo>
                    <a:pt x="314134" y="166116"/>
                  </a:lnTo>
                  <a:lnTo>
                    <a:pt x="314801" y="442722"/>
                  </a:lnTo>
                  <a:lnTo>
                    <a:pt x="314801" y="444913"/>
                  </a:lnTo>
                  <a:lnTo>
                    <a:pt x="314801" y="444913"/>
                  </a:lnTo>
                  <a:lnTo>
                    <a:pt x="232982" y="444913"/>
                  </a:lnTo>
                  <a:cubicBezTo>
                    <a:pt x="199263" y="444913"/>
                    <a:pt x="169164" y="467201"/>
                    <a:pt x="162020" y="498538"/>
                  </a:cubicBezTo>
                  <a:cubicBezTo>
                    <a:pt x="160973" y="503015"/>
                    <a:pt x="160496" y="507683"/>
                    <a:pt x="160401" y="512540"/>
                  </a:cubicBezTo>
                  <a:lnTo>
                    <a:pt x="160211" y="543497"/>
                  </a:lnTo>
                  <a:cubicBezTo>
                    <a:pt x="160020" y="576739"/>
                    <a:pt x="132969" y="603980"/>
                    <a:pt x="99726" y="603980"/>
                  </a:cubicBezTo>
                  <a:lnTo>
                    <a:pt x="381" y="603980"/>
                  </a:lnTo>
                  <a:lnTo>
                    <a:pt x="381" y="743712"/>
                  </a:lnTo>
                  <a:lnTo>
                    <a:pt x="0" y="743712"/>
                  </a:lnTo>
                  <a:lnTo>
                    <a:pt x="0" y="747141"/>
                  </a:lnTo>
                  <a:lnTo>
                    <a:pt x="146114" y="747141"/>
                  </a:lnTo>
                  <a:cubicBezTo>
                    <a:pt x="177832" y="747141"/>
                    <a:pt x="203740" y="773049"/>
                    <a:pt x="203740" y="804767"/>
                  </a:cubicBezTo>
                  <a:lnTo>
                    <a:pt x="203740" y="824770"/>
                  </a:lnTo>
                  <a:cubicBezTo>
                    <a:pt x="203740" y="846773"/>
                    <a:pt x="191167" y="866013"/>
                    <a:pt x="172879" y="875729"/>
                  </a:cubicBezTo>
                  <a:lnTo>
                    <a:pt x="232600" y="875729"/>
                  </a:lnTo>
                  <a:cubicBezTo>
                    <a:pt x="274891" y="875729"/>
                    <a:pt x="309943" y="843439"/>
                    <a:pt x="313373" y="801243"/>
                  </a:cubicBezTo>
                  <a:cubicBezTo>
                    <a:pt x="316230" y="765334"/>
                    <a:pt x="346615" y="736854"/>
                    <a:pt x="383191" y="736854"/>
                  </a:cubicBezTo>
                  <a:lnTo>
                    <a:pt x="498539" y="736854"/>
                  </a:lnTo>
                  <a:lnTo>
                    <a:pt x="548068" y="736854"/>
                  </a:lnTo>
                  <a:lnTo>
                    <a:pt x="1256157" y="736854"/>
                  </a:lnTo>
                  <a:lnTo>
                    <a:pt x="1256157" y="745427"/>
                  </a:lnTo>
                  <a:cubicBezTo>
                    <a:pt x="1256157" y="808292"/>
                    <a:pt x="1307592" y="859727"/>
                    <a:pt x="1370457" y="859727"/>
                  </a:cubicBezTo>
                  <a:lnTo>
                    <a:pt x="1471422" y="859727"/>
                  </a:lnTo>
                  <a:lnTo>
                    <a:pt x="1471422" y="843439"/>
                  </a:lnTo>
                  <a:lnTo>
                    <a:pt x="1471422" y="390620"/>
                  </a:lnTo>
                  <a:lnTo>
                    <a:pt x="1471422" y="191"/>
                  </a:lnTo>
                  <a:lnTo>
                    <a:pt x="157829" y="191"/>
                  </a:lnTo>
                  <a:close/>
                  <a:moveTo>
                    <a:pt x="1255395" y="736663"/>
                  </a:moveTo>
                  <a:lnTo>
                    <a:pt x="947452" y="736663"/>
                  </a:lnTo>
                  <a:lnTo>
                    <a:pt x="947452" y="496157"/>
                  </a:lnTo>
                  <a:cubicBezTo>
                    <a:pt x="947452" y="433292"/>
                    <a:pt x="999268" y="381857"/>
                    <a:pt x="1062609" y="381857"/>
                  </a:cubicBezTo>
                  <a:lnTo>
                    <a:pt x="1255395" y="381857"/>
                  </a:lnTo>
                  <a:lnTo>
                    <a:pt x="1255395" y="736663"/>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7" name="Freeform: Shape 206">
              <a:extLst>
                <a:ext uri="{FF2B5EF4-FFF2-40B4-BE49-F238E27FC236}">
                  <a16:creationId xmlns:a16="http://schemas.microsoft.com/office/drawing/2014/main" id="{9D6DE197-1962-4681-BB29-003127D8E663}"/>
                </a:ext>
              </a:extLst>
            </p:cNvPr>
            <p:cNvSpPr/>
            <p:nvPr/>
          </p:nvSpPr>
          <p:spPr>
            <a:xfrm>
              <a:off x="5911136" y="3026362"/>
              <a:ext cx="307943" cy="354806"/>
            </a:xfrm>
            <a:custGeom>
              <a:avLst/>
              <a:gdLst>
                <a:gd name="connsiteX0" fmla="*/ 115158 w 307943"/>
                <a:gd name="connsiteY0" fmla="*/ 0 h 354806"/>
                <a:gd name="connsiteX1" fmla="*/ 0 w 307943"/>
                <a:gd name="connsiteY1" fmla="*/ 114300 h 354806"/>
                <a:gd name="connsiteX2" fmla="*/ 0 w 307943"/>
                <a:gd name="connsiteY2" fmla="*/ 354806 h 354806"/>
                <a:gd name="connsiteX3" fmla="*/ 307943 w 307943"/>
                <a:gd name="connsiteY3" fmla="*/ 354806 h 354806"/>
                <a:gd name="connsiteX4" fmla="*/ 307943 w 307943"/>
                <a:gd name="connsiteY4" fmla="*/ 0 h 354806"/>
                <a:gd name="connsiteX5" fmla="*/ 115158 w 307943"/>
                <a:gd name="connsiteY5" fmla="*/ 0 h 35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943" h="354806">
                  <a:moveTo>
                    <a:pt x="115158" y="0"/>
                  </a:moveTo>
                  <a:cubicBezTo>
                    <a:pt x="51816" y="0"/>
                    <a:pt x="0" y="51435"/>
                    <a:pt x="0" y="114300"/>
                  </a:cubicBezTo>
                  <a:lnTo>
                    <a:pt x="0" y="354806"/>
                  </a:lnTo>
                  <a:lnTo>
                    <a:pt x="307943" y="354806"/>
                  </a:lnTo>
                  <a:lnTo>
                    <a:pt x="307943" y="0"/>
                  </a:lnTo>
                  <a:lnTo>
                    <a:pt x="11515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8" name="Freeform: Shape 207">
              <a:extLst>
                <a:ext uri="{FF2B5EF4-FFF2-40B4-BE49-F238E27FC236}">
                  <a16:creationId xmlns:a16="http://schemas.microsoft.com/office/drawing/2014/main" id="{7FD5173B-D8BE-43D7-B44F-51ED959ED84A}"/>
                </a:ext>
              </a:extLst>
            </p:cNvPr>
            <p:cNvSpPr/>
            <p:nvPr/>
          </p:nvSpPr>
          <p:spPr>
            <a:xfrm>
              <a:off x="4803283" y="-24876"/>
              <a:ext cx="1632204" cy="2667095"/>
            </a:xfrm>
            <a:custGeom>
              <a:avLst/>
              <a:gdLst>
                <a:gd name="connsiteX0" fmla="*/ 1496949 w 1632204"/>
                <a:gd name="connsiteY0" fmla="*/ 1233678 h 2667095"/>
                <a:gd name="connsiteX1" fmla="*/ 1436942 w 1632204"/>
                <a:gd name="connsiteY1" fmla="*/ 1173671 h 2667095"/>
                <a:gd name="connsiteX2" fmla="*/ 1436942 w 1632204"/>
                <a:gd name="connsiteY2" fmla="*/ 1152811 h 2667095"/>
                <a:gd name="connsiteX3" fmla="*/ 1496949 w 1632204"/>
                <a:gd name="connsiteY3" fmla="*/ 1092803 h 2667095"/>
                <a:gd name="connsiteX4" fmla="*/ 1629346 w 1632204"/>
                <a:gd name="connsiteY4" fmla="*/ 1092803 h 2667095"/>
                <a:gd name="connsiteX5" fmla="*/ 1629823 w 1632204"/>
                <a:gd name="connsiteY5" fmla="*/ 596932 h 2667095"/>
                <a:gd name="connsiteX6" fmla="*/ 1264444 w 1632204"/>
                <a:gd name="connsiteY6" fmla="*/ 596932 h 2667095"/>
                <a:gd name="connsiteX7" fmla="*/ 1264444 w 1632204"/>
                <a:gd name="connsiteY7" fmla="*/ 96869 h 2667095"/>
                <a:gd name="connsiteX8" fmla="*/ 1167574 w 1632204"/>
                <a:gd name="connsiteY8" fmla="*/ 0 h 2667095"/>
                <a:gd name="connsiteX9" fmla="*/ 0 w 1632204"/>
                <a:gd name="connsiteY9" fmla="*/ 0 h 2667095"/>
                <a:gd name="connsiteX10" fmla="*/ 0 w 1632204"/>
                <a:gd name="connsiteY10" fmla="*/ 285464 h 2667095"/>
                <a:gd name="connsiteX11" fmla="*/ 82296 w 1632204"/>
                <a:gd name="connsiteY11" fmla="*/ 285464 h 2667095"/>
                <a:gd name="connsiteX12" fmla="*/ 218789 w 1632204"/>
                <a:gd name="connsiteY12" fmla="*/ 421958 h 2667095"/>
                <a:gd name="connsiteX13" fmla="*/ 218789 w 1632204"/>
                <a:gd name="connsiteY13" fmla="*/ 599980 h 2667095"/>
                <a:gd name="connsiteX14" fmla="*/ 882587 w 1632204"/>
                <a:gd name="connsiteY14" fmla="*/ 599980 h 2667095"/>
                <a:gd name="connsiteX15" fmla="*/ 879919 w 1632204"/>
                <a:gd name="connsiteY15" fmla="*/ 1064324 h 2667095"/>
                <a:gd name="connsiteX16" fmla="*/ 879919 w 1632204"/>
                <a:gd name="connsiteY16" fmla="*/ 1076516 h 2667095"/>
                <a:gd name="connsiteX17" fmla="*/ 872966 w 1632204"/>
                <a:gd name="connsiteY17" fmla="*/ 1076516 h 2667095"/>
                <a:gd name="connsiteX18" fmla="*/ 864203 w 1632204"/>
                <a:gd name="connsiteY18" fmla="*/ 1076516 h 2667095"/>
                <a:gd name="connsiteX19" fmla="*/ 856011 w 1632204"/>
                <a:gd name="connsiteY19" fmla="*/ 1076897 h 2667095"/>
                <a:gd name="connsiteX20" fmla="*/ 853440 w 1632204"/>
                <a:gd name="connsiteY20" fmla="*/ 1077278 h 2667095"/>
                <a:gd name="connsiteX21" fmla="*/ 848106 w 1632204"/>
                <a:gd name="connsiteY21" fmla="*/ 1078135 h 2667095"/>
                <a:gd name="connsiteX22" fmla="*/ 847439 w 1632204"/>
                <a:gd name="connsiteY22" fmla="*/ 1078325 h 2667095"/>
                <a:gd name="connsiteX23" fmla="*/ 845153 w 1632204"/>
                <a:gd name="connsiteY23" fmla="*/ 1078897 h 2667095"/>
                <a:gd name="connsiteX24" fmla="*/ 840486 w 1632204"/>
                <a:gd name="connsiteY24" fmla="*/ 1080135 h 2667095"/>
                <a:gd name="connsiteX25" fmla="*/ 837438 w 1632204"/>
                <a:gd name="connsiteY25" fmla="*/ 1081183 h 2667095"/>
                <a:gd name="connsiteX26" fmla="*/ 833056 w 1632204"/>
                <a:gd name="connsiteY26" fmla="*/ 1082802 h 2667095"/>
                <a:gd name="connsiteX27" fmla="*/ 830104 w 1632204"/>
                <a:gd name="connsiteY27" fmla="*/ 1084136 h 2667095"/>
                <a:gd name="connsiteX28" fmla="*/ 826008 w 1632204"/>
                <a:gd name="connsiteY28" fmla="*/ 1086136 h 2667095"/>
                <a:gd name="connsiteX29" fmla="*/ 824484 w 1632204"/>
                <a:gd name="connsiteY29" fmla="*/ 1086993 h 2667095"/>
                <a:gd name="connsiteX30" fmla="*/ 823055 w 1632204"/>
                <a:gd name="connsiteY30" fmla="*/ 1087755 h 2667095"/>
                <a:gd name="connsiteX31" fmla="*/ 819150 w 1632204"/>
                <a:gd name="connsiteY31" fmla="*/ 1090136 h 2667095"/>
                <a:gd name="connsiteX32" fmla="*/ 818674 w 1632204"/>
                <a:gd name="connsiteY32" fmla="*/ 1090422 h 2667095"/>
                <a:gd name="connsiteX33" fmla="*/ 816483 w 1632204"/>
                <a:gd name="connsiteY33" fmla="*/ 1091946 h 2667095"/>
                <a:gd name="connsiteX34" fmla="*/ 812768 w 1632204"/>
                <a:gd name="connsiteY34" fmla="*/ 1094708 h 2667095"/>
                <a:gd name="connsiteX35" fmla="*/ 810292 w 1632204"/>
                <a:gd name="connsiteY35" fmla="*/ 1096709 h 2667095"/>
                <a:gd name="connsiteX36" fmla="*/ 806767 w 1632204"/>
                <a:gd name="connsiteY36" fmla="*/ 1099852 h 2667095"/>
                <a:gd name="connsiteX37" fmla="*/ 804577 w 1632204"/>
                <a:gd name="connsiteY37" fmla="*/ 1101947 h 2667095"/>
                <a:gd name="connsiteX38" fmla="*/ 801148 w 1632204"/>
                <a:gd name="connsiteY38" fmla="*/ 1105662 h 2667095"/>
                <a:gd name="connsiteX39" fmla="*/ 799434 w 1632204"/>
                <a:gd name="connsiteY39" fmla="*/ 1107662 h 2667095"/>
                <a:gd name="connsiteX40" fmla="*/ 795909 w 1632204"/>
                <a:gd name="connsiteY40" fmla="*/ 1112330 h 2667095"/>
                <a:gd name="connsiteX41" fmla="*/ 795814 w 1632204"/>
                <a:gd name="connsiteY41" fmla="*/ 1112520 h 2667095"/>
                <a:gd name="connsiteX42" fmla="*/ 794861 w 1632204"/>
                <a:gd name="connsiteY42" fmla="*/ 1113854 h 2667095"/>
                <a:gd name="connsiteX43" fmla="*/ 790765 w 1632204"/>
                <a:gd name="connsiteY43" fmla="*/ 1120521 h 2667095"/>
                <a:gd name="connsiteX44" fmla="*/ 790480 w 1632204"/>
                <a:gd name="connsiteY44" fmla="*/ 1121093 h 2667095"/>
                <a:gd name="connsiteX45" fmla="*/ 787337 w 1632204"/>
                <a:gd name="connsiteY45" fmla="*/ 1127570 h 2667095"/>
                <a:gd name="connsiteX46" fmla="*/ 786479 w 1632204"/>
                <a:gd name="connsiteY46" fmla="*/ 1129951 h 2667095"/>
                <a:gd name="connsiteX47" fmla="*/ 784669 w 1632204"/>
                <a:gd name="connsiteY47" fmla="*/ 1134904 h 2667095"/>
                <a:gd name="connsiteX48" fmla="*/ 783908 w 1632204"/>
                <a:gd name="connsiteY48" fmla="*/ 1137666 h 2667095"/>
                <a:gd name="connsiteX49" fmla="*/ 783908 w 1632204"/>
                <a:gd name="connsiteY49" fmla="*/ 1137857 h 2667095"/>
                <a:gd name="connsiteX50" fmla="*/ 782669 w 1632204"/>
                <a:gd name="connsiteY50" fmla="*/ 1142524 h 2667095"/>
                <a:gd name="connsiteX51" fmla="*/ 782574 w 1632204"/>
                <a:gd name="connsiteY51" fmla="*/ 1143000 h 2667095"/>
                <a:gd name="connsiteX52" fmla="*/ 782098 w 1632204"/>
                <a:gd name="connsiteY52" fmla="*/ 1145762 h 2667095"/>
                <a:gd name="connsiteX53" fmla="*/ 780764 w 1632204"/>
                <a:gd name="connsiteY53" fmla="*/ 1160336 h 2667095"/>
                <a:gd name="connsiteX54" fmla="*/ 709517 w 1632204"/>
                <a:gd name="connsiteY54" fmla="*/ 1218438 h 2667095"/>
                <a:gd name="connsiteX55" fmla="*/ 702850 w 1632204"/>
                <a:gd name="connsiteY55" fmla="*/ 1218819 h 2667095"/>
                <a:gd name="connsiteX56" fmla="*/ 700754 w 1632204"/>
                <a:gd name="connsiteY56" fmla="*/ 1219010 h 2667095"/>
                <a:gd name="connsiteX57" fmla="*/ 699802 w 1632204"/>
                <a:gd name="connsiteY57" fmla="*/ 1219105 h 2667095"/>
                <a:gd name="connsiteX58" fmla="*/ 693801 w 1632204"/>
                <a:gd name="connsiteY58" fmla="*/ 1220057 h 2667095"/>
                <a:gd name="connsiteX59" fmla="*/ 692563 w 1632204"/>
                <a:gd name="connsiteY59" fmla="*/ 1220248 h 2667095"/>
                <a:gd name="connsiteX60" fmla="*/ 627031 w 1632204"/>
                <a:gd name="connsiteY60" fmla="*/ 1290923 h 2667095"/>
                <a:gd name="connsiteX61" fmla="*/ 626745 w 1632204"/>
                <a:gd name="connsiteY61" fmla="*/ 1359884 h 2667095"/>
                <a:gd name="connsiteX62" fmla="*/ 626174 w 1632204"/>
                <a:gd name="connsiteY62" fmla="*/ 1359884 h 2667095"/>
                <a:gd name="connsiteX63" fmla="*/ 626174 w 1632204"/>
                <a:gd name="connsiteY63" fmla="*/ 1359884 h 2667095"/>
                <a:gd name="connsiteX64" fmla="*/ 887349 w 1632204"/>
                <a:gd name="connsiteY64" fmla="*/ 1359884 h 2667095"/>
                <a:gd name="connsiteX65" fmla="*/ 957358 w 1632204"/>
                <a:gd name="connsiteY65" fmla="*/ 1429893 h 2667095"/>
                <a:gd name="connsiteX66" fmla="*/ 957358 w 1632204"/>
                <a:gd name="connsiteY66" fmla="*/ 1454277 h 2667095"/>
                <a:gd name="connsiteX67" fmla="*/ 887349 w 1632204"/>
                <a:gd name="connsiteY67" fmla="*/ 1524286 h 2667095"/>
                <a:gd name="connsiteX68" fmla="*/ 626174 w 1632204"/>
                <a:gd name="connsiteY68" fmla="*/ 1524286 h 2667095"/>
                <a:gd name="connsiteX69" fmla="*/ 626174 w 1632204"/>
                <a:gd name="connsiteY69" fmla="*/ 1814417 h 2667095"/>
                <a:gd name="connsiteX70" fmla="*/ 626174 w 1632204"/>
                <a:gd name="connsiteY70" fmla="*/ 1959959 h 2667095"/>
                <a:gd name="connsiteX71" fmla="*/ 1134046 w 1632204"/>
                <a:gd name="connsiteY71" fmla="*/ 1959959 h 2667095"/>
                <a:gd name="connsiteX72" fmla="*/ 1249204 w 1632204"/>
                <a:gd name="connsiteY72" fmla="*/ 2074259 h 2667095"/>
                <a:gd name="connsiteX73" fmla="*/ 1249204 w 1632204"/>
                <a:gd name="connsiteY73" fmla="*/ 2667095 h 2667095"/>
                <a:gd name="connsiteX74" fmla="*/ 1632204 w 1632204"/>
                <a:gd name="connsiteY74" fmla="*/ 2667095 h 2667095"/>
                <a:gd name="connsiteX75" fmla="*/ 1632204 w 1632204"/>
                <a:gd name="connsiteY75" fmla="*/ 1233678 h 2667095"/>
                <a:gd name="connsiteX76" fmla="*/ 1496949 w 1632204"/>
                <a:gd name="connsiteY76" fmla="*/ 1233678 h 2667095"/>
                <a:gd name="connsiteX77" fmla="*/ 1277398 w 1632204"/>
                <a:gd name="connsiteY77" fmla="*/ 1311974 h 2667095"/>
                <a:gd name="connsiteX78" fmla="*/ 1217390 w 1632204"/>
                <a:gd name="connsiteY78" fmla="*/ 1371981 h 2667095"/>
                <a:gd name="connsiteX79" fmla="*/ 1196530 w 1632204"/>
                <a:gd name="connsiteY79" fmla="*/ 1371981 h 2667095"/>
                <a:gd name="connsiteX80" fmla="*/ 1136523 w 1632204"/>
                <a:gd name="connsiteY80" fmla="*/ 1313117 h 2667095"/>
                <a:gd name="connsiteX81" fmla="*/ 1055560 w 1632204"/>
                <a:gd name="connsiteY81" fmla="*/ 1233583 h 2667095"/>
                <a:gd name="connsiteX82" fmla="*/ 1016222 w 1632204"/>
                <a:gd name="connsiteY82" fmla="*/ 1233583 h 2667095"/>
                <a:gd name="connsiteX83" fmla="*/ 956215 w 1632204"/>
                <a:gd name="connsiteY83" fmla="*/ 1173575 h 2667095"/>
                <a:gd name="connsiteX84" fmla="*/ 956215 w 1632204"/>
                <a:gd name="connsiteY84" fmla="*/ 1152716 h 2667095"/>
                <a:gd name="connsiteX85" fmla="*/ 1016222 w 1632204"/>
                <a:gd name="connsiteY85" fmla="*/ 1092708 h 2667095"/>
                <a:gd name="connsiteX86" fmla="*/ 1181005 w 1632204"/>
                <a:gd name="connsiteY86" fmla="*/ 1092708 h 2667095"/>
                <a:gd name="connsiteX87" fmla="*/ 1189959 w 1632204"/>
                <a:gd name="connsiteY87" fmla="*/ 1092232 h 2667095"/>
                <a:gd name="connsiteX88" fmla="*/ 1196530 w 1632204"/>
                <a:gd name="connsiteY88" fmla="*/ 1091851 h 2667095"/>
                <a:gd name="connsiteX89" fmla="*/ 1217390 w 1632204"/>
                <a:gd name="connsiteY89" fmla="*/ 1091851 h 2667095"/>
                <a:gd name="connsiteX90" fmla="*/ 1277398 w 1632204"/>
                <a:gd name="connsiteY90" fmla="*/ 1151858 h 2667095"/>
                <a:gd name="connsiteX91" fmla="*/ 1277398 w 1632204"/>
                <a:gd name="connsiteY91" fmla="*/ 1311974 h 26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632204" h="2667095">
                  <a:moveTo>
                    <a:pt x="1496949" y="1233678"/>
                  </a:moveTo>
                  <a:cubicBezTo>
                    <a:pt x="1463992" y="1233678"/>
                    <a:pt x="1436942" y="1206627"/>
                    <a:pt x="1436942" y="1173671"/>
                  </a:cubicBezTo>
                  <a:lnTo>
                    <a:pt x="1436942" y="1152811"/>
                  </a:lnTo>
                  <a:cubicBezTo>
                    <a:pt x="1436942" y="1119854"/>
                    <a:pt x="1463897" y="1092803"/>
                    <a:pt x="1496949" y="1092803"/>
                  </a:cubicBezTo>
                  <a:lnTo>
                    <a:pt x="1629346" y="1092803"/>
                  </a:lnTo>
                  <a:lnTo>
                    <a:pt x="1629823" y="596932"/>
                  </a:lnTo>
                  <a:lnTo>
                    <a:pt x="1264444" y="596932"/>
                  </a:lnTo>
                  <a:lnTo>
                    <a:pt x="1264444" y="96869"/>
                  </a:lnTo>
                  <a:cubicBezTo>
                    <a:pt x="1264444" y="43434"/>
                    <a:pt x="1221105" y="0"/>
                    <a:pt x="1167574" y="0"/>
                  </a:cubicBezTo>
                  <a:lnTo>
                    <a:pt x="0" y="0"/>
                  </a:lnTo>
                  <a:lnTo>
                    <a:pt x="0" y="285464"/>
                  </a:lnTo>
                  <a:lnTo>
                    <a:pt x="82296" y="285464"/>
                  </a:lnTo>
                  <a:cubicBezTo>
                    <a:pt x="157734" y="285464"/>
                    <a:pt x="218789" y="346615"/>
                    <a:pt x="218789" y="421958"/>
                  </a:cubicBezTo>
                  <a:lnTo>
                    <a:pt x="218789" y="599980"/>
                  </a:lnTo>
                  <a:lnTo>
                    <a:pt x="882587" y="599980"/>
                  </a:lnTo>
                  <a:cubicBezTo>
                    <a:pt x="882587" y="790861"/>
                    <a:pt x="879634" y="920306"/>
                    <a:pt x="879919" y="1064324"/>
                  </a:cubicBezTo>
                  <a:cubicBezTo>
                    <a:pt x="880967" y="1072229"/>
                    <a:pt x="881062" y="1076516"/>
                    <a:pt x="879919" y="1076516"/>
                  </a:cubicBezTo>
                  <a:lnTo>
                    <a:pt x="872966" y="1076516"/>
                  </a:lnTo>
                  <a:cubicBezTo>
                    <a:pt x="869537" y="1076611"/>
                    <a:pt x="866489" y="1076516"/>
                    <a:pt x="864203" y="1076516"/>
                  </a:cubicBezTo>
                  <a:cubicBezTo>
                    <a:pt x="861441" y="1076516"/>
                    <a:pt x="858679" y="1076706"/>
                    <a:pt x="856011" y="1076897"/>
                  </a:cubicBezTo>
                  <a:cubicBezTo>
                    <a:pt x="855155" y="1076992"/>
                    <a:pt x="854297" y="1077182"/>
                    <a:pt x="853440" y="1077278"/>
                  </a:cubicBezTo>
                  <a:cubicBezTo>
                    <a:pt x="851630" y="1077468"/>
                    <a:pt x="849821" y="1077754"/>
                    <a:pt x="848106" y="1078135"/>
                  </a:cubicBezTo>
                  <a:cubicBezTo>
                    <a:pt x="847915" y="1078135"/>
                    <a:pt x="847630" y="1078230"/>
                    <a:pt x="847439" y="1078325"/>
                  </a:cubicBezTo>
                  <a:cubicBezTo>
                    <a:pt x="846677" y="1078516"/>
                    <a:pt x="845915" y="1078706"/>
                    <a:pt x="845153" y="1078897"/>
                  </a:cubicBezTo>
                  <a:cubicBezTo>
                    <a:pt x="843534" y="1079278"/>
                    <a:pt x="842010" y="1079659"/>
                    <a:pt x="840486" y="1080135"/>
                  </a:cubicBezTo>
                  <a:cubicBezTo>
                    <a:pt x="839438" y="1080421"/>
                    <a:pt x="838486" y="1080802"/>
                    <a:pt x="837438" y="1081183"/>
                  </a:cubicBezTo>
                  <a:cubicBezTo>
                    <a:pt x="836009" y="1081659"/>
                    <a:pt x="834485" y="1082231"/>
                    <a:pt x="833056" y="1082802"/>
                  </a:cubicBezTo>
                  <a:cubicBezTo>
                    <a:pt x="832009" y="1083183"/>
                    <a:pt x="831056" y="1083659"/>
                    <a:pt x="830104" y="1084136"/>
                  </a:cubicBezTo>
                  <a:cubicBezTo>
                    <a:pt x="828675" y="1084802"/>
                    <a:pt x="827342" y="1085374"/>
                    <a:pt x="826008" y="1086136"/>
                  </a:cubicBezTo>
                  <a:cubicBezTo>
                    <a:pt x="825532" y="1086422"/>
                    <a:pt x="825055" y="1086707"/>
                    <a:pt x="824484" y="1086993"/>
                  </a:cubicBezTo>
                  <a:cubicBezTo>
                    <a:pt x="824008" y="1087279"/>
                    <a:pt x="823531" y="1087469"/>
                    <a:pt x="823055" y="1087755"/>
                  </a:cubicBezTo>
                  <a:cubicBezTo>
                    <a:pt x="821722" y="1088517"/>
                    <a:pt x="820483" y="1089279"/>
                    <a:pt x="819150" y="1090136"/>
                  </a:cubicBezTo>
                  <a:cubicBezTo>
                    <a:pt x="818960" y="1090232"/>
                    <a:pt x="818864" y="1090327"/>
                    <a:pt x="818674" y="1090422"/>
                  </a:cubicBezTo>
                  <a:cubicBezTo>
                    <a:pt x="817911" y="1090898"/>
                    <a:pt x="817150" y="1091375"/>
                    <a:pt x="816483" y="1091946"/>
                  </a:cubicBezTo>
                  <a:cubicBezTo>
                    <a:pt x="815245" y="1092803"/>
                    <a:pt x="814006" y="1093756"/>
                    <a:pt x="812768" y="1094708"/>
                  </a:cubicBezTo>
                  <a:cubicBezTo>
                    <a:pt x="811911" y="1095375"/>
                    <a:pt x="811149" y="1095947"/>
                    <a:pt x="810292" y="1096709"/>
                  </a:cubicBezTo>
                  <a:cubicBezTo>
                    <a:pt x="809053" y="1097756"/>
                    <a:pt x="807910" y="1098804"/>
                    <a:pt x="806767" y="1099852"/>
                  </a:cubicBezTo>
                  <a:cubicBezTo>
                    <a:pt x="806005" y="1100519"/>
                    <a:pt x="805339" y="1101185"/>
                    <a:pt x="804577" y="1101947"/>
                  </a:cubicBezTo>
                  <a:cubicBezTo>
                    <a:pt x="803434" y="1103186"/>
                    <a:pt x="802291" y="1104424"/>
                    <a:pt x="801148" y="1105662"/>
                  </a:cubicBezTo>
                  <a:cubicBezTo>
                    <a:pt x="800576" y="1106329"/>
                    <a:pt x="799910" y="1106996"/>
                    <a:pt x="799434" y="1107662"/>
                  </a:cubicBezTo>
                  <a:cubicBezTo>
                    <a:pt x="798195" y="1109186"/>
                    <a:pt x="797052" y="1110710"/>
                    <a:pt x="795909" y="1112330"/>
                  </a:cubicBezTo>
                  <a:cubicBezTo>
                    <a:pt x="795909" y="1112425"/>
                    <a:pt x="795814" y="1112425"/>
                    <a:pt x="795814" y="1112520"/>
                  </a:cubicBezTo>
                  <a:cubicBezTo>
                    <a:pt x="795528" y="1112996"/>
                    <a:pt x="795147" y="1113377"/>
                    <a:pt x="794861" y="1113854"/>
                  </a:cubicBezTo>
                  <a:cubicBezTo>
                    <a:pt x="793433" y="1116044"/>
                    <a:pt x="792004" y="1118235"/>
                    <a:pt x="790765" y="1120521"/>
                  </a:cubicBezTo>
                  <a:cubicBezTo>
                    <a:pt x="790670" y="1120712"/>
                    <a:pt x="790575" y="1120902"/>
                    <a:pt x="790480" y="1121093"/>
                  </a:cubicBezTo>
                  <a:cubicBezTo>
                    <a:pt x="789336" y="1123188"/>
                    <a:pt x="788289" y="1125379"/>
                    <a:pt x="787337" y="1127570"/>
                  </a:cubicBezTo>
                  <a:cubicBezTo>
                    <a:pt x="787051" y="1128332"/>
                    <a:pt x="786765" y="1129094"/>
                    <a:pt x="786479" y="1129951"/>
                  </a:cubicBezTo>
                  <a:cubicBezTo>
                    <a:pt x="785812" y="1131570"/>
                    <a:pt x="785146" y="1133285"/>
                    <a:pt x="784669" y="1134904"/>
                  </a:cubicBezTo>
                  <a:cubicBezTo>
                    <a:pt x="784384" y="1135856"/>
                    <a:pt x="784098" y="1136714"/>
                    <a:pt x="783908" y="1137666"/>
                  </a:cubicBezTo>
                  <a:cubicBezTo>
                    <a:pt x="783908" y="1137761"/>
                    <a:pt x="783908" y="1137761"/>
                    <a:pt x="783908" y="1137857"/>
                  </a:cubicBezTo>
                  <a:cubicBezTo>
                    <a:pt x="783431" y="1139381"/>
                    <a:pt x="783050" y="1141000"/>
                    <a:pt x="782669" y="1142524"/>
                  </a:cubicBezTo>
                  <a:cubicBezTo>
                    <a:pt x="782669" y="1142714"/>
                    <a:pt x="782574" y="1142905"/>
                    <a:pt x="782574" y="1143000"/>
                  </a:cubicBezTo>
                  <a:cubicBezTo>
                    <a:pt x="782383" y="1143953"/>
                    <a:pt x="782193" y="1144810"/>
                    <a:pt x="782098" y="1145762"/>
                  </a:cubicBezTo>
                  <a:cubicBezTo>
                    <a:pt x="781240" y="1150525"/>
                    <a:pt x="780764" y="1155287"/>
                    <a:pt x="780764" y="1160336"/>
                  </a:cubicBezTo>
                  <a:cubicBezTo>
                    <a:pt x="780288" y="1185863"/>
                    <a:pt x="744760" y="1217771"/>
                    <a:pt x="709517" y="1218438"/>
                  </a:cubicBezTo>
                  <a:cubicBezTo>
                    <a:pt x="707231" y="1218438"/>
                    <a:pt x="705040" y="1218628"/>
                    <a:pt x="702850" y="1218819"/>
                  </a:cubicBezTo>
                  <a:cubicBezTo>
                    <a:pt x="702183" y="1218914"/>
                    <a:pt x="701421" y="1218914"/>
                    <a:pt x="700754" y="1219010"/>
                  </a:cubicBezTo>
                  <a:cubicBezTo>
                    <a:pt x="700469" y="1219010"/>
                    <a:pt x="700087" y="1219105"/>
                    <a:pt x="699802" y="1219105"/>
                  </a:cubicBezTo>
                  <a:cubicBezTo>
                    <a:pt x="697801" y="1219391"/>
                    <a:pt x="695801" y="1219676"/>
                    <a:pt x="693801" y="1220057"/>
                  </a:cubicBezTo>
                  <a:cubicBezTo>
                    <a:pt x="693420" y="1220153"/>
                    <a:pt x="692943" y="1220248"/>
                    <a:pt x="692563" y="1220248"/>
                  </a:cubicBezTo>
                  <a:cubicBezTo>
                    <a:pt x="658273" y="1227487"/>
                    <a:pt x="631698" y="1255871"/>
                    <a:pt x="627031" y="1290923"/>
                  </a:cubicBezTo>
                  <a:lnTo>
                    <a:pt x="626745" y="1359884"/>
                  </a:lnTo>
                  <a:lnTo>
                    <a:pt x="626174" y="1359884"/>
                  </a:lnTo>
                  <a:lnTo>
                    <a:pt x="626174" y="1359884"/>
                  </a:lnTo>
                  <a:lnTo>
                    <a:pt x="887349" y="1359884"/>
                  </a:lnTo>
                  <a:cubicBezTo>
                    <a:pt x="925830" y="1359884"/>
                    <a:pt x="957358" y="1391412"/>
                    <a:pt x="957358" y="1429893"/>
                  </a:cubicBezTo>
                  <a:lnTo>
                    <a:pt x="957358" y="1454277"/>
                  </a:lnTo>
                  <a:cubicBezTo>
                    <a:pt x="957358" y="1492758"/>
                    <a:pt x="925830" y="1524286"/>
                    <a:pt x="887349" y="1524286"/>
                  </a:cubicBezTo>
                  <a:lnTo>
                    <a:pt x="626174" y="1524286"/>
                  </a:lnTo>
                  <a:lnTo>
                    <a:pt x="626174" y="1814417"/>
                  </a:lnTo>
                  <a:lnTo>
                    <a:pt x="626174" y="1959959"/>
                  </a:lnTo>
                  <a:lnTo>
                    <a:pt x="1134046" y="1959959"/>
                  </a:lnTo>
                  <a:cubicBezTo>
                    <a:pt x="1197388" y="1959959"/>
                    <a:pt x="1249204" y="2011394"/>
                    <a:pt x="1249204" y="2074259"/>
                  </a:cubicBezTo>
                  <a:lnTo>
                    <a:pt x="1249204" y="2667095"/>
                  </a:lnTo>
                  <a:lnTo>
                    <a:pt x="1632204" y="2667095"/>
                  </a:lnTo>
                  <a:lnTo>
                    <a:pt x="1632204" y="1233678"/>
                  </a:lnTo>
                  <a:lnTo>
                    <a:pt x="1496949" y="1233678"/>
                  </a:lnTo>
                  <a:close/>
                  <a:moveTo>
                    <a:pt x="1277398" y="1311974"/>
                  </a:moveTo>
                  <a:cubicBezTo>
                    <a:pt x="1277398" y="1344930"/>
                    <a:pt x="1250442" y="1371981"/>
                    <a:pt x="1217390" y="1371981"/>
                  </a:cubicBezTo>
                  <a:lnTo>
                    <a:pt x="1196530" y="1371981"/>
                  </a:lnTo>
                  <a:cubicBezTo>
                    <a:pt x="1163955" y="1371981"/>
                    <a:pt x="1137190" y="1345597"/>
                    <a:pt x="1136523" y="1313117"/>
                  </a:cubicBezTo>
                  <a:cubicBezTo>
                    <a:pt x="1135666" y="1269016"/>
                    <a:pt x="1099661" y="1233583"/>
                    <a:pt x="1055560" y="1233583"/>
                  </a:cubicBezTo>
                  <a:lnTo>
                    <a:pt x="1016222" y="1233583"/>
                  </a:lnTo>
                  <a:cubicBezTo>
                    <a:pt x="983266" y="1233583"/>
                    <a:pt x="956215" y="1206627"/>
                    <a:pt x="956215" y="1173575"/>
                  </a:cubicBezTo>
                  <a:lnTo>
                    <a:pt x="956215" y="1152716"/>
                  </a:lnTo>
                  <a:cubicBezTo>
                    <a:pt x="956215" y="1119759"/>
                    <a:pt x="983171" y="1092708"/>
                    <a:pt x="1016222" y="1092708"/>
                  </a:cubicBezTo>
                  <a:lnTo>
                    <a:pt x="1181005" y="1092708"/>
                  </a:lnTo>
                  <a:cubicBezTo>
                    <a:pt x="1184148" y="1092708"/>
                    <a:pt x="1186815" y="1092518"/>
                    <a:pt x="1189959" y="1092232"/>
                  </a:cubicBezTo>
                  <a:cubicBezTo>
                    <a:pt x="1192149" y="1091946"/>
                    <a:pt x="1194340" y="1091851"/>
                    <a:pt x="1196530" y="1091851"/>
                  </a:cubicBezTo>
                  <a:lnTo>
                    <a:pt x="1217390" y="1091851"/>
                  </a:lnTo>
                  <a:cubicBezTo>
                    <a:pt x="1250347" y="1091851"/>
                    <a:pt x="1277398" y="1118807"/>
                    <a:pt x="1277398" y="1151858"/>
                  </a:cubicBezTo>
                  <a:lnTo>
                    <a:pt x="1277398" y="1311974"/>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9" name="Freeform: Shape 208">
              <a:extLst>
                <a:ext uri="{FF2B5EF4-FFF2-40B4-BE49-F238E27FC236}">
                  <a16:creationId xmlns:a16="http://schemas.microsoft.com/office/drawing/2014/main" id="{E1168188-5084-486D-BD85-EBD8287FA20A}"/>
                </a:ext>
              </a:extLst>
            </p:cNvPr>
            <p:cNvSpPr/>
            <p:nvPr/>
          </p:nvSpPr>
          <p:spPr>
            <a:xfrm>
              <a:off x="5121228" y="1934892"/>
              <a:ext cx="931164" cy="707326"/>
            </a:xfrm>
            <a:custGeom>
              <a:avLst/>
              <a:gdLst>
                <a:gd name="connsiteX0" fmla="*/ 931164 w 931164"/>
                <a:gd name="connsiteY0" fmla="*/ 114300 h 707326"/>
                <a:gd name="connsiteX1" fmla="*/ 816007 w 931164"/>
                <a:gd name="connsiteY1" fmla="*/ 0 h 707326"/>
                <a:gd name="connsiteX2" fmla="*/ 308134 w 931164"/>
                <a:gd name="connsiteY2" fmla="*/ 0 h 707326"/>
                <a:gd name="connsiteX3" fmla="*/ 308134 w 931164"/>
                <a:gd name="connsiteY3" fmla="*/ 143827 h 707326"/>
                <a:gd name="connsiteX4" fmla="*/ 308229 w 931164"/>
                <a:gd name="connsiteY4" fmla="*/ 143827 h 707326"/>
                <a:gd name="connsiteX5" fmla="*/ 308229 w 931164"/>
                <a:gd name="connsiteY5" fmla="*/ 206883 h 707326"/>
                <a:gd name="connsiteX6" fmla="*/ 308229 w 931164"/>
                <a:gd name="connsiteY6" fmla="*/ 219742 h 707326"/>
                <a:gd name="connsiteX7" fmla="*/ 308229 w 931164"/>
                <a:gd name="connsiteY7" fmla="*/ 227933 h 707326"/>
                <a:gd name="connsiteX8" fmla="*/ 308134 w 931164"/>
                <a:gd name="connsiteY8" fmla="*/ 229171 h 707326"/>
                <a:gd name="connsiteX9" fmla="*/ 308134 w 931164"/>
                <a:gd name="connsiteY9" fmla="*/ 230696 h 707326"/>
                <a:gd name="connsiteX10" fmla="*/ 307943 w 931164"/>
                <a:gd name="connsiteY10" fmla="*/ 232410 h 707326"/>
                <a:gd name="connsiteX11" fmla="*/ 307658 w 931164"/>
                <a:gd name="connsiteY11" fmla="*/ 235363 h 707326"/>
                <a:gd name="connsiteX12" fmla="*/ 307181 w 931164"/>
                <a:gd name="connsiteY12" fmla="*/ 238411 h 707326"/>
                <a:gd name="connsiteX13" fmla="*/ 306610 w 931164"/>
                <a:gd name="connsiteY13" fmla="*/ 241268 h 707326"/>
                <a:gd name="connsiteX14" fmla="*/ 305848 w 931164"/>
                <a:gd name="connsiteY14" fmla="*/ 244221 h 707326"/>
                <a:gd name="connsiteX15" fmla="*/ 304991 w 931164"/>
                <a:gd name="connsiteY15" fmla="*/ 246983 h 707326"/>
                <a:gd name="connsiteX16" fmla="*/ 303943 w 931164"/>
                <a:gd name="connsiteY16" fmla="*/ 249746 h 707326"/>
                <a:gd name="connsiteX17" fmla="*/ 302895 w 931164"/>
                <a:gd name="connsiteY17" fmla="*/ 252413 h 707326"/>
                <a:gd name="connsiteX18" fmla="*/ 301657 w 931164"/>
                <a:gd name="connsiteY18" fmla="*/ 254984 h 707326"/>
                <a:gd name="connsiteX19" fmla="*/ 300324 w 931164"/>
                <a:gd name="connsiteY19" fmla="*/ 257556 h 707326"/>
                <a:gd name="connsiteX20" fmla="*/ 298799 w 931164"/>
                <a:gd name="connsiteY20" fmla="*/ 260032 h 707326"/>
                <a:gd name="connsiteX21" fmla="*/ 297275 w 931164"/>
                <a:gd name="connsiteY21" fmla="*/ 262414 h 707326"/>
                <a:gd name="connsiteX22" fmla="*/ 295561 w 931164"/>
                <a:gd name="connsiteY22" fmla="*/ 264700 h 707326"/>
                <a:gd name="connsiteX23" fmla="*/ 293751 w 931164"/>
                <a:gd name="connsiteY23" fmla="*/ 266986 h 707326"/>
                <a:gd name="connsiteX24" fmla="*/ 291846 w 931164"/>
                <a:gd name="connsiteY24" fmla="*/ 269081 h 707326"/>
                <a:gd name="connsiteX25" fmla="*/ 289846 w 931164"/>
                <a:gd name="connsiteY25" fmla="*/ 271177 h 707326"/>
                <a:gd name="connsiteX26" fmla="*/ 287655 w 931164"/>
                <a:gd name="connsiteY26" fmla="*/ 273082 h 707326"/>
                <a:gd name="connsiteX27" fmla="*/ 285560 w 931164"/>
                <a:gd name="connsiteY27" fmla="*/ 274892 h 707326"/>
                <a:gd name="connsiteX28" fmla="*/ 283179 w 931164"/>
                <a:gd name="connsiteY28" fmla="*/ 276606 h 707326"/>
                <a:gd name="connsiteX29" fmla="*/ 280892 w 931164"/>
                <a:gd name="connsiteY29" fmla="*/ 278225 h 707326"/>
                <a:gd name="connsiteX30" fmla="*/ 278321 w 931164"/>
                <a:gd name="connsiteY30" fmla="*/ 279749 h 707326"/>
                <a:gd name="connsiteX31" fmla="*/ 275940 w 931164"/>
                <a:gd name="connsiteY31" fmla="*/ 281178 h 707326"/>
                <a:gd name="connsiteX32" fmla="*/ 273177 w 931164"/>
                <a:gd name="connsiteY32" fmla="*/ 282511 h 707326"/>
                <a:gd name="connsiteX33" fmla="*/ 270701 w 931164"/>
                <a:gd name="connsiteY33" fmla="*/ 283655 h 707326"/>
                <a:gd name="connsiteX34" fmla="*/ 267653 w 931164"/>
                <a:gd name="connsiteY34" fmla="*/ 284797 h 707326"/>
                <a:gd name="connsiteX35" fmla="*/ 265272 w 931164"/>
                <a:gd name="connsiteY35" fmla="*/ 285655 h 707326"/>
                <a:gd name="connsiteX36" fmla="*/ 261938 w 931164"/>
                <a:gd name="connsiteY36" fmla="*/ 286512 h 707326"/>
                <a:gd name="connsiteX37" fmla="*/ 259556 w 931164"/>
                <a:gd name="connsiteY37" fmla="*/ 287084 h 707326"/>
                <a:gd name="connsiteX38" fmla="*/ 255651 w 931164"/>
                <a:gd name="connsiteY38" fmla="*/ 287655 h 707326"/>
                <a:gd name="connsiteX39" fmla="*/ 253651 w 931164"/>
                <a:gd name="connsiteY39" fmla="*/ 287941 h 707326"/>
                <a:gd name="connsiteX40" fmla="*/ 247555 w 931164"/>
                <a:gd name="connsiteY40" fmla="*/ 288226 h 707326"/>
                <a:gd name="connsiteX41" fmla="*/ 157449 w 931164"/>
                <a:gd name="connsiteY41" fmla="*/ 288226 h 707326"/>
                <a:gd name="connsiteX42" fmla="*/ 157449 w 931164"/>
                <a:gd name="connsiteY42" fmla="*/ 363950 h 707326"/>
                <a:gd name="connsiteX43" fmla="*/ 96964 w 931164"/>
                <a:gd name="connsiteY43" fmla="*/ 424434 h 707326"/>
                <a:gd name="connsiteX44" fmla="*/ 0 w 931164"/>
                <a:gd name="connsiteY44" fmla="*/ 424434 h 707326"/>
                <a:gd name="connsiteX45" fmla="*/ 0 w 931164"/>
                <a:gd name="connsiteY45" fmla="*/ 707326 h 707326"/>
                <a:gd name="connsiteX46" fmla="*/ 930879 w 931164"/>
                <a:gd name="connsiteY46" fmla="*/ 707326 h 707326"/>
                <a:gd name="connsiteX47" fmla="*/ 930879 w 931164"/>
                <a:gd name="connsiteY47" fmla="*/ 114300 h 70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31164" h="707326">
                  <a:moveTo>
                    <a:pt x="931164" y="114300"/>
                  </a:moveTo>
                  <a:cubicBezTo>
                    <a:pt x="931164" y="51435"/>
                    <a:pt x="879348" y="0"/>
                    <a:pt x="816007" y="0"/>
                  </a:cubicBezTo>
                  <a:lnTo>
                    <a:pt x="308134" y="0"/>
                  </a:lnTo>
                  <a:lnTo>
                    <a:pt x="308134" y="143827"/>
                  </a:lnTo>
                  <a:lnTo>
                    <a:pt x="308229" y="143827"/>
                  </a:lnTo>
                  <a:lnTo>
                    <a:pt x="308229" y="206883"/>
                  </a:lnTo>
                  <a:lnTo>
                    <a:pt x="308229" y="219742"/>
                  </a:lnTo>
                  <a:lnTo>
                    <a:pt x="308229" y="227933"/>
                  </a:lnTo>
                  <a:cubicBezTo>
                    <a:pt x="308229" y="228314"/>
                    <a:pt x="308134" y="228790"/>
                    <a:pt x="308134" y="229171"/>
                  </a:cubicBezTo>
                  <a:lnTo>
                    <a:pt x="308134" y="230696"/>
                  </a:lnTo>
                  <a:cubicBezTo>
                    <a:pt x="308134" y="231267"/>
                    <a:pt x="308039" y="231838"/>
                    <a:pt x="307943" y="232410"/>
                  </a:cubicBezTo>
                  <a:cubicBezTo>
                    <a:pt x="307848" y="233363"/>
                    <a:pt x="307753" y="234315"/>
                    <a:pt x="307658" y="235363"/>
                  </a:cubicBezTo>
                  <a:cubicBezTo>
                    <a:pt x="307563" y="236410"/>
                    <a:pt x="307372" y="237363"/>
                    <a:pt x="307181" y="238411"/>
                  </a:cubicBezTo>
                  <a:cubicBezTo>
                    <a:pt x="306991" y="239363"/>
                    <a:pt x="306800" y="240316"/>
                    <a:pt x="306610" y="241268"/>
                  </a:cubicBezTo>
                  <a:cubicBezTo>
                    <a:pt x="306420" y="242221"/>
                    <a:pt x="306134" y="243173"/>
                    <a:pt x="305848" y="244221"/>
                  </a:cubicBezTo>
                  <a:cubicBezTo>
                    <a:pt x="305562" y="245173"/>
                    <a:pt x="305371" y="246031"/>
                    <a:pt x="304991" y="246983"/>
                  </a:cubicBezTo>
                  <a:cubicBezTo>
                    <a:pt x="304705" y="247936"/>
                    <a:pt x="304324" y="248793"/>
                    <a:pt x="303943" y="249746"/>
                  </a:cubicBezTo>
                  <a:cubicBezTo>
                    <a:pt x="303562" y="250603"/>
                    <a:pt x="303276" y="251555"/>
                    <a:pt x="302895" y="252413"/>
                  </a:cubicBezTo>
                  <a:cubicBezTo>
                    <a:pt x="302514" y="253270"/>
                    <a:pt x="302038" y="254127"/>
                    <a:pt x="301657" y="254984"/>
                  </a:cubicBezTo>
                  <a:cubicBezTo>
                    <a:pt x="301180" y="255842"/>
                    <a:pt x="300800" y="256699"/>
                    <a:pt x="300324" y="257556"/>
                  </a:cubicBezTo>
                  <a:cubicBezTo>
                    <a:pt x="299847" y="258413"/>
                    <a:pt x="299371" y="259175"/>
                    <a:pt x="298799" y="260032"/>
                  </a:cubicBezTo>
                  <a:cubicBezTo>
                    <a:pt x="298323" y="260794"/>
                    <a:pt x="297752" y="261652"/>
                    <a:pt x="297275" y="262414"/>
                  </a:cubicBezTo>
                  <a:cubicBezTo>
                    <a:pt x="296704" y="263176"/>
                    <a:pt x="296133" y="263938"/>
                    <a:pt x="295561" y="264700"/>
                  </a:cubicBezTo>
                  <a:cubicBezTo>
                    <a:pt x="294990" y="265462"/>
                    <a:pt x="294418" y="266224"/>
                    <a:pt x="293751" y="266986"/>
                  </a:cubicBezTo>
                  <a:cubicBezTo>
                    <a:pt x="293180" y="267748"/>
                    <a:pt x="292513" y="268414"/>
                    <a:pt x="291846" y="269081"/>
                  </a:cubicBezTo>
                  <a:cubicBezTo>
                    <a:pt x="291179" y="269748"/>
                    <a:pt x="290513" y="270510"/>
                    <a:pt x="289846" y="271177"/>
                  </a:cubicBezTo>
                  <a:cubicBezTo>
                    <a:pt x="289179" y="271843"/>
                    <a:pt x="288417" y="272510"/>
                    <a:pt x="287655" y="273082"/>
                  </a:cubicBezTo>
                  <a:cubicBezTo>
                    <a:pt x="286988" y="273748"/>
                    <a:pt x="286227" y="274320"/>
                    <a:pt x="285560" y="274892"/>
                  </a:cubicBezTo>
                  <a:cubicBezTo>
                    <a:pt x="284798" y="275463"/>
                    <a:pt x="284036" y="276034"/>
                    <a:pt x="283179" y="276606"/>
                  </a:cubicBezTo>
                  <a:cubicBezTo>
                    <a:pt x="282416" y="277177"/>
                    <a:pt x="281654" y="277749"/>
                    <a:pt x="280892" y="278225"/>
                  </a:cubicBezTo>
                  <a:cubicBezTo>
                    <a:pt x="280035" y="278797"/>
                    <a:pt x="279178" y="279273"/>
                    <a:pt x="278321" y="279749"/>
                  </a:cubicBezTo>
                  <a:cubicBezTo>
                    <a:pt x="277559" y="280225"/>
                    <a:pt x="276796" y="280702"/>
                    <a:pt x="275940" y="281178"/>
                  </a:cubicBezTo>
                  <a:cubicBezTo>
                    <a:pt x="274987" y="281654"/>
                    <a:pt x="274130" y="282130"/>
                    <a:pt x="273177" y="282511"/>
                  </a:cubicBezTo>
                  <a:cubicBezTo>
                    <a:pt x="272320" y="282892"/>
                    <a:pt x="271558" y="283273"/>
                    <a:pt x="270701" y="283655"/>
                  </a:cubicBezTo>
                  <a:cubicBezTo>
                    <a:pt x="269748" y="284035"/>
                    <a:pt x="268700" y="284417"/>
                    <a:pt x="267653" y="284797"/>
                  </a:cubicBezTo>
                  <a:cubicBezTo>
                    <a:pt x="266891" y="285083"/>
                    <a:pt x="266033" y="285369"/>
                    <a:pt x="265272" y="285655"/>
                  </a:cubicBezTo>
                  <a:cubicBezTo>
                    <a:pt x="264129" y="286036"/>
                    <a:pt x="263080" y="286226"/>
                    <a:pt x="261938" y="286512"/>
                  </a:cubicBezTo>
                  <a:cubicBezTo>
                    <a:pt x="261176" y="286702"/>
                    <a:pt x="260414" y="286988"/>
                    <a:pt x="259556" y="287084"/>
                  </a:cubicBezTo>
                  <a:cubicBezTo>
                    <a:pt x="258223" y="287369"/>
                    <a:pt x="256890" y="287464"/>
                    <a:pt x="255651" y="287655"/>
                  </a:cubicBezTo>
                  <a:cubicBezTo>
                    <a:pt x="254984" y="287750"/>
                    <a:pt x="254318" y="287846"/>
                    <a:pt x="253651" y="287941"/>
                  </a:cubicBezTo>
                  <a:cubicBezTo>
                    <a:pt x="251651" y="288131"/>
                    <a:pt x="249650" y="288226"/>
                    <a:pt x="247555" y="288226"/>
                  </a:cubicBezTo>
                  <a:lnTo>
                    <a:pt x="157449" y="288226"/>
                  </a:lnTo>
                  <a:lnTo>
                    <a:pt x="157449" y="363950"/>
                  </a:lnTo>
                  <a:cubicBezTo>
                    <a:pt x="157449" y="397192"/>
                    <a:pt x="130207" y="424434"/>
                    <a:pt x="96964" y="424434"/>
                  </a:cubicBezTo>
                  <a:lnTo>
                    <a:pt x="0" y="424434"/>
                  </a:lnTo>
                  <a:lnTo>
                    <a:pt x="0" y="707326"/>
                  </a:lnTo>
                  <a:lnTo>
                    <a:pt x="930879" y="707326"/>
                  </a:lnTo>
                  <a:lnTo>
                    <a:pt x="930879" y="11430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0" name="Freeform: Shape 209">
              <a:extLst>
                <a:ext uri="{FF2B5EF4-FFF2-40B4-BE49-F238E27FC236}">
                  <a16:creationId xmlns:a16="http://schemas.microsoft.com/office/drawing/2014/main" id="{1F154C30-B0BC-4216-8E39-C52393F48F52}"/>
                </a:ext>
              </a:extLst>
            </p:cNvPr>
            <p:cNvSpPr/>
            <p:nvPr/>
          </p:nvSpPr>
          <p:spPr>
            <a:xfrm>
              <a:off x="4648978" y="4562649"/>
              <a:ext cx="325278" cy="429958"/>
            </a:xfrm>
            <a:custGeom>
              <a:avLst/>
              <a:gdLst>
                <a:gd name="connsiteX0" fmla="*/ 211741 w 325278"/>
                <a:gd name="connsiteY0" fmla="*/ 95 h 429958"/>
                <a:gd name="connsiteX1" fmla="*/ 172593 w 325278"/>
                <a:gd name="connsiteY1" fmla="*/ 95 h 429958"/>
                <a:gd name="connsiteX2" fmla="*/ 107252 w 325278"/>
                <a:gd name="connsiteY2" fmla="*/ 95 h 429958"/>
                <a:gd name="connsiteX3" fmla="*/ 95155 w 325278"/>
                <a:gd name="connsiteY3" fmla="*/ 95 h 429958"/>
                <a:gd name="connsiteX4" fmla="*/ 0 w 325278"/>
                <a:gd name="connsiteY4" fmla="*/ 95 h 429958"/>
                <a:gd name="connsiteX5" fmla="*/ 11621 w 325278"/>
                <a:gd name="connsiteY5" fmla="*/ 34004 h 429958"/>
                <a:gd name="connsiteX6" fmla="*/ 11049 w 325278"/>
                <a:gd name="connsiteY6" fmla="*/ 232791 h 429958"/>
                <a:gd name="connsiteX7" fmla="*/ 11049 w 325278"/>
                <a:gd name="connsiteY7" fmla="*/ 236315 h 429958"/>
                <a:gd name="connsiteX8" fmla="*/ 11049 w 325278"/>
                <a:gd name="connsiteY8" fmla="*/ 237839 h 429958"/>
                <a:gd name="connsiteX9" fmla="*/ 11049 w 325278"/>
                <a:gd name="connsiteY9" fmla="*/ 237839 h 429958"/>
                <a:gd name="connsiteX10" fmla="*/ 11144 w 325278"/>
                <a:gd name="connsiteY10" fmla="*/ 239268 h 429958"/>
                <a:gd name="connsiteX11" fmla="*/ 11144 w 325278"/>
                <a:gd name="connsiteY11" fmla="*/ 239268 h 429958"/>
                <a:gd name="connsiteX12" fmla="*/ 11239 w 325278"/>
                <a:gd name="connsiteY12" fmla="*/ 240697 h 429958"/>
                <a:gd name="connsiteX13" fmla="*/ 11239 w 325278"/>
                <a:gd name="connsiteY13" fmla="*/ 240697 h 429958"/>
                <a:gd name="connsiteX14" fmla="*/ 11335 w 325278"/>
                <a:gd name="connsiteY14" fmla="*/ 242126 h 429958"/>
                <a:gd name="connsiteX15" fmla="*/ 11335 w 325278"/>
                <a:gd name="connsiteY15" fmla="*/ 242126 h 429958"/>
                <a:gd name="connsiteX16" fmla="*/ 11525 w 325278"/>
                <a:gd name="connsiteY16" fmla="*/ 243554 h 429958"/>
                <a:gd name="connsiteX17" fmla="*/ 11525 w 325278"/>
                <a:gd name="connsiteY17" fmla="*/ 243554 h 429958"/>
                <a:gd name="connsiteX18" fmla="*/ 11716 w 325278"/>
                <a:gd name="connsiteY18" fmla="*/ 244983 h 429958"/>
                <a:gd name="connsiteX19" fmla="*/ 11716 w 325278"/>
                <a:gd name="connsiteY19" fmla="*/ 244983 h 429958"/>
                <a:gd name="connsiteX20" fmla="*/ 12002 w 325278"/>
                <a:gd name="connsiteY20" fmla="*/ 246412 h 429958"/>
                <a:gd name="connsiteX21" fmla="*/ 12002 w 325278"/>
                <a:gd name="connsiteY21" fmla="*/ 246412 h 429958"/>
                <a:gd name="connsiteX22" fmla="*/ 12287 w 325278"/>
                <a:gd name="connsiteY22" fmla="*/ 247841 h 429958"/>
                <a:gd name="connsiteX23" fmla="*/ 12287 w 325278"/>
                <a:gd name="connsiteY23" fmla="*/ 247841 h 429958"/>
                <a:gd name="connsiteX24" fmla="*/ 12573 w 325278"/>
                <a:gd name="connsiteY24" fmla="*/ 249269 h 429958"/>
                <a:gd name="connsiteX25" fmla="*/ 12573 w 325278"/>
                <a:gd name="connsiteY25" fmla="*/ 249269 h 429958"/>
                <a:gd name="connsiteX26" fmla="*/ 12954 w 325278"/>
                <a:gd name="connsiteY26" fmla="*/ 250698 h 429958"/>
                <a:gd name="connsiteX27" fmla="*/ 12954 w 325278"/>
                <a:gd name="connsiteY27" fmla="*/ 250698 h 429958"/>
                <a:gd name="connsiteX28" fmla="*/ 64294 w 325278"/>
                <a:gd name="connsiteY28" fmla="*/ 293751 h 429958"/>
                <a:gd name="connsiteX29" fmla="*/ 64294 w 325278"/>
                <a:gd name="connsiteY29" fmla="*/ 293751 h 429958"/>
                <a:gd name="connsiteX30" fmla="*/ 65722 w 325278"/>
                <a:gd name="connsiteY30" fmla="*/ 293846 h 429958"/>
                <a:gd name="connsiteX31" fmla="*/ 65722 w 325278"/>
                <a:gd name="connsiteY31" fmla="*/ 293846 h 429958"/>
                <a:gd name="connsiteX32" fmla="*/ 66199 w 325278"/>
                <a:gd name="connsiteY32" fmla="*/ 293846 h 429958"/>
                <a:gd name="connsiteX33" fmla="*/ 69342 w 325278"/>
                <a:gd name="connsiteY33" fmla="*/ 293941 h 429958"/>
                <a:gd name="connsiteX34" fmla="*/ 76771 w 325278"/>
                <a:gd name="connsiteY34" fmla="*/ 293941 h 429958"/>
                <a:gd name="connsiteX35" fmla="*/ 157734 w 325278"/>
                <a:gd name="connsiteY35" fmla="*/ 374904 h 429958"/>
                <a:gd name="connsiteX36" fmla="*/ 157734 w 325278"/>
                <a:gd name="connsiteY36" fmla="*/ 429959 h 429958"/>
                <a:gd name="connsiteX37" fmla="*/ 268510 w 325278"/>
                <a:gd name="connsiteY37" fmla="*/ 429959 h 429958"/>
                <a:gd name="connsiteX38" fmla="*/ 325279 w 325278"/>
                <a:gd name="connsiteY38" fmla="*/ 381476 h 429958"/>
                <a:gd name="connsiteX39" fmla="*/ 325279 w 325278"/>
                <a:gd name="connsiteY39" fmla="*/ 0 h 429958"/>
                <a:gd name="connsiteX40" fmla="*/ 211741 w 325278"/>
                <a:gd name="connsiteY40" fmla="*/ 0 h 42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5278" h="429958">
                  <a:moveTo>
                    <a:pt x="211741" y="95"/>
                  </a:moveTo>
                  <a:lnTo>
                    <a:pt x="172593" y="95"/>
                  </a:lnTo>
                  <a:lnTo>
                    <a:pt x="107252" y="95"/>
                  </a:lnTo>
                  <a:lnTo>
                    <a:pt x="95155" y="95"/>
                  </a:lnTo>
                  <a:lnTo>
                    <a:pt x="0" y="95"/>
                  </a:lnTo>
                  <a:cubicBezTo>
                    <a:pt x="7239" y="7906"/>
                    <a:pt x="11716" y="18764"/>
                    <a:pt x="11621" y="34004"/>
                  </a:cubicBezTo>
                  <a:lnTo>
                    <a:pt x="11049" y="232791"/>
                  </a:lnTo>
                  <a:lnTo>
                    <a:pt x="11049" y="236315"/>
                  </a:lnTo>
                  <a:lnTo>
                    <a:pt x="11049" y="237839"/>
                  </a:lnTo>
                  <a:lnTo>
                    <a:pt x="11049" y="237839"/>
                  </a:lnTo>
                  <a:lnTo>
                    <a:pt x="11144" y="239268"/>
                  </a:lnTo>
                  <a:lnTo>
                    <a:pt x="11144" y="239268"/>
                  </a:lnTo>
                  <a:lnTo>
                    <a:pt x="11239" y="240697"/>
                  </a:lnTo>
                  <a:lnTo>
                    <a:pt x="11239" y="240697"/>
                  </a:lnTo>
                  <a:lnTo>
                    <a:pt x="11335" y="242126"/>
                  </a:lnTo>
                  <a:lnTo>
                    <a:pt x="11335" y="242126"/>
                  </a:lnTo>
                  <a:lnTo>
                    <a:pt x="11525" y="243554"/>
                  </a:lnTo>
                  <a:lnTo>
                    <a:pt x="11525" y="243554"/>
                  </a:lnTo>
                  <a:lnTo>
                    <a:pt x="11716" y="244983"/>
                  </a:lnTo>
                  <a:lnTo>
                    <a:pt x="11716" y="244983"/>
                  </a:lnTo>
                  <a:lnTo>
                    <a:pt x="12002" y="246412"/>
                  </a:lnTo>
                  <a:lnTo>
                    <a:pt x="12002" y="246412"/>
                  </a:lnTo>
                  <a:cubicBezTo>
                    <a:pt x="12097" y="246888"/>
                    <a:pt x="12192" y="247364"/>
                    <a:pt x="12287" y="247841"/>
                  </a:cubicBezTo>
                  <a:lnTo>
                    <a:pt x="12287" y="247841"/>
                  </a:lnTo>
                  <a:lnTo>
                    <a:pt x="12573" y="249269"/>
                  </a:lnTo>
                  <a:lnTo>
                    <a:pt x="12573" y="249269"/>
                  </a:lnTo>
                  <a:lnTo>
                    <a:pt x="12954" y="250698"/>
                  </a:lnTo>
                  <a:lnTo>
                    <a:pt x="12954" y="250698"/>
                  </a:lnTo>
                  <a:cubicBezTo>
                    <a:pt x="19145" y="273844"/>
                    <a:pt x="39434" y="291655"/>
                    <a:pt x="64294" y="293751"/>
                  </a:cubicBezTo>
                  <a:lnTo>
                    <a:pt x="64294" y="293751"/>
                  </a:lnTo>
                  <a:lnTo>
                    <a:pt x="65722" y="293846"/>
                  </a:lnTo>
                  <a:lnTo>
                    <a:pt x="65722" y="293846"/>
                  </a:lnTo>
                  <a:lnTo>
                    <a:pt x="66199" y="293846"/>
                  </a:lnTo>
                  <a:cubicBezTo>
                    <a:pt x="67342" y="293846"/>
                    <a:pt x="68199" y="293941"/>
                    <a:pt x="69342" y="293941"/>
                  </a:cubicBezTo>
                  <a:lnTo>
                    <a:pt x="76771" y="293941"/>
                  </a:lnTo>
                  <a:cubicBezTo>
                    <a:pt x="121349" y="293941"/>
                    <a:pt x="157734" y="330327"/>
                    <a:pt x="157734" y="374904"/>
                  </a:cubicBezTo>
                  <a:lnTo>
                    <a:pt x="157734" y="429959"/>
                  </a:lnTo>
                  <a:lnTo>
                    <a:pt x="268510" y="429959"/>
                  </a:lnTo>
                  <a:cubicBezTo>
                    <a:pt x="297085" y="429959"/>
                    <a:pt x="320898" y="408813"/>
                    <a:pt x="325279" y="381476"/>
                  </a:cubicBezTo>
                  <a:cubicBezTo>
                    <a:pt x="325279" y="381476"/>
                    <a:pt x="325279" y="80201"/>
                    <a:pt x="325279" y="0"/>
                  </a:cubicBezTo>
                  <a:lnTo>
                    <a:pt x="211741"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1" name="Freeform: Shape 210">
              <a:extLst>
                <a:ext uri="{FF2B5EF4-FFF2-40B4-BE49-F238E27FC236}">
                  <a16:creationId xmlns:a16="http://schemas.microsoft.com/office/drawing/2014/main" id="{BEF1A51A-4CDC-4918-922A-8E42BA210951}"/>
                </a:ext>
              </a:extLst>
            </p:cNvPr>
            <p:cNvSpPr/>
            <p:nvPr/>
          </p:nvSpPr>
          <p:spPr>
            <a:xfrm>
              <a:off x="4486386" y="4284043"/>
              <a:ext cx="276796" cy="278606"/>
            </a:xfrm>
            <a:custGeom>
              <a:avLst/>
              <a:gdLst>
                <a:gd name="connsiteX0" fmla="*/ 115158 w 276796"/>
                <a:gd name="connsiteY0" fmla="*/ 95 h 278606"/>
                <a:gd name="connsiteX1" fmla="*/ 0 w 276796"/>
                <a:gd name="connsiteY1" fmla="*/ 114395 h 278606"/>
                <a:gd name="connsiteX2" fmla="*/ 0 w 276796"/>
                <a:gd name="connsiteY2" fmla="*/ 164402 h 278606"/>
                <a:gd name="connsiteX3" fmla="*/ 191 w 276796"/>
                <a:gd name="connsiteY3" fmla="*/ 167545 h 278606"/>
                <a:gd name="connsiteX4" fmla="*/ 0 w 276796"/>
                <a:gd name="connsiteY4" fmla="*/ 170688 h 278606"/>
                <a:gd name="connsiteX5" fmla="*/ 0 w 276796"/>
                <a:gd name="connsiteY5" fmla="*/ 278606 h 278606"/>
                <a:gd name="connsiteX6" fmla="*/ 115158 w 276796"/>
                <a:gd name="connsiteY6" fmla="*/ 278606 h 278606"/>
                <a:gd name="connsiteX7" fmla="*/ 154305 w 276796"/>
                <a:gd name="connsiteY7" fmla="*/ 278606 h 278606"/>
                <a:gd name="connsiteX8" fmla="*/ 276797 w 276796"/>
                <a:gd name="connsiteY8" fmla="*/ 278606 h 278606"/>
                <a:gd name="connsiteX9" fmla="*/ 276797 w 276796"/>
                <a:gd name="connsiteY9" fmla="*/ 0 h 278606"/>
                <a:gd name="connsiteX10" fmla="*/ 115158 w 276796"/>
                <a:gd name="connsiteY10" fmla="*/ 0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6796" h="278606">
                  <a:moveTo>
                    <a:pt x="115158" y="95"/>
                  </a:moveTo>
                  <a:cubicBezTo>
                    <a:pt x="51816" y="95"/>
                    <a:pt x="0" y="51530"/>
                    <a:pt x="0" y="114395"/>
                  </a:cubicBezTo>
                  <a:lnTo>
                    <a:pt x="0" y="164402"/>
                  </a:lnTo>
                  <a:cubicBezTo>
                    <a:pt x="0" y="165449"/>
                    <a:pt x="95" y="166497"/>
                    <a:pt x="191" y="167545"/>
                  </a:cubicBezTo>
                  <a:cubicBezTo>
                    <a:pt x="95" y="168593"/>
                    <a:pt x="0" y="169640"/>
                    <a:pt x="0" y="170688"/>
                  </a:cubicBezTo>
                  <a:lnTo>
                    <a:pt x="0" y="278606"/>
                  </a:lnTo>
                  <a:lnTo>
                    <a:pt x="115158" y="278606"/>
                  </a:lnTo>
                  <a:lnTo>
                    <a:pt x="154305" y="278606"/>
                  </a:lnTo>
                  <a:lnTo>
                    <a:pt x="276797" y="278606"/>
                  </a:lnTo>
                  <a:lnTo>
                    <a:pt x="276797" y="0"/>
                  </a:lnTo>
                  <a:lnTo>
                    <a:pt x="11515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2" name="Freeform: Shape 211">
              <a:extLst>
                <a:ext uri="{FF2B5EF4-FFF2-40B4-BE49-F238E27FC236}">
                  <a16:creationId xmlns:a16="http://schemas.microsoft.com/office/drawing/2014/main" id="{01478734-0AC6-49AA-BF32-5CA553A98943}"/>
                </a:ext>
              </a:extLst>
            </p:cNvPr>
            <p:cNvSpPr/>
            <p:nvPr/>
          </p:nvSpPr>
          <p:spPr>
            <a:xfrm>
              <a:off x="4651074" y="3828367"/>
              <a:ext cx="633888" cy="734377"/>
            </a:xfrm>
            <a:custGeom>
              <a:avLst/>
              <a:gdLst>
                <a:gd name="connsiteX0" fmla="*/ 575024 w 633888"/>
                <a:gd name="connsiteY0" fmla="*/ 0 h 734377"/>
                <a:gd name="connsiteX1" fmla="*/ 472916 w 633888"/>
                <a:gd name="connsiteY1" fmla="*/ 0 h 734377"/>
                <a:gd name="connsiteX2" fmla="*/ 273463 w 633888"/>
                <a:gd name="connsiteY2" fmla="*/ 0 h 734377"/>
                <a:gd name="connsiteX3" fmla="*/ 247079 w 633888"/>
                <a:gd name="connsiteY3" fmla="*/ 0 h 734377"/>
                <a:gd name="connsiteX4" fmla="*/ 233648 w 633888"/>
                <a:gd name="connsiteY4" fmla="*/ 857 h 734377"/>
                <a:gd name="connsiteX5" fmla="*/ 82487 w 633888"/>
                <a:gd name="connsiteY5" fmla="*/ 1238 h 734377"/>
                <a:gd name="connsiteX6" fmla="*/ 762 w 633888"/>
                <a:gd name="connsiteY6" fmla="*/ 762 h 734377"/>
                <a:gd name="connsiteX7" fmla="*/ 762 w 633888"/>
                <a:gd name="connsiteY7" fmla="*/ 141637 h 734377"/>
                <a:gd name="connsiteX8" fmla="*/ 0 w 633888"/>
                <a:gd name="connsiteY8" fmla="*/ 141637 h 734377"/>
                <a:gd name="connsiteX9" fmla="*/ 0 w 633888"/>
                <a:gd name="connsiteY9" fmla="*/ 455771 h 734377"/>
                <a:gd name="connsiteX10" fmla="*/ 93250 w 633888"/>
                <a:gd name="connsiteY10" fmla="*/ 455771 h 734377"/>
                <a:gd name="connsiteX11" fmla="*/ 105346 w 633888"/>
                <a:gd name="connsiteY11" fmla="*/ 455771 h 734377"/>
                <a:gd name="connsiteX12" fmla="*/ 110776 w 633888"/>
                <a:gd name="connsiteY12" fmla="*/ 455771 h 734377"/>
                <a:gd name="connsiteX13" fmla="*/ 110776 w 633888"/>
                <a:gd name="connsiteY13" fmla="*/ 734378 h 734377"/>
                <a:gd name="connsiteX14" fmla="*/ 182309 w 633888"/>
                <a:gd name="connsiteY14" fmla="*/ 734378 h 734377"/>
                <a:gd name="connsiteX15" fmla="*/ 218504 w 633888"/>
                <a:gd name="connsiteY15" fmla="*/ 734378 h 734377"/>
                <a:gd name="connsiteX16" fmla="*/ 324993 w 633888"/>
                <a:gd name="connsiteY16" fmla="*/ 734378 h 734377"/>
                <a:gd name="connsiteX17" fmla="*/ 324993 w 633888"/>
                <a:gd name="connsiteY17" fmla="*/ 711232 h 734377"/>
                <a:gd name="connsiteX18" fmla="*/ 437674 w 633888"/>
                <a:gd name="connsiteY18" fmla="*/ 615029 h 734377"/>
                <a:gd name="connsiteX19" fmla="*/ 633889 w 633888"/>
                <a:gd name="connsiteY19" fmla="*/ 615029 h 734377"/>
                <a:gd name="connsiteX20" fmla="*/ 633889 w 633888"/>
                <a:gd name="connsiteY20" fmla="*/ 512731 h 734377"/>
                <a:gd name="connsiteX21" fmla="*/ 633889 w 633888"/>
                <a:gd name="connsiteY21" fmla="*/ 232886 h 734377"/>
                <a:gd name="connsiteX22" fmla="*/ 633889 w 633888"/>
                <a:gd name="connsiteY22" fmla="*/ 58769 h 734377"/>
                <a:gd name="connsiteX23" fmla="*/ 575024 w 633888"/>
                <a:gd name="connsiteY23" fmla="*/ 0 h 73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3888" h="734377">
                  <a:moveTo>
                    <a:pt x="575024" y="0"/>
                  </a:moveTo>
                  <a:lnTo>
                    <a:pt x="472916" y="0"/>
                  </a:lnTo>
                  <a:lnTo>
                    <a:pt x="273463" y="0"/>
                  </a:lnTo>
                  <a:lnTo>
                    <a:pt x="247079" y="0"/>
                  </a:lnTo>
                  <a:cubicBezTo>
                    <a:pt x="242506" y="0"/>
                    <a:pt x="238030" y="381"/>
                    <a:pt x="233648" y="857"/>
                  </a:cubicBezTo>
                  <a:lnTo>
                    <a:pt x="82487" y="1238"/>
                  </a:lnTo>
                  <a:lnTo>
                    <a:pt x="762" y="762"/>
                  </a:lnTo>
                  <a:lnTo>
                    <a:pt x="762" y="141637"/>
                  </a:lnTo>
                  <a:lnTo>
                    <a:pt x="0" y="141637"/>
                  </a:lnTo>
                  <a:lnTo>
                    <a:pt x="0" y="455771"/>
                  </a:lnTo>
                  <a:lnTo>
                    <a:pt x="93250" y="455771"/>
                  </a:lnTo>
                  <a:lnTo>
                    <a:pt x="105346" y="455771"/>
                  </a:lnTo>
                  <a:lnTo>
                    <a:pt x="110776" y="455771"/>
                  </a:lnTo>
                  <a:lnTo>
                    <a:pt x="110776" y="734378"/>
                  </a:lnTo>
                  <a:lnTo>
                    <a:pt x="182309" y="734378"/>
                  </a:lnTo>
                  <a:lnTo>
                    <a:pt x="218504" y="734378"/>
                  </a:lnTo>
                  <a:lnTo>
                    <a:pt x="324993" y="734378"/>
                  </a:lnTo>
                  <a:lnTo>
                    <a:pt x="324993" y="711232"/>
                  </a:lnTo>
                  <a:cubicBezTo>
                    <a:pt x="333756" y="656939"/>
                    <a:pt x="381000" y="615029"/>
                    <a:pt x="437674" y="615029"/>
                  </a:cubicBezTo>
                  <a:lnTo>
                    <a:pt x="633889" y="615029"/>
                  </a:lnTo>
                  <a:lnTo>
                    <a:pt x="633889" y="512731"/>
                  </a:lnTo>
                  <a:lnTo>
                    <a:pt x="633889" y="232886"/>
                  </a:lnTo>
                  <a:lnTo>
                    <a:pt x="633889" y="58769"/>
                  </a:lnTo>
                  <a:cubicBezTo>
                    <a:pt x="633699" y="26384"/>
                    <a:pt x="607314" y="0"/>
                    <a:pt x="575024" y="0"/>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1171564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ppendix">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lvl1pPr>
              <a:defRPr b="0" i="0"/>
            </a:lvl1pPr>
          </a:lstStyle>
          <a:p>
            <a:fld id="{F551322C-20B2-48C3-B63D-68158FEBF630}" type="slidenum">
              <a:rPr lang="en-US" smtClean="0"/>
              <a:pPr/>
              <a:t>‹#›</a:t>
            </a:fld>
            <a:endParaRPr lang="en-US" dirty="0"/>
          </a:p>
        </p:txBody>
      </p:sp>
      <p:sp>
        <p:nvSpPr>
          <p:cNvPr id="22" name="Text Placeholder 15"/>
          <p:cNvSpPr>
            <a:spLocks noGrp="1"/>
          </p:cNvSpPr>
          <p:nvPr>
            <p:ph type="body" sz="quarter" idx="12" hasCustomPrompt="1"/>
          </p:nvPr>
        </p:nvSpPr>
        <p:spPr>
          <a:xfrm>
            <a:off x="1927517" y="1792800"/>
            <a:ext cx="7395317" cy="792162"/>
          </a:xfrm>
          <a:prstGeom prst="rect">
            <a:avLst/>
          </a:prstGeom>
        </p:spPr>
        <p:txBody>
          <a:bodyPr vert="horz" wrap="square" lIns="72000" tIns="36000" rIns="72000" bIns="36000" rtlCol="0" anchor="ctr" anchorCtr="0">
            <a:noAutofit/>
          </a:bodyPr>
          <a:lstStyle>
            <a:lvl1pPr>
              <a:defRPr lang="en-US" sz="3000" b="0" i="0" baseline="0" dirty="0">
                <a:solidFill>
                  <a:srgbClr val="3366FF"/>
                </a:solidFill>
              </a:defRPr>
            </a:lvl1pPr>
          </a:lstStyle>
          <a:p>
            <a:pPr lvl="0"/>
            <a:r>
              <a:rPr lang="en-US" dirty="0"/>
              <a:t>Appendix</a:t>
            </a:r>
          </a:p>
        </p:txBody>
      </p:sp>
      <p:pic>
        <p:nvPicPr>
          <p:cNvPr id="60" name="Picture 59">
            <a:extLst>
              <a:ext uri="{FF2B5EF4-FFF2-40B4-BE49-F238E27FC236}">
                <a16:creationId xmlns:a16="http://schemas.microsoft.com/office/drawing/2014/main" id="{D5DB83FA-5C3A-44ED-B44C-D3FE75776841}"/>
              </a:ext>
            </a:extLst>
          </p:cNvPr>
          <p:cNvPicPr>
            <a:picLocks noChangeAspect="1"/>
          </p:cNvPicPr>
          <p:nvPr userDrawn="1"/>
        </p:nvPicPr>
        <p:blipFill>
          <a:blip r:embed="rId2"/>
          <a:stretch>
            <a:fillRect/>
          </a:stretch>
        </p:blipFill>
        <p:spPr>
          <a:xfrm>
            <a:off x="205062" y="5137252"/>
            <a:ext cx="814736" cy="305962"/>
          </a:xfrm>
          <a:prstGeom prst="rect">
            <a:avLst/>
          </a:prstGeom>
        </p:spPr>
      </p:pic>
      <p:pic>
        <p:nvPicPr>
          <p:cNvPr id="61" name="Picture 60">
            <a:extLst>
              <a:ext uri="{FF2B5EF4-FFF2-40B4-BE49-F238E27FC236}">
                <a16:creationId xmlns:a16="http://schemas.microsoft.com/office/drawing/2014/main" id="{75895028-E589-4F33-808B-9C3894E767F2}"/>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09527" y="4216462"/>
            <a:ext cx="663210" cy="529678"/>
          </a:xfrm>
          <a:prstGeom prst="rect">
            <a:avLst/>
          </a:prstGeom>
        </p:spPr>
      </p:pic>
      <p:pic>
        <p:nvPicPr>
          <p:cNvPr id="62" name="Picture 61">
            <a:extLst>
              <a:ext uri="{FF2B5EF4-FFF2-40B4-BE49-F238E27FC236}">
                <a16:creationId xmlns:a16="http://schemas.microsoft.com/office/drawing/2014/main" id="{3F101822-F690-4F56-B070-AB6DD6F71706}"/>
              </a:ext>
            </a:extLst>
          </p:cNvPr>
          <p:cNvPicPr>
            <a:picLocks noChangeAspect="1"/>
          </p:cNvPicPr>
          <p:nvPr userDrawn="1"/>
        </p:nvPicPr>
        <p:blipFill>
          <a:blip r:embed="rId4"/>
          <a:stretch>
            <a:fillRect/>
          </a:stretch>
        </p:blipFill>
        <p:spPr>
          <a:xfrm>
            <a:off x="266404" y="2421002"/>
            <a:ext cx="740405" cy="322741"/>
          </a:xfrm>
          <a:prstGeom prst="rect">
            <a:avLst/>
          </a:prstGeom>
        </p:spPr>
      </p:pic>
      <p:pic>
        <p:nvPicPr>
          <p:cNvPr id="63" name="Picture 62">
            <a:extLst>
              <a:ext uri="{FF2B5EF4-FFF2-40B4-BE49-F238E27FC236}">
                <a16:creationId xmlns:a16="http://schemas.microsoft.com/office/drawing/2014/main" id="{CA73086A-306F-4C94-93BE-402DB0DA7242}"/>
              </a:ext>
            </a:extLst>
          </p:cNvPr>
          <p:cNvPicPr>
            <a:picLocks noChangeAspect="1"/>
          </p:cNvPicPr>
          <p:nvPr userDrawn="1"/>
        </p:nvPicPr>
        <p:blipFill>
          <a:blip r:embed="rId5"/>
          <a:stretch>
            <a:fillRect/>
          </a:stretch>
        </p:blipFill>
        <p:spPr>
          <a:xfrm>
            <a:off x="289456" y="3550937"/>
            <a:ext cx="648702" cy="325052"/>
          </a:xfrm>
          <a:prstGeom prst="rect">
            <a:avLst/>
          </a:prstGeom>
        </p:spPr>
      </p:pic>
      <p:pic>
        <p:nvPicPr>
          <p:cNvPr id="64" name="Picture 12" descr="http://www.ingenieurjobs.de/content/tinybrowser/image/transnetbw_gmbh.jpg">
            <a:extLst>
              <a:ext uri="{FF2B5EF4-FFF2-40B4-BE49-F238E27FC236}">
                <a16:creationId xmlns:a16="http://schemas.microsoft.com/office/drawing/2014/main" id="{9671E56D-9292-4787-A077-A350C92D7E7F}"/>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02563" y="5392629"/>
            <a:ext cx="834236" cy="164762"/>
          </a:xfrm>
          <a:prstGeom prst="rect">
            <a:avLst/>
          </a:prstGeom>
          <a:noFill/>
          <a:extLst>
            <a:ext uri="{909E8E84-426E-40dd-AFC4-6F175D3DCCD1}">
              <a14:hiddenFill xmlns="" xmlns:a14="http://schemas.microsoft.com/office/drawing/2010/main">
                <a:solidFill>
                  <a:srgbClr val="FFFFFF"/>
                </a:solidFill>
              </a14:hiddenFill>
            </a:ext>
          </a:extLst>
        </p:spPr>
      </p:pic>
      <p:pic>
        <p:nvPicPr>
          <p:cNvPr id="65" name="Picture 64">
            <a:extLst>
              <a:ext uri="{FF2B5EF4-FFF2-40B4-BE49-F238E27FC236}">
                <a16:creationId xmlns:a16="http://schemas.microsoft.com/office/drawing/2014/main" id="{7AB87BCC-5341-4AB0-90AC-894A2001779D}"/>
              </a:ext>
            </a:extLst>
          </p:cNvPr>
          <p:cNvPicPr>
            <a:picLocks noChangeAspect="1"/>
          </p:cNvPicPr>
          <p:nvPr userDrawn="1"/>
        </p:nvPicPr>
        <p:blipFill>
          <a:blip r:embed="rId7"/>
          <a:stretch>
            <a:fillRect/>
          </a:stretch>
        </p:blipFill>
        <p:spPr>
          <a:xfrm>
            <a:off x="1139971" y="2147510"/>
            <a:ext cx="606064" cy="379476"/>
          </a:xfrm>
          <a:prstGeom prst="rect">
            <a:avLst/>
          </a:prstGeom>
        </p:spPr>
      </p:pic>
      <p:pic>
        <p:nvPicPr>
          <p:cNvPr id="66" name="Picture 65">
            <a:extLst>
              <a:ext uri="{FF2B5EF4-FFF2-40B4-BE49-F238E27FC236}">
                <a16:creationId xmlns:a16="http://schemas.microsoft.com/office/drawing/2014/main" id="{B44AF5C3-962C-487D-BEAE-4FB1A344045F}"/>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r="66927"/>
          <a:stretch/>
        </p:blipFill>
        <p:spPr>
          <a:xfrm>
            <a:off x="1133792" y="2752294"/>
            <a:ext cx="631011" cy="253934"/>
          </a:xfrm>
          <a:prstGeom prst="rect">
            <a:avLst/>
          </a:prstGeom>
        </p:spPr>
      </p:pic>
      <p:pic>
        <p:nvPicPr>
          <p:cNvPr id="67" name="Picture 66">
            <a:extLst>
              <a:ext uri="{FF2B5EF4-FFF2-40B4-BE49-F238E27FC236}">
                <a16:creationId xmlns:a16="http://schemas.microsoft.com/office/drawing/2014/main" id="{0441CE42-A4BE-4292-9CF5-0B5059939EB2}"/>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288899" y="4698332"/>
            <a:ext cx="592836" cy="196596"/>
          </a:xfrm>
          <a:prstGeom prst="rect">
            <a:avLst/>
          </a:prstGeom>
        </p:spPr>
      </p:pic>
      <p:pic>
        <p:nvPicPr>
          <p:cNvPr id="68" name="Picture 67">
            <a:extLst>
              <a:ext uri="{FF2B5EF4-FFF2-40B4-BE49-F238E27FC236}">
                <a16:creationId xmlns:a16="http://schemas.microsoft.com/office/drawing/2014/main" id="{E90E7923-392A-45CB-855A-0D6C8538269F}"/>
              </a:ext>
            </a:extLst>
          </p:cNvPr>
          <p:cNvPicPr>
            <a:picLocks noChangeAspect="1"/>
          </p:cNvPicPr>
          <p:nvPr userDrawn="1"/>
        </p:nvPicPr>
        <p:blipFill>
          <a:blip r:embed="rId10"/>
          <a:stretch>
            <a:fillRect/>
          </a:stretch>
        </p:blipFill>
        <p:spPr>
          <a:xfrm>
            <a:off x="287703" y="5476257"/>
            <a:ext cx="633790" cy="396119"/>
          </a:xfrm>
          <a:prstGeom prst="rect">
            <a:avLst/>
          </a:prstGeom>
        </p:spPr>
      </p:pic>
      <p:pic>
        <p:nvPicPr>
          <p:cNvPr id="69" name="Picture 68">
            <a:extLst>
              <a:ext uri="{FF2B5EF4-FFF2-40B4-BE49-F238E27FC236}">
                <a16:creationId xmlns:a16="http://schemas.microsoft.com/office/drawing/2014/main" id="{9C68D06B-5A39-41A4-80B2-6F4C131F30AD}"/>
              </a:ext>
            </a:extLst>
          </p:cNvPr>
          <p:cNvPicPr>
            <a:picLocks noChangeAspect="1"/>
          </p:cNvPicPr>
          <p:nvPr userDrawn="1"/>
        </p:nvPicPr>
        <p:blipFill>
          <a:blip r:embed="rId11"/>
          <a:stretch>
            <a:fillRect/>
          </a:stretch>
        </p:blipFill>
        <p:spPr>
          <a:xfrm>
            <a:off x="1043955" y="4976691"/>
            <a:ext cx="735485" cy="158997"/>
          </a:xfrm>
          <a:prstGeom prst="rect">
            <a:avLst/>
          </a:prstGeom>
        </p:spPr>
      </p:pic>
      <p:pic>
        <p:nvPicPr>
          <p:cNvPr id="70" name="Picture 69">
            <a:extLst>
              <a:ext uri="{FF2B5EF4-FFF2-40B4-BE49-F238E27FC236}">
                <a16:creationId xmlns:a16="http://schemas.microsoft.com/office/drawing/2014/main" id="{7426C16E-8590-4003-A2EC-055671A21C15}"/>
              </a:ext>
            </a:extLst>
          </p:cNvPr>
          <p:cNvPicPr>
            <a:picLocks noChangeAspect="1"/>
          </p:cNvPicPr>
          <p:nvPr userDrawn="1"/>
        </p:nvPicPr>
        <p:blipFill>
          <a:blip r:embed="rId12">
            <a:clrChange>
              <a:clrFrom>
                <a:srgbClr val="FFFFFF"/>
              </a:clrFrom>
              <a:clrTo>
                <a:srgbClr val="FFFFFF">
                  <a:alpha val="0"/>
                </a:srgbClr>
              </a:clrTo>
            </a:clrChange>
          </a:blip>
          <a:stretch>
            <a:fillRect/>
          </a:stretch>
        </p:blipFill>
        <p:spPr bwMode="auto">
          <a:xfrm>
            <a:off x="1086544" y="3686896"/>
            <a:ext cx="707132" cy="377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 name="Picture 70">
            <a:extLst>
              <a:ext uri="{FF2B5EF4-FFF2-40B4-BE49-F238E27FC236}">
                <a16:creationId xmlns:a16="http://schemas.microsoft.com/office/drawing/2014/main" id="{11197264-EC6B-4EDD-B369-6A244D64DEB5}"/>
              </a:ext>
            </a:extLst>
          </p:cNvPr>
          <p:cNvPicPr>
            <a:picLocks noChangeAspect="1"/>
          </p:cNvPicPr>
          <p:nvPr userDrawn="1"/>
        </p:nvPicPr>
        <p:blipFill>
          <a:blip r:embed="rId13" cstate="hqprint">
            <a:extLst>
              <a:ext uri="{28A0092B-C50C-407E-A947-70E740481C1C}">
                <a14:useLocalDpi xmlns:a14="http://schemas.microsoft.com/office/drawing/2010/main"/>
              </a:ext>
            </a:extLst>
          </a:blip>
          <a:stretch>
            <a:fillRect/>
          </a:stretch>
        </p:blipFill>
        <p:spPr>
          <a:xfrm>
            <a:off x="1213955" y="3158657"/>
            <a:ext cx="396152" cy="366468"/>
          </a:xfrm>
          <a:prstGeom prst="rect">
            <a:avLst/>
          </a:prstGeom>
        </p:spPr>
      </p:pic>
      <p:pic>
        <p:nvPicPr>
          <p:cNvPr id="72" name="Picture 71">
            <a:extLst>
              <a:ext uri="{FF2B5EF4-FFF2-40B4-BE49-F238E27FC236}">
                <a16:creationId xmlns:a16="http://schemas.microsoft.com/office/drawing/2014/main" id="{C77F3350-2568-4786-85F1-BB8BD945DDF0}"/>
              </a:ext>
            </a:extLst>
          </p:cNvPr>
          <p:cNvPicPr>
            <a:picLocks noChangeAspect="1"/>
          </p:cNvPicPr>
          <p:nvPr userDrawn="1"/>
        </p:nvPicPr>
        <p:blipFill>
          <a:blip r:embed="rId14"/>
          <a:stretch>
            <a:fillRect/>
          </a:stretch>
        </p:blipFill>
        <p:spPr>
          <a:xfrm>
            <a:off x="324830" y="4088565"/>
            <a:ext cx="718857" cy="345045"/>
          </a:xfrm>
          <a:prstGeom prst="rect">
            <a:avLst/>
          </a:prstGeom>
        </p:spPr>
      </p:pic>
      <p:pic>
        <p:nvPicPr>
          <p:cNvPr id="73" name="Picture 72">
            <a:extLst>
              <a:ext uri="{FF2B5EF4-FFF2-40B4-BE49-F238E27FC236}">
                <a16:creationId xmlns:a16="http://schemas.microsoft.com/office/drawing/2014/main" id="{580FCB63-5821-4653-AF4A-A93D81B71213}"/>
              </a:ext>
            </a:extLst>
          </p:cNvPr>
          <p:cNvPicPr>
            <a:picLocks noChangeAspect="1"/>
          </p:cNvPicPr>
          <p:nvPr userDrawn="1"/>
        </p:nvPicPr>
        <p:blipFill>
          <a:blip r:embed="rId15"/>
          <a:stretch>
            <a:fillRect/>
          </a:stretch>
        </p:blipFill>
        <p:spPr>
          <a:xfrm>
            <a:off x="216480" y="2964886"/>
            <a:ext cx="762321" cy="358625"/>
          </a:xfrm>
          <a:prstGeom prst="rect">
            <a:avLst/>
          </a:prstGeom>
        </p:spPr>
      </p:pic>
      <p:pic>
        <p:nvPicPr>
          <p:cNvPr id="74" name="Picture 73">
            <a:extLst>
              <a:ext uri="{FF2B5EF4-FFF2-40B4-BE49-F238E27FC236}">
                <a16:creationId xmlns:a16="http://schemas.microsoft.com/office/drawing/2014/main" id="{767BDA7F-3116-46D4-8683-E2D706B8DDE5}"/>
              </a:ext>
            </a:extLst>
          </p:cNvPr>
          <p:cNvPicPr>
            <a:picLocks noChangeAspect="1"/>
          </p:cNvPicPr>
          <p:nvPr userDrawn="1"/>
        </p:nvPicPr>
        <p:blipFill>
          <a:blip r:embed="rId16"/>
          <a:stretch>
            <a:fillRect/>
          </a:stretch>
        </p:blipFill>
        <p:spPr>
          <a:xfrm>
            <a:off x="205062" y="1981362"/>
            <a:ext cx="833968" cy="305962"/>
          </a:xfrm>
          <a:prstGeom prst="rect">
            <a:avLst/>
          </a:prstGeom>
        </p:spPr>
      </p:pic>
    </p:spTree>
    <p:extLst>
      <p:ext uri="{BB962C8B-B14F-4D97-AF65-F5344CB8AC3E}">
        <p14:creationId xmlns:p14="http://schemas.microsoft.com/office/powerpoint/2010/main" val="1963191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9999" y="108000"/>
            <a:ext cx="7044142" cy="336550"/>
          </a:xfrm>
        </p:spPr>
        <p:txBody>
          <a:bodyPr vert="horz" lIns="72000" tIns="36000" rIns="72000" bIns="36000" rtlCol="0" anchor="t">
            <a:noAutofit/>
          </a:bodyPr>
          <a:lstStyle>
            <a:lvl1pPr>
              <a:defRPr lang="nl-NL" sz="1600" b="1" i="0" dirty="0">
                <a:solidFill>
                  <a:srgbClr val="3366FF"/>
                </a:solidFill>
                <a:latin typeface="+mn-lt"/>
                <a:ea typeface="Arial Unicode MS" panose="020B0604020202020204" pitchFamily="34" charset="-128"/>
                <a:cs typeface="Arial" panose="020B0604020202020204" pitchFamily="34" charset="0"/>
              </a:defRPr>
            </a:lvl1pPr>
          </a:lstStyle>
          <a:p>
            <a:pPr marL="0" lvl="0" indent="0" algn="l" rtl="0" eaLnBrk="1" fontAlgn="base" hangingPunct="1">
              <a:spcBef>
                <a:spcPts val="400"/>
              </a:spcBef>
              <a:spcAft>
                <a:spcPct val="0"/>
              </a:spcAft>
              <a:buClr>
                <a:schemeClr val="bg1"/>
              </a:buClr>
              <a:buSzPct val="120000"/>
              <a:buFont typeface="Arial" panose="020B0604020202020204" pitchFamily="34" charset="0"/>
              <a:buNone/>
            </a:pPr>
            <a:r>
              <a:rPr lang="en-US" dirty="0"/>
              <a:t>Click to edit Master title style</a:t>
            </a:r>
            <a:endParaRPr lang="nl-NL" dirty="0"/>
          </a:p>
        </p:txBody>
      </p:sp>
      <p:sp>
        <p:nvSpPr>
          <p:cNvPr id="13" name="Text Placeholder 12"/>
          <p:cNvSpPr>
            <a:spLocks noGrp="1"/>
          </p:cNvSpPr>
          <p:nvPr>
            <p:ph type="body" sz="quarter" idx="16" hasCustomPrompt="1"/>
          </p:nvPr>
        </p:nvSpPr>
        <p:spPr>
          <a:xfrm>
            <a:off x="540000" y="461650"/>
            <a:ext cx="8640000" cy="363850"/>
          </a:xfrm>
          <a:prstGeom prst="rect">
            <a:avLst/>
          </a:prstGeom>
        </p:spPr>
        <p:txBody>
          <a:bodyPr vert="horz" lIns="72000" tIns="36000" rIns="72000" bIns="36000" rtlCol="0" anchor="t">
            <a:noAutofit/>
          </a:bodyPr>
          <a:lstStyle>
            <a:lvl1pPr>
              <a:defRPr lang="nl-NL" sz="1400" b="0" i="0" dirty="0">
                <a:solidFill>
                  <a:srgbClr val="3366FF"/>
                </a:solidFill>
                <a:latin typeface="+mj-lt"/>
              </a:defRPr>
            </a:lvl1pPr>
          </a:lstStyle>
          <a:p>
            <a:pPr lvl="0">
              <a:spcBef>
                <a:spcPct val="0"/>
              </a:spcBef>
            </a:pPr>
            <a:r>
              <a:rPr lang="en-US" dirty="0"/>
              <a:t>Click to </a:t>
            </a:r>
            <a:r>
              <a:rPr lang="en-US"/>
              <a:t>edit Description</a:t>
            </a:r>
            <a:endParaRPr lang="en-US" dirty="0"/>
          </a:p>
        </p:txBody>
      </p:sp>
      <p:sp>
        <p:nvSpPr>
          <p:cNvPr id="4" name="Content Placeholder 3"/>
          <p:cNvSpPr>
            <a:spLocks noGrp="1"/>
          </p:cNvSpPr>
          <p:nvPr>
            <p:ph sz="quarter" idx="17"/>
          </p:nvPr>
        </p:nvSpPr>
        <p:spPr>
          <a:xfrm>
            <a:off x="540000" y="1080000"/>
            <a:ext cx="9000000" cy="4320000"/>
          </a:xfrm>
        </p:spPr>
        <p:txBody>
          <a:bodyPr/>
          <a:lstStyle>
            <a:lvl1pPr>
              <a:defRPr b="0" i="0">
                <a:solidFill>
                  <a:srgbClr val="3366FF"/>
                </a:solidFill>
                <a:latin typeface="+mn-lt"/>
              </a:defRPr>
            </a:lvl1pPr>
            <a:lvl2pPr>
              <a:defRPr b="0" i="0">
                <a:latin typeface="+mn-lt"/>
              </a:defRPr>
            </a:lvl2pPr>
            <a:lvl3pPr>
              <a:defRPr b="0" i="0">
                <a:latin typeface="+mn-lt"/>
              </a:defRPr>
            </a:lvl3pPr>
            <a:lvl4pPr>
              <a:defRPr b="0" i="0">
                <a:latin typeface="+mn-lt"/>
              </a:defRPr>
            </a:lvl4pPr>
            <a:lvl5pPr>
              <a:defRPr>
                <a:latin typeface="+mn-lt"/>
              </a:defRPr>
            </a:lvl5pPr>
          </a:lstStyle>
          <a:p>
            <a:pPr lvl="0"/>
            <a:r>
              <a:rPr lang="en-US" dirty="0"/>
              <a:t>Edit Master text styles</a:t>
            </a:r>
          </a:p>
          <a:p>
            <a:pPr lvl="1"/>
            <a:r>
              <a:rPr lang="en-US" dirty="0"/>
              <a:t>[Add text]</a:t>
            </a:r>
          </a:p>
          <a:p>
            <a:pPr lvl="2"/>
            <a:r>
              <a:rPr lang="en-US" dirty="0"/>
              <a:t>[Add text]</a:t>
            </a:r>
          </a:p>
          <a:p>
            <a:pPr lvl="3"/>
            <a:r>
              <a:rPr lang="en-US" dirty="0"/>
              <a:t>[Add text]</a:t>
            </a:r>
            <a:endParaRPr lang="nl-NL" dirty="0"/>
          </a:p>
        </p:txBody>
      </p:sp>
      <p:sp>
        <p:nvSpPr>
          <p:cNvPr id="6" name="Espace réservé du numéro de diapositive 1">
            <a:extLst>
              <a:ext uri="{FF2B5EF4-FFF2-40B4-BE49-F238E27FC236}">
                <a16:creationId xmlns:a16="http://schemas.microsoft.com/office/drawing/2014/main" id="{20A0F5B2-75A8-4841-A428-67AD9E889F7B}"/>
              </a:ext>
            </a:extLst>
          </p:cNvPr>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a:t>
            </a:fld>
            <a:endParaRPr lang="en-US" dirty="0"/>
          </a:p>
        </p:txBody>
      </p:sp>
    </p:spTree>
    <p:extLst>
      <p:ext uri="{BB962C8B-B14F-4D97-AF65-F5344CB8AC3E}">
        <p14:creationId xmlns:p14="http://schemas.microsoft.com/office/powerpoint/2010/main" val="14859370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9999" y="108000"/>
            <a:ext cx="6798796" cy="336550"/>
          </a:xfrm>
        </p:spPr>
        <p:txBody>
          <a:bodyPr vert="horz" lIns="72000" tIns="36000" rIns="72000" bIns="36000" rtlCol="0" anchor="t">
            <a:noAutofit/>
          </a:bodyPr>
          <a:lstStyle>
            <a:lvl1pPr>
              <a:defRPr lang="nl-NL" sz="1600" b="1" i="0" dirty="0">
                <a:solidFill>
                  <a:srgbClr val="3366FF"/>
                </a:solidFill>
                <a:latin typeface="+mn-lt"/>
                <a:ea typeface="Arial Unicode MS" panose="020B0604020202020204" pitchFamily="34" charset="-128"/>
                <a:cs typeface="Arial" panose="020B0604020202020204" pitchFamily="34" charset="0"/>
              </a:defRPr>
            </a:lvl1pPr>
          </a:lstStyle>
          <a:p>
            <a:pPr marL="0" lvl="0" indent="0" algn="l" rtl="0" eaLnBrk="1" fontAlgn="base" hangingPunct="1">
              <a:spcBef>
                <a:spcPts val="400"/>
              </a:spcBef>
              <a:spcAft>
                <a:spcPct val="0"/>
              </a:spcAft>
              <a:buClr>
                <a:schemeClr val="bg1"/>
              </a:buClr>
              <a:buSzPct val="120000"/>
              <a:buFont typeface="Arial" panose="020B0604020202020204" pitchFamily="34" charset="0"/>
              <a:buNone/>
            </a:pPr>
            <a:r>
              <a:rPr lang="en-US" dirty="0"/>
              <a:t>Click to edit Master title style</a:t>
            </a:r>
            <a:endParaRPr lang="nl-NL" dirty="0"/>
          </a:p>
        </p:txBody>
      </p:sp>
      <p:sp>
        <p:nvSpPr>
          <p:cNvPr id="13" name="Text Placeholder 12"/>
          <p:cNvSpPr>
            <a:spLocks noGrp="1"/>
          </p:cNvSpPr>
          <p:nvPr>
            <p:ph type="body" sz="quarter" idx="16" hasCustomPrompt="1"/>
          </p:nvPr>
        </p:nvSpPr>
        <p:spPr>
          <a:xfrm>
            <a:off x="540000" y="461650"/>
            <a:ext cx="8376894" cy="363850"/>
          </a:xfrm>
          <a:prstGeom prst="rect">
            <a:avLst/>
          </a:prstGeom>
        </p:spPr>
        <p:txBody>
          <a:bodyPr vert="horz" lIns="72000" tIns="36000" rIns="72000" bIns="36000" rtlCol="0" anchor="t">
            <a:noAutofit/>
          </a:bodyPr>
          <a:lstStyle>
            <a:lvl1pPr>
              <a:defRPr lang="nl-NL" sz="1400" b="0" i="0" dirty="0">
                <a:solidFill>
                  <a:srgbClr val="3366FF"/>
                </a:solidFill>
                <a:latin typeface="+mj-lt"/>
              </a:defRPr>
            </a:lvl1pPr>
          </a:lstStyle>
          <a:p>
            <a:pPr lvl="0">
              <a:spcBef>
                <a:spcPct val="0"/>
              </a:spcBef>
            </a:pPr>
            <a:r>
              <a:rPr lang="en-US" dirty="0"/>
              <a:t>Click to edit Description</a:t>
            </a:r>
          </a:p>
          <a:p>
            <a:pPr lvl="0">
              <a:spcBef>
                <a:spcPct val="0"/>
              </a:spcBef>
            </a:pPr>
            <a:endParaRPr lang="nl-NL" dirty="0"/>
          </a:p>
        </p:txBody>
      </p:sp>
      <p:sp>
        <p:nvSpPr>
          <p:cNvPr id="6" name="Espace réservé du numéro de diapositive 1">
            <a:extLst>
              <a:ext uri="{FF2B5EF4-FFF2-40B4-BE49-F238E27FC236}">
                <a16:creationId xmlns:a16="http://schemas.microsoft.com/office/drawing/2014/main" id="{A202140A-AFAB-44A8-AB9C-F5EEF12E385F}"/>
              </a:ext>
            </a:extLst>
          </p:cNvPr>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a:t>
            </a:fld>
            <a:endParaRPr lang="en-US" dirty="0"/>
          </a:p>
        </p:txBody>
      </p:sp>
    </p:spTree>
    <p:extLst>
      <p:ext uri="{BB962C8B-B14F-4D97-AF65-F5344CB8AC3E}">
        <p14:creationId xmlns:p14="http://schemas.microsoft.com/office/powerpoint/2010/main" val="25089931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1926168" y="2912663"/>
            <a:ext cx="7395317" cy="792162"/>
          </a:xfrm>
          <a:prstGeom prst="rect">
            <a:avLst/>
          </a:prstGeom>
        </p:spPr>
        <p:txBody>
          <a:bodyPr/>
          <a:lstStyle>
            <a:lvl1pPr marL="0" indent="0">
              <a:buNone/>
              <a:defRPr lang="en-US" sz="1800" b="0" i="0" baseline="0" dirty="0">
                <a:solidFill>
                  <a:schemeClr val="tx2"/>
                </a:solidFill>
                <a:latin typeface="+mn-lt"/>
                <a:ea typeface="Arial Unicode MS" panose="020B0604020202020204" pitchFamily="34" charset="-128"/>
                <a:cs typeface="Arial" panose="020B0604020202020204" pitchFamily="34" charset="0"/>
              </a:defRPr>
            </a:lvl1pPr>
          </a:lstStyle>
          <a:p>
            <a:pPr lvl="0"/>
            <a:r>
              <a:rPr lang="en-US" dirty="0"/>
              <a:t>Date, Place</a:t>
            </a:r>
          </a:p>
        </p:txBody>
      </p:sp>
      <p:sp>
        <p:nvSpPr>
          <p:cNvPr id="15" name="Text Placeholder 15"/>
          <p:cNvSpPr>
            <a:spLocks noGrp="1"/>
          </p:cNvSpPr>
          <p:nvPr>
            <p:ph type="body" sz="quarter" idx="12" hasCustomPrompt="1"/>
          </p:nvPr>
        </p:nvSpPr>
        <p:spPr>
          <a:xfrm>
            <a:off x="1927517" y="1792322"/>
            <a:ext cx="7395317" cy="792162"/>
          </a:xfrm>
          <a:prstGeom prst="rect">
            <a:avLst/>
          </a:prstGeom>
        </p:spPr>
        <p:txBody>
          <a:bodyPr anchor="ctr" anchorCtr="0">
            <a:noAutofit/>
          </a:bodyPr>
          <a:lstStyle>
            <a:lvl1pPr marL="0" indent="0">
              <a:buNone/>
              <a:defRPr lang="en-US" sz="3000" b="0" i="0" baseline="0" dirty="0">
                <a:solidFill>
                  <a:srgbClr val="3366FF"/>
                </a:solidFill>
                <a:latin typeface="+mn-lt"/>
                <a:ea typeface="Arial Unicode MS" panose="020B0604020202020204" pitchFamily="34" charset="-128"/>
                <a:cs typeface="Arial" panose="020B0604020202020204" pitchFamily="34" charset="0"/>
              </a:defRPr>
            </a:lvl1pPr>
          </a:lstStyle>
          <a:p>
            <a:pPr lvl="0"/>
            <a:r>
              <a:rPr lang="en-US" dirty="0"/>
              <a:t>Name of the meeting</a:t>
            </a:r>
          </a:p>
        </p:txBody>
      </p:sp>
      <p:pic>
        <p:nvPicPr>
          <p:cNvPr id="109" name="Picture 108">
            <a:extLst>
              <a:ext uri="{FF2B5EF4-FFF2-40B4-BE49-F238E27FC236}">
                <a16:creationId xmlns:a16="http://schemas.microsoft.com/office/drawing/2014/main" id="{25A1BCE0-4BE3-464C-9DDD-AB4079672055}"/>
              </a:ext>
            </a:extLst>
          </p:cNvPr>
          <p:cNvPicPr>
            <a:picLocks noChangeAspect="1"/>
          </p:cNvPicPr>
          <p:nvPr userDrawn="1"/>
        </p:nvPicPr>
        <p:blipFill>
          <a:blip r:embed="rId2"/>
          <a:stretch>
            <a:fillRect/>
          </a:stretch>
        </p:blipFill>
        <p:spPr>
          <a:xfrm>
            <a:off x="205062" y="5137252"/>
            <a:ext cx="814736" cy="305962"/>
          </a:xfrm>
          <a:prstGeom prst="rect">
            <a:avLst/>
          </a:prstGeom>
        </p:spPr>
      </p:pic>
      <p:pic>
        <p:nvPicPr>
          <p:cNvPr id="110" name="Picture 109">
            <a:extLst>
              <a:ext uri="{FF2B5EF4-FFF2-40B4-BE49-F238E27FC236}">
                <a16:creationId xmlns:a16="http://schemas.microsoft.com/office/drawing/2014/main" id="{91C96C0D-B406-4242-BB39-A03BB3AB9B3B}"/>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09527" y="4216462"/>
            <a:ext cx="663210" cy="529678"/>
          </a:xfrm>
          <a:prstGeom prst="rect">
            <a:avLst/>
          </a:prstGeom>
        </p:spPr>
      </p:pic>
      <p:pic>
        <p:nvPicPr>
          <p:cNvPr id="111" name="Picture 110">
            <a:extLst>
              <a:ext uri="{FF2B5EF4-FFF2-40B4-BE49-F238E27FC236}">
                <a16:creationId xmlns:a16="http://schemas.microsoft.com/office/drawing/2014/main" id="{5F606D5D-E7C0-48C3-A5D2-A611C085C2E2}"/>
              </a:ext>
            </a:extLst>
          </p:cNvPr>
          <p:cNvPicPr>
            <a:picLocks noChangeAspect="1"/>
          </p:cNvPicPr>
          <p:nvPr userDrawn="1"/>
        </p:nvPicPr>
        <p:blipFill>
          <a:blip r:embed="rId4"/>
          <a:stretch>
            <a:fillRect/>
          </a:stretch>
        </p:blipFill>
        <p:spPr>
          <a:xfrm>
            <a:off x="266404" y="2421002"/>
            <a:ext cx="740405" cy="322741"/>
          </a:xfrm>
          <a:prstGeom prst="rect">
            <a:avLst/>
          </a:prstGeom>
        </p:spPr>
      </p:pic>
      <p:pic>
        <p:nvPicPr>
          <p:cNvPr id="112" name="Picture 111">
            <a:extLst>
              <a:ext uri="{FF2B5EF4-FFF2-40B4-BE49-F238E27FC236}">
                <a16:creationId xmlns:a16="http://schemas.microsoft.com/office/drawing/2014/main" id="{0D58E5C8-F6DD-42B0-A9E8-27FCEA56E2EE}"/>
              </a:ext>
            </a:extLst>
          </p:cNvPr>
          <p:cNvPicPr>
            <a:picLocks noChangeAspect="1"/>
          </p:cNvPicPr>
          <p:nvPr userDrawn="1"/>
        </p:nvPicPr>
        <p:blipFill>
          <a:blip r:embed="rId5"/>
          <a:stretch>
            <a:fillRect/>
          </a:stretch>
        </p:blipFill>
        <p:spPr>
          <a:xfrm>
            <a:off x="289456" y="3550937"/>
            <a:ext cx="648702" cy="325052"/>
          </a:xfrm>
          <a:prstGeom prst="rect">
            <a:avLst/>
          </a:prstGeom>
        </p:spPr>
      </p:pic>
      <p:pic>
        <p:nvPicPr>
          <p:cNvPr id="113" name="Picture 12" descr="http://www.ingenieurjobs.de/content/tinybrowser/image/transnetbw_gmbh.jpg">
            <a:extLst>
              <a:ext uri="{FF2B5EF4-FFF2-40B4-BE49-F238E27FC236}">
                <a16:creationId xmlns:a16="http://schemas.microsoft.com/office/drawing/2014/main" id="{996CE3FF-945E-48DE-988B-5BB9413B5F95}"/>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02563" y="5392629"/>
            <a:ext cx="834236" cy="164762"/>
          </a:xfrm>
          <a:prstGeom prst="rect">
            <a:avLst/>
          </a:prstGeom>
          <a:noFill/>
          <a:extLst>
            <a:ext uri="{909E8E84-426E-40dd-AFC4-6F175D3DCCD1}">
              <a14:hiddenFill xmlns="" xmlns:a14="http://schemas.microsoft.com/office/drawing/2010/main">
                <a:solidFill>
                  <a:srgbClr val="FFFFFF"/>
                </a:solidFill>
              </a14:hiddenFill>
            </a:ext>
          </a:extLst>
        </p:spPr>
      </p:pic>
      <p:pic>
        <p:nvPicPr>
          <p:cNvPr id="114" name="Picture 113">
            <a:extLst>
              <a:ext uri="{FF2B5EF4-FFF2-40B4-BE49-F238E27FC236}">
                <a16:creationId xmlns:a16="http://schemas.microsoft.com/office/drawing/2014/main" id="{7D676C44-74E8-4A9F-82E5-6692FC5438DA}"/>
              </a:ext>
            </a:extLst>
          </p:cNvPr>
          <p:cNvPicPr>
            <a:picLocks noChangeAspect="1"/>
          </p:cNvPicPr>
          <p:nvPr userDrawn="1"/>
        </p:nvPicPr>
        <p:blipFill>
          <a:blip r:embed="rId7"/>
          <a:stretch>
            <a:fillRect/>
          </a:stretch>
        </p:blipFill>
        <p:spPr>
          <a:xfrm>
            <a:off x="1139971" y="2147510"/>
            <a:ext cx="606064" cy="379476"/>
          </a:xfrm>
          <a:prstGeom prst="rect">
            <a:avLst/>
          </a:prstGeom>
        </p:spPr>
      </p:pic>
      <p:pic>
        <p:nvPicPr>
          <p:cNvPr id="115" name="Picture 114">
            <a:extLst>
              <a:ext uri="{FF2B5EF4-FFF2-40B4-BE49-F238E27FC236}">
                <a16:creationId xmlns:a16="http://schemas.microsoft.com/office/drawing/2014/main" id="{83E98E88-B17D-4732-91AA-3FD4EBD236F6}"/>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r="66927"/>
          <a:stretch/>
        </p:blipFill>
        <p:spPr>
          <a:xfrm>
            <a:off x="1133792" y="2752294"/>
            <a:ext cx="631011" cy="253934"/>
          </a:xfrm>
          <a:prstGeom prst="rect">
            <a:avLst/>
          </a:prstGeom>
        </p:spPr>
      </p:pic>
      <p:pic>
        <p:nvPicPr>
          <p:cNvPr id="116" name="Picture 115">
            <a:extLst>
              <a:ext uri="{FF2B5EF4-FFF2-40B4-BE49-F238E27FC236}">
                <a16:creationId xmlns:a16="http://schemas.microsoft.com/office/drawing/2014/main" id="{EDD87375-50A6-4D0D-ADDF-2854CE007273}"/>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288899" y="4698332"/>
            <a:ext cx="592836" cy="196596"/>
          </a:xfrm>
          <a:prstGeom prst="rect">
            <a:avLst/>
          </a:prstGeom>
        </p:spPr>
      </p:pic>
      <p:pic>
        <p:nvPicPr>
          <p:cNvPr id="117" name="Picture 116">
            <a:extLst>
              <a:ext uri="{FF2B5EF4-FFF2-40B4-BE49-F238E27FC236}">
                <a16:creationId xmlns:a16="http://schemas.microsoft.com/office/drawing/2014/main" id="{EBD15312-D842-4C3B-B86C-1770DFBBBE9A}"/>
              </a:ext>
            </a:extLst>
          </p:cNvPr>
          <p:cNvPicPr>
            <a:picLocks noChangeAspect="1"/>
          </p:cNvPicPr>
          <p:nvPr userDrawn="1"/>
        </p:nvPicPr>
        <p:blipFill>
          <a:blip r:embed="rId10"/>
          <a:stretch>
            <a:fillRect/>
          </a:stretch>
        </p:blipFill>
        <p:spPr>
          <a:xfrm>
            <a:off x="287703" y="5476257"/>
            <a:ext cx="633790" cy="396119"/>
          </a:xfrm>
          <a:prstGeom prst="rect">
            <a:avLst/>
          </a:prstGeom>
        </p:spPr>
      </p:pic>
      <p:pic>
        <p:nvPicPr>
          <p:cNvPr id="118" name="Picture 117">
            <a:extLst>
              <a:ext uri="{FF2B5EF4-FFF2-40B4-BE49-F238E27FC236}">
                <a16:creationId xmlns:a16="http://schemas.microsoft.com/office/drawing/2014/main" id="{C1C56939-B117-46B6-9EEA-AE1AABE11C95}"/>
              </a:ext>
            </a:extLst>
          </p:cNvPr>
          <p:cNvPicPr>
            <a:picLocks noChangeAspect="1"/>
          </p:cNvPicPr>
          <p:nvPr userDrawn="1"/>
        </p:nvPicPr>
        <p:blipFill>
          <a:blip r:embed="rId11"/>
          <a:stretch>
            <a:fillRect/>
          </a:stretch>
        </p:blipFill>
        <p:spPr>
          <a:xfrm>
            <a:off x="1043955" y="4976691"/>
            <a:ext cx="735485" cy="158997"/>
          </a:xfrm>
          <a:prstGeom prst="rect">
            <a:avLst/>
          </a:prstGeom>
        </p:spPr>
      </p:pic>
      <p:pic>
        <p:nvPicPr>
          <p:cNvPr id="119" name="Picture 118">
            <a:extLst>
              <a:ext uri="{FF2B5EF4-FFF2-40B4-BE49-F238E27FC236}">
                <a16:creationId xmlns:a16="http://schemas.microsoft.com/office/drawing/2014/main" id="{2A77BF0C-EC94-4A8B-A3D5-FAFBBA9524C2}"/>
              </a:ext>
            </a:extLst>
          </p:cNvPr>
          <p:cNvPicPr>
            <a:picLocks noChangeAspect="1"/>
          </p:cNvPicPr>
          <p:nvPr userDrawn="1"/>
        </p:nvPicPr>
        <p:blipFill>
          <a:blip r:embed="rId12">
            <a:clrChange>
              <a:clrFrom>
                <a:srgbClr val="FFFFFF"/>
              </a:clrFrom>
              <a:clrTo>
                <a:srgbClr val="FFFFFF">
                  <a:alpha val="0"/>
                </a:srgbClr>
              </a:clrTo>
            </a:clrChange>
          </a:blip>
          <a:stretch>
            <a:fillRect/>
          </a:stretch>
        </p:blipFill>
        <p:spPr bwMode="auto">
          <a:xfrm>
            <a:off x="1086544" y="3686896"/>
            <a:ext cx="707132" cy="377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0" name="Picture 119">
            <a:extLst>
              <a:ext uri="{FF2B5EF4-FFF2-40B4-BE49-F238E27FC236}">
                <a16:creationId xmlns:a16="http://schemas.microsoft.com/office/drawing/2014/main" id="{15D6D81C-5005-4940-AC28-123B062DA4E7}"/>
              </a:ext>
            </a:extLst>
          </p:cNvPr>
          <p:cNvPicPr>
            <a:picLocks noChangeAspect="1"/>
          </p:cNvPicPr>
          <p:nvPr userDrawn="1"/>
        </p:nvPicPr>
        <p:blipFill>
          <a:blip r:embed="rId13" cstate="hqprint">
            <a:extLst>
              <a:ext uri="{28A0092B-C50C-407E-A947-70E740481C1C}">
                <a14:useLocalDpi xmlns:a14="http://schemas.microsoft.com/office/drawing/2010/main"/>
              </a:ext>
            </a:extLst>
          </a:blip>
          <a:stretch>
            <a:fillRect/>
          </a:stretch>
        </p:blipFill>
        <p:spPr>
          <a:xfrm>
            <a:off x="1213955" y="3158657"/>
            <a:ext cx="396152" cy="366468"/>
          </a:xfrm>
          <a:prstGeom prst="rect">
            <a:avLst/>
          </a:prstGeom>
        </p:spPr>
      </p:pic>
      <p:pic>
        <p:nvPicPr>
          <p:cNvPr id="121" name="Picture 120">
            <a:extLst>
              <a:ext uri="{FF2B5EF4-FFF2-40B4-BE49-F238E27FC236}">
                <a16:creationId xmlns:a16="http://schemas.microsoft.com/office/drawing/2014/main" id="{5876E198-C02B-4B26-B80E-1E0486B4FFB7}"/>
              </a:ext>
            </a:extLst>
          </p:cNvPr>
          <p:cNvPicPr>
            <a:picLocks noChangeAspect="1"/>
          </p:cNvPicPr>
          <p:nvPr userDrawn="1"/>
        </p:nvPicPr>
        <p:blipFill>
          <a:blip r:embed="rId14"/>
          <a:stretch>
            <a:fillRect/>
          </a:stretch>
        </p:blipFill>
        <p:spPr>
          <a:xfrm>
            <a:off x="324830" y="4088565"/>
            <a:ext cx="718857" cy="345045"/>
          </a:xfrm>
          <a:prstGeom prst="rect">
            <a:avLst/>
          </a:prstGeom>
        </p:spPr>
      </p:pic>
      <p:pic>
        <p:nvPicPr>
          <p:cNvPr id="122" name="Picture 121">
            <a:extLst>
              <a:ext uri="{FF2B5EF4-FFF2-40B4-BE49-F238E27FC236}">
                <a16:creationId xmlns:a16="http://schemas.microsoft.com/office/drawing/2014/main" id="{328105EA-4E2F-4BE4-AF5B-3AF23D2588F0}"/>
              </a:ext>
            </a:extLst>
          </p:cNvPr>
          <p:cNvPicPr>
            <a:picLocks noChangeAspect="1"/>
          </p:cNvPicPr>
          <p:nvPr userDrawn="1"/>
        </p:nvPicPr>
        <p:blipFill>
          <a:blip r:embed="rId15"/>
          <a:stretch>
            <a:fillRect/>
          </a:stretch>
        </p:blipFill>
        <p:spPr>
          <a:xfrm>
            <a:off x="216480" y="2964886"/>
            <a:ext cx="762321" cy="358625"/>
          </a:xfrm>
          <a:prstGeom prst="rect">
            <a:avLst/>
          </a:prstGeom>
        </p:spPr>
      </p:pic>
      <p:pic>
        <p:nvPicPr>
          <p:cNvPr id="123" name="Picture 122">
            <a:extLst>
              <a:ext uri="{FF2B5EF4-FFF2-40B4-BE49-F238E27FC236}">
                <a16:creationId xmlns:a16="http://schemas.microsoft.com/office/drawing/2014/main" id="{5E662A49-E15A-4C46-8B2C-78C0EC446D14}"/>
              </a:ext>
            </a:extLst>
          </p:cNvPr>
          <p:cNvPicPr>
            <a:picLocks noChangeAspect="1"/>
          </p:cNvPicPr>
          <p:nvPr userDrawn="1"/>
        </p:nvPicPr>
        <p:blipFill>
          <a:blip r:embed="rId16"/>
          <a:stretch>
            <a:fillRect/>
          </a:stretch>
        </p:blipFill>
        <p:spPr>
          <a:xfrm>
            <a:off x="205062" y="1981362"/>
            <a:ext cx="833968" cy="305962"/>
          </a:xfrm>
          <a:prstGeom prst="rect">
            <a:avLst/>
          </a:prstGeom>
        </p:spPr>
      </p:pic>
      <p:grpSp>
        <p:nvGrpSpPr>
          <p:cNvPr id="161" name="Graphic 3">
            <a:extLst>
              <a:ext uri="{FF2B5EF4-FFF2-40B4-BE49-F238E27FC236}">
                <a16:creationId xmlns:a16="http://schemas.microsoft.com/office/drawing/2014/main" id="{0CD8ADA5-8F92-4554-B026-77F47736CA6D}"/>
              </a:ext>
            </a:extLst>
          </p:cNvPr>
          <p:cNvGrpSpPr>
            <a:grpSpLocks/>
          </p:cNvGrpSpPr>
          <p:nvPr userDrawn="1"/>
        </p:nvGrpSpPr>
        <p:grpSpPr>
          <a:xfrm>
            <a:off x="4805177" y="2340000"/>
            <a:ext cx="5580000" cy="4460400"/>
            <a:chOff x="66025" y="-34306"/>
            <a:chExt cx="6381750" cy="5895975"/>
          </a:xfrm>
          <a:scene3d>
            <a:camera prst="perspectiveRight">
              <a:rot lat="0" lon="19500000" rev="0"/>
            </a:camera>
            <a:lightRig rig="threePt" dir="t"/>
          </a:scene3d>
        </p:grpSpPr>
        <p:sp>
          <p:nvSpPr>
            <p:cNvPr id="162" name="Freeform: Shape 161">
              <a:extLst>
                <a:ext uri="{FF2B5EF4-FFF2-40B4-BE49-F238E27FC236}">
                  <a16:creationId xmlns:a16="http://schemas.microsoft.com/office/drawing/2014/main" id="{4E29C2D3-A23A-475E-ADFD-E18D9CA663A9}"/>
                </a:ext>
              </a:extLst>
            </p:cNvPr>
            <p:cNvSpPr/>
            <p:nvPr/>
          </p:nvSpPr>
          <p:spPr>
            <a:xfrm>
              <a:off x="5751687" y="4420250"/>
              <a:ext cx="484155" cy="202882"/>
            </a:xfrm>
            <a:custGeom>
              <a:avLst/>
              <a:gdLst>
                <a:gd name="connsiteX0" fmla="*/ 426530 w 484155"/>
                <a:gd name="connsiteY0" fmla="*/ 0 h 202882"/>
                <a:gd name="connsiteX1" fmla="*/ 396050 w 484155"/>
                <a:gd name="connsiteY1" fmla="*/ 0 h 202882"/>
                <a:gd name="connsiteX2" fmla="*/ 0 w 484155"/>
                <a:gd name="connsiteY2" fmla="*/ 95 h 202882"/>
                <a:gd name="connsiteX3" fmla="*/ 0 w 484155"/>
                <a:gd name="connsiteY3" fmla="*/ 196596 h 202882"/>
                <a:gd name="connsiteX4" fmla="*/ 476 w 484155"/>
                <a:gd name="connsiteY4" fmla="*/ 202882 h 202882"/>
                <a:gd name="connsiteX5" fmla="*/ 69152 w 484155"/>
                <a:gd name="connsiteY5" fmla="*/ 135255 h 202882"/>
                <a:gd name="connsiteX6" fmla="*/ 426530 w 484155"/>
                <a:gd name="connsiteY6" fmla="*/ 135350 h 202882"/>
                <a:gd name="connsiteX7" fmla="*/ 484156 w 484155"/>
                <a:gd name="connsiteY7" fmla="*/ 77724 h 202882"/>
                <a:gd name="connsiteX8" fmla="*/ 484156 w 484155"/>
                <a:gd name="connsiteY8" fmla="*/ 57721 h 202882"/>
                <a:gd name="connsiteX9" fmla="*/ 426530 w 484155"/>
                <a:gd name="connsiteY9" fmla="*/ 0 h 20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4155" h="202882">
                  <a:moveTo>
                    <a:pt x="426530" y="0"/>
                  </a:moveTo>
                  <a:lnTo>
                    <a:pt x="396050" y="0"/>
                  </a:lnTo>
                  <a:cubicBezTo>
                    <a:pt x="63913" y="0"/>
                    <a:pt x="40767" y="0"/>
                    <a:pt x="0" y="95"/>
                  </a:cubicBezTo>
                  <a:lnTo>
                    <a:pt x="0" y="196596"/>
                  </a:lnTo>
                  <a:cubicBezTo>
                    <a:pt x="571" y="196977"/>
                    <a:pt x="476" y="199930"/>
                    <a:pt x="476" y="202882"/>
                  </a:cubicBezTo>
                  <a:cubicBezTo>
                    <a:pt x="476" y="170497"/>
                    <a:pt x="7334" y="135255"/>
                    <a:pt x="69152" y="135255"/>
                  </a:cubicBezTo>
                  <a:lnTo>
                    <a:pt x="426530" y="135350"/>
                  </a:lnTo>
                  <a:cubicBezTo>
                    <a:pt x="458248" y="135350"/>
                    <a:pt x="484156" y="109442"/>
                    <a:pt x="484156" y="77724"/>
                  </a:cubicBezTo>
                  <a:lnTo>
                    <a:pt x="484156" y="57721"/>
                  </a:lnTo>
                  <a:cubicBezTo>
                    <a:pt x="484156" y="25908"/>
                    <a:pt x="458153" y="0"/>
                    <a:pt x="426530" y="0"/>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3" name="Freeform: Shape 162">
              <a:extLst>
                <a:ext uri="{FF2B5EF4-FFF2-40B4-BE49-F238E27FC236}">
                  <a16:creationId xmlns:a16="http://schemas.microsoft.com/office/drawing/2014/main" id="{234AE2FD-7B38-405F-825B-32C4DFBE3385}"/>
                </a:ext>
              </a:extLst>
            </p:cNvPr>
            <p:cNvSpPr/>
            <p:nvPr/>
          </p:nvSpPr>
          <p:spPr>
            <a:xfrm>
              <a:off x="4971686" y="52273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4" name="Freeform: Shape 163">
              <a:extLst>
                <a:ext uri="{FF2B5EF4-FFF2-40B4-BE49-F238E27FC236}">
                  <a16:creationId xmlns:a16="http://schemas.microsoft.com/office/drawing/2014/main" id="{7544EF93-D6DB-4383-8F27-964E55DFD859}"/>
                </a:ext>
              </a:extLst>
            </p:cNvPr>
            <p:cNvSpPr/>
            <p:nvPr/>
          </p:nvSpPr>
          <p:spPr>
            <a:xfrm>
              <a:off x="4507341" y="448711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5" name="Freeform: Shape 164">
              <a:extLst>
                <a:ext uri="{FF2B5EF4-FFF2-40B4-BE49-F238E27FC236}">
                  <a16:creationId xmlns:a16="http://schemas.microsoft.com/office/drawing/2014/main" id="{51E76D50-2021-4BFC-9880-8D03EC62ECC1}"/>
                </a:ext>
              </a:extLst>
            </p:cNvPr>
            <p:cNvSpPr/>
            <p:nvPr/>
          </p:nvSpPr>
          <p:spPr>
            <a:xfrm>
              <a:off x="4659360" y="479953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6" name="Freeform: Shape 165">
              <a:extLst>
                <a:ext uri="{FF2B5EF4-FFF2-40B4-BE49-F238E27FC236}">
                  <a16:creationId xmlns:a16="http://schemas.microsoft.com/office/drawing/2014/main" id="{2E9D3B00-85FC-4691-A0E3-08835F15F394}"/>
                </a:ext>
              </a:extLst>
            </p:cNvPr>
            <p:cNvSpPr/>
            <p:nvPr/>
          </p:nvSpPr>
          <p:spPr>
            <a:xfrm>
              <a:off x="4806046" y="50789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7" name="Freeform: Shape 166">
              <a:extLst>
                <a:ext uri="{FF2B5EF4-FFF2-40B4-BE49-F238E27FC236}">
                  <a16:creationId xmlns:a16="http://schemas.microsoft.com/office/drawing/2014/main" id="{6EC0746B-8391-4A6E-84B9-4FCD93197C17}"/>
                </a:ext>
              </a:extLst>
            </p:cNvPr>
            <p:cNvSpPr/>
            <p:nvPr/>
          </p:nvSpPr>
          <p:spPr>
            <a:xfrm>
              <a:off x="539988" y="2223595"/>
              <a:ext cx="151257" cy="159829"/>
            </a:xfrm>
            <a:custGeom>
              <a:avLst/>
              <a:gdLst>
                <a:gd name="connsiteX0" fmla="*/ 151257 w 151257"/>
                <a:gd name="connsiteY0" fmla="*/ 159829 h 159829"/>
                <a:gd name="connsiteX1" fmla="*/ 151257 w 151257"/>
                <a:gd name="connsiteY1" fmla="*/ 83439 h 159829"/>
                <a:gd name="connsiteX2" fmla="*/ 67818 w 151257"/>
                <a:gd name="connsiteY2" fmla="*/ 0 h 159829"/>
                <a:gd name="connsiteX3" fmla="*/ 0 w 151257"/>
                <a:gd name="connsiteY3" fmla="*/ 0 h 159829"/>
                <a:gd name="connsiteX4" fmla="*/ 0 w 151257"/>
                <a:gd name="connsiteY4" fmla="*/ 76391 h 159829"/>
                <a:gd name="connsiteX5" fmla="*/ 83439 w 151257"/>
                <a:gd name="connsiteY5" fmla="*/ 159829 h 159829"/>
                <a:gd name="connsiteX6" fmla="*/ 151257 w 151257"/>
                <a:gd name="connsiteY6" fmla="*/ 159829 h 15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257" h="159829">
                  <a:moveTo>
                    <a:pt x="151257" y="159829"/>
                  </a:moveTo>
                  <a:lnTo>
                    <a:pt x="151257" y="83439"/>
                  </a:lnTo>
                  <a:cubicBezTo>
                    <a:pt x="151257" y="37529"/>
                    <a:pt x="113729" y="0"/>
                    <a:pt x="67818" y="0"/>
                  </a:cubicBezTo>
                  <a:lnTo>
                    <a:pt x="0" y="0"/>
                  </a:lnTo>
                  <a:lnTo>
                    <a:pt x="0" y="76391"/>
                  </a:lnTo>
                  <a:cubicBezTo>
                    <a:pt x="0" y="122301"/>
                    <a:pt x="37529" y="159829"/>
                    <a:pt x="83439" y="159829"/>
                  </a:cubicBezTo>
                  <a:lnTo>
                    <a:pt x="151257" y="159829"/>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8" name="Freeform: Shape 167">
              <a:extLst>
                <a:ext uri="{FF2B5EF4-FFF2-40B4-BE49-F238E27FC236}">
                  <a16:creationId xmlns:a16="http://schemas.microsoft.com/office/drawing/2014/main" id="{003148F5-74A7-44E6-9797-EA3C6C4F2724}"/>
                </a:ext>
              </a:extLst>
            </p:cNvPr>
            <p:cNvSpPr/>
            <p:nvPr/>
          </p:nvSpPr>
          <p:spPr>
            <a:xfrm>
              <a:off x="243761" y="2223595"/>
              <a:ext cx="447484" cy="566261"/>
            </a:xfrm>
            <a:custGeom>
              <a:avLst/>
              <a:gdLst>
                <a:gd name="connsiteX0" fmla="*/ 83344 w 447484"/>
                <a:gd name="connsiteY0" fmla="*/ 566261 h 566261"/>
                <a:gd name="connsiteX1" fmla="*/ 364046 w 447484"/>
                <a:gd name="connsiteY1" fmla="*/ 566261 h 566261"/>
                <a:gd name="connsiteX2" fmla="*/ 447485 w 447484"/>
                <a:gd name="connsiteY2" fmla="*/ 482822 h 566261"/>
                <a:gd name="connsiteX3" fmla="*/ 447485 w 447484"/>
                <a:gd name="connsiteY3" fmla="*/ 240316 h 566261"/>
                <a:gd name="connsiteX4" fmla="*/ 447485 w 447484"/>
                <a:gd name="connsiteY4" fmla="*/ 159829 h 566261"/>
                <a:gd name="connsiteX5" fmla="*/ 379667 w 447484"/>
                <a:gd name="connsiteY5" fmla="*/ 159829 h 566261"/>
                <a:gd name="connsiteX6" fmla="*/ 375952 w 447484"/>
                <a:gd name="connsiteY6" fmla="*/ 159829 h 566261"/>
                <a:gd name="connsiteX7" fmla="*/ 372999 w 447484"/>
                <a:gd name="connsiteY7" fmla="*/ 159544 h 566261"/>
                <a:gd name="connsiteX8" fmla="*/ 296228 w 447484"/>
                <a:gd name="connsiteY8" fmla="*/ 76391 h 566261"/>
                <a:gd name="connsiteX9" fmla="*/ 296228 w 447484"/>
                <a:gd name="connsiteY9" fmla="*/ 0 h 566261"/>
                <a:gd name="connsiteX10" fmla="*/ 237458 w 447484"/>
                <a:gd name="connsiteY10" fmla="*/ 0 h 566261"/>
                <a:gd name="connsiteX11" fmla="*/ 156496 w 447484"/>
                <a:gd name="connsiteY11" fmla="*/ 78676 h 566261"/>
                <a:gd name="connsiteX12" fmla="*/ 77153 w 447484"/>
                <a:gd name="connsiteY12" fmla="*/ 159639 h 566261"/>
                <a:gd name="connsiteX13" fmla="*/ 0 w 447484"/>
                <a:gd name="connsiteY13" fmla="*/ 240506 h 566261"/>
                <a:gd name="connsiteX14" fmla="*/ 0 w 447484"/>
                <a:gd name="connsiteY14" fmla="*/ 482632 h 566261"/>
                <a:gd name="connsiteX15" fmla="*/ 83344 w 447484"/>
                <a:gd name="connsiteY15" fmla="*/ 566261 h 56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7484" h="566261">
                  <a:moveTo>
                    <a:pt x="83344" y="566261"/>
                  </a:moveTo>
                  <a:lnTo>
                    <a:pt x="364046" y="566261"/>
                  </a:lnTo>
                  <a:cubicBezTo>
                    <a:pt x="409956" y="566261"/>
                    <a:pt x="447485" y="528733"/>
                    <a:pt x="447485" y="482822"/>
                  </a:cubicBezTo>
                  <a:lnTo>
                    <a:pt x="447485" y="240316"/>
                  </a:lnTo>
                  <a:lnTo>
                    <a:pt x="447485" y="159829"/>
                  </a:lnTo>
                  <a:lnTo>
                    <a:pt x="379667" y="159829"/>
                  </a:lnTo>
                  <a:cubicBezTo>
                    <a:pt x="378428" y="159829"/>
                    <a:pt x="377190" y="159829"/>
                    <a:pt x="375952" y="159829"/>
                  </a:cubicBezTo>
                  <a:cubicBezTo>
                    <a:pt x="374999" y="159734"/>
                    <a:pt x="373951" y="159639"/>
                    <a:pt x="372999" y="159544"/>
                  </a:cubicBezTo>
                  <a:cubicBezTo>
                    <a:pt x="330232" y="156115"/>
                    <a:pt x="296228" y="120015"/>
                    <a:pt x="296228" y="76391"/>
                  </a:cubicBezTo>
                  <a:lnTo>
                    <a:pt x="296228" y="0"/>
                  </a:lnTo>
                  <a:lnTo>
                    <a:pt x="237458" y="0"/>
                  </a:lnTo>
                  <a:cubicBezTo>
                    <a:pt x="193643" y="0"/>
                    <a:pt x="157734" y="34957"/>
                    <a:pt x="156496" y="78676"/>
                  </a:cubicBezTo>
                  <a:cubicBezTo>
                    <a:pt x="155258" y="122110"/>
                    <a:pt x="120396" y="157543"/>
                    <a:pt x="77153" y="159639"/>
                  </a:cubicBezTo>
                  <a:cubicBezTo>
                    <a:pt x="33909" y="161734"/>
                    <a:pt x="0" y="197263"/>
                    <a:pt x="0" y="240506"/>
                  </a:cubicBezTo>
                  <a:lnTo>
                    <a:pt x="0" y="482632"/>
                  </a:lnTo>
                  <a:cubicBezTo>
                    <a:pt x="0" y="528733"/>
                    <a:pt x="37529" y="566261"/>
                    <a:pt x="83344" y="566261"/>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9" name="Freeform: Shape 168">
              <a:extLst>
                <a:ext uri="{FF2B5EF4-FFF2-40B4-BE49-F238E27FC236}">
                  <a16:creationId xmlns:a16="http://schemas.microsoft.com/office/drawing/2014/main" id="{7F547AD2-0592-4BBE-8DAA-E39DA7FA4765}"/>
                </a:ext>
              </a:extLst>
            </p:cNvPr>
            <p:cNvSpPr/>
            <p:nvPr/>
          </p:nvSpPr>
          <p:spPr>
            <a:xfrm>
              <a:off x="718392" y="1652285"/>
              <a:ext cx="1079087" cy="1436369"/>
            </a:xfrm>
            <a:custGeom>
              <a:avLst/>
              <a:gdLst>
                <a:gd name="connsiteX0" fmla="*/ 235363 w 1079087"/>
                <a:gd name="connsiteY0" fmla="*/ 707612 h 1436369"/>
                <a:gd name="connsiteX1" fmla="*/ 366617 w 1079087"/>
                <a:gd name="connsiteY1" fmla="*/ 707612 h 1436369"/>
                <a:gd name="connsiteX2" fmla="*/ 373856 w 1079087"/>
                <a:gd name="connsiteY2" fmla="*/ 707326 h 1436369"/>
                <a:gd name="connsiteX3" fmla="*/ 387953 w 1079087"/>
                <a:gd name="connsiteY3" fmla="*/ 707326 h 1436369"/>
                <a:gd name="connsiteX4" fmla="*/ 388906 w 1079087"/>
                <a:gd name="connsiteY4" fmla="*/ 707422 h 1436369"/>
                <a:gd name="connsiteX5" fmla="*/ 463772 w 1079087"/>
                <a:gd name="connsiteY5" fmla="*/ 788194 h 1436369"/>
                <a:gd name="connsiteX6" fmla="*/ 463772 w 1079087"/>
                <a:gd name="connsiteY6" fmla="*/ 789527 h 1436369"/>
                <a:gd name="connsiteX7" fmla="*/ 386239 w 1079087"/>
                <a:gd name="connsiteY7" fmla="*/ 870490 h 1436369"/>
                <a:gd name="connsiteX8" fmla="*/ 306896 w 1079087"/>
                <a:gd name="connsiteY8" fmla="*/ 945166 h 1436369"/>
                <a:gd name="connsiteX9" fmla="*/ 226314 w 1079087"/>
                <a:gd name="connsiteY9" fmla="*/ 1017746 h 1436369"/>
                <a:gd name="connsiteX10" fmla="*/ 206407 w 1079087"/>
                <a:gd name="connsiteY10" fmla="*/ 1017746 h 1436369"/>
                <a:gd name="connsiteX11" fmla="*/ 146495 w 1079087"/>
                <a:gd name="connsiteY11" fmla="*/ 1077658 h 1436369"/>
                <a:gd name="connsiteX12" fmla="*/ 146495 w 1079087"/>
                <a:gd name="connsiteY12" fmla="*/ 1083850 h 1436369"/>
                <a:gd name="connsiteX13" fmla="*/ 206407 w 1079087"/>
                <a:gd name="connsiteY13" fmla="*/ 1143762 h 1436369"/>
                <a:gd name="connsiteX14" fmla="*/ 225362 w 1079087"/>
                <a:gd name="connsiteY14" fmla="*/ 1143762 h 1436369"/>
                <a:gd name="connsiteX15" fmla="*/ 306324 w 1079087"/>
                <a:gd name="connsiteY15" fmla="*/ 1224724 h 1436369"/>
                <a:gd name="connsiteX16" fmla="*/ 306324 w 1079087"/>
                <a:gd name="connsiteY16" fmla="*/ 1229392 h 1436369"/>
                <a:gd name="connsiteX17" fmla="*/ 225362 w 1079087"/>
                <a:gd name="connsiteY17" fmla="*/ 1310354 h 1436369"/>
                <a:gd name="connsiteX18" fmla="*/ 59912 w 1079087"/>
                <a:gd name="connsiteY18" fmla="*/ 1310354 h 1436369"/>
                <a:gd name="connsiteX19" fmla="*/ 0 w 1079087"/>
                <a:gd name="connsiteY19" fmla="*/ 1370266 h 1436369"/>
                <a:gd name="connsiteX20" fmla="*/ 0 w 1079087"/>
                <a:gd name="connsiteY20" fmla="*/ 1376458 h 1436369"/>
                <a:gd name="connsiteX21" fmla="*/ 59912 w 1079087"/>
                <a:gd name="connsiteY21" fmla="*/ 1436370 h 1436369"/>
                <a:gd name="connsiteX22" fmla="*/ 389954 w 1079087"/>
                <a:gd name="connsiteY22" fmla="*/ 1436370 h 1436369"/>
                <a:gd name="connsiteX23" fmla="*/ 397764 w 1079087"/>
                <a:gd name="connsiteY23" fmla="*/ 1436370 h 1436369"/>
                <a:gd name="connsiteX24" fmla="*/ 521208 w 1079087"/>
                <a:gd name="connsiteY24" fmla="*/ 1436370 h 1436369"/>
                <a:gd name="connsiteX25" fmla="*/ 603980 w 1079087"/>
                <a:gd name="connsiteY25" fmla="*/ 1363218 h 1436369"/>
                <a:gd name="connsiteX26" fmla="*/ 684371 w 1079087"/>
                <a:gd name="connsiteY26" fmla="*/ 1292162 h 1436369"/>
                <a:gd name="connsiteX27" fmla="*/ 838390 w 1079087"/>
                <a:gd name="connsiteY27" fmla="*/ 1292162 h 1436369"/>
                <a:gd name="connsiteX28" fmla="*/ 920782 w 1079087"/>
                <a:gd name="connsiteY28" fmla="*/ 1221581 h 1436369"/>
                <a:gd name="connsiteX29" fmla="*/ 998315 w 1079087"/>
                <a:gd name="connsiteY29" fmla="*/ 1153192 h 1436369"/>
                <a:gd name="connsiteX30" fmla="*/ 1079087 w 1079087"/>
                <a:gd name="connsiteY30" fmla="*/ 1069848 h 1436369"/>
                <a:gd name="connsiteX31" fmla="*/ 1079087 w 1079087"/>
                <a:gd name="connsiteY31" fmla="*/ 956310 h 1436369"/>
                <a:gd name="connsiteX32" fmla="*/ 998792 w 1079087"/>
                <a:gd name="connsiteY32" fmla="*/ 872966 h 1436369"/>
                <a:gd name="connsiteX33" fmla="*/ 921258 w 1079087"/>
                <a:gd name="connsiteY33" fmla="*/ 800672 h 1436369"/>
                <a:gd name="connsiteX34" fmla="*/ 840581 w 1079087"/>
                <a:gd name="connsiteY34" fmla="*/ 726186 h 1436369"/>
                <a:gd name="connsiteX35" fmla="*/ 761810 w 1079087"/>
                <a:gd name="connsiteY35" fmla="*/ 645223 h 1436369"/>
                <a:gd name="connsiteX36" fmla="*/ 761810 w 1079087"/>
                <a:gd name="connsiteY36" fmla="*/ 515969 h 1436369"/>
                <a:gd name="connsiteX37" fmla="*/ 684657 w 1079087"/>
                <a:gd name="connsiteY37" fmla="*/ 432816 h 1436369"/>
                <a:gd name="connsiteX38" fmla="*/ 609695 w 1079087"/>
                <a:gd name="connsiteY38" fmla="*/ 352044 h 1436369"/>
                <a:gd name="connsiteX39" fmla="*/ 609695 w 1079087"/>
                <a:gd name="connsiteY39" fmla="*/ 224980 h 1436369"/>
                <a:gd name="connsiteX40" fmla="*/ 527780 w 1079087"/>
                <a:gd name="connsiteY40" fmla="*/ 141541 h 1436369"/>
                <a:gd name="connsiteX41" fmla="*/ 449009 w 1079087"/>
                <a:gd name="connsiteY41" fmla="*/ 71818 h 1436369"/>
                <a:gd name="connsiteX42" fmla="*/ 366427 w 1079087"/>
                <a:gd name="connsiteY42" fmla="*/ 0 h 1436369"/>
                <a:gd name="connsiteX43" fmla="*/ 235363 w 1079087"/>
                <a:gd name="connsiteY43" fmla="*/ 0 h 1436369"/>
                <a:gd name="connsiteX44" fmla="*/ 151924 w 1079087"/>
                <a:gd name="connsiteY44" fmla="*/ 83439 h 1436369"/>
                <a:gd name="connsiteX45" fmla="*/ 151924 w 1079087"/>
                <a:gd name="connsiteY45" fmla="*/ 624268 h 1436369"/>
                <a:gd name="connsiteX46" fmla="*/ 235363 w 1079087"/>
                <a:gd name="connsiteY46" fmla="*/ 707612 h 143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79087" h="1436369">
                  <a:moveTo>
                    <a:pt x="235363" y="707612"/>
                  </a:moveTo>
                  <a:lnTo>
                    <a:pt x="366617" y="707612"/>
                  </a:lnTo>
                  <a:cubicBezTo>
                    <a:pt x="369094" y="707612"/>
                    <a:pt x="371475" y="707517"/>
                    <a:pt x="373856" y="707326"/>
                  </a:cubicBezTo>
                  <a:cubicBezTo>
                    <a:pt x="378809" y="706850"/>
                    <a:pt x="383000" y="706850"/>
                    <a:pt x="387953" y="707326"/>
                  </a:cubicBezTo>
                  <a:cubicBezTo>
                    <a:pt x="388239" y="707326"/>
                    <a:pt x="388620" y="707422"/>
                    <a:pt x="388906" y="707422"/>
                  </a:cubicBezTo>
                  <a:cubicBezTo>
                    <a:pt x="431292" y="710660"/>
                    <a:pt x="463772" y="745712"/>
                    <a:pt x="463772" y="788194"/>
                  </a:cubicBezTo>
                  <a:lnTo>
                    <a:pt x="463772" y="789527"/>
                  </a:lnTo>
                  <a:cubicBezTo>
                    <a:pt x="463772" y="832866"/>
                    <a:pt x="429578" y="868585"/>
                    <a:pt x="386239" y="870490"/>
                  </a:cubicBezTo>
                  <a:cubicBezTo>
                    <a:pt x="344900" y="872299"/>
                    <a:pt x="311182" y="904494"/>
                    <a:pt x="306896" y="945166"/>
                  </a:cubicBezTo>
                  <a:cubicBezTo>
                    <a:pt x="302514" y="986599"/>
                    <a:pt x="267938" y="1017746"/>
                    <a:pt x="226314" y="1017746"/>
                  </a:cubicBezTo>
                  <a:lnTo>
                    <a:pt x="206407" y="1017746"/>
                  </a:lnTo>
                  <a:cubicBezTo>
                    <a:pt x="173450" y="1017746"/>
                    <a:pt x="146495" y="1044702"/>
                    <a:pt x="146495" y="1077658"/>
                  </a:cubicBezTo>
                  <a:lnTo>
                    <a:pt x="146495" y="1083850"/>
                  </a:lnTo>
                  <a:cubicBezTo>
                    <a:pt x="146495" y="1116806"/>
                    <a:pt x="173450" y="1143762"/>
                    <a:pt x="206407" y="1143762"/>
                  </a:cubicBezTo>
                  <a:lnTo>
                    <a:pt x="225362" y="1143762"/>
                  </a:lnTo>
                  <a:cubicBezTo>
                    <a:pt x="269939" y="1143762"/>
                    <a:pt x="306324" y="1180148"/>
                    <a:pt x="306324" y="1224724"/>
                  </a:cubicBezTo>
                  <a:lnTo>
                    <a:pt x="306324" y="1229392"/>
                  </a:lnTo>
                  <a:cubicBezTo>
                    <a:pt x="306324" y="1273969"/>
                    <a:pt x="269939" y="1310354"/>
                    <a:pt x="225362" y="1310354"/>
                  </a:cubicBezTo>
                  <a:lnTo>
                    <a:pt x="59912" y="1310354"/>
                  </a:lnTo>
                  <a:cubicBezTo>
                    <a:pt x="26956" y="1310354"/>
                    <a:pt x="0" y="1337310"/>
                    <a:pt x="0" y="1370266"/>
                  </a:cubicBezTo>
                  <a:lnTo>
                    <a:pt x="0" y="1376458"/>
                  </a:lnTo>
                  <a:cubicBezTo>
                    <a:pt x="0" y="1409414"/>
                    <a:pt x="26956" y="1436370"/>
                    <a:pt x="59912" y="1436370"/>
                  </a:cubicBezTo>
                  <a:lnTo>
                    <a:pt x="389954" y="1436370"/>
                  </a:lnTo>
                  <a:lnTo>
                    <a:pt x="397764" y="1436370"/>
                  </a:lnTo>
                  <a:lnTo>
                    <a:pt x="521208" y="1436370"/>
                  </a:lnTo>
                  <a:cubicBezTo>
                    <a:pt x="563594" y="1436370"/>
                    <a:pt x="598932" y="1404271"/>
                    <a:pt x="603980" y="1363218"/>
                  </a:cubicBezTo>
                  <a:cubicBezTo>
                    <a:pt x="609028" y="1322451"/>
                    <a:pt x="643223" y="1292162"/>
                    <a:pt x="684371" y="1292162"/>
                  </a:cubicBezTo>
                  <a:lnTo>
                    <a:pt x="838390" y="1292162"/>
                  </a:lnTo>
                  <a:cubicBezTo>
                    <a:pt x="879920" y="1292162"/>
                    <a:pt x="914590" y="1261396"/>
                    <a:pt x="920782" y="1221581"/>
                  </a:cubicBezTo>
                  <a:cubicBezTo>
                    <a:pt x="926878" y="1182719"/>
                    <a:pt x="958977" y="1154335"/>
                    <a:pt x="998315" y="1153192"/>
                  </a:cubicBezTo>
                  <a:cubicBezTo>
                    <a:pt x="1042988" y="1151763"/>
                    <a:pt x="1079087" y="1114806"/>
                    <a:pt x="1079087" y="1069848"/>
                  </a:cubicBezTo>
                  <a:lnTo>
                    <a:pt x="1079087" y="956310"/>
                  </a:lnTo>
                  <a:cubicBezTo>
                    <a:pt x="1079087" y="911447"/>
                    <a:pt x="1043273" y="874586"/>
                    <a:pt x="998792" y="872966"/>
                  </a:cubicBezTo>
                  <a:cubicBezTo>
                    <a:pt x="958310" y="871442"/>
                    <a:pt x="925640" y="840962"/>
                    <a:pt x="921258" y="800672"/>
                  </a:cubicBezTo>
                  <a:cubicBezTo>
                    <a:pt x="916877" y="759619"/>
                    <a:pt x="882396" y="727329"/>
                    <a:pt x="840581" y="726186"/>
                  </a:cubicBezTo>
                  <a:cubicBezTo>
                    <a:pt x="796766" y="724948"/>
                    <a:pt x="761810" y="689038"/>
                    <a:pt x="761810" y="645223"/>
                  </a:cubicBezTo>
                  <a:lnTo>
                    <a:pt x="761810" y="515969"/>
                  </a:lnTo>
                  <a:cubicBezTo>
                    <a:pt x="761810" y="472154"/>
                    <a:pt x="727615" y="436055"/>
                    <a:pt x="684657" y="432816"/>
                  </a:cubicBezTo>
                  <a:cubicBezTo>
                    <a:pt x="642271" y="429577"/>
                    <a:pt x="609695" y="394525"/>
                    <a:pt x="609695" y="352044"/>
                  </a:cubicBezTo>
                  <a:lnTo>
                    <a:pt x="609695" y="224980"/>
                  </a:lnTo>
                  <a:cubicBezTo>
                    <a:pt x="609695" y="179641"/>
                    <a:pt x="572929" y="142399"/>
                    <a:pt x="527780" y="141541"/>
                  </a:cubicBezTo>
                  <a:cubicBezTo>
                    <a:pt x="487680" y="140875"/>
                    <a:pt x="454533" y="111538"/>
                    <a:pt x="449009" y="71818"/>
                  </a:cubicBezTo>
                  <a:cubicBezTo>
                    <a:pt x="443294" y="31337"/>
                    <a:pt x="408337" y="0"/>
                    <a:pt x="366427" y="0"/>
                  </a:cubicBezTo>
                  <a:lnTo>
                    <a:pt x="235363" y="0"/>
                  </a:lnTo>
                  <a:cubicBezTo>
                    <a:pt x="189452" y="0"/>
                    <a:pt x="151924" y="37528"/>
                    <a:pt x="151924" y="83439"/>
                  </a:cubicBezTo>
                  <a:lnTo>
                    <a:pt x="151924" y="624268"/>
                  </a:lnTo>
                  <a:cubicBezTo>
                    <a:pt x="151924" y="670084"/>
                    <a:pt x="189452" y="707612"/>
                    <a:pt x="235363" y="707612"/>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0" name="Freeform: Shape 169">
              <a:extLst>
                <a:ext uri="{FF2B5EF4-FFF2-40B4-BE49-F238E27FC236}">
                  <a16:creationId xmlns:a16="http://schemas.microsoft.com/office/drawing/2014/main" id="{570D6ED2-D417-4439-9C27-7A1895C9117A}"/>
                </a:ext>
              </a:extLst>
            </p:cNvPr>
            <p:cNvSpPr/>
            <p:nvPr/>
          </p:nvSpPr>
          <p:spPr>
            <a:xfrm>
              <a:off x="4979019" y="1499219"/>
              <a:ext cx="450437" cy="290036"/>
            </a:xfrm>
            <a:custGeom>
              <a:avLst/>
              <a:gdLst>
                <a:gd name="connsiteX0" fmla="*/ 450438 w 450437"/>
                <a:gd name="connsiteY0" fmla="*/ 0 h 290036"/>
                <a:gd name="connsiteX1" fmla="*/ 70009 w 450437"/>
                <a:gd name="connsiteY1" fmla="*/ 0 h 290036"/>
                <a:gd name="connsiteX2" fmla="*/ 0 w 450437"/>
                <a:gd name="connsiteY2" fmla="*/ 70009 h 290036"/>
                <a:gd name="connsiteX3" fmla="*/ 0 w 450437"/>
                <a:gd name="connsiteY3" fmla="*/ 220028 h 290036"/>
                <a:gd name="connsiteX4" fmla="*/ 70009 w 450437"/>
                <a:gd name="connsiteY4" fmla="*/ 290036 h 290036"/>
                <a:gd name="connsiteX5" fmla="*/ 450438 w 450437"/>
                <a:gd name="connsiteY5" fmla="*/ 290036 h 290036"/>
                <a:gd name="connsiteX6" fmla="*/ 450438 w 450437"/>
                <a:gd name="connsiteY6" fmla="*/ 0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437" h="290036">
                  <a:moveTo>
                    <a:pt x="450438" y="0"/>
                  </a:moveTo>
                  <a:lnTo>
                    <a:pt x="70009" y="0"/>
                  </a:lnTo>
                  <a:cubicBezTo>
                    <a:pt x="31528" y="0"/>
                    <a:pt x="0" y="31528"/>
                    <a:pt x="0" y="70009"/>
                  </a:cubicBezTo>
                  <a:lnTo>
                    <a:pt x="0" y="220028"/>
                  </a:lnTo>
                  <a:cubicBezTo>
                    <a:pt x="0" y="258509"/>
                    <a:pt x="31528" y="290036"/>
                    <a:pt x="70009" y="290036"/>
                  </a:cubicBezTo>
                  <a:lnTo>
                    <a:pt x="450438" y="290036"/>
                  </a:lnTo>
                  <a:lnTo>
                    <a:pt x="45043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1" name="Freeform: Shape 170">
              <a:extLst>
                <a:ext uri="{FF2B5EF4-FFF2-40B4-BE49-F238E27FC236}">
                  <a16:creationId xmlns:a16="http://schemas.microsoft.com/office/drawing/2014/main" id="{FDE50500-F2AB-450F-908F-5EF21B38E96D}"/>
                </a:ext>
              </a:extLst>
            </p:cNvPr>
            <p:cNvSpPr/>
            <p:nvPr/>
          </p:nvSpPr>
          <p:spPr>
            <a:xfrm>
              <a:off x="4666981" y="1789445"/>
              <a:ext cx="762571" cy="290036"/>
            </a:xfrm>
            <a:custGeom>
              <a:avLst/>
              <a:gdLst>
                <a:gd name="connsiteX0" fmla="*/ 762476 w 762571"/>
                <a:gd name="connsiteY0" fmla="*/ 290036 h 290036"/>
                <a:gd name="connsiteX1" fmla="*/ 70009 w 762571"/>
                <a:gd name="connsiteY1" fmla="*/ 290036 h 290036"/>
                <a:gd name="connsiteX2" fmla="*/ 0 w 762571"/>
                <a:gd name="connsiteY2" fmla="*/ 220028 h 290036"/>
                <a:gd name="connsiteX3" fmla="*/ 0 w 762571"/>
                <a:gd name="connsiteY3" fmla="*/ 70009 h 290036"/>
                <a:gd name="connsiteX4" fmla="*/ 70009 w 762571"/>
                <a:gd name="connsiteY4" fmla="*/ 0 h 290036"/>
                <a:gd name="connsiteX5" fmla="*/ 208216 w 762571"/>
                <a:gd name="connsiteY5" fmla="*/ 0 h 290036"/>
                <a:gd name="connsiteX6" fmla="*/ 299847 w 762571"/>
                <a:gd name="connsiteY6" fmla="*/ 61531 h 290036"/>
                <a:gd name="connsiteX7" fmla="*/ 299847 w 762571"/>
                <a:gd name="connsiteY7" fmla="*/ 77629 h 290036"/>
                <a:gd name="connsiteX8" fmla="*/ 368046 w 762571"/>
                <a:gd name="connsiteY8" fmla="*/ 145828 h 290036"/>
                <a:gd name="connsiteX9" fmla="*/ 391763 w 762571"/>
                <a:gd name="connsiteY9" fmla="*/ 145828 h 290036"/>
                <a:gd name="connsiteX10" fmla="*/ 459962 w 762571"/>
                <a:gd name="connsiteY10" fmla="*/ 77629 h 290036"/>
                <a:gd name="connsiteX11" fmla="*/ 459962 w 762571"/>
                <a:gd name="connsiteY11" fmla="*/ 61531 h 290036"/>
                <a:gd name="connsiteX12" fmla="*/ 421005 w 762571"/>
                <a:gd name="connsiteY12" fmla="*/ 0 h 290036"/>
                <a:gd name="connsiteX13" fmla="*/ 762571 w 762571"/>
                <a:gd name="connsiteY13" fmla="*/ 0 h 290036"/>
                <a:gd name="connsiteX14" fmla="*/ 762571 w 762571"/>
                <a:gd name="connsiteY14" fmla="*/ 290036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2571" h="290036">
                  <a:moveTo>
                    <a:pt x="762476" y="290036"/>
                  </a:moveTo>
                  <a:lnTo>
                    <a:pt x="70009" y="290036"/>
                  </a:lnTo>
                  <a:cubicBezTo>
                    <a:pt x="31528" y="290036"/>
                    <a:pt x="0" y="258509"/>
                    <a:pt x="0" y="220028"/>
                  </a:cubicBezTo>
                  <a:lnTo>
                    <a:pt x="0" y="70009"/>
                  </a:lnTo>
                  <a:cubicBezTo>
                    <a:pt x="0" y="31528"/>
                    <a:pt x="31528" y="0"/>
                    <a:pt x="70009" y="0"/>
                  </a:cubicBezTo>
                  <a:lnTo>
                    <a:pt x="208216" y="0"/>
                  </a:lnTo>
                  <a:cubicBezTo>
                    <a:pt x="268224" y="1143"/>
                    <a:pt x="299847" y="34480"/>
                    <a:pt x="299847" y="61531"/>
                  </a:cubicBezTo>
                  <a:lnTo>
                    <a:pt x="299847" y="77629"/>
                  </a:lnTo>
                  <a:cubicBezTo>
                    <a:pt x="299847" y="115157"/>
                    <a:pt x="330517" y="145828"/>
                    <a:pt x="368046" y="145828"/>
                  </a:cubicBezTo>
                  <a:lnTo>
                    <a:pt x="391763" y="145828"/>
                  </a:lnTo>
                  <a:cubicBezTo>
                    <a:pt x="429292" y="145828"/>
                    <a:pt x="459962" y="115157"/>
                    <a:pt x="459962" y="77629"/>
                  </a:cubicBezTo>
                  <a:lnTo>
                    <a:pt x="459962" y="61531"/>
                  </a:lnTo>
                  <a:cubicBezTo>
                    <a:pt x="459962" y="34480"/>
                    <a:pt x="443960" y="10954"/>
                    <a:pt x="421005" y="0"/>
                  </a:cubicBezTo>
                  <a:lnTo>
                    <a:pt x="762571" y="0"/>
                  </a:lnTo>
                  <a:lnTo>
                    <a:pt x="762571" y="290036"/>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2" name="Freeform: Shape 171">
              <a:extLst>
                <a:ext uri="{FF2B5EF4-FFF2-40B4-BE49-F238E27FC236}">
                  <a16:creationId xmlns:a16="http://schemas.microsoft.com/office/drawing/2014/main" id="{884C6493-08C8-4679-9200-FD8247C1B096}"/>
                </a:ext>
              </a:extLst>
            </p:cNvPr>
            <p:cNvSpPr/>
            <p:nvPr/>
          </p:nvSpPr>
          <p:spPr>
            <a:xfrm>
              <a:off x="4752787" y="2078719"/>
              <a:ext cx="676764" cy="280797"/>
            </a:xfrm>
            <a:custGeom>
              <a:avLst/>
              <a:gdLst>
                <a:gd name="connsiteX0" fmla="*/ 676764 w 676764"/>
                <a:gd name="connsiteY0" fmla="*/ 63056 h 280797"/>
                <a:gd name="connsiteX1" fmla="*/ 676764 w 676764"/>
                <a:gd name="connsiteY1" fmla="*/ 75914 h 280797"/>
                <a:gd name="connsiteX2" fmla="*/ 676764 w 676764"/>
                <a:gd name="connsiteY2" fmla="*/ 84106 h 280797"/>
                <a:gd name="connsiteX3" fmla="*/ 616281 w 676764"/>
                <a:gd name="connsiteY3" fmla="*/ 144590 h 280797"/>
                <a:gd name="connsiteX4" fmla="*/ 526174 w 676764"/>
                <a:gd name="connsiteY4" fmla="*/ 144590 h 280797"/>
                <a:gd name="connsiteX5" fmla="*/ 526174 w 676764"/>
                <a:gd name="connsiteY5" fmla="*/ 220313 h 280797"/>
                <a:gd name="connsiteX6" fmla="*/ 465691 w 676764"/>
                <a:gd name="connsiteY6" fmla="*/ 280797 h 280797"/>
                <a:gd name="connsiteX7" fmla="*/ 227566 w 676764"/>
                <a:gd name="connsiteY7" fmla="*/ 280797 h 280797"/>
                <a:gd name="connsiteX8" fmla="*/ 227566 w 676764"/>
                <a:gd name="connsiteY8" fmla="*/ 205073 h 280797"/>
                <a:gd name="connsiteX9" fmla="*/ 167082 w 676764"/>
                <a:gd name="connsiteY9" fmla="*/ 144590 h 280797"/>
                <a:gd name="connsiteX10" fmla="*/ 7348 w 676764"/>
                <a:gd name="connsiteY10" fmla="*/ 144590 h 280797"/>
                <a:gd name="connsiteX11" fmla="*/ 67832 w 676764"/>
                <a:gd name="connsiteY11" fmla="*/ 84106 h 280797"/>
                <a:gd name="connsiteX12" fmla="*/ 67832 w 676764"/>
                <a:gd name="connsiteY12" fmla="*/ 63056 h 280797"/>
                <a:gd name="connsiteX13" fmla="*/ 7348 w 676764"/>
                <a:gd name="connsiteY13" fmla="*/ 2572 h 280797"/>
                <a:gd name="connsiteX14" fmla="*/ 96502 w 676764"/>
                <a:gd name="connsiteY14" fmla="*/ 1905 h 280797"/>
                <a:gd name="connsiteX15" fmla="*/ 96502 w 676764"/>
                <a:gd name="connsiteY15" fmla="*/ 0 h 280797"/>
                <a:gd name="connsiteX16" fmla="*/ 465691 w 676764"/>
                <a:gd name="connsiteY16" fmla="*/ 0 h 280797"/>
                <a:gd name="connsiteX17" fmla="*/ 676764 w 676764"/>
                <a:gd name="connsiteY17" fmla="*/ 0 h 280797"/>
                <a:gd name="connsiteX18" fmla="*/ 676764 w 676764"/>
                <a:gd name="connsiteY18" fmla="*/ 63056 h 28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6764" h="280797">
                  <a:moveTo>
                    <a:pt x="676764" y="63056"/>
                  </a:moveTo>
                  <a:lnTo>
                    <a:pt x="676764" y="75914"/>
                  </a:lnTo>
                  <a:lnTo>
                    <a:pt x="676764" y="84106"/>
                  </a:lnTo>
                  <a:cubicBezTo>
                    <a:pt x="676764" y="117348"/>
                    <a:pt x="649523" y="144590"/>
                    <a:pt x="616281" y="144590"/>
                  </a:cubicBezTo>
                  <a:lnTo>
                    <a:pt x="526174" y="144590"/>
                  </a:lnTo>
                  <a:lnTo>
                    <a:pt x="526174" y="220313"/>
                  </a:lnTo>
                  <a:cubicBezTo>
                    <a:pt x="526174" y="253556"/>
                    <a:pt x="498933" y="280797"/>
                    <a:pt x="465691" y="280797"/>
                  </a:cubicBezTo>
                  <a:lnTo>
                    <a:pt x="227566" y="280797"/>
                  </a:lnTo>
                  <a:lnTo>
                    <a:pt x="227566" y="205073"/>
                  </a:lnTo>
                  <a:cubicBezTo>
                    <a:pt x="227566" y="171831"/>
                    <a:pt x="200324" y="144590"/>
                    <a:pt x="167082" y="144590"/>
                  </a:cubicBezTo>
                  <a:lnTo>
                    <a:pt x="7348" y="144590"/>
                  </a:lnTo>
                  <a:cubicBezTo>
                    <a:pt x="40590" y="144590"/>
                    <a:pt x="67832" y="117443"/>
                    <a:pt x="67832" y="84106"/>
                  </a:cubicBezTo>
                  <a:lnTo>
                    <a:pt x="67832" y="63056"/>
                  </a:lnTo>
                  <a:cubicBezTo>
                    <a:pt x="67832" y="29813"/>
                    <a:pt x="40590" y="2572"/>
                    <a:pt x="7348" y="2572"/>
                  </a:cubicBezTo>
                  <a:cubicBezTo>
                    <a:pt x="-18370" y="2572"/>
                    <a:pt x="26302" y="2286"/>
                    <a:pt x="96502" y="1905"/>
                  </a:cubicBezTo>
                  <a:lnTo>
                    <a:pt x="96502" y="0"/>
                  </a:lnTo>
                  <a:lnTo>
                    <a:pt x="465691" y="0"/>
                  </a:lnTo>
                  <a:lnTo>
                    <a:pt x="676764" y="0"/>
                  </a:lnTo>
                  <a:lnTo>
                    <a:pt x="676764" y="63056"/>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3" name="Freeform: Shape 172">
              <a:extLst>
                <a:ext uri="{FF2B5EF4-FFF2-40B4-BE49-F238E27FC236}">
                  <a16:creationId xmlns:a16="http://schemas.microsoft.com/office/drawing/2014/main" id="{5BDA4D17-B2AC-48E6-ADE4-0905618EB51A}"/>
                </a:ext>
              </a:extLst>
            </p:cNvPr>
            <p:cNvSpPr/>
            <p:nvPr/>
          </p:nvSpPr>
          <p:spPr>
            <a:xfrm>
              <a:off x="4480672" y="2223214"/>
              <a:ext cx="495776" cy="136207"/>
            </a:xfrm>
            <a:custGeom>
              <a:avLst/>
              <a:gdLst>
                <a:gd name="connsiteX0" fmla="*/ 495776 w 495776"/>
                <a:gd name="connsiteY0" fmla="*/ 136208 h 136207"/>
                <a:gd name="connsiteX1" fmla="*/ 495776 w 495776"/>
                <a:gd name="connsiteY1" fmla="*/ 60484 h 136207"/>
                <a:gd name="connsiteX2" fmla="*/ 435292 w 495776"/>
                <a:gd name="connsiteY2" fmla="*/ 0 h 136207"/>
                <a:gd name="connsiteX3" fmla="*/ 89630 w 495776"/>
                <a:gd name="connsiteY3" fmla="*/ 0 h 136207"/>
                <a:gd name="connsiteX4" fmla="*/ 29146 w 495776"/>
                <a:gd name="connsiteY4" fmla="*/ 60484 h 136207"/>
                <a:gd name="connsiteX5" fmla="*/ 29146 w 495776"/>
                <a:gd name="connsiteY5" fmla="*/ 73914 h 136207"/>
                <a:gd name="connsiteX6" fmla="*/ 0 w 495776"/>
                <a:gd name="connsiteY6" fmla="*/ 136208 h 136207"/>
                <a:gd name="connsiteX7" fmla="*/ 495776 w 495776"/>
                <a:gd name="connsiteY7" fmla="*/ 136208 h 13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776" h="136207">
                  <a:moveTo>
                    <a:pt x="495776" y="136208"/>
                  </a:moveTo>
                  <a:lnTo>
                    <a:pt x="495776" y="60484"/>
                  </a:lnTo>
                  <a:cubicBezTo>
                    <a:pt x="495776" y="27242"/>
                    <a:pt x="468534" y="0"/>
                    <a:pt x="435292" y="0"/>
                  </a:cubicBezTo>
                  <a:lnTo>
                    <a:pt x="89630" y="0"/>
                  </a:lnTo>
                  <a:cubicBezTo>
                    <a:pt x="56388" y="0"/>
                    <a:pt x="29146" y="27242"/>
                    <a:pt x="29146" y="60484"/>
                  </a:cubicBezTo>
                  <a:lnTo>
                    <a:pt x="29146" y="73914"/>
                  </a:lnTo>
                  <a:cubicBezTo>
                    <a:pt x="29146" y="98870"/>
                    <a:pt x="17907" y="121253"/>
                    <a:pt x="0" y="136208"/>
                  </a:cubicBezTo>
                  <a:lnTo>
                    <a:pt x="495776" y="136208"/>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4" name="Freeform: Shape 173">
              <a:extLst>
                <a:ext uri="{FF2B5EF4-FFF2-40B4-BE49-F238E27FC236}">
                  <a16:creationId xmlns:a16="http://schemas.microsoft.com/office/drawing/2014/main" id="{E1943416-4C7E-481A-8D67-5886E7EE0068}"/>
                </a:ext>
              </a:extLst>
            </p:cNvPr>
            <p:cNvSpPr/>
            <p:nvPr/>
          </p:nvSpPr>
          <p:spPr>
            <a:xfrm>
              <a:off x="3380820" y="2942637"/>
              <a:ext cx="1117568" cy="468344"/>
            </a:xfrm>
            <a:custGeom>
              <a:avLst/>
              <a:gdLst>
                <a:gd name="connsiteX0" fmla="*/ 1117568 w 1117568"/>
                <a:gd name="connsiteY0" fmla="*/ 208883 h 468344"/>
                <a:gd name="connsiteX1" fmla="*/ 1117568 w 1117568"/>
                <a:gd name="connsiteY1" fmla="*/ 303943 h 468344"/>
                <a:gd name="connsiteX2" fmla="*/ 1047559 w 1117568"/>
                <a:gd name="connsiteY2" fmla="*/ 303276 h 468344"/>
                <a:gd name="connsiteX3" fmla="*/ 1041273 w 1117568"/>
                <a:gd name="connsiteY3" fmla="*/ 303276 h 468344"/>
                <a:gd name="connsiteX4" fmla="*/ 960310 w 1117568"/>
                <a:gd name="connsiteY4" fmla="*/ 384238 h 468344"/>
                <a:gd name="connsiteX5" fmla="*/ 960310 w 1117568"/>
                <a:gd name="connsiteY5" fmla="*/ 398335 h 468344"/>
                <a:gd name="connsiteX6" fmla="*/ 890302 w 1117568"/>
                <a:gd name="connsiteY6" fmla="*/ 468344 h 468344"/>
                <a:gd name="connsiteX7" fmla="*/ 323088 w 1117568"/>
                <a:gd name="connsiteY7" fmla="*/ 468344 h 468344"/>
                <a:gd name="connsiteX8" fmla="*/ 322421 w 1117568"/>
                <a:gd name="connsiteY8" fmla="*/ 398335 h 468344"/>
                <a:gd name="connsiteX9" fmla="*/ 322421 w 1117568"/>
                <a:gd name="connsiteY9" fmla="*/ 384238 h 468344"/>
                <a:gd name="connsiteX10" fmla="*/ 241459 w 1117568"/>
                <a:gd name="connsiteY10" fmla="*/ 303276 h 468344"/>
                <a:gd name="connsiteX11" fmla="*/ 224695 w 1117568"/>
                <a:gd name="connsiteY11" fmla="*/ 303276 h 468344"/>
                <a:gd name="connsiteX12" fmla="*/ 154876 w 1117568"/>
                <a:gd name="connsiteY12" fmla="*/ 238887 h 468344"/>
                <a:gd name="connsiteX13" fmla="*/ 74104 w 1117568"/>
                <a:gd name="connsiteY13" fmla="*/ 164401 h 468344"/>
                <a:gd name="connsiteX14" fmla="*/ 70009 w 1117568"/>
                <a:gd name="connsiteY14" fmla="*/ 164401 h 468344"/>
                <a:gd name="connsiteX15" fmla="*/ 0 w 1117568"/>
                <a:gd name="connsiteY15" fmla="*/ 94393 h 468344"/>
                <a:gd name="connsiteX16" fmla="*/ 0 w 1117568"/>
                <a:gd name="connsiteY16" fmla="*/ 70009 h 468344"/>
                <a:gd name="connsiteX17" fmla="*/ 70009 w 1117568"/>
                <a:gd name="connsiteY17" fmla="*/ 0 h 468344"/>
                <a:gd name="connsiteX18" fmla="*/ 403003 w 1117568"/>
                <a:gd name="connsiteY18" fmla="*/ 0 h 468344"/>
                <a:gd name="connsiteX19" fmla="*/ 452533 w 1117568"/>
                <a:gd name="connsiteY19" fmla="*/ 0 h 468344"/>
                <a:gd name="connsiteX20" fmla="*/ 567880 w 1117568"/>
                <a:gd name="connsiteY20" fmla="*/ 0 h 468344"/>
                <a:gd name="connsiteX21" fmla="*/ 637699 w 1117568"/>
                <a:gd name="connsiteY21" fmla="*/ 64389 h 468344"/>
                <a:gd name="connsiteX22" fmla="*/ 718471 w 1117568"/>
                <a:gd name="connsiteY22" fmla="*/ 138874 h 468344"/>
                <a:gd name="connsiteX23" fmla="*/ 1047655 w 1117568"/>
                <a:gd name="connsiteY23" fmla="*/ 138874 h 468344"/>
                <a:gd name="connsiteX24" fmla="*/ 1117568 w 1117568"/>
                <a:gd name="connsiteY24" fmla="*/ 208883 h 46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7568" h="468344">
                  <a:moveTo>
                    <a:pt x="1117568" y="208883"/>
                  </a:moveTo>
                  <a:lnTo>
                    <a:pt x="1117568" y="303943"/>
                  </a:lnTo>
                  <a:lnTo>
                    <a:pt x="1047559" y="303276"/>
                  </a:lnTo>
                  <a:lnTo>
                    <a:pt x="1041273" y="303276"/>
                  </a:lnTo>
                  <a:cubicBezTo>
                    <a:pt x="996696" y="303276"/>
                    <a:pt x="960310" y="339662"/>
                    <a:pt x="960310" y="384238"/>
                  </a:cubicBezTo>
                  <a:lnTo>
                    <a:pt x="960310" y="398335"/>
                  </a:lnTo>
                  <a:cubicBezTo>
                    <a:pt x="960310" y="436816"/>
                    <a:pt x="928783" y="468344"/>
                    <a:pt x="890302" y="468344"/>
                  </a:cubicBezTo>
                  <a:lnTo>
                    <a:pt x="323088" y="468344"/>
                  </a:lnTo>
                  <a:lnTo>
                    <a:pt x="322421" y="398335"/>
                  </a:lnTo>
                  <a:lnTo>
                    <a:pt x="322421" y="384238"/>
                  </a:lnTo>
                  <a:cubicBezTo>
                    <a:pt x="322421" y="339662"/>
                    <a:pt x="286036" y="303276"/>
                    <a:pt x="241459" y="303276"/>
                  </a:cubicBezTo>
                  <a:lnTo>
                    <a:pt x="224695" y="303276"/>
                  </a:lnTo>
                  <a:cubicBezTo>
                    <a:pt x="188023" y="303276"/>
                    <a:pt x="157734" y="274796"/>
                    <a:pt x="154876" y="238887"/>
                  </a:cubicBezTo>
                  <a:cubicBezTo>
                    <a:pt x="151447" y="196691"/>
                    <a:pt x="116491" y="164401"/>
                    <a:pt x="74104" y="164401"/>
                  </a:cubicBezTo>
                  <a:lnTo>
                    <a:pt x="70009" y="164401"/>
                  </a:lnTo>
                  <a:cubicBezTo>
                    <a:pt x="31528" y="164401"/>
                    <a:pt x="0" y="132874"/>
                    <a:pt x="0" y="94393"/>
                  </a:cubicBezTo>
                  <a:lnTo>
                    <a:pt x="0" y="70009"/>
                  </a:lnTo>
                  <a:cubicBezTo>
                    <a:pt x="0" y="31528"/>
                    <a:pt x="31528" y="0"/>
                    <a:pt x="70009" y="0"/>
                  </a:cubicBezTo>
                  <a:lnTo>
                    <a:pt x="403003" y="0"/>
                  </a:lnTo>
                  <a:lnTo>
                    <a:pt x="452533" y="0"/>
                  </a:lnTo>
                  <a:lnTo>
                    <a:pt x="567880" y="0"/>
                  </a:lnTo>
                  <a:cubicBezTo>
                    <a:pt x="604456" y="0"/>
                    <a:pt x="634841" y="28480"/>
                    <a:pt x="637699" y="64389"/>
                  </a:cubicBezTo>
                  <a:cubicBezTo>
                    <a:pt x="641128" y="106585"/>
                    <a:pt x="676084" y="138874"/>
                    <a:pt x="718471" y="138874"/>
                  </a:cubicBezTo>
                  <a:lnTo>
                    <a:pt x="1047655" y="138874"/>
                  </a:lnTo>
                  <a:cubicBezTo>
                    <a:pt x="1086040" y="138874"/>
                    <a:pt x="1117568" y="170402"/>
                    <a:pt x="1117568" y="208883"/>
                  </a:cubicBez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5" name="Freeform: Shape 174">
              <a:extLst>
                <a:ext uri="{FF2B5EF4-FFF2-40B4-BE49-F238E27FC236}">
                  <a16:creationId xmlns:a16="http://schemas.microsoft.com/office/drawing/2014/main" id="{7B262B4E-CCF8-48FB-BAC8-633C35083B45}"/>
                </a:ext>
              </a:extLst>
            </p:cNvPr>
            <p:cNvSpPr/>
            <p:nvPr/>
          </p:nvSpPr>
          <p:spPr>
            <a:xfrm>
              <a:off x="4183110" y="3246961"/>
              <a:ext cx="781336" cy="280130"/>
            </a:xfrm>
            <a:custGeom>
              <a:avLst/>
              <a:gdLst>
                <a:gd name="connsiteX0" fmla="*/ 0 w 781336"/>
                <a:gd name="connsiteY0" fmla="*/ 164116 h 280130"/>
                <a:gd name="connsiteX1" fmla="*/ 0 w 781336"/>
                <a:gd name="connsiteY1" fmla="*/ 280130 h 280130"/>
                <a:gd name="connsiteX2" fmla="*/ 241363 w 781336"/>
                <a:gd name="connsiteY2" fmla="*/ 280130 h 280130"/>
                <a:gd name="connsiteX3" fmla="*/ 290894 w 781336"/>
                <a:gd name="connsiteY3" fmla="*/ 280130 h 280130"/>
                <a:gd name="connsiteX4" fmla="*/ 406241 w 781336"/>
                <a:gd name="connsiteY4" fmla="*/ 280130 h 280130"/>
                <a:gd name="connsiteX5" fmla="*/ 476060 w 781336"/>
                <a:gd name="connsiteY5" fmla="*/ 215741 h 280130"/>
                <a:gd name="connsiteX6" fmla="*/ 556832 w 781336"/>
                <a:gd name="connsiteY6" fmla="*/ 141256 h 280130"/>
                <a:gd name="connsiteX7" fmla="*/ 781336 w 781336"/>
                <a:gd name="connsiteY7" fmla="*/ 141256 h 280130"/>
                <a:gd name="connsiteX8" fmla="*/ 781336 w 781336"/>
                <a:gd name="connsiteY8" fmla="*/ 1524 h 280130"/>
                <a:gd name="connsiteX9" fmla="*/ 530162 w 781336"/>
                <a:gd name="connsiteY9" fmla="*/ 1524 h 280130"/>
                <a:gd name="connsiteX10" fmla="*/ 223647 w 781336"/>
                <a:gd name="connsiteY10" fmla="*/ 0 h 280130"/>
                <a:gd name="connsiteX11" fmla="*/ 157925 w 781336"/>
                <a:gd name="connsiteY11" fmla="*/ 80010 h 280130"/>
                <a:gd name="connsiteX12" fmla="*/ 157925 w 781336"/>
                <a:gd name="connsiteY12" fmla="*/ 94107 h 280130"/>
                <a:gd name="connsiteX13" fmla="*/ 87916 w 781336"/>
                <a:gd name="connsiteY13" fmla="*/ 164116 h 280130"/>
                <a:gd name="connsiteX14" fmla="*/ 0 w 781336"/>
                <a:gd name="connsiteY14" fmla="*/ 164116 h 28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1336" h="280130">
                  <a:moveTo>
                    <a:pt x="0" y="164116"/>
                  </a:moveTo>
                  <a:lnTo>
                    <a:pt x="0" y="280130"/>
                  </a:lnTo>
                  <a:lnTo>
                    <a:pt x="241363" y="280130"/>
                  </a:lnTo>
                  <a:lnTo>
                    <a:pt x="290894" y="280130"/>
                  </a:lnTo>
                  <a:lnTo>
                    <a:pt x="406241" y="280130"/>
                  </a:lnTo>
                  <a:cubicBezTo>
                    <a:pt x="442817" y="280130"/>
                    <a:pt x="473202" y="251651"/>
                    <a:pt x="476060" y="215741"/>
                  </a:cubicBezTo>
                  <a:cubicBezTo>
                    <a:pt x="479488" y="173546"/>
                    <a:pt x="514445" y="141256"/>
                    <a:pt x="556832" y="141256"/>
                  </a:cubicBezTo>
                  <a:lnTo>
                    <a:pt x="781336" y="141256"/>
                  </a:lnTo>
                  <a:lnTo>
                    <a:pt x="781336" y="1524"/>
                  </a:lnTo>
                  <a:lnTo>
                    <a:pt x="530162" y="1524"/>
                  </a:lnTo>
                  <a:lnTo>
                    <a:pt x="223647" y="0"/>
                  </a:lnTo>
                  <a:cubicBezTo>
                    <a:pt x="188500" y="8858"/>
                    <a:pt x="157925" y="42196"/>
                    <a:pt x="157925" y="80010"/>
                  </a:cubicBezTo>
                  <a:lnTo>
                    <a:pt x="157925" y="94107"/>
                  </a:lnTo>
                  <a:cubicBezTo>
                    <a:pt x="157925" y="132588"/>
                    <a:pt x="126397" y="164116"/>
                    <a:pt x="87916" y="164116"/>
                  </a:cubicBezTo>
                  <a:lnTo>
                    <a:pt x="0" y="164116"/>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6" name="Freeform: Shape 175">
              <a:extLst>
                <a:ext uri="{FF2B5EF4-FFF2-40B4-BE49-F238E27FC236}">
                  <a16:creationId xmlns:a16="http://schemas.microsoft.com/office/drawing/2014/main" id="{05145005-D286-4846-8652-53F5150847B3}"/>
                </a:ext>
              </a:extLst>
            </p:cNvPr>
            <p:cNvSpPr/>
            <p:nvPr/>
          </p:nvSpPr>
          <p:spPr>
            <a:xfrm>
              <a:off x="3700479" y="2359612"/>
              <a:ext cx="1578101" cy="888872"/>
            </a:xfrm>
            <a:custGeom>
              <a:avLst/>
              <a:gdLst>
                <a:gd name="connsiteX0" fmla="*/ 1423702 w 1578101"/>
                <a:gd name="connsiteY0" fmla="*/ 828389 h 888872"/>
                <a:gd name="connsiteX1" fmla="*/ 1363218 w 1578101"/>
                <a:gd name="connsiteY1" fmla="*/ 888873 h 888872"/>
                <a:gd name="connsiteX2" fmla="*/ 1012793 w 1578101"/>
                <a:gd name="connsiteY2" fmla="*/ 888873 h 888872"/>
                <a:gd name="connsiteX3" fmla="*/ 797909 w 1578101"/>
                <a:gd name="connsiteY3" fmla="*/ 887063 h 888872"/>
                <a:gd name="connsiteX4" fmla="*/ 797909 w 1578101"/>
                <a:gd name="connsiteY4" fmla="*/ 792004 h 888872"/>
                <a:gd name="connsiteX5" fmla="*/ 727900 w 1578101"/>
                <a:gd name="connsiteY5" fmla="*/ 721995 h 888872"/>
                <a:gd name="connsiteX6" fmla="*/ 398716 w 1578101"/>
                <a:gd name="connsiteY6" fmla="*/ 721995 h 888872"/>
                <a:gd name="connsiteX7" fmla="*/ 317945 w 1578101"/>
                <a:gd name="connsiteY7" fmla="*/ 647509 h 888872"/>
                <a:gd name="connsiteX8" fmla="*/ 248126 w 1578101"/>
                <a:gd name="connsiteY8" fmla="*/ 583120 h 888872"/>
                <a:gd name="connsiteX9" fmla="*/ 132683 w 1578101"/>
                <a:gd name="connsiteY9" fmla="*/ 583120 h 888872"/>
                <a:gd name="connsiteX10" fmla="*/ 83153 w 1578101"/>
                <a:gd name="connsiteY10" fmla="*/ 583120 h 888872"/>
                <a:gd name="connsiteX11" fmla="*/ 0 w 1578101"/>
                <a:gd name="connsiteY11" fmla="*/ 583120 h 888872"/>
                <a:gd name="connsiteX12" fmla="*/ 0 w 1578101"/>
                <a:gd name="connsiteY12" fmla="*/ 60484 h 888872"/>
                <a:gd name="connsiteX13" fmla="*/ 60484 w 1578101"/>
                <a:gd name="connsiteY13" fmla="*/ 0 h 888872"/>
                <a:gd name="connsiteX14" fmla="*/ 1420939 w 1578101"/>
                <a:gd name="connsiteY14" fmla="*/ 0 h 888872"/>
                <a:gd name="connsiteX15" fmla="*/ 1420939 w 1578101"/>
                <a:gd name="connsiteY15" fmla="*/ 338328 h 888872"/>
                <a:gd name="connsiteX16" fmla="*/ 1420939 w 1578101"/>
                <a:gd name="connsiteY16" fmla="*/ 390716 h 888872"/>
                <a:gd name="connsiteX17" fmla="*/ 1481423 w 1578101"/>
                <a:gd name="connsiteY17" fmla="*/ 451199 h 888872"/>
                <a:gd name="connsiteX18" fmla="*/ 1575721 w 1578101"/>
                <a:gd name="connsiteY18" fmla="*/ 451199 h 888872"/>
                <a:gd name="connsiteX19" fmla="*/ 1578102 w 1578101"/>
                <a:gd name="connsiteY19" fmla="*/ 729996 h 888872"/>
                <a:gd name="connsiteX20" fmla="*/ 1496282 w 1578101"/>
                <a:gd name="connsiteY20" fmla="*/ 729996 h 888872"/>
                <a:gd name="connsiteX21" fmla="*/ 1423797 w 1578101"/>
                <a:gd name="connsiteY21" fmla="*/ 797624 h 888872"/>
                <a:gd name="connsiteX22" fmla="*/ 1423702 w 1578101"/>
                <a:gd name="connsiteY22" fmla="*/ 828389 h 88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8101" h="888872">
                  <a:moveTo>
                    <a:pt x="1423702" y="828389"/>
                  </a:moveTo>
                  <a:cubicBezTo>
                    <a:pt x="1423511" y="861632"/>
                    <a:pt x="1396460" y="888873"/>
                    <a:pt x="1363218" y="888873"/>
                  </a:cubicBezTo>
                  <a:lnTo>
                    <a:pt x="1012793" y="888873"/>
                  </a:lnTo>
                  <a:lnTo>
                    <a:pt x="797909" y="887063"/>
                  </a:lnTo>
                  <a:lnTo>
                    <a:pt x="797909" y="792004"/>
                  </a:lnTo>
                  <a:cubicBezTo>
                    <a:pt x="797909" y="753523"/>
                    <a:pt x="766381" y="721995"/>
                    <a:pt x="727900" y="721995"/>
                  </a:cubicBezTo>
                  <a:lnTo>
                    <a:pt x="398716" y="721995"/>
                  </a:lnTo>
                  <a:cubicBezTo>
                    <a:pt x="356425" y="721995"/>
                    <a:pt x="321373" y="689705"/>
                    <a:pt x="317945" y="647509"/>
                  </a:cubicBezTo>
                  <a:cubicBezTo>
                    <a:pt x="315087" y="611600"/>
                    <a:pt x="284797" y="583120"/>
                    <a:pt x="248126" y="583120"/>
                  </a:cubicBezTo>
                  <a:lnTo>
                    <a:pt x="132683" y="583120"/>
                  </a:lnTo>
                  <a:lnTo>
                    <a:pt x="83153" y="583120"/>
                  </a:lnTo>
                  <a:lnTo>
                    <a:pt x="0" y="583120"/>
                  </a:lnTo>
                  <a:lnTo>
                    <a:pt x="0" y="60484"/>
                  </a:lnTo>
                  <a:cubicBezTo>
                    <a:pt x="0" y="27242"/>
                    <a:pt x="27241" y="0"/>
                    <a:pt x="60484" y="0"/>
                  </a:cubicBezTo>
                  <a:lnTo>
                    <a:pt x="1420939" y="0"/>
                  </a:lnTo>
                  <a:lnTo>
                    <a:pt x="1420939" y="338328"/>
                  </a:lnTo>
                  <a:lnTo>
                    <a:pt x="1420939" y="390716"/>
                  </a:lnTo>
                  <a:cubicBezTo>
                    <a:pt x="1420939" y="423958"/>
                    <a:pt x="1448181" y="451199"/>
                    <a:pt x="1481423" y="451199"/>
                  </a:cubicBezTo>
                  <a:lnTo>
                    <a:pt x="1575721" y="451199"/>
                  </a:lnTo>
                  <a:lnTo>
                    <a:pt x="1578102" y="729996"/>
                  </a:lnTo>
                  <a:lnTo>
                    <a:pt x="1496282" y="729996"/>
                  </a:lnTo>
                  <a:cubicBezTo>
                    <a:pt x="1457801" y="729996"/>
                    <a:pt x="1423988" y="759047"/>
                    <a:pt x="1423797" y="797624"/>
                  </a:cubicBezTo>
                  <a:lnTo>
                    <a:pt x="1423702" y="828389"/>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7" name="Freeform: Shape 176">
              <a:extLst>
                <a:ext uri="{FF2B5EF4-FFF2-40B4-BE49-F238E27FC236}">
                  <a16:creationId xmlns:a16="http://schemas.microsoft.com/office/drawing/2014/main" id="{BBE050C0-428D-4917-B6FA-0476A9EBEB9E}"/>
                </a:ext>
              </a:extLst>
            </p:cNvPr>
            <p:cNvSpPr/>
            <p:nvPr/>
          </p:nvSpPr>
          <p:spPr>
            <a:xfrm>
              <a:off x="2589388" y="2358278"/>
              <a:ext cx="1112234" cy="1175003"/>
            </a:xfrm>
            <a:custGeom>
              <a:avLst/>
              <a:gdLst>
                <a:gd name="connsiteX0" fmla="*/ 162115 w 1112234"/>
                <a:gd name="connsiteY0" fmla="*/ 371475 h 1175003"/>
                <a:gd name="connsiteX1" fmla="*/ 162115 w 1112234"/>
                <a:gd name="connsiteY1" fmla="*/ 164402 h 1175003"/>
                <a:gd name="connsiteX2" fmla="*/ 219837 w 1112234"/>
                <a:gd name="connsiteY2" fmla="*/ 164116 h 1175003"/>
                <a:gd name="connsiteX3" fmla="*/ 246412 w 1112234"/>
                <a:gd name="connsiteY3" fmla="*/ 164116 h 1175003"/>
                <a:gd name="connsiteX4" fmla="*/ 322802 w 1112234"/>
                <a:gd name="connsiteY4" fmla="*/ 87725 h 1175003"/>
                <a:gd name="connsiteX5" fmla="*/ 322802 w 1112234"/>
                <a:gd name="connsiteY5" fmla="*/ 69723 h 1175003"/>
                <a:gd name="connsiteX6" fmla="*/ 279844 w 1112234"/>
                <a:gd name="connsiteY6" fmla="*/ 1143 h 1175003"/>
                <a:gd name="connsiteX7" fmla="*/ 876872 w 1112234"/>
                <a:gd name="connsiteY7" fmla="*/ 0 h 1175003"/>
                <a:gd name="connsiteX8" fmla="*/ 948309 w 1112234"/>
                <a:gd name="connsiteY8" fmla="*/ 69723 h 1175003"/>
                <a:gd name="connsiteX9" fmla="*/ 948309 w 1112234"/>
                <a:gd name="connsiteY9" fmla="*/ 87725 h 1175003"/>
                <a:gd name="connsiteX10" fmla="*/ 1024699 w 1112234"/>
                <a:gd name="connsiteY10" fmla="*/ 164116 h 1175003"/>
                <a:gd name="connsiteX11" fmla="*/ 1051274 w 1112234"/>
                <a:gd name="connsiteY11" fmla="*/ 164116 h 1175003"/>
                <a:gd name="connsiteX12" fmla="*/ 1112234 w 1112234"/>
                <a:gd name="connsiteY12" fmla="*/ 133636 h 1175003"/>
                <a:gd name="connsiteX13" fmla="*/ 1112234 w 1112234"/>
                <a:gd name="connsiteY13" fmla="*/ 584263 h 1175003"/>
                <a:gd name="connsiteX14" fmla="*/ 861346 w 1112234"/>
                <a:gd name="connsiteY14" fmla="*/ 584263 h 1175003"/>
                <a:gd name="connsiteX15" fmla="*/ 791337 w 1112234"/>
                <a:gd name="connsiteY15" fmla="*/ 654272 h 1175003"/>
                <a:gd name="connsiteX16" fmla="*/ 791337 w 1112234"/>
                <a:gd name="connsiteY16" fmla="*/ 678656 h 1175003"/>
                <a:gd name="connsiteX17" fmla="*/ 861346 w 1112234"/>
                <a:gd name="connsiteY17" fmla="*/ 748665 h 1175003"/>
                <a:gd name="connsiteX18" fmla="*/ 865441 w 1112234"/>
                <a:gd name="connsiteY18" fmla="*/ 748665 h 1175003"/>
                <a:gd name="connsiteX19" fmla="*/ 946213 w 1112234"/>
                <a:gd name="connsiteY19" fmla="*/ 823150 h 1175003"/>
                <a:gd name="connsiteX20" fmla="*/ 1016032 w 1112234"/>
                <a:gd name="connsiteY20" fmla="*/ 887539 h 1175003"/>
                <a:gd name="connsiteX21" fmla="*/ 1032796 w 1112234"/>
                <a:gd name="connsiteY21" fmla="*/ 887539 h 1175003"/>
                <a:gd name="connsiteX22" fmla="*/ 1112234 w 1112234"/>
                <a:gd name="connsiteY22" fmla="*/ 952786 h 1175003"/>
                <a:gd name="connsiteX23" fmla="*/ 1112234 w 1112234"/>
                <a:gd name="connsiteY23" fmla="*/ 1103948 h 1175003"/>
                <a:gd name="connsiteX24" fmla="*/ 1042225 w 1112234"/>
                <a:gd name="connsiteY24" fmla="*/ 1173956 h 1175003"/>
                <a:gd name="connsiteX25" fmla="*/ 743236 w 1112234"/>
                <a:gd name="connsiteY25" fmla="*/ 1173956 h 1175003"/>
                <a:gd name="connsiteX26" fmla="*/ 735330 w 1112234"/>
                <a:gd name="connsiteY26" fmla="*/ 1174337 h 1175003"/>
                <a:gd name="connsiteX27" fmla="*/ 720757 w 1112234"/>
                <a:gd name="connsiteY27" fmla="*/ 1175004 h 1175003"/>
                <a:gd name="connsiteX28" fmla="*/ 162782 w 1112234"/>
                <a:gd name="connsiteY28" fmla="*/ 1175004 h 1175003"/>
                <a:gd name="connsiteX29" fmla="*/ 162782 w 1112234"/>
                <a:gd name="connsiteY29" fmla="*/ 1111853 h 1175003"/>
                <a:gd name="connsiteX30" fmla="*/ 81820 w 1112234"/>
                <a:gd name="connsiteY30" fmla="*/ 1030891 h 1175003"/>
                <a:gd name="connsiteX31" fmla="*/ 70009 w 1112234"/>
                <a:gd name="connsiteY31" fmla="*/ 1030891 h 1175003"/>
                <a:gd name="connsiteX32" fmla="*/ 0 w 1112234"/>
                <a:gd name="connsiteY32" fmla="*/ 960882 h 1175003"/>
                <a:gd name="connsiteX33" fmla="*/ 0 w 1112234"/>
                <a:gd name="connsiteY33" fmla="*/ 522446 h 1175003"/>
                <a:gd name="connsiteX34" fmla="*/ 70009 w 1112234"/>
                <a:gd name="connsiteY34" fmla="*/ 452438 h 1175003"/>
                <a:gd name="connsiteX35" fmla="*/ 81153 w 1112234"/>
                <a:gd name="connsiteY35" fmla="*/ 452438 h 1175003"/>
                <a:gd name="connsiteX36" fmla="*/ 162115 w 1112234"/>
                <a:gd name="connsiteY36" fmla="*/ 371475 h 117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12234" h="1175003">
                  <a:moveTo>
                    <a:pt x="162115" y="371475"/>
                  </a:moveTo>
                  <a:lnTo>
                    <a:pt x="162115" y="164402"/>
                  </a:lnTo>
                  <a:lnTo>
                    <a:pt x="219837" y="164116"/>
                  </a:lnTo>
                  <a:lnTo>
                    <a:pt x="246412" y="164116"/>
                  </a:lnTo>
                  <a:cubicBezTo>
                    <a:pt x="288417" y="164116"/>
                    <a:pt x="322802" y="129730"/>
                    <a:pt x="322802" y="87725"/>
                  </a:cubicBezTo>
                  <a:lnTo>
                    <a:pt x="322802" y="69723"/>
                  </a:lnTo>
                  <a:cubicBezTo>
                    <a:pt x="322802" y="39719"/>
                    <a:pt x="305181" y="13621"/>
                    <a:pt x="279844" y="1143"/>
                  </a:cubicBezTo>
                  <a:cubicBezTo>
                    <a:pt x="462439" y="1143"/>
                    <a:pt x="695897" y="0"/>
                    <a:pt x="876872" y="0"/>
                  </a:cubicBezTo>
                  <a:cubicBezTo>
                    <a:pt x="939736" y="1524"/>
                    <a:pt x="948309" y="38767"/>
                    <a:pt x="948309" y="69723"/>
                  </a:cubicBezTo>
                  <a:lnTo>
                    <a:pt x="948309" y="87725"/>
                  </a:lnTo>
                  <a:cubicBezTo>
                    <a:pt x="948309" y="129730"/>
                    <a:pt x="982694" y="164116"/>
                    <a:pt x="1024699" y="164116"/>
                  </a:cubicBezTo>
                  <a:lnTo>
                    <a:pt x="1051274" y="164116"/>
                  </a:lnTo>
                  <a:cubicBezTo>
                    <a:pt x="1076134" y="164116"/>
                    <a:pt x="1098232" y="152114"/>
                    <a:pt x="1112234" y="133636"/>
                  </a:cubicBezTo>
                  <a:lnTo>
                    <a:pt x="1112234" y="584263"/>
                  </a:lnTo>
                  <a:lnTo>
                    <a:pt x="861346" y="584263"/>
                  </a:lnTo>
                  <a:cubicBezTo>
                    <a:pt x="822865" y="584263"/>
                    <a:pt x="791337" y="615791"/>
                    <a:pt x="791337" y="654272"/>
                  </a:cubicBezTo>
                  <a:lnTo>
                    <a:pt x="791337" y="678656"/>
                  </a:lnTo>
                  <a:cubicBezTo>
                    <a:pt x="791337" y="717137"/>
                    <a:pt x="822865" y="748665"/>
                    <a:pt x="861346" y="748665"/>
                  </a:cubicBezTo>
                  <a:lnTo>
                    <a:pt x="865441" y="748665"/>
                  </a:lnTo>
                  <a:cubicBezTo>
                    <a:pt x="907828" y="748665"/>
                    <a:pt x="942784" y="780955"/>
                    <a:pt x="946213" y="823150"/>
                  </a:cubicBezTo>
                  <a:cubicBezTo>
                    <a:pt x="949071" y="859060"/>
                    <a:pt x="979360" y="887539"/>
                    <a:pt x="1016032" y="887539"/>
                  </a:cubicBezTo>
                  <a:lnTo>
                    <a:pt x="1032796" y="887539"/>
                  </a:lnTo>
                  <a:cubicBezTo>
                    <a:pt x="1072039" y="887539"/>
                    <a:pt x="1104900" y="915638"/>
                    <a:pt x="1112234" y="952786"/>
                  </a:cubicBezTo>
                  <a:lnTo>
                    <a:pt x="1112234" y="1103948"/>
                  </a:lnTo>
                  <a:cubicBezTo>
                    <a:pt x="1112234" y="1142429"/>
                    <a:pt x="1080706" y="1173956"/>
                    <a:pt x="1042225" y="1173956"/>
                  </a:cubicBezTo>
                  <a:lnTo>
                    <a:pt x="743236" y="1173956"/>
                  </a:lnTo>
                  <a:cubicBezTo>
                    <a:pt x="740473" y="1173956"/>
                    <a:pt x="738092" y="1174052"/>
                    <a:pt x="735330" y="1174337"/>
                  </a:cubicBezTo>
                  <a:cubicBezTo>
                    <a:pt x="730567" y="1174814"/>
                    <a:pt x="725710" y="1175004"/>
                    <a:pt x="720757" y="1175004"/>
                  </a:cubicBezTo>
                  <a:lnTo>
                    <a:pt x="162782" y="1175004"/>
                  </a:lnTo>
                  <a:lnTo>
                    <a:pt x="162782" y="1111853"/>
                  </a:lnTo>
                  <a:cubicBezTo>
                    <a:pt x="162782" y="1067276"/>
                    <a:pt x="126397" y="1030891"/>
                    <a:pt x="81820" y="1030891"/>
                  </a:cubicBezTo>
                  <a:lnTo>
                    <a:pt x="70009" y="1030891"/>
                  </a:lnTo>
                  <a:cubicBezTo>
                    <a:pt x="31528" y="1030891"/>
                    <a:pt x="0" y="999363"/>
                    <a:pt x="0" y="960882"/>
                  </a:cubicBezTo>
                  <a:lnTo>
                    <a:pt x="0" y="522446"/>
                  </a:lnTo>
                  <a:cubicBezTo>
                    <a:pt x="0" y="483965"/>
                    <a:pt x="31528" y="452438"/>
                    <a:pt x="70009" y="452438"/>
                  </a:cubicBezTo>
                  <a:lnTo>
                    <a:pt x="81153" y="452438"/>
                  </a:lnTo>
                  <a:cubicBezTo>
                    <a:pt x="125730" y="452438"/>
                    <a:pt x="162115" y="416052"/>
                    <a:pt x="162115" y="371475"/>
                  </a:cubicBez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8" name="Freeform: Shape 177">
              <a:extLst>
                <a:ext uri="{FF2B5EF4-FFF2-40B4-BE49-F238E27FC236}">
                  <a16:creationId xmlns:a16="http://schemas.microsoft.com/office/drawing/2014/main" id="{8B9E31CB-38FF-4E31-A160-19C27FDDEC9A}"/>
                </a:ext>
              </a:extLst>
            </p:cNvPr>
            <p:cNvSpPr/>
            <p:nvPr/>
          </p:nvSpPr>
          <p:spPr>
            <a:xfrm>
              <a:off x="2763124" y="1790874"/>
              <a:ext cx="304800" cy="536924"/>
            </a:xfrm>
            <a:custGeom>
              <a:avLst/>
              <a:gdLst>
                <a:gd name="connsiteX0" fmla="*/ 303657 w 304800"/>
                <a:gd name="connsiteY0" fmla="*/ 536639 h 536924"/>
                <a:gd name="connsiteX1" fmla="*/ 304800 w 304800"/>
                <a:gd name="connsiteY1" fmla="*/ 57626 h 536924"/>
                <a:gd name="connsiteX2" fmla="*/ 247174 w 304800"/>
                <a:gd name="connsiteY2" fmla="*/ 0 h 536924"/>
                <a:gd name="connsiteX3" fmla="*/ 227076 w 304800"/>
                <a:gd name="connsiteY3" fmla="*/ 0 h 536924"/>
                <a:gd name="connsiteX4" fmla="*/ 169450 w 304800"/>
                <a:gd name="connsiteY4" fmla="*/ 57626 h 536924"/>
                <a:gd name="connsiteX5" fmla="*/ 169450 w 304800"/>
                <a:gd name="connsiteY5" fmla="*/ 66866 h 536924"/>
                <a:gd name="connsiteX6" fmla="*/ 88487 w 304800"/>
                <a:gd name="connsiteY6" fmla="*/ 147828 h 536924"/>
                <a:gd name="connsiteX7" fmla="*/ 76390 w 304800"/>
                <a:gd name="connsiteY7" fmla="*/ 147828 h 536924"/>
                <a:gd name="connsiteX8" fmla="*/ 0 w 304800"/>
                <a:gd name="connsiteY8" fmla="*/ 224219 h 536924"/>
                <a:gd name="connsiteX9" fmla="*/ 0 w 304800"/>
                <a:gd name="connsiteY9" fmla="*/ 432340 h 536924"/>
                <a:gd name="connsiteX10" fmla="*/ 0 w 304800"/>
                <a:gd name="connsiteY10" fmla="*/ 434531 h 536924"/>
                <a:gd name="connsiteX11" fmla="*/ 0 w 304800"/>
                <a:gd name="connsiteY11" fmla="*/ 439579 h 536924"/>
                <a:gd name="connsiteX12" fmla="*/ 0 w 304800"/>
                <a:gd name="connsiteY12" fmla="*/ 441770 h 536924"/>
                <a:gd name="connsiteX13" fmla="*/ 0 w 304800"/>
                <a:gd name="connsiteY13" fmla="*/ 459772 h 536924"/>
                <a:gd name="connsiteX14" fmla="*/ 76390 w 304800"/>
                <a:gd name="connsiteY14" fmla="*/ 536162 h 536924"/>
                <a:gd name="connsiteX15" fmla="*/ 94107 w 304800"/>
                <a:gd name="connsiteY15" fmla="*/ 536162 h 536924"/>
                <a:gd name="connsiteX16" fmla="*/ 117824 w 304800"/>
                <a:gd name="connsiteY16" fmla="*/ 536924 h 536924"/>
                <a:gd name="connsiteX17" fmla="*/ 303657 w 304800"/>
                <a:gd name="connsiteY17" fmla="*/ 536639 h 53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4800" h="536924">
                  <a:moveTo>
                    <a:pt x="303657" y="536639"/>
                  </a:moveTo>
                  <a:lnTo>
                    <a:pt x="304800" y="57626"/>
                  </a:lnTo>
                  <a:cubicBezTo>
                    <a:pt x="304800" y="25908"/>
                    <a:pt x="278892" y="0"/>
                    <a:pt x="247174" y="0"/>
                  </a:cubicBezTo>
                  <a:lnTo>
                    <a:pt x="227076" y="0"/>
                  </a:lnTo>
                  <a:cubicBezTo>
                    <a:pt x="195358" y="0"/>
                    <a:pt x="169450" y="25908"/>
                    <a:pt x="169450" y="57626"/>
                  </a:cubicBezTo>
                  <a:lnTo>
                    <a:pt x="169450" y="66866"/>
                  </a:lnTo>
                  <a:cubicBezTo>
                    <a:pt x="169450" y="111443"/>
                    <a:pt x="133064" y="147828"/>
                    <a:pt x="88487" y="147828"/>
                  </a:cubicBezTo>
                  <a:lnTo>
                    <a:pt x="76390" y="147828"/>
                  </a:lnTo>
                  <a:cubicBezTo>
                    <a:pt x="34385" y="147828"/>
                    <a:pt x="0" y="182213"/>
                    <a:pt x="0" y="224219"/>
                  </a:cubicBezTo>
                  <a:lnTo>
                    <a:pt x="0" y="432340"/>
                  </a:lnTo>
                  <a:cubicBezTo>
                    <a:pt x="0" y="433102"/>
                    <a:pt x="0" y="433864"/>
                    <a:pt x="0" y="434531"/>
                  </a:cubicBezTo>
                  <a:cubicBezTo>
                    <a:pt x="95" y="436340"/>
                    <a:pt x="95" y="437864"/>
                    <a:pt x="0" y="439579"/>
                  </a:cubicBezTo>
                  <a:cubicBezTo>
                    <a:pt x="0" y="440341"/>
                    <a:pt x="0" y="441008"/>
                    <a:pt x="0" y="441770"/>
                  </a:cubicBezTo>
                  <a:lnTo>
                    <a:pt x="0" y="459772"/>
                  </a:lnTo>
                  <a:cubicBezTo>
                    <a:pt x="0" y="501777"/>
                    <a:pt x="34385" y="536162"/>
                    <a:pt x="76390" y="536162"/>
                  </a:cubicBezTo>
                  <a:lnTo>
                    <a:pt x="94107" y="536162"/>
                  </a:lnTo>
                  <a:cubicBezTo>
                    <a:pt x="102775" y="536162"/>
                    <a:pt x="108871" y="536924"/>
                    <a:pt x="117824" y="536924"/>
                  </a:cubicBezTo>
                  <a:cubicBezTo>
                    <a:pt x="176022" y="536924"/>
                    <a:pt x="238982" y="536829"/>
                    <a:pt x="303657" y="53663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9" name="Freeform: Shape 178">
              <a:extLst>
                <a:ext uri="{FF2B5EF4-FFF2-40B4-BE49-F238E27FC236}">
                  <a16:creationId xmlns:a16="http://schemas.microsoft.com/office/drawing/2014/main" id="{2104DE44-BFDE-4BFD-A680-43AF552CD7E0}"/>
                </a:ext>
              </a:extLst>
            </p:cNvPr>
            <p:cNvSpPr/>
            <p:nvPr/>
          </p:nvSpPr>
          <p:spPr>
            <a:xfrm>
              <a:off x="3109262" y="2015378"/>
              <a:ext cx="266318" cy="238580"/>
            </a:xfrm>
            <a:custGeom>
              <a:avLst/>
              <a:gdLst>
                <a:gd name="connsiteX0" fmla="*/ 208693 w 266318"/>
                <a:gd name="connsiteY0" fmla="*/ 71533 h 238580"/>
                <a:gd name="connsiteX1" fmla="*/ 188690 w 266318"/>
                <a:gd name="connsiteY1" fmla="*/ 71533 h 238580"/>
                <a:gd name="connsiteX2" fmla="*/ 183547 w 266318"/>
                <a:gd name="connsiteY2" fmla="*/ 71818 h 238580"/>
                <a:gd name="connsiteX3" fmla="*/ 183547 w 266318"/>
                <a:gd name="connsiteY3" fmla="*/ 15907 h 238580"/>
                <a:gd name="connsiteX4" fmla="*/ 148876 w 266318"/>
                <a:gd name="connsiteY4" fmla="*/ 286 h 238580"/>
                <a:gd name="connsiteX5" fmla="*/ 136779 w 266318"/>
                <a:gd name="connsiteY5" fmla="*/ 286 h 238580"/>
                <a:gd name="connsiteX6" fmla="*/ 46006 w 266318"/>
                <a:gd name="connsiteY6" fmla="*/ 0 h 238580"/>
                <a:gd name="connsiteX7" fmla="*/ 0 w 266318"/>
                <a:gd name="connsiteY7" fmla="*/ 46006 h 238580"/>
                <a:gd name="connsiteX8" fmla="*/ 0 w 266318"/>
                <a:gd name="connsiteY8" fmla="*/ 134969 h 238580"/>
                <a:gd name="connsiteX9" fmla="*/ 0 w 266318"/>
                <a:gd name="connsiteY9" fmla="*/ 174403 h 238580"/>
                <a:gd name="connsiteX10" fmla="*/ 0 w 266318"/>
                <a:gd name="connsiteY10" fmla="*/ 177451 h 238580"/>
                <a:gd name="connsiteX11" fmla="*/ 0 w 266318"/>
                <a:gd name="connsiteY11" fmla="*/ 178784 h 238580"/>
                <a:gd name="connsiteX12" fmla="*/ 0 w 266318"/>
                <a:gd name="connsiteY12" fmla="*/ 189643 h 238580"/>
                <a:gd name="connsiteX13" fmla="*/ 48768 w 266318"/>
                <a:gd name="connsiteY13" fmla="*/ 238411 h 238580"/>
                <a:gd name="connsiteX14" fmla="*/ 56674 w 266318"/>
                <a:gd name="connsiteY14" fmla="*/ 238411 h 238580"/>
                <a:gd name="connsiteX15" fmla="*/ 180213 w 266318"/>
                <a:gd name="connsiteY15" fmla="*/ 238411 h 238580"/>
                <a:gd name="connsiteX16" fmla="*/ 188690 w 266318"/>
                <a:gd name="connsiteY16" fmla="*/ 238411 h 238580"/>
                <a:gd name="connsiteX17" fmla="*/ 208693 w 266318"/>
                <a:gd name="connsiteY17" fmla="*/ 238411 h 238580"/>
                <a:gd name="connsiteX18" fmla="*/ 266319 w 266318"/>
                <a:gd name="connsiteY18" fmla="*/ 180784 h 238580"/>
                <a:gd name="connsiteX19" fmla="*/ 266319 w 266318"/>
                <a:gd name="connsiteY19" fmla="*/ 129159 h 238580"/>
                <a:gd name="connsiteX20" fmla="*/ 208693 w 266318"/>
                <a:gd name="connsiteY20" fmla="*/ 71533 h 23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6318" h="238580">
                  <a:moveTo>
                    <a:pt x="208693" y="71533"/>
                  </a:moveTo>
                  <a:lnTo>
                    <a:pt x="188690" y="71533"/>
                  </a:lnTo>
                  <a:cubicBezTo>
                    <a:pt x="186976" y="71533"/>
                    <a:pt x="185261" y="71628"/>
                    <a:pt x="183547" y="71818"/>
                  </a:cubicBezTo>
                  <a:lnTo>
                    <a:pt x="183547" y="15907"/>
                  </a:lnTo>
                  <a:cubicBezTo>
                    <a:pt x="183547" y="-3143"/>
                    <a:pt x="167926" y="286"/>
                    <a:pt x="148876" y="286"/>
                  </a:cubicBezTo>
                  <a:lnTo>
                    <a:pt x="136779" y="286"/>
                  </a:lnTo>
                  <a:cubicBezTo>
                    <a:pt x="117729" y="286"/>
                    <a:pt x="46006" y="0"/>
                    <a:pt x="46006" y="0"/>
                  </a:cubicBezTo>
                  <a:cubicBezTo>
                    <a:pt x="20669" y="0"/>
                    <a:pt x="0" y="20669"/>
                    <a:pt x="0" y="46006"/>
                  </a:cubicBezTo>
                  <a:lnTo>
                    <a:pt x="0" y="134969"/>
                  </a:lnTo>
                  <a:cubicBezTo>
                    <a:pt x="0" y="135446"/>
                    <a:pt x="0" y="173926"/>
                    <a:pt x="0" y="174403"/>
                  </a:cubicBezTo>
                  <a:cubicBezTo>
                    <a:pt x="0" y="175450"/>
                    <a:pt x="0" y="176403"/>
                    <a:pt x="0" y="177451"/>
                  </a:cubicBezTo>
                  <a:cubicBezTo>
                    <a:pt x="0" y="177927"/>
                    <a:pt x="0" y="178308"/>
                    <a:pt x="0" y="178784"/>
                  </a:cubicBezTo>
                  <a:lnTo>
                    <a:pt x="0" y="189643"/>
                  </a:lnTo>
                  <a:cubicBezTo>
                    <a:pt x="0" y="216503"/>
                    <a:pt x="22003" y="238411"/>
                    <a:pt x="48768" y="238411"/>
                  </a:cubicBezTo>
                  <a:lnTo>
                    <a:pt x="56674" y="238411"/>
                  </a:lnTo>
                  <a:cubicBezTo>
                    <a:pt x="61913" y="238411"/>
                    <a:pt x="142494" y="238506"/>
                    <a:pt x="180213" y="238411"/>
                  </a:cubicBezTo>
                  <a:cubicBezTo>
                    <a:pt x="182975" y="238792"/>
                    <a:pt x="185833" y="238411"/>
                    <a:pt x="188690" y="238411"/>
                  </a:cubicBezTo>
                  <a:lnTo>
                    <a:pt x="208693" y="238411"/>
                  </a:lnTo>
                  <a:cubicBezTo>
                    <a:pt x="240411" y="238411"/>
                    <a:pt x="266319" y="212503"/>
                    <a:pt x="266319" y="180784"/>
                  </a:cubicBezTo>
                  <a:lnTo>
                    <a:pt x="266319" y="129159"/>
                  </a:lnTo>
                  <a:cubicBezTo>
                    <a:pt x="266319" y="97441"/>
                    <a:pt x="240411" y="71533"/>
                    <a:pt x="208693" y="71533"/>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0" name="Freeform: Shape 179">
              <a:extLst>
                <a:ext uri="{FF2B5EF4-FFF2-40B4-BE49-F238E27FC236}">
                  <a16:creationId xmlns:a16="http://schemas.microsoft.com/office/drawing/2014/main" id="{E9425343-BE95-4DEA-85AD-C655A6887FDE}"/>
                </a:ext>
              </a:extLst>
            </p:cNvPr>
            <p:cNvSpPr/>
            <p:nvPr/>
          </p:nvSpPr>
          <p:spPr>
            <a:xfrm>
              <a:off x="2926191" y="4271089"/>
              <a:ext cx="135255" cy="274415"/>
            </a:xfrm>
            <a:custGeom>
              <a:avLst/>
              <a:gdLst>
                <a:gd name="connsiteX0" fmla="*/ 57626 w 135255"/>
                <a:gd name="connsiteY0" fmla="*/ 274415 h 274415"/>
                <a:gd name="connsiteX1" fmla="*/ 77629 w 135255"/>
                <a:gd name="connsiteY1" fmla="*/ 274415 h 274415"/>
                <a:gd name="connsiteX2" fmla="*/ 135255 w 135255"/>
                <a:gd name="connsiteY2" fmla="*/ 216789 h 274415"/>
                <a:gd name="connsiteX3" fmla="*/ 135255 w 135255"/>
                <a:gd name="connsiteY3" fmla="*/ 57626 h 274415"/>
                <a:gd name="connsiteX4" fmla="*/ 77629 w 135255"/>
                <a:gd name="connsiteY4" fmla="*/ 0 h 274415"/>
                <a:gd name="connsiteX5" fmla="*/ 57626 w 135255"/>
                <a:gd name="connsiteY5" fmla="*/ 0 h 274415"/>
                <a:gd name="connsiteX6" fmla="*/ 0 w 135255"/>
                <a:gd name="connsiteY6" fmla="*/ 57626 h 274415"/>
                <a:gd name="connsiteX7" fmla="*/ 0 w 135255"/>
                <a:gd name="connsiteY7" fmla="*/ 216789 h 274415"/>
                <a:gd name="connsiteX8" fmla="*/ 57626 w 135255"/>
                <a:gd name="connsiteY8" fmla="*/ 274415 h 27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5" h="274415">
                  <a:moveTo>
                    <a:pt x="57626" y="274415"/>
                  </a:moveTo>
                  <a:lnTo>
                    <a:pt x="77629" y="274415"/>
                  </a:lnTo>
                  <a:cubicBezTo>
                    <a:pt x="109347" y="274415"/>
                    <a:pt x="135255" y="248507"/>
                    <a:pt x="135255" y="216789"/>
                  </a:cubicBezTo>
                  <a:lnTo>
                    <a:pt x="135255" y="57626"/>
                  </a:lnTo>
                  <a:cubicBezTo>
                    <a:pt x="135255" y="25908"/>
                    <a:pt x="109347" y="0"/>
                    <a:pt x="77629" y="0"/>
                  </a:cubicBezTo>
                  <a:lnTo>
                    <a:pt x="57626" y="0"/>
                  </a:lnTo>
                  <a:cubicBezTo>
                    <a:pt x="25908" y="0"/>
                    <a:pt x="0" y="25908"/>
                    <a:pt x="0" y="57626"/>
                  </a:cubicBezTo>
                  <a:lnTo>
                    <a:pt x="0" y="216789"/>
                  </a:lnTo>
                  <a:cubicBezTo>
                    <a:pt x="0" y="248412"/>
                    <a:pt x="25908" y="274415"/>
                    <a:pt x="57626" y="274415"/>
                  </a:cubicBez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1" name="Freeform: Shape 180">
              <a:extLst>
                <a:ext uri="{FF2B5EF4-FFF2-40B4-BE49-F238E27FC236}">
                  <a16:creationId xmlns:a16="http://schemas.microsoft.com/office/drawing/2014/main" id="{EC26F890-1BF5-4511-A1AD-26714D9D4878}"/>
                </a:ext>
              </a:extLst>
            </p:cNvPr>
            <p:cNvSpPr/>
            <p:nvPr/>
          </p:nvSpPr>
          <p:spPr>
            <a:xfrm>
              <a:off x="2129520" y="2520773"/>
              <a:ext cx="621982" cy="435008"/>
            </a:xfrm>
            <a:custGeom>
              <a:avLst/>
              <a:gdLst>
                <a:gd name="connsiteX0" fmla="*/ 331280 w 621982"/>
                <a:gd name="connsiteY0" fmla="*/ 2 h 435008"/>
                <a:gd name="connsiteX1" fmla="*/ 247841 w 621982"/>
                <a:gd name="connsiteY1" fmla="*/ 83441 h 435008"/>
                <a:gd name="connsiteX2" fmla="*/ 247841 w 621982"/>
                <a:gd name="connsiteY2" fmla="*/ 146592 h 435008"/>
                <a:gd name="connsiteX3" fmla="*/ 83439 w 621982"/>
                <a:gd name="connsiteY3" fmla="*/ 146592 h 435008"/>
                <a:gd name="connsiteX4" fmla="*/ 0 w 621982"/>
                <a:gd name="connsiteY4" fmla="*/ 230030 h 435008"/>
                <a:gd name="connsiteX5" fmla="*/ 0 w 621982"/>
                <a:gd name="connsiteY5" fmla="*/ 283751 h 435008"/>
                <a:gd name="connsiteX6" fmla="*/ 232410 w 621982"/>
                <a:gd name="connsiteY6" fmla="*/ 283751 h 435008"/>
                <a:gd name="connsiteX7" fmla="*/ 315849 w 621982"/>
                <a:gd name="connsiteY7" fmla="*/ 367190 h 435008"/>
                <a:gd name="connsiteX8" fmla="*/ 393001 w 621982"/>
                <a:gd name="connsiteY8" fmla="*/ 435009 h 435008"/>
                <a:gd name="connsiteX9" fmla="*/ 459867 w 621982"/>
                <a:gd name="connsiteY9" fmla="*/ 434437 h 435008"/>
                <a:gd name="connsiteX10" fmla="*/ 459867 w 621982"/>
                <a:gd name="connsiteY10" fmla="*/ 360142 h 435008"/>
                <a:gd name="connsiteX11" fmla="*/ 529876 w 621982"/>
                <a:gd name="connsiteY11" fmla="*/ 290133 h 435008"/>
                <a:gd name="connsiteX12" fmla="*/ 541020 w 621982"/>
                <a:gd name="connsiteY12" fmla="*/ 290133 h 435008"/>
                <a:gd name="connsiteX13" fmla="*/ 621983 w 621982"/>
                <a:gd name="connsiteY13" fmla="*/ 209171 h 435008"/>
                <a:gd name="connsiteX14" fmla="*/ 621983 w 621982"/>
                <a:gd name="connsiteY14" fmla="*/ 2097 h 435008"/>
                <a:gd name="connsiteX15" fmla="*/ 331280 w 621982"/>
                <a:gd name="connsiteY15" fmla="*/ 2 h 43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1982" h="435008">
                  <a:moveTo>
                    <a:pt x="331280" y="2"/>
                  </a:moveTo>
                  <a:cubicBezTo>
                    <a:pt x="285369" y="-284"/>
                    <a:pt x="247841" y="37530"/>
                    <a:pt x="247841" y="83441"/>
                  </a:cubicBezTo>
                  <a:lnTo>
                    <a:pt x="247841" y="146592"/>
                  </a:lnTo>
                  <a:lnTo>
                    <a:pt x="83439" y="146592"/>
                  </a:lnTo>
                  <a:cubicBezTo>
                    <a:pt x="37529" y="146592"/>
                    <a:pt x="0" y="184120"/>
                    <a:pt x="0" y="230030"/>
                  </a:cubicBezTo>
                  <a:lnTo>
                    <a:pt x="0" y="283751"/>
                  </a:lnTo>
                  <a:lnTo>
                    <a:pt x="232410" y="283751"/>
                  </a:lnTo>
                  <a:cubicBezTo>
                    <a:pt x="278321" y="283751"/>
                    <a:pt x="315849" y="321280"/>
                    <a:pt x="315849" y="367190"/>
                  </a:cubicBezTo>
                  <a:cubicBezTo>
                    <a:pt x="312706" y="406052"/>
                    <a:pt x="339947" y="427103"/>
                    <a:pt x="393001" y="435009"/>
                  </a:cubicBezTo>
                  <a:lnTo>
                    <a:pt x="459867" y="434437"/>
                  </a:lnTo>
                  <a:lnTo>
                    <a:pt x="459867" y="360142"/>
                  </a:lnTo>
                  <a:cubicBezTo>
                    <a:pt x="459867" y="321661"/>
                    <a:pt x="491395" y="290133"/>
                    <a:pt x="529876" y="290133"/>
                  </a:cubicBezTo>
                  <a:lnTo>
                    <a:pt x="541020" y="290133"/>
                  </a:lnTo>
                  <a:cubicBezTo>
                    <a:pt x="585597" y="290133"/>
                    <a:pt x="621983" y="253748"/>
                    <a:pt x="621983" y="209171"/>
                  </a:cubicBezTo>
                  <a:lnTo>
                    <a:pt x="621983" y="2097"/>
                  </a:lnTo>
                  <a:lnTo>
                    <a:pt x="331280" y="2"/>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2" name="Freeform: Shape 181">
              <a:extLst>
                <a:ext uri="{FF2B5EF4-FFF2-40B4-BE49-F238E27FC236}">
                  <a16:creationId xmlns:a16="http://schemas.microsoft.com/office/drawing/2014/main" id="{621359D7-1EE5-4D39-BB9C-08FF8CB994F2}"/>
                </a:ext>
              </a:extLst>
            </p:cNvPr>
            <p:cNvSpPr/>
            <p:nvPr/>
          </p:nvSpPr>
          <p:spPr>
            <a:xfrm>
              <a:off x="1962262" y="2804429"/>
              <a:ext cx="627126" cy="447484"/>
            </a:xfrm>
            <a:custGeom>
              <a:avLst/>
              <a:gdLst>
                <a:gd name="connsiteX0" fmla="*/ 627126 w 627126"/>
                <a:gd name="connsiteY0" fmla="*/ 447485 h 447484"/>
                <a:gd name="connsiteX1" fmla="*/ 627126 w 627126"/>
                <a:gd name="connsiteY1" fmla="*/ 150686 h 447484"/>
                <a:gd name="connsiteX2" fmla="*/ 560260 w 627126"/>
                <a:gd name="connsiteY2" fmla="*/ 151257 h 447484"/>
                <a:gd name="connsiteX3" fmla="*/ 483108 w 627126"/>
                <a:gd name="connsiteY3" fmla="*/ 83439 h 447484"/>
                <a:gd name="connsiteX4" fmla="*/ 399669 w 627126"/>
                <a:gd name="connsiteY4" fmla="*/ 0 h 447484"/>
                <a:gd name="connsiteX5" fmla="*/ 168212 w 627126"/>
                <a:gd name="connsiteY5" fmla="*/ 0 h 447484"/>
                <a:gd name="connsiteX6" fmla="*/ 168212 w 627126"/>
                <a:gd name="connsiteY6" fmla="*/ 69437 h 447484"/>
                <a:gd name="connsiteX7" fmla="*/ 84106 w 627126"/>
                <a:gd name="connsiteY7" fmla="*/ 158401 h 447484"/>
                <a:gd name="connsiteX8" fmla="*/ 0 w 627126"/>
                <a:gd name="connsiteY8" fmla="*/ 158401 h 447484"/>
                <a:gd name="connsiteX9" fmla="*/ 381 w 627126"/>
                <a:gd name="connsiteY9" fmla="*/ 212788 h 447484"/>
                <a:gd name="connsiteX10" fmla="*/ 83820 w 627126"/>
                <a:gd name="connsiteY10" fmla="*/ 296228 h 447484"/>
                <a:gd name="connsiteX11" fmla="*/ 225457 w 627126"/>
                <a:gd name="connsiteY11" fmla="*/ 296228 h 447484"/>
                <a:gd name="connsiteX12" fmla="*/ 318421 w 627126"/>
                <a:gd name="connsiteY12" fmla="*/ 364046 h 447484"/>
                <a:gd name="connsiteX13" fmla="*/ 401860 w 627126"/>
                <a:gd name="connsiteY13" fmla="*/ 447485 h 447484"/>
                <a:gd name="connsiteX14" fmla="*/ 627126 w 627126"/>
                <a:gd name="connsiteY14" fmla="*/ 447485 h 44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7126" h="447484">
                  <a:moveTo>
                    <a:pt x="627126" y="447485"/>
                  </a:moveTo>
                  <a:lnTo>
                    <a:pt x="627126" y="150686"/>
                  </a:lnTo>
                  <a:lnTo>
                    <a:pt x="560260" y="151257"/>
                  </a:lnTo>
                  <a:cubicBezTo>
                    <a:pt x="507301" y="143351"/>
                    <a:pt x="479965" y="122301"/>
                    <a:pt x="483108" y="83439"/>
                  </a:cubicBezTo>
                  <a:cubicBezTo>
                    <a:pt x="483108" y="37529"/>
                    <a:pt x="445580" y="0"/>
                    <a:pt x="399669" y="0"/>
                  </a:cubicBezTo>
                  <a:lnTo>
                    <a:pt x="168212" y="0"/>
                  </a:lnTo>
                  <a:lnTo>
                    <a:pt x="168212" y="69437"/>
                  </a:lnTo>
                  <a:cubicBezTo>
                    <a:pt x="168212" y="115348"/>
                    <a:pt x="130016" y="158401"/>
                    <a:pt x="84106" y="158401"/>
                  </a:cubicBezTo>
                  <a:lnTo>
                    <a:pt x="0" y="158401"/>
                  </a:lnTo>
                  <a:lnTo>
                    <a:pt x="381" y="212788"/>
                  </a:lnTo>
                  <a:cubicBezTo>
                    <a:pt x="667" y="258699"/>
                    <a:pt x="37909" y="296228"/>
                    <a:pt x="83820" y="296228"/>
                  </a:cubicBezTo>
                  <a:lnTo>
                    <a:pt x="225457" y="296228"/>
                  </a:lnTo>
                  <a:cubicBezTo>
                    <a:pt x="307753" y="293180"/>
                    <a:pt x="320326" y="324993"/>
                    <a:pt x="318421" y="364046"/>
                  </a:cubicBezTo>
                  <a:cubicBezTo>
                    <a:pt x="318421" y="409956"/>
                    <a:pt x="355949" y="447485"/>
                    <a:pt x="401860" y="447485"/>
                  </a:cubicBezTo>
                  <a:lnTo>
                    <a:pt x="627126" y="447485"/>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3" name="Freeform: Shape 182">
              <a:extLst>
                <a:ext uri="{FF2B5EF4-FFF2-40B4-BE49-F238E27FC236}">
                  <a16:creationId xmlns:a16="http://schemas.microsoft.com/office/drawing/2014/main" id="{4CF09B19-85C5-42E8-A912-AF948F6D3DB9}"/>
                </a:ext>
              </a:extLst>
            </p:cNvPr>
            <p:cNvSpPr/>
            <p:nvPr/>
          </p:nvSpPr>
          <p:spPr>
            <a:xfrm>
              <a:off x="2437369" y="3095990"/>
              <a:ext cx="152019" cy="156019"/>
            </a:xfrm>
            <a:custGeom>
              <a:avLst/>
              <a:gdLst>
                <a:gd name="connsiteX0" fmla="*/ 152019 w 152019"/>
                <a:gd name="connsiteY0" fmla="*/ 0 h 156019"/>
                <a:gd name="connsiteX1" fmla="*/ 57626 w 152019"/>
                <a:gd name="connsiteY1" fmla="*/ 0 h 156019"/>
                <a:gd name="connsiteX2" fmla="*/ 0 w 152019"/>
                <a:gd name="connsiteY2" fmla="*/ 57626 h 156019"/>
                <a:gd name="connsiteX3" fmla="*/ 0 w 152019"/>
                <a:gd name="connsiteY3" fmla="*/ 156019 h 156019"/>
                <a:gd name="connsiteX4" fmla="*/ 152019 w 152019"/>
                <a:gd name="connsiteY4" fmla="*/ 156019 h 156019"/>
                <a:gd name="connsiteX5" fmla="*/ 152019 w 152019"/>
                <a:gd name="connsiteY5" fmla="*/ 0 h 15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019" h="156019">
                  <a:moveTo>
                    <a:pt x="152019" y="0"/>
                  </a:moveTo>
                  <a:lnTo>
                    <a:pt x="57626" y="0"/>
                  </a:lnTo>
                  <a:cubicBezTo>
                    <a:pt x="25908" y="0"/>
                    <a:pt x="0" y="25908"/>
                    <a:pt x="0" y="57626"/>
                  </a:cubicBezTo>
                  <a:lnTo>
                    <a:pt x="0" y="156019"/>
                  </a:lnTo>
                  <a:lnTo>
                    <a:pt x="152019" y="156019"/>
                  </a:lnTo>
                  <a:lnTo>
                    <a:pt x="152019" y="0"/>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4" name="Freeform: Shape 183">
              <a:extLst>
                <a:ext uri="{FF2B5EF4-FFF2-40B4-BE49-F238E27FC236}">
                  <a16:creationId xmlns:a16="http://schemas.microsoft.com/office/drawing/2014/main" id="{76151290-266A-4468-B6E6-919E9BE7918C}"/>
                </a:ext>
              </a:extLst>
            </p:cNvPr>
            <p:cNvSpPr/>
            <p:nvPr/>
          </p:nvSpPr>
          <p:spPr>
            <a:xfrm>
              <a:off x="866029" y="2961973"/>
              <a:ext cx="1885569" cy="1438655"/>
            </a:xfrm>
            <a:custGeom>
              <a:avLst/>
              <a:gdLst>
                <a:gd name="connsiteX0" fmla="*/ 945452 w 1885569"/>
                <a:gd name="connsiteY0" fmla="*/ 114776 h 1438655"/>
                <a:gd name="connsiteX1" fmla="*/ 945452 w 1885569"/>
                <a:gd name="connsiteY1" fmla="*/ 205835 h 1438655"/>
                <a:gd name="connsiteX2" fmla="*/ 864489 w 1885569"/>
                <a:gd name="connsiteY2" fmla="*/ 286798 h 1438655"/>
                <a:gd name="connsiteX3" fmla="*/ 558165 w 1885569"/>
                <a:gd name="connsiteY3" fmla="*/ 286798 h 1438655"/>
                <a:gd name="connsiteX4" fmla="*/ 475393 w 1885569"/>
                <a:gd name="connsiteY4" fmla="*/ 359759 h 1438655"/>
                <a:gd name="connsiteX5" fmla="*/ 395002 w 1885569"/>
                <a:gd name="connsiteY5" fmla="*/ 430530 h 1438655"/>
                <a:gd name="connsiteX6" fmla="*/ 57626 w 1885569"/>
                <a:gd name="connsiteY6" fmla="*/ 430530 h 1438655"/>
                <a:gd name="connsiteX7" fmla="*/ 0 w 1885569"/>
                <a:gd name="connsiteY7" fmla="*/ 488156 h 1438655"/>
                <a:gd name="connsiteX8" fmla="*/ 0 w 1885569"/>
                <a:gd name="connsiteY8" fmla="*/ 508159 h 1438655"/>
                <a:gd name="connsiteX9" fmla="*/ 57626 w 1885569"/>
                <a:gd name="connsiteY9" fmla="*/ 565785 h 1438655"/>
                <a:gd name="connsiteX10" fmla="*/ 222885 w 1885569"/>
                <a:gd name="connsiteY10" fmla="*/ 565785 h 1438655"/>
                <a:gd name="connsiteX11" fmla="*/ 303848 w 1885569"/>
                <a:gd name="connsiteY11" fmla="*/ 645890 h 1438655"/>
                <a:gd name="connsiteX12" fmla="*/ 361474 w 1885569"/>
                <a:gd name="connsiteY12" fmla="*/ 702850 h 1438655"/>
                <a:gd name="connsiteX13" fmla="*/ 550736 w 1885569"/>
                <a:gd name="connsiteY13" fmla="*/ 702850 h 1438655"/>
                <a:gd name="connsiteX14" fmla="*/ 631698 w 1885569"/>
                <a:gd name="connsiteY14" fmla="*/ 783812 h 1438655"/>
                <a:gd name="connsiteX15" fmla="*/ 631698 w 1885569"/>
                <a:gd name="connsiteY15" fmla="*/ 924687 h 1438655"/>
                <a:gd name="connsiteX16" fmla="*/ 550736 w 1885569"/>
                <a:gd name="connsiteY16" fmla="*/ 1005649 h 1438655"/>
                <a:gd name="connsiteX17" fmla="*/ 536257 w 1885569"/>
                <a:gd name="connsiteY17" fmla="*/ 1005649 h 1438655"/>
                <a:gd name="connsiteX18" fmla="*/ 478631 w 1885569"/>
                <a:gd name="connsiteY18" fmla="*/ 1063276 h 1438655"/>
                <a:gd name="connsiteX19" fmla="*/ 478631 w 1885569"/>
                <a:gd name="connsiteY19" fmla="*/ 1220914 h 1438655"/>
                <a:gd name="connsiteX20" fmla="*/ 397669 w 1885569"/>
                <a:gd name="connsiteY20" fmla="*/ 1301877 h 1438655"/>
                <a:gd name="connsiteX21" fmla="*/ 883634 w 1885569"/>
                <a:gd name="connsiteY21" fmla="*/ 1301877 h 1438655"/>
                <a:gd name="connsiteX22" fmla="*/ 941261 w 1885569"/>
                <a:gd name="connsiteY22" fmla="*/ 1359503 h 1438655"/>
                <a:gd name="connsiteX23" fmla="*/ 941261 w 1885569"/>
                <a:gd name="connsiteY23" fmla="*/ 1380363 h 1438655"/>
                <a:gd name="connsiteX24" fmla="*/ 941546 w 1885569"/>
                <a:gd name="connsiteY24" fmla="*/ 1380363 h 1438655"/>
                <a:gd name="connsiteX25" fmla="*/ 941546 w 1885569"/>
                <a:gd name="connsiteY25" fmla="*/ 1381030 h 1438655"/>
                <a:gd name="connsiteX26" fmla="*/ 999173 w 1885569"/>
                <a:gd name="connsiteY26" fmla="*/ 1438656 h 1438655"/>
                <a:gd name="connsiteX27" fmla="*/ 1261110 w 1885569"/>
                <a:gd name="connsiteY27" fmla="*/ 1438656 h 1438655"/>
                <a:gd name="connsiteX28" fmla="*/ 1261110 w 1885569"/>
                <a:gd name="connsiteY28" fmla="*/ 1362647 h 1438655"/>
                <a:gd name="connsiteX29" fmla="*/ 1318736 w 1885569"/>
                <a:gd name="connsiteY29" fmla="*/ 1305020 h 1438655"/>
                <a:gd name="connsiteX30" fmla="*/ 1765459 w 1885569"/>
                <a:gd name="connsiteY30" fmla="*/ 1305020 h 1438655"/>
                <a:gd name="connsiteX31" fmla="*/ 1785557 w 1885569"/>
                <a:gd name="connsiteY31" fmla="*/ 1304544 h 1438655"/>
                <a:gd name="connsiteX32" fmla="*/ 1827181 w 1885569"/>
                <a:gd name="connsiteY32" fmla="*/ 1303115 h 1438655"/>
                <a:gd name="connsiteX33" fmla="*/ 1884807 w 1885569"/>
                <a:gd name="connsiteY33" fmla="*/ 1245489 h 1438655"/>
                <a:gd name="connsiteX34" fmla="*/ 1885093 w 1885569"/>
                <a:gd name="connsiteY34" fmla="*/ 865251 h 1438655"/>
                <a:gd name="connsiteX35" fmla="*/ 1789367 w 1885569"/>
                <a:gd name="connsiteY35" fmla="*/ 865251 h 1438655"/>
                <a:gd name="connsiteX36" fmla="*/ 1731740 w 1885569"/>
                <a:gd name="connsiteY36" fmla="*/ 807625 h 1438655"/>
                <a:gd name="connsiteX37" fmla="*/ 1731740 w 1885569"/>
                <a:gd name="connsiteY37" fmla="*/ 629983 h 1438655"/>
                <a:gd name="connsiteX38" fmla="*/ 1789367 w 1885569"/>
                <a:gd name="connsiteY38" fmla="*/ 572357 h 1438655"/>
                <a:gd name="connsiteX39" fmla="*/ 1885474 w 1885569"/>
                <a:gd name="connsiteY39" fmla="*/ 572357 h 1438655"/>
                <a:gd name="connsiteX40" fmla="*/ 1885569 w 1885569"/>
                <a:gd name="connsiteY40" fmla="*/ 495967 h 1438655"/>
                <a:gd name="connsiteX41" fmla="*/ 1805464 w 1885569"/>
                <a:gd name="connsiteY41" fmla="*/ 427101 h 1438655"/>
                <a:gd name="connsiteX42" fmla="*/ 1793653 w 1885569"/>
                <a:gd name="connsiteY42" fmla="*/ 427101 h 1438655"/>
                <a:gd name="connsiteX43" fmla="*/ 1723644 w 1885569"/>
                <a:gd name="connsiteY43" fmla="*/ 357092 h 1438655"/>
                <a:gd name="connsiteX44" fmla="*/ 1723644 w 1885569"/>
                <a:gd name="connsiteY44" fmla="*/ 289750 h 1438655"/>
                <a:gd name="connsiteX45" fmla="*/ 1498378 w 1885569"/>
                <a:gd name="connsiteY45" fmla="*/ 289750 h 1438655"/>
                <a:gd name="connsiteX46" fmla="*/ 1417225 w 1885569"/>
                <a:gd name="connsiteY46" fmla="*/ 225742 h 1438655"/>
                <a:gd name="connsiteX47" fmla="*/ 1415034 w 1885569"/>
                <a:gd name="connsiteY47" fmla="*/ 204025 h 1438655"/>
                <a:gd name="connsiteX48" fmla="*/ 1323308 w 1885569"/>
                <a:gd name="connsiteY48" fmla="*/ 138398 h 1438655"/>
                <a:gd name="connsiteX49" fmla="*/ 1320641 w 1885569"/>
                <a:gd name="connsiteY49" fmla="*/ 138398 h 1438655"/>
                <a:gd name="connsiteX50" fmla="*/ 1180338 w 1885569"/>
                <a:gd name="connsiteY50" fmla="*/ 138398 h 1438655"/>
                <a:gd name="connsiteX51" fmla="*/ 1121950 w 1885569"/>
                <a:gd name="connsiteY51" fmla="*/ 114490 h 1438655"/>
                <a:gd name="connsiteX52" fmla="*/ 1121950 w 1885569"/>
                <a:gd name="connsiteY52" fmla="*/ 114490 h 1438655"/>
                <a:gd name="connsiteX53" fmla="*/ 1115092 w 1885569"/>
                <a:gd name="connsiteY53" fmla="*/ 106966 h 1438655"/>
                <a:gd name="connsiteX54" fmla="*/ 1114616 w 1885569"/>
                <a:gd name="connsiteY54" fmla="*/ 106299 h 1438655"/>
                <a:gd name="connsiteX55" fmla="*/ 1114520 w 1885569"/>
                <a:gd name="connsiteY55" fmla="*/ 106204 h 1438655"/>
                <a:gd name="connsiteX56" fmla="*/ 1114425 w 1885569"/>
                <a:gd name="connsiteY56" fmla="*/ 106108 h 1438655"/>
                <a:gd name="connsiteX57" fmla="*/ 1109853 w 1885569"/>
                <a:gd name="connsiteY57" fmla="*/ 99631 h 1438655"/>
                <a:gd name="connsiteX58" fmla="*/ 1109853 w 1885569"/>
                <a:gd name="connsiteY58" fmla="*/ 99631 h 1438655"/>
                <a:gd name="connsiteX59" fmla="*/ 1108805 w 1885569"/>
                <a:gd name="connsiteY59" fmla="*/ 97917 h 1438655"/>
                <a:gd name="connsiteX60" fmla="*/ 1108805 w 1885569"/>
                <a:gd name="connsiteY60" fmla="*/ 97822 h 1438655"/>
                <a:gd name="connsiteX61" fmla="*/ 1108424 w 1885569"/>
                <a:gd name="connsiteY61" fmla="*/ 97155 h 1438655"/>
                <a:gd name="connsiteX62" fmla="*/ 1108329 w 1885569"/>
                <a:gd name="connsiteY62" fmla="*/ 96964 h 1438655"/>
                <a:gd name="connsiteX63" fmla="*/ 1107853 w 1885569"/>
                <a:gd name="connsiteY63" fmla="*/ 96107 h 1438655"/>
                <a:gd name="connsiteX64" fmla="*/ 1107853 w 1885569"/>
                <a:gd name="connsiteY64" fmla="*/ 96107 h 1438655"/>
                <a:gd name="connsiteX65" fmla="*/ 1107377 w 1885569"/>
                <a:gd name="connsiteY65" fmla="*/ 95250 h 1438655"/>
                <a:gd name="connsiteX66" fmla="*/ 1107377 w 1885569"/>
                <a:gd name="connsiteY66" fmla="*/ 95250 h 1438655"/>
                <a:gd name="connsiteX67" fmla="*/ 1106996 w 1885569"/>
                <a:gd name="connsiteY67" fmla="*/ 94488 h 1438655"/>
                <a:gd name="connsiteX68" fmla="*/ 1106900 w 1885569"/>
                <a:gd name="connsiteY68" fmla="*/ 94393 h 1438655"/>
                <a:gd name="connsiteX69" fmla="*/ 1106424 w 1885569"/>
                <a:gd name="connsiteY69" fmla="*/ 93536 h 1438655"/>
                <a:gd name="connsiteX70" fmla="*/ 1106424 w 1885569"/>
                <a:gd name="connsiteY70" fmla="*/ 93440 h 1438655"/>
                <a:gd name="connsiteX71" fmla="*/ 1106329 w 1885569"/>
                <a:gd name="connsiteY71" fmla="*/ 93154 h 1438655"/>
                <a:gd name="connsiteX72" fmla="*/ 1105948 w 1885569"/>
                <a:gd name="connsiteY72" fmla="*/ 92392 h 1438655"/>
                <a:gd name="connsiteX73" fmla="*/ 1105567 w 1885569"/>
                <a:gd name="connsiteY73" fmla="*/ 91630 h 1438655"/>
                <a:gd name="connsiteX74" fmla="*/ 1105091 w 1885569"/>
                <a:gd name="connsiteY74" fmla="*/ 90678 h 1438655"/>
                <a:gd name="connsiteX75" fmla="*/ 1104995 w 1885569"/>
                <a:gd name="connsiteY75" fmla="*/ 90583 h 1438655"/>
                <a:gd name="connsiteX76" fmla="*/ 1104614 w 1885569"/>
                <a:gd name="connsiteY76" fmla="*/ 89821 h 1438655"/>
                <a:gd name="connsiteX77" fmla="*/ 1104614 w 1885569"/>
                <a:gd name="connsiteY77" fmla="*/ 89821 h 1438655"/>
                <a:gd name="connsiteX78" fmla="*/ 1104233 w 1885569"/>
                <a:gd name="connsiteY78" fmla="*/ 88963 h 1438655"/>
                <a:gd name="connsiteX79" fmla="*/ 1104233 w 1885569"/>
                <a:gd name="connsiteY79" fmla="*/ 88963 h 1438655"/>
                <a:gd name="connsiteX80" fmla="*/ 1103852 w 1885569"/>
                <a:gd name="connsiteY80" fmla="*/ 88011 h 1438655"/>
                <a:gd name="connsiteX81" fmla="*/ 1103662 w 1885569"/>
                <a:gd name="connsiteY81" fmla="*/ 87535 h 1438655"/>
                <a:gd name="connsiteX82" fmla="*/ 1103281 w 1885569"/>
                <a:gd name="connsiteY82" fmla="*/ 86582 h 1438655"/>
                <a:gd name="connsiteX83" fmla="*/ 1103186 w 1885569"/>
                <a:gd name="connsiteY83" fmla="*/ 86392 h 1438655"/>
                <a:gd name="connsiteX84" fmla="*/ 1102614 w 1885569"/>
                <a:gd name="connsiteY84" fmla="*/ 84963 h 1438655"/>
                <a:gd name="connsiteX85" fmla="*/ 1102424 w 1885569"/>
                <a:gd name="connsiteY85" fmla="*/ 84582 h 1438655"/>
                <a:gd name="connsiteX86" fmla="*/ 1097090 w 1885569"/>
                <a:gd name="connsiteY86" fmla="*/ 55245 h 1438655"/>
                <a:gd name="connsiteX87" fmla="*/ 1097090 w 1885569"/>
                <a:gd name="connsiteY87" fmla="*/ 0 h 1438655"/>
                <a:gd name="connsiteX88" fmla="*/ 1029367 w 1885569"/>
                <a:gd name="connsiteY88" fmla="*/ 0 h 1438655"/>
                <a:gd name="connsiteX89" fmla="*/ 945928 w 1885569"/>
                <a:gd name="connsiteY89" fmla="*/ 83439 h 1438655"/>
                <a:gd name="connsiteX90" fmla="*/ 945452 w 1885569"/>
                <a:gd name="connsiteY90" fmla="*/ 114776 h 1438655"/>
                <a:gd name="connsiteX91" fmla="*/ 945452 w 1885569"/>
                <a:gd name="connsiteY91" fmla="*/ 114776 h 143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885569" h="1438655">
                  <a:moveTo>
                    <a:pt x="945452" y="114776"/>
                  </a:moveTo>
                  <a:lnTo>
                    <a:pt x="945452" y="205835"/>
                  </a:lnTo>
                  <a:cubicBezTo>
                    <a:pt x="945452" y="250412"/>
                    <a:pt x="909066" y="286798"/>
                    <a:pt x="864489" y="286798"/>
                  </a:cubicBezTo>
                  <a:lnTo>
                    <a:pt x="558165" y="286798"/>
                  </a:lnTo>
                  <a:cubicBezTo>
                    <a:pt x="515874" y="286798"/>
                    <a:pt x="480632" y="318706"/>
                    <a:pt x="475393" y="359759"/>
                  </a:cubicBezTo>
                  <a:cubicBezTo>
                    <a:pt x="470249" y="400431"/>
                    <a:pt x="436055" y="430530"/>
                    <a:pt x="395002" y="430530"/>
                  </a:cubicBezTo>
                  <a:lnTo>
                    <a:pt x="57626" y="430530"/>
                  </a:lnTo>
                  <a:cubicBezTo>
                    <a:pt x="25908" y="430530"/>
                    <a:pt x="0" y="456438"/>
                    <a:pt x="0" y="488156"/>
                  </a:cubicBezTo>
                  <a:lnTo>
                    <a:pt x="0" y="508159"/>
                  </a:lnTo>
                  <a:cubicBezTo>
                    <a:pt x="0" y="539877"/>
                    <a:pt x="25908" y="565785"/>
                    <a:pt x="57626" y="565785"/>
                  </a:cubicBezTo>
                  <a:lnTo>
                    <a:pt x="222885" y="565785"/>
                  </a:lnTo>
                  <a:cubicBezTo>
                    <a:pt x="267176" y="565785"/>
                    <a:pt x="303371" y="601599"/>
                    <a:pt x="303848" y="645890"/>
                  </a:cubicBezTo>
                  <a:cubicBezTo>
                    <a:pt x="304229" y="677323"/>
                    <a:pt x="329946" y="702850"/>
                    <a:pt x="361474" y="702850"/>
                  </a:cubicBezTo>
                  <a:lnTo>
                    <a:pt x="550736" y="702850"/>
                  </a:lnTo>
                  <a:cubicBezTo>
                    <a:pt x="595313" y="702850"/>
                    <a:pt x="631698" y="739235"/>
                    <a:pt x="631698" y="783812"/>
                  </a:cubicBezTo>
                  <a:lnTo>
                    <a:pt x="631698" y="924687"/>
                  </a:lnTo>
                  <a:cubicBezTo>
                    <a:pt x="631698" y="969264"/>
                    <a:pt x="595313" y="1005649"/>
                    <a:pt x="550736" y="1005649"/>
                  </a:cubicBezTo>
                  <a:lnTo>
                    <a:pt x="536257" y="1005649"/>
                  </a:lnTo>
                  <a:cubicBezTo>
                    <a:pt x="504539" y="1005649"/>
                    <a:pt x="478631" y="1031557"/>
                    <a:pt x="478631" y="1063276"/>
                  </a:cubicBezTo>
                  <a:lnTo>
                    <a:pt x="478631" y="1220914"/>
                  </a:lnTo>
                  <a:cubicBezTo>
                    <a:pt x="478631" y="1265491"/>
                    <a:pt x="442246" y="1301877"/>
                    <a:pt x="397669" y="1301877"/>
                  </a:cubicBezTo>
                  <a:lnTo>
                    <a:pt x="883634" y="1301877"/>
                  </a:lnTo>
                  <a:cubicBezTo>
                    <a:pt x="915353" y="1301877"/>
                    <a:pt x="941261" y="1327785"/>
                    <a:pt x="941261" y="1359503"/>
                  </a:cubicBezTo>
                  <a:lnTo>
                    <a:pt x="941261" y="1380363"/>
                  </a:lnTo>
                  <a:lnTo>
                    <a:pt x="941546" y="1380363"/>
                  </a:lnTo>
                  <a:lnTo>
                    <a:pt x="941546" y="1381030"/>
                  </a:lnTo>
                  <a:cubicBezTo>
                    <a:pt x="941546" y="1412748"/>
                    <a:pt x="967454" y="1438656"/>
                    <a:pt x="999173" y="1438656"/>
                  </a:cubicBezTo>
                  <a:lnTo>
                    <a:pt x="1261110" y="1438656"/>
                  </a:lnTo>
                  <a:lnTo>
                    <a:pt x="1261110" y="1362647"/>
                  </a:lnTo>
                  <a:cubicBezTo>
                    <a:pt x="1261110" y="1330928"/>
                    <a:pt x="1287018" y="1305020"/>
                    <a:pt x="1318736" y="1305020"/>
                  </a:cubicBezTo>
                  <a:lnTo>
                    <a:pt x="1765459" y="1305020"/>
                  </a:lnTo>
                  <a:lnTo>
                    <a:pt x="1785557" y="1304544"/>
                  </a:lnTo>
                  <a:lnTo>
                    <a:pt x="1827181" y="1303115"/>
                  </a:lnTo>
                  <a:cubicBezTo>
                    <a:pt x="1858804" y="1302067"/>
                    <a:pt x="1884807" y="1277207"/>
                    <a:pt x="1884807" y="1245489"/>
                  </a:cubicBezTo>
                  <a:cubicBezTo>
                    <a:pt x="1884807" y="1118806"/>
                    <a:pt x="1884902" y="991933"/>
                    <a:pt x="1885093" y="865251"/>
                  </a:cubicBezTo>
                  <a:lnTo>
                    <a:pt x="1789367" y="865251"/>
                  </a:lnTo>
                  <a:cubicBezTo>
                    <a:pt x="1757648" y="865251"/>
                    <a:pt x="1731740" y="839343"/>
                    <a:pt x="1731740" y="807625"/>
                  </a:cubicBezTo>
                  <a:lnTo>
                    <a:pt x="1731740" y="629983"/>
                  </a:lnTo>
                  <a:cubicBezTo>
                    <a:pt x="1731740" y="598265"/>
                    <a:pt x="1757648" y="572357"/>
                    <a:pt x="1789367" y="572357"/>
                  </a:cubicBezTo>
                  <a:lnTo>
                    <a:pt x="1885474" y="572357"/>
                  </a:lnTo>
                  <a:lnTo>
                    <a:pt x="1885569" y="495967"/>
                  </a:lnTo>
                  <a:cubicBezTo>
                    <a:pt x="1879663" y="457009"/>
                    <a:pt x="1845945" y="427101"/>
                    <a:pt x="1805464" y="427101"/>
                  </a:cubicBezTo>
                  <a:lnTo>
                    <a:pt x="1793653" y="427101"/>
                  </a:lnTo>
                  <a:cubicBezTo>
                    <a:pt x="1755172" y="427101"/>
                    <a:pt x="1723644" y="395573"/>
                    <a:pt x="1723644" y="357092"/>
                  </a:cubicBezTo>
                  <a:lnTo>
                    <a:pt x="1723644" y="289750"/>
                  </a:lnTo>
                  <a:lnTo>
                    <a:pt x="1498378" y="289750"/>
                  </a:lnTo>
                  <a:cubicBezTo>
                    <a:pt x="1459135" y="289750"/>
                    <a:pt x="1426083" y="262318"/>
                    <a:pt x="1417225" y="225742"/>
                  </a:cubicBezTo>
                  <a:cubicBezTo>
                    <a:pt x="1415415" y="218313"/>
                    <a:pt x="1414748" y="211741"/>
                    <a:pt x="1415034" y="204025"/>
                  </a:cubicBezTo>
                  <a:cubicBezTo>
                    <a:pt x="1416272" y="166211"/>
                    <a:pt x="1402842" y="135826"/>
                    <a:pt x="1323308" y="138398"/>
                  </a:cubicBezTo>
                  <a:cubicBezTo>
                    <a:pt x="1322356" y="138398"/>
                    <a:pt x="1321594" y="138398"/>
                    <a:pt x="1320641" y="138398"/>
                  </a:cubicBezTo>
                  <a:lnTo>
                    <a:pt x="1180338" y="138398"/>
                  </a:lnTo>
                  <a:cubicBezTo>
                    <a:pt x="1157669" y="138398"/>
                    <a:pt x="1137095" y="129254"/>
                    <a:pt x="1121950" y="114490"/>
                  </a:cubicBezTo>
                  <a:lnTo>
                    <a:pt x="1121950" y="114490"/>
                  </a:lnTo>
                  <a:cubicBezTo>
                    <a:pt x="1119569" y="112109"/>
                    <a:pt x="1117283" y="109633"/>
                    <a:pt x="1115092" y="106966"/>
                  </a:cubicBezTo>
                  <a:lnTo>
                    <a:pt x="1114616" y="106299"/>
                  </a:lnTo>
                  <a:lnTo>
                    <a:pt x="1114520" y="106204"/>
                  </a:lnTo>
                  <a:lnTo>
                    <a:pt x="1114425" y="106108"/>
                  </a:lnTo>
                  <a:cubicBezTo>
                    <a:pt x="1112806" y="104013"/>
                    <a:pt x="1111282" y="101822"/>
                    <a:pt x="1109853" y="99631"/>
                  </a:cubicBezTo>
                  <a:lnTo>
                    <a:pt x="1109853" y="99631"/>
                  </a:lnTo>
                  <a:cubicBezTo>
                    <a:pt x="1109472" y="99060"/>
                    <a:pt x="1109186" y="98488"/>
                    <a:pt x="1108805" y="97917"/>
                  </a:cubicBezTo>
                  <a:lnTo>
                    <a:pt x="1108805" y="97822"/>
                  </a:lnTo>
                  <a:lnTo>
                    <a:pt x="1108424" y="97155"/>
                  </a:lnTo>
                  <a:lnTo>
                    <a:pt x="1108329" y="96964"/>
                  </a:lnTo>
                  <a:lnTo>
                    <a:pt x="1107853" y="96107"/>
                  </a:lnTo>
                  <a:lnTo>
                    <a:pt x="1107853" y="96107"/>
                  </a:lnTo>
                  <a:lnTo>
                    <a:pt x="1107377" y="95250"/>
                  </a:lnTo>
                  <a:lnTo>
                    <a:pt x="1107377" y="95250"/>
                  </a:lnTo>
                  <a:lnTo>
                    <a:pt x="1106996" y="94488"/>
                  </a:lnTo>
                  <a:lnTo>
                    <a:pt x="1106900" y="94393"/>
                  </a:lnTo>
                  <a:lnTo>
                    <a:pt x="1106424" y="93536"/>
                  </a:lnTo>
                  <a:lnTo>
                    <a:pt x="1106424" y="93440"/>
                  </a:lnTo>
                  <a:lnTo>
                    <a:pt x="1106329" y="93154"/>
                  </a:lnTo>
                  <a:lnTo>
                    <a:pt x="1105948" y="92392"/>
                  </a:lnTo>
                  <a:lnTo>
                    <a:pt x="1105567" y="91630"/>
                  </a:lnTo>
                  <a:lnTo>
                    <a:pt x="1105091" y="90678"/>
                  </a:lnTo>
                  <a:lnTo>
                    <a:pt x="1104995" y="90583"/>
                  </a:lnTo>
                  <a:lnTo>
                    <a:pt x="1104614" y="89821"/>
                  </a:lnTo>
                  <a:lnTo>
                    <a:pt x="1104614" y="89821"/>
                  </a:lnTo>
                  <a:lnTo>
                    <a:pt x="1104233" y="88963"/>
                  </a:lnTo>
                  <a:lnTo>
                    <a:pt x="1104233" y="88963"/>
                  </a:lnTo>
                  <a:lnTo>
                    <a:pt x="1103852" y="88011"/>
                  </a:lnTo>
                  <a:lnTo>
                    <a:pt x="1103662" y="87535"/>
                  </a:lnTo>
                  <a:lnTo>
                    <a:pt x="1103281" y="86582"/>
                  </a:lnTo>
                  <a:lnTo>
                    <a:pt x="1103186" y="86392"/>
                  </a:lnTo>
                  <a:lnTo>
                    <a:pt x="1102614" y="84963"/>
                  </a:lnTo>
                  <a:lnTo>
                    <a:pt x="1102424" y="84582"/>
                  </a:lnTo>
                  <a:cubicBezTo>
                    <a:pt x="1098995" y="75438"/>
                    <a:pt x="1097090" y="65532"/>
                    <a:pt x="1097090" y="55245"/>
                  </a:cubicBezTo>
                  <a:lnTo>
                    <a:pt x="1097090" y="0"/>
                  </a:lnTo>
                  <a:lnTo>
                    <a:pt x="1029367" y="0"/>
                  </a:lnTo>
                  <a:cubicBezTo>
                    <a:pt x="983456" y="0"/>
                    <a:pt x="945928" y="37529"/>
                    <a:pt x="945928" y="83439"/>
                  </a:cubicBezTo>
                  <a:lnTo>
                    <a:pt x="945452" y="114776"/>
                  </a:lnTo>
                  <a:lnTo>
                    <a:pt x="945452" y="114776"/>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5" name="Freeform: Shape 184">
              <a:extLst>
                <a:ext uri="{FF2B5EF4-FFF2-40B4-BE49-F238E27FC236}">
                  <a16:creationId xmlns:a16="http://schemas.microsoft.com/office/drawing/2014/main" id="{7489208B-85B7-4E6D-85E1-FD125010F0CB}"/>
                </a:ext>
              </a:extLst>
            </p:cNvPr>
            <p:cNvSpPr/>
            <p:nvPr/>
          </p:nvSpPr>
          <p:spPr>
            <a:xfrm>
              <a:off x="1972549" y="4846494"/>
              <a:ext cx="135254" cy="128873"/>
            </a:xfrm>
            <a:custGeom>
              <a:avLst/>
              <a:gdLst>
                <a:gd name="connsiteX0" fmla="*/ 57626 w 135254"/>
                <a:gd name="connsiteY0" fmla="*/ 128874 h 128873"/>
                <a:gd name="connsiteX1" fmla="*/ 77629 w 135254"/>
                <a:gd name="connsiteY1" fmla="*/ 128874 h 128873"/>
                <a:gd name="connsiteX2" fmla="*/ 135255 w 135254"/>
                <a:gd name="connsiteY2" fmla="*/ 71247 h 128873"/>
                <a:gd name="connsiteX3" fmla="*/ 135255 w 135254"/>
                <a:gd name="connsiteY3" fmla="*/ 57626 h 128873"/>
                <a:gd name="connsiteX4" fmla="*/ 77629 w 135254"/>
                <a:gd name="connsiteY4" fmla="*/ 0 h 128873"/>
                <a:gd name="connsiteX5" fmla="*/ 57626 w 135254"/>
                <a:gd name="connsiteY5" fmla="*/ 0 h 128873"/>
                <a:gd name="connsiteX6" fmla="*/ 0 w 135254"/>
                <a:gd name="connsiteY6" fmla="*/ 57626 h 128873"/>
                <a:gd name="connsiteX7" fmla="*/ 0 w 135254"/>
                <a:gd name="connsiteY7" fmla="*/ 71247 h 128873"/>
                <a:gd name="connsiteX8" fmla="*/ 57626 w 135254"/>
                <a:gd name="connsiteY8" fmla="*/ 128874 h 1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4" h="128873">
                  <a:moveTo>
                    <a:pt x="57626" y="128874"/>
                  </a:moveTo>
                  <a:lnTo>
                    <a:pt x="77629" y="128874"/>
                  </a:lnTo>
                  <a:cubicBezTo>
                    <a:pt x="109347" y="128874"/>
                    <a:pt x="135255" y="102965"/>
                    <a:pt x="135255" y="71247"/>
                  </a:cubicBezTo>
                  <a:lnTo>
                    <a:pt x="135255" y="57626"/>
                  </a:lnTo>
                  <a:cubicBezTo>
                    <a:pt x="135255" y="25908"/>
                    <a:pt x="109347" y="0"/>
                    <a:pt x="77629" y="0"/>
                  </a:cubicBezTo>
                  <a:lnTo>
                    <a:pt x="57626" y="0"/>
                  </a:lnTo>
                  <a:cubicBezTo>
                    <a:pt x="25908" y="0"/>
                    <a:pt x="0" y="25908"/>
                    <a:pt x="0" y="57626"/>
                  </a:cubicBezTo>
                  <a:lnTo>
                    <a:pt x="0" y="71247"/>
                  </a:lnTo>
                  <a:cubicBezTo>
                    <a:pt x="0" y="102965"/>
                    <a:pt x="25908" y="128874"/>
                    <a:pt x="57626" y="128874"/>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6" name="Freeform: Shape 185">
              <a:extLst>
                <a:ext uri="{FF2B5EF4-FFF2-40B4-BE49-F238E27FC236}">
                  <a16:creationId xmlns:a16="http://schemas.microsoft.com/office/drawing/2014/main" id="{3F8290F0-D778-4AE7-8E10-FFFF4BC974E4}"/>
                </a:ext>
              </a:extLst>
            </p:cNvPr>
            <p:cNvSpPr/>
            <p:nvPr/>
          </p:nvSpPr>
          <p:spPr>
            <a:xfrm>
              <a:off x="2926191" y="4710763"/>
              <a:ext cx="299656" cy="417766"/>
            </a:xfrm>
            <a:custGeom>
              <a:avLst/>
              <a:gdLst>
                <a:gd name="connsiteX0" fmla="*/ 57626 w 299656"/>
                <a:gd name="connsiteY0" fmla="*/ 417767 h 417766"/>
                <a:gd name="connsiteX1" fmla="*/ 77629 w 299656"/>
                <a:gd name="connsiteY1" fmla="*/ 417767 h 417766"/>
                <a:gd name="connsiteX2" fmla="*/ 135255 w 299656"/>
                <a:gd name="connsiteY2" fmla="*/ 360140 h 417766"/>
                <a:gd name="connsiteX3" fmla="*/ 135255 w 299656"/>
                <a:gd name="connsiteY3" fmla="*/ 216217 h 417766"/>
                <a:gd name="connsiteX4" fmla="*/ 216218 w 299656"/>
                <a:gd name="connsiteY4" fmla="*/ 135255 h 417766"/>
                <a:gd name="connsiteX5" fmla="*/ 242030 w 299656"/>
                <a:gd name="connsiteY5" fmla="*/ 135255 h 417766"/>
                <a:gd name="connsiteX6" fmla="*/ 299656 w 299656"/>
                <a:gd name="connsiteY6" fmla="*/ 77629 h 417766"/>
                <a:gd name="connsiteX7" fmla="*/ 299656 w 299656"/>
                <a:gd name="connsiteY7" fmla="*/ 57626 h 417766"/>
                <a:gd name="connsiteX8" fmla="*/ 242030 w 299656"/>
                <a:gd name="connsiteY8" fmla="*/ 0 h 417766"/>
                <a:gd name="connsiteX9" fmla="*/ 77629 w 299656"/>
                <a:gd name="connsiteY9" fmla="*/ 0 h 417766"/>
                <a:gd name="connsiteX10" fmla="*/ 57626 w 299656"/>
                <a:gd name="connsiteY10" fmla="*/ 0 h 417766"/>
                <a:gd name="connsiteX11" fmla="*/ 56197 w 299656"/>
                <a:gd name="connsiteY11" fmla="*/ 0 h 417766"/>
                <a:gd name="connsiteX12" fmla="*/ 56197 w 299656"/>
                <a:gd name="connsiteY12" fmla="*/ 0 h 417766"/>
                <a:gd name="connsiteX13" fmla="*/ 54769 w 299656"/>
                <a:gd name="connsiteY13" fmla="*/ 95 h 417766"/>
                <a:gd name="connsiteX14" fmla="*/ 54769 w 299656"/>
                <a:gd name="connsiteY14" fmla="*/ 95 h 417766"/>
                <a:gd name="connsiteX15" fmla="*/ 53340 w 299656"/>
                <a:gd name="connsiteY15" fmla="*/ 190 h 417766"/>
                <a:gd name="connsiteX16" fmla="*/ 53340 w 299656"/>
                <a:gd name="connsiteY16" fmla="*/ 190 h 417766"/>
                <a:gd name="connsiteX17" fmla="*/ 51911 w 299656"/>
                <a:gd name="connsiteY17" fmla="*/ 286 h 417766"/>
                <a:gd name="connsiteX18" fmla="*/ 51911 w 299656"/>
                <a:gd name="connsiteY18" fmla="*/ 286 h 417766"/>
                <a:gd name="connsiteX19" fmla="*/ 50482 w 299656"/>
                <a:gd name="connsiteY19" fmla="*/ 476 h 417766"/>
                <a:gd name="connsiteX20" fmla="*/ 50482 w 299656"/>
                <a:gd name="connsiteY20" fmla="*/ 476 h 417766"/>
                <a:gd name="connsiteX21" fmla="*/ 49054 w 299656"/>
                <a:gd name="connsiteY21" fmla="*/ 667 h 417766"/>
                <a:gd name="connsiteX22" fmla="*/ 49054 w 299656"/>
                <a:gd name="connsiteY22" fmla="*/ 667 h 417766"/>
                <a:gd name="connsiteX23" fmla="*/ 47625 w 299656"/>
                <a:gd name="connsiteY23" fmla="*/ 857 h 417766"/>
                <a:gd name="connsiteX24" fmla="*/ 47625 w 299656"/>
                <a:gd name="connsiteY24" fmla="*/ 857 h 417766"/>
                <a:gd name="connsiteX25" fmla="*/ 46196 w 299656"/>
                <a:gd name="connsiteY25" fmla="*/ 1143 h 417766"/>
                <a:gd name="connsiteX26" fmla="*/ 46196 w 299656"/>
                <a:gd name="connsiteY26" fmla="*/ 1143 h 417766"/>
                <a:gd name="connsiteX27" fmla="*/ 44768 w 299656"/>
                <a:gd name="connsiteY27" fmla="*/ 1429 h 417766"/>
                <a:gd name="connsiteX28" fmla="*/ 44768 w 299656"/>
                <a:gd name="connsiteY28" fmla="*/ 1429 h 417766"/>
                <a:gd name="connsiteX29" fmla="*/ 43339 w 299656"/>
                <a:gd name="connsiteY29" fmla="*/ 1809 h 417766"/>
                <a:gd name="connsiteX30" fmla="*/ 43339 w 299656"/>
                <a:gd name="connsiteY30" fmla="*/ 1809 h 417766"/>
                <a:gd name="connsiteX31" fmla="*/ 42005 w 299656"/>
                <a:gd name="connsiteY31" fmla="*/ 2191 h 417766"/>
                <a:gd name="connsiteX32" fmla="*/ 42005 w 299656"/>
                <a:gd name="connsiteY32" fmla="*/ 2191 h 417766"/>
                <a:gd name="connsiteX33" fmla="*/ 40672 w 299656"/>
                <a:gd name="connsiteY33" fmla="*/ 2572 h 417766"/>
                <a:gd name="connsiteX34" fmla="*/ 40672 w 299656"/>
                <a:gd name="connsiteY34" fmla="*/ 2572 h 417766"/>
                <a:gd name="connsiteX35" fmla="*/ 39338 w 299656"/>
                <a:gd name="connsiteY35" fmla="*/ 3048 h 417766"/>
                <a:gd name="connsiteX36" fmla="*/ 39338 w 299656"/>
                <a:gd name="connsiteY36" fmla="*/ 3048 h 417766"/>
                <a:gd name="connsiteX37" fmla="*/ 38005 w 299656"/>
                <a:gd name="connsiteY37" fmla="*/ 3524 h 417766"/>
                <a:gd name="connsiteX38" fmla="*/ 38005 w 299656"/>
                <a:gd name="connsiteY38" fmla="*/ 3524 h 417766"/>
                <a:gd name="connsiteX39" fmla="*/ 36671 w 299656"/>
                <a:gd name="connsiteY39" fmla="*/ 4000 h 417766"/>
                <a:gd name="connsiteX40" fmla="*/ 36671 w 299656"/>
                <a:gd name="connsiteY40" fmla="*/ 4000 h 417766"/>
                <a:gd name="connsiteX41" fmla="*/ 35338 w 299656"/>
                <a:gd name="connsiteY41" fmla="*/ 4572 h 417766"/>
                <a:gd name="connsiteX42" fmla="*/ 35338 w 299656"/>
                <a:gd name="connsiteY42" fmla="*/ 4572 h 417766"/>
                <a:gd name="connsiteX43" fmla="*/ 34099 w 299656"/>
                <a:gd name="connsiteY43" fmla="*/ 5143 h 417766"/>
                <a:gd name="connsiteX44" fmla="*/ 34099 w 299656"/>
                <a:gd name="connsiteY44" fmla="*/ 5143 h 417766"/>
                <a:gd name="connsiteX45" fmla="*/ 32861 w 299656"/>
                <a:gd name="connsiteY45" fmla="*/ 5715 h 417766"/>
                <a:gd name="connsiteX46" fmla="*/ 32861 w 299656"/>
                <a:gd name="connsiteY46" fmla="*/ 5715 h 417766"/>
                <a:gd name="connsiteX47" fmla="*/ 31623 w 299656"/>
                <a:gd name="connsiteY47" fmla="*/ 6382 h 417766"/>
                <a:gd name="connsiteX48" fmla="*/ 31623 w 299656"/>
                <a:gd name="connsiteY48" fmla="*/ 6382 h 417766"/>
                <a:gd name="connsiteX49" fmla="*/ 30385 w 299656"/>
                <a:gd name="connsiteY49" fmla="*/ 7048 h 417766"/>
                <a:gd name="connsiteX50" fmla="*/ 30385 w 299656"/>
                <a:gd name="connsiteY50" fmla="*/ 7048 h 417766"/>
                <a:gd name="connsiteX51" fmla="*/ 29146 w 299656"/>
                <a:gd name="connsiteY51" fmla="*/ 7715 h 417766"/>
                <a:gd name="connsiteX52" fmla="*/ 29146 w 299656"/>
                <a:gd name="connsiteY52" fmla="*/ 7715 h 417766"/>
                <a:gd name="connsiteX53" fmla="*/ 27908 w 299656"/>
                <a:gd name="connsiteY53" fmla="*/ 8382 h 417766"/>
                <a:gd name="connsiteX54" fmla="*/ 27908 w 299656"/>
                <a:gd name="connsiteY54" fmla="*/ 8382 h 417766"/>
                <a:gd name="connsiteX55" fmla="*/ 26765 w 299656"/>
                <a:gd name="connsiteY55" fmla="*/ 9144 h 417766"/>
                <a:gd name="connsiteX56" fmla="*/ 26765 w 299656"/>
                <a:gd name="connsiteY56" fmla="*/ 9144 h 417766"/>
                <a:gd name="connsiteX57" fmla="*/ 25622 w 299656"/>
                <a:gd name="connsiteY57" fmla="*/ 9906 h 417766"/>
                <a:gd name="connsiteX58" fmla="*/ 25622 w 299656"/>
                <a:gd name="connsiteY58" fmla="*/ 9906 h 417766"/>
                <a:gd name="connsiteX59" fmla="*/ 24479 w 299656"/>
                <a:gd name="connsiteY59" fmla="*/ 10668 h 417766"/>
                <a:gd name="connsiteX60" fmla="*/ 24479 w 299656"/>
                <a:gd name="connsiteY60" fmla="*/ 10668 h 417766"/>
                <a:gd name="connsiteX61" fmla="*/ 23336 w 299656"/>
                <a:gd name="connsiteY61" fmla="*/ 11525 h 417766"/>
                <a:gd name="connsiteX62" fmla="*/ 23336 w 299656"/>
                <a:gd name="connsiteY62" fmla="*/ 11525 h 417766"/>
                <a:gd name="connsiteX63" fmla="*/ 22193 w 299656"/>
                <a:gd name="connsiteY63" fmla="*/ 12382 h 417766"/>
                <a:gd name="connsiteX64" fmla="*/ 22193 w 299656"/>
                <a:gd name="connsiteY64" fmla="*/ 12382 h 417766"/>
                <a:gd name="connsiteX65" fmla="*/ 21146 w 299656"/>
                <a:gd name="connsiteY65" fmla="*/ 13240 h 417766"/>
                <a:gd name="connsiteX66" fmla="*/ 21146 w 299656"/>
                <a:gd name="connsiteY66" fmla="*/ 13240 h 417766"/>
                <a:gd name="connsiteX67" fmla="*/ 20098 w 299656"/>
                <a:gd name="connsiteY67" fmla="*/ 14097 h 417766"/>
                <a:gd name="connsiteX68" fmla="*/ 20098 w 299656"/>
                <a:gd name="connsiteY68" fmla="*/ 14097 h 417766"/>
                <a:gd name="connsiteX69" fmla="*/ 19050 w 299656"/>
                <a:gd name="connsiteY69" fmla="*/ 15049 h 417766"/>
                <a:gd name="connsiteX70" fmla="*/ 19050 w 299656"/>
                <a:gd name="connsiteY70" fmla="*/ 15049 h 417766"/>
                <a:gd name="connsiteX71" fmla="*/ 18002 w 299656"/>
                <a:gd name="connsiteY71" fmla="*/ 16002 h 417766"/>
                <a:gd name="connsiteX72" fmla="*/ 18002 w 299656"/>
                <a:gd name="connsiteY72" fmla="*/ 16002 h 417766"/>
                <a:gd name="connsiteX73" fmla="*/ 17050 w 299656"/>
                <a:gd name="connsiteY73" fmla="*/ 16954 h 417766"/>
                <a:gd name="connsiteX74" fmla="*/ 17050 w 299656"/>
                <a:gd name="connsiteY74" fmla="*/ 16954 h 417766"/>
                <a:gd name="connsiteX75" fmla="*/ 16097 w 299656"/>
                <a:gd name="connsiteY75" fmla="*/ 17907 h 417766"/>
                <a:gd name="connsiteX76" fmla="*/ 16097 w 299656"/>
                <a:gd name="connsiteY76" fmla="*/ 17907 h 417766"/>
                <a:gd name="connsiteX77" fmla="*/ 15145 w 299656"/>
                <a:gd name="connsiteY77" fmla="*/ 18955 h 417766"/>
                <a:gd name="connsiteX78" fmla="*/ 15145 w 299656"/>
                <a:gd name="connsiteY78" fmla="*/ 18955 h 417766"/>
                <a:gd name="connsiteX79" fmla="*/ 14192 w 299656"/>
                <a:gd name="connsiteY79" fmla="*/ 20002 h 417766"/>
                <a:gd name="connsiteX80" fmla="*/ 14192 w 299656"/>
                <a:gd name="connsiteY80" fmla="*/ 20002 h 417766"/>
                <a:gd name="connsiteX81" fmla="*/ 13335 w 299656"/>
                <a:gd name="connsiteY81" fmla="*/ 21050 h 417766"/>
                <a:gd name="connsiteX82" fmla="*/ 13335 w 299656"/>
                <a:gd name="connsiteY82" fmla="*/ 21050 h 417766"/>
                <a:gd name="connsiteX83" fmla="*/ 12478 w 299656"/>
                <a:gd name="connsiteY83" fmla="*/ 22098 h 417766"/>
                <a:gd name="connsiteX84" fmla="*/ 12478 w 299656"/>
                <a:gd name="connsiteY84" fmla="*/ 22098 h 417766"/>
                <a:gd name="connsiteX85" fmla="*/ 11621 w 299656"/>
                <a:gd name="connsiteY85" fmla="*/ 23146 h 417766"/>
                <a:gd name="connsiteX86" fmla="*/ 11621 w 299656"/>
                <a:gd name="connsiteY86" fmla="*/ 23146 h 417766"/>
                <a:gd name="connsiteX87" fmla="*/ 10763 w 299656"/>
                <a:gd name="connsiteY87" fmla="*/ 24289 h 417766"/>
                <a:gd name="connsiteX88" fmla="*/ 10763 w 299656"/>
                <a:gd name="connsiteY88" fmla="*/ 24289 h 417766"/>
                <a:gd name="connsiteX89" fmla="*/ 10001 w 299656"/>
                <a:gd name="connsiteY89" fmla="*/ 25432 h 417766"/>
                <a:gd name="connsiteX90" fmla="*/ 10001 w 299656"/>
                <a:gd name="connsiteY90" fmla="*/ 25432 h 417766"/>
                <a:gd name="connsiteX91" fmla="*/ 9239 w 299656"/>
                <a:gd name="connsiteY91" fmla="*/ 26575 h 417766"/>
                <a:gd name="connsiteX92" fmla="*/ 9239 w 299656"/>
                <a:gd name="connsiteY92" fmla="*/ 26575 h 417766"/>
                <a:gd name="connsiteX93" fmla="*/ 8477 w 299656"/>
                <a:gd name="connsiteY93" fmla="*/ 27717 h 417766"/>
                <a:gd name="connsiteX94" fmla="*/ 8477 w 299656"/>
                <a:gd name="connsiteY94" fmla="*/ 27717 h 417766"/>
                <a:gd name="connsiteX95" fmla="*/ 7811 w 299656"/>
                <a:gd name="connsiteY95" fmla="*/ 28956 h 417766"/>
                <a:gd name="connsiteX96" fmla="*/ 7811 w 299656"/>
                <a:gd name="connsiteY96" fmla="*/ 28956 h 417766"/>
                <a:gd name="connsiteX97" fmla="*/ 7144 w 299656"/>
                <a:gd name="connsiteY97" fmla="*/ 30194 h 417766"/>
                <a:gd name="connsiteX98" fmla="*/ 7144 w 299656"/>
                <a:gd name="connsiteY98" fmla="*/ 30194 h 417766"/>
                <a:gd name="connsiteX99" fmla="*/ 6477 w 299656"/>
                <a:gd name="connsiteY99" fmla="*/ 31432 h 417766"/>
                <a:gd name="connsiteX100" fmla="*/ 6477 w 299656"/>
                <a:gd name="connsiteY100" fmla="*/ 31432 h 417766"/>
                <a:gd name="connsiteX101" fmla="*/ 5810 w 299656"/>
                <a:gd name="connsiteY101" fmla="*/ 32671 h 417766"/>
                <a:gd name="connsiteX102" fmla="*/ 5810 w 299656"/>
                <a:gd name="connsiteY102" fmla="*/ 32671 h 417766"/>
                <a:gd name="connsiteX103" fmla="*/ 5239 w 299656"/>
                <a:gd name="connsiteY103" fmla="*/ 33909 h 417766"/>
                <a:gd name="connsiteX104" fmla="*/ 5239 w 299656"/>
                <a:gd name="connsiteY104" fmla="*/ 33909 h 417766"/>
                <a:gd name="connsiteX105" fmla="*/ 4667 w 299656"/>
                <a:gd name="connsiteY105" fmla="*/ 35147 h 417766"/>
                <a:gd name="connsiteX106" fmla="*/ 4667 w 299656"/>
                <a:gd name="connsiteY106" fmla="*/ 35147 h 417766"/>
                <a:gd name="connsiteX107" fmla="*/ 4096 w 299656"/>
                <a:gd name="connsiteY107" fmla="*/ 36481 h 417766"/>
                <a:gd name="connsiteX108" fmla="*/ 4096 w 299656"/>
                <a:gd name="connsiteY108" fmla="*/ 36481 h 417766"/>
                <a:gd name="connsiteX109" fmla="*/ 3620 w 299656"/>
                <a:gd name="connsiteY109" fmla="*/ 37814 h 417766"/>
                <a:gd name="connsiteX110" fmla="*/ 3620 w 299656"/>
                <a:gd name="connsiteY110" fmla="*/ 37814 h 417766"/>
                <a:gd name="connsiteX111" fmla="*/ 3143 w 299656"/>
                <a:gd name="connsiteY111" fmla="*/ 39148 h 417766"/>
                <a:gd name="connsiteX112" fmla="*/ 3143 w 299656"/>
                <a:gd name="connsiteY112" fmla="*/ 39148 h 417766"/>
                <a:gd name="connsiteX113" fmla="*/ 2667 w 299656"/>
                <a:gd name="connsiteY113" fmla="*/ 40481 h 417766"/>
                <a:gd name="connsiteX114" fmla="*/ 2667 w 299656"/>
                <a:gd name="connsiteY114" fmla="*/ 40481 h 417766"/>
                <a:gd name="connsiteX115" fmla="*/ 2286 w 299656"/>
                <a:gd name="connsiteY115" fmla="*/ 41815 h 417766"/>
                <a:gd name="connsiteX116" fmla="*/ 2286 w 299656"/>
                <a:gd name="connsiteY116" fmla="*/ 41815 h 417766"/>
                <a:gd name="connsiteX117" fmla="*/ 1905 w 299656"/>
                <a:gd name="connsiteY117" fmla="*/ 43148 h 417766"/>
                <a:gd name="connsiteX118" fmla="*/ 1905 w 299656"/>
                <a:gd name="connsiteY118" fmla="*/ 43148 h 417766"/>
                <a:gd name="connsiteX119" fmla="*/ 1524 w 299656"/>
                <a:gd name="connsiteY119" fmla="*/ 44482 h 417766"/>
                <a:gd name="connsiteX120" fmla="*/ 1524 w 299656"/>
                <a:gd name="connsiteY120" fmla="*/ 44482 h 417766"/>
                <a:gd name="connsiteX121" fmla="*/ 1238 w 299656"/>
                <a:gd name="connsiteY121" fmla="*/ 45910 h 417766"/>
                <a:gd name="connsiteX122" fmla="*/ 1238 w 299656"/>
                <a:gd name="connsiteY122" fmla="*/ 45910 h 417766"/>
                <a:gd name="connsiteX123" fmla="*/ 953 w 299656"/>
                <a:gd name="connsiteY123" fmla="*/ 47339 h 417766"/>
                <a:gd name="connsiteX124" fmla="*/ 953 w 299656"/>
                <a:gd name="connsiteY124" fmla="*/ 47339 h 417766"/>
                <a:gd name="connsiteX125" fmla="*/ 667 w 299656"/>
                <a:gd name="connsiteY125" fmla="*/ 48768 h 417766"/>
                <a:gd name="connsiteX126" fmla="*/ 667 w 299656"/>
                <a:gd name="connsiteY126" fmla="*/ 48768 h 417766"/>
                <a:gd name="connsiteX127" fmla="*/ 476 w 299656"/>
                <a:gd name="connsiteY127" fmla="*/ 50197 h 417766"/>
                <a:gd name="connsiteX128" fmla="*/ 476 w 299656"/>
                <a:gd name="connsiteY128" fmla="*/ 50197 h 417766"/>
                <a:gd name="connsiteX129" fmla="*/ 286 w 299656"/>
                <a:gd name="connsiteY129" fmla="*/ 51625 h 417766"/>
                <a:gd name="connsiteX130" fmla="*/ 286 w 299656"/>
                <a:gd name="connsiteY130" fmla="*/ 51625 h 417766"/>
                <a:gd name="connsiteX131" fmla="*/ 190 w 299656"/>
                <a:gd name="connsiteY131" fmla="*/ 53054 h 417766"/>
                <a:gd name="connsiteX132" fmla="*/ 190 w 299656"/>
                <a:gd name="connsiteY132" fmla="*/ 53054 h 417766"/>
                <a:gd name="connsiteX133" fmla="*/ 95 w 299656"/>
                <a:gd name="connsiteY133" fmla="*/ 54483 h 417766"/>
                <a:gd name="connsiteX134" fmla="*/ 95 w 299656"/>
                <a:gd name="connsiteY134" fmla="*/ 54483 h 417766"/>
                <a:gd name="connsiteX135" fmla="*/ 95 w 299656"/>
                <a:gd name="connsiteY135" fmla="*/ 54959 h 417766"/>
                <a:gd name="connsiteX136" fmla="*/ 0 w 299656"/>
                <a:gd name="connsiteY136" fmla="*/ 56864 h 417766"/>
                <a:gd name="connsiteX137" fmla="*/ 0 w 299656"/>
                <a:gd name="connsiteY137" fmla="*/ 57340 h 417766"/>
                <a:gd name="connsiteX138" fmla="*/ 0 w 299656"/>
                <a:gd name="connsiteY138" fmla="*/ 57340 h 417766"/>
                <a:gd name="connsiteX139" fmla="*/ 0 w 299656"/>
                <a:gd name="connsiteY139" fmla="*/ 77343 h 417766"/>
                <a:gd name="connsiteX140" fmla="*/ 0 w 299656"/>
                <a:gd name="connsiteY140" fmla="*/ 359855 h 417766"/>
                <a:gd name="connsiteX141" fmla="*/ 57626 w 299656"/>
                <a:gd name="connsiteY141" fmla="*/ 417767 h 417766"/>
                <a:gd name="connsiteX142" fmla="*/ 57626 w 299656"/>
                <a:gd name="connsiteY142" fmla="*/ 417767 h 417766"/>
                <a:gd name="connsiteX143" fmla="*/ 57626 w 299656"/>
                <a:gd name="connsiteY143" fmla="*/ 0 h 417766"/>
                <a:gd name="connsiteX144" fmla="*/ 57626 w 299656"/>
                <a:gd name="connsiteY144" fmla="*/ 0 h 417766"/>
                <a:gd name="connsiteX145" fmla="*/ 57626 w 299656"/>
                <a:gd name="connsiteY145" fmla="*/ 0 h 417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299656" h="417766">
                  <a:moveTo>
                    <a:pt x="57626" y="417767"/>
                  </a:moveTo>
                  <a:lnTo>
                    <a:pt x="77629" y="417767"/>
                  </a:lnTo>
                  <a:cubicBezTo>
                    <a:pt x="109347" y="417767"/>
                    <a:pt x="135255" y="391858"/>
                    <a:pt x="135255" y="360140"/>
                  </a:cubicBezTo>
                  <a:lnTo>
                    <a:pt x="135255" y="216217"/>
                  </a:lnTo>
                  <a:cubicBezTo>
                    <a:pt x="135255" y="171640"/>
                    <a:pt x="171640" y="135255"/>
                    <a:pt x="216218" y="135255"/>
                  </a:cubicBezTo>
                  <a:lnTo>
                    <a:pt x="242030" y="135255"/>
                  </a:lnTo>
                  <a:cubicBezTo>
                    <a:pt x="273748" y="135255"/>
                    <a:pt x="299656" y="109347"/>
                    <a:pt x="299656" y="77629"/>
                  </a:cubicBezTo>
                  <a:lnTo>
                    <a:pt x="299656" y="57626"/>
                  </a:lnTo>
                  <a:cubicBezTo>
                    <a:pt x="299656" y="25908"/>
                    <a:pt x="273748" y="0"/>
                    <a:pt x="242030" y="0"/>
                  </a:cubicBezTo>
                  <a:lnTo>
                    <a:pt x="77629" y="0"/>
                  </a:lnTo>
                  <a:lnTo>
                    <a:pt x="57626" y="0"/>
                  </a:lnTo>
                  <a:lnTo>
                    <a:pt x="56197" y="0"/>
                  </a:lnTo>
                  <a:lnTo>
                    <a:pt x="56197" y="0"/>
                  </a:lnTo>
                  <a:lnTo>
                    <a:pt x="54769" y="95"/>
                  </a:lnTo>
                  <a:lnTo>
                    <a:pt x="54769" y="95"/>
                  </a:lnTo>
                  <a:lnTo>
                    <a:pt x="53340" y="190"/>
                  </a:lnTo>
                  <a:lnTo>
                    <a:pt x="53340" y="190"/>
                  </a:lnTo>
                  <a:lnTo>
                    <a:pt x="51911" y="286"/>
                  </a:lnTo>
                  <a:lnTo>
                    <a:pt x="51911" y="286"/>
                  </a:lnTo>
                  <a:lnTo>
                    <a:pt x="50482" y="476"/>
                  </a:lnTo>
                  <a:lnTo>
                    <a:pt x="50482" y="476"/>
                  </a:lnTo>
                  <a:lnTo>
                    <a:pt x="49054" y="667"/>
                  </a:lnTo>
                  <a:lnTo>
                    <a:pt x="49054" y="667"/>
                  </a:lnTo>
                  <a:lnTo>
                    <a:pt x="47625" y="857"/>
                  </a:lnTo>
                  <a:lnTo>
                    <a:pt x="47625" y="857"/>
                  </a:lnTo>
                  <a:cubicBezTo>
                    <a:pt x="47149" y="952"/>
                    <a:pt x="46672" y="1048"/>
                    <a:pt x="46196" y="1143"/>
                  </a:cubicBezTo>
                  <a:lnTo>
                    <a:pt x="46196" y="1143"/>
                  </a:lnTo>
                  <a:lnTo>
                    <a:pt x="44768" y="1429"/>
                  </a:lnTo>
                  <a:lnTo>
                    <a:pt x="44768" y="1429"/>
                  </a:lnTo>
                  <a:lnTo>
                    <a:pt x="43339" y="1809"/>
                  </a:lnTo>
                  <a:lnTo>
                    <a:pt x="43339" y="1809"/>
                  </a:lnTo>
                  <a:lnTo>
                    <a:pt x="42005" y="2191"/>
                  </a:lnTo>
                  <a:lnTo>
                    <a:pt x="42005" y="2191"/>
                  </a:lnTo>
                  <a:lnTo>
                    <a:pt x="40672" y="2572"/>
                  </a:lnTo>
                  <a:lnTo>
                    <a:pt x="40672" y="2572"/>
                  </a:lnTo>
                  <a:lnTo>
                    <a:pt x="39338" y="3048"/>
                  </a:lnTo>
                  <a:lnTo>
                    <a:pt x="39338" y="3048"/>
                  </a:lnTo>
                  <a:lnTo>
                    <a:pt x="38005" y="3524"/>
                  </a:lnTo>
                  <a:lnTo>
                    <a:pt x="38005" y="3524"/>
                  </a:lnTo>
                  <a:lnTo>
                    <a:pt x="36671" y="4000"/>
                  </a:lnTo>
                  <a:lnTo>
                    <a:pt x="36671" y="4000"/>
                  </a:lnTo>
                  <a:lnTo>
                    <a:pt x="35338" y="4572"/>
                  </a:lnTo>
                  <a:lnTo>
                    <a:pt x="35338" y="4572"/>
                  </a:lnTo>
                  <a:lnTo>
                    <a:pt x="34099" y="5143"/>
                  </a:lnTo>
                  <a:lnTo>
                    <a:pt x="34099" y="5143"/>
                  </a:lnTo>
                  <a:lnTo>
                    <a:pt x="32861" y="5715"/>
                  </a:lnTo>
                  <a:lnTo>
                    <a:pt x="32861" y="5715"/>
                  </a:lnTo>
                  <a:lnTo>
                    <a:pt x="31623" y="6382"/>
                  </a:lnTo>
                  <a:lnTo>
                    <a:pt x="31623" y="6382"/>
                  </a:lnTo>
                  <a:cubicBezTo>
                    <a:pt x="31242" y="6572"/>
                    <a:pt x="30766" y="6763"/>
                    <a:pt x="30385" y="7048"/>
                  </a:cubicBezTo>
                  <a:lnTo>
                    <a:pt x="30385" y="7048"/>
                  </a:lnTo>
                  <a:lnTo>
                    <a:pt x="29146" y="7715"/>
                  </a:lnTo>
                  <a:lnTo>
                    <a:pt x="29146" y="7715"/>
                  </a:lnTo>
                  <a:cubicBezTo>
                    <a:pt x="28765" y="7906"/>
                    <a:pt x="28385" y="8191"/>
                    <a:pt x="27908" y="8382"/>
                  </a:cubicBezTo>
                  <a:lnTo>
                    <a:pt x="27908" y="8382"/>
                  </a:lnTo>
                  <a:lnTo>
                    <a:pt x="26765" y="9144"/>
                  </a:lnTo>
                  <a:lnTo>
                    <a:pt x="26765" y="9144"/>
                  </a:lnTo>
                  <a:lnTo>
                    <a:pt x="25622" y="9906"/>
                  </a:lnTo>
                  <a:lnTo>
                    <a:pt x="25622" y="9906"/>
                  </a:lnTo>
                  <a:lnTo>
                    <a:pt x="24479" y="10668"/>
                  </a:lnTo>
                  <a:lnTo>
                    <a:pt x="24479" y="10668"/>
                  </a:lnTo>
                  <a:lnTo>
                    <a:pt x="23336" y="11525"/>
                  </a:lnTo>
                  <a:lnTo>
                    <a:pt x="23336" y="11525"/>
                  </a:lnTo>
                  <a:lnTo>
                    <a:pt x="22193" y="12382"/>
                  </a:lnTo>
                  <a:lnTo>
                    <a:pt x="22193" y="12382"/>
                  </a:lnTo>
                  <a:cubicBezTo>
                    <a:pt x="21812" y="12668"/>
                    <a:pt x="21431" y="12954"/>
                    <a:pt x="21146" y="13240"/>
                  </a:cubicBezTo>
                  <a:lnTo>
                    <a:pt x="21146" y="13240"/>
                  </a:lnTo>
                  <a:lnTo>
                    <a:pt x="20098" y="14097"/>
                  </a:lnTo>
                  <a:lnTo>
                    <a:pt x="20098" y="14097"/>
                  </a:lnTo>
                  <a:lnTo>
                    <a:pt x="19050" y="15049"/>
                  </a:lnTo>
                  <a:lnTo>
                    <a:pt x="19050" y="15049"/>
                  </a:lnTo>
                  <a:lnTo>
                    <a:pt x="18002" y="16002"/>
                  </a:lnTo>
                  <a:lnTo>
                    <a:pt x="18002" y="16002"/>
                  </a:lnTo>
                  <a:lnTo>
                    <a:pt x="17050" y="16954"/>
                  </a:lnTo>
                  <a:lnTo>
                    <a:pt x="17050" y="16954"/>
                  </a:lnTo>
                  <a:lnTo>
                    <a:pt x="16097" y="17907"/>
                  </a:lnTo>
                  <a:lnTo>
                    <a:pt x="16097" y="17907"/>
                  </a:lnTo>
                  <a:lnTo>
                    <a:pt x="15145" y="18955"/>
                  </a:lnTo>
                  <a:lnTo>
                    <a:pt x="15145" y="18955"/>
                  </a:lnTo>
                  <a:lnTo>
                    <a:pt x="14192" y="20002"/>
                  </a:lnTo>
                  <a:lnTo>
                    <a:pt x="14192" y="20002"/>
                  </a:lnTo>
                  <a:lnTo>
                    <a:pt x="13335" y="21050"/>
                  </a:lnTo>
                  <a:lnTo>
                    <a:pt x="13335" y="21050"/>
                  </a:lnTo>
                  <a:cubicBezTo>
                    <a:pt x="13049" y="21431"/>
                    <a:pt x="12763" y="21812"/>
                    <a:pt x="12478" y="22098"/>
                  </a:cubicBezTo>
                  <a:lnTo>
                    <a:pt x="12478" y="22098"/>
                  </a:lnTo>
                  <a:cubicBezTo>
                    <a:pt x="12192" y="22479"/>
                    <a:pt x="11906" y="22860"/>
                    <a:pt x="11621" y="23146"/>
                  </a:cubicBezTo>
                  <a:lnTo>
                    <a:pt x="11621" y="23146"/>
                  </a:lnTo>
                  <a:lnTo>
                    <a:pt x="10763" y="24289"/>
                  </a:lnTo>
                  <a:lnTo>
                    <a:pt x="10763" y="24289"/>
                  </a:lnTo>
                  <a:lnTo>
                    <a:pt x="10001" y="25432"/>
                  </a:lnTo>
                  <a:lnTo>
                    <a:pt x="10001" y="25432"/>
                  </a:lnTo>
                  <a:lnTo>
                    <a:pt x="9239" y="26575"/>
                  </a:lnTo>
                  <a:lnTo>
                    <a:pt x="9239" y="26575"/>
                  </a:lnTo>
                  <a:lnTo>
                    <a:pt x="8477" y="27717"/>
                  </a:lnTo>
                  <a:lnTo>
                    <a:pt x="8477" y="27717"/>
                  </a:lnTo>
                  <a:lnTo>
                    <a:pt x="7811" y="28956"/>
                  </a:lnTo>
                  <a:lnTo>
                    <a:pt x="7811" y="28956"/>
                  </a:lnTo>
                  <a:lnTo>
                    <a:pt x="7144" y="30194"/>
                  </a:lnTo>
                  <a:lnTo>
                    <a:pt x="7144" y="30194"/>
                  </a:lnTo>
                  <a:lnTo>
                    <a:pt x="6477" y="31432"/>
                  </a:lnTo>
                  <a:lnTo>
                    <a:pt x="6477" y="31432"/>
                  </a:lnTo>
                  <a:lnTo>
                    <a:pt x="5810" y="32671"/>
                  </a:lnTo>
                  <a:lnTo>
                    <a:pt x="5810" y="32671"/>
                  </a:lnTo>
                  <a:lnTo>
                    <a:pt x="5239" y="33909"/>
                  </a:lnTo>
                  <a:lnTo>
                    <a:pt x="5239" y="33909"/>
                  </a:lnTo>
                  <a:cubicBezTo>
                    <a:pt x="5048" y="34290"/>
                    <a:pt x="4858" y="34766"/>
                    <a:pt x="4667" y="35147"/>
                  </a:cubicBezTo>
                  <a:lnTo>
                    <a:pt x="4667" y="35147"/>
                  </a:lnTo>
                  <a:lnTo>
                    <a:pt x="4096" y="36481"/>
                  </a:lnTo>
                  <a:lnTo>
                    <a:pt x="4096" y="36481"/>
                  </a:lnTo>
                  <a:lnTo>
                    <a:pt x="3620" y="37814"/>
                  </a:lnTo>
                  <a:lnTo>
                    <a:pt x="3620" y="37814"/>
                  </a:lnTo>
                  <a:lnTo>
                    <a:pt x="3143" y="39148"/>
                  </a:lnTo>
                  <a:lnTo>
                    <a:pt x="3143" y="39148"/>
                  </a:lnTo>
                  <a:lnTo>
                    <a:pt x="2667" y="40481"/>
                  </a:lnTo>
                  <a:lnTo>
                    <a:pt x="2667" y="40481"/>
                  </a:lnTo>
                  <a:lnTo>
                    <a:pt x="2286" y="41815"/>
                  </a:lnTo>
                  <a:lnTo>
                    <a:pt x="2286" y="41815"/>
                  </a:lnTo>
                  <a:lnTo>
                    <a:pt x="1905" y="43148"/>
                  </a:lnTo>
                  <a:lnTo>
                    <a:pt x="1905" y="43148"/>
                  </a:lnTo>
                  <a:lnTo>
                    <a:pt x="1524" y="44482"/>
                  </a:lnTo>
                  <a:lnTo>
                    <a:pt x="1524" y="44482"/>
                  </a:lnTo>
                  <a:lnTo>
                    <a:pt x="1238" y="45910"/>
                  </a:lnTo>
                  <a:lnTo>
                    <a:pt x="1238" y="45910"/>
                  </a:lnTo>
                  <a:cubicBezTo>
                    <a:pt x="1143" y="46387"/>
                    <a:pt x="1048" y="46863"/>
                    <a:pt x="953" y="47339"/>
                  </a:cubicBezTo>
                  <a:lnTo>
                    <a:pt x="953" y="47339"/>
                  </a:lnTo>
                  <a:lnTo>
                    <a:pt x="667" y="48768"/>
                  </a:lnTo>
                  <a:lnTo>
                    <a:pt x="667" y="48768"/>
                  </a:lnTo>
                  <a:lnTo>
                    <a:pt x="476" y="50197"/>
                  </a:lnTo>
                  <a:lnTo>
                    <a:pt x="476" y="50197"/>
                  </a:lnTo>
                  <a:lnTo>
                    <a:pt x="286" y="51625"/>
                  </a:lnTo>
                  <a:lnTo>
                    <a:pt x="286" y="51625"/>
                  </a:lnTo>
                  <a:lnTo>
                    <a:pt x="190" y="53054"/>
                  </a:lnTo>
                  <a:lnTo>
                    <a:pt x="190" y="53054"/>
                  </a:lnTo>
                  <a:lnTo>
                    <a:pt x="95" y="54483"/>
                  </a:lnTo>
                  <a:lnTo>
                    <a:pt x="95" y="54483"/>
                  </a:lnTo>
                  <a:lnTo>
                    <a:pt x="95" y="54959"/>
                  </a:lnTo>
                  <a:cubicBezTo>
                    <a:pt x="95" y="55626"/>
                    <a:pt x="95" y="56197"/>
                    <a:pt x="0" y="56864"/>
                  </a:cubicBezTo>
                  <a:lnTo>
                    <a:pt x="0" y="57340"/>
                  </a:lnTo>
                  <a:lnTo>
                    <a:pt x="0" y="57340"/>
                  </a:lnTo>
                  <a:lnTo>
                    <a:pt x="0" y="77343"/>
                  </a:lnTo>
                  <a:lnTo>
                    <a:pt x="0" y="359855"/>
                  </a:lnTo>
                  <a:cubicBezTo>
                    <a:pt x="0" y="391858"/>
                    <a:pt x="25908" y="417767"/>
                    <a:pt x="57626" y="417767"/>
                  </a:cubicBezTo>
                  <a:lnTo>
                    <a:pt x="57626" y="417767"/>
                  </a:lnTo>
                  <a:close/>
                  <a:moveTo>
                    <a:pt x="57626" y="0"/>
                  </a:moveTo>
                  <a:lnTo>
                    <a:pt x="57626" y="0"/>
                  </a:lnTo>
                  <a:lnTo>
                    <a:pt x="57626"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7" name="Freeform: Shape 186">
              <a:extLst>
                <a:ext uri="{FF2B5EF4-FFF2-40B4-BE49-F238E27FC236}">
                  <a16:creationId xmlns:a16="http://schemas.microsoft.com/office/drawing/2014/main" id="{37F892D6-1BA7-43F9-A999-76BCDBE7D53A}"/>
                </a:ext>
              </a:extLst>
            </p:cNvPr>
            <p:cNvSpPr/>
            <p:nvPr/>
          </p:nvSpPr>
          <p:spPr>
            <a:xfrm>
              <a:off x="75454" y="4553410"/>
              <a:ext cx="628078" cy="867822"/>
            </a:xfrm>
            <a:custGeom>
              <a:avLst/>
              <a:gdLst>
                <a:gd name="connsiteX0" fmla="*/ 550069 w 628078"/>
                <a:gd name="connsiteY0" fmla="*/ 300609 h 867822"/>
                <a:gd name="connsiteX1" fmla="*/ 570452 w 628078"/>
                <a:gd name="connsiteY1" fmla="*/ 300609 h 867822"/>
                <a:gd name="connsiteX2" fmla="*/ 628079 w 628078"/>
                <a:gd name="connsiteY2" fmla="*/ 242983 h 867822"/>
                <a:gd name="connsiteX3" fmla="*/ 628079 w 628078"/>
                <a:gd name="connsiteY3" fmla="*/ 57626 h 867822"/>
                <a:gd name="connsiteX4" fmla="*/ 570452 w 628078"/>
                <a:gd name="connsiteY4" fmla="*/ 0 h 867822"/>
                <a:gd name="connsiteX5" fmla="*/ 216599 w 628078"/>
                <a:gd name="connsiteY5" fmla="*/ 0 h 867822"/>
                <a:gd name="connsiteX6" fmla="*/ 158972 w 628078"/>
                <a:gd name="connsiteY6" fmla="*/ 857 h 867822"/>
                <a:gd name="connsiteX7" fmla="*/ 158972 w 628078"/>
                <a:gd name="connsiteY7" fmla="*/ 212884 h 867822"/>
                <a:gd name="connsiteX8" fmla="*/ 78010 w 628078"/>
                <a:gd name="connsiteY8" fmla="*/ 293846 h 867822"/>
                <a:gd name="connsiteX9" fmla="*/ 57626 w 628078"/>
                <a:gd name="connsiteY9" fmla="*/ 293846 h 867822"/>
                <a:gd name="connsiteX10" fmla="*/ 0 w 628078"/>
                <a:gd name="connsiteY10" fmla="*/ 352901 h 867822"/>
                <a:gd name="connsiteX11" fmla="*/ 0 w 628078"/>
                <a:gd name="connsiteY11" fmla="*/ 464153 h 867822"/>
                <a:gd name="connsiteX12" fmla="*/ 0 w 628078"/>
                <a:gd name="connsiteY12" fmla="*/ 520351 h 867822"/>
                <a:gd name="connsiteX13" fmla="*/ 0 w 628078"/>
                <a:gd name="connsiteY13" fmla="*/ 810197 h 867822"/>
                <a:gd name="connsiteX14" fmla="*/ 57626 w 628078"/>
                <a:gd name="connsiteY14" fmla="*/ 867823 h 867822"/>
                <a:gd name="connsiteX15" fmla="*/ 252413 w 628078"/>
                <a:gd name="connsiteY15" fmla="*/ 867823 h 867822"/>
                <a:gd name="connsiteX16" fmla="*/ 310039 w 628078"/>
                <a:gd name="connsiteY16" fmla="*/ 866965 h 867822"/>
                <a:gd name="connsiteX17" fmla="*/ 310039 w 628078"/>
                <a:gd name="connsiteY17" fmla="*/ 660559 h 867822"/>
                <a:gd name="connsiteX18" fmla="*/ 391001 w 628078"/>
                <a:gd name="connsiteY18" fmla="*/ 579596 h 867822"/>
                <a:gd name="connsiteX19" fmla="*/ 411385 w 628078"/>
                <a:gd name="connsiteY19" fmla="*/ 579596 h 867822"/>
                <a:gd name="connsiteX20" fmla="*/ 469011 w 628078"/>
                <a:gd name="connsiteY20" fmla="*/ 520541 h 867822"/>
                <a:gd name="connsiteX21" fmla="*/ 469011 w 628078"/>
                <a:gd name="connsiteY21" fmla="*/ 381667 h 867822"/>
                <a:gd name="connsiteX22" fmla="*/ 550069 w 628078"/>
                <a:gd name="connsiteY22" fmla="*/ 300609 h 86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8078" h="867822">
                  <a:moveTo>
                    <a:pt x="550069" y="300609"/>
                  </a:moveTo>
                  <a:lnTo>
                    <a:pt x="570452" y="300609"/>
                  </a:lnTo>
                  <a:cubicBezTo>
                    <a:pt x="602171" y="300609"/>
                    <a:pt x="628079" y="274701"/>
                    <a:pt x="628079" y="242983"/>
                  </a:cubicBezTo>
                  <a:lnTo>
                    <a:pt x="628079" y="57626"/>
                  </a:lnTo>
                  <a:cubicBezTo>
                    <a:pt x="628079" y="25908"/>
                    <a:pt x="602171" y="0"/>
                    <a:pt x="570452" y="0"/>
                  </a:cubicBezTo>
                  <a:lnTo>
                    <a:pt x="216599" y="0"/>
                  </a:lnTo>
                  <a:lnTo>
                    <a:pt x="158972" y="857"/>
                  </a:lnTo>
                  <a:lnTo>
                    <a:pt x="158972" y="212884"/>
                  </a:lnTo>
                  <a:cubicBezTo>
                    <a:pt x="158972" y="257461"/>
                    <a:pt x="122587" y="293846"/>
                    <a:pt x="78010" y="293846"/>
                  </a:cubicBezTo>
                  <a:lnTo>
                    <a:pt x="57626" y="293846"/>
                  </a:lnTo>
                  <a:cubicBezTo>
                    <a:pt x="25908" y="293846"/>
                    <a:pt x="0" y="320421"/>
                    <a:pt x="0" y="352901"/>
                  </a:cubicBezTo>
                  <a:lnTo>
                    <a:pt x="0" y="464153"/>
                  </a:lnTo>
                  <a:lnTo>
                    <a:pt x="0" y="520351"/>
                  </a:lnTo>
                  <a:lnTo>
                    <a:pt x="0" y="810197"/>
                  </a:lnTo>
                  <a:cubicBezTo>
                    <a:pt x="0" y="841915"/>
                    <a:pt x="25908" y="867823"/>
                    <a:pt x="57626" y="867823"/>
                  </a:cubicBezTo>
                  <a:lnTo>
                    <a:pt x="252413" y="867823"/>
                  </a:lnTo>
                  <a:lnTo>
                    <a:pt x="310039" y="866965"/>
                  </a:lnTo>
                  <a:lnTo>
                    <a:pt x="310039" y="660559"/>
                  </a:lnTo>
                  <a:cubicBezTo>
                    <a:pt x="310039" y="615982"/>
                    <a:pt x="346424" y="579596"/>
                    <a:pt x="391001" y="579596"/>
                  </a:cubicBezTo>
                  <a:lnTo>
                    <a:pt x="411385" y="579596"/>
                  </a:lnTo>
                  <a:cubicBezTo>
                    <a:pt x="443103" y="579596"/>
                    <a:pt x="469011" y="553022"/>
                    <a:pt x="469011" y="520541"/>
                  </a:cubicBezTo>
                  <a:lnTo>
                    <a:pt x="469011" y="381667"/>
                  </a:lnTo>
                  <a:cubicBezTo>
                    <a:pt x="469011" y="336995"/>
                    <a:pt x="505397" y="300609"/>
                    <a:pt x="550069" y="30060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8" name="Freeform: Shape 187">
              <a:extLst>
                <a:ext uri="{FF2B5EF4-FFF2-40B4-BE49-F238E27FC236}">
                  <a16:creationId xmlns:a16="http://schemas.microsoft.com/office/drawing/2014/main" id="{84BCE80F-83C1-44F5-9FE1-16FA0C5C83C7}"/>
                </a:ext>
              </a:extLst>
            </p:cNvPr>
            <p:cNvSpPr/>
            <p:nvPr/>
          </p:nvSpPr>
          <p:spPr>
            <a:xfrm>
              <a:off x="234712" y="4126976"/>
              <a:ext cx="1892046" cy="1432274"/>
            </a:xfrm>
            <a:custGeom>
              <a:avLst/>
              <a:gdLst>
                <a:gd name="connsiteX0" fmla="*/ 388906 w 1892046"/>
                <a:gd name="connsiteY0" fmla="*/ 1432274 h 1432274"/>
                <a:gd name="connsiteX1" fmla="*/ 542068 w 1892046"/>
                <a:gd name="connsiteY1" fmla="*/ 1432274 h 1432274"/>
                <a:gd name="connsiteX2" fmla="*/ 624364 w 1892046"/>
                <a:gd name="connsiteY2" fmla="*/ 1362266 h 1432274"/>
                <a:gd name="connsiteX3" fmla="*/ 704279 w 1892046"/>
                <a:gd name="connsiteY3" fmla="*/ 1294352 h 1432274"/>
                <a:gd name="connsiteX4" fmla="*/ 1017461 w 1892046"/>
                <a:gd name="connsiteY4" fmla="*/ 1294352 h 1432274"/>
                <a:gd name="connsiteX5" fmla="*/ 1100042 w 1892046"/>
                <a:gd name="connsiteY5" fmla="*/ 1222724 h 1432274"/>
                <a:gd name="connsiteX6" fmla="*/ 1177576 w 1892046"/>
                <a:gd name="connsiteY6" fmla="*/ 1153287 h 1432274"/>
                <a:gd name="connsiteX7" fmla="*/ 1258253 w 1892046"/>
                <a:gd name="connsiteY7" fmla="*/ 1069943 h 1432274"/>
                <a:gd name="connsiteX8" fmla="*/ 1258253 w 1892046"/>
                <a:gd name="connsiteY8" fmla="*/ 796194 h 1432274"/>
                <a:gd name="connsiteX9" fmla="*/ 1337405 w 1892046"/>
                <a:gd name="connsiteY9" fmla="*/ 715232 h 1432274"/>
                <a:gd name="connsiteX10" fmla="*/ 1417701 w 1892046"/>
                <a:gd name="connsiteY10" fmla="*/ 645605 h 1432274"/>
                <a:gd name="connsiteX11" fmla="*/ 1495235 w 1892046"/>
                <a:gd name="connsiteY11" fmla="*/ 578072 h 1432274"/>
                <a:gd name="connsiteX12" fmla="*/ 1576292 w 1892046"/>
                <a:gd name="connsiteY12" fmla="*/ 495681 h 1432274"/>
                <a:gd name="connsiteX13" fmla="*/ 1657255 w 1892046"/>
                <a:gd name="connsiteY13" fmla="*/ 415671 h 1432274"/>
                <a:gd name="connsiteX14" fmla="*/ 1833658 w 1892046"/>
                <a:gd name="connsiteY14" fmla="*/ 415671 h 1432274"/>
                <a:gd name="connsiteX15" fmla="*/ 1892046 w 1892046"/>
                <a:gd name="connsiteY15" fmla="*/ 363188 h 1432274"/>
                <a:gd name="connsiteX16" fmla="*/ 1891951 w 1892046"/>
                <a:gd name="connsiteY16" fmla="*/ 273177 h 1432274"/>
                <a:gd name="connsiteX17" fmla="*/ 1630299 w 1892046"/>
                <a:gd name="connsiteY17" fmla="*/ 273844 h 1432274"/>
                <a:gd name="connsiteX18" fmla="*/ 1572673 w 1892046"/>
                <a:gd name="connsiteY18" fmla="*/ 216217 h 1432274"/>
                <a:gd name="connsiteX19" fmla="*/ 1572673 w 1892046"/>
                <a:gd name="connsiteY19" fmla="*/ 215551 h 1432274"/>
                <a:gd name="connsiteX20" fmla="*/ 1572387 w 1892046"/>
                <a:gd name="connsiteY20" fmla="*/ 215551 h 1432274"/>
                <a:gd name="connsiteX21" fmla="*/ 1572387 w 1892046"/>
                <a:gd name="connsiteY21" fmla="*/ 194691 h 1432274"/>
                <a:gd name="connsiteX22" fmla="*/ 1514761 w 1892046"/>
                <a:gd name="connsiteY22" fmla="*/ 137065 h 1432274"/>
                <a:gd name="connsiteX23" fmla="*/ 1028795 w 1892046"/>
                <a:gd name="connsiteY23" fmla="*/ 137065 h 1432274"/>
                <a:gd name="connsiteX24" fmla="*/ 1028986 w 1892046"/>
                <a:gd name="connsiteY24" fmla="*/ 137065 h 1432274"/>
                <a:gd name="connsiteX25" fmla="*/ 852869 w 1892046"/>
                <a:gd name="connsiteY25" fmla="*/ 137065 h 1432274"/>
                <a:gd name="connsiteX26" fmla="*/ 771906 w 1892046"/>
                <a:gd name="connsiteY26" fmla="*/ 56959 h 1432274"/>
                <a:gd name="connsiteX27" fmla="*/ 714280 w 1892046"/>
                <a:gd name="connsiteY27" fmla="*/ 0 h 1432274"/>
                <a:gd name="connsiteX28" fmla="*/ 57626 w 1892046"/>
                <a:gd name="connsiteY28" fmla="*/ 0 h 1432274"/>
                <a:gd name="connsiteX29" fmla="*/ 0 w 1892046"/>
                <a:gd name="connsiteY29" fmla="*/ 57626 h 1432274"/>
                <a:gd name="connsiteX30" fmla="*/ 0 w 1892046"/>
                <a:gd name="connsiteY30" fmla="*/ 288798 h 1432274"/>
                <a:gd name="connsiteX31" fmla="*/ 95 w 1892046"/>
                <a:gd name="connsiteY31" fmla="*/ 291655 h 1432274"/>
                <a:gd name="connsiteX32" fmla="*/ 95 w 1892046"/>
                <a:gd name="connsiteY32" fmla="*/ 299656 h 1432274"/>
                <a:gd name="connsiteX33" fmla="*/ 0 w 1892046"/>
                <a:gd name="connsiteY33" fmla="*/ 303466 h 1432274"/>
                <a:gd name="connsiteX34" fmla="*/ 0 w 1892046"/>
                <a:gd name="connsiteY34" fmla="*/ 427387 h 1432274"/>
                <a:gd name="connsiteX35" fmla="*/ 57341 w 1892046"/>
                <a:gd name="connsiteY35" fmla="*/ 426530 h 1432274"/>
                <a:gd name="connsiteX36" fmla="*/ 411099 w 1892046"/>
                <a:gd name="connsiteY36" fmla="*/ 426530 h 1432274"/>
                <a:gd name="connsiteX37" fmla="*/ 468725 w 1892046"/>
                <a:gd name="connsiteY37" fmla="*/ 484156 h 1432274"/>
                <a:gd name="connsiteX38" fmla="*/ 468725 w 1892046"/>
                <a:gd name="connsiteY38" fmla="*/ 669512 h 1432274"/>
                <a:gd name="connsiteX39" fmla="*/ 411099 w 1892046"/>
                <a:gd name="connsiteY39" fmla="*/ 727138 h 1432274"/>
                <a:gd name="connsiteX40" fmla="*/ 390716 w 1892046"/>
                <a:gd name="connsiteY40" fmla="*/ 727138 h 1432274"/>
                <a:gd name="connsiteX41" fmla="*/ 309753 w 1892046"/>
                <a:gd name="connsiteY41" fmla="*/ 808101 h 1432274"/>
                <a:gd name="connsiteX42" fmla="*/ 309753 w 1892046"/>
                <a:gd name="connsiteY42" fmla="*/ 946975 h 1432274"/>
                <a:gd name="connsiteX43" fmla="*/ 252127 w 1892046"/>
                <a:gd name="connsiteY43" fmla="*/ 1006030 h 1432274"/>
                <a:gd name="connsiteX44" fmla="*/ 231743 w 1892046"/>
                <a:gd name="connsiteY44" fmla="*/ 1006030 h 1432274"/>
                <a:gd name="connsiteX45" fmla="*/ 150781 w 1892046"/>
                <a:gd name="connsiteY45" fmla="*/ 1086993 h 1432274"/>
                <a:gd name="connsiteX46" fmla="*/ 150781 w 1892046"/>
                <a:gd name="connsiteY46" fmla="*/ 1293495 h 1432274"/>
                <a:gd name="connsiteX47" fmla="*/ 107347 w 1892046"/>
                <a:gd name="connsiteY47" fmla="*/ 1294162 h 1432274"/>
                <a:gd name="connsiteX48" fmla="*/ 113348 w 1892046"/>
                <a:gd name="connsiteY48" fmla="*/ 1294352 h 1432274"/>
                <a:gd name="connsiteX49" fmla="*/ 226600 w 1892046"/>
                <a:gd name="connsiteY49" fmla="*/ 1294352 h 1432274"/>
                <a:gd name="connsiteX50" fmla="*/ 306515 w 1892046"/>
                <a:gd name="connsiteY50" fmla="*/ 1362266 h 1432274"/>
                <a:gd name="connsiteX51" fmla="*/ 388906 w 1892046"/>
                <a:gd name="connsiteY51" fmla="*/ 1432274 h 143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892046" h="1432274">
                  <a:moveTo>
                    <a:pt x="388906" y="1432274"/>
                  </a:moveTo>
                  <a:lnTo>
                    <a:pt x="542068" y="1432274"/>
                  </a:lnTo>
                  <a:cubicBezTo>
                    <a:pt x="583406" y="1432274"/>
                    <a:pt x="617982" y="1401794"/>
                    <a:pt x="624364" y="1362266"/>
                  </a:cubicBezTo>
                  <a:cubicBezTo>
                    <a:pt x="630841" y="1322737"/>
                    <a:pt x="664274" y="1294352"/>
                    <a:pt x="704279" y="1294352"/>
                  </a:cubicBezTo>
                  <a:lnTo>
                    <a:pt x="1017461" y="1294352"/>
                  </a:lnTo>
                  <a:cubicBezTo>
                    <a:pt x="1059371" y="1294352"/>
                    <a:pt x="1094232" y="1263110"/>
                    <a:pt x="1100042" y="1222724"/>
                  </a:cubicBezTo>
                  <a:cubicBezTo>
                    <a:pt x="1105662" y="1183481"/>
                    <a:pt x="1137952" y="1154526"/>
                    <a:pt x="1177576" y="1153287"/>
                  </a:cubicBezTo>
                  <a:cubicBezTo>
                    <a:pt x="1222248" y="1151858"/>
                    <a:pt x="1258253" y="1114901"/>
                    <a:pt x="1258253" y="1069943"/>
                  </a:cubicBezTo>
                  <a:lnTo>
                    <a:pt x="1258253" y="796194"/>
                  </a:lnTo>
                  <a:cubicBezTo>
                    <a:pt x="1258253" y="752284"/>
                    <a:pt x="1293400" y="716280"/>
                    <a:pt x="1337405" y="715232"/>
                  </a:cubicBezTo>
                  <a:cubicBezTo>
                    <a:pt x="1377696" y="714280"/>
                    <a:pt x="1411224" y="684371"/>
                    <a:pt x="1417701" y="645605"/>
                  </a:cubicBezTo>
                  <a:cubicBezTo>
                    <a:pt x="1424178" y="607123"/>
                    <a:pt x="1456182" y="579215"/>
                    <a:pt x="1495235" y="578072"/>
                  </a:cubicBezTo>
                  <a:cubicBezTo>
                    <a:pt x="1539716" y="576834"/>
                    <a:pt x="1575721" y="540353"/>
                    <a:pt x="1576292" y="495681"/>
                  </a:cubicBezTo>
                  <a:cubicBezTo>
                    <a:pt x="1576864" y="451390"/>
                    <a:pt x="1613059" y="415671"/>
                    <a:pt x="1657255" y="415671"/>
                  </a:cubicBezTo>
                  <a:lnTo>
                    <a:pt x="1833658" y="415671"/>
                  </a:lnTo>
                  <a:cubicBezTo>
                    <a:pt x="1865376" y="415671"/>
                    <a:pt x="1892141" y="395002"/>
                    <a:pt x="1892046" y="363188"/>
                  </a:cubicBezTo>
                  <a:lnTo>
                    <a:pt x="1891951" y="273177"/>
                  </a:lnTo>
                  <a:cubicBezTo>
                    <a:pt x="1804130" y="273177"/>
                    <a:pt x="1718215" y="273844"/>
                    <a:pt x="1630299" y="273844"/>
                  </a:cubicBezTo>
                  <a:cubicBezTo>
                    <a:pt x="1598581" y="273844"/>
                    <a:pt x="1572673" y="247936"/>
                    <a:pt x="1572673" y="216217"/>
                  </a:cubicBezTo>
                  <a:lnTo>
                    <a:pt x="1572673" y="215551"/>
                  </a:lnTo>
                  <a:lnTo>
                    <a:pt x="1572387" y="215551"/>
                  </a:lnTo>
                  <a:lnTo>
                    <a:pt x="1572387" y="194691"/>
                  </a:lnTo>
                  <a:cubicBezTo>
                    <a:pt x="1572387" y="162973"/>
                    <a:pt x="1546479" y="137065"/>
                    <a:pt x="1514761" y="137065"/>
                  </a:cubicBezTo>
                  <a:lnTo>
                    <a:pt x="1028795" y="137065"/>
                  </a:lnTo>
                  <a:lnTo>
                    <a:pt x="1028986" y="137065"/>
                  </a:lnTo>
                  <a:lnTo>
                    <a:pt x="852869" y="137065"/>
                  </a:lnTo>
                  <a:cubicBezTo>
                    <a:pt x="808577" y="137065"/>
                    <a:pt x="772382" y="101251"/>
                    <a:pt x="771906" y="56959"/>
                  </a:cubicBezTo>
                  <a:cubicBezTo>
                    <a:pt x="771525" y="25622"/>
                    <a:pt x="745712" y="0"/>
                    <a:pt x="714280" y="0"/>
                  </a:cubicBezTo>
                  <a:lnTo>
                    <a:pt x="57626" y="0"/>
                  </a:lnTo>
                  <a:cubicBezTo>
                    <a:pt x="25908" y="0"/>
                    <a:pt x="0" y="25908"/>
                    <a:pt x="0" y="57626"/>
                  </a:cubicBezTo>
                  <a:lnTo>
                    <a:pt x="0" y="288798"/>
                  </a:lnTo>
                  <a:cubicBezTo>
                    <a:pt x="0" y="289750"/>
                    <a:pt x="0" y="290703"/>
                    <a:pt x="95" y="291655"/>
                  </a:cubicBezTo>
                  <a:cubicBezTo>
                    <a:pt x="286" y="294418"/>
                    <a:pt x="286" y="296799"/>
                    <a:pt x="95" y="299656"/>
                  </a:cubicBezTo>
                  <a:cubicBezTo>
                    <a:pt x="0" y="300895"/>
                    <a:pt x="0" y="302228"/>
                    <a:pt x="0" y="303466"/>
                  </a:cubicBezTo>
                  <a:lnTo>
                    <a:pt x="0" y="427387"/>
                  </a:lnTo>
                  <a:lnTo>
                    <a:pt x="57341" y="426530"/>
                  </a:lnTo>
                  <a:lnTo>
                    <a:pt x="411099" y="426530"/>
                  </a:lnTo>
                  <a:cubicBezTo>
                    <a:pt x="442817" y="426530"/>
                    <a:pt x="468725" y="452438"/>
                    <a:pt x="468725" y="484156"/>
                  </a:cubicBezTo>
                  <a:lnTo>
                    <a:pt x="468725" y="669512"/>
                  </a:lnTo>
                  <a:cubicBezTo>
                    <a:pt x="468725" y="701230"/>
                    <a:pt x="442817" y="727138"/>
                    <a:pt x="411099" y="727138"/>
                  </a:cubicBezTo>
                  <a:lnTo>
                    <a:pt x="390716" y="727138"/>
                  </a:lnTo>
                  <a:cubicBezTo>
                    <a:pt x="346139" y="727138"/>
                    <a:pt x="309753" y="763524"/>
                    <a:pt x="309753" y="808101"/>
                  </a:cubicBezTo>
                  <a:lnTo>
                    <a:pt x="309753" y="946975"/>
                  </a:lnTo>
                  <a:cubicBezTo>
                    <a:pt x="309753" y="979456"/>
                    <a:pt x="283845" y="1006030"/>
                    <a:pt x="252127" y="1006030"/>
                  </a:cubicBezTo>
                  <a:lnTo>
                    <a:pt x="231743" y="1006030"/>
                  </a:lnTo>
                  <a:cubicBezTo>
                    <a:pt x="187166" y="1006030"/>
                    <a:pt x="150781" y="1042416"/>
                    <a:pt x="150781" y="1086993"/>
                  </a:cubicBezTo>
                  <a:lnTo>
                    <a:pt x="150781" y="1293495"/>
                  </a:lnTo>
                  <a:lnTo>
                    <a:pt x="107347" y="1294162"/>
                  </a:lnTo>
                  <a:cubicBezTo>
                    <a:pt x="109347" y="1294352"/>
                    <a:pt x="111347" y="1294352"/>
                    <a:pt x="113348" y="1294352"/>
                  </a:cubicBezTo>
                  <a:lnTo>
                    <a:pt x="226600" y="1294352"/>
                  </a:lnTo>
                  <a:cubicBezTo>
                    <a:pt x="266605" y="1294352"/>
                    <a:pt x="300038" y="1322832"/>
                    <a:pt x="306515" y="1362266"/>
                  </a:cubicBezTo>
                  <a:cubicBezTo>
                    <a:pt x="312992" y="1401889"/>
                    <a:pt x="347567" y="1432274"/>
                    <a:pt x="388906" y="1432274"/>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9" name="Freeform: Shape 188">
              <a:extLst>
                <a:ext uri="{FF2B5EF4-FFF2-40B4-BE49-F238E27FC236}">
                  <a16:creationId xmlns:a16="http://schemas.microsoft.com/office/drawing/2014/main" id="{3B32754D-3E5F-4015-B2AA-C0AF959A2E66}"/>
                </a:ext>
              </a:extLst>
            </p:cNvPr>
            <p:cNvSpPr/>
            <p:nvPr/>
          </p:nvSpPr>
          <p:spPr>
            <a:xfrm>
              <a:off x="3572367" y="5286168"/>
              <a:ext cx="417766" cy="299656"/>
            </a:xfrm>
            <a:custGeom>
              <a:avLst/>
              <a:gdLst>
                <a:gd name="connsiteX0" fmla="*/ 0 w 417766"/>
                <a:gd name="connsiteY0" fmla="*/ 57626 h 299656"/>
                <a:gd name="connsiteX1" fmla="*/ 0 w 417766"/>
                <a:gd name="connsiteY1" fmla="*/ 77628 h 299656"/>
                <a:gd name="connsiteX2" fmla="*/ 57626 w 417766"/>
                <a:gd name="connsiteY2" fmla="*/ 135255 h 299656"/>
                <a:gd name="connsiteX3" fmla="*/ 201549 w 417766"/>
                <a:gd name="connsiteY3" fmla="*/ 135255 h 299656"/>
                <a:gd name="connsiteX4" fmla="*/ 282512 w 417766"/>
                <a:gd name="connsiteY4" fmla="*/ 216218 h 299656"/>
                <a:gd name="connsiteX5" fmla="*/ 282512 w 417766"/>
                <a:gd name="connsiteY5" fmla="*/ 242030 h 299656"/>
                <a:gd name="connsiteX6" fmla="*/ 340138 w 417766"/>
                <a:gd name="connsiteY6" fmla="*/ 299656 h 299656"/>
                <a:gd name="connsiteX7" fmla="*/ 360140 w 417766"/>
                <a:gd name="connsiteY7" fmla="*/ 299656 h 299656"/>
                <a:gd name="connsiteX8" fmla="*/ 417767 w 417766"/>
                <a:gd name="connsiteY8" fmla="*/ 242030 h 299656"/>
                <a:gd name="connsiteX9" fmla="*/ 417767 w 417766"/>
                <a:gd name="connsiteY9" fmla="*/ 77628 h 299656"/>
                <a:gd name="connsiteX10" fmla="*/ 417767 w 417766"/>
                <a:gd name="connsiteY10" fmla="*/ 57626 h 299656"/>
                <a:gd name="connsiteX11" fmla="*/ 417767 w 417766"/>
                <a:gd name="connsiteY11" fmla="*/ 56102 h 299656"/>
                <a:gd name="connsiteX12" fmla="*/ 417767 w 417766"/>
                <a:gd name="connsiteY12" fmla="*/ 56102 h 299656"/>
                <a:gd name="connsiteX13" fmla="*/ 417671 w 417766"/>
                <a:gd name="connsiteY13" fmla="*/ 54673 h 299656"/>
                <a:gd name="connsiteX14" fmla="*/ 417671 w 417766"/>
                <a:gd name="connsiteY14" fmla="*/ 54673 h 299656"/>
                <a:gd name="connsiteX15" fmla="*/ 417576 w 417766"/>
                <a:gd name="connsiteY15" fmla="*/ 53244 h 299656"/>
                <a:gd name="connsiteX16" fmla="*/ 417576 w 417766"/>
                <a:gd name="connsiteY16" fmla="*/ 53244 h 299656"/>
                <a:gd name="connsiteX17" fmla="*/ 417481 w 417766"/>
                <a:gd name="connsiteY17" fmla="*/ 51816 h 299656"/>
                <a:gd name="connsiteX18" fmla="*/ 417481 w 417766"/>
                <a:gd name="connsiteY18" fmla="*/ 51816 h 299656"/>
                <a:gd name="connsiteX19" fmla="*/ 417290 w 417766"/>
                <a:gd name="connsiteY19" fmla="*/ 50387 h 299656"/>
                <a:gd name="connsiteX20" fmla="*/ 417290 w 417766"/>
                <a:gd name="connsiteY20" fmla="*/ 50387 h 299656"/>
                <a:gd name="connsiteX21" fmla="*/ 417100 w 417766"/>
                <a:gd name="connsiteY21" fmla="*/ 48958 h 299656"/>
                <a:gd name="connsiteX22" fmla="*/ 417100 w 417766"/>
                <a:gd name="connsiteY22" fmla="*/ 48958 h 299656"/>
                <a:gd name="connsiteX23" fmla="*/ 416909 w 417766"/>
                <a:gd name="connsiteY23" fmla="*/ 47530 h 299656"/>
                <a:gd name="connsiteX24" fmla="*/ 416909 w 417766"/>
                <a:gd name="connsiteY24" fmla="*/ 47530 h 299656"/>
                <a:gd name="connsiteX25" fmla="*/ 416623 w 417766"/>
                <a:gd name="connsiteY25" fmla="*/ 46101 h 299656"/>
                <a:gd name="connsiteX26" fmla="*/ 416623 w 417766"/>
                <a:gd name="connsiteY26" fmla="*/ 46101 h 299656"/>
                <a:gd name="connsiteX27" fmla="*/ 416338 w 417766"/>
                <a:gd name="connsiteY27" fmla="*/ 44672 h 299656"/>
                <a:gd name="connsiteX28" fmla="*/ 416338 w 417766"/>
                <a:gd name="connsiteY28" fmla="*/ 44672 h 299656"/>
                <a:gd name="connsiteX29" fmla="*/ 415957 w 417766"/>
                <a:gd name="connsiteY29" fmla="*/ 43243 h 299656"/>
                <a:gd name="connsiteX30" fmla="*/ 415957 w 417766"/>
                <a:gd name="connsiteY30" fmla="*/ 43243 h 299656"/>
                <a:gd name="connsiteX31" fmla="*/ 415576 w 417766"/>
                <a:gd name="connsiteY31" fmla="*/ 41910 h 299656"/>
                <a:gd name="connsiteX32" fmla="*/ 415576 w 417766"/>
                <a:gd name="connsiteY32" fmla="*/ 41910 h 299656"/>
                <a:gd name="connsiteX33" fmla="*/ 415195 w 417766"/>
                <a:gd name="connsiteY33" fmla="*/ 40577 h 299656"/>
                <a:gd name="connsiteX34" fmla="*/ 415195 w 417766"/>
                <a:gd name="connsiteY34" fmla="*/ 40577 h 299656"/>
                <a:gd name="connsiteX35" fmla="*/ 414719 w 417766"/>
                <a:gd name="connsiteY35" fmla="*/ 39243 h 299656"/>
                <a:gd name="connsiteX36" fmla="*/ 414719 w 417766"/>
                <a:gd name="connsiteY36" fmla="*/ 39243 h 299656"/>
                <a:gd name="connsiteX37" fmla="*/ 414242 w 417766"/>
                <a:gd name="connsiteY37" fmla="*/ 37909 h 299656"/>
                <a:gd name="connsiteX38" fmla="*/ 414242 w 417766"/>
                <a:gd name="connsiteY38" fmla="*/ 37909 h 299656"/>
                <a:gd name="connsiteX39" fmla="*/ 413766 w 417766"/>
                <a:gd name="connsiteY39" fmla="*/ 36576 h 299656"/>
                <a:gd name="connsiteX40" fmla="*/ 413766 w 417766"/>
                <a:gd name="connsiteY40" fmla="*/ 36576 h 299656"/>
                <a:gd name="connsiteX41" fmla="*/ 413195 w 417766"/>
                <a:gd name="connsiteY41" fmla="*/ 35243 h 299656"/>
                <a:gd name="connsiteX42" fmla="*/ 413195 w 417766"/>
                <a:gd name="connsiteY42" fmla="*/ 35243 h 299656"/>
                <a:gd name="connsiteX43" fmla="*/ 412623 w 417766"/>
                <a:gd name="connsiteY43" fmla="*/ 34004 h 299656"/>
                <a:gd name="connsiteX44" fmla="*/ 412623 w 417766"/>
                <a:gd name="connsiteY44" fmla="*/ 34004 h 299656"/>
                <a:gd name="connsiteX45" fmla="*/ 412052 w 417766"/>
                <a:gd name="connsiteY45" fmla="*/ 32766 h 299656"/>
                <a:gd name="connsiteX46" fmla="*/ 412052 w 417766"/>
                <a:gd name="connsiteY46" fmla="*/ 32766 h 299656"/>
                <a:gd name="connsiteX47" fmla="*/ 411385 w 417766"/>
                <a:gd name="connsiteY47" fmla="*/ 31528 h 299656"/>
                <a:gd name="connsiteX48" fmla="*/ 411385 w 417766"/>
                <a:gd name="connsiteY48" fmla="*/ 31528 h 299656"/>
                <a:gd name="connsiteX49" fmla="*/ 410718 w 417766"/>
                <a:gd name="connsiteY49" fmla="*/ 30289 h 299656"/>
                <a:gd name="connsiteX50" fmla="*/ 410718 w 417766"/>
                <a:gd name="connsiteY50" fmla="*/ 30289 h 299656"/>
                <a:gd name="connsiteX51" fmla="*/ 410051 w 417766"/>
                <a:gd name="connsiteY51" fmla="*/ 29051 h 299656"/>
                <a:gd name="connsiteX52" fmla="*/ 410051 w 417766"/>
                <a:gd name="connsiteY52" fmla="*/ 29051 h 299656"/>
                <a:gd name="connsiteX53" fmla="*/ 409385 w 417766"/>
                <a:gd name="connsiteY53" fmla="*/ 27813 h 299656"/>
                <a:gd name="connsiteX54" fmla="*/ 409385 w 417766"/>
                <a:gd name="connsiteY54" fmla="*/ 27813 h 299656"/>
                <a:gd name="connsiteX55" fmla="*/ 408622 w 417766"/>
                <a:gd name="connsiteY55" fmla="*/ 26670 h 299656"/>
                <a:gd name="connsiteX56" fmla="*/ 408622 w 417766"/>
                <a:gd name="connsiteY56" fmla="*/ 26670 h 299656"/>
                <a:gd name="connsiteX57" fmla="*/ 407861 w 417766"/>
                <a:gd name="connsiteY57" fmla="*/ 25527 h 299656"/>
                <a:gd name="connsiteX58" fmla="*/ 407861 w 417766"/>
                <a:gd name="connsiteY58" fmla="*/ 25527 h 299656"/>
                <a:gd name="connsiteX59" fmla="*/ 407098 w 417766"/>
                <a:gd name="connsiteY59" fmla="*/ 24384 h 299656"/>
                <a:gd name="connsiteX60" fmla="*/ 407098 w 417766"/>
                <a:gd name="connsiteY60" fmla="*/ 24384 h 299656"/>
                <a:gd name="connsiteX61" fmla="*/ 406241 w 417766"/>
                <a:gd name="connsiteY61" fmla="*/ 23241 h 299656"/>
                <a:gd name="connsiteX62" fmla="*/ 406241 w 417766"/>
                <a:gd name="connsiteY62" fmla="*/ 23241 h 299656"/>
                <a:gd name="connsiteX63" fmla="*/ 405384 w 417766"/>
                <a:gd name="connsiteY63" fmla="*/ 22193 h 299656"/>
                <a:gd name="connsiteX64" fmla="*/ 405384 w 417766"/>
                <a:gd name="connsiteY64" fmla="*/ 22193 h 299656"/>
                <a:gd name="connsiteX65" fmla="*/ 404527 w 417766"/>
                <a:gd name="connsiteY65" fmla="*/ 21145 h 299656"/>
                <a:gd name="connsiteX66" fmla="*/ 404527 w 417766"/>
                <a:gd name="connsiteY66" fmla="*/ 21145 h 299656"/>
                <a:gd name="connsiteX67" fmla="*/ 403670 w 417766"/>
                <a:gd name="connsiteY67" fmla="*/ 20098 h 299656"/>
                <a:gd name="connsiteX68" fmla="*/ 403670 w 417766"/>
                <a:gd name="connsiteY68" fmla="*/ 20098 h 299656"/>
                <a:gd name="connsiteX69" fmla="*/ 402717 w 417766"/>
                <a:gd name="connsiteY69" fmla="*/ 19050 h 299656"/>
                <a:gd name="connsiteX70" fmla="*/ 402717 w 417766"/>
                <a:gd name="connsiteY70" fmla="*/ 19050 h 299656"/>
                <a:gd name="connsiteX71" fmla="*/ 401764 w 417766"/>
                <a:gd name="connsiteY71" fmla="*/ 18002 h 299656"/>
                <a:gd name="connsiteX72" fmla="*/ 401764 w 417766"/>
                <a:gd name="connsiteY72" fmla="*/ 18002 h 299656"/>
                <a:gd name="connsiteX73" fmla="*/ 400812 w 417766"/>
                <a:gd name="connsiteY73" fmla="*/ 17050 h 299656"/>
                <a:gd name="connsiteX74" fmla="*/ 400812 w 417766"/>
                <a:gd name="connsiteY74" fmla="*/ 17050 h 299656"/>
                <a:gd name="connsiteX75" fmla="*/ 399860 w 417766"/>
                <a:gd name="connsiteY75" fmla="*/ 16097 h 299656"/>
                <a:gd name="connsiteX76" fmla="*/ 399860 w 417766"/>
                <a:gd name="connsiteY76" fmla="*/ 16097 h 299656"/>
                <a:gd name="connsiteX77" fmla="*/ 398812 w 417766"/>
                <a:gd name="connsiteY77" fmla="*/ 15144 h 299656"/>
                <a:gd name="connsiteX78" fmla="*/ 398812 w 417766"/>
                <a:gd name="connsiteY78" fmla="*/ 15144 h 299656"/>
                <a:gd name="connsiteX79" fmla="*/ 397764 w 417766"/>
                <a:gd name="connsiteY79" fmla="*/ 14192 h 299656"/>
                <a:gd name="connsiteX80" fmla="*/ 397764 w 417766"/>
                <a:gd name="connsiteY80" fmla="*/ 14192 h 299656"/>
                <a:gd name="connsiteX81" fmla="*/ 396716 w 417766"/>
                <a:gd name="connsiteY81" fmla="*/ 13335 h 299656"/>
                <a:gd name="connsiteX82" fmla="*/ 396716 w 417766"/>
                <a:gd name="connsiteY82" fmla="*/ 13335 h 299656"/>
                <a:gd name="connsiteX83" fmla="*/ 395669 w 417766"/>
                <a:gd name="connsiteY83" fmla="*/ 12478 h 299656"/>
                <a:gd name="connsiteX84" fmla="*/ 395669 w 417766"/>
                <a:gd name="connsiteY84" fmla="*/ 12478 h 299656"/>
                <a:gd name="connsiteX85" fmla="*/ 394621 w 417766"/>
                <a:gd name="connsiteY85" fmla="*/ 11620 h 299656"/>
                <a:gd name="connsiteX86" fmla="*/ 394621 w 417766"/>
                <a:gd name="connsiteY86" fmla="*/ 11620 h 299656"/>
                <a:gd name="connsiteX87" fmla="*/ 393478 w 417766"/>
                <a:gd name="connsiteY87" fmla="*/ 10763 h 299656"/>
                <a:gd name="connsiteX88" fmla="*/ 393478 w 417766"/>
                <a:gd name="connsiteY88" fmla="*/ 10763 h 299656"/>
                <a:gd name="connsiteX89" fmla="*/ 392335 w 417766"/>
                <a:gd name="connsiteY89" fmla="*/ 10001 h 299656"/>
                <a:gd name="connsiteX90" fmla="*/ 392335 w 417766"/>
                <a:gd name="connsiteY90" fmla="*/ 10001 h 299656"/>
                <a:gd name="connsiteX91" fmla="*/ 391192 w 417766"/>
                <a:gd name="connsiteY91" fmla="*/ 9239 h 299656"/>
                <a:gd name="connsiteX92" fmla="*/ 391192 w 417766"/>
                <a:gd name="connsiteY92" fmla="*/ 9239 h 299656"/>
                <a:gd name="connsiteX93" fmla="*/ 390049 w 417766"/>
                <a:gd name="connsiteY93" fmla="*/ 8477 h 299656"/>
                <a:gd name="connsiteX94" fmla="*/ 390049 w 417766"/>
                <a:gd name="connsiteY94" fmla="*/ 8477 h 299656"/>
                <a:gd name="connsiteX95" fmla="*/ 388811 w 417766"/>
                <a:gd name="connsiteY95" fmla="*/ 7811 h 299656"/>
                <a:gd name="connsiteX96" fmla="*/ 388811 w 417766"/>
                <a:gd name="connsiteY96" fmla="*/ 7811 h 299656"/>
                <a:gd name="connsiteX97" fmla="*/ 387572 w 417766"/>
                <a:gd name="connsiteY97" fmla="*/ 7144 h 299656"/>
                <a:gd name="connsiteX98" fmla="*/ 387572 w 417766"/>
                <a:gd name="connsiteY98" fmla="*/ 7144 h 299656"/>
                <a:gd name="connsiteX99" fmla="*/ 386334 w 417766"/>
                <a:gd name="connsiteY99" fmla="*/ 6477 h 299656"/>
                <a:gd name="connsiteX100" fmla="*/ 386334 w 417766"/>
                <a:gd name="connsiteY100" fmla="*/ 6477 h 299656"/>
                <a:gd name="connsiteX101" fmla="*/ 385096 w 417766"/>
                <a:gd name="connsiteY101" fmla="*/ 5810 h 299656"/>
                <a:gd name="connsiteX102" fmla="*/ 385096 w 417766"/>
                <a:gd name="connsiteY102" fmla="*/ 5810 h 299656"/>
                <a:gd name="connsiteX103" fmla="*/ 383858 w 417766"/>
                <a:gd name="connsiteY103" fmla="*/ 5239 h 299656"/>
                <a:gd name="connsiteX104" fmla="*/ 383858 w 417766"/>
                <a:gd name="connsiteY104" fmla="*/ 5239 h 299656"/>
                <a:gd name="connsiteX105" fmla="*/ 382619 w 417766"/>
                <a:gd name="connsiteY105" fmla="*/ 4667 h 299656"/>
                <a:gd name="connsiteX106" fmla="*/ 382619 w 417766"/>
                <a:gd name="connsiteY106" fmla="*/ 4667 h 299656"/>
                <a:gd name="connsiteX107" fmla="*/ 381286 w 417766"/>
                <a:gd name="connsiteY107" fmla="*/ 4096 h 299656"/>
                <a:gd name="connsiteX108" fmla="*/ 381286 w 417766"/>
                <a:gd name="connsiteY108" fmla="*/ 4096 h 299656"/>
                <a:gd name="connsiteX109" fmla="*/ 379952 w 417766"/>
                <a:gd name="connsiteY109" fmla="*/ 3620 h 299656"/>
                <a:gd name="connsiteX110" fmla="*/ 379952 w 417766"/>
                <a:gd name="connsiteY110" fmla="*/ 3620 h 299656"/>
                <a:gd name="connsiteX111" fmla="*/ 378619 w 417766"/>
                <a:gd name="connsiteY111" fmla="*/ 3143 h 299656"/>
                <a:gd name="connsiteX112" fmla="*/ 378619 w 417766"/>
                <a:gd name="connsiteY112" fmla="*/ 3143 h 299656"/>
                <a:gd name="connsiteX113" fmla="*/ 377285 w 417766"/>
                <a:gd name="connsiteY113" fmla="*/ 2667 h 299656"/>
                <a:gd name="connsiteX114" fmla="*/ 377285 w 417766"/>
                <a:gd name="connsiteY114" fmla="*/ 2667 h 299656"/>
                <a:gd name="connsiteX115" fmla="*/ 375952 w 417766"/>
                <a:gd name="connsiteY115" fmla="*/ 2286 h 299656"/>
                <a:gd name="connsiteX116" fmla="*/ 375952 w 417766"/>
                <a:gd name="connsiteY116" fmla="*/ 2286 h 299656"/>
                <a:gd name="connsiteX117" fmla="*/ 374618 w 417766"/>
                <a:gd name="connsiteY117" fmla="*/ 1905 h 299656"/>
                <a:gd name="connsiteX118" fmla="*/ 374618 w 417766"/>
                <a:gd name="connsiteY118" fmla="*/ 1905 h 299656"/>
                <a:gd name="connsiteX119" fmla="*/ 373285 w 417766"/>
                <a:gd name="connsiteY119" fmla="*/ 1524 h 299656"/>
                <a:gd name="connsiteX120" fmla="*/ 373285 w 417766"/>
                <a:gd name="connsiteY120" fmla="*/ 1524 h 299656"/>
                <a:gd name="connsiteX121" fmla="*/ 371856 w 417766"/>
                <a:gd name="connsiteY121" fmla="*/ 1238 h 299656"/>
                <a:gd name="connsiteX122" fmla="*/ 371856 w 417766"/>
                <a:gd name="connsiteY122" fmla="*/ 1238 h 299656"/>
                <a:gd name="connsiteX123" fmla="*/ 370427 w 417766"/>
                <a:gd name="connsiteY123" fmla="*/ 952 h 299656"/>
                <a:gd name="connsiteX124" fmla="*/ 370427 w 417766"/>
                <a:gd name="connsiteY124" fmla="*/ 952 h 299656"/>
                <a:gd name="connsiteX125" fmla="*/ 368998 w 417766"/>
                <a:gd name="connsiteY125" fmla="*/ 667 h 299656"/>
                <a:gd name="connsiteX126" fmla="*/ 368998 w 417766"/>
                <a:gd name="connsiteY126" fmla="*/ 667 h 299656"/>
                <a:gd name="connsiteX127" fmla="*/ 367570 w 417766"/>
                <a:gd name="connsiteY127" fmla="*/ 476 h 299656"/>
                <a:gd name="connsiteX128" fmla="*/ 367570 w 417766"/>
                <a:gd name="connsiteY128" fmla="*/ 476 h 299656"/>
                <a:gd name="connsiteX129" fmla="*/ 366141 w 417766"/>
                <a:gd name="connsiteY129" fmla="*/ 285 h 299656"/>
                <a:gd name="connsiteX130" fmla="*/ 366141 w 417766"/>
                <a:gd name="connsiteY130" fmla="*/ 285 h 299656"/>
                <a:gd name="connsiteX131" fmla="*/ 364712 w 417766"/>
                <a:gd name="connsiteY131" fmla="*/ 190 h 299656"/>
                <a:gd name="connsiteX132" fmla="*/ 364712 w 417766"/>
                <a:gd name="connsiteY132" fmla="*/ 190 h 299656"/>
                <a:gd name="connsiteX133" fmla="*/ 363284 w 417766"/>
                <a:gd name="connsiteY133" fmla="*/ 95 h 299656"/>
                <a:gd name="connsiteX134" fmla="*/ 363284 w 417766"/>
                <a:gd name="connsiteY134" fmla="*/ 95 h 299656"/>
                <a:gd name="connsiteX135" fmla="*/ 362807 w 417766"/>
                <a:gd name="connsiteY135" fmla="*/ 95 h 299656"/>
                <a:gd name="connsiteX136" fmla="*/ 360902 w 417766"/>
                <a:gd name="connsiteY136" fmla="*/ 0 h 299656"/>
                <a:gd name="connsiteX137" fmla="*/ 360426 w 417766"/>
                <a:gd name="connsiteY137" fmla="*/ 0 h 299656"/>
                <a:gd name="connsiteX138" fmla="*/ 360426 w 417766"/>
                <a:gd name="connsiteY138" fmla="*/ 0 h 299656"/>
                <a:gd name="connsiteX139" fmla="*/ 340423 w 417766"/>
                <a:gd name="connsiteY139" fmla="*/ 0 h 299656"/>
                <a:gd name="connsiteX140" fmla="*/ 57912 w 417766"/>
                <a:gd name="connsiteY140" fmla="*/ 0 h 299656"/>
                <a:gd name="connsiteX141" fmla="*/ 0 w 417766"/>
                <a:gd name="connsiteY141" fmla="*/ 57626 h 299656"/>
                <a:gd name="connsiteX142" fmla="*/ 0 w 417766"/>
                <a:gd name="connsiteY142" fmla="*/ 57626 h 299656"/>
                <a:gd name="connsiteX143" fmla="*/ 417767 w 417766"/>
                <a:gd name="connsiteY143" fmla="*/ 57626 h 299656"/>
                <a:gd name="connsiteX144" fmla="*/ 417767 w 417766"/>
                <a:gd name="connsiteY144" fmla="*/ 57626 h 299656"/>
                <a:gd name="connsiteX145" fmla="*/ 417767 w 417766"/>
                <a:gd name="connsiteY145" fmla="*/ 57626 h 29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17766" h="299656">
                  <a:moveTo>
                    <a:pt x="0" y="57626"/>
                  </a:moveTo>
                  <a:lnTo>
                    <a:pt x="0" y="77628"/>
                  </a:lnTo>
                  <a:cubicBezTo>
                    <a:pt x="0" y="109347"/>
                    <a:pt x="25908" y="135255"/>
                    <a:pt x="57626" y="135255"/>
                  </a:cubicBezTo>
                  <a:lnTo>
                    <a:pt x="201549" y="135255"/>
                  </a:lnTo>
                  <a:cubicBezTo>
                    <a:pt x="246126" y="135255"/>
                    <a:pt x="282512" y="171640"/>
                    <a:pt x="282512" y="216218"/>
                  </a:cubicBezTo>
                  <a:lnTo>
                    <a:pt x="282512" y="242030"/>
                  </a:lnTo>
                  <a:cubicBezTo>
                    <a:pt x="282512" y="273748"/>
                    <a:pt x="308420" y="299656"/>
                    <a:pt x="340138" y="299656"/>
                  </a:cubicBezTo>
                  <a:lnTo>
                    <a:pt x="360140" y="299656"/>
                  </a:lnTo>
                  <a:cubicBezTo>
                    <a:pt x="391859" y="299656"/>
                    <a:pt x="417767" y="273748"/>
                    <a:pt x="417767" y="242030"/>
                  </a:cubicBezTo>
                  <a:lnTo>
                    <a:pt x="417767" y="77628"/>
                  </a:lnTo>
                  <a:lnTo>
                    <a:pt x="417767" y="57626"/>
                  </a:lnTo>
                  <a:lnTo>
                    <a:pt x="417767" y="56102"/>
                  </a:lnTo>
                  <a:lnTo>
                    <a:pt x="417767" y="56102"/>
                  </a:lnTo>
                  <a:lnTo>
                    <a:pt x="417671" y="54673"/>
                  </a:lnTo>
                  <a:lnTo>
                    <a:pt x="417671" y="54673"/>
                  </a:lnTo>
                  <a:lnTo>
                    <a:pt x="417576" y="53244"/>
                  </a:lnTo>
                  <a:lnTo>
                    <a:pt x="417576" y="53244"/>
                  </a:lnTo>
                  <a:lnTo>
                    <a:pt x="417481" y="51816"/>
                  </a:lnTo>
                  <a:lnTo>
                    <a:pt x="417481" y="51816"/>
                  </a:lnTo>
                  <a:lnTo>
                    <a:pt x="417290" y="50387"/>
                  </a:lnTo>
                  <a:lnTo>
                    <a:pt x="417290" y="50387"/>
                  </a:lnTo>
                  <a:lnTo>
                    <a:pt x="417100" y="48958"/>
                  </a:lnTo>
                  <a:lnTo>
                    <a:pt x="417100" y="48958"/>
                  </a:lnTo>
                  <a:lnTo>
                    <a:pt x="416909" y="47530"/>
                  </a:lnTo>
                  <a:lnTo>
                    <a:pt x="416909" y="47530"/>
                  </a:lnTo>
                  <a:cubicBezTo>
                    <a:pt x="416814" y="47054"/>
                    <a:pt x="416719" y="46577"/>
                    <a:pt x="416623" y="46101"/>
                  </a:cubicBezTo>
                  <a:lnTo>
                    <a:pt x="416623" y="46101"/>
                  </a:lnTo>
                  <a:lnTo>
                    <a:pt x="416338" y="44672"/>
                  </a:lnTo>
                  <a:lnTo>
                    <a:pt x="416338" y="44672"/>
                  </a:lnTo>
                  <a:lnTo>
                    <a:pt x="415957" y="43243"/>
                  </a:lnTo>
                  <a:lnTo>
                    <a:pt x="415957" y="43243"/>
                  </a:lnTo>
                  <a:lnTo>
                    <a:pt x="415576" y="41910"/>
                  </a:lnTo>
                  <a:lnTo>
                    <a:pt x="415576" y="41910"/>
                  </a:lnTo>
                  <a:lnTo>
                    <a:pt x="415195" y="40577"/>
                  </a:lnTo>
                  <a:lnTo>
                    <a:pt x="415195" y="40577"/>
                  </a:lnTo>
                  <a:lnTo>
                    <a:pt x="414719" y="39243"/>
                  </a:lnTo>
                  <a:lnTo>
                    <a:pt x="414719" y="39243"/>
                  </a:lnTo>
                  <a:lnTo>
                    <a:pt x="414242" y="37909"/>
                  </a:lnTo>
                  <a:lnTo>
                    <a:pt x="414242" y="37909"/>
                  </a:lnTo>
                  <a:lnTo>
                    <a:pt x="413766" y="36576"/>
                  </a:lnTo>
                  <a:lnTo>
                    <a:pt x="413766" y="36576"/>
                  </a:lnTo>
                  <a:lnTo>
                    <a:pt x="413195" y="35243"/>
                  </a:lnTo>
                  <a:lnTo>
                    <a:pt x="413195" y="35243"/>
                  </a:lnTo>
                  <a:lnTo>
                    <a:pt x="412623" y="34004"/>
                  </a:lnTo>
                  <a:lnTo>
                    <a:pt x="412623" y="34004"/>
                  </a:lnTo>
                  <a:lnTo>
                    <a:pt x="412052" y="32766"/>
                  </a:lnTo>
                  <a:lnTo>
                    <a:pt x="412052" y="32766"/>
                  </a:lnTo>
                  <a:lnTo>
                    <a:pt x="411385" y="31528"/>
                  </a:lnTo>
                  <a:lnTo>
                    <a:pt x="411385" y="31528"/>
                  </a:lnTo>
                  <a:cubicBezTo>
                    <a:pt x="411194" y="31146"/>
                    <a:pt x="411004" y="30670"/>
                    <a:pt x="410718" y="30289"/>
                  </a:cubicBezTo>
                  <a:lnTo>
                    <a:pt x="410718" y="30289"/>
                  </a:lnTo>
                  <a:lnTo>
                    <a:pt x="410051" y="29051"/>
                  </a:lnTo>
                  <a:lnTo>
                    <a:pt x="410051" y="29051"/>
                  </a:lnTo>
                  <a:cubicBezTo>
                    <a:pt x="409861" y="28670"/>
                    <a:pt x="409575" y="28289"/>
                    <a:pt x="409385" y="27813"/>
                  </a:cubicBezTo>
                  <a:lnTo>
                    <a:pt x="409385" y="27813"/>
                  </a:lnTo>
                  <a:lnTo>
                    <a:pt x="408622" y="26670"/>
                  </a:lnTo>
                  <a:lnTo>
                    <a:pt x="408622" y="26670"/>
                  </a:lnTo>
                  <a:lnTo>
                    <a:pt x="407861" y="25527"/>
                  </a:lnTo>
                  <a:lnTo>
                    <a:pt x="407861" y="25527"/>
                  </a:lnTo>
                  <a:lnTo>
                    <a:pt x="407098" y="24384"/>
                  </a:lnTo>
                  <a:lnTo>
                    <a:pt x="407098" y="24384"/>
                  </a:lnTo>
                  <a:lnTo>
                    <a:pt x="406241" y="23241"/>
                  </a:lnTo>
                  <a:lnTo>
                    <a:pt x="406241" y="23241"/>
                  </a:lnTo>
                  <a:lnTo>
                    <a:pt x="405384" y="22193"/>
                  </a:lnTo>
                  <a:lnTo>
                    <a:pt x="405384" y="22193"/>
                  </a:lnTo>
                  <a:cubicBezTo>
                    <a:pt x="405098" y="21812"/>
                    <a:pt x="404813" y="21431"/>
                    <a:pt x="404527" y="21145"/>
                  </a:cubicBezTo>
                  <a:lnTo>
                    <a:pt x="404527" y="21145"/>
                  </a:lnTo>
                  <a:lnTo>
                    <a:pt x="403670" y="20098"/>
                  </a:lnTo>
                  <a:lnTo>
                    <a:pt x="403670" y="20098"/>
                  </a:lnTo>
                  <a:lnTo>
                    <a:pt x="402717" y="19050"/>
                  </a:lnTo>
                  <a:lnTo>
                    <a:pt x="402717" y="19050"/>
                  </a:lnTo>
                  <a:lnTo>
                    <a:pt x="401764" y="18002"/>
                  </a:lnTo>
                  <a:lnTo>
                    <a:pt x="401764" y="18002"/>
                  </a:lnTo>
                  <a:lnTo>
                    <a:pt x="400812" y="17050"/>
                  </a:lnTo>
                  <a:lnTo>
                    <a:pt x="400812" y="17050"/>
                  </a:lnTo>
                  <a:lnTo>
                    <a:pt x="399860" y="16097"/>
                  </a:lnTo>
                  <a:lnTo>
                    <a:pt x="399860" y="16097"/>
                  </a:lnTo>
                  <a:lnTo>
                    <a:pt x="398812" y="15144"/>
                  </a:lnTo>
                  <a:lnTo>
                    <a:pt x="398812" y="15144"/>
                  </a:lnTo>
                  <a:lnTo>
                    <a:pt x="397764" y="14192"/>
                  </a:lnTo>
                  <a:lnTo>
                    <a:pt x="397764" y="14192"/>
                  </a:lnTo>
                  <a:lnTo>
                    <a:pt x="396716" y="13335"/>
                  </a:lnTo>
                  <a:lnTo>
                    <a:pt x="396716" y="13335"/>
                  </a:lnTo>
                  <a:cubicBezTo>
                    <a:pt x="396335" y="13049"/>
                    <a:pt x="395954" y="12763"/>
                    <a:pt x="395669" y="12478"/>
                  </a:cubicBezTo>
                  <a:lnTo>
                    <a:pt x="395669" y="12478"/>
                  </a:lnTo>
                  <a:cubicBezTo>
                    <a:pt x="395288" y="12192"/>
                    <a:pt x="394906" y="11906"/>
                    <a:pt x="394621" y="11620"/>
                  </a:cubicBezTo>
                  <a:lnTo>
                    <a:pt x="394621" y="11620"/>
                  </a:lnTo>
                  <a:lnTo>
                    <a:pt x="393478" y="10763"/>
                  </a:lnTo>
                  <a:lnTo>
                    <a:pt x="393478" y="10763"/>
                  </a:lnTo>
                  <a:lnTo>
                    <a:pt x="392335" y="10001"/>
                  </a:lnTo>
                  <a:lnTo>
                    <a:pt x="392335" y="10001"/>
                  </a:lnTo>
                  <a:lnTo>
                    <a:pt x="391192" y="9239"/>
                  </a:lnTo>
                  <a:lnTo>
                    <a:pt x="391192" y="9239"/>
                  </a:lnTo>
                  <a:lnTo>
                    <a:pt x="390049" y="8477"/>
                  </a:lnTo>
                  <a:lnTo>
                    <a:pt x="390049" y="8477"/>
                  </a:lnTo>
                  <a:lnTo>
                    <a:pt x="388811" y="7811"/>
                  </a:lnTo>
                  <a:lnTo>
                    <a:pt x="388811" y="7811"/>
                  </a:lnTo>
                  <a:lnTo>
                    <a:pt x="387572" y="7144"/>
                  </a:lnTo>
                  <a:lnTo>
                    <a:pt x="387572" y="7144"/>
                  </a:lnTo>
                  <a:lnTo>
                    <a:pt x="386334" y="6477"/>
                  </a:lnTo>
                  <a:lnTo>
                    <a:pt x="386334" y="6477"/>
                  </a:lnTo>
                  <a:lnTo>
                    <a:pt x="385096" y="5810"/>
                  </a:lnTo>
                  <a:lnTo>
                    <a:pt x="385096" y="5810"/>
                  </a:lnTo>
                  <a:lnTo>
                    <a:pt x="383858" y="5239"/>
                  </a:lnTo>
                  <a:lnTo>
                    <a:pt x="383858" y="5239"/>
                  </a:lnTo>
                  <a:cubicBezTo>
                    <a:pt x="383477" y="5048"/>
                    <a:pt x="383000" y="4858"/>
                    <a:pt x="382619" y="4667"/>
                  </a:cubicBezTo>
                  <a:lnTo>
                    <a:pt x="382619" y="4667"/>
                  </a:lnTo>
                  <a:lnTo>
                    <a:pt x="381286" y="4096"/>
                  </a:lnTo>
                  <a:lnTo>
                    <a:pt x="381286" y="4096"/>
                  </a:lnTo>
                  <a:lnTo>
                    <a:pt x="379952" y="3620"/>
                  </a:lnTo>
                  <a:lnTo>
                    <a:pt x="379952" y="3620"/>
                  </a:lnTo>
                  <a:lnTo>
                    <a:pt x="378619" y="3143"/>
                  </a:lnTo>
                  <a:lnTo>
                    <a:pt x="378619" y="3143"/>
                  </a:lnTo>
                  <a:lnTo>
                    <a:pt x="377285" y="2667"/>
                  </a:lnTo>
                  <a:lnTo>
                    <a:pt x="377285" y="2667"/>
                  </a:lnTo>
                  <a:lnTo>
                    <a:pt x="375952" y="2286"/>
                  </a:lnTo>
                  <a:lnTo>
                    <a:pt x="375952" y="2286"/>
                  </a:lnTo>
                  <a:lnTo>
                    <a:pt x="374618" y="1905"/>
                  </a:lnTo>
                  <a:lnTo>
                    <a:pt x="374618" y="1905"/>
                  </a:lnTo>
                  <a:lnTo>
                    <a:pt x="373285" y="1524"/>
                  </a:lnTo>
                  <a:lnTo>
                    <a:pt x="373285" y="1524"/>
                  </a:lnTo>
                  <a:lnTo>
                    <a:pt x="371856" y="1238"/>
                  </a:lnTo>
                  <a:lnTo>
                    <a:pt x="371856" y="1238"/>
                  </a:lnTo>
                  <a:cubicBezTo>
                    <a:pt x="371380" y="1143"/>
                    <a:pt x="370904" y="1048"/>
                    <a:pt x="370427" y="952"/>
                  </a:cubicBezTo>
                  <a:lnTo>
                    <a:pt x="370427" y="952"/>
                  </a:lnTo>
                  <a:lnTo>
                    <a:pt x="368998" y="667"/>
                  </a:lnTo>
                  <a:lnTo>
                    <a:pt x="368998" y="667"/>
                  </a:lnTo>
                  <a:lnTo>
                    <a:pt x="367570" y="476"/>
                  </a:lnTo>
                  <a:lnTo>
                    <a:pt x="367570" y="476"/>
                  </a:lnTo>
                  <a:lnTo>
                    <a:pt x="366141" y="285"/>
                  </a:lnTo>
                  <a:lnTo>
                    <a:pt x="366141" y="285"/>
                  </a:lnTo>
                  <a:lnTo>
                    <a:pt x="364712" y="190"/>
                  </a:lnTo>
                  <a:lnTo>
                    <a:pt x="364712" y="190"/>
                  </a:lnTo>
                  <a:lnTo>
                    <a:pt x="363284" y="95"/>
                  </a:lnTo>
                  <a:lnTo>
                    <a:pt x="363284" y="95"/>
                  </a:lnTo>
                  <a:lnTo>
                    <a:pt x="362807" y="95"/>
                  </a:lnTo>
                  <a:cubicBezTo>
                    <a:pt x="362141" y="95"/>
                    <a:pt x="361569" y="95"/>
                    <a:pt x="360902" y="0"/>
                  </a:cubicBezTo>
                  <a:lnTo>
                    <a:pt x="360426" y="0"/>
                  </a:lnTo>
                  <a:lnTo>
                    <a:pt x="360426" y="0"/>
                  </a:lnTo>
                  <a:lnTo>
                    <a:pt x="340423" y="0"/>
                  </a:lnTo>
                  <a:lnTo>
                    <a:pt x="57912" y="0"/>
                  </a:lnTo>
                  <a:cubicBezTo>
                    <a:pt x="25908" y="0"/>
                    <a:pt x="0" y="25908"/>
                    <a:pt x="0" y="57626"/>
                  </a:cubicBezTo>
                  <a:lnTo>
                    <a:pt x="0" y="57626"/>
                  </a:lnTo>
                  <a:close/>
                  <a:moveTo>
                    <a:pt x="417767" y="57626"/>
                  </a:moveTo>
                  <a:lnTo>
                    <a:pt x="417767" y="57626"/>
                  </a:lnTo>
                  <a:lnTo>
                    <a:pt x="417767" y="57626"/>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0" name="Freeform: Shape 189">
              <a:extLst>
                <a:ext uri="{FF2B5EF4-FFF2-40B4-BE49-F238E27FC236}">
                  <a16:creationId xmlns:a16="http://schemas.microsoft.com/office/drawing/2014/main" id="{957085BC-09FE-4530-8928-A158CE34019F}"/>
                </a:ext>
              </a:extLst>
            </p:cNvPr>
            <p:cNvSpPr/>
            <p:nvPr/>
          </p:nvSpPr>
          <p:spPr>
            <a:xfrm>
              <a:off x="2750550" y="3676824"/>
              <a:ext cx="1739455" cy="1600200"/>
            </a:xfrm>
            <a:custGeom>
              <a:avLst/>
              <a:gdLst>
                <a:gd name="connsiteX0" fmla="*/ 476 w 1739455"/>
                <a:gd name="connsiteY0" fmla="*/ 514921 h 1600200"/>
                <a:gd name="connsiteX1" fmla="*/ 48006 w 1739455"/>
                <a:gd name="connsiteY1" fmla="*/ 442722 h 1600200"/>
                <a:gd name="connsiteX2" fmla="*/ 234791 w 1739455"/>
                <a:gd name="connsiteY2" fmla="*/ 442722 h 1600200"/>
                <a:gd name="connsiteX3" fmla="*/ 319373 w 1739455"/>
                <a:gd name="connsiteY3" fmla="*/ 508063 h 1600200"/>
                <a:gd name="connsiteX4" fmla="*/ 319373 w 1739455"/>
                <a:gd name="connsiteY4" fmla="*/ 527018 h 1600200"/>
                <a:gd name="connsiteX5" fmla="*/ 377000 w 1739455"/>
                <a:gd name="connsiteY5" fmla="*/ 584645 h 1600200"/>
                <a:gd name="connsiteX6" fmla="*/ 405098 w 1739455"/>
                <a:gd name="connsiteY6" fmla="*/ 584645 h 1600200"/>
                <a:gd name="connsiteX7" fmla="*/ 486061 w 1739455"/>
                <a:gd name="connsiteY7" fmla="*/ 665607 h 1600200"/>
                <a:gd name="connsiteX8" fmla="*/ 486061 w 1739455"/>
                <a:gd name="connsiteY8" fmla="*/ 672751 h 1600200"/>
                <a:gd name="connsiteX9" fmla="*/ 486061 w 1739455"/>
                <a:gd name="connsiteY9" fmla="*/ 674275 h 1600200"/>
                <a:gd name="connsiteX10" fmla="*/ 486061 w 1739455"/>
                <a:gd name="connsiteY10" fmla="*/ 674275 h 1600200"/>
                <a:gd name="connsiteX11" fmla="*/ 486156 w 1739455"/>
                <a:gd name="connsiteY11" fmla="*/ 675704 h 1600200"/>
                <a:gd name="connsiteX12" fmla="*/ 486156 w 1739455"/>
                <a:gd name="connsiteY12" fmla="*/ 675704 h 1600200"/>
                <a:gd name="connsiteX13" fmla="*/ 486251 w 1739455"/>
                <a:gd name="connsiteY13" fmla="*/ 677132 h 1600200"/>
                <a:gd name="connsiteX14" fmla="*/ 486251 w 1739455"/>
                <a:gd name="connsiteY14" fmla="*/ 677132 h 1600200"/>
                <a:gd name="connsiteX15" fmla="*/ 486346 w 1739455"/>
                <a:gd name="connsiteY15" fmla="*/ 678561 h 1600200"/>
                <a:gd name="connsiteX16" fmla="*/ 486346 w 1739455"/>
                <a:gd name="connsiteY16" fmla="*/ 678561 h 1600200"/>
                <a:gd name="connsiteX17" fmla="*/ 486537 w 1739455"/>
                <a:gd name="connsiteY17" fmla="*/ 679990 h 1600200"/>
                <a:gd name="connsiteX18" fmla="*/ 486537 w 1739455"/>
                <a:gd name="connsiteY18" fmla="*/ 679990 h 1600200"/>
                <a:gd name="connsiteX19" fmla="*/ 486728 w 1739455"/>
                <a:gd name="connsiteY19" fmla="*/ 681419 h 1600200"/>
                <a:gd name="connsiteX20" fmla="*/ 486728 w 1739455"/>
                <a:gd name="connsiteY20" fmla="*/ 681419 h 1600200"/>
                <a:gd name="connsiteX21" fmla="*/ 486918 w 1739455"/>
                <a:gd name="connsiteY21" fmla="*/ 682847 h 1600200"/>
                <a:gd name="connsiteX22" fmla="*/ 486918 w 1739455"/>
                <a:gd name="connsiteY22" fmla="*/ 682847 h 1600200"/>
                <a:gd name="connsiteX23" fmla="*/ 509206 w 1739455"/>
                <a:gd name="connsiteY23" fmla="*/ 718852 h 1600200"/>
                <a:gd name="connsiteX24" fmla="*/ 509206 w 1739455"/>
                <a:gd name="connsiteY24" fmla="*/ 718852 h 1600200"/>
                <a:gd name="connsiteX25" fmla="*/ 510350 w 1739455"/>
                <a:gd name="connsiteY25" fmla="*/ 719709 h 1600200"/>
                <a:gd name="connsiteX26" fmla="*/ 510350 w 1739455"/>
                <a:gd name="connsiteY26" fmla="*/ 719709 h 1600200"/>
                <a:gd name="connsiteX27" fmla="*/ 511493 w 1739455"/>
                <a:gd name="connsiteY27" fmla="*/ 720471 h 1600200"/>
                <a:gd name="connsiteX28" fmla="*/ 511493 w 1739455"/>
                <a:gd name="connsiteY28" fmla="*/ 720471 h 1600200"/>
                <a:gd name="connsiteX29" fmla="*/ 512636 w 1739455"/>
                <a:gd name="connsiteY29" fmla="*/ 721233 h 1600200"/>
                <a:gd name="connsiteX30" fmla="*/ 512636 w 1739455"/>
                <a:gd name="connsiteY30" fmla="*/ 721233 h 1600200"/>
                <a:gd name="connsiteX31" fmla="*/ 513779 w 1739455"/>
                <a:gd name="connsiteY31" fmla="*/ 721995 h 1600200"/>
                <a:gd name="connsiteX32" fmla="*/ 513779 w 1739455"/>
                <a:gd name="connsiteY32" fmla="*/ 721995 h 1600200"/>
                <a:gd name="connsiteX33" fmla="*/ 514350 w 1739455"/>
                <a:gd name="connsiteY33" fmla="*/ 722281 h 1600200"/>
                <a:gd name="connsiteX34" fmla="*/ 515684 w 1739455"/>
                <a:gd name="connsiteY34" fmla="*/ 723043 h 1600200"/>
                <a:gd name="connsiteX35" fmla="*/ 516255 w 1739455"/>
                <a:gd name="connsiteY35" fmla="*/ 723329 h 1600200"/>
                <a:gd name="connsiteX36" fmla="*/ 516255 w 1739455"/>
                <a:gd name="connsiteY36" fmla="*/ 723329 h 1600200"/>
                <a:gd name="connsiteX37" fmla="*/ 517493 w 1739455"/>
                <a:gd name="connsiteY37" fmla="*/ 723995 h 1600200"/>
                <a:gd name="connsiteX38" fmla="*/ 517493 w 1739455"/>
                <a:gd name="connsiteY38" fmla="*/ 723995 h 1600200"/>
                <a:gd name="connsiteX39" fmla="*/ 518731 w 1739455"/>
                <a:gd name="connsiteY39" fmla="*/ 724662 h 1600200"/>
                <a:gd name="connsiteX40" fmla="*/ 518731 w 1739455"/>
                <a:gd name="connsiteY40" fmla="*/ 724662 h 1600200"/>
                <a:gd name="connsiteX41" fmla="*/ 519970 w 1739455"/>
                <a:gd name="connsiteY41" fmla="*/ 725234 h 1600200"/>
                <a:gd name="connsiteX42" fmla="*/ 519970 w 1739455"/>
                <a:gd name="connsiteY42" fmla="*/ 725234 h 1600200"/>
                <a:gd name="connsiteX43" fmla="*/ 521208 w 1739455"/>
                <a:gd name="connsiteY43" fmla="*/ 725805 h 1600200"/>
                <a:gd name="connsiteX44" fmla="*/ 521208 w 1739455"/>
                <a:gd name="connsiteY44" fmla="*/ 725805 h 1600200"/>
                <a:gd name="connsiteX45" fmla="*/ 522542 w 1739455"/>
                <a:gd name="connsiteY45" fmla="*/ 726377 h 1600200"/>
                <a:gd name="connsiteX46" fmla="*/ 522542 w 1739455"/>
                <a:gd name="connsiteY46" fmla="*/ 726377 h 1600200"/>
                <a:gd name="connsiteX47" fmla="*/ 523875 w 1739455"/>
                <a:gd name="connsiteY47" fmla="*/ 726853 h 1600200"/>
                <a:gd name="connsiteX48" fmla="*/ 523875 w 1739455"/>
                <a:gd name="connsiteY48" fmla="*/ 726853 h 1600200"/>
                <a:gd name="connsiteX49" fmla="*/ 525209 w 1739455"/>
                <a:gd name="connsiteY49" fmla="*/ 727329 h 1600200"/>
                <a:gd name="connsiteX50" fmla="*/ 525209 w 1739455"/>
                <a:gd name="connsiteY50" fmla="*/ 727329 h 1600200"/>
                <a:gd name="connsiteX51" fmla="*/ 525494 w 1739455"/>
                <a:gd name="connsiteY51" fmla="*/ 727424 h 1600200"/>
                <a:gd name="connsiteX52" fmla="*/ 527590 w 1739455"/>
                <a:gd name="connsiteY52" fmla="*/ 728091 h 1600200"/>
                <a:gd name="connsiteX53" fmla="*/ 527876 w 1739455"/>
                <a:gd name="connsiteY53" fmla="*/ 728186 h 1600200"/>
                <a:gd name="connsiteX54" fmla="*/ 527876 w 1739455"/>
                <a:gd name="connsiteY54" fmla="*/ 728186 h 1600200"/>
                <a:gd name="connsiteX55" fmla="*/ 529209 w 1739455"/>
                <a:gd name="connsiteY55" fmla="*/ 728567 h 1600200"/>
                <a:gd name="connsiteX56" fmla="*/ 529209 w 1739455"/>
                <a:gd name="connsiteY56" fmla="*/ 728567 h 1600200"/>
                <a:gd name="connsiteX57" fmla="*/ 530543 w 1739455"/>
                <a:gd name="connsiteY57" fmla="*/ 728948 h 1600200"/>
                <a:gd name="connsiteX58" fmla="*/ 530543 w 1739455"/>
                <a:gd name="connsiteY58" fmla="*/ 728948 h 1600200"/>
                <a:gd name="connsiteX59" fmla="*/ 531971 w 1739455"/>
                <a:gd name="connsiteY59" fmla="*/ 729234 h 1600200"/>
                <a:gd name="connsiteX60" fmla="*/ 531971 w 1739455"/>
                <a:gd name="connsiteY60" fmla="*/ 729234 h 1600200"/>
                <a:gd name="connsiteX61" fmla="*/ 533400 w 1739455"/>
                <a:gd name="connsiteY61" fmla="*/ 729520 h 1600200"/>
                <a:gd name="connsiteX62" fmla="*/ 533400 w 1739455"/>
                <a:gd name="connsiteY62" fmla="*/ 729520 h 1600200"/>
                <a:gd name="connsiteX63" fmla="*/ 533686 w 1739455"/>
                <a:gd name="connsiteY63" fmla="*/ 729520 h 1600200"/>
                <a:gd name="connsiteX64" fmla="*/ 536067 w 1739455"/>
                <a:gd name="connsiteY64" fmla="*/ 729901 h 1600200"/>
                <a:gd name="connsiteX65" fmla="*/ 536353 w 1739455"/>
                <a:gd name="connsiteY65" fmla="*/ 729901 h 1600200"/>
                <a:gd name="connsiteX66" fmla="*/ 536353 w 1739455"/>
                <a:gd name="connsiteY66" fmla="*/ 729901 h 1600200"/>
                <a:gd name="connsiteX67" fmla="*/ 537781 w 1739455"/>
                <a:gd name="connsiteY67" fmla="*/ 730091 h 1600200"/>
                <a:gd name="connsiteX68" fmla="*/ 537781 w 1739455"/>
                <a:gd name="connsiteY68" fmla="*/ 730091 h 1600200"/>
                <a:gd name="connsiteX69" fmla="*/ 539210 w 1739455"/>
                <a:gd name="connsiteY69" fmla="*/ 730187 h 1600200"/>
                <a:gd name="connsiteX70" fmla="*/ 539210 w 1739455"/>
                <a:gd name="connsiteY70" fmla="*/ 730187 h 1600200"/>
                <a:gd name="connsiteX71" fmla="*/ 540639 w 1739455"/>
                <a:gd name="connsiteY71" fmla="*/ 730282 h 1600200"/>
                <a:gd name="connsiteX72" fmla="*/ 540639 w 1739455"/>
                <a:gd name="connsiteY72" fmla="*/ 730282 h 1600200"/>
                <a:gd name="connsiteX73" fmla="*/ 541115 w 1739455"/>
                <a:gd name="connsiteY73" fmla="*/ 730282 h 1600200"/>
                <a:gd name="connsiteX74" fmla="*/ 544259 w 1739455"/>
                <a:gd name="connsiteY74" fmla="*/ 730377 h 1600200"/>
                <a:gd name="connsiteX75" fmla="*/ 563594 w 1739455"/>
                <a:gd name="connsiteY75" fmla="*/ 730377 h 1600200"/>
                <a:gd name="connsiteX76" fmla="*/ 565880 w 1739455"/>
                <a:gd name="connsiteY76" fmla="*/ 730377 h 1600200"/>
                <a:gd name="connsiteX77" fmla="*/ 646843 w 1739455"/>
                <a:gd name="connsiteY77" fmla="*/ 811339 h 1600200"/>
                <a:gd name="connsiteX78" fmla="*/ 646843 w 1739455"/>
                <a:gd name="connsiteY78" fmla="*/ 814864 h 1600200"/>
                <a:gd name="connsiteX79" fmla="*/ 646843 w 1739455"/>
                <a:gd name="connsiteY79" fmla="*/ 816388 h 1600200"/>
                <a:gd name="connsiteX80" fmla="*/ 646843 w 1739455"/>
                <a:gd name="connsiteY80" fmla="*/ 816388 h 1600200"/>
                <a:gd name="connsiteX81" fmla="*/ 646938 w 1739455"/>
                <a:gd name="connsiteY81" fmla="*/ 817817 h 1600200"/>
                <a:gd name="connsiteX82" fmla="*/ 646938 w 1739455"/>
                <a:gd name="connsiteY82" fmla="*/ 817817 h 1600200"/>
                <a:gd name="connsiteX83" fmla="*/ 647033 w 1739455"/>
                <a:gd name="connsiteY83" fmla="*/ 819245 h 1600200"/>
                <a:gd name="connsiteX84" fmla="*/ 647033 w 1739455"/>
                <a:gd name="connsiteY84" fmla="*/ 819245 h 1600200"/>
                <a:gd name="connsiteX85" fmla="*/ 647129 w 1739455"/>
                <a:gd name="connsiteY85" fmla="*/ 820674 h 1600200"/>
                <a:gd name="connsiteX86" fmla="*/ 647129 w 1739455"/>
                <a:gd name="connsiteY86" fmla="*/ 820674 h 1600200"/>
                <a:gd name="connsiteX87" fmla="*/ 647319 w 1739455"/>
                <a:gd name="connsiteY87" fmla="*/ 822103 h 1600200"/>
                <a:gd name="connsiteX88" fmla="*/ 647319 w 1739455"/>
                <a:gd name="connsiteY88" fmla="*/ 822103 h 1600200"/>
                <a:gd name="connsiteX89" fmla="*/ 647510 w 1739455"/>
                <a:gd name="connsiteY89" fmla="*/ 823531 h 1600200"/>
                <a:gd name="connsiteX90" fmla="*/ 647510 w 1739455"/>
                <a:gd name="connsiteY90" fmla="*/ 823531 h 1600200"/>
                <a:gd name="connsiteX91" fmla="*/ 647795 w 1739455"/>
                <a:gd name="connsiteY91" fmla="*/ 824960 h 1600200"/>
                <a:gd name="connsiteX92" fmla="*/ 647795 w 1739455"/>
                <a:gd name="connsiteY92" fmla="*/ 824960 h 1600200"/>
                <a:gd name="connsiteX93" fmla="*/ 648081 w 1739455"/>
                <a:gd name="connsiteY93" fmla="*/ 826389 h 1600200"/>
                <a:gd name="connsiteX94" fmla="*/ 648081 w 1739455"/>
                <a:gd name="connsiteY94" fmla="*/ 826389 h 1600200"/>
                <a:gd name="connsiteX95" fmla="*/ 648367 w 1739455"/>
                <a:gd name="connsiteY95" fmla="*/ 827818 h 1600200"/>
                <a:gd name="connsiteX96" fmla="*/ 648367 w 1739455"/>
                <a:gd name="connsiteY96" fmla="*/ 827818 h 1600200"/>
                <a:gd name="connsiteX97" fmla="*/ 648748 w 1739455"/>
                <a:gd name="connsiteY97" fmla="*/ 829247 h 1600200"/>
                <a:gd name="connsiteX98" fmla="*/ 648748 w 1739455"/>
                <a:gd name="connsiteY98" fmla="*/ 829247 h 1600200"/>
                <a:gd name="connsiteX99" fmla="*/ 700088 w 1739455"/>
                <a:gd name="connsiteY99" fmla="*/ 872300 h 1600200"/>
                <a:gd name="connsiteX100" fmla="*/ 700088 w 1739455"/>
                <a:gd name="connsiteY100" fmla="*/ 872300 h 1600200"/>
                <a:gd name="connsiteX101" fmla="*/ 701516 w 1739455"/>
                <a:gd name="connsiteY101" fmla="*/ 872395 h 1600200"/>
                <a:gd name="connsiteX102" fmla="*/ 701516 w 1739455"/>
                <a:gd name="connsiteY102" fmla="*/ 872395 h 1600200"/>
                <a:gd name="connsiteX103" fmla="*/ 701993 w 1739455"/>
                <a:gd name="connsiteY103" fmla="*/ 872395 h 1600200"/>
                <a:gd name="connsiteX104" fmla="*/ 705136 w 1739455"/>
                <a:gd name="connsiteY104" fmla="*/ 872490 h 1600200"/>
                <a:gd name="connsiteX105" fmla="*/ 712565 w 1739455"/>
                <a:gd name="connsiteY105" fmla="*/ 872490 h 1600200"/>
                <a:gd name="connsiteX106" fmla="*/ 793528 w 1739455"/>
                <a:gd name="connsiteY106" fmla="*/ 953453 h 1600200"/>
                <a:gd name="connsiteX107" fmla="*/ 793528 w 1739455"/>
                <a:gd name="connsiteY107" fmla="*/ 956977 h 1600200"/>
                <a:gd name="connsiteX108" fmla="*/ 793528 w 1739455"/>
                <a:gd name="connsiteY108" fmla="*/ 958501 h 1600200"/>
                <a:gd name="connsiteX109" fmla="*/ 793528 w 1739455"/>
                <a:gd name="connsiteY109" fmla="*/ 958501 h 1600200"/>
                <a:gd name="connsiteX110" fmla="*/ 793623 w 1739455"/>
                <a:gd name="connsiteY110" fmla="*/ 959930 h 1600200"/>
                <a:gd name="connsiteX111" fmla="*/ 793623 w 1739455"/>
                <a:gd name="connsiteY111" fmla="*/ 959930 h 1600200"/>
                <a:gd name="connsiteX112" fmla="*/ 793718 w 1739455"/>
                <a:gd name="connsiteY112" fmla="*/ 961358 h 1600200"/>
                <a:gd name="connsiteX113" fmla="*/ 793718 w 1739455"/>
                <a:gd name="connsiteY113" fmla="*/ 961358 h 1600200"/>
                <a:gd name="connsiteX114" fmla="*/ 793813 w 1739455"/>
                <a:gd name="connsiteY114" fmla="*/ 962787 h 1600200"/>
                <a:gd name="connsiteX115" fmla="*/ 793813 w 1739455"/>
                <a:gd name="connsiteY115" fmla="*/ 962787 h 1600200"/>
                <a:gd name="connsiteX116" fmla="*/ 794004 w 1739455"/>
                <a:gd name="connsiteY116" fmla="*/ 964216 h 1600200"/>
                <a:gd name="connsiteX117" fmla="*/ 794004 w 1739455"/>
                <a:gd name="connsiteY117" fmla="*/ 964216 h 1600200"/>
                <a:gd name="connsiteX118" fmla="*/ 794195 w 1739455"/>
                <a:gd name="connsiteY118" fmla="*/ 965645 h 1600200"/>
                <a:gd name="connsiteX119" fmla="*/ 794195 w 1739455"/>
                <a:gd name="connsiteY119" fmla="*/ 965645 h 1600200"/>
                <a:gd name="connsiteX120" fmla="*/ 823151 w 1739455"/>
                <a:gd name="connsiteY120" fmla="*/ 1007269 h 1600200"/>
                <a:gd name="connsiteX121" fmla="*/ 823722 w 1739455"/>
                <a:gd name="connsiteY121" fmla="*/ 1007555 h 1600200"/>
                <a:gd name="connsiteX122" fmla="*/ 823722 w 1739455"/>
                <a:gd name="connsiteY122" fmla="*/ 1007555 h 1600200"/>
                <a:gd name="connsiteX123" fmla="*/ 824960 w 1739455"/>
                <a:gd name="connsiteY123" fmla="*/ 1008221 h 1600200"/>
                <a:gd name="connsiteX124" fmla="*/ 824960 w 1739455"/>
                <a:gd name="connsiteY124" fmla="*/ 1008221 h 1600200"/>
                <a:gd name="connsiteX125" fmla="*/ 826198 w 1739455"/>
                <a:gd name="connsiteY125" fmla="*/ 1008888 h 1600200"/>
                <a:gd name="connsiteX126" fmla="*/ 826198 w 1739455"/>
                <a:gd name="connsiteY126" fmla="*/ 1008888 h 1600200"/>
                <a:gd name="connsiteX127" fmla="*/ 827437 w 1739455"/>
                <a:gd name="connsiteY127" fmla="*/ 1009460 h 1600200"/>
                <a:gd name="connsiteX128" fmla="*/ 827437 w 1739455"/>
                <a:gd name="connsiteY128" fmla="*/ 1009460 h 1600200"/>
                <a:gd name="connsiteX129" fmla="*/ 828675 w 1739455"/>
                <a:gd name="connsiteY129" fmla="*/ 1010031 h 1600200"/>
                <a:gd name="connsiteX130" fmla="*/ 828675 w 1739455"/>
                <a:gd name="connsiteY130" fmla="*/ 1010031 h 1600200"/>
                <a:gd name="connsiteX131" fmla="*/ 830009 w 1739455"/>
                <a:gd name="connsiteY131" fmla="*/ 1010603 h 1600200"/>
                <a:gd name="connsiteX132" fmla="*/ 830009 w 1739455"/>
                <a:gd name="connsiteY132" fmla="*/ 1010603 h 1600200"/>
                <a:gd name="connsiteX133" fmla="*/ 831342 w 1739455"/>
                <a:gd name="connsiteY133" fmla="*/ 1011079 h 1600200"/>
                <a:gd name="connsiteX134" fmla="*/ 831342 w 1739455"/>
                <a:gd name="connsiteY134" fmla="*/ 1011079 h 1600200"/>
                <a:gd name="connsiteX135" fmla="*/ 832676 w 1739455"/>
                <a:gd name="connsiteY135" fmla="*/ 1011555 h 1600200"/>
                <a:gd name="connsiteX136" fmla="*/ 832676 w 1739455"/>
                <a:gd name="connsiteY136" fmla="*/ 1011555 h 1600200"/>
                <a:gd name="connsiteX137" fmla="*/ 832961 w 1739455"/>
                <a:gd name="connsiteY137" fmla="*/ 1011650 h 1600200"/>
                <a:gd name="connsiteX138" fmla="*/ 835057 w 1739455"/>
                <a:gd name="connsiteY138" fmla="*/ 1012317 h 1600200"/>
                <a:gd name="connsiteX139" fmla="*/ 835343 w 1739455"/>
                <a:gd name="connsiteY139" fmla="*/ 1012412 h 1600200"/>
                <a:gd name="connsiteX140" fmla="*/ 835343 w 1739455"/>
                <a:gd name="connsiteY140" fmla="*/ 1012412 h 1600200"/>
                <a:gd name="connsiteX141" fmla="*/ 836676 w 1739455"/>
                <a:gd name="connsiteY141" fmla="*/ 1012793 h 1600200"/>
                <a:gd name="connsiteX142" fmla="*/ 836676 w 1739455"/>
                <a:gd name="connsiteY142" fmla="*/ 1012793 h 1600200"/>
                <a:gd name="connsiteX143" fmla="*/ 838010 w 1739455"/>
                <a:gd name="connsiteY143" fmla="*/ 1013174 h 1600200"/>
                <a:gd name="connsiteX144" fmla="*/ 838010 w 1739455"/>
                <a:gd name="connsiteY144" fmla="*/ 1013174 h 1600200"/>
                <a:gd name="connsiteX145" fmla="*/ 839438 w 1739455"/>
                <a:gd name="connsiteY145" fmla="*/ 1013460 h 1600200"/>
                <a:gd name="connsiteX146" fmla="*/ 839438 w 1739455"/>
                <a:gd name="connsiteY146" fmla="*/ 1013460 h 1600200"/>
                <a:gd name="connsiteX147" fmla="*/ 840867 w 1739455"/>
                <a:gd name="connsiteY147" fmla="*/ 1013746 h 1600200"/>
                <a:gd name="connsiteX148" fmla="*/ 840867 w 1739455"/>
                <a:gd name="connsiteY148" fmla="*/ 1013746 h 1600200"/>
                <a:gd name="connsiteX149" fmla="*/ 841153 w 1739455"/>
                <a:gd name="connsiteY149" fmla="*/ 1013746 h 1600200"/>
                <a:gd name="connsiteX150" fmla="*/ 843534 w 1739455"/>
                <a:gd name="connsiteY150" fmla="*/ 1014127 h 1600200"/>
                <a:gd name="connsiteX151" fmla="*/ 843820 w 1739455"/>
                <a:gd name="connsiteY151" fmla="*/ 1014127 h 1600200"/>
                <a:gd name="connsiteX152" fmla="*/ 843820 w 1739455"/>
                <a:gd name="connsiteY152" fmla="*/ 1014127 h 1600200"/>
                <a:gd name="connsiteX153" fmla="*/ 845248 w 1739455"/>
                <a:gd name="connsiteY153" fmla="*/ 1014317 h 1600200"/>
                <a:gd name="connsiteX154" fmla="*/ 845248 w 1739455"/>
                <a:gd name="connsiteY154" fmla="*/ 1014317 h 1600200"/>
                <a:gd name="connsiteX155" fmla="*/ 846677 w 1739455"/>
                <a:gd name="connsiteY155" fmla="*/ 1014413 h 1600200"/>
                <a:gd name="connsiteX156" fmla="*/ 846677 w 1739455"/>
                <a:gd name="connsiteY156" fmla="*/ 1014413 h 1600200"/>
                <a:gd name="connsiteX157" fmla="*/ 848106 w 1739455"/>
                <a:gd name="connsiteY157" fmla="*/ 1014508 h 1600200"/>
                <a:gd name="connsiteX158" fmla="*/ 848106 w 1739455"/>
                <a:gd name="connsiteY158" fmla="*/ 1014508 h 1600200"/>
                <a:gd name="connsiteX159" fmla="*/ 848582 w 1739455"/>
                <a:gd name="connsiteY159" fmla="*/ 1014508 h 1600200"/>
                <a:gd name="connsiteX160" fmla="*/ 851726 w 1739455"/>
                <a:gd name="connsiteY160" fmla="*/ 1014603 h 1600200"/>
                <a:gd name="connsiteX161" fmla="*/ 871156 w 1739455"/>
                <a:gd name="connsiteY161" fmla="*/ 1014603 h 1600200"/>
                <a:gd name="connsiteX162" fmla="*/ 878110 w 1739455"/>
                <a:gd name="connsiteY162" fmla="*/ 1014603 h 1600200"/>
                <a:gd name="connsiteX163" fmla="*/ 959072 w 1739455"/>
                <a:gd name="connsiteY163" fmla="*/ 1095566 h 1600200"/>
                <a:gd name="connsiteX164" fmla="*/ 959072 w 1739455"/>
                <a:gd name="connsiteY164" fmla="*/ 1105376 h 1600200"/>
                <a:gd name="connsiteX165" fmla="*/ 959072 w 1739455"/>
                <a:gd name="connsiteY165" fmla="*/ 1106805 h 1600200"/>
                <a:gd name="connsiteX166" fmla="*/ 959072 w 1739455"/>
                <a:gd name="connsiteY166" fmla="*/ 1106805 h 1600200"/>
                <a:gd name="connsiteX167" fmla="*/ 959168 w 1739455"/>
                <a:gd name="connsiteY167" fmla="*/ 1108234 h 1600200"/>
                <a:gd name="connsiteX168" fmla="*/ 959168 w 1739455"/>
                <a:gd name="connsiteY168" fmla="*/ 1108234 h 1600200"/>
                <a:gd name="connsiteX169" fmla="*/ 959263 w 1739455"/>
                <a:gd name="connsiteY169" fmla="*/ 1109663 h 1600200"/>
                <a:gd name="connsiteX170" fmla="*/ 959263 w 1739455"/>
                <a:gd name="connsiteY170" fmla="*/ 1109663 h 1600200"/>
                <a:gd name="connsiteX171" fmla="*/ 959358 w 1739455"/>
                <a:gd name="connsiteY171" fmla="*/ 1111091 h 1600200"/>
                <a:gd name="connsiteX172" fmla="*/ 959358 w 1739455"/>
                <a:gd name="connsiteY172" fmla="*/ 1111091 h 1600200"/>
                <a:gd name="connsiteX173" fmla="*/ 959548 w 1739455"/>
                <a:gd name="connsiteY173" fmla="*/ 1112520 h 1600200"/>
                <a:gd name="connsiteX174" fmla="*/ 959548 w 1739455"/>
                <a:gd name="connsiteY174" fmla="*/ 1112520 h 1600200"/>
                <a:gd name="connsiteX175" fmla="*/ 959739 w 1739455"/>
                <a:gd name="connsiteY175" fmla="*/ 1113949 h 1600200"/>
                <a:gd name="connsiteX176" fmla="*/ 959739 w 1739455"/>
                <a:gd name="connsiteY176" fmla="*/ 1113949 h 1600200"/>
                <a:gd name="connsiteX177" fmla="*/ 959930 w 1739455"/>
                <a:gd name="connsiteY177" fmla="*/ 1115378 h 1600200"/>
                <a:gd name="connsiteX178" fmla="*/ 959930 w 1739455"/>
                <a:gd name="connsiteY178" fmla="*/ 1115378 h 1600200"/>
                <a:gd name="connsiteX179" fmla="*/ 960215 w 1739455"/>
                <a:gd name="connsiteY179" fmla="*/ 1116806 h 1600200"/>
                <a:gd name="connsiteX180" fmla="*/ 960215 w 1739455"/>
                <a:gd name="connsiteY180" fmla="*/ 1116806 h 1600200"/>
                <a:gd name="connsiteX181" fmla="*/ 960501 w 1739455"/>
                <a:gd name="connsiteY181" fmla="*/ 1118235 h 1600200"/>
                <a:gd name="connsiteX182" fmla="*/ 960501 w 1739455"/>
                <a:gd name="connsiteY182" fmla="*/ 1118235 h 1600200"/>
                <a:gd name="connsiteX183" fmla="*/ 960882 w 1739455"/>
                <a:gd name="connsiteY183" fmla="*/ 1119664 h 1600200"/>
                <a:gd name="connsiteX184" fmla="*/ 960882 w 1739455"/>
                <a:gd name="connsiteY184" fmla="*/ 1119664 h 1600200"/>
                <a:gd name="connsiteX185" fmla="*/ 961263 w 1739455"/>
                <a:gd name="connsiteY185" fmla="*/ 1120997 h 1600200"/>
                <a:gd name="connsiteX186" fmla="*/ 961263 w 1739455"/>
                <a:gd name="connsiteY186" fmla="*/ 1120997 h 1600200"/>
                <a:gd name="connsiteX187" fmla="*/ 961644 w 1739455"/>
                <a:gd name="connsiteY187" fmla="*/ 1122331 h 1600200"/>
                <a:gd name="connsiteX188" fmla="*/ 961644 w 1739455"/>
                <a:gd name="connsiteY188" fmla="*/ 1122331 h 1600200"/>
                <a:gd name="connsiteX189" fmla="*/ 962120 w 1739455"/>
                <a:gd name="connsiteY189" fmla="*/ 1123664 h 1600200"/>
                <a:gd name="connsiteX190" fmla="*/ 962120 w 1739455"/>
                <a:gd name="connsiteY190" fmla="*/ 1123664 h 1600200"/>
                <a:gd name="connsiteX191" fmla="*/ 962597 w 1739455"/>
                <a:gd name="connsiteY191" fmla="*/ 1124998 h 1600200"/>
                <a:gd name="connsiteX192" fmla="*/ 962597 w 1739455"/>
                <a:gd name="connsiteY192" fmla="*/ 1124998 h 1600200"/>
                <a:gd name="connsiteX193" fmla="*/ 963073 w 1739455"/>
                <a:gd name="connsiteY193" fmla="*/ 1126331 h 1600200"/>
                <a:gd name="connsiteX194" fmla="*/ 963073 w 1739455"/>
                <a:gd name="connsiteY194" fmla="*/ 1126331 h 1600200"/>
                <a:gd name="connsiteX195" fmla="*/ 963644 w 1739455"/>
                <a:gd name="connsiteY195" fmla="*/ 1127665 h 1600200"/>
                <a:gd name="connsiteX196" fmla="*/ 963644 w 1739455"/>
                <a:gd name="connsiteY196" fmla="*/ 1127665 h 1600200"/>
                <a:gd name="connsiteX197" fmla="*/ 964216 w 1739455"/>
                <a:gd name="connsiteY197" fmla="*/ 1128903 h 1600200"/>
                <a:gd name="connsiteX198" fmla="*/ 964216 w 1739455"/>
                <a:gd name="connsiteY198" fmla="*/ 1128903 h 1600200"/>
                <a:gd name="connsiteX199" fmla="*/ 964787 w 1739455"/>
                <a:gd name="connsiteY199" fmla="*/ 1130141 h 1600200"/>
                <a:gd name="connsiteX200" fmla="*/ 964787 w 1739455"/>
                <a:gd name="connsiteY200" fmla="*/ 1130141 h 1600200"/>
                <a:gd name="connsiteX201" fmla="*/ 965454 w 1739455"/>
                <a:gd name="connsiteY201" fmla="*/ 1131380 h 1600200"/>
                <a:gd name="connsiteX202" fmla="*/ 965454 w 1739455"/>
                <a:gd name="connsiteY202" fmla="*/ 1131380 h 1600200"/>
                <a:gd name="connsiteX203" fmla="*/ 966121 w 1739455"/>
                <a:gd name="connsiteY203" fmla="*/ 1132618 h 1600200"/>
                <a:gd name="connsiteX204" fmla="*/ 966121 w 1739455"/>
                <a:gd name="connsiteY204" fmla="*/ 1132618 h 1600200"/>
                <a:gd name="connsiteX205" fmla="*/ 966788 w 1739455"/>
                <a:gd name="connsiteY205" fmla="*/ 1133856 h 1600200"/>
                <a:gd name="connsiteX206" fmla="*/ 966788 w 1739455"/>
                <a:gd name="connsiteY206" fmla="*/ 1133856 h 1600200"/>
                <a:gd name="connsiteX207" fmla="*/ 967454 w 1739455"/>
                <a:gd name="connsiteY207" fmla="*/ 1135094 h 1600200"/>
                <a:gd name="connsiteX208" fmla="*/ 967454 w 1739455"/>
                <a:gd name="connsiteY208" fmla="*/ 1135094 h 1600200"/>
                <a:gd name="connsiteX209" fmla="*/ 968216 w 1739455"/>
                <a:gd name="connsiteY209" fmla="*/ 1136237 h 1600200"/>
                <a:gd name="connsiteX210" fmla="*/ 968216 w 1739455"/>
                <a:gd name="connsiteY210" fmla="*/ 1136237 h 1600200"/>
                <a:gd name="connsiteX211" fmla="*/ 968978 w 1739455"/>
                <a:gd name="connsiteY211" fmla="*/ 1137380 h 1600200"/>
                <a:gd name="connsiteX212" fmla="*/ 968978 w 1739455"/>
                <a:gd name="connsiteY212" fmla="*/ 1137380 h 1600200"/>
                <a:gd name="connsiteX213" fmla="*/ 969740 w 1739455"/>
                <a:gd name="connsiteY213" fmla="*/ 1138523 h 1600200"/>
                <a:gd name="connsiteX214" fmla="*/ 969740 w 1739455"/>
                <a:gd name="connsiteY214" fmla="*/ 1138523 h 1600200"/>
                <a:gd name="connsiteX215" fmla="*/ 970597 w 1739455"/>
                <a:gd name="connsiteY215" fmla="*/ 1139666 h 1600200"/>
                <a:gd name="connsiteX216" fmla="*/ 970597 w 1739455"/>
                <a:gd name="connsiteY216" fmla="*/ 1139666 h 1600200"/>
                <a:gd name="connsiteX217" fmla="*/ 971455 w 1739455"/>
                <a:gd name="connsiteY217" fmla="*/ 1140809 h 1600200"/>
                <a:gd name="connsiteX218" fmla="*/ 971455 w 1739455"/>
                <a:gd name="connsiteY218" fmla="*/ 1140809 h 1600200"/>
                <a:gd name="connsiteX219" fmla="*/ 972312 w 1739455"/>
                <a:gd name="connsiteY219" fmla="*/ 1141857 h 1600200"/>
                <a:gd name="connsiteX220" fmla="*/ 972312 w 1739455"/>
                <a:gd name="connsiteY220" fmla="*/ 1141857 h 1600200"/>
                <a:gd name="connsiteX221" fmla="*/ 973169 w 1739455"/>
                <a:gd name="connsiteY221" fmla="*/ 1142905 h 1600200"/>
                <a:gd name="connsiteX222" fmla="*/ 973169 w 1739455"/>
                <a:gd name="connsiteY222" fmla="*/ 1142905 h 1600200"/>
                <a:gd name="connsiteX223" fmla="*/ 974122 w 1739455"/>
                <a:gd name="connsiteY223" fmla="*/ 1143953 h 1600200"/>
                <a:gd name="connsiteX224" fmla="*/ 974122 w 1739455"/>
                <a:gd name="connsiteY224" fmla="*/ 1143953 h 1600200"/>
                <a:gd name="connsiteX225" fmla="*/ 975074 w 1739455"/>
                <a:gd name="connsiteY225" fmla="*/ 1145000 h 1600200"/>
                <a:gd name="connsiteX226" fmla="*/ 975074 w 1739455"/>
                <a:gd name="connsiteY226" fmla="*/ 1145000 h 1600200"/>
                <a:gd name="connsiteX227" fmla="*/ 976027 w 1739455"/>
                <a:gd name="connsiteY227" fmla="*/ 1145953 h 1600200"/>
                <a:gd name="connsiteX228" fmla="*/ 976027 w 1739455"/>
                <a:gd name="connsiteY228" fmla="*/ 1145953 h 1600200"/>
                <a:gd name="connsiteX229" fmla="*/ 976979 w 1739455"/>
                <a:gd name="connsiteY229" fmla="*/ 1146905 h 1600200"/>
                <a:gd name="connsiteX230" fmla="*/ 976979 w 1739455"/>
                <a:gd name="connsiteY230" fmla="*/ 1146905 h 1600200"/>
                <a:gd name="connsiteX231" fmla="*/ 978027 w 1739455"/>
                <a:gd name="connsiteY231" fmla="*/ 1147858 h 1600200"/>
                <a:gd name="connsiteX232" fmla="*/ 978027 w 1739455"/>
                <a:gd name="connsiteY232" fmla="*/ 1147858 h 1600200"/>
                <a:gd name="connsiteX233" fmla="*/ 979075 w 1739455"/>
                <a:gd name="connsiteY233" fmla="*/ 1148810 h 1600200"/>
                <a:gd name="connsiteX234" fmla="*/ 979075 w 1739455"/>
                <a:gd name="connsiteY234" fmla="*/ 1148810 h 1600200"/>
                <a:gd name="connsiteX235" fmla="*/ 980122 w 1739455"/>
                <a:gd name="connsiteY235" fmla="*/ 1149668 h 1600200"/>
                <a:gd name="connsiteX236" fmla="*/ 980122 w 1739455"/>
                <a:gd name="connsiteY236" fmla="*/ 1149668 h 1600200"/>
                <a:gd name="connsiteX237" fmla="*/ 981170 w 1739455"/>
                <a:gd name="connsiteY237" fmla="*/ 1150525 h 1600200"/>
                <a:gd name="connsiteX238" fmla="*/ 981170 w 1739455"/>
                <a:gd name="connsiteY238" fmla="*/ 1150525 h 1600200"/>
                <a:gd name="connsiteX239" fmla="*/ 982218 w 1739455"/>
                <a:gd name="connsiteY239" fmla="*/ 1151382 h 1600200"/>
                <a:gd name="connsiteX240" fmla="*/ 982218 w 1739455"/>
                <a:gd name="connsiteY240" fmla="*/ 1151382 h 1600200"/>
                <a:gd name="connsiteX241" fmla="*/ 983361 w 1739455"/>
                <a:gd name="connsiteY241" fmla="*/ 1152239 h 1600200"/>
                <a:gd name="connsiteX242" fmla="*/ 983361 w 1739455"/>
                <a:gd name="connsiteY242" fmla="*/ 1152239 h 1600200"/>
                <a:gd name="connsiteX243" fmla="*/ 984504 w 1739455"/>
                <a:gd name="connsiteY243" fmla="*/ 1153001 h 1600200"/>
                <a:gd name="connsiteX244" fmla="*/ 984504 w 1739455"/>
                <a:gd name="connsiteY244" fmla="*/ 1153001 h 1600200"/>
                <a:gd name="connsiteX245" fmla="*/ 985647 w 1739455"/>
                <a:gd name="connsiteY245" fmla="*/ 1153763 h 1600200"/>
                <a:gd name="connsiteX246" fmla="*/ 985647 w 1739455"/>
                <a:gd name="connsiteY246" fmla="*/ 1153763 h 1600200"/>
                <a:gd name="connsiteX247" fmla="*/ 986790 w 1739455"/>
                <a:gd name="connsiteY247" fmla="*/ 1154525 h 1600200"/>
                <a:gd name="connsiteX248" fmla="*/ 986790 w 1739455"/>
                <a:gd name="connsiteY248" fmla="*/ 1154525 h 1600200"/>
                <a:gd name="connsiteX249" fmla="*/ 988028 w 1739455"/>
                <a:gd name="connsiteY249" fmla="*/ 1155192 h 1600200"/>
                <a:gd name="connsiteX250" fmla="*/ 988028 w 1739455"/>
                <a:gd name="connsiteY250" fmla="*/ 1155192 h 1600200"/>
                <a:gd name="connsiteX251" fmla="*/ 989267 w 1739455"/>
                <a:gd name="connsiteY251" fmla="*/ 1155859 h 1600200"/>
                <a:gd name="connsiteX252" fmla="*/ 989267 w 1739455"/>
                <a:gd name="connsiteY252" fmla="*/ 1155859 h 1600200"/>
                <a:gd name="connsiteX253" fmla="*/ 990505 w 1739455"/>
                <a:gd name="connsiteY253" fmla="*/ 1156526 h 1600200"/>
                <a:gd name="connsiteX254" fmla="*/ 990505 w 1739455"/>
                <a:gd name="connsiteY254" fmla="*/ 1156526 h 1600200"/>
                <a:gd name="connsiteX255" fmla="*/ 991743 w 1739455"/>
                <a:gd name="connsiteY255" fmla="*/ 1157192 h 1600200"/>
                <a:gd name="connsiteX256" fmla="*/ 991743 w 1739455"/>
                <a:gd name="connsiteY256" fmla="*/ 1157192 h 1600200"/>
                <a:gd name="connsiteX257" fmla="*/ 992981 w 1739455"/>
                <a:gd name="connsiteY257" fmla="*/ 1157764 h 1600200"/>
                <a:gd name="connsiteX258" fmla="*/ 992981 w 1739455"/>
                <a:gd name="connsiteY258" fmla="*/ 1157764 h 1600200"/>
                <a:gd name="connsiteX259" fmla="*/ 994220 w 1739455"/>
                <a:gd name="connsiteY259" fmla="*/ 1158335 h 1600200"/>
                <a:gd name="connsiteX260" fmla="*/ 994220 w 1739455"/>
                <a:gd name="connsiteY260" fmla="*/ 1158335 h 1600200"/>
                <a:gd name="connsiteX261" fmla="*/ 995553 w 1739455"/>
                <a:gd name="connsiteY261" fmla="*/ 1158907 h 1600200"/>
                <a:gd name="connsiteX262" fmla="*/ 995553 w 1739455"/>
                <a:gd name="connsiteY262" fmla="*/ 1158907 h 1600200"/>
                <a:gd name="connsiteX263" fmla="*/ 996887 w 1739455"/>
                <a:gd name="connsiteY263" fmla="*/ 1159383 h 1600200"/>
                <a:gd name="connsiteX264" fmla="*/ 996887 w 1739455"/>
                <a:gd name="connsiteY264" fmla="*/ 1159383 h 1600200"/>
                <a:gd name="connsiteX265" fmla="*/ 998220 w 1739455"/>
                <a:gd name="connsiteY265" fmla="*/ 1159859 h 1600200"/>
                <a:gd name="connsiteX266" fmla="*/ 998220 w 1739455"/>
                <a:gd name="connsiteY266" fmla="*/ 1159859 h 1600200"/>
                <a:gd name="connsiteX267" fmla="*/ 999554 w 1739455"/>
                <a:gd name="connsiteY267" fmla="*/ 1160336 h 1600200"/>
                <a:gd name="connsiteX268" fmla="*/ 999554 w 1739455"/>
                <a:gd name="connsiteY268" fmla="*/ 1160336 h 1600200"/>
                <a:gd name="connsiteX269" fmla="*/ 1000887 w 1739455"/>
                <a:gd name="connsiteY269" fmla="*/ 1160717 h 1600200"/>
                <a:gd name="connsiteX270" fmla="*/ 1000887 w 1739455"/>
                <a:gd name="connsiteY270" fmla="*/ 1160717 h 1600200"/>
                <a:gd name="connsiteX271" fmla="*/ 1002221 w 1739455"/>
                <a:gd name="connsiteY271" fmla="*/ 1161098 h 1600200"/>
                <a:gd name="connsiteX272" fmla="*/ 1002221 w 1739455"/>
                <a:gd name="connsiteY272" fmla="*/ 1161098 h 1600200"/>
                <a:gd name="connsiteX273" fmla="*/ 1003554 w 1739455"/>
                <a:gd name="connsiteY273" fmla="*/ 1161479 h 1600200"/>
                <a:gd name="connsiteX274" fmla="*/ 1003554 w 1739455"/>
                <a:gd name="connsiteY274" fmla="*/ 1161479 h 1600200"/>
                <a:gd name="connsiteX275" fmla="*/ 1004983 w 1739455"/>
                <a:gd name="connsiteY275" fmla="*/ 1161764 h 1600200"/>
                <a:gd name="connsiteX276" fmla="*/ 1004983 w 1739455"/>
                <a:gd name="connsiteY276" fmla="*/ 1161764 h 1600200"/>
                <a:gd name="connsiteX277" fmla="*/ 1006412 w 1739455"/>
                <a:gd name="connsiteY277" fmla="*/ 1162050 h 1600200"/>
                <a:gd name="connsiteX278" fmla="*/ 1006412 w 1739455"/>
                <a:gd name="connsiteY278" fmla="*/ 1162050 h 1600200"/>
                <a:gd name="connsiteX279" fmla="*/ 1007840 w 1739455"/>
                <a:gd name="connsiteY279" fmla="*/ 1162336 h 1600200"/>
                <a:gd name="connsiteX280" fmla="*/ 1007840 w 1739455"/>
                <a:gd name="connsiteY280" fmla="*/ 1162336 h 1600200"/>
                <a:gd name="connsiteX281" fmla="*/ 1009269 w 1739455"/>
                <a:gd name="connsiteY281" fmla="*/ 1162526 h 1600200"/>
                <a:gd name="connsiteX282" fmla="*/ 1009269 w 1739455"/>
                <a:gd name="connsiteY282" fmla="*/ 1162526 h 1600200"/>
                <a:gd name="connsiteX283" fmla="*/ 1010698 w 1739455"/>
                <a:gd name="connsiteY283" fmla="*/ 1162717 h 1600200"/>
                <a:gd name="connsiteX284" fmla="*/ 1010698 w 1739455"/>
                <a:gd name="connsiteY284" fmla="*/ 1162717 h 1600200"/>
                <a:gd name="connsiteX285" fmla="*/ 1012127 w 1739455"/>
                <a:gd name="connsiteY285" fmla="*/ 1162812 h 1600200"/>
                <a:gd name="connsiteX286" fmla="*/ 1012127 w 1739455"/>
                <a:gd name="connsiteY286" fmla="*/ 1162812 h 1600200"/>
                <a:gd name="connsiteX287" fmla="*/ 1013555 w 1739455"/>
                <a:gd name="connsiteY287" fmla="*/ 1162907 h 1600200"/>
                <a:gd name="connsiteX288" fmla="*/ 1013555 w 1739455"/>
                <a:gd name="connsiteY288" fmla="*/ 1162907 h 1600200"/>
                <a:gd name="connsiteX289" fmla="*/ 1014031 w 1739455"/>
                <a:gd name="connsiteY289" fmla="*/ 1162907 h 1600200"/>
                <a:gd name="connsiteX290" fmla="*/ 1017175 w 1739455"/>
                <a:gd name="connsiteY290" fmla="*/ 1163003 h 1600200"/>
                <a:gd name="connsiteX291" fmla="*/ 1047560 w 1739455"/>
                <a:gd name="connsiteY291" fmla="*/ 1163003 h 1600200"/>
                <a:gd name="connsiteX292" fmla="*/ 1199483 w 1739455"/>
                <a:gd name="connsiteY292" fmla="*/ 1163003 h 1600200"/>
                <a:gd name="connsiteX293" fmla="*/ 1280446 w 1739455"/>
                <a:gd name="connsiteY293" fmla="*/ 1243965 h 1600200"/>
                <a:gd name="connsiteX294" fmla="*/ 1280446 w 1739455"/>
                <a:gd name="connsiteY294" fmla="*/ 1375886 h 1600200"/>
                <a:gd name="connsiteX295" fmla="*/ 1280446 w 1739455"/>
                <a:gd name="connsiteY295" fmla="*/ 1539431 h 1600200"/>
                <a:gd name="connsiteX296" fmla="*/ 1280446 w 1739455"/>
                <a:gd name="connsiteY296" fmla="*/ 1542574 h 1600200"/>
                <a:gd name="connsiteX297" fmla="*/ 1338072 w 1739455"/>
                <a:gd name="connsiteY297" fmla="*/ 1600200 h 1600200"/>
                <a:gd name="connsiteX298" fmla="*/ 1358075 w 1739455"/>
                <a:gd name="connsiteY298" fmla="*/ 1600200 h 1600200"/>
                <a:gd name="connsiteX299" fmla="*/ 1415701 w 1739455"/>
                <a:gd name="connsiteY299" fmla="*/ 1542574 h 1600200"/>
                <a:gd name="connsiteX300" fmla="*/ 1415701 w 1739455"/>
                <a:gd name="connsiteY300" fmla="*/ 1534477 h 1600200"/>
                <a:gd name="connsiteX301" fmla="*/ 1496663 w 1739455"/>
                <a:gd name="connsiteY301" fmla="*/ 1453515 h 1600200"/>
                <a:gd name="connsiteX302" fmla="*/ 1527239 w 1739455"/>
                <a:gd name="connsiteY302" fmla="*/ 1453515 h 1600200"/>
                <a:gd name="connsiteX303" fmla="*/ 1584865 w 1739455"/>
                <a:gd name="connsiteY303" fmla="*/ 1395889 h 1600200"/>
                <a:gd name="connsiteX304" fmla="*/ 1584865 w 1739455"/>
                <a:gd name="connsiteY304" fmla="*/ 1375886 h 1600200"/>
                <a:gd name="connsiteX305" fmla="*/ 1546765 w 1739455"/>
                <a:gd name="connsiteY305" fmla="*/ 1321689 h 1600200"/>
                <a:gd name="connsiteX306" fmla="*/ 1477518 w 1739455"/>
                <a:gd name="connsiteY306" fmla="*/ 1318070 h 1600200"/>
                <a:gd name="connsiteX307" fmla="*/ 1429988 w 1739455"/>
                <a:gd name="connsiteY307" fmla="*/ 1231487 h 1600200"/>
                <a:gd name="connsiteX308" fmla="*/ 1498759 w 1739455"/>
                <a:gd name="connsiteY308" fmla="*/ 1164527 h 1600200"/>
                <a:gd name="connsiteX309" fmla="*/ 1681829 w 1739455"/>
                <a:gd name="connsiteY309" fmla="*/ 1164527 h 1600200"/>
                <a:gd name="connsiteX310" fmla="*/ 1739456 w 1739455"/>
                <a:gd name="connsiteY310" fmla="*/ 1106900 h 1600200"/>
                <a:gd name="connsiteX311" fmla="*/ 1739456 w 1739455"/>
                <a:gd name="connsiteY311" fmla="*/ 1086898 h 1600200"/>
                <a:gd name="connsiteX312" fmla="*/ 1681829 w 1739455"/>
                <a:gd name="connsiteY312" fmla="*/ 1029272 h 1600200"/>
                <a:gd name="connsiteX313" fmla="*/ 1498854 w 1739455"/>
                <a:gd name="connsiteY313" fmla="*/ 1029272 h 1600200"/>
                <a:gd name="connsiteX314" fmla="*/ 1417892 w 1739455"/>
                <a:gd name="connsiteY314" fmla="*/ 948309 h 1600200"/>
                <a:gd name="connsiteX315" fmla="*/ 1417892 w 1739455"/>
                <a:gd name="connsiteY315" fmla="*/ 942594 h 1600200"/>
                <a:gd name="connsiteX316" fmla="*/ 1360265 w 1739455"/>
                <a:gd name="connsiteY316" fmla="*/ 884968 h 1600200"/>
                <a:gd name="connsiteX317" fmla="*/ 1186148 w 1739455"/>
                <a:gd name="connsiteY317" fmla="*/ 884968 h 1600200"/>
                <a:gd name="connsiteX318" fmla="*/ 1105186 w 1739455"/>
                <a:gd name="connsiteY318" fmla="*/ 804005 h 1600200"/>
                <a:gd name="connsiteX319" fmla="*/ 1105186 w 1739455"/>
                <a:gd name="connsiteY319" fmla="*/ 646176 h 1600200"/>
                <a:gd name="connsiteX320" fmla="*/ 1097089 w 1739455"/>
                <a:gd name="connsiteY320" fmla="*/ 616839 h 1600200"/>
                <a:gd name="connsiteX321" fmla="*/ 1096423 w 1739455"/>
                <a:gd name="connsiteY321" fmla="*/ 615696 h 1600200"/>
                <a:gd name="connsiteX322" fmla="*/ 1046417 w 1739455"/>
                <a:gd name="connsiteY322" fmla="*/ 586550 h 1600200"/>
                <a:gd name="connsiteX323" fmla="*/ 1024128 w 1739455"/>
                <a:gd name="connsiteY323" fmla="*/ 586550 h 1600200"/>
                <a:gd name="connsiteX324" fmla="*/ 943165 w 1739455"/>
                <a:gd name="connsiteY324" fmla="*/ 505587 h 1600200"/>
                <a:gd name="connsiteX325" fmla="*/ 943165 w 1739455"/>
                <a:gd name="connsiteY325" fmla="*/ 505206 h 1600200"/>
                <a:gd name="connsiteX326" fmla="*/ 885539 w 1739455"/>
                <a:gd name="connsiteY326" fmla="*/ 446818 h 1600200"/>
                <a:gd name="connsiteX327" fmla="*/ 844772 w 1739455"/>
                <a:gd name="connsiteY327" fmla="*/ 445580 h 1600200"/>
                <a:gd name="connsiteX328" fmla="*/ 795242 w 1739455"/>
                <a:gd name="connsiteY328" fmla="*/ 388525 h 1600200"/>
                <a:gd name="connsiteX329" fmla="*/ 795242 w 1739455"/>
                <a:gd name="connsiteY329" fmla="*/ 368522 h 1600200"/>
                <a:gd name="connsiteX330" fmla="*/ 852869 w 1739455"/>
                <a:gd name="connsiteY330" fmla="*/ 310896 h 1600200"/>
                <a:gd name="connsiteX331" fmla="*/ 952119 w 1739455"/>
                <a:gd name="connsiteY331" fmla="*/ 310896 h 1600200"/>
                <a:gd name="connsiteX332" fmla="*/ 951167 w 1739455"/>
                <a:gd name="connsiteY332" fmla="*/ 57626 h 1600200"/>
                <a:gd name="connsiteX333" fmla="*/ 893540 w 1739455"/>
                <a:gd name="connsiteY333" fmla="*/ 0 h 1600200"/>
                <a:gd name="connsiteX334" fmla="*/ 214598 w 1739455"/>
                <a:gd name="connsiteY334" fmla="*/ 0 h 1600200"/>
                <a:gd name="connsiteX335" fmla="*/ 157353 w 1739455"/>
                <a:gd name="connsiteY335" fmla="*/ 51149 h 1600200"/>
                <a:gd name="connsiteX336" fmla="*/ 157353 w 1739455"/>
                <a:gd name="connsiteY336" fmla="*/ 93059 h 1600200"/>
                <a:gd name="connsiteX337" fmla="*/ 99727 w 1739455"/>
                <a:gd name="connsiteY337" fmla="*/ 150686 h 1600200"/>
                <a:gd name="connsiteX338" fmla="*/ 0 w 1739455"/>
                <a:gd name="connsiteY338" fmla="*/ 150686 h 1600200"/>
                <a:gd name="connsiteX339" fmla="*/ 476 w 1739455"/>
                <a:gd name="connsiteY339" fmla="*/ 514921 h 1600200"/>
                <a:gd name="connsiteX340" fmla="*/ 476 w 1739455"/>
                <a:gd name="connsiteY340" fmla="*/ 514921 h 1600200"/>
                <a:gd name="connsiteX341" fmla="*/ 959358 w 1739455"/>
                <a:gd name="connsiteY341" fmla="*/ 1105281 h 1600200"/>
                <a:gd name="connsiteX342" fmla="*/ 959358 w 1739455"/>
                <a:gd name="connsiteY342" fmla="*/ 1105281 h 1600200"/>
                <a:gd name="connsiteX343" fmla="*/ 959358 w 1739455"/>
                <a:gd name="connsiteY343" fmla="*/ 1105281 h 1600200"/>
                <a:gd name="connsiteX344" fmla="*/ 959358 w 1739455"/>
                <a:gd name="connsiteY344" fmla="*/ 1105281 h 1600200"/>
                <a:gd name="connsiteX345" fmla="*/ 486156 w 1739455"/>
                <a:gd name="connsiteY345" fmla="*/ 672655 h 1600200"/>
                <a:gd name="connsiteX346" fmla="*/ 486156 w 1739455"/>
                <a:gd name="connsiteY346" fmla="*/ 672655 h 1600200"/>
                <a:gd name="connsiteX347" fmla="*/ 486156 w 1739455"/>
                <a:gd name="connsiteY347" fmla="*/ 672655 h 1600200"/>
                <a:gd name="connsiteX348" fmla="*/ 486156 w 1739455"/>
                <a:gd name="connsiteY348" fmla="*/ 672655 h 1600200"/>
                <a:gd name="connsiteX349" fmla="*/ 647033 w 1739455"/>
                <a:gd name="connsiteY349" fmla="*/ 814769 h 1600200"/>
                <a:gd name="connsiteX350" fmla="*/ 647033 w 1739455"/>
                <a:gd name="connsiteY350" fmla="*/ 814769 h 1600200"/>
                <a:gd name="connsiteX351" fmla="*/ 647033 w 1739455"/>
                <a:gd name="connsiteY351" fmla="*/ 814769 h 1600200"/>
                <a:gd name="connsiteX352" fmla="*/ 647033 w 1739455"/>
                <a:gd name="connsiteY352" fmla="*/ 814769 h 1600200"/>
                <a:gd name="connsiteX353" fmla="*/ 793813 w 1739455"/>
                <a:gd name="connsiteY353" fmla="*/ 956881 h 1600200"/>
                <a:gd name="connsiteX354" fmla="*/ 793813 w 1739455"/>
                <a:gd name="connsiteY354" fmla="*/ 956881 h 1600200"/>
                <a:gd name="connsiteX355" fmla="*/ 793813 w 1739455"/>
                <a:gd name="connsiteY355" fmla="*/ 956881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Lst>
              <a:rect l="l" t="t" r="r" b="b"/>
              <a:pathLst>
                <a:path w="1739455" h="1600200">
                  <a:moveTo>
                    <a:pt x="476" y="514921"/>
                  </a:moveTo>
                  <a:cubicBezTo>
                    <a:pt x="0" y="531686"/>
                    <a:pt x="10001" y="442722"/>
                    <a:pt x="48006" y="442722"/>
                  </a:cubicBezTo>
                  <a:lnTo>
                    <a:pt x="234791" y="442722"/>
                  </a:lnTo>
                  <a:cubicBezTo>
                    <a:pt x="271939" y="443389"/>
                    <a:pt x="319373" y="430435"/>
                    <a:pt x="319373" y="508063"/>
                  </a:cubicBezTo>
                  <a:lnTo>
                    <a:pt x="319373" y="527018"/>
                  </a:lnTo>
                  <a:cubicBezTo>
                    <a:pt x="319373" y="558737"/>
                    <a:pt x="345281" y="584645"/>
                    <a:pt x="377000" y="584645"/>
                  </a:cubicBezTo>
                  <a:lnTo>
                    <a:pt x="405098" y="584645"/>
                  </a:lnTo>
                  <a:cubicBezTo>
                    <a:pt x="449675" y="584645"/>
                    <a:pt x="486061" y="621030"/>
                    <a:pt x="486061" y="665607"/>
                  </a:cubicBezTo>
                  <a:lnTo>
                    <a:pt x="486061" y="672751"/>
                  </a:lnTo>
                  <a:lnTo>
                    <a:pt x="486061" y="674275"/>
                  </a:lnTo>
                  <a:lnTo>
                    <a:pt x="486061" y="674275"/>
                  </a:lnTo>
                  <a:lnTo>
                    <a:pt x="486156" y="675704"/>
                  </a:lnTo>
                  <a:lnTo>
                    <a:pt x="486156" y="675704"/>
                  </a:lnTo>
                  <a:lnTo>
                    <a:pt x="486251" y="677132"/>
                  </a:lnTo>
                  <a:lnTo>
                    <a:pt x="486251" y="677132"/>
                  </a:lnTo>
                  <a:lnTo>
                    <a:pt x="486346" y="678561"/>
                  </a:lnTo>
                  <a:lnTo>
                    <a:pt x="486346" y="678561"/>
                  </a:lnTo>
                  <a:lnTo>
                    <a:pt x="486537" y="679990"/>
                  </a:lnTo>
                  <a:lnTo>
                    <a:pt x="486537" y="679990"/>
                  </a:lnTo>
                  <a:lnTo>
                    <a:pt x="486728" y="681419"/>
                  </a:lnTo>
                  <a:lnTo>
                    <a:pt x="486728" y="681419"/>
                  </a:lnTo>
                  <a:lnTo>
                    <a:pt x="486918" y="682847"/>
                  </a:lnTo>
                  <a:lnTo>
                    <a:pt x="486918" y="682847"/>
                  </a:lnTo>
                  <a:cubicBezTo>
                    <a:pt x="489395" y="697039"/>
                    <a:pt x="497586" y="709994"/>
                    <a:pt x="509206" y="718852"/>
                  </a:cubicBezTo>
                  <a:lnTo>
                    <a:pt x="509206" y="718852"/>
                  </a:lnTo>
                  <a:lnTo>
                    <a:pt x="510350" y="719709"/>
                  </a:lnTo>
                  <a:lnTo>
                    <a:pt x="510350" y="719709"/>
                  </a:lnTo>
                  <a:lnTo>
                    <a:pt x="511493" y="720471"/>
                  </a:lnTo>
                  <a:lnTo>
                    <a:pt x="511493" y="720471"/>
                  </a:lnTo>
                  <a:lnTo>
                    <a:pt x="512636" y="721233"/>
                  </a:lnTo>
                  <a:lnTo>
                    <a:pt x="512636" y="721233"/>
                  </a:lnTo>
                  <a:lnTo>
                    <a:pt x="513779" y="721995"/>
                  </a:lnTo>
                  <a:lnTo>
                    <a:pt x="513779" y="721995"/>
                  </a:lnTo>
                  <a:lnTo>
                    <a:pt x="514350" y="722281"/>
                  </a:lnTo>
                  <a:cubicBezTo>
                    <a:pt x="514826" y="722567"/>
                    <a:pt x="515207" y="722757"/>
                    <a:pt x="515684" y="723043"/>
                  </a:cubicBezTo>
                  <a:lnTo>
                    <a:pt x="516255" y="723329"/>
                  </a:lnTo>
                  <a:lnTo>
                    <a:pt x="516255" y="723329"/>
                  </a:lnTo>
                  <a:lnTo>
                    <a:pt x="517493" y="723995"/>
                  </a:lnTo>
                  <a:lnTo>
                    <a:pt x="517493" y="723995"/>
                  </a:lnTo>
                  <a:lnTo>
                    <a:pt x="518731" y="724662"/>
                  </a:lnTo>
                  <a:lnTo>
                    <a:pt x="518731" y="724662"/>
                  </a:lnTo>
                  <a:lnTo>
                    <a:pt x="519970" y="725234"/>
                  </a:lnTo>
                  <a:lnTo>
                    <a:pt x="519970" y="725234"/>
                  </a:lnTo>
                  <a:cubicBezTo>
                    <a:pt x="520351" y="725424"/>
                    <a:pt x="520827" y="725614"/>
                    <a:pt x="521208" y="725805"/>
                  </a:cubicBezTo>
                  <a:lnTo>
                    <a:pt x="521208" y="725805"/>
                  </a:lnTo>
                  <a:lnTo>
                    <a:pt x="522542" y="726377"/>
                  </a:lnTo>
                  <a:lnTo>
                    <a:pt x="522542" y="726377"/>
                  </a:lnTo>
                  <a:lnTo>
                    <a:pt x="523875" y="726853"/>
                  </a:lnTo>
                  <a:lnTo>
                    <a:pt x="523875" y="726853"/>
                  </a:lnTo>
                  <a:lnTo>
                    <a:pt x="525209" y="727329"/>
                  </a:lnTo>
                  <a:lnTo>
                    <a:pt x="525209" y="727329"/>
                  </a:lnTo>
                  <a:lnTo>
                    <a:pt x="525494" y="727424"/>
                  </a:lnTo>
                  <a:cubicBezTo>
                    <a:pt x="526256" y="727615"/>
                    <a:pt x="526828" y="727805"/>
                    <a:pt x="527590" y="728091"/>
                  </a:cubicBezTo>
                  <a:lnTo>
                    <a:pt x="527876" y="728186"/>
                  </a:lnTo>
                  <a:lnTo>
                    <a:pt x="527876" y="728186"/>
                  </a:lnTo>
                  <a:lnTo>
                    <a:pt x="529209" y="728567"/>
                  </a:lnTo>
                  <a:lnTo>
                    <a:pt x="529209" y="728567"/>
                  </a:lnTo>
                  <a:lnTo>
                    <a:pt x="530543" y="728948"/>
                  </a:lnTo>
                  <a:lnTo>
                    <a:pt x="530543" y="728948"/>
                  </a:lnTo>
                  <a:lnTo>
                    <a:pt x="531971" y="729234"/>
                  </a:lnTo>
                  <a:lnTo>
                    <a:pt x="531971" y="729234"/>
                  </a:lnTo>
                  <a:cubicBezTo>
                    <a:pt x="532447" y="729329"/>
                    <a:pt x="532924" y="729425"/>
                    <a:pt x="533400" y="729520"/>
                  </a:cubicBezTo>
                  <a:lnTo>
                    <a:pt x="533400" y="729520"/>
                  </a:lnTo>
                  <a:lnTo>
                    <a:pt x="533686" y="729520"/>
                  </a:lnTo>
                  <a:cubicBezTo>
                    <a:pt x="534543" y="729615"/>
                    <a:pt x="535210" y="729805"/>
                    <a:pt x="536067" y="729901"/>
                  </a:cubicBezTo>
                  <a:lnTo>
                    <a:pt x="536353" y="729901"/>
                  </a:lnTo>
                  <a:lnTo>
                    <a:pt x="536353" y="729901"/>
                  </a:lnTo>
                  <a:lnTo>
                    <a:pt x="537781" y="730091"/>
                  </a:lnTo>
                  <a:lnTo>
                    <a:pt x="537781" y="730091"/>
                  </a:lnTo>
                  <a:lnTo>
                    <a:pt x="539210" y="730187"/>
                  </a:lnTo>
                  <a:lnTo>
                    <a:pt x="539210" y="730187"/>
                  </a:lnTo>
                  <a:lnTo>
                    <a:pt x="540639" y="730282"/>
                  </a:lnTo>
                  <a:lnTo>
                    <a:pt x="540639" y="730282"/>
                  </a:lnTo>
                  <a:lnTo>
                    <a:pt x="541115" y="730282"/>
                  </a:lnTo>
                  <a:cubicBezTo>
                    <a:pt x="542258" y="730282"/>
                    <a:pt x="543115" y="730377"/>
                    <a:pt x="544259" y="730377"/>
                  </a:cubicBezTo>
                  <a:lnTo>
                    <a:pt x="563594" y="730377"/>
                  </a:lnTo>
                  <a:lnTo>
                    <a:pt x="565880" y="730377"/>
                  </a:lnTo>
                  <a:cubicBezTo>
                    <a:pt x="610457" y="730377"/>
                    <a:pt x="646843" y="766763"/>
                    <a:pt x="646843" y="811339"/>
                  </a:cubicBezTo>
                  <a:lnTo>
                    <a:pt x="646843" y="814864"/>
                  </a:lnTo>
                  <a:lnTo>
                    <a:pt x="646843" y="816388"/>
                  </a:lnTo>
                  <a:lnTo>
                    <a:pt x="646843" y="816388"/>
                  </a:lnTo>
                  <a:lnTo>
                    <a:pt x="646938" y="817817"/>
                  </a:lnTo>
                  <a:lnTo>
                    <a:pt x="646938" y="817817"/>
                  </a:lnTo>
                  <a:lnTo>
                    <a:pt x="647033" y="819245"/>
                  </a:lnTo>
                  <a:lnTo>
                    <a:pt x="647033" y="819245"/>
                  </a:lnTo>
                  <a:lnTo>
                    <a:pt x="647129" y="820674"/>
                  </a:lnTo>
                  <a:lnTo>
                    <a:pt x="647129" y="820674"/>
                  </a:lnTo>
                  <a:lnTo>
                    <a:pt x="647319" y="822103"/>
                  </a:lnTo>
                  <a:lnTo>
                    <a:pt x="647319" y="822103"/>
                  </a:lnTo>
                  <a:lnTo>
                    <a:pt x="647510" y="823531"/>
                  </a:lnTo>
                  <a:lnTo>
                    <a:pt x="647510" y="823531"/>
                  </a:lnTo>
                  <a:lnTo>
                    <a:pt x="647795" y="824960"/>
                  </a:lnTo>
                  <a:lnTo>
                    <a:pt x="647795" y="824960"/>
                  </a:lnTo>
                  <a:cubicBezTo>
                    <a:pt x="647890" y="825437"/>
                    <a:pt x="647986" y="825913"/>
                    <a:pt x="648081" y="826389"/>
                  </a:cubicBezTo>
                  <a:lnTo>
                    <a:pt x="648081" y="826389"/>
                  </a:lnTo>
                  <a:lnTo>
                    <a:pt x="648367" y="827818"/>
                  </a:lnTo>
                  <a:lnTo>
                    <a:pt x="648367" y="827818"/>
                  </a:lnTo>
                  <a:lnTo>
                    <a:pt x="648748" y="829247"/>
                  </a:lnTo>
                  <a:lnTo>
                    <a:pt x="648748" y="829247"/>
                  </a:lnTo>
                  <a:cubicBezTo>
                    <a:pt x="654939" y="852392"/>
                    <a:pt x="675227" y="870204"/>
                    <a:pt x="700088" y="872300"/>
                  </a:cubicBezTo>
                  <a:lnTo>
                    <a:pt x="700088" y="872300"/>
                  </a:lnTo>
                  <a:lnTo>
                    <a:pt x="701516" y="872395"/>
                  </a:lnTo>
                  <a:lnTo>
                    <a:pt x="701516" y="872395"/>
                  </a:lnTo>
                  <a:lnTo>
                    <a:pt x="701993" y="872395"/>
                  </a:lnTo>
                  <a:cubicBezTo>
                    <a:pt x="703136" y="872395"/>
                    <a:pt x="703993" y="872490"/>
                    <a:pt x="705136" y="872490"/>
                  </a:cubicBezTo>
                  <a:lnTo>
                    <a:pt x="712565" y="872490"/>
                  </a:lnTo>
                  <a:cubicBezTo>
                    <a:pt x="757142" y="872490"/>
                    <a:pt x="793528" y="908876"/>
                    <a:pt x="793528" y="953453"/>
                  </a:cubicBezTo>
                  <a:lnTo>
                    <a:pt x="793528" y="956977"/>
                  </a:lnTo>
                  <a:lnTo>
                    <a:pt x="793528" y="958501"/>
                  </a:lnTo>
                  <a:lnTo>
                    <a:pt x="793528" y="958501"/>
                  </a:lnTo>
                  <a:lnTo>
                    <a:pt x="793623" y="959930"/>
                  </a:lnTo>
                  <a:lnTo>
                    <a:pt x="793623" y="959930"/>
                  </a:lnTo>
                  <a:lnTo>
                    <a:pt x="793718" y="961358"/>
                  </a:lnTo>
                  <a:lnTo>
                    <a:pt x="793718" y="961358"/>
                  </a:lnTo>
                  <a:lnTo>
                    <a:pt x="793813" y="962787"/>
                  </a:lnTo>
                  <a:lnTo>
                    <a:pt x="793813" y="962787"/>
                  </a:lnTo>
                  <a:lnTo>
                    <a:pt x="794004" y="964216"/>
                  </a:lnTo>
                  <a:lnTo>
                    <a:pt x="794004" y="964216"/>
                  </a:lnTo>
                  <a:lnTo>
                    <a:pt x="794195" y="965645"/>
                  </a:lnTo>
                  <a:lnTo>
                    <a:pt x="794195" y="965645"/>
                  </a:lnTo>
                  <a:cubicBezTo>
                    <a:pt x="797147" y="983361"/>
                    <a:pt x="807530" y="998315"/>
                    <a:pt x="823151" y="1007269"/>
                  </a:cubicBezTo>
                  <a:lnTo>
                    <a:pt x="823722" y="1007555"/>
                  </a:lnTo>
                  <a:lnTo>
                    <a:pt x="823722" y="1007555"/>
                  </a:lnTo>
                  <a:lnTo>
                    <a:pt x="824960" y="1008221"/>
                  </a:lnTo>
                  <a:lnTo>
                    <a:pt x="824960" y="1008221"/>
                  </a:lnTo>
                  <a:lnTo>
                    <a:pt x="826198" y="1008888"/>
                  </a:lnTo>
                  <a:lnTo>
                    <a:pt x="826198" y="1008888"/>
                  </a:lnTo>
                  <a:lnTo>
                    <a:pt x="827437" y="1009460"/>
                  </a:lnTo>
                  <a:lnTo>
                    <a:pt x="827437" y="1009460"/>
                  </a:lnTo>
                  <a:cubicBezTo>
                    <a:pt x="827818" y="1009650"/>
                    <a:pt x="828294" y="1009841"/>
                    <a:pt x="828675" y="1010031"/>
                  </a:cubicBezTo>
                  <a:lnTo>
                    <a:pt x="828675" y="1010031"/>
                  </a:lnTo>
                  <a:lnTo>
                    <a:pt x="830009" y="1010603"/>
                  </a:lnTo>
                  <a:lnTo>
                    <a:pt x="830009" y="1010603"/>
                  </a:lnTo>
                  <a:lnTo>
                    <a:pt x="831342" y="1011079"/>
                  </a:lnTo>
                  <a:lnTo>
                    <a:pt x="831342" y="1011079"/>
                  </a:lnTo>
                  <a:lnTo>
                    <a:pt x="832676" y="1011555"/>
                  </a:lnTo>
                  <a:lnTo>
                    <a:pt x="832676" y="1011555"/>
                  </a:lnTo>
                  <a:lnTo>
                    <a:pt x="832961" y="1011650"/>
                  </a:lnTo>
                  <a:cubicBezTo>
                    <a:pt x="833723" y="1011841"/>
                    <a:pt x="834295" y="1012031"/>
                    <a:pt x="835057" y="1012317"/>
                  </a:cubicBezTo>
                  <a:lnTo>
                    <a:pt x="835343" y="1012412"/>
                  </a:lnTo>
                  <a:lnTo>
                    <a:pt x="835343" y="1012412"/>
                  </a:lnTo>
                  <a:lnTo>
                    <a:pt x="836676" y="1012793"/>
                  </a:lnTo>
                  <a:lnTo>
                    <a:pt x="836676" y="1012793"/>
                  </a:lnTo>
                  <a:lnTo>
                    <a:pt x="838010" y="1013174"/>
                  </a:lnTo>
                  <a:lnTo>
                    <a:pt x="838010" y="1013174"/>
                  </a:lnTo>
                  <a:lnTo>
                    <a:pt x="839438" y="1013460"/>
                  </a:lnTo>
                  <a:lnTo>
                    <a:pt x="839438" y="1013460"/>
                  </a:lnTo>
                  <a:cubicBezTo>
                    <a:pt x="839914" y="1013555"/>
                    <a:pt x="840391" y="1013651"/>
                    <a:pt x="840867" y="1013746"/>
                  </a:cubicBezTo>
                  <a:lnTo>
                    <a:pt x="840867" y="1013746"/>
                  </a:lnTo>
                  <a:lnTo>
                    <a:pt x="841153" y="1013746"/>
                  </a:lnTo>
                  <a:cubicBezTo>
                    <a:pt x="842010" y="1013841"/>
                    <a:pt x="842677" y="1014031"/>
                    <a:pt x="843534" y="1014127"/>
                  </a:cubicBezTo>
                  <a:lnTo>
                    <a:pt x="843820" y="1014127"/>
                  </a:lnTo>
                  <a:lnTo>
                    <a:pt x="843820" y="1014127"/>
                  </a:lnTo>
                  <a:lnTo>
                    <a:pt x="845248" y="1014317"/>
                  </a:lnTo>
                  <a:lnTo>
                    <a:pt x="845248" y="1014317"/>
                  </a:lnTo>
                  <a:lnTo>
                    <a:pt x="846677" y="1014413"/>
                  </a:lnTo>
                  <a:lnTo>
                    <a:pt x="846677" y="1014413"/>
                  </a:lnTo>
                  <a:lnTo>
                    <a:pt x="848106" y="1014508"/>
                  </a:lnTo>
                  <a:lnTo>
                    <a:pt x="848106" y="1014508"/>
                  </a:lnTo>
                  <a:lnTo>
                    <a:pt x="848582" y="1014508"/>
                  </a:lnTo>
                  <a:cubicBezTo>
                    <a:pt x="849725" y="1014508"/>
                    <a:pt x="850583" y="1014603"/>
                    <a:pt x="851726" y="1014603"/>
                  </a:cubicBezTo>
                  <a:lnTo>
                    <a:pt x="871156" y="1014603"/>
                  </a:lnTo>
                  <a:lnTo>
                    <a:pt x="878110" y="1014603"/>
                  </a:lnTo>
                  <a:cubicBezTo>
                    <a:pt x="922687" y="1014603"/>
                    <a:pt x="959072" y="1050989"/>
                    <a:pt x="959072" y="1095566"/>
                  </a:cubicBezTo>
                  <a:lnTo>
                    <a:pt x="959072" y="1105376"/>
                  </a:lnTo>
                  <a:lnTo>
                    <a:pt x="959072" y="1106805"/>
                  </a:lnTo>
                  <a:lnTo>
                    <a:pt x="959072" y="1106805"/>
                  </a:lnTo>
                  <a:lnTo>
                    <a:pt x="959168" y="1108234"/>
                  </a:lnTo>
                  <a:lnTo>
                    <a:pt x="959168" y="1108234"/>
                  </a:lnTo>
                  <a:lnTo>
                    <a:pt x="959263" y="1109663"/>
                  </a:lnTo>
                  <a:lnTo>
                    <a:pt x="959263" y="1109663"/>
                  </a:lnTo>
                  <a:lnTo>
                    <a:pt x="959358" y="1111091"/>
                  </a:lnTo>
                  <a:lnTo>
                    <a:pt x="959358" y="1111091"/>
                  </a:lnTo>
                  <a:lnTo>
                    <a:pt x="959548" y="1112520"/>
                  </a:lnTo>
                  <a:lnTo>
                    <a:pt x="959548" y="1112520"/>
                  </a:lnTo>
                  <a:lnTo>
                    <a:pt x="959739" y="1113949"/>
                  </a:lnTo>
                  <a:lnTo>
                    <a:pt x="959739" y="1113949"/>
                  </a:lnTo>
                  <a:lnTo>
                    <a:pt x="959930" y="1115378"/>
                  </a:lnTo>
                  <a:lnTo>
                    <a:pt x="959930" y="1115378"/>
                  </a:lnTo>
                  <a:cubicBezTo>
                    <a:pt x="960025" y="1115854"/>
                    <a:pt x="960120" y="1116330"/>
                    <a:pt x="960215" y="1116806"/>
                  </a:cubicBezTo>
                  <a:lnTo>
                    <a:pt x="960215" y="1116806"/>
                  </a:lnTo>
                  <a:lnTo>
                    <a:pt x="960501" y="1118235"/>
                  </a:lnTo>
                  <a:lnTo>
                    <a:pt x="960501" y="1118235"/>
                  </a:lnTo>
                  <a:lnTo>
                    <a:pt x="960882" y="1119664"/>
                  </a:lnTo>
                  <a:lnTo>
                    <a:pt x="960882" y="1119664"/>
                  </a:lnTo>
                  <a:lnTo>
                    <a:pt x="961263" y="1120997"/>
                  </a:lnTo>
                  <a:lnTo>
                    <a:pt x="961263" y="1120997"/>
                  </a:lnTo>
                  <a:lnTo>
                    <a:pt x="961644" y="1122331"/>
                  </a:lnTo>
                  <a:lnTo>
                    <a:pt x="961644" y="1122331"/>
                  </a:lnTo>
                  <a:lnTo>
                    <a:pt x="962120" y="1123664"/>
                  </a:lnTo>
                  <a:lnTo>
                    <a:pt x="962120" y="1123664"/>
                  </a:lnTo>
                  <a:lnTo>
                    <a:pt x="962597" y="1124998"/>
                  </a:lnTo>
                  <a:lnTo>
                    <a:pt x="962597" y="1124998"/>
                  </a:lnTo>
                  <a:lnTo>
                    <a:pt x="963073" y="1126331"/>
                  </a:lnTo>
                  <a:lnTo>
                    <a:pt x="963073" y="1126331"/>
                  </a:lnTo>
                  <a:lnTo>
                    <a:pt x="963644" y="1127665"/>
                  </a:lnTo>
                  <a:lnTo>
                    <a:pt x="963644" y="1127665"/>
                  </a:lnTo>
                  <a:lnTo>
                    <a:pt x="964216" y="1128903"/>
                  </a:lnTo>
                  <a:lnTo>
                    <a:pt x="964216" y="1128903"/>
                  </a:lnTo>
                  <a:lnTo>
                    <a:pt x="964787" y="1130141"/>
                  </a:lnTo>
                  <a:lnTo>
                    <a:pt x="964787" y="1130141"/>
                  </a:lnTo>
                  <a:lnTo>
                    <a:pt x="965454" y="1131380"/>
                  </a:lnTo>
                  <a:lnTo>
                    <a:pt x="965454" y="1131380"/>
                  </a:lnTo>
                  <a:cubicBezTo>
                    <a:pt x="965645" y="1131761"/>
                    <a:pt x="965835" y="1132237"/>
                    <a:pt x="966121" y="1132618"/>
                  </a:cubicBezTo>
                  <a:lnTo>
                    <a:pt x="966121" y="1132618"/>
                  </a:lnTo>
                  <a:lnTo>
                    <a:pt x="966788" y="1133856"/>
                  </a:lnTo>
                  <a:lnTo>
                    <a:pt x="966788" y="1133856"/>
                  </a:lnTo>
                  <a:cubicBezTo>
                    <a:pt x="966978" y="1134237"/>
                    <a:pt x="967264" y="1134618"/>
                    <a:pt x="967454" y="1135094"/>
                  </a:cubicBezTo>
                  <a:lnTo>
                    <a:pt x="967454" y="1135094"/>
                  </a:lnTo>
                  <a:lnTo>
                    <a:pt x="968216" y="1136237"/>
                  </a:lnTo>
                  <a:lnTo>
                    <a:pt x="968216" y="1136237"/>
                  </a:lnTo>
                  <a:lnTo>
                    <a:pt x="968978" y="1137380"/>
                  </a:lnTo>
                  <a:lnTo>
                    <a:pt x="968978" y="1137380"/>
                  </a:lnTo>
                  <a:lnTo>
                    <a:pt x="969740" y="1138523"/>
                  </a:lnTo>
                  <a:lnTo>
                    <a:pt x="969740" y="1138523"/>
                  </a:lnTo>
                  <a:lnTo>
                    <a:pt x="970597" y="1139666"/>
                  </a:lnTo>
                  <a:lnTo>
                    <a:pt x="970597" y="1139666"/>
                  </a:lnTo>
                  <a:lnTo>
                    <a:pt x="971455" y="1140809"/>
                  </a:lnTo>
                  <a:lnTo>
                    <a:pt x="971455" y="1140809"/>
                  </a:lnTo>
                  <a:cubicBezTo>
                    <a:pt x="971740" y="1141190"/>
                    <a:pt x="972026" y="1141571"/>
                    <a:pt x="972312" y="1141857"/>
                  </a:cubicBezTo>
                  <a:lnTo>
                    <a:pt x="972312" y="1141857"/>
                  </a:lnTo>
                  <a:lnTo>
                    <a:pt x="973169" y="1142905"/>
                  </a:lnTo>
                  <a:lnTo>
                    <a:pt x="973169" y="1142905"/>
                  </a:lnTo>
                  <a:lnTo>
                    <a:pt x="974122" y="1143953"/>
                  </a:lnTo>
                  <a:lnTo>
                    <a:pt x="974122" y="1143953"/>
                  </a:lnTo>
                  <a:lnTo>
                    <a:pt x="975074" y="1145000"/>
                  </a:lnTo>
                  <a:lnTo>
                    <a:pt x="975074" y="1145000"/>
                  </a:lnTo>
                  <a:lnTo>
                    <a:pt x="976027" y="1145953"/>
                  </a:lnTo>
                  <a:lnTo>
                    <a:pt x="976027" y="1145953"/>
                  </a:lnTo>
                  <a:lnTo>
                    <a:pt x="976979" y="1146905"/>
                  </a:lnTo>
                  <a:lnTo>
                    <a:pt x="976979" y="1146905"/>
                  </a:lnTo>
                  <a:lnTo>
                    <a:pt x="978027" y="1147858"/>
                  </a:lnTo>
                  <a:lnTo>
                    <a:pt x="978027" y="1147858"/>
                  </a:lnTo>
                  <a:lnTo>
                    <a:pt x="979075" y="1148810"/>
                  </a:lnTo>
                  <a:lnTo>
                    <a:pt x="979075" y="1148810"/>
                  </a:lnTo>
                  <a:lnTo>
                    <a:pt x="980122" y="1149668"/>
                  </a:lnTo>
                  <a:lnTo>
                    <a:pt x="980122" y="1149668"/>
                  </a:lnTo>
                  <a:cubicBezTo>
                    <a:pt x="980504" y="1149953"/>
                    <a:pt x="980885" y="1150239"/>
                    <a:pt x="981170" y="1150525"/>
                  </a:cubicBezTo>
                  <a:lnTo>
                    <a:pt x="981170" y="1150525"/>
                  </a:lnTo>
                  <a:cubicBezTo>
                    <a:pt x="981551" y="1150811"/>
                    <a:pt x="981932" y="1151096"/>
                    <a:pt x="982218" y="1151382"/>
                  </a:cubicBezTo>
                  <a:lnTo>
                    <a:pt x="982218" y="1151382"/>
                  </a:lnTo>
                  <a:lnTo>
                    <a:pt x="983361" y="1152239"/>
                  </a:lnTo>
                  <a:lnTo>
                    <a:pt x="983361" y="1152239"/>
                  </a:lnTo>
                  <a:lnTo>
                    <a:pt x="984504" y="1153001"/>
                  </a:lnTo>
                  <a:lnTo>
                    <a:pt x="984504" y="1153001"/>
                  </a:lnTo>
                  <a:lnTo>
                    <a:pt x="985647" y="1153763"/>
                  </a:lnTo>
                  <a:lnTo>
                    <a:pt x="985647" y="1153763"/>
                  </a:lnTo>
                  <a:lnTo>
                    <a:pt x="986790" y="1154525"/>
                  </a:lnTo>
                  <a:lnTo>
                    <a:pt x="986790" y="1154525"/>
                  </a:lnTo>
                  <a:lnTo>
                    <a:pt x="988028" y="1155192"/>
                  </a:lnTo>
                  <a:lnTo>
                    <a:pt x="988028" y="1155192"/>
                  </a:lnTo>
                  <a:lnTo>
                    <a:pt x="989267" y="1155859"/>
                  </a:lnTo>
                  <a:lnTo>
                    <a:pt x="989267" y="1155859"/>
                  </a:lnTo>
                  <a:lnTo>
                    <a:pt x="990505" y="1156526"/>
                  </a:lnTo>
                  <a:lnTo>
                    <a:pt x="990505" y="1156526"/>
                  </a:lnTo>
                  <a:lnTo>
                    <a:pt x="991743" y="1157192"/>
                  </a:lnTo>
                  <a:lnTo>
                    <a:pt x="991743" y="1157192"/>
                  </a:lnTo>
                  <a:lnTo>
                    <a:pt x="992981" y="1157764"/>
                  </a:lnTo>
                  <a:lnTo>
                    <a:pt x="992981" y="1157764"/>
                  </a:lnTo>
                  <a:cubicBezTo>
                    <a:pt x="993362" y="1157954"/>
                    <a:pt x="993838" y="1158145"/>
                    <a:pt x="994220" y="1158335"/>
                  </a:cubicBezTo>
                  <a:lnTo>
                    <a:pt x="994220" y="1158335"/>
                  </a:lnTo>
                  <a:lnTo>
                    <a:pt x="995553" y="1158907"/>
                  </a:lnTo>
                  <a:lnTo>
                    <a:pt x="995553" y="1158907"/>
                  </a:lnTo>
                  <a:lnTo>
                    <a:pt x="996887" y="1159383"/>
                  </a:lnTo>
                  <a:lnTo>
                    <a:pt x="996887" y="1159383"/>
                  </a:lnTo>
                  <a:lnTo>
                    <a:pt x="998220" y="1159859"/>
                  </a:lnTo>
                  <a:lnTo>
                    <a:pt x="998220" y="1159859"/>
                  </a:lnTo>
                  <a:lnTo>
                    <a:pt x="999554" y="1160336"/>
                  </a:lnTo>
                  <a:lnTo>
                    <a:pt x="999554" y="1160336"/>
                  </a:lnTo>
                  <a:lnTo>
                    <a:pt x="1000887" y="1160717"/>
                  </a:lnTo>
                  <a:lnTo>
                    <a:pt x="1000887" y="1160717"/>
                  </a:lnTo>
                  <a:lnTo>
                    <a:pt x="1002221" y="1161098"/>
                  </a:lnTo>
                  <a:lnTo>
                    <a:pt x="1002221" y="1161098"/>
                  </a:lnTo>
                  <a:lnTo>
                    <a:pt x="1003554" y="1161479"/>
                  </a:lnTo>
                  <a:lnTo>
                    <a:pt x="1003554" y="1161479"/>
                  </a:lnTo>
                  <a:lnTo>
                    <a:pt x="1004983" y="1161764"/>
                  </a:lnTo>
                  <a:lnTo>
                    <a:pt x="1004983" y="1161764"/>
                  </a:lnTo>
                  <a:cubicBezTo>
                    <a:pt x="1005459" y="1161860"/>
                    <a:pt x="1005935" y="1161955"/>
                    <a:pt x="1006412" y="1162050"/>
                  </a:cubicBezTo>
                  <a:lnTo>
                    <a:pt x="1006412" y="1162050"/>
                  </a:lnTo>
                  <a:lnTo>
                    <a:pt x="1007840" y="1162336"/>
                  </a:lnTo>
                  <a:lnTo>
                    <a:pt x="1007840" y="1162336"/>
                  </a:lnTo>
                  <a:lnTo>
                    <a:pt x="1009269" y="1162526"/>
                  </a:lnTo>
                  <a:lnTo>
                    <a:pt x="1009269" y="1162526"/>
                  </a:lnTo>
                  <a:lnTo>
                    <a:pt x="1010698" y="1162717"/>
                  </a:lnTo>
                  <a:lnTo>
                    <a:pt x="1010698" y="1162717"/>
                  </a:lnTo>
                  <a:lnTo>
                    <a:pt x="1012127" y="1162812"/>
                  </a:lnTo>
                  <a:lnTo>
                    <a:pt x="1012127" y="1162812"/>
                  </a:lnTo>
                  <a:lnTo>
                    <a:pt x="1013555" y="1162907"/>
                  </a:lnTo>
                  <a:lnTo>
                    <a:pt x="1013555" y="1162907"/>
                  </a:lnTo>
                  <a:lnTo>
                    <a:pt x="1014031" y="1162907"/>
                  </a:lnTo>
                  <a:cubicBezTo>
                    <a:pt x="1015079" y="1162907"/>
                    <a:pt x="1016032" y="1163003"/>
                    <a:pt x="1017175" y="1163003"/>
                  </a:cubicBezTo>
                  <a:lnTo>
                    <a:pt x="1047560" y="1163003"/>
                  </a:lnTo>
                  <a:lnTo>
                    <a:pt x="1199483" y="1163003"/>
                  </a:lnTo>
                  <a:cubicBezTo>
                    <a:pt x="1244060" y="1163003"/>
                    <a:pt x="1280446" y="1199388"/>
                    <a:pt x="1280446" y="1243965"/>
                  </a:cubicBezTo>
                  <a:lnTo>
                    <a:pt x="1280446" y="1375886"/>
                  </a:lnTo>
                  <a:lnTo>
                    <a:pt x="1280446" y="1539431"/>
                  </a:lnTo>
                  <a:lnTo>
                    <a:pt x="1280446" y="1542574"/>
                  </a:lnTo>
                  <a:cubicBezTo>
                    <a:pt x="1280446" y="1574292"/>
                    <a:pt x="1306354" y="1600200"/>
                    <a:pt x="1338072" y="1600200"/>
                  </a:cubicBezTo>
                  <a:lnTo>
                    <a:pt x="1358075" y="1600200"/>
                  </a:lnTo>
                  <a:cubicBezTo>
                    <a:pt x="1389793" y="1600200"/>
                    <a:pt x="1415701" y="1574292"/>
                    <a:pt x="1415701" y="1542574"/>
                  </a:cubicBezTo>
                  <a:lnTo>
                    <a:pt x="1415701" y="1534477"/>
                  </a:lnTo>
                  <a:cubicBezTo>
                    <a:pt x="1415701" y="1489900"/>
                    <a:pt x="1452086" y="1453515"/>
                    <a:pt x="1496663" y="1453515"/>
                  </a:cubicBezTo>
                  <a:lnTo>
                    <a:pt x="1527239" y="1453515"/>
                  </a:lnTo>
                  <a:cubicBezTo>
                    <a:pt x="1558957" y="1453515"/>
                    <a:pt x="1584865" y="1427607"/>
                    <a:pt x="1584865" y="1395889"/>
                  </a:cubicBezTo>
                  <a:lnTo>
                    <a:pt x="1584865" y="1375886"/>
                  </a:lnTo>
                  <a:cubicBezTo>
                    <a:pt x="1584865" y="1351026"/>
                    <a:pt x="1568958" y="1329690"/>
                    <a:pt x="1546765" y="1321689"/>
                  </a:cubicBezTo>
                  <a:cubicBezTo>
                    <a:pt x="1535716" y="1317689"/>
                    <a:pt x="1493520" y="1325689"/>
                    <a:pt x="1477518" y="1318070"/>
                  </a:cubicBezTo>
                  <a:cubicBezTo>
                    <a:pt x="1439609" y="1299877"/>
                    <a:pt x="1425226" y="1259014"/>
                    <a:pt x="1429988" y="1231487"/>
                  </a:cubicBezTo>
                  <a:cubicBezTo>
                    <a:pt x="1436846" y="1192435"/>
                    <a:pt x="1459039" y="1164527"/>
                    <a:pt x="1498759" y="1164527"/>
                  </a:cubicBezTo>
                  <a:lnTo>
                    <a:pt x="1681829" y="1164527"/>
                  </a:lnTo>
                  <a:cubicBezTo>
                    <a:pt x="1713548" y="1164527"/>
                    <a:pt x="1739456" y="1138619"/>
                    <a:pt x="1739456" y="1106900"/>
                  </a:cubicBezTo>
                  <a:lnTo>
                    <a:pt x="1739456" y="1086898"/>
                  </a:lnTo>
                  <a:cubicBezTo>
                    <a:pt x="1739456" y="1055180"/>
                    <a:pt x="1713548" y="1029272"/>
                    <a:pt x="1681829" y="1029272"/>
                  </a:cubicBezTo>
                  <a:lnTo>
                    <a:pt x="1498854" y="1029272"/>
                  </a:lnTo>
                  <a:cubicBezTo>
                    <a:pt x="1454277" y="1029272"/>
                    <a:pt x="1417892" y="992886"/>
                    <a:pt x="1417892" y="948309"/>
                  </a:cubicBezTo>
                  <a:lnTo>
                    <a:pt x="1417892" y="942594"/>
                  </a:lnTo>
                  <a:cubicBezTo>
                    <a:pt x="1417892" y="910876"/>
                    <a:pt x="1391984" y="884968"/>
                    <a:pt x="1360265" y="884968"/>
                  </a:cubicBezTo>
                  <a:lnTo>
                    <a:pt x="1186148" y="884968"/>
                  </a:lnTo>
                  <a:cubicBezTo>
                    <a:pt x="1141571" y="884968"/>
                    <a:pt x="1105186" y="848582"/>
                    <a:pt x="1105186" y="804005"/>
                  </a:cubicBezTo>
                  <a:lnTo>
                    <a:pt x="1105186" y="646176"/>
                  </a:lnTo>
                  <a:cubicBezTo>
                    <a:pt x="1105186" y="635508"/>
                    <a:pt x="1102233" y="625412"/>
                    <a:pt x="1097089" y="616839"/>
                  </a:cubicBezTo>
                  <a:cubicBezTo>
                    <a:pt x="1096804" y="616458"/>
                    <a:pt x="1096613" y="616077"/>
                    <a:pt x="1096423" y="615696"/>
                  </a:cubicBezTo>
                  <a:cubicBezTo>
                    <a:pt x="1086517" y="598361"/>
                    <a:pt x="1067753" y="586550"/>
                    <a:pt x="1046417" y="586550"/>
                  </a:cubicBezTo>
                  <a:lnTo>
                    <a:pt x="1024128" y="586550"/>
                  </a:lnTo>
                  <a:cubicBezTo>
                    <a:pt x="979551" y="586550"/>
                    <a:pt x="943165" y="550164"/>
                    <a:pt x="943165" y="505587"/>
                  </a:cubicBezTo>
                  <a:lnTo>
                    <a:pt x="943165" y="505206"/>
                  </a:lnTo>
                  <a:cubicBezTo>
                    <a:pt x="943165" y="473488"/>
                    <a:pt x="917162" y="447770"/>
                    <a:pt x="885539" y="446818"/>
                  </a:cubicBezTo>
                  <a:lnTo>
                    <a:pt x="844772" y="445580"/>
                  </a:lnTo>
                  <a:cubicBezTo>
                    <a:pt x="816864" y="441674"/>
                    <a:pt x="795242" y="417481"/>
                    <a:pt x="795242" y="388525"/>
                  </a:cubicBezTo>
                  <a:lnTo>
                    <a:pt x="795242" y="368522"/>
                  </a:lnTo>
                  <a:cubicBezTo>
                    <a:pt x="795242" y="336804"/>
                    <a:pt x="821150" y="310896"/>
                    <a:pt x="852869" y="310896"/>
                  </a:cubicBezTo>
                  <a:lnTo>
                    <a:pt x="952119" y="310896"/>
                  </a:lnTo>
                  <a:lnTo>
                    <a:pt x="951167" y="57626"/>
                  </a:lnTo>
                  <a:cubicBezTo>
                    <a:pt x="951071" y="26003"/>
                    <a:pt x="925259" y="0"/>
                    <a:pt x="893540" y="0"/>
                  </a:cubicBezTo>
                  <a:lnTo>
                    <a:pt x="214598" y="0"/>
                  </a:lnTo>
                  <a:cubicBezTo>
                    <a:pt x="185166" y="0"/>
                    <a:pt x="160592" y="22479"/>
                    <a:pt x="157353" y="51149"/>
                  </a:cubicBezTo>
                  <a:lnTo>
                    <a:pt x="157353" y="93059"/>
                  </a:lnTo>
                  <a:cubicBezTo>
                    <a:pt x="157353" y="124778"/>
                    <a:pt x="131445" y="150686"/>
                    <a:pt x="99727" y="150686"/>
                  </a:cubicBezTo>
                  <a:lnTo>
                    <a:pt x="0" y="150686"/>
                  </a:lnTo>
                  <a:lnTo>
                    <a:pt x="476" y="514921"/>
                  </a:lnTo>
                  <a:lnTo>
                    <a:pt x="476" y="514921"/>
                  </a:lnTo>
                  <a:close/>
                  <a:moveTo>
                    <a:pt x="959358" y="1105281"/>
                  </a:moveTo>
                  <a:lnTo>
                    <a:pt x="959358" y="1105281"/>
                  </a:lnTo>
                  <a:lnTo>
                    <a:pt x="959358" y="1105281"/>
                  </a:lnTo>
                  <a:lnTo>
                    <a:pt x="959358" y="1105281"/>
                  </a:lnTo>
                  <a:close/>
                  <a:moveTo>
                    <a:pt x="486156" y="672655"/>
                  </a:moveTo>
                  <a:lnTo>
                    <a:pt x="486156" y="672655"/>
                  </a:lnTo>
                  <a:lnTo>
                    <a:pt x="486156" y="672655"/>
                  </a:lnTo>
                  <a:lnTo>
                    <a:pt x="486156" y="672655"/>
                  </a:lnTo>
                  <a:close/>
                  <a:moveTo>
                    <a:pt x="647033" y="814769"/>
                  </a:moveTo>
                  <a:lnTo>
                    <a:pt x="647033" y="814769"/>
                  </a:lnTo>
                  <a:lnTo>
                    <a:pt x="647033" y="814769"/>
                  </a:lnTo>
                  <a:lnTo>
                    <a:pt x="647033" y="814769"/>
                  </a:lnTo>
                  <a:close/>
                  <a:moveTo>
                    <a:pt x="793813" y="956881"/>
                  </a:moveTo>
                  <a:lnTo>
                    <a:pt x="793813" y="956881"/>
                  </a:lnTo>
                  <a:lnTo>
                    <a:pt x="793813" y="956881"/>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1" name="Freeform: Shape 190">
              <a:extLst>
                <a:ext uri="{FF2B5EF4-FFF2-40B4-BE49-F238E27FC236}">
                  <a16:creationId xmlns:a16="http://schemas.microsoft.com/office/drawing/2014/main" id="{0175BE5F-38C5-471D-9653-1F23F877B7AF}"/>
                </a:ext>
              </a:extLst>
            </p:cNvPr>
            <p:cNvSpPr/>
            <p:nvPr/>
          </p:nvSpPr>
          <p:spPr>
            <a:xfrm>
              <a:off x="2597579" y="3391265"/>
              <a:ext cx="633888" cy="436149"/>
            </a:xfrm>
            <a:custGeom>
              <a:avLst/>
              <a:gdLst>
                <a:gd name="connsiteX0" fmla="*/ 633889 w 633888"/>
                <a:gd name="connsiteY0" fmla="*/ 285464 h 436149"/>
                <a:gd name="connsiteX1" fmla="*/ 633889 w 633888"/>
                <a:gd name="connsiteY1" fmla="*/ 142208 h 436149"/>
                <a:gd name="connsiteX2" fmla="*/ 57626 w 633888"/>
                <a:gd name="connsiteY2" fmla="*/ 143256 h 436149"/>
                <a:gd name="connsiteX3" fmla="*/ 0 w 633888"/>
                <a:gd name="connsiteY3" fmla="*/ 200882 h 436149"/>
                <a:gd name="connsiteX4" fmla="*/ 0 w 633888"/>
                <a:gd name="connsiteY4" fmla="*/ 378523 h 436149"/>
                <a:gd name="connsiteX5" fmla="*/ 57626 w 633888"/>
                <a:gd name="connsiteY5" fmla="*/ 436150 h 436149"/>
                <a:gd name="connsiteX6" fmla="*/ 253079 w 633888"/>
                <a:gd name="connsiteY6" fmla="*/ 436150 h 436149"/>
                <a:gd name="connsiteX7" fmla="*/ 310705 w 633888"/>
                <a:gd name="connsiteY7" fmla="*/ 378523 h 436149"/>
                <a:gd name="connsiteX8" fmla="*/ 310705 w 633888"/>
                <a:gd name="connsiteY8" fmla="*/ 336613 h 436149"/>
                <a:gd name="connsiteX9" fmla="*/ 367951 w 633888"/>
                <a:gd name="connsiteY9" fmla="*/ 285464 h 436149"/>
                <a:gd name="connsiteX10" fmla="*/ 633889 w 633888"/>
                <a:gd name="connsiteY10" fmla="*/ 285464 h 436149"/>
                <a:gd name="connsiteX11" fmla="*/ 633889 w 633888"/>
                <a:gd name="connsiteY11" fmla="*/ 285464 h 436149"/>
                <a:gd name="connsiteX12" fmla="*/ 91345 w 633888"/>
                <a:gd name="connsiteY12" fmla="*/ 0 h 436149"/>
                <a:gd name="connsiteX13" fmla="*/ 91345 w 633888"/>
                <a:gd name="connsiteY13" fmla="*/ 0 h 436149"/>
                <a:gd name="connsiteX14" fmla="*/ 91345 w 633888"/>
                <a:gd name="connsiteY14" fmla="*/ 0 h 436149"/>
                <a:gd name="connsiteX15" fmla="*/ 91345 w 633888"/>
                <a:gd name="connsiteY15" fmla="*/ 0 h 43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3888" h="436149">
                  <a:moveTo>
                    <a:pt x="633889" y="285464"/>
                  </a:moveTo>
                  <a:lnTo>
                    <a:pt x="633889" y="142208"/>
                  </a:lnTo>
                  <a:cubicBezTo>
                    <a:pt x="427482" y="142208"/>
                    <a:pt x="249746" y="143256"/>
                    <a:pt x="57626" y="143256"/>
                  </a:cubicBezTo>
                  <a:cubicBezTo>
                    <a:pt x="25908" y="143256"/>
                    <a:pt x="0" y="169164"/>
                    <a:pt x="0" y="200882"/>
                  </a:cubicBezTo>
                  <a:lnTo>
                    <a:pt x="0" y="378523"/>
                  </a:lnTo>
                  <a:cubicBezTo>
                    <a:pt x="0" y="410242"/>
                    <a:pt x="25908" y="436150"/>
                    <a:pt x="57626" y="436150"/>
                  </a:cubicBezTo>
                  <a:lnTo>
                    <a:pt x="253079" y="436150"/>
                  </a:lnTo>
                  <a:cubicBezTo>
                    <a:pt x="284797" y="436150"/>
                    <a:pt x="310705" y="410242"/>
                    <a:pt x="310705" y="378523"/>
                  </a:cubicBezTo>
                  <a:lnTo>
                    <a:pt x="310705" y="336613"/>
                  </a:lnTo>
                  <a:cubicBezTo>
                    <a:pt x="313944" y="307943"/>
                    <a:pt x="338519" y="285464"/>
                    <a:pt x="367951" y="285464"/>
                  </a:cubicBezTo>
                  <a:lnTo>
                    <a:pt x="633889" y="285464"/>
                  </a:lnTo>
                  <a:lnTo>
                    <a:pt x="633889" y="285464"/>
                  </a:lnTo>
                  <a:close/>
                  <a:moveTo>
                    <a:pt x="91345" y="0"/>
                  </a:moveTo>
                  <a:lnTo>
                    <a:pt x="91345" y="0"/>
                  </a:lnTo>
                  <a:lnTo>
                    <a:pt x="91345" y="0"/>
                  </a:lnTo>
                  <a:lnTo>
                    <a:pt x="91345"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2" name="Freeform: Shape 191">
              <a:extLst>
                <a:ext uri="{FF2B5EF4-FFF2-40B4-BE49-F238E27FC236}">
                  <a16:creationId xmlns:a16="http://schemas.microsoft.com/office/drawing/2014/main" id="{AFC9A18B-BCB3-4C5B-8A90-7CD820B7456E}"/>
                </a:ext>
              </a:extLst>
            </p:cNvPr>
            <p:cNvSpPr/>
            <p:nvPr/>
          </p:nvSpPr>
          <p:spPr>
            <a:xfrm>
              <a:off x="3231373" y="3411077"/>
              <a:ext cx="951737" cy="573595"/>
            </a:xfrm>
            <a:custGeom>
              <a:avLst/>
              <a:gdLst>
                <a:gd name="connsiteX0" fmla="*/ 472440 w 951737"/>
                <a:gd name="connsiteY0" fmla="*/ 0 h 573595"/>
                <a:gd name="connsiteX1" fmla="*/ 951738 w 951737"/>
                <a:gd name="connsiteY1" fmla="*/ 0 h 573595"/>
                <a:gd name="connsiteX2" fmla="*/ 951738 w 951737"/>
                <a:gd name="connsiteY2" fmla="*/ 213265 h 573595"/>
                <a:gd name="connsiteX3" fmla="*/ 894112 w 951737"/>
                <a:gd name="connsiteY3" fmla="*/ 270891 h 573595"/>
                <a:gd name="connsiteX4" fmla="*/ 859250 w 951737"/>
                <a:gd name="connsiteY4" fmla="*/ 270891 h 573595"/>
                <a:gd name="connsiteX5" fmla="*/ 786574 w 951737"/>
                <a:gd name="connsiteY5" fmla="*/ 347567 h 573595"/>
                <a:gd name="connsiteX6" fmla="*/ 786574 w 951737"/>
                <a:gd name="connsiteY6" fmla="*/ 515969 h 573595"/>
                <a:gd name="connsiteX7" fmla="*/ 728948 w 951737"/>
                <a:gd name="connsiteY7" fmla="*/ 573596 h 573595"/>
                <a:gd name="connsiteX8" fmla="*/ 472535 w 951737"/>
                <a:gd name="connsiteY8" fmla="*/ 573596 h 573595"/>
                <a:gd name="connsiteX9" fmla="*/ 475869 w 951737"/>
                <a:gd name="connsiteY9" fmla="*/ 515969 h 573595"/>
                <a:gd name="connsiteX10" fmla="*/ 475869 w 951737"/>
                <a:gd name="connsiteY10" fmla="*/ 316802 h 573595"/>
                <a:gd name="connsiteX11" fmla="*/ 418624 w 951737"/>
                <a:gd name="connsiteY11" fmla="*/ 265652 h 573595"/>
                <a:gd name="connsiteX12" fmla="*/ 0 w 951737"/>
                <a:gd name="connsiteY12" fmla="*/ 265652 h 573595"/>
                <a:gd name="connsiteX13" fmla="*/ 0 w 951737"/>
                <a:gd name="connsiteY13" fmla="*/ 122396 h 573595"/>
                <a:gd name="connsiteX14" fmla="*/ 78772 w 951737"/>
                <a:gd name="connsiteY14" fmla="*/ 122396 h 573595"/>
                <a:gd name="connsiteX15" fmla="*/ 93345 w 951737"/>
                <a:gd name="connsiteY15" fmla="*/ 121729 h 573595"/>
                <a:gd name="connsiteX16" fmla="*/ 101251 w 951737"/>
                <a:gd name="connsiteY16" fmla="*/ 121348 h 573595"/>
                <a:gd name="connsiteX17" fmla="*/ 400240 w 951737"/>
                <a:gd name="connsiteY17" fmla="*/ 121348 h 573595"/>
                <a:gd name="connsiteX18" fmla="*/ 470249 w 951737"/>
                <a:gd name="connsiteY18" fmla="*/ 51340 h 573595"/>
                <a:gd name="connsiteX19" fmla="*/ 472440 w 951737"/>
                <a:gd name="connsiteY19" fmla="*/ 0 h 5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1737" h="573595">
                  <a:moveTo>
                    <a:pt x="472440" y="0"/>
                  </a:moveTo>
                  <a:lnTo>
                    <a:pt x="951738" y="0"/>
                  </a:lnTo>
                  <a:lnTo>
                    <a:pt x="951738" y="213265"/>
                  </a:lnTo>
                  <a:cubicBezTo>
                    <a:pt x="951738" y="244983"/>
                    <a:pt x="925830" y="270891"/>
                    <a:pt x="894112" y="270891"/>
                  </a:cubicBezTo>
                  <a:lnTo>
                    <a:pt x="859250" y="270891"/>
                  </a:lnTo>
                  <a:cubicBezTo>
                    <a:pt x="802957" y="270891"/>
                    <a:pt x="784955" y="325946"/>
                    <a:pt x="786574" y="347567"/>
                  </a:cubicBezTo>
                  <a:lnTo>
                    <a:pt x="786574" y="515969"/>
                  </a:lnTo>
                  <a:cubicBezTo>
                    <a:pt x="786574" y="547688"/>
                    <a:pt x="760666" y="573596"/>
                    <a:pt x="728948" y="573596"/>
                  </a:cubicBezTo>
                  <a:lnTo>
                    <a:pt x="472535" y="573596"/>
                  </a:lnTo>
                  <a:lnTo>
                    <a:pt x="475869" y="515969"/>
                  </a:lnTo>
                  <a:lnTo>
                    <a:pt x="475869" y="316802"/>
                  </a:lnTo>
                  <a:cubicBezTo>
                    <a:pt x="472630" y="288131"/>
                    <a:pt x="448056" y="265652"/>
                    <a:pt x="418624" y="265652"/>
                  </a:cubicBezTo>
                  <a:lnTo>
                    <a:pt x="0" y="265652"/>
                  </a:lnTo>
                  <a:lnTo>
                    <a:pt x="0" y="122396"/>
                  </a:lnTo>
                  <a:lnTo>
                    <a:pt x="78772" y="122396"/>
                  </a:lnTo>
                  <a:cubicBezTo>
                    <a:pt x="83725" y="122396"/>
                    <a:pt x="88582" y="122111"/>
                    <a:pt x="93345" y="121729"/>
                  </a:cubicBezTo>
                  <a:cubicBezTo>
                    <a:pt x="96107" y="121444"/>
                    <a:pt x="98488" y="121348"/>
                    <a:pt x="101251" y="121348"/>
                  </a:cubicBezTo>
                  <a:lnTo>
                    <a:pt x="400240" y="121348"/>
                  </a:lnTo>
                  <a:cubicBezTo>
                    <a:pt x="438721" y="121348"/>
                    <a:pt x="468630" y="89821"/>
                    <a:pt x="470249" y="51340"/>
                  </a:cubicBezTo>
                  <a:lnTo>
                    <a:pt x="472440" y="0"/>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3" name="Freeform: Shape 192">
              <a:extLst>
                <a:ext uri="{FF2B5EF4-FFF2-40B4-BE49-F238E27FC236}">
                  <a16:creationId xmlns:a16="http://schemas.microsoft.com/office/drawing/2014/main" id="{D79E45CE-F531-430F-A611-EFC1194E3BFE}"/>
                </a:ext>
              </a:extLst>
            </p:cNvPr>
            <p:cNvSpPr/>
            <p:nvPr/>
          </p:nvSpPr>
          <p:spPr>
            <a:xfrm>
              <a:off x="3704003" y="3830177"/>
              <a:ext cx="314039" cy="154495"/>
            </a:xfrm>
            <a:custGeom>
              <a:avLst/>
              <a:gdLst>
                <a:gd name="connsiteX0" fmla="*/ 314039 w 314039"/>
                <a:gd name="connsiteY0" fmla="*/ 0 h 154495"/>
                <a:gd name="connsiteX1" fmla="*/ 314039 w 314039"/>
                <a:gd name="connsiteY1" fmla="*/ 96869 h 154495"/>
                <a:gd name="connsiteX2" fmla="*/ 256413 w 314039"/>
                <a:gd name="connsiteY2" fmla="*/ 154496 h 154495"/>
                <a:gd name="connsiteX3" fmla="*/ 0 w 314039"/>
                <a:gd name="connsiteY3" fmla="*/ 154496 h 154495"/>
                <a:gd name="connsiteX4" fmla="*/ 3334 w 314039"/>
                <a:gd name="connsiteY4" fmla="*/ 96869 h 154495"/>
                <a:gd name="connsiteX5" fmla="*/ 3334 w 314039"/>
                <a:gd name="connsiteY5" fmla="*/ 0 h 154495"/>
                <a:gd name="connsiteX6" fmla="*/ 314039 w 314039"/>
                <a:gd name="connsiteY6" fmla="*/ 0 h 15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039" h="154495">
                  <a:moveTo>
                    <a:pt x="314039" y="0"/>
                  </a:moveTo>
                  <a:lnTo>
                    <a:pt x="314039" y="96869"/>
                  </a:lnTo>
                  <a:cubicBezTo>
                    <a:pt x="314039" y="128588"/>
                    <a:pt x="288131" y="154496"/>
                    <a:pt x="256413" y="154496"/>
                  </a:cubicBezTo>
                  <a:lnTo>
                    <a:pt x="0" y="154496"/>
                  </a:lnTo>
                  <a:lnTo>
                    <a:pt x="3334" y="96869"/>
                  </a:lnTo>
                  <a:lnTo>
                    <a:pt x="3334" y="0"/>
                  </a:lnTo>
                  <a:lnTo>
                    <a:pt x="314039" y="0"/>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4" name="Freeform: Shape 193">
              <a:extLst>
                <a:ext uri="{FF2B5EF4-FFF2-40B4-BE49-F238E27FC236}">
                  <a16:creationId xmlns:a16="http://schemas.microsoft.com/office/drawing/2014/main" id="{FDE15936-D8D8-440F-BA99-7BB8F07288B1}"/>
                </a:ext>
              </a:extLst>
            </p:cNvPr>
            <p:cNvSpPr/>
            <p:nvPr/>
          </p:nvSpPr>
          <p:spPr>
            <a:xfrm>
              <a:off x="3828495" y="3830462"/>
              <a:ext cx="820769" cy="493014"/>
            </a:xfrm>
            <a:custGeom>
              <a:avLst/>
              <a:gdLst>
                <a:gd name="connsiteX0" fmla="*/ 0 w 820769"/>
                <a:gd name="connsiteY0" fmla="*/ 154210 h 493014"/>
                <a:gd name="connsiteX1" fmla="*/ 41053 w 820769"/>
                <a:gd name="connsiteY1" fmla="*/ 220313 h 493014"/>
                <a:gd name="connsiteX2" fmla="*/ 41053 w 820769"/>
                <a:gd name="connsiteY2" fmla="*/ 239268 h 493014"/>
                <a:gd name="connsiteX3" fmla="*/ 98679 w 820769"/>
                <a:gd name="connsiteY3" fmla="*/ 296894 h 493014"/>
                <a:gd name="connsiteX4" fmla="*/ 126778 w 820769"/>
                <a:gd name="connsiteY4" fmla="*/ 296894 h 493014"/>
                <a:gd name="connsiteX5" fmla="*/ 207740 w 820769"/>
                <a:gd name="connsiteY5" fmla="*/ 377857 h 493014"/>
                <a:gd name="connsiteX6" fmla="*/ 207740 w 820769"/>
                <a:gd name="connsiteY6" fmla="*/ 385001 h 493014"/>
                <a:gd name="connsiteX7" fmla="*/ 207740 w 820769"/>
                <a:gd name="connsiteY7" fmla="*/ 386524 h 493014"/>
                <a:gd name="connsiteX8" fmla="*/ 207740 w 820769"/>
                <a:gd name="connsiteY8" fmla="*/ 386524 h 493014"/>
                <a:gd name="connsiteX9" fmla="*/ 207835 w 820769"/>
                <a:gd name="connsiteY9" fmla="*/ 387953 h 493014"/>
                <a:gd name="connsiteX10" fmla="*/ 207835 w 820769"/>
                <a:gd name="connsiteY10" fmla="*/ 387953 h 493014"/>
                <a:gd name="connsiteX11" fmla="*/ 207931 w 820769"/>
                <a:gd name="connsiteY11" fmla="*/ 389382 h 493014"/>
                <a:gd name="connsiteX12" fmla="*/ 207931 w 820769"/>
                <a:gd name="connsiteY12" fmla="*/ 389382 h 493014"/>
                <a:gd name="connsiteX13" fmla="*/ 208026 w 820769"/>
                <a:gd name="connsiteY13" fmla="*/ 390811 h 493014"/>
                <a:gd name="connsiteX14" fmla="*/ 208026 w 820769"/>
                <a:gd name="connsiteY14" fmla="*/ 390811 h 493014"/>
                <a:gd name="connsiteX15" fmla="*/ 208216 w 820769"/>
                <a:gd name="connsiteY15" fmla="*/ 392239 h 493014"/>
                <a:gd name="connsiteX16" fmla="*/ 208216 w 820769"/>
                <a:gd name="connsiteY16" fmla="*/ 392239 h 493014"/>
                <a:gd name="connsiteX17" fmla="*/ 208407 w 820769"/>
                <a:gd name="connsiteY17" fmla="*/ 393668 h 493014"/>
                <a:gd name="connsiteX18" fmla="*/ 208407 w 820769"/>
                <a:gd name="connsiteY18" fmla="*/ 393668 h 493014"/>
                <a:gd name="connsiteX19" fmla="*/ 208597 w 820769"/>
                <a:gd name="connsiteY19" fmla="*/ 395097 h 493014"/>
                <a:gd name="connsiteX20" fmla="*/ 208597 w 820769"/>
                <a:gd name="connsiteY20" fmla="*/ 395097 h 493014"/>
                <a:gd name="connsiteX21" fmla="*/ 230886 w 820769"/>
                <a:gd name="connsiteY21" fmla="*/ 431102 h 493014"/>
                <a:gd name="connsiteX22" fmla="*/ 230886 w 820769"/>
                <a:gd name="connsiteY22" fmla="*/ 431102 h 493014"/>
                <a:gd name="connsiteX23" fmla="*/ 232029 w 820769"/>
                <a:gd name="connsiteY23" fmla="*/ 431959 h 493014"/>
                <a:gd name="connsiteX24" fmla="*/ 232029 w 820769"/>
                <a:gd name="connsiteY24" fmla="*/ 431959 h 493014"/>
                <a:gd name="connsiteX25" fmla="*/ 233172 w 820769"/>
                <a:gd name="connsiteY25" fmla="*/ 432721 h 493014"/>
                <a:gd name="connsiteX26" fmla="*/ 233172 w 820769"/>
                <a:gd name="connsiteY26" fmla="*/ 432721 h 493014"/>
                <a:gd name="connsiteX27" fmla="*/ 234315 w 820769"/>
                <a:gd name="connsiteY27" fmla="*/ 433483 h 493014"/>
                <a:gd name="connsiteX28" fmla="*/ 234315 w 820769"/>
                <a:gd name="connsiteY28" fmla="*/ 433483 h 493014"/>
                <a:gd name="connsiteX29" fmla="*/ 235458 w 820769"/>
                <a:gd name="connsiteY29" fmla="*/ 434245 h 493014"/>
                <a:gd name="connsiteX30" fmla="*/ 235458 w 820769"/>
                <a:gd name="connsiteY30" fmla="*/ 434245 h 493014"/>
                <a:gd name="connsiteX31" fmla="*/ 236029 w 820769"/>
                <a:gd name="connsiteY31" fmla="*/ 434530 h 493014"/>
                <a:gd name="connsiteX32" fmla="*/ 237363 w 820769"/>
                <a:gd name="connsiteY32" fmla="*/ 435293 h 493014"/>
                <a:gd name="connsiteX33" fmla="*/ 237934 w 820769"/>
                <a:gd name="connsiteY33" fmla="*/ 435578 h 493014"/>
                <a:gd name="connsiteX34" fmla="*/ 237934 w 820769"/>
                <a:gd name="connsiteY34" fmla="*/ 435578 h 493014"/>
                <a:gd name="connsiteX35" fmla="*/ 239173 w 820769"/>
                <a:gd name="connsiteY35" fmla="*/ 436245 h 493014"/>
                <a:gd name="connsiteX36" fmla="*/ 239173 w 820769"/>
                <a:gd name="connsiteY36" fmla="*/ 436245 h 493014"/>
                <a:gd name="connsiteX37" fmla="*/ 240411 w 820769"/>
                <a:gd name="connsiteY37" fmla="*/ 436912 h 493014"/>
                <a:gd name="connsiteX38" fmla="*/ 240411 w 820769"/>
                <a:gd name="connsiteY38" fmla="*/ 436912 h 493014"/>
                <a:gd name="connsiteX39" fmla="*/ 241649 w 820769"/>
                <a:gd name="connsiteY39" fmla="*/ 437483 h 493014"/>
                <a:gd name="connsiteX40" fmla="*/ 241649 w 820769"/>
                <a:gd name="connsiteY40" fmla="*/ 437483 h 493014"/>
                <a:gd name="connsiteX41" fmla="*/ 242888 w 820769"/>
                <a:gd name="connsiteY41" fmla="*/ 438055 h 493014"/>
                <a:gd name="connsiteX42" fmla="*/ 242888 w 820769"/>
                <a:gd name="connsiteY42" fmla="*/ 438055 h 493014"/>
                <a:gd name="connsiteX43" fmla="*/ 244221 w 820769"/>
                <a:gd name="connsiteY43" fmla="*/ 438626 h 493014"/>
                <a:gd name="connsiteX44" fmla="*/ 244221 w 820769"/>
                <a:gd name="connsiteY44" fmla="*/ 438626 h 493014"/>
                <a:gd name="connsiteX45" fmla="*/ 245554 w 820769"/>
                <a:gd name="connsiteY45" fmla="*/ 439103 h 493014"/>
                <a:gd name="connsiteX46" fmla="*/ 245554 w 820769"/>
                <a:gd name="connsiteY46" fmla="*/ 439103 h 493014"/>
                <a:gd name="connsiteX47" fmla="*/ 246888 w 820769"/>
                <a:gd name="connsiteY47" fmla="*/ 439579 h 493014"/>
                <a:gd name="connsiteX48" fmla="*/ 246888 w 820769"/>
                <a:gd name="connsiteY48" fmla="*/ 439579 h 493014"/>
                <a:gd name="connsiteX49" fmla="*/ 247174 w 820769"/>
                <a:gd name="connsiteY49" fmla="*/ 439674 h 493014"/>
                <a:gd name="connsiteX50" fmla="*/ 249269 w 820769"/>
                <a:gd name="connsiteY50" fmla="*/ 440341 h 493014"/>
                <a:gd name="connsiteX51" fmla="*/ 249555 w 820769"/>
                <a:gd name="connsiteY51" fmla="*/ 440436 h 493014"/>
                <a:gd name="connsiteX52" fmla="*/ 249555 w 820769"/>
                <a:gd name="connsiteY52" fmla="*/ 440436 h 493014"/>
                <a:gd name="connsiteX53" fmla="*/ 250888 w 820769"/>
                <a:gd name="connsiteY53" fmla="*/ 440817 h 493014"/>
                <a:gd name="connsiteX54" fmla="*/ 250888 w 820769"/>
                <a:gd name="connsiteY54" fmla="*/ 440817 h 493014"/>
                <a:gd name="connsiteX55" fmla="*/ 252222 w 820769"/>
                <a:gd name="connsiteY55" fmla="*/ 441198 h 493014"/>
                <a:gd name="connsiteX56" fmla="*/ 252222 w 820769"/>
                <a:gd name="connsiteY56" fmla="*/ 441198 h 493014"/>
                <a:gd name="connsiteX57" fmla="*/ 253651 w 820769"/>
                <a:gd name="connsiteY57" fmla="*/ 441484 h 493014"/>
                <a:gd name="connsiteX58" fmla="*/ 253651 w 820769"/>
                <a:gd name="connsiteY58" fmla="*/ 441484 h 493014"/>
                <a:gd name="connsiteX59" fmla="*/ 255079 w 820769"/>
                <a:gd name="connsiteY59" fmla="*/ 441770 h 493014"/>
                <a:gd name="connsiteX60" fmla="*/ 255079 w 820769"/>
                <a:gd name="connsiteY60" fmla="*/ 441770 h 493014"/>
                <a:gd name="connsiteX61" fmla="*/ 255365 w 820769"/>
                <a:gd name="connsiteY61" fmla="*/ 441770 h 493014"/>
                <a:gd name="connsiteX62" fmla="*/ 257746 w 820769"/>
                <a:gd name="connsiteY62" fmla="*/ 442151 h 493014"/>
                <a:gd name="connsiteX63" fmla="*/ 258032 w 820769"/>
                <a:gd name="connsiteY63" fmla="*/ 442151 h 493014"/>
                <a:gd name="connsiteX64" fmla="*/ 258032 w 820769"/>
                <a:gd name="connsiteY64" fmla="*/ 442151 h 493014"/>
                <a:gd name="connsiteX65" fmla="*/ 259461 w 820769"/>
                <a:gd name="connsiteY65" fmla="*/ 442341 h 493014"/>
                <a:gd name="connsiteX66" fmla="*/ 259461 w 820769"/>
                <a:gd name="connsiteY66" fmla="*/ 442341 h 493014"/>
                <a:gd name="connsiteX67" fmla="*/ 260890 w 820769"/>
                <a:gd name="connsiteY67" fmla="*/ 442436 h 493014"/>
                <a:gd name="connsiteX68" fmla="*/ 260890 w 820769"/>
                <a:gd name="connsiteY68" fmla="*/ 442436 h 493014"/>
                <a:gd name="connsiteX69" fmla="*/ 262318 w 820769"/>
                <a:gd name="connsiteY69" fmla="*/ 442531 h 493014"/>
                <a:gd name="connsiteX70" fmla="*/ 262318 w 820769"/>
                <a:gd name="connsiteY70" fmla="*/ 442531 h 493014"/>
                <a:gd name="connsiteX71" fmla="*/ 262795 w 820769"/>
                <a:gd name="connsiteY71" fmla="*/ 442531 h 493014"/>
                <a:gd name="connsiteX72" fmla="*/ 265938 w 820769"/>
                <a:gd name="connsiteY72" fmla="*/ 442627 h 493014"/>
                <a:gd name="connsiteX73" fmla="*/ 431768 w 820769"/>
                <a:gd name="connsiteY73" fmla="*/ 442627 h 493014"/>
                <a:gd name="connsiteX74" fmla="*/ 434054 w 820769"/>
                <a:gd name="connsiteY74" fmla="*/ 442627 h 493014"/>
                <a:gd name="connsiteX75" fmla="*/ 509016 w 820769"/>
                <a:gd name="connsiteY75" fmla="*/ 493014 h 493014"/>
                <a:gd name="connsiteX76" fmla="*/ 506349 w 820769"/>
                <a:gd name="connsiteY76" fmla="*/ 345377 h 493014"/>
                <a:gd name="connsiteX77" fmla="*/ 423767 w 820769"/>
                <a:gd name="connsiteY77" fmla="*/ 276130 h 493014"/>
                <a:gd name="connsiteX78" fmla="*/ 408622 w 820769"/>
                <a:gd name="connsiteY78" fmla="*/ 276130 h 493014"/>
                <a:gd name="connsiteX79" fmla="*/ 350996 w 820769"/>
                <a:gd name="connsiteY79" fmla="*/ 218504 h 493014"/>
                <a:gd name="connsiteX80" fmla="*/ 350996 w 820769"/>
                <a:gd name="connsiteY80" fmla="*/ 198501 h 493014"/>
                <a:gd name="connsiteX81" fmla="*/ 408622 w 820769"/>
                <a:gd name="connsiteY81" fmla="*/ 140875 h 493014"/>
                <a:gd name="connsiteX82" fmla="*/ 820769 w 820769"/>
                <a:gd name="connsiteY82" fmla="*/ 140875 h 493014"/>
                <a:gd name="connsiteX83" fmla="*/ 820769 w 820769"/>
                <a:gd name="connsiteY83" fmla="*/ 0 h 493014"/>
                <a:gd name="connsiteX84" fmla="*/ 189547 w 820769"/>
                <a:gd name="connsiteY84" fmla="*/ 0 h 493014"/>
                <a:gd name="connsiteX85" fmla="*/ 189547 w 820769"/>
                <a:gd name="connsiteY85" fmla="*/ 96869 h 493014"/>
                <a:gd name="connsiteX86" fmla="*/ 131921 w 820769"/>
                <a:gd name="connsiteY86" fmla="*/ 154496 h 493014"/>
                <a:gd name="connsiteX87" fmla="*/ 0 w 820769"/>
                <a:gd name="connsiteY87" fmla="*/ 154496 h 493014"/>
                <a:gd name="connsiteX88" fmla="*/ 0 w 820769"/>
                <a:gd name="connsiteY88" fmla="*/ 154210 h 493014"/>
                <a:gd name="connsiteX89" fmla="*/ 207740 w 820769"/>
                <a:gd name="connsiteY89" fmla="*/ 384905 h 493014"/>
                <a:gd name="connsiteX90" fmla="*/ 207740 w 820769"/>
                <a:gd name="connsiteY90" fmla="*/ 384905 h 493014"/>
                <a:gd name="connsiteX91" fmla="*/ 207740 w 820769"/>
                <a:gd name="connsiteY91" fmla="*/ 384905 h 49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820769" h="493014">
                  <a:moveTo>
                    <a:pt x="0" y="154210"/>
                  </a:moveTo>
                  <a:cubicBezTo>
                    <a:pt x="24003" y="154496"/>
                    <a:pt x="41053" y="169450"/>
                    <a:pt x="41053" y="220313"/>
                  </a:cubicBezTo>
                  <a:lnTo>
                    <a:pt x="41053" y="239268"/>
                  </a:lnTo>
                  <a:cubicBezTo>
                    <a:pt x="41053" y="270986"/>
                    <a:pt x="66961" y="296894"/>
                    <a:pt x="98679" y="296894"/>
                  </a:cubicBezTo>
                  <a:lnTo>
                    <a:pt x="126778" y="296894"/>
                  </a:lnTo>
                  <a:cubicBezTo>
                    <a:pt x="171355" y="296894"/>
                    <a:pt x="207740" y="333280"/>
                    <a:pt x="207740" y="377857"/>
                  </a:cubicBezTo>
                  <a:lnTo>
                    <a:pt x="207740" y="385001"/>
                  </a:lnTo>
                  <a:lnTo>
                    <a:pt x="207740" y="386524"/>
                  </a:lnTo>
                  <a:lnTo>
                    <a:pt x="207740" y="386524"/>
                  </a:lnTo>
                  <a:lnTo>
                    <a:pt x="207835" y="387953"/>
                  </a:lnTo>
                  <a:lnTo>
                    <a:pt x="207835" y="387953"/>
                  </a:lnTo>
                  <a:lnTo>
                    <a:pt x="207931" y="389382"/>
                  </a:lnTo>
                  <a:lnTo>
                    <a:pt x="207931" y="389382"/>
                  </a:lnTo>
                  <a:lnTo>
                    <a:pt x="208026" y="390811"/>
                  </a:lnTo>
                  <a:lnTo>
                    <a:pt x="208026" y="390811"/>
                  </a:lnTo>
                  <a:lnTo>
                    <a:pt x="208216" y="392239"/>
                  </a:lnTo>
                  <a:lnTo>
                    <a:pt x="208216" y="392239"/>
                  </a:lnTo>
                  <a:lnTo>
                    <a:pt x="208407" y="393668"/>
                  </a:lnTo>
                  <a:lnTo>
                    <a:pt x="208407" y="393668"/>
                  </a:lnTo>
                  <a:lnTo>
                    <a:pt x="208597" y="395097"/>
                  </a:lnTo>
                  <a:lnTo>
                    <a:pt x="208597" y="395097"/>
                  </a:lnTo>
                  <a:cubicBezTo>
                    <a:pt x="211074" y="409289"/>
                    <a:pt x="219265" y="422243"/>
                    <a:pt x="230886" y="431102"/>
                  </a:cubicBezTo>
                  <a:lnTo>
                    <a:pt x="230886" y="431102"/>
                  </a:lnTo>
                  <a:lnTo>
                    <a:pt x="232029" y="431959"/>
                  </a:lnTo>
                  <a:lnTo>
                    <a:pt x="232029" y="431959"/>
                  </a:lnTo>
                  <a:lnTo>
                    <a:pt x="233172" y="432721"/>
                  </a:lnTo>
                  <a:lnTo>
                    <a:pt x="233172" y="432721"/>
                  </a:lnTo>
                  <a:lnTo>
                    <a:pt x="234315" y="433483"/>
                  </a:lnTo>
                  <a:lnTo>
                    <a:pt x="234315" y="433483"/>
                  </a:lnTo>
                  <a:lnTo>
                    <a:pt x="235458" y="434245"/>
                  </a:lnTo>
                  <a:lnTo>
                    <a:pt x="235458" y="434245"/>
                  </a:lnTo>
                  <a:lnTo>
                    <a:pt x="236029" y="434530"/>
                  </a:lnTo>
                  <a:cubicBezTo>
                    <a:pt x="236506" y="434816"/>
                    <a:pt x="236887" y="435007"/>
                    <a:pt x="237363" y="435293"/>
                  </a:cubicBezTo>
                  <a:lnTo>
                    <a:pt x="237934" y="435578"/>
                  </a:lnTo>
                  <a:lnTo>
                    <a:pt x="237934" y="435578"/>
                  </a:lnTo>
                  <a:lnTo>
                    <a:pt x="239173" y="436245"/>
                  </a:lnTo>
                  <a:lnTo>
                    <a:pt x="239173" y="436245"/>
                  </a:lnTo>
                  <a:lnTo>
                    <a:pt x="240411" y="436912"/>
                  </a:lnTo>
                  <a:lnTo>
                    <a:pt x="240411" y="436912"/>
                  </a:lnTo>
                  <a:lnTo>
                    <a:pt x="241649" y="437483"/>
                  </a:lnTo>
                  <a:lnTo>
                    <a:pt x="241649" y="437483"/>
                  </a:lnTo>
                  <a:cubicBezTo>
                    <a:pt x="242030" y="437674"/>
                    <a:pt x="242506" y="437864"/>
                    <a:pt x="242888" y="438055"/>
                  </a:cubicBezTo>
                  <a:lnTo>
                    <a:pt x="242888" y="438055"/>
                  </a:lnTo>
                  <a:lnTo>
                    <a:pt x="244221" y="438626"/>
                  </a:lnTo>
                  <a:lnTo>
                    <a:pt x="244221" y="438626"/>
                  </a:lnTo>
                  <a:lnTo>
                    <a:pt x="245554" y="439103"/>
                  </a:lnTo>
                  <a:lnTo>
                    <a:pt x="245554" y="439103"/>
                  </a:lnTo>
                  <a:lnTo>
                    <a:pt x="246888" y="439579"/>
                  </a:lnTo>
                  <a:lnTo>
                    <a:pt x="246888" y="439579"/>
                  </a:lnTo>
                  <a:lnTo>
                    <a:pt x="247174" y="439674"/>
                  </a:lnTo>
                  <a:cubicBezTo>
                    <a:pt x="247936" y="439864"/>
                    <a:pt x="248507" y="440055"/>
                    <a:pt x="249269" y="440341"/>
                  </a:cubicBezTo>
                  <a:lnTo>
                    <a:pt x="249555" y="440436"/>
                  </a:lnTo>
                  <a:lnTo>
                    <a:pt x="249555" y="440436"/>
                  </a:lnTo>
                  <a:lnTo>
                    <a:pt x="250888" y="440817"/>
                  </a:lnTo>
                  <a:lnTo>
                    <a:pt x="250888" y="440817"/>
                  </a:lnTo>
                  <a:lnTo>
                    <a:pt x="252222" y="441198"/>
                  </a:lnTo>
                  <a:lnTo>
                    <a:pt x="252222" y="441198"/>
                  </a:lnTo>
                  <a:lnTo>
                    <a:pt x="253651" y="441484"/>
                  </a:lnTo>
                  <a:lnTo>
                    <a:pt x="253651" y="441484"/>
                  </a:lnTo>
                  <a:cubicBezTo>
                    <a:pt x="254127" y="441579"/>
                    <a:pt x="254603" y="441674"/>
                    <a:pt x="255079" y="441770"/>
                  </a:cubicBezTo>
                  <a:lnTo>
                    <a:pt x="255079" y="441770"/>
                  </a:lnTo>
                  <a:lnTo>
                    <a:pt x="255365" y="441770"/>
                  </a:lnTo>
                  <a:cubicBezTo>
                    <a:pt x="256222" y="441865"/>
                    <a:pt x="256889" y="442055"/>
                    <a:pt x="257746" y="442151"/>
                  </a:cubicBezTo>
                  <a:lnTo>
                    <a:pt x="258032" y="442151"/>
                  </a:lnTo>
                  <a:lnTo>
                    <a:pt x="258032" y="442151"/>
                  </a:lnTo>
                  <a:lnTo>
                    <a:pt x="259461" y="442341"/>
                  </a:lnTo>
                  <a:lnTo>
                    <a:pt x="259461" y="442341"/>
                  </a:lnTo>
                  <a:lnTo>
                    <a:pt x="260890" y="442436"/>
                  </a:lnTo>
                  <a:lnTo>
                    <a:pt x="260890" y="442436"/>
                  </a:lnTo>
                  <a:lnTo>
                    <a:pt x="262318" y="442531"/>
                  </a:lnTo>
                  <a:lnTo>
                    <a:pt x="262318" y="442531"/>
                  </a:lnTo>
                  <a:lnTo>
                    <a:pt x="262795" y="442531"/>
                  </a:lnTo>
                  <a:cubicBezTo>
                    <a:pt x="263938" y="442531"/>
                    <a:pt x="264795" y="442627"/>
                    <a:pt x="265938" y="442627"/>
                  </a:cubicBezTo>
                  <a:lnTo>
                    <a:pt x="431768" y="442627"/>
                  </a:lnTo>
                  <a:lnTo>
                    <a:pt x="434054" y="442627"/>
                  </a:lnTo>
                  <a:cubicBezTo>
                    <a:pt x="467868" y="442627"/>
                    <a:pt x="496824" y="463487"/>
                    <a:pt x="509016" y="493014"/>
                  </a:cubicBezTo>
                  <a:lnTo>
                    <a:pt x="506349" y="345377"/>
                  </a:lnTo>
                  <a:cubicBezTo>
                    <a:pt x="505015" y="273463"/>
                    <a:pt x="439007" y="276606"/>
                    <a:pt x="423767" y="276130"/>
                  </a:cubicBezTo>
                  <a:lnTo>
                    <a:pt x="408622" y="276130"/>
                  </a:lnTo>
                  <a:cubicBezTo>
                    <a:pt x="376904" y="276130"/>
                    <a:pt x="350996" y="250222"/>
                    <a:pt x="350996" y="218504"/>
                  </a:cubicBezTo>
                  <a:lnTo>
                    <a:pt x="350996" y="198501"/>
                  </a:lnTo>
                  <a:cubicBezTo>
                    <a:pt x="350996" y="166783"/>
                    <a:pt x="376904" y="140875"/>
                    <a:pt x="408622" y="140875"/>
                  </a:cubicBezTo>
                  <a:lnTo>
                    <a:pt x="820769" y="140875"/>
                  </a:lnTo>
                  <a:lnTo>
                    <a:pt x="820769" y="0"/>
                  </a:lnTo>
                  <a:lnTo>
                    <a:pt x="189547" y="0"/>
                  </a:lnTo>
                  <a:lnTo>
                    <a:pt x="189547" y="96869"/>
                  </a:lnTo>
                  <a:cubicBezTo>
                    <a:pt x="189547" y="128588"/>
                    <a:pt x="163639" y="154496"/>
                    <a:pt x="131921" y="154496"/>
                  </a:cubicBezTo>
                  <a:lnTo>
                    <a:pt x="0" y="154496"/>
                  </a:lnTo>
                  <a:lnTo>
                    <a:pt x="0" y="154210"/>
                  </a:lnTo>
                  <a:close/>
                  <a:moveTo>
                    <a:pt x="207740" y="384905"/>
                  </a:moveTo>
                  <a:lnTo>
                    <a:pt x="207740" y="384905"/>
                  </a:lnTo>
                  <a:lnTo>
                    <a:pt x="207740" y="384905"/>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5" name="Freeform: Shape 194">
              <a:extLst>
                <a:ext uri="{FF2B5EF4-FFF2-40B4-BE49-F238E27FC236}">
                  <a16:creationId xmlns:a16="http://schemas.microsoft.com/office/drawing/2014/main" id="{E3C5FF34-A78C-4467-846C-713CB41EAF5B}"/>
                </a:ext>
              </a:extLst>
            </p:cNvPr>
            <p:cNvSpPr/>
            <p:nvPr/>
          </p:nvSpPr>
          <p:spPr>
            <a:xfrm>
              <a:off x="5452983" y="5721461"/>
              <a:ext cx="448627" cy="135254"/>
            </a:xfrm>
            <a:custGeom>
              <a:avLst/>
              <a:gdLst>
                <a:gd name="connsiteX0" fmla="*/ 0 w 448627"/>
                <a:gd name="connsiteY0" fmla="*/ 57626 h 135254"/>
                <a:gd name="connsiteX1" fmla="*/ 0 w 448627"/>
                <a:gd name="connsiteY1" fmla="*/ 77628 h 135254"/>
                <a:gd name="connsiteX2" fmla="*/ 57626 w 448627"/>
                <a:gd name="connsiteY2" fmla="*/ 135255 h 135254"/>
                <a:gd name="connsiteX3" fmla="*/ 391001 w 448627"/>
                <a:gd name="connsiteY3" fmla="*/ 135255 h 135254"/>
                <a:gd name="connsiteX4" fmla="*/ 448627 w 448627"/>
                <a:gd name="connsiteY4" fmla="*/ 77628 h 135254"/>
                <a:gd name="connsiteX5" fmla="*/ 448627 w 448627"/>
                <a:gd name="connsiteY5" fmla="*/ 57626 h 135254"/>
                <a:gd name="connsiteX6" fmla="*/ 391001 w 448627"/>
                <a:gd name="connsiteY6" fmla="*/ 0 h 135254"/>
                <a:gd name="connsiteX7" fmla="*/ 57626 w 448627"/>
                <a:gd name="connsiteY7" fmla="*/ 0 h 135254"/>
                <a:gd name="connsiteX8" fmla="*/ 0 w 448627"/>
                <a:gd name="connsiteY8" fmla="*/ 57626 h 1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8627" h="135254">
                  <a:moveTo>
                    <a:pt x="0" y="57626"/>
                  </a:moveTo>
                  <a:lnTo>
                    <a:pt x="0" y="77628"/>
                  </a:lnTo>
                  <a:cubicBezTo>
                    <a:pt x="0" y="109347"/>
                    <a:pt x="25908" y="135255"/>
                    <a:pt x="57626" y="135255"/>
                  </a:cubicBezTo>
                  <a:lnTo>
                    <a:pt x="391001" y="135255"/>
                  </a:lnTo>
                  <a:cubicBezTo>
                    <a:pt x="422720" y="135255"/>
                    <a:pt x="448627" y="109347"/>
                    <a:pt x="448627" y="77628"/>
                  </a:cubicBezTo>
                  <a:lnTo>
                    <a:pt x="448627" y="57626"/>
                  </a:lnTo>
                  <a:cubicBezTo>
                    <a:pt x="448627" y="25908"/>
                    <a:pt x="422720" y="0"/>
                    <a:pt x="391001" y="0"/>
                  </a:cubicBezTo>
                  <a:lnTo>
                    <a:pt x="57626" y="0"/>
                  </a:lnTo>
                  <a:cubicBezTo>
                    <a:pt x="26003" y="0"/>
                    <a:pt x="0" y="25908"/>
                    <a:pt x="0" y="57626"/>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6" name="Freeform: Shape 195">
              <a:extLst>
                <a:ext uri="{FF2B5EF4-FFF2-40B4-BE49-F238E27FC236}">
                  <a16:creationId xmlns:a16="http://schemas.microsoft.com/office/drawing/2014/main" id="{277F4E04-A131-42C8-A18A-6BF1E68E9761}"/>
                </a:ext>
              </a:extLst>
            </p:cNvPr>
            <p:cNvSpPr/>
            <p:nvPr/>
          </p:nvSpPr>
          <p:spPr>
            <a:xfrm>
              <a:off x="4806046" y="4414821"/>
              <a:ext cx="945927" cy="1170241"/>
            </a:xfrm>
            <a:custGeom>
              <a:avLst/>
              <a:gdLst>
                <a:gd name="connsiteX0" fmla="*/ 168402 w 945927"/>
                <a:gd name="connsiteY0" fmla="*/ 288131 h 1170241"/>
                <a:gd name="connsiteX1" fmla="*/ 168402 w 945927"/>
                <a:gd name="connsiteY1" fmla="*/ 520827 h 1170241"/>
                <a:gd name="connsiteX2" fmla="*/ 110776 w 945927"/>
                <a:gd name="connsiteY2" fmla="*/ 578453 h 1170241"/>
                <a:gd name="connsiteX3" fmla="*/ 0 w 945927"/>
                <a:gd name="connsiteY3" fmla="*/ 578453 h 1170241"/>
                <a:gd name="connsiteX4" fmla="*/ 0 w 945927"/>
                <a:gd name="connsiteY4" fmla="*/ 664083 h 1170241"/>
                <a:gd name="connsiteX5" fmla="*/ 0 w 945927"/>
                <a:gd name="connsiteY5" fmla="*/ 665607 h 1170241"/>
                <a:gd name="connsiteX6" fmla="*/ 0 w 945927"/>
                <a:gd name="connsiteY6" fmla="*/ 665607 h 1170241"/>
                <a:gd name="connsiteX7" fmla="*/ 95 w 945927"/>
                <a:gd name="connsiteY7" fmla="*/ 667036 h 1170241"/>
                <a:gd name="connsiteX8" fmla="*/ 95 w 945927"/>
                <a:gd name="connsiteY8" fmla="*/ 667036 h 1170241"/>
                <a:gd name="connsiteX9" fmla="*/ 190 w 945927"/>
                <a:gd name="connsiteY9" fmla="*/ 668465 h 1170241"/>
                <a:gd name="connsiteX10" fmla="*/ 190 w 945927"/>
                <a:gd name="connsiteY10" fmla="*/ 668465 h 1170241"/>
                <a:gd name="connsiteX11" fmla="*/ 286 w 945927"/>
                <a:gd name="connsiteY11" fmla="*/ 669893 h 1170241"/>
                <a:gd name="connsiteX12" fmla="*/ 286 w 945927"/>
                <a:gd name="connsiteY12" fmla="*/ 669893 h 1170241"/>
                <a:gd name="connsiteX13" fmla="*/ 476 w 945927"/>
                <a:gd name="connsiteY13" fmla="*/ 671322 h 1170241"/>
                <a:gd name="connsiteX14" fmla="*/ 476 w 945927"/>
                <a:gd name="connsiteY14" fmla="*/ 671322 h 1170241"/>
                <a:gd name="connsiteX15" fmla="*/ 667 w 945927"/>
                <a:gd name="connsiteY15" fmla="*/ 672751 h 1170241"/>
                <a:gd name="connsiteX16" fmla="*/ 667 w 945927"/>
                <a:gd name="connsiteY16" fmla="*/ 672751 h 1170241"/>
                <a:gd name="connsiteX17" fmla="*/ 29623 w 945927"/>
                <a:gd name="connsiteY17" fmla="*/ 714375 h 1170241"/>
                <a:gd name="connsiteX18" fmla="*/ 30194 w 945927"/>
                <a:gd name="connsiteY18" fmla="*/ 714661 h 1170241"/>
                <a:gd name="connsiteX19" fmla="*/ 30194 w 945927"/>
                <a:gd name="connsiteY19" fmla="*/ 714661 h 1170241"/>
                <a:gd name="connsiteX20" fmla="*/ 31432 w 945927"/>
                <a:gd name="connsiteY20" fmla="*/ 715328 h 1170241"/>
                <a:gd name="connsiteX21" fmla="*/ 31432 w 945927"/>
                <a:gd name="connsiteY21" fmla="*/ 715328 h 1170241"/>
                <a:gd name="connsiteX22" fmla="*/ 32671 w 945927"/>
                <a:gd name="connsiteY22" fmla="*/ 715994 h 1170241"/>
                <a:gd name="connsiteX23" fmla="*/ 32671 w 945927"/>
                <a:gd name="connsiteY23" fmla="*/ 715994 h 1170241"/>
                <a:gd name="connsiteX24" fmla="*/ 33909 w 945927"/>
                <a:gd name="connsiteY24" fmla="*/ 716566 h 1170241"/>
                <a:gd name="connsiteX25" fmla="*/ 33909 w 945927"/>
                <a:gd name="connsiteY25" fmla="*/ 716566 h 1170241"/>
                <a:gd name="connsiteX26" fmla="*/ 35147 w 945927"/>
                <a:gd name="connsiteY26" fmla="*/ 717137 h 1170241"/>
                <a:gd name="connsiteX27" fmla="*/ 35147 w 945927"/>
                <a:gd name="connsiteY27" fmla="*/ 717137 h 1170241"/>
                <a:gd name="connsiteX28" fmla="*/ 36481 w 945927"/>
                <a:gd name="connsiteY28" fmla="*/ 717709 h 1170241"/>
                <a:gd name="connsiteX29" fmla="*/ 36481 w 945927"/>
                <a:gd name="connsiteY29" fmla="*/ 717709 h 1170241"/>
                <a:gd name="connsiteX30" fmla="*/ 37814 w 945927"/>
                <a:gd name="connsiteY30" fmla="*/ 718185 h 1170241"/>
                <a:gd name="connsiteX31" fmla="*/ 37814 w 945927"/>
                <a:gd name="connsiteY31" fmla="*/ 718185 h 1170241"/>
                <a:gd name="connsiteX32" fmla="*/ 39148 w 945927"/>
                <a:gd name="connsiteY32" fmla="*/ 718661 h 1170241"/>
                <a:gd name="connsiteX33" fmla="*/ 39148 w 945927"/>
                <a:gd name="connsiteY33" fmla="*/ 718661 h 1170241"/>
                <a:gd name="connsiteX34" fmla="*/ 39433 w 945927"/>
                <a:gd name="connsiteY34" fmla="*/ 718756 h 1170241"/>
                <a:gd name="connsiteX35" fmla="*/ 41529 w 945927"/>
                <a:gd name="connsiteY35" fmla="*/ 719423 h 1170241"/>
                <a:gd name="connsiteX36" fmla="*/ 41815 w 945927"/>
                <a:gd name="connsiteY36" fmla="*/ 719519 h 1170241"/>
                <a:gd name="connsiteX37" fmla="*/ 41815 w 945927"/>
                <a:gd name="connsiteY37" fmla="*/ 719519 h 1170241"/>
                <a:gd name="connsiteX38" fmla="*/ 43148 w 945927"/>
                <a:gd name="connsiteY38" fmla="*/ 719899 h 1170241"/>
                <a:gd name="connsiteX39" fmla="*/ 43148 w 945927"/>
                <a:gd name="connsiteY39" fmla="*/ 719899 h 1170241"/>
                <a:gd name="connsiteX40" fmla="*/ 44482 w 945927"/>
                <a:gd name="connsiteY40" fmla="*/ 720280 h 1170241"/>
                <a:gd name="connsiteX41" fmla="*/ 44482 w 945927"/>
                <a:gd name="connsiteY41" fmla="*/ 720280 h 1170241"/>
                <a:gd name="connsiteX42" fmla="*/ 45910 w 945927"/>
                <a:gd name="connsiteY42" fmla="*/ 720566 h 1170241"/>
                <a:gd name="connsiteX43" fmla="*/ 45910 w 945927"/>
                <a:gd name="connsiteY43" fmla="*/ 720566 h 1170241"/>
                <a:gd name="connsiteX44" fmla="*/ 47339 w 945927"/>
                <a:gd name="connsiteY44" fmla="*/ 720852 h 1170241"/>
                <a:gd name="connsiteX45" fmla="*/ 47339 w 945927"/>
                <a:gd name="connsiteY45" fmla="*/ 720852 h 1170241"/>
                <a:gd name="connsiteX46" fmla="*/ 47625 w 945927"/>
                <a:gd name="connsiteY46" fmla="*/ 720852 h 1170241"/>
                <a:gd name="connsiteX47" fmla="*/ 50006 w 945927"/>
                <a:gd name="connsiteY47" fmla="*/ 721233 h 1170241"/>
                <a:gd name="connsiteX48" fmla="*/ 50292 w 945927"/>
                <a:gd name="connsiteY48" fmla="*/ 721233 h 1170241"/>
                <a:gd name="connsiteX49" fmla="*/ 50292 w 945927"/>
                <a:gd name="connsiteY49" fmla="*/ 721233 h 1170241"/>
                <a:gd name="connsiteX50" fmla="*/ 51721 w 945927"/>
                <a:gd name="connsiteY50" fmla="*/ 721424 h 1170241"/>
                <a:gd name="connsiteX51" fmla="*/ 51721 w 945927"/>
                <a:gd name="connsiteY51" fmla="*/ 721424 h 1170241"/>
                <a:gd name="connsiteX52" fmla="*/ 53149 w 945927"/>
                <a:gd name="connsiteY52" fmla="*/ 721518 h 1170241"/>
                <a:gd name="connsiteX53" fmla="*/ 53149 w 945927"/>
                <a:gd name="connsiteY53" fmla="*/ 721518 h 1170241"/>
                <a:gd name="connsiteX54" fmla="*/ 54578 w 945927"/>
                <a:gd name="connsiteY54" fmla="*/ 721614 h 1170241"/>
                <a:gd name="connsiteX55" fmla="*/ 54578 w 945927"/>
                <a:gd name="connsiteY55" fmla="*/ 721614 h 1170241"/>
                <a:gd name="connsiteX56" fmla="*/ 55054 w 945927"/>
                <a:gd name="connsiteY56" fmla="*/ 721614 h 1170241"/>
                <a:gd name="connsiteX57" fmla="*/ 58198 w 945927"/>
                <a:gd name="connsiteY57" fmla="*/ 721709 h 1170241"/>
                <a:gd name="connsiteX58" fmla="*/ 77629 w 945927"/>
                <a:gd name="connsiteY58" fmla="*/ 721709 h 1170241"/>
                <a:gd name="connsiteX59" fmla="*/ 84582 w 945927"/>
                <a:gd name="connsiteY59" fmla="*/ 721709 h 1170241"/>
                <a:gd name="connsiteX60" fmla="*/ 165545 w 945927"/>
                <a:gd name="connsiteY60" fmla="*/ 802672 h 1170241"/>
                <a:gd name="connsiteX61" fmla="*/ 165545 w 945927"/>
                <a:gd name="connsiteY61" fmla="*/ 812483 h 1170241"/>
                <a:gd name="connsiteX62" fmla="*/ 165545 w 945927"/>
                <a:gd name="connsiteY62" fmla="*/ 814006 h 1170241"/>
                <a:gd name="connsiteX63" fmla="*/ 165545 w 945927"/>
                <a:gd name="connsiteY63" fmla="*/ 814006 h 1170241"/>
                <a:gd name="connsiteX64" fmla="*/ 165640 w 945927"/>
                <a:gd name="connsiteY64" fmla="*/ 815435 h 1170241"/>
                <a:gd name="connsiteX65" fmla="*/ 165640 w 945927"/>
                <a:gd name="connsiteY65" fmla="*/ 815435 h 1170241"/>
                <a:gd name="connsiteX66" fmla="*/ 165735 w 945927"/>
                <a:gd name="connsiteY66" fmla="*/ 816864 h 1170241"/>
                <a:gd name="connsiteX67" fmla="*/ 165735 w 945927"/>
                <a:gd name="connsiteY67" fmla="*/ 816864 h 1170241"/>
                <a:gd name="connsiteX68" fmla="*/ 165830 w 945927"/>
                <a:gd name="connsiteY68" fmla="*/ 818293 h 1170241"/>
                <a:gd name="connsiteX69" fmla="*/ 165830 w 945927"/>
                <a:gd name="connsiteY69" fmla="*/ 818293 h 1170241"/>
                <a:gd name="connsiteX70" fmla="*/ 166021 w 945927"/>
                <a:gd name="connsiteY70" fmla="*/ 819721 h 1170241"/>
                <a:gd name="connsiteX71" fmla="*/ 166021 w 945927"/>
                <a:gd name="connsiteY71" fmla="*/ 819721 h 1170241"/>
                <a:gd name="connsiteX72" fmla="*/ 166211 w 945927"/>
                <a:gd name="connsiteY72" fmla="*/ 821150 h 1170241"/>
                <a:gd name="connsiteX73" fmla="*/ 166211 w 945927"/>
                <a:gd name="connsiteY73" fmla="*/ 821150 h 1170241"/>
                <a:gd name="connsiteX74" fmla="*/ 166497 w 945927"/>
                <a:gd name="connsiteY74" fmla="*/ 822579 h 1170241"/>
                <a:gd name="connsiteX75" fmla="*/ 166497 w 945927"/>
                <a:gd name="connsiteY75" fmla="*/ 822579 h 1170241"/>
                <a:gd name="connsiteX76" fmla="*/ 166783 w 945927"/>
                <a:gd name="connsiteY76" fmla="*/ 824008 h 1170241"/>
                <a:gd name="connsiteX77" fmla="*/ 166783 w 945927"/>
                <a:gd name="connsiteY77" fmla="*/ 824008 h 1170241"/>
                <a:gd name="connsiteX78" fmla="*/ 167068 w 945927"/>
                <a:gd name="connsiteY78" fmla="*/ 825437 h 1170241"/>
                <a:gd name="connsiteX79" fmla="*/ 167068 w 945927"/>
                <a:gd name="connsiteY79" fmla="*/ 825437 h 1170241"/>
                <a:gd name="connsiteX80" fmla="*/ 167449 w 945927"/>
                <a:gd name="connsiteY80" fmla="*/ 826865 h 1170241"/>
                <a:gd name="connsiteX81" fmla="*/ 167449 w 945927"/>
                <a:gd name="connsiteY81" fmla="*/ 826865 h 1170241"/>
                <a:gd name="connsiteX82" fmla="*/ 167830 w 945927"/>
                <a:gd name="connsiteY82" fmla="*/ 828199 h 1170241"/>
                <a:gd name="connsiteX83" fmla="*/ 167830 w 945927"/>
                <a:gd name="connsiteY83" fmla="*/ 828199 h 1170241"/>
                <a:gd name="connsiteX84" fmla="*/ 168211 w 945927"/>
                <a:gd name="connsiteY84" fmla="*/ 829532 h 1170241"/>
                <a:gd name="connsiteX85" fmla="*/ 168211 w 945927"/>
                <a:gd name="connsiteY85" fmla="*/ 829532 h 1170241"/>
                <a:gd name="connsiteX86" fmla="*/ 168687 w 945927"/>
                <a:gd name="connsiteY86" fmla="*/ 830866 h 1170241"/>
                <a:gd name="connsiteX87" fmla="*/ 168687 w 945927"/>
                <a:gd name="connsiteY87" fmla="*/ 830866 h 1170241"/>
                <a:gd name="connsiteX88" fmla="*/ 169164 w 945927"/>
                <a:gd name="connsiteY88" fmla="*/ 832199 h 1170241"/>
                <a:gd name="connsiteX89" fmla="*/ 169164 w 945927"/>
                <a:gd name="connsiteY89" fmla="*/ 832199 h 1170241"/>
                <a:gd name="connsiteX90" fmla="*/ 169640 w 945927"/>
                <a:gd name="connsiteY90" fmla="*/ 833533 h 1170241"/>
                <a:gd name="connsiteX91" fmla="*/ 169640 w 945927"/>
                <a:gd name="connsiteY91" fmla="*/ 833533 h 1170241"/>
                <a:gd name="connsiteX92" fmla="*/ 170212 w 945927"/>
                <a:gd name="connsiteY92" fmla="*/ 834866 h 1170241"/>
                <a:gd name="connsiteX93" fmla="*/ 170212 w 945927"/>
                <a:gd name="connsiteY93" fmla="*/ 834866 h 1170241"/>
                <a:gd name="connsiteX94" fmla="*/ 170783 w 945927"/>
                <a:gd name="connsiteY94" fmla="*/ 836105 h 1170241"/>
                <a:gd name="connsiteX95" fmla="*/ 170783 w 945927"/>
                <a:gd name="connsiteY95" fmla="*/ 836105 h 1170241"/>
                <a:gd name="connsiteX96" fmla="*/ 171355 w 945927"/>
                <a:gd name="connsiteY96" fmla="*/ 837343 h 1170241"/>
                <a:gd name="connsiteX97" fmla="*/ 171355 w 945927"/>
                <a:gd name="connsiteY97" fmla="*/ 837343 h 1170241"/>
                <a:gd name="connsiteX98" fmla="*/ 172021 w 945927"/>
                <a:gd name="connsiteY98" fmla="*/ 838581 h 1170241"/>
                <a:gd name="connsiteX99" fmla="*/ 172021 w 945927"/>
                <a:gd name="connsiteY99" fmla="*/ 838581 h 1170241"/>
                <a:gd name="connsiteX100" fmla="*/ 172688 w 945927"/>
                <a:gd name="connsiteY100" fmla="*/ 839819 h 1170241"/>
                <a:gd name="connsiteX101" fmla="*/ 172688 w 945927"/>
                <a:gd name="connsiteY101" fmla="*/ 839819 h 1170241"/>
                <a:gd name="connsiteX102" fmla="*/ 173355 w 945927"/>
                <a:gd name="connsiteY102" fmla="*/ 841058 h 1170241"/>
                <a:gd name="connsiteX103" fmla="*/ 173355 w 945927"/>
                <a:gd name="connsiteY103" fmla="*/ 841058 h 1170241"/>
                <a:gd name="connsiteX104" fmla="*/ 174021 w 945927"/>
                <a:gd name="connsiteY104" fmla="*/ 842296 h 1170241"/>
                <a:gd name="connsiteX105" fmla="*/ 174021 w 945927"/>
                <a:gd name="connsiteY105" fmla="*/ 842296 h 1170241"/>
                <a:gd name="connsiteX106" fmla="*/ 174784 w 945927"/>
                <a:gd name="connsiteY106" fmla="*/ 843439 h 1170241"/>
                <a:gd name="connsiteX107" fmla="*/ 174784 w 945927"/>
                <a:gd name="connsiteY107" fmla="*/ 843439 h 1170241"/>
                <a:gd name="connsiteX108" fmla="*/ 175546 w 945927"/>
                <a:gd name="connsiteY108" fmla="*/ 844582 h 1170241"/>
                <a:gd name="connsiteX109" fmla="*/ 175546 w 945927"/>
                <a:gd name="connsiteY109" fmla="*/ 844582 h 1170241"/>
                <a:gd name="connsiteX110" fmla="*/ 176308 w 945927"/>
                <a:gd name="connsiteY110" fmla="*/ 845725 h 1170241"/>
                <a:gd name="connsiteX111" fmla="*/ 176308 w 945927"/>
                <a:gd name="connsiteY111" fmla="*/ 845725 h 1170241"/>
                <a:gd name="connsiteX112" fmla="*/ 177165 w 945927"/>
                <a:gd name="connsiteY112" fmla="*/ 846868 h 1170241"/>
                <a:gd name="connsiteX113" fmla="*/ 177165 w 945927"/>
                <a:gd name="connsiteY113" fmla="*/ 846868 h 1170241"/>
                <a:gd name="connsiteX114" fmla="*/ 178022 w 945927"/>
                <a:gd name="connsiteY114" fmla="*/ 848011 h 1170241"/>
                <a:gd name="connsiteX115" fmla="*/ 178022 w 945927"/>
                <a:gd name="connsiteY115" fmla="*/ 848011 h 1170241"/>
                <a:gd name="connsiteX116" fmla="*/ 178879 w 945927"/>
                <a:gd name="connsiteY116" fmla="*/ 849058 h 1170241"/>
                <a:gd name="connsiteX117" fmla="*/ 178879 w 945927"/>
                <a:gd name="connsiteY117" fmla="*/ 849058 h 1170241"/>
                <a:gd name="connsiteX118" fmla="*/ 179737 w 945927"/>
                <a:gd name="connsiteY118" fmla="*/ 850106 h 1170241"/>
                <a:gd name="connsiteX119" fmla="*/ 179737 w 945927"/>
                <a:gd name="connsiteY119" fmla="*/ 850106 h 1170241"/>
                <a:gd name="connsiteX120" fmla="*/ 180689 w 945927"/>
                <a:gd name="connsiteY120" fmla="*/ 851154 h 1170241"/>
                <a:gd name="connsiteX121" fmla="*/ 180689 w 945927"/>
                <a:gd name="connsiteY121" fmla="*/ 851154 h 1170241"/>
                <a:gd name="connsiteX122" fmla="*/ 181642 w 945927"/>
                <a:gd name="connsiteY122" fmla="*/ 852202 h 1170241"/>
                <a:gd name="connsiteX123" fmla="*/ 181642 w 945927"/>
                <a:gd name="connsiteY123" fmla="*/ 852202 h 1170241"/>
                <a:gd name="connsiteX124" fmla="*/ 182594 w 945927"/>
                <a:gd name="connsiteY124" fmla="*/ 853154 h 1170241"/>
                <a:gd name="connsiteX125" fmla="*/ 182594 w 945927"/>
                <a:gd name="connsiteY125" fmla="*/ 853154 h 1170241"/>
                <a:gd name="connsiteX126" fmla="*/ 183546 w 945927"/>
                <a:gd name="connsiteY126" fmla="*/ 854107 h 1170241"/>
                <a:gd name="connsiteX127" fmla="*/ 183546 w 945927"/>
                <a:gd name="connsiteY127" fmla="*/ 854107 h 1170241"/>
                <a:gd name="connsiteX128" fmla="*/ 184595 w 945927"/>
                <a:gd name="connsiteY128" fmla="*/ 855059 h 1170241"/>
                <a:gd name="connsiteX129" fmla="*/ 184595 w 945927"/>
                <a:gd name="connsiteY129" fmla="*/ 855059 h 1170241"/>
                <a:gd name="connsiteX130" fmla="*/ 185642 w 945927"/>
                <a:gd name="connsiteY130" fmla="*/ 856011 h 1170241"/>
                <a:gd name="connsiteX131" fmla="*/ 185642 w 945927"/>
                <a:gd name="connsiteY131" fmla="*/ 856011 h 1170241"/>
                <a:gd name="connsiteX132" fmla="*/ 186690 w 945927"/>
                <a:gd name="connsiteY132" fmla="*/ 856869 h 1170241"/>
                <a:gd name="connsiteX133" fmla="*/ 186690 w 945927"/>
                <a:gd name="connsiteY133" fmla="*/ 856869 h 1170241"/>
                <a:gd name="connsiteX134" fmla="*/ 187737 w 945927"/>
                <a:gd name="connsiteY134" fmla="*/ 857726 h 1170241"/>
                <a:gd name="connsiteX135" fmla="*/ 187737 w 945927"/>
                <a:gd name="connsiteY135" fmla="*/ 857726 h 1170241"/>
                <a:gd name="connsiteX136" fmla="*/ 188786 w 945927"/>
                <a:gd name="connsiteY136" fmla="*/ 858583 h 1170241"/>
                <a:gd name="connsiteX137" fmla="*/ 188786 w 945927"/>
                <a:gd name="connsiteY137" fmla="*/ 858583 h 1170241"/>
                <a:gd name="connsiteX138" fmla="*/ 189929 w 945927"/>
                <a:gd name="connsiteY138" fmla="*/ 859441 h 1170241"/>
                <a:gd name="connsiteX139" fmla="*/ 189929 w 945927"/>
                <a:gd name="connsiteY139" fmla="*/ 859441 h 1170241"/>
                <a:gd name="connsiteX140" fmla="*/ 191071 w 945927"/>
                <a:gd name="connsiteY140" fmla="*/ 860202 h 1170241"/>
                <a:gd name="connsiteX141" fmla="*/ 191071 w 945927"/>
                <a:gd name="connsiteY141" fmla="*/ 860202 h 1170241"/>
                <a:gd name="connsiteX142" fmla="*/ 192214 w 945927"/>
                <a:gd name="connsiteY142" fmla="*/ 860965 h 1170241"/>
                <a:gd name="connsiteX143" fmla="*/ 192214 w 945927"/>
                <a:gd name="connsiteY143" fmla="*/ 860965 h 1170241"/>
                <a:gd name="connsiteX144" fmla="*/ 193357 w 945927"/>
                <a:gd name="connsiteY144" fmla="*/ 861727 h 1170241"/>
                <a:gd name="connsiteX145" fmla="*/ 193357 w 945927"/>
                <a:gd name="connsiteY145" fmla="*/ 861727 h 1170241"/>
                <a:gd name="connsiteX146" fmla="*/ 194596 w 945927"/>
                <a:gd name="connsiteY146" fmla="*/ 862394 h 1170241"/>
                <a:gd name="connsiteX147" fmla="*/ 194596 w 945927"/>
                <a:gd name="connsiteY147" fmla="*/ 862394 h 1170241"/>
                <a:gd name="connsiteX148" fmla="*/ 195834 w 945927"/>
                <a:gd name="connsiteY148" fmla="*/ 863060 h 1170241"/>
                <a:gd name="connsiteX149" fmla="*/ 195834 w 945927"/>
                <a:gd name="connsiteY149" fmla="*/ 863060 h 1170241"/>
                <a:gd name="connsiteX150" fmla="*/ 197072 w 945927"/>
                <a:gd name="connsiteY150" fmla="*/ 863727 h 1170241"/>
                <a:gd name="connsiteX151" fmla="*/ 197072 w 945927"/>
                <a:gd name="connsiteY151" fmla="*/ 863727 h 1170241"/>
                <a:gd name="connsiteX152" fmla="*/ 198311 w 945927"/>
                <a:gd name="connsiteY152" fmla="*/ 864393 h 1170241"/>
                <a:gd name="connsiteX153" fmla="*/ 198311 w 945927"/>
                <a:gd name="connsiteY153" fmla="*/ 864393 h 1170241"/>
                <a:gd name="connsiteX154" fmla="*/ 199549 w 945927"/>
                <a:gd name="connsiteY154" fmla="*/ 864965 h 1170241"/>
                <a:gd name="connsiteX155" fmla="*/ 199549 w 945927"/>
                <a:gd name="connsiteY155" fmla="*/ 864965 h 1170241"/>
                <a:gd name="connsiteX156" fmla="*/ 200787 w 945927"/>
                <a:gd name="connsiteY156" fmla="*/ 865536 h 1170241"/>
                <a:gd name="connsiteX157" fmla="*/ 200787 w 945927"/>
                <a:gd name="connsiteY157" fmla="*/ 865536 h 1170241"/>
                <a:gd name="connsiteX158" fmla="*/ 202120 w 945927"/>
                <a:gd name="connsiteY158" fmla="*/ 866109 h 1170241"/>
                <a:gd name="connsiteX159" fmla="*/ 202120 w 945927"/>
                <a:gd name="connsiteY159" fmla="*/ 866109 h 1170241"/>
                <a:gd name="connsiteX160" fmla="*/ 203454 w 945927"/>
                <a:gd name="connsiteY160" fmla="*/ 866585 h 1170241"/>
                <a:gd name="connsiteX161" fmla="*/ 203454 w 945927"/>
                <a:gd name="connsiteY161" fmla="*/ 866585 h 1170241"/>
                <a:gd name="connsiteX162" fmla="*/ 204788 w 945927"/>
                <a:gd name="connsiteY162" fmla="*/ 867061 h 1170241"/>
                <a:gd name="connsiteX163" fmla="*/ 204788 w 945927"/>
                <a:gd name="connsiteY163" fmla="*/ 867061 h 1170241"/>
                <a:gd name="connsiteX164" fmla="*/ 206121 w 945927"/>
                <a:gd name="connsiteY164" fmla="*/ 867537 h 1170241"/>
                <a:gd name="connsiteX165" fmla="*/ 206121 w 945927"/>
                <a:gd name="connsiteY165" fmla="*/ 867537 h 1170241"/>
                <a:gd name="connsiteX166" fmla="*/ 207454 w 945927"/>
                <a:gd name="connsiteY166" fmla="*/ 867918 h 1170241"/>
                <a:gd name="connsiteX167" fmla="*/ 207454 w 945927"/>
                <a:gd name="connsiteY167" fmla="*/ 867918 h 1170241"/>
                <a:gd name="connsiteX168" fmla="*/ 208788 w 945927"/>
                <a:gd name="connsiteY168" fmla="*/ 868299 h 1170241"/>
                <a:gd name="connsiteX169" fmla="*/ 208788 w 945927"/>
                <a:gd name="connsiteY169" fmla="*/ 868299 h 1170241"/>
                <a:gd name="connsiteX170" fmla="*/ 210121 w 945927"/>
                <a:gd name="connsiteY170" fmla="*/ 868680 h 1170241"/>
                <a:gd name="connsiteX171" fmla="*/ 210121 w 945927"/>
                <a:gd name="connsiteY171" fmla="*/ 868680 h 1170241"/>
                <a:gd name="connsiteX172" fmla="*/ 211550 w 945927"/>
                <a:gd name="connsiteY172" fmla="*/ 868966 h 1170241"/>
                <a:gd name="connsiteX173" fmla="*/ 211550 w 945927"/>
                <a:gd name="connsiteY173" fmla="*/ 868966 h 1170241"/>
                <a:gd name="connsiteX174" fmla="*/ 212979 w 945927"/>
                <a:gd name="connsiteY174" fmla="*/ 869251 h 1170241"/>
                <a:gd name="connsiteX175" fmla="*/ 212979 w 945927"/>
                <a:gd name="connsiteY175" fmla="*/ 869251 h 1170241"/>
                <a:gd name="connsiteX176" fmla="*/ 214408 w 945927"/>
                <a:gd name="connsiteY176" fmla="*/ 869537 h 1170241"/>
                <a:gd name="connsiteX177" fmla="*/ 214408 w 945927"/>
                <a:gd name="connsiteY177" fmla="*/ 869537 h 1170241"/>
                <a:gd name="connsiteX178" fmla="*/ 215836 w 945927"/>
                <a:gd name="connsiteY178" fmla="*/ 869727 h 1170241"/>
                <a:gd name="connsiteX179" fmla="*/ 215836 w 945927"/>
                <a:gd name="connsiteY179" fmla="*/ 869727 h 1170241"/>
                <a:gd name="connsiteX180" fmla="*/ 217265 w 945927"/>
                <a:gd name="connsiteY180" fmla="*/ 869918 h 1170241"/>
                <a:gd name="connsiteX181" fmla="*/ 217265 w 945927"/>
                <a:gd name="connsiteY181" fmla="*/ 869918 h 1170241"/>
                <a:gd name="connsiteX182" fmla="*/ 218694 w 945927"/>
                <a:gd name="connsiteY182" fmla="*/ 870013 h 1170241"/>
                <a:gd name="connsiteX183" fmla="*/ 218694 w 945927"/>
                <a:gd name="connsiteY183" fmla="*/ 870013 h 1170241"/>
                <a:gd name="connsiteX184" fmla="*/ 220123 w 945927"/>
                <a:gd name="connsiteY184" fmla="*/ 870109 h 1170241"/>
                <a:gd name="connsiteX185" fmla="*/ 220123 w 945927"/>
                <a:gd name="connsiteY185" fmla="*/ 870109 h 1170241"/>
                <a:gd name="connsiteX186" fmla="*/ 220599 w 945927"/>
                <a:gd name="connsiteY186" fmla="*/ 870109 h 1170241"/>
                <a:gd name="connsiteX187" fmla="*/ 223742 w 945927"/>
                <a:gd name="connsiteY187" fmla="*/ 870204 h 1170241"/>
                <a:gd name="connsiteX188" fmla="*/ 236505 w 945927"/>
                <a:gd name="connsiteY188" fmla="*/ 870204 h 1170241"/>
                <a:gd name="connsiteX189" fmla="*/ 251270 w 945927"/>
                <a:gd name="connsiteY189" fmla="*/ 870204 h 1170241"/>
                <a:gd name="connsiteX190" fmla="*/ 332232 w 945927"/>
                <a:gd name="connsiteY190" fmla="*/ 951167 h 1170241"/>
                <a:gd name="connsiteX191" fmla="*/ 332232 w 945927"/>
                <a:gd name="connsiteY191" fmla="*/ 1014508 h 1170241"/>
                <a:gd name="connsiteX192" fmla="*/ 332232 w 945927"/>
                <a:gd name="connsiteY192" fmla="*/ 1109472 h 1170241"/>
                <a:gd name="connsiteX193" fmla="*/ 332232 w 945927"/>
                <a:gd name="connsiteY193" fmla="*/ 1112615 h 1170241"/>
                <a:gd name="connsiteX194" fmla="*/ 389858 w 945927"/>
                <a:gd name="connsiteY194" fmla="*/ 1170242 h 1170241"/>
                <a:gd name="connsiteX195" fmla="*/ 564737 w 945927"/>
                <a:gd name="connsiteY195" fmla="*/ 1170242 h 1170241"/>
                <a:gd name="connsiteX196" fmla="*/ 622363 w 945927"/>
                <a:gd name="connsiteY196" fmla="*/ 1112615 h 1170241"/>
                <a:gd name="connsiteX197" fmla="*/ 622363 w 945927"/>
                <a:gd name="connsiteY197" fmla="*/ 1104519 h 1170241"/>
                <a:gd name="connsiteX198" fmla="*/ 624364 w 945927"/>
                <a:gd name="connsiteY198" fmla="*/ 600646 h 1170241"/>
                <a:gd name="connsiteX199" fmla="*/ 572928 w 945927"/>
                <a:gd name="connsiteY199" fmla="*/ 559403 h 1170241"/>
                <a:gd name="connsiteX200" fmla="*/ 529494 w 945927"/>
                <a:gd name="connsiteY200" fmla="*/ 559403 h 1170241"/>
                <a:gd name="connsiteX201" fmla="*/ 471868 w 945927"/>
                <a:gd name="connsiteY201" fmla="*/ 501777 h 1170241"/>
                <a:gd name="connsiteX202" fmla="*/ 471868 w 945927"/>
                <a:gd name="connsiteY202" fmla="*/ 481774 h 1170241"/>
                <a:gd name="connsiteX203" fmla="*/ 529494 w 945927"/>
                <a:gd name="connsiteY203" fmla="*/ 424148 h 1170241"/>
                <a:gd name="connsiteX204" fmla="*/ 888302 w 945927"/>
                <a:gd name="connsiteY204" fmla="*/ 423100 h 1170241"/>
                <a:gd name="connsiteX205" fmla="*/ 945928 w 945927"/>
                <a:gd name="connsiteY205" fmla="*/ 365474 h 1170241"/>
                <a:gd name="connsiteX206" fmla="*/ 945928 w 945927"/>
                <a:gd name="connsiteY206" fmla="*/ 208312 h 1170241"/>
                <a:gd name="connsiteX207" fmla="*/ 945452 w 945927"/>
                <a:gd name="connsiteY207" fmla="*/ 202025 h 1170241"/>
                <a:gd name="connsiteX208" fmla="*/ 945452 w 945927"/>
                <a:gd name="connsiteY208" fmla="*/ 0 h 1170241"/>
                <a:gd name="connsiteX209" fmla="*/ 857726 w 945927"/>
                <a:gd name="connsiteY209" fmla="*/ 0 h 1170241"/>
                <a:gd name="connsiteX210" fmla="*/ 802577 w 945927"/>
                <a:gd name="connsiteY210" fmla="*/ 41053 h 1170241"/>
                <a:gd name="connsiteX211" fmla="*/ 802577 w 945927"/>
                <a:gd name="connsiteY211" fmla="*/ 83058 h 1170241"/>
                <a:gd name="connsiteX212" fmla="*/ 744950 w 945927"/>
                <a:gd name="connsiteY212" fmla="*/ 140684 h 1170241"/>
                <a:gd name="connsiteX213" fmla="*/ 635508 w 945927"/>
                <a:gd name="connsiteY213" fmla="*/ 140684 h 1170241"/>
                <a:gd name="connsiteX214" fmla="*/ 635508 w 945927"/>
                <a:gd name="connsiteY214" fmla="*/ 230505 h 1170241"/>
                <a:gd name="connsiteX215" fmla="*/ 577882 w 945927"/>
                <a:gd name="connsiteY215" fmla="*/ 288131 h 1170241"/>
                <a:gd name="connsiteX216" fmla="*/ 168402 w 945927"/>
                <a:gd name="connsiteY216" fmla="*/ 288131 h 1170241"/>
                <a:gd name="connsiteX217" fmla="*/ 165640 w 945927"/>
                <a:gd name="connsiteY217" fmla="*/ 812483 h 1170241"/>
                <a:gd name="connsiteX218" fmla="*/ 165640 w 945927"/>
                <a:gd name="connsiteY218" fmla="*/ 812483 h 1170241"/>
                <a:gd name="connsiteX219" fmla="*/ 165640 w 945927"/>
                <a:gd name="connsiteY219" fmla="*/ 812483 h 1170241"/>
                <a:gd name="connsiteX220" fmla="*/ 165640 w 945927"/>
                <a:gd name="connsiteY220" fmla="*/ 812483 h 1170241"/>
                <a:gd name="connsiteX221" fmla="*/ 0 w 945927"/>
                <a:gd name="connsiteY221" fmla="*/ 664083 h 1170241"/>
                <a:gd name="connsiteX222" fmla="*/ 0 w 945927"/>
                <a:gd name="connsiteY222" fmla="*/ 664083 h 1170241"/>
                <a:gd name="connsiteX223" fmla="*/ 0 w 945927"/>
                <a:gd name="connsiteY223" fmla="*/ 664083 h 117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945927" h="1170241">
                  <a:moveTo>
                    <a:pt x="168402" y="288131"/>
                  </a:moveTo>
                  <a:lnTo>
                    <a:pt x="168402" y="520827"/>
                  </a:lnTo>
                  <a:cubicBezTo>
                    <a:pt x="168402" y="552450"/>
                    <a:pt x="142494" y="578453"/>
                    <a:pt x="110776" y="578453"/>
                  </a:cubicBezTo>
                  <a:lnTo>
                    <a:pt x="0" y="578453"/>
                  </a:lnTo>
                  <a:lnTo>
                    <a:pt x="0" y="664083"/>
                  </a:lnTo>
                  <a:lnTo>
                    <a:pt x="0" y="665607"/>
                  </a:lnTo>
                  <a:lnTo>
                    <a:pt x="0" y="665607"/>
                  </a:lnTo>
                  <a:lnTo>
                    <a:pt x="95" y="667036"/>
                  </a:lnTo>
                  <a:lnTo>
                    <a:pt x="95" y="667036"/>
                  </a:lnTo>
                  <a:lnTo>
                    <a:pt x="190" y="668465"/>
                  </a:lnTo>
                  <a:lnTo>
                    <a:pt x="190" y="668465"/>
                  </a:lnTo>
                  <a:lnTo>
                    <a:pt x="286" y="669893"/>
                  </a:lnTo>
                  <a:lnTo>
                    <a:pt x="286" y="669893"/>
                  </a:lnTo>
                  <a:lnTo>
                    <a:pt x="476" y="671322"/>
                  </a:lnTo>
                  <a:lnTo>
                    <a:pt x="476" y="671322"/>
                  </a:lnTo>
                  <a:lnTo>
                    <a:pt x="667" y="672751"/>
                  </a:lnTo>
                  <a:lnTo>
                    <a:pt x="667" y="672751"/>
                  </a:lnTo>
                  <a:cubicBezTo>
                    <a:pt x="3619" y="690467"/>
                    <a:pt x="14001" y="705421"/>
                    <a:pt x="29623" y="714375"/>
                  </a:cubicBezTo>
                  <a:lnTo>
                    <a:pt x="30194" y="714661"/>
                  </a:lnTo>
                  <a:lnTo>
                    <a:pt x="30194" y="714661"/>
                  </a:lnTo>
                  <a:lnTo>
                    <a:pt x="31432" y="715328"/>
                  </a:lnTo>
                  <a:lnTo>
                    <a:pt x="31432" y="715328"/>
                  </a:lnTo>
                  <a:lnTo>
                    <a:pt x="32671" y="715994"/>
                  </a:lnTo>
                  <a:lnTo>
                    <a:pt x="32671" y="715994"/>
                  </a:lnTo>
                  <a:lnTo>
                    <a:pt x="33909" y="716566"/>
                  </a:lnTo>
                  <a:lnTo>
                    <a:pt x="33909" y="716566"/>
                  </a:lnTo>
                  <a:cubicBezTo>
                    <a:pt x="34290" y="716756"/>
                    <a:pt x="34766" y="716947"/>
                    <a:pt x="35147" y="717137"/>
                  </a:cubicBezTo>
                  <a:lnTo>
                    <a:pt x="35147" y="717137"/>
                  </a:lnTo>
                  <a:lnTo>
                    <a:pt x="36481" y="717709"/>
                  </a:lnTo>
                  <a:lnTo>
                    <a:pt x="36481" y="717709"/>
                  </a:lnTo>
                  <a:lnTo>
                    <a:pt x="37814" y="718185"/>
                  </a:lnTo>
                  <a:lnTo>
                    <a:pt x="37814" y="718185"/>
                  </a:lnTo>
                  <a:lnTo>
                    <a:pt x="39148" y="718661"/>
                  </a:lnTo>
                  <a:lnTo>
                    <a:pt x="39148" y="718661"/>
                  </a:lnTo>
                  <a:lnTo>
                    <a:pt x="39433" y="718756"/>
                  </a:lnTo>
                  <a:cubicBezTo>
                    <a:pt x="40195" y="718947"/>
                    <a:pt x="40767" y="719233"/>
                    <a:pt x="41529" y="719423"/>
                  </a:cubicBezTo>
                  <a:lnTo>
                    <a:pt x="41815" y="719519"/>
                  </a:lnTo>
                  <a:lnTo>
                    <a:pt x="41815" y="719519"/>
                  </a:lnTo>
                  <a:lnTo>
                    <a:pt x="43148" y="719899"/>
                  </a:lnTo>
                  <a:lnTo>
                    <a:pt x="43148" y="719899"/>
                  </a:lnTo>
                  <a:lnTo>
                    <a:pt x="44482" y="720280"/>
                  </a:lnTo>
                  <a:lnTo>
                    <a:pt x="44482" y="720280"/>
                  </a:lnTo>
                  <a:lnTo>
                    <a:pt x="45910" y="720566"/>
                  </a:lnTo>
                  <a:lnTo>
                    <a:pt x="45910" y="720566"/>
                  </a:lnTo>
                  <a:cubicBezTo>
                    <a:pt x="46387" y="720662"/>
                    <a:pt x="46863" y="720757"/>
                    <a:pt x="47339" y="720852"/>
                  </a:cubicBezTo>
                  <a:lnTo>
                    <a:pt x="47339" y="720852"/>
                  </a:lnTo>
                  <a:lnTo>
                    <a:pt x="47625" y="720852"/>
                  </a:lnTo>
                  <a:cubicBezTo>
                    <a:pt x="48482" y="720947"/>
                    <a:pt x="49149" y="721138"/>
                    <a:pt x="50006" y="721233"/>
                  </a:cubicBezTo>
                  <a:lnTo>
                    <a:pt x="50292" y="721233"/>
                  </a:lnTo>
                  <a:lnTo>
                    <a:pt x="50292" y="721233"/>
                  </a:lnTo>
                  <a:lnTo>
                    <a:pt x="51721" y="721424"/>
                  </a:lnTo>
                  <a:lnTo>
                    <a:pt x="51721" y="721424"/>
                  </a:lnTo>
                  <a:lnTo>
                    <a:pt x="53149" y="721518"/>
                  </a:lnTo>
                  <a:lnTo>
                    <a:pt x="53149" y="721518"/>
                  </a:lnTo>
                  <a:lnTo>
                    <a:pt x="54578" y="721614"/>
                  </a:lnTo>
                  <a:lnTo>
                    <a:pt x="54578" y="721614"/>
                  </a:lnTo>
                  <a:lnTo>
                    <a:pt x="55054" y="721614"/>
                  </a:lnTo>
                  <a:cubicBezTo>
                    <a:pt x="56197" y="721614"/>
                    <a:pt x="57055" y="721709"/>
                    <a:pt x="58198" y="721709"/>
                  </a:cubicBezTo>
                  <a:lnTo>
                    <a:pt x="77629" y="721709"/>
                  </a:lnTo>
                  <a:lnTo>
                    <a:pt x="84582" y="721709"/>
                  </a:lnTo>
                  <a:cubicBezTo>
                    <a:pt x="129159" y="721709"/>
                    <a:pt x="165545" y="758095"/>
                    <a:pt x="165545" y="802672"/>
                  </a:cubicBezTo>
                  <a:lnTo>
                    <a:pt x="165545" y="812483"/>
                  </a:lnTo>
                  <a:lnTo>
                    <a:pt x="165545" y="814006"/>
                  </a:lnTo>
                  <a:lnTo>
                    <a:pt x="165545" y="814006"/>
                  </a:lnTo>
                  <a:lnTo>
                    <a:pt x="165640" y="815435"/>
                  </a:lnTo>
                  <a:lnTo>
                    <a:pt x="165640" y="815435"/>
                  </a:lnTo>
                  <a:lnTo>
                    <a:pt x="165735" y="816864"/>
                  </a:lnTo>
                  <a:lnTo>
                    <a:pt x="165735" y="816864"/>
                  </a:lnTo>
                  <a:lnTo>
                    <a:pt x="165830" y="818293"/>
                  </a:lnTo>
                  <a:lnTo>
                    <a:pt x="165830" y="818293"/>
                  </a:lnTo>
                  <a:lnTo>
                    <a:pt x="166021" y="819721"/>
                  </a:lnTo>
                  <a:lnTo>
                    <a:pt x="166021" y="819721"/>
                  </a:lnTo>
                  <a:lnTo>
                    <a:pt x="166211" y="821150"/>
                  </a:lnTo>
                  <a:lnTo>
                    <a:pt x="166211" y="821150"/>
                  </a:lnTo>
                  <a:lnTo>
                    <a:pt x="166497" y="822579"/>
                  </a:lnTo>
                  <a:lnTo>
                    <a:pt x="166497" y="822579"/>
                  </a:lnTo>
                  <a:cubicBezTo>
                    <a:pt x="166592" y="823055"/>
                    <a:pt x="166688" y="823531"/>
                    <a:pt x="166783" y="824008"/>
                  </a:cubicBezTo>
                  <a:lnTo>
                    <a:pt x="166783" y="824008"/>
                  </a:lnTo>
                  <a:lnTo>
                    <a:pt x="167068" y="825437"/>
                  </a:lnTo>
                  <a:lnTo>
                    <a:pt x="167068" y="825437"/>
                  </a:lnTo>
                  <a:lnTo>
                    <a:pt x="167449" y="826865"/>
                  </a:lnTo>
                  <a:lnTo>
                    <a:pt x="167449" y="826865"/>
                  </a:lnTo>
                  <a:lnTo>
                    <a:pt x="167830" y="828199"/>
                  </a:lnTo>
                  <a:lnTo>
                    <a:pt x="167830" y="828199"/>
                  </a:lnTo>
                  <a:lnTo>
                    <a:pt x="168211" y="829532"/>
                  </a:lnTo>
                  <a:lnTo>
                    <a:pt x="168211" y="829532"/>
                  </a:lnTo>
                  <a:lnTo>
                    <a:pt x="168687" y="830866"/>
                  </a:lnTo>
                  <a:lnTo>
                    <a:pt x="168687" y="830866"/>
                  </a:lnTo>
                  <a:lnTo>
                    <a:pt x="169164" y="832199"/>
                  </a:lnTo>
                  <a:lnTo>
                    <a:pt x="169164" y="832199"/>
                  </a:lnTo>
                  <a:lnTo>
                    <a:pt x="169640" y="833533"/>
                  </a:lnTo>
                  <a:lnTo>
                    <a:pt x="169640" y="833533"/>
                  </a:lnTo>
                  <a:lnTo>
                    <a:pt x="170212" y="834866"/>
                  </a:lnTo>
                  <a:lnTo>
                    <a:pt x="170212" y="834866"/>
                  </a:lnTo>
                  <a:lnTo>
                    <a:pt x="170783" y="836105"/>
                  </a:lnTo>
                  <a:lnTo>
                    <a:pt x="170783" y="836105"/>
                  </a:lnTo>
                  <a:lnTo>
                    <a:pt x="171355" y="837343"/>
                  </a:lnTo>
                  <a:lnTo>
                    <a:pt x="171355" y="837343"/>
                  </a:lnTo>
                  <a:lnTo>
                    <a:pt x="172021" y="838581"/>
                  </a:lnTo>
                  <a:lnTo>
                    <a:pt x="172021" y="838581"/>
                  </a:lnTo>
                  <a:cubicBezTo>
                    <a:pt x="172212" y="838962"/>
                    <a:pt x="172402" y="839438"/>
                    <a:pt x="172688" y="839819"/>
                  </a:cubicBezTo>
                  <a:lnTo>
                    <a:pt x="172688" y="839819"/>
                  </a:lnTo>
                  <a:lnTo>
                    <a:pt x="173355" y="841058"/>
                  </a:lnTo>
                  <a:lnTo>
                    <a:pt x="173355" y="841058"/>
                  </a:lnTo>
                  <a:cubicBezTo>
                    <a:pt x="173545" y="841438"/>
                    <a:pt x="173831" y="841819"/>
                    <a:pt x="174021" y="842296"/>
                  </a:cubicBezTo>
                  <a:lnTo>
                    <a:pt x="174021" y="842296"/>
                  </a:lnTo>
                  <a:lnTo>
                    <a:pt x="174784" y="843439"/>
                  </a:lnTo>
                  <a:lnTo>
                    <a:pt x="174784" y="843439"/>
                  </a:lnTo>
                  <a:lnTo>
                    <a:pt x="175546" y="844582"/>
                  </a:lnTo>
                  <a:lnTo>
                    <a:pt x="175546" y="844582"/>
                  </a:lnTo>
                  <a:lnTo>
                    <a:pt x="176308" y="845725"/>
                  </a:lnTo>
                  <a:lnTo>
                    <a:pt x="176308" y="845725"/>
                  </a:lnTo>
                  <a:lnTo>
                    <a:pt x="177165" y="846868"/>
                  </a:lnTo>
                  <a:lnTo>
                    <a:pt x="177165" y="846868"/>
                  </a:lnTo>
                  <a:lnTo>
                    <a:pt x="178022" y="848011"/>
                  </a:lnTo>
                  <a:lnTo>
                    <a:pt x="178022" y="848011"/>
                  </a:lnTo>
                  <a:cubicBezTo>
                    <a:pt x="178308" y="848392"/>
                    <a:pt x="178594" y="848773"/>
                    <a:pt x="178879" y="849058"/>
                  </a:cubicBezTo>
                  <a:lnTo>
                    <a:pt x="178879" y="849058"/>
                  </a:lnTo>
                  <a:lnTo>
                    <a:pt x="179737" y="850106"/>
                  </a:lnTo>
                  <a:lnTo>
                    <a:pt x="179737" y="850106"/>
                  </a:lnTo>
                  <a:lnTo>
                    <a:pt x="180689" y="851154"/>
                  </a:lnTo>
                  <a:lnTo>
                    <a:pt x="180689" y="851154"/>
                  </a:lnTo>
                  <a:lnTo>
                    <a:pt x="181642" y="852202"/>
                  </a:lnTo>
                  <a:lnTo>
                    <a:pt x="181642" y="852202"/>
                  </a:lnTo>
                  <a:lnTo>
                    <a:pt x="182594" y="853154"/>
                  </a:lnTo>
                  <a:lnTo>
                    <a:pt x="182594" y="853154"/>
                  </a:lnTo>
                  <a:lnTo>
                    <a:pt x="183546" y="854107"/>
                  </a:lnTo>
                  <a:lnTo>
                    <a:pt x="183546" y="854107"/>
                  </a:lnTo>
                  <a:lnTo>
                    <a:pt x="184595" y="855059"/>
                  </a:lnTo>
                  <a:lnTo>
                    <a:pt x="184595" y="855059"/>
                  </a:lnTo>
                  <a:lnTo>
                    <a:pt x="185642" y="856011"/>
                  </a:lnTo>
                  <a:lnTo>
                    <a:pt x="185642" y="856011"/>
                  </a:lnTo>
                  <a:lnTo>
                    <a:pt x="186690" y="856869"/>
                  </a:lnTo>
                  <a:lnTo>
                    <a:pt x="186690" y="856869"/>
                  </a:lnTo>
                  <a:cubicBezTo>
                    <a:pt x="187071" y="857155"/>
                    <a:pt x="187452" y="857440"/>
                    <a:pt x="187737" y="857726"/>
                  </a:cubicBezTo>
                  <a:lnTo>
                    <a:pt x="187737" y="857726"/>
                  </a:lnTo>
                  <a:cubicBezTo>
                    <a:pt x="188119" y="858012"/>
                    <a:pt x="188500" y="858298"/>
                    <a:pt x="188786" y="858583"/>
                  </a:cubicBezTo>
                  <a:lnTo>
                    <a:pt x="188786" y="858583"/>
                  </a:lnTo>
                  <a:lnTo>
                    <a:pt x="189929" y="859441"/>
                  </a:lnTo>
                  <a:lnTo>
                    <a:pt x="189929" y="859441"/>
                  </a:lnTo>
                  <a:lnTo>
                    <a:pt x="191071" y="860202"/>
                  </a:lnTo>
                  <a:lnTo>
                    <a:pt x="191071" y="860202"/>
                  </a:lnTo>
                  <a:lnTo>
                    <a:pt x="192214" y="860965"/>
                  </a:lnTo>
                  <a:lnTo>
                    <a:pt x="192214" y="860965"/>
                  </a:lnTo>
                  <a:lnTo>
                    <a:pt x="193357" y="861727"/>
                  </a:lnTo>
                  <a:lnTo>
                    <a:pt x="193357" y="861727"/>
                  </a:lnTo>
                  <a:lnTo>
                    <a:pt x="194596" y="862394"/>
                  </a:lnTo>
                  <a:lnTo>
                    <a:pt x="194596" y="862394"/>
                  </a:lnTo>
                  <a:lnTo>
                    <a:pt x="195834" y="863060"/>
                  </a:lnTo>
                  <a:lnTo>
                    <a:pt x="195834" y="863060"/>
                  </a:lnTo>
                  <a:lnTo>
                    <a:pt x="197072" y="863727"/>
                  </a:lnTo>
                  <a:lnTo>
                    <a:pt x="197072" y="863727"/>
                  </a:lnTo>
                  <a:lnTo>
                    <a:pt x="198311" y="864393"/>
                  </a:lnTo>
                  <a:lnTo>
                    <a:pt x="198311" y="864393"/>
                  </a:lnTo>
                  <a:lnTo>
                    <a:pt x="199549" y="864965"/>
                  </a:lnTo>
                  <a:lnTo>
                    <a:pt x="199549" y="864965"/>
                  </a:lnTo>
                  <a:cubicBezTo>
                    <a:pt x="199930" y="865156"/>
                    <a:pt x="200406" y="865346"/>
                    <a:pt x="200787" y="865536"/>
                  </a:cubicBezTo>
                  <a:lnTo>
                    <a:pt x="200787" y="865536"/>
                  </a:lnTo>
                  <a:lnTo>
                    <a:pt x="202120" y="866109"/>
                  </a:lnTo>
                  <a:lnTo>
                    <a:pt x="202120" y="866109"/>
                  </a:lnTo>
                  <a:lnTo>
                    <a:pt x="203454" y="866585"/>
                  </a:lnTo>
                  <a:lnTo>
                    <a:pt x="203454" y="866585"/>
                  </a:lnTo>
                  <a:lnTo>
                    <a:pt x="204788" y="867061"/>
                  </a:lnTo>
                  <a:lnTo>
                    <a:pt x="204788" y="867061"/>
                  </a:lnTo>
                  <a:lnTo>
                    <a:pt x="206121" y="867537"/>
                  </a:lnTo>
                  <a:lnTo>
                    <a:pt x="206121" y="867537"/>
                  </a:lnTo>
                  <a:lnTo>
                    <a:pt x="207454" y="867918"/>
                  </a:lnTo>
                  <a:lnTo>
                    <a:pt x="207454" y="867918"/>
                  </a:lnTo>
                  <a:lnTo>
                    <a:pt x="208788" y="868299"/>
                  </a:lnTo>
                  <a:lnTo>
                    <a:pt x="208788" y="868299"/>
                  </a:lnTo>
                  <a:lnTo>
                    <a:pt x="210121" y="868680"/>
                  </a:lnTo>
                  <a:lnTo>
                    <a:pt x="210121" y="868680"/>
                  </a:lnTo>
                  <a:lnTo>
                    <a:pt x="211550" y="868966"/>
                  </a:lnTo>
                  <a:lnTo>
                    <a:pt x="211550" y="868966"/>
                  </a:lnTo>
                  <a:cubicBezTo>
                    <a:pt x="212027" y="869061"/>
                    <a:pt x="212503" y="869156"/>
                    <a:pt x="212979" y="869251"/>
                  </a:cubicBezTo>
                  <a:lnTo>
                    <a:pt x="212979" y="869251"/>
                  </a:lnTo>
                  <a:lnTo>
                    <a:pt x="214408" y="869537"/>
                  </a:lnTo>
                  <a:lnTo>
                    <a:pt x="214408" y="869537"/>
                  </a:lnTo>
                  <a:lnTo>
                    <a:pt x="215836" y="869727"/>
                  </a:lnTo>
                  <a:lnTo>
                    <a:pt x="215836" y="869727"/>
                  </a:lnTo>
                  <a:lnTo>
                    <a:pt x="217265" y="869918"/>
                  </a:lnTo>
                  <a:lnTo>
                    <a:pt x="217265" y="869918"/>
                  </a:lnTo>
                  <a:lnTo>
                    <a:pt x="218694" y="870013"/>
                  </a:lnTo>
                  <a:lnTo>
                    <a:pt x="218694" y="870013"/>
                  </a:lnTo>
                  <a:lnTo>
                    <a:pt x="220123" y="870109"/>
                  </a:lnTo>
                  <a:lnTo>
                    <a:pt x="220123" y="870109"/>
                  </a:lnTo>
                  <a:lnTo>
                    <a:pt x="220599" y="870109"/>
                  </a:lnTo>
                  <a:cubicBezTo>
                    <a:pt x="221646" y="870109"/>
                    <a:pt x="222599" y="870204"/>
                    <a:pt x="223742" y="870204"/>
                  </a:cubicBezTo>
                  <a:lnTo>
                    <a:pt x="236505" y="870204"/>
                  </a:lnTo>
                  <a:lnTo>
                    <a:pt x="251270" y="870204"/>
                  </a:lnTo>
                  <a:cubicBezTo>
                    <a:pt x="295846" y="870204"/>
                    <a:pt x="332232" y="906590"/>
                    <a:pt x="332232" y="951167"/>
                  </a:cubicBezTo>
                  <a:lnTo>
                    <a:pt x="332232" y="1014508"/>
                  </a:lnTo>
                  <a:lnTo>
                    <a:pt x="332232" y="1109472"/>
                  </a:lnTo>
                  <a:lnTo>
                    <a:pt x="332232" y="1112615"/>
                  </a:lnTo>
                  <a:cubicBezTo>
                    <a:pt x="332232" y="1144238"/>
                    <a:pt x="358140" y="1170242"/>
                    <a:pt x="389858" y="1170242"/>
                  </a:cubicBezTo>
                  <a:lnTo>
                    <a:pt x="564737" y="1170242"/>
                  </a:lnTo>
                  <a:cubicBezTo>
                    <a:pt x="596455" y="1170242"/>
                    <a:pt x="622363" y="1144333"/>
                    <a:pt x="622363" y="1112615"/>
                  </a:cubicBezTo>
                  <a:lnTo>
                    <a:pt x="622363" y="1104519"/>
                  </a:lnTo>
                  <a:lnTo>
                    <a:pt x="624364" y="600646"/>
                  </a:lnTo>
                  <a:cubicBezTo>
                    <a:pt x="623983" y="579501"/>
                    <a:pt x="613696" y="559403"/>
                    <a:pt x="572928" y="559403"/>
                  </a:cubicBezTo>
                  <a:lnTo>
                    <a:pt x="529494" y="559403"/>
                  </a:lnTo>
                  <a:cubicBezTo>
                    <a:pt x="497777" y="559403"/>
                    <a:pt x="471868" y="533495"/>
                    <a:pt x="471868" y="501777"/>
                  </a:cubicBezTo>
                  <a:lnTo>
                    <a:pt x="471868" y="481774"/>
                  </a:lnTo>
                  <a:cubicBezTo>
                    <a:pt x="471868" y="450056"/>
                    <a:pt x="497777" y="424148"/>
                    <a:pt x="529494" y="424148"/>
                  </a:cubicBezTo>
                  <a:cubicBezTo>
                    <a:pt x="649034" y="424148"/>
                    <a:pt x="767810" y="423100"/>
                    <a:pt x="888302" y="423100"/>
                  </a:cubicBezTo>
                  <a:cubicBezTo>
                    <a:pt x="920019" y="423100"/>
                    <a:pt x="945928" y="397192"/>
                    <a:pt x="945928" y="365474"/>
                  </a:cubicBezTo>
                  <a:lnTo>
                    <a:pt x="945928" y="208312"/>
                  </a:lnTo>
                  <a:cubicBezTo>
                    <a:pt x="945928" y="205359"/>
                    <a:pt x="945928" y="202501"/>
                    <a:pt x="945452" y="202025"/>
                  </a:cubicBezTo>
                  <a:lnTo>
                    <a:pt x="945452" y="0"/>
                  </a:lnTo>
                  <a:lnTo>
                    <a:pt x="857726" y="0"/>
                  </a:lnTo>
                  <a:cubicBezTo>
                    <a:pt x="831818" y="0"/>
                    <a:pt x="809720" y="17431"/>
                    <a:pt x="802577" y="41053"/>
                  </a:cubicBezTo>
                  <a:lnTo>
                    <a:pt x="802577" y="83058"/>
                  </a:lnTo>
                  <a:cubicBezTo>
                    <a:pt x="802577" y="114681"/>
                    <a:pt x="776668" y="140684"/>
                    <a:pt x="744950" y="140684"/>
                  </a:cubicBezTo>
                  <a:lnTo>
                    <a:pt x="635508" y="140684"/>
                  </a:lnTo>
                  <a:lnTo>
                    <a:pt x="635508" y="230505"/>
                  </a:lnTo>
                  <a:cubicBezTo>
                    <a:pt x="635508" y="262128"/>
                    <a:pt x="609600" y="288131"/>
                    <a:pt x="577882" y="288131"/>
                  </a:cubicBezTo>
                  <a:lnTo>
                    <a:pt x="168402" y="288131"/>
                  </a:lnTo>
                  <a:close/>
                  <a:moveTo>
                    <a:pt x="165640" y="812483"/>
                  </a:moveTo>
                  <a:lnTo>
                    <a:pt x="165640" y="812483"/>
                  </a:lnTo>
                  <a:lnTo>
                    <a:pt x="165640" y="812483"/>
                  </a:lnTo>
                  <a:lnTo>
                    <a:pt x="165640" y="812483"/>
                  </a:lnTo>
                  <a:close/>
                  <a:moveTo>
                    <a:pt x="0" y="664083"/>
                  </a:moveTo>
                  <a:lnTo>
                    <a:pt x="0" y="664083"/>
                  </a:lnTo>
                  <a:lnTo>
                    <a:pt x="0" y="664083"/>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7" name="Freeform: Shape 196">
              <a:extLst>
                <a:ext uri="{FF2B5EF4-FFF2-40B4-BE49-F238E27FC236}">
                  <a16:creationId xmlns:a16="http://schemas.microsoft.com/office/drawing/2014/main" id="{8689E83A-946B-4ABB-8201-E09BE6568FDA}"/>
                </a:ext>
              </a:extLst>
            </p:cNvPr>
            <p:cNvSpPr/>
            <p:nvPr/>
          </p:nvSpPr>
          <p:spPr>
            <a:xfrm>
              <a:off x="5763689" y="4552457"/>
              <a:ext cx="678846" cy="1020508"/>
            </a:xfrm>
            <a:custGeom>
              <a:avLst/>
              <a:gdLst>
                <a:gd name="connsiteX0" fmla="*/ 374332 w 678846"/>
                <a:gd name="connsiteY0" fmla="*/ 1020509 h 1020508"/>
                <a:gd name="connsiteX1" fmla="*/ 678847 w 678846"/>
                <a:gd name="connsiteY1" fmla="*/ 1020509 h 1020508"/>
                <a:gd name="connsiteX2" fmla="*/ 678847 w 678846"/>
                <a:gd name="connsiteY2" fmla="*/ 0 h 1020508"/>
                <a:gd name="connsiteX3" fmla="*/ 544925 w 678846"/>
                <a:gd name="connsiteY3" fmla="*/ 0 h 1020508"/>
                <a:gd name="connsiteX4" fmla="*/ 474916 w 678846"/>
                <a:gd name="connsiteY4" fmla="*/ 70009 h 1020508"/>
                <a:gd name="connsiteX5" fmla="*/ 474916 w 678846"/>
                <a:gd name="connsiteY5" fmla="*/ 153258 h 1020508"/>
                <a:gd name="connsiteX6" fmla="*/ 234410 w 678846"/>
                <a:gd name="connsiteY6" fmla="*/ 153258 h 1020508"/>
                <a:gd name="connsiteX7" fmla="*/ 164402 w 678846"/>
                <a:gd name="connsiteY7" fmla="*/ 223266 h 1020508"/>
                <a:gd name="connsiteX8" fmla="*/ 164402 w 678846"/>
                <a:gd name="connsiteY8" fmla="*/ 284893 h 1020508"/>
                <a:gd name="connsiteX9" fmla="*/ 70009 w 678846"/>
                <a:gd name="connsiteY9" fmla="*/ 284893 h 1020508"/>
                <a:gd name="connsiteX10" fmla="*/ 0 w 678846"/>
                <a:gd name="connsiteY10" fmla="*/ 354902 h 1020508"/>
                <a:gd name="connsiteX11" fmla="*/ 0 w 678846"/>
                <a:gd name="connsiteY11" fmla="*/ 662845 h 1020508"/>
                <a:gd name="connsiteX12" fmla="*/ 70009 w 678846"/>
                <a:gd name="connsiteY12" fmla="*/ 732854 h 1020508"/>
                <a:gd name="connsiteX13" fmla="*/ 122682 w 678846"/>
                <a:gd name="connsiteY13" fmla="*/ 732854 h 1020508"/>
                <a:gd name="connsiteX14" fmla="*/ 164402 w 678846"/>
                <a:gd name="connsiteY14" fmla="*/ 777145 h 1020508"/>
                <a:gd name="connsiteX15" fmla="*/ 164402 w 678846"/>
                <a:gd name="connsiteY15" fmla="*/ 806292 h 1020508"/>
                <a:gd name="connsiteX16" fmla="*/ 234410 w 678846"/>
                <a:gd name="connsiteY16" fmla="*/ 876300 h 1020508"/>
                <a:gd name="connsiteX17" fmla="*/ 316706 w 678846"/>
                <a:gd name="connsiteY17" fmla="*/ 876300 h 1020508"/>
                <a:gd name="connsiteX18" fmla="*/ 316706 w 678846"/>
                <a:gd name="connsiteY18" fmla="*/ 962692 h 1020508"/>
                <a:gd name="connsiteX19" fmla="*/ 374332 w 678846"/>
                <a:gd name="connsiteY19" fmla="*/ 1020509 h 1020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8846" h="1020508">
                  <a:moveTo>
                    <a:pt x="374332" y="1020509"/>
                  </a:moveTo>
                  <a:lnTo>
                    <a:pt x="678847" y="1020509"/>
                  </a:lnTo>
                  <a:lnTo>
                    <a:pt x="678847" y="0"/>
                  </a:lnTo>
                  <a:lnTo>
                    <a:pt x="544925" y="0"/>
                  </a:lnTo>
                  <a:cubicBezTo>
                    <a:pt x="506444" y="0"/>
                    <a:pt x="474916" y="31528"/>
                    <a:pt x="474916" y="70009"/>
                  </a:cubicBezTo>
                  <a:lnTo>
                    <a:pt x="474916" y="153258"/>
                  </a:lnTo>
                  <a:lnTo>
                    <a:pt x="234410" y="153258"/>
                  </a:lnTo>
                  <a:cubicBezTo>
                    <a:pt x="195929" y="153258"/>
                    <a:pt x="164402" y="184785"/>
                    <a:pt x="164402" y="223266"/>
                  </a:cubicBezTo>
                  <a:lnTo>
                    <a:pt x="164402" y="284893"/>
                  </a:lnTo>
                  <a:lnTo>
                    <a:pt x="70009" y="284893"/>
                  </a:lnTo>
                  <a:cubicBezTo>
                    <a:pt x="31528" y="284893"/>
                    <a:pt x="0" y="316421"/>
                    <a:pt x="0" y="354902"/>
                  </a:cubicBezTo>
                  <a:lnTo>
                    <a:pt x="0" y="662845"/>
                  </a:lnTo>
                  <a:cubicBezTo>
                    <a:pt x="0" y="701326"/>
                    <a:pt x="31528" y="732854"/>
                    <a:pt x="70009" y="732854"/>
                  </a:cubicBezTo>
                  <a:lnTo>
                    <a:pt x="122682" y="732854"/>
                  </a:lnTo>
                  <a:cubicBezTo>
                    <a:pt x="149066" y="734854"/>
                    <a:pt x="165545" y="754475"/>
                    <a:pt x="164402" y="777145"/>
                  </a:cubicBezTo>
                  <a:lnTo>
                    <a:pt x="164402" y="806292"/>
                  </a:lnTo>
                  <a:cubicBezTo>
                    <a:pt x="164402" y="844772"/>
                    <a:pt x="195929" y="876300"/>
                    <a:pt x="234410" y="876300"/>
                  </a:cubicBezTo>
                  <a:lnTo>
                    <a:pt x="316706" y="876300"/>
                  </a:lnTo>
                  <a:lnTo>
                    <a:pt x="316706" y="962692"/>
                  </a:lnTo>
                  <a:cubicBezTo>
                    <a:pt x="316706" y="994600"/>
                    <a:pt x="342615" y="1020509"/>
                    <a:pt x="374332" y="102050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8" name="Freeform: Shape 197">
              <a:extLst>
                <a:ext uri="{FF2B5EF4-FFF2-40B4-BE49-F238E27FC236}">
                  <a16:creationId xmlns:a16="http://schemas.microsoft.com/office/drawing/2014/main" id="{DC63CD5D-D5F2-4A34-8958-0A5B571439E7}"/>
                </a:ext>
              </a:extLst>
            </p:cNvPr>
            <p:cNvSpPr/>
            <p:nvPr/>
          </p:nvSpPr>
          <p:spPr>
            <a:xfrm>
              <a:off x="5282867" y="4139834"/>
              <a:ext cx="864774" cy="563117"/>
            </a:xfrm>
            <a:custGeom>
              <a:avLst/>
              <a:gdLst>
                <a:gd name="connsiteX0" fmla="*/ 0 w 864774"/>
                <a:gd name="connsiteY0" fmla="*/ 208979 h 563117"/>
                <a:gd name="connsiteX1" fmla="*/ 0 w 864774"/>
                <a:gd name="connsiteY1" fmla="*/ 563118 h 563117"/>
                <a:gd name="connsiteX2" fmla="*/ 101251 w 864774"/>
                <a:gd name="connsiteY2" fmla="*/ 563118 h 563117"/>
                <a:gd name="connsiteX3" fmla="*/ 158877 w 864774"/>
                <a:gd name="connsiteY3" fmla="*/ 505492 h 563117"/>
                <a:gd name="connsiteX4" fmla="*/ 158877 w 864774"/>
                <a:gd name="connsiteY4" fmla="*/ 415671 h 563117"/>
                <a:gd name="connsiteX5" fmla="*/ 268319 w 864774"/>
                <a:gd name="connsiteY5" fmla="*/ 415671 h 563117"/>
                <a:gd name="connsiteX6" fmla="*/ 325945 w 864774"/>
                <a:gd name="connsiteY6" fmla="*/ 358045 h 563117"/>
                <a:gd name="connsiteX7" fmla="*/ 325945 w 864774"/>
                <a:gd name="connsiteY7" fmla="*/ 321564 h 563117"/>
                <a:gd name="connsiteX8" fmla="*/ 381095 w 864774"/>
                <a:gd name="connsiteY8" fmla="*/ 280511 h 563117"/>
                <a:gd name="connsiteX9" fmla="*/ 864775 w 864774"/>
                <a:gd name="connsiteY9" fmla="*/ 280416 h 563117"/>
                <a:gd name="connsiteX10" fmla="*/ 864775 w 864774"/>
                <a:gd name="connsiteY10" fmla="*/ 278416 h 563117"/>
                <a:gd name="connsiteX11" fmla="*/ 856679 w 864774"/>
                <a:gd name="connsiteY11" fmla="*/ 278416 h 563117"/>
                <a:gd name="connsiteX12" fmla="*/ 799052 w 864774"/>
                <a:gd name="connsiteY12" fmla="*/ 220789 h 563117"/>
                <a:gd name="connsiteX13" fmla="*/ 799052 w 864774"/>
                <a:gd name="connsiteY13" fmla="*/ 1143 h 563117"/>
                <a:gd name="connsiteX14" fmla="*/ 786575 w 864774"/>
                <a:gd name="connsiteY14" fmla="*/ 0 h 563117"/>
                <a:gd name="connsiteX15" fmla="*/ 453580 w 864774"/>
                <a:gd name="connsiteY15" fmla="*/ 0 h 563117"/>
                <a:gd name="connsiteX16" fmla="*/ 404050 w 864774"/>
                <a:gd name="connsiteY16" fmla="*/ 0 h 563117"/>
                <a:gd name="connsiteX17" fmla="*/ 288703 w 864774"/>
                <a:gd name="connsiteY17" fmla="*/ 0 h 563117"/>
                <a:gd name="connsiteX18" fmla="*/ 218884 w 864774"/>
                <a:gd name="connsiteY18" fmla="*/ 64389 h 563117"/>
                <a:gd name="connsiteX19" fmla="*/ 138113 w 864774"/>
                <a:gd name="connsiteY19" fmla="*/ 138874 h 563117"/>
                <a:gd name="connsiteX20" fmla="*/ 69913 w 864774"/>
                <a:gd name="connsiteY20" fmla="*/ 138874 h 563117"/>
                <a:gd name="connsiteX21" fmla="*/ 0 w 864774"/>
                <a:gd name="connsiteY21" fmla="*/ 208979 h 56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4774" h="563117">
                  <a:moveTo>
                    <a:pt x="0" y="208979"/>
                  </a:moveTo>
                  <a:lnTo>
                    <a:pt x="0" y="563118"/>
                  </a:lnTo>
                  <a:lnTo>
                    <a:pt x="101251" y="563118"/>
                  </a:lnTo>
                  <a:cubicBezTo>
                    <a:pt x="132969" y="563118"/>
                    <a:pt x="158877" y="537210"/>
                    <a:pt x="158877" y="505492"/>
                  </a:cubicBezTo>
                  <a:lnTo>
                    <a:pt x="158877" y="415671"/>
                  </a:lnTo>
                  <a:lnTo>
                    <a:pt x="268319" y="415671"/>
                  </a:lnTo>
                  <a:cubicBezTo>
                    <a:pt x="300038" y="415671"/>
                    <a:pt x="325945" y="389763"/>
                    <a:pt x="325945" y="358045"/>
                  </a:cubicBezTo>
                  <a:lnTo>
                    <a:pt x="325945" y="321564"/>
                  </a:lnTo>
                  <a:cubicBezTo>
                    <a:pt x="333089" y="297847"/>
                    <a:pt x="355187" y="280511"/>
                    <a:pt x="381095" y="280511"/>
                  </a:cubicBezTo>
                  <a:cubicBezTo>
                    <a:pt x="546449" y="280511"/>
                    <a:pt x="390430" y="280416"/>
                    <a:pt x="864775" y="280416"/>
                  </a:cubicBezTo>
                  <a:lnTo>
                    <a:pt x="864775" y="278416"/>
                  </a:lnTo>
                  <a:lnTo>
                    <a:pt x="856679" y="278416"/>
                  </a:lnTo>
                  <a:cubicBezTo>
                    <a:pt x="825055" y="278416"/>
                    <a:pt x="799052" y="252508"/>
                    <a:pt x="799052" y="220789"/>
                  </a:cubicBezTo>
                  <a:lnTo>
                    <a:pt x="799052" y="1143"/>
                  </a:lnTo>
                  <a:cubicBezTo>
                    <a:pt x="795052" y="381"/>
                    <a:pt x="790860" y="0"/>
                    <a:pt x="786575" y="0"/>
                  </a:cubicBezTo>
                  <a:lnTo>
                    <a:pt x="453580" y="0"/>
                  </a:lnTo>
                  <a:lnTo>
                    <a:pt x="404050" y="0"/>
                  </a:lnTo>
                  <a:lnTo>
                    <a:pt x="288703" y="0"/>
                  </a:lnTo>
                  <a:cubicBezTo>
                    <a:pt x="252126" y="0"/>
                    <a:pt x="221742" y="28480"/>
                    <a:pt x="218884" y="64389"/>
                  </a:cubicBezTo>
                  <a:cubicBezTo>
                    <a:pt x="215551" y="106585"/>
                    <a:pt x="180499" y="138874"/>
                    <a:pt x="138113" y="138874"/>
                  </a:cubicBezTo>
                  <a:lnTo>
                    <a:pt x="69913" y="138874"/>
                  </a:lnTo>
                  <a:cubicBezTo>
                    <a:pt x="31528" y="138970"/>
                    <a:pt x="0" y="170497"/>
                    <a:pt x="0" y="20897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9" name="Freeform: Shape 198">
              <a:extLst>
                <a:ext uri="{FF2B5EF4-FFF2-40B4-BE49-F238E27FC236}">
                  <a16:creationId xmlns:a16="http://schemas.microsoft.com/office/drawing/2014/main" id="{3AE89A28-1388-4F7E-883A-191A136A889D}"/>
                </a:ext>
              </a:extLst>
            </p:cNvPr>
            <p:cNvSpPr/>
            <p:nvPr/>
          </p:nvSpPr>
          <p:spPr>
            <a:xfrm>
              <a:off x="4017848" y="3391550"/>
              <a:ext cx="1149861" cy="437387"/>
            </a:xfrm>
            <a:custGeom>
              <a:avLst/>
              <a:gdLst>
                <a:gd name="connsiteX0" fmla="*/ 16292 w 1149861"/>
                <a:gd name="connsiteY0" fmla="*/ 437388 h 437387"/>
                <a:gd name="connsiteX1" fmla="*/ 927834 w 1149861"/>
                <a:gd name="connsiteY1" fmla="*/ 437388 h 437387"/>
                <a:gd name="connsiteX2" fmla="*/ 985460 w 1149861"/>
                <a:gd name="connsiteY2" fmla="*/ 379762 h 437387"/>
                <a:gd name="connsiteX3" fmla="*/ 985460 w 1149861"/>
                <a:gd name="connsiteY3" fmla="*/ 216217 h 437387"/>
                <a:gd name="connsiteX4" fmla="*/ 1066423 w 1149861"/>
                <a:gd name="connsiteY4" fmla="*/ 135255 h 437387"/>
                <a:gd name="connsiteX5" fmla="*/ 1092236 w 1149861"/>
                <a:gd name="connsiteY5" fmla="*/ 135255 h 437387"/>
                <a:gd name="connsiteX6" fmla="*/ 1149862 w 1149861"/>
                <a:gd name="connsiteY6" fmla="*/ 77629 h 437387"/>
                <a:gd name="connsiteX7" fmla="*/ 1149862 w 1149861"/>
                <a:gd name="connsiteY7" fmla="*/ 57626 h 437387"/>
                <a:gd name="connsiteX8" fmla="*/ 1092236 w 1149861"/>
                <a:gd name="connsiteY8" fmla="*/ 0 h 437387"/>
                <a:gd name="connsiteX9" fmla="*/ 927834 w 1149861"/>
                <a:gd name="connsiteY9" fmla="*/ 0 h 437387"/>
                <a:gd name="connsiteX10" fmla="*/ 698662 w 1149861"/>
                <a:gd name="connsiteY10" fmla="*/ 0 h 437387"/>
                <a:gd name="connsiteX11" fmla="*/ 641322 w 1149861"/>
                <a:gd name="connsiteY11" fmla="*/ 71056 h 437387"/>
                <a:gd name="connsiteX12" fmla="*/ 571504 w 1149861"/>
                <a:gd name="connsiteY12" fmla="*/ 135446 h 437387"/>
                <a:gd name="connsiteX13" fmla="*/ 456156 w 1149861"/>
                <a:gd name="connsiteY13" fmla="*/ 135446 h 437387"/>
                <a:gd name="connsiteX14" fmla="*/ 406626 w 1149861"/>
                <a:gd name="connsiteY14" fmla="*/ 135446 h 437387"/>
                <a:gd name="connsiteX15" fmla="*/ 165262 w 1149861"/>
                <a:gd name="connsiteY15" fmla="*/ 135446 h 437387"/>
                <a:gd name="connsiteX16" fmla="*/ 165262 w 1149861"/>
                <a:gd name="connsiteY16" fmla="*/ 232696 h 437387"/>
                <a:gd name="connsiteX17" fmla="*/ 107636 w 1149861"/>
                <a:gd name="connsiteY17" fmla="*/ 290322 h 437387"/>
                <a:gd name="connsiteX18" fmla="*/ 72775 w 1149861"/>
                <a:gd name="connsiteY18" fmla="*/ 290322 h 437387"/>
                <a:gd name="connsiteX19" fmla="*/ 99 w 1149861"/>
                <a:gd name="connsiteY19" fmla="*/ 366998 h 437387"/>
                <a:gd name="connsiteX20" fmla="*/ 99 w 1149861"/>
                <a:gd name="connsiteY20" fmla="*/ 435007 h 437387"/>
                <a:gd name="connsiteX21" fmla="*/ 16292 w 1149861"/>
                <a:gd name="connsiteY21" fmla="*/ 437388 h 43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9861" h="437387">
                  <a:moveTo>
                    <a:pt x="16292" y="437388"/>
                  </a:moveTo>
                  <a:lnTo>
                    <a:pt x="927834" y="437388"/>
                  </a:lnTo>
                  <a:cubicBezTo>
                    <a:pt x="959552" y="437388"/>
                    <a:pt x="985460" y="411480"/>
                    <a:pt x="985460" y="379762"/>
                  </a:cubicBezTo>
                  <a:lnTo>
                    <a:pt x="985460" y="216217"/>
                  </a:lnTo>
                  <a:cubicBezTo>
                    <a:pt x="985460" y="171640"/>
                    <a:pt x="1021846" y="135255"/>
                    <a:pt x="1066423" y="135255"/>
                  </a:cubicBezTo>
                  <a:lnTo>
                    <a:pt x="1092236" y="135255"/>
                  </a:lnTo>
                  <a:cubicBezTo>
                    <a:pt x="1123954" y="135255"/>
                    <a:pt x="1149862" y="109347"/>
                    <a:pt x="1149862" y="77629"/>
                  </a:cubicBezTo>
                  <a:lnTo>
                    <a:pt x="1149862" y="57626"/>
                  </a:lnTo>
                  <a:cubicBezTo>
                    <a:pt x="1149862" y="25908"/>
                    <a:pt x="1123954" y="0"/>
                    <a:pt x="1092236" y="0"/>
                  </a:cubicBezTo>
                  <a:lnTo>
                    <a:pt x="927834" y="0"/>
                  </a:lnTo>
                  <a:lnTo>
                    <a:pt x="698662" y="0"/>
                  </a:lnTo>
                  <a:cubicBezTo>
                    <a:pt x="667420" y="9334"/>
                    <a:pt x="644084" y="36957"/>
                    <a:pt x="641322" y="71056"/>
                  </a:cubicBezTo>
                  <a:cubicBezTo>
                    <a:pt x="638465" y="106966"/>
                    <a:pt x="608175" y="135446"/>
                    <a:pt x="571504" y="135446"/>
                  </a:cubicBezTo>
                  <a:lnTo>
                    <a:pt x="456156" y="135446"/>
                  </a:lnTo>
                  <a:lnTo>
                    <a:pt x="406626" y="135446"/>
                  </a:lnTo>
                  <a:lnTo>
                    <a:pt x="165262" y="135446"/>
                  </a:lnTo>
                  <a:lnTo>
                    <a:pt x="165262" y="232696"/>
                  </a:lnTo>
                  <a:cubicBezTo>
                    <a:pt x="165262" y="264414"/>
                    <a:pt x="139354" y="290322"/>
                    <a:pt x="107636" y="290322"/>
                  </a:cubicBezTo>
                  <a:lnTo>
                    <a:pt x="72775" y="290322"/>
                  </a:lnTo>
                  <a:cubicBezTo>
                    <a:pt x="16482" y="290322"/>
                    <a:pt x="-1520" y="345376"/>
                    <a:pt x="99" y="366998"/>
                  </a:cubicBezTo>
                  <a:lnTo>
                    <a:pt x="99" y="435007"/>
                  </a:lnTo>
                  <a:cubicBezTo>
                    <a:pt x="5338" y="436626"/>
                    <a:pt x="10672" y="437388"/>
                    <a:pt x="16292" y="437388"/>
                  </a:cubicBez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0" name="Freeform: Shape 199">
              <a:extLst>
                <a:ext uri="{FF2B5EF4-FFF2-40B4-BE49-F238E27FC236}">
                  <a16:creationId xmlns:a16="http://schemas.microsoft.com/office/drawing/2014/main" id="{F50403AD-6617-4BA1-BC4B-2589D5F0A0BF}"/>
                </a:ext>
              </a:extLst>
            </p:cNvPr>
            <p:cNvSpPr/>
            <p:nvPr/>
          </p:nvSpPr>
          <p:spPr>
            <a:xfrm>
              <a:off x="4975781" y="4445015"/>
              <a:ext cx="307848" cy="259556"/>
            </a:xfrm>
            <a:custGeom>
              <a:avLst/>
              <a:gdLst>
                <a:gd name="connsiteX0" fmla="*/ 115157 w 307848"/>
                <a:gd name="connsiteY0" fmla="*/ 0 h 259556"/>
                <a:gd name="connsiteX1" fmla="*/ 0 w 307848"/>
                <a:gd name="connsiteY1" fmla="*/ 114300 h 259556"/>
                <a:gd name="connsiteX2" fmla="*/ 0 w 307848"/>
                <a:gd name="connsiteY2" fmla="*/ 259556 h 259556"/>
                <a:gd name="connsiteX3" fmla="*/ 115157 w 307848"/>
                <a:gd name="connsiteY3" fmla="*/ 259556 h 259556"/>
                <a:gd name="connsiteX4" fmla="*/ 154305 w 307848"/>
                <a:gd name="connsiteY4" fmla="*/ 259556 h 259556"/>
                <a:gd name="connsiteX5" fmla="*/ 307848 w 307848"/>
                <a:gd name="connsiteY5" fmla="*/ 259556 h 259556"/>
                <a:gd name="connsiteX6" fmla="*/ 307848 w 307848"/>
                <a:gd name="connsiteY6" fmla="*/ 0 h 259556"/>
                <a:gd name="connsiteX7" fmla="*/ 115157 w 307848"/>
                <a:gd name="connsiteY7" fmla="*/ 0 h 25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848" h="259556">
                  <a:moveTo>
                    <a:pt x="115157" y="0"/>
                  </a:moveTo>
                  <a:cubicBezTo>
                    <a:pt x="51816" y="0"/>
                    <a:pt x="0" y="51435"/>
                    <a:pt x="0" y="114300"/>
                  </a:cubicBezTo>
                  <a:lnTo>
                    <a:pt x="0" y="259556"/>
                  </a:lnTo>
                  <a:lnTo>
                    <a:pt x="115157" y="259556"/>
                  </a:lnTo>
                  <a:lnTo>
                    <a:pt x="154305" y="259556"/>
                  </a:lnTo>
                  <a:lnTo>
                    <a:pt x="307848" y="259556"/>
                  </a:lnTo>
                  <a:lnTo>
                    <a:pt x="307848" y="0"/>
                  </a:lnTo>
                  <a:lnTo>
                    <a:pt x="115157"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1" name="Freeform: Shape 200">
              <a:extLst>
                <a:ext uri="{FF2B5EF4-FFF2-40B4-BE49-F238E27FC236}">
                  <a16:creationId xmlns:a16="http://schemas.microsoft.com/office/drawing/2014/main" id="{BA34FA4D-9EFF-4AEB-B417-247C1C1C3D6D}"/>
                </a:ext>
              </a:extLst>
            </p:cNvPr>
            <p:cNvSpPr/>
            <p:nvPr/>
          </p:nvSpPr>
          <p:spPr>
            <a:xfrm>
              <a:off x="4180063" y="3970003"/>
              <a:ext cx="470820" cy="419195"/>
            </a:xfrm>
            <a:custGeom>
              <a:avLst/>
              <a:gdLst>
                <a:gd name="connsiteX0" fmla="*/ 57626 w 470820"/>
                <a:gd name="connsiteY0" fmla="*/ 571 h 419195"/>
                <a:gd name="connsiteX1" fmla="*/ 0 w 470820"/>
                <a:gd name="connsiteY1" fmla="*/ 58198 h 419195"/>
                <a:gd name="connsiteX2" fmla="*/ 0 w 470820"/>
                <a:gd name="connsiteY2" fmla="*/ 78200 h 419195"/>
                <a:gd name="connsiteX3" fmla="*/ 57626 w 470820"/>
                <a:gd name="connsiteY3" fmla="*/ 135827 h 419195"/>
                <a:gd name="connsiteX4" fmla="*/ 72771 w 470820"/>
                <a:gd name="connsiteY4" fmla="*/ 135827 h 419195"/>
                <a:gd name="connsiteX5" fmla="*/ 155353 w 470820"/>
                <a:gd name="connsiteY5" fmla="*/ 205073 h 419195"/>
                <a:gd name="connsiteX6" fmla="*/ 157448 w 470820"/>
                <a:gd name="connsiteY6" fmla="*/ 319945 h 419195"/>
                <a:gd name="connsiteX7" fmla="*/ 158877 w 470820"/>
                <a:gd name="connsiteY7" fmla="*/ 325946 h 419195"/>
                <a:gd name="connsiteX8" fmla="*/ 158877 w 470820"/>
                <a:gd name="connsiteY8" fmla="*/ 347853 h 419195"/>
                <a:gd name="connsiteX9" fmla="*/ 230219 w 470820"/>
                <a:gd name="connsiteY9" fmla="*/ 419195 h 419195"/>
                <a:gd name="connsiteX10" fmla="*/ 293275 w 470820"/>
                <a:gd name="connsiteY10" fmla="*/ 419195 h 419195"/>
                <a:gd name="connsiteX11" fmla="*/ 293275 w 470820"/>
                <a:gd name="connsiteY11" fmla="*/ 418338 h 419195"/>
                <a:gd name="connsiteX12" fmla="*/ 382714 w 470820"/>
                <a:gd name="connsiteY12" fmla="*/ 418338 h 419195"/>
                <a:gd name="connsiteX13" fmla="*/ 470821 w 470820"/>
                <a:gd name="connsiteY13" fmla="*/ 330232 h 419195"/>
                <a:gd name="connsiteX14" fmla="*/ 470821 w 470820"/>
                <a:gd name="connsiteY14" fmla="*/ 0 h 419195"/>
                <a:gd name="connsiteX15" fmla="*/ 57626 w 470820"/>
                <a:gd name="connsiteY15" fmla="*/ 571 h 41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0820" h="419195">
                  <a:moveTo>
                    <a:pt x="57626" y="571"/>
                  </a:moveTo>
                  <a:cubicBezTo>
                    <a:pt x="25908" y="571"/>
                    <a:pt x="0" y="26479"/>
                    <a:pt x="0" y="58198"/>
                  </a:cubicBezTo>
                  <a:lnTo>
                    <a:pt x="0" y="78200"/>
                  </a:lnTo>
                  <a:cubicBezTo>
                    <a:pt x="0" y="109919"/>
                    <a:pt x="25908" y="135827"/>
                    <a:pt x="57626" y="135827"/>
                  </a:cubicBezTo>
                  <a:lnTo>
                    <a:pt x="72771" y="135827"/>
                  </a:lnTo>
                  <a:cubicBezTo>
                    <a:pt x="88011" y="136303"/>
                    <a:pt x="154114" y="133160"/>
                    <a:pt x="155353" y="205073"/>
                  </a:cubicBezTo>
                  <a:lnTo>
                    <a:pt x="157448" y="319945"/>
                  </a:lnTo>
                  <a:cubicBezTo>
                    <a:pt x="158020" y="321850"/>
                    <a:pt x="158496" y="323850"/>
                    <a:pt x="158877" y="325946"/>
                  </a:cubicBezTo>
                  <a:lnTo>
                    <a:pt x="158877" y="347853"/>
                  </a:lnTo>
                  <a:cubicBezTo>
                    <a:pt x="158877" y="387096"/>
                    <a:pt x="190976" y="419195"/>
                    <a:pt x="230219" y="419195"/>
                  </a:cubicBezTo>
                  <a:lnTo>
                    <a:pt x="293275" y="419195"/>
                  </a:lnTo>
                  <a:lnTo>
                    <a:pt x="293275" y="418338"/>
                  </a:lnTo>
                  <a:lnTo>
                    <a:pt x="382714" y="418338"/>
                  </a:lnTo>
                  <a:cubicBezTo>
                    <a:pt x="431197" y="418338"/>
                    <a:pt x="470821" y="378714"/>
                    <a:pt x="470821" y="330232"/>
                  </a:cubicBezTo>
                  <a:lnTo>
                    <a:pt x="470821" y="0"/>
                  </a:lnTo>
                  <a:lnTo>
                    <a:pt x="57626" y="571"/>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2" name="Freeform: Shape 201">
              <a:extLst>
                <a:ext uri="{FF2B5EF4-FFF2-40B4-BE49-F238E27FC236}">
                  <a16:creationId xmlns:a16="http://schemas.microsoft.com/office/drawing/2014/main" id="{53289D53-DB1C-467C-A726-63E1101D03BE}"/>
                </a:ext>
              </a:extLst>
            </p:cNvPr>
            <p:cNvSpPr/>
            <p:nvPr/>
          </p:nvSpPr>
          <p:spPr>
            <a:xfrm>
              <a:off x="5003118" y="3381263"/>
              <a:ext cx="1432559" cy="951547"/>
            </a:xfrm>
            <a:custGeom>
              <a:avLst/>
              <a:gdLst>
                <a:gd name="connsiteX0" fmla="*/ 1331309 w 1432559"/>
                <a:gd name="connsiteY0" fmla="*/ 122872 h 951547"/>
                <a:gd name="connsiteX1" fmla="*/ 1217009 w 1432559"/>
                <a:gd name="connsiteY1" fmla="*/ 8572 h 951547"/>
                <a:gd name="connsiteX2" fmla="*/ 1217009 w 1432559"/>
                <a:gd name="connsiteY2" fmla="*/ 0 h 951547"/>
                <a:gd name="connsiteX3" fmla="*/ 508921 w 1432559"/>
                <a:gd name="connsiteY3" fmla="*/ 0 h 951547"/>
                <a:gd name="connsiteX4" fmla="*/ 459391 w 1432559"/>
                <a:gd name="connsiteY4" fmla="*/ 0 h 951547"/>
                <a:gd name="connsiteX5" fmla="*/ 344043 w 1432559"/>
                <a:gd name="connsiteY5" fmla="*/ 0 h 951547"/>
                <a:gd name="connsiteX6" fmla="*/ 274225 w 1432559"/>
                <a:gd name="connsiteY6" fmla="*/ 64389 h 951547"/>
                <a:gd name="connsiteX7" fmla="*/ 193453 w 1432559"/>
                <a:gd name="connsiteY7" fmla="*/ 138875 h 951547"/>
                <a:gd name="connsiteX8" fmla="*/ 70009 w 1432559"/>
                <a:gd name="connsiteY8" fmla="*/ 138875 h 951547"/>
                <a:gd name="connsiteX9" fmla="*/ 0 w 1432559"/>
                <a:gd name="connsiteY9" fmla="*/ 208883 h 951547"/>
                <a:gd name="connsiteX10" fmla="*/ 0 w 1432559"/>
                <a:gd name="connsiteY10" fmla="*/ 447008 h 951547"/>
                <a:gd name="connsiteX11" fmla="*/ 222980 w 1432559"/>
                <a:gd name="connsiteY11" fmla="*/ 447008 h 951547"/>
                <a:gd name="connsiteX12" fmla="*/ 281749 w 1432559"/>
                <a:gd name="connsiteY12" fmla="*/ 505778 h 951547"/>
                <a:gd name="connsiteX13" fmla="*/ 281749 w 1432559"/>
                <a:gd name="connsiteY13" fmla="*/ 542258 h 951547"/>
                <a:gd name="connsiteX14" fmla="*/ 281749 w 1432559"/>
                <a:gd name="connsiteY14" fmla="*/ 951547 h 951547"/>
                <a:gd name="connsiteX15" fmla="*/ 349853 w 1432559"/>
                <a:gd name="connsiteY15" fmla="*/ 897446 h 951547"/>
                <a:gd name="connsiteX16" fmla="*/ 418052 w 1432559"/>
                <a:gd name="connsiteY16" fmla="*/ 897446 h 951547"/>
                <a:gd name="connsiteX17" fmla="*/ 498824 w 1432559"/>
                <a:gd name="connsiteY17" fmla="*/ 822960 h 951547"/>
                <a:gd name="connsiteX18" fmla="*/ 568643 w 1432559"/>
                <a:gd name="connsiteY18" fmla="*/ 758571 h 951547"/>
                <a:gd name="connsiteX19" fmla="*/ 683990 w 1432559"/>
                <a:gd name="connsiteY19" fmla="*/ 758571 h 951547"/>
                <a:gd name="connsiteX20" fmla="*/ 733520 w 1432559"/>
                <a:gd name="connsiteY20" fmla="*/ 758571 h 951547"/>
                <a:gd name="connsiteX21" fmla="*/ 1066514 w 1432559"/>
                <a:gd name="connsiteY21" fmla="*/ 758571 h 951547"/>
                <a:gd name="connsiteX22" fmla="*/ 1078992 w 1432559"/>
                <a:gd name="connsiteY22" fmla="*/ 759714 h 951547"/>
                <a:gd name="connsiteX23" fmla="*/ 1078992 w 1432559"/>
                <a:gd name="connsiteY23" fmla="*/ 617506 h 951547"/>
                <a:gd name="connsiteX24" fmla="*/ 1136618 w 1432559"/>
                <a:gd name="connsiteY24" fmla="*/ 559880 h 951547"/>
                <a:gd name="connsiteX25" fmla="*/ 1156621 w 1432559"/>
                <a:gd name="connsiteY25" fmla="*/ 559880 h 951547"/>
                <a:gd name="connsiteX26" fmla="*/ 1158335 w 1432559"/>
                <a:gd name="connsiteY26" fmla="*/ 559880 h 951547"/>
                <a:gd name="connsiteX27" fmla="*/ 1209199 w 1432559"/>
                <a:gd name="connsiteY27" fmla="*/ 559880 h 951547"/>
                <a:gd name="connsiteX28" fmla="*/ 1266825 w 1432559"/>
                <a:gd name="connsiteY28" fmla="*/ 502253 h 951547"/>
                <a:gd name="connsiteX29" fmla="*/ 1266825 w 1432559"/>
                <a:gd name="connsiteY29" fmla="*/ 425768 h 951547"/>
                <a:gd name="connsiteX30" fmla="*/ 1349121 w 1432559"/>
                <a:gd name="connsiteY30" fmla="*/ 425768 h 951547"/>
                <a:gd name="connsiteX31" fmla="*/ 1432560 w 1432559"/>
                <a:gd name="connsiteY31" fmla="*/ 342329 h 951547"/>
                <a:gd name="connsiteX32" fmla="*/ 1432560 w 1432559"/>
                <a:gd name="connsiteY32" fmla="*/ 122777 h 951547"/>
                <a:gd name="connsiteX33" fmla="*/ 1331309 w 1432559"/>
                <a:gd name="connsiteY33" fmla="*/ 122777 h 95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32559" h="951547">
                  <a:moveTo>
                    <a:pt x="1331309" y="122872"/>
                  </a:moveTo>
                  <a:cubicBezTo>
                    <a:pt x="1268444" y="122872"/>
                    <a:pt x="1217009" y="71438"/>
                    <a:pt x="1217009" y="8572"/>
                  </a:cubicBezTo>
                  <a:lnTo>
                    <a:pt x="1217009" y="0"/>
                  </a:lnTo>
                  <a:lnTo>
                    <a:pt x="508921" y="0"/>
                  </a:lnTo>
                  <a:lnTo>
                    <a:pt x="459391" y="0"/>
                  </a:lnTo>
                  <a:lnTo>
                    <a:pt x="344043" y="0"/>
                  </a:lnTo>
                  <a:cubicBezTo>
                    <a:pt x="307467" y="0"/>
                    <a:pt x="277082" y="28480"/>
                    <a:pt x="274225" y="64389"/>
                  </a:cubicBezTo>
                  <a:cubicBezTo>
                    <a:pt x="270891" y="106585"/>
                    <a:pt x="235839" y="138875"/>
                    <a:pt x="193453" y="138875"/>
                  </a:cubicBezTo>
                  <a:lnTo>
                    <a:pt x="70009" y="138875"/>
                  </a:lnTo>
                  <a:cubicBezTo>
                    <a:pt x="31528" y="138875"/>
                    <a:pt x="0" y="170497"/>
                    <a:pt x="0" y="208883"/>
                  </a:cubicBezTo>
                  <a:lnTo>
                    <a:pt x="0" y="447008"/>
                  </a:lnTo>
                  <a:lnTo>
                    <a:pt x="222980" y="447008"/>
                  </a:lnTo>
                  <a:cubicBezTo>
                    <a:pt x="255270" y="447008"/>
                    <a:pt x="281749" y="473488"/>
                    <a:pt x="281749" y="505778"/>
                  </a:cubicBezTo>
                  <a:lnTo>
                    <a:pt x="281749" y="542258"/>
                  </a:lnTo>
                  <a:lnTo>
                    <a:pt x="281749" y="951547"/>
                  </a:lnTo>
                  <a:cubicBezTo>
                    <a:pt x="288988" y="920687"/>
                    <a:pt x="316896" y="897446"/>
                    <a:pt x="349853" y="897446"/>
                  </a:cubicBezTo>
                  <a:lnTo>
                    <a:pt x="418052" y="897446"/>
                  </a:lnTo>
                  <a:cubicBezTo>
                    <a:pt x="460343" y="897446"/>
                    <a:pt x="495395" y="865156"/>
                    <a:pt x="498824" y="822960"/>
                  </a:cubicBezTo>
                  <a:cubicBezTo>
                    <a:pt x="501682" y="787051"/>
                    <a:pt x="532066" y="758571"/>
                    <a:pt x="568643" y="758571"/>
                  </a:cubicBezTo>
                  <a:lnTo>
                    <a:pt x="683990" y="758571"/>
                  </a:lnTo>
                  <a:lnTo>
                    <a:pt x="733520" y="758571"/>
                  </a:lnTo>
                  <a:lnTo>
                    <a:pt x="1066514" y="758571"/>
                  </a:lnTo>
                  <a:cubicBezTo>
                    <a:pt x="1070800" y="758571"/>
                    <a:pt x="1074896" y="758952"/>
                    <a:pt x="1078992" y="759714"/>
                  </a:cubicBezTo>
                  <a:lnTo>
                    <a:pt x="1078992" y="617506"/>
                  </a:lnTo>
                  <a:cubicBezTo>
                    <a:pt x="1078992" y="585788"/>
                    <a:pt x="1104900" y="559880"/>
                    <a:pt x="1136618" y="559880"/>
                  </a:cubicBezTo>
                  <a:lnTo>
                    <a:pt x="1156621" y="559880"/>
                  </a:lnTo>
                  <a:cubicBezTo>
                    <a:pt x="1157192" y="559880"/>
                    <a:pt x="1157764" y="559880"/>
                    <a:pt x="1158335" y="559880"/>
                  </a:cubicBezTo>
                  <a:lnTo>
                    <a:pt x="1209199" y="559880"/>
                  </a:lnTo>
                  <a:cubicBezTo>
                    <a:pt x="1240917" y="559880"/>
                    <a:pt x="1266825" y="533972"/>
                    <a:pt x="1266825" y="502253"/>
                  </a:cubicBezTo>
                  <a:lnTo>
                    <a:pt x="1266825" y="425768"/>
                  </a:lnTo>
                  <a:lnTo>
                    <a:pt x="1349121" y="425768"/>
                  </a:lnTo>
                  <a:cubicBezTo>
                    <a:pt x="1395031" y="425768"/>
                    <a:pt x="1432560" y="388239"/>
                    <a:pt x="1432560" y="342329"/>
                  </a:cubicBezTo>
                  <a:lnTo>
                    <a:pt x="1432560" y="122777"/>
                  </a:lnTo>
                  <a:lnTo>
                    <a:pt x="1331309" y="122777"/>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3" name="Freeform: Shape 202">
              <a:extLst>
                <a:ext uri="{FF2B5EF4-FFF2-40B4-BE49-F238E27FC236}">
                  <a16:creationId xmlns:a16="http://schemas.microsoft.com/office/drawing/2014/main" id="{7C5C6DD8-D050-4F38-9E63-4C0199D6DC1D}"/>
                </a:ext>
              </a:extLst>
            </p:cNvPr>
            <p:cNvSpPr/>
            <p:nvPr/>
          </p:nvSpPr>
          <p:spPr>
            <a:xfrm>
              <a:off x="3245469" y="381555"/>
              <a:ext cx="1149858" cy="1834229"/>
            </a:xfrm>
            <a:custGeom>
              <a:avLst/>
              <a:gdLst>
                <a:gd name="connsiteX0" fmla="*/ 935450 w 1149858"/>
                <a:gd name="connsiteY0" fmla="*/ 0 h 1834229"/>
                <a:gd name="connsiteX1" fmla="*/ 644367 w 1149858"/>
                <a:gd name="connsiteY1" fmla="*/ 0 h 1834229"/>
                <a:gd name="connsiteX2" fmla="*/ 436912 w 1149858"/>
                <a:gd name="connsiteY2" fmla="*/ 0 h 1834229"/>
                <a:gd name="connsiteX3" fmla="*/ 340043 w 1149858"/>
                <a:gd name="connsiteY3" fmla="*/ 96869 h 1834229"/>
                <a:gd name="connsiteX4" fmla="*/ 340043 w 1149858"/>
                <a:gd name="connsiteY4" fmla="*/ 393764 h 1834229"/>
                <a:gd name="connsiteX5" fmla="*/ 98774 w 1149858"/>
                <a:gd name="connsiteY5" fmla="*/ 393764 h 1834229"/>
                <a:gd name="connsiteX6" fmla="*/ 1905 w 1149858"/>
                <a:gd name="connsiteY6" fmla="*/ 490633 h 1834229"/>
                <a:gd name="connsiteX7" fmla="*/ 1905 w 1149858"/>
                <a:gd name="connsiteY7" fmla="*/ 659606 h 1834229"/>
                <a:gd name="connsiteX8" fmla="*/ 0 w 1149858"/>
                <a:gd name="connsiteY8" fmla="*/ 659892 h 1834229"/>
                <a:gd name="connsiteX9" fmla="*/ 0 w 1149858"/>
                <a:gd name="connsiteY9" fmla="*/ 916305 h 1834229"/>
                <a:gd name="connsiteX10" fmla="*/ 0 w 1149858"/>
                <a:gd name="connsiteY10" fmla="*/ 998410 h 1834229"/>
                <a:gd name="connsiteX11" fmla="*/ 0 w 1149858"/>
                <a:gd name="connsiteY11" fmla="*/ 1315593 h 1834229"/>
                <a:gd name="connsiteX12" fmla="*/ 78486 w 1149858"/>
                <a:gd name="connsiteY12" fmla="*/ 1398842 h 1834229"/>
                <a:gd name="connsiteX13" fmla="*/ 154686 w 1149858"/>
                <a:gd name="connsiteY13" fmla="*/ 1479709 h 1834229"/>
                <a:gd name="connsiteX14" fmla="*/ 154686 w 1149858"/>
                <a:gd name="connsiteY14" fmla="*/ 1601343 h 1834229"/>
                <a:gd name="connsiteX15" fmla="*/ 234506 w 1149858"/>
                <a:gd name="connsiteY15" fmla="*/ 1684687 h 1834229"/>
                <a:gd name="connsiteX16" fmla="*/ 312039 w 1149858"/>
                <a:gd name="connsiteY16" fmla="*/ 1765649 h 1834229"/>
                <a:gd name="connsiteX17" fmla="*/ 312039 w 1149858"/>
                <a:gd name="connsiteY17" fmla="*/ 1776603 h 1834229"/>
                <a:gd name="connsiteX18" fmla="*/ 369665 w 1149858"/>
                <a:gd name="connsiteY18" fmla="*/ 1834229 h 1834229"/>
                <a:gd name="connsiteX19" fmla="*/ 389668 w 1149858"/>
                <a:gd name="connsiteY19" fmla="*/ 1834229 h 1834229"/>
                <a:gd name="connsiteX20" fmla="*/ 447294 w 1149858"/>
                <a:gd name="connsiteY20" fmla="*/ 1776603 h 1834229"/>
                <a:gd name="connsiteX21" fmla="*/ 447294 w 1149858"/>
                <a:gd name="connsiteY21" fmla="*/ 1765745 h 1834229"/>
                <a:gd name="connsiteX22" fmla="*/ 528257 w 1149858"/>
                <a:gd name="connsiteY22" fmla="*/ 1684782 h 1834229"/>
                <a:gd name="connsiteX23" fmla="*/ 681323 w 1149858"/>
                <a:gd name="connsiteY23" fmla="*/ 1684782 h 1834229"/>
                <a:gd name="connsiteX24" fmla="*/ 764762 w 1149858"/>
                <a:gd name="connsiteY24" fmla="*/ 1601343 h 1834229"/>
                <a:gd name="connsiteX25" fmla="*/ 764762 w 1149858"/>
                <a:gd name="connsiteY25" fmla="*/ 1348835 h 1834229"/>
                <a:gd name="connsiteX26" fmla="*/ 681323 w 1149858"/>
                <a:gd name="connsiteY26" fmla="*/ 1265396 h 1834229"/>
                <a:gd name="connsiteX27" fmla="*/ 602171 w 1149858"/>
                <a:gd name="connsiteY27" fmla="*/ 1186910 h 1834229"/>
                <a:gd name="connsiteX28" fmla="*/ 683133 w 1149858"/>
                <a:gd name="connsiteY28" fmla="*/ 1105948 h 1834229"/>
                <a:gd name="connsiteX29" fmla="*/ 860870 w 1149858"/>
                <a:gd name="connsiteY29" fmla="*/ 1105948 h 1834229"/>
                <a:gd name="connsiteX30" fmla="*/ 918496 w 1149858"/>
                <a:gd name="connsiteY30" fmla="*/ 1048322 h 1834229"/>
                <a:gd name="connsiteX31" fmla="*/ 918496 w 1149858"/>
                <a:gd name="connsiteY31" fmla="*/ 1028319 h 1834229"/>
                <a:gd name="connsiteX32" fmla="*/ 860870 w 1149858"/>
                <a:gd name="connsiteY32" fmla="*/ 970693 h 1834229"/>
                <a:gd name="connsiteX33" fmla="*/ 845725 w 1149858"/>
                <a:gd name="connsiteY33" fmla="*/ 970693 h 1834229"/>
                <a:gd name="connsiteX34" fmla="*/ 764762 w 1149858"/>
                <a:gd name="connsiteY34" fmla="*/ 889730 h 1834229"/>
                <a:gd name="connsiteX35" fmla="*/ 764762 w 1149858"/>
                <a:gd name="connsiteY35" fmla="*/ 759047 h 1834229"/>
                <a:gd name="connsiteX36" fmla="*/ 763905 w 1149858"/>
                <a:gd name="connsiteY36" fmla="*/ 730282 h 1834229"/>
                <a:gd name="connsiteX37" fmla="*/ 798862 w 1149858"/>
                <a:gd name="connsiteY37" fmla="*/ 730282 h 1834229"/>
                <a:gd name="connsiteX38" fmla="*/ 935355 w 1149858"/>
                <a:gd name="connsiteY38" fmla="*/ 640937 h 1834229"/>
                <a:gd name="connsiteX39" fmla="*/ 935355 w 1149858"/>
                <a:gd name="connsiteY39" fmla="*/ 636556 h 1834229"/>
                <a:gd name="connsiteX40" fmla="*/ 935355 w 1149858"/>
                <a:gd name="connsiteY40" fmla="*/ 626555 h 1834229"/>
                <a:gd name="connsiteX41" fmla="*/ 1006221 w 1149858"/>
                <a:gd name="connsiteY41" fmla="*/ 626555 h 1834229"/>
                <a:gd name="connsiteX42" fmla="*/ 1149858 w 1149858"/>
                <a:gd name="connsiteY42" fmla="*/ 490061 h 1834229"/>
                <a:gd name="connsiteX43" fmla="*/ 1149858 w 1149858"/>
                <a:gd name="connsiteY43" fmla="*/ 0 h 1834229"/>
                <a:gd name="connsiteX44" fmla="*/ 935450 w 1149858"/>
                <a:gd name="connsiteY44" fmla="*/ 0 h 18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49858" h="1834229">
                  <a:moveTo>
                    <a:pt x="935450" y="0"/>
                  </a:moveTo>
                  <a:lnTo>
                    <a:pt x="644367" y="0"/>
                  </a:lnTo>
                  <a:lnTo>
                    <a:pt x="436912" y="0"/>
                  </a:lnTo>
                  <a:cubicBezTo>
                    <a:pt x="383477" y="0"/>
                    <a:pt x="340043" y="43339"/>
                    <a:pt x="340043" y="96869"/>
                  </a:cubicBezTo>
                  <a:lnTo>
                    <a:pt x="340043" y="393764"/>
                  </a:lnTo>
                  <a:lnTo>
                    <a:pt x="98774" y="393764"/>
                  </a:lnTo>
                  <a:cubicBezTo>
                    <a:pt x="45339" y="393764"/>
                    <a:pt x="1905" y="437102"/>
                    <a:pt x="1905" y="490633"/>
                  </a:cubicBezTo>
                  <a:lnTo>
                    <a:pt x="1905" y="659606"/>
                  </a:lnTo>
                  <a:lnTo>
                    <a:pt x="0" y="659892"/>
                  </a:lnTo>
                  <a:lnTo>
                    <a:pt x="0" y="916305"/>
                  </a:lnTo>
                  <a:lnTo>
                    <a:pt x="0" y="998410"/>
                  </a:lnTo>
                  <a:lnTo>
                    <a:pt x="0" y="1315593"/>
                  </a:lnTo>
                  <a:cubicBezTo>
                    <a:pt x="0" y="1359789"/>
                    <a:pt x="34862" y="1396270"/>
                    <a:pt x="78486" y="1398842"/>
                  </a:cubicBezTo>
                  <a:cubicBezTo>
                    <a:pt x="121349" y="1401413"/>
                    <a:pt x="154686" y="1436751"/>
                    <a:pt x="154686" y="1479709"/>
                  </a:cubicBezTo>
                  <a:lnTo>
                    <a:pt x="154686" y="1601343"/>
                  </a:lnTo>
                  <a:cubicBezTo>
                    <a:pt x="154686" y="1646015"/>
                    <a:pt x="190310" y="1682782"/>
                    <a:pt x="234506" y="1684687"/>
                  </a:cubicBezTo>
                  <a:cubicBezTo>
                    <a:pt x="277844" y="1686592"/>
                    <a:pt x="312039" y="1722215"/>
                    <a:pt x="312039" y="1765649"/>
                  </a:cubicBezTo>
                  <a:lnTo>
                    <a:pt x="312039" y="1776603"/>
                  </a:lnTo>
                  <a:cubicBezTo>
                    <a:pt x="312039" y="1808321"/>
                    <a:pt x="337947" y="1834229"/>
                    <a:pt x="369665" y="1834229"/>
                  </a:cubicBezTo>
                  <a:lnTo>
                    <a:pt x="389668" y="1834229"/>
                  </a:lnTo>
                  <a:cubicBezTo>
                    <a:pt x="421386" y="1834229"/>
                    <a:pt x="447294" y="1808321"/>
                    <a:pt x="447294" y="1776603"/>
                  </a:cubicBezTo>
                  <a:lnTo>
                    <a:pt x="447294" y="1765745"/>
                  </a:lnTo>
                  <a:cubicBezTo>
                    <a:pt x="447294" y="1721168"/>
                    <a:pt x="483680" y="1684782"/>
                    <a:pt x="528257" y="1684782"/>
                  </a:cubicBezTo>
                  <a:lnTo>
                    <a:pt x="681323" y="1684782"/>
                  </a:lnTo>
                  <a:cubicBezTo>
                    <a:pt x="727234" y="1684782"/>
                    <a:pt x="764762" y="1647254"/>
                    <a:pt x="764762" y="1601343"/>
                  </a:cubicBezTo>
                  <a:lnTo>
                    <a:pt x="764762" y="1348835"/>
                  </a:lnTo>
                  <a:cubicBezTo>
                    <a:pt x="764762" y="1302925"/>
                    <a:pt x="726662" y="1258253"/>
                    <a:pt x="681323" y="1265396"/>
                  </a:cubicBezTo>
                  <a:cubicBezTo>
                    <a:pt x="633508" y="1272921"/>
                    <a:pt x="601028" y="1256348"/>
                    <a:pt x="602171" y="1186910"/>
                  </a:cubicBezTo>
                  <a:cubicBezTo>
                    <a:pt x="602933" y="1142333"/>
                    <a:pt x="638556" y="1105948"/>
                    <a:pt x="683133" y="1105948"/>
                  </a:cubicBezTo>
                  <a:lnTo>
                    <a:pt x="860870" y="1105948"/>
                  </a:lnTo>
                  <a:cubicBezTo>
                    <a:pt x="892588" y="1105948"/>
                    <a:pt x="918496" y="1080040"/>
                    <a:pt x="918496" y="1048322"/>
                  </a:cubicBezTo>
                  <a:lnTo>
                    <a:pt x="918496" y="1028319"/>
                  </a:lnTo>
                  <a:cubicBezTo>
                    <a:pt x="918496" y="996601"/>
                    <a:pt x="892588" y="970693"/>
                    <a:pt x="860870" y="970693"/>
                  </a:cubicBezTo>
                  <a:lnTo>
                    <a:pt x="845725" y="970693"/>
                  </a:lnTo>
                  <a:cubicBezTo>
                    <a:pt x="801148" y="970693"/>
                    <a:pt x="764762" y="934307"/>
                    <a:pt x="764762" y="889730"/>
                  </a:cubicBezTo>
                  <a:lnTo>
                    <a:pt x="764762" y="759047"/>
                  </a:lnTo>
                  <a:cubicBezTo>
                    <a:pt x="764762" y="748951"/>
                    <a:pt x="764381" y="740950"/>
                    <a:pt x="763905" y="730282"/>
                  </a:cubicBezTo>
                  <a:lnTo>
                    <a:pt x="798862" y="730282"/>
                  </a:lnTo>
                  <a:cubicBezTo>
                    <a:pt x="874300" y="730282"/>
                    <a:pt x="935355" y="716375"/>
                    <a:pt x="935355" y="640937"/>
                  </a:cubicBezTo>
                  <a:lnTo>
                    <a:pt x="935355" y="636556"/>
                  </a:lnTo>
                  <a:lnTo>
                    <a:pt x="935355" y="626555"/>
                  </a:lnTo>
                  <a:lnTo>
                    <a:pt x="1006221" y="626555"/>
                  </a:lnTo>
                  <a:cubicBezTo>
                    <a:pt x="1081659" y="626555"/>
                    <a:pt x="1149858" y="565404"/>
                    <a:pt x="1149858" y="490061"/>
                  </a:cubicBezTo>
                  <a:lnTo>
                    <a:pt x="1149858" y="0"/>
                  </a:lnTo>
                  <a:lnTo>
                    <a:pt x="93545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4" name="Freeform: Shape 203">
              <a:extLst>
                <a:ext uri="{FF2B5EF4-FFF2-40B4-BE49-F238E27FC236}">
                  <a16:creationId xmlns:a16="http://schemas.microsoft.com/office/drawing/2014/main" id="{7650D9E6-1C8E-4631-96B8-25B14CA16043}"/>
                </a:ext>
              </a:extLst>
            </p:cNvPr>
            <p:cNvSpPr/>
            <p:nvPr/>
          </p:nvSpPr>
          <p:spPr>
            <a:xfrm>
              <a:off x="4395518" y="260683"/>
              <a:ext cx="1290351" cy="1074229"/>
            </a:xfrm>
            <a:custGeom>
              <a:avLst/>
              <a:gdLst>
                <a:gd name="connsiteX0" fmla="*/ 1290352 w 1290351"/>
                <a:gd name="connsiteY0" fmla="*/ 314516 h 1074229"/>
                <a:gd name="connsiteX1" fmla="*/ 626555 w 1290351"/>
                <a:gd name="connsiteY1" fmla="*/ 314516 h 1074229"/>
                <a:gd name="connsiteX2" fmla="*/ 626555 w 1290351"/>
                <a:gd name="connsiteY2" fmla="*/ 136493 h 1074229"/>
                <a:gd name="connsiteX3" fmla="*/ 490061 w 1290351"/>
                <a:gd name="connsiteY3" fmla="*/ 0 h 1074229"/>
                <a:gd name="connsiteX4" fmla="*/ 407765 w 1290351"/>
                <a:gd name="connsiteY4" fmla="*/ 0 h 1074229"/>
                <a:gd name="connsiteX5" fmla="*/ 407765 w 1290351"/>
                <a:gd name="connsiteY5" fmla="*/ 286 h 1074229"/>
                <a:gd name="connsiteX6" fmla="*/ 248983 w 1290351"/>
                <a:gd name="connsiteY6" fmla="*/ 286 h 1074229"/>
                <a:gd name="connsiteX7" fmla="*/ 248983 w 1290351"/>
                <a:gd name="connsiteY7" fmla="*/ 28861 h 1074229"/>
                <a:gd name="connsiteX8" fmla="*/ 156877 w 1290351"/>
                <a:gd name="connsiteY8" fmla="*/ 120967 h 1074229"/>
                <a:gd name="connsiteX9" fmla="*/ 0 w 1290351"/>
                <a:gd name="connsiteY9" fmla="*/ 120967 h 1074229"/>
                <a:gd name="connsiteX10" fmla="*/ 0 w 1290351"/>
                <a:gd name="connsiteY10" fmla="*/ 595408 h 1074229"/>
                <a:gd name="connsiteX11" fmla="*/ 270986 w 1290351"/>
                <a:gd name="connsiteY11" fmla="*/ 595408 h 1074229"/>
                <a:gd name="connsiteX12" fmla="*/ 270986 w 1290351"/>
                <a:gd name="connsiteY12" fmla="*/ 990791 h 1074229"/>
                <a:gd name="connsiteX13" fmla="*/ 354425 w 1290351"/>
                <a:gd name="connsiteY13" fmla="*/ 1074230 h 1074229"/>
                <a:gd name="connsiteX14" fmla="*/ 954500 w 1290351"/>
                <a:gd name="connsiteY14" fmla="*/ 1074230 h 1074229"/>
                <a:gd name="connsiteX15" fmla="*/ 1034415 w 1290351"/>
                <a:gd name="connsiteY15" fmla="*/ 1074230 h 1074229"/>
                <a:gd name="connsiteX16" fmla="*/ 1034701 w 1290351"/>
                <a:gd name="connsiteY16" fmla="*/ 1004602 h 1074229"/>
                <a:gd name="connsiteX17" fmla="*/ 1113186 w 1290351"/>
                <a:gd name="connsiteY17" fmla="*/ 932974 h 1074229"/>
                <a:gd name="connsiteX18" fmla="*/ 1189386 w 1290351"/>
                <a:gd name="connsiteY18" fmla="*/ 863251 h 1074229"/>
                <a:gd name="connsiteX19" fmla="*/ 1272064 w 1290351"/>
                <a:gd name="connsiteY19" fmla="*/ 791337 h 1074229"/>
                <a:gd name="connsiteX20" fmla="*/ 1287780 w 1290351"/>
                <a:gd name="connsiteY20" fmla="*/ 791337 h 1074229"/>
                <a:gd name="connsiteX21" fmla="*/ 1290352 w 1290351"/>
                <a:gd name="connsiteY21" fmla="*/ 314516 h 107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90351" h="1074229">
                  <a:moveTo>
                    <a:pt x="1290352" y="314516"/>
                  </a:moveTo>
                  <a:lnTo>
                    <a:pt x="626555" y="314516"/>
                  </a:lnTo>
                  <a:lnTo>
                    <a:pt x="626555" y="136493"/>
                  </a:lnTo>
                  <a:cubicBezTo>
                    <a:pt x="626555" y="61055"/>
                    <a:pt x="565404" y="0"/>
                    <a:pt x="490061" y="0"/>
                  </a:cubicBezTo>
                  <a:lnTo>
                    <a:pt x="407765" y="0"/>
                  </a:lnTo>
                  <a:lnTo>
                    <a:pt x="407765" y="286"/>
                  </a:lnTo>
                  <a:lnTo>
                    <a:pt x="248983" y="286"/>
                  </a:lnTo>
                  <a:lnTo>
                    <a:pt x="248983" y="28861"/>
                  </a:lnTo>
                  <a:cubicBezTo>
                    <a:pt x="248983" y="79724"/>
                    <a:pt x="207740" y="120967"/>
                    <a:pt x="156877" y="120967"/>
                  </a:cubicBezTo>
                  <a:lnTo>
                    <a:pt x="0" y="120967"/>
                  </a:lnTo>
                  <a:lnTo>
                    <a:pt x="0" y="595408"/>
                  </a:lnTo>
                  <a:lnTo>
                    <a:pt x="270986" y="595408"/>
                  </a:lnTo>
                  <a:lnTo>
                    <a:pt x="270986" y="990791"/>
                  </a:lnTo>
                  <a:cubicBezTo>
                    <a:pt x="270986" y="1036701"/>
                    <a:pt x="308515" y="1074230"/>
                    <a:pt x="354425" y="1074230"/>
                  </a:cubicBezTo>
                  <a:lnTo>
                    <a:pt x="954500" y="1074230"/>
                  </a:lnTo>
                  <a:lnTo>
                    <a:pt x="1034415" y="1074230"/>
                  </a:lnTo>
                  <a:lnTo>
                    <a:pt x="1034701" y="1004602"/>
                  </a:lnTo>
                  <a:cubicBezTo>
                    <a:pt x="1034891" y="965168"/>
                    <a:pt x="1073087" y="934879"/>
                    <a:pt x="1113186" y="932974"/>
                  </a:cubicBezTo>
                  <a:cubicBezTo>
                    <a:pt x="1152430" y="931069"/>
                    <a:pt x="1183958" y="902113"/>
                    <a:pt x="1189386" y="863251"/>
                  </a:cubicBezTo>
                  <a:cubicBezTo>
                    <a:pt x="1195006" y="822770"/>
                    <a:pt x="1230058" y="791337"/>
                    <a:pt x="1272064" y="791337"/>
                  </a:cubicBezTo>
                  <a:lnTo>
                    <a:pt x="1287780" y="791337"/>
                  </a:lnTo>
                  <a:cubicBezTo>
                    <a:pt x="1287208" y="673227"/>
                    <a:pt x="1290352" y="511397"/>
                    <a:pt x="1290352" y="314516"/>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5" name="Freeform: Shape 204">
              <a:extLst>
                <a:ext uri="{FF2B5EF4-FFF2-40B4-BE49-F238E27FC236}">
                  <a16:creationId xmlns:a16="http://schemas.microsoft.com/office/drawing/2014/main" id="{FBF9121E-EF86-4F7A-9BCB-15FCED4340BD}"/>
                </a:ext>
              </a:extLst>
            </p:cNvPr>
            <p:cNvSpPr/>
            <p:nvPr/>
          </p:nvSpPr>
          <p:spPr>
            <a:xfrm>
              <a:off x="2456609" y="-24876"/>
              <a:ext cx="2346960" cy="1813083"/>
            </a:xfrm>
            <a:custGeom>
              <a:avLst/>
              <a:gdLst>
                <a:gd name="connsiteX0" fmla="*/ 862298 w 2346960"/>
                <a:gd name="connsiteY0" fmla="*/ 0 h 1813083"/>
                <a:gd name="connsiteX1" fmla="*/ 654368 w 2346960"/>
                <a:gd name="connsiteY1" fmla="*/ 207931 h 1813083"/>
                <a:gd name="connsiteX2" fmla="*/ 654368 w 2346960"/>
                <a:gd name="connsiteY2" fmla="*/ 444437 h 1813083"/>
                <a:gd name="connsiteX3" fmla="*/ 513112 w 2346960"/>
                <a:gd name="connsiteY3" fmla="*/ 444437 h 1813083"/>
                <a:gd name="connsiteX4" fmla="*/ 305181 w 2346960"/>
                <a:gd name="connsiteY4" fmla="*/ 652367 h 1813083"/>
                <a:gd name="connsiteX5" fmla="*/ 305181 w 2346960"/>
                <a:gd name="connsiteY5" fmla="*/ 1066514 h 1813083"/>
                <a:gd name="connsiteX6" fmla="*/ 268319 w 2346960"/>
                <a:gd name="connsiteY6" fmla="*/ 1078135 h 1813083"/>
                <a:gd name="connsiteX7" fmla="*/ 235458 w 2346960"/>
                <a:gd name="connsiteY7" fmla="*/ 1090327 h 1813083"/>
                <a:gd name="connsiteX8" fmla="*/ 162497 w 2346960"/>
                <a:gd name="connsiteY8" fmla="*/ 1173099 h 1813083"/>
                <a:gd name="connsiteX9" fmla="*/ 162497 w 2346960"/>
                <a:gd name="connsiteY9" fmla="*/ 1441228 h 1813083"/>
                <a:gd name="connsiteX10" fmla="*/ 81915 w 2346960"/>
                <a:gd name="connsiteY10" fmla="*/ 1522190 h 1813083"/>
                <a:gd name="connsiteX11" fmla="*/ 0 w 2346960"/>
                <a:gd name="connsiteY11" fmla="*/ 1605629 h 1813083"/>
                <a:gd name="connsiteX12" fmla="*/ 0 w 2346960"/>
                <a:gd name="connsiteY12" fmla="*/ 1729645 h 1813083"/>
                <a:gd name="connsiteX13" fmla="*/ 83439 w 2346960"/>
                <a:gd name="connsiteY13" fmla="*/ 1813084 h 1813083"/>
                <a:gd name="connsiteX14" fmla="*/ 364141 w 2346960"/>
                <a:gd name="connsiteY14" fmla="*/ 1813084 h 1813083"/>
                <a:gd name="connsiteX15" fmla="*/ 447484 w 2346960"/>
                <a:gd name="connsiteY15" fmla="*/ 1733264 h 1813083"/>
                <a:gd name="connsiteX16" fmla="*/ 527590 w 2346960"/>
                <a:gd name="connsiteY16" fmla="*/ 1655731 h 1813083"/>
                <a:gd name="connsiteX17" fmla="*/ 609600 w 2346960"/>
                <a:gd name="connsiteY17" fmla="*/ 1581817 h 1813083"/>
                <a:gd name="connsiteX18" fmla="*/ 687896 w 2346960"/>
                <a:gd name="connsiteY18" fmla="*/ 1508951 h 1813083"/>
                <a:gd name="connsiteX19" fmla="*/ 708184 w 2346960"/>
                <a:gd name="connsiteY19" fmla="*/ 1508951 h 1813083"/>
                <a:gd name="connsiteX20" fmla="*/ 789146 w 2346960"/>
                <a:gd name="connsiteY20" fmla="*/ 1589913 h 1813083"/>
                <a:gd name="connsiteX21" fmla="*/ 789146 w 2346960"/>
                <a:gd name="connsiteY21" fmla="*/ 1404557 h 1813083"/>
                <a:gd name="connsiteX22" fmla="*/ 789146 w 2346960"/>
                <a:gd name="connsiteY22" fmla="*/ 1322451 h 1813083"/>
                <a:gd name="connsiteX23" fmla="*/ 789146 w 2346960"/>
                <a:gd name="connsiteY23" fmla="*/ 1066038 h 1813083"/>
                <a:gd name="connsiteX24" fmla="*/ 787908 w 2346960"/>
                <a:gd name="connsiteY24" fmla="*/ 1066038 h 1813083"/>
                <a:gd name="connsiteX25" fmla="*/ 787908 w 2346960"/>
                <a:gd name="connsiteY25" fmla="*/ 876300 h 1813083"/>
                <a:gd name="connsiteX26" fmla="*/ 793337 w 2346960"/>
                <a:gd name="connsiteY26" fmla="*/ 876300 h 1813083"/>
                <a:gd name="connsiteX27" fmla="*/ 887921 w 2346960"/>
                <a:gd name="connsiteY27" fmla="*/ 800100 h 1813083"/>
                <a:gd name="connsiteX28" fmla="*/ 1129189 w 2346960"/>
                <a:gd name="connsiteY28" fmla="*/ 800100 h 1813083"/>
                <a:gd name="connsiteX29" fmla="*/ 1129189 w 2346960"/>
                <a:gd name="connsiteY29" fmla="*/ 503301 h 1813083"/>
                <a:gd name="connsiteX30" fmla="*/ 1226058 w 2346960"/>
                <a:gd name="connsiteY30" fmla="*/ 406432 h 1813083"/>
                <a:gd name="connsiteX31" fmla="*/ 1433513 w 2346960"/>
                <a:gd name="connsiteY31" fmla="*/ 406432 h 1813083"/>
                <a:gd name="connsiteX32" fmla="*/ 1724597 w 2346960"/>
                <a:gd name="connsiteY32" fmla="*/ 406432 h 1813083"/>
                <a:gd name="connsiteX33" fmla="*/ 2096072 w 2346960"/>
                <a:gd name="connsiteY33" fmla="*/ 406432 h 1813083"/>
                <a:gd name="connsiteX34" fmla="*/ 2188178 w 2346960"/>
                <a:gd name="connsiteY34" fmla="*/ 314325 h 1813083"/>
                <a:gd name="connsiteX35" fmla="*/ 2188178 w 2346960"/>
                <a:gd name="connsiteY35" fmla="*/ 285750 h 1813083"/>
                <a:gd name="connsiteX36" fmla="*/ 2346960 w 2346960"/>
                <a:gd name="connsiteY36" fmla="*/ 285750 h 1813083"/>
                <a:gd name="connsiteX37" fmla="*/ 2346960 w 2346960"/>
                <a:gd name="connsiteY37" fmla="*/ 0 h 1813083"/>
                <a:gd name="connsiteX38" fmla="*/ 862298 w 2346960"/>
                <a:gd name="connsiteY38" fmla="*/ 0 h 181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46960" h="1813083">
                  <a:moveTo>
                    <a:pt x="862298" y="0"/>
                  </a:moveTo>
                  <a:cubicBezTo>
                    <a:pt x="747427" y="0"/>
                    <a:pt x="654368" y="93155"/>
                    <a:pt x="654368" y="207931"/>
                  </a:cubicBezTo>
                  <a:lnTo>
                    <a:pt x="654368" y="444437"/>
                  </a:lnTo>
                  <a:lnTo>
                    <a:pt x="513112" y="444437"/>
                  </a:lnTo>
                  <a:cubicBezTo>
                    <a:pt x="398240" y="444437"/>
                    <a:pt x="305181" y="537591"/>
                    <a:pt x="305181" y="652367"/>
                  </a:cubicBezTo>
                  <a:lnTo>
                    <a:pt x="305181" y="1066514"/>
                  </a:lnTo>
                  <a:cubicBezTo>
                    <a:pt x="291846" y="1067562"/>
                    <a:pt x="279273" y="1071563"/>
                    <a:pt x="268319" y="1078135"/>
                  </a:cubicBezTo>
                  <a:cubicBezTo>
                    <a:pt x="258223" y="1084231"/>
                    <a:pt x="247174" y="1088803"/>
                    <a:pt x="235458" y="1090327"/>
                  </a:cubicBezTo>
                  <a:cubicBezTo>
                    <a:pt x="194405" y="1095470"/>
                    <a:pt x="162497" y="1130713"/>
                    <a:pt x="162497" y="1173099"/>
                  </a:cubicBezTo>
                  <a:lnTo>
                    <a:pt x="162497" y="1441228"/>
                  </a:lnTo>
                  <a:cubicBezTo>
                    <a:pt x="162497" y="1485519"/>
                    <a:pt x="126206" y="1521428"/>
                    <a:pt x="81915" y="1522190"/>
                  </a:cubicBezTo>
                  <a:cubicBezTo>
                    <a:pt x="36671" y="1522952"/>
                    <a:pt x="0" y="1560195"/>
                    <a:pt x="0" y="1605629"/>
                  </a:cubicBezTo>
                  <a:lnTo>
                    <a:pt x="0" y="1729645"/>
                  </a:lnTo>
                  <a:cubicBezTo>
                    <a:pt x="0" y="1775555"/>
                    <a:pt x="37529" y="1813084"/>
                    <a:pt x="83439" y="1813084"/>
                  </a:cubicBezTo>
                  <a:lnTo>
                    <a:pt x="364141" y="1813084"/>
                  </a:lnTo>
                  <a:cubicBezTo>
                    <a:pt x="408813" y="1813084"/>
                    <a:pt x="445580" y="1777460"/>
                    <a:pt x="447484" y="1733264"/>
                  </a:cubicBezTo>
                  <a:cubicBezTo>
                    <a:pt x="449390" y="1690211"/>
                    <a:pt x="484442" y="1656207"/>
                    <a:pt x="527590" y="1655731"/>
                  </a:cubicBezTo>
                  <a:cubicBezTo>
                    <a:pt x="569881" y="1655255"/>
                    <a:pt x="604838" y="1622965"/>
                    <a:pt x="609600" y="1581817"/>
                  </a:cubicBezTo>
                  <a:cubicBezTo>
                    <a:pt x="614267" y="1540859"/>
                    <a:pt x="646748" y="1508951"/>
                    <a:pt x="687896" y="1508951"/>
                  </a:cubicBezTo>
                  <a:lnTo>
                    <a:pt x="708184" y="1508951"/>
                  </a:lnTo>
                  <a:cubicBezTo>
                    <a:pt x="752761" y="1508951"/>
                    <a:pt x="789146" y="1545336"/>
                    <a:pt x="789146" y="1589913"/>
                  </a:cubicBezTo>
                  <a:lnTo>
                    <a:pt x="789146" y="1404557"/>
                  </a:lnTo>
                  <a:lnTo>
                    <a:pt x="789146" y="1322451"/>
                  </a:lnTo>
                  <a:lnTo>
                    <a:pt x="789146" y="1066038"/>
                  </a:lnTo>
                  <a:lnTo>
                    <a:pt x="787908" y="1066038"/>
                  </a:lnTo>
                  <a:lnTo>
                    <a:pt x="787908" y="876300"/>
                  </a:lnTo>
                  <a:lnTo>
                    <a:pt x="793337" y="876300"/>
                  </a:lnTo>
                  <a:cubicBezTo>
                    <a:pt x="802767" y="832771"/>
                    <a:pt x="841534" y="800100"/>
                    <a:pt x="887921" y="800100"/>
                  </a:cubicBezTo>
                  <a:lnTo>
                    <a:pt x="1129189" y="800100"/>
                  </a:lnTo>
                  <a:lnTo>
                    <a:pt x="1129189" y="503301"/>
                  </a:lnTo>
                  <a:cubicBezTo>
                    <a:pt x="1129189" y="449866"/>
                    <a:pt x="1172527" y="406432"/>
                    <a:pt x="1226058" y="406432"/>
                  </a:cubicBezTo>
                  <a:lnTo>
                    <a:pt x="1433513" y="406432"/>
                  </a:lnTo>
                  <a:lnTo>
                    <a:pt x="1724597" y="406432"/>
                  </a:lnTo>
                  <a:lnTo>
                    <a:pt x="2096072" y="406432"/>
                  </a:lnTo>
                  <a:cubicBezTo>
                    <a:pt x="2146935" y="406432"/>
                    <a:pt x="2188178" y="365189"/>
                    <a:pt x="2188178" y="314325"/>
                  </a:cubicBezTo>
                  <a:lnTo>
                    <a:pt x="2188178" y="285750"/>
                  </a:lnTo>
                  <a:lnTo>
                    <a:pt x="2346960" y="285750"/>
                  </a:lnTo>
                  <a:lnTo>
                    <a:pt x="2346960" y="0"/>
                  </a:lnTo>
                  <a:lnTo>
                    <a:pt x="86229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6" name="Freeform: Shape 205">
              <a:extLst>
                <a:ext uri="{FF2B5EF4-FFF2-40B4-BE49-F238E27FC236}">
                  <a16:creationId xmlns:a16="http://schemas.microsoft.com/office/drawing/2014/main" id="{7997A310-2F48-4B8C-BA5A-FDFE924A1D01}"/>
                </a:ext>
              </a:extLst>
            </p:cNvPr>
            <p:cNvSpPr/>
            <p:nvPr/>
          </p:nvSpPr>
          <p:spPr>
            <a:xfrm>
              <a:off x="4963684" y="2644504"/>
              <a:ext cx="1471421" cy="875728"/>
            </a:xfrm>
            <a:custGeom>
              <a:avLst/>
              <a:gdLst>
                <a:gd name="connsiteX0" fmla="*/ 157829 w 1471421"/>
                <a:gd name="connsiteY0" fmla="*/ 0 h 875728"/>
                <a:gd name="connsiteX1" fmla="*/ 157829 w 1471421"/>
                <a:gd name="connsiteY1" fmla="*/ 53245 h 875728"/>
                <a:gd name="connsiteX2" fmla="*/ 157829 w 1471421"/>
                <a:gd name="connsiteY2" fmla="*/ 105632 h 875728"/>
                <a:gd name="connsiteX3" fmla="*/ 200406 w 1471421"/>
                <a:gd name="connsiteY3" fmla="*/ 163354 h 875728"/>
                <a:gd name="connsiteX4" fmla="*/ 218313 w 1471421"/>
                <a:gd name="connsiteY4" fmla="*/ 166116 h 875728"/>
                <a:gd name="connsiteX5" fmla="*/ 312515 w 1471421"/>
                <a:gd name="connsiteY5" fmla="*/ 166116 h 875728"/>
                <a:gd name="connsiteX6" fmla="*/ 314134 w 1471421"/>
                <a:gd name="connsiteY6" fmla="*/ 166116 h 875728"/>
                <a:gd name="connsiteX7" fmla="*/ 314801 w 1471421"/>
                <a:gd name="connsiteY7" fmla="*/ 442722 h 875728"/>
                <a:gd name="connsiteX8" fmla="*/ 314801 w 1471421"/>
                <a:gd name="connsiteY8" fmla="*/ 444913 h 875728"/>
                <a:gd name="connsiteX9" fmla="*/ 314801 w 1471421"/>
                <a:gd name="connsiteY9" fmla="*/ 444913 h 875728"/>
                <a:gd name="connsiteX10" fmla="*/ 232982 w 1471421"/>
                <a:gd name="connsiteY10" fmla="*/ 444913 h 875728"/>
                <a:gd name="connsiteX11" fmla="*/ 162020 w 1471421"/>
                <a:gd name="connsiteY11" fmla="*/ 498538 h 875728"/>
                <a:gd name="connsiteX12" fmla="*/ 160401 w 1471421"/>
                <a:gd name="connsiteY12" fmla="*/ 512540 h 875728"/>
                <a:gd name="connsiteX13" fmla="*/ 160211 w 1471421"/>
                <a:gd name="connsiteY13" fmla="*/ 543497 h 875728"/>
                <a:gd name="connsiteX14" fmla="*/ 99726 w 1471421"/>
                <a:gd name="connsiteY14" fmla="*/ 603980 h 875728"/>
                <a:gd name="connsiteX15" fmla="*/ 381 w 1471421"/>
                <a:gd name="connsiteY15" fmla="*/ 603980 h 875728"/>
                <a:gd name="connsiteX16" fmla="*/ 381 w 1471421"/>
                <a:gd name="connsiteY16" fmla="*/ 743712 h 875728"/>
                <a:gd name="connsiteX17" fmla="*/ 0 w 1471421"/>
                <a:gd name="connsiteY17" fmla="*/ 743712 h 875728"/>
                <a:gd name="connsiteX18" fmla="*/ 0 w 1471421"/>
                <a:gd name="connsiteY18" fmla="*/ 747141 h 875728"/>
                <a:gd name="connsiteX19" fmla="*/ 146114 w 1471421"/>
                <a:gd name="connsiteY19" fmla="*/ 747141 h 875728"/>
                <a:gd name="connsiteX20" fmla="*/ 203740 w 1471421"/>
                <a:gd name="connsiteY20" fmla="*/ 804767 h 875728"/>
                <a:gd name="connsiteX21" fmla="*/ 203740 w 1471421"/>
                <a:gd name="connsiteY21" fmla="*/ 824770 h 875728"/>
                <a:gd name="connsiteX22" fmla="*/ 172879 w 1471421"/>
                <a:gd name="connsiteY22" fmla="*/ 875729 h 875728"/>
                <a:gd name="connsiteX23" fmla="*/ 232600 w 1471421"/>
                <a:gd name="connsiteY23" fmla="*/ 875729 h 875728"/>
                <a:gd name="connsiteX24" fmla="*/ 313373 w 1471421"/>
                <a:gd name="connsiteY24" fmla="*/ 801243 h 875728"/>
                <a:gd name="connsiteX25" fmla="*/ 383191 w 1471421"/>
                <a:gd name="connsiteY25" fmla="*/ 736854 h 875728"/>
                <a:gd name="connsiteX26" fmla="*/ 498539 w 1471421"/>
                <a:gd name="connsiteY26" fmla="*/ 736854 h 875728"/>
                <a:gd name="connsiteX27" fmla="*/ 548068 w 1471421"/>
                <a:gd name="connsiteY27" fmla="*/ 736854 h 875728"/>
                <a:gd name="connsiteX28" fmla="*/ 1256157 w 1471421"/>
                <a:gd name="connsiteY28" fmla="*/ 736854 h 875728"/>
                <a:gd name="connsiteX29" fmla="*/ 1256157 w 1471421"/>
                <a:gd name="connsiteY29" fmla="*/ 745427 h 875728"/>
                <a:gd name="connsiteX30" fmla="*/ 1370457 w 1471421"/>
                <a:gd name="connsiteY30" fmla="*/ 859727 h 875728"/>
                <a:gd name="connsiteX31" fmla="*/ 1471422 w 1471421"/>
                <a:gd name="connsiteY31" fmla="*/ 859727 h 875728"/>
                <a:gd name="connsiteX32" fmla="*/ 1471422 w 1471421"/>
                <a:gd name="connsiteY32" fmla="*/ 843439 h 875728"/>
                <a:gd name="connsiteX33" fmla="*/ 1471422 w 1471421"/>
                <a:gd name="connsiteY33" fmla="*/ 390620 h 875728"/>
                <a:gd name="connsiteX34" fmla="*/ 1471422 w 1471421"/>
                <a:gd name="connsiteY34" fmla="*/ 191 h 875728"/>
                <a:gd name="connsiteX35" fmla="*/ 157829 w 1471421"/>
                <a:gd name="connsiteY35" fmla="*/ 191 h 875728"/>
                <a:gd name="connsiteX36" fmla="*/ 1255395 w 1471421"/>
                <a:gd name="connsiteY36" fmla="*/ 736663 h 875728"/>
                <a:gd name="connsiteX37" fmla="*/ 947452 w 1471421"/>
                <a:gd name="connsiteY37" fmla="*/ 736663 h 875728"/>
                <a:gd name="connsiteX38" fmla="*/ 947452 w 1471421"/>
                <a:gd name="connsiteY38" fmla="*/ 496157 h 875728"/>
                <a:gd name="connsiteX39" fmla="*/ 1062609 w 1471421"/>
                <a:gd name="connsiteY39" fmla="*/ 381857 h 875728"/>
                <a:gd name="connsiteX40" fmla="*/ 1255395 w 1471421"/>
                <a:gd name="connsiteY40" fmla="*/ 381857 h 875728"/>
                <a:gd name="connsiteX41" fmla="*/ 1255395 w 1471421"/>
                <a:gd name="connsiteY41" fmla="*/ 736663 h 87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71421" h="875728">
                  <a:moveTo>
                    <a:pt x="157829" y="0"/>
                  </a:moveTo>
                  <a:lnTo>
                    <a:pt x="157829" y="53245"/>
                  </a:lnTo>
                  <a:lnTo>
                    <a:pt x="157829" y="105632"/>
                  </a:lnTo>
                  <a:cubicBezTo>
                    <a:pt x="157829" y="132683"/>
                    <a:pt x="175832" y="155638"/>
                    <a:pt x="200406" y="163354"/>
                  </a:cubicBezTo>
                  <a:cubicBezTo>
                    <a:pt x="206121" y="165163"/>
                    <a:pt x="212122" y="166116"/>
                    <a:pt x="218313" y="166116"/>
                  </a:cubicBezTo>
                  <a:lnTo>
                    <a:pt x="312515" y="166116"/>
                  </a:lnTo>
                  <a:lnTo>
                    <a:pt x="314134" y="166116"/>
                  </a:lnTo>
                  <a:lnTo>
                    <a:pt x="314801" y="442722"/>
                  </a:lnTo>
                  <a:lnTo>
                    <a:pt x="314801" y="444913"/>
                  </a:lnTo>
                  <a:lnTo>
                    <a:pt x="314801" y="444913"/>
                  </a:lnTo>
                  <a:lnTo>
                    <a:pt x="232982" y="444913"/>
                  </a:lnTo>
                  <a:cubicBezTo>
                    <a:pt x="199263" y="444913"/>
                    <a:pt x="169164" y="467201"/>
                    <a:pt x="162020" y="498538"/>
                  </a:cubicBezTo>
                  <a:cubicBezTo>
                    <a:pt x="160973" y="503015"/>
                    <a:pt x="160496" y="507683"/>
                    <a:pt x="160401" y="512540"/>
                  </a:cubicBezTo>
                  <a:lnTo>
                    <a:pt x="160211" y="543497"/>
                  </a:lnTo>
                  <a:cubicBezTo>
                    <a:pt x="160020" y="576739"/>
                    <a:pt x="132969" y="603980"/>
                    <a:pt x="99726" y="603980"/>
                  </a:cubicBezTo>
                  <a:lnTo>
                    <a:pt x="381" y="603980"/>
                  </a:lnTo>
                  <a:lnTo>
                    <a:pt x="381" y="743712"/>
                  </a:lnTo>
                  <a:lnTo>
                    <a:pt x="0" y="743712"/>
                  </a:lnTo>
                  <a:lnTo>
                    <a:pt x="0" y="747141"/>
                  </a:lnTo>
                  <a:lnTo>
                    <a:pt x="146114" y="747141"/>
                  </a:lnTo>
                  <a:cubicBezTo>
                    <a:pt x="177832" y="747141"/>
                    <a:pt x="203740" y="773049"/>
                    <a:pt x="203740" y="804767"/>
                  </a:cubicBezTo>
                  <a:lnTo>
                    <a:pt x="203740" y="824770"/>
                  </a:lnTo>
                  <a:cubicBezTo>
                    <a:pt x="203740" y="846773"/>
                    <a:pt x="191167" y="866013"/>
                    <a:pt x="172879" y="875729"/>
                  </a:cubicBezTo>
                  <a:lnTo>
                    <a:pt x="232600" y="875729"/>
                  </a:lnTo>
                  <a:cubicBezTo>
                    <a:pt x="274891" y="875729"/>
                    <a:pt x="309943" y="843439"/>
                    <a:pt x="313373" y="801243"/>
                  </a:cubicBezTo>
                  <a:cubicBezTo>
                    <a:pt x="316230" y="765334"/>
                    <a:pt x="346615" y="736854"/>
                    <a:pt x="383191" y="736854"/>
                  </a:cubicBezTo>
                  <a:lnTo>
                    <a:pt x="498539" y="736854"/>
                  </a:lnTo>
                  <a:lnTo>
                    <a:pt x="548068" y="736854"/>
                  </a:lnTo>
                  <a:lnTo>
                    <a:pt x="1256157" y="736854"/>
                  </a:lnTo>
                  <a:lnTo>
                    <a:pt x="1256157" y="745427"/>
                  </a:lnTo>
                  <a:cubicBezTo>
                    <a:pt x="1256157" y="808292"/>
                    <a:pt x="1307592" y="859727"/>
                    <a:pt x="1370457" y="859727"/>
                  </a:cubicBezTo>
                  <a:lnTo>
                    <a:pt x="1471422" y="859727"/>
                  </a:lnTo>
                  <a:lnTo>
                    <a:pt x="1471422" y="843439"/>
                  </a:lnTo>
                  <a:lnTo>
                    <a:pt x="1471422" y="390620"/>
                  </a:lnTo>
                  <a:lnTo>
                    <a:pt x="1471422" y="191"/>
                  </a:lnTo>
                  <a:lnTo>
                    <a:pt x="157829" y="191"/>
                  </a:lnTo>
                  <a:close/>
                  <a:moveTo>
                    <a:pt x="1255395" y="736663"/>
                  </a:moveTo>
                  <a:lnTo>
                    <a:pt x="947452" y="736663"/>
                  </a:lnTo>
                  <a:lnTo>
                    <a:pt x="947452" y="496157"/>
                  </a:lnTo>
                  <a:cubicBezTo>
                    <a:pt x="947452" y="433292"/>
                    <a:pt x="999268" y="381857"/>
                    <a:pt x="1062609" y="381857"/>
                  </a:cubicBezTo>
                  <a:lnTo>
                    <a:pt x="1255395" y="381857"/>
                  </a:lnTo>
                  <a:lnTo>
                    <a:pt x="1255395" y="736663"/>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7" name="Freeform: Shape 206">
              <a:extLst>
                <a:ext uri="{FF2B5EF4-FFF2-40B4-BE49-F238E27FC236}">
                  <a16:creationId xmlns:a16="http://schemas.microsoft.com/office/drawing/2014/main" id="{9D6DE197-1962-4681-BB29-003127D8E663}"/>
                </a:ext>
              </a:extLst>
            </p:cNvPr>
            <p:cNvSpPr/>
            <p:nvPr/>
          </p:nvSpPr>
          <p:spPr>
            <a:xfrm>
              <a:off x="5911136" y="3026362"/>
              <a:ext cx="307943" cy="354806"/>
            </a:xfrm>
            <a:custGeom>
              <a:avLst/>
              <a:gdLst>
                <a:gd name="connsiteX0" fmla="*/ 115158 w 307943"/>
                <a:gd name="connsiteY0" fmla="*/ 0 h 354806"/>
                <a:gd name="connsiteX1" fmla="*/ 0 w 307943"/>
                <a:gd name="connsiteY1" fmla="*/ 114300 h 354806"/>
                <a:gd name="connsiteX2" fmla="*/ 0 w 307943"/>
                <a:gd name="connsiteY2" fmla="*/ 354806 h 354806"/>
                <a:gd name="connsiteX3" fmla="*/ 307943 w 307943"/>
                <a:gd name="connsiteY3" fmla="*/ 354806 h 354806"/>
                <a:gd name="connsiteX4" fmla="*/ 307943 w 307943"/>
                <a:gd name="connsiteY4" fmla="*/ 0 h 354806"/>
                <a:gd name="connsiteX5" fmla="*/ 115158 w 307943"/>
                <a:gd name="connsiteY5" fmla="*/ 0 h 35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943" h="354806">
                  <a:moveTo>
                    <a:pt x="115158" y="0"/>
                  </a:moveTo>
                  <a:cubicBezTo>
                    <a:pt x="51816" y="0"/>
                    <a:pt x="0" y="51435"/>
                    <a:pt x="0" y="114300"/>
                  </a:cubicBezTo>
                  <a:lnTo>
                    <a:pt x="0" y="354806"/>
                  </a:lnTo>
                  <a:lnTo>
                    <a:pt x="307943" y="354806"/>
                  </a:lnTo>
                  <a:lnTo>
                    <a:pt x="307943" y="0"/>
                  </a:lnTo>
                  <a:lnTo>
                    <a:pt x="11515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8" name="Freeform: Shape 207">
              <a:extLst>
                <a:ext uri="{FF2B5EF4-FFF2-40B4-BE49-F238E27FC236}">
                  <a16:creationId xmlns:a16="http://schemas.microsoft.com/office/drawing/2014/main" id="{7FD5173B-D8BE-43D7-B44F-51ED959ED84A}"/>
                </a:ext>
              </a:extLst>
            </p:cNvPr>
            <p:cNvSpPr/>
            <p:nvPr/>
          </p:nvSpPr>
          <p:spPr>
            <a:xfrm>
              <a:off x="4803283" y="-24876"/>
              <a:ext cx="1632204" cy="2667095"/>
            </a:xfrm>
            <a:custGeom>
              <a:avLst/>
              <a:gdLst>
                <a:gd name="connsiteX0" fmla="*/ 1496949 w 1632204"/>
                <a:gd name="connsiteY0" fmla="*/ 1233678 h 2667095"/>
                <a:gd name="connsiteX1" fmla="*/ 1436942 w 1632204"/>
                <a:gd name="connsiteY1" fmla="*/ 1173671 h 2667095"/>
                <a:gd name="connsiteX2" fmla="*/ 1436942 w 1632204"/>
                <a:gd name="connsiteY2" fmla="*/ 1152811 h 2667095"/>
                <a:gd name="connsiteX3" fmla="*/ 1496949 w 1632204"/>
                <a:gd name="connsiteY3" fmla="*/ 1092803 h 2667095"/>
                <a:gd name="connsiteX4" fmla="*/ 1629346 w 1632204"/>
                <a:gd name="connsiteY4" fmla="*/ 1092803 h 2667095"/>
                <a:gd name="connsiteX5" fmla="*/ 1629823 w 1632204"/>
                <a:gd name="connsiteY5" fmla="*/ 596932 h 2667095"/>
                <a:gd name="connsiteX6" fmla="*/ 1264444 w 1632204"/>
                <a:gd name="connsiteY6" fmla="*/ 596932 h 2667095"/>
                <a:gd name="connsiteX7" fmla="*/ 1264444 w 1632204"/>
                <a:gd name="connsiteY7" fmla="*/ 96869 h 2667095"/>
                <a:gd name="connsiteX8" fmla="*/ 1167574 w 1632204"/>
                <a:gd name="connsiteY8" fmla="*/ 0 h 2667095"/>
                <a:gd name="connsiteX9" fmla="*/ 0 w 1632204"/>
                <a:gd name="connsiteY9" fmla="*/ 0 h 2667095"/>
                <a:gd name="connsiteX10" fmla="*/ 0 w 1632204"/>
                <a:gd name="connsiteY10" fmla="*/ 285464 h 2667095"/>
                <a:gd name="connsiteX11" fmla="*/ 82296 w 1632204"/>
                <a:gd name="connsiteY11" fmla="*/ 285464 h 2667095"/>
                <a:gd name="connsiteX12" fmla="*/ 218789 w 1632204"/>
                <a:gd name="connsiteY12" fmla="*/ 421958 h 2667095"/>
                <a:gd name="connsiteX13" fmla="*/ 218789 w 1632204"/>
                <a:gd name="connsiteY13" fmla="*/ 599980 h 2667095"/>
                <a:gd name="connsiteX14" fmla="*/ 882587 w 1632204"/>
                <a:gd name="connsiteY14" fmla="*/ 599980 h 2667095"/>
                <a:gd name="connsiteX15" fmla="*/ 879919 w 1632204"/>
                <a:gd name="connsiteY15" fmla="*/ 1064324 h 2667095"/>
                <a:gd name="connsiteX16" fmla="*/ 879919 w 1632204"/>
                <a:gd name="connsiteY16" fmla="*/ 1076516 h 2667095"/>
                <a:gd name="connsiteX17" fmla="*/ 872966 w 1632204"/>
                <a:gd name="connsiteY17" fmla="*/ 1076516 h 2667095"/>
                <a:gd name="connsiteX18" fmla="*/ 864203 w 1632204"/>
                <a:gd name="connsiteY18" fmla="*/ 1076516 h 2667095"/>
                <a:gd name="connsiteX19" fmla="*/ 856011 w 1632204"/>
                <a:gd name="connsiteY19" fmla="*/ 1076897 h 2667095"/>
                <a:gd name="connsiteX20" fmla="*/ 853440 w 1632204"/>
                <a:gd name="connsiteY20" fmla="*/ 1077278 h 2667095"/>
                <a:gd name="connsiteX21" fmla="*/ 848106 w 1632204"/>
                <a:gd name="connsiteY21" fmla="*/ 1078135 h 2667095"/>
                <a:gd name="connsiteX22" fmla="*/ 847439 w 1632204"/>
                <a:gd name="connsiteY22" fmla="*/ 1078325 h 2667095"/>
                <a:gd name="connsiteX23" fmla="*/ 845153 w 1632204"/>
                <a:gd name="connsiteY23" fmla="*/ 1078897 h 2667095"/>
                <a:gd name="connsiteX24" fmla="*/ 840486 w 1632204"/>
                <a:gd name="connsiteY24" fmla="*/ 1080135 h 2667095"/>
                <a:gd name="connsiteX25" fmla="*/ 837438 w 1632204"/>
                <a:gd name="connsiteY25" fmla="*/ 1081183 h 2667095"/>
                <a:gd name="connsiteX26" fmla="*/ 833056 w 1632204"/>
                <a:gd name="connsiteY26" fmla="*/ 1082802 h 2667095"/>
                <a:gd name="connsiteX27" fmla="*/ 830104 w 1632204"/>
                <a:gd name="connsiteY27" fmla="*/ 1084136 h 2667095"/>
                <a:gd name="connsiteX28" fmla="*/ 826008 w 1632204"/>
                <a:gd name="connsiteY28" fmla="*/ 1086136 h 2667095"/>
                <a:gd name="connsiteX29" fmla="*/ 824484 w 1632204"/>
                <a:gd name="connsiteY29" fmla="*/ 1086993 h 2667095"/>
                <a:gd name="connsiteX30" fmla="*/ 823055 w 1632204"/>
                <a:gd name="connsiteY30" fmla="*/ 1087755 h 2667095"/>
                <a:gd name="connsiteX31" fmla="*/ 819150 w 1632204"/>
                <a:gd name="connsiteY31" fmla="*/ 1090136 h 2667095"/>
                <a:gd name="connsiteX32" fmla="*/ 818674 w 1632204"/>
                <a:gd name="connsiteY32" fmla="*/ 1090422 h 2667095"/>
                <a:gd name="connsiteX33" fmla="*/ 816483 w 1632204"/>
                <a:gd name="connsiteY33" fmla="*/ 1091946 h 2667095"/>
                <a:gd name="connsiteX34" fmla="*/ 812768 w 1632204"/>
                <a:gd name="connsiteY34" fmla="*/ 1094708 h 2667095"/>
                <a:gd name="connsiteX35" fmla="*/ 810292 w 1632204"/>
                <a:gd name="connsiteY35" fmla="*/ 1096709 h 2667095"/>
                <a:gd name="connsiteX36" fmla="*/ 806767 w 1632204"/>
                <a:gd name="connsiteY36" fmla="*/ 1099852 h 2667095"/>
                <a:gd name="connsiteX37" fmla="*/ 804577 w 1632204"/>
                <a:gd name="connsiteY37" fmla="*/ 1101947 h 2667095"/>
                <a:gd name="connsiteX38" fmla="*/ 801148 w 1632204"/>
                <a:gd name="connsiteY38" fmla="*/ 1105662 h 2667095"/>
                <a:gd name="connsiteX39" fmla="*/ 799434 w 1632204"/>
                <a:gd name="connsiteY39" fmla="*/ 1107662 h 2667095"/>
                <a:gd name="connsiteX40" fmla="*/ 795909 w 1632204"/>
                <a:gd name="connsiteY40" fmla="*/ 1112330 h 2667095"/>
                <a:gd name="connsiteX41" fmla="*/ 795814 w 1632204"/>
                <a:gd name="connsiteY41" fmla="*/ 1112520 h 2667095"/>
                <a:gd name="connsiteX42" fmla="*/ 794861 w 1632204"/>
                <a:gd name="connsiteY42" fmla="*/ 1113854 h 2667095"/>
                <a:gd name="connsiteX43" fmla="*/ 790765 w 1632204"/>
                <a:gd name="connsiteY43" fmla="*/ 1120521 h 2667095"/>
                <a:gd name="connsiteX44" fmla="*/ 790480 w 1632204"/>
                <a:gd name="connsiteY44" fmla="*/ 1121093 h 2667095"/>
                <a:gd name="connsiteX45" fmla="*/ 787337 w 1632204"/>
                <a:gd name="connsiteY45" fmla="*/ 1127570 h 2667095"/>
                <a:gd name="connsiteX46" fmla="*/ 786479 w 1632204"/>
                <a:gd name="connsiteY46" fmla="*/ 1129951 h 2667095"/>
                <a:gd name="connsiteX47" fmla="*/ 784669 w 1632204"/>
                <a:gd name="connsiteY47" fmla="*/ 1134904 h 2667095"/>
                <a:gd name="connsiteX48" fmla="*/ 783908 w 1632204"/>
                <a:gd name="connsiteY48" fmla="*/ 1137666 h 2667095"/>
                <a:gd name="connsiteX49" fmla="*/ 783908 w 1632204"/>
                <a:gd name="connsiteY49" fmla="*/ 1137857 h 2667095"/>
                <a:gd name="connsiteX50" fmla="*/ 782669 w 1632204"/>
                <a:gd name="connsiteY50" fmla="*/ 1142524 h 2667095"/>
                <a:gd name="connsiteX51" fmla="*/ 782574 w 1632204"/>
                <a:gd name="connsiteY51" fmla="*/ 1143000 h 2667095"/>
                <a:gd name="connsiteX52" fmla="*/ 782098 w 1632204"/>
                <a:gd name="connsiteY52" fmla="*/ 1145762 h 2667095"/>
                <a:gd name="connsiteX53" fmla="*/ 780764 w 1632204"/>
                <a:gd name="connsiteY53" fmla="*/ 1160336 h 2667095"/>
                <a:gd name="connsiteX54" fmla="*/ 709517 w 1632204"/>
                <a:gd name="connsiteY54" fmla="*/ 1218438 h 2667095"/>
                <a:gd name="connsiteX55" fmla="*/ 702850 w 1632204"/>
                <a:gd name="connsiteY55" fmla="*/ 1218819 h 2667095"/>
                <a:gd name="connsiteX56" fmla="*/ 700754 w 1632204"/>
                <a:gd name="connsiteY56" fmla="*/ 1219010 h 2667095"/>
                <a:gd name="connsiteX57" fmla="*/ 699802 w 1632204"/>
                <a:gd name="connsiteY57" fmla="*/ 1219105 h 2667095"/>
                <a:gd name="connsiteX58" fmla="*/ 693801 w 1632204"/>
                <a:gd name="connsiteY58" fmla="*/ 1220057 h 2667095"/>
                <a:gd name="connsiteX59" fmla="*/ 692563 w 1632204"/>
                <a:gd name="connsiteY59" fmla="*/ 1220248 h 2667095"/>
                <a:gd name="connsiteX60" fmla="*/ 627031 w 1632204"/>
                <a:gd name="connsiteY60" fmla="*/ 1290923 h 2667095"/>
                <a:gd name="connsiteX61" fmla="*/ 626745 w 1632204"/>
                <a:gd name="connsiteY61" fmla="*/ 1359884 h 2667095"/>
                <a:gd name="connsiteX62" fmla="*/ 626174 w 1632204"/>
                <a:gd name="connsiteY62" fmla="*/ 1359884 h 2667095"/>
                <a:gd name="connsiteX63" fmla="*/ 626174 w 1632204"/>
                <a:gd name="connsiteY63" fmla="*/ 1359884 h 2667095"/>
                <a:gd name="connsiteX64" fmla="*/ 887349 w 1632204"/>
                <a:gd name="connsiteY64" fmla="*/ 1359884 h 2667095"/>
                <a:gd name="connsiteX65" fmla="*/ 957358 w 1632204"/>
                <a:gd name="connsiteY65" fmla="*/ 1429893 h 2667095"/>
                <a:gd name="connsiteX66" fmla="*/ 957358 w 1632204"/>
                <a:gd name="connsiteY66" fmla="*/ 1454277 h 2667095"/>
                <a:gd name="connsiteX67" fmla="*/ 887349 w 1632204"/>
                <a:gd name="connsiteY67" fmla="*/ 1524286 h 2667095"/>
                <a:gd name="connsiteX68" fmla="*/ 626174 w 1632204"/>
                <a:gd name="connsiteY68" fmla="*/ 1524286 h 2667095"/>
                <a:gd name="connsiteX69" fmla="*/ 626174 w 1632204"/>
                <a:gd name="connsiteY69" fmla="*/ 1814417 h 2667095"/>
                <a:gd name="connsiteX70" fmla="*/ 626174 w 1632204"/>
                <a:gd name="connsiteY70" fmla="*/ 1959959 h 2667095"/>
                <a:gd name="connsiteX71" fmla="*/ 1134046 w 1632204"/>
                <a:gd name="connsiteY71" fmla="*/ 1959959 h 2667095"/>
                <a:gd name="connsiteX72" fmla="*/ 1249204 w 1632204"/>
                <a:gd name="connsiteY72" fmla="*/ 2074259 h 2667095"/>
                <a:gd name="connsiteX73" fmla="*/ 1249204 w 1632204"/>
                <a:gd name="connsiteY73" fmla="*/ 2667095 h 2667095"/>
                <a:gd name="connsiteX74" fmla="*/ 1632204 w 1632204"/>
                <a:gd name="connsiteY74" fmla="*/ 2667095 h 2667095"/>
                <a:gd name="connsiteX75" fmla="*/ 1632204 w 1632204"/>
                <a:gd name="connsiteY75" fmla="*/ 1233678 h 2667095"/>
                <a:gd name="connsiteX76" fmla="*/ 1496949 w 1632204"/>
                <a:gd name="connsiteY76" fmla="*/ 1233678 h 2667095"/>
                <a:gd name="connsiteX77" fmla="*/ 1277398 w 1632204"/>
                <a:gd name="connsiteY77" fmla="*/ 1311974 h 2667095"/>
                <a:gd name="connsiteX78" fmla="*/ 1217390 w 1632204"/>
                <a:gd name="connsiteY78" fmla="*/ 1371981 h 2667095"/>
                <a:gd name="connsiteX79" fmla="*/ 1196530 w 1632204"/>
                <a:gd name="connsiteY79" fmla="*/ 1371981 h 2667095"/>
                <a:gd name="connsiteX80" fmla="*/ 1136523 w 1632204"/>
                <a:gd name="connsiteY80" fmla="*/ 1313117 h 2667095"/>
                <a:gd name="connsiteX81" fmla="*/ 1055560 w 1632204"/>
                <a:gd name="connsiteY81" fmla="*/ 1233583 h 2667095"/>
                <a:gd name="connsiteX82" fmla="*/ 1016222 w 1632204"/>
                <a:gd name="connsiteY82" fmla="*/ 1233583 h 2667095"/>
                <a:gd name="connsiteX83" fmla="*/ 956215 w 1632204"/>
                <a:gd name="connsiteY83" fmla="*/ 1173575 h 2667095"/>
                <a:gd name="connsiteX84" fmla="*/ 956215 w 1632204"/>
                <a:gd name="connsiteY84" fmla="*/ 1152716 h 2667095"/>
                <a:gd name="connsiteX85" fmla="*/ 1016222 w 1632204"/>
                <a:gd name="connsiteY85" fmla="*/ 1092708 h 2667095"/>
                <a:gd name="connsiteX86" fmla="*/ 1181005 w 1632204"/>
                <a:gd name="connsiteY86" fmla="*/ 1092708 h 2667095"/>
                <a:gd name="connsiteX87" fmla="*/ 1189959 w 1632204"/>
                <a:gd name="connsiteY87" fmla="*/ 1092232 h 2667095"/>
                <a:gd name="connsiteX88" fmla="*/ 1196530 w 1632204"/>
                <a:gd name="connsiteY88" fmla="*/ 1091851 h 2667095"/>
                <a:gd name="connsiteX89" fmla="*/ 1217390 w 1632204"/>
                <a:gd name="connsiteY89" fmla="*/ 1091851 h 2667095"/>
                <a:gd name="connsiteX90" fmla="*/ 1277398 w 1632204"/>
                <a:gd name="connsiteY90" fmla="*/ 1151858 h 2667095"/>
                <a:gd name="connsiteX91" fmla="*/ 1277398 w 1632204"/>
                <a:gd name="connsiteY91" fmla="*/ 1311974 h 26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632204" h="2667095">
                  <a:moveTo>
                    <a:pt x="1496949" y="1233678"/>
                  </a:moveTo>
                  <a:cubicBezTo>
                    <a:pt x="1463992" y="1233678"/>
                    <a:pt x="1436942" y="1206627"/>
                    <a:pt x="1436942" y="1173671"/>
                  </a:cubicBezTo>
                  <a:lnTo>
                    <a:pt x="1436942" y="1152811"/>
                  </a:lnTo>
                  <a:cubicBezTo>
                    <a:pt x="1436942" y="1119854"/>
                    <a:pt x="1463897" y="1092803"/>
                    <a:pt x="1496949" y="1092803"/>
                  </a:cubicBezTo>
                  <a:lnTo>
                    <a:pt x="1629346" y="1092803"/>
                  </a:lnTo>
                  <a:lnTo>
                    <a:pt x="1629823" y="596932"/>
                  </a:lnTo>
                  <a:lnTo>
                    <a:pt x="1264444" y="596932"/>
                  </a:lnTo>
                  <a:lnTo>
                    <a:pt x="1264444" y="96869"/>
                  </a:lnTo>
                  <a:cubicBezTo>
                    <a:pt x="1264444" y="43434"/>
                    <a:pt x="1221105" y="0"/>
                    <a:pt x="1167574" y="0"/>
                  </a:cubicBezTo>
                  <a:lnTo>
                    <a:pt x="0" y="0"/>
                  </a:lnTo>
                  <a:lnTo>
                    <a:pt x="0" y="285464"/>
                  </a:lnTo>
                  <a:lnTo>
                    <a:pt x="82296" y="285464"/>
                  </a:lnTo>
                  <a:cubicBezTo>
                    <a:pt x="157734" y="285464"/>
                    <a:pt x="218789" y="346615"/>
                    <a:pt x="218789" y="421958"/>
                  </a:cubicBezTo>
                  <a:lnTo>
                    <a:pt x="218789" y="599980"/>
                  </a:lnTo>
                  <a:lnTo>
                    <a:pt x="882587" y="599980"/>
                  </a:lnTo>
                  <a:cubicBezTo>
                    <a:pt x="882587" y="790861"/>
                    <a:pt x="879634" y="920306"/>
                    <a:pt x="879919" y="1064324"/>
                  </a:cubicBezTo>
                  <a:cubicBezTo>
                    <a:pt x="880967" y="1072229"/>
                    <a:pt x="881062" y="1076516"/>
                    <a:pt x="879919" y="1076516"/>
                  </a:cubicBezTo>
                  <a:lnTo>
                    <a:pt x="872966" y="1076516"/>
                  </a:lnTo>
                  <a:cubicBezTo>
                    <a:pt x="869537" y="1076611"/>
                    <a:pt x="866489" y="1076516"/>
                    <a:pt x="864203" y="1076516"/>
                  </a:cubicBezTo>
                  <a:cubicBezTo>
                    <a:pt x="861441" y="1076516"/>
                    <a:pt x="858679" y="1076706"/>
                    <a:pt x="856011" y="1076897"/>
                  </a:cubicBezTo>
                  <a:cubicBezTo>
                    <a:pt x="855155" y="1076992"/>
                    <a:pt x="854297" y="1077182"/>
                    <a:pt x="853440" y="1077278"/>
                  </a:cubicBezTo>
                  <a:cubicBezTo>
                    <a:pt x="851630" y="1077468"/>
                    <a:pt x="849821" y="1077754"/>
                    <a:pt x="848106" y="1078135"/>
                  </a:cubicBezTo>
                  <a:cubicBezTo>
                    <a:pt x="847915" y="1078135"/>
                    <a:pt x="847630" y="1078230"/>
                    <a:pt x="847439" y="1078325"/>
                  </a:cubicBezTo>
                  <a:cubicBezTo>
                    <a:pt x="846677" y="1078516"/>
                    <a:pt x="845915" y="1078706"/>
                    <a:pt x="845153" y="1078897"/>
                  </a:cubicBezTo>
                  <a:cubicBezTo>
                    <a:pt x="843534" y="1079278"/>
                    <a:pt x="842010" y="1079659"/>
                    <a:pt x="840486" y="1080135"/>
                  </a:cubicBezTo>
                  <a:cubicBezTo>
                    <a:pt x="839438" y="1080421"/>
                    <a:pt x="838486" y="1080802"/>
                    <a:pt x="837438" y="1081183"/>
                  </a:cubicBezTo>
                  <a:cubicBezTo>
                    <a:pt x="836009" y="1081659"/>
                    <a:pt x="834485" y="1082231"/>
                    <a:pt x="833056" y="1082802"/>
                  </a:cubicBezTo>
                  <a:cubicBezTo>
                    <a:pt x="832009" y="1083183"/>
                    <a:pt x="831056" y="1083659"/>
                    <a:pt x="830104" y="1084136"/>
                  </a:cubicBezTo>
                  <a:cubicBezTo>
                    <a:pt x="828675" y="1084802"/>
                    <a:pt x="827342" y="1085374"/>
                    <a:pt x="826008" y="1086136"/>
                  </a:cubicBezTo>
                  <a:cubicBezTo>
                    <a:pt x="825532" y="1086422"/>
                    <a:pt x="825055" y="1086707"/>
                    <a:pt x="824484" y="1086993"/>
                  </a:cubicBezTo>
                  <a:cubicBezTo>
                    <a:pt x="824008" y="1087279"/>
                    <a:pt x="823531" y="1087469"/>
                    <a:pt x="823055" y="1087755"/>
                  </a:cubicBezTo>
                  <a:cubicBezTo>
                    <a:pt x="821722" y="1088517"/>
                    <a:pt x="820483" y="1089279"/>
                    <a:pt x="819150" y="1090136"/>
                  </a:cubicBezTo>
                  <a:cubicBezTo>
                    <a:pt x="818960" y="1090232"/>
                    <a:pt x="818864" y="1090327"/>
                    <a:pt x="818674" y="1090422"/>
                  </a:cubicBezTo>
                  <a:cubicBezTo>
                    <a:pt x="817911" y="1090898"/>
                    <a:pt x="817150" y="1091375"/>
                    <a:pt x="816483" y="1091946"/>
                  </a:cubicBezTo>
                  <a:cubicBezTo>
                    <a:pt x="815245" y="1092803"/>
                    <a:pt x="814006" y="1093756"/>
                    <a:pt x="812768" y="1094708"/>
                  </a:cubicBezTo>
                  <a:cubicBezTo>
                    <a:pt x="811911" y="1095375"/>
                    <a:pt x="811149" y="1095947"/>
                    <a:pt x="810292" y="1096709"/>
                  </a:cubicBezTo>
                  <a:cubicBezTo>
                    <a:pt x="809053" y="1097756"/>
                    <a:pt x="807910" y="1098804"/>
                    <a:pt x="806767" y="1099852"/>
                  </a:cubicBezTo>
                  <a:cubicBezTo>
                    <a:pt x="806005" y="1100519"/>
                    <a:pt x="805339" y="1101185"/>
                    <a:pt x="804577" y="1101947"/>
                  </a:cubicBezTo>
                  <a:cubicBezTo>
                    <a:pt x="803434" y="1103186"/>
                    <a:pt x="802291" y="1104424"/>
                    <a:pt x="801148" y="1105662"/>
                  </a:cubicBezTo>
                  <a:cubicBezTo>
                    <a:pt x="800576" y="1106329"/>
                    <a:pt x="799910" y="1106996"/>
                    <a:pt x="799434" y="1107662"/>
                  </a:cubicBezTo>
                  <a:cubicBezTo>
                    <a:pt x="798195" y="1109186"/>
                    <a:pt x="797052" y="1110710"/>
                    <a:pt x="795909" y="1112330"/>
                  </a:cubicBezTo>
                  <a:cubicBezTo>
                    <a:pt x="795909" y="1112425"/>
                    <a:pt x="795814" y="1112425"/>
                    <a:pt x="795814" y="1112520"/>
                  </a:cubicBezTo>
                  <a:cubicBezTo>
                    <a:pt x="795528" y="1112996"/>
                    <a:pt x="795147" y="1113377"/>
                    <a:pt x="794861" y="1113854"/>
                  </a:cubicBezTo>
                  <a:cubicBezTo>
                    <a:pt x="793433" y="1116044"/>
                    <a:pt x="792004" y="1118235"/>
                    <a:pt x="790765" y="1120521"/>
                  </a:cubicBezTo>
                  <a:cubicBezTo>
                    <a:pt x="790670" y="1120712"/>
                    <a:pt x="790575" y="1120902"/>
                    <a:pt x="790480" y="1121093"/>
                  </a:cubicBezTo>
                  <a:cubicBezTo>
                    <a:pt x="789336" y="1123188"/>
                    <a:pt x="788289" y="1125379"/>
                    <a:pt x="787337" y="1127570"/>
                  </a:cubicBezTo>
                  <a:cubicBezTo>
                    <a:pt x="787051" y="1128332"/>
                    <a:pt x="786765" y="1129094"/>
                    <a:pt x="786479" y="1129951"/>
                  </a:cubicBezTo>
                  <a:cubicBezTo>
                    <a:pt x="785812" y="1131570"/>
                    <a:pt x="785146" y="1133285"/>
                    <a:pt x="784669" y="1134904"/>
                  </a:cubicBezTo>
                  <a:cubicBezTo>
                    <a:pt x="784384" y="1135856"/>
                    <a:pt x="784098" y="1136714"/>
                    <a:pt x="783908" y="1137666"/>
                  </a:cubicBezTo>
                  <a:cubicBezTo>
                    <a:pt x="783908" y="1137761"/>
                    <a:pt x="783908" y="1137761"/>
                    <a:pt x="783908" y="1137857"/>
                  </a:cubicBezTo>
                  <a:cubicBezTo>
                    <a:pt x="783431" y="1139381"/>
                    <a:pt x="783050" y="1141000"/>
                    <a:pt x="782669" y="1142524"/>
                  </a:cubicBezTo>
                  <a:cubicBezTo>
                    <a:pt x="782669" y="1142714"/>
                    <a:pt x="782574" y="1142905"/>
                    <a:pt x="782574" y="1143000"/>
                  </a:cubicBezTo>
                  <a:cubicBezTo>
                    <a:pt x="782383" y="1143953"/>
                    <a:pt x="782193" y="1144810"/>
                    <a:pt x="782098" y="1145762"/>
                  </a:cubicBezTo>
                  <a:cubicBezTo>
                    <a:pt x="781240" y="1150525"/>
                    <a:pt x="780764" y="1155287"/>
                    <a:pt x="780764" y="1160336"/>
                  </a:cubicBezTo>
                  <a:cubicBezTo>
                    <a:pt x="780288" y="1185863"/>
                    <a:pt x="744760" y="1217771"/>
                    <a:pt x="709517" y="1218438"/>
                  </a:cubicBezTo>
                  <a:cubicBezTo>
                    <a:pt x="707231" y="1218438"/>
                    <a:pt x="705040" y="1218628"/>
                    <a:pt x="702850" y="1218819"/>
                  </a:cubicBezTo>
                  <a:cubicBezTo>
                    <a:pt x="702183" y="1218914"/>
                    <a:pt x="701421" y="1218914"/>
                    <a:pt x="700754" y="1219010"/>
                  </a:cubicBezTo>
                  <a:cubicBezTo>
                    <a:pt x="700469" y="1219010"/>
                    <a:pt x="700087" y="1219105"/>
                    <a:pt x="699802" y="1219105"/>
                  </a:cubicBezTo>
                  <a:cubicBezTo>
                    <a:pt x="697801" y="1219391"/>
                    <a:pt x="695801" y="1219676"/>
                    <a:pt x="693801" y="1220057"/>
                  </a:cubicBezTo>
                  <a:cubicBezTo>
                    <a:pt x="693420" y="1220153"/>
                    <a:pt x="692943" y="1220248"/>
                    <a:pt x="692563" y="1220248"/>
                  </a:cubicBezTo>
                  <a:cubicBezTo>
                    <a:pt x="658273" y="1227487"/>
                    <a:pt x="631698" y="1255871"/>
                    <a:pt x="627031" y="1290923"/>
                  </a:cubicBezTo>
                  <a:lnTo>
                    <a:pt x="626745" y="1359884"/>
                  </a:lnTo>
                  <a:lnTo>
                    <a:pt x="626174" y="1359884"/>
                  </a:lnTo>
                  <a:lnTo>
                    <a:pt x="626174" y="1359884"/>
                  </a:lnTo>
                  <a:lnTo>
                    <a:pt x="887349" y="1359884"/>
                  </a:lnTo>
                  <a:cubicBezTo>
                    <a:pt x="925830" y="1359884"/>
                    <a:pt x="957358" y="1391412"/>
                    <a:pt x="957358" y="1429893"/>
                  </a:cubicBezTo>
                  <a:lnTo>
                    <a:pt x="957358" y="1454277"/>
                  </a:lnTo>
                  <a:cubicBezTo>
                    <a:pt x="957358" y="1492758"/>
                    <a:pt x="925830" y="1524286"/>
                    <a:pt x="887349" y="1524286"/>
                  </a:cubicBezTo>
                  <a:lnTo>
                    <a:pt x="626174" y="1524286"/>
                  </a:lnTo>
                  <a:lnTo>
                    <a:pt x="626174" y="1814417"/>
                  </a:lnTo>
                  <a:lnTo>
                    <a:pt x="626174" y="1959959"/>
                  </a:lnTo>
                  <a:lnTo>
                    <a:pt x="1134046" y="1959959"/>
                  </a:lnTo>
                  <a:cubicBezTo>
                    <a:pt x="1197388" y="1959959"/>
                    <a:pt x="1249204" y="2011394"/>
                    <a:pt x="1249204" y="2074259"/>
                  </a:cubicBezTo>
                  <a:lnTo>
                    <a:pt x="1249204" y="2667095"/>
                  </a:lnTo>
                  <a:lnTo>
                    <a:pt x="1632204" y="2667095"/>
                  </a:lnTo>
                  <a:lnTo>
                    <a:pt x="1632204" y="1233678"/>
                  </a:lnTo>
                  <a:lnTo>
                    <a:pt x="1496949" y="1233678"/>
                  </a:lnTo>
                  <a:close/>
                  <a:moveTo>
                    <a:pt x="1277398" y="1311974"/>
                  </a:moveTo>
                  <a:cubicBezTo>
                    <a:pt x="1277398" y="1344930"/>
                    <a:pt x="1250442" y="1371981"/>
                    <a:pt x="1217390" y="1371981"/>
                  </a:cubicBezTo>
                  <a:lnTo>
                    <a:pt x="1196530" y="1371981"/>
                  </a:lnTo>
                  <a:cubicBezTo>
                    <a:pt x="1163955" y="1371981"/>
                    <a:pt x="1137190" y="1345597"/>
                    <a:pt x="1136523" y="1313117"/>
                  </a:cubicBezTo>
                  <a:cubicBezTo>
                    <a:pt x="1135666" y="1269016"/>
                    <a:pt x="1099661" y="1233583"/>
                    <a:pt x="1055560" y="1233583"/>
                  </a:cubicBezTo>
                  <a:lnTo>
                    <a:pt x="1016222" y="1233583"/>
                  </a:lnTo>
                  <a:cubicBezTo>
                    <a:pt x="983266" y="1233583"/>
                    <a:pt x="956215" y="1206627"/>
                    <a:pt x="956215" y="1173575"/>
                  </a:cubicBezTo>
                  <a:lnTo>
                    <a:pt x="956215" y="1152716"/>
                  </a:lnTo>
                  <a:cubicBezTo>
                    <a:pt x="956215" y="1119759"/>
                    <a:pt x="983171" y="1092708"/>
                    <a:pt x="1016222" y="1092708"/>
                  </a:cubicBezTo>
                  <a:lnTo>
                    <a:pt x="1181005" y="1092708"/>
                  </a:lnTo>
                  <a:cubicBezTo>
                    <a:pt x="1184148" y="1092708"/>
                    <a:pt x="1186815" y="1092518"/>
                    <a:pt x="1189959" y="1092232"/>
                  </a:cubicBezTo>
                  <a:cubicBezTo>
                    <a:pt x="1192149" y="1091946"/>
                    <a:pt x="1194340" y="1091851"/>
                    <a:pt x="1196530" y="1091851"/>
                  </a:cubicBezTo>
                  <a:lnTo>
                    <a:pt x="1217390" y="1091851"/>
                  </a:lnTo>
                  <a:cubicBezTo>
                    <a:pt x="1250347" y="1091851"/>
                    <a:pt x="1277398" y="1118807"/>
                    <a:pt x="1277398" y="1151858"/>
                  </a:cubicBezTo>
                  <a:lnTo>
                    <a:pt x="1277398" y="1311974"/>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9" name="Freeform: Shape 208">
              <a:extLst>
                <a:ext uri="{FF2B5EF4-FFF2-40B4-BE49-F238E27FC236}">
                  <a16:creationId xmlns:a16="http://schemas.microsoft.com/office/drawing/2014/main" id="{E1168188-5084-486D-BD85-EBD8287FA20A}"/>
                </a:ext>
              </a:extLst>
            </p:cNvPr>
            <p:cNvSpPr/>
            <p:nvPr/>
          </p:nvSpPr>
          <p:spPr>
            <a:xfrm>
              <a:off x="5121228" y="1934892"/>
              <a:ext cx="931164" cy="707326"/>
            </a:xfrm>
            <a:custGeom>
              <a:avLst/>
              <a:gdLst>
                <a:gd name="connsiteX0" fmla="*/ 931164 w 931164"/>
                <a:gd name="connsiteY0" fmla="*/ 114300 h 707326"/>
                <a:gd name="connsiteX1" fmla="*/ 816007 w 931164"/>
                <a:gd name="connsiteY1" fmla="*/ 0 h 707326"/>
                <a:gd name="connsiteX2" fmla="*/ 308134 w 931164"/>
                <a:gd name="connsiteY2" fmla="*/ 0 h 707326"/>
                <a:gd name="connsiteX3" fmla="*/ 308134 w 931164"/>
                <a:gd name="connsiteY3" fmla="*/ 143827 h 707326"/>
                <a:gd name="connsiteX4" fmla="*/ 308229 w 931164"/>
                <a:gd name="connsiteY4" fmla="*/ 143827 h 707326"/>
                <a:gd name="connsiteX5" fmla="*/ 308229 w 931164"/>
                <a:gd name="connsiteY5" fmla="*/ 206883 h 707326"/>
                <a:gd name="connsiteX6" fmla="*/ 308229 w 931164"/>
                <a:gd name="connsiteY6" fmla="*/ 219742 h 707326"/>
                <a:gd name="connsiteX7" fmla="*/ 308229 w 931164"/>
                <a:gd name="connsiteY7" fmla="*/ 227933 h 707326"/>
                <a:gd name="connsiteX8" fmla="*/ 308134 w 931164"/>
                <a:gd name="connsiteY8" fmla="*/ 229171 h 707326"/>
                <a:gd name="connsiteX9" fmla="*/ 308134 w 931164"/>
                <a:gd name="connsiteY9" fmla="*/ 230696 h 707326"/>
                <a:gd name="connsiteX10" fmla="*/ 307943 w 931164"/>
                <a:gd name="connsiteY10" fmla="*/ 232410 h 707326"/>
                <a:gd name="connsiteX11" fmla="*/ 307658 w 931164"/>
                <a:gd name="connsiteY11" fmla="*/ 235363 h 707326"/>
                <a:gd name="connsiteX12" fmla="*/ 307181 w 931164"/>
                <a:gd name="connsiteY12" fmla="*/ 238411 h 707326"/>
                <a:gd name="connsiteX13" fmla="*/ 306610 w 931164"/>
                <a:gd name="connsiteY13" fmla="*/ 241268 h 707326"/>
                <a:gd name="connsiteX14" fmla="*/ 305848 w 931164"/>
                <a:gd name="connsiteY14" fmla="*/ 244221 h 707326"/>
                <a:gd name="connsiteX15" fmla="*/ 304991 w 931164"/>
                <a:gd name="connsiteY15" fmla="*/ 246983 h 707326"/>
                <a:gd name="connsiteX16" fmla="*/ 303943 w 931164"/>
                <a:gd name="connsiteY16" fmla="*/ 249746 h 707326"/>
                <a:gd name="connsiteX17" fmla="*/ 302895 w 931164"/>
                <a:gd name="connsiteY17" fmla="*/ 252413 h 707326"/>
                <a:gd name="connsiteX18" fmla="*/ 301657 w 931164"/>
                <a:gd name="connsiteY18" fmla="*/ 254984 h 707326"/>
                <a:gd name="connsiteX19" fmla="*/ 300324 w 931164"/>
                <a:gd name="connsiteY19" fmla="*/ 257556 h 707326"/>
                <a:gd name="connsiteX20" fmla="*/ 298799 w 931164"/>
                <a:gd name="connsiteY20" fmla="*/ 260032 h 707326"/>
                <a:gd name="connsiteX21" fmla="*/ 297275 w 931164"/>
                <a:gd name="connsiteY21" fmla="*/ 262414 h 707326"/>
                <a:gd name="connsiteX22" fmla="*/ 295561 w 931164"/>
                <a:gd name="connsiteY22" fmla="*/ 264700 h 707326"/>
                <a:gd name="connsiteX23" fmla="*/ 293751 w 931164"/>
                <a:gd name="connsiteY23" fmla="*/ 266986 h 707326"/>
                <a:gd name="connsiteX24" fmla="*/ 291846 w 931164"/>
                <a:gd name="connsiteY24" fmla="*/ 269081 h 707326"/>
                <a:gd name="connsiteX25" fmla="*/ 289846 w 931164"/>
                <a:gd name="connsiteY25" fmla="*/ 271177 h 707326"/>
                <a:gd name="connsiteX26" fmla="*/ 287655 w 931164"/>
                <a:gd name="connsiteY26" fmla="*/ 273082 h 707326"/>
                <a:gd name="connsiteX27" fmla="*/ 285560 w 931164"/>
                <a:gd name="connsiteY27" fmla="*/ 274892 h 707326"/>
                <a:gd name="connsiteX28" fmla="*/ 283179 w 931164"/>
                <a:gd name="connsiteY28" fmla="*/ 276606 h 707326"/>
                <a:gd name="connsiteX29" fmla="*/ 280892 w 931164"/>
                <a:gd name="connsiteY29" fmla="*/ 278225 h 707326"/>
                <a:gd name="connsiteX30" fmla="*/ 278321 w 931164"/>
                <a:gd name="connsiteY30" fmla="*/ 279749 h 707326"/>
                <a:gd name="connsiteX31" fmla="*/ 275940 w 931164"/>
                <a:gd name="connsiteY31" fmla="*/ 281178 h 707326"/>
                <a:gd name="connsiteX32" fmla="*/ 273177 w 931164"/>
                <a:gd name="connsiteY32" fmla="*/ 282511 h 707326"/>
                <a:gd name="connsiteX33" fmla="*/ 270701 w 931164"/>
                <a:gd name="connsiteY33" fmla="*/ 283655 h 707326"/>
                <a:gd name="connsiteX34" fmla="*/ 267653 w 931164"/>
                <a:gd name="connsiteY34" fmla="*/ 284797 h 707326"/>
                <a:gd name="connsiteX35" fmla="*/ 265272 w 931164"/>
                <a:gd name="connsiteY35" fmla="*/ 285655 h 707326"/>
                <a:gd name="connsiteX36" fmla="*/ 261938 w 931164"/>
                <a:gd name="connsiteY36" fmla="*/ 286512 h 707326"/>
                <a:gd name="connsiteX37" fmla="*/ 259556 w 931164"/>
                <a:gd name="connsiteY37" fmla="*/ 287084 h 707326"/>
                <a:gd name="connsiteX38" fmla="*/ 255651 w 931164"/>
                <a:gd name="connsiteY38" fmla="*/ 287655 h 707326"/>
                <a:gd name="connsiteX39" fmla="*/ 253651 w 931164"/>
                <a:gd name="connsiteY39" fmla="*/ 287941 h 707326"/>
                <a:gd name="connsiteX40" fmla="*/ 247555 w 931164"/>
                <a:gd name="connsiteY40" fmla="*/ 288226 h 707326"/>
                <a:gd name="connsiteX41" fmla="*/ 157449 w 931164"/>
                <a:gd name="connsiteY41" fmla="*/ 288226 h 707326"/>
                <a:gd name="connsiteX42" fmla="*/ 157449 w 931164"/>
                <a:gd name="connsiteY42" fmla="*/ 363950 h 707326"/>
                <a:gd name="connsiteX43" fmla="*/ 96964 w 931164"/>
                <a:gd name="connsiteY43" fmla="*/ 424434 h 707326"/>
                <a:gd name="connsiteX44" fmla="*/ 0 w 931164"/>
                <a:gd name="connsiteY44" fmla="*/ 424434 h 707326"/>
                <a:gd name="connsiteX45" fmla="*/ 0 w 931164"/>
                <a:gd name="connsiteY45" fmla="*/ 707326 h 707326"/>
                <a:gd name="connsiteX46" fmla="*/ 930879 w 931164"/>
                <a:gd name="connsiteY46" fmla="*/ 707326 h 707326"/>
                <a:gd name="connsiteX47" fmla="*/ 930879 w 931164"/>
                <a:gd name="connsiteY47" fmla="*/ 114300 h 70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31164" h="707326">
                  <a:moveTo>
                    <a:pt x="931164" y="114300"/>
                  </a:moveTo>
                  <a:cubicBezTo>
                    <a:pt x="931164" y="51435"/>
                    <a:pt x="879348" y="0"/>
                    <a:pt x="816007" y="0"/>
                  </a:cubicBezTo>
                  <a:lnTo>
                    <a:pt x="308134" y="0"/>
                  </a:lnTo>
                  <a:lnTo>
                    <a:pt x="308134" y="143827"/>
                  </a:lnTo>
                  <a:lnTo>
                    <a:pt x="308229" y="143827"/>
                  </a:lnTo>
                  <a:lnTo>
                    <a:pt x="308229" y="206883"/>
                  </a:lnTo>
                  <a:lnTo>
                    <a:pt x="308229" y="219742"/>
                  </a:lnTo>
                  <a:lnTo>
                    <a:pt x="308229" y="227933"/>
                  </a:lnTo>
                  <a:cubicBezTo>
                    <a:pt x="308229" y="228314"/>
                    <a:pt x="308134" y="228790"/>
                    <a:pt x="308134" y="229171"/>
                  </a:cubicBezTo>
                  <a:lnTo>
                    <a:pt x="308134" y="230696"/>
                  </a:lnTo>
                  <a:cubicBezTo>
                    <a:pt x="308134" y="231267"/>
                    <a:pt x="308039" y="231838"/>
                    <a:pt x="307943" y="232410"/>
                  </a:cubicBezTo>
                  <a:cubicBezTo>
                    <a:pt x="307848" y="233363"/>
                    <a:pt x="307753" y="234315"/>
                    <a:pt x="307658" y="235363"/>
                  </a:cubicBezTo>
                  <a:cubicBezTo>
                    <a:pt x="307563" y="236410"/>
                    <a:pt x="307372" y="237363"/>
                    <a:pt x="307181" y="238411"/>
                  </a:cubicBezTo>
                  <a:cubicBezTo>
                    <a:pt x="306991" y="239363"/>
                    <a:pt x="306800" y="240316"/>
                    <a:pt x="306610" y="241268"/>
                  </a:cubicBezTo>
                  <a:cubicBezTo>
                    <a:pt x="306420" y="242221"/>
                    <a:pt x="306134" y="243173"/>
                    <a:pt x="305848" y="244221"/>
                  </a:cubicBezTo>
                  <a:cubicBezTo>
                    <a:pt x="305562" y="245173"/>
                    <a:pt x="305371" y="246031"/>
                    <a:pt x="304991" y="246983"/>
                  </a:cubicBezTo>
                  <a:cubicBezTo>
                    <a:pt x="304705" y="247936"/>
                    <a:pt x="304324" y="248793"/>
                    <a:pt x="303943" y="249746"/>
                  </a:cubicBezTo>
                  <a:cubicBezTo>
                    <a:pt x="303562" y="250603"/>
                    <a:pt x="303276" y="251555"/>
                    <a:pt x="302895" y="252413"/>
                  </a:cubicBezTo>
                  <a:cubicBezTo>
                    <a:pt x="302514" y="253270"/>
                    <a:pt x="302038" y="254127"/>
                    <a:pt x="301657" y="254984"/>
                  </a:cubicBezTo>
                  <a:cubicBezTo>
                    <a:pt x="301180" y="255842"/>
                    <a:pt x="300800" y="256699"/>
                    <a:pt x="300324" y="257556"/>
                  </a:cubicBezTo>
                  <a:cubicBezTo>
                    <a:pt x="299847" y="258413"/>
                    <a:pt x="299371" y="259175"/>
                    <a:pt x="298799" y="260032"/>
                  </a:cubicBezTo>
                  <a:cubicBezTo>
                    <a:pt x="298323" y="260794"/>
                    <a:pt x="297752" y="261652"/>
                    <a:pt x="297275" y="262414"/>
                  </a:cubicBezTo>
                  <a:cubicBezTo>
                    <a:pt x="296704" y="263176"/>
                    <a:pt x="296133" y="263938"/>
                    <a:pt x="295561" y="264700"/>
                  </a:cubicBezTo>
                  <a:cubicBezTo>
                    <a:pt x="294990" y="265462"/>
                    <a:pt x="294418" y="266224"/>
                    <a:pt x="293751" y="266986"/>
                  </a:cubicBezTo>
                  <a:cubicBezTo>
                    <a:pt x="293180" y="267748"/>
                    <a:pt x="292513" y="268414"/>
                    <a:pt x="291846" y="269081"/>
                  </a:cubicBezTo>
                  <a:cubicBezTo>
                    <a:pt x="291179" y="269748"/>
                    <a:pt x="290513" y="270510"/>
                    <a:pt x="289846" y="271177"/>
                  </a:cubicBezTo>
                  <a:cubicBezTo>
                    <a:pt x="289179" y="271843"/>
                    <a:pt x="288417" y="272510"/>
                    <a:pt x="287655" y="273082"/>
                  </a:cubicBezTo>
                  <a:cubicBezTo>
                    <a:pt x="286988" y="273748"/>
                    <a:pt x="286227" y="274320"/>
                    <a:pt x="285560" y="274892"/>
                  </a:cubicBezTo>
                  <a:cubicBezTo>
                    <a:pt x="284798" y="275463"/>
                    <a:pt x="284036" y="276034"/>
                    <a:pt x="283179" y="276606"/>
                  </a:cubicBezTo>
                  <a:cubicBezTo>
                    <a:pt x="282416" y="277177"/>
                    <a:pt x="281654" y="277749"/>
                    <a:pt x="280892" y="278225"/>
                  </a:cubicBezTo>
                  <a:cubicBezTo>
                    <a:pt x="280035" y="278797"/>
                    <a:pt x="279178" y="279273"/>
                    <a:pt x="278321" y="279749"/>
                  </a:cubicBezTo>
                  <a:cubicBezTo>
                    <a:pt x="277559" y="280225"/>
                    <a:pt x="276796" y="280702"/>
                    <a:pt x="275940" y="281178"/>
                  </a:cubicBezTo>
                  <a:cubicBezTo>
                    <a:pt x="274987" y="281654"/>
                    <a:pt x="274130" y="282130"/>
                    <a:pt x="273177" y="282511"/>
                  </a:cubicBezTo>
                  <a:cubicBezTo>
                    <a:pt x="272320" y="282892"/>
                    <a:pt x="271558" y="283273"/>
                    <a:pt x="270701" y="283655"/>
                  </a:cubicBezTo>
                  <a:cubicBezTo>
                    <a:pt x="269748" y="284035"/>
                    <a:pt x="268700" y="284417"/>
                    <a:pt x="267653" y="284797"/>
                  </a:cubicBezTo>
                  <a:cubicBezTo>
                    <a:pt x="266891" y="285083"/>
                    <a:pt x="266033" y="285369"/>
                    <a:pt x="265272" y="285655"/>
                  </a:cubicBezTo>
                  <a:cubicBezTo>
                    <a:pt x="264129" y="286036"/>
                    <a:pt x="263080" y="286226"/>
                    <a:pt x="261938" y="286512"/>
                  </a:cubicBezTo>
                  <a:cubicBezTo>
                    <a:pt x="261176" y="286702"/>
                    <a:pt x="260414" y="286988"/>
                    <a:pt x="259556" y="287084"/>
                  </a:cubicBezTo>
                  <a:cubicBezTo>
                    <a:pt x="258223" y="287369"/>
                    <a:pt x="256890" y="287464"/>
                    <a:pt x="255651" y="287655"/>
                  </a:cubicBezTo>
                  <a:cubicBezTo>
                    <a:pt x="254984" y="287750"/>
                    <a:pt x="254318" y="287846"/>
                    <a:pt x="253651" y="287941"/>
                  </a:cubicBezTo>
                  <a:cubicBezTo>
                    <a:pt x="251651" y="288131"/>
                    <a:pt x="249650" y="288226"/>
                    <a:pt x="247555" y="288226"/>
                  </a:cubicBezTo>
                  <a:lnTo>
                    <a:pt x="157449" y="288226"/>
                  </a:lnTo>
                  <a:lnTo>
                    <a:pt x="157449" y="363950"/>
                  </a:lnTo>
                  <a:cubicBezTo>
                    <a:pt x="157449" y="397192"/>
                    <a:pt x="130207" y="424434"/>
                    <a:pt x="96964" y="424434"/>
                  </a:cubicBezTo>
                  <a:lnTo>
                    <a:pt x="0" y="424434"/>
                  </a:lnTo>
                  <a:lnTo>
                    <a:pt x="0" y="707326"/>
                  </a:lnTo>
                  <a:lnTo>
                    <a:pt x="930879" y="707326"/>
                  </a:lnTo>
                  <a:lnTo>
                    <a:pt x="930879" y="11430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0" name="Freeform: Shape 209">
              <a:extLst>
                <a:ext uri="{FF2B5EF4-FFF2-40B4-BE49-F238E27FC236}">
                  <a16:creationId xmlns:a16="http://schemas.microsoft.com/office/drawing/2014/main" id="{1F154C30-B0BC-4216-8E39-C52393F48F52}"/>
                </a:ext>
              </a:extLst>
            </p:cNvPr>
            <p:cNvSpPr/>
            <p:nvPr/>
          </p:nvSpPr>
          <p:spPr>
            <a:xfrm>
              <a:off x="4648978" y="4562649"/>
              <a:ext cx="325278" cy="429958"/>
            </a:xfrm>
            <a:custGeom>
              <a:avLst/>
              <a:gdLst>
                <a:gd name="connsiteX0" fmla="*/ 211741 w 325278"/>
                <a:gd name="connsiteY0" fmla="*/ 95 h 429958"/>
                <a:gd name="connsiteX1" fmla="*/ 172593 w 325278"/>
                <a:gd name="connsiteY1" fmla="*/ 95 h 429958"/>
                <a:gd name="connsiteX2" fmla="*/ 107252 w 325278"/>
                <a:gd name="connsiteY2" fmla="*/ 95 h 429958"/>
                <a:gd name="connsiteX3" fmla="*/ 95155 w 325278"/>
                <a:gd name="connsiteY3" fmla="*/ 95 h 429958"/>
                <a:gd name="connsiteX4" fmla="*/ 0 w 325278"/>
                <a:gd name="connsiteY4" fmla="*/ 95 h 429958"/>
                <a:gd name="connsiteX5" fmla="*/ 11621 w 325278"/>
                <a:gd name="connsiteY5" fmla="*/ 34004 h 429958"/>
                <a:gd name="connsiteX6" fmla="*/ 11049 w 325278"/>
                <a:gd name="connsiteY6" fmla="*/ 232791 h 429958"/>
                <a:gd name="connsiteX7" fmla="*/ 11049 w 325278"/>
                <a:gd name="connsiteY7" fmla="*/ 236315 h 429958"/>
                <a:gd name="connsiteX8" fmla="*/ 11049 w 325278"/>
                <a:gd name="connsiteY8" fmla="*/ 237839 h 429958"/>
                <a:gd name="connsiteX9" fmla="*/ 11049 w 325278"/>
                <a:gd name="connsiteY9" fmla="*/ 237839 h 429958"/>
                <a:gd name="connsiteX10" fmla="*/ 11144 w 325278"/>
                <a:gd name="connsiteY10" fmla="*/ 239268 h 429958"/>
                <a:gd name="connsiteX11" fmla="*/ 11144 w 325278"/>
                <a:gd name="connsiteY11" fmla="*/ 239268 h 429958"/>
                <a:gd name="connsiteX12" fmla="*/ 11239 w 325278"/>
                <a:gd name="connsiteY12" fmla="*/ 240697 h 429958"/>
                <a:gd name="connsiteX13" fmla="*/ 11239 w 325278"/>
                <a:gd name="connsiteY13" fmla="*/ 240697 h 429958"/>
                <a:gd name="connsiteX14" fmla="*/ 11335 w 325278"/>
                <a:gd name="connsiteY14" fmla="*/ 242126 h 429958"/>
                <a:gd name="connsiteX15" fmla="*/ 11335 w 325278"/>
                <a:gd name="connsiteY15" fmla="*/ 242126 h 429958"/>
                <a:gd name="connsiteX16" fmla="*/ 11525 w 325278"/>
                <a:gd name="connsiteY16" fmla="*/ 243554 h 429958"/>
                <a:gd name="connsiteX17" fmla="*/ 11525 w 325278"/>
                <a:gd name="connsiteY17" fmla="*/ 243554 h 429958"/>
                <a:gd name="connsiteX18" fmla="*/ 11716 w 325278"/>
                <a:gd name="connsiteY18" fmla="*/ 244983 h 429958"/>
                <a:gd name="connsiteX19" fmla="*/ 11716 w 325278"/>
                <a:gd name="connsiteY19" fmla="*/ 244983 h 429958"/>
                <a:gd name="connsiteX20" fmla="*/ 12002 w 325278"/>
                <a:gd name="connsiteY20" fmla="*/ 246412 h 429958"/>
                <a:gd name="connsiteX21" fmla="*/ 12002 w 325278"/>
                <a:gd name="connsiteY21" fmla="*/ 246412 h 429958"/>
                <a:gd name="connsiteX22" fmla="*/ 12287 w 325278"/>
                <a:gd name="connsiteY22" fmla="*/ 247841 h 429958"/>
                <a:gd name="connsiteX23" fmla="*/ 12287 w 325278"/>
                <a:gd name="connsiteY23" fmla="*/ 247841 h 429958"/>
                <a:gd name="connsiteX24" fmla="*/ 12573 w 325278"/>
                <a:gd name="connsiteY24" fmla="*/ 249269 h 429958"/>
                <a:gd name="connsiteX25" fmla="*/ 12573 w 325278"/>
                <a:gd name="connsiteY25" fmla="*/ 249269 h 429958"/>
                <a:gd name="connsiteX26" fmla="*/ 12954 w 325278"/>
                <a:gd name="connsiteY26" fmla="*/ 250698 h 429958"/>
                <a:gd name="connsiteX27" fmla="*/ 12954 w 325278"/>
                <a:gd name="connsiteY27" fmla="*/ 250698 h 429958"/>
                <a:gd name="connsiteX28" fmla="*/ 64294 w 325278"/>
                <a:gd name="connsiteY28" fmla="*/ 293751 h 429958"/>
                <a:gd name="connsiteX29" fmla="*/ 64294 w 325278"/>
                <a:gd name="connsiteY29" fmla="*/ 293751 h 429958"/>
                <a:gd name="connsiteX30" fmla="*/ 65722 w 325278"/>
                <a:gd name="connsiteY30" fmla="*/ 293846 h 429958"/>
                <a:gd name="connsiteX31" fmla="*/ 65722 w 325278"/>
                <a:gd name="connsiteY31" fmla="*/ 293846 h 429958"/>
                <a:gd name="connsiteX32" fmla="*/ 66199 w 325278"/>
                <a:gd name="connsiteY32" fmla="*/ 293846 h 429958"/>
                <a:gd name="connsiteX33" fmla="*/ 69342 w 325278"/>
                <a:gd name="connsiteY33" fmla="*/ 293941 h 429958"/>
                <a:gd name="connsiteX34" fmla="*/ 76771 w 325278"/>
                <a:gd name="connsiteY34" fmla="*/ 293941 h 429958"/>
                <a:gd name="connsiteX35" fmla="*/ 157734 w 325278"/>
                <a:gd name="connsiteY35" fmla="*/ 374904 h 429958"/>
                <a:gd name="connsiteX36" fmla="*/ 157734 w 325278"/>
                <a:gd name="connsiteY36" fmla="*/ 429959 h 429958"/>
                <a:gd name="connsiteX37" fmla="*/ 268510 w 325278"/>
                <a:gd name="connsiteY37" fmla="*/ 429959 h 429958"/>
                <a:gd name="connsiteX38" fmla="*/ 325279 w 325278"/>
                <a:gd name="connsiteY38" fmla="*/ 381476 h 429958"/>
                <a:gd name="connsiteX39" fmla="*/ 325279 w 325278"/>
                <a:gd name="connsiteY39" fmla="*/ 0 h 429958"/>
                <a:gd name="connsiteX40" fmla="*/ 211741 w 325278"/>
                <a:gd name="connsiteY40" fmla="*/ 0 h 42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5278" h="429958">
                  <a:moveTo>
                    <a:pt x="211741" y="95"/>
                  </a:moveTo>
                  <a:lnTo>
                    <a:pt x="172593" y="95"/>
                  </a:lnTo>
                  <a:lnTo>
                    <a:pt x="107252" y="95"/>
                  </a:lnTo>
                  <a:lnTo>
                    <a:pt x="95155" y="95"/>
                  </a:lnTo>
                  <a:lnTo>
                    <a:pt x="0" y="95"/>
                  </a:lnTo>
                  <a:cubicBezTo>
                    <a:pt x="7239" y="7906"/>
                    <a:pt x="11716" y="18764"/>
                    <a:pt x="11621" y="34004"/>
                  </a:cubicBezTo>
                  <a:lnTo>
                    <a:pt x="11049" y="232791"/>
                  </a:lnTo>
                  <a:lnTo>
                    <a:pt x="11049" y="236315"/>
                  </a:lnTo>
                  <a:lnTo>
                    <a:pt x="11049" y="237839"/>
                  </a:lnTo>
                  <a:lnTo>
                    <a:pt x="11049" y="237839"/>
                  </a:lnTo>
                  <a:lnTo>
                    <a:pt x="11144" y="239268"/>
                  </a:lnTo>
                  <a:lnTo>
                    <a:pt x="11144" y="239268"/>
                  </a:lnTo>
                  <a:lnTo>
                    <a:pt x="11239" y="240697"/>
                  </a:lnTo>
                  <a:lnTo>
                    <a:pt x="11239" y="240697"/>
                  </a:lnTo>
                  <a:lnTo>
                    <a:pt x="11335" y="242126"/>
                  </a:lnTo>
                  <a:lnTo>
                    <a:pt x="11335" y="242126"/>
                  </a:lnTo>
                  <a:lnTo>
                    <a:pt x="11525" y="243554"/>
                  </a:lnTo>
                  <a:lnTo>
                    <a:pt x="11525" y="243554"/>
                  </a:lnTo>
                  <a:lnTo>
                    <a:pt x="11716" y="244983"/>
                  </a:lnTo>
                  <a:lnTo>
                    <a:pt x="11716" y="244983"/>
                  </a:lnTo>
                  <a:lnTo>
                    <a:pt x="12002" y="246412"/>
                  </a:lnTo>
                  <a:lnTo>
                    <a:pt x="12002" y="246412"/>
                  </a:lnTo>
                  <a:cubicBezTo>
                    <a:pt x="12097" y="246888"/>
                    <a:pt x="12192" y="247364"/>
                    <a:pt x="12287" y="247841"/>
                  </a:cubicBezTo>
                  <a:lnTo>
                    <a:pt x="12287" y="247841"/>
                  </a:lnTo>
                  <a:lnTo>
                    <a:pt x="12573" y="249269"/>
                  </a:lnTo>
                  <a:lnTo>
                    <a:pt x="12573" y="249269"/>
                  </a:lnTo>
                  <a:lnTo>
                    <a:pt x="12954" y="250698"/>
                  </a:lnTo>
                  <a:lnTo>
                    <a:pt x="12954" y="250698"/>
                  </a:lnTo>
                  <a:cubicBezTo>
                    <a:pt x="19145" y="273844"/>
                    <a:pt x="39434" y="291655"/>
                    <a:pt x="64294" y="293751"/>
                  </a:cubicBezTo>
                  <a:lnTo>
                    <a:pt x="64294" y="293751"/>
                  </a:lnTo>
                  <a:lnTo>
                    <a:pt x="65722" y="293846"/>
                  </a:lnTo>
                  <a:lnTo>
                    <a:pt x="65722" y="293846"/>
                  </a:lnTo>
                  <a:lnTo>
                    <a:pt x="66199" y="293846"/>
                  </a:lnTo>
                  <a:cubicBezTo>
                    <a:pt x="67342" y="293846"/>
                    <a:pt x="68199" y="293941"/>
                    <a:pt x="69342" y="293941"/>
                  </a:cubicBezTo>
                  <a:lnTo>
                    <a:pt x="76771" y="293941"/>
                  </a:lnTo>
                  <a:cubicBezTo>
                    <a:pt x="121349" y="293941"/>
                    <a:pt x="157734" y="330327"/>
                    <a:pt x="157734" y="374904"/>
                  </a:cubicBezTo>
                  <a:lnTo>
                    <a:pt x="157734" y="429959"/>
                  </a:lnTo>
                  <a:lnTo>
                    <a:pt x="268510" y="429959"/>
                  </a:lnTo>
                  <a:cubicBezTo>
                    <a:pt x="297085" y="429959"/>
                    <a:pt x="320898" y="408813"/>
                    <a:pt x="325279" y="381476"/>
                  </a:cubicBezTo>
                  <a:cubicBezTo>
                    <a:pt x="325279" y="381476"/>
                    <a:pt x="325279" y="80201"/>
                    <a:pt x="325279" y="0"/>
                  </a:cubicBezTo>
                  <a:lnTo>
                    <a:pt x="211741"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1" name="Freeform: Shape 210">
              <a:extLst>
                <a:ext uri="{FF2B5EF4-FFF2-40B4-BE49-F238E27FC236}">
                  <a16:creationId xmlns:a16="http://schemas.microsoft.com/office/drawing/2014/main" id="{BEF1A51A-4CDC-4918-922A-8E42BA210951}"/>
                </a:ext>
              </a:extLst>
            </p:cNvPr>
            <p:cNvSpPr/>
            <p:nvPr/>
          </p:nvSpPr>
          <p:spPr>
            <a:xfrm>
              <a:off x="4486386" y="4284043"/>
              <a:ext cx="276796" cy="278606"/>
            </a:xfrm>
            <a:custGeom>
              <a:avLst/>
              <a:gdLst>
                <a:gd name="connsiteX0" fmla="*/ 115158 w 276796"/>
                <a:gd name="connsiteY0" fmla="*/ 95 h 278606"/>
                <a:gd name="connsiteX1" fmla="*/ 0 w 276796"/>
                <a:gd name="connsiteY1" fmla="*/ 114395 h 278606"/>
                <a:gd name="connsiteX2" fmla="*/ 0 w 276796"/>
                <a:gd name="connsiteY2" fmla="*/ 164402 h 278606"/>
                <a:gd name="connsiteX3" fmla="*/ 191 w 276796"/>
                <a:gd name="connsiteY3" fmla="*/ 167545 h 278606"/>
                <a:gd name="connsiteX4" fmla="*/ 0 w 276796"/>
                <a:gd name="connsiteY4" fmla="*/ 170688 h 278606"/>
                <a:gd name="connsiteX5" fmla="*/ 0 w 276796"/>
                <a:gd name="connsiteY5" fmla="*/ 278606 h 278606"/>
                <a:gd name="connsiteX6" fmla="*/ 115158 w 276796"/>
                <a:gd name="connsiteY6" fmla="*/ 278606 h 278606"/>
                <a:gd name="connsiteX7" fmla="*/ 154305 w 276796"/>
                <a:gd name="connsiteY7" fmla="*/ 278606 h 278606"/>
                <a:gd name="connsiteX8" fmla="*/ 276797 w 276796"/>
                <a:gd name="connsiteY8" fmla="*/ 278606 h 278606"/>
                <a:gd name="connsiteX9" fmla="*/ 276797 w 276796"/>
                <a:gd name="connsiteY9" fmla="*/ 0 h 278606"/>
                <a:gd name="connsiteX10" fmla="*/ 115158 w 276796"/>
                <a:gd name="connsiteY10" fmla="*/ 0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6796" h="278606">
                  <a:moveTo>
                    <a:pt x="115158" y="95"/>
                  </a:moveTo>
                  <a:cubicBezTo>
                    <a:pt x="51816" y="95"/>
                    <a:pt x="0" y="51530"/>
                    <a:pt x="0" y="114395"/>
                  </a:cubicBezTo>
                  <a:lnTo>
                    <a:pt x="0" y="164402"/>
                  </a:lnTo>
                  <a:cubicBezTo>
                    <a:pt x="0" y="165449"/>
                    <a:pt x="95" y="166497"/>
                    <a:pt x="191" y="167545"/>
                  </a:cubicBezTo>
                  <a:cubicBezTo>
                    <a:pt x="95" y="168593"/>
                    <a:pt x="0" y="169640"/>
                    <a:pt x="0" y="170688"/>
                  </a:cubicBezTo>
                  <a:lnTo>
                    <a:pt x="0" y="278606"/>
                  </a:lnTo>
                  <a:lnTo>
                    <a:pt x="115158" y="278606"/>
                  </a:lnTo>
                  <a:lnTo>
                    <a:pt x="154305" y="278606"/>
                  </a:lnTo>
                  <a:lnTo>
                    <a:pt x="276797" y="278606"/>
                  </a:lnTo>
                  <a:lnTo>
                    <a:pt x="276797" y="0"/>
                  </a:lnTo>
                  <a:lnTo>
                    <a:pt x="11515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2" name="Freeform: Shape 211">
              <a:extLst>
                <a:ext uri="{FF2B5EF4-FFF2-40B4-BE49-F238E27FC236}">
                  <a16:creationId xmlns:a16="http://schemas.microsoft.com/office/drawing/2014/main" id="{01478734-0AC6-49AA-BF32-5CA553A98943}"/>
                </a:ext>
              </a:extLst>
            </p:cNvPr>
            <p:cNvSpPr/>
            <p:nvPr/>
          </p:nvSpPr>
          <p:spPr>
            <a:xfrm>
              <a:off x="4651074" y="3828367"/>
              <a:ext cx="633888" cy="734377"/>
            </a:xfrm>
            <a:custGeom>
              <a:avLst/>
              <a:gdLst>
                <a:gd name="connsiteX0" fmla="*/ 575024 w 633888"/>
                <a:gd name="connsiteY0" fmla="*/ 0 h 734377"/>
                <a:gd name="connsiteX1" fmla="*/ 472916 w 633888"/>
                <a:gd name="connsiteY1" fmla="*/ 0 h 734377"/>
                <a:gd name="connsiteX2" fmla="*/ 273463 w 633888"/>
                <a:gd name="connsiteY2" fmla="*/ 0 h 734377"/>
                <a:gd name="connsiteX3" fmla="*/ 247079 w 633888"/>
                <a:gd name="connsiteY3" fmla="*/ 0 h 734377"/>
                <a:gd name="connsiteX4" fmla="*/ 233648 w 633888"/>
                <a:gd name="connsiteY4" fmla="*/ 857 h 734377"/>
                <a:gd name="connsiteX5" fmla="*/ 82487 w 633888"/>
                <a:gd name="connsiteY5" fmla="*/ 1238 h 734377"/>
                <a:gd name="connsiteX6" fmla="*/ 762 w 633888"/>
                <a:gd name="connsiteY6" fmla="*/ 762 h 734377"/>
                <a:gd name="connsiteX7" fmla="*/ 762 w 633888"/>
                <a:gd name="connsiteY7" fmla="*/ 141637 h 734377"/>
                <a:gd name="connsiteX8" fmla="*/ 0 w 633888"/>
                <a:gd name="connsiteY8" fmla="*/ 141637 h 734377"/>
                <a:gd name="connsiteX9" fmla="*/ 0 w 633888"/>
                <a:gd name="connsiteY9" fmla="*/ 455771 h 734377"/>
                <a:gd name="connsiteX10" fmla="*/ 93250 w 633888"/>
                <a:gd name="connsiteY10" fmla="*/ 455771 h 734377"/>
                <a:gd name="connsiteX11" fmla="*/ 105346 w 633888"/>
                <a:gd name="connsiteY11" fmla="*/ 455771 h 734377"/>
                <a:gd name="connsiteX12" fmla="*/ 110776 w 633888"/>
                <a:gd name="connsiteY12" fmla="*/ 455771 h 734377"/>
                <a:gd name="connsiteX13" fmla="*/ 110776 w 633888"/>
                <a:gd name="connsiteY13" fmla="*/ 734378 h 734377"/>
                <a:gd name="connsiteX14" fmla="*/ 182309 w 633888"/>
                <a:gd name="connsiteY14" fmla="*/ 734378 h 734377"/>
                <a:gd name="connsiteX15" fmla="*/ 218504 w 633888"/>
                <a:gd name="connsiteY15" fmla="*/ 734378 h 734377"/>
                <a:gd name="connsiteX16" fmla="*/ 324993 w 633888"/>
                <a:gd name="connsiteY16" fmla="*/ 734378 h 734377"/>
                <a:gd name="connsiteX17" fmla="*/ 324993 w 633888"/>
                <a:gd name="connsiteY17" fmla="*/ 711232 h 734377"/>
                <a:gd name="connsiteX18" fmla="*/ 437674 w 633888"/>
                <a:gd name="connsiteY18" fmla="*/ 615029 h 734377"/>
                <a:gd name="connsiteX19" fmla="*/ 633889 w 633888"/>
                <a:gd name="connsiteY19" fmla="*/ 615029 h 734377"/>
                <a:gd name="connsiteX20" fmla="*/ 633889 w 633888"/>
                <a:gd name="connsiteY20" fmla="*/ 512731 h 734377"/>
                <a:gd name="connsiteX21" fmla="*/ 633889 w 633888"/>
                <a:gd name="connsiteY21" fmla="*/ 232886 h 734377"/>
                <a:gd name="connsiteX22" fmla="*/ 633889 w 633888"/>
                <a:gd name="connsiteY22" fmla="*/ 58769 h 734377"/>
                <a:gd name="connsiteX23" fmla="*/ 575024 w 633888"/>
                <a:gd name="connsiteY23" fmla="*/ 0 h 73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3888" h="734377">
                  <a:moveTo>
                    <a:pt x="575024" y="0"/>
                  </a:moveTo>
                  <a:lnTo>
                    <a:pt x="472916" y="0"/>
                  </a:lnTo>
                  <a:lnTo>
                    <a:pt x="273463" y="0"/>
                  </a:lnTo>
                  <a:lnTo>
                    <a:pt x="247079" y="0"/>
                  </a:lnTo>
                  <a:cubicBezTo>
                    <a:pt x="242506" y="0"/>
                    <a:pt x="238030" y="381"/>
                    <a:pt x="233648" y="857"/>
                  </a:cubicBezTo>
                  <a:lnTo>
                    <a:pt x="82487" y="1238"/>
                  </a:lnTo>
                  <a:lnTo>
                    <a:pt x="762" y="762"/>
                  </a:lnTo>
                  <a:lnTo>
                    <a:pt x="762" y="141637"/>
                  </a:lnTo>
                  <a:lnTo>
                    <a:pt x="0" y="141637"/>
                  </a:lnTo>
                  <a:lnTo>
                    <a:pt x="0" y="455771"/>
                  </a:lnTo>
                  <a:lnTo>
                    <a:pt x="93250" y="455771"/>
                  </a:lnTo>
                  <a:lnTo>
                    <a:pt x="105346" y="455771"/>
                  </a:lnTo>
                  <a:lnTo>
                    <a:pt x="110776" y="455771"/>
                  </a:lnTo>
                  <a:lnTo>
                    <a:pt x="110776" y="734378"/>
                  </a:lnTo>
                  <a:lnTo>
                    <a:pt x="182309" y="734378"/>
                  </a:lnTo>
                  <a:lnTo>
                    <a:pt x="218504" y="734378"/>
                  </a:lnTo>
                  <a:lnTo>
                    <a:pt x="324993" y="734378"/>
                  </a:lnTo>
                  <a:lnTo>
                    <a:pt x="324993" y="711232"/>
                  </a:lnTo>
                  <a:cubicBezTo>
                    <a:pt x="333756" y="656939"/>
                    <a:pt x="381000" y="615029"/>
                    <a:pt x="437674" y="615029"/>
                  </a:cubicBezTo>
                  <a:lnTo>
                    <a:pt x="633889" y="615029"/>
                  </a:lnTo>
                  <a:lnTo>
                    <a:pt x="633889" y="512731"/>
                  </a:lnTo>
                  <a:lnTo>
                    <a:pt x="633889" y="232886"/>
                  </a:lnTo>
                  <a:lnTo>
                    <a:pt x="633889" y="58769"/>
                  </a:lnTo>
                  <a:cubicBezTo>
                    <a:pt x="633699" y="26384"/>
                    <a:pt x="607314" y="0"/>
                    <a:pt x="575024" y="0"/>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759510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ppendix">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lvl1pPr>
              <a:defRPr b="0" i="0"/>
            </a:lvl1pPr>
          </a:lstStyle>
          <a:p>
            <a:fld id="{F551322C-20B2-48C3-B63D-68158FEBF630}" type="slidenum">
              <a:rPr lang="en-US" smtClean="0"/>
              <a:pPr/>
              <a:t>‹#›</a:t>
            </a:fld>
            <a:endParaRPr lang="en-US" dirty="0"/>
          </a:p>
        </p:txBody>
      </p:sp>
      <p:sp>
        <p:nvSpPr>
          <p:cNvPr id="22" name="Text Placeholder 15"/>
          <p:cNvSpPr>
            <a:spLocks noGrp="1"/>
          </p:cNvSpPr>
          <p:nvPr>
            <p:ph type="body" sz="quarter" idx="12" hasCustomPrompt="1"/>
          </p:nvPr>
        </p:nvSpPr>
        <p:spPr>
          <a:xfrm>
            <a:off x="1927517" y="1792800"/>
            <a:ext cx="7395317" cy="792162"/>
          </a:xfrm>
          <a:prstGeom prst="rect">
            <a:avLst/>
          </a:prstGeom>
        </p:spPr>
        <p:txBody>
          <a:bodyPr vert="horz" wrap="square" lIns="72000" tIns="36000" rIns="72000" bIns="36000" rtlCol="0" anchor="ctr" anchorCtr="0">
            <a:noAutofit/>
          </a:bodyPr>
          <a:lstStyle>
            <a:lvl1pPr>
              <a:defRPr lang="en-US" sz="3000" b="0" i="0" baseline="0" dirty="0">
                <a:solidFill>
                  <a:srgbClr val="3366FF"/>
                </a:solidFill>
              </a:defRPr>
            </a:lvl1pPr>
          </a:lstStyle>
          <a:p>
            <a:pPr lvl="0"/>
            <a:r>
              <a:rPr lang="en-US" dirty="0"/>
              <a:t>Appendix</a:t>
            </a:r>
          </a:p>
        </p:txBody>
      </p:sp>
      <p:pic>
        <p:nvPicPr>
          <p:cNvPr id="60" name="Picture 59">
            <a:extLst>
              <a:ext uri="{FF2B5EF4-FFF2-40B4-BE49-F238E27FC236}">
                <a16:creationId xmlns:a16="http://schemas.microsoft.com/office/drawing/2014/main" id="{D5DB83FA-5C3A-44ED-B44C-D3FE75776841}"/>
              </a:ext>
            </a:extLst>
          </p:cNvPr>
          <p:cNvPicPr>
            <a:picLocks noChangeAspect="1"/>
          </p:cNvPicPr>
          <p:nvPr userDrawn="1"/>
        </p:nvPicPr>
        <p:blipFill>
          <a:blip r:embed="rId2"/>
          <a:stretch>
            <a:fillRect/>
          </a:stretch>
        </p:blipFill>
        <p:spPr>
          <a:xfrm>
            <a:off x="205062" y="5137252"/>
            <a:ext cx="814736" cy="305962"/>
          </a:xfrm>
          <a:prstGeom prst="rect">
            <a:avLst/>
          </a:prstGeom>
        </p:spPr>
      </p:pic>
      <p:pic>
        <p:nvPicPr>
          <p:cNvPr id="61" name="Picture 60">
            <a:extLst>
              <a:ext uri="{FF2B5EF4-FFF2-40B4-BE49-F238E27FC236}">
                <a16:creationId xmlns:a16="http://schemas.microsoft.com/office/drawing/2014/main" id="{75895028-E589-4F33-808B-9C3894E767F2}"/>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09527" y="4216462"/>
            <a:ext cx="663210" cy="529678"/>
          </a:xfrm>
          <a:prstGeom prst="rect">
            <a:avLst/>
          </a:prstGeom>
        </p:spPr>
      </p:pic>
      <p:pic>
        <p:nvPicPr>
          <p:cNvPr id="62" name="Picture 61">
            <a:extLst>
              <a:ext uri="{FF2B5EF4-FFF2-40B4-BE49-F238E27FC236}">
                <a16:creationId xmlns:a16="http://schemas.microsoft.com/office/drawing/2014/main" id="{3F101822-F690-4F56-B070-AB6DD6F71706}"/>
              </a:ext>
            </a:extLst>
          </p:cNvPr>
          <p:cNvPicPr>
            <a:picLocks noChangeAspect="1"/>
          </p:cNvPicPr>
          <p:nvPr userDrawn="1"/>
        </p:nvPicPr>
        <p:blipFill>
          <a:blip r:embed="rId4"/>
          <a:stretch>
            <a:fillRect/>
          </a:stretch>
        </p:blipFill>
        <p:spPr>
          <a:xfrm>
            <a:off x="266404" y="2421002"/>
            <a:ext cx="740405" cy="322741"/>
          </a:xfrm>
          <a:prstGeom prst="rect">
            <a:avLst/>
          </a:prstGeom>
        </p:spPr>
      </p:pic>
      <p:pic>
        <p:nvPicPr>
          <p:cNvPr id="63" name="Picture 62">
            <a:extLst>
              <a:ext uri="{FF2B5EF4-FFF2-40B4-BE49-F238E27FC236}">
                <a16:creationId xmlns:a16="http://schemas.microsoft.com/office/drawing/2014/main" id="{CA73086A-306F-4C94-93BE-402DB0DA7242}"/>
              </a:ext>
            </a:extLst>
          </p:cNvPr>
          <p:cNvPicPr>
            <a:picLocks noChangeAspect="1"/>
          </p:cNvPicPr>
          <p:nvPr userDrawn="1"/>
        </p:nvPicPr>
        <p:blipFill>
          <a:blip r:embed="rId5"/>
          <a:stretch>
            <a:fillRect/>
          </a:stretch>
        </p:blipFill>
        <p:spPr>
          <a:xfrm>
            <a:off x="289456" y="3550937"/>
            <a:ext cx="648702" cy="325052"/>
          </a:xfrm>
          <a:prstGeom prst="rect">
            <a:avLst/>
          </a:prstGeom>
        </p:spPr>
      </p:pic>
      <p:pic>
        <p:nvPicPr>
          <p:cNvPr id="64" name="Picture 12" descr="http://www.ingenieurjobs.de/content/tinybrowser/image/transnetbw_gmbh.jpg">
            <a:extLst>
              <a:ext uri="{FF2B5EF4-FFF2-40B4-BE49-F238E27FC236}">
                <a16:creationId xmlns:a16="http://schemas.microsoft.com/office/drawing/2014/main" id="{9671E56D-9292-4787-A077-A350C92D7E7F}"/>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02563" y="5392629"/>
            <a:ext cx="834236" cy="164762"/>
          </a:xfrm>
          <a:prstGeom prst="rect">
            <a:avLst/>
          </a:prstGeom>
          <a:noFill/>
          <a:extLst>
            <a:ext uri="{909E8E84-426E-40dd-AFC4-6F175D3DCCD1}">
              <a14:hiddenFill xmlns="" xmlns:a14="http://schemas.microsoft.com/office/drawing/2010/main">
                <a:solidFill>
                  <a:srgbClr val="FFFFFF"/>
                </a:solidFill>
              </a14:hiddenFill>
            </a:ext>
          </a:extLst>
        </p:spPr>
      </p:pic>
      <p:pic>
        <p:nvPicPr>
          <p:cNvPr id="65" name="Picture 64">
            <a:extLst>
              <a:ext uri="{FF2B5EF4-FFF2-40B4-BE49-F238E27FC236}">
                <a16:creationId xmlns:a16="http://schemas.microsoft.com/office/drawing/2014/main" id="{7AB87BCC-5341-4AB0-90AC-894A2001779D}"/>
              </a:ext>
            </a:extLst>
          </p:cNvPr>
          <p:cNvPicPr>
            <a:picLocks noChangeAspect="1"/>
          </p:cNvPicPr>
          <p:nvPr userDrawn="1"/>
        </p:nvPicPr>
        <p:blipFill>
          <a:blip r:embed="rId7"/>
          <a:stretch>
            <a:fillRect/>
          </a:stretch>
        </p:blipFill>
        <p:spPr>
          <a:xfrm>
            <a:off x="1139971" y="2147510"/>
            <a:ext cx="606064" cy="379476"/>
          </a:xfrm>
          <a:prstGeom prst="rect">
            <a:avLst/>
          </a:prstGeom>
        </p:spPr>
      </p:pic>
      <p:pic>
        <p:nvPicPr>
          <p:cNvPr id="66" name="Picture 65">
            <a:extLst>
              <a:ext uri="{FF2B5EF4-FFF2-40B4-BE49-F238E27FC236}">
                <a16:creationId xmlns:a16="http://schemas.microsoft.com/office/drawing/2014/main" id="{B44AF5C3-962C-487D-BEAE-4FB1A344045F}"/>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r="66927"/>
          <a:stretch/>
        </p:blipFill>
        <p:spPr>
          <a:xfrm>
            <a:off x="1133792" y="2752294"/>
            <a:ext cx="631011" cy="253934"/>
          </a:xfrm>
          <a:prstGeom prst="rect">
            <a:avLst/>
          </a:prstGeom>
        </p:spPr>
      </p:pic>
      <p:pic>
        <p:nvPicPr>
          <p:cNvPr id="67" name="Picture 66">
            <a:extLst>
              <a:ext uri="{FF2B5EF4-FFF2-40B4-BE49-F238E27FC236}">
                <a16:creationId xmlns:a16="http://schemas.microsoft.com/office/drawing/2014/main" id="{0441CE42-A4BE-4292-9CF5-0B5059939EB2}"/>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288899" y="4698332"/>
            <a:ext cx="592836" cy="196596"/>
          </a:xfrm>
          <a:prstGeom prst="rect">
            <a:avLst/>
          </a:prstGeom>
        </p:spPr>
      </p:pic>
      <p:pic>
        <p:nvPicPr>
          <p:cNvPr id="68" name="Picture 67">
            <a:extLst>
              <a:ext uri="{FF2B5EF4-FFF2-40B4-BE49-F238E27FC236}">
                <a16:creationId xmlns:a16="http://schemas.microsoft.com/office/drawing/2014/main" id="{E90E7923-392A-45CB-855A-0D6C8538269F}"/>
              </a:ext>
            </a:extLst>
          </p:cNvPr>
          <p:cNvPicPr>
            <a:picLocks noChangeAspect="1"/>
          </p:cNvPicPr>
          <p:nvPr userDrawn="1"/>
        </p:nvPicPr>
        <p:blipFill>
          <a:blip r:embed="rId10"/>
          <a:stretch>
            <a:fillRect/>
          </a:stretch>
        </p:blipFill>
        <p:spPr>
          <a:xfrm>
            <a:off x="287703" y="5476257"/>
            <a:ext cx="633790" cy="396119"/>
          </a:xfrm>
          <a:prstGeom prst="rect">
            <a:avLst/>
          </a:prstGeom>
        </p:spPr>
      </p:pic>
      <p:pic>
        <p:nvPicPr>
          <p:cNvPr id="69" name="Picture 68">
            <a:extLst>
              <a:ext uri="{FF2B5EF4-FFF2-40B4-BE49-F238E27FC236}">
                <a16:creationId xmlns:a16="http://schemas.microsoft.com/office/drawing/2014/main" id="{9C68D06B-5A39-41A4-80B2-6F4C131F30AD}"/>
              </a:ext>
            </a:extLst>
          </p:cNvPr>
          <p:cNvPicPr>
            <a:picLocks noChangeAspect="1"/>
          </p:cNvPicPr>
          <p:nvPr userDrawn="1"/>
        </p:nvPicPr>
        <p:blipFill>
          <a:blip r:embed="rId11"/>
          <a:stretch>
            <a:fillRect/>
          </a:stretch>
        </p:blipFill>
        <p:spPr>
          <a:xfrm>
            <a:off x="1043955" y="4976691"/>
            <a:ext cx="735485" cy="158997"/>
          </a:xfrm>
          <a:prstGeom prst="rect">
            <a:avLst/>
          </a:prstGeom>
        </p:spPr>
      </p:pic>
      <p:pic>
        <p:nvPicPr>
          <p:cNvPr id="70" name="Picture 69">
            <a:extLst>
              <a:ext uri="{FF2B5EF4-FFF2-40B4-BE49-F238E27FC236}">
                <a16:creationId xmlns:a16="http://schemas.microsoft.com/office/drawing/2014/main" id="{7426C16E-8590-4003-A2EC-055671A21C15}"/>
              </a:ext>
            </a:extLst>
          </p:cNvPr>
          <p:cNvPicPr>
            <a:picLocks noChangeAspect="1"/>
          </p:cNvPicPr>
          <p:nvPr userDrawn="1"/>
        </p:nvPicPr>
        <p:blipFill>
          <a:blip r:embed="rId12">
            <a:clrChange>
              <a:clrFrom>
                <a:srgbClr val="FFFFFF"/>
              </a:clrFrom>
              <a:clrTo>
                <a:srgbClr val="FFFFFF">
                  <a:alpha val="0"/>
                </a:srgbClr>
              </a:clrTo>
            </a:clrChange>
          </a:blip>
          <a:stretch>
            <a:fillRect/>
          </a:stretch>
        </p:blipFill>
        <p:spPr bwMode="auto">
          <a:xfrm>
            <a:off x="1086544" y="3686896"/>
            <a:ext cx="707132" cy="377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 name="Picture 70">
            <a:extLst>
              <a:ext uri="{FF2B5EF4-FFF2-40B4-BE49-F238E27FC236}">
                <a16:creationId xmlns:a16="http://schemas.microsoft.com/office/drawing/2014/main" id="{11197264-EC6B-4EDD-B369-6A244D64DEB5}"/>
              </a:ext>
            </a:extLst>
          </p:cNvPr>
          <p:cNvPicPr>
            <a:picLocks noChangeAspect="1"/>
          </p:cNvPicPr>
          <p:nvPr userDrawn="1"/>
        </p:nvPicPr>
        <p:blipFill>
          <a:blip r:embed="rId13" cstate="hqprint">
            <a:extLst>
              <a:ext uri="{28A0092B-C50C-407E-A947-70E740481C1C}">
                <a14:useLocalDpi xmlns:a14="http://schemas.microsoft.com/office/drawing/2010/main"/>
              </a:ext>
            </a:extLst>
          </a:blip>
          <a:stretch>
            <a:fillRect/>
          </a:stretch>
        </p:blipFill>
        <p:spPr>
          <a:xfrm>
            <a:off x="1213955" y="3158657"/>
            <a:ext cx="396152" cy="366468"/>
          </a:xfrm>
          <a:prstGeom prst="rect">
            <a:avLst/>
          </a:prstGeom>
        </p:spPr>
      </p:pic>
      <p:pic>
        <p:nvPicPr>
          <p:cNvPr id="72" name="Picture 71">
            <a:extLst>
              <a:ext uri="{FF2B5EF4-FFF2-40B4-BE49-F238E27FC236}">
                <a16:creationId xmlns:a16="http://schemas.microsoft.com/office/drawing/2014/main" id="{C77F3350-2568-4786-85F1-BB8BD945DDF0}"/>
              </a:ext>
            </a:extLst>
          </p:cNvPr>
          <p:cNvPicPr>
            <a:picLocks noChangeAspect="1"/>
          </p:cNvPicPr>
          <p:nvPr userDrawn="1"/>
        </p:nvPicPr>
        <p:blipFill>
          <a:blip r:embed="rId14"/>
          <a:stretch>
            <a:fillRect/>
          </a:stretch>
        </p:blipFill>
        <p:spPr>
          <a:xfrm>
            <a:off x="324830" y="4088565"/>
            <a:ext cx="718857" cy="345045"/>
          </a:xfrm>
          <a:prstGeom prst="rect">
            <a:avLst/>
          </a:prstGeom>
        </p:spPr>
      </p:pic>
      <p:pic>
        <p:nvPicPr>
          <p:cNvPr id="73" name="Picture 72">
            <a:extLst>
              <a:ext uri="{FF2B5EF4-FFF2-40B4-BE49-F238E27FC236}">
                <a16:creationId xmlns:a16="http://schemas.microsoft.com/office/drawing/2014/main" id="{580FCB63-5821-4653-AF4A-A93D81B71213}"/>
              </a:ext>
            </a:extLst>
          </p:cNvPr>
          <p:cNvPicPr>
            <a:picLocks noChangeAspect="1"/>
          </p:cNvPicPr>
          <p:nvPr userDrawn="1"/>
        </p:nvPicPr>
        <p:blipFill>
          <a:blip r:embed="rId15"/>
          <a:stretch>
            <a:fillRect/>
          </a:stretch>
        </p:blipFill>
        <p:spPr>
          <a:xfrm>
            <a:off x="216480" y="2964886"/>
            <a:ext cx="762321" cy="358625"/>
          </a:xfrm>
          <a:prstGeom prst="rect">
            <a:avLst/>
          </a:prstGeom>
        </p:spPr>
      </p:pic>
      <p:pic>
        <p:nvPicPr>
          <p:cNvPr id="74" name="Picture 73">
            <a:extLst>
              <a:ext uri="{FF2B5EF4-FFF2-40B4-BE49-F238E27FC236}">
                <a16:creationId xmlns:a16="http://schemas.microsoft.com/office/drawing/2014/main" id="{767BDA7F-3116-46D4-8683-E2D706B8DDE5}"/>
              </a:ext>
            </a:extLst>
          </p:cNvPr>
          <p:cNvPicPr>
            <a:picLocks noChangeAspect="1"/>
          </p:cNvPicPr>
          <p:nvPr userDrawn="1"/>
        </p:nvPicPr>
        <p:blipFill>
          <a:blip r:embed="rId16"/>
          <a:stretch>
            <a:fillRect/>
          </a:stretch>
        </p:blipFill>
        <p:spPr>
          <a:xfrm>
            <a:off x="205062" y="1981362"/>
            <a:ext cx="833968" cy="305962"/>
          </a:xfrm>
          <a:prstGeom prst="rect">
            <a:avLst/>
          </a:prstGeom>
        </p:spPr>
      </p:pic>
    </p:spTree>
    <p:extLst>
      <p:ext uri="{BB962C8B-B14F-4D97-AF65-F5344CB8AC3E}">
        <p14:creationId xmlns:p14="http://schemas.microsoft.com/office/powerpoint/2010/main" val="4149601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9999" y="108000"/>
            <a:ext cx="6798796" cy="336550"/>
          </a:xfrm>
        </p:spPr>
        <p:txBody>
          <a:bodyPr vert="horz" lIns="72000" tIns="36000" rIns="72000" bIns="36000" rtlCol="0" anchor="t">
            <a:noAutofit/>
          </a:bodyPr>
          <a:lstStyle>
            <a:lvl1pPr>
              <a:defRPr lang="nl-NL" sz="1600" b="0" i="0" dirty="0">
                <a:solidFill>
                  <a:srgbClr val="008000"/>
                </a:solidFill>
                <a:latin typeface="+mn-lt"/>
                <a:ea typeface="Arial Unicode MS" panose="020B0604020202020204" pitchFamily="34" charset="-128"/>
                <a:cs typeface="Arial" panose="020B0604020202020204" pitchFamily="34" charset="0"/>
              </a:defRPr>
            </a:lvl1pPr>
          </a:lstStyle>
          <a:p>
            <a:pPr marL="0" lvl="0" indent="0" algn="l" rtl="0" eaLnBrk="1" fontAlgn="base" hangingPunct="1">
              <a:spcBef>
                <a:spcPts val="400"/>
              </a:spcBef>
              <a:spcAft>
                <a:spcPct val="0"/>
              </a:spcAft>
              <a:buClr>
                <a:schemeClr val="bg1"/>
              </a:buClr>
              <a:buSzPct val="120000"/>
              <a:buFont typeface="Arial" panose="020B0604020202020204" pitchFamily="34" charset="0"/>
              <a:buNone/>
            </a:pPr>
            <a:r>
              <a:rPr lang="en-US" dirty="0"/>
              <a:t>Click to edit Master title style</a:t>
            </a:r>
            <a:endParaRPr lang="nl-NL" dirty="0"/>
          </a:p>
        </p:txBody>
      </p:sp>
      <p:sp>
        <p:nvSpPr>
          <p:cNvPr id="13" name="Text Placeholder 12"/>
          <p:cNvSpPr>
            <a:spLocks noGrp="1"/>
          </p:cNvSpPr>
          <p:nvPr>
            <p:ph type="body" sz="quarter" idx="16" hasCustomPrompt="1"/>
          </p:nvPr>
        </p:nvSpPr>
        <p:spPr>
          <a:xfrm>
            <a:off x="540000" y="461650"/>
            <a:ext cx="8376894" cy="363850"/>
          </a:xfrm>
          <a:prstGeom prst="rect">
            <a:avLst/>
          </a:prstGeom>
        </p:spPr>
        <p:txBody>
          <a:bodyPr vert="horz" lIns="72000" tIns="36000" rIns="72000" bIns="36000" rtlCol="0" anchor="t">
            <a:noAutofit/>
          </a:bodyPr>
          <a:lstStyle>
            <a:lvl1pPr>
              <a:defRPr lang="nl-NL" sz="1400" b="0" i="0" dirty="0">
                <a:solidFill>
                  <a:srgbClr val="008000"/>
                </a:solidFill>
                <a:latin typeface="+mj-lt"/>
              </a:defRPr>
            </a:lvl1pPr>
          </a:lstStyle>
          <a:p>
            <a:pPr lvl="0">
              <a:spcBef>
                <a:spcPct val="0"/>
              </a:spcBef>
            </a:pPr>
            <a:r>
              <a:rPr lang="en-US" dirty="0"/>
              <a:t>Click to edit Description</a:t>
            </a:r>
          </a:p>
          <a:p>
            <a:pPr lvl="0">
              <a:spcBef>
                <a:spcPct val="0"/>
              </a:spcBef>
            </a:pPr>
            <a:endParaRPr lang="nl-NL" dirty="0"/>
          </a:p>
        </p:txBody>
      </p:sp>
      <p:sp>
        <p:nvSpPr>
          <p:cNvPr id="6" name="Espace réservé du numéro de diapositive 1">
            <a:extLst>
              <a:ext uri="{FF2B5EF4-FFF2-40B4-BE49-F238E27FC236}">
                <a16:creationId xmlns:a16="http://schemas.microsoft.com/office/drawing/2014/main" id="{A202140A-AFAB-44A8-AB9C-F5EEF12E385F}"/>
              </a:ext>
            </a:extLst>
          </p:cNvPr>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a:t>
            </a:fld>
            <a:endParaRPr lang="en-US" dirty="0"/>
          </a:p>
        </p:txBody>
      </p:sp>
    </p:spTree>
    <p:extLst>
      <p:ext uri="{BB962C8B-B14F-4D97-AF65-F5344CB8AC3E}">
        <p14:creationId xmlns:p14="http://schemas.microsoft.com/office/powerpoint/2010/main" val="41226760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2600"/>
            </a:lvl1pPr>
          </a:lstStyle>
          <a:p>
            <a:r>
              <a:rPr lang="en-US"/>
              <a:t>Click to edit Master title style</a:t>
            </a:r>
          </a:p>
        </p:txBody>
      </p:sp>
      <p:sp>
        <p:nvSpPr>
          <p:cNvPr id="3" name="Content Placeholder 2"/>
          <p:cNvSpPr>
            <a:spLocks noGrp="1"/>
          </p:cNvSpPr>
          <p:nvPr>
            <p:ph idx="1"/>
          </p:nvPr>
        </p:nvSpPr>
        <p:spPr>
          <a:xfrm>
            <a:off x="4211340" y="987426"/>
            <a:ext cx="5014913" cy="4873625"/>
          </a:xfr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en-US"/>
              <a:t>Edit Master text styles</a:t>
            </a:r>
          </a:p>
        </p:txBody>
      </p:sp>
      <p:sp>
        <p:nvSpPr>
          <p:cNvPr id="5" name="Date Placeholder 4"/>
          <p:cNvSpPr>
            <a:spLocks noGrp="1"/>
          </p:cNvSpPr>
          <p:nvPr>
            <p:ph type="dt" sz="half" idx="10"/>
          </p:nvPr>
        </p:nvSpPr>
        <p:spPr/>
        <p:txBody>
          <a:bodyPr/>
          <a:lstStyle/>
          <a:p>
            <a:fld id="{627ED9C8-F09A-4D9E-BEC0-4725162E21FF}" type="datetimeFigureOut">
              <a:rPr lang="en-US" smtClean="0"/>
              <a:t>1/27/2022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765124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1926168" y="2912663"/>
            <a:ext cx="7395317" cy="792162"/>
          </a:xfrm>
          <a:prstGeom prst="rect">
            <a:avLst/>
          </a:prstGeom>
        </p:spPr>
        <p:txBody>
          <a:bodyPr/>
          <a:lstStyle>
            <a:lvl1pPr marL="0" indent="0">
              <a:buNone/>
              <a:defRPr lang="en-US" sz="1800" b="0" i="0" baseline="0" dirty="0">
                <a:solidFill>
                  <a:schemeClr val="tx2"/>
                </a:solidFill>
                <a:latin typeface="+mn-lt"/>
                <a:ea typeface="Arial Unicode MS" panose="020B0604020202020204" pitchFamily="34" charset="-128"/>
                <a:cs typeface="Arial" panose="020B0604020202020204" pitchFamily="34" charset="0"/>
              </a:defRPr>
            </a:lvl1pPr>
          </a:lstStyle>
          <a:p>
            <a:pPr lvl="0"/>
            <a:r>
              <a:rPr lang="en-US" dirty="0"/>
              <a:t>Date, Place</a:t>
            </a:r>
          </a:p>
        </p:txBody>
      </p:sp>
      <p:sp>
        <p:nvSpPr>
          <p:cNvPr id="15" name="Text Placeholder 15"/>
          <p:cNvSpPr>
            <a:spLocks noGrp="1"/>
          </p:cNvSpPr>
          <p:nvPr>
            <p:ph type="body" sz="quarter" idx="12" hasCustomPrompt="1"/>
          </p:nvPr>
        </p:nvSpPr>
        <p:spPr>
          <a:xfrm>
            <a:off x="1927517" y="1792322"/>
            <a:ext cx="7395317" cy="792162"/>
          </a:xfrm>
          <a:prstGeom prst="rect">
            <a:avLst/>
          </a:prstGeom>
        </p:spPr>
        <p:txBody>
          <a:bodyPr anchor="ctr" anchorCtr="0">
            <a:noAutofit/>
          </a:bodyPr>
          <a:lstStyle>
            <a:lvl1pPr marL="0" indent="0">
              <a:buNone/>
              <a:defRPr lang="en-US" sz="3000" b="0" i="0" baseline="0" dirty="0">
                <a:solidFill>
                  <a:srgbClr val="008000"/>
                </a:solidFill>
                <a:latin typeface="+mn-lt"/>
                <a:ea typeface="Arial Unicode MS" panose="020B0604020202020204" pitchFamily="34" charset="-128"/>
                <a:cs typeface="Arial" panose="020B0604020202020204" pitchFamily="34" charset="0"/>
              </a:defRPr>
            </a:lvl1pPr>
          </a:lstStyle>
          <a:p>
            <a:pPr lvl="0"/>
            <a:r>
              <a:rPr lang="en-US" dirty="0"/>
              <a:t>Name of the meeting</a:t>
            </a:r>
          </a:p>
        </p:txBody>
      </p:sp>
      <p:pic>
        <p:nvPicPr>
          <p:cNvPr id="68" name="Picture 67">
            <a:extLst>
              <a:ext uri="{FF2B5EF4-FFF2-40B4-BE49-F238E27FC236}">
                <a16:creationId xmlns:a16="http://schemas.microsoft.com/office/drawing/2014/main" id="{B8DA595C-5331-421C-86B4-966FD8CF9BC3}"/>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16762" y="6059368"/>
            <a:ext cx="537715" cy="246320"/>
          </a:xfrm>
          <a:prstGeom prst="rect">
            <a:avLst/>
          </a:prstGeom>
        </p:spPr>
      </p:pic>
      <p:pic>
        <p:nvPicPr>
          <p:cNvPr id="93" name="Picture 92">
            <a:extLst>
              <a:ext uri="{FF2B5EF4-FFF2-40B4-BE49-F238E27FC236}">
                <a16:creationId xmlns:a16="http://schemas.microsoft.com/office/drawing/2014/main" id="{6580E0D9-E078-40FF-9D4D-C37FDC3DAC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00723" y="3297190"/>
            <a:ext cx="533570" cy="426140"/>
          </a:xfrm>
          <a:prstGeom prst="rect">
            <a:avLst/>
          </a:prstGeom>
        </p:spPr>
      </p:pic>
      <p:pic>
        <p:nvPicPr>
          <p:cNvPr id="94" name="Picture 93">
            <a:extLst>
              <a:ext uri="{FF2B5EF4-FFF2-40B4-BE49-F238E27FC236}">
                <a16:creationId xmlns:a16="http://schemas.microsoft.com/office/drawing/2014/main" id="{E9DFCD59-8D65-493C-A213-AED51F3040C7}"/>
              </a:ext>
            </a:extLst>
          </p:cNvPr>
          <p:cNvPicPr>
            <a:picLocks noChangeAspect="1"/>
          </p:cNvPicPr>
          <p:nvPr userDrawn="1"/>
        </p:nvPicPr>
        <p:blipFill>
          <a:blip r:embed="rId4"/>
          <a:srcRect/>
          <a:stretch/>
        </p:blipFill>
        <p:spPr>
          <a:xfrm>
            <a:off x="221355" y="4812947"/>
            <a:ext cx="670193" cy="322741"/>
          </a:xfrm>
          <a:prstGeom prst="rect">
            <a:avLst/>
          </a:prstGeom>
        </p:spPr>
      </p:pic>
      <p:pic>
        <p:nvPicPr>
          <p:cNvPr id="95" name="Picture 12" descr="http://www.ingenieurjobs.de/content/tinybrowser/image/transnetbw_gmbh.jpg">
            <a:extLst>
              <a:ext uri="{FF2B5EF4-FFF2-40B4-BE49-F238E27FC236}">
                <a16:creationId xmlns:a16="http://schemas.microsoft.com/office/drawing/2014/main" id="{23419835-DDEB-462F-8C46-C01726255C01}"/>
              </a:ext>
            </a:extLst>
          </p:cNvPr>
          <p:cNvPicPr>
            <a:picLocks noChangeAspect="1" noChangeArrowheads="1"/>
          </p:cNvPicPr>
          <p:nvPr userDrawn="1"/>
        </p:nvPicPr>
        <p:blipFill>
          <a:blip r:embed="rId5" cstate="hqprint">
            <a:extLst>
              <a:ext uri="{28A0092B-C50C-407E-A947-70E740481C1C}">
                <a14:useLocalDpi xmlns:a14="http://schemas.microsoft.com/office/drawing/2010/main"/>
              </a:ext>
            </a:extLst>
          </a:blip>
          <a:srcRect/>
          <a:stretch>
            <a:fillRect/>
          </a:stretch>
        </p:blipFill>
        <p:spPr bwMode="auto">
          <a:xfrm>
            <a:off x="178916" y="5315472"/>
            <a:ext cx="855487" cy="168959"/>
          </a:xfrm>
          <a:prstGeom prst="rect">
            <a:avLst/>
          </a:prstGeom>
          <a:noFill/>
          <a:extLst>
            <a:ext uri="{909E8E84-426E-40dd-AFC4-6F175D3DCCD1}">
              <a14:hiddenFill xmlns:a14="http://schemas.microsoft.com/office/drawing/2010/main" xmlns="">
                <a:solidFill>
                  <a:srgbClr val="FFFFFF"/>
                </a:solidFill>
              </a14:hiddenFill>
            </a:ext>
          </a:extLst>
        </p:spPr>
      </p:pic>
      <p:pic>
        <p:nvPicPr>
          <p:cNvPr id="96" name="Picture 95">
            <a:extLst>
              <a:ext uri="{FF2B5EF4-FFF2-40B4-BE49-F238E27FC236}">
                <a16:creationId xmlns:a16="http://schemas.microsoft.com/office/drawing/2014/main" id="{E59277D4-0C38-4FDA-A5D0-A096CE8AEE0E}"/>
              </a:ext>
            </a:extLst>
          </p:cNvPr>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276655" y="2867547"/>
            <a:ext cx="606064" cy="379476"/>
          </a:xfrm>
          <a:prstGeom prst="rect">
            <a:avLst/>
          </a:prstGeom>
        </p:spPr>
      </p:pic>
      <p:pic>
        <p:nvPicPr>
          <p:cNvPr id="97" name="Picture 96">
            <a:extLst>
              <a:ext uri="{FF2B5EF4-FFF2-40B4-BE49-F238E27FC236}">
                <a16:creationId xmlns:a16="http://schemas.microsoft.com/office/drawing/2014/main" id="{326987DE-1C4D-47F6-9CDB-2E6E331ED127}"/>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r="66927"/>
          <a:stretch/>
        </p:blipFill>
        <p:spPr>
          <a:xfrm>
            <a:off x="1016762" y="4475060"/>
            <a:ext cx="562560" cy="226388"/>
          </a:xfrm>
          <a:prstGeom prst="rect">
            <a:avLst/>
          </a:prstGeom>
        </p:spPr>
      </p:pic>
      <p:pic>
        <p:nvPicPr>
          <p:cNvPr id="98" name="Picture 97">
            <a:extLst>
              <a:ext uri="{FF2B5EF4-FFF2-40B4-BE49-F238E27FC236}">
                <a16:creationId xmlns:a16="http://schemas.microsoft.com/office/drawing/2014/main" id="{AD58C978-8FF4-4C4C-BE8D-7C7210C55578}"/>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265603" y="2627955"/>
            <a:ext cx="592836" cy="196596"/>
          </a:xfrm>
          <a:prstGeom prst="rect">
            <a:avLst/>
          </a:prstGeom>
        </p:spPr>
      </p:pic>
      <p:pic>
        <p:nvPicPr>
          <p:cNvPr id="99" name="Picture 98">
            <a:extLst>
              <a:ext uri="{FF2B5EF4-FFF2-40B4-BE49-F238E27FC236}">
                <a16:creationId xmlns:a16="http://schemas.microsoft.com/office/drawing/2014/main" id="{C150BA65-4DE4-427B-BDF0-0AE3BE7D5121}"/>
              </a:ext>
            </a:extLst>
          </p:cNvPr>
          <p:cNvPicPr>
            <a:picLocks noChangeAspect="1"/>
          </p:cNvPicPr>
          <p:nvPr userDrawn="1"/>
        </p:nvPicPr>
        <p:blipFill>
          <a:blip r:embed="rId9" cstate="hqprint">
            <a:extLst>
              <a:ext uri="{28A0092B-C50C-407E-A947-70E740481C1C}">
                <a14:useLocalDpi xmlns:a14="http://schemas.microsoft.com/office/drawing/2010/main"/>
              </a:ext>
            </a:extLst>
          </a:blip>
          <a:stretch>
            <a:fillRect/>
          </a:stretch>
        </p:blipFill>
        <p:spPr>
          <a:xfrm>
            <a:off x="232514" y="6009100"/>
            <a:ext cx="633790" cy="396119"/>
          </a:xfrm>
          <a:prstGeom prst="rect">
            <a:avLst/>
          </a:prstGeom>
        </p:spPr>
      </p:pic>
      <p:pic>
        <p:nvPicPr>
          <p:cNvPr id="100" name="Picture 99">
            <a:extLst>
              <a:ext uri="{FF2B5EF4-FFF2-40B4-BE49-F238E27FC236}">
                <a16:creationId xmlns:a16="http://schemas.microsoft.com/office/drawing/2014/main" id="{16C635C3-A747-4DD1-A183-E66FCA2E8440}"/>
              </a:ext>
            </a:extLst>
          </p:cNvPr>
          <p:cNvPicPr>
            <a:picLocks noChangeAspect="1"/>
          </p:cNvPicPr>
          <p:nvPr userDrawn="1"/>
        </p:nvPicPr>
        <p:blipFill>
          <a:blip r:embed="rId10" cstate="hqprint">
            <a:extLst>
              <a:ext uri="{28A0092B-C50C-407E-A947-70E740481C1C}">
                <a14:useLocalDpi xmlns:a14="http://schemas.microsoft.com/office/drawing/2010/main"/>
              </a:ext>
            </a:extLst>
          </a:blip>
          <a:stretch>
            <a:fillRect/>
          </a:stretch>
        </p:blipFill>
        <p:spPr>
          <a:xfrm>
            <a:off x="167382" y="4499299"/>
            <a:ext cx="735485" cy="158997"/>
          </a:xfrm>
          <a:prstGeom prst="rect">
            <a:avLst/>
          </a:prstGeom>
        </p:spPr>
      </p:pic>
      <p:pic>
        <p:nvPicPr>
          <p:cNvPr id="101" name="Picture 100">
            <a:extLst>
              <a:ext uri="{FF2B5EF4-FFF2-40B4-BE49-F238E27FC236}">
                <a16:creationId xmlns:a16="http://schemas.microsoft.com/office/drawing/2014/main" id="{C1263A9A-07FE-48D0-9BE1-92CC074807EF}"/>
              </a:ext>
            </a:extLst>
          </p:cNvPr>
          <p:cNvPicPr>
            <a:picLocks noChangeAspect="1"/>
          </p:cNvPicPr>
          <p:nvPr userDrawn="1"/>
        </p:nvPicPr>
        <p:blipFill>
          <a:blip r:embed="rId11"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auto">
          <a:xfrm>
            <a:off x="211859" y="4013895"/>
            <a:ext cx="635064" cy="3387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 name="Picture 103">
            <a:extLst>
              <a:ext uri="{FF2B5EF4-FFF2-40B4-BE49-F238E27FC236}">
                <a16:creationId xmlns:a16="http://schemas.microsoft.com/office/drawing/2014/main" id="{4ED1C003-0716-4C59-AC2C-4A4D67985F69}"/>
              </a:ext>
            </a:extLst>
          </p:cNvPr>
          <p:cNvPicPr>
            <a:picLocks noChangeAspect="1"/>
          </p:cNvPicPr>
          <p:nvPr userDrawn="1"/>
        </p:nvPicPr>
        <p:blipFill>
          <a:blip r:embed="rId12" cstate="hqprint">
            <a:extLst>
              <a:ext uri="{28A0092B-C50C-407E-A947-70E740481C1C}">
                <a14:useLocalDpi xmlns:a14="http://schemas.microsoft.com/office/drawing/2010/main"/>
              </a:ext>
            </a:extLst>
          </a:blip>
          <a:stretch>
            <a:fillRect/>
          </a:stretch>
        </p:blipFill>
        <p:spPr>
          <a:xfrm>
            <a:off x="1132569" y="5176838"/>
            <a:ext cx="455502" cy="421370"/>
          </a:xfrm>
          <a:prstGeom prst="rect">
            <a:avLst/>
          </a:prstGeom>
        </p:spPr>
      </p:pic>
      <p:pic>
        <p:nvPicPr>
          <p:cNvPr id="105" name="Picture 104">
            <a:extLst>
              <a:ext uri="{FF2B5EF4-FFF2-40B4-BE49-F238E27FC236}">
                <a16:creationId xmlns:a16="http://schemas.microsoft.com/office/drawing/2014/main" id="{973BD1DF-D9B2-46EF-9C92-35141C465803}"/>
              </a:ext>
            </a:extLst>
          </p:cNvPr>
          <p:cNvPicPr>
            <a:picLocks noChangeAspect="1"/>
          </p:cNvPicPr>
          <p:nvPr userDrawn="1"/>
        </p:nvPicPr>
        <p:blipFill>
          <a:blip r:embed="rId13" cstate="hqprint">
            <a:extLst>
              <a:ext uri="{28A0092B-C50C-407E-A947-70E740481C1C}">
                <a14:useLocalDpi xmlns:a14="http://schemas.microsoft.com/office/drawing/2010/main"/>
              </a:ext>
            </a:extLst>
          </a:blip>
          <a:stretch>
            <a:fillRect/>
          </a:stretch>
        </p:blipFill>
        <p:spPr>
          <a:xfrm>
            <a:off x="276655" y="2259089"/>
            <a:ext cx="533146" cy="255904"/>
          </a:xfrm>
          <a:prstGeom prst="rect">
            <a:avLst/>
          </a:prstGeom>
        </p:spPr>
      </p:pic>
      <p:pic>
        <p:nvPicPr>
          <p:cNvPr id="106" name="Picture 105">
            <a:extLst>
              <a:ext uri="{FF2B5EF4-FFF2-40B4-BE49-F238E27FC236}">
                <a16:creationId xmlns:a16="http://schemas.microsoft.com/office/drawing/2014/main" id="{7930FCF6-C0EA-4055-982D-383E7BC1DF9E}"/>
              </a:ext>
            </a:extLst>
          </p:cNvPr>
          <p:cNvPicPr>
            <a:picLocks noChangeAspect="1"/>
          </p:cNvPicPr>
          <p:nvPr userDrawn="1"/>
        </p:nvPicPr>
        <p:blipFill>
          <a:blip r:embed="rId14" cstate="hqprint">
            <a:extLst>
              <a:ext uri="{28A0092B-C50C-407E-A947-70E740481C1C}">
                <a14:useLocalDpi xmlns:a14="http://schemas.microsoft.com/office/drawing/2010/main"/>
              </a:ext>
            </a:extLst>
          </a:blip>
          <a:stretch>
            <a:fillRect/>
          </a:stretch>
        </p:blipFill>
        <p:spPr>
          <a:xfrm>
            <a:off x="882834" y="1899314"/>
            <a:ext cx="935642" cy="284214"/>
          </a:xfrm>
          <a:prstGeom prst="rect">
            <a:avLst/>
          </a:prstGeom>
        </p:spPr>
      </p:pic>
      <p:pic>
        <p:nvPicPr>
          <p:cNvPr id="126" name="Picture 125">
            <a:extLst>
              <a:ext uri="{FF2B5EF4-FFF2-40B4-BE49-F238E27FC236}">
                <a16:creationId xmlns:a16="http://schemas.microsoft.com/office/drawing/2014/main" id="{FF6F13EE-A9BC-4602-B0B3-36448F6EBD04}"/>
              </a:ext>
            </a:extLst>
          </p:cNvPr>
          <p:cNvPicPr>
            <a:picLocks noChangeAspect="1"/>
          </p:cNvPicPr>
          <p:nvPr userDrawn="1"/>
        </p:nvPicPr>
        <p:blipFill>
          <a:blip r:embed="rId15" cstate="hqprint">
            <a:extLst>
              <a:ext uri="{28A0092B-C50C-407E-A947-70E740481C1C}">
                <a14:useLocalDpi xmlns:a14="http://schemas.microsoft.com/office/drawing/2010/main"/>
              </a:ext>
            </a:extLst>
          </a:blip>
          <a:stretch>
            <a:fillRect/>
          </a:stretch>
        </p:blipFill>
        <p:spPr>
          <a:xfrm>
            <a:off x="976463" y="2260297"/>
            <a:ext cx="767715" cy="233480"/>
          </a:xfrm>
          <a:prstGeom prst="rect">
            <a:avLst/>
          </a:prstGeom>
        </p:spPr>
      </p:pic>
      <p:pic>
        <p:nvPicPr>
          <p:cNvPr id="127" name="Picture 126">
            <a:extLst>
              <a:ext uri="{FF2B5EF4-FFF2-40B4-BE49-F238E27FC236}">
                <a16:creationId xmlns:a16="http://schemas.microsoft.com/office/drawing/2014/main" id="{EB9D4C18-EE54-4290-898E-F20C8A26A688}"/>
              </a:ext>
            </a:extLst>
          </p:cNvPr>
          <p:cNvPicPr>
            <a:picLocks noChangeAspect="1"/>
          </p:cNvPicPr>
          <p:nvPr userDrawn="1"/>
        </p:nvPicPr>
        <p:blipFill>
          <a:blip r:embed="rId16" cstate="hqprint">
            <a:extLst>
              <a:ext uri="{28A0092B-C50C-407E-A947-70E740481C1C}">
                <a14:useLocalDpi xmlns:a14="http://schemas.microsoft.com/office/drawing/2010/main"/>
              </a:ext>
            </a:extLst>
          </a:blip>
          <a:stretch>
            <a:fillRect/>
          </a:stretch>
        </p:blipFill>
        <p:spPr>
          <a:xfrm>
            <a:off x="278045" y="3716143"/>
            <a:ext cx="562560" cy="247585"/>
          </a:xfrm>
          <a:prstGeom prst="rect">
            <a:avLst/>
          </a:prstGeom>
        </p:spPr>
      </p:pic>
      <p:pic>
        <p:nvPicPr>
          <p:cNvPr id="128" name="Picture 127">
            <a:extLst>
              <a:ext uri="{FF2B5EF4-FFF2-40B4-BE49-F238E27FC236}">
                <a16:creationId xmlns:a16="http://schemas.microsoft.com/office/drawing/2014/main" id="{05BD539B-0A3B-4C99-933F-172CEDA116BF}"/>
              </a:ext>
            </a:extLst>
          </p:cNvPr>
          <p:cNvPicPr>
            <a:picLocks noChangeAspect="1"/>
          </p:cNvPicPr>
          <p:nvPr userDrawn="1"/>
        </p:nvPicPr>
        <p:blipFill>
          <a:blip r:embed="rId17" cstate="hqprint">
            <a:extLst>
              <a:ext uri="{28A0092B-C50C-407E-A947-70E740481C1C}">
                <a14:useLocalDpi xmlns:a14="http://schemas.microsoft.com/office/drawing/2010/main"/>
              </a:ext>
            </a:extLst>
          </a:blip>
          <a:stretch>
            <a:fillRect/>
          </a:stretch>
        </p:blipFill>
        <p:spPr>
          <a:xfrm>
            <a:off x="789954" y="5689894"/>
            <a:ext cx="767715" cy="240301"/>
          </a:xfrm>
          <a:prstGeom prst="rect">
            <a:avLst/>
          </a:prstGeom>
        </p:spPr>
      </p:pic>
      <p:pic>
        <p:nvPicPr>
          <p:cNvPr id="129" name="Picture 128">
            <a:extLst>
              <a:ext uri="{FF2B5EF4-FFF2-40B4-BE49-F238E27FC236}">
                <a16:creationId xmlns:a16="http://schemas.microsoft.com/office/drawing/2014/main" id="{20E68A81-564F-4B23-9350-1DC2D30271DD}"/>
              </a:ext>
            </a:extLst>
          </p:cNvPr>
          <p:cNvPicPr>
            <a:picLocks noChangeAspect="1"/>
          </p:cNvPicPr>
          <p:nvPr userDrawn="1"/>
        </p:nvPicPr>
        <p:blipFill>
          <a:blip r:embed="rId18" cstate="hqprint">
            <a:extLst>
              <a:ext uri="{28A0092B-C50C-407E-A947-70E740481C1C}">
                <a14:useLocalDpi xmlns:a14="http://schemas.microsoft.com/office/drawing/2010/main"/>
              </a:ext>
            </a:extLst>
          </a:blip>
          <a:stretch>
            <a:fillRect/>
          </a:stretch>
        </p:blipFill>
        <p:spPr>
          <a:xfrm>
            <a:off x="225758" y="5553136"/>
            <a:ext cx="481568" cy="482869"/>
          </a:xfrm>
          <a:prstGeom prst="rect">
            <a:avLst/>
          </a:prstGeom>
        </p:spPr>
      </p:pic>
      <p:pic>
        <p:nvPicPr>
          <p:cNvPr id="130" name="Picture 129">
            <a:extLst>
              <a:ext uri="{FF2B5EF4-FFF2-40B4-BE49-F238E27FC236}">
                <a16:creationId xmlns:a16="http://schemas.microsoft.com/office/drawing/2014/main" id="{FC5C7654-46A0-4FB3-A4FE-8C402CB63D64}"/>
              </a:ext>
            </a:extLst>
          </p:cNvPr>
          <p:cNvPicPr>
            <a:picLocks noChangeAspect="1"/>
          </p:cNvPicPr>
          <p:nvPr userDrawn="1"/>
        </p:nvPicPr>
        <p:blipFill>
          <a:blip r:embed="rId19"/>
          <a:stretch>
            <a:fillRect/>
          </a:stretch>
        </p:blipFill>
        <p:spPr>
          <a:xfrm>
            <a:off x="924659" y="4092615"/>
            <a:ext cx="673376" cy="229771"/>
          </a:xfrm>
          <a:prstGeom prst="rect">
            <a:avLst/>
          </a:prstGeom>
        </p:spPr>
      </p:pic>
      <p:pic>
        <p:nvPicPr>
          <p:cNvPr id="131" name="Picture 130">
            <a:extLst>
              <a:ext uri="{FF2B5EF4-FFF2-40B4-BE49-F238E27FC236}">
                <a16:creationId xmlns:a16="http://schemas.microsoft.com/office/drawing/2014/main" id="{72F2D462-8910-442B-BCAC-00FE1F1761DB}"/>
              </a:ext>
            </a:extLst>
          </p:cNvPr>
          <p:cNvPicPr>
            <a:picLocks noChangeAspect="1"/>
          </p:cNvPicPr>
          <p:nvPr userDrawn="1"/>
        </p:nvPicPr>
        <p:blipFill>
          <a:blip r:embed="rId20"/>
          <a:stretch>
            <a:fillRect/>
          </a:stretch>
        </p:blipFill>
        <p:spPr>
          <a:xfrm>
            <a:off x="1034403" y="2600734"/>
            <a:ext cx="559177" cy="180633"/>
          </a:xfrm>
          <a:prstGeom prst="rect">
            <a:avLst/>
          </a:prstGeom>
        </p:spPr>
      </p:pic>
      <p:pic>
        <p:nvPicPr>
          <p:cNvPr id="132" name="Picture 16" descr="Afbeeldingsresultaat voor Exaa LOGO">
            <a:extLst>
              <a:ext uri="{FF2B5EF4-FFF2-40B4-BE49-F238E27FC236}">
                <a16:creationId xmlns:a16="http://schemas.microsoft.com/office/drawing/2014/main" id="{55EF3831-6039-48FF-9BFE-FA1F8AA691BE}"/>
              </a:ext>
            </a:extLst>
          </p:cNvPr>
          <p:cNvPicPr>
            <a:picLocks noChangeAspect="1" noChangeArrowheads="1"/>
          </p:cNvPicPr>
          <p:nvPr userDrawn="1"/>
        </p:nvPicPr>
        <p:blipFill>
          <a:blip r:embed="rId21" cstate="hqprint">
            <a:extLst>
              <a:ext uri="{28A0092B-C50C-407E-A947-70E740481C1C}">
                <a14:useLocalDpi xmlns:a14="http://schemas.microsoft.com/office/drawing/2010/main"/>
              </a:ext>
            </a:extLst>
          </a:blip>
          <a:srcRect/>
          <a:stretch>
            <a:fillRect/>
          </a:stretch>
        </p:blipFill>
        <p:spPr bwMode="auto">
          <a:xfrm>
            <a:off x="1066173" y="1595900"/>
            <a:ext cx="591177" cy="252076"/>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132">
            <a:extLst>
              <a:ext uri="{FF2B5EF4-FFF2-40B4-BE49-F238E27FC236}">
                <a16:creationId xmlns:a16="http://schemas.microsoft.com/office/drawing/2014/main" id="{336A06E2-0B37-4C13-BBBB-4AAB0015866F}"/>
              </a:ext>
            </a:extLst>
          </p:cNvPr>
          <p:cNvPicPr>
            <a:picLocks noChangeAspect="1"/>
          </p:cNvPicPr>
          <p:nvPr userDrawn="1"/>
        </p:nvPicPr>
        <p:blipFill>
          <a:blip r:embed="rId22" cstate="hqprint">
            <a:extLst>
              <a:ext uri="{28A0092B-C50C-407E-A947-70E740481C1C}">
                <a14:useLocalDpi xmlns:a14="http://schemas.microsoft.com/office/drawing/2010/main"/>
              </a:ext>
            </a:extLst>
          </a:blip>
          <a:stretch>
            <a:fillRect/>
          </a:stretch>
        </p:blipFill>
        <p:spPr>
          <a:xfrm>
            <a:off x="1195092" y="3563180"/>
            <a:ext cx="275438" cy="465584"/>
          </a:xfrm>
          <a:prstGeom prst="rect">
            <a:avLst/>
          </a:prstGeom>
        </p:spPr>
      </p:pic>
      <p:pic>
        <p:nvPicPr>
          <p:cNvPr id="134" name="Picture 133">
            <a:extLst>
              <a:ext uri="{FF2B5EF4-FFF2-40B4-BE49-F238E27FC236}">
                <a16:creationId xmlns:a16="http://schemas.microsoft.com/office/drawing/2014/main" id="{053E0479-7887-44B5-8E17-5CB1F3111808}"/>
              </a:ext>
            </a:extLst>
          </p:cNvPr>
          <p:cNvPicPr>
            <a:picLocks noChangeAspect="1"/>
          </p:cNvPicPr>
          <p:nvPr userDrawn="1"/>
        </p:nvPicPr>
        <p:blipFill>
          <a:blip r:embed="rId23"/>
          <a:stretch>
            <a:fillRect/>
          </a:stretch>
        </p:blipFill>
        <p:spPr>
          <a:xfrm>
            <a:off x="1051749" y="2906920"/>
            <a:ext cx="577033" cy="289140"/>
          </a:xfrm>
          <a:prstGeom prst="rect">
            <a:avLst/>
          </a:prstGeom>
        </p:spPr>
      </p:pic>
      <p:pic>
        <p:nvPicPr>
          <p:cNvPr id="135" name="Picture 134">
            <a:extLst>
              <a:ext uri="{FF2B5EF4-FFF2-40B4-BE49-F238E27FC236}">
                <a16:creationId xmlns:a16="http://schemas.microsoft.com/office/drawing/2014/main" id="{7BDE592B-0570-4828-8273-21FA9562E1C8}"/>
              </a:ext>
            </a:extLst>
          </p:cNvPr>
          <p:cNvPicPr>
            <a:picLocks noChangeAspect="1"/>
          </p:cNvPicPr>
          <p:nvPr userDrawn="1"/>
        </p:nvPicPr>
        <p:blipFill>
          <a:blip r:embed="rId24" cstate="hqprint">
            <a:extLst>
              <a:ext uri="{28A0092B-C50C-407E-A947-70E740481C1C}">
                <a14:useLocalDpi xmlns:a14="http://schemas.microsoft.com/office/drawing/2010/main"/>
              </a:ext>
            </a:extLst>
          </a:blip>
          <a:stretch>
            <a:fillRect/>
          </a:stretch>
        </p:blipFill>
        <p:spPr>
          <a:xfrm>
            <a:off x="211859" y="1862828"/>
            <a:ext cx="688137" cy="323726"/>
          </a:xfrm>
          <a:prstGeom prst="rect">
            <a:avLst/>
          </a:prstGeom>
        </p:spPr>
      </p:pic>
      <p:pic>
        <p:nvPicPr>
          <p:cNvPr id="136" name="Picture 135">
            <a:extLst>
              <a:ext uri="{FF2B5EF4-FFF2-40B4-BE49-F238E27FC236}">
                <a16:creationId xmlns:a16="http://schemas.microsoft.com/office/drawing/2014/main" id="{55DDA979-B94D-43B1-8A18-B69AB85019F8}"/>
              </a:ext>
            </a:extLst>
          </p:cNvPr>
          <p:cNvPicPr>
            <a:picLocks noChangeAspect="1"/>
          </p:cNvPicPr>
          <p:nvPr userDrawn="1"/>
        </p:nvPicPr>
        <p:blipFill>
          <a:blip r:embed="rId25"/>
          <a:stretch>
            <a:fillRect/>
          </a:stretch>
        </p:blipFill>
        <p:spPr>
          <a:xfrm>
            <a:off x="926654" y="4783546"/>
            <a:ext cx="747298" cy="280636"/>
          </a:xfrm>
          <a:prstGeom prst="rect">
            <a:avLst/>
          </a:prstGeom>
        </p:spPr>
      </p:pic>
      <p:pic>
        <p:nvPicPr>
          <p:cNvPr id="137" name="Picture 136">
            <a:extLst>
              <a:ext uri="{FF2B5EF4-FFF2-40B4-BE49-F238E27FC236}">
                <a16:creationId xmlns:a16="http://schemas.microsoft.com/office/drawing/2014/main" id="{B5DC20A2-6355-42C4-BC5A-FE0B07E90C20}"/>
              </a:ext>
            </a:extLst>
          </p:cNvPr>
          <p:cNvPicPr>
            <a:picLocks noChangeAspect="1"/>
          </p:cNvPicPr>
          <p:nvPr userDrawn="1"/>
        </p:nvPicPr>
        <p:blipFill>
          <a:blip r:embed="rId26" cstate="hqprint">
            <a:extLst>
              <a:ext uri="{28A0092B-C50C-407E-A947-70E740481C1C}">
                <a14:useLocalDpi xmlns:a14="http://schemas.microsoft.com/office/drawing/2010/main"/>
              </a:ext>
            </a:extLst>
          </a:blip>
          <a:stretch>
            <a:fillRect/>
          </a:stretch>
        </p:blipFill>
        <p:spPr>
          <a:xfrm>
            <a:off x="129412" y="1509597"/>
            <a:ext cx="764938" cy="280636"/>
          </a:xfrm>
          <a:prstGeom prst="rect">
            <a:avLst/>
          </a:prstGeom>
        </p:spPr>
      </p:pic>
      <p:pic>
        <p:nvPicPr>
          <p:cNvPr id="138" name="Graphic 137">
            <a:extLst>
              <a:ext uri="{FF2B5EF4-FFF2-40B4-BE49-F238E27FC236}">
                <a16:creationId xmlns:a16="http://schemas.microsoft.com/office/drawing/2014/main" id="{3FD3F867-5F54-4155-BD3C-2BB35D75CF4F}"/>
              </a:ext>
            </a:extLst>
          </p:cNvPr>
          <p:cNvPicPr>
            <a:picLocks noChangeAspect="1"/>
          </p:cNvPicPr>
          <p:nvPr userDrawn="1"/>
        </p:nvPicPr>
        <p:blipFill>
          <a:blip r:embed="rId27">
            <a:extLst>
              <a:ext uri="{96DAC541-7B7A-43D3-8B79-37D633B846F1}">
                <asvg:svgBlip xmlns:asvg="http://schemas.microsoft.com/office/drawing/2016/SVG/main" xmlns="" r:embed="rId28"/>
              </a:ext>
            </a:extLst>
          </a:blip>
          <a:stretch>
            <a:fillRect/>
          </a:stretch>
        </p:blipFill>
        <p:spPr>
          <a:xfrm>
            <a:off x="886594" y="3292693"/>
            <a:ext cx="673376" cy="192393"/>
          </a:xfrm>
          <a:prstGeom prst="rect">
            <a:avLst/>
          </a:prstGeom>
        </p:spPr>
      </p:pic>
      <p:grpSp>
        <p:nvGrpSpPr>
          <p:cNvPr id="167" name="Graphic 3">
            <a:extLst>
              <a:ext uri="{FF2B5EF4-FFF2-40B4-BE49-F238E27FC236}">
                <a16:creationId xmlns:a16="http://schemas.microsoft.com/office/drawing/2014/main" id="{94446284-21B9-4C87-AC1F-7B13C7CE109E}"/>
              </a:ext>
            </a:extLst>
          </p:cNvPr>
          <p:cNvGrpSpPr>
            <a:grpSpLocks/>
          </p:cNvGrpSpPr>
          <p:nvPr userDrawn="1"/>
        </p:nvGrpSpPr>
        <p:grpSpPr>
          <a:xfrm>
            <a:off x="4805177" y="2340000"/>
            <a:ext cx="5580000" cy="4460400"/>
            <a:chOff x="66025" y="-34306"/>
            <a:chExt cx="6381750" cy="5895975"/>
          </a:xfrm>
          <a:scene3d>
            <a:camera prst="perspectiveRight">
              <a:rot lat="0" lon="19500000" rev="0"/>
            </a:camera>
            <a:lightRig rig="threePt" dir="t"/>
          </a:scene3d>
        </p:grpSpPr>
        <p:sp>
          <p:nvSpPr>
            <p:cNvPr id="168" name="Freeform: Shape 167">
              <a:extLst>
                <a:ext uri="{FF2B5EF4-FFF2-40B4-BE49-F238E27FC236}">
                  <a16:creationId xmlns:a16="http://schemas.microsoft.com/office/drawing/2014/main" id="{054B982C-4046-4084-B1B5-7B2C88EB8E64}"/>
                </a:ext>
              </a:extLst>
            </p:cNvPr>
            <p:cNvSpPr/>
            <p:nvPr/>
          </p:nvSpPr>
          <p:spPr>
            <a:xfrm>
              <a:off x="5751687" y="4420250"/>
              <a:ext cx="484155" cy="202882"/>
            </a:xfrm>
            <a:custGeom>
              <a:avLst/>
              <a:gdLst>
                <a:gd name="connsiteX0" fmla="*/ 426530 w 484155"/>
                <a:gd name="connsiteY0" fmla="*/ 0 h 202882"/>
                <a:gd name="connsiteX1" fmla="*/ 396050 w 484155"/>
                <a:gd name="connsiteY1" fmla="*/ 0 h 202882"/>
                <a:gd name="connsiteX2" fmla="*/ 0 w 484155"/>
                <a:gd name="connsiteY2" fmla="*/ 95 h 202882"/>
                <a:gd name="connsiteX3" fmla="*/ 0 w 484155"/>
                <a:gd name="connsiteY3" fmla="*/ 196596 h 202882"/>
                <a:gd name="connsiteX4" fmla="*/ 476 w 484155"/>
                <a:gd name="connsiteY4" fmla="*/ 202882 h 202882"/>
                <a:gd name="connsiteX5" fmla="*/ 69152 w 484155"/>
                <a:gd name="connsiteY5" fmla="*/ 135255 h 202882"/>
                <a:gd name="connsiteX6" fmla="*/ 426530 w 484155"/>
                <a:gd name="connsiteY6" fmla="*/ 135350 h 202882"/>
                <a:gd name="connsiteX7" fmla="*/ 484156 w 484155"/>
                <a:gd name="connsiteY7" fmla="*/ 77724 h 202882"/>
                <a:gd name="connsiteX8" fmla="*/ 484156 w 484155"/>
                <a:gd name="connsiteY8" fmla="*/ 57721 h 202882"/>
                <a:gd name="connsiteX9" fmla="*/ 426530 w 484155"/>
                <a:gd name="connsiteY9" fmla="*/ 0 h 20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4155" h="202882">
                  <a:moveTo>
                    <a:pt x="426530" y="0"/>
                  </a:moveTo>
                  <a:lnTo>
                    <a:pt x="396050" y="0"/>
                  </a:lnTo>
                  <a:cubicBezTo>
                    <a:pt x="63913" y="0"/>
                    <a:pt x="40767" y="0"/>
                    <a:pt x="0" y="95"/>
                  </a:cubicBezTo>
                  <a:lnTo>
                    <a:pt x="0" y="196596"/>
                  </a:lnTo>
                  <a:cubicBezTo>
                    <a:pt x="571" y="196977"/>
                    <a:pt x="476" y="199930"/>
                    <a:pt x="476" y="202882"/>
                  </a:cubicBezTo>
                  <a:cubicBezTo>
                    <a:pt x="476" y="170497"/>
                    <a:pt x="7334" y="135255"/>
                    <a:pt x="69152" y="135255"/>
                  </a:cubicBezTo>
                  <a:lnTo>
                    <a:pt x="426530" y="135350"/>
                  </a:lnTo>
                  <a:cubicBezTo>
                    <a:pt x="458248" y="135350"/>
                    <a:pt x="484156" y="109442"/>
                    <a:pt x="484156" y="77724"/>
                  </a:cubicBezTo>
                  <a:lnTo>
                    <a:pt x="484156" y="57721"/>
                  </a:lnTo>
                  <a:cubicBezTo>
                    <a:pt x="484156" y="25908"/>
                    <a:pt x="458153" y="0"/>
                    <a:pt x="426530" y="0"/>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9" name="Freeform: Shape 168">
              <a:extLst>
                <a:ext uri="{FF2B5EF4-FFF2-40B4-BE49-F238E27FC236}">
                  <a16:creationId xmlns:a16="http://schemas.microsoft.com/office/drawing/2014/main" id="{FC65E7BF-329D-4C86-B351-5ED5DA8DC9AD}"/>
                </a:ext>
              </a:extLst>
            </p:cNvPr>
            <p:cNvSpPr/>
            <p:nvPr/>
          </p:nvSpPr>
          <p:spPr>
            <a:xfrm>
              <a:off x="4971686" y="52273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0" name="Freeform: Shape 169">
              <a:extLst>
                <a:ext uri="{FF2B5EF4-FFF2-40B4-BE49-F238E27FC236}">
                  <a16:creationId xmlns:a16="http://schemas.microsoft.com/office/drawing/2014/main" id="{162FD0EC-4031-439C-9BF9-CB5D7F325240}"/>
                </a:ext>
              </a:extLst>
            </p:cNvPr>
            <p:cNvSpPr/>
            <p:nvPr/>
          </p:nvSpPr>
          <p:spPr>
            <a:xfrm>
              <a:off x="4507341" y="448711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1" name="Freeform: Shape 170">
              <a:extLst>
                <a:ext uri="{FF2B5EF4-FFF2-40B4-BE49-F238E27FC236}">
                  <a16:creationId xmlns:a16="http://schemas.microsoft.com/office/drawing/2014/main" id="{9A488CCC-A841-463D-9B66-C06AC2809C51}"/>
                </a:ext>
              </a:extLst>
            </p:cNvPr>
            <p:cNvSpPr/>
            <p:nvPr/>
          </p:nvSpPr>
          <p:spPr>
            <a:xfrm>
              <a:off x="4659360" y="479953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2" name="Freeform: Shape 171">
              <a:extLst>
                <a:ext uri="{FF2B5EF4-FFF2-40B4-BE49-F238E27FC236}">
                  <a16:creationId xmlns:a16="http://schemas.microsoft.com/office/drawing/2014/main" id="{ABA4CF64-D9E1-4BB7-B2E7-44EF4CE2CA01}"/>
                </a:ext>
              </a:extLst>
            </p:cNvPr>
            <p:cNvSpPr/>
            <p:nvPr/>
          </p:nvSpPr>
          <p:spPr>
            <a:xfrm>
              <a:off x="4806046" y="50789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3" name="Freeform: Shape 172">
              <a:extLst>
                <a:ext uri="{FF2B5EF4-FFF2-40B4-BE49-F238E27FC236}">
                  <a16:creationId xmlns:a16="http://schemas.microsoft.com/office/drawing/2014/main" id="{61F1C8ED-8639-4FE9-A7F5-AA76DB827788}"/>
                </a:ext>
              </a:extLst>
            </p:cNvPr>
            <p:cNvSpPr/>
            <p:nvPr/>
          </p:nvSpPr>
          <p:spPr>
            <a:xfrm>
              <a:off x="539988" y="2223595"/>
              <a:ext cx="151257" cy="159829"/>
            </a:xfrm>
            <a:custGeom>
              <a:avLst/>
              <a:gdLst>
                <a:gd name="connsiteX0" fmla="*/ 151257 w 151257"/>
                <a:gd name="connsiteY0" fmla="*/ 159829 h 159829"/>
                <a:gd name="connsiteX1" fmla="*/ 151257 w 151257"/>
                <a:gd name="connsiteY1" fmla="*/ 83439 h 159829"/>
                <a:gd name="connsiteX2" fmla="*/ 67818 w 151257"/>
                <a:gd name="connsiteY2" fmla="*/ 0 h 159829"/>
                <a:gd name="connsiteX3" fmla="*/ 0 w 151257"/>
                <a:gd name="connsiteY3" fmla="*/ 0 h 159829"/>
                <a:gd name="connsiteX4" fmla="*/ 0 w 151257"/>
                <a:gd name="connsiteY4" fmla="*/ 76391 h 159829"/>
                <a:gd name="connsiteX5" fmla="*/ 83439 w 151257"/>
                <a:gd name="connsiteY5" fmla="*/ 159829 h 159829"/>
                <a:gd name="connsiteX6" fmla="*/ 151257 w 151257"/>
                <a:gd name="connsiteY6" fmla="*/ 159829 h 15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257" h="159829">
                  <a:moveTo>
                    <a:pt x="151257" y="159829"/>
                  </a:moveTo>
                  <a:lnTo>
                    <a:pt x="151257" y="83439"/>
                  </a:lnTo>
                  <a:cubicBezTo>
                    <a:pt x="151257" y="37529"/>
                    <a:pt x="113729" y="0"/>
                    <a:pt x="67818" y="0"/>
                  </a:cubicBezTo>
                  <a:lnTo>
                    <a:pt x="0" y="0"/>
                  </a:lnTo>
                  <a:lnTo>
                    <a:pt x="0" y="76391"/>
                  </a:lnTo>
                  <a:cubicBezTo>
                    <a:pt x="0" y="122301"/>
                    <a:pt x="37529" y="159829"/>
                    <a:pt x="83439" y="159829"/>
                  </a:cubicBezTo>
                  <a:lnTo>
                    <a:pt x="151257" y="159829"/>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4" name="Freeform: Shape 173">
              <a:extLst>
                <a:ext uri="{FF2B5EF4-FFF2-40B4-BE49-F238E27FC236}">
                  <a16:creationId xmlns:a16="http://schemas.microsoft.com/office/drawing/2014/main" id="{46A3ED45-6CA3-421B-8D66-7BA4E8CED47E}"/>
                </a:ext>
              </a:extLst>
            </p:cNvPr>
            <p:cNvSpPr/>
            <p:nvPr/>
          </p:nvSpPr>
          <p:spPr>
            <a:xfrm>
              <a:off x="243761" y="2223595"/>
              <a:ext cx="447484" cy="566261"/>
            </a:xfrm>
            <a:custGeom>
              <a:avLst/>
              <a:gdLst>
                <a:gd name="connsiteX0" fmla="*/ 83344 w 447484"/>
                <a:gd name="connsiteY0" fmla="*/ 566261 h 566261"/>
                <a:gd name="connsiteX1" fmla="*/ 364046 w 447484"/>
                <a:gd name="connsiteY1" fmla="*/ 566261 h 566261"/>
                <a:gd name="connsiteX2" fmla="*/ 447485 w 447484"/>
                <a:gd name="connsiteY2" fmla="*/ 482822 h 566261"/>
                <a:gd name="connsiteX3" fmla="*/ 447485 w 447484"/>
                <a:gd name="connsiteY3" fmla="*/ 240316 h 566261"/>
                <a:gd name="connsiteX4" fmla="*/ 447485 w 447484"/>
                <a:gd name="connsiteY4" fmla="*/ 159829 h 566261"/>
                <a:gd name="connsiteX5" fmla="*/ 379667 w 447484"/>
                <a:gd name="connsiteY5" fmla="*/ 159829 h 566261"/>
                <a:gd name="connsiteX6" fmla="*/ 375952 w 447484"/>
                <a:gd name="connsiteY6" fmla="*/ 159829 h 566261"/>
                <a:gd name="connsiteX7" fmla="*/ 372999 w 447484"/>
                <a:gd name="connsiteY7" fmla="*/ 159544 h 566261"/>
                <a:gd name="connsiteX8" fmla="*/ 296228 w 447484"/>
                <a:gd name="connsiteY8" fmla="*/ 76391 h 566261"/>
                <a:gd name="connsiteX9" fmla="*/ 296228 w 447484"/>
                <a:gd name="connsiteY9" fmla="*/ 0 h 566261"/>
                <a:gd name="connsiteX10" fmla="*/ 237458 w 447484"/>
                <a:gd name="connsiteY10" fmla="*/ 0 h 566261"/>
                <a:gd name="connsiteX11" fmla="*/ 156496 w 447484"/>
                <a:gd name="connsiteY11" fmla="*/ 78676 h 566261"/>
                <a:gd name="connsiteX12" fmla="*/ 77153 w 447484"/>
                <a:gd name="connsiteY12" fmla="*/ 159639 h 566261"/>
                <a:gd name="connsiteX13" fmla="*/ 0 w 447484"/>
                <a:gd name="connsiteY13" fmla="*/ 240506 h 566261"/>
                <a:gd name="connsiteX14" fmla="*/ 0 w 447484"/>
                <a:gd name="connsiteY14" fmla="*/ 482632 h 566261"/>
                <a:gd name="connsiteX15" fmla="*/ 83344 w 447484"/>
                <a:gd name="connsiteY15" fmla="*/ 566261 h 56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7484" h="566261">
                  <a:moveTo>
                    <a:pt x="83344" y="566261"/>
                  </a:moveTo>
                  <a:lnTo>
                    <a:pt x="364046" y="566261"/>
                  </a:lnTo>
                  <a:cubicBezTo>
                    <a:pt x="409956" y="566261"/>
                    <a:pt x="447485" y="528733"/>
                    <a:pt x="447485" y="482822"/>
                  </a:cubicBezTo>
                  <a:lnTo>
                    <a:pt x="447485" y="240316"/>
                  </a:lnTo>
                  <a:lnTo>
                    <a:pt x="447485" y="159829"/>
                  </a:lnTo>
                  <a:lnTo>
                    <a:pt x="379667" y="159829"/>
                  </a:lnTo>
                  <a:cubicBezTo>
                    <a:pt x="378428" y="159829"/>
                    <a:pt x="377190" y="159829"/>
                    <a:pt x="375952" y="159829"/>
                  </a:cubicBezTo>
                  <a:cubicBezTo>
                    <a:pt x="374999" y="159734"/>
                    <a:pt x="373951" y="159639"/>
                    <a:pt x="372999" y="159544"/>
                  </a:cubicBezTo>
                  <a:cubicBezTo>
                    <a:pt x="330232" y="156115"/>
                    <a:pt x="296228" y="120015"/>
                    <a:pt x="296228" y="76391"/>
                  </a:cubicBezTo>
                  <a:lnTo>
                    <a:pt x="296228" y="0"/>
                  </a:lnTo>
                  <a:lnTo>
                    <a:pt x="237458" y="0"/>
                  </a:lnTo>
                  <a:cubicBezTo>
                    <a:pt x="193643" y="0"/>
                    <a:pt x="157734" y="34957"/>
                    <a:pt x="156496" y="78676"/>
                  </a:cubicBezTo>
                  <a:cubicBezTo>
                    <a:pt x="155258" y="122110"/>
                    <a:pt x="120396" y="157543"/>
                    <a:pt x="77153" y="159639"/>
                  </a:cubicBezTo>
                  <a:cubicBezTo>
                    <a:pt x="33909" y="161734"/>
                    <a:pt x="0" y="197263"/>
                    <a:pt x="0" y="240506"/>
                  </a:cubicBezTo>
                  <a:lnTo>
                    <a:pt x="0" y="482632"/>
                  </a:lnTo>
                  <a:cubicBezTo>
                    <a:pt x="0" y="528733"/>
                    <a:pt x="37529" y="566261"/>
                    <a:pt x="83344" y="566261"/>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5" name="Freeform: Shape 174">
              <a:extLst>
                <a:ext uri="{FF2B5EF4-FFF2-40B4-BE49-F238E27FC236}">
                  <a16:creationId xmlns:a16="http://schemas.microsoft.com/office/drawing/2014/main" id="{7F8B2A3C-BD0D-4B96-960C-A9EE97369CD2}"/>
                </a:ext>
              </a:extLst>
            </p:cNvPr>
            <p:cNvSpPr/>
            <p:nvPr/>
          </p:nvSpPr>
          <p:spPr>
            <a:xfrm>
              <a:off x="718392" y="1652285"/>
              <a:ext cx="1079087" cy="1436369"/>
            </a:xfrm>
            <a:custGeom>
              <a:avLst/>
              <a:gdLst>
                <a:gd name="connsiteX0" fmla="*/ 235363 w 1079087"/>
                <a:gd name="connsiteY0" fmla="*/ 707612 h 1436369"/>
                <a:gd name="connsiteX1" fmla="*/ 366617 w 1079087"/>
                <a:gd name="connsiteY1" fmla="*/ 707612 h 1436369"/>
                <a:gd name="connsiteX2" fmla="*/ 373856 w 1079087"/>
                <a:gd name="connsiteY2" fmla="*/ 707326 h 1436369"/>
                <a:gd name="connsiteX3" fmla="*/ 387953 w 1079087"/>
                <a:gd name="connsiteY3" fmla="*/ 707326 h 1436369"/>
                <a:gd name="connsiteX4" fmla="*/ 388906 w 1079087"/>
                <a:gd name="connsiteY4" fmla="*/ 707422 h 1436369"/>
                <a:gd name="connsiteX5" fmla="*/ 463772 w 1079087"/>
                <a:gd name="connsiteY5" fmla="*/ 788194 h 1436369"/>
                <a:gd name="connsiteX6" fmla="*/ 463772 w 1079087"/>
                <a:gd name="connsiteY6" fmla="*/ 789527 h 1436369"/>
                <a:gd name="connsiteX7" fmla="*/ 386239 w 1079087"/>
                <a:gd name="connsiteY7" fmla="*/ 870490 h 1436369"/>
                <a:gd name="connsiteX8" fmla="*/ 306896 w 1079087"/>
                <a:gd name="connsiteY8" fmla="*/ 945166 h 1436369"/>
                <a:gd name="connsiteX9" fmla="*/ 226314 w 1079087"/>
                <a:gd name="connsiteY9" fmla="*/ 1017746 h 1436369"/>
                <a:gd name="connsiteX10" fmla="*/ 206407 w 1079087"/>
                <a:gd name="connsiteY10" fmla="*/ 1017746 h 1436369"/>
                <a:gd name="connsiteX11" fmla="*/ 146495 w 1079087"/>
                <a:gd name="connsiteY11" fmla="*/ 1077658 h 1436369"/>
                <a:gd name="connsiteX12" fmla="*/ 146495 w 1079087"/>
                <a:gd name="connsiteY12" fmla="*/ 1083850 h 1436369"/>
                <a:gd name="connsiteX13" fmla="*/ 206407 w 1079087"/>
                <a:gd name="connsiteY13" fmla="*/ 1143762 h 1436369"/>
                <a:gd name="connsiteX14" fmla="*/ 225362 w 1079087"/>
                <a:gd name="connsiteY14" fmla="*/ 1143762 h 1436369"/>
                <a:gd name="connsiteX15" fmla="*/ 306324 w 1079087"/>
                <a:gd name="connsiteY15" fmla="*/ 1224724 h 1436369"/>
                <a:gd name="connsiteX16" fmla="*/ 306324 w 1079087"/>
                <a:gd name="connsiteY16" fmla="*/ 1229392 h 1436369"/>
                <a:gd name="connsiteX17" fmla="*/ 225362 w 1079087"/>
                <a:gd name="connsiteY17" fmla="*/ 1310354 h 1436369"/>
                <a:gd name="connsiteX18" fmla="*/ 59912 w 1079087"/>
                <a:gd name="connsiteY18" fmla="*/ 1310354 h 1436369"/>
                <a:gd name="connsiteX19" fmla="*/ 0 w 1079087"/>
                <a:gd name="connsiteY19" fmla="*/ 1370266 h 1436369"/>
                <a:gd name="connsiteX20" fmla="*/ 0 w 1079087"/>
                <a:gd name="connsiteY20" fmla="*/ 1376458 h 1436369"/>
                <a:gd name="connsiteX21" fmla="*/ 59912 w 1079087"/>
                <a:gd name="connsiteY21" fmla="*/ 1436370 h 1436369"/>
                <a:gd name="connsiteX22" fmla="*/ 389954 w 1079087"/>
                <a:gd name="connsiteY22" fmla="*/ 1436370 h 1436369"/>
                <a:gd name="connsiteX23" fmla="*/ 397764 w 1079087"/>
                <a:gd name="connsiteY23" fmla="*/ 1436370 h 1436369"/>
                <a:gd name="connsiteX24" fmla="*/ 521208 w 1079087"/>
                <a:gd name="connsiteY24" fmla="*/ 1436370 h 1436369"/>
                <a:gd name="connsiteX25" fmla="*/ 603980 w 1079087"/>
                <a:gd name="connsiteY25" fmla="*/ 1363218 h 1436369"/>
                <a:gd name="connsiteX26" fmla="*/ 684371 w 1079087"/>
                <a:gd name="connsiteY26" fmla="*/ 1292162 h 1436369"/>
                <a:gd name="connsiteX27" fmla="*/ 838390 w 1079087"/>
                <a:gd name="connsiteY27" fmla="*/ 1292162 h 1436369"/>
                <a:gd name="connsiteX28" fmla="*/ 920782 w 1079087"/>
                <a:gd name="connsiteY28" fmla="*/ 1221581 h 1436369"/>
                <a:gd name="connsiteX29" fmla="*/ 998315 w 1079087"/>
                <a:gd name="connsiteY29" fmla="*/ 1153192 h 1436369"/>
                <a:gd name="connsiteX30" fmla="*/ 1079087 w 1079087"/>
                <a:gd name="connsiteY30" fmla="*/ 1069848 h 1436369"/>
                <a:gd name="connsiteX31" fmla="*/ 1079087 w 1079087"/>
                <a:gd name="connsiteY31" fmla="*/ 956310 h 1436369"/>
                <a:gd name="connsiteX32" fmla="*/ 998792 w 1079087"/>
                <a:gd name="connsiteY32" fmla="*/ 872966 h 1436369"/>
                <a:gd name="connsiteX33" fmla="*/ 921258 w 1079087"/>
                <a:gd name="connsiteY33" fmla="*/ 800672 h 1436369"/>
                <a:gd name="connsiteX34" fmla="*/ 840581 w 1079087"/>
                <a:gd name="connsiteY34" fmla="*/ 726186 h 1436369"/>
                <a:gd name="connsiteX35" fmla="*/ 761810 w 1079087"/>
                <a:gd name="connsiteY35" fmla="*/ 645223 h 1436369"/>
                <a:gd name="connsiteX36" fmla="*/ 761810 w 1079087"/>
                <a:gd name="connsiteY36" fmla="*/ 515969 h 1436369"/>
                <a:gd name="connsiteX37" fmla="*/ 684657 w 1079087"/>
                <a:gd name="connsiteY37" fmla="*/ 432816 h 1436369"/>
                <a:gd name="connsiteX38" fmla="*/ 609695 w 1079087"/>
                <a:gd name="connsiteY38" fmla="*/ 352044 h 1436369"/>
                <a:gd name="connsiteX39" fmla="*/ 609695 w 1079087"/>
                <a:gd name="connsiteY39" fmla="*/ 224980 h 1436369"/>
                <a:gd name="connsiteX40" fmla="*/ 527780 w 1079087"/>
                <a:gd name="connsiteY40" fmla="*/ 141541 h 1436369"/>
                <a:gd name="connsiteX41" fmla="*/ 449009 w 1079087"/>
                <a:gd name="connsiteY41" fmla="*/ 71818 h 1436369"/>
                <a:gd name="connsiteX42" fmla="*/ 366427 w 1079087"/>
                <a:gd name="connsiteY42" fmla="*/ 0 h 1436369"/>
                <a:gd name="connsiteX43" fmla="*/ 235363 w 1079087"/>
                <a:gd name="connsiteY43" fmla="*/ 0 h 1436369"/>
                <a:gd name="connsiteX44" fmla="*/ 151924 w 1079087"/>
                <a:gd name="connsiteY44" fmla="*/ 83439 h 1436369"/>
                <a:gd name="connsiteX45" fmla="*/ 151924 w 1079087"/>
                <a:gd name="connsiteY45" fmla="*/ 624268 h 1436369"/>
                <a:gd name="connsiteX46" fmla="*/ 235363 w 1079087"/>
                <a:gd name="connsiteY46" fmla="*/ 707612 h 143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79087" h="1436369">
                  <a:moveTo>
                    <a:pt x="235363" y="707612"/>
                  </a:moveTo>
                  <a:lnTo>
                    <a:pt x="366617" y="707612"/>
                  </a:lnTo>
                  <a:cubicBezTo>
                    <a:pt x="369094" y="707612"/>
                    <a:pt x="371475" y="707517"/>
                    <a:pt x="373856" y="707326"/>
                  </a:cubicBezTo>
                  <a:cubicBezTo>
                    <a:pt x="378809" y="706850"/>
                    <a:pt x="383000" y="706850"/>
                    <a:pt x="387953" y="707326"/>
                  </a:cubicBezTo>
                  <a:cubicBezTo>
                    <a:pt x="388239" y="707326"/>
                    <a:pt x="388620" y="707422"/>
                    <a:pt x="388906" y="707422"/>
                  </a:cubicBezTo>
                  <a:cubicBezTo>
                    <a:pt x="431292" y="710660"/>
                    <a:pt x="463772" y="745712"/>
                    <a:pt x="463772" y="788194"/>
                  </a:cubicBezTo>
                  <a:lnTo>
                    <a:pt x="463772" y="789527"/>
                  </a:lnTo>
                  <a:cubicBezTo>
                    <a:pt x="463772" y="832866"/>
                    <a:pt x="429578" y="868585"/>
                    <a:pt x="386239" y="870490"/>
                  </a:cubicBezTo>
                  <a:cubicBezTo>
                    <a:pt x="344900" y="872299"/>
                    <a:pt x="311182" y="904494"/>
                    <a:pt x="306896" y="945166"/>
                  </a:cubicBezTo>
                  <a:cubicBezTo>
                    <a:pt x="302514" y="986599"/>
                    <a:pt x="267938" y="1017746"/>
                    <a:pt x="226314" y="1017746"/>
                  </a:cubicBezTo>
                  <a:lnTo>
                    <a:pt x="206407" y="1017746"/>
                  </a:lnTo>
                  <a:cubicBezTo>
                    <a:pt x="173450" y="1017746"/>
                    <a:pt x="146495" y="1044702"/>
                    <a:pt x="146495" y="1077658"/>
                  </a:cubicBezTo>
                  <a:lnTo>
                    <a:pt x="146495" y="1083850"/>
                  </a:lnTo>
                  <a:cubicBezTo>
                    <a:pt x="146495" y="1116806"/>
                    <a:pt x="173450" y="1143762"/>
                    <a:pt x="206407" y="1143762"/>
                  </a:cubicBezTo>
                  <a:lnTo>
                    <a:pt x="225362" y="1143762"/>
                  </a:lnTo>
                  <a:cubicBezTo>
                    <a:pt x="269939" y="1143762"/>
                    <a:pt x="306324" y="1180148"/>
                    <a:pt x="306324" y="1224724"/>
                  </a:cubicBezTo>
                  <a:lnTo>
                    <a:pt x="306324" y="1229392"/>
                  </a:lnTo>
                  <a:cubicBezTo>
                    <a:pt x="306324" y="1273969"/>
                    <a:pt x="269939" y="1310354"/>
                    <a:pt x="225362" y="1310354"/>
                  </a:cubicBezTo>
                  <a:lnTo>
                    <a:pt x="59912" y="1310354"/>
                  </a:lnTo>
                  <a:cubicBezTo>
                    <a:pt x="26956" y="1310354"/>
                    <a:pt x="0" y="1337310"/>
                    <a:pt x="0" y="1370266"/>
                  </a:cubicBezTo>
                  <a:lnTo>
                    <a:pt x="0" y="1376458"/>
                  </a:lnTo>
                  <a:cubicBezTo>
                    <a:pt x="0" y="1409414"/>
                    <a:pt x="26956" y="1436370"/>
                    <a:pt x="59912" y="1436370"/>
                  </a:cubicBezTo>
                  <a:lnTo>
                    <a:pt x="389954" y="1436370"/>
                  </a:lnTo>
                  <a:lnTo>
                    <a:pt x="397764" y="1436370"/>
                  </a:lnTo>
                  <a:lnTo>
                    <a:pt x="521208" y="1436370"/>
                  </a:lnTo>
                  <a:cubicBezTo>
                    <a:pt x="563594" y="1436370"/>
                    <a:pt x="598932" y="1404271"/>
                    <a:pt x="603980" y="1363218"/>
                  </a:cubicBezTo>
                  <a:cubicBezTo>
                    <a:pt x="609028" y="1322451"/>
                    <a:pt x="643223" y="1292162"/>
                    <a:pt x="684371" y="1292162"/>
                  </a:cubicBezTo>
                  <a:lnTo>
                    <a:pt x="838390" y="1292162"/>
                  </a:lnTo>
                  <a:cubicBezTo>
                    <a:pt x="879920" y="1292162"/>
                    <a:pt x="914590" y="1261396"/>
                    <a:pt x="920782" y="1221581"/>
                  </a:cubicBezTo>
                  <a:cubicBezTo>
                    <a:pt x="926878" y="1182719"/>
                    <a:pt x="958977" y="1154335"/>
                    <a:pt x="998315" y="1153192"/>
                  </a:cubicBezTo>
                  <a:cubicBezTo>
                    <a:pt x="1042988" y="1151763"/>
                    <a:pt x="1079087" y="1114806"/>
                    <a:pt x="1079087" y="1069848"/>
                  </a:cubicBezTo>
                  <a:lnTo>
                    <a:pt x="1079087" y="956310"/>
                  </a:lnTo>
                  <a:cubicBezTo>
                    <a:pt x="1079087" y="911447"/>
                    <a:pt x="1043273" y="874586"/>
                    <a:pt x="998792" y="872966"/>
                  </a:cubicBezTo>
                  <a:cubicBezTo>
                    <a:pt x="958310" y="871442"/>
                    <a:pt x="925640" y="840962"/>
                    <a:pt x="921258" y="800672"/>
                  </a:cubicBezTo>
                  <a:cubicBezTo>
                    <a:pt x="916877" y="759619"/>
                    <a:pt x="882396" y="727329"/>
                    <a:pt x="840581" y="726186"/>
                  </a:cubicBezTo>
                  <a:cubicBezTo>
                    <a:pt x="796766" y="724948"/>
                    <a:pt x="761810" y="689038"/>
                    <a:pt x="761810" y="645223"/>
                  </a:cubicBezTo>
                  <a:lnTo>
                    <a:pt x="761810" y="515969"/>
                  </a:lnTo>
                  <a:cubicBezTo>
                    <a:pt x="761810" y="472154"/>
                    <a:pt x="727615" y="436055"/>
                    <a:pt x="684657" y="432816"/>
                  </a:cubicBezTo>
                  <a:cubicBezTo>
                    <a:pt x="642271" y="429577"/>
                    <a:pt x="609695" y="394525"/>
                    <a:pt x="609695" y="352044"/>
                  </a:cubicBezTo>
                  <a:lnTo>
                    <a:pt x="609695" y="224980"/>
                  </a:lnTo>
                  <a:cubicBezTo>
                    <a:pt x="609695" y="179641"/>
                    <a:pt x="572929" y="142399"/>
                    <a:pt x="527780" y="141541"/>
                  </a:cubicBezTo>
                  <a:cubicBezTo>
                    <a:pt x="487680" y="140875"/>
                    <a:pt x="454533" y="111538"/>
                    <a:pt x="449009" y="71818"/>
                  </a:cubicBezTo>
                  <a:cubicBezTo>
                    <a:pt x="443294" y="31337"/>
                    <a:pt x="408337" y="0"/>
                    <a:pt x="366427" y="0"/>
                  </a:cubicBezTo>
                  <a:lnTo>
                    <a:pt x="235363" y="0"/>
                  </a:lnTo>
                  <a:cubicBezTo>
                    <a:pt x="189452" y="0"/>
                    <a:pt x="151924" y="37528"/>
                    <a:pt x="151924" y="83439"/>
                  </a:cubicBezTo>
                  <a:lnTo>
                    <a:pt x="151924" y="624268"/>
                  </a:lnTo>
                  <a:cubicBezTo>
                    <a:pt x="151924" y="670084"/>
                    <a:pt x="189452" y="707612"/>
                    <a:pt x="235363" y="707612"/>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6" name="Freeform: Shape 175">
              <a:extLst>
                <a:ext uri="{FF2B5EF4-FFF2-40B4-BE49-F238E27FC236}">
                  <a16:creationId xmlns:a16="http://schemas.microsoft.com/office/drawing/2014/main" id="{80EB344A-4E1F-4FDA-82D3-080C43E6191A}"/>
                </a:ext>
              </a:extLst>
            </p:cNvPr>
            <p:cNvSpPr/>
            <p:nvPr/>
          </p:nvSpPr>
          <p:spPr>
            <a:xfrm>
              <a:off x="4979019" y="1499219"/>
              <a:ext cx="450437" cy="290036"/>
            </a:xfrm>
            <a:custGeom>
              <a:avLst/>
              <a:gdLst>
                <a:gd name="connsiteX0" fmla="*/ 450438 w 450437"/>
                <a:gd name="connsiteY0" fmla="*/ 0 h 290036"/>
                <a:gd name="connsiteX1" fmla="*/ 70009 w 450437"/>
                <a:gd name="connsiteY1" fmla="*/ 0 h 290036"/>
                <a:gd name="connsiteX2" fmla="*/ 0 w 450437"/>
                <a:gd name="connsiteY2" fmla="*/ 70009 h 290036"/>
                <a:gd name="connsiteX3" fmla="*/ 0 w 450437"/>
                <a:gd name="connsiteY3" fmla="*/ 220028 h 290036"/>
                <a:gd name="connsiteX4" fmla="*/ 70009 w 450437"/>
                <a:gd name="connsiteY4" fmla="*/ 290036 h 290036"/>
                <a:gd name="connsiteX5" fmla="*/ 450438 w 450437"/>
                <a:gd name="connsiteY5" fmla="*/ 290036 h 290036"/>
                <a:gd name="connsiteX6" fmla="*/ 450438 w 450437"/>
                <a:gd name="connsiteY6" fmla="*/ 0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437" h="290036">
                  <a:moveTo>
                    <a:pt x="450438" y="0"/>
                  </a:moveTo>
                  <a:lnTo>
                    <a:pt x="70009" y="0"/>
                  </a:lnTo>
                  <a:cubicBezTo>
                    <a:pt x="31528" y="0"/>
                    <a:pt x="0" y="31528"/>
                    <a:pt x="0" y="70009"/>
                  </a:cubicBezTo>
                  <a:lnTo>
                    <a:pt x="0" y="220028"/>
                  </a:lnTo>
                  <a:cubicBezTo>
                    <a:pt x="0" y="258509"/>
                    <a:pt x="31528" y="290036"/>
                    <a:pt x="70009" y="290036"/>
                  </a:cubicBezTo>
                  <a:lnTo>
                    <a:pt x="450438" y="290036"/>
                  </a:lnTo>
                  <a:lnTo>
                    <a:pt x="45043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7" name="Freeform: Shape 176">
              <a:extLst>
                <a:ext uri="{FF2B5EF4-FFF2-40B4-BE49-F238E27FC236}">
                  <a16:creationId xmlns:a16="http://schemas.microsoft.com/office/drawing/2014/main" id="{8B64DC48-CF4E-4E69-9F88-63AEDE939BF4}"/>
                </a:ext>
              </a:extLst>
            </p:cNvPr>
            <p:cNvSpPr/>
            <p:nvPr/>
          </p:nvSpPr>
          <p:spPr>
            <a:xfrm>
              <a:off x="4666981" y="1789445"/>
              <a:ext cx="762571" cy="290036"/>
            </a:xfrm>
            <a:custGeom>
              <a:avLst/>
              <a:gdLst>
                <a:gd name="connsiteX0" fmla="*/ 762476 w 762571"/>
                <a:gd name="connsiteY0" fmla="*/ 290036 h 290036"/>
                <a:gd name="connsiteX1" fmla="*/ 70009 w 762571"/>
                <a:gd name="connsiteY1" fmla="*/ 290036 h 290036"/>
                <a:gd name="connsiteX2" fmla="*/ 0 w 762571"/>
                <a:gd name="connsiteY2" fmla="*/ 220028 h 290036"/>
                <a:gd name="connsiteX3" fmla="*/ 0 w 762571"/>
                <a:gd name="connsiteY3" fmla="*/ 70009 h 290036"/>
                <a:gd name="connsiteX4" fmla="*/ 70009 w 762571"/>
                <a:gd name="connsiteY4" fmla="*/ 0 h 290036"/>
                <a:gd name="connsiteX5" fmla="*/ 208216 w 762571"/>
                <a:gd name="connsiteY5" fmla="*/ 0 h 290036"/>
                <a:gd name="connsiteX6" fmla="*/ 299847 w 762571"/>
                <a:gd name="connsiteY6" fmla="*/ 61531 h 290036"/>
                <a:gd name="connsiteX7" fmla="*/ 299847 w 762571"/>
                <a:gd name="connsiteY7" fmla="*/ 77629 h 290036"/>
                <a:gd name="connsiteX8" fmla="*/ 368046 w 762571"/>
                <a:gd name="connsiteY8" fmla="*/ 145828 h 290036"/>
                <a:gd name="connsiteX9" fmla="*/ 391763 w 762571"/>
                <a:gd name="connsiteY9" fmla="*/ 145828 h 290036"/>
                <a:gd name="connsiteX10" fmla="*/ 459962 w 762571"/>
                <a:gd name="connsiteY10" fmla="*/ 77629 h 290036"/>
                <a:gd name="connsiteX11" fmla="*/ 459962 w 762571"/>
                <a:gd name="connsiteY11" fmla="*/ 61531 h 290036"/>
                <a:gd name="connsiteX12" fmla="*/ 421005 w 762571"/>
                <a:gd name="connsiteY12" fmla="*/ 0 h 290036"/>
                <a:gd name="connsiteX13" fmla="*/ 762571 w 762571"/>
                <a:gd name="connsiteY13" fmla="*/ 0 h 290036"/>
                <a:gd name="connsiteX14" fmla="*/ 762571 w 762571"/>
                <a:gd name="connsiteY14" fmla="*/ 290036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2571" h="290036">
                  <a:moveTo>
                    <a:pt x="762476" y="290036"/>
                  </a:moveTo>
                  <a:lnTo>
                    <a:pt x="70009" y="290036"/>
                  </a:lnTo>
                  <a:cubicBezTo>
                    <a:pt x="31528" y="290036"/>
                    <a:pt x="0" y="258509"/>
                    <a:pt x="0" y="220028"/>
                  </a:cubicBezTo>
                  <a:lnTo>
                    <a:pt x="0" y="70009"/>
                  </a:lnTo>
                  <a:cubicBezTo>
                    <a:pt x="0" y="31528"/>
                    <a:pt x="31528" y="0"/>
                    <a:pt x="70009" y="0"/>
                  </a:cubicBezTo>
                  <a:lnTo>
                    <a:pt x="208216" y="0"/>
                  </a:lnTo>
                  <a:cubicBezTo>
                    <a:pt x="268224" y="1143"/>
                    <a:pt x="299847" y="34480"/>
                    <a:pt x="299847" y="61531"/>
                  </a:cubicBezTo>
                  <a:lnTo>
                    <a:pt x="299847" y="77629"/>
                  </a:lnTo>
                  <a:cubicBezTo>
                    <a:pt x="299847" y="115157"/>
                    <a:pt x="330517" y="145828"/>
                    <a:pt x="368046" y="145828"/>
                  </a:cubicBezTo>
                  <a:lnTo>
                    <a:pt x="391763" y="145828"/>
                  </a:lnTo>
                  <a:cubicBezTo>
                    <a:pt x="429292" y="145828"/>
                    <a:pt x="459962" y="115157"/>
                    <a:pt x="459962" y="77629"/>
                  </a:cubicBezTo>
                  <a:lnTo>
                    <a:pt x="459962" y="61531"/>
                  </a:lnTo>
                  <a:cubicBezTo>
                    <a:pt x="459962" y="34480"/>
                    <a:pt x="443960" y="10954"/>
                    <a:pt x="421005" y="0"/>
                  </a:cubicBezTo>
                  <a:lnTo>
                    <a:pt x="762571" y="0"/>
                  </a:lnTo>
                  <a:lnTo>
                    <a:pt x="762571" y="290036"/>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8" name="Freeform: Shape 177">
              <a:extLst>
                <a:ext uri="{FF2B5EF4-FFF2-40B4-BE49-F238E27FC236}">
                  <a16:creationId xmlns:a16="http://schemas.microsoft.com/office/drawing/2014/main" id="{4E2F6F57-1739-49A6-A6E6-2BC07E001D30}"/>
                </a:ext>
              </a:extLst>
            </p:cNvPr>
            <p:cNvSpPr/>
            <p:nvPr/>
          </p:nvSpPr>
          <p:spPr>
            <a:xfrm>
              <a:off x="4752787" y="2078719"/>
              <a:ext cx="676764" cy="280797"/>
            </a:xfrm>
            <a:custGeom>
              <a:avLst/>
              <a:gdLst>
                <a:gd name="connsiteX0" fmla="*/ 676764 w 676764"/>
                <a:gd name="connsiteY0" fmla="*/ 63056 h 280797"/>
                <a:gd name="connsiteX1" fmla="*/ 676764 w 676764"/>
                <a:gd name="connsiteY1" fmla="*/ 75914 h 280797"/>
                <a:gd name="connsiteX2" fmla="*/ 676764 w 676764"/>
                <a:gd name="connsiteY2" fmla="*/ 84106 h 280797"/>
                <a:gd name="connsiteX3" fmla="*/ 616281 w 676764"/>
                <a:gd name="connsiteY3" fmla="*/ 144590 h 280797"/>
                <a:gd name="connsiteX4" fmla="*/ 526174 w 676764"/>
                <a:gd name="connsiteY4" fmla="*/ 144590 h 280797"/>
                <a:gd name="connsiteX5" fmla="*/ 526174 w 676764"/>
                <a:gd name="connsiteY5" fmla="*/ 220313 h 280797"/>
                <a:gd name="connsiteX6" fmla="*/ 465691 w 676764"/>
                <a:gd name="connsiteY6" fmla="*/ 280797 h 280797"/>
                <a:gd name="connsiteX7" fmla="*/ 227566 w 676764"/>
                <a:gd name="connsiteY7" fmla="*/ 280797 h 280797"/>
                <a:gd name="connsiteX8" fmla="*/ 227566 w 676764"/>
                <a:gd name="connsiteY8" fmla="*/ 205073 h 280797"/>
                <a:gd name="connsiteX9" fmla="*/ 167082 w 676764"/>
                <a:gd name="connsiteY9" fmla="*/ 144590 h 280797"/>
                <a:gd name="connsiteX10" fmla="*/ 7348 w 676764"/>
                <a:gd name="connsiteY10" fmla="*/ 144590 h 280797"/>
                <a:gd name="connsiteX11" fmla="*/ 67832 w 676764"/>
                <a:gd name="connsiteY11" fmla="*/ 84106 h 280797"/>
                <a:gd name="connsiteX12" fmla="*/ 67832 w 676764"/>
                <a:gd name="connsiteY12" fmla="*/ 63056 h 280797"/>
                <a:gd name="connsiteX13" fmla="*/ 7348 w 676764"/>
                <a:gd name="connsiteY13" fmla="*/ 2572 h 280797"/>
                <a:gd name="connsiteX14" fmla="*/ 96502 w 676764"/>
                <a:gd name="connsiteY14" fmla="*/ 1905 h 280797"/>
                <a:gd name="connsiteX15" fmla="*/ 96502 w 676764"/>
                <a:gd name="connsiteY15" fmla="*/ 0 h 280797"/>
                <a:gd name="connsiteX16" fmla="*/ 465691 w 676764"/>
                <a:gd name="connsiteY16" fmla="*/ 0 h 280797"/>
                <a:gd name="connsiteX17" fmla="*/ 676764 w 676764"/>
                <a:gd name="connsiteY17" fmla="*/ 0 h 280797"/>
                <a:gd name="connsiteX18" fmla="*/ 676764 w 676764"/>
                <a:gd name="connsiteY18" fmla="*/ 63056 h 28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6764" h="280797">
                  <a:moveTo>
                    <a:pt x="676764" y="63056"/>
                  </a:moveTo>
                  <a:lnTo>
                    <a:pt x="676764" y="75914"/>
                  </a:lnTo>
                  <a:lnTo>
                    <a:pt x="676764" y="84106"/>
                  </a:lnTo>
                  <a:cubicBezTo>
                    <a:pt x="676764" y="117348"/>
                    <a:pt x="649523" y="144590"/>
                    <a:pt x="616281" y="144590"/>
                  </a:cubicBezTo>
                  <a:lnTo>
                    <a:pt x="526174" y="144590"/>
                  </a:lnTo>
                  <a:lnTo>
                    <a:pt x="526174" y="220313"/>
                  </a:lnTo>
                  <a:cubicBezTo>
                    <a:pt x="526174" y="253556"/>
                    <a:pt x="498933" y="280797"/>
                    <a:pt x="465691" y="280797"/>
                  </a:cubicBezTo>
                  <a:lnTo>
                    <a:pt x="227566" y="280797"/>
                  </a:lnTo>
                  <a:lnTo>
                    <a:pt x="227566" y="205073"/>
                  </a:lnTo>
                  <a:cubicBezTo>
                    <a:pt x="227566" y="171831"/>
                    <a:pt x="200324" y="144590"/>
                    <a:pt x="167082" y="144590"/>
                  </a:cubicBezTo>
                  <a:lnTo>
                    <a:pt x="7348" y="144590"/>
                  </a:lnTo>
                  <a:cubicBezTo>
                    <a:pt x="40590" y="144590"/>
                    <a:pt x="67832" y="117443"/>
                    <a:pt x="67832" y="84106"/>
                  </a:cubicBezTo>
                  <a:lnTo>
                    <a:pt x="67832" y="63056"/>
                  </a:lnTo>
                  <a:cubicBezTo>
                    <a:pt x="67832" y="29813"/>
                    <a:pt x="40590" y="2572"/>
                    <a:pt x="7348" y="2572"/>
                  </a:cubicBezTo>
                  <a:cubicBezTo>
                    <a:pt x="-18370" y="2572"/>
                    <a:pt x="26302" y="2286"/>
                    <a:pt x="96502" y="1905"/>
                  </a:cubicBezTo>
                  <a:lnTo>
                    <a:pt x="96502" y="0"/>
                  </a:lnTo>
                  <a:lnTo>
                    <a:pt x="465691" y="0"/>
                  </a:lnTo>
                  <a:lnTo>
                    <a:pt x="676764" y="0"/>
                  </a:lnTo>
                  <a:lnTo>
                    <a:pt x="676764" y="63056"/>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9" name="Freeform: Shape 178">
              <a:extLst>
                <a:ext uri="{FF2B5EF4-FFF2-40B4-BE49-F238E27FC236}">
                  <a16:creationId xmlns:a16="http://schemas.microsoft.com/office/drawing/2014/main" id="{1761ADBE-1EA7-4FB4-A0E2-8B19498D0672}"/>
                </a:ext>
              </a:extLst>
            </p:cNvPr>
            <p:cNvSpPr/>
            <p:nvPr/>
          </p:nvSpPr>
          <p:spPr>
            <a:xfrm>
              <a:off x="4480672" y="2223214"/>
              <a:ext cx="495776" cy="136207"/>
            </a:xfrm>
            <a:custGeom>
              <a:avLst/>
              <a:gdLst>
                <a:gd name="connsiteX0" fmla="*/ 495776 w 495776"/>
                <a:gd name="connsiteY0" fmla="*/ 136208 h 136207"/>
                <a:gd name="connsiteX1" fmla="*/ 495776 w 495776"/>
                <a:gd name="connsiteY1" fmla="*/ 60484 h 136207"/>
                <a:gd name="connsiteX2" fmla="*/ 435292 w 495776"/>
                <a:gd name="connsiteY2" fmla="*/ 0 h 136207"/>
                <a:gd name="connsiteX3" fmla="*/ 89630 w 495776"/>
                <a:gd name="connsiteY3" fmla="*/ 0 h 136207"/>
                <a:gd name="connsiteX4" fmla="*/ 29146 w 495776"/>
                <a:gd name="connsiteY4" fmla="*/ 60484 h 136207"/>
                <a:gd name="connsiteX5" fmla="*/ 29146 w 495776"/>
                <a:gd name="connsiteY5" fmla="*/ 73914 h 136207"/>
                <a:gd name="connsiteX6" fmla="*/ 0 w 495776"/>
                <a:gd name="connsiteY6" fmla="*/ 136208 h 136207"/>
                <a:gd name="connsiteX7" fmla="*/ 495776 w 495776"/>
                <a:gd name="connsiteY7" fmla="*/ 136208 h 13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776" h="136207">
                  <a:moveTo>
                    <a:pt x="495776" y="136208"/>
                  </a:moveTo>
                  <a:lnTo>
                    <a:pt x="495776" y="60484"/>
                  </a:lnTo>
                  <a:cubicBezTo>
                    <a:pt x="495776" y="27242"/>
                    <a:pt x="468534" y="0"/>
                    <a:pt x="435292" y="0"/>
                  </a:cubicBezTo>
                  <a:lnTo>
                    <a:pt x="89630" y="0"/>
                  </a:lnTo>
                  <a:cubicBezTo>
                    <a:pt x="56388" y="0"/>
                    <a:pt x="29146" y="27242"/>
                    <a:pt x="29146" y="60484"/>
                  </a:cubicBezTo>
                  <a:lnTo>
                    <a:pt x="29146" y="73914"/>
                  </a:lnTo>
                  <a:cubicBezTo>
                    <a:pt x="29146" y="98870"/>
                    <a:pt x="17907" y="121253"/>
                    <a:pt x="0" y="136208"/>
                  </a:cubicBezTo>
                  <a:lnTo>
                    <a:pt x="495776" y="136208"/>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0" name="Freeform: Shape 179">
              <a:extLst>
                <a:ext uri="{FF2B5EF4-FFF2-40B4-BE49-F238E27FC236}">
                  <a16:creationId xmlns:a16="http://schemas.microsoft.com/office/drawing/2014/main" id="{395639F7-956A-4B13-A224-65024AD64076}"/>
                </a:ext>
              </a:extLst>
            </p:cNvPr>
            <p:cNvSpPr/>
            <p:nvPr/>
          </p:nvSpPr>
          <p:spPr>
            <a:xfrm>
              <a:off x="3380820" y="2942637"/>
              <a:ext cx="1117568" cy="468344"/>
            </a:xfrm>
            <a:custGeom>
              <a:avLst/>
              <a:gdLst>
                <a:gd name="connsiteX0" fmla="*/ 1117568 w 1117568"/>
                <a:gd name="connsiteY0" fmla="*/ 208883 h 468344"/>
                <a:gd name="connsiteX1" fmla="*/ 1117568 w 1117568"/>
                <a:gd name="connsiteY1" fmla="*/ 303943 h 468344"/>
                <a:gd name="connsiteX2" fmla="*/ 1047559 w 1117568"/>
                <a:gd name="connsiteY2" fmla="*/ 303276 h 468344"/>
                <a:gd name="connsiteX3" fmla="*/ 1041273 w 1117568"/>
                <a:gd name="connsiteY3" fmla="*/ 303276 h 468344"/>
                <a:gd name="connsiteX4" fmla="*/ 960310 w 1117568"/>
                <a:gd name="connsiteY4" fmla="*/ 384238 h 468344"/>
                <a:gd name="connsiteX5" fmla="*/ 960310 w 1117568"/>
                <a:gd name="connsiteY5" fmla="*/ 398335 h 468344"/>
                <a:gd name="connsiteX6" fmla="*/ 890302 w 1117568"/>
                <a:gd name="connsiteY6" fmla="*/ 468344 h 468344"/>
                <a:gd name="connsiteX7" fmla="*/ 323088 w 1117568"/>
                <a:gd name="connsiteY7" fmla="*/ 468344 h 468344"/>
                <a:gd name="connsiteX8" fmla="*/ 322421 w 1117568"/>
                <a:gd name="connsiteY8" fmla="*/ 398335 h 468344"/>
                <a:gd name="connsiteX9" fmla="*/ 322421 w 1117568"/>
                <a:gd name="connsiteY9" fmla="*/ 384238 h 468344"/>
                <a:gd name="connsiteX10" fmla="*/ 241459 w 1117568"/>
                <a:gd name="connsiteY10" fmla="*/ 303276 h 468344"/>
                <a:gd name="connsiteX11" fmla="*/ 224695 w 1117568"/>
                <a:gd name="connsiteY11" fmla="*/ 303276 h 468344"/>
                <a:gd name="connsiteX12" fmla="*/ 154876 w 1117568"/>
                <a:gd name="connsiteY12" fmla="*/ 238887 h 468344"/>
                <a:gd name="connsiteX13" fmla="*/ 74104 w 1117568"/>
                <a:gd name="connsiteY13" fmla="*/ 164401 h 468344"/>
                <a:gd name="connsiteX14" fmla="*/ 70009 w 1117568"/>
                <a:gd name="connsiteY14" fmla="*/ 164401 h 468344"/>
                <a:gd name="connsiteX15" fmla="*/ 0 w 1117568"/>
                <a:gd name="connsiteY15" fmla="*/ 94393 h 468344"/>
                <a:gd name="connsiteX16" fmla="*/ 0 w 1117568"/>
                <a:gd name="connsiteY16" fmla="*/ 70009 h 468344"/>
                <a:gd name="connsiteX17" fmla="*/ 70009 w 1117568"/>
                <a:gd name="connsiteY17" fmla="*/ 0 h 468344"/>
                <a:gd name="connsiteX18" fmla="*/ 403003 w 1117568"/>
                <a:gd name="connsiteY18" fmla="*/ 0 h 468344"/>
                <a:gd name="connsiteX19" fmla="*/ 452533 w 1117568"/>
                <a:gd name="connsiteY19" fmla="*/ 0 h 468344"/>
                <a:gd name="connsiteX20" fmla="*/ 567880 w 1117568"/>
                <a:gd name="connsiteY20" fmla="*/ 0 h 468344"/>
                <a:gd name="connsiteX21" fmla="*/ 637699 w 1117568"/>
                <a:gd name="connsiteY21" fmla="*/ 64389 h 468344"/>
                <a:gd name="connsiteX22" fmla="*/ 718471 w 1117568"/>
                <a:gd name="connsiteY22" fmla="*/ 138874 h 468344"/>
                <a:gd name="connsiteX23" fmla="*/ 1047655 w 1117568"/>
                <a:gd name="connsiteY23" fmla="*/ 138874 h 468344"/>
                <a:gd name="connsiteX24" fmla="*/ 1117568 w 1117568"/>
                <a:gd name="connsiteY24" fmla="*/ 208883 h 46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7568" h="468344">
                  <a:moveTo>
                    <a:pt x="1117568" y="208883"/>
                  </a:moveTo>
                  <a:lnTo>
                    <a:pt x="1117568" y="303943"/>
                  </a:lnTo>
                  <a:lnTo>
                    <a:pt x="1047559" y="303276"/>
                  </a:lnTo>
                  <a:lnTo>
                    <a:pt x="1041273" y="303276"/>
                  </a:lnTo>
                  <a:cubicBezTo>
                    <a:pt x="996696" y="303276"/>
                    <a:pt x="960310" y="339662"/>
                    <a:pt x="960310" y="384238"/>
                  </a:cubicBezTo>
                  <a:lnTo>
                    <a:pt x="960310" y="398335"/>
                  </a:lnTo>
                  <a:cubicBezTo>
                    <a:pt x="960310" y="436816"/>
                    <a:pt x="928783" y="468344"/>
                    <a:pt x="890302" y="468344"/>
                  </a:cubicBezTo>
                  <a:lnTo>
                    <a:pt x="323088" y="468344"/>
                  </a:lnTo>
                  <a:lnTo>
                    <a:pt x="322421" y="398335"/>
                  </a:lnTo>
                  <a:lnTo>
                    <a:pt x="322421" y="384238"/>
                  </a:lnTo>
                  <a:cubicBezTo>
                    <a:pt x="322421" y="339662"/>
                    <a:pt x="286036" y="303276"/>
                    <a:pt x="241459" y="303276"/>
                  </a:cubicBezTo>
                  <a:lnTo>
                    <a:pt x="224695" y="303276"/>
                  </a:lnTo>
                  <a:cubicBezTo>
                    <a:pt x="188023" y="303276"/>
                    <a:pt x="157734" y="274796"/>
                    <a:pt x="154876" y="238887"/>
                  </a:cubicBezTo>
                  <a:cubicBezTo>
                    <a:pt x="151447" y="196691"/>
                    <a:pt x="116491" y="164401"/>
                    <a:pt x="74104" y="164401"/>
                  </a:cubicBezTo>
                  <a:lnTo>
                    <a:pt x="70009" y="164401"/>
                  </a:lnTo>
                  <a:cubicBezTo>
                    <a:pt x="31528" y="164401"/>
                    <a:pt x="0" y="132874"/>
                    <a:pt x="0" y="94393"/>
                  </a:cubicBezTo>
                  <a:lnTo>
                    <a:pt x="0" y="70009"/>
                  </a:lnTo>
                  <a:cubicBezTo>
                    <a:pt x="0" y="31528"/>
                    <a:pt x="31528" y="0"/>
                    <a:pt x="70009" y="0"/>
                  </a:cubicBezTo>
                  <a:lnTo>
                    <a:pt x="403003" y="0"/>
                  </a:lnTo>
                  <a:lnTo>
                    <a:pt x="452533" y="0"/>
                  </a:lnTo>
                  <a:lnTo>
                    <a:pt x="567880" y="0"/>
                  </a:lnTo>
                  <a:cubicBezTo>
                    <a:pt x="604456" y="0"/>
                    <a:pt x="634841" y="28480"/>
                    <a:pt x="637699" y="64389"/>
                  </a:cubicBezTo>
                  <a:cubicBezTo>
                    <a:pt x="641128" y="106585"/>
                    <a:pt x="676084" y="138874"/>
                    <a:pt x="718471" y="138874"/>
                  </a:cubicBezTo>
                  <a:lnTo>
                    <a:pt x="1047655" y="138874"/>
                  </a:lnTo>
                  <a:cubicBezTo>
                    <a:pt x="1086040" y="138874"/>
                    <a:pt x="1117568" y="170402"/>
                    <a:pt x="1117568" y="208883"/>
                  </a:cubicBez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1" name="Freeform: Shape 180">
              <a:extLst>
                <a:ext uri="{FF2B5EF4-FFF2-40B4-BE49-F238E27FC236}">
                  <a16:creationId xmlns:a16="http://schemas.microsoft.com/office/drawing/2014/main" id="{F3B29C80-C2D2-4BE0-AAE2-644A97362385}"/>
                </a:ext>
              </a:extLst>
            </p:cNvPr>
            <p:cNvSpPr/>
            <p:nvPr/>
          </p:nvSpPr>
          <p:spPr>
            <a:xfrm>
              <a:off x="4183110" y="3246961"/>
              <a:ext cx="781336" cy="280130"/>
            </a:xfrm>
            <a:custGeom>
              <a:avLst/>
              <a:gdLst>
                <a:gd name="connsiteX0" fmla="*/ 0 w 781336"/>
                <a:gd name="connsiteY0" fmla="*/ 164116 h 280130"/>
                <a:gd name="connsiteX1" fmla="*/ 0 w 781336"/>
                <a:gd name="connsiteY1" fmla="*/ 280130 h 280130"/>
                <a:gd name="connsiteX2" fmla="*/ 241363 w 781336"/>
                <a:gd name="connsiteY2" fmla="*/ 280130 h 280130"/>
                <a:gd name="connsiteX3" fmla="*/ 290894 w 781336"/>
                <a:gd name="connsiteY3" fmla="*/ 280130 h 280130"/>
                <a:gd name="connsiteX4" fmla="*/ 406241 w 781336"/>
                <a:gd name="connsiteY4" fmla="*/ 280130 h 280130"/>
                <a:gd name="connsiteX5" fmla="*/ 476060 w 781336"/>
                <a:gd name="connsiteY5" fmla="*/ 215741 h 280130"/>
                <a:gd name="connsiteX6" fmla="*/ 556832 w 781336"/>
                <a:gd name="connsiteY6" fmla="*/ 141256 h 280130"/>
                <a:gd name="connsiteX7" fmla="*/ 781336 w 781336"/>
                <a:gd name="connsiteY7" fmla="*/ 141256 h 280130"/>
                <a:gd name="connsiteX8" fmla="*/ 781336 w 781336"/>
                <a:gd name="connsiteY8" fmla="*/ 1524 h 280130"/>
                <a:gd name="connsiteX9" fmla="*/ 530162 w 781336"/>
                <a:gd name="connsiteY9" fmla="*/ 1524 h 280130"/>
                <a:gd name="connsiteX10" fmla="*/ 223647 w 781336"/>
                <a:gd name="connsiteY10" fmla="*/ 0 h 280130"/>
                <a:gd name="connsiteX11" fmla="*/ 157925 w 781336"/>
                <a:gd name="connsiteY11" fmla="*/ 80010 h 280130"/>
                <a:gd name="connsiteX12" fmla="*/ 157925 w 781336"/>
                <a:gd name="connsiteY12" fmla="*/ 94107 h 280130"/>
                <a:gd name="connsiteX13" fmla="*/ 87916 w 781336"/>
                <a:gd name="connsiteY13" fmla="*/ 164116 h 280130"/>
                <a:gd name="connsiteX14" fmla="*/ 0 w 781336"/>
                <a:gd name="connsiteY14" fmla="*/ 164116 h 28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1336" h="280130">
                  <a:moveTo>
                    <a:pt x="0" y="164116"/>
                  </a:moveTo>
                  <a:lnTo>
                    <a:pt x="0" y="280130"/>
                  </a:lnTo>
                  <a:lnTo>
                    <a:pt x="241363" y="280130"/>
                  </a:lnTo>
                  <a:lnTo>
                    <a:pt x="290894" y="280130"/>
                  </a:lnTo>
                  <a:lnTo>
                    <a:pt x="406241" y="280130"/>
                  </a:lnTo>
                  <a:cubicBezTo>
                    <a:pt x="442817" y="280130"/>
                    <a:pt x="473202" y="251651"/>
                    <a:pt x="476060" y="215741"/>
                  </a:cubicBezTo>
                  <a:cubicBezTo>
                    <a:pt x="479488" y="173546"/>
                    <a:pt x="514445" y="141256"/>
                    <a:pt x="556832" y="141256"/>
                  </a:cubicBezTo>
                  <a:lnTo>
                    <a:pt x="781336" y="141256"/>
                  </a:lnTo>
                  <a:lnTo>
                    <a:pt x="781336" y="1524"/>
                  </a:lnTo>
                  <a:lnTo>
                    <a:pt x="530162" y="1524"/>
                  </a:lnTo>
                  <a:lnTo>
                    <a:pt x="223647" y="0"/>
                  </a:lnTo>
                  <a:cubicBezTo>
                    <a:pt x="188500" y="8858"/>
                    <a:pt x="157925" y="42196"/>
                    <a:pt x="157925" y="80010"/>
                  </a:cubicBezTo>
                  <a:lnTo>
                    <a:pt x="157925" y="94107"/>
                  </a:lnTo>
                  <a:cubicBezTo>
                    <a:pt x="157925" y="132588"/>
                    <a:pt x="126397" y="164116"/>
                    <a:pt x="87916" y="164116"/>
                  </a:cubicBezTo>
                  <a:lnTo>
                    <a:pt x="0" y="164116"/>
                  </a:ln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2" name="Freeform: Shape 181">
              <a:extLst>
                <a:ext uri="{FF2B5EF4-FFF2-40B4-BE49-F238E27FC236}">
                  <a16:creationId xmlns:a16="http://schemas.microsoft.com/office/drawing/2014/main" id="{4BE2172F-D7D3-4CDC-98E3-11B641D0317E}"/>
                </a:ext>
              </a:extLst>
            </p:cNvPr>
            <p:cNvSpPr/>
            <p:nvPr/>
          </p:nvSpPr>
          <p:spPr>
            <a:xfrm>
              <a:off x="3700479" y="2359612"/>
              <a:ext cx="1578101" cy="888872"/>
            </a:xfrm>
            <a:custGeom>
              <a:avLst/>
              <a:gdLst>
                <a:gd name="connsiteX0" fmla="*/ 1423702 w 1578101"/>
                <a:gd name="connsiteY0" fmla="*/ 828389 h 888872"/>
                <a:gd name="connsiteX1" fmla="*/ 1363218 w 1578101"/>
                <a:gd name="connsiteY1" fmla="*/ 888873 h 888872"/>
                <a:gd name="connsiteX2" fmla="*/ 1012793 w 1578101"/>
                <a:gd name="connsiteY2" fmla="*/ 888873 h 888872"/>
                <a:gd name="connsiteX3" fmla="*/ 797909 w 1578101"/>
                <a:gd name="connsiteY3" fmla="*/ 887063 h 888872"/>
                <a:gd name="connsiteX4" fmla="*/ 797909 w 1578101"/>
                <a:gd name="connsiteY4" fmla="*/ 792004 h 888872"/>
                <a:gd name="connsiteX5" fmla="*/ 727900 w 1578101"/>
                <a:gd name="connsiteY5" fmla="*/ 721995 h 888872"/>
                <a:gd name="connsiteX6" fmla="*/ 398716 w 1578101"/>
                <a:gd name="connsiteY6" fmla="*/ 721995 h 888872"/>
                <a:gd name="connsiteX7" fmla="*/ 317945 w 1578101"/>
                <a:gd name="connsiteY7" fmla="*/ 647509 h 888872"/>
                <a:gd name="connsiteX8" fmla="*/ 248126 w 1578101"/>
                <a:gd name="connsiteY8" fmla="*/ 583120 h 888872"/>
                <a:gd name="connsiteX9" fmla="*/ 132683 w 1578101"/>
                <a:gd name="connsiteY9" fmla="*/ 583120 h 888872"/>
                <a:gd name="connsiteX10" fmla="*/ 83153 w 1578101"/>
                <a:gd name="connsiteY10" fmla="*/ 583120 h 888872"/>
                <a:gd name="connsiteX11" fmla="*/ 0 w 1578101"/>
                <a:gd name="connsiteY11" fmla="*/ 583120 h 888872"/>
                <a:gd name="connsiteX12" fmla="*/ 0 w 1578101"/>
                <a:gd name="connsiteY12" fmla="*/ 60484 h 888872"/>
                <a:gd name="connsiteX13" fmla="*/ 60484 w 1578101"/>
                <a:gd name="connsiteY13" fmla="*/ 0 h 888872"/>
                <a:gd name="connsiteX14" fmla="*/ 1420939 w 1578101"/>
                <a:gd name="connsiteY14" fmla="*/ 0 h 888872"/>
                <a:gd name="connsiteX15" fmla="*/ 1420939 w 1578101"/>
                <a:gd name="connsiteY15" fmla="*/ 338328 h 888872"/>
                <a:gd name="connsiteX16" fmla="*/ 1420939 w 1578101"/>
                <a:gd name="connsiteY16" fmla="*/ 390716 h 888872"/>
                <a:gd name="connsiteX17" fmla="*/ 1481423 w 1578101"/>
                <a:gd name="connsiteY17" fmla="*/ 451199 h 888872"/>
                <a:gd name="connsiteX18" fmla="*/ 1575721 w 1578101"/>
                <a:gd name="connsiteY18" fmla="*/ 451199 h 888872"/>
                <a:gd name="connsiteX19" fmla="*/ 1578102 w 1578101"/>
                <a:gd name="connsiteY19" fmla="*/ 729996 h 888872"/>
                <a:gd name="connsiteX20" fmla="*/ 1496282 w 1578101"/>
                <a:gd name="connsiteY20" fmla="*/ 729996 h 888872"/>
                <a:gd name="connsiteX21" fmla="*/ 1423797 w 1578101"/>
                <a:gd name="connsiteY21" fmla="*/ 797624 h 888872"/>
                <a:gd name="connsiteX22" fmla="*/ 1423702 w 1578101"/>
                <a:gd name="connsiteY22" fmla="*/ 828389 h 88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8101" h="888872">
                  <a:moveTo>
                    <a:pt x="1423702" y="828389"/>
                  </a:moveTo>
                  <a:cubicBezTo>
                    <a:pt x="1423511" y="861632"/>
                    <a:pt x="1396460" y="888873"/>
                    <a:pt x="1363218" y="888873"/>
                  </a:cubicBezTo>
                  <a:lnTo>
                    <a:pt x="1012793" y="888873"/>
                  </a:lnTo>
                  <a:lnTo>
                    <a:pt x="797909" y="887063"/>
                  </a:lnTo>
                  <a:lnTo>
                    <a:pt x="797909" y="792004"/>
                  </a:lnTo>
                  <a:cubicBezTo>
                    <a:pt x="797909" y="753523"/>
                    <a:pt x="766381" y="721995"/>
                    <a:pt x="727900" y="721995"/>
                  </a:cubicBezTo>
                  <a:lnTo>
                    <a:pt x="398716" y="721995"/>
                  </a:lnTo>
                  <a:cubicBezTo>
                    <a:pt x="356425" y="721995"/>
                    <a:pt x="321373" y="689705"/>
                    <a:pt x="317945" y="647509"/>
                  </a:cubicBezTo>
                  <a:cubicBezTo>
                    <a:pt x="315087" y="611600"/>
                    <a:pt x="284797" y="583120"/>
                    <a:pt x="248126" y="583120"/>
                  </a:cubicBezTo>
                  <a:lnTo>
                    <a:pt x="132683" y="583120"/>
                  </a:lnTo>
                  <a:lnTo>
                    <a:pt x="83153" y="583120"/>
                  </a:lnTo>
                  <a:lnTo>
                    <a:pt x="0" y="583120"/>
                  </a:lnTo>
                  <a:lnTo>
                    <a:pt x="0" y="60484"/>
                  </a:lnTo>
                  <a:cubicBezTo>
                    <a:pt x="0" y="27242"/>
                    <a:pt x="27241" y="0"/>
                    <a:pt x="60484" y="0"/>
                  </a:cubicBezTo>
                  <a:lnTo>
                    <a:pt x="1420939" y="0"/>
                  </a:lnTo>
                  <a:lnTo>
                    <a:pt x="1420939" y="338328"/>
                  </a:lnTo>
                  <a:lnTo>
                    <a:pt x="1420939" y="390716"/>
                  </a:lnTo>
                  <a:cubicBezTo>
                    <a:pt x="1420939" y="423958"/>
                    <a:pt x="1448181" y="451199"/>
                    <a:pt x="1481423" y="451199"/>
                  </a:cubicBezTo>
                  <a:lnTo>
                    <a:pt x="1575721" y="451199"/>
                  </a:lnTo>
                  <a:lnTo>
                    <a:pt x="1578102" y="729996"/>
                  </a:lnTo>
                  <a:lnTo>
                    <a:pt x="1496282" y="729996"/>
                  </a:lnTo>
                  <a:cubicBezTo>
                    <a:pt x="1457801" y="729996"/>
                    <a:pt x="1423988" y="759047"/>
                    <a:pt x="1423797" y="797624"/>
                  </a:cubicBezTo>
                  <a:lnTo>
                    <a:pt x="1423702" y="828389"/>
                  </a:ln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3" name="Freeform: Shape 182">
              <a:extLst>
                <a:ext uri="{FF2B5EF4-FFF2-40B4-BE49-F238E27FC236}">
                  <a16:creationId xmlns:a16="http://schemas.microsoft.com/office/drawing/2014/main" id="{8980293D-BAB2-4CB0-AFCD-0270AE7061FE}"/>
                </a:ext>
              </a:extLst>
            </p:cNvPr>
            <p:cNvSpPr/>
            <p:nvPr/>
          </p:nvSpPr>
          <p:spPr>
            <a:xfrm>
              <a:off x="2589388" y="2358278"/>
              <a:ext cx="1112234" cy="1175003"/>
            </a:xfrm>
            <a:custGeom>
              <a:avLst/>
              <a:gdLst>
                <a:gd name="connsiteX0" fmla="*/ 162115 w 1112234"/>
                <a:gd name="connsiteY0" fmla="*/ 371475 h 1175003"/>
                <a:gd name="connsiteX1" fmla="*/ 162115 w 1112234"/>
                <a:gd name="connsiteY1" fmla="*/ 164402 h 1175003"/>
                <a:gd name="connsiteX2" fmla="*/ 219837 w 1112234"/>
                <a:gd name="connsiteY2" fmla="*/ 164116 h 1175003"/>
                <a:gd name="connsiteX3" fmla="*/ 246412 w 1112234"/>
                <a:gd name="connsiteY3" fmla="*/ 164116 h 1175003"/>
                <a:gd name="connsiteX4" fmla="*/ 322802 w 1112234"/>
                <a:gd name="connsiteY4" fmla="*/ 87725 h 1175003"/>
                <a:gd name="connsiteX5" fmla="*/ 322802 w 1112234"/>
                <a:gd name="connsiteY5" fmla="*/ 69723 h 1175003"/>
                <a:gd name="connsiteX6" fmla="*/ 279844 w 1112234"/>
                <a:gd name="connsiteY6" fmla="*/ 1143 h 1175003"/>
                <a:gd name="connsiteX7" fmla="*/ 876872 w 1112234"/>
                <a:gd name="connsiteY7" fmla="*/ 0 h 1175003"/>
                <a:gd name="connsiteX8" fmla="*/ 948309 w 1112234"/>
                <a:gd name="connsiteY8" fmla="*/ 69723 h 1175003"/>
                <a:gd name="connsiteX9" fmla="*/ 948309 w 1112234"/>
                <a:gd name="connsiteY9" fmla="*/ 87725 h 1175003"/>
                <a:gd name="connsiteX10" fmla="*/ 1024699 w 1112234"/>
                <a:gd name="connsiteY10" fmla="*/ 164116 h 1175003"/>
                <a:gd name="connsiteX11" fmla="*/ 1051274 w 1112234"/>
                <a:gd name="connsiteY11" fmla="*/ 164116 h 1175003"/>
                <a:gd name="connsiteX12" fmla="*/ 1112234 w 1112234"/>
                <a:gd name="connsiteY12" fmla="*/ 133636 h 1175003"/>
                <a:gd name="connsiteX13" fmla="*/ 1112234 w 1112234"/>
                <a:gd name="connsiteY13" fmla="*/ 584263 h 1175003"/>
                <a:gd name="connsiteX14" fmla="*/ 861346 w 1112234"/>
                <a:gd name="connsiteY14" fmla="*/ 584263 h 1175003"/>
                <a:gd name="connsiteX15" fmla="*/ 791337 w 1112234"/>
                <a:gd name="connsiteY15" fmla="*/ 654272 h 1175003"/>
                <a:gd name="connsiteX16" fmla="*/ 791337 w 1112234"/>
                <a:gd name="connsiteY16" fmla="*/ 678656 h 1175003"/>
                <a:gd name="connsiteX17" fmla="*/ 861346 w 1112234"/>
                <a:gd name="connsiteY17" fmla="*/ 748665 h 1175003"/>
                <a:gd name="connsiteX18" fmla="*/ 865441 w 1112234"/>
                <a:gd name="connsiteY18" fmla="*/ 748665 h 1175003"/>
                <a:gd name="connsiteX19" fmla="*/ 946213 w 1112234"/>
                <a:gd name="connsiteY19" fmla="*/ 823150 h 1175003"/>
                <a:gd name="connsiteX20" fmla="*/ 1016032 w 1112234"/>
                <a:gd name="connsiteY20" fmla="*/ 887539 h 1175003"/>
                <a:gd name="connsiteX21" fmla="*/ 1032796 w 1112234"/>
                <a:gd name="connsiteY21" fmla="*/ 887539 h 1175003"/>
                <a:gd name="connsiteX22" fmla="*/ 1112234 w 1112234"/>
                <a:gd name="connsiteY22" fmla="*/ 952786 h 1175003"/>
                <a:gd name="connsiteX23" fmla="*/ 1112234 w 1112234"/>
                <a:gd name="connsiteY23" fmla="*/ 1103948 h 1175003"/>
                <a:gd name="connsiteX24" fmla="*/ 1042225 w 1112234"/>
                <a:gd name="connsiteY24" fmla="*/ 1173956 h 1175003"/>
                <a:gd name="connsiteX25" fmla="*/ 743236 w 1112234"/>
                <a:gd name="connsiteY25" fmla="*/ 1173956 h 1175003"/>
                <a:gd name="connsiteX26" fmla="*/ 735330 w 1112234"/>
                <a:gd name="connsiteY26" fmla="*/ 1174337 h 1175003"/>
                <a:gd name="connsiteX27" fmla="*/ 720757 w 1112234"/>
                <a:gd name="connsiteY27" fmla="*/ 1175004 h 1175003"/>
                <a:gd name="connsiteX28" fmla="*/ 162782 w 1112234"/>
                <a:gd name="connsiteY28" fmla="*/ 1175004 h 1175003"/>
                <a:gd name="connsiteX29" fmla="*/ 162782 w 1112234"/>
                <a:gd name="connsiteY29" fmla="*/ 1111853 h 1175003"/>
                <a:gd name="connsiteX30" fmla="*/ 81820 w 1112234"/>
                <a:gd name="connsiteY30" fmla="*/ 1030891 h 1175003"/>
                <a:gd name="connsiteX31" fmla="*/ 70009 w 1112234"/>
                <a:gd name="connsiteY31" fmla="*/ 1030891 h 1175003"/>
                <a:gd name="connsiteX32" fmla="*/ 0 w 1112234"/>
                <a:gd name="connsiteY32" fmla="*/ 960882 h 1175003"/>
                <a:gd name="connsiteX33" fmla="*/ 0 w 1112234"/>
                <a:gd name="connsiteY33" fmla="*/ 522446 h 1175003"/>
                <a:gd name="connsiteX34" fmla="*/ 70009 w 1112234"/>
                <a:gd name="connsiteY34" fmla="*/ 452438 h 1175003"/>
                <a:gd name="connsiteX35" fmla="*/ 81153 w 1112234"/>
                <a:gd name="connsiteY35" fmla="*/ 452438 h 1175003"/>
                <a:gd name="connsiteX36" fmla="*/ 162115 w 1112234"/>
                <a:gd name="connsiteY36" fmla="*/ 371475 h 117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12234" h="1175003">
                  <a:moveTo>
                    <a:pt x="162115" y="371475"/>
                  </a:moveTo>
                  <a:lnTo>
                    <a:pt x="162115" y="164402"/>
                  </a:lnTo>
                  <a:lnTo>
                    <a:pt x="219837" y="164116"/>
                  </a:lnTo>
                  <a:lnTo>
                    <a:pt x="246412" y="164116"/>
                  </a:lnTo>
                  <a:cubicBezTo>
                    <a:pt x="288417" y="164116"/>
                    <a:pt x="322802" y="129730"/>
                    <a:pt x="322802" y="87725"/>
                  </a:cubicBezTo>
                  <a:lnTo>
                    <a:pt x="322802" y="69723"/>
                  </a:lnTo>
                  <a:cubicBezTo>
                    <a:pt x="322802" y="39719"/>
                    <a:pt x="305181" y="13621"/>
                    <a:pt x="279844" y="1143"/>
                  </a:cubicBezTo>
                  <a:cubicBezTo>
                    <a:pt x="462439" y="1143"/>
                    <a:pt x="695897" y="0"/>
                    <a:pt x="876872" y="0"/>
                  </a:cubicBezTo>
                  <a:cubicBezTo>
                    <a:pt x="939736" y="1524"/>
                    <a:pt x="948309" y="38767"/>
                    <a:pt x="948309" y="69723"/>
                  </a:cubicBezTo>
                  <a:lnTo>
                    <a:pt x="948309" y="87725"/>
                  </a:lnTo>
                  <a:cubicBezTo>
                    <a:pt x="948309" y="129730"/>
                    <a:pt x="982694" y="164116"/>
                    <a:pt x="1024699" y="164116"/>
                  </a:cubicBezTo>
                  <a:lnTo>
                    <a:pt x="1051274" y="164116"/>
                  </a:lnTo>
                  <a:cubicBezTo>
                    <a:pt x="1076134" y="164116"/>
                    <a:pt x="1098232" y="152114"/>
                    <a:pt x="1112234" y="133636"/>
                  </a:cubicBezTo>
                  <a:lnTo>
                    <a:pt x="1112234" y="584263"/>
                  </a:lnTo>
                  <a:lnTo>
                    <a:pt x="861346" y="584263"/>
                  </a:lnTo>
                  <a:cubicBezTo>
                    <a:pt x="822865" y="584263"/>
                    <a:pt x="791337" y="615791"/>
                    <a:pt x="791337" y="654272"/>
                  </a:cubicBezTo>
                  <a:lnTo>
                    <a:pt x="791337" y="678656"/>
                  </a:lnTo>
                  <a:cubicBezTo>
                    <a:pt x="791337" y="717137"/>
                    <a:pt x="822865" y="748665"/>
                    <a:pt x="861346" y="748665"/>
                  </a:cubicBezTo>
                  <a:lnTo>
                    <a:pt x="865441" y="748665"/>
                  </a:lnTo>
                  <a:cubicBezTo>
                    <a:pt x="907828" y="748665"/>
                    <a:pt x="942784" y="780955"/>
                    <a:pt x="946213" y="823150"/>
                  </a:cubicBezTo>
                  <a:cubicBezTo>
                    <a:pt x="949071" y="859060"/>
                    <a:pt x="979360" y="887539"/>
                    <a:pt x="1016032" y="887539"/>
                  </a:cubicBezTo>
                  <a:lnTo>
                    <a:pt x="1032796" y="887539"/>
                  </a:lnTo>
                  <a:cubicBezTo>
                    <a:pt x="1072039" y="887539"/>
                    <a:pt x="1104900" y="915638"/>
                    <a:pt x="1112234" y="952786"/>
                  </a:cubicBezTo>
                  <a:lnTo>
                    <a:pt x="1112234" y="1103948"/>
                  </a:lnTo>
                  <a:cubicBezTo>
                    <a:pt x="1112234" y="1142429"/>
                    <a:pt x="1080706" y="1173956"/>
                    <a:pt x="1042225" y="1173956"/>
                  </a:cubicBezTo>
                  <a:lnTo>
                    <a:pt x="743236" y="1173956"/>
                  </a:lnTo>
                  <a:cubicBezTo>
                    <a:pt x="740473" y="1173956"/>
                    <a:pt x="738092" y="1174052"/>
                    <a:pt x="735330" y="1174337"/>
                  </a:cubicBezTo>
                  <a:cubicBezTo>
                    <a:pt x="730567" y="1174814"/>
                    <a:pt x="725710" y="1175004"/>
                    <a:pt x="720757" y="1175004"/>
                  </a:cubicBezTo>
                  <a:lnTo>
                    <a:pt x="162782" y="1175004"/>
                  </a:lnTo>
                  <a:lnTo>
                    <a:pt x="162782" y="1111853"/>
                  </a:lnTo>
                  <a:cubicBezTo>
                    <a:pt x="162782" y="1067276"/>
                    <a:pt x="126397" y="1030891"/>
                    <a:pt x="81820" y="1030891"/>
                  </a:cubicBezTo>
                  <a:lnTo>
                    <a:pt x="70009" y="1030891"/>
                  </a:lnTo>
                  <a:cubicBezTo>
                    <a:pt x="31528" y="1030891"/>
                    <a:pt x="0" y="999363"/>
                    <a:pt x="0" y="960882"/>
                  </a:cubicBezTo>
                  <a:lnTo>
                    <a:pt x="0" y="522446"/>
                  </a:lnTo>
                  <a:cubicBezTo>
                    <a:pt x="0" y="483965"/>
                    <a:pt x="31528" y="452438"/>
                    <a:pt x="70009" y="452438"/>
                  </a:cubicBezTo>
                  <a:lnTo>
                    <a:pt x="81153" y="452438"/>
                  </a:lnTo>
                  <a:cubicBezTo>
                    <a:pt x="125730" y="452438"/>
                    <a:pt x="162115" y="416052"/>
                    <a:pt x="162115" y="371475"/>
                  </a:cubicBez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4" name="Freeform: Shape 183">
              <a:extLst>
                <a:ext uri="{FF2B5EF4-FFF2-40B4-BE49-F238E27FC236}">
                  <a16:creationId xmlns:a16="http://schemas.microsoft.com/office/drawing/2014/main" id="{E2C3DDE4-7F42-4F69-9BDD-E534570328B4}"/>
                </a:ext>
              </a:extLst>
            </p:cNvPr>
            <p:cNvSpPr/>
            <p:nvPr/>
          </p:nvSpPr>
          <p:spPr>
            <a:xfrm>
              <a:off x="2763124" y="1790874"/>
              <a:ext cx="304800" cy="536924"/>
            </a:xfrm>
            <a:custGeom>
              <a:avLst/>
              <a:gdLst>
                <a:gd name="connsiteX0" fmla="*/ 303657 w 304800"/>
                <a:gd name="connsiteY0" fmla="*/ 536639 h 536924"/>
                <a:gd name="connsiteX1" fmla="*/ 304800 w 304800"/>
                <a:gd name="connsiteY1" fmla="*/ 57626 h 536924"/>
                <a:gd name="connsiteX2" fmla="*/ 247174 w 304800"/>
                <a:gd name="connsiteY2" fmla="*/ 0 h 536924"/>
                <a:gd name="connsiteX3" fmla="*/ 227076 w 304800"/>
                <a:gd name="connsiteY3" fmla="*/ 0 h 536924"/>
                <a:gd name="connsiteX4" fmla="*/ 169450 w 304800"/>
                <a:gd name="connsiteY4" fmla="*/ 57626 h 536924"/>
                <a:gd name="connsiteX5" fmla="*/ 169450 w 304800"/>
                <a:gd name="connsiteY5" fmla="*/ 66866 h 536924"/>
                <a:gd name="connsiteX6" fmla="*/ 88487 w 304800"/>
                <a:gd name="connsiteY6" fmla="*/ 147828 h 536924"/>
                <a:gd name="connsiteX7" fmla="*/ 76390 w 304800"/>
                <a:gd name="connsiteY7" fmla="*/ 147828 h 536924"/>
                <a:gd name="connsiteX8" fmla="*/ 0 w 304800"/>
                <a:gd name="connsiteY8" fmla="*/ 224219 h 536924"/>
                <a:gd name="connsiteX9" fmla="*/ 0 w 304800"/>
                <a:gd name="connsiteY9" fmla="*/ 432340 h 536924"/>
                <a:gd name="connsiteX10" fmla="*/ 0 w 304800"/>
                <a:gd name="connsiteY10" fmla="*/ 434531 h 536924"/>
                <a:gd name="connsiteX11" fmla="*/ 0 w 304800"/>
                <a:gd name="connsiteY11" fmla="*/ 439579 h 536924"/>
                <a:gd name="connsiteX12" fmla="*/ 0 w 304800"/>
                <a:gd name="connsiteY12" fmla="*/ 441770 h 536924"/>
                <a:gd name="connsiteX13" fmla="*/ 0 w 304800"/>
                <a:gd name="connsiteY13" fmla="*/ 459772 h 536924"/>
                <a:gd name="connsiteX14" fmla="*/ 76390 w 304800"/>
                <a:gd name="connsiteY14" fmla="*/ 536162 h 536924"/>
                <a:gd name="connsiteX15" fmla="*/ 94107 w 304800"/>
                <a:gd name="connsiteY15" fmla="*/ 536162 h 536924"/>
                <a:gd name="connsiteX16" fmla="*/ 117824 w 304800"/>
                <a:gd name="connsiteY16" fmla="*/ 536924 h 536924"/>
                <a:gd name="connsiteX17" fmla="*/ 303657 w 304800"/>
                <a:gd name="connsiteY17" fmla="*/ 536639 h 53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4800" h="536924">
                  <a:moveTo>
                    <a:pt x="303657" y="536639"/>
                  </a:moveTo>
                  <a:lnTo>
                    <a:pt x="304800" y="57626"/>
                  </a:lnTo>
                  <a:cubicBezTo>
                    <a:pt x="304800" y="25908"/>
                    <a:pt x="278892" y="0"/>
                    <a:pt x="247174" y="0"/>
                  </a:cubicBezTo>
                  <a:lnTo>
                    <a:pt x="227076" y="0"/>
                  </a:lnTo>
                  <a:cubicBezTo>
                    <a:pt x="195358" y="0"/>
                    <a:pt x="169450" y="25908"/>
                    <a:pt x="169450" y="57626"/>
                  </a:cubicBezTo>
                  <a:lnTo>
                    <a:pt x="169450" y="66866"/>
                  </a:lnTo>
                  <a:cubicBezTo>
                    <a:pt x="169450" y="111443"/>
                    <a:pt x="133064" y="147828"/>
                    <a:pt x="88487" y="147828"/>
                  </a:cubicBezTo>
                  <a:lnTo>
                    <a:pt x="76390" y="147828"/>
                  </a:lnTo>
                  <a:cubicBezTo>
                    <a:pt x="34385" y="147828"/>
                    <a:pt x="0" y="182213"/>
                    <a:pt x="0" y="224219"/>
                  </a:cubicBezTo>
                  <a:lnTo>
                    <a:pt x="0" y="432340"/>
                  </a:lnTo>
                  <a:cubicBezTo>
                    <a:pt x="0" y="433102"/>
                    <a:pt x="0" y="433864"/>
                    <a:pt x="0" y="434531"/>
                  </a:cubicBezTo>
                  <a:cubicBezTo>
                    <a:pt x="95" y="436340"/>
                    <a:pt x="95" y="437864"/>
                    <a:pt x="0" y="439579"/>
                  </a:cubicBezTo>
                  <a:cubicBezTo>
                    <a:pt x="0" y="440341"/>
                    <a:pt x="0" y="441008"/>
                    <a:pt x="0" y="441770"/>
                  </a:cubicBezTo>
                  <a:lnTo>
                    <a:pt x="0" y="459772"/>
                  </a:lnTo>
                  <a:cubicBezTo>
                    <a:pt x="0" y="501777"/>
                    <a:pt x="34385" y="536162"/>
                    <a:pt x="76390" y="536162"/>
                  </a:cubicBezTo>
                  <a:lnTo>
                    <a:pt x="94107" y="536162"/>
                  </a:lnTo>
                  <a:cubicBezTo>
                    <a:pt x="102775" y="536162"/>
                    <a:pt x="108871" y="536924"/>
                    <a:pt x="117824" y="536924"/>
                  </a:cubicBezTo>
                  <a:cubicBezTo>
                    <a:pt x="176022" y="536924"/>
                    <a:pt x="238982" y="536829"/>
                    <a:pt x="303657" y="53663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5" name="Freeform: Shape 184">
              <a:extLst>
                <a:ext uri="{FF2B5EF4-FFF2-40B4-BE49-F238E27FC236}">
                  <a16:creationId xmlns:a16="http://schemas.microsoft.com/office/drawing/2014/main" id="{0873752E-A044-4C5A-B052-5965FED23131}"/>
                </a:ext>
              </a:extLst>
            </p:cNvPr>
            <p:cNvSpPr/>
            <p:nvPr/>
          </p:nvSpPr>
          <p:spPr>
            <a:xfrm>
              <a:off x="3109262" y="2015378"/>
              <a:ext cx="266318" cy="238580"/>
            </a:xfrm>
            <a:custGeom>
              <a:avLst/>
              <a:gdLst>
                <a:gd name="connsiteX0" fmla="*/ 208693 w 266318"/>
                <a:gd name="connsiteY0" fmla="*/ 71533 h 238580"/>
                <a:gd name="connsiteX1" fmla="*/ 188690 w 266318"/>
                <a:gd name="connsiteY1" fmla="*/ 71533 h 238580"/>
                <a:gd name="connsiteX2" fmla="*/ 183547 w 266318"/>
                <a:gd name="connsiteY2" fmla="*/ 71818 h 238580"/>
                <a:gd name="connsiteX3" fmla="*/ 183547 w 266318"/>
                <a:gd name="connsiteY3" fmla="*/ 15907 h 238580"/>
                <a:gd name="connsiteX4" fmla="*/ 148876 w 266318"/>
                <a:gd name="connsiteY4" fmla="*/ 286 h 238580"/>
                <a:gd name="connsiteX5" fmla="*/ 136779 w 266318"/>
                <a:gd name="connsiteY5" fmla="*/ 286 h 238580"/>
                <a:gd name="connsiteX6" fmla="*/ 46006 w 266318"/>
                <a:gd name="connsiteY6" fmla="*/ 0 h 238580"/>
                <a:gd name="connsiteX7" fmla="*/ 0 w 266318"/>
                <a:gd name="connsiteY7" fmla="*/ 46006 h 238580"/>
                <a:gd name="connsiteX8" fmla="*/ 0 w 266318"/>
                <a:gd name="connsiteY8" fmla="*/ 134969 h 238580"/>
                <a:gd name="connsiteX9" fmla="*/ 0 w 266318"/>
                <a:gd name="connsiteY9" fmla="*/ 174403 h 238580"/>
                <a:gd name="connsiteX10" fmla="*/ 0 w 266318"/>
                <a:gd name="connsiteY10" fmla="*/ 177451 h 238580"/>
                <a:gd name="connsiteX11" fmla="*/ 0 w 266318"/>
                <a:gd name="connsiteY11" fmla="*/ 178784 h 238580"/>
                <a:gd name="connsiteX12" fmla="*/ 0 w 266318"/>
                <a:gd name="connsiteY12" fmla="*/ 189643 h 238580"/>
                <a:gd name="connsiteX13" fmla="*/ 48768 w 266318"/>
                <a:gd name="connsiteY13" fmla="*/ 238411 h 238580"/>
                <a:gd name="connsiteX14" fmla="*/ 56674 w 266318"/>
                <a:gd name="connsiteY14" fmla="*/ 238411 h 238580"/>
                <a:gd name="connsiteX15" fmla="*/ 180213 w 266318"/>
                <a:gd name="connsiteY15" fmla="*/ 238411 h 238580"/>
                <a:gd name="connsiteX16" fmla="*/ 188690 w 266318"/>
                <a:gd name="connsiteY16" fmla="*/ 238411 h 238580"/>
                <a:gd name="connsiteX17" fmla="*/ 208693 w 266318"/>
                <a:gd name="connsiteY17" fmla="*/ 238411 h 238580"/>
                <a:gd name="connsiteX18" fmla="*/ 266319 w 266318"/>
                <a:gd name="connsiteY18" fmla="*/ 180784 h 238580"/>
                <a:gd name="connsiteX19" fmla="*/ 266319 w 266318"/>
                <a:gd name="connsiteY19" fmla="*/ 129159 h 238580"/>
                <a:gd name="connsiteX20" fmla="*/ 208693 w 266318"/>
                <a:gd name="connsiteY20" fmla="*/ 71533 h 23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6318" h="238580">
                  <a:moveTo>
                    <a:pt x="208693" y="71533"/>
                  </a:moveTo>
                  <a:lnTo>
                    <a:pt x="188690" y="71533"/>
                  </a:lnTo>
                  <a:cubicBezTo>
                    <a:pt x="186976" y="71533"/>
                    <a:pt x="185261" y="71628"/>
                    <a:pt x="183547" y="71818"/>
                  </a:cubicBezTo>
                  <a:lnTo>
                    <a:pt x="183547" y="15907"/>
                  </a:lnTo>
                  <a:cubicBezTo>
                    <a:pt x="183547" y="-3143"/>
                    <a:pt x="167926" y="286"/>
                    <a:pt x="148876" y="286"/>
                  </a:cubicBezTo>
                  <a:lnTo>
                    <a:pt x="136779" y="286"/>
                  </a:lnTo>
                  <a:cubicBezTo>
                    <a:pt x="117729" y="286"/>
                    <a:pt x="46006" y="0"/>
                    <a:pt x="46006" y="0"/>
                  </a:cubicBezTo>
                  <a:cubicBezTo>
                    <a:pt x="20669" y="0"/>
                    <a:pt x="0" y="20669"/>
                    <a:pt x="0" y="46006"/>
                  </a:cubicBezTo>
                  <a:lnTo>
                    <a:pt x="0" y="134969"/>
                  </a:lnTo>
                  <a:cubicBezTo>
                    <a:pt x="0" y="135446"/>
                    <a:pt x="0" y="173926"/>
                    <a:pt x="0" y="174403"/>
                  </a:cubicBezTo>
                  <a:cubicBezTo>
                    <a:pt x="0" y="175450"/>
                    <a:pt x="0" y="176403"/>
                    <a:pt x="0" y="177451"/>
                  </a:cubicBezTo>
                  <a:cubicBezTo>
                    <a:pt x="0" y="177927"/>
                    <a:pt x="0" y="178308"/>
                    <a:pt x="0" y="178784"/>
                  </a:cubicBezTo>
                  <a:lnTo>
                    <a:pt x="0" y="189643"/>
                  </a:lnTo>
                  <a:cubicBezTo>
                    <a:pt x="0" y="216503"/>
                    <a:pt x="22003" y="238411"/>
                    <a:pt x="48768" y="238411"/>
                  </a:cubicBezTo>
                  <a:lnTo>
                    <a:pt x="56674" y="238411"/>
                  </a:lnTo>
                  <a:cubicBezTo>
                    <a:pt x="61913" y="238411"/>
                    <a:pt x="142494" y="238506"/>
                    <a:pt x="180213" y="238411"/>
                  </a:cubicBezTo>
                  <a:cubicBezTo>
                    <a:pt x="182975" y="238792"/>
                    <a:pt x="185833" y="238411"/>
                    <a:pt x="188690" y="238411"/>
                  </a:cubicBezTo>
                  <a:lnTo>
                    <a:pt x="208693" y="238411"/>
                  </a:lnTo>
                  <a:cubicBezTo>
                    <a:pt x="240411" y="238411"/>
                    <a:pt x="266319" y="212503"/>
                    <a:pt x="266319" y="180784"/>
                  </a:cubicBezTo>
                  <a:lnTo>
                    <a:pt x="266319" y="129159"/>
                  </a:lnTo>
                  <a:cubicBezTo>
                    <a:pt x="266319" y="97441"/>
                    <a:pt x="240411" y="71533"/>
                    <a:pt x="208693" y="71533"/>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6" name="Freeform: Shape 185">
              <a:extLst>
                <a:ext uri="{FF2B5EF4-FFF2-40B4-BE49-F238E27FC236}">
                  <a16:creationId xmlns:a16="http://schemas.microsoft.com/office/drawing/2014/main" id="{21522FB4-AA01-476C-8228-482B6EAAEB76}"/>
                </a:ext>
              </a:extLst>
            </p:cNvPr>
            <p:cNvSpPr/>
            <p:nvPr/>
          </p:nvSpPr>
          <p:spPr>
            <a:xfrm>
              <a:off x="2926191" y="4271089"/>
              <a:ext cx="135255" cy="274415"/>
            </a:xfrm>
            <a:custGeom>
              <a:avLst/>
              <a:gdLst>
                <a:gd name="connsiteX0" fmla="*/ 57626 w 135255"/>
                <a:gd name="connsiteY0" fmla="*/ 274415 h 274415"/>
                <a:gd name="connsiteX1" fmla="*/ 77629 w 135255"/>
                <a:gd name="connsiteY1" fmla="*/ 274415 h 274415"/>
                <a:gd name="connsiteX2" fmla="*/ 135255 w 135255"/>
                <a:gd name="connsiteY2" fmla="*/ 216789 h 274415"/>
                <a:gd name="connsiteX3" fmla="*/ 135255 w 135255"/>
                <a:gd name="connsiteY3" fmla="*/ 57626 h 274415"/>
                <a:gd name="connsiteX4" fmla="*/ 77629 w 135255"/>
                <a:gd name="connsiteY4" fmla="*/ 0 h 274415"/>
                <a:gd name="connsiteX5" fmla="*/ 57626 w 135255"/>
                <a:gd name="connsiteY5" fmla="*/ 0 h 274415"/>
                <a:gd name="connsiteX6" fmla="*/ 0 w 135255"/>
                <a:gd name="connsiteY6" fmla="*/ 57626 h 274415"/>
                <a:gd name="connsiteX7" fmla="*/ 0 w 135255"/>
                <a:gd name="connsiteY7" fmla="*/ 216789 h 274415"/>
                <a:gd name="connsiteX8" fmla="*/ 57626 w 135255"/>
                <a:gd name="connsiteY8" fmla="*/ 274415 h 27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5" h="274415">
                  <a:moveTo>
                    <a:pt x="57626" y="274415"/>
                  </a:moveTo>
                  <a:lnTo>
                    <a:pt x="77629" y="274415"/>
                  </a:lnTo>
                  <a:cubicBezTo>
                    <a:pt x="109347" y="274415"/>
                    <a:pt x="135255" y="248507"/>
                    <a:pt x="135255" y="216789"/>
                  </a:cubicBezTo>
                  <a:lnTo>
                    <a:pt x="135255" y="57626"/>
                  </a:lnTo>
                  <a:cubicBezTo>
                    <a:pt x="135255" y="25908"/>
                    <a:pt x="109347" y="0"/>
                    <a:pt x="77629" y="0"/>
                  </a:cubicBezTo>
                  <a:lnTo>
                    <a:pt x="57626" y="0"/>
                  </a:lnTo>
                  <a:cubicBezTo>
                    <a:pt x="25908" y="0"/>
                    <a:pt x="0" y="25908"/>
                    <a:pt x="0" y="57626"/>
                  </a:cubicBezTo>
                  <a:lnTo>
                    <a:pt x="0" y="216789"/>
                  </a:lnTo>
                  <a:cubicBezTo>
                    <a:pt x="0" y="248412"/>
                    <a:pt x="25908" y="274415"/>
                    <a:pt x="57626" y="274415"/>
                  </a:cubicBez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7" name="Freeform: Shape 186">
              <a:extLst>
                <a:ext uri="{FF2B5EF4-FFF2-40B4-BE49-F238E27FC236}">
                  <a16:creationId xmlns:a16="http://schemas.microsoft.com/office/drawing/2014/main" id="{5F239BCA-2F55-4AAA-8079-A9351C609F0B}"/>
                </a:ext>
              </a:extLst>
            </p:cNvPr>
            <p:cNvSpPr/>
            <p:nvPr/>
          </p:nvSpPr>
          <p:spPr>
            <a:xfrm>
              <a:off x="2129520" y="2520773"/>
              <a:ext cx="621982" cy="435008"/>
            </a:xfrm>
            <a:custGeom>
              <a:avLst/>
              <a:gdLst>
                <a:gd name="connsiteX0" fmla="*/ 331280 w 621982"/>
                <a:gd name="connsiteY0" fmla="*/ 2 h 435008"/>
                <a:gd name="connsiteX1" fmla="*/ 247841 w 621982"/>
                <a:gd name="connsiteY1" fmla="*/ 83441 h 435008"/>
                <a:gd name="connsiteX2" fmla="*/ 247841 w 621982"/>
                <a:gd name="connsiteY2" fmla="*/ 146592 h 435008"/>
                <a:gd name="connsiteX3" fmla="*/ 83439 w 621982"/>
                <a:gd name="connsiteY3" fmla="*/ 146592 h 435008"/>
                <a:gd name="connsiteX4" fmla="*/ 0 w 621982"/>
                <a:gd name="connsiteY4" fmla="*/ 230030 h 435008"/>
                <a:gd name="connsiteX5" fmla="*/ 0 w 621982"/>
                <a:gd name="connsiteY5" fmla="*/ 283751 h 435008"/>
                <a:gd name="connsiteX6" fmla="*/ 232410 w 621982"/>
                <a:gd name="connsiteY6" fmla="*/ 283751 h 435008"/>
                <a:gd name="connsiteX7" fmla="*/ 315849 w 621982"/>
                <a:gd name="connsiteY7" fmla="*/ 367190 h 435008"/>
                <a:gd name="connsiteX8" fmla="*/ 393001 w 621982"/>
                <a:gd name="connsiteY8" fmla="*/ 435009 h 435008"/>
                <a:gd name="connsiteX9" fmla="*/ 459867 w 621982"/>
                <a:gd name="connsiteY9" fmla="*/ 434437 h 435008"/>
                <a:gd name="connsiteX10" fmla="*/ 459867 w 621982"/>
                <a:gd name="connsiteY10" fmla="*/ 360142 h 435008"/>
                <a:gd name="connsiteX11" fmla="*/ 529876 w 621982"/>
                <a:gd name="connsiteY11" fmla="*/ 290133 h 435008"/>
                <a:gd name="connsiteX12" fmla="*/ 541020 w 621982"/>
                <a:gd name="connsiteY12" fmla="*/ 290133 h 435008"/>
                <a:gd name="connsiteX13" fmla="*/ 621983 w 621982"/>
                <a:gd name="connsiteY13" fmla="*/ 209171 h 435008"/>
                <a:gd name="connsiteX14" fmla="*/ 621983 w 621982"/>
                <a:gd name="connsiteY14" fmla="*/ 2097 h 435008"/>
                <a:gd name="connsiteX15" fmla="*/ 331280 w 621982"/>
                <a:gd name="connsiteY15" fmla="*/ 2 h 43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1982" h="435008">
                  <a:moveTo>
                    <a:pt x="331280" y="2"/>
                  </a:moveTo>
                  <a:cubicBezTo>
                    <a:pt x="285369" y="-284"/>
                    <a:pt x="247841" y="37530"/>
                    <a:pt x="247841" y="83441"/>
                  </a:cubicBezTo>
                  <a:lnTo>
                    <a:pt x="247841" y="146592"/>
                  </a:lnTo>
                  <a:lnTo>
                    <a:pt x="83439" y="146592"/>
                  </a:lnTo>
                  <a:cubicBezTo>
                    <a:pt x="37529" y="146592"/>
                    <a:pt x="0" y="184120"/>
                    <a:pt x="0" y="230030"/>
                  </a:cubicBezTo>
                  <a:lnTo>
                    <a:pt x="0" y="283751"/>
                  </a:lnTo>
                  <a:lnTo>
                    <a:pt x="232410" y="283751"/>
                  </a:lnTo>
                  <a:cubicBezTo>
                    <a:pt x="278321" y="283751"/>
                    <a:pt x="315849" y="321280"/>
                    <a:pt x="315849" y="367190"/>
                  </a:cubicBezTo>
                  <a:cubicBezTo>
                    <a:pt x="312706" y="406052"/>
                    <a:pt x="339947" y="427103"/>
                    <a:pt x="393001" y="435009"/>
                  </a:cubicBezTo>
                  <a:lnTo>
                    <a:pt x="459867" y="434437"/>
                  </a:lnTo>
                  <a:lnTo>
                    <a:pt x="459867" y="360142"/>
                  </a:lnTo>
                  <a:cubicBezTo>
                    <a:pt x="459867" y="321661"/>
                    <a:pt x="491395" y="290133"/>
                    <a:pt x="529876" y="290133"/>
                  </a:cubicBezTo>
                  <a:lnTo>
                    <a:pt x="541020" y="290133"/>
                  </a:lnTo>
                  <a:cubicBezTo>
                    <a:pt x="585597" y="290133"/>
                    <a:pt x="621983" y="253748"/>
                    <a:pt x="621983" y="209171"/>
                  </a:cubicBezTo>
                  <a:lnTo>
                    <a:pt x="621983" y="2097"/>
                  </a:lnTo>
                  <a:lnTo>
                    <a:pt x="331280" y="2"/>
                  </a:ln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8" name="Freeform: Shape 187">
              <a:extLst>
                <a:ext uri="{FF2B5EF4-FFF2-40B4-BE49-F238E27FC236}">
                  <a16:creationId xmlns:a16="http://schemas.microsoft.com/office/drawing/2014/main" id="{DDD7D8B9-DAF5-483C-866C-3D916B54177E}"/>
                </a:ext>
              </a:extLst>
            </p:cNvPr>
            <p:cNvSpPr/>
            <p:nvPr/>
          </p:nvSpPr>
          <p:spPr>
            <a:xfrm>
              <a:off x="1962262" y="2804429"/>
              <a:ext cx="627126" cy="447484"/>
            </a:xfrm>
            <a:custGeom>
              <a:avLst/>
              <a:gdLst>
                <a:gd name="connsiteX0" fmla="*/ 627126 w 627126"/>
                <a:gd name="connsiteY0" fmla="*/ 447485 h 447484"/>
                <a:gd name="connsiteX1" fmla="*/ 627126 w 627126"/>
                <a:gd name="connsiteY1" fmla="*/ 150686 h 447484"/>
                <a:gd name="connsiteX2" fmla="*/ 560260 w 627126"/>
                <a:gd name="connsiteY2" fmla="*/ 151257 h 447484"/>
                <a:gd name="connsiteX3" fmla="*/ 483108 w 627126"/>
                <a:gd name="connsiteY3" fmla="*/ 83439 h 447484"/>
                <a:gd name="connsiteX4" fmla="*/ 399669 w 627126"/>
                <a:gd name="connsiteY4" fmla="*/ 0 h 447484"/>
                <a:gd name="connsiteX5" fmla="*/ 168212 w 627126"/>
                <a:gd name="connsiteY5" fmla="*/ 0 h 447484"/>
                <a:gd name="connsiteX6" fmla="*/ 168212 w 627126"/>
                <a:gd name="connsiteY6" fmla="*/ 69437 h 447484"/>
                <a:gd name="connsiteX7" fmla="*/ 84106 w 627126"/>
                <a:gd name="connsiteY7" fmla="*/ 158401 h 447484"/>
                <a:gd name="connsiteX8" fmla="*/ 0 w 627126"/>
                <a:gd name="connsiteY8" fmla="*/ 158401 h 447484"/>
                <a:gd name="connsiteX9" fmla="*/ 381 w 627126"/>
                <a:gd name="connsiteY9" fmla="*/ 212788 h 447484"/>
                <a:gd name="connsiteX10" fmla="*/ 83820 w 627126"/>
                <a:gd name="connsiteY10" fmla="*/ 296228 h 447484"/>
                <a:gd name="connsiteX11" fmla="*/ 225457 w 627126"/>
                <a:gd name="connsiteY11" fmla="*/ 296228 h 447484"/>
                <a:gd name="connsiteX12" fmla="*/ 318421 w 627126"/>
                <a:gd name="connsiteY12" fmla="*/ 364046 h 447484"/>
                <a:gd name="connsiteX13" fmla="*/ 401860 w 627126"/>
                <a:gd name="connsiteY13" fmla="*/ 447485 h 447484"/>
                <a:gd name="connsiteX14" fmla="*/ 627126 w 627126"/>
                <a:gd name="connsiteY14" fmla="*/ 447485 h 44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7126" h="447484">
                  <a:moveTo>
                    <a:pt x="627126" y="447485"/>
                  </a:moveTo>
                  <a:lnTo>
                    <a:pt x="627126" y="150686"/>
                  </a:lnTo>
                  <a:lnTo>
                    <a:pt x="560260" y="151257"/>
                  </a:lnTo>
                  <a:cubicBezTo>
                    <a:pt x="507301" y="143351"/>
                    <a:pt x="479965" y="122301"/>
                    <a:pt x="483108" y="83439"/>
                  </a:cubicBezTo>
                  <a:cubicBezTo>
                    <a:pt x="483108" y="37529"/>
                    <a:pt x="445580" y="0"/>
                    <a:pt x="399669" y="0"/>
                  </a:cubicBezTo>
                  <a:lnTo>
                    <a:pt x="168212" y="0"/>
                  </a:lnTo>
                  <a:lnTo>
                    <a:pt x="168212" y="69437"/>
                  </a:lnTo>
                  <a:cubicBezTo>
                    <a:pt x="168212" y="115348"/>
                    <a:pt x="130016" y="158401"/>
                    <a:pt x="84106" y="158401"/>
                  </a:cubicBezTo>
                  <a:lnTo>
                    <a:pt x="0" y="158401"/>
                  </a:lnTo>
                  <a:lnTo>
                    <a:pt x="381" y="212788"/>
                  </a:lnTo>
                  <a:cubicBezTo>
                    <a:pt x="667" y="258699"/>
                    <a:pt x="37909" y="296228"/>
                    <a:pt x="83820" y="296228"/>
                  </a:cubicBezTo>
                  <a:lnTo>
                    <a:pt x="225457" y="296228"/>
                  </a:lnTo>
                  <a:cubicBezTo>
                    <a:pt x="307753" y="293180"/>
                    <a:pt x="320326" y="324993"/>
                    <a:pt x="318421" y="364046"/>
                  </a:cubicBezTo>
                  <a:cubicBezTo>
                    <a:pt x="318421" y="409956"/>
                    <a:pt x="355949" y="447485"/>
                    <a:pt x="401860" y="447485"/>
                  </a:cubicBezTo>
                  <a:lnTo>
                    <a:pt x="627126" y="447485"/>
                  </a:ln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9" name="Freeform: Shape 188">
              <a:extLst>
                <a:ext uri="{FF2B5EF4-FFF2-40B4-BE49-F238E27FC236}">
                  <a16:creationId xmlns:a16="http://schemas.microsoft.com/office/drawing/2014/main" id="{24EE76B5-4081-457C-A889-3BD58B9021BF}"/>
                </a:ext>
              </a:extLst>
            </p:cNvPr>
            <p:cNvSpPr/>
            <p:nvPr/>
          </p:nvSpPr>
          <p:spPr>
            <a:xfrm>
              <a:off x="2437369" y="3095990"/>
              <a:ext cx="152019" cy="156019"/>
            </a:xfrm>
            <a:custGeom>
              <a:avLst/>
              <a:gdLst>
                <a:gd name="connsiteX0" fmla="*/ 152019 w 152019"/>
                <a:gd name="connsiteY0" fmla="*/ 0 h 156019"/>
                <a:gd name="connsiteX1" fmla="*/ 57626 w 152019"/>
                <a:gd name="connsiteY1" fmla="*/ 0 h 156019"/>
                <a:gd name="connsiteX2" fmla="*/ 0 w 152019"/>
                <a:gd name="connsiteY2" fmla="*/ 57626 h 156019"/>
                <a:gd name="connsiteX3" fmla="*/ 0 w 152019"/>
                <a:gd name="connsiteY3" fmla="*/ 156019 h 156019"/>
                <a:gd name="connsiteX4" fmla="*/ 152019 w 152019"/>
                <a:gd name="connsiteY4" fmla="*/ 156019 h 156019"/>
                <a:gd name="connsiteX5" fmla="*/ 152019 w 152019"/>
                <a:gd name="connsiteY5" fmla="*/ 0 h 15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019" h="156019">
                  <a:moveTo>
                    <a:pt x="152019" y="0"/>
                  </a:moveTo>
                  <a:lnTo>
                    <a:pt x="57626" y="0"/>
                  </a:lnTo>
                  <a:cubicBezTo>
                    <a:pt x="25908" y="0"/>
                    <a:pt x="0" y="25908"/>
                    <a:pt x="0" y="57626"/>
                  </a:cubicBezTo>
                  <a:lnTo>
                    <a:pt x="0" y="156019"/>
                  </a:lnTo>
                  <a:lnTo>
                    <a:pt x="152019" y="156019"/>
                  </a:lnTo>
                  <a:lnTo>
                    <a:pt x="152019" y="0"/>
                  </a:ln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0" name="Freeform: Shape 189">
              <a:extLst>
                <a:ext uri="{FF2B5EF4-FFF2-40B4-BE49-F238E27FC236}">
                  <a16:creationId xmlns:a16="http://schemas.microsoft.com/office/drawing/2014/main" id="{0DFA18DC-3A3A-4481-B318-5A4B363ED0ED}"/>
                </a:ext>
              </a:extLst>
            </p:cNvPr>
            <p:cNvSpPr/>
            <p:nvPr/>
          </p:nvSpPr>
          <p:spPr>
            <a:xfrm>
              <a:off x="866029" y="2961973"/>
              <a:ext cx="1885569" cy="1438655"/>
            </a:xfrm>
            <a:custGeom>
              <a:avLst/>
              <a:gdLst>
                <a:gd name="connsiteX0" fmla="*/ 945452 w 1885569"/>
                <a:gd name="connsiteY0" fmla="*/ 114776 h 1438655"/>
                <a:gd name="connsiteX1" fmla="*/ 945452 w 1885569"/>
                <a:gd name="connsiteY1" fmla="*/ 205835 h 1438655"/>
                <a:gd name="connsiteX2" fmla="*/ 864489 w 1885569"/>
                <a:gd name="connsiteY2" fmla="*/ 286798 h 1438655"/>
                <a:gd name="connsiteX3" fmla="*/ 558165 w 1885569"/>
                <a:gd name="connsiteY3" fmla="*/ 286798 h 1438655"/>
                <a:gd name="connsiteX4" fmla="*/ 475393 w 1885569"/>
                <a:gd name="connsiteY4" fmla="*/ 359759 h 1438655"/>
                <a:gd name="connsiteX5" fmla="*/ 395002 w 1885569"/>
                <a:gd name="connsiteY5" fmla="*/ 430530 h 1438655"/>
                <a:gd name="connsiteX6" fmla="*/ 57626 w 1885569"/>
                <a:gd name="connsiteY6" fmla="*/ 430530 h 1438655"/>
                <a:gd name="connsiteX7" fmla="*/ 0 w 1885569"/>
                <a:gd name="connsiteY7" fmla="*/ 488156 h 1438655"/>
                <a:gd name="connsiteX8" fmla="*/ 0 w 1885569"/>
                <a:gd name="connsiteY8" fmla="*/ 508159 h 1438655"/>
                <a:gd name="connsiteX9" fmla="*/ 57626 w 1885569"/>
                <a:gd name="connsiteY9" fmla="*/ 565785 h 1438655"/>
                <a:gd name="connsiteX10" fmla="*/ 222885 w 1885569"/>
                <a:gd name="connsiteY10" fmla="*/ 565785 h 1438655"/>
                <a:gd name="connsiteX11" fmla="*/ 303848 w 1885569"/>
                <a:gd name="connsiteY11" fmla="*/ 645890 h 1438655"/>
                <a:gd name="connsiteX12" fmla="*/ 361474 w 1885569"/>
                <a:gd name="connsiteY12" fmla="*/ 702850 h 1438655"/>
                <a:gd name="connsiteX13" fmla="*/ 550736 w 1885569"/>
                <a:gd name="connsiteY13" fmla="*/ 702850 h 1438655"/>
                <a:gd name="connsiteX14" fmla="*/ 631698 w 1885569"/>
                <a:gd name="connsiteY14" fmla="*/ 783812 h 1438655"/>
                <a:gd name="connsiteX15" fmla="*/ 631698 w 1885569"/>
                <a:gd name="connsiteY15" fmla="*/ 924687 h 1438655"/>
                <a:gd name="connsiteX16" fmla="*/ 550736 w 1885569"/>
                <a:gd name="connsiteY16" fmla="*/ 1005649 h 1438655"/>
                <a:gd name="connsiteX17" fmla="*/ 536257 w 1885569"/>
                <a:gd name="connsiteY17" fmla="*/ 1005649 h 1438655"/>
                <a:gd name="connsiteX18" fmla="*/ 478631 w 1885569"/>
                <a:gd name="connsiteY18" fmla="*/ 1063276 h 1438655"/>
                <a:gd name="connsiteX19" fmla="*/ 478631 w 1885569"/>
                <a:gd name="connsiteY19" fmla="*/ 1220914 h 1438655"/>
                <a:gd name="connsiteX20" fmla="*/ 397669 w 1885569"/>
                <a:gd name="connsiteY20" fmla="*/ 1301877 h 1438655"/>
                <a:gd name="connsiteX21" fmla="*/ 883634 w 1885569"/>
                <a:gd name="connsiteY21" fmla="*/ 1301877 h 1438655"/>
                <a:gd name="connsiteX22" fmla="*/ 941261 w 1885569"/>
                <a:gd name="connsiteY22" fmla="*/ 1359503 h 1438655"/>
                <a:gd name="connsiteX23" fmla="*/ 941261 w 1885569"/>
                <a:gd name="connsiteY23" fmla="*/ 1380363 h 1438655"/>
                <a:gd name="connsiteX24" fmla="*/ 941546 w 1885569"/>
                <a:gd name="connsiteY24" fmla="*/ 1380363 h 1438655"/>
                <a:gd name="connsiteX25" fmla="*/ 941546 w 1885569"/>
                <a:gd name="connsiteY25" fmla="*/ 1381030 h 1438655"/>
                <a:gd name="connsiteX26" fmla="*/ 999173 w 1885569"/>
                <a:gd name="connsiteY26" fmla="*/ 1438656 h 1438655"/>
                <a:gd name="connsiteX27" fmla="*/ 1261110 w 1885569"/>
                <a:gd name="connsiteY27" fmla="*/ 1438656 h 1438655"/>
                <a:gd name="connsiteX28" fmla="*/ 1261110 w 1885569"/>
                <a:gd name="connsiteY28" fmla="*/ 1362647 h 1438655"/>
                <a:gd name="connsiteX29" fmla="*/ 1318736 w 1885569"/>
                <a:gd name="connsiteY29" fmla="*/ 1305020 h 1438655"/>
                <a:gd name="connsiteX30" fmla="*/ 1765459 w 1885569"/>
                <a:gd name="connsiteY30" fmla="*/ 1305020 h 1438655"/>
                <a:gd name="connsiteX31" fmla="*/ 1785557 w 1885569"/>
                <a:gd name="connsiteY31" fmla="*/ 1304544 h 1438655"/>
                <a:gd name="connsiteX32" fmla="*/ 1827181 w 1885569"/>
                <a:gd name="connsiteY32" fmla="*/ 1303115 h 1438655"/>
                <a:gd name="connsiteX33" fmla="*/ 1884807 w 1885569"/>
                <a:gd name="connsiteY33" fmla="*/ 1245489 h 1438655"/>
                <a:gd name="connsiteX34" fmla="*/ 1885093 w 1885569"/>
                <a:gd name="connsiteY34" fmla="*/ 865251 h 1438655"/>
                <a:gd name="connsiteX35" fmla="*/ 1789367 w 1885569"/>
                <a:gd name="connsiteY35" fmla="*/ 865251 h 1438655"/>
                <a:gd name="connsiteX36" fmla="*/ 1731740 w 1885569"/>
                <a:gd name="connsiteY36" fmla="*/ 807625 h 1438655"/>
                <a:gd name="connsiteX37" fmla="*/ 1731740 w 1885569"/>
                <a:gd name="connsiteY37" fmla="*/ 629983 h 1438655"/>
                <a:gd name="connsiteX38" fmla="*/ 1789367 w 1885569"/>
                <a:gd name="connsiteY38" fmla="*/ 572357 h 1438655"/>
                <a:gd name="connsiteX39" fmla="*/ 1885474 w 1885569"/>
                <a:gd name="connsiteY39" fmla="*/ 572357 h 1438655"/>
                <a:gd name="connsiteX40" fmla="*/ 1885569 w 1885569"/>
                <a:gd name="connsiteY40" fmla="*/ 495967 h 1438655"/>
                <a:gd name="connsiteX41" fmla="*/ 1805464 w 1885569"/>
                <a:gd name="connsiteY41" fmla="*/ 427101 h 1438655"/>
                <a:gd name="connsiteX42" fmla="*/ 1793653 w 1885569"/>
                <a:gd name="connsiteY42" fmla="*/ 427101 h 1438655"/>
                <a:gd name="connsiteX43" fmla="*/ 1723644 w 1885569"/>
                <a:gd name="connsiteY43" fmla="*/ 357092 h 1438655"/>
                <a:gd name="connsiteX44" fmla="*/ 1723644 w 1885569"/>
                <a:gd name="connsiteY44" fmla="*/ 289750 h 1438655"/>
                <a:gd name="connsiteX45" fmla="*/ 1498378 w 1885569"/>
                <a:gd name="connsiteY45" fmla="*/ 289750 h 1438655"/>
                <a:gd name="connsiteX46" fmla="*/ 1417225 w 1885569"/>
                <a:gd name="connsiteY46" fmla="*/ 225742 h 1438655"/>
                <a:gd name="connsiteX47" fmla="*/ 1415034 w 1885569"/>
                <a:gd name="connsiteY47" fmla="*/ 204025 h 1438655"/>
                <a:gd name="connsiteX48" fmla="*/ 1323308 w 1885569"/>
                <a:gd name="connsiteY48" fmla="*/ 138398 h 1438655"/>
                <a:gd name="connsiteX49" fmla="*/ 1320641 w 1885569"/>
                <a:gd name="connsiteY49" fmla="*/ 138398 h 1438655"/>
                <a:gd name="connsiteX50" fmla="*/ 1180338 w 1885569"/>
                <a:gd name="connsiteY50" fmla="*/ 138398 h 1438655"/>
                <a:gd name="connsiteX51" fmla="*/ 1121950 w 1885569"/>
                <a:gd name="connsiteY51" fmla="*/ 114490 h 1438655"/>
                <a:gd name="connsiteX52" fmla="*/ 1121950 w 1885569"/>
                <a:gd name="connsiteY52" fmla="*/ 114490 h 1438655"/>
                <a:gd name="connsiteX53" fmla="*/ 1115092 w 1885569"/>
                <a:gd name="connsiteY53" fmla="*/ 106966 h 1438655"/>
                <a:gd name="connsiteX54" fmla="*/ 1114616 w 1885569"/>
                <a:gd name="connsiteY54" fmla="*/ 106299 h 1438655"/>
                <a:gd name="connsiteX55" fmla="*/ 1114520 w 1885569"/>
                <a:gd name="connsiteY55" fmla="*/ 106204 h 1438655"/>
                <a:gd name="connsiteX56" fmla="*/ 1114425 w 1885569"/>
                <a:gd name="connsiteY56" fmla="*/ 106108 h 1438655"/>
                <a:gd name="connsiteX57" fmla="*/ 1109853 w 1885569"/>
                <a:gd name="connsiteY57" fmla="*/ 99631 h 1438655"/>
                <a:gd name="connsiteX58" fmla="*/ 1109853 w 1885569"/>
                <a:gd name="connsiteY58" fmla="*/ 99631 h 1438655"/>
                <a:gd name="connsiteX59" fmla="*/ 1108805 w 1885569"/>
                <a:gd name="connsiteY59" fmla="*/ 97917 h 1438655"/>
                <a:gd name="connsiteX60" fmla="*/ 1108805 w 1885569"/>
                <a:gd name="connsiteY60" fmla="*/ 97822 h 1438655"/>
                <a:gd name="connsiteX61" fmla="*/ 1108424 w 1885569"/>
                <a:gd name="connsiteY61" fmla="*/ 97155 h 1438655"/>
                <a:gd name="connsiteX62" fmla="*/ 1108329 w 1885569"/>
                <a:gd name="connsiteY62" fmla="*/ 96964 h 1438655"/>
                <a:gd name="connsiteX63" fmla="*/ 1107853 w 1885569"/>
                <a:gd name="connsiteY63" fmla="*/ 96107 h 1438655"/>
                <a:gd name="connsiteX64" fmla="*/ 1107853 w 1885569"/>
                <a:gd name="connsiteY64" fmla="*/ 96107 h 1438655"/>
                <a:gd name="connsiteX65" fmla="*/ 1107377 w 1885569"/>
                <a:gd name="connsiteY65" fmla="*/ 95250 h 1438655"/>
                <a:gd name="connsiteX66" fmla="*/ 1107377 w 1885569"/>
                <a:gd name="connsiteY66" fmla="*/ 95250 h 1438655"/>
                <a:gd name="connsiteX67" fmla="*/ 1106996 w 1885569"/>
                <a:gd name="connsiteY67" fmla="*/ 94488 h 1438655"/>
                <a:gd name="connsiteX68" fmla="*/ 1106900 w 1885569"/>
                <a:gd name="connsiteY68" fmla="*/ 94393 h 1438655"/>
                <a:gd name="connsiteX69" fmla="*/ 1106424 w 1885569"/>
                <a:gd name="connsiteY69" fmla="*/ 93536 h 1438655"/>
                <a:gd name="connsiteX70" fmla="*/ 1106424 w 1885569"/>
                <a:gd name="connsiteY70" fmla="*/ 93440 h 1438655"/>
                <a:gd name="connsiteX71" fmla="*/ 1106329 w 1885569"/>
                <a:gd name="connsiteY71" fmla="*/ 93154 h 1438655"/>
                <a:gd name="connsiteX72" fmla="*/ 1105948 w 1885569"/>
                <a:gd name="connsiteY72" fmla="*/ 92392 h 1438655"/>
                <a:gd name="connsiteX73" fmla="*/ 1105567 w 1885569"/>
                <a:gd name="connsiteY73" fmla="*/ 91630 h 1438655"/>
                <a:gd name="connsiteX74" fmla="*/ 1105091 w 1885569"/>
                <a:gd name="connsiteY74" fmla="*/ 90678 h 1438655"/>
                <a:gd name="connsiteX75" fmla="*/ 1104995 w 1885569"/>
                <a:gd name="connsiteY75" fmla="*/ 90583 h 1438655"/>
                <a:gd name="connsiteX76" fmla="*/ 1104614 w 1885569"/>
                <a:gd name="connsiteY76" fmla="*/ 89821 h 1438655"/>
                <a:gd name="connsiteX77" fmla="*/ 1104614 w 1885569"/>
                <a:gd name="connsiteY77" fmla="*/ 89821 h 1438655"/>
                <a:gd name="connsiteX78" fmla="*/ 1104233 w 1885569"/>
                <a:gd name="connsiteY78" fmla="*/ 88963 h 1438655"/>
                <a:gd name="connsiteX79" fmla="*/ 1104233 w 1885569"/>
                <a:gd name="connsiteY79" fmla="*/ 88963 h 1438655"/>
                <a:gd name="connsiteX80" fmla="*/ 1103852 w 1885569"/>
                <a:gd name="connsiteY80" fmla="*/ 88011 h 1438655"/>
                <a:gd name="connsiteX81" fmla="*/ 1103662 w 1885569"/>
                <a:gd name="connsiteY81" fmla="*/ 87535 h 1438655"/>
                <a:gd name="connsiteX82" fmla="*/ 1103281 w 1885569"/>
                <a:gd name="connsiteY82" fmla="*/ 86582 h 1438655"/>
                <a:gd name="connsiteX83" fmla="*/ 1103186 w 1885569"/>
                <a:gd name="connsiteY83" fmla="*/ 86392 h 1438655"/>
                <a:gd name="connsiteX84" fmla="*/ 1102614 w 1885569"/>
                <a:gd name="connsiteY84" fmla="*/ 84963 h 1438655"/>
                <a:gd name="connsiteX85" fmla="*/ 1102424 w 1885569"/>
                <a:gd name="connsiteY85" fmla="*/ 84582 h 1438655"/>
                <a:gd name="connsiteX86" fmla="*/ 1097090 w 1885569"/>
                <a:gd name="connsiteY86" fmla="*/ 55245 h 1438655"/>
                <a:gd name="connsiteX87" fmla="*/ 1097090 w 1885569"/>
                <a:gd name="connsiteY87" fmla="*/ 0 h 1438655"/>
                <a:gd name="connsiteX88" fmla="*/ 1029367 w 1885569"/>
                <a:gd name="connsiteY88" fmla="*/ 0 h 1438655"/>
                <a:gd name="connsiteX89" fmla="*/ 945928 w 1885569"/>
                <a:gd name="connsiteY89" fmla="*/ 83439 h 1438655"/>
                <a:gd name="connsiteX90" fmla="*/ 945452 w 1885569"/>
                <a:gd name="connsiteY90" fmla="*/ 114776 h 1438655"/>
                <a:gd name="connsiteX91" fmla="*/ 945452 w 1885569"/>
                <a:gd name="connsiteY91" fmla="*/ 114776 h 143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885569" h="1438655">
                  <a:moveTo>
                    <a:pt x="945452" y="114776"/>
                  </a:moveTo>
                  <a:lnTo>
                    <a:pt x="945452" y="205835"/>
                  </a:lnTo>
                  <a:cubicBezTo>
                    <a:pt x="945452" y="250412"/>
                    <a:pt x="909066" y="286798"/>
                    <a:pt x="864489" y="286798"/>
                  </a:cubicBezTo>
                  <a:lnTo>
                    <a:pt x="558165" y="286798"/>
                  </a:lnTo>
                  <a:cubicBezTo>
                    <a:pt x="515874" y="286798"/>
                    <a:pt x="480632" y="318706"/>
                    <a:pt x="475393" y="359759"/>
                  </a:cubicBezTo>
                  <a:cubicBezTo>
                    <a:pt x="470249" y="400431"/>
                    <a:pt x="436055" y="430530"/>
                    <a:pt x="395002" y="430530"/>
                  </a:cubicBezTo>
                  <a:lnTo>
                    <a:pt x="57626" y="430530"/>
                  </a:lnTo>
                  <a:cubicBezTo>
                    <a:pt x="25908" y="430530"/>
                    <a:pt x="0" y="456438"/>
                    <a:pt x="0" y="488156"/>
                  </a:cubicBezTo>
                  <a:lnTo>
                    <a:pt x="0" y="508159"/>
                  </a:lnTo>
                  <a:cubicBezTo>
                    <a:pt x="0" y="539877"/>
                    <a:pt x="25908" y="565785"/>
                    <a:pt x="57626" y="565785"/>
                  </a:cubicBezTo>
                  <a:lnTo>
                    <a:pt x="222885" y="565785"/>
                  </a:lnTo>
                  <a:cubicBezTo>
                    <a:pt x="267176" y="565785"/>
                    <a:pt x="303371" y="601599"/>
                    <a:pt x="303848" y="645890"/>
                  </a:cubicBezTo>
                  <a:cubicBezTo>
                    <a:pt x="304229" y="677323"/>
                    <a:pt x="329946" y="702850"/>
                    <a:pt x="361474" y="702850"/>
                  </a:cubicBezTo>
                  <a:lnTo>
                    <a:pt x="550736" y="702850"/>
                  </a:lnTo>
                  <a:cubicBezTo>
                    <a:pt x="595313" y="702850"/>
                    <a:pt x="631698" y="739235"/>
                    <a:pt x="631698" y="783812"/>
                  </a:cubicBezTo>
                  <a:lnTo>
                    <a:pt x="631698" y="924687"/>
                  </a:lnTo>
                  <a:cubicBezTo>
                    <a:pt x="631698" y="969264"/>
                    <a:pt x="595313" y="1005649"/>
                    <a:pt x="550736" y="1005649"/>
                  </a:cubicBezTo>
                  <a:lnTo>
                    <a:pt x="536257" y="1005649"/>
                  </a:lnTo>
                  <a:cubicBezTo>
                    <a:pt x="504539" y="1005649"/>
                    <a:pt x="478631" y="1031557"/>
                    <a:pt x="478631" y="1063276"/>
                  </a:cubicBezTo>
                  <a:lnTo>
                    <a:pt x="478631" y="1220914"/>
                  </a:lnTo>
                  <a:cubicBezTo>
                    <a:pt x="478631" y="1265491"/>
                    <a:pt x="442246" y="1301877"/>
                    <a:pt x="397669" y="1301877"/>
                  </a:cubicBezTo>
                  <a:lnTo>
                    <a:pt x="883634" y="1301877"/>
                  </a:lnTo>
                  <a:cubicBezTo>
                    <a:pt x="915353" y="1301877"/>
                    <a:pt x="941261" y="1327785"/>
                    <a:pt x="941261" y="1359503"/>
                  </a:cubicBezTo>
                  <a:lnTo>
                    <a:pt x="941261" y="1380363"/>
                  </a:lnTo>
                  <a:lnTo>
                    <a:pt x="941546" y="1380363"/>
                  </a:lnTo>
                  <a:lnTo>
                    <a:pt x="941546" y="1381030"/>
                  </a:lnTo>
                  <a:cubicBezTo>
                    <a:pt x="941546" y="1412748"/>
                    <a:pt x="967454" y="1438656"/>
                    <a:pt x="999173" y="1438656"/>
                  </a:cubicBezTo>
                  <a:lnTo>
                    <a:pt x="1261110" y="1438656"/>
                  </a:lnTo>
                  <a:lnTo>
                    <a:pt x="1261110" y="1362647"/>
                  </a:lnTo>
                  <a:cubicBezTo>
                    <a:pt x="1261110" y="1330928"/>
                    <a:pt x="1287018" y="1305020"/>
                    <a:pt x="1318736" y="1305020"/>
                  </a:cubicBezTo>
                  <a:lnTo>
                    <a:pt x="1765459" y="1305020"/>
                  </a:lnTo>
                  <a:lnTo>
                    <a:pt x="1785557" y="1304544"/>
                  </a:lnTo>
                  <a:lnTo>
                    <a:pt x="1827181" y="1303115"/>
                  </a:lnTo>
                  <a:cubicBezTo>
                    <a:pt x="1858804" y="1302067"/>
                    <a:pt x="1884807" y="1277207"/>
                    <a:pt x="1884807" y="1245489"/>
                  </a:cubicBezTo>
                  <a:cubicBezTo>
                    <a:pt x="1884807" y="1118806"/>
                    <a:pt x="1884902" y="991933"/>
                    <a:pt x="1885093" y="865251"/>
                  </a:cubicBezTo>
                  <a:lnTo>
                    <a:pt x="1789367" y="865251"/>
                  </a:lnTo>
                  <a:cubicBezTo>
                    <a:pt x="1757648" y="865251"/>
                    <a:pt x="1731740" y="839343"/>
                    <a:pt x="1731740" y="807625"/>
                  </a:cubicBezTo>
                  <a:lnTo>
                    <a:pt x="1731740" y="629983"/>
                  </a:lnTo>
                  <a:cubicBezTo>
                    <a:pt x="1731740" y="598265"/>
                    <a:pt x="1757648" y="572357"/>
                    <a:pt x="1789367" y="572357"/>
                  </a:cubicBezTo>
                  <a:lnTo>
                    <a:pt x="1885474" y="572357"/>
                  </a:lnTo>
                  <a:lnTo>
                    <a:pt x="1885569" y="495967"/>
                  </a:lnTo>
                  <a:cubicBezTo>
                    <a:pt x="1879663" y="457009"/>
                    <a:pt x="1845945" y="427101"/>
                    <a:pt x="1805464" y="427101"/>
                  </a:cubicBezTo>
                  <a:lnTo>
                    <a:pt x="1793653" y="427101"/>
                  </a:lnTo>
                  <a:cubicBezTo>
                    <a:pt x="1755172" y="427101"/>
                    <a:pt x="1723644" y="395573"/>
                    <a:pt x="1723644" y="357092"/>
                  </a:cubicBezTo>
                  <a:lnTo>
                    <a:pt x="1723644" y="289750"/>
                  </a:lnTo>
                  <a:lnTo>
                    <a:pt x="1498378" y="289750"/>
                  </a:lnTo>
                  <a:cubicBezTo>
                    <a:pt x="1459135" y="289750"/>
                    <a:pt x="1426083" y="262318"/>
                    <a:pt x="1417225" y="225742"/>
                  </a:cubicBezTo>
                  <a:cubicBezTo>
                    <a:pt x="1415415" y="218313"/>
                    <a:pt x="1414748" y="211741"/>
                    <a:pt x="1415034" y="204025"/>
                  </a:cubicBezTo>
                  <a:cubicBezTo>
                    <a:pt x="1416272" y="166211"/>
                    <a:pt x="1402842" y="135826"/>
                    <a:pt x="1323308" y="138398"/>
                  </a:cubicBezTo>
                  <a:cubicBezTo>
                    <a:pt x="1322356" y="138398"/>
                    <a:pt x="1321594" y="138398"/>
                    <a:pt x="1320641" y="138398"/>
                  </a:cubicBezTo>
                  <a:lnTo>
                    <a:pt x="1180338" y="138398"/>
                  </a:lnTo>
                  <a:cubicBezTo>
                    <a:pt x="1157669" y="138398"/>
                    <a:pt x="1137095" y="129254"/>
                    <a:pt x="1121950" y="114490"/>
                  </a:cubicBezTo>
                  <a:lnTo>
                    <a:pt x="1121950" y="114490"/>
                  </a:lnTo>
                  <a:cubicBezTo>
                    <a:pt x="1119569" y="112109"/>
                    <a:pt x="1117283" y="109633"/>
                    <a:pt x="1115092" y="106966"/>
                  </a:cubicBezTo>
                  <a:lnTo>
                    <a:pt x="1114616" y="106299"/>
                  </a:lnTo>
                  <a:lnTo>
                    <a:pt x="1114520" y="106204"/>
                  </a:lnTo>
                  <a:lnTo>
                    <a:pt x="1114425" y="106108"/>
                  </a:lnTo>
                  <a:cubicBezTo>
                    <a:pt x="1112806" y="104013"/>
                    <a:pt x="1111282" y="101822"/>
                    <a:pt x="1109853" y="99631"/>
                  </a:cubicBezTo>
                  <a:lnTo>
                    <a:pt x="1109853" y="99631"/>
                  </a:lnTo>
                  <a:cubicBezTo>
                    <a:pt x="1109472" y="99060"/>
                    <a:pt x="1109186" y="98488"/>
                    <a:pt x="1108805" y="97917"/>
                  </a:cubicBezTo>
                  <a:lnTo>
                    <a:pt x="1108805" y="97822"/>
                  </a:lnTo>
                  <a:lnTo>
                    <a:pt x="1108424" y="97155"/>
                  </a:lnTo>
                  <a:lnTo>
                    <a:pt x="1108329" y="96964"/>
                  </a:lnTo>
                  <a:lnTo>
                    <a:pt x="1107853" y="96107"/>
                  </a:lnTo>
                  <a:lnTo>
                    <a:pt x="1107853" y="96107"/>
                  </a:lnTo>
                  <a:lnTo>
                    <a:pt x="1107377" y="95250"/>
                  </a:lnTo>
                  <a:lnTo>
                    <a:pt x="1107377" y="95250"/>
                  </a:lnTo>
                  <a:lnTo>
                    <a:pt x="1106996" y="94488"/>
                  </a:lnTo>
                  <a:lnTo>
                    <a:pt x="1106900" y="94393"/>
                  </a:lnTo>
                  <a:lnTo>
                    <a:pt x="1106424" y="93536"/>
                  </a:lnTo>
                  <a:lnTo>
                    <a:pt x="1106424" y="93440"/>
                  </a:lnTo>
                  <a:lnTo>
                    <a:pt x="1106329" y="93154"/>
                  </a:lnTo>
                  <a:lnTo>
                    <a:pt x="1105948" y="92392"/>
                  </a:lnTo>
                  <a:lnTo>
                    <a:pt x="1105567" y="91630"/>
                  </a:lnTo>
                  <a:lnTo>
                    <a:pt x="1105091" y="90678"/>
                  </a:lnTo>
                  <a:lnTo>
                    <a:pt x="1104995" y="90583"/>
                  </a:lnTo>
                  <a:lnTo>
                    <a:pt x="1104614" y="89821"/>
                  </a:lnTo>
                  <a:lnTo>
                    <a:pt x="1104614" y="89821"/>
                  </a:lnTo>
                  <a:lnTo>
                    <a:pt x="1104233" y="88963"/>
                  </a:lnTo>
                  <a:lnTo>
                    <a:pt x="1104233" y="88963"/>
                  </a:lnTo>
                  <a:lnTo>
                    <a:pt x="1103852" y="88011"/>
                  </a:lnTo>
                  <a:lnTo>
                    <a:pt x="1103662" y="87535"/>
                  </a:lnTo>
                  <a:lnTo>
                    <a:pt x="1103281" y="86582"/>
                  </a:lnTo>
                  <a:lnTo>
                    <a:pt x="1103186" y="86392"/>
                  </a:lnTo>
                  <a:lnTo>
                    <a:pt x="1102614" y="84963"/>
                  </a:lnTo>
                  <a:lnTo>
                    <a:pt x="1102424" y="84582"/>
                  </a:lnTo>
                  <a:cubicBezTo>
                    <a:pt x="1098995" y="75438"/>
                    <a:pt x="1097090" y="65532"/>
                    <a:pt x="1097090" y="55245"/>
                  </a:cubicBezTo>
                  <a:lnTo>
                    <a:pt x="1097090" y="0"/>
                  </a:lnTo>
                  <a:lnTo>
                    <a:pt x="1029367" y="0"/>
                  </a:lnTo>
                  <a:cubicBezTo>
                    <a:pt x="983456" y="0"/>
                    <a:pt x="945928" y="37529"/>
                    <a:pt x="945928" y="83439"/>
                  </a:cubicBezTo>
                  <a:lnTo>
                    <a:pt x="945452" y="114776"/>
                  </a:lnTo>
                  <a:lnTo>
                    <a:pt x="945452" y="114776"/>
                  </a:ln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1" name="Freeform: Shape 190">
              <a:extLst>
                <a:ext uri="{FF2B5EF4-FFF2-40B4-BE49-F238E27FC236}">
                  <a16:creationId xmlns:a16="http://schemas.microsoft.com/office/drawing/2014/main" id="{4A56189D-EB6B-4926-A6EB-5FC2BE8EC3C6}"/>
                </a:ext>
              </a:extLst>
            </p:cNvPr>
            <p:cNvSpPr/>
            <p:nvPr/>
          </p:nvSpPr>
          <p:spPr>
            <a:xfrm>
              <a:off x="1972549" y="4846494"/>
              <a:ext cx="135254" cy="128873"/>
            </a:xfrm>
            <a:custGeom>
              <a:avLst/>
              <a:gdLst>
                <a:gd name="connsiteX0" fmla="*/ 57626 w 135254"/>
                <a:gd name="connsiteY0" fmla="*/ 128874 h 128873"/>
                <a:gd name="connsiteX1" fmla="*/ 77629 w 135254"/>
                <a:gd name="connsiteY1" fmla="*/ 128874 h 128873"/>
                <a:gd name="connsiteX2" fmla="*/ 135255 w 135254"/>
                <a:gd name="connsiteY2" fmla="*/ 71247 h 128873"/>
                <a:gd name="connsiteX3" fmla="*/ 135255 w 135254"/>
                <a:gd name="connsiteY3" fmla="*/ 57626 h 128873"/>
                <a:gd name="connsiteX4" fmla="*/ 77629 w 135254"/>
                <a:gd name="connsiteY4" fmla="*/ 0 h 128873"/>
                <a:gd name="connsiteX5" fmla="*/ 57626 w 135254"/>
                <a:gd name="connsiteY5" fmla="*/ 0 h 128873"/>
                <a:gd name="connsiteX6" fmla="*/ 0 w 135254"/>
                <a:gd name="connsiteY6" fmla="*/ 57626 h 128873"/>
                <a:gd name="connsiteX7" fmla="*/ 0 w 135254"/>
                <a:gd name="connsiteY7" fmla="*/ 71247 h 128873"/>
                <a:gd name="connsiteX8" fmla="*/ 57626 w 135254"/>
                <a:gd name="connsiteY8" fmla="*/ 128874 h 1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4" h="128873">
                  <a:moveTo>
                    <a:pt x="57626" y="128874"/>
                  </a:moveTo>
                  <a:lnTo>
                    <a:pt x="77629" y="128874"/>
                  </a:lnTo>
                  <a:cubicBezTo>
                    <a:pt x="109347" y="128874"/>
                    <a:pt x="135255" y="102965"/>
                    <a:pt x="135255" y="71247"/>
                  </a:cubicBezTo>
                  <a:lnTo>
                    <a:pt x="135255" y="57626"/>
                  </a:lnTo>
                  <a:cubicBezTo>
                    <a:pt x="135255" y="25908"/>
                    <a:pt x="109347" y="0"/>
                    <a:pt x="77629" y="0"/>
                  </a:cubicBezTo>
                  <a:lnTo>
                    <a:pt x="57626" y="0"/>
                  </a:lnTo>
                  <a:cubicBezTo>
                    <a:pt x="25908" y="0"/>
                    <a:pt x="0" y="25908"/>
                    <a:pt x="0" y="57626"/>
                  </a:cubicBezTo>
                  <a:lnTo>
                    <a:pt x="0" y="71247"/>
                  </a:lnTo>
                  <a:cubicBezTo>
                    <a:pt x="0" y="102965"/>
                    <a:pt x="25908" y="128874"/>
                    <a:pt x="57626" y="128874"/>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2" name="Freeform: Shape 191">
              <a:extLst>
                <a:ext uri="{FF2B5EF4-FFF2-40B4-BE49-F238E27FC236}">
                  <a16:creationId xmlns:a16="http://schemas.microsoft.com/office/drawing/2014/main" id="{231B8844-BF3E-4DC9-88A3-2AB5A2AB1D0E}"/>
                </a:ext>
              </a:extLst>
            </p:cNvPr>
            <p:cNvSpPr/>
            <p:nvPr/>
          </p:nvSpPr>
          <p:spPr>
            <a:xfrm>
              <a:off x="2926191" y="4710763"/>
              <a:ext cx="299656" cy="417766"/>
            </a:xfrm>
            <a:custGeom>
              <a:avLst/>
              <a:gdLst>
                <a:gd name="connsiteX0" fmla="*/ 57626 w 299656"/>
                <a:gd name="connsiteY0" fmla="*/ 417767 h 417766"/>
                <a:gd name="connsiteX1" fmla="*/ 77629 w 299656"/>
                <a:gd name="connsiteY1" fmla="*/ 417767 h 417766"/>
                <a:gd name="connsiteX2" fmla="*/ 135255 w 299656"/>
                <a:gd name="connsiteY2" fmla="*/ 360140 h 417766"/>
                <a:gd name="connsiteX3" fmla="*/ 135255 w 299656"/>
                <a:gd name="connsiteY3" fmla="*/ 216217 h 417766"/>
                <a:gd name="connsiteX4" fmla="*/ 216218 w 299656"/>
                <a:gd name="connsiteY4" fmla="*/ 135255 h 417766"/>
                <a:gd name="connsiteX5" fmla="*/ 242030 w 299656"/>
                <a:gd name="connsiteY5" fmla="*/ 135255 h 417766"/>
                <a:gd name="connsiteX6" fmla="*/ 299656 w 299656"/>
                <a:gd name="connsiteY6" fmla="*/ 77629 h 417766"/>
                <a:gd name="connsiteX7" fmla="*/ 299656 w 299656"/>
                <a:gd name="connsiteY7" fmla="*/ 57626 h 417766"/>
                <a:gd name="connsiteX8" fmla="*/ 242030 w 299656"/>
                <a:gd name="connsiteY8" fmla="*/ 0 h 417766"/>
                <a:gd name="connsiteX9" fmla="*/ 77629 w 299656"/>
                <a:gd name="connsiteY9" fmla="*/ 0 h 417766"/>
                <a:gd name="connsiteX10" fmla="*/ 57626 w 299656"/>
                <a:gd name="connsiteY10" fmla="*/ 0 h 417766"/>
                <a:gd name="connsiteX11" fmla="*/ 56197 w 299656"/>
                <a:gd name="connsiteY11" fmla="*/ 0 h 417766"/>
                <a:gd name="connsiteX12" fmla="*/ 56197 w 299656"/>
                <a:gd name="connsiteY12" fmla="*/ 0 h 417766"/>
                <a:gd name="connsiteX13" fmla="*/ 54769 w 299656"/>
                <a:gd name="connsiteY13" fmla="*/ 95 h 417766"/>
                <a:gd name="connsiteX14" fmla="*/ 54769 w 299656"/>
                <a:gd name="connsiteY14" fmla="*/ 95 h 417766"/>
                <a:gd name="connsiteX15" fmla="*/ 53340 w 299656"/>
                <a:gd name="connsiteY15" fmla="*/ 190 h 417766"/>
                <a:gd name="connsiteX16" fmla="*/ 53340 w 299656"/>
                <a:gd name="connsiteY16" fmla="*/ 190 h 417766"/>
                <a:gd name="connsiteX17" fmla="*/ 51911 w 299656"/>
                <a:gd name="connsiteY17" fmla="*/ 286 h 417766"/>
                <a:gd name="connsiteX18" fmla="*/ 51911 w 299656"/>
                <a:gd name="connsiteY18" fmla="*/ 286 h 417766"/>
                <a:gd name="connsiteX19" fmla="*/ 50482 w 299656"/>
                <a:gd name="connsiteY19" fmla="*/ 476 h 417766"/>
                <a:gd name="connsiteX20" fmla="*/ 50482 w 299656"/>
                <a:gd name="connsiteY20" fmla="*/ 476 h 417766"/>
                <a:gd name="connsiteX21" fmla="*/ 49054 w 299656"/>
                <a:gd name="connsiteY21" fmla="*/ 667 h 417766"/>
                <a:gd name="connsiteX22" fmla="*/ 49054 w 299656"/>
                <a:gd name="connsiteY22" fmla="*/ 667 h 417766"/>
                <a:gd name="connsiteX23" fmla="*/ 47625 w 299656"/>
                <a:gd name="connsiteY23" fmla="*/ 857 h 417766"/>
                <a:gd name="connsiteX24" fmla="*/ 47625 w 299656"/>
                <a:gd name="connsiteY24" fmla="*/ 857 h 417766"/>
                <a:gd name="connsiteX25" fmla="*/ 46196 w 299656"/>
                <a:gd name="connsiteY25" fmla="*/ 1143 h 417766"/>
                <a:gd name="connsiteX26" fmla="*/ 46196 w 299656"/>
                <a:gd name="connsiteY26" fmla="*/ 1143 h 417766"/>
                <a:gd name="connsiteX27" fmla="*/ 44768 w 299656"/>
                <a:gd name="connsiteY27" fmla="*/ 1429 h 417766"/>
                <a:gd name="connsiteX28" fmla="*/ 44768 w 299656"/>
                <a:gd name="connsiteY28" fmla="*/ 1429 h 417766"/>
                <a:gd name="connsiteX29" fmla="*/ 43339 w 299656"/>
                <a:gd name="connsiteY29" fmla="*/ 1809 h 417766"/>
                <a:gd name="connsiteX30" fmla="*/ 43339 w 299656"/>
                <a:gd name="connsiteY30" fmla="*/ 1809 h 417766"/>
                <a:gd name="connsiteX31" fmla="*/ 42005 w 299656"/>
                <a:gd name="connsiteY31" fmla="*/ 2191 h 417766"/>
                <a:gd name="connsiteX32" fmla="*/ 42005 w 299656"/>
                <a:gd name="connsiteY32" fmla="*/ 2191 h 417766"/>
                <a:gd name="connsiteX33" fmla="*/ 40672 w 299656"/>
                <a:gd name="connsiteY33" fmla="*/ 2572 h 417766"/>
                <a:gd name="connsiteX34" fmla="*/ 40672 w 299656"/>
                <a:gd name="connsiteY34" fmla="*/ 2572 h 417766"/>
                <a:gd name="connsiteX35" fmla="*/ 39338 w 299656"/>
                <a:gd name="connsiteY35" fmla="*/ 3048 h 417766"/>
                <a:gd name="connsiteX36" fmla="*/ 39338 w 299656"/>
                <a:gd name="connsiteY36" fmla="*/ 3048 h 417766"/>
                <a:gd name="connsiteX37" fmla="*/ 38005 w 299656"/>
                <a:gd name="connsiteY37" fmla="*/ 3524 h 417766"/>
                <a:gd name="connsiteX38" fmla="*/ 38005 w 299656"/>
                <a:gd name="connsiteY38" fmla="*/ 3524 h 417766"/>
                <a:gd name="connsiteX39" fmla="*/ 36671 w 299656"/>
                <a:gd name="connsiteY39" fmla="*/ 4000 h 417766"/>
                <a:gd name="connsiteX40" fmla="*/ 36671 w 299656"/>
                <a:gd name="connsiteY40" fmla="*/ 4000 h 417766"/>
                <a:gd name="connsiteX41" fmla="*/ 35338 w 299656"/>
                <a:gd name="connsiteY41" fmla="*/ 4572 h 417766"/>
                <a:gd name="connsiteX42" fmla="*/ 35338 w 299656"/>
                <a:gd name="connsiteY42" fmla="*/ 4572 h 417766"/>
                <a:gd name="connsiteX43" fmla="*/ 34099 w 299656"/>
                <a:gd name="connsiteY43" fmla="*/ 5143 h 417766"/>
                <a:gd name="connsiteX44" fmla="*/ 34099 w 299656"/>
                <a:gd name="connsiteY44" fmla="*/ 5143 h 417766"/>
                <a:gd name="connsiteX45" fmla="*/ 32861 w 299656"/>
                <a:gd name="connsiteY45" fmla="*/ 5715 h 417766"/>
                <a:gd name="connsiteX46" fmla="*/ 32861 w 299656"/>
                <a:gd name="connsiteY46" fmla="*/ 5715 h 417766"/>
                <a:gd name="connsiteX47" fmla="*/ 31623 w 299656"/>
                <a:gd name="connsiteY47" fmla="*/ 6382 h 417766"/>
                <a:gd name="connsiteX48" fmla="*/ 31623 w 299656"/>
                <a:gd name="connsiteY48" fmla="*/ 6382 h 417766"/>
                <a:gd name="connsiteX49" fmla="*/ 30385 w 299656"/>
                <a:gd name="connsiteY49" fmla="*/ 7048 h 417766"/>
                <a:gd name="connsiteX50" fmla="*/ 30385 w 299656"/>
                <a:gd name="connsiteY50" fmla="*/ 7048 h 417766"/>
                <a:gd name="connsiteX51" fmla="*/ 29146 w 299656"/>
                <a:gd name="connsiteY51" fmla="*/ 7715 h 417766"/>
                <a:gd name="connsiteX52" fmla="*/ 29146 w 299656"/>
                <a:gd name="connsiteY52" fmla="*/ 7715 h 417766"/>
                <a:gd name="connsiteX53" fmla="*/ 27908 w 299656"/>
                <a:gd name="connsiteY53" fmla="*/ 8382 h 417766"/>
                <a:gd name="connsiteX54" fmla="*/ 27908 w 299656"/>
                <a:gd name="connsiteY54" fmla="*/ 8382 h 417766"/>
                <a:gd name="connsiteX55" fmla="*/ 26765 w 299656"/>
                <a:gd name="connsiteY55" fmla="*/ 9144 h 417766"/>
                <a:gd name="connsiteX56" fmla="*/ 26765 w 299656"/>
                <a:gd name="connsiteY56" fmla="*/ 9144 h 417766"/>
                <a:gd name="connsiteX57" fmla="*/ 25622 w 299656"/>
                <a:gd name="connsiteY57" fmla="*/ 9906 h 417766"/>
                <a:gd name="connsiteX58" fmla="*/ 25622 w 299656"/>
                <a:gd name="connsiteY58" fmla="*/ 9906 h 417766"/>
                <a:gd name="connsiteX59" fmla="*/ 24479 w 299656"/>
                <a:gd name="connsiteY59" fmla="*/ 10668 h 417766"/>
                <a:gd name="connsiteX60" fmla="*/ 24479 w 299656"/>
                <a:gd name="connsiteY60" fmla="*/ 10668 h 417766"/>
                <a:gd name="connsiteX61" fmla="*/ 23336 w 299656"/>
                <a:gd name="connsiteY61" fmla="*/ 11525 h 417766"/>
                <a:gd name="connsiteX62" fmla="*/ 23336 w 299656"/>
                <a:gd name="connsiteY62" fmla="*/ 11525 h 417766"/>
                <a:gd name="connsiteX63" fmla="*/ 22193 w 299656"/>
                <a:gd name="connsiteY63" fmla="*/ 12382 h 417766"/>
                <a:gd name="connsiteX64" fmla="*/ 22193 w 299656"/>
                <a:gd name="connsiteY64" fmla="*/ 12382 h 417766"/>
                <a:gd name="connsiteX65" fmla="*/ 21146 w 299656"/>
                <a:gd name="connsiteY65" fmla="*/ 13240 h 417766"/>
                <a:gd name="connsiteX66" fmla="*/ 21146 w 299656"/>
                <a:gd name="connsiteY66" fmla="*/ 13240 h 417766"/>
                <a:gd name="connsiteX67" fmla="*/ 20098 w 299656"/>
                <a:gd name="connsiteY67" fmla="*/ 14097 h 417766"/>
                <a:gd name="connsiteX68" fmla="*/ 20098 w 299656"/>
                <a:gd name="connsiteY68" fmla="*/ 14097 h 417766"/>
                <a:gd name="connsiteX69" fmla="*/ 19050 w 299656"/>
                <a:gd name="connsiteY69" fmla="*/ 15049 h 417766"/>
                <a:gd name="connsiteX70" fmla="*/ 19050 w 299656"/>
                <a:gd name="connsiteY70" fmla="*/ 15049 h 417766"/>
                <a:gd name="connsiteX71" fmla="*/ 18002 w 299656"/>
                <a:gd name="connsiteY71" fmla="*/ 16002 h 417766"/>
                <a:gd name="connsiteX72" fmla="*/ 18002 w 299656"/>
                <a:gd name="connsiteY72" fmla="*/ 16002 h 417766"/>
                <a:gd name="connsiteX73" fmla="*/ 17050 w 299656"/>
                <a:gd name="connsiteY73" fmla="*/ 16954 h 417766"/>
                <a:gd name="connsiteX74" fmla="*/ 17050 w 299656"/>
                <a:gd name="connsiteY74" fmla="*/ 16954 h 417766"/>
                <a:gd name="connsiteX75" fmla="*/ 16097 w 299656"/>
                <a:gd name="connsiteY75" fmla="*/ 17907 h 417766"/>
                <a:gd name="connsiteX76" fmla="*/ 16097 w 299656"/>
                <a:gd name="connsiteY76" fmla="*/ 17907 h 417766"/>
                <a:gd name="connsiteX77" fmla="*/ 15145 w 299656"/>
                <a:gd name="connsiteY77" fmla="*/ 18955 h 417766"/>
                <a:gd name="connsiteX78" fmla="*/ 15145 w 299656"/>
                <a:gd name="connsiteY78" fmla="*/ 18955 h 417766"/>
                <a:gd name="connsiteX79" fmla="*/ 14192 w 299656"/>
                <a:gd name="connsiteY79" fmla="*/ 20002 h 417766"/>
                <a:gd name="connsiteX80" fmla="*/ 14192 w 299656"/>
                <a:gd name="connsiteY80" fmla="*/ 20002 h 417766"/>
                <a:gd name="connsiteX81" fmla="*/ 13335 w 299656"/>
                <a:gd name="connsiteY81" fmla="*/ 21050 h 417766"/>
                <a:gd name="connsiteX82" fmla="*/ 13335 w 299656"/>
                <a:gd name="connsiteY82" fmla="*/ 21050 h 417766"/>
                <a:gd name="connsiteX83" fmla="*/ 12478 w 299656"/>
                <a:gd name="connsiteY83" fmla="*/ 22098 h 417766"/>
                <a:gd name="connsiteX84" fmla="*/ 12478 w 299656"/>
                <a:gd name="connsiteY84" fmla="*/ 22098 h 417766"/>
                <a:gd name="connsiteX85" fmla="*/ 11621 w 299656"/>
                <a:gd name="connsiteY85" fmla="*/ 23146 h 417766"/>
                <a:gd name="connsiteX86" fmla="*/ 11621 w 299656"/>
                <a:gd name="connsiteY86" fmla="*/ 23146 h 417766"/>
                <a:gd name="connsiteX87" fmla="*/ 10763 w 299656"/>
                <a:gd name="connsiteY87" fmla="*/ 24289 h 417766"/>
                <a:gd name="connsiteX88" fmla="*/ 10763 w 299656"/>
                <a:gd name="connsiteY88" fmla="*/ 24289 h 417766"/>
                <a:gd name="connsiteX89" fmla="*/ 10001 w 299656"/>
                <a:gd name="connsiteY89" fmla="*/ 25432 h 417766"/>
                <a:gd name="connsiteX90" fmla="*/ 10001 w 299656"/>
                <a:gd name="connsiteY90" fmla="*/ 25432 h 417766"/>
                <a:gd name="connsiteX91" fmla="*/ 9239 w 299656"/>
                <a:gd name="connsiteY91" fmla="*/ 26575 h 417766"/>
                <a:gd name="connsiteX92" fmla="*/ 9239 w 299656"/>
                <a:gd name="connsiteY92" fmla="*/ 26575 h 417766"/>
                <a:gd name="connsiteX93" fmla="*/ 8477 w 299656"/>
                <a:gd name="connsiteY93" fmla="*/ 27717 h 417766"/>
                <a:gd name="connsiteX94" fmla="*/ 8477 w 299656"/>
                <a:gd name="connsiteY94" fmla="*/ 27717 h 417766"/>
                <a:gd name="connsiteX95" fmla="*/ 7811 w 299656"/>
                <a:gd name="connsiteY95" fmla="*/ 28956 h 417766"/>
                <a:gd name="connsiteX96" fmla="*/ 7811 w 299656"/>
                <a:gd name="connsiteY96" fmla="*/ 28956 h 417766"/>
                <a:gd name="connsiteX97" fmla="*/ 7144 w 299656"/>
                <a:gd name="connsiteY97" fmla="*/ 30194 h 417766"/>
                <a:gd name="connsiteX98" fmla="*/ 7144 w 299656"/>
                <a:gd name="connsiteY98" fmla="*/ 30194 h 417766"/>
                <a:gd name="connsiteX99" fmla="*/ 6477 w 299656"/>
                <a:gd name="connsiteY99" fmla="*/ 31432 h 417766"/>
                <a:gd name="connsiteX100" fmla="*/ 6477 w 299656"/>
                <a:gd name="connsiteY100" fmla="*/ 31432 h 417766"/>
                <a:gd name="connsiteX101" fmla="*/ 5810 w 299656"/>
                <a:gd name="connsiteY101" fmla="*/ 32671 h 417766"/>
                <a:gd name="connsiteX102" fmla="*/ 5810 w 299656"/>
                <a:gd name="connsiteY102" fmla="*/ 32671 h 417766"/>
                <a:gd name="connsiteX103" fmla="*/ 5239 w 299656"/>
                <a:gd name="connsiteY103" fmla="*/ 33909 h 417766"/>
                <a:gd name="connsiteX104" fmla="*/ 5239 w 299656"/>
                <a:gd name="connsiteY104" fmla="*/ 33909 h 417766"/>
                <a:gd name="connsiteX105" fmla="*/ 4667 w 299656"/>
                <a:gd name="connsiteY105" fmla="*/ 35147 h 417766"/>
                <a:gd name="connsiteX106" fmla="*/ 4667 w 299656"/>
                <a:gd name="connsiteY106" fmla="*/ 35147 h 417766"/>
                <a:gd name="connsiteX107" fmla="*/ 4096 w 299656"/>
                <a:gd name="connsiteY107" fmla="*/ 36481 h 417766"/>
                <a:gd name="connsiteX108" fmla="*/ 4096 w 299656"/>
                <a:gd name="connsiteY108" fmla="*/ 36481 h 417766"/>
                <a:gd name="connsiteX109" fmla="*/ 3620 w 299656"/>
                <a:gd name="connsiteY109" fmla="*/ 37814 h 417766"/>
                <a:gd name="connsiteX110" fmla="*/ 3620 w 299656"/>
                <a:gd name="connsiteY110" fmla="*/ 37814 h 417766"/>
                <a:gd name="connsiteX111" fmla="*/ 3143 w 299656"/>
                <a:gd name="connsiteY111" fmla="*/ 39148 h 417766"/>
                <a:gd name="connsiteX112" fmla="*/ 3143 w 299656"/>
                <a:gd name="connsiteY112" fmla="*/ 39148 h 417766"/>
                <a:gd name="connsiteX113" fmla="*/ 2667 w 299656"/>
                <a:gd name="connsiteY113" fmla="*/ 40481 h 417766"/>
                <a:gd name="connsiteX114" fmla="*/ 2667 w 299656"/>
                <a:gd name="connsiteY114" fmla="*/ 40481 h 417766"/>
                <a:gd name="connsiteX115" fmla="*/ 2286 w 299656"/>
                <a:gd name="connsiteY115" fmla="*/ 41815 h 417766"/>
                <a:gd name="connsiteX116" fmla="*/ 2286 w 299656"/>
                <a:gd name="connsiteY116" fmla="*/ 41815 h 417766"/>
                <a:gd name="connsiteX117" fmla="*/ 1905 w 299656"/>
                <a:gd name="connsiteY117" fmla="*/ 43148 h 417766"/>
                <a:gd name="connsiteX118" fmla="*/ 1905 w 299656"/>
                <a:gd name="connsiteY118" fmla="*/ 43148 h 417766"/>
                <a:gd name="connsiteX119" fmla="*/ 1524 w 299656"/>
                <a:gd name="connsiteY119" fmla="*/ 44482 h 417766"/>
                <a:gd name="connsiteX120" fmla="*/ 1524 w 299656"/>
                <a:gd name="connsiteY120" fmla="*/ 44482 h 417766"/>
                <a:gd name="connsiteX121" fmla="*/ 1238 w 299656"/>
                <a:gd name="connsiteY121" fmla="*/ 45910 h 417766"/>
                <a:gd name="connsiteX122" fmla="*/ 1238 w 299656"/>
                <a:gd name="connsiteY122" fmla="*/ 45910 h 417766"/>
                <a:gd name="connsiteX123" fmla="*/ 953 w 299656"/>
                <a:gd name="connsiteY123" fmla="*/ 47339 h 417766"/>
                <a:gd name="connsiteX124" fmla="*/ 953 w 299656"/>
                <a:gd name="connsiteY124" fmla="*/ 47339 h 417766"/>
                <a:gd name="connsiteX125" fmla="*/ 667 w 299656"/>
                <a:gd name="connsiteY125" fmla="*/ 48768 h 417766"/>
                <a:gd name="connsiteX126" fmla="*/ 667 w 299656"/>
                <a:gd name="connsiteY126" fmla="*/ 48768 h 417766"/>
                <a:gd name="connsiteX127" fmla="*/ 476 w 299656"/>
                <a:gd name="connsiteY127" fmla="*/ 50197 h 417766"/>
                <a:gd name="connsiteX128" fmla="*/ 476 w 299656"/>
                <a:gd name="connsiteY128" fmla="*/ 50197 h 417766"/>
                <a:gd name="connsiteX129" fmla="*/ 286 w 299656"/>
                <a:gd name="connsiteY129" fmla="*/ 51625 h 417766"/>
                <a:gd name="connsiteX130" fmla="*/ 286 w 299656"/>
                <a:gd name="connsiteY130" fmla="*/ 51625 h 417766"/>
                <a:gd name="connsiteX131" fmla="*/ 190 w 299656"/>
                <a:gd name="connsiteY131" fmla="*/ 53054 h 417766"/>
                <a:gd name="connsiteX132" fmla="*/ 190 w 299656"/>
                <a:gd name="connsiteY132" fmla="*/ 53054 h 417766"/>
                <a:gd name="connsiteX133" fmla="*/ 95 w 299656"/>
                <a:gd name="connsiteY133" fmla="*/ 54483 h 417766"/>
                <a:gd name="connsiteX134" fmla="*/ 95 w 299656"/>
                <a:gd name="connsiteY134" fmla="*/ 54483 h 417766"/>
                <a:gd name="connsiteX135" fmla="*/ 95 w 299656"/>
                <a:gd name="connsiteY135" fmla="*/ 54959 h 417766"/>
                <a:gd name="connsiteX136" fmla="*/ 0 w 299656"/>
                <a:gd name="connsiteY136" fmla="*/ 56864 h 417766"/>
                <a:gd name="connsiteX137" fmla="*/ 0 w 299656"/>
                <a:gd name="connsiteY137" fmla="*/ 57340 h 417766"/>
                <a:gd name="connsiteX138" fmla="*/ 0 w 299656"/>
                <a:gd name="connsiteY138" fmla="*/ 57340 h 417766"/>
                <a:gd name="connsiteX139" fmla="*/ 0 w 299656"/>
                <a:gd name="connsiteY139" fmla="*/ 77343 h 417766"/>
                <a:gd name="connsiteX140" fmla="*/ 0 w 299656"/>
                <a:gd name="connsiteY140" fmla="*/ 359855 h 417766"/>
                <a:gd name="connsiteX141" fmla="*/ 57626 w 299656"/>
                <a:gd name="connsiteY141" fmla="*/ 417767 h 417766"/>
                <a:gd name="connsiteX142" fmla="*/ 57626 w 299656"/>
                <a:gd name="connsiteY142" fmla="*/ 417767 h 417766"/>
                <a:gd name="connsiteX143" fmla="*/ 57626 w 299656"/>
                <a:gd name="connsiteY143" fmla="*/ 0 h 417766"/>
                <a:gd name="connsiteX144" fmla="*/ 57626 w 299656"/>
                <a:gd name="connsiteY144" fmla="*/ 0 h 417766"/>
                <a:gd name="connsiteX145" fmla="*/ 57626 w 299656"/>
                <a:gd name="connsiteY145" fmla="*/ 0 h 417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299656" h="417766">
                  <a:moveTo>
                    <a:pt x="57626" y="417767"/>
                  </a:moveTo>
                  <a:lnTo>
                    <a:pt x="77629" y="417767"/>
                  </a:lnTo>
                  <a:cubicBezTo>
                    <a:pt x="109347" y="417767"/>
                    <a:pt x="135255" y="391858"/>
                    <a:pt x="135255" y="360140"/>
                  </a:cubicBezTo>
                  <a:lnTo>
                    <a:pt x="135255" y="216217"/>
                  </a:lnTo>
                  <a:cubicBezTo>
                    <a:pt x="135255" y="171640"/>
                    <a:pt x="171640" y="135255"/>
                    <a:pt x="216218" y="135255"/>
                  </a:cubicBezTo>
                  <a:lnTo>
                    <a:pt x="242030" y="135255"/>
                  </a:lnTo>
                  <a:cubicBezTo>
                    <a:pt x="273748" y="135255"/>
                    <a:pt x="299656" y="109347"/>
                    <a:pt x="299656" y="77629"/>
                  </a:cubicBezTo>
                  <a:lnTo>
                    <a:pt x="299656" y="57626"/>
                  </a:lnTo>
                  <a:cubicBezTo>
                    <a:pt x="299656" y="25908"/>
                    <a:pt x="273748" y="0"/>
                    <a:pt x="242030" y="0"/>
                  </a:cubicBezTo>
                  <a:lnTo>
                    <a:pt x="77629" y="0"/>
                  </a:lnTo>
                  <a:lnTo>
                    <a:pt x="57626" y="0"/>
                  </a:lnTo>
                  <a:lnTo>
                    <a:pt x="56197" y="0"/>
                  </a:lnTo>
                  <a:lnTo>
                    <a:pt x="56197" y="0"/>
                  </a:lnTo>
                  <a:lnTo>
                    <a:pt x="54769" y="95"/>
                  </a:lnTo>
                  <a:lnTo>
                    <a:pt x="54769" y="95"/>
                  </a:lnTo>
                  <a:lnTo>
                    <a:pt x="53340" y="190"/>
                  </a:lnTo>
                  <a:lnTo>
                    <a:pt x="53340" y="190"/>
                  </a:lnTo>
                  <a:lnTo>
                    <a:pt x="51911" y="286"/>
                  </a:lnTo>
                  <a:lnTo>
                    <a:pt x="51911" y="286"/>
                  </a:lnTo>
                  <a:lnTo>
                    <a:pt x="50482" y="476"/>
                  </a:lnTo>
                  <a:lnTo>
                    <a:pt x="50482" y="476"/>
                  </a:lnTo>
                  <a:lnTo>
                    <a:pt x="49054" y="667"/>
                  </a:lnTo>
                  <a:lnTo>
                    <a:pt x="49054" y="667"/>
                  </a:lnTo>
                  <a:lnTo>
                    <a:pt x="47625" y="857"/>
                  </a:lnTo>
                  <a:lnTo>
                    <a:pt x="47625" y="857"/>
                  </a:lnTo>
                  <a:cubicBezTo>
                    <a:pt x="47149" y="952"/>
                    <a:pt x="46672" y="1048"/>
                    <a:pt x="46196" y="1143"/>
                  </a:cubicBezTo>
                  <a:lnTo>
                    <a:pt x="46196" y="1143"/>
                  </a:lnTo>
                  <a:lnTo>
                    <a:pt x="44768" y="1429"/>
                  </a:lnTo>
                  <a:lnTo>
                    <a:pt x="44768" y="1429"/>
                  </a:lnTo>
                  <a:lnTo>
                    <a:pt x="43339" y="1809"/>
                  </a:lnTo>
                  <a:lnTo>
                    <a:pt x="43339" y="1809"/>
                  </a:lnTo>
                  <a:lnTo>
                    <a:pt x="42005" y="2191"/>
                  </a:lnTo>
                  <a:lnTo>
                    <a:pt x="42005" y="2191"/>
                  </a:lnTo>
                  <a:lnTo>
                    <a:pt x="40672" y="2572"/>
                  </a:lnTo>
                  <a:lnTo>
                    <a:pt x="40672" y="2572"/>
                  </a:lnTo>
                  <a:lnTo>
                    <a:pt x="39338" y="3048"/>
                  </a:lnTo>
                  <a:lnTo>
                    <a:pt x="39338" y="3048"/>
                  </a:lnTo>
                  <a:lnTo>
                    <a:pt x="38005" y="3524"/>
                  </a:lnTo>
                  <a:lnTo>
                    <a:pt x="38005" y="3524"/>
                  </a:lnTo>
                  <a:lnTo>
                    <a:pt x="36671" y="4000"/>
                  </a:lnTo>
                  <a:lnTo>
                    <a:pt x="36671" y="4000"/>
                  </a:lnTo>
                  <a:lnTo>
                    <a:pt x="35338" y="4572"/>
                  </a:lnTo>
                  <a:lnTo>
                    <a:pt x="35338" y="4572"/>
                  </a:lnTo>
                  <a:lnTo>
                    <a:pt x="34099" y="5143"/>
                  </a:lnTo>
                  <a:lnTo>
                    <a:pt x="34099" y="5143"/>
                  </a:lnTo>
                  <a:lnTo>
                    <a:pt x="32861" y="5715"/>
                  </a:lnTo>
                  <a:lnTo>
                    <a:pt x="32861" y="5715"/>
                  </a:lnTo>
                  <a:lnTo>
                    <a:pt x="31623" y="6382"/>
                  </a:lnTo>
                  <a:lnTo>
                    <a:pt x="31623" y="6382"/>
                  </a:lnTo>
                  <a:cubicBezTo>
                    <a:pt x="31242" y="6572"/>
                    <a:pt x="30766" y="6763"/>
                    <a:pt x="30385" y="7048"/>
                  </a:cubicBezTo>
                  <a:lnTo>
                    <a:pt x="30385" y="7048"/>
                  </a:lnTo>
                  <a:lnTo>
                    <a:pt x="29146" y="7715"/>
                  </a:lnTo>
                  <a:lnTo>
                    <a:pt x="29146" y="7715"/>
                  </a:lnTo>
                  <a:cubicBezTo>
                    <a:pt x="28765" y="7906"/>
                    <a:pt x="28385" y="8191"/>
                    <a:pt x="27908" y="8382"/>
                  </a:cubicBezTo>
                  <a:lnTo>
                    <a:pt x="27908" y="8382"/>
                  </a:lnTo>
                  <a:lnTo>
                    <a:pt x="26765" y="9144"/>
                  </a:lnTo>
                  <a:lnTo>
                    <a:pt x="26765" y="9144"/>
                  </a:lnTo>
                  <a:lnTo>
                    <a:pt x="25622" y="9906"/>
                  </a:lnTo>
                  <a:lnTo>
                    <a:pt x="25622" y="9906"/>
                  </a:lnTo>
                  <a:lnTo>
                    <a:pt x="24479" y="10668"/>
                  </a:lnTo>
                  <a:lnTo>
                    <a:pt x="24479" y="10668"/>
                  </a:lnTo>
                  <a:lnTo>
                    <a:pt x="23336" y="11525"/>
                  </a:lnTo>
                  <a:lnTo>
                    <a:pt x="23336" y="11525"/>
                  </a:lnTo>
                  <a:lnTo>
                    <a:pt x="22193" y="12382"/>
                  </a:lnTo>
                  <a:lnTo>
                    <a:pt x="22193" y="12382"/>
                  </a:lnTo>
                  <a:cubicBezTo>
                    <a:pt x="21812" y="12668"/>
                    <a:pt x="21431" y="12954"/>
                    <a:pt x="21146" y="13240"/>
                  </a:cubicBezTo>
                  <a:lnTo>
                    <a:pt x="21146" y="13240"/>
                  </a:lnTo>
                  <a:lnTo>
                    <a:pt x="20098" y="14097"/>
                  </a:lnTo>
                  <a:lnTo>
                    <a:pt x="20098" y="14097"/>
                  </a:lnTo>
                  <a:lnTo>
                    <a:pt x="19050" y="15049"/>
                  </a:lnTo>
                  <a:lnTo>
                    <a:pt x="19050" y="15049"/>
                  </a:lnTo>
                  <a:lnTo>
                    <a:pt x="18002" y="16002"/>
                  </a:lnTo>
                  <a:lnTo>
                    <a:pt x="18002" y="16002"/>
                  </a:lnTo>
                  <a:lnTo>
                    <a:pt x="17050" y="16954"/>
                  </a:lnTo>
                  <a:lnTo>
                    <a:pt x="17050" y="16954"/>
                  </a:lnTo>
                  <a:lnTo>
                    <a:pt x="16097" y="17907"/>
                  </a:lnTo>
                  <a:lnTo>
                    <a:pt x="16097" y="17907"/>
                  </a:lnTo>
                  <a:lnTo>
                    <a:pt x="15145" y="18955"/>
                  </a:lnTo>
                  <a:lnTo>
                    <a:pt x="15145" y="18955"/>
                  </a:lnTo>
                  <a:lnTo>
                    <a:pt x="14192" y="20002"/>
                  </a:lnTo>
                  <a:lnTo>
                    <a:pt x="14192" y="20002"/>
                  </a:lnTo>
                  <a:lnTo>
                    <a:pt x="13335" y="21050"/>
                  </a:lnTo>
                  <a:lnTo>
                    <a:pt x="13335" y="21050"/>
                  </a:lnTo>
                  <a:cubicBezTo>
                    <a:pt x="13049" y="21431"/>
                    <a:pt x="12763" y="21812"/>
                    <a:pt x="12478" y="22098"/>
                  </a:cubicBezTo>
                  <a:lnTo>
                    <a:pt x="12478" y="22098"/>
                  </a:lnTo>
                  <a:cubicBezTo>
                    <a:pt x="12192" y="22479"/>
                    <a:pt x="11906" y="22860"/>
                    <a:pt x="11621" y="23146"/>
                  </a:cubicBezTo>
                  <a:lnTo>
                    <a:pt x="11621" y="23146"/>
                  </a:lnTo>
                  <a:lnTo>
                    <a:pt x="10763" y="24289"/>
                  </a:lnTo>
                  <a:lnTo>
                    <a:pt x="10763" y="24289"/>
                  </a:lnTo>
                  <a:lnTo>
                    <a:pt x="10001" y="25432"/>
                  </a:lnTo>
                  <a:lnTo>
                    <a:pt x="10001" y="25432"/>
                  </a:lnTo>
                  <a:lnTo>
                    <a:pt x="9239" y="26575"/>
                  </a:lnTo>
                  <a:lnTo>
                    <a:pt x="9239" y="26575"/>
                  </a:lnTo>
                  <a:lnTo>
                    <a:pt x="8477" y="27717"/>
                  </a:lnTo>
                  <a:lnTo>
                    <a:pt x="8477" y="27717"/>
                  </a:lnTo>
                  <a:lnTo>
                    <a:pt x="7811" y="28956"/>
                  </a:lnTo>
                  <a:lnTo>
                    <a:pt x="7811" y="28956"/>
                  </a:lnTo>
                  <a:lnTo>
                    <a:pt x="7144" y="30194"/>
                  </a:lnTo>
                  <a:lnTo>
                    <a:pt x="7144" y="30194"/>
                  </a:lnTo>
                  <a:lnTo>
                    <a:pt x="6477" y="31432"/>
                  </a:lnTo>
                  <a:lnTo>
                    <a:pt x="6477" y="31432"/>
                  </a:lnTo>
                  <a:lnTo>
                    <a:pt x="5810" y="32671"/>
                  </a:lnTo>
                  <a:lnTo>
                    <a:pt x="5810" y="32671"/>
                  </a:lnTo>
                  <a:lnTo>
                    <a:pt x="5239" y="33909"/>
                  </a:lnTo>
                  <a:lnTo>
                    <a:pt x="5239" y="33909"/>
                  </a:lnTo>
                  <a:cubicBezTo>
                    <a:pt x="5048" y="34290"/>
                    <a:pt x="4858" y="34766"/>
                    <a:pt x="4667" y="35147"/>
                  </a:cubicBezTo>
                  <a:lnTo>
                    <a:pt x="4667" y="35147"/>
                  </a:lnTo>
                  <a:lnTo>
                    <a:pt x="4096" y="36481"/>
                  </a:lnTo>
                  <a:lnTo>
                    <a:pt x="4096" y="36481"/>
                  </a:lnTo>
                  <a:lnTo>
                    <a:pt x="3620" y="37814"/>
                  </a:lnTo>
                  <a:lnTo>
                    <a:pt x="3620" y="37814"/>
                  </a:lnTo>
                  <a:lnTo>
                    <a:pt x="3143" y="39148"/>
                  </a:lnTo>
                  <a:lnTo>
                    <a:pt x="3143" y="39148"/>
                  </a:lnTo>
                  <a:lnTo>
                    <a:pt x="2667" y="40481"/>
                  </a:lnTo>
                  <a:lnTo>
                    <a:pt x="2667" y="40481"/>
                  </a:lnTo>
                  <a:lnTo>
                    <a:pt x="2286" y="41815"/>
                  </a:lnTo>
                  <a:lnTo>
                    <a:pt x="2286" y="41815"/>
                  </a:lnTo>
                  <a:lnTo>
                    <a:pt x="1905" y="43148"/>
                  </a:lnTo>
                  <a:lnTo>
                    <a:pt x="1905" y="43148"/>
                  </a:lnTo>
                  <a:lnTo>
                    <a:pt x="1524" y="44482"/>
                  </a:lnTo>
                  <a:lnTo>
                    <a:pt x="1524" y="44482"/>
                  </a:lnTo>
                  <a:lnTo>
                    <a:pt x="1238" y="45910"/>
                  </a:lnTo>
                  <a:lnTo>
                    <a:pt x="1238" y="45910"/>
                  </a:lnTo>
                  <a:cubicBezTo>
                    <a:pt x="1143" y="46387"/>
                    <a:pt x="1048" y="46863"/>
                    <a:pt x="953" y="47339"/>
                  </a:cubicBezTo>
                  <a:lnTo>
                    <a:pt x="953" y="47339"/>
                  </a:lnTo>
                  <a:lnTo>
                    <a:pt x="667" y="48768"/>
                  </a:lnTo>
                  <a:lnTo>
                    <a:pt x="667" y="48768"/>
                  </a:lnTo>
                  <a:lnTo>
                    <a:pt x="476" y="50197"/>
                  </a:lnTo>
                  <a:lnTo>
                    <a:pt x="476" y="50197"/>
                  </a:lnTo>
                  <a:lnTo>
                    <a:pt x="286" y="51625"/>
                  </a:lnTo>
                  <a:lnTo>
                    <a:pt x="286" y="51625"/>
                  </a:lnTo>
                  <a:lnTo>
                    <a:pt x="190" y="53054"/>
                  </a:lnTo>
                  <a:lnTo>
                    <a:pt x="190" y="53054"/>
                  </a:lnTo>
                  <a:lnTo>
                    <a:pt x="95" y="54483"/>
                  </a:lnTo>
                  <a:lnTo>
                    <a:pt x="95" y="54483"/>
                  </a:lnTo>
                  <a:lnTo>
                    <a:pt x="95" y="54959"/>
                  </a:lnTo>
                  <a:cubicBezTo>
                    <a:pt x="95" y="55626"/>
                    <a:pt x="95" y="56197"/>
                    <a:pt x="0" y="56864"/>
                  </a:cubicBezTo>
                  <a:lnTo>
                    <a:pt x="0" y="57340"/>
                  </a:lnTo>
                  <a:lnTo>
                    <a:pt x="0" y="57340"/>
                  </a:lnTo>
                  <a:lnTo>
                    <a:pt x="0" y="77343"/>
                  </a:lnTo>
                  <a:lnTo>
                    <a:pt x="0" y="359855"/>
                  </a:lnTo>
                  <a:cubicBezTo>
                    <a:pt x="0" y="391858"/>
                    <a:pt x="25908" y="417767"/>
                    <a:pt x="57626" y="417767"/>
                  </a:cubicBezTo>
                  <a:lnTo>
                    <a:pt x="57626" y="417767"/>
                  </a:lnTo>
                  <a:close/>
                  <a:moveTo>
                    <a:pt x="57626" y="0"/>
                  </a:moveTo>
                  <a:lnTo>
                    <a:pt x="57626" y="0"/>
                  </a:lnTo>
                  <a:lnTo>
                    <a:pt x="57626"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3" name="Freeform: Shape 192">
              <a:extLst>
                <a:ext uri="{FF2B5EF4-FFF2-40B4-BE49-F238E27FC236}">
                  <a16:creationId xmlns:a16="http://schemas.microsoft.com/office/drawing/2014/main" id="{E8277266-94C1-499A-9F7F-6E2C59DEFDE8}"/>
                </a:ext>
              </a:extLst>
            </p:cNvPr>
            <p:cNvSpPr/>
            <p:nvPr/>
          </p:nvSpPr>
          <p:spPr>
            <a:xfrm>
              <a:off x="75454" y="4553410"/>
              <a:ext cx="628078" cy="867822"/>
            </a:xfrm>
            <a:custGeom>
              <a:avLst/>
              <a:gdLst>
                <a:gd name="connsiteX0" fmla="*/ 550069 w 628078"/>
                <a:gd name="connsiteY0" fmla="*/ 300609 h 867822"/>
                <a:gd name="connsiteX1" fmla="*/ 570452 w 628078"/>
                <a:gd name="connsiteY1" fmla="*/ 300609 h 867822"/>
                <a:gd name="connsiteX2" fmla="*/ 628079 w 628078"/>
                <a:gd name="connsiteY2" fmla="*/ 242983 h 867822"/>
                <a:gd name="connsiteX3" fmla="*/ 628079 w 628078"/>
                <a:gd name="connsiteY3" fmla="*/ 57626 h 867822"/>
                <a:gd name="connsiteX4" fmla="*/ 570452 w 628078"/>
                <a:gd name="connsiteY4" fmla="*/ 0 h 867822"/>
                <a:gd name="connsiteX5" fmla="*/ 216599 w 628078"/>
                <a:gd name="connsiteY5" fmla="*/ 0 h 867822"/>
                <a:gd name="connsiteX6" fmla="*/ 158972 w 628078"/>
                <a:gd name="connsiteY6" fmla="*/ 857 h 867822"/>
                <a:gd name="connsiteX7" fmla="*/ 158972 w 628078"/>
                <a:gd name="connsiteY7" fmla="*/ 212884 h 867822"/>
                <a:gd name="connsiteX8" fmla="*/ 78010 w 628078"/>
                <a:gd name="connsiteY8" fmla="*/ 293846 h 867822"/>
                <a:gd name="connsiteX9" fmla="*/ 57626 w 628078"/>
                <a:gd name="connsiteY9" fmla="*/ 293846 h 867822"/>
                <a:gd name="connsiteX10" fmla="*/ 0 w 628078"/>
                <a:gd name="connsiteY10" fmla="*/ 352901 h 867822"/>
                <a:gd name="connsiteX11" fmla="*/ 0 w 628078"/>
                <a:gd name="connsiteY11" fmla="*/ 464153 h 867822"/>
                <a:gd name="connsiteX12" fmla="*/ 0 w 628078"/>
                <a:gd name="connsiteY12" fmla="*/ 520351 h 867822"/>
                <a:gd name="connsiteX13" fmla="*/ 0 w 628078"/>
                <a:gd name="connsiteY13" fmla="*/ 810197 h 867822"/>
                <a:gd name="connsiteX14" fmla="*/ 57626 w 628078"/>
                <a:gd name="connsiteY14" fmla="*/ 867823 h 867822"/>
                <a:gd name="connsiteX15" fmla="*/ 252413 w 628078"/>
                <a:gd name="connsiteY15" fmla="*/ 867823 h 867822"/>
                <a:gd name="connsiteX16" fmla="*/ 310039 w 628078"/>
                <a:gd name="connsiteY16" fmla="*/ 866965 h 867822"/>
                <a:gd name="connsiteX17" fmla="*/ 310039 w 628078"/>
                <a:gd name="connsiteY17" fmla="*/ 660559 h 867822"/>
                <a:gd name="connsiteX18" fmla="*/ 391001 w 628078"/>
                <a:gd name="connsiteY18" fmla="*/ 579596 h 867822"/>
                <a:gd name="connsiteX19" fmla="*/ 411385 w 628078"/>
                <a:gd name="connsiteY19" fmla="*/ 579596 h 867822"/>
                <a:gd name="connsiteX20" fmla="*/ 469011 w 628078"/>
                <a:gd name="connsiteY20" fmla="*/ 520541 h 867822"/>
                <a:gd name="connsiteX21" fmla="*/ 469011 w 628078"/>
                <a:gd name="connsiteY21" fmla="*/ 381667 h 867822"/>
                <a:gd name="connsiteX22" fmla="*/ 550069 w 628078"/>
                <a:gd name="connsiteY22" fmla="*/ 300609 h 86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8078" h="867822">
                  <a:moveTo>
                    <a:pt x="550069" y="300609"/>
                  </a:moveTo>
                  <a:lnTo>
                    <a:pt x="570452" y="300609"/>
                  </a:lnTo>
                  <a:cubicBezTo>
                    <a:pt x="602171" y="300609"/>
                    <a:pt x="628079" y="274701"/>
                    <a:pt x="628079" y="242983"/>
                  </a:cubicBezTo>
                  <a:lnTo>
                    <a:pt x="628079" y="57626"/>
                  </a:lnTo>
                  <a:cubicBezTo>
                    <a:pt x="628079" y="25908"/>
                    <a:pt x="602171" y="0"/>
                    <a:pt x="570452" y="0"/>
                  </a:cubicBezTo>
                  <a:lnTo>
                    <a:pt x="216599" y="0"/>
                  </a:lnTo>
                  <a:lnTo>
                    <a:pt x="158972" y="857"/>
                  </a:lnTo>
                  <a:lnTo>
                    <a:pt x="158972" y="212884"/>
                  </a:lnTo>
                  <a:cubicBezTo>
                    <a:pt x="158972" y="257461"/>
                    <a:pt x="122587" y="293846"/>
                    <a:pt x="78010" y="293846"/>
                  </a:cubicBezTo>
                  <a:lnTo>
                    <a:pt x="57626" y="293846"/>
                  </a:lnTo>
                  <a:cubicBezTo>
                    <a:pt x="25908" y="293846"/>
                    <a:pt x="0" y="320421"/>
                    <a:pt x="0" y="352901"/>
                  </a:cubicBezTo>
                  <a:lnTo>
                    <a:pt x="0" y="464153"/>
                  </a:lnTo>
                  <a:lnTo>
                    <a:pt x="0" y="520351"/>
                  </a:lnTo>
                  <a:lnTo>
                    <a:pt x="0" y="810197"/>
                  </a:lnTo>
                  <a:cubicBezTo>
                    <a:pt x="0" y="841915"/>
                    <a:pt x="25908" y="867823"/>
                    <a:pt x="57626" y="867823"/>
                  </a:cubicBezTo>
                  <a:lnTo>
                    <a:pt x="252413" y="867823"/>
                  </a:lnTo>
                  <a:lnTo>
                    <a:pt x="310039" y="866965"/>
                  </a:lnTo>
                  <a:lnTo>
                    <a:pt x="310039" y="660559"/>
                  </a:lnTo>
                  <a:cubicBezTo>
                    <a:pt x="310039" y="615982"/>
                    <a:pt x="346424" y="579596"/>
                    <a:pt x="391001" y="579596"/>
                  </a:cubicBezTo>
                  <a:lnTo>
                    <a:pt x="411385" y="579596"/>
                  </a:lnTo>
                  <a:cubicBezTo>
                    <a:pt x="443103" y="579596"/>
                    <a:pt x="469011" y="553022"/>
                    <a:pt x="469011" y="520541"/>
                  </a:cubicBezTo>
                  <a:lnTo>
                    <a:pt x="469011" y="381667"/>
                  </a:lnTo>
                  <a:cubicBezTo>
                    <a:pt x="469011" y="336995"/>
                    <a:pt x="505397" y="300609"/>
                    <a:pt x="550069" y="30060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4" name="Freeform: Shape 193">
              <a:extLst>
                <a:ext uri="{FF2B5EF4-FFF2-40B4-BE49-F238E27FC236}">
                  <a16:creationId xmlns:a16="http://schemas.microsoft.com/office/drawing/2014/main" id="{790D3AFA-3376-4547-8173-B95D3920E006}"/>
                </a:ext>
              </a:extLst>
            </p:cNvPr>
            <p:cNvSpPr/>
            <p:nvPr/>
          </p:nvSpPr>
          <p:spPr>
            <a:xfrm>
              <a:off x="234712" y="4126976"/>
              <a:ext cx="1892046" cy="1432274"/>
            </a:xfrm>
            <a:custGeom>
              <a:avLst/>
              <a:gdLst>
                <a:gd name="connsiteX0" fmla="*/ 388906 w 1892046"/>
                <a:gd name="connsiteY0" fmla="*/ 1432274 h 1432274"/>
                <a:gd name="connsiteX1" fmla="*/ 542068 w 1892046"/>
                <a:gd name="connsiteY1" fmla="*/ 1432274 h 1432274"/>
                <a:gd name="connsiteX2" fmla="*/ 624364 w 1892046"/>
                <a:gd name="connsiteY2" fmla="*/ 1362266 h 1432274"/>
                <a:gd name="connsiteX3" fmla="*/ 704279 w 1892046"/>
                <a:gd name="connsiteY3" fmla="*/ 1294352 h 1432274"/>
                <a:gd name="connsiteX4" fmla="*/ 1017461 w 1892046"/>
                <a:gd name="connsiteY4" fmla="*/ 1294352 h 1432274"/>
                <a:gd name="connsiteX5" fmla="*/ 1100042 w 1892046"/>
                <a:gd name="connsiteY5" fmla="*/ 1222724 h 1432274"/>
                <a:gd name="connsiteX6" fmla="*/ 1177576 w 1892046"/>
                <a:gd name="connsiteY6" fmla="*/ 1153287 h 1432274"/>
                <a:gd name="connsiteX7" fmla="*/ 1258253 w 1892046"/>
                <a:gd name="connsiteY7" fmla="*/ 1069943 h 1432274"/>
                <a:gd name="connsiteX8" fmla="*/ 1258253 w 1892046"/>
                <a:gd name="connsiteY8" fmla="*/ 796194 h 1432274"/>
                <a:gd name="connsiteX9" fmla="*/ 1337405 w 1892046"/>
                <a:gd name="connsiteY9" fmla="*/ 715232 h 1432274"/>
                <a:gd name="connsiteX10" fmla="*/ 1417701 w 1892046"/>
                <a:gd name="connsiteY10" fmla="*/ 645605 h 1432274"/>
                <a:gd name="connsiteX11" fmla="*/ 1495235 w 1892046"/>
                <a:gd name="connsiteY11" fmla="*/ 578072 h 1432274"/>
                <a:gd name="connsiteX12" fmla="*/ 1576292 w 1892046"/>
                <a:gd name="connsiteY12" fmla="*/ 495681 h 1432274"/>
                <a:gd name="connsiteX13" fmla="*/ 1657255 w 1892046"/>
                <a:gd name="connsiteY13" fmla="*/ 415671 h 1432274"/>
                <a:gd name="connsiteX14" fmla="*/ 1833658 w 1892046"/>
                <a:gd name="connsiteY14" fmla="*/ 415671 h 1432274"/>
                <a:gd name="connsiteX15" fmla="*/ 1892046 w 1892046"/>
                <a:gd name="connsiteY15" fmla="*/ 363188 h 1432274"/>
                <a:gd name="connsiteX16" fmla="*/ 1891951 w 1892046"/>
                <a:gd name="connsiteY16" fmla="*/ 273177 h 1432274"/>
                <a:gd name="connsiteX17" fmla="*/ 1630299 w 1892046"/>
                <a:gd name="connsiteY17" fmla="*/ 273844 h 1432274"/>
                <a:gd name="connsiteX18" fmla="*/ 1572673 w 1892046"/>
                <a:gd name="connsiteY18" fmla="*/ 216217 h 1432274"/>
                <a:gd name="connsiteX19" fmla="*/ 1572673 w 1892046"/>
                <a:gd name="connsiteY19" fmla="*/ 215551 h 1432274"/>
                <a:gd name="connsiteX20" fmla="*/ 1572387 w 1892046"/>
                <a:gd name="connsiteY20" fmla="*/ 215551 h 1432274"/>
                <a:gd name="connsiteX21" fmla="*/ 1572387 w 1892046"/>
                <a:gd name="connsiteY21" fmla="*/ 194691 h 1432274"/>
                <a:gd name="connsiteX22" fmla="*/ 1514761 w 1892046"/>
                <a:gd name="connsiteY22" fmla="*/ 137065 h 1432274"/>
                <a:gd name="connsiteX23" fmla="*/ 1028795 w 1892046"/>
                <a:gd name="connsiteY23" fmla="*/ 137065 h 1432274"/>
                <a:gd name="connsiteX24" fmla="*/ 1028986 w 1892046"/>
                <a:gd name="connsiteY24" fmla="*/ 137065 h 1432274"/>
                <a:gd name="connsiteX25" fmla="*/ 852869 w 1892046"/>
                <a:gd name="connsiteY25" fmla="*/ 137065 h 1432274"/>
                <a:gd name="connsiteX26" fmla="*/ 771906 w 1892046"/>
                <a:gd name="connsiteY26" fmla="*/ 56959 h 1432274"/>
                <a:gd name="connsiteX27" fmla="*/ 714280 w 1892046"/>
                <a:gd name="connsiteY27" fmla="*/ 0 h 1432274"/>
                <a:gd name="connsiteX28" fmla="*/ 57626 w 1892046"/>
                <a:gd name="connsiteY28" fmla="*/ 0 h 1432274"/>
                <a:gd name="connsiteX29" fmla="*/ 0 w 1892046"/>
                <a:gd name="connsiteY29" fmla="*/ 57626 h 1432274"/>
                <a:gd name="connsiteX30" fmla="*/ 0 w 1892046"/>
                <a:gd name="connsiteY30" fmla="*/ 288798 h 1432274"/>
                <a:gd name="connsiteX31" fmla="*/ 95 w 1892046"/>
                <a:gd name="connsiteY31" fmla="*/ 291655 h 1432274"/>
                <a:gd name="connsiteX32" fmla="*/ 95 w 1892046"/>
                <a:gd name="connsiteY32" fmla="*/ 299656 h 1432274"/>
                <a:gd name="connsiteX33" fmla="*/ 0 w 1892046"/>
                <a:gd name="connsiteY33" fmla="*/ 303466 h 1432274"/>
                <a:gd name="connsiteX34" fmla="*/ 0 w 1892046"/>
                <a:gd name="connsiteY34" fmla="*/ 427387 h 1432274"/>
                <a:gd name="connsiteX35" fmla="*/ 57341 w 1892046"/>
                <a:gd name="connsiteY35" fmla="*/ 426530 h 1432274"/>
                <a:gd name="connsiteX36" fmla="*/ 411099 w 1892046"/>
                <a:gd name="connsiteY36" fmla="*/ 426530 h 1432274"/>
                <a:gd name="connsiteX37" fmla="*/ 468725 w 1892046"/>
                <a:gd name="connsiteY37" fmla="*/ 484156 h 1432274"/>
                <a:gd name="connsiteX38" fmla="*/ 468725 w 1892046"/>
                <a:gd name="connsiteY38" fmla="*/ 669512 h 1432274"/>
                <a:gd name="connsiteX39" fmla="*/ 411099 w 1892046"/>
                <a:gd name="connsiteY39" fmla="*/ 727138 h 1432274"/>
                <a:gd name="connsiteX40" fmla="*/ 390716 w 1892046"/>
                <a:gd name="connsiteY40" fmla="*/ 727138 h 1432274"/>
                <a:gd name="connsiteX41" fmla="*/ 309753 w 1892046"/>
                <a:gd name="connsiteY41" fmla="*/ 808101 h 1432274"/>
                <a:gd name="connsiteX42" fmla="*/ 309753 w 1892046"/>
                <a:gd name="connsiteY42" fmla="*/ 946975 h 1432274"/>
                <a:gd name="connsiteX43" fmla="*/ 252127 w 1892046"/>
                <a:gd name="connsiteY43" fmla="*/ 1006030 h 1432274"/>
                <a:gd name="connsiteX44" fmla="*/ 231743 w 1892046"/>
                <a:gd name="connsiteY44" fmla="*/ 1006030 h 1432274"/>
                <a:gd name="connsiteX45" fmla="*/ 150781 w 1892046"/>
                <a:gd name="connsiteY45" fmla="*/ 1086993 h 1432274"/>
                <a:gd name="connsiteX46" fmla="*/ 150781 w 1892046"/>
                <a:gd name="connsiteY46" fmla="*/ 1293495 h 1432274"/>
                <a:gd name="connsiteX47" fmla="*/ 107347 w 1892046"/>
                <a:gd name="connsiteY47" fmla="*/ 1294162 h 1432274"/>
                <a:gd name="connsiteX48" fmla="*/ 113348 w 1892046"/>
                <a:gd name="connsiteY48" fmla="*/ 1294352 h 1432274"/>
                <a:gd name="connsiteX49" fmla="*/ 226600 w 1892046"/>
                <a:gd name="connsiteY49" fmla="*/ 1294352 h 1432274"/>
                <a:gd name="connsiteX50" fmla="*/ 306515 w 1892046"/>
                <a:gd name="connsiteY50" fmla="*/ 1362266 h 1432274"/>
                <a:gd name="connsiteX51" fmla="*/ 388906 w 1892046"/>
                <a:gd name="connsiteY51" fmla="*/ 1432274 h 143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892046" h="1432274">
                  <a:moveTo>
                    <a:pt x="388906" y="1432274"/>
                  </a:moveTo>
                  <a:lnTo>
                    <a:pt x="542068" y="1432274"/>
                  </a:lnTo>
                  <a:cubicBezTo>
                    <a:pt x="583406" y="1432274"/>
                    <a:pt x="617982" y="1401794"/>
                    <a:pt x="624364" y="1362266"/>
                  </a:cubicBezTo>
                  <a:cubicBezTo>
                    <a:pt x="630841" y="1322737"/>
                    <a:pt x="664274" y="1294352"/>
                    <a:pt x="704279" y="1294352"/>
                  </a:cubicBezTo>
                  <a:lnTo>
                    <a:pt x="1017461" y="1294352"/>
                  </a:lnTo>
                  <a:cubicBezTo>
                    <a:pt x="1059371" y="1294352"/>
                    <a:pt x="1094232" y="1263110"/>
                    <a:pt x="1100042" y="1222724"/>
                  </a:cubicBezTo>
                  <a:cubicBezTo>
                    <a:pt x="1105662" y="1183481"/>
                    <a:pt x="1137952" y="1154526"/>
                    <a:pt x="1177576" y="1153287"/>
                  </a:cubicBezTo>
                  <a:cubicBezTo>
                    <a:pt x="1222248" y="1151858"/>
                    <a:pt x="1258253" y="1114901"/>
                    <a:pt x="1258253" y="1069943"/>
                  </a:cubicBezTo>
                  <a:lnTo>
                    <a:pt x="1258253" y="796194"/>
                  </a:lnTo>
                  <a:cubicBezTo>
                    <a:pt x="1258253" y="752284"/>
                    <a:pt x="1293400" y="716280"/>
                    <a:pt x="1337405" y="715232"/>
                  </a:cubicBezTo>
                  <a:cubicBezTo>
                    <a:pt x="1377696" y="714280"/>
                    <a:pt x="1411224" y="684371"/>
                    <a:pt x="1417701" y="645605"/>
                  </a:cubicBezTo>
                  <a:cubicBezTo>
                    <a:pt x="1424178" y="607123"/>
                    <a:pt x="1456182" y="579215"/>
                    <a:pt x="1495235" y="578072"/>
                  </a:cubicBezTo>
                  <a:cubicBezTo>
                    <a:pt x="1539716" y="576834"/>
                    <a:pt x="1575721" y="540353"/>
                    <a:pt x="1576292" y="495681"/>
                  </a:cubicBezTo>
                  <a:cubicBezTo>
                    <a:pt x="1576864" y="451390"/>
                    <a:pt x="1613059" y="415671"/>
                    <a:pt x="1657255" y="415671"/>
                  </a:cubicBezTo>
                  <a:lnTo>
                    <a:pt x="1833658" y="415671"/>
                  </a:lnTo>
                  <a:cubicBezTo>
                    <a:pt x="1865376" y="415671"/>
                    <a:pt x="1892141" y="395002"/>
                    <a:pt x="1892046" y="363188"/>
                  </a:cubicBezTo>
                  <a:lnTo>
                    <a:pt x="1891951" y="273177"/>
                  </a:lnTo>
                  <a:cubicBezTo>
                    <a:pt x="1804130" y="273177"/>
                    <a:pt x="1718215" y="273844"/>
                    <a:pt x="1630299" y="273844"/>
                  </a:cubicBezTo>
                  <a:cubicBezTo>
                    <a:pt x="1598581" y="273844"/>
                    <a:pt x="1572673" y="247936"/>
                    <a:pt x="1572673" y="216217"/>
                  </a:cubicBezTo>
                  <a:lnTo>
                    <a:pt x="1572673" y="215551"/>
                  </a:lnTo>
                  <a:lnTo>
                    <a:pt x="1572387" y="215551"/>
                  </a:lnTo>
                  <a:lnTo>
                    <a:pt x="1572387" y="194691"/>
                  </a:lnTo>
                  <a:cubicBezTo>
                    <a:pt x="1572387" y="162973"/>
                    <a:pt x="1546479" y="137065"/>
                    <a:pt x="1514761" y="137065"/>
                  </a:cubicBezTo>
                  <a:lnTo>
                    <a:pt x="1028795" y="137065"/>
                  </a:lnTo>
                  <a:lnTo>
                    <a:pt x="1028986" y="137065"/>
                  </a:lnTo>
                  <a:lnTo>
                    <a:pt x="852869" y="137065"/>
                  </a:lnTo>
                  <a:cubicBezTo>
                    <a:pt x="808577" y="137065"/>
                    <a:pt x="772382" y="101251"/>
                    <a:pt x="771906" y="56959"/>
                  </a:cubicBezTo>
                  <a:cubicBezTo>
                    <a:pt x="771525" y="25622"/>
                    <a:pt x="745712" y="0"/>
                    <a:pt x="714280" y="0"/>
                  </a:cubicBezTo>
                  <a:lnTo>
                    <a:pt x="57626" y="0"/>
                  </a:lnTo>
                  <a:cubicBezTo>
                    <a:pt x="25908" y="0"/>
                    <a:pt x="0" y="25908"/>
                    <a:pt x="0" y="57626"/>
                  </a:cubicBezTo>
                  <a:lnTo>
                    <a:pt x="0" y="288798"/>
                  </a:lnTo>
                  <a:cubicBezTo>
                    <a:pt x="0" y="289750"/>
                    <a:pt x="0" y="290703"/>
                    <a:pt x="95" y="291655"/>
                  </a:cubicBezTo>
                  <a:cubicBezTo>
                    <a:pt x="286" y="294418"/>
                    <a:pt x="286" y="296799"/>
                    <a:pt x="95" y="299656"/>
                  </a:cubicBezTo>
                  <a:cubicBezTo>
                    <a:pt x="0" y="300895"/>
                    <a:pt x="0" y="302228"/>
                    <a:pt x="0" y="303466"/>
                  </a:cubicBezTo>
                  <a:lnTo>
                    <a:pt x="0" y="427387"/>
                  </a:lnTo>
                  <a:lnTo>
                    <a:pt x="57341" y="426530"/>
                  </a:lnTo>
                  <a:lnTo>
                    <a:pt x="411099" y="426530"/>
                  </a:lnTo>
                  <a:cubicBezTo>
                    <a:pt x="442817" y="426530"/>
                    <a:pt x="468725" y="452438"/>
                    <a:pt x="468725" y="484156"/>
                  </a:cubicBezTo>
                  <a:lnTo>
                    <a:pt x="468725" y="669512"/>
                  </a:lnTo>
                  <a:cubicBezTo>
                    <a:pt x="468725" y="701230"/>
                    <a:pt x="442817" y="727138"/>
                    <a:pt x="411099" y="727138"/>
                  </a:cubicBezTo>
                  <a:lnTo>
                    <a:pt x="390716" y="727138"/>
                  </a:lnTo>
                  <a:cubicBezTo>
                    <a:pt x="346139" y="727138"/>
                    <a:pt x="309753" y="763524"/>
                    <a:pt x="309753" y="808101"/>
                  </a:cubicBezTo>
                  <a:lnTo>
                    <a:pt x="309753" y="946975"/>
                  </a:lnTo>
                  <a:cubicBezTo>
                    <a:pt x="309753" y="979456"/>
                    <a:pt x="283845" y="1006030"/>
                    <a:pt x="252127" y="1006030"/>
                  </a:cubicBezTo>
                  <a:lnTo>
                    <a:pt x="231743" y="1006030"/>
                  </a:lnTo>
                  <a:cubicBezTo>
                    <a:pt x="187166" y="1006030"/>
                    <a:pt x="150781" y="1042416"/>
                    <a:pt x="150781" y="1086993"/>
                  </a:cubicBezTo>
                  <a:lnTo>
                    <a:pt x="150781" y="1293495"/>
                  </a:lnTo>
                  <a:lnTo>
                    <a:pt x="107347" y="1294162"/>
                  </a:lnTo>
                  <a:cubicBezTo>
                    <a:pt x="109347" y="1294352"/>
                    <a:pt x="111347" y="1294352"/>
                    <a:pt x="113348" y="1294352"/>
                  </a:cubicBezTo>
                  <a:lnTo>
                    <a:pt x="226600" y="1294352"/>
                  </a:lnTo>
                  <a:cubicBezTo>
                    <a:pt x="266605" y="1294352"/>
                    <a:pt x="300038" y="1322832"/>
                    <a:pt x="306515" y="1362266"/>
                  </a:cubicBezTo>
                  <a:cubicBezTo>
                    <a:pt x="312992" y="1401889"/>
                    <a:pt x="347567" y="1432274"/>
                    <a:pt x="388906" y="1432274"/>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5" name="Freeform: Shape 194">
              <a:extLst>
                <a:ext uri="{FF2B5EF4-FFF2-40B4-BE49-F238E27FC236}">
                  <a16:creationId xmlns:a16="http://schemas.microsoft.com/office/drawing/2014/main" id="{B068DD80-B862-49C3-A273-246818C19E85}"/>
                </a:ext>
              </a:extLst>
            </p:cNvPr>
            <p:cNvSpPr/>
            <p:nvPr/>
          </p:nvSpPr>
          <p:spPr>
            <a:xfrm>
              <a:off x="3572367" y="5286168"/>
              <a:ext cx="417766" cy="299656"/>
            </a:xfrm>
            <a:custGeom>
              <a:avLst/>
              <a:gdLst>
                <a:gd name="connsiteX0" fmla="*/ 0 w 417766"/>
                <a:gd name="connsiteY0" fmla="*/ 57626 h 299656"/>
                <a:gd name="connsiteX1" fmla="*/ 0 w 417766"/>
                <a:gd name="connsiteY1" fmla="*/ 77628 h 299656"/>
                <a:gd name="connsiteX2" fmla="*/ 57626 w 417766"/>
                <a:gd name="connsiteY2" fmla="*/ 135255 h 299656"/>
                <a:gd name="connsiteX3" fmla="*/ 201549 w 417766"/>
                <a:gd name="connsiteY3" fmla="*/ 135255 h 299656"/>
                <a:gd name="connsiteX4" fmla="*/ 282512 w 417766"/>
                <a:gd name="connsiteY4" fmla="*/ 216218 h 299656"/>
                <a:gd name="connsiteX5" fmla="*/ 282512 w 417766"/>
                <a:gd name="connsiteY5" fmla="*/ 242030 h 299656"/>
                <a:gd name="connsiteX6" fmla="*/ 340138 w 417766"/>
                <a:gd name="connsiteY6" fmla="*/ 299656 h 299656"/>
                <a:gd name="connsiteX7" fmla="*/ 360140 w 417766"/>
                <a:gd name="connsiteY7" fmla="*/ 299656 h 299656"/>
                <a:gd name="connsiteX8" fmla="*/ 417767 w 417766"/>
                <a:gd name="connsiteY8" fmla="*/ 242030 h 299656"/>
                <a:gd name="connsiteX9" fmla="*/ 417767 w 417766"/>
                <a:gd name="connsiteY9" fmla="*/ 77628 h 299656"/>
                <a:gd name="connsiteX10" fmla="*/ 417767 w 417766"/>
                <a:gd name="connsiteY10" fmla="*/ 57626 h 299656"/>
                <a:gd name="connsiteX11" fmla="*/ 417767 w 417766"/>
                <a:gd name="connsiteY11" fmla="*/ 56102 h 299656"/>
                <a:gd name="connsiteX12" fmla="*/ 417767 w 417766"/>
                <a:gd name="connsiteY12" fmla="*/ 56102 h 299656"/>
                <a:gd name="connsiteX13" fmla="*/ 417671 w 417766"/>
                <a:gd name="connsiteY13" fmla="*/ 54673 h 299656"/>
                <a:gd name="connsiteX14" fmla="*/ 417671 w 417766"/>
                <a:gd name="connsiteY14" fmla="*/ 54673 h 299656"/>
                <a:gd name="connsiteX15" fmla="*/ 417576 w 417766"/>
                <a:gd name="connsiteY15" fmla="*/ 53244 h 299656"/>
                <a:gd name="connsiteX16" fmla="*/ 417576 w 417766"/>
                <a:gd name="connsiteY16" fmla="*/ 53244 h 299656"/>
                <a:gd name="connsiteX17" fmla="*/ 417481 w 417766"/>
                <a:gd name="connsiteY17" fmla="*/ 51816 h 299656"/>
                <a:gd name="connsiteX18" fmla="*/ 417481 w 417766"/>
                <a:gd name="connsiteY18" fmla="*/ 51816 h 299656"/>
                <a:gd name="connsiteX19" fmla="*/ 417290 w 417766"/>
                <a:gd name="connsiteY19" fmla="*/ 50387 h 299656"/>
                <a:gd name="connsiteX20" fmla="*/ 417290 w 417766"/>
                <a:gd name="connsiteY20" fmla="*/ 50387 h 299656"/>
                <a:gd name="connsiteX21" fmla="*/ 417100 w 417766"/>
                <a:gd name="connsiteY21" fmla="*/ 48958 h 299656"/>
                <a:gd name="connsiteX22" fmla="*/ 417100 w 417766"/>
                <a:gd name="connsiteY22" fmla="*/ 48958 h 299656"/>
                <a:gd name="connsiteX23" fmla="*/ 416909 w 417766"/>
                <a:gd name="connsiteY23" fmla="*/ 47530 h 299656"/>
                <a:gd name="connsiteX24" fmla="*/ 416909 w 417766"/>
                <a:gd name="connsiteY24" fmla="*/ 47530 h 299656"/>
                <a:gd name="connsiteX25" fmla="*/ 416623 w 417766"/>
                <a:gd name="connsiteY25" fmla="*/ 46101 h 299656"/>
                <a:gd name="connsiteX26" fmla="*/ 416623 w 417766"/>
                <a:gd name="connsiteY26" fmla="*/ 46101 h 299656"/>
                <a:gd name="connsiteX27" fmla="*/ 416338 w 417766"/>
                <a:gd name="connsiteY27" fmla="*/ 44672 h 299656"/>
                <a:gd name="connsiteX28" fmla="*/ 416338 w 417766"/>
                <a:gd name="connsiteY28" fmla="*/ 44672 h 299656"/>
                <a:gd name="connsiteX29" fmla="*/ 415957 w 417766"/>
                <a:gd name="connsiteY29" fmla="*/ 43243 h 299656"/>
                <a:gd name="connsiteX30" fmla="*/ 415957 w 417766"/>
                <a:gd name="connsiteY30" fmla="*/ 43243 h 299656"/>
                <a:gd name="connsiteX31" fmla="*/ 415576 w 417766"/>
                <a:gd name="connsiteY31" fmla="*/ 41910 h 299656"/>
                <a:gd name="connsiteX32" fmla="*/ 415576 w 417766"/>
                <a:gd name="connsiteY32" fmla="*/ 41910 h 299656"/>
                <a:gd name="connsiteX33" fmla="*/ 415195 w 417766"/>
                <a:gd name="connsiteY33" fmla="*/ 40577 h 299656"/>
                <a:gd name="connsiteX34" fmla="*/ 415195 w 417766"/>
                <a:gd name="connsiteY34" fmla="*/ 40577 h 299656"/>
                <a:gd name="connsiteX35" fmla="*/ 414719 w 417766"/>
                <a:gd name="connsiteY35" fmla="*/ 39243 h 299656"/>
                <a:gd name="connsiteX36" fmla="*/ 414719 w 417766"/>
                <a:gd name="connsiteY36" fmla="*/ 39243 h 299656"/>
                <a:gd name="connsiteX37" fmla="*/ 414242 w 417766"/>
                <a:gd name="connsiteY37" fmla="*/ 37909 h 299656"/>
                <a:gd name="connsiteX38" fmla="*/ 414242 w 417766"/>
                <a:gd name="connsiteY38" fmla="*/ 37909 h 299656"/>
                <a:gd name="connsiteX39" fmla="*/ 413766 w 417766"/>
                <a:gd name="connsiteY39" fmla="*/ 36576 h 299656"/>
                <a:gd name="connsiteX40" fmla="*/ 413766 w 417766"/>
                <a:gd name="connsiteY40" fmla="*/ 36576 h 299656"/>
                <a:gd name="connsiteX41" fmla="*/ 413195 w 417766"/>
                <a:gd name="connsiteY41" fmla="*/ 35243 h 299656"/>
                <a:gd name="connsiteX42" fmla="*/ 413195 w 417766"/>
                <a:gd name="connsiteY42" fmla="*/ 35243 h 299656"/>
                <a:gd name="connsiteX43" fmla="*/ 412623 w 417766"/>
                <a:gd name="connsiteY43" fmla="*/ 34004 h 299656"/>
                <a:gd name="connsiteX44" fmla="*/ 412623 w 417766"/>
                <a:gd name="connsiteY44" fmla="*/ 34004 h 299656"/>
                <a:gd name="connsiteX45" fmla="*/ 412052 w 417766"/>
                <a:gd name="connsiteY45" fmla="*/ 32766 h 299656"/>
                <a:gd name="connsiteX46" fmla="*/ 412052 w 417766"/>
                <a:gd name="connsiteY46" fmla="*/ 32766 h 299656"/>
                <a:gd name="connsiteX47" fmla="*/ 411385 w 417766"/>
                <a:gd name="connsiteY47" fmla="*/ 31528 h 299656"/>
                <a:gd name="connsiteX48" fmla="*/ 411385 w 417766"/>
                <a:gd name="connsiteY48" fmla="*/ 31528 h 299656"/>
                <a:gd name="connsiteX49" fmla="*/ 410718 w 417766"/>
                <a:gd name="connsiteY49" fmla="*/ 30289 h 299656"/>
                <a:gd name="connsiteX50" fmla="*/ 410718 w 417766"/>
                <a:gd name="connsiteY50" fmla="*/ 30289 h 299656"/>
                <a:gd name="connsiteX51" fmla="*/ 410051 w 417766"/>
                <a:gd name="connsiteY51" fmla="*/ 29051 h 299656"/>
                <a:gd name="connsiteX52" fmla="*/ 410051 w 417766"/>
                <a:gd name="connsiteY52" fmla="*/ 29051 h 299656"/>
                <a:gd name="connsiteX53" fmla="*/ 409385 w 417766"/>
                <a:gd name="connsiteY53" fmla="*/ 27813 h 299656"/>
                <a:gd name="connsiteX54" fmla="*/ 409385 w 417766"/>
                <a:gd name="connsiteY54" fmla="*/ 27813 h 299656"/>
                <a:gd name="connsiteX55" fmla="*/ 408622 w 417766"/>
                <a:gd name="connsiteY55" fmla="*/ 26670 h 299656"/>
                <a:gd name="connsiteX56" fmla="*/ 408622 w 417766"/>
                <a:gd name="connsiteY56" fmla="*/ 26670 h 299656"/>
                <a:gd name="connsiteX57" fmla="*/ 407861 w 417766"/>
                <a:gd name="connsiteY57" fmla="*/ 25527 h 299656"/>
                <a:gd name="connsiteX58" fmla="*/ 407861 w 417766"/>
                <a:gd name="connsiteY58" fmla="*/ 25527 h 299656"/>
                <a:gd name="connsiteX59" fmla="*/ 407098 w 417766"/>
                <a:gd name="connsiteY59" fmla="*/ 24384 h 299656"/>
                <a:gd name="connsiteX60" fmla="*/ 407098 w 417766"/>
                <a:gd name="connsiteY60" fmla="*/ 24384 h 299656"/>
                <a:gd name="connsiteX61" fmla="*/ 406241 w 417766"/>
                <a:gd name="connsiteY61" fmla="*/ 23241 h 299656"/>
                <a:gd name="connsiteX62" fmla="*/ 406241 w 417766"/>
                <a:gd name="connsiteY62" fmla="*/ 23241 h 299656"/>
                <a:gd name="connsiteX63" fmla="*/ 405384 w 417766"/>
                <a:gd name="connsiteY63" fmla="*/ 22193 h 299656"/>
                <a:gd name="connsiteX64" fmla="*/ 405384 w 417766"/>
                <a:gd name="connsiteY64" fmla="*/ 22193 h 299656"/>
                <a:gd name="connsiteX65" fmla="*/ 404527 w 417766"/>
                <a:gd name="connsiteY65" fmla="*/ 21145 h 299656"/>
                <a:gd name="connsiteX66" fmla="*/ 404527 w 417766"/>
                <a:gd name="connsiteY66" fmla="*/ 21145 h 299656"/>
                <a:gd name="connsiteX67" fmla="*/ 403670 w 417766"/>
                <a:gd name="connsiteY67" fmla="*/ 20098 h 299656"/>
                <a:gd name="connsiteX68" fmla="*/ 403670 w 417766"/>
                <a:gd name="connsiteY68" fmla="*/ 20098 h 299656"/>
                <a:gd name="connsiteX69" fmla="*/ 402717 w 417766"/>
                <a:gd name="connsiteY69" fmla="*/ 19050 h 299656"/>
                <a:gd name="connsiteX70" fmla="*/ 402717 w 417766"/>
                <a:gd name="connsiteY70" fmla="*/ 19050 h 299656"/>
                <a:gd name="connsiteX71" fmla="*/ 401764 w 417766"/>
                <a:gd name="connsiteY71" fmla="*/ 18002 h 299656"/>
                <a:gd name="connsiteX72" fmla="*/ 401764 w 417766"/>
                <a:gd name="connsiteY72" fmla="*/ 18002 h 299656"/>
                <a:gd name="connsiteX73" fmla="*/ 400812 w 417766"/>
                <a:gd name="connsiteY73" fmla="*/ 17050 h 299656"/>
                <a:gd name="connsiteX74" fmla="*/ 400812 w 417766"/>
                <a:gd name="connsiteY74" fmla="*/ 17050 h 299656"/>
                <a:gd name="connsiteX75" fmla="*/ 399860 w 417766"/>
                <a:gd name="connsiteY75" fmla="*/ 16097 h 299656"/>
                <a:gd name="connsiteX76" fmla="*/ 399860 w 417766"/>
                <a:gd name="connsiteY76" fmla="*/ 16097 h 299656"/>
                <a:gd name="connsiteX77" fmla="*/ 398812 w 417766"/>
                <a:gd name="connsiteY77" fmla="*/ 15144 h 299656"/>
                <a:gd name="connsiteX78" fmla="*/ 398812 w 417766"/>
                <a:gd name="connsiteY78" fmla="*/ 15144 h 299656"/>
                <a:gd name="connsiteX79" fmla="*/ 397764 w 417766"/>
                <a:gd name="connsiteY79" fmla="*/ 14192 h 299656"/>
                <a:gd name="connsiteX80" fmla="*/ 397764 w 417766"/>
                <a:gd name="connsiteY80" fmla="*/ 14192 h 299656"/>
                <a:gd name="connsiteX81" fmla="*/ 396716 w 417766"/>
                <a:gd name="connsiteY81" fmla="*/ 13335 h 299656"/>
                <a:gd name="connsiteX82" fmla="*/ 396716 w 417766"/>
                <a:gd name="connsiteY82" fmla="*/ 13335 h 299656"/>
                <a:gd name="connsiteX83" fmla="*/ 395669 w 417766"/>
                <a:gd name="connsiteY83" fmla="*/ 12478 h 299656"/>
                <a:gd name="connsiteX84" fmla="*/ 395669 w 417766"/>
                <a:gd name="connsiteY84" fmla="*/ 12478 h 299656"/>
                <a:gd name="connsiteX85" fmla="*/ 394621 w 417766"/>
                <a:gd name="connsiteY85" fmla="*/ 11620 h 299656"/>
                <a:gd name="connsiteX86" fmla="*/ 394621 w 417766"/>
                <a:gd name="connsiteY86" fmla="*/ 11620 h 299656"/>
                <a:gd name="connsiteX87" fmla="*/ 393478 w 417766"/>
                <a:gd name="connsiteY87" fmla="*/ 10763 h 299656"/>
                <a:gd name="connsiteX88" fmla="*/ 393478 w 417766"/>
                <a:gd name="connsiteY88" fmla="*/ 10763 h 299656"/>
                <a:gd name="connsiteX89" fmla="*/ 392335 w 417766"/>
                <a:gd name="connsiteY89" fmla="*/ 10001 h 299656"/>
                <a:gd name="connsiteX90" fmla="*/ 392335 w 417766"/>
                <a:gd name="connsiteY90" fmla="*/ 10001 h 299656"/>
                <a:gd name="connsiteX91" fmla="*/ 391192 w 417766"/>
                <a:gd name="connsiteY91" fmla="*/ 9239 h 299656"/>
                <a:gd name="connsiteX92" fmla="*/ 391192 w 417766"/>
                <a:gd name="connsiteY92" fmla="*/ 9239 h 299656"/>
                <a:gd name="connsiteX93" fmla="*/ 390049 w 417766"/>
                <a:gd name="connsiteY93" fmla="*/ 8477 h 299656"/>
                <a:gd name="connsiteX94" fmla="*/ 390049 w 417766"/>
                <a:gd name="connsiteY94" fmla="*/ 8477 h 299656"/>
                <a:gd name="connsiteX95" fmla="*/ 388811 w 417766"/>
                <a:gd name="connsiteY95" fmla="*/ 7811 h 299656"/>
                <a:gd name="connsiteX96" fmla="*/ 388811 w 417766"/>
                <a:gd name="connsiteY96" fmla="*/ 7811 h 299656"/>
                <a:gd name="connsiteX97" fmla="*/ 387572 w 417766"/>
                <a:gd name="connsiteY97" fmla="*/ 7144 h 299656"/>
                <a:gd name="connsiteX98" fmla="*/ 387572 w 417766"/>
                <a:gd name="connsiteY98" fmla="*/ 7144 h 299656"/>
                <a:gd name="connsiteX99" fmla="*/ 386334 w 417766"/>
                <a:gd name="connsiteY99" fmla="*/ 6477 h 299656"/>
                <a:gd name="connsiteX100" fmla="*/ 386334 w 417766"/>
                <a:gd name="connsiteY100" fmla="*/ 6477 h 299656"/>
                <a:gd name="connsiteX101" fmla="*/ 385096 w 417766"/>
                <a:gd name="connsiteY101" fmla="*/ 5810 h 299656"/>
                <a:gd name="connsiteX102" fmla="*/ 385096 w 417766"/>
                <a:gd name="connsiteY102" fmla="*/ 5810 h 299656"/>
                <a:gd name="connsiteX103" fmla="*/ 383858 w 417766"/>
                <a:gd name="connsiteY103" fmla="*/ 5239 h 299656"/>
                <a:gd name="connsiteX104" fmla="*/ 383858 w 417766"/>
                <a:gd name="connsiteY104" fmla="*/ 5239 h 299656"/>
                <a:gd name="connsiteX105" fmla="*/ 382619 w 417766"/>
                <a:gd name="connsiteY105" fmla="*/ 4667 h 299656"/>
                <a:gd name="connsiteX106" fmla="*/ 382619 w 417766"/>
                <a:gd name="connsiteY106" fmla="*/ 4667 h 299656"/>
                <a:gd name="connsiteX107" fmla="*/ 381286 w 417766"/>
                <a:gd name="connsiteY107" fmla="*/ 4096 h 299656"/>
                <a:gd name="connsiteX108" fmla="*/ 381286 w 417766"/>
                <a:gd name="connsiteY108" fmla="*/ 4096 h 299656"/>
                <a:gd name="connsiteX109" fmla="*/ 379952 w 417766"/>
                <a:gd name="connsiteY109" fmla="*/ 3620 h 299656"/>
                <a:gd name="connsiteX110" fmla="*/ 379952 w 417766"/>
                <a:gd name="connsiteY110" fmla="*/ 3620 h 299656"/>
                <a:gd name="connsiteX111" fmla="*/ 378619 w 417766"/>
                <a:gd name="connsiteY111" fmla="*/ 3143 h 299656"/>
                <a:gd name="connsiteX112" fmla="*/ 378619 w 417766"/>
                <a:gd name="connsiteY112" fmla="*/ 3143 h 299656"/>
                <a:gd name="connsiteX113" fmla="*/ 377285 w 417766"/>
                <a:gd name="connsiteY113" fmla="*/ 2667 h 299656"/>
                <a:gd name="connsiteX114" fmla="*/ 377285 w 417766"/>
                <a:gd name="connsiteY114" fmla="*/ 2667 h 299656"/>
                <a:gd name="connsiteX115" fmla="*/ 375952 w 417766"/>
                <a:gd name="connsiteY115" fmla="*/ 2286 h 299656"/>
                <a:gd name="connsiteX116" fmla="*/ 375952 w 417766"/>
                <a:gd name="connsiteY116" fmla="*/ 2286 h 299656"/>
                <a:gd name="connsiteX117" fmla="*/ 374618 w 417766"/>
                <a:gd name="connsiteY117" fmla="*/ 1905 h 299656"/>
                <a:gd name="connsiteX118" fmla="*/ 374618 w 417766"/>
                <a:gd name="connsiteY118" fmla="*/ 1905 h 299656"/>
                <a:gd name="connsiteX119" fmla="*/ 373285 w 417766"/>
                <a:gd name="connsiteY119" fmla="*/ 1524 h 299656"/>
                <a:gd name="connsiteX120" fmla="*/ 373285 w 417766"/>
                <a:gd name="connsiteY120" fmla="*/ 1524 h 299656"/>
                <a:gd name="connsiteX121" fmla="*/ 371856 w 417766"/>
                <a:gd name="connsiteY121" fmla="*/ 1238 h 299656"/>
                <a:gd name="connsiteX122" fmla="*/ 371856 w 417766"/>
                <a:gd name="connsiteY122" fmla="*/ 1238 h 299656"/>
                <a:gd name="connsiteX123" fmla="*/ 370427 w 417766"/>
                <a:gd name="connsiteY123" fmla="*/ 952 h 299656"/>
                <a:gd name="connsiteX124" fmla="*/ 370427 w 417766"/>
                <a:gd name="connsiteY124" fmla="*/ 952 h 299656"/>
                <a:gd name="connsiteX125" fmla="*/ 368998 w 417766"/>
                <a:gd name="connsiteY125" fmla="*/ 667 h 299656"/>
                <a:gd name="connsiteX126" fmla="*/ 368998 w 417766"/>
                <a:gd name="connsiteY126" fmla="*/ 667 h 299656"/>
                <a:gd name="connsiteX127" fmla="*/ 367570 w 417766"/>
                <a:gd name="connsiteY127" fmla="*/ 476 h 299656"/>
                <a:gd name="connsiteX128" fmla="*/ 367570 w 417766"/>
                <a:gd name="connsiteY128" fmla="*/ 476 h 299656"/>
                <a:gd name="connsiteX129" fmla="*/ 366141 w 417766"/>
                <a:gd name="connsiteY129" fmla="*/ 285 h 299656"/>
                <a:gd name="connsiteX130" fmla="*/ 366141 w 417766"/>
                <a:gd name="connsiteY130" fmla="*/ 285 h 299656"/>
                <a:gd name="connsiteX131" fmla="*/ 364712 w 417766"/>
                <a:gd name="connsiteY131" fmla="*/ 190 h 299656"/>
                <a:gd name="connsiteX132" fmla="*/ 364712 w 417766"/>
                <a:gd name="connsiteY132" fmla="*/ 190 h 299656"/>
                <a:gd name="connsiteX133" fmla="*/ 363284 w 417766"/>
                <a:gd name="connsiteY133" fmla="*/ 95 h 299656"/>
                <a:gd name="connsiteX134" fmla="*/ 363284 w 417766"/>
                <a:gd name="connsiteY134" fmla="*/ 95 h 299656"/>
                <a:gd name="connsiteX135" fmla="*/ 362807 w 417766"/>
                <a:gd name="connsiteY135" fmla="*/ 95 h 299656"/>
                <a:gd name="connsiteX136" fmla="*/ 360902 w 417766"/>
                <a:gd name="connsiteY136" fmla="*/ 0 h 299656"/>
                <a:gd name="connsiteX137" fmla="*/ 360426 w 417766"/>
                <a:gd name="connsiteY137" fmla="*/ 0 h 299656"/>
                <a:gd name="connsiteX138" fmla="*/ 360426 w 417766"/>
                <a:gd name="connsiteY138" fmla="*/ 0 h 299656"/>
                <a:gd name="connsiteX139" fmla="*/ 340423 w 417766"/>
                <a:gd name="connsiteY139" fmla="*/ 0 h 299656"/>
                <a:gd name="connsiteX140" fmla="*/ 57912 w 417766"/>
                <a:gd name="connsiteY140" fmla="*/ 0 h 299656"/>
                <a:gd name="connsiteX141" fmla="*/ 0 w 417766"/>
                <a:gd name="connsiteY141" fmla="*/ 57626 h 299656"/>
                <a:gd name="connsiteX142" fmla="*/ 0 w 417766"/>
                <a:gd name="connsiteY142" fmla="*/ 57626 h 299656"/>
                <a:gd name="connsiteX143" fmla="*/ 417767 w 417766"/>
                <a:gd name="connsiteY143" fmla="*/ 57626 h 299656"/>
                <a:gd name="connsiteX144" fmla="*/ 417767 w 417766"/>
                <a:gd name="connsiteY144" fmla="*/ 57626 h 299656"/>
                <a:gd name="connsiteX145" fmla="*/ 417767 w 417766"/>
                <a:gd name="connsiteY145" fmla="*/ 57626 h 29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17766" h="299656">
                  <a:moveTo>
                    <a:pt x="0" y="57626"/>
                  </a:moveTo>
                  <a:lnTo>
                    <a:pt x="0" y="77628"/>
                  </a:lnTo>
                  <a:cubicBezTo>
                    <a:pt x="0" y="109347"/>
                    <a:pt x="25908" y="135255"/>
                    <a:pt x="57626" y="135255"/>
                  </a:cubicBezTo>
                  <a:lnTo>
                    <a:pt x="201549" y="135255"/>
                  </a:lnTo>
                  <a:cubicBezTo>
                    <a:pt x="246126" y="135255"/>
                    <a:pt x="282512" y="171640"/>
                    <a:pt x="282512" y="216218"/>
                  </a:cubicBezTo>
                  <a:lnTo>
                    <a:pt x="282512" y="242030"/>
                  </a:lnTo>
                  <a:cubicBezTo>
                    <a:pt x="282512" y="273748"/>
                    <a:pt x="308420" y="299656"/>
                    <a:pt x="340138" y="299656"/>
                  </a:cubicBezTo>
                  <a:lnTo>
                    <a:pt x="360140" y="299656"/>
                  </a:lnTo>
                  <a:cubicBezTo>
                    <a:pt x="391859" y="299656"/>
                    <a:pt x="417767" y="273748"/>
                    <a:pt x="417767" y="242030"/>
                  </a:cubicBezTo>
                  <a:lnTo>
                    <a:pt x="417767" y="77628"/>
                  </a:lnTo>
                  <a:lnTo>
                    <a:pt x="417767" y="57626"/>
                  </a:lnTo>
                  <a:lnTo>
                    <a:pt x="417767" y="56102"/>
                  </a:lnTo>
                  <a:lnTo>
                    <a:pt x="417767" y="56102"/>
                  </a:lnTo>
                  <a:lnTo>
                    <a:pt x="417671" y="54673"/>
                  </a:lnTo>
                  <a:lnTo>
                    <a:pt x="417671" y="54673"/>
                  </a:lnTo>
                  <a:lnTo>
                    <a:pt x="417576" y="53244"/>
                  </a:lnTo>
                  <a:lnTo>
                    <a:pt x="417576" y="53244"/>
                  </a:lnTo>
                  <a:lnTo>
                    <a:pt x="417481" y="51816"/>
                  </a:lnTo>
                  <a:lnTo>
                    <a:pt x="417481" y="51816"/>
                  </a:lnTo>
                  <a:lnTo>
                    <a:pt x="417290" y="50387"/>
                  </a:lnTo>
                  <a:lnTo>
                    <a:pt x="417290" y="50387"/>
                  </a:lnTo>
                  <a:lnTo>
                    <a:pt x="417100" y="48958"/>
                  </a:lnTo>
                  <a:lnTo>
                    <a:pt x="417100" y="48958"/>
                  </a:lnTo>
                  <a:lnTo>
                    <a:pt x="416909" y="47530"/>
                  </a:lnTo>
                  <a:lnTo>
                    <a:pt x="416909" y="47530"/>
                  </a:lnTo>
                  <a:cubicBezTo>
                    <a:pt x="416814" y="47054"/>
                    <a:pt x="416719" y="46577"/>
                    <a:pt x="416623" y="46101"/>
                  </a:cubicBezTo>
                  <a:lnTo>
                    <a:pt x="416623" y="46101"/>
                  </a:lnTo>
                  <a:lnTo>
                    <a:pt x="416338" y="44672"/>
                  </a:lnTo>
                  <a:lnTo>
                    <a:pt x="416338" y="44672"/>
                  </a:lnTo>
                  <a:lnTo>
                    <a:pt x="415957" y="43243"/>
                  </a:lnTo>
                  <a:lnTo>
                    <a:pt x="415957" y="43243"/>
                  </a:lnTo>
                  <a:lnTo>
                    <a:pt x="415576" y="41910"/>
                  </a:lnTo>
                  <a:lnTo>
                    <a:pt x="415576" y="41910"/>
                  </a:lnTo>
                  <a:lnTo>
                    <a:pt x="415195" y="40577"/>
                  </a:lnTo>
                  <a:lnTo>
                    <a:pt x="415195" y="40577"/>
                  </a:lnTo>
                  <a:lnTo>
                    <a:pt x="414719" y="39243"/>
                  </a:lnTo>
                  <a:lnTo>
                    <a:pt x="414719" y="39243"/>
                  </a:lnTo>
                  <a:lnTo>
                    <a:pt x="414242" y="37909"/>
                  </a:lnTo>
                  <a:lnTo>
                    <a:pt x="414242" y="37909"/>
                  </a:lnTo>
                  <a:lnTo>
                    <a:pt x="413766" y="36576"/>
                  </a:lnTo>
                  <a:lnTo>
                    <a:pt x="413766" y="36576"/>
                  </a:lnTo>
                  <a:lnTo>
                    <a:pt x="413195" y="35243"/>
                  </a:lnTo>
                  <a:lnTo>
                    <a:pt x="413195" y="35243"/>
                  </a:lnTo>
                  <a:lnTo>
                    <a:pt x="412623" y="34004"/>
                  </a:lnTo>
                  <a:lnTo>
                    <a:pt x="412623" y="34004"/>
                  </a:lnTo>
                  <a:lnTo>
                    <a:pt x="412052" y="32766"/>
                  </a:lnTo>
                  <a:lnTo>
                    <a:pt x="412052" y="32766"/>
                  </a:lnTo>
                  <a:lnTo>
                    <a:pt x="411385" y="31528"/>
                  </a:lnTo>
                  <a:lnTo>
                    <a:pt x="411385" y="31528"/>
                  </a:lnTo>
                  <a:cubicBezTo>
                    <a:pt x="411194" y="31146"/>
                    <a:pt x="411004" y="30670"/>
                    <a:pt x="410718" y="30289"/>
                  </a:cubicBezTo>
                  <a:lnTo>
                    <a:pt x="410718" y="30289"/>
                  </a:lnTo>
                  <a:lnTo>
                    <a:pt x="410051" y="29051"/>
                  </a:lnTo>
                  <a:lnTo>
                    <a:pt x="410051" y="29051"/>
                  </a:lnTo>
                  <a:cubicBezTo>
                    <a:pt x="409861" y="28670"/>
                    <a:pt x="409575" y="28289"/>
                    <a:pt x="409385" y="27813"/>
                  </a:cubicBezTo>
                  <a:lnTo>
                    <a:pt x="409385" y="27813"/>
                  </a:lnTo>
                  <a:lnTo>
                    <a:pt x="408622" y="26670"/>
                  </a:lnTo>
                  <a:lnTo>
                    <a:pt x="408622" y="26670"/>
                  </a:lnTo>
                  <a:lnTo>
                    <a:pt x="407861" y="25527"/>
                  </a:lnTo>
                  <a:lnTo>
                    <a:pt x="407861" y="25527"/>
                  </a:lnTo>
                  <a:lnTo>
                    <a:pt x="407098" y="24384"/>
                  </a:lnTo>
                  <a:lnTo>
                    <a:pt x="407098" y="24384"/>
                  </a:lnTo>
                  <a:lnTo>
                    <a:pt x="406241" y="23241"/>
                  </a:lnTo>
                  <a:lnTo>
                    <a:pt x="406241" y="23241"/>
                  </a:lnTo>
                  <a:lnTo>
                    <a:pt x="405384" y="22193"/>
                  </a:lnTo>
                  <a:lnTo>
                    <a:pt x="405384" y="22193"/>
                  </a:lnTo>
                  <a:cubicBezTo>
                    <a:pt x="405098" y="21812"/>
                    <a:pt x="404813" y="21431"/>
                    <a:pt x="404527" y="21145"/>
                  </a:cubicBezTo>
                  <a:lnTo>
                    <a:pt x="404527" y="21145"/>
                  </a:lnTo>
                  <a:lnTo>
                    <a:pt x="403670" y="20098"/>
                  </a:lnTo>
                  <a:lnTo>
                    <a:pt x="403670" y="20098"/>
                  </a:lnTo>
                  <a:lnTo>
                    <a:pt x="402717" y="19050"/>
                  </a:lnTo>
                  <a:lnTo>
                    <a:pt x="402717" y="19050"/>
                  </a:lnTo>
                  <a:lnTo>
                    <a:pt x="401764" y="18002"/>
                  </a:lnTo>
                  <a:lnTo>
                    <a:pt x="401764" y="18002"/>
                  </a:lnTo>
                  <a:lnTo>
                    <a:pt x="400812" y="17050"/>
                  </a:lnTo>
                  <a:lnTo>
                    <a:pt x="400812" y="17050"/>
                  </a:lnTo>
                  <a:lnTo>
                    <a:pt x="399860" y="16097"/>
                  </a:lnTo>
                  <a:lnTo>
                    <a:pt x="399860" y="16097"/>
                  </a:lnTo>
                  <a:lnTo>
                    <a:pt x="398812" y="15144"/>
                  </a:lnTo>
                  <a:lnTo>
                    <a:pt x="398812" y="15144"/>
                  </a:lnTo>
                  <a:lnTo>
                    <a:pt x="397764" y="14192"/>
                  </a:lnTo>
                  <a:lnTo>
                    <a:pt x="397764" y="14192"/>
                  </a:lnTo>
                  <a:lnTo>
                    <a:pt x="396716" y="13335"/>
                  </a:lnTo>
                  <a:lnTo>
                    <a:pt x="396716" y="13335"/>
                  </a:lnTo>
                  <a:cubicBezTo>
                    <a:pt x="396335" y="13049"/>
                    <a:pt x="395954" y="12763"/>
                    <a:pt x="395669" y="12478"/>
                  </a:cubicBezTo>
                  <a:lnTo>
                    <a:pt x="395669" y="12478"/>
                  </a:lnTo>
                  <a:cubicBezTo>
                    <a:pt x="395288" y="12192"/>
                    <a:pt x="394906" y="11906"/>
                    <a:pt x="394621" y="11620"/>
                  </a:cubicBezTo>
                  <a:lnTo>
                    <a:pt x="394621" y="11620"/>
                  </a:lnTo>
                  <a:lnTo>
                    <a:pt x="393478" y="10763"/>
                  </a:lnTo>
                  <a:lnTo>
                    <a:pt x="393478" y="10763"/>
                  </a:lnTo>
                  <a:lnTo>
                    <a:pt x="392335" y="10001"/>
                  </a:lnTo>
                  <a:lnTo>
                    <a:pt x="392335" y="10001"/>
                  </a:lnTo>
                  <a:lnTo>
                    <a:pt x="391192" y="9239"/>
                  </a:lnTo>
                  <a:lnTo>
                    <a:pt x="391192" y="9239"/>
                  </a:lnTo>
                  <a:lnTo>
                    <a:pt x="390049" y="8477"/>
                  </a:lnTo>
                  <a:lnTo>
                    <a:pt x="390049" y="8477"/>
                  </a:lnTo>
                  <a:lnTo>
                    <a:pt x="388811" y="7811"/>
                  </a:lnTo>
                  <a:lnTo>
                    <a:pt x="388811" y="7811"/>
                  </a:lnTo>
                  <a:lnTo>
                    <a:pt x="387572" y="7144"/>
                  </a:lnTo>
                  <a:lnTo>
                    <a:pt x="387572" y="7144"/>
                  </a:lnTo>
                  <a:lnTo>
                    <a:pt x="386334" y="6477"/>
                  </a:lnTo>
                  <a:lnTo>
                    <a:pt x="386334" y="6477"/>
                  </a:lnTo>
                  <a:lnTo>
                    <a:pt x="385096" y="5810"/>
                  </a:lnTo>
                  <a:lnTo>
                    <a:pt x="385096" y="5810"/>
                  </a:lnTo>
                  <a:lnTo>
                    <a:pt x="383858" y="5239"/>
                  </a:lnTo>
                  <a:lnTo>
                    <a:pt x="383858" y="5239"/>
                  </a:lnTo>
                  <a:cubicBezTo>
                    <a:pt x="383477" y="5048"/>
                    <a:pt x="383000" y="4858"/>
                    <a:pt x="382619" y="4667"/>
                  </a:cubicBezTo>
                  <a:lnTo>
                    <a:pt x="382619" y="4667"/>
                  </a:lnTo>
                  <a:lnTo>
                    <a:pt x="381286" y="4096"/>
                  </a:lnTo>
                  <a:lnTo>
                    <a:pt x="381286" y="4096"/>
                  </a:lnTo>
                  <a:lnTo>
                    <a:pt x="379952" y="3620"/>
                  </a:lnTo>
                  <a:lnTo>
                    <a:pt x="379952" y="3620"/>
                  </a:lnTo>
                  <a:lnTo>
                    <a:pt x="378619" y="3143"/>
                  </a:lnTo>
                  <a:lnTo>
                    <a:pt x="378619" y="3143"/>
                  </a:lnTo>
                  <a:lnTo>
                    <a:pt x="377285" y="2667"/>
                  </a:lnTo>
                  <a:lnTo>
                    <a:pt x="377285" y="2667"/>
                  </a:lnTo>
                  <a:lnTo>
                    <a:pt x="375952" y="2286"/>
                  </a:lnTo>
                  <a:lnTo>
                    <a:pt x="375952" y="2286"/>
                  </a:lnTo>
                  <a:lnTo>
                    <a:pt x="374618" y="1905"/>
                  </a:lnTo>
                  <a:lnTo>
                    <a:pt x="374618" y="1905"/>
                  </a:lnTo>
                  <a:lnTo>
                    <a:pt x="373285" y="1524"/>
                  </a:lnTo>
                  <a:lnTo>
                    <a:pt x="373285" y="1524"/>
                  </a:lnTo>
                  <a:lnTo>
                    <a:pt x="371856" y="1238"/>
                  </a:lnTo>
                  <a:lnTo>
                    <a:pt x="371856" y="1238"/>
                  </a:lnTo>
                  <a:cubicBezTo>
                    <a:pt x="371380" y="1143"/>
                    <a:pt x="370904" y="1048"/>
                    <a:pt x="370427" y="952"/>
                  </a:cubicBezTo>
                  <a:lnTo>
                    <a:pt x="370427" y="952"/>
                  </a:lnTo>
                  <a:lnTo>
                    <a:pt x="368998" y="667"/>
                  </a:lnTo>
                  <a:lnTo>
                    <a:pt x="368998" y="667"/>
                  </a:lnTo>
                  <a:lnTo>
                    <a:pt x="367570" y="476"/>
                  </a:lnTo>
                  <a:lnTo>
                    <a:pt x="367570" y="476"/>
                  </a:lnTo>
                  <a:lnTo>
                    <a:pt x="366141" y="285"/>
                  </a:lnTo>
                  <a:lnTo>
                    <a:pt x="366141" y="285"/>
                  </a:lnTo>
                  <a:lnTo>
                    <a:pt x="364712" y="190"/>
                  </a:lnTo>
                  <a:lnTo>
                    <a:pt x="364712" y="190"/>
                  </a:lnTo>
                  <a:lnTo>
                    <a:pt x="363284" y="95"/>
                  </a:lnTo>
                  <a:lnTo>
                    <a:pt x="363284" y="95"/>
                  </a:lnTo>
                  <a:lnTo>
                    <a:pt x="362807" y="95"/>
                  </a:lnTo>
                  <a:cubicBezTo>
                    <a:pt x="362141" y="95"/>
                    <a:pt x="361569" y="95"/>
                    <a:pt x="360902" y="0"/>
                  </a:cubicBezTo>
                  <a:lnTo>
                    <a:pt x="360426" y="0"/>
                  </a:lnTo>
                  <a:lnTo>
                    <a:pt x="360426" y="0"/>
                  </a:lnTo>
                  <a:lnTo>
                    <a:pt x="340423" y="0"/>
                  </a:lnTo>
                  <a:lnTo>
                    <a:pt x="57912" y="0"/>
                  </a:lnTo>
                  <a:cubicBezTo>
                    <a:pt x="25908" y="0"/>
                    <a:pt x="0" y="25908"/>
                    <a:pt x="0" y="57626"/>
                  </a:cubicBezTo>
                  <a:lnTo>
                    <a:pt x="0" y="57626"/>
                  </a:lnTo>
                  <a:close/>
                  <a:moveTo>
                    <a:pt x="417767" y="57626"/>
                  </a:moveTo>
                  <a:lnTo>
                    <a:pt x="417767" y="57626"/>
                  </a:lnTo>
                  <a:lnTo>
                    <a:pt x="417767" y="57626"/>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6" name="Freeform: Shape 195">
              <a:extLst>
                <a:ext uri="{FF2B5EF4-FFF2-40B4-BE49-F238E27FC236}">
                  <a16:creationId xmlns:a16="http://schemas.microsoft.com/office/drawing/2014/main" id="{CD54A52D-C24A-493F-B444-97573F474D92}"/>
                </a:ext>
              </a:extLst>
            </p:cNvPr>
            <p:cNvSpPr/>
            <p:nvPr/>
          </p:nvSpPr>
          <p:spPr>
            <a:xfrm>
              <a:off x="2750550" y="3676824"/>
              <a:ext cx="1739455" cy="1600200"/>
            </a:xfrm>
            <a:custGeom>
              <a:avLst/>
              <a:gdLst>
                <a:gd name="connsiteX0" fmla="*/ 476 w 1739455"/>
                <a:gd name="connsiteY0" fmla="*/ 514921 h 1600200"/>
                <a:gd name="connsiteX1" fmla="*/ 48006 w 1739455"/>
                <a:gd name="connsiteY1" fmla="*/ 442722 h 1600200"/>
                <a:gd name="connsiteX2" fmla="*/ 234791 w 1739455"/>
                <a:gd name="connsiteY2" fmla="*/ 442722 h 1600200"/>
                <a:gd name="connsiteX3" fmla="*/ 319373 w 1739455"/>
                <a:gd name="connsiteY3" fmla="*/ 508063 h 1600200"/>
                <a:gd name="connsiteX4" fmla="*/ 319373 w 1739455"/>
                <a:gd name="connsiteY4" fmla="*/ 527018 h 1600200"/>
                <a:gd name="connsiteX5" fmla="*/ 377000 w 1739455"/>
                <a:gd name="connsiteY5" fmla="*/ 584645 h 1600200"/>
                <a:gd name="connsiteX6" fmla="*/ 405098 w 1739455"/>
                <a:gd name="connsiteY6" fmla="*/ 584645 h 1600200"/>
                <a:gd name="connsiteX7" fmla="*/ 486061 w 1739455"/>
                <a:gd name="connsiteY7" fmla="*/ 665607 h 1600200"/>
                <a:gd name="connsiteX8" fmla="*/ 486061 w 1739455"/>
                <a:gd name="connsiteY8" fmla="*/ 672751 h 1600200"/>
                <a:gd name="connsiteX9" fmla="*/ 486061 w 1739455"/>
                <a:gd name="connsiteY9" fmla="*/ 674275 h 1600200"/>
                <a:gd name="connsiteX10" fmla="*/ 486061 w 1739455"/>
                <a:gd name="connsiteY10" fmla="*/ 674275 h 1600200"/>
                <a:gd name="connsiteX11" fmla="*/ 486156 w 1739455"/>
                <a:gd name="connsiteY11" fmla="*/ 675704 h 1600200"/>
                <a:gd name="connsiteX12" fmla="*/ 486156 w 1739455"/>
                <a:gd name="connsiteY12" fmla="*/ 675704 h 1600200"/>
                <a:gd name="connsiteX13" fmla="*/ 486251 w 1739455"/>
                <a:gd name="connsiteY13" fmla="*/ 677132 h 1600200"/>
                <a:gd name="connsiteX14" fmla="*/ 486251 w 1739455"/>
                <a:gd name="connsiteY14" fmla="*/ 677132 h 1600200"/>
                <a:gd name="connsiteX15" fmla="*/ 486346 w 1739455"/>
                <a:gd name="connsiteY15" fmla="*/ 678561 h 1600200"/>
                <a:gd name="connsiteX16" fmla="*/ 486346 w 1739455"/>
                <a:gd name="connsiteY16" fmla="*/ 678561 h 1600200"/>
                <a:gd name="connsiteX17" fmla="*/ 486537 w 1739455"/>
                <a:gd name="connsiteY17" fmla="*/ 679990 h 1600200"/>
                <a:gd name="connsiteX18" fmla="*/ 486537 w 1739455"/>
                <a:gd name="connsiteY18" fmla="*/ 679990 h 1600200"/>
                <a:gd name="connsiteX19" fmla="*/ 486728 w 1739455"/>
                <a:gd name="connsiteY19" fmla="*/ 681419 h 1600200"/>
                <a:gd name="connsiteX20" fmla="*/ 486728 w 1739455"/>
                <a:gd name="connsiteY20" fmla="*/ 681419 h 1600200"/>
                <a:gd name="connsiteX21" fmla="*/ 486918 w 1739455"/>
                <a:gd name="connsiteY21" fmla="*/ 682847 h 1600200"/>
                <a:gd name="connsiteX22" fmla="*/ 486918 w 1739455"/>
                <a:gd name="connsiteY22" fmla="*/ 682847 h 1600200"/>
                <a:gd name="connsiteX23" fmla="*/ 509206 w 1739455"/>
                <a:gd name="connsiteY23" fmla="*/ 718852 h 1600200"/>
                <a:gd name="connsiteX24" fmla="*/ 509206 w 1739455"/>
                <a:gd name="connsiteY24" fmla="*/ 718852 h 1600200"/>
                <a:gd name="connsiteX25" fmla="*/ 510350 w 1739455"/>
                <a:gd name="connsiteY25" fmla="*/ 719709 h 1600200"/>
                <a:gd name="connsiteX26" fmla="*/ 510350 w 1739455"/>
                <a:gd name="connsiteY26" fmla="*/ 719709 h 1600200"/>
                <a:gd name="connsiteX27" fmla="*/ 511493 w 1739455"/>
                <a:gd name="connsiteY27" fmla="*/ 720471 h 1600200"/>
                <a:gd name="connsiteX28" fmla="*/ 511493 w 1739455"/>
                <a:gd name="connsiteY28" fmla="*/ 720471 h 1600200"/>
                <a:gd name="connsiteX29" fmla="*/ 512636 w 1739455"/>
                <a:gd name="connsiteY29" fmla="*/ 721233 h 1600200"/>
                <a:gd name="connsiteX30" fmla="*/ 512636 w 1739455"/>
                <a:gd name="connsiteY30" fmla="*/ 721233 h 1600200"/>
                <a:gd name="connsiteX31" fmla="*/ 513779 w 1739455"/>
                <a:gd name="connsiteY31" fmla="*/ 721995 h 1600200"/>
                <a:gd name="connsiteX32" fmla="*/ 513779 w 1739455"/>
                <a:gd name="connsiteY32" fmla="*/ 721995 h 1600200"/>
                <a:gd name="connsiteX33" fmla="*/ 514350 w 1739455"/>
                <a:gd name="connsiteY33" fmla="*/ 722281 h 1600200"/>
                <a:gd name="connsiteX34" fmla="*/ 515684 w 1739455"/>
                <a:gd name="connsiteY34" fmla="*/ 723043 h 1600200"/>
                <a:gd name="connsiteX35" fmla="*/ 516255 w 1739455"/>
                <a:gd name="connsiteY35" fmla="*/ 723329 h 1600200"/>
                <a:gd name="connsiteX36" fmla="*/ 516255 w 1739455"/>
                <a:gd name="connsiteY36" fmla="*/ 723329 h 1600200"/>
                <a:gd name="connsiteX37" fmla="*/ 517493 w 1739455"/>
                <a:gd name="connsiteY37" fmla="*/ 723995 h 1600200"/>
                <a:gd name="connsiteX38" fmla="*/ 517493 w 1739455"/>
                <a:gd name="connsiteY38" fmla="*/ 723995 h 1600200"/>
                <a:gd name="connsiteX39" fmla="*/ 518731 w 1739455"/>
                <a:gd name="connsiteY39" fmla="*/ 724662 h 1600200"/>
                <a:gd name="connsiteX40" fmla="*/ 518731 w 1739455"/>
                <a:gd name="connsiteY40" fmla="*/ 724662 h 1600200"/>
                <a:gd name="connsiteX41" fmla="*/ 519970 w 1739455"/>
                <a:gd name="connsiteY41" fmla="*/ 725234 h 1600200"/>
                <a:gd name="connsiteX42" fmla="*/ 519970 w 1739455"/>
                <a:gd name="connsiteY42" fmla="*/ 725234 h 1600200"/>
                <a:gd name="connsiteX43" fmla="*/ 521208 w 1739455"/>
                <a:gd name="connsiteY43" fmla="*/ 725805 h 1600200"/>
                <a:gd name="connsiteX44" fmla="*/ 521208 w 1739455"/>
                <a:gd name="connsiteY44" fmla="*/ 725805 h 1600200"/>
                <a:gd name="connsiteX45" fmla="*/ 522542 w 1739455"/>
                <a:gd name="connsiteY45" fmla="*/ 726377 h 1600200"/>
                <a:gd name="connsiteX46" fmla="*/ 522542 w 1739455"/>
                <a:gd name="connsiteY46" fmla="*/ 726377 h 1600200"/>
                <a:gd name="connsiteX47" fmla="*/ 523875 w 1739455"/>
                <a:gd name="connsiteY47" fmla="*/ 726853 h 1600200"/>
                <a:gd name="connsiteX48" fmla="*/ 523875 w 1739455"/>
                <a:gd name="connsiteY48" fmla="*/ 726853 h 1600200"/>
                <a:gd name="connsiteX49" fmla="*/ 525209 w 1739455"/>
                <a:gd name="connsiteY49" fmla="*/ 727329 h 1600200"/>
                <a:gd name="connsiteX50" fmla="*/ 525209 w 1739455"/>
                <a:gd name="connsiteY50" fmla="*/ 727329 h 1600200"/>
                <a:gd name="connsiteX51" fmla="*/ 525494 w 1739455"/>
                <a:gd name="connsiteY51" fmla="*/ 727424 h 1600200"/>
                <a:gd name="connsiteX52" fmla="*/ 527590 w 1739455"/>
                <a:gd name="connsiteY52" fmla="*/ 728091 h 1600200"/>
                <a:gd name="connsiteX53" fmla="*/ 527876 w 1739455"/>
                <a:gd name="connsiteY53" fmla="*/ 728186 h 1600200"/>
                <a:gd name="connsiteX54" fmla="*/ 527876 w 1739455"/>
                <a:gd name="connsiteY54" fmla="*/ 728186 h 1600200"/>
                <a:gd name="connsiteX55" fmla="*/ 529209 w 1739455"/>
                <a:gd name="connsiteY55" fmla="*/ 728567 h 1600200"/>
                <a:gd name="connsiteX56" fmla="*/ 529209 w 1739455"/>
                <a:gd name="connsiteY56" fmla="*/ 728567 h 1600200"/>
                <a:gd name="connsiteX57" fmla="*/ 530543 w 1739455"/>
                <a:gd name="connsiteY57" fmla="*/ 728948 h 1600200"/>
                <a:gd name="connsiteX58" fmla="*/ 530543 w 1739455"/>
                <a:gd name="connsiteY58" fmla="*/ 728948 h 1600200"/>
                <a:gd name="connsiteX59" fmla="*/ 531971 w 1739455"/>
                <a:gd name="connsiteY59" fmla="*/ 729234 h 1600200"/>
                <a:gd name="connsiteX60" fmla="*/ 531971 w 1739455"/>
                <a:gd name="connsiteY60" fmla="*/ 729234 h 1600200"/>
                <a:gd name="connsiteX61" fmla="*/ 533400 w 1739455"/>
                <a:gd name="connsiteY61" fmla="*/ 729520 h 1600200"/>
                <a:gd name="connsiteX62" fmla="*/ 533400 w 1739455"/>
                <a:gd name="connsiteY62" fmla="*/ 729520 h 1600200"/>
                <a:gd name="connsiteX63" fmla="*/ 533686 w 1739455"/>
                <a:gd name="connsiteY63" fmla="*/ 729520 h 1600200"/>
                <a:gd name="connsiteX64" fmla="*/ 536067 w 1739455"/>
                <a:gd name="connsiteY64" fmla="*/ 729901 h 1600200"/>
                <a:gd name="connsiteX65" fmla="*/ 536353 w 1739455"/>
                <a:gd name="connsiteY65" fmla="*/ 729901 h 1600200"/>
                <a:gd name="connsiteX66" fmla="*/ 536353 w 1739455"/>
                <a:gd name="connsiteY66" fmla="*/ 729901 h 1600200"/>
                <a:gd name="connsiteX67" fmla="*/ 537781 w 1739455"/>
                <a:gd name="connsiteY67" fmla="*/ 730091 h 1600200"/>
                <a:gd name="connsiteX68" fmla="*/ 537781 w 1739455"/>
                <a:gd name="connsiteY68" fmla="*/ 730091 h 1600200"/>
                <a:gd name="connsiteX69" fmla="*/ 539210 w 1739455"/>
                <a:gd name="connsiteY69" fmla="*/ 730187 h 1600200"/>
                <a:gd name="connsiteX70" fmla="*/ 539210 w 1739455"/>
                <a:gd name="connsiteY70" fmla="*/ 730187 h 1600200"/>
                <a:gd name="connsiteX71" fmla="*/ 540639 w 1739455"/>
                <a:gd name="connsiteY71" fmla="*/ 730282 h 1600200"/>
                <a:gd name="connsiteX72" fmla="*/ 540639 w 1739455"/>
                <a:gd name="connsiteY72" fmla="*/ 730282 h 1600200"/>
                <a:gd name="connsiteX73" fmla="*/ 541115 w 1739455"/>
                <a:gd name="connsiteY73" fmla="*/ 730282 h 1600200"/>
                <a:gd name="connsiteX74" fmla="*/ 544259 w 1739455"/>
                <a:gd name="connsiteY74" fmla="*/ 730377 h 1600200"/>
                <a:gd name="connsiteX75" fmla="*/ 563594 w 1739455"/>
                <a:gd name="connsiteY75" fmla="*/ 730377 h 1600200"/>
                <a:gd name="connsiteX76" fmla="*/ 565880 w 1739455"/>
                <a:gd name="connsiteY76" fmla="*/ 730377 h 1600200"/>
                <a:gd name="connsiteX77" fmla="*/ 646843 w 1739455"/>
                <a:gd name="connsiteY77" fmla="*/ 811339 h 1600200"/>
                <a:gd name="connsiteX78" fmla="*/ 646843 w 1739455"/>
                <a:gd name="connsiteY78" fmla="*/ 814864 h 1600200"/>
                <a:gd name="connsiteX79" fmla="*/ 646843 w 1739455"/>
                <a:gd name="connsiteY79" fmla="*/ 816388 h 1600200"/>
                <a:gd name="connsiteX80" fmla="*/ 646843 w 1739455"/>
                <a:gd name="connsiteY80" fmla="*/ 816388 h 1600200"/>
                <a:gd name="connsiteX81" fmla="*/ 646938 w 1739455"/>
                <a:gd name="connsiteY81" fmla="*/ 817817 h 1600200"/>
                <a:gd name="connsiteX82" fmla="*/ 646938 w 1739455"/>
                <a:gd name="connsiteY82" fmla="*/ 817817 h 1600200"/>
                <a:gd name="connsiteX83" fmla="*/ 647033 w 1739455"/>
                <a:gd name="connsiteY83" fmla="*/ 819245 h 1600200"/>
                <a:gd name="connsiteX84" fmla="*/ 647033 w 1739455"/>
                <a:gd name="connsiteY84" fmla="*/ 819245 h 1600200"/>
                <a:gd name="connsiteX85" fmla="*/ 647129 w 1739455"/>
                <a:gd name="connsiteY85" fmla="*/ 820674 h 1600200"/>
                <a:gd name="connsiteX86" fmla="*/ 647129 w 1739455"/>
                <a:gd name="connsiteY86" fmla="*/ 820674 h 1600200"/>
                <a:gd name="connsiteX87" fmla="*/ 647319 w 1739455"/>
                <a:gd name="connsiteY87" fmla="*/ 822103 h 1600200"/>
                <a:gd name="connsiteX88" fmla="*/ 647319 w 1739455"/>
                <a:gd name="connsiteY88" fmla="*/ 822103 h 1600200"/>
                <a:gd name="connsiteX89" fmla="*/ 647510 w 1739455"/>
                <a:gd name="connsiteY89" fmla="*/ 823531 h 1600200"/>
                <a:gd name="connsiteX90" fmla="*/ 647510 w 1739455"/>
                <a:gd name="connsiteY90" fmla="*/ 823531 h 1600200"/>
                <a:gd name="connsiteX91" fmla="*/ 647795 w 1739455"/>
                <a:gd name="connsiteY91" fmla="*/ 824960 h 1600200"/>
                <a:gd name="connsiteX92" fmla="*/ 647795 w 1739455"/>
                <a:gd name="connsiteY92" fmla="*/ 824960 h 1600200"/>
                <a:gd name="connsiteX93" fmla="*/ 648081 w 1739455"/>
                <a:gd name="connsiteY93" fmla="*/ 826389 h 1600200"/>
                <a:gd name="connsiteX94" fmla="*/ 648081 w 1739455"/>
                <a:gd name="connsiteY94" fmla="*/ 826389 h 1600200"/>
                <a:gd name="connsiteX95" fmla="*/ 648367 w 1739455"/>
                <a:gd name="connsiteY95" fmla="*/ 827818 h 1600200"/>
                <a:gd name="connsiteX96" fmla="*/ 648367 w 1739455"/>
                <a:gd name="connsiteY96" fmla="*/ 827818 h 1600200"/>
                <a:gd name="connsiteX97" fmla="*/ 648748 w 1739455"/>
                <a:gd name="connsiteY97" fmla="*/ 829247 h 1600200"/>
                <a:gd name="connsiteX98" fmla="*/ 648748 w 1739455"/>
                <a:gd name="connsiteY98" fmla="*/ 829247 h 1600200"/>
                <a:gd name="connsiteX99" fmla="*/ 700088 w 1739455"/>
                <a:gd name="connsiteY99" fmla="*/ 872300 h 1600200"/>
                <a:gd name="connsiteX100" fmla="*/ 700088 w 1739455"/>
                <a:gd name="connsiteY100" fmla="*/ 872300 h 1600200"/>
                <a:gd name="connsiteX101" fmla="*/ 701516 w 1739455"/>
                <a:gd name="connsiteY101" fmla="*/ 872395 h 1600200"/>
                <a:gd name="connsiteX102" fmla="*/ 701516 w 1739455"/>
                <a:gd name="connsiteY102" fmla="*/ 872395 h 1600200"/>
                <a:gd name="connsiteX103" fmla="*/ 701993 w 1739455"/>
                <a:gd name="connsiteY103" fmla="*/ 872395 h 1600200"/>
                <a:gd name="connsiteX104" fmla="*/ 705136 w 1739455"/>
                <a:gd name="connsiteY104" fmla="*/ 872490 h 1600200"/>
                <a:gd name="connsiteX105" fmla="*/ 712565 w 1739455"/>
                <a:gd name="connsiteY105" fmla="*/ 872490 h 1600200"/>
                <a:gd name="connsiteX106" fmla="*/ 793528 w 1739455"/>
                <a:gd name="connsiteY106" fmla="*/ 953453 h 1600200"/>
                <a:gd name="connsiteX107" fmla="*/ 793528 w 1739455"/>
                <a:gd name="connsiteY107" fmla="*/ 956977 h 1600200"/>
                <a:gd name="connsiteX108" fmla="*/ 793528 w 1739455"/>
                <a:gd name="connsiteY108" fmla="*/ 958501 h 1600200"/>
                <a:gd name="connsiteX109" fmla="*/ 793528 w 1739455"/>
                <a:gd name="connsiteY109" fmla="*/ 958501 h 1600200"/>
                <a:gd name="connsiteX110" fmla="*/ 793623 w 1739455"/>
                <a:gd name="connsiteY110" fmla="*/ 959930 h 1600200"/>
                <a:gd name="connsiteX111" fmla="*/ 793623 w 1739455"/>
                <a:gd name="connsiteY111" fmla="*/ 959930 h 1600200"/>
                <a:gd name="connsiteX112" fmla="*/ 793718 w 1739455"/>
                <a:gd name="connsiteY112" fmla="*/ 961358 h 1600200"/>
                <a:gd name="connsiteX113" fmla="*/ 793718 w 1739455"/>
                <a:gd name="connsiteY113" fmla="*/ 961358 h 1600200"/>
                <a:gd name="connsiteX114" fmla="*/ 793813 w 1739455"/>
                <a:gd name="connsiteY114" fmla="*/ 962787 h 1600200"/>
                <a:gd name="connsiteX115" fmla="*/ 793813 w 1739455"/>
                <a:gd name="connsiteY115" fmla="*/ 962787 h 1600200"/>
                <a:gd name="connsiteX116" fmla="*/ 794004 w 1739455"/>
                <a:gd name="connsiteY116" fmla="*/ 964216 h 1600200"/>
                <a:gd name="connsiteX117" fmla="*/ 794004 w 1739455"/>
                <a:gd name="connsiteY117" fmla="*/ 964216 h 1600200"/>
                <a:gd name="connsiteX118" fmla="*/ 794195 w 1739455"/>
                <a:gd name="connsiteY118" fmla="*/ 965645 h 1600200"/>
                <a:gd name="connsiteX119" fmla="*/ 794195 w 1739455"/>
                <a:gd name="connsiteY119" fmla="*/ 965645 h 1600200"/>
                <a:gd name="connsiteX120" fmla="*/ 823151 w 1739455"/>
                <a:gd name="connsiteY120" fmla="*/ 1007269 h 1600200"/>
                <a:gd name="connsiteX121" fmla="*/ 823722 w 1739455"/>
                <a:gd name="connsiteY121" fmla="*/ 1007555 h 1600200"/>
                <a:gd name="connsiteX122" fmla="*/ 823722 w 1739455"/>
                <a:gd name="connsiteY122" fmla="*/ 1007555 h 1600200"/>
                <a:gd name="connsiteX123" fmla="*/ 824960 w 1739455"/>
                <a:gd name="connsiteY123" fmla="*/ 1008221 h 1600200"/>
                <a:gd name="connsiteX124" fmla="*/ 824960 w 1739455"/>
                <a:gd name="connsiteY124" fmla="*/ 1008221 h 1600200"/>
                <a:gd name="connsiteX125" fmla="*/ 826198 w 1739455"/>
                <a:gd name="connsiteY125" fmla="*/ 1008888 h 1600200"/>
                <a:gd name="connsiteX126" fmla="*/ 826198 w 1739455"/>
                <a:gd name="connsiteY126" fmla="*/ 1008888 h 1600200"/>
                <a:gd name="connsiteX127" fmla="*/ 827437 w 1739455"/>
                <a:gd name="connsiteY127" fmla="*/ 1009460 h 1600200"/>
                <a:gd name="connsiteX128" fmla="*/ 827437 w 1739455"/>
                <a:gd name="connsiteY128" fmla="*/ 1009460 h 1600200"/>
                <a:gd name="connsiteX129" fmla="*/ 828675 w 1739455"/>
                <a:gd name="connsiteY129" fmla="*/ 1010031 h 1600200"/>
                <a:gd name="connsiteX130" fmla="*/ 828675 w 1739455"/>
                <a:gd name="connsiteY130" fmla="*/ 1010031 h 1600200"/>
                <a:gd name="connsiteX131" fmla="*/ 830009 w 1739455"/>
                <a:gd name="connsiteY131" fmla="*/ 1010603 h 1600200"/>
                <a:gd name="connsiteX132" fmla="*/ 830009 w 1739455"/>
                <a:gd name="connsiteY132" fmla="*/ 1010603 h 1600200"/>
                <a:gd name="connsiteX133" fmla="*/ 831342 w 1739455"/>
                <a:gd name="connsiteY133" fmla="*/ 1011079 h 1600200"/>
                <a:gd name="connsiteX134" fmla="*/ 831342 w 1739455"/>
                <a:gd name="connsiteY134" fmla="*/ 1011079 h 1600200"/>
                <a:gd name="connsiteX135" fmla="*/ 832676 w 1739455"/>
                <a:gd name="connsiteY135" fmla="*/ 1011555 h 1600200"/>
                <a:gd name="connsiteX136" fmla="*/ 832676 w 1739455"/>
                <a:gd name="connsiteY136" fmla="*/ 1011555 h 1600200"/>
                <a:gd name="connsiteX137" fmla="*/ 832961 w 1739455"/>
                <a:gd name="connsiteY137" fmla="*/ 1011650 h 1600200"/>
                <a:gd name="connsiteX138" fmla="*/ 835057 w 1739455"/>
                <a:gd name="connsiteY138" fmla="*/ 1012317 h 1600200"/>
                <a:gd name="connsiteX139" fmla="*/ 835343 w 1739455"/>
                <a:gd name="connsiteY139" fmla="*/ 1012412 h 1600200"/>
                <a:gd name="connsiteX140" fmla="*/ 835343 w 1739455"/>
                <a:gd name="connsiteY140" fmla="*/ 1012412 h 1600200"/>
                <a:gd name="connsiteX141" fmla="*/ 836676 w 1739455"/>
                <a:gd name="connsiteY141" fmla="*/ 1012793 h 1600200"/>
                <a:gd name="connsiteX142" fmla="*/ 836676 w 1739455"/>
                <a:gd name="connsiteY142" fmla="*/ 1012793 h 1600200"/>
                <a:gd name="connsiteX143" fmla="*/ 838010 w 1739455"/>
                <a:gd name="connsiteY143" fmla="*/ 1013174 h 1600200"/>
                <a:gd name="connsiteX144" fmla="*/ 838010 w 1739455"/>
                <a:gd name="connsiteY144" fmla="*/ 1013174 h 1600200"/>
                <a:gd name="connsiteX145" fmla="*/ 839438 w 1739455"/>
                <a:gd name="connsiteY145" fmla="*/ 1013460 h 1600200"/>
                <a:gd name="connsiteX146" fmla="*/ 839438 w 1739455"/>
                <a:gd name="connsiteY146" fmla="*/ 1013460 h 1600200"/>
                <a:gd name="connsiteX147" fmla="*/ 840867 w 1739455"/>
                <a:gd name="connsiteY147" fmla="*/ 1013746 h 1600200"/>
                <a:gd name="connsiteX148" fmla="*/ 840867 w 1739455"/>
                <a:gd name="connsiteY148" fmla="*/ 1013746 h 1600200"/>
                <a:gd name="connsiteX149" fmla="*/ 841153 w 1739455"/>
                <a:gd name="connsiteY149" fmla="*/ 1013746 h 1600200"/>
                <a:gd name="connsiteX150" fmla="*/ 843534 w 1739455"/>
                <a:gd name="connsiteY150" fmla="*/ 1014127 h 1600200"/>
                <a:gd name="connsiteX151" fmla="*/ 843820 w 1739455"/>
                <a:gd name="connsiteY151" fmla="*/ 1014127 h 1600200"/>
                <a:gd name="connsiteX152" fmla="*/ 843820 w 1739455"/>
                <a:gd name="connsiteY152" fmla="*/ 1014127 h 1600200"/>
                <a:gd name="connsiteX153" fmla="*/ 845248 w 1739455"/>
                <a:gd name="connsiteY153" fmla="*/ 1014317 h 1600200"/>
                <a:gd name="connsiteX154" fmla="*/ 845248 w 1739455"/>
                <a:gd name="connsiteY154" fmla="*/ 1014317 h 1600200"/>
                <a:gd name="connsiteX155" fmla="*/ 846677 w 1739455"/>
                <a:gd name="connsiteY155" fmla="*/ 1014413 h 1600200"/>
                <a:gd name="connsiteX156" fmla="*/ 846677 w 1739455"/>
                <a:gd name="connsiteY156" fmla="*/ 1014413 h 1600200"/>
                <a:gd name="connsiteX157" fmla="*/ 848106 w 1739455"/>
                <a:gd name="connsiteY157" fmla="*/ 1014508 h 1600200"/>
                <a:gd name="connsiteX158" fmla="*/ 848106 w 1739455"/>
                <a:gd name="connsiteY158" fmla="*/ 1014508 h 1600200"/>
                <a:gd name="connsiteX159" fmla="*/ 848582 w 1739455"/>
                <a:gd name="connsiteY159" fmla="*/ 1014508 h 1600200"/>
                <a:gd name="connsiteX160" fmla="*/ 851726 w 1739455"/>
                <a:gd name="connsiteY160" fmla="*/ 1014603 h 1600200"/>
                <a:gd name="connsiteX161" fmla="*/ 871156 w 1739455"/>
                <a:gd name="connsiteY161" fmla="*/ 1014603 h 1600200"/>
                <a:gd name="connsiteX162" fmla="*/ 878110 w 1739455"/>
                <a:gd name="connsiteY162" fmla="*/ 1014603 h 1600200"/>
                <a:gd name="connsiteX163" fmla="*/ 959072 w 1739455"/>
                <a:gd name="connsiteY163" fmla="*/ 1095566 h 1600200"/>
                <a:gd name="connsiteX164" fmla="*/ 959072 w 1739455"/>
                <a:gd name="connsiteY164" fmla="*/ 1105376 h 1600200"/>
                <a:gd name="connsiteX165" fmla="*/ 959072 w 1739455"/>
                <a:gd name="connsiteY165" fmla="*/ 1106805 h 1600200"/>
                <a:gd name="connsiteX166" fmla="*/ 959072 w 1739455"/>
                <a:gd name="connsiteY166" fmla="*/ 1106805 h 1600200"/>
                <a:gd name="connsiteX167" fmla="*/ 959168 w 1739455"/>
                <a:gd name="connsiteY167" fmla="*/ 1108234 h 1600200"/>
                <a:gd name="connsiteX168" fmla="*/ 959168 w 1739455"/>
                <a:gd name="connsiteY168" fmla="*/ 1108234 h 1600200"/>
                <a:gd name="connsiteX169" fmla="*/ 959263 w 1739455"/>
                <a:gd name="connsiteY169" fmla="*/ 1109663 h 1600200"/>
                <a:gd name="connsiteX170" fmla="*/ 959263 w 1739455"/>
                <a:gd name="connsiteY170" fmla="*/ 1109663 h 1600200"/>
                <a:gd name="connsiteX171" fmla="*/ 959358 w 1739455"/>
                <a:gd name="connsiteY171" fmla="*/ 1111091 h 1600200"/>
                <a:gd name="connsiteX172" fmla="*/ 959358 w 1739455"/>
                <a:gd name="connsiteY172" fmla="*/ 1111091 h 1600200"/>
                <a:gd name="connsiteX173" fmla="*/ 959548 w 1739455"/>
                <a:gd name="connsiteY173" fmla="*/ 1112520 h 1600200"/>
                <a:gd name="connsiteX174" fmla="*/ 959548 w 1739455"/>
                <a:gd name="connsiteY174" fmla="*/ 1112520 h 1600200"/>
                <a:gd name="connsiteX175" fmla="*/ 959739 w 1739455"/>
                <a:gd name="connsiteY175" fmla="*/ 1113949 h 1600200"/>
                <a:gd name="connsiteX176" fmla="*/ 959739 w 1739455"/>
                <a:gd name="connsiteY176" fmla="*/ 1113949 h 1600200"/>
                <a:gd name="connsiteX177" fmla="*/ 959930 w 1739455"/>
                <a:gd name="connsiteY177" fmla="*/ 1115378 h 1600200"/>
                <a:gd name="connsiteX178" fmla="*/ 959930 w 1739455"/>
                <a:gd name="connsiteY178" fmla="*/ 1115378 h 1600200"/>
                <a:gd name="connsiteX179" fmla="*/ 960215 w 1739455"/>
                <a:gd name="connsiteY179" fmla="*/ 1116806 h 1600200"/>
                <a:gd name="connsiteX180" fmla="*/ 960215 w 1739455"/>
                <a:gd name="connsiteY180" fmla="*/ 1116806 h 1600200"/>
                <a:gd name="connsiteX181" fmla="*/ 960501 w 1739455"/>
                <a:gd name="connsiteY181" fmla="*/ 1118235 h 1600200"/>
                <a:gd name="connsiteX182" fmla="*/ 960501 w 1739455"/>
                <a:gd name="connsiteY182" fmla="*/ 1118235 h 1600200"/>
                <a:gd name="connsiteX183" fmla="*/ 960882 w 1739455"/>
                <a:gd name="connsiteY183" fmla="*/ 1119664 h 1600200"/>
                <a:gd name="connsiteX184" fmla="*/ 960882 w 1739455"/>
                <a:gd name="connsiteY184" fmla="*/ 1119664 h 1600200"/>
                <a:gd name="connsiteX185" fmla="*/ 961263 w 1739455"/>
                <a:gd name="connsiteY185" fmla="*/ 1120997 h 1600200"/>
                <a:gd name="connsiteX186" fmla="*/ 961263 w 1739455"/>
                <a:gd name="connsiteY186" fmla="*/ 1120997 h 1600200"/>
                <a:gd name="connsiteX187" fmla="*/ 961644 w 1739455"/>
                <a:gd name="connsiteY187" fmla="*/ 1122331 h 1600200"/>
                <a:gd name="connsiteX188" fmla="*/ 961644 w 1739455"/>
                <a:gd name="connsiteY188" fmla="*/ 1122331 h 1600200"/>
                <a:gd name="connsiteX189" fmla="*/ 962120 w 1739455"/>
                <a:gd name="connsiteY189" fmla="*/ 1123664 h 1600200"/>
                <a:gd name="connsiteX190" fmla="*/ 962120 w 1739455"/>
                <a:gd name="connsiteY190" fmla="*/ 1123664 h 1600200"/>
                <a:gd name="connsiteX191" fmla="*/ 962597 w 1739455"/>
                <a:gd name="connsiteY191" fmla="*/ 1124998 h 1600200"/>
                <a:gd name="connsiteX192" fmla="*/ 962597 w 1739455"/>
                <a:gd name="connsiteY192" fmla="*/ 1124998 h 1600200"/>
                <a:gd name="connsiteX193" fmla="*/ 963073 w 1739455"/>
                <a:gd name="connsiteY193" fmla="*/ 1126331 h 1600200"/>
                <a:gd name="connsiteX194" fmla="*/ 963073 w 1739455"/>
                <a:gd name="connsiteY194" fmla="*/ 1126331 h 1600200"/>
                <a:gd name="connsiteX195" fmla="*/ 963644 w 1739455"/>
                <a:gd name="connsiteY195" fmla="*/ 1127665 h 1600200"/>
                <a:gd name="connsiteX196" fmla="*/ 963644 w 1739455"/>
                <a:gd name="connsiteY196" fmla="*/ 1127665 h 1600200"/>
                <a:gd name="connsiteX197" fmla="*/ 964216 w 1739455"/>
                <a:gd name="connsiteY197" fmla="*/ 1128903 h 1600200"/>
                <a:gd name="connsiteX198" fmla="*/ 964216 w 1739455"/>
                <a:gd name="connsiteY198" fmla="*/ 1128903 h 1600200"/>
                <a:gd name="connsiteX199" fmla="*/ 964787 w 1739455"/>
                <a:gd name="connsiteY199" fmla="*/ 1130141 h 1600200"/>
                <a:gd name="connsiteX200" fmla="*/ 964787 w 1739455"/>
                <a:gd name="connsiteY200" fmla="*/ 1130141 h 1600200"/>
                <a:gd name="connsiteX201" fmla="*/ 965454 w 1739455"/>
                <a:gd name="connsiteY201" fmla="*/ 1131380 h 1600200"/>
                <a:gd name="connsiteX202" fmla="*/ 965454 w 1739455"/>
                <a:gd name="connsiteY202" fmla="*/ 1131380 h 1600200"/>
                <a:gd name="connsiteX203" fmla="*/ 966121 w 1739455"/>
                <a:gd name="connsiteY203" fmla="*/ 1132618 h 1600200"/>
                <a:gd name="connsiteX204" fmla="*/ 966121 w 1739455"/>
                <a:gd name="connsiteY204" fmla="*/ 1132618 h 1600200"/>
                <a:gd name="connsiteX205" fmla="*/ 966788 w 1739455"/>
                <a:gd name="connsiteY205" fmla="*/ 1133856 h 1600200"/>
                <a:gd name="connsiteX206" fmla="*/ 966788 w 1739455"/>
                <a:gd name="connsiteY206" fmla="*/ 1133856 h 1600200"/>
                <a:gd name="connsiteX207" fmla="*/ 967454 w 1739455"/>
                <a:gd name="connsiteY207" fmla="*/ 1135094 h 1600200"/>
                <a:gd name="connsiteX208" fmla="*/ 967454 w 1739455"/>
                <a:gd name="connsiteY208" fmla="*/ 1135094 h 1600200"/>
                <a:gd name="connsiteX209" fmla="*/ 968216 w 1739455"/>
                <a:gd name="connsiteY209" fmla="*/ 1136237 h 1600200"/>
                <a:gd name="connsiteX210" fmla="*/ 968216 w 1739455"/>
                <a:gd name="connsiteY210" fmla="*/ 1136237 h 1600200"/>
                <a:gd name="connsiteX211" fmla="*/ 968978 w 1739455"/>
                <a:gd name="connsiteY211" fmla="*/ 1137380 h 1600200"/>
                <a:gd name="connsiteX212" fmla="*/ 968978 w 1739455"/>
                <a:gd name="connsiteY212" fmla="*/ 1137380 h 1600200"/>
                <a:gd name="connsiteX213" fmla="*/ 969740 w 1739455"/>
                <a:gd name="connsiteY213" fmla="*/ 1138523 h 1600200"/>
                <a:gd name="connsiteX214" fmla="*/ 969740 w 1739455"/>
                <a:gd name="connsiteY214" fmla="*/ 1138523 h 1600200"/>
                <a:gd name="connsiteX215" fmla="*/ 970597 w 1739455"/>
                <a:gd name="connsiteY215" fmla="*/ 1139666 h 1600200"/>
                <a:gd name="connsiteX216" fmla="*/ 970597 w 1739455"/>
                <a:gd name="connsiteY216" fmla="*/ 1139666 h 1600200"/>
                <a:gd name="connsiteX217" fmla="*/ 971455 w 1739455"/>
                <a:gd name="connsiteY217" fmla="*/ 1140809 h 1600200"/>
                <a:gd name="connsiteX218" fmla="*/ 971455 w 1739455"/>
                <a:gd name="connsiteY218" fmla="*/ 1140809 h 1600200"/>
                <a:gd name="connsiteX219" fmla="*/ 972312 w 1739455"/>
                <a:gd name="connsiteY219" fmla="*/ 1141857 h 1600200"/>
                <a:gd name="connsiteX220" fmla="*/ 972312 w 1739455"/>
                <a:gd name="connsiteY220" fmla="*/ 1141857 h 1600200"/>
                <a:gd name="connsiteX221" fmla="*/ 973169 w 1739455"/>
                <a:gd name="connsiteY221" fmla="*/ 1142905 h 1600200"/>
                <a:gd name="connsiteX222" fmla="*/ 973169 w 1739455"/>
                <a:gd name="connsiteY222" fmla="*/ 1142905 h 1600200"/>
                <a:gd name="connsiteX223" fmla="*/ 974122 w 1739455"/>
                <a:gd name="connsiteY223" fmla="*/ 1143953 h 1600200"/>
                <a:gd name="connsiteX224" fmla="*/ 974122 w 1739455"/>
                <a:gd name="connsiteY224" fmla="*/ 1143953 h 1600200"/>
                <a:gd name="connsiteX225" fmla="*/ 975074 w 1739455"/>
                <a:gd name="connsiteY225" fmla="*/ 1145000 h 1600200"/>
                <a:gd name="connsiteX226" fmla="*/ 975074 w 1739455"/>
                <a:gd name="connsiteY226" fmla="*/ 1145000 h 1600200"/>
                <a:gd name="connsiteX227" fmla="*/ 976027 w 1739455"/>
                <a:gd name="connsiteY227" fmla="*/ 1145953 h 1600200"/>
                <a:gd name="connsiteX228" fmla="*/ 976027 w 1739455"/>
                <a:gd name="connsiteY228" fmla="*/ 1145953 h 1600200"/>
                <a:gd name="connsiteX229" fmla="*/ 976979 w 1739455"/>
                <a:gd name="connsiteY229" fmla="*/ 1146905 h 1600200"/>
                <a:gd name="connsiteX230" fmla="*/ 976979 w 1739455"/>
                <a:gd name="connsiteY230" fmla="*/ 1146905 h 1600200"/>
                <a:gd name="connsiteX231" fmla="*/ 978027 w 1739455"/>
                <a:gd name="connsiteY231" fmla="*/ 1147858 h 1600200"/>
                <a:gd name="connsiteX232" fmla="*/ 978027 w 1739455"/>
                <a:gd name="connsiteY232" fmla="*/ 1147858 h 1600200"/>
                <a:gd name="connsiteX233" fmla="*/ 979075 w 1739455"/>
                <a:gd name="connsiteY233" fmla="*/ 1148810 h 1600200"/>
                <a:gd name="connsiteX234" fmla="*/ 979075 w 1739455"/>
                <a:gd name="connsiteY234" fmla="*/ 1148810 h 1600200"/>
                <a:gd name="connsiteX235" fmla="*/ 980122 w 1739455"/>
                <a:gd name="connsiteY235" fmla="*/ 1149668 h 1600200"/>
                <a:gd name="connsiteX236" fmla="*/ 980122 w 1739455"/>
                <a:gd name="connsiteY236" fmla="*/ 1149668 h 1600200"/>
                <a:gd name="connsiteX237" fmla="*/ 981170 w 1739455"/>
                <a:gd name="connsiteY237" fmla="*/ 1150525 h 1600200"/>
                <a:gd name="connsiteX238" fmla="*/ 981170 w 1739455"/>
                <a:gd name="connsiteY238" fmla="*/ 1150525 h 1600200"/>
                <a:gd name="connsiteX239" fmla="*/ 982218 w 1739455"/>
                <a:gd name="connsiteY239" fmla="*/ 1151382 h 1600200"/>
                <a:gd name="connsiteX240" fmla="*/ 982218 w 1739455"/>
                <a:gd name="connsiteY240" fmla="*/ 1151382 h 1600200"/>
                <a:gd name="connsiteX241" fmla="*/ 983361 w 1739455"/>
                <a:gd name="connsiteY241" fmla="*/ 1152239 h 1600200"/>
                <a:gd name="connsiteX242" fmla="*/ 983361 w 1739455"/>
                <a:gd name="connsiteY242" fmla="*/ 1152239 h 1600200"/>
                <a:gd name="connsiteX243" fmla="*/ 984504 w 1739455"/>
                <a:gd name="connsiteY243" fmla="*/ 1153001 h 1600200"/>
                <a:gd name="connsiteX244" fmla="*/ 984504 w 1739455"/>
                <a:gd name="connsiteY244" fmla="*/ 1153001 h 1600200"/>
                <a:gd name="connsiteX245" fmla="*/ 985647 w 1739455"/>
                <a:gd name="connsiteY245" fmla="*/ 1153763 h 1600200"/>
                <a:gd name="connsiteX246" fmla="*/ 985647 w 1739455"/>
                <a:gd name="connsiteY246" fmla="*/ 1153763 h 1600200"/>
                <a:gd name="connsiteX247" fmla="*/ 986790 w 1739455"/>
                <a:gd name="connsiteY247" fmla="*/ 1154525 h 1600200"/>
                <a:gd name="connsiteX248" fmla="*/ 986790 w 1739455"/>
                <a:gd name="connsiteY248" fmla="*/ 1154525 h 1600200"/>
                <a:gd name="connsiteX249" fmla="*/ 988028 w 1739455"/>
                <a:gd name="connsiteY249" fmla="*/ 1155192 h 1600200"/>
                <a:gd name="connsiteX250" fmla="*/ 988028 w 1739455"/>
                <a:gd name="connsiteY250" fmla="*/ 1155192 h 1600200"/>
                <a:gd name="connsiteX251" fmla="*/ 989267 w 1739455"/>
                <a:gd name="connsiteY251" fmla="*/ 1155859 h 1600200"/>
                <a:gd name="connsiteX252" fmla="*/ 989267 w 1739455"/>
                <a:gd name="connsiteY252" fmla="*/ 1155859 h 1600200"/>
                <a:gd name="connsiteX253" fmla="*/ 990505 w 1739455"/>
                <a:gd name="connsiteY253" fmla="*/ 1156526 h 1600200"/>
                <a:gd name="connsiteX254" fmla="*/ 990505 w 1739455"/>
                <a:gd name="connsiteY254" fmla="*/ 1156526 h 1600200"/>
                <a:gd name="connsiteX255" fmla="*/ 991743 w 1739455"/>
                <a:gd name="connsiteY255" fmla="*/ 1157192 h 1600200"/>
                <a:gd name="connsiteX256" fmla="*/ 991743 w 1739455"/>
                <a:gd name="connsiteY256" fmla="*/ 1157192 h 1600200"/>
                <a:gd name="connsiteX257" fmla="*/ 992981 w 1739455"/>
                <a:gd name="connsiteY257" fmla="*/ 1157764 h 1600200"/>
                <a:gd name="connsiteX258" fmla="*/ 992981 w 1739455"/>
                <a:gd name="connsiteY258" fmla="*/ 1157764 h 1600200"/>
                <a:gd name="connsiteX259" fmla="*/ 994220 w 1739455"/>
                <a:gd name="connsiteY259" fmla="*/ 1158335 h 1600200"/>
                <a:gd name="connsiteX260" fmla="*/ 994220 w 1739455"/>
                <a:gd name="connsiteY260" fmla="*/ 1158335 h 1600200"/>
                <a:gd name="connsiteX261" fmla="*/ 995553 w 1739455"/>
                <a:gd name="connsiteY261" fmla="*/ 1158907 h 1600200"/>
                <a:gd name="connsiteX262" fmla="*/ 995553 w 1739455"/>
                <a:gd name="connsiteY262" fmla="*/ 1158907 h 1600200"/>
                <a:gd name="connsiteX263" fmla="*/ 996887 w 1739455"/>
                <a:gd name="connsiteY263" fmla="*/ 1159383 h 1600200"/>
                <a:gd name="connsiteX264" fmla="*/ 996887 w 1739455"/>
                <a:gd name="connsiteY264" fmla="*/ 1159383 h 1600200"/>
                <a:gd name="connsiteX265" fmla="*/ 998220 w 1739455"/>
                <a:gd name="connsiteY265" fmla="*/ 1159859 h 1600200"/>
                <a:gd name="connsiteX266" fmla="*/ 998220 w 1739455"/>
                <a:gd name="connsiteY266" fmla="*/ 1159859 h 1600200"/>
                <a:gd name="connsiteX267" fmla="*/ 999554 w 1739455"/>
                <a:gd name="connsiteY267" fmla="*/ 1160336 h 1600200"/>
                <a:gd name="connsiteX268" fmla="*/ 999554 w 1739455"/>
                <a:gd name="connsiteY268" fmla="*/ 1160336 h 1600200"/>
                <a:gd name="connsiteX269" fmla="*/ 1000887 w 1739455"/>
                <a:gd name="connsiteY269" fmla="*/ 1160717 h 1600200"/>
                <a:gd name="connsiteX270" fmla="*/ 1000887 w 1739455"/>
                <a:gd name="connsiteY270" fmla="*/ 1160717 h 1600200"/>
                <a:gd name="connsiteX271" fmla="*/ 1002221 w 1739455"/>
                <a:gd name="connsiteY271" fmla="*/ 1161098 h 1600200"/>
                <a:gd name="connsiteX272" fmla="*/ 1002221 w 1739455"/>
                <a:gd name="connsiteY272" fmla="*/ 1161098 h 1600200"/>
                <a:gd name="connsiteX273" fmla="*/ 1003554 w 1739455"/>
                <a:gd name="connsiteY273" fmla="*/ 1161479 h 1600200"/>
                <a:gd name="connsiteX274" fmla="*/ 1003554 w 1739455"/>
                <a:gd name="connsiteY274" fmla="*/ 1161479 h 1600200"/>
                <a:gd name="connsiteX275" fmla="*/ 1004983 w 1739455"/>
                <a:gd name="connsiteY275" fmla="*/ 1161764 h 1600200"/>
                <a:gd name="connsiteX276" fmla="*/ 1004983 w 1739455"/>
                <a:gd name="connsiteY276" fmla="*/ 1161764 h 1600200"/>
                <a:gd name="connsiteX277" fmla="*/ 1006412 w 1739455"/>
                <a:gd name="connsiteY277" fmla="*/ 1162050 h 1600200"/>
                <a:gd name="connsiteX278" fmla="*/ 1006412 w 1739455"/>
                <a:gd name="connsiteY278" fmla="*/ 1162050 h 1600200"/>
                <a:gd name="connsiteX279" fmla="*/ 1007840 w 1739455"/>
                <a:gd name="connsiteY279" fmla="*/ 1162336 h 1600200"/>
                <a:gd name="connsiteX280" fmla="*/ 1007840 w 1739455"/>
                <a:gd name="connsiteY280" fmla="*/ 1162336 h 1600200"/>
                <a:gd name="connsiteX281" fmla="*/ 1009269 w 1739455"/>
                <a:gd name="connsiteY281" fmla="*/ 1162526 h 1600200"/>
                <a:gd name="connsiteX282" fmla="*/ 1009269 w 1739455"/>
                <a:gd name="connsiteY282" fmla="*/ 1162526 h 1600200"/>
                <a:gd name="connsiteX283" fmla="*/ 1010698 w 1739455"/>
                <a:gd name="connsiteY283" fmla="*/ 1162717 h 1600200"/>
                <a:gd name="connsiteX284" fmla="*/ 1010698 w 1739455"/>
                <a:gd name="connsiteY284" fmla="*/ 1162717 h 1600200"/>
                <a:gd name="connsiteX285" fmla="*/ 1012127 w 1739455"/>
                <a:gd name="connsiteY285" fmla="*/ 1162812 h 1600200"/>
                <a:gd name="connsiteX286" fmla="*/ 1012127 w 1739455"/>
                <a:gd name="connsiteY286" fmla="*/ 1162812 h 1600200"/>
                <a:gd name="connsiteX287" fmla="*/ 1013555 w 1739455"/>
                <a:gd name="connsiteY287" fmla="*/ 1162907 h 1600200"/>
                <a:gd name="connsiteX288" fmla="*/ 1013555 w 1739455"/>
                <a:gd name="connsiteY288" fmla="*/ 1162907 h 1600200"/>
                <a:gd name="connsiteX289" fmla="*/ 1014031 w 1739455"/>
                <a:gd name="connsiteY289" fmla="*/ 1162907 h 1600200"/>
                <a:gd name="connsiteX290" fmla="*/ 1017175 w 1739455"/>
                <a:gd name="connsiteY290" fmla="*/ 1163003 h 1600200"/>
                <a:gd name="connsiteX291" fmla="*/ 1047560 w 1739455"/>
                <a:gd name="connsiteY291" fmla="*/ 1163003 h 1600200"/>
                <a:gd name="connsiteX292" fmla="*/ 1199483 w 1739455"/>
                <a:gd name="connsiteY292" fmla="*/ 1163003 h 1600200"/>
                <a:gd name="connsiteX293" fmla="*/ 1280446 w 1739455"/>
                <a:gd name="connsiteY293" fmla="*/ 1243965 h 1600200"/>
                <a:gd name="connsiteX294" fmla="*/ 1280446 w 1739455"/>
                <a:gd name="connsiteY294" fmla="*/ 1375886 h 1600200"/>
                <a:gd name="connsiteX295" fmla="*/ 1280446 w 1739455"/>
                <a:gd name="connsiteY295" fmla="*/ 1539431 h 1600200"/>
                <a:gd name="connsiteX296" fmla="*/ 1280446 w 1739455"/>
                <a:gd name="connsiteY296" fmla="*/ 1542574 h 1600200"/>
                <a:gd name="connsiteX297" fmla="*/ 1338072 w 1739455"/>
                <a:gd name="connsiteY297" fmla="*/ 1600200 h 1600200"/>
                <a:gd name="connsiteX298" fmla="*/ 1358075 w 1739455"/>
                <a:gd name="connsiteY298" fmla="*/ 1600200 h 1600200"/>
                <a:gd name="connsiteX299" fmla="*/ 1415701 w 1739455"/>
                <a:gd name="connsiteY299" fmla="*/ 1542574 h 1600200"/>
                <a:gd name="connsiteX300" fmla="*/ 1415701 w 1739455"/>
                <a:gd name="connsiteY300" fmla="*/ 1534477 h 1600200"/>
                <a:gd name="connsiteX301" fmla="*/ 1496663 w 1739455"/>
                <a:gd name="connsiteY301" fmla="*/ 1453515 h 1600200"/>
                <a:gd name="connsiteX302" fmla="*/ 1527239 w 1739455"/>
                <a:gd name="connsiteY302" fmla="*/ 1453515 h 1600200"/>
                <a:gd name="connsiteX303" fmla="*/ 1584865 w 1739455"/>
                <a:gd name="connsiteY303" fmla="*/ 1395889 h 1600200"/>
                <a:gd name="connsiteX304" fmla="*/ 1584865 w 1739455"/>
                <a:gd name="connsiteY304" fmla="*/ 1375886 h 1600200"/>
                <a:gd name="connsiteX305" fmla="*/ 1546765 w 1739455"/>
                <a:gd name="connsiteY305" fmla="*/ 1321689 h 1600200"/>
                <a:gd name="connsiteX306" fmla="*/ 1477518 w 1739455"/>
                <a:gd name="connsiteY306" fmla="*/ 1318070 h 1600200"/>
                <a:gd name="connsiteX307" fmla="*/ 1429988 w 1739455"/>
                <a:gd name="connsiteY307" fmla="*/ 1231487 h 1600200"/>
                <a:gd name="connsiteX308" fmla="*/ 1498759 w 1739455"/>
                <a:gd name="connsiteY308" fmla="*/ 1164527 h 1600200"/>
                <a:gd name="connsiteX309" fmla="*/ 1681829 w 1739455"/>
                <a:gd name="connsiteY309" fmla="*/ 1164527 h 1600200"/>
                <a:gd name="connsiteX310" fmla="*/ 1739456 w 1739455"/>
                <a:gd name="connsiteY310" fmla="*/ 1106900 h 1600200"/>
                <a:gd name="connsiteX311" fmla="*/ 1739456 w 1739455"/>
                <a:gd name="connsiteY311" fmla="*/ 1086898 h 1600200"/>
                <a:gd name="connsiteX312" fmla="*/ 1681829 w 1739455"/>
                <a:gd name="connsiteY312" fmla="*/ 1029272 h 1600200"/>
                <a:gd name="connsiteX313" fmla="*/ 1498854 w 1739455"/>
                <a:gd name="connsiteY313" fmla="*/ 1029272 h 1600200"/>
                <a:gd name="connsiteX314" fmla="*/ 1417892 w 1739455"/>
                <a:gd name="connsiteY314" fmla="*/ 948309 h 1600200"/>
                <a:gd name="connsiteX315" fmla="*/ 1417892 w 1739455"/>
                <a:gd name="connsiteY315" fmla="*/ 942594 h 1600200"/>
                <a:gd name="connsiteX316" fmla="*/ 1360265 w 1739455"/>
                <a:gd name="connsiteY316" fmla="*/ 884968 h 1600200"/>
                <a:gd name="connsiteX317" fmla="*/ 1186148 w 1739455"/>
                <a:gd name="connsiteY317" fmla="*/ 884968 h 1600200"/>
                <a:gd name="connsiteX318" fmla="*/ 1105186 w 1739455"/>
                <a:gd name="connsiteY318" fmla="*/ 804005 h 1600200"/>
                <a:gd name="connsiteX319" fmla="*/ 1105186 w 1739455"/>
                <a:gd name="connsiteY319" fmla="*/ 646176 h 1600200"/>
                <a:gd name="connsiteX320" fmla="*/ 1097089 w 1739455"/>
                <a:gd name="connsiteY320" fmla="*/ 616839 h 1600200"/>
                <a:gd name="connsiteX321" fmla="*/ 1096423 w 1739455"/>
                <a:gd name="connsiteY321" fmla="*/ 615696 h 1600200"/>
                <a:gd name="connsiteX322" fmla="*/ 1046417 w 1739455"/>
                <a:gd name="connsiteY322" fmla="*/ 586550 h 1600200"/>
                <a:gd name="connsiteX323" fmla="*/ 1024128 w 1739455"/>
                <a:gd name="connsiteY323" fmla="*/ 586550 h 1600200"/>
                <a:gd name="connsiteX324" fmla="*/ 943165 w 1739455"/>
                <a:gd name="connsiteY324" fmla="*/ 505587 h 1600200"/>
                <a:gd name="connsiteX325" fmla="*/ 943165 w 1739455"/>
                <a:gd name="connsiteY325" fmla="*/ 505206 h 1600200"/>
                <a:gd name="connsiteX326" fmla="*/ 885539 w 1739455"/>
                <a:gd name="connsiteY326" fmla="*/ 446818 h 1600200"/>
                <a:gd name="connsiteX327" fmla="*/ 844772 w 1739455"/>
                <a:gd name="connsiteY327" fmla="*/ 445580 h 1600200"/>
                <a:gd name="connsiteX328" fmla="*/ 795242 w 1739455"/>
                <a:gd name="connsiteY328" fmla="*/ 388525 h 1600200"/>
                <a:gd name="connsiteX329" fmla="*/ 795242 w 1739455"/>
                <a:gd name="connsiteY329" fmla="*/ 368522 h 1600200"/>
                <a:gd name="connsiteX330" fmla="*/ 852869 w 1739455"/>
                <a:gd name="connsiteY330" fmla="*/ 310896 h 1600200"/>
                <a:gd name="connsiteX331" fmla="*/ 952119 w 1739455"/>
                <a:gd name="connsiteY331" fmla="*/ 310896 h 1600200"/>
                <a:gd name="connsiteX332" fmla="*/ 951167 w 1739455"/>
                <a:gd name="connsiteY332" fmla="*/ 57626 h 1600200"/>
                <a:gd name="connsiteX333" fmla="*/ 893540 w 1739455"/>
                <a:gd name="connsiteY333" fmla="*/ 0 h 1600200"/>
                <a:gd name="connsiteX334" fmla="*/ 214598 w 1739455"/>
                <a:gd name="connsiteY334" fmla="*/ 0 h 1600200"/>
                <a:gd name="connsiteX335" fmla="*/ 157353 w 1739455"/>
                <a:gd name="connsiteY335" fmla="*/ 51149 h 1600200"/>
                <a:gd name="connsiteX336" fmla="*/ 157353 w 1739455"/>
                <a:gd name="connsiteY336" fmla="*/ 93059 h 1600200"/>
                <a:gd name="connsiteX337" fmla="*/ 99727 w 1739455"/>
                <a:gd name="connsiteY337" fmla="*/ 150686 h 1600200"/>
                <a:gd name="connsiteX338" fmla="*/ 0 w 1739455"/>
                <a:gd name="connsiteY338" fmla="*/ 150686 h 1600200"/>
                <a:gd name="connsiteX339" fmla="*/ 476 w 1739455"/>
                <a:gd name="connsiteY339" fmla="*/ 514921 h 1600200"/>
                <a:gd name="connsiteX340" fmla="*/ 476 w 1739455"/>
                <a:gd name="connsiteY340" fmla="*/ 514921 h 1600200"/>
                <a:gd name="connsiteX341" fmla="*/ 959358 w 1739455"/>
                <a:gd name="connsiteY341" fmla="*/ 1105281 h 1600200"/>
                <a:gd name="connsiteX342" fmla="*/ 959358 w 1739455"/>
                <a:gd name="connsiteY342" fmla="*/ 1105281 h 1600200"/>
                <a:gd name="connsiteX343" fmla="*/ 959358 w 1739455"/>
                <a:gd name="connsiteY343" fmla="*/ 1105281 h 1600200"/>
                <a:gd name="connsiteX344" fmla="*/ 959358 w 1739455"/>
                <a:gd name="connsiteY344" fmla="*/ 1105281 h 1600200"/>
                <a:gd name="connsiteX345" fmla="*/ 486156 w 1739455"/>
                <a:gd name="connsiteY345" fmla="*/ 672655 h 1600200"/>
                <a:gd name="connsiteX346" fmla="*/ 486156 w 1739455"/>
                <a:gd name="connsiteY346" fmla="*/ 672655 h 1600200"/>
                <a:gd name="connsiteX347" fmla="*/ 486156 w 1739455"/>
                <a:gd name="connsiteY347" fmla="*/ 672655 h 1600200"/>
                <a:gd name="connsiteX348" fmla="*/ 486156 w 1739455"/>
                <a:gd name="connsiteY348" fmla="*/ 672655 h 1600200"/>
                <a:gd name="connsiteX349" fmla="*/ 647033 w 1739455"/>
                <a:gd name="connsiteY349" fmla="*/ 814769 h 1600200"/>
                <a:gd name="connsiteX350" fmla="*/ 647033 w 1739455"/>
                <a:gd name="connsiteY350" fmla="*/ 814769 h 1600200"/>
                <a:gd name="connsiteX351" fmla="*/ 647033 w 1739455"/>
                <a:gd name="connsiteY351" fmla="*/ 814769 h 1600200"/>
                <a:gd name="connsiteX352" fmla="*/ 647033 w 1739455"/>
                <a:gd name="connsiteY352" fmla="*/ 814769 h 1600200"/>
                <a:gd name="connsiteX353" fmla="*/ 793813 w 1739455"/>
                <a:gd name="connsiteY353" fmla="*/ 956881 h 1600200"/>
                <a:gd name="connsiteX354" fmla="*/ 793813 w 1739455"/>
                <a:gd name="connsiteY354" fmla="*/ 956881 h 1600200"/>
                <a:gd name="connsiteX355" fmla="*/ 793813 w 1739455"/>
                <a:gd name="connsiteY355" fmla="*/ 956881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Lst>
              <a:rect l="l" t="t" r="r" b="b"/>
              <a:pathLst>
                <a:path w="1739455" h="1600200">
                  <a:moveTo>
                    <a:pt x="476" y="514921"/>
                  </a:moveTo>
                  <a:cubicBezTo>
                    <a:pt x="0" y="531686"/>
                    <a:pt x="10001" y="442722"/>
                    <a:pt x="48006" y="442722"/>
                  </a:cubicBezTo>
                  <a:lnTo>
                    <a:pt x="234791" y="442722"/>
                  </a:lnTo>
                  <a:cubicBezTo>
                    <a:pt x="271939" y="443389"/>
                    <a:pt x="319373" y="430435"/>
                    <a:pt x="319373" y="508063"/>
                  </a:cubicBezTo>
                  <a:lnTo>
                    <a:pt x="319373" y="527018"/>
                  </a:lnTo>
                  <a:cubicBezTo>
                    <a:pt x="319373" y="558737"/>
                    <a:pt x="345281" y="584645"/>
                    <a:pt x="377000" y="584645"/>
                  </a:cubicBezTo>
                  <a:lnTo>
                    <a:pt x="405098" y="584645"/>
                  </a:lnTo>
                  <a:cubicBezTo>
                    <a:pt x="449675" y="584645"/>
                    <a:pt x="486061" y="621030"/>
                    <a:pt x="486061" y="665607"/>
                  </a:cubicBezTo>
                  <a:lnTo>
                    <a:pt x="486061" y="672751"/>
                  </a:lnTo>
                  <a:lnTo>
                    <a:pt x="486061" y="674275"/>
                  </a:lnTo>
                  <a:lnTo>
                    <a:pt x="486061" y="674275"/>
                  </a:lnTo>
                  <a:lnTo>
                    <a:pt x="486156" y="675704"/>
                  </a:lnTo>
                  <a:lnTo>
                    <a:pt x="486156" y="675704"/>
                  </a:lnTo>
                  <a:lnTo>
                    <a:pt x="486251" y="677132"/>
                  </a:lnTo>
                  <a:lnTo>
                    <a:pt x="486251" y="677132"/>
                  </a:lnTo>
                  <a:lnTo>
                    <a:pt x="486346" y="678561"/>
                  </a:lnTo>
                  <a:lnTo>
                    <a:pt x="486346" y="678561"/>
                  </a:lnTo>
                  <a:lnTo>
                    <a:pt x="486537" y="679990"/>
                  </a:lnTo>
                  <a:lnTo>
                    <a:pt x="486537" y="679990"/>
                  </a:lnTo>
                  <a:lnTo>
                    <a:pt x="486728" y="681419"/>
                  </a:lnTo>
                  <a:lnTo>
                    <a:pt x="486728" y="681419"/>
                  </a:lnTo>
                  <a:lnTo>
                    <a:pt x="486918" y="682847"/>
                  </a:lnTo>
                  <a:lnTo>
                    <a:pt x="486918" y="682847"/>
                  </a:lnTo>
                  <a:cubicBezTo>
                    <a:pt x="489395" y="697039"/>
                    <a:pt x="497586" y="709994"/>
                    <a:pt x="509206" y="718852"/>
                  </a:cubicBezTo>
                  <a:lnTo>
                    <a:pt x="509206" y="718852"/>
                  </a:lnTo>
                  <a:lnTo>
                    <a:pt x="510350" y="719709"/>
                  </a:lnTo>
                  <a:lnTo>
                    <a:pt x="510350" y="719709"/>
                  </a:lnTo>
                  <a:lnTo>
                    <a:pt x="511493" y="720471"/>
                  </a:lnTo>
                  <a:lnTo>
                    <a:pt x="511493" y="720471"/>
                  </a:lnTo>
                  <a:lnTo>
                    <a:pt x="512636" y="721233"/>
                  </a:lnTo>
                  <a:lnTo>
                    <a:pt x="512636" y="721233"/>
                  </a:lnTo>
                  <a:lnTo>
                    <a:pt x="513779" y="721995"/>
                  </a:lnTo>
                  <a:lnTo>
                    <a:pt x="513779" y="721995"/>
                  </a:lnTo>
                  <a:lnTo>
                    <a:pt x="514350" y="722281"/>
                  </a:lnTo>
                  <a:cubicBezTo>
                    <a:pt x="514826" y="722567"/>
                    <a:pt x="515207" y="722757"/>
                    <a:pt x="515684" y="723043"/>
                  </a:cubicBezTo>
                  <a:lnTo>
                    <a:pt x="516255" y="723329"/>
                  </a:lnTo>
                  <a:lnTo>
                    <a:pt x="516255" y="723329"/>
                  </a:lnTo>
                  <a:lnTo>
                    <a:pt x="517493" y="723995"/>
                  </a:lnTo>
                  <a:lnTo>
                    <a:pt x="517493" y="723995"/>
                  </a:lnTo>
                  <a:lnTo>
                    <a:pt x="518731" y="724662"/>
                  </a:lnTo>
                  <a:lnTo>
                    <a:pt x="518731" y="724662"/>
                  </a:lnTo>
                  <a:lnTo>
                    <a:pt x="519970" y="725234"/>
                  </a:lnTo>
                  <a:lnTo>
                    <a:pt x="519970" y="725234"/>
                  </a:lnTo>
                  <a:cubicBezTo>
                    <a:pt x="520351" y="725424"/>
                    <a:pt x="520827" y="725614"/>
                    <a:pt x="521208" y="725805"/>
                  </a:cubicBezTo>
                  <a:lnTo>
                    <a:pt x="521208" y="725805"/>
                  </a:lnTo>
                  <a:lnTo>
                    <a:pt x="522542" y="726377"/>
                  </a:lnTo>
                  <a:lnTo>
                    <a:pt x="522542" y="726377"/>
                  </a:lnTo>
                  <a:lnTo>
                    <a:pt x="523875" y="726853"/>
                  </a:lnTo>
                  <a:lnTo>
                    <a:pt x="523875" y="726853"/>
                  </a:lnTo>
                  <a:lnTo>
                    <a:pt x="525209" y="727329"/>
                  </a:lnTo>
                  <a:lnTo>
                    <a:pt x="525209" y="727329"/>
                  </a:lnTo>
                  <a:lnTo>
                    <a:pt x="525494" y="727424"/>
                  </a:lnTo>
                  <a:cubicBezTo>
                    <a:pt x="526256" y="727615"/>
                    <a:pt x="526828" y="727805"/>
                    <a:pt x="527590" y="728091"/>
                  </a:cubicBezTo>
                  <a:lnTo>
                    <a:pt x="527876" y="728186"/>
                  </a:lnTo>
                  <a:lnTo>
                    <a:pt x="527876" y="728186"/>
                  </a:lnTo>
                  <a:lnTo>
                    <a:pt x="529209" y="728567"/>
                  </a:lnTo>
                  <a:lnTo>
                    <a:pt x="529209" y="728567"/>
                  </a:lnTo>
                  <a:lnTo>
                    <a:pt x="530543" y="728948"/>
                  </a:lnTo>
                  <a:lnTo>
                    <a:pt x="530543" y="728948"/>
                  </a:lnTo>
                  <a:lnTo>
                    <a:pt x="531971" y="729234"/>
                  </a:lnTo>
                  <a:lnTo>
                    <a:pt x="531971" y="729234"/>
                  </a:lnTo>
                  <a:cubicBezTo>
                    <a:pt x="532447" y="729329"/>
                    <a:pt x="532924" y="729425"/>
                    <a:pt x="533400" y="729520"/>
                  </a:cubicBezTo>
                  <a:lnTo>
                    <a:pt x="533400" y="729520"/>
                  </a:lnTo>
                  <a:lnTo>
                    <a:pt x="533686" y="729520"/>
                  </a:lnTo>
                  <a:cubicBezTo>
                    <a:pt x="534543" y="729615"/>
                    <a:pt x="535210" y="729805"/>
                    <a:pt x="536067" y="729901"/>
                  </a:cubicBezTo>
                  <a:lnTo>
                    <a:pt x="536353" y="729901"/>
                  </a:lnTo>
                  <a:lnTo>
                    <a:pt x="536353" y="729901"/>
                  </a:lnTo>
                  <a:lnTo>
                    <a:pt x="537781" y="730091"/>
                  </a:lnTo>
                  <a:lnTo>
                    <a:pt x="537781" y="730091"/>
                  </a:lnTo>
                  <a:lnTo>
                    <a:pt x="539210" y="730187"/>
                  </a:lnTo>
                  <a:lnTo>
                    <a:pt x="539210" y="730187"/>
                  </a:lnTo>
                  <a:lnTo>
                    <a:pt x="540639" y="730282"/>
                  </a:lnTo>
                  <a:lnTo>
                    <a:pt x="540639" y="730282"/>
                  </a:lnTo>
                  <a:lnTo>
                    <a:pt x="541115" y="730282"/>
                  </a:lnTo>
                  <a:cubicBezTo>
                    <a:pt x="542258" y="730282"/>
                    <a:pt x="543115" y="730377"/>
                    <a:pt x="544259" y="730377"/>
                  </a:cubicBezTo>
                  <a:lnTo>
                    <a:pt x="563594" y="730377"/>
                  </a:lnTo>
                  <a:lnTo>
                    <a:pt x="565880" y="730377"/>
                  </a:lnTo>
                  <a:cubicBezTo>
                    <a:pt x="610457" y="730377"/>
                    <a:pt x="646843" y="766763"/>
                    <a:pt x="646843" y="811339"/>
                  </a:cubicBezTo>
                  <a:lnTo>
                    <a:pt x="646843" y="814864"/>
                  </a:lnTo>
                  <a:lnTo>
                    <a:pt x="646843" y="816388"/>
                  </a:lnTo>
                  <a:lnTo>
                    <a:pt x="646843" y="816388"/>
                  </a:lnTo>
                  <a:lnTo>
                    <a:pt x="646938" y="817817"/>
                  </a:lnTo>
                  <a:lnTo>
                    <a:pt x="646938" y="817817"/>
                  </a:lnTo>
                  <a:lnTo>
                    <a:pt x="647033" y="819245"/>
                  </a:lnTo>
                  <a:lnTo>
                    <a:pt x="647033" y="819245"/>
                  </a:lnTo>
                  <a:lnTo>
                    <a:pt x="647129" y="820674"/>
                  </a:lnTo>
                  <a:lnTo>
                    <a:pt x="647129" y="820674"/>
                  </a:lnTo>
                  <a:lnTo>
                    <a:pt x="647319" y="822103"/>
                  </a:lnTo>
                  <a:lnTo>
                    <a:pt x="647319" y="822103"/>
                  </a:lnTo>
                  <a:lnTo>
                    <a:pt x="647510" y="823531"/>
                  </a:lnTo>
                  <a:lnTo>
                    <a:pt x="647510" y="823531"/>
                  </a:lnTo>
                  <a:lnTo>
                    <a:pt x="647795" y="824960"/>
                  </a:lnTo>
                  <a:lnTo>
                    <a:pt x="647795" y="824960"/>
                  </a:lnTo>
                  <a:cubicBezTo>
                    <a:pt x="647890" y="825437"/>
                    <a:pt x="647986" y="825913"/>
                    <a:pt x="648081" y="826389"/>
                  </a:cubicBezTo>
                  <a:lnTo>
                    <a:pt x="648081" y="826389"/>
                  </a:lnTo>
                  <a:lnTo>
                    <a:pt x="648367" y="827818"/>
                  </a:lnTo>
                  <a:lnTo>
                    <a:pt x="648367" y="827818"/>
                  </a:lnTo>
                  <a:lnTo>
                    <a:pt x="648748" y="829247"/>
                  </a:lnTo>
                  <a:lnTo>
                    <a:pt x="648748" y="829247"/>
                  </a:lnTo>
                  <a:cubicBezTo>
                    <a:pt x="654939" y="852392"/>
                    <a:pt x="675227" y="870204"/>
                    <a:pt x="700088" y="872300"/>
                  </a:cubicBezTo>
                  <a:lnTo>
                    <a:pt x="700088" y="872300"/>
                  </a:lnTo>
                  <a:lnTo>
                    <a:pt x="701516" y="872395"/>
                  </a:lnTo>
                  <a:lnTo>
                    <a:pt x="701516" y="872395"/>
                  </a:lnTo>
                  <a:lnTo>
                    <a:pt x="701993" y="872395"/>
                  </a:lnTo>
                  <a:cubicBezTo>
                    <a:pt x="703136" y="872395"/>
                    <a:pt x="703993" y="872490"/>
                    <a:pt x="705136" y="872490"/>
                  </a:cubicBezTo>
                  <a:lnTo>
                    <a:pt x="712565" y="872490"/>
                  </a:lnTo>
                  <a:cubicBezTo>
                    <a:pt x="757142" y="872490"/>
                    <a:pt x="793528" y="908876"/>
                    <a:pt x="793528" y="953453"/>
                  </a:cubicBezTo>
                  <a:lnTo>
                    <a:pt x="793528" y="956977"/>
                  </a:lnTo>
                  <a:lnTo>
                    <a:pt x="793528" y="958501"/>
                  </a:lnTo>
                  <a:lnTo>
                    <a:pt x="793528" y="958501"/>
                  </a:lnTo>
                  <a:lnTo>
                    <a:pt x="793623" y="959930"/>
                  </a:lnTo>
                  <a:lnTo>
                    <a:pt x="793623" y="959930"/>
                  </a:lnTo>
                  <a:lnTo>
                    <a:pt x="793718" y="961358"/>
                  </a:lnTo>
                  <a:lnTo>
                    <a:pt x="793718" y="961358"/>
                  </a:lnTo>
                  <a:lnTo>
                    <a:pt x="793813" y="962787"/>
                  </a:lnTo>
                  <a:lnTo>
                    <a:pt x="793813" y="962787"/>
                  </a:lnTo>
                  <a:lnTo>
                    <a:pt x="794004" y="964216"/>
                  </a:lnTo>
                  <a:lnTo>
                    <a:pt x="794004" y="964216"/>
                  </a:lnTo>
                  <a:lnTo>
                    <a:pt x="794195" y="965645"/>
                  </a:lnTo>
                  <a:lnTo>
                    <a:pt x="794195" y="965645"/>
                  </a:lnTo>
                  <a:cubicBezTo>
                    <a:pt x="797147" y="983361"/>
                    <a:pt x="807530" y="998315"/>
                    <a:pt x="823151" y="1007269"/>
                  </a:cubicBezTo>
                  <a:lnTo>
                    <a:pt x="823722" y="1007555"/>
                  </a:lnTo>
                  <a:lnTo>
                    <a:pt x="823722" y="1007555"/>
                  </a:lnTo>
                  <a:lnTo>
                    <a:pt x="824960" y="1008221"/>
                  </a:lnTo>
                  <a:lnTo>
                    <a:pt x="824960" y="1008221"/>
                  </a:lnTo>
                  <a:lnTo>
                    <a:pt x="826198" y="1008888"/>
                  </a:lnTo>
                  <a:lnTo>
                    <a:pt x="826198" y="1008888"/>
                  </a:lnTo>
                  <a:lnTo>
                    <a:pt x="827437" y="1009460"/>
                  </a:lnTo>
                  <a:lnTo>
                    <a:pt x="827437" y="1009460"/>
                  </a:lnTo>
                  <a:cubicBezTo>
                    <a:pt x="827818" y="1009650"/>
                    <a:pt x="828294" y="1009841"/>
                    <a:pt x="828675" y="1010031"/>
                  </a:cubicBezTo>
                  <a:lnTo>
                    <a:pt x="828675" y="1010031"/>
                  </a:lnTo>
                  <a:lnTo>
                    <a:pt x="830009" y="1010603"/>
                  </a:lnTo>
                  <a:lnTo>
                    <a:pt x="830009" y="1010603"/>
                  </a:lnTo>
                  <a:lnTo>
                    <a:pt x="831342" y="1011079"/>
                  </a:lnTo>
                  <a:lnTo>
                    <a:pt x="831342" y="1011079"/>
                  </a:lnTo>
                  <a:lnTo>
                    <a:pt x="832676" y="1011555"/>
                  </a:lnTo>
                  <a:lnTo>
                    <a:pt x="832676" y="1011555"/>
                  </a:lnTo>
                  <a:lnTo>
                    <a:pt x="832961" y="1011650"/>
                  </a:lnTo>
                  <a:cubicBezTo>
                    <a:pt x="833723" y="1011841"/>
                    <a:pt x="834295" y="1012031"/>
                    <a:pt x="835057" y="1012317"/>
                  </a:cubicBezTo>
                  <a:lnTo>
                    <a:pt x="835343" y="1012412"/>
                  </a:lnTo>
                  <a:lnTo>
                    <a:pt x="835343" y="1012412"/>
                  </a:lnTo>
                  <a:lnTo>
                    <a:pt x="836676" y="1012793"/>
                  </a:lnTo>
                  <a:lnTo>
                    <a:pt x="836676" y="1012793"/>
                  </a:lnTo>
                  <a:lnTo>
                    <a:pt x="838010" y="1013174"/>
                  </a:lnTo>
                  <a:lnTo>
                    <a:pt x="838010" y="1013174"/>
                  </a:lnTo>
                  <a:lnTo>
                    <a:pt x="839438" y="1013460"/>
                  </a:lnTo>
                  <a:lnTo>
                    <a:pt x="839438" y="1013460"/>
                  </a:lnTo>
                  <a:cubicBezTo>
                    <a:pt x="839914" y="1013555"/>
                    <a:pt x="840391" y="1013651"/>
                    <a:pt x="840867" y="1013746"/>
                  </a:cubicBezTo>
                  <a:lnTo>
                    <a:pt x="840867" y="1013746"/>
                  </a:lnTo>
                  <a:lnTo>
                    <a:pt x="841153" y="1013746"/>
                  </a:lnTo>
                  <a:cubicBezTo>
                    <a:pt x="842010" y="1013841"/>
                    <a:pt x="842677" y="1014031"/>
                    <a:pt x="843534" y="1014127"/>
                  </a:cubicBezTo>
                  <a:lnTo>
                    <a:pt x="843820" y="1014127"/>
                  </a:lnTo>
                  <a:lnTo>
                    <a:pt x="843820" y="1014127"/>
                  </a:lnTo>
                  <a:lnTo>
                    <a:pt x="845248" y="1014317"/>
                  </a:lnTo>
                  <a:lnTo>
                    <a:pt x="845248" y="1014317"/>
                  </a:lnTo>
                  <a:lnTo>
                    <a:pt x="846677" y="1014413"/>
                  </a:lnTo>
                  <a:lnTo>
                    <a:pt x="846677" y="1014413"/>
                  </a:lnTo>
                  <a:lnTo>
                    <a:pt x="848106" y="1014508"/>
                  </a:lnTo>
                  <a:lnTo>
                    <a:pt x="848106" y="1014508"/>
                  </a:lnTo>
                  <a:lnTo>
                    <a:pt x="848582" y="1014508"/>
                  </a:lnTo>
                  <a:cubicBezTo>
                    <a:pt x="849725" y="1014508"/>
                    <a:pt x="850583" y="1014603"/>
                    <a:pt x="851726" y="1014603"/>
                  </a:cubicBezTo>
                  <a:lnTo>
                    <a:pt x="871156" y="1014603"/>
                  </a:lnTo>
                  <a:lnTo>
                    <a:pt x="878110" y="1014603"/>
                  </a:lnTo>
                  <a:cubicBezTo>
                    <a:pt x="922687" y="1014603"/>
                    <a:pt x="959072" y="1050989"/>
                    <a:pt x="959072" y="1095566"/>
                  </a:cubicBezTo>
                  <a:lnTo>
                    <a:pt x="959072" y="1105376"/>
                  </a:lnTo>
                  <a:lnTo>
                    <a:pt x="959072" y="1106805"/>
                  </a:lnTo>
                  <a:lnTo>
                    <a:pt x="959072" y="1106805"/>
                  </a:lnTo>
                  <a:lnTo>
                    <a:pt x="959168" y="1108234"/>
                  </a:lnTo>
                  <a:lnTo>
                    <a:pt x="959168" y="1108234"/>
                  </a:lnTo>
                  <a:lnTo>
                    <a:pt x="959263" y="1109663"/>
                  </a:lnTo>
                  <a:lnTo>
                    <a:pt x="959263" y="1109663"/>
                  </a:lnTo>
                  <a:lnTo>
                    <a:pt x="959358" y="1111091"/>
                  </a:lnTo>
                  <a:lnTo>
                    <a:pt x="959358" y="1111091"/>
                  </a:lnTo>
                  <a:lnTo>
                    <a:pt x="959548" y="1112520"/>
                  </a:lnTo>
                  <a:lnTo>
                    <a:pt x="959548" y="1112520"/>
                  </a:lnTo>
                  <a:lnTo>
                    <a:pt x="959739" y="1113949"/>
                  </a:lnTo>
                  <a:lnTo>
                    <a:pt x="959739" y="1113949"/>
                  </a:lnTo>
                  <a:lnTo>
                    <a:pt x="959930" y="1115378"/>
                  </a:lnTo>
                  <a:lnTo>
                    <a:pt x="959930" y="1115378"/>
                  </a:lnTo>
                  <a:cubicBezTo>
                    <a:pt x="960025" y="1115854"/>
                    <a:pt x="960120" y="1116330"/>
                    <a:pt x="960215" y="1116806"/>
                  </a:cubicBezTo>
                  <a:lnTo>
                    <a:pt x="960215" y="1116806"/>
                  </a:lnTo>
                  <a:lnTo>
                    <a:pt x="960501" y="1118235"/>
                  </a:lnTo>
                  <a:lnTo>
                    <a:pt x="960501" y="1118235"/>
                  </a:lnTo>
                  <a:lnTo>
                    <a:pt x="960882" y="1119664"/>
                  </a:lnTo>
                  <a:lnTo>
                    <a:pt x="960882" y="1119664"/>
                  </a:lnTo>
                  <a:lnTo>
                    <a:pt x="961263" y="1120997"/>
                  </a:lnTo>
                  <a:lnTo>
                    <a:pt x="961263" y="1120997"/>
                  </a:lnTo>
                  <a:lnTo>
                    <a:pt x="961644" y="1122331"/>
                  </a:lnTo>
                  <a:lnTo>
                    <a:pt x="961644" y="1122331"/>
                  </a:lnTo>
                  <a:lnTo>
                    <a:pt x="962120" y="1123664"/>
                  </a:lnTo>
                  <a:lnTo>
                    <a:pt x="962120" y="1123664"/>
                  </a:lnTo>
                  <a:lnTo>
                    <a:pt x="962597" y="1124998"/>
                  </a:lnTo>
                  <a:lnTo>
                    <a:pt x="962597" y="1124998"/>
                  </a:lnTo>
                  <a:lnTo>
                    <a:pt x="963073" y="1126331"/>
                  </a:lnTo>
                  <a:lnTo>
                    <a:pt x="963073" y="1126331"/>
                  </a:lnTo>
                  <a:lnTo>
                    <a:pt x="963644" y="1127665"/>
                  </a:lnTo>
                  <a:lnTo>
                    <a:pt x="963644" y="1127665"/>
                  </a:lnTo>
                  <a:lnTo>
                    <a:pt x="964216" y="1128903"/>
                  </a:lnTo>
                  <a:lnTo>
                    <a:pt x="964216" y="1128903"/>
                  </a:lnTo>
                  <a:lnTo>
                    <a:pt x="964787" y="1130141"/>
                  </a:lnTo>
                  <a:lnTo>
                    <a:pt x="964787" y="1130141"/>
                  </a:lnTo>
                  <a:lnTo>
                    <a:pt x="965454" y="1131380"/>
                  </a:lnTo>
                  <a:lnTo>
                    <a:pt x="965454" y="1131380"/>
                  </a:lnTo>
                  <a:cubicBezTo>
                    <a:pt x="965645" y="1131761"/>
                    <a:pt x="965835" y="1132237"/>
                    <a:pt x="966121" y="1132618"/>
                  </a:cubicBezTo>
                  <a:lnTo>
                    <a:pt x="966121" y="1132618"/>
                  </a:lnTo>
                  <a:lnTo>
                    <a:pt x="966788" y="1133856"/>
                  </a:lnTo>
                  <a:lnTo>
                    <a:pt x="966788" y="1133856"/>
                  </a:lnTo>
                  <a:cubicBezTo>
                    <a:pt x="966978" y="1134237"/>
                    <a:pt x="967264" y="1134618"/>
                    <a:pt x="967454" y="1135094"/>
                  </a:cubicBezTo>
                  <a:lnTo>
                    <a:pt x="967454" y="1135094"/>
                  </a:lnTo>
                  <a:lnTo>
                    <a:pt x="968216" y="1136237"/>
                  </a:lnTo>
                  <a:lnTo>
                    <a:pt x="968216" y="1136237"/>
                  </a:lnTo>
                  <a:lnTo>
                    <a:pt x="968978" y="1137380"/>
                  </a:lnTo>
                  <a:lnTo>
                    <a:pt x="968978" y="1137380"/>
                  </a:lnTo>
                  <a:lnTo>
                    <a:pt x="969740" y="1138523"/>
                  </a:lnTo>
                  <a:lnTo>
                    <a:pt x="969740" y="1138523"/>
                  </a:lnTo>
                  <a:lnTo>
                    <a:pt x="970597" y="1139666"/>
                  </a:lnTo>
                  <a:lnTo>
                    <a:pt x="970597" y="1139666"/>
                  </a:lnTo>
                  <a:lnTo>
                    <a:pt x="971455" y="1140809"/>
                  </a:lnTo>
                  <a:lnTo>
                    <a:pt x="971455" y="1140809"/>
                  </a:lnTo>
                  <a:cubicBezTo>
                    <a:pt x="971740" y="1141190"/>
                    <a:pt x="972026" y="1141571"/>
                    <a:pt x="972312" y="1141857"/>
                  </a:cubicBezTo>
                  <a:lnTo>
                    <a:pt x="972312" y="1141857"/>
                  </a:lnTo>
                  <a:lnTo>
                    <a:pt x="973169" y="1142905"/>
                  </a:lnTo>
                  <a:lnTo>
                    <a:pt x="973169" y="1142905"/>
                  </a:lnTo>
                  <a:lnTo>
                    <a:pt x="974122" y="1143953"/>
                  </a:lnTo>
                  <a:lnTo>
                    <a:pt x="974122" y="1143953"/>
                  </a:lnTo>
                  <a:lnTo>
                    <a:pt x="975074" y="1145000"/>
                  </a:lnTo>
                  <a:lnTo>
                    <a:pt x="975074" y="1145000"/>
                  </a:lnTo>
                  <a:lnTo>
                    <a:pt x="976027" y="1145953"/>
                  </a:lnTo>
                  <a:lnTo>
                    <a:pt x="976027" y="1145953"/>
                  </a:lnTo>
                  <a:lnTo>
                    <a:pt x="976979" y="1146905"/>
                  </a:lnTo>
                  <a:lnTo>
                    <a:pt x="976979" y="1146905"/>
                  </a:lnTo>
                  <a:lnTo>
                    <a:pt x="978027" y="1147858"/>
                  </a:lnTo>
                  <a:lnTo>
                    <a:pt x="978027" y="1147858"/>
                  </a:lnTo>
                  <a:lnTo>
                    <a:pt x="979075" y="1148810"/>
                  </a:lnTo>
                  <a:lnTo>
                    <a:pt x="979075" y="1148810"/>
                  </a:lnTo>
                  <a:lnTo>
                    <a:pt x="980122" y="1149668"/>
                  </a:lnTo>
                  <a:lnTo>
                    <a:pt x="980122" y="1149668"/>
                  </a:lnTo>
                  <a:cubicBezTo>
                    <a:pt x="980504" y="1149953"/>
                    <a:pt x="980885" y="1150239"/>
                    <a:pt x="981170" y="1150525"/>
                  </a:cubicBezTo>
                  <a:lnTo>
                    <a:pt x="981170" y="1150525"/>
                  </a:lnTo>
                  <a:cubicBezTo>
                    <a:pt x="981551" y="1150811"/>
                    <a:pt x="981932" y="1151096"/>
                    <a:pt x="982218" y="1151382"/>
                  </a:cubicBezTo>
                  <a:lnTo>
                    <a:pt x="982218" y="1151382"/>
                  </a:lnTo>
                  <a:lnTo>
                    <a:pt x="983361" y="1152239"/>
                  </a:lnTo>
                  <a:lnTo>
                    <a:pt x="983361" y="1152239"/>
                  </a:lnTo>
                  <a:lnTo>
                    <a:pt x="984504" y="1153001"/>
                  </a:lnTo>
                  <a:lnTo>
                    <a:pt x="984504" y="1153001"/>
                  </a:lnTo>
                  <a:lnTo>
                    <a:pt x="985647" y="1153763"/>
                  </a:lnTo>
                  <a:lnTo>
                    <a:pt x="985647" y="1153763"/>
                  </a:lnTo>
                  <a:lnTo>
                    <a:pt x="986790" y="1154525"/>
                  </a:lnTo>
                  <a:lnTo>
                    <a:pt x="986790" y="1154525"/>
                  </a:lnTo>
                  <a:lnTo>
                    <a:pt x="988028" y="1155192"/>
                  </a:lnTo>
                  <a:lnTo>
                    <a:pt x="988028" y="1155192"/>
                  </a:lnTo>
                  <a:lnTo>
                    <a:pt x="989267" y="1155859"/>
                  </a:lnTo>
                  <a:lnTo>
                    <a:pt x="989267" y="1155859"/>
                  </a:lnTo>
                  <a:lnTo>
                    <a:pt x="990505" y="1156526"/>
                  </a:lnTo>
                  <a:lnTo>
                    <a:pt x="990505" y="1156526"/>
                  </a:lnTo>
                  <a:lnTo>
                    <a:pt x="991743" y="1157192"/>
                  </a:lnTo>
                  <a:lnTo>
                    <a:pt x="991743" y="1157192"/>
                  </a:lnTo>
                  <a:lnTo>
                    <a:pt x="992981" y="1157764"/>
                  </a:lnTo>
                  <a:lnTo>
                    <a:pt x="992981" y="1157764"/>
                  </a:lnTo>
                  <a:cubicBezTo>
                    <a:pt x="993362" y="1157954"/>
                    <a:pt x="993838" y="1158145"/>
                    <a:pt x="994220" y="1158335"/>
                  </a:cubicBezTo>
                  <a:lnTo>
                    <a:pt x="994220" y="1158335"/>
                  </a:lnTo>
                  <a:lnTo>
                    <a:pt x="995553" y="1158907"/>
                  </a:lnTo>
                  <a:lnTo>
                    <a:pt x="995553" y="1158907"/>
                  </a:lnTo>
                  <a:lnTo>
                    <a:pt x="996887" y="1159383"/>
                  </a:lnTo>
                  <a:lnTo>
                    <a:pt x="996887" y="1159383"/>
                  </a:lnTo>
                  <a:lnTo>
                    <a:pt x="998220" y="1159859"/>
                  </a:lnTo>
                  <a:lnTo>
                    <a:pt x="998220" y="1159859"/>
                  </a:lnTo>
                  <a:lnTo>
                    <a:pt x="999554" y="1160336"/>
                  </a:lnTo>
                  <a:lnTo>
                    <a:pt x="999554" y="1160336"/>
                  </a:lnTo>
                  <a:lnTo>
                    <a:pt x="1000887" y="1160717"/>
                  </a:lnTo>
                  <a:lnTo>
                    <a:pt x="1000887" y="1160717"/>
                  </a:lnTo>
                  <a:lnTo>
                    <a:pt x="1002221" y="1161098"/>
                  </a:lnTo>
                  <a:lnTo>
                    <a:pt x="1002221" y="1161098"/>
                  </a:lnTo>
                  <a:lnTo>
                    <a:pt x="1003554" y="1161479"/>
                  </a:lnTo>
                  <a:lnTo>
                    <a:pt x="1003554" y="1161479"/>
                  </a:lnTo>
                  <a:lnTo>
                    <a:pt x="1004983" y="1161764"/>
                  </a:lnTo>
                  <a:lnTo>
                    <a:pt x="1004983" y="1161764"/>
                  </a:lnTo>
                  <a:cubicBezTo>
                    <a:pt x="1005459" y="1161860"/>
                    <a:pt x="1005935" y="1161955"/>
                    <a:pt x="1006412" y="1162050"/>
                  </a:cubicBezTo>
                  <a:lnTo>
                    <a:pt x="1006412" y="1162050"/>
                  </a:lnTo>
                  <a:lnTo>
                    <a:pt x="1007840" y="1162336"/>
                  </a:lnTo>
                  <a:lnTo>
                    <a:pt x="1007840" y="1162336"/>
                  </a:lnTo>
                  <a:lnTo>
                    <a:pt x="1009269" y="1162526"/>
                  </a:lnTo>
                  <a:lnTo>
                    <a:pt x="1009269" y="1162526"/>
                  </a:lnTo>
                  <a:lnTo>
                    <a:pt x="1010698" y="1162717"/>
                  </a:lnTo>
                  <a:lnTo>
                    <a:pt x="1010698" y="1162717"/>
                  </a:lnTo>
                  <a:lnTo>
                    <a:pt x="1012127" y="1162812"/>
                  </a:lnTo>
                  <a:lnTo>
                    <a:pt x="1012127" y="1162812"/>
                  </a:lnTo>
                  <a:lnTo>
                    <a:pt x="1013555" y="1162907"/>
                  </a:lnTo>
                  <a:lnTo>
                    <a:pt x="1013555" y="1162907"/>
                  </a:lnTo>
                  <a:lnTo>
                    <a:pt x="1014031" y="1162907"/>
                  </a:lnTo>
                  <a:cubicBezTo>
                    <a:pt x="1015079" y="1162907"/>
                    <a:pt x="1016032" y="1163003"/>
                    <a:pt x="1017175" y="1163003"/>
                  </a:cubicBezTo>
                  <a:lnTo>
                    <a:pt x="1047560" y="1163003"/>
                  </a:lnTo>
                  <a:lnTo>
                    <a:pt x="1199483" y="1163003"/>
                  </a:lnTo>
                  <a:cubicBezTo>
                    <a:pt x="1244060" y="1163003"/>
                    <a:pt x="1280446" y="1199388"/>
                    <a:pt x="1280446" y="1243965"/>
                  </a:cubicBezTo>
                  <a:lnTo>
                    <a:pt x="1280446" y="1375886"/>
                  </a:lnTo>
                  <a:lnTo>
                    <a:pt x="1280446" y="1539431"/>
                  </a:lnTo>
                  <a:lnTo>
                    <a:pt x="1280446" y="1542574"/>
                  </a:lnTo>
                  <a:cubicBezTo>
                    <a:pt x="1280446" y="1574292"/>
                    <a:pt x="1306354" y="1600200"/>
                    <a:pt x="1338072" y="1600200"/>
                  </a:cubicBezTo>
                  <a:lnTo>
                    <a:pt x="1358075" y="1600200"/>
                  </a:lnTo>
                  <a:cubicBezTo>
                    <a:pt x="1389793" y="1600200"/>
                    <a:pt x="1415701" y="1574292"/>
                    <a:pt x="1415701" y="1542574"/>
                  </a:cubicBezTo>
                  <a:lnTo>
                    <a:pt x="1415701" y="1534477"/>
                  </a:lnTo>
                  <a:cubicBezTo>
                    <a:pt x="1415701" y="1489900"/>
                    <a:pt x="1452086" y="1453515"/>
                    <a:pt x="1496663" y="1453515"/>
                  </a:cubicBezTo>
                  <a:lnTo>
                    <a:pt x="1527239" y="1453515"/>
                  </a:lnTo>
                  <a:cubicBezTo>
                    <a:pt x="1558957" y="1453515"/>
                    <a:pt x="1584865" y="1427607"/>
                    <a:pt x="1584865" y="1395889"/>
                  </a:cubicBezTo>
                  <a:lnTo>
                    <a:pt x="1584865" y="1375886"/>
                  </a:lnTo>
                  <a:cubicBezTo>
                    <a:pt x="1584865" y="1351026"/>
                    <a:pt x="1568958" y="1329690"/>
                    <a:pt x="1546765" y="1321689"/>
                  </a:cubicBezTo>
                  <a:cubicBezTo>
                    <a:pt x="1535716" y="1317689"/>
                    <a:pt x="1493520" y="1325689"/>
                    <a:pt x="1477518" y="1318070"/>
                  </a:cubicBezTo>
                  <a:cubicBezTo>
                    <a:pt x="1439609" y="1299877"/>
                    <a:pt x="1425226" y="1259014"/>
                    <a:pt x="1429988" y="1231487"/>
                  </a:cubicBezTo>
                  <a:cubicBezTo>
                    <a:pt x="1436846" y="1192435"/>
                    <a:pt x="1459039" y="1164527"/>
                    <a:pt x="1498759" y="1164527"/>
                  </a:cubicBezTo>
                  <a:lnTo>
                    <a:pt x="1681829" y="1164527"/>
                  </a:lnTo>
                  <a:cubicBezTo>
                    <a:pt x="1713548" y="1164527"/>
                    <a:pt x="1739456" y="1138619"/>
                    <a:pt x="1739456" y="1106900"/>
                  </a:cubicBezTo>
                  <a:lnTo>
                    <a:pt x="1739456" y="1086898"/>
                  </a:lnTo>
                  <a:cubicBezTo>
                    <a:pt x="1739456" y="1055180"/>
                    <a:pt x="1713548" y="1029272"/>
                    <a:pt x="1681829" y="1029272"/>
                  </a:cubicBezTo>
                  <a:lnTo>
                    <a:pt x="1498854" y="1029272"/>
                  </a:lnTo>
                  <a:cubicBezTo>
                    <a:pt x="1454277" y="1029272"/>
                    <a:pt x="1417892" y="992886"/>
                    <a:pt x="1417892" y="948309"/>
                  </a:cubicBezTo>
                  <a:lnTo>
                    <a:pt x="1417892" y="942594"/>
                  </a:lnTo>
                  <a:cubicBezTo>
                    <a:pt x="1417892" y="910876"/>
                    <a:pt x="1391984" y="884968"/>
                    <a:pt x="1360265" y="884968"/>
                  </a:cubicBezTo>
                  <a:lnTo>
                    <a:pt x="1186148" y="884968"/>
                  </a:lnTo>
                  <a:cubicBezTo>
                    <a:pt x="1141571" y="884968"/>
                    <a:pt x="1105186" y="848582"/>
                    <a:pt x="1105186" y="804005"/>
                  </a:cubicBezTo>
                  <a:lnTo>
                    <a:pt x="1105186" y="646176"/>
                  </a:lnTo>
                  <a:cubicBezTo>
                    <a:pt x="1105186" y="635508"/>
                    <a:pt x="1102233" y="625412"/>
                    <a:pt x="1097089" y="616839"/>
                  </a:cubicBezTo>
                  <a:cubicBezTo>
                    <a:pt x="1096804" y="616458"/>
                    <a:pt x="1096613" y="616077"/>
                    <a:pt x="1096423" y="615696"/>
                  </a:cubicBezTo>
                  <a:cubicBezTo>
                    <a:pt x="1086517" y="598361"/>
                    <a:pt x="1067753" y="586550"/>
                    <a:pt x="1046417" y="586550"/>
                  </a:cubicBezTo>
                  <a:lnTo>
                    <a:pt x="1024128" y="586550"/>
                  </a:lnTo>
                  <a:cubicBezTo>
                    <a:pt x="979551" y="586550"/>
                    <a:pt x="943165" y="550164"/>
                    <a:pt x="943165" y="505587"/>
                  </a:cubicBezTo>
                  <a:lnTo>
                    <a:pt x="943165" y="505206"/>
                  </a:lnTo>
                  <a:cubicBezTo>
                    <a:pt x="943165" y="473488"/>
                    <a:pt x="917162" y="447770"/>
                    <a:pt x="885539" y="446818"/>
                  </a:cubicBezTo>
                  <a:lnTo>
                    <a:pt x="844772" y="445580"/>
                  </a:lnTo>
                  <a:cubicBezTo>
                    <a:pt x="816864" y="441674"/>
                    <a:pt x="795242" y="417481"/>
                    <a:pt x="795242" y="388525"/>
                  </a:cubicBezTo>
                  <a:lnTo>
                    <a:pt x="795242" y="368522"/>
                  </a:lnTo>
                  <a:cubicBezTo>
                    <a:pt x="795242" y="336804"/>
                    <a:pt x="821150" y="310896"/>
                    <a:pt x="852869" y="310896"/>
                  </a:cubicBezTo>
                  <a:lnTo>
                    <a:pt x="952119" y="310896"/>
                  </a:lnTo>
                  <a:lnTo>
                    <a:pt x="951167" y="57626"/>
                  </a:lnTo>
                  <a:cubicBezTo>
                    <a:pt x="951071" y="26003"/>
                    <a:pt x="925259" y="0"/>
                    <a:pt x="893540" y="0"/>
                  </a:cubicBezTo>
                  <a:lnTo>
                    <a:pt x="214598" y="0"/>
                  </a:lnTo>
                  <a:cubicBezTo>
                    <a:pt x="185166" y="0"/>
                    <a:pt x="160592" y="22479"/>
                    <a:pt x="157353" y="51149"/>
                  </a:cubicBezTo>
                  <a:lnTo>
                    <a:pt x="157353" y="93059"/>
                  </a:lnTo>
                  <a:cubicBezTo>
                    <a:pt x="157353" y="124778"/>
                    <a:pt x="131445" y="150686"/>
                    <a:pt x="99727" y="150686"/>
                  </a:cubicBezTo>
                  <a:lnTo>
                    <a:pt x="0" y="150686"/>
                  </a:lnTo>
                  <a:lnTo>
                    <a:pt x="476" y="514921"/>
                  </a:lnTo>
                  <a:lnTo>
                    <a:pt x="476" y="514921"/>
                  </a:lnTo>
                  <a:close/>
                  <a:moveTo>
                    <a:pt x="959358" y="1105281"/>
                  </a:moveTo>
                  <a:lnTo>
                    <a:pt x="959358" y="1105281"/>
                  </a:lnTo>
                  <a:lnTo>
                    <a:pt x="959358" y="1105281"/>
                  </a:lnTo>
                  <a:lnTo>
                    <a:pt x="959358" y="1105281"/>
                  </a:lnTo>
                  <a:close/>
                  <a:moveTo>
                    <a:pt x="486156" y="672655"/>
                  </a:moveTo>
                  <a:lnTo>
                    <a:pt x="486156" y="672655"/>
                  </a:lnTo>
                  <a:lnTo>
                    <a:pt x="486156" y="672655"/>
                  </a:lnTo>
                  <a:lnTo>
                    <a:pt x="486156" y="672655"/>
                  </a:lnTo>
                  <a:close/>
                  <a:moveTo>
                    <a:pt x="647033" y="814769"/>
                  </a:moveTo>
                  <a:lnTo>
                    <a:pt x="647033" y="814769"/>
                  </a:lnTo>
                  <a:lnTo>
                    <a:pt x="647033" y="814769"/>
                  </a:lnTo>
                  <a:lnTo>
                    <a:pt x="647033" y="814769"/>
                  </a:lnTo>
                  <a:close/>
                  <a:moveTo>
                    <a:pt x="793813" y="956881"/>
                  </a:moveTo>
                  <a:lnTo>
                    <a:pt x="793813" y="956881"/>
                  </a:lnTo>
                  <a:lnTo>
                    <a:pt x="793813" y="956881"/>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7" name="Freeform: Shape 196">
              <a:extLst>
                <a:ext uri="{FF2B5EF4-FFF2-40B4-BE49-F238E27FC236}">
                  <a16:creationId xmlns:a16="http://schemas.microsoft.com/office/drawing/2014/main" id="{1DFAB82C-E6CF-474B-A30B-42DBD51FFBA4}"/>
                </a:ext>
              </a:extLst>
            </p:cNvPr>
            <p:cNvSpPr/>
            <p:nvPr/>
          </p:nvSpPr>
          <p:spPr>
            <a:xfrm>
              <a:off x="2597579" y="3391265"/>
              <a:ext cx="633888" cy="436149"/>
            </a:xfrm>
            <a:custGeom>
              <a:avLst/>
              <a:gdLst>
                <a:gd name="connsiteX0" fmla="*/ 633889 w 633888"/>
                <a:gd name="connsiteY0" fmla="*/ 285464 h 436149"/>
                <a:gd name="connsiteX1" fmla="*/ 633889 w 633888"/>
                <a:gd name="connsiteY1" fmla="*/ 142208 h 436149"/>
                <a:gd name="connsiteX2" fmla="*/ 57626 w 633888"/>
                <a:gd name="connsiteY2" fmla="*/ 143256 h 436149"/>
                <a:gd name="connsiteX3" fmla="*/ 0 w 633888"/>
                <a:gd name="connsiteY3" fmla="*/ 200882 h 436149"/>
                <a:gd name="connsiteX4" fmla="*/ 0 w 633888"/>
                <a:gd name="connsiteY4" fmla="*/ 378523 h 436149"/>
                <a:gd name="connsiteX5" fmla="*/ 57626 w 633888"/>
                <a:gd name="connsiteY5" fmla="*/ 436150 h 436149"/>
                <a:gd name="connsiteX6" fmla="*/ 253079 w 633888"/>
                <a:gd name="connsiteY6" fmla="*/ 436150 h 436149"/>
                <a:gd name="connsiteX7" fmla="*/ 310705 w 633888"/>
                <a:gd name="connsiteY7" fmla="*/ 378523 h 436149"/>
                <a:gd name="connsiteX8" fmla="*/ 310705 w 633888"/>
                <a:gd name="connsiteY8" fmla="*/ 336613 h 436149"/>
                <a:gd name="connsiteX9" fmla="*/ 367951 w 633888"/>
                <a:gd name="connsiteY9" fmla="*/ 285464 h 436149"/>
                <a:gd name="connsiteX10" fmla="*/ 633889 w 633888"/>
                <a:gd name="connsiteY10" fmla="*/ 285464 h 436149"/>
                <a:gd name="connsiteX11" fmla="*/ 633889 w 633888"/>
                <a:gd name="connsiteY11" fmla="*/ 285464 h 436149"/>
                <a:gd name="connsiteX12" fmla="*/ 91345 w 633888"/>
                <a:gd name="connsiteY12" fmla="*/ 0 h 436149"/>
                <a:gd name="connsiteX13" fmla="*/ 91345 w 633888"/>
                <a:gd name="connsiteY13" fmla="*/ 0 h 436149"/>
                <a:gd name="connsiteX14" fmla="*/ 91345 w 633888"/>
                <a:gd name="connsiteY14" fmla="*/ 0 h 436149"/>
                <a:gd name="connsiteX15" fmla="*/ 91345 w 633888"/>
                <a:gd name="connsiteY15" fmla="*/ 0 h 43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3888" h="436149">
                  <a:moveTo>
                    <a:pt x="633889" y="285464"/>
                  </a:moveTo>
                  <a:lnTo>
                    <a:pt x="633889" y="142208"/>
                  </a:lnTo>
                  <a:cubicBezTo>
                    <a:pt x="427482" y="142208"/>
                    <a:pt x="249746" y="143256"/>
                    <a:pt x="57626" y="143256"/>
                  </a:cubicBezTo>
                  <a:cubicBezTo>
                    <a:pt x="25908" y="143256"/>
                    <a:pt x="0" y="169164"/>
                    <a:pt x="0" y="200882"/>
                  </a:cubicBezTo>
                  <a:lnTo>
                    <a:pt x="0" y="378523"/>
                  </a:lnTo>
                  <a:cubicBezTo>
                    <a:pt x="0" y="410242"/>
                    <a:pt x="25908" y="436150"/>
                    <a:pt x="57626" y="436150"/>
                  </a:cubicBezTo>
                  <a:lnTo>
                    <a:pt x="253079" y="436150"/>
                  </a:lnTo>
                  <a:cubicBezTo>
                    <a:pt x="284797" y="436150"/>
                    <a:pt x="310705" y="410242"/>
                    <a:pt x="310705" y="378523"/>
                  </a:cubicBezTo>
                  <a:lnTo>
                    <a:pt x="310705" y="336613"/>
                  </a:lnTo>
                  <a:cubicBezTo>
                    <a:pt x="313944" y="307943"/>
                    <a:pt x="338519" y="285464"/>
                    <a:pt x="367951" y="285464"/>
                  </a:cubicBezTo>
                  <a:lnTo>
                    <a:pt x="633889" y="285464"/>
                  </a:lnTo>
                  <a:lnTo>
                    <a:pt x="633889" y="285464"/>
                  </a:lnTo>
                  <a:close/>
                  <a:moveTo>
                    <a:pt x="91345" y="0"/>
                  </a:moveTo>
                  <a:lnTo>
                    <a:pt x="91345" y="0"/>
                  </a:lnTo>
                  <a:lnTo>
                    <a:pt x="91345" y="0"/>
                  </a:lnTo>
                  <a:lnTo>
                    <a:pt x="91345"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8" name="Freeform: Shape 197">
              <a:extLst>
                <a:ext uri="{FF2B5EF4-FFF2-40B4-BE49-F238E27FC236}">
                  <a16:creationId xmlns:a16="http://schemas.microsoft.com/office/drawing/2014/main" id="{39A15F24-FA3F-4E2A-989B-2584CCD889A2}"/>
                </a:ext>
              </a:extLst>
            </p:cNvPr>
            <p:cNvSpPr/>
            <p:nvPr/>
          </p:nvSpPr>
          <p:spPr>
            <a:xfrm>
              <a:off x="3231373" y="3411077"/>
              <a:ext cx="951737" cy="573595"/>
            </a:xfrm>
            <a:custGeom>
              <a:avLst/>
              <a:gdLst>
                <a:gd name="connsiteX0" fmla="*/ 472440 w 951737"/>
                <a:gd name="connsiteY0" fmla="*/ 0 h 573595"/>
                <a:gd name="connsiteX1" fmla="*/ 951738 w 951737"/>
                <a:gd name="connsiteY1" fmla="*/ 0 h 573595"/>
                <a:gd name="connsiteX2" fmla="*/ 951738 w 951737"/>
                <a:gd name="connsiteY2" fmla="*/ 213265 h 573595"/>
                <a:gd name="connsiteX3" fmla="*/ 894112 w 951737"/>
                <a:gd name="connsiteY3" fmla="*/ 270891 h 573595"/>
                <a:gd name="connsiteX4" fmla="*/ 859250 w 951737"/>
                <a:gd name="connsiteY4" fmla="*/ 270891 h 573595"/>
                <a:gd name="connsiteX5" fmla="*/ 786574 w 951737"/>
                <a:gd name="connsiteY5" fmla="*/ 347567 h 573595"/>
                <a:gd name="connsiteX6" fmla="*/ 786574 w 951737"/>
                <a:gd name="connsiteY6" fmla="*/ 515969 h 573595"/>
                <a:gd name="connsiteX7" fmla="*/ 728948 w 951737"/>
                <a:gd name="connsiteY7" fmla="*/ 573596 h 573595"/>
                <a:gd name="connsiteX8" fmla="*/ 472535 w 951737"/>
                <a:gd name="connsiteY8" fmla="*/ 573596 h 573595"/>
                <a:gd name="connsiteX9" fmla="*/ 475869 w 951737"/>
                <a:gd name="connsiteY9" fmla="*/ 515969 h 573595"/>
                <a:gd name="connsiteX10" fmla="*/ 475869 w 951737"/>
                <a:gd name="connsiteY10" fmla="*/ 316802 h 573595"/>
                <a:gd name="connsiteX11" fmla="*/ 418624 w 951737"/>
                <a:gd name="connsiteY11" fmla="*/ 265652 h 573595"/>
                <a:gd name="connsiteX12" fmla="*/ 0 w 951737"/>
                <a:gd name="connsiteY12" fmla="*/ 265652 h 573595"/>
                <a:gd name="connsiteX13" fmla="*/ 0 w 951737"/>
                <a:gd name="connsiteY13" fmla="*/ 122396 h 573595"/>
                <a:gd name="connsiteX14" fmla="*/ 78772 w 951737"/>
                <a:gd name="connsiteY14" fmla="*/ 122396 h 573595"/>
                <a:gd name="connsiteX15" fmla="*/ 93345 w 951737"/>
                <a:gd name="connsiteY15" fmla="*/ 121729 h 573595"/>
                <a:gd name="connsiteX16" fmla="*/ 101251 w 951737"/>
                <a:gd name="connsiteY16" fmla="*/ 121348 h 573595"/>
                <a:gd name="connsiteX17" fmla="*/ 400240 w 951737"/>
                <a:gd name="connsiteY17" fmla="*/ 121348 h 573595"/>
                <a:gd name="connsiteX18" fmla="*/ 470249 w 951737"/>
                <a:gd name="connsiteY18" fmla="*/ 51340 h 573595"/>
                <a:gd name="connsiteX19" fmla="*/ 472440 w 951737"/>
                <a:gd name="connsiteY19" fmla="*/ 0 h 5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1737" h="573595">
                  <a:moveTo>
                    <a:pt x="472440" y="0"/>
                  </a:moveTo>
                  <a:lnTo>
                    <a:pt x="951738" y="0"/>
                  </a:lnTo>
                  <a:lnTo>
                    <a:pt x="951738" y="213265"/>
                  </a:lnTo>
                  <a:cubicBezTo>
                    <a:pt x="951738" y="244983"/>
                    <a:pt x="925830" y="270891"/>
                    <a:pt x="894112" y="270891"/>
                  </a:cubicBezTo>
                  <a:lnTo>
                    <a:pt x="859250" y="270891"/>
                  </a:lnTo>
                  <a:cubicBezTo>
                    <a:pt x="802957" y="270891"/>
                    <a:pt x="784955" y="325946"/>
                    <a:pt x="786574" y="347567"/>
                  </a:cubicBezTo>
                  <a:lnTo>
                    <a:pt x="786574" y="515969"/>
                  </a:lnTo>
                  <a:cubicBezTo>
                    <a:pt x="786574" y="547688"/>
                    <a:pt x="760666" y="573596"/>
                    <a:pt x="728948" y="573596"/>
                  </a:cubicBezTo>
                  <a:lnTo>
                    <a:pt x="472535" y="573596"/>
                  </a:lnTo>
                  <a:lnTo>
                    <a:pt x="475869" y="515969"/>
                  </a:lnTo>
                  <a:lnTo>
                    <a:pt x="475869" y="316802"/>
                  </a:lnTo>
                  <a:cubicBezTo>
                    <a:pt x="472630" y="288131"/>
                    <a:pt x="448056" y="265652"/>
                    <a:pt x="418624" y="265652"/>
                  </a:cubicBezTo>
                  <a:lnTo>
                    <a:pt x="0" y="265652"/>
                  </a:lnTo>
                  <a:lnTo>
                    <a:pt x="0" y="122396"/>
                  </a:lnTo>
                  <a:lnTo>
                    <a:pt x="78772" y="122396"/>
                  </a:lnTo>
                  <a:cubicBezTo>
                    <a:pt x="83725" y="122396"/>
                    <a:pt x="88582" y="122111"/>
                    <a:pt x="93345" y="121729"/>
                  </a:cubicBezTo>
                  <a:cubicBezTo>
                    <a:pt x="96107" y="121444"/>
                    <a:pt x="98488" y="121348"/>
                    <a:pt x="101251" y="121348"/>
                  </a:cubicBezTo>
                  <a:lnTo>
                    <a:pt x="400240" y="121348"/>
                  </a:lnTo>
                  <a:cubicBezTo>
                    <a:pt x="438721" y="121348"/>
                    <a:pt x="468630" y="89821"/>
                    <a:pt x="470249" y="51340"/>
                  </a:cubicBezTo>
                  <a:lnTo>
                    <a:pt x="472440" y="0"/>
                  </a:ln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9" name="Freeform: Shape 198">
              <a:extLst>
                <a:ext uri="{FF2B5EF4-FFF2-40B4-BE49-F238E27FC236}">
                  <a16:creationId xmlns:a16="http://schemas.microsoft.com/office/drawing/2014/main" id="{D56E6DF8-8F4E-49FC-82CE-C1E4C64D32C4}"/>
                </a:ext>
              </a:extLst>
            </p:cNvPr>
            <p:cNvSpPr/>
            <p:nvPr/>
          </p:nvSpPr>
          <p:spPr>
            <a:xfrm>
              <a:off x="3704003" y="3830177"/>
              <a:ext cx="314039" cy="154495"/>
            </a:xfrm>
            <a:custGeom>
              <a:avLst/>
              <a:gdLst>
                <a:gd name="connsiteX0" fmla="*/ 314039 w 314039"/>
                <a:gd name="connsiteY0" fmla="*/ 0 h 154495"/>
                <a:gd name="connsiteX1" fmla="*/ 314039 w 314039"/>
                <a:gd name="connsiteY1" fmla="*/ 96869 h 154495"/>
                <a:gd name="connsiteX2" fmla="*/ 256413 w 314039"/>
                <a:gd name="connsiteY2" fmla="*/ 154496 h 154495"/>
                <a:gd name="connsiteX3" fmla="*/ 0 w 314039"/>
                <a:gd name="connsiteY3" fmla="*/ 154496 h 154495"/>
                <a:gd name="connsiteX4" fmla="*/ 3334 w 314039"/>
                <a:gd name="connsiteY4" fmla="*/ 96869 h 154495"/>
                <a:gd name="connsiteX5" fmla="*/ 3334 w 314039"/>
                <a:gd name="connsiteY5" fmla="*/ 0 h 154495"/>
                <a:gd name="connsiteX6" fmla="*/ 314039 w 314039"/>
                <a:gd name="connsiteY6" fmla="*/ 0 h 15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039" h="154495">
                  <a:moveTo>
                    <a:pt x="314039" y="0"/>
                  </a:moveTo>
                  <a:lnTo>
                    <a:pt x="314039" y="96869"/>
                  </a:lnTo>
                  <a:cubicBezTo>
                    <a:pt x="314039" y="128588"/>
                    <a:pt x="288131" y="154496"/>
                    <a:pt x="256413" y="154496"/>
                  </a:cubicBezTo>
                  <a:lnTo>
                    <a:pt x="0" y="154496"/>
                  </a:lnTo>
                  <a:lnTo>
                    <a:pt x="3334" y="96869"/>
                  </a:lnTo>
                  <a:lnTo>
                    <a:pt x="3334" y="0"/>
                  </a:lnTo>
                  <a:lnTo>
                    <a:pt x="314039" y="0"/>
                  </a:ln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0" name="Freeform: Shape 199">
              <a:extLst>
                <a:ext uri="{FF2B5EF4-FFF2-40B4-BE49-F238E27FC236}">
                  <a16:creationId xmlns:a16="http://schemas.microsoft.com/office/drawing/2014/main" id="{05570AE7-F299-4371-9772-9C78633B7D15}"/>
                </a:ext>
              </a:extLst>
            </p:cNvPr>
            <p:cNvSpPr/>
            <p:nvPr/>
          </p:nvSpPr>
          <p:spPr>
            <a:xfrm>
              <a:off x="3828495" y="3830462"/>
              <a:ext cx="820769" cy="493014"/>
            </a:xfrm>
            <a:custGeom>
              <a:avLst/>
              <a:gdLst>
                <a:gd name="connsiteX0" fmla="*/ 0 w 820769"/>
                <a:gd name="connsiteY0" fmla="*/ 154210 h 493014"/>
                <a:gd name="connsiteX1" fmla="*/ 41053 w 820769"/>
                <a:gd name="connsiteY1" fmla="*/ 220313 h 493014"/>
                <a:gd name="connsiteX2" fmla="*/ 41053 w 820769"/>
                <a:gd name="connsiteY2" fmla="*/ 239268 h 493014"/>
                <a:gd name="connsiteX3" fmla="*/ 98679 w 820769"/>
                <a:gd name="connsiteY3" fmla="*/ 296894 h 493014"/>
                <a:gd name="connsiteX4" fmla="*/ 126778 w 820769"/>
                <a:gd name="connsiteY4" fmla="*/ 296894 h 493014"/>
                <a:gd name="connsiteX5" fmla="*/ 207740 w 820769"/>
                <a:gd name="connsiteY5" fmla="*/ 377857 h 493014"/>
                <a:gd name="connsiteX6" fmla="*/ 207740 w 820769"/>
                <a:gd name="connsiteY6" fmla="*/ 385001 h 493014"/>
                <a:gd name="connsiteX7" fmla="*/ 207740 w 820769"/>
                <a:gd name="connsiteY7" fmla="*/ 386524 h 493014"/>
                <a:gd name="connsiteX8" fmla="*/ 207740 w 820769"/>
                <a:gd name="connsiteY8" fmla="*/ 386524 h 493014"/>
                <a:gd name="connsiteX9" fmla="*/ 207835 w 820769"/>
                <a:gd name="connsiteY9" fmla="*/ 387953 h 493014"/>
                <a:gd name="connsiteX10" fmla="*/ 207835 w 820769"/>
                <a:gd name="connsiteY10" fmla="*/ 387953 h 493014"/>
                <a:gd name="connsiteX11" fmla="*/ 207931 w 820769"/>
                <a:gd name="connsiteY11" fmla="*/ 389382 h 493014"/>
                <a:gd name="connsiteX12" fmla="*/ 207931 w 820769"/>
                <a:gd name="connsiteY12" fmla="*/ 389382 h 493014"/>
                <a:gd name="connsiteX13" fmla="*/ 208026 w 820769"/>
                <a:gd name="connsiteY13" fmla="*/ 390811 h 493014"/>
                <a:gd name="connsiteX14" fmla="*/ 208026 w 820769"/>
                <a:gd name="connsiteY14" fmla="*/ 390811 h 493014"/>
                <a:gd name="connsiteX15" fmla="*/ 208216 w 820769"/>
                <a:gd name="connsiteY15" fmla="*/ 392239 h 493014"/>
                <a:gd name="connsiteX16" fmla="*/ 208216 w 820769"/>
                <a:gd name="connsiteY16" fmla="*/ 392239 h 493014"/>
                <a:gd name="connsiteX17" fmla="*/ 208407 w 820769"/>
                <a:gd name="connsiteY17" fmla="*/ 393668 h 493014"/>
                <a:gd name="connsiteX18" fmla="*/ 208407 w 820769"/>
                <a:gd name="connsiteY18" fmla="*/ 393668 h 493014"/>
                <a:gd name="connsiteX19" fmla="*/ 208597 w 820769"/>
                <a:gd name="connsiteY19" fmla="*/ 395097 h 493014"/>
                <a:gd name="connsiteX20" fmla="*/ 208597 w 820769"/>
                <a:gd name="connsiteY20" fmla="*/ 395097 h 493014"/>
                <a:gd name="connsiteX21" fmla="*/ 230886 w 820769"/>
                <a:gd name="connsiteY21" fmla="*/ 431102 h 493014"/>
                <a:gd name="connsiteX22" fmla="*/ 230886 w 820769"/>
                <a:gd name="connsiteY22" fmla="*/ 431102 h 493014"/>
                <a:gd name="connsiteX23" fmla="*/ 232029 w 820769"/>
                <a:gd name="connsiteY23" fmla="*/ 431959 h 493014"/>
                <a:gd name="connsiteX24" fmla="*/ 232029 w 820769"/>
                <a:gd name="connsiteY24" fmla="*/ 431959 h 493014"/>
                <a:gd name="connsiteX25" fmla="*/ 233172 w 820769"/>
                <a:gd name="connsiteY25" fmla="*/ 432721 h 493014"/>
                <a:gd name="connsiteX26" fmla="*/ 233172 w 820769"/>
                <a:gd name="connsiteY26" fmla="*/ 432721 h 493014"/>
                <a:gd name="connsiteX27" fmla="*/ 234315 w 820769"/>
                <a:gd name="connsiteY27" fmla="*/ 433483 h 493014"/>
                <a:gd name="connsiteX28" fmla="*/ 234315 w 820769"/>
                <a:gd name="connsiteY28" fmla="*/ 433483 h 493014"/>
                <a:gd name="connsiteX29" fmla="*/ 235458 w 820769"/>
                <a:gd name="connsiteY29" fmla="*/ 434245 h 493014"/>
                <a:gd name="connsiteX30" fmla="*/ 235458 w 820769"/>
                <a:gd name="connsiteY30" fmla="*/ 434245 h 493014"/>
                <a:gd name="connsiteX31" fmla="*/ 236029 w 820769"/>
                <a:gd name="connsiteY31" fmla="*/ 434530 h 493014"/>
                <a:gd name="connsiteX32" fmla="*/ 237363 w 820769"/>
                <a:gd name="connsiteY32" fmla="*/ 435293 h 493014"/>
                <a:gd name="connsiteX33" fmla="*/ 237934 w 820769"/>
                <a:gd name="connsiteY33" fmla="*/ 435578 h 493014"/>
                <a:gd name="connsiteX34" fmla="*/ 237934 w 820769"/>
                <a:gd name="connsiteY34" fmla="*/ 435578 h 493014"/>
                <a:gd name="connsiteX35" fmla="*/ 239173 w 820769"/>
                <a:gd name="connsiteY35" fmla="*/ 436245 h 493014"/>
                <a:gd name="connsiteX36" fmla="*/ 239173 w 820769"/>
                <a:gd name="connsiteY36" fmla="*/ 436245 h 493014"/>
                <a:gd name="connsiteX37" fmla="*/ 240411 w 820769"/>
                <a:gd name="connsiteY37" fmla="*/ 436912 h 493014"/>
                <a:gd name="connsiteX38" fmla="*/ 240411 w 820769"/>
                <a:gd name="connsiteY38" fmla="*/ 436912 h 493014"/>
                <a:gd name="connsiteX39" fmla="*/ 241649 w 820769"/>
                <a:gd name="connsiteY39" fmla="*/ 437483 h 493014"/>
                <a:gd name="connsiteX40" fmla="*/ 241649 w 820769"/>
                <a:gd name="connsiteY40" fmla="*/ 437483 h 493014"/>
                <a:gd name="connsiteX41" fmla="*/ 242888 w 820769"/>
                <a:gd name="connsiteY41" fmla="*/ 438055 h 493014"/>
                <a:gd name="connsiteX42" fmla="*/ 242888 w 820769"/>
                <a:gd name="connsiteY42" fmla="*/ 438055 h 493014"/>
                <a:gd name="connsiteX43" fmla="*/ 244221 w 820769"/>
                <a:gd name="connsiteY43" fmla="*/ 438626 h 493014"/>
                <a:gd name="connsiteX44" fmla="*/ 244221 w 820769"/>
                <a:gd name="connsiteY44" fmla="*/ 438626 h 493014"/>
                <a:gd name="connsiteX45" fmla="*/ 245554 w 820769"/>
                <a:gd name="connsiteY45" fmla="*/ 439103 h 493014"/>
                <a:gd name="connsiteX46" fmla="*/ 245554 w 820769"/>
                <a:gd name="connsiteY46" fmla="*/ 439103 h 493014"/>
                <a:gd name="connsiteX47" fmla="*/ 246888 w 820769"/>
                <a:gd name="connsiteY47" fmla="*/ 439579 h 493014"/>
                <a:gd name="connsiteX48" fmla="*/ 246888 w 820769"/>
                <a:gd name="connsiteY48" fmla="*/ 439579 h 493014"/>
                <a:gd name="connsiteX49" fmla="*/ 247174 w 820769"/>
                <a:gd name="connsiteY49" fmla="*/ 439674 h 493014"/>
                <a:gd name="connsiteX50" fmla="*/ 249269 w 820769"/>
                <a:gd name="connsiteY50" fmla="*/ 440341 h 493014"/>
                <a:gd name="connsiteX51" fmla="*/ 249555 w 820769"/>
                <a:gd name="connsiteY51" fmla="*/ 440436 h 493014"/>
                <a:gd name="connsiteX52" fmla="*/ 249555 w 820769"/>
                <a:gd name="connsiteY52" fmla="*/ 440436 h 493014"/>
                <a:gd name="connsiteX53" fmla="*/ 250888 w 820769"/>
                <a:gd name="connsiteY53" fmla="*/ 440817 h 493014"/>
                <a:gd name="connsiteX54" fmla="*/ 250888 w 820769"/>
                <a:gd name="connsiteY54" fmla="*/ 440817 h 493014"/>
                <a:gd name="connsiteX55" fmla="*/ 252222 w 820769"/>
                <a:gd name="connsiteY55" fmla="*/ 441198 h 493014"/>
                <a:gd name="connsiteX56" fmla="*/ 252222 w 820769"/>
                <a:gd name="connsiteY56" fmla="*/ 441198 h 493014"/>
                <a:gd name="connsiteX57" fmla="*/ 253651 w 820769"/>
                <a:gd name="connsiteY57" fmla="*/ 441484 h 493014"/>
                <a:gd name="connsiteX58" fmla="*/ 253651 w 820769"/>
                <a:gd name="connsiteY58" fmla="*/ 441484 h 493014"/>
                <a:gd name="connsiteX59" fmla="*/ 255079 w 820769"/>
                <a:gd name="connsiteY59" fmla="*/ 441770 h 493014"/>
                <a:gd name="connsiteX60" fmla="*/ 255079 w 820769"/>
                <a:gd name="connsiteY60" fmla="*/ 441770 h 493014"/>
                <a:gd name="connsiteX61" fmla="*/ 255365 w 820769"/>
                <a:gd name="connsiteY61" fmla="*/ 441770 h 493014"/>
                <a:gd name="connsiteX62" fmla="*/ 257746 w 820769"/>
                <a:gd name="connsiteY62" fmla="*/ 442151 h 493014"/>
                <a:gd name="connsiteX63" fmla="*/ 258032 w 820769"/>
                <a:gd name="connsiteY63" fmla="*/ 442151 h 493014"/>
                <a:gd name="connsiteX64" fmla="*/ 258032 w 820769"/>
                <a:gd name="connsiteY64" fmla="*/ 442151 h 493014"/>
                <a:gd name="connsiteX65" fmla="*/ 259461 w 820769"/>
                <a:gd name="connsiteY65" fmla="*/ 442341 h 493014"/>
                <a:gd name="connsiteX66" fmla="*/ 259461 w 820769"/>
                <a:gd name="connsiteY66" fmla="*/ 442341 h 493014"/>
                <a:gd name="connsiteX67" fmla="*/ 260890 w 820769"/>
                <a:gd name="connsiteY67" fmla="*/ 442436 h 493014"/>
                <a:gd name="connsiteX68" fmla="*/ 260890 w 820769"/>
                <a:gd name="connsiteY68" fmla="*/ 442436 h 493014"/>
                <a:gd name="connsiteX69" fmla="*/ 262318 w 820769"/>
                <a:gd name="connsiteY69" fmla="*/ 442531 h 493014"/>
                <a:gd name="connsiteX70" fmla="*/ 262318 w 820769"/>
                <a:gd name="connsiteY70" fmla="*/ 442531 h 493014"/>
                <a:gd name="connsiteX71" fmla="*/ 262795 w 820769"/>
                <a:gd name="connsiteY71" fmla="*/ 442531 h 493014"/>
                <a:gd name="connsiteX72" fmla="*/ 265938 w 820769"/>
                <a:gd name="connsiteY72" fmla="*/ 442627 h 493014"/>
                <a:gd name="connsiteX73" fmla="*/ 431768 w 820769"/>
                <a:gd name="connsiteY73" fmla="*/ 442627 h 493014"/>
                <a:gd name="connsiteX74" fmla="*/ 434054 w 820769"/>
                <a:gd name="connsiteY74" fmla="*/ 442627 h 493014"/>
                <a:gd name="connsiteX75" fmla="*/ 509016 w 820769"/>
                <a:gd name="connsiteY75" fmla="*/ 493014 h 493014"/>
                <a:gd name="connsiteX76" fmla="*/ 506349 w 820769"/>
                <a:gd name="connsiteY76" fmla="*/ 345377 h 493014"/>
                <a:gd name="connsiteX77" fmla="*/ 423767 w 820769"/>
                <a:gd name="connsiteY77" fmla="*/ 276130 h 493014"/>
                <a:gd name="connsiteX78" fmla="*/ 408622 w 820769"/>
                <a:gd name="connsiteY78" fmla="*/ 276130 h 493014"/>
                <a:gd name="connsiteX79" fmla="*/ 350996 w 820769"/>
                <a:gd name="connsiteY79" fmla="*/ 218504 h 493014"/>
                <a:gd name="connsiteX80" fmla="*/ 350996 w 820769"/>
                <a:gd name="connsiteY80" fmla="*/ 198501 h 493014"/>
                <a:gd name="connsiteX81" fmla="*/ 408622 w 820769"/>
                <a:gd name="connsiteY81" fmla="*/ 140875 h 493014"/>
                <a:gd name="connsiteX82" fmla="*/ 820769 w 820769"/>
                <a:gd name="connsiteY82" fmla="*/ 140875 h 493014"/>
                <a:gd name="connsiteX83" fmla="*/ 820769 w 820769"/>
                <a:gd name="connsiteY83" fmla="*/ 0 h 493014"/>
                <a:gd name="connsiteX84" fmla="*/ 189547 w 820769"/>
                <a:gd name="connsiteY84" fmla="*/ 0 h 493014"/>
                <a:gd name="connsiteX85" fmla="*/ 189547 w 820769"/>
                <a:gd name="connsiteY85" fmla="*/ 96869 h 493014"/>
                <a:gd name="connsiteX86" fmla="*/ 131921 w 820769"/>
                <a:gd name="connsiteY86" fmla="*/ 154496 h 493014"/>
                <a:gd name="connsiteX87" fmla="*/ 0 w 820769"/>
                <a:gd name="connsiteY87" fmla="*/ 154496 h 493014"/>
                <a:gd name="connsiteX88" fmla="*/ 0 w 820769"/>
                <a:gd name="connsiteY88" fmla="*/ 154210 h 493014"/>
                <a:gd name="connsiteX89" fmla="*/ 207740 w 820769"/>
                <a:gd name="connsiteY89" fmla="*/ 384905 h 493014"/>
                <a:gd name="connsiteX90" fmla="*/ 207740 w 820769"/>
                <a:gd name="connsiteY90" fmla="*/ 384905 h 493014"/>
                <a:gd name="connsiteX91" fmla="*/ 207740 w 820769"/>
                <a:gd name="connsiteY91" fmla="*/ 384905 h 49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820769" h="493014">
                  <a:moveTo>
                    <a:pt x="0" y="154210"/>
                  </a:moveTo>
                  <a:cubicBezTo>
                    <a:pt x="24003" y="154496"/>
                    <a:pt x="41053" y="169450"/>
                    <a:pt x="41053" y="220313"/>
                  </a:cubicBezTo>
                  <a:lnTo>
                    <a:pt x="41053" y="239268"/>
                  </a:lnTo>
                  <a:cubicBezTo>
                    <a:pt x="41053" y="270986"/>
                    <a:pt x="66961" y="296894"/>
                    <a:pt x="98679" y="296894"/>
                  </a:cubicBezTo>
                  <a:lnTo>
                    <a:pt x="126778" y="296894"/>
                  </a:lnTo>
                  <a:cubicBezTo>
                    <a:pt x="171355" y="296894"/>
                    <a:pt x="207740" y="333280"/>
                    <a:pt x="207740" y="377857"/>
                  </a:cubicBezTo>
                  <a:lnTo>
                    <a:pt x="207740" y="385001"/>
                  </a:lnTo>
                  <a:lnTo>
                    <a:pt x="207740" y="386524"/>
                  </a:lnTo>
                  <a:lnTo>
                    <a:pt x="207740" y="386524"/>
                  </a:lnTo>
                  <a:lnTo>
                    <a:pt x="207835" y="387953"/>
                  </a:lnTo>
                  <a:lnTo>
                    <a:pt x="207835" y="387953"/>
                  </a:lnTo>
                  <a:lnTo>
                    <a:pt x="207931" y="389382"/>
                  </a:lnTo>
                  <a:lnTo>
                    <a:pt x="207931" y="389382"/>
                  </a:lnTo>
                  <a:lnTo>
                    <a:pt x="208026" y="390811"/>
                  </a:lnTo>
                  <a:lnTo>
                    <a:pt x="208026" y="390811"/>
                  </a:lnTo>
                  <a:lnTo>
                    <a:pt x="208216" y="392239"/>
                  </a:lnTo>
                  <a:lnTo>
                    <a:pt x="208216" y="392239"/>
                  </a:lnTo>
                  <a:lnTo>
                    <a:pt x="208407" y="393668"/>
                  </a:lnTo>
                  <a:lnTo>
                    <a:pt x="208407" y="393668"/>
                  </a:lnTo>
                  <a:lnTo>
                    <a:pt x="208597" y="395097"/>
                  </a:lnTo>
                  <a:lnTo>
                    <a:pt x="208597" y="395097"/>
                  </a:lnTo>
                  <a:cubicBezTo>
                    <a:pt x="211074" y="409289"/>
                    <a:pt x="219265" y="422243"/>
                    <a:pt x="230886" y="431102"/>
                  </a:cubicBezTo>
                  <a:lnTo>
                    <a:pt x="230886" y="431102"/>
                  </a:lnTo>
                  <a:lnTo>
                    <a:pt x="232029" y="431959"/>
                  </a:lnTo>
                  <a:lnTo>
                    <a:pt x="232029" y="431959"/>
                  </a:lnTo>
                  <a:lnTo>
                    <a:pt x="233172" y="432721"/>
                  </a:lnTo>
                  <a:lnTo>
                    <a:pt x="233172" y="432721"/>
                  </a:lnTo>
                  <a:lnTo>
                    <a:pt x="234315" y="433483"/>
                  </a:lnTo>
                  <a:lnTo>
                    <a:pt x="234315" y="433483"/>
                  </a:lnTo>
                  <a:lnTo>
                    <a:pt x="235458" y="434245"/>
                  </a:lnTo>
                  <a:lnTo>
                    <a:pt x="235458" y="434245"/>
                  </a:lnTo>
                  <a:lnTo>
                    <a:pt x="236029" y="434530"/>
                  </a:lnTo>
                  <a:cubicBezTo>
                    <a:pt x="236506" y="434816"/>
                    <a:pt x="236887" y="435007"/>
                    <a:pt x="237363" y="435293"/>
                  </a:cubicBezTo>
                  <a:lnTo>
                    <a:pt x="237934" y="435578"/>
                  </a:lnTo>
                  <a:lnTo>
                    <a:pt x="237934" y="435578"/>
                  </a:lnTo>
                  <a:lnTo>
                    <a:pt x="239173" y="436245"/>
                  </a:lnTo>
                  <a:lnTo>
                    <a:pt x="239173" y="436245"/>
                  </a:lnTo>
                  <a:lnTo>
                    <a:pt x="240411" y="436912"/>
                  </a:lnTo>
                  <a:lnTo>
                    <a:pt x="240411" y="436912"/>
                  </a:lnTo>
                  <a:lnTo>
                    <a:pt x="241649" y="437483"/>
                  </a:lnTo>
                  <a:lnTo>
                    <a:pt x="241649" y="437483"/>
                  </a:lnTo>
                  <a:cubicBezTo>
                    <a:pt x="242030" y="437674"/>
                    <a:pt x="242506" y="437864"/>
                    <a:pt x="242888" y="438055"/>
                  </a:cubicBezTo>
                  <a:lnTo>
                    <a:pt x="242888" y="438055"/>
                  </a:lnTo>
                  <a:lnTo>
                    <a:pt x="244221" y="438626"/>
                  </a:lnTo>
                  <a:lnTo>
                    <a:pt x="244221" y="438626"/>
                  </a:lnTo>
                  <a:lnTo>
                    <a:pt x="245554" y="439103"/>
                  </a:lnTo>
                  <a:lnTo>
                    <a:pt x="245554" y="439103"/>
                  </a:lnTo>
                  <a:lnTo>
                    <a:pt x="246888" y="439579"/>
                  </a:lnTo>
                  <a:lnTo>
                    <a:pt x="246888" y="439579"/>
                  </a:lnTo>
                  <a:lnTo>
                    <a:pt x="247174" y="439674"/>
                  </a:lnTo>
                  <a:cubicBezTo>
                    <a:pt x="247936" y="439864"/>
                    <a:pt x="248507" y="440055"/>
                    <a:pt x="249269" y="440341"/>
                  </a:cubicBezTo>
                  <a:lnTo>
                    <a:pt x="249555" y="440436"/>
                  </a:lnTo>
                  <a:lnTo>
                    <a:pt x="249555" y="440436"/>
                  </a:lnTo>
                  <a:lnTo>
                    <a:pt x="250888" y="440817"/>
                  </a:lnTo>
                  <a:lnTo>
                    <a:pt x="250888" y="440817"/>
                  </a:lnTo>
                  <a:lnTo>
                    <a:pt x="252222" y="441198"/>
                  </a:lnTo>
                  <a:lnTo>
                    <a:pt x="252222" y="441198"/>
                  </a:lnTo>
                  <a:lnTo>
                    <a:pt x="253651" y="441484"/>
                  </a:lnTo>
                  <a:lnTo>
                    <a:pt x="253651" y="441484"/>
                  </a:lnTo>
                  <a:cubicBezTo>
                    <a:pt x="254127" y="441579"/>
                    <a:pt x="254603" y="441674"/>
                    <a:pt x="255079" y="441770"/>
                  </a:cubicBezTo>
                  <a:lnTo>
                    <a:pt x="255079" y="441770"/>
                  </a:lnTo>
                  <a:lnTo>
                    <a:pt x="255365" y="441770"/>
                  </a:lnTo>
                  <a:cubicBezTo>
                    <a:pt x="256222" y="441865"/>
                    <a:pt x="256889" y="442055"/>
                    <a:pt x="257746" y="442151"/>
                  </a:cubicBezTo>
                  <a:lnTo>
                    <a:pt x="258032" y="442151"/>
                  </a:lnTo>
                  <a:lnTo>
                    <a:pt x="258032" y="442151"/>
                  </a:lnTo>
                  <a:lnTo>
                    <a:pt x="259461" y="442341"/>
                  </a:lnTo>
                  <a:lnTo>
                    <a:pt x="259461" y="442341"/>
                  </a:lnTo>
                  <a:lnTo>
                    <a:pt x="260890" y="442436"/>
                  </a:lnTo>
                  <a:lnTo>
                    <a:pt x="260890" y="442436"/>
                  </a:lnTo>
                  <a:lnTo>
                    <a:pt x="262318" y="442531"/>
                  </a:lnTo>
                  <a:lnTo>
                    <a:pt x="262318" y="442531"/>
                  </a:lnTo>
                  <a:lnTo>
                    <a:pt x="262795" y="442531"/>
                  </a:lnTo>
                  <a:cubicBezTo>
                    <a:pt x="263938" y="442531"/>
                    <a:pt x="264795" y="442627"/>
                    <a:pt x="265938" y="442627"/>
                  </a:cubicBezTo>
                  <a:lnTo>
                    <a:pt x="431768" y="442627"/>
                  </a:lnTo>
                  <a:lnTo>
                    <a:pt x="434054" y="442627"/>
                  </a:lnTo>
                  <a:cubicBezTo>
                    <a:pt x="467868" y="442627"/>
                    <a:pt x="496824" y="463487"/>
                    <a:pt x="509016" y="493014"/>
                  </a:cubicBezTo>
                  <a:lnTo>
                    <a:pt x="506349" y="345377"/>
                  </a:lnTo>
                  <a:cubicBezTo>
                    <a:pt x="505015" y="273463"/>
                    <a:pt x="439007" y="276606"/>
                    <a:pt x="423767" y="276130"/>
                  </a:cubicBezTo>
                  <a:lnTo>
                    <a:pt x="408622" y="276130"/>
                  </a:lnTo>
                  <a:cubicBezTo>
                    <a:pt x="376904" y="276130"/>
                    <a:pt x="350996" y="250222"/>
                    <a:pt x="350996" y="218504"/>
                  </a:cubicBezTo>
                  <a:lnTo>
                    <a:pt x="350996" y="198501"/>
                  </a:lnTo>
                  <a:cubicBezTo>
                    <a:pt x="350996" y="166783"/>
                    <a:pt x="376904" y="140875"/>
                    <a:pt x="408622" y="140875"/>
                  </a:cubicBezTo>
                  <a:lnTo>
                    <a:pt x="820769" y="140875"/>
                  </a:lnTo>
                  <a:lnTo>
                    <a:pt x="820769" y="0"/>
                  </a:lnTo>
                  <a:lnTo>
                    <a:pt x="189547" y="0"/>
                  </a:lnTo>
                  <a:lnTo>
                    <a:pt x="189547" y="96869"/>
                  </a:lnTo>
                  <a:cubicBezTo>
                    <a:pt x="189547" y="128588"/>
                    <a:pt x="163639" y="154496"/>
                    <a:pt x="131921" y="154496"/>
                  </a:cubicBezTo>
                  <a:lnTo>
                    <a:pt x="0" y="154496"/>
                  </a:lnTo>
                  <a:lnTo>
                    <a:pt x="0" y="154210"/>
                  </a:lnTo>
                  <a:close/>
                  <a:moveTo>
                    <a:pt x="207740" y="384905"/>
                  </a:moveTo>
                  <a:lnTo>
                    <a:pt x="207740" y="384905"/>
                  </a:lnTo>
                  <a:lnTo>
                    <a:pt x="207740" y="384905"/>
                  </a:ln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1" name="Freeform: Shape 200">
              <a:extLst>
                <a:ext uri="{FF2B5EF4-FFF2-40B4-BE49-F238E27FC236}">
                  <a16:creationId xmlns:a16="http://schemas.microsoft.com/office/drawing/2014/main" id="{E9430146-51AE-4687-98A3-5DDD6C9B5328}"/>
                </a:ext>
              </a:extLst>
            </p:cNvPr>
            <p:cNvSpPr/>
            <p:nvPr/>
          </p:nvSpPr>
          <p:spPr>
            <a:xfrm>
              <a:off x="5452983" y="5721461"/>
              <a:ext cx="448627" cy="135254"/>
            </a:xfrm>
            <a:custGeom>
              <a:avLst/>
              <a:gdLst>
                <a:gd name="connsiteX0" fmla="*/ 0 w 448627"/>
                <a:gd name="connsiteY0" fmla="*/ 57626 h 135254"/>
                <a:gd name="connsiteX1" fmla="*/ 0 w 448627"/>
                <a:gd name="connsiteY1" fmla="*/ 77628 h 135254"/>
                <a:gd name="connsiteX2" fmla="*/ 57626 w 448627"/>
                <a:gd name="connsiteY2" fmla="*/ 135255 h 135254"/>
                <a:gd name="connsiteX3" fmla="*/ 391001 w 448627"/>
                <a:gd name="connsiteY3" fmla="*/ 135255 h 135254"/>
                <a:gd name="connsiteX4" fmla="*/ 448627 w 448627"/>
                <a:gd name="connsiteY4" fmla="*/ 77628 h 135254"/>
                <a:gd name="connsiteX5" fmla="*/ 448627 w 448627"/>
                <a:gd name="connsiteY5" fmla="*/ 57626 h 135254"/>
                <a:gd name="connsiteX6" fmla="*/ 391001 w 448627"/>
                <a:gd name="connsiteY6" fmla="*/ 0 h 135254"/>
                <a:gd name="connsiteX7" fmla="*/ 57626 w 448627"/>
                <a:gd name="connsiteY7" fmla="*/ 0 h 135254"/>
                <a:gd name="connsiteX8" fmla="*/ 0 w 448627"/>
                <a:gd name="connsiteY8" fmla="*/ 57626 h 1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8627" h="135254">
                  <a:moveTo>
                    <a:pt x="0" y="57626"/>
                  </a:moveTo>
                  <a:lnTo>
                    <a:pt x="0" y="77628"/>
                  </a:lnTo>
                  <a:cubicBezTo>
                    <a:pt x="0" y="109347"/>
                    <a:pt x="25908" y="135255"/>
                    <a:pt x="57626" y="135255"/>
                  </a:cubicBezTo>
                  <a:lnTo>
                    <a:pt x="391001" y="135255"/>
                  </a:lnTo>
                  <a:cubicBezTo>
                    <a:pt x="422720" y="135255"/>
                    <a:pt x="448627" y="109347"/>
                    <a:pt x="448627" y="77628"/>
                  </a:cubicBezTo>
                  <a:lnTo>
                    <a:pt x="448627" y="57626"/>
                  </a:lnTo>
                  <a:cubicBezTo>
                    <a:pt x="448627" y="25908"/>
                    <a:pt x="422720" y="0"/>
                    <a:pt x="391001" y="0"/>
                  </a:cubicBezTo>
                  <a:lnTo>
                    <a:pt x="57626" y="0"/>
                  </a:lnTo>
                  <a:cubicBezTo>
                    <a:pt x="26003" y="0"/>
                    <a:pt x="0" y="25908"/>
                    <a:pt x="0" y="57626"/>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2" name="Freeform: Shape 201">
              <a:extLst>
                <a:ext uri="{FF2B5EF4-FFF2-40B4-BE49-F238E27FC236}">
                  <a16:creationId xmlns:a16="http://schemas.microsoft.com/office/drawing/2014/main" id="{119128E5-7A13-49F5-99F5-7FB560005A5D}"/>
                </a:ext>
              </a:extLst>
            </p:cNvPr>
            <p:cNvSpPr/>
            <p:nvPr/>
          </p:nvSpPr>
          <p:spPr>
            <a:xfrm>
              <a:off x="4806046" y="4414821"/>
              <a:ext cx="945927" cy="1170241"/>
            </a:xfrm>
            <a:custGeom>
              <a:avLst/>
              <a:gdLst>
                <a:gd name="connsiteX0" fmla="*/ 168402 w 945927"/>
                <a:gd name="connsiteY0" fmla="*/ 288131 h 1170241"/>
                <a:gd name="connsiteX1" fmla="*/ 168402 w 945927"/>
                <a:gd name="connsiteY1" fmla="*/ 520827 h 1170241"/>
                <a:gd name="connsiteX2" fmla="*/ 110776 w 945927"/>
                <a:gd name="connsiteY2" fmla="*/ 578453 h 1170241"/>
                <a:gd name="connsiteX3" fmla="*/ 0 w 945927"/>
                <a:gd name="connsiteY3" fmla="*/ 578453 h 1170241"/>
                <a:gd name="connsiteX4" fmla="*/ 0 w 945927"/>
                <a:gd name="connsiteY4" fmla="*/ 664083 h 1170241"/>
                <a:gd name="connsiteX5" fmla="*/ 0 w 945927"/>
                <a:gd name="connsiteY5" fmla="*/ 665607 h 1170241"/>
                <a:gd name="connsiteX6" fmla="*/ 0 w 945927"/>
                <a:gd name="connsiteY6" fmla="*/ 665607 h 1170241"/>
                <a:gd name="connsiteX7" fmla="*/ 95 w 945927"/>
                <a:gd name="connsiteY7" fmla="*/ 667036 h 1170241"/>
                <a:gd name="connsiteX8" fmla="*/ 95 w 945927"/>
                <a:gd name="connsiteY8" fmla="*/ 667036 h 1170241"/>
                <a:gd name="connsiteX9" fmla="*/ 190 w 945927"/>
                <a:gd name="connsiteY9" fmla="*/ 668465 h 1170241"/>
                <a:gd name="connsiteX10" fmla="*/ 190 w 945927"/>
                <a:gd name="connsiteY10" fmla="*/ 668465 h 1170241"/>
                <a:gd name="connsiteX11" fmla="*/ 286 w 945927"/>
                <a:gd name="connsiteY11" fmla="*/ 669893 h 1170241"/>
                <a:gd name="connsiteX12" fmla="*/ 286 w 945927"/>
                <a:gd name="connsiteY12" fmla="*/ 669893 h 1170241"/>
                <a:gd name="connsiteX13" fmla="*/ 476 w 945927"/>
                <a:gd name="connsiteY13" fmla="*/ 671322 h 1170241"/>
                <a:gd name="connsiteX14" fmla="*/ 476 w 945927"/>
                <a:gd name="connsiteY14" fmla="*/ 671322 h 1170241"/>
                <a:gd name="connsiteX15" fmla="*/ 667 w 945927"/>
                <a:gd name="connsiteY15" fmla="*/ 672751 h 1170241"/>
                <a:gd name="connsiteX16" fmla="*/ 667 w 945927"/>
                <a:gd name="connsiteY16" fmla="*/ 672751 h 1170241"/>
                <a:gd name="connsiteX17" fmla="*/ 29623 w 945927"/>
                <a:gd name="connsiteY17" fmla="*/ 714375 h 1170241"/>
                <a:gd name="connsiteX18" fmla="*/ 30194 w 945927"/>
                <a:gd name="connsiteY18" fmla="*/ 714661 h 1170241"/>
                <a:gd name="connsiteX19" fmla="*/ 30194 w 945927"/>
                <a:gd name="connsiteY19" fmla="*/ 714661 h 1170241"/>
                <a:gd name="connsiteX20" fmla="*/ 31432 w 945927"/>
                <a:gd name="connsiteY20" fmla="*/ 715328 h 1170241"/>
                <a:gd name="connsiteX21" fmla="*/ 31432 w 945927"/>
                <a:gd name="connsiteY21" fmla="*/ 715328 h 1170241"/>
                <a:gd name="connsiteX22" fmla="*/ 32671 w 945927"/>
                <a:gd name="connsiteY22" fmla="*/ 715994 h 1170241"/>
                <a:gd name="connsiteX23" fmla="*/ 32671 w 945927"/>
                <a:gd name="connsiteY23" fmla="*/ 715994 h 1170241"/>
                <a:gd name="connsiteX24" fmla="*/ 33909 w 945927"/>
                <a:gd name="connsiteY24" fmla="*/ 716566 h 1170241"/>
                <a:gd name="connsiteX25" fmla="*/ 33909 w 945927"/>
                <a:gd name="connsiteY25" fmla="*/ 716566 h 1170241"/>
                <a:gd name="connsiteX26" fmla="*/ 35147 w 945927"/>
                <a:gd name="connsiteY26" fmla="*/ 717137 h 1170241"/>
                <a:gd name="connsiteX27" fmla="*/ 35147 w 945927"/>
                <a:gd name="connsiteY27" fmla="*/ 717137 h 1170241"/>
                <a:gd name="connsiteX28" fmla="*/ 36481 w 945927"/>
                <a:gd name="connsiteY28" fmla="*/ 717709 h 1170241"/>
                <a:gd name="connsiteX29" fmla="*/ 36481 w 945927"/>
                <a:gd name="connsiteY29" fmla="*/ 717709 h 1170241"/>
                <a:gd name="connsiteX30" fmla="*/ 37814 w 945927"/>
                <a:gd name="connsiteY30" fmla="*/ 718185 h 1170241"/>
                <a:gd name="connsiteX31" fmla="*/ 37814 w 945927"/>
                <a:gd name="connsiteY31" fmla="*/ 718185 h 1170241"/>
                <a:gd name="connsiteX32" fmla="*/ 39148 w 945927"/>
                <a:gd name="connsiteY32" fmla="*/ 718661 h 1170241"/>
                <a:gd name="connsiteX33" fmla="*/ 39148 w 945927"/>
                <a:gd name="connsiteY33" fmla="*/ 718661 h 1170241"/>
                <a:gd name="connsiteX34" fmla="*/ 39433 w 945927"/>
                <a:gd name="connsiteY34" fmla="*/ 718756 h 1170241"/>
                <a:gd name="connsiteX35" fmla="*/ 41529 w 945927"/>
                <a:gd name="connsiteY35" fmla="*/ 719423 h 1170241"/>
                <a:gd name="connsiteX36" fmla="*/ 41815 w 945927"/>
                <a:gd name="connsiteY36" fmla="*/ 719519 h 1170241"/>
                <a:gd name="connsiteX37" fmla="*/ 41815 w 945927"/>
                <a:gd name="connsiteY37" fmla="*/ 719519 h 1170241"/>
                <a:gd name="connsiteX38" fmla="*/ 43148 w 945927"/>
                <a:gd name="connsiteY38" fmla="*/ 719899 h 1170241"/>
                <a:gd name="connsiteX39" fmla="*/ 43148 w 945927"/>
                <a:gd name="connsiteY39" fmla="*/ 719899 h 1170241"/>
                <a:gd name="connsiteX40" fmla="*/ 44482 w 945927"/>
                <a:gd name="connsiteY40" fmla="*/ 720280 h 1170241"/>
                <a:gd name="connsiteX41" fmla="*/ 44482 w 945927"/>
                <a:gd name="connsiteY41" fmla="*/ 720280 h 1170241"/>
                <a:gd name="connsiteX42" fmla="*/ 45910 w 945927"/>
                <a:gd name="connsiteY42" fmla="*/ 720566 h 1170241"/>
                <a:gd name="connsiteX43" fmla="*/ 45910 w 945927"/>
                <a:gd name="connsiteY43" fmla="*/ 720566 h 1170241"/>
                <a:gd name="connsiteX44" fmla="*/ 47339 w 945927"/>
                <a:gd name="connsiteY44" fmla="*/ 720852 h 1170241"/>
                <a:gd name="connsiteX45" fmla="*/ 47339 w 945927"/>
                <a:gd name="connsiteY45" fmla="*/ 720852 h 1170241"/>
                <a:gd name="connsiteX46" fmla="*/ 47625 w 945927"/>
                <a:gd name="connsiteY46" fmla="*/ 720852 h 1170241"/>
                <a:gd name="connsiteX47" fmla="*/ 50006 w 945927"/>
                <a:gd name="connsiteY47" fmla="*/ 721233 h 1170241"/>
                <a:gd name="connsiteX48" fmla="*/ 50292 w 945927"/>
                <a:gd name="connsiteY48" fmla="*/ 721233 h 1170241"/>
                <a:gd name="connsiteX49" fmla="*/ 50292 w 945927"/>
                <a:gd name="connsiteY49" fmla="*/ 721233 h 1170241"/>
                <a:gd name="connsiteX50" fmla="*/ 51721 w 945927"/>
                <a:gd name="connsiteY50" fmla="*/ 721424 h 1170241"/>
                <a:gd name="connsiteX51" fmla="*/ 51721 w 945927"/>
                <a:gd name="connsiteY51" fmla="*/ 721424 h 1170241"/>
                <a:gd name="connsiteX52" fmla="*/ 53149 w 945927"/>
                <a:gd name="connsiteY52" fmla="*/ 721518 h 1170241"/>
                <a:gd name="connsiteX53" fmla="*/ 53149 w 945927"/>
                <a:gd name="connsiteY53" fmla="*/ 721518 h 1170241"/>
                <a:gd name="connsiteX54" fmla="*/ 54578 w 945927"/>
                <a:gd name="connsiteY54" fmla="*/ 721614 h 1170241"/>
                <a:gd name="connsiteX55" fmla="*/ 54578 w 945927"/>
                <a:gd name="connsiteY55" fmla="*/ 721614 h 1170241"/>
                <a:gd name="connsiteX56" fmla="*/ 55054 w 945927"/>
                <a:gd name="connsiteY56" fmla="*/ 721614 h 1170241"/>
                <a:gd name="connsiteX57" fmla="*/ 58198 w 945927"/>
                <a:gd name="connsiteY57" fmla="*/ 721709 h 1170241"/>
                <a:gd name="connsiteX58" fmla="*/ 77629 w 945927"/>
                <a:gd name="connsiteY58" fmla="*/ 721709 h 1170241"/>
                <a:gd name="connsiteX59" fmla="*/ 84582 w 945927"/>
                <a:gd name="connsiteY59" fmla="*/ 721709 h 1170241"/>
                <a:gd name="connsiteX60" fmla="*/ 165545 w 945927"/>
                <a:gd name="connsiteY60" fmla="*/ 802672 h 1170241"/>
                <a:gd name="connsiteX61" fmla="*/ 165545 w 945927"/>
                <a:gd name="connsiteY61" fmla="*/ 812483 h 1170241"/>
                <a:gd name="connsiteX62" fmla="*/ 165545 w 945927"/>
                <a:gd name="connsiteY62" fmla="*/ 814006 h 1170241"/>
                <a:gd name="connsiteX63" fmla="*/ 165545 w 945927"/>
                <a:gd name="connsiteY63" fmla="*/ 814006 h 1170241"/>
                <a:gd name="connsiteX64" fmla="*/ 165640 w 945927"/>
                <a:gd name="connsiteY64" fmla="*/ 815435 h 1170241"/>
                <a:gd name="connsiteX65" fmla="*/ 165640 w 945927"/>
                <a:gd name="connsiteY65" fmla="*/ 815435 h 1170241"/>
                <a:gd name="connsiteX66" fmla="*/ 165735 w 945927"/>
                <a:gd name="connsiteY66" fmla="*/ 816864 h 1170241"/>
                <a:gd name="connsiteX67" fmla="*/ 165735 w 945927"/>
                <a:gd name="connsiteY67" fmla="*/ 816864 h 1170241"/>
                <a:gd name="connsiteX68" fmla="*/ 165830 w 945927"/>
                <a:gd name="connsiteY68" fmla="*/ 818293 h 1170241"/>
                <a:gd name="connsiteX69" fmla="*/ 165830 w 945927"/>
                <a:gd name="connsiteY69" fmla="*/ 818293 h 1170241"/>
                <a:gd name="connsiteX70" fmla="*/ 166021 w 945927"/>
                <a:gd name="connsiteY70" fmla="*/ 819721 h 1170241"/>
                <a:gd name="connsiteX71" fmla="*/ 166021 w 945927"/>
                <a:gd name="connsiteY71" fmla="*/ 819721 h 1170241"/>
                <a:gd name="connsiteX72" fmla="*/ 166211 w 945927"/>
                <a:gd name="connsiteY72" fmla="*/ 821150 h 1170241"/>
                <a:gd name="connsiteX73" fmla="*/ 166211 w 945927"/>
                <a:gd name="connsiteY73" fmla="*/ 821150 h 1170241"/>
                <a:gd name="connsiteX74" fmla="*/ 166497 w 945927"/>
                <a:gd name="connsiteY74" fmla="*/ 822579 h 1170241"/>
                <a:gd name="connsiteX75" fmla="*/ 166497 w 945927"/>
                <a:gd name="connsiteY75" fmla="*/ 822579 h 1170241"/>
                <a:gd name="connsiteX76" fmla="*/ 166783 w 945927"/>
                <a:gd name="connsiteY76" fmla="*/ 824008 h 1170241"/>
                <a:gd name="connsiteX77" fmla="*/ 166783 w 945927"/>
                <a:gd name="connsiteY77" fmla="*/ 824008 h 1170241"/>
                <a:gd name="connsiteX78" fmla="*/ 167068 w 945927"/>
                <a:gd name="connsiteY78" fmla="*/ 825437 h 1170241"/>
                <a:gd name="connsiteX79" fmla="*/ 167068 w 945927"/>
                <a:gd name="connsiteY79" fmla="*/ 825437 h 1170241"/>
                <a:gd name="connsiteX80" fmla="*/ 167449 w 945927"/>
                <a:gd name="connsiteY80" fmla="*/ 826865 h 1170241"/>
                <a:gd name="connsiteX81" fmla="*/ 167449 w 945927"/>
                <a:gd name="connsiteY81" fmla="*/ 826865 h 1170241"/>
                <a:gd name="connsiteX82" fmla="*/ 167830 w 945927"/>
                <a:gd name="connsiteY82" fmla="*/ 828199 h 1170241"/>
                <a:gd name="connsiteX83" fmla="*/ 167830 w 945927"/>
                <a:gd name="connsiteY83" fmla="*/ 828199 h 1170241"/>
                <a:gd name="connsiteX84" fmla="*/ 168211 w 945927"/>
                <a:gd name="connsiteY84" fmla="*/ 829532 h 1170241"/>
                <a:gd name="connsiteX85" fmla="*/ 168211 w 945927"/>
                <a:gd name="connsiteY85" fmla="*/ 829532 h 1170241"/>
                <a:gd name="connsiteX86" fmla="*/ 168687 w 945927"/>
                <a:gd name="connsiteY86" fmla="*/ 830866 h 1170241"/>
                <a:gd name="connsiteX87" fmla="*/ 168687 w 945927"/>
                <a:gd name="connsiteY87" fmla="*/ 830866 h 1170241"/>
                <a:gd name="connsiteX88" fmla="*/ 169164 w 945927"/>
                <a:gd name="connsiteY88" fmla="*/ 832199 h 1170241"/>
                <a:gd name="connsiteX89" fmla="*/ 169164 w 945927"/>
                <a:gd name="connsiteY89" fmla="*/ 832199 h 1170241"/>
                <a:gd name="connsiteX90" fmla="*/ 169640 w 945927"/>
                <a:gd name="connsiteY90" fmla="*/ 833533 h 1170241"/>
                <a:gd name="connsiteX91" fmla="*/ 169640 w 945927"/>
                <a:gd name="connsiteY91" fmla="*/ 833533 h 1170241"/>
                <a:gd name="connsiteX92" fmla="*/ 170212 w 945927"/>
                <a:gd name="connsiteY92" fmla="*/ 834866 h 1170241"/>
                <a:gd name="connsiteX93" fmla="*/ 170212 w 945927"/>
                <a:gd name="connsiteY93" fmla="*/ 834866 h 1170241"/>
                <a:gd name="connsiteX94" fmla="*/ 170783 w 945927"/>
                <a:gd name="connsiteY94" fmla="*/ 836105 h 1170241"/>
                <a:gd name="connsiteX95" fmla="*/ 170783 w 945927"/>
                <a:gd name="connsiteY95" fmla="*/ 836105 h 1170241"/>
                <a:gd name="connsiteX96" fmla="*/ 171355 w 945927"/>
                <a:gd name="connsiteY96" fmla="*/ 837343 h 1170241"/>
                <a:gd name="connsiteX97" fmla="*/ 171355 w 945927"/>
                <a:gd name="connsiteY97" fmla="*/ 837343 h 1170241"/>
                <a:gd name="connsiteX98" fmla="*/ 172021 w 945927"/>
                <a:gd name="connsiteY98" fmla="*/ 838581 h 1170241"/>
                <a:gd name="connsiteX99" fmla="*/ 172021 w 945927"/>
                <a:gd name="connsiteY99" fmla="*/ 838581 h 1170241"/>
                <a:gd name="connsiteX100" fmla="*/ 172688 w 945927"/>
                <a:gd name="connsiteY100" fmla="*/ 839819 h 1170241"/>
                <a:gd name="connsiteX101" fmla="*/ 172688 w 945927"/>
                <a:gd name="connsiteY101" fmla="*/ 839819 h 1170241"/>
                <a:gd name="connsiteX102" fmla="*/ 173355 w 945927"/>
                <a:gd name="connsiteY102" fmla="*/ 841058 h 1170241"/>
                <a:gd name="connsiteX103" fmla="*/ 173355 w 945927"/>
                <a:gd name="connsiteY103" fmla="*/ 841058 h 1170241"/>
                <a:gd name="connsiteX104" fmla="*/ 174021 w 945927"/>
                <a:gd name="connsiteY104" fmla="*/ 842296 h 1170241"/>
                <a:gd name="connsiteX105" fmla="*/ 174021 w 945927"/>
                <a:gd name="connsiteY105" fmla="*/ 842296 h 1170241"/>
                <a:gd name="connsiteX106" fmla="*/ 174784 w 945927"/>
                <a:gd name="connsiteY106" fmla="*/ 843439 h 1170241"/>
                <a:gd name="connsiteX107" fmla="*/ 174784 w 945927"/>
                <a:gd name="connsiteY107" fmla="*/ 843439 h 1170241"/>
                <a:gd name="connsiteX108" fmla="*/ 175546 w 945927"/>
                <a:gd name="connsiteY108" fmla="*/ 844582 h 1170241"/>
                <a:gd name="connsiteX109" fmla="*/ 175546 w 945927"/>
                <a:gd name="connsiteY109" fmla="*/ 844582 h 1170241"/>
                <a:gd name="connsiteX110" fmla="*/ 176308 w 945927"/>
                <a:gd name="connsiteY110" fmla="*/ 845725 h 1170241"/>
                <a:gd name="connsiteX111" fmla="*/ 176308 w 945927"/>
                <a:gd name="connsiteY111" fmla="*/ 845725 h 1170241"/>
                <a:gd name="connsiteX112" fmla="*/ 177165 w 945927"/>
                <a:gd name="connsiteY112" fmla="*/ 846868 h 1170241"/>
                <a:gd name="connsiteX113" fmla="*/ 177165 w 945927"/>
                <a:gd name="connsiteY113" fmla="*/ 846868 h 1170241"/>
                <a:gd name="connsiteX114" fmla="*/ 178022 w 945927"/>
                <a:gd name="connsiteY114" fmla="*/ 848011 h 1170241"/>
                <a:gd name="connsiteX115" fmla="*/ 178022 w 945927"/>
                <a:gd name="connsiteY115" fmla="*/ 848011 h 1170241"/>
                <a:gd name="connsiteX116" fmla="*/ 178879 w 945927"/>
                <a:gd name="connsiteY116" fmla="*/ 849058 h 1170241"/>
                <a:gd name="connsiteX117" fmla="*/ 178879 w 945927"/>
                <a:gd name="connsiteY117" fmla="*/ 849058 h 1170241"/>
                <a:gd name="connsiteX118" fmla="*/ 179737 w 945927"/>
                <a:gd name="connsiteY118" fmla="*/ 850106 h 1170241"/>
                <a:gd name="connsiteX119" fmla="*/ 179737 w 945927"/>
                <a:gd name="connsiteY119" fmla="*/ 850106 h 1170241"/>
                <a:gd name="connsiteX120" fmla="*/ 180689 w 945927"/>
                <a:gd name="connsiteY120" fmla="*/ 851154 h 1170241"/>
                <a:gd name="connsiteX121" fmla="*/ 180689 w 945927"/>
                <a:gd name="connsiteY121" fmla="*/ 851154 h 1170241"/>
                <a:gd name="connsiteX122" fmla="*/ 181642 w 945927"/>
                <a:gd name="connsiteY122" fmla="*/ 852202 h 1170241"/>
                <a:gd name="connsiteX123" fmla="*/ 181642 w 945927"/>
                <a:gd name="connsiteY123" fmla="*/ 852202 h 1170241"/>
                <a:gd name="connsiteX124" fmla="*/ 182594 w 945927"/>
                <a:gd name="connsiteY124" fmla="*/ 853154 h 1170241"/>
                <a:gd name="connsiteX125" fmla="*/ 182594 w 945927"/>
                <a:gd name="connsiteY125" fmla="*/ 853154 h 1170241"/>
                <a:gd name="connsiteX126" fmla="*/ 183546 w 945927"/>
                <a:gd name="connsiteY126" fmla="*/ 854107 h 1170241"/>
                <a:gd name="connsiteX127" fmla="*/ 183546 w 945927"/>
                <a:gd name="connsiteY127" fmla="*/ 854107 h 1170241"/>
                <a:gd name="connsiteX128" fmla="*/ 184595 w 945927"/>
                <a:gd name="connsiteY128" fmla="*/ 855059 h 1170241"/>
                <a:gd name="connsiteX129" fmla="*/ 184595 w 945927"/>
                <a:gd name="connsiteY129" fmla="*/ 855059 h 1170241"/>
                <a:gd name="connsiteX130" fmla="*/ 185642 w 945927"/>
                <a:gd name="connsiteY130" fmla="*/ 856011 h 1170241"/>
                <a:gd name="connsiteX131" fmla="*/ 185642 w 945927"/>
                <a:gd name="connsiteY131" fmla="*/ 856011 h 1170241"/>
                <a:gd name="connsiteX132" fmla="*/ 186690 w 945927"/>
                <a:gd name="connsiteY132" fmla="*/ 856869 h 1170241"/>
                <a:gd name="connsiteX133" fmla="*/ 186690 w 945927"/>
                <a:gd name="connsiteY133" fmla="*/ 856869 h 1170241"/>
                <a:gd name="connsiteX134" fmla="*/ 187737 w 945927"/>
                <a:gd name="connsiteY134" fmla="*/ 857726 h 1170241"/>
                <a:gd name="connsiteX135" fmla="*/ 187737 w 945927"/>
                <a:gd name="connsiteY135" fmla="*/ 857726 h 1170241"/>
                <a:gd name="connsiteX136" fmla="*/ 188786 w 945927"/>
                <a:gd name="connsiteY136" fmla="*/ 858583 h 1170241"/>
                <a:gd name="connsiteX137" fmla="*/ 188786 w 945927"/>
                <a:gd name="connsiteY137" fmla="*/ 858583 h 1170241"/>
                <a:gd name="connsiteX138" fmla="*/ 189929 w 945927"/>
                <a:gd name="connsiteY138" fmla="*/ 859441 h 1170241"/>
                <a:gd name="connsiteX139" fmla="*/ 189929 w 945927"/>
                <a:gd name="connsiteY139" fmla="*/ 859441 h 1170241"/>
                <a:gd name="connsiteX140" fmla="*/ 191071 w 945927"/>
                <a:gd name="connsiteY140" fmla="*/ 860202 h 1170241"/>
                <a:gd name="connsiteX141" fmla="*/ 191071 w 945927"/>
                <a:gd name="connsiteY141" fmla="*/ 860202 h 1170241"/>
                <a:gd name="connsiteX142" fmla="*/ 192214 w 945927"/>
                <a:gd name="connsiteY142" fmla="*/ 860965 h 1170241"/>
                <a:gd name="connsiteX143" fmla="*/ 192214 w 945927"/>
                <a:gd name="connsiteY143" fmla="*/ 860965 h 1170241"/>
                <a:gd name="connsiteX144" fmla="*/ 193357 w 945927"/>
                <a:gd name="connsiteY144" fmla="*/ 861727 h 1170241"/>
                <a:gd name="connsiteX145" fmla="*/ 193357 w 945927"/>
                <a:gd name="connsiteY145" fmla="*/ 861727 h 1170241"/>
                <a:gd name="connsiteX146" fmla="*/ 194596 w 945927"/>
                <a:gd name="connsiteY146" fmla="*/ 862394 h 1170241"/>
                <a:gd name="connsiteX147" fmla="*/ 194596 w 945927"/>
                <a:gd name="connsiteY147" fmla="*/ 862394 h 1170241"/>
                <a:gd name="connsiteX148" fmla="*/ 195834 w 945927"/>
                <a:gd name="connsiteY148" fmla="*/ 863060 h 1170241"/>
                <a:gd name="connsiteX149" fmla="*/ 195834 w 945927"/>
                <a:gd name="connsiteY149" fmla="*/ 863060 h 1170241"/>
                <a:gd name="connsiteX150" fmla="*/ 197072 w 945927"/>
                <a:gd name="connsiteY150" fmla="*/ 863727 h 1170241"/>
                <a:gd name="connsiteX151" fmla="*/ 197072 w 945927"/>
                <a:gd name="connsiteY151" fmla="*/ 863727 h 1170241"/>
                <a:gd name="connsiteX152" fmla="*/ 198311 w 945927"/>
                <a:gd name="connsiteY152" fmla="*/ 864393 h 1170241"/>
                <a:gd name="connsiteX153" fmla="*/ 198311 w 945927"/>
                <a:gd name="connsiteY153" fmla="*/ 864393 h 1170241"/>
                <a:gd name="connsiteX154" fmla="*/ 199549 w 945927"/>
                <a:gd name="connsiteY154" fmla="*/ 864965 h 1170241"/>
                <a:gd name="connsiteX155" fmla="*/ 199549 w 945927"/>
                <a:gd name="connsiteY155" fmla="*/ 864965 h 1170241"/>
                <a:gd name="connsiteX156" fmla="*/ 200787 w 945927"/>
                <a:gd name="connsiteY156" fmla="*/ 865536 h 1170241"/>
                <a:gd name="connsiteX157" fmla="*/ 200787 w 945927"/>
                <a:gd name="connsiteY157" fmla="*/ 865536 h 1170241"/>
                <a:gd name="connsiteX158" fmla="*/ 202120 w 945927"/>
                <a:gd name="connsiteY158" fmla="*/ 866109 h 1170241"/>
                <a:gd name="connsiteX159" fmla="*/ 202120 w 945927"/>
                <a:gd name="connsiteY159" fmla="*/ 866109 h 1170241"/>
                <a:gd name="connsiteX160" fmla="*/ 203454 w 945927"/>
                <a:gd name="connsiteY160" fmla="*/ 866585 h 1170241"/>
                <a:gd name="connsiteX161" fmla="*/ 203454 w 945927"/>
                <a:gd name="connsiteY161" fmla="*/ 866585 h 1170241"/>
                <a:gd name="connsiteX162" fmla="*/ 204788 w 945927"/>
                <a:gd name="connsiteY162" fmla="*/ 867061 h 1170241"/>
                <a:gd name="connsiteX163" fmla="*/ 204788 w 945927"/>
                <a:gd name="connsiteY163" fmla="*/ 867061 h 1170241"/>
                <a:gd name="connsiteX164" fmla="*/ 206121 w 945927"/>
                <a:gd name="connsiteY164" fmla="*/ 867537 h 1170241"/>
                <a:gd name="connsiteX165" fmla="*/ 206121 w 945927"/>
                <a:gd name="connsiteY165" fmla="*/ 867537 h 1170241"/>
                <a:gd name="connsiteX166" fmla="*/ 207454 w 945927"/>
                <a:gd name="connsiteY166" fmla="*/ 867918 h 1170241"/>
                <a:gd name="connsiteX167" fmla="*/ 207454 w 945927"/>
                <a:gd name="connsiteY167" fmla="*/ 867918 h 1170241"/>
                <a:gd name="connsiteX168" fmla="*/ 208788 w 945927"/>
                <a:gd name="connsiteY168" fmla="*/ 868299 h 1170241"/>
                <a:gd name="connsiteX169" fmla="*/ 208788 w 945927"/>
                <a:gd name="connsiteY169" fmla="*/ 868299 h 1170241"/>
                <a:gd name="connsiteX170" fmla="*/ 210121 w 945927"/>
                <a:gd name="connsiteY170" fmla="*/ 868680 h 1170241"/>
                <a:gd name="connsiteX171" fmla="*/ 210121 w 945927"/>
                <a:gd name="connsiteY171" fmla="*/ 868680 h 1170241"/>
                <a:gd name="connsiteX172" fmla="*/ 211550 w 945927"/>
                <a:gd name="connsiteY172" fmla="*/ 868966 h 1170241"/>
                <a:gd name="connsiteX173" fmla="*/ 211550 w 945927"/>
                <a:gd name="connsiteY173" fmla="*/ 868966 h 1170241"/>
                <a:gd name="connsiteX174" fmla="*/ 212979 w 945927"/>
                <a:gd name="connsiteY174" fmla="*/ 869251 h 1170241"/>
                <a:gd name="connsiteX175" fmla="*/ 212979 w 945927"/>
                <a:gd name="connsiteY175" fmla="*/ 869251 h 1170241"/>
                <a:gd name="connsiteX176" fmla="*/ 214408 w 945927"/>
                <a:gd name="connsiteY176" fmla="*/ 869537 h 1170241"/>
                <a:gd name="connsiteX177" fmla="*/ 214408 w 945927"/>
                <a:gd name="connsiteY177" fmla="*/ 869537 h 1170241"/>
                <a:gd name="connsiteX178" fmla="*/ 215836 w 945927"/>
                <a:gd name="connsiteY178" fmla="*/ 869727 h 1170241"/>
                <a:gd name="connsiteX179" fmla="*/ 215836 w 945927"/>
                <a:gd name="connsiteY179" fmla="*/ 869727 h 1170241"/>
                <a:gd name="connsiteX180" fmla="*/ 217265 w 945927"/>
                <a:gd name="connsiteY180" fmla="*/ 869918 h 1170241"/>
                <a:gd name="connsiteX181" fmla="*/ 217265 w 945927"/>
                <a:gd name="connsiteY181" fmla="*/ 869918 h 1170241"/>
                <a:gd name="connsiteX182" fmla="*/ 218694 w 945927"/>
                <a:gd name="connsiteY182" fmla="*/ 870013 h 1170241"/>
                <a:gd name="connsiteX183" fmla="*/ 218694 w 945927"/>
                <a:gd name="connsiteY183" fmla="*/ 870013 h 1170241"/>
                <a:gd name="connsiteX184" fmla="*/ 220123 w 945927"/>
                <a:gd name="connsiteY184" fmla="*/ 870109 h 1170241"/>
                <a:gd name="connsiteX185" fmla="*/ 220123 w 945927"/>
                <a:gd name="connsiteY185" fmla="*/ 870109 h 1170241"/>
                <a:gd name="connsiteX186" fmla="*/ 220599 w 945927"/>
                <a:gd name="connsiteY186" fmla="*/ 870109 h 1170241"/>
                <a:gd name="connsiteX187" fmla="*/ 223742 w 945927"/>
                <a:gd name="connsiteY187" fmla="*/ 870204 h 1170241"/>
                <a:gd name="connsiteX188" fmla="*/ 236505 w 945927"/>
                <a:gd name="connsiteY188" fmla="*/ 870204 h 1170241"/>
                <a:gd name="connsiteX189" fmla="*/ 251270 w 945927"/>
                <a:gd name="connsiteY189" fmla="*/ 870204 h 1170241"/>
                <a:gd name="connsiteX190" fmla="*/ 332232 w 945927"/>
                <a:gd name="connsiteY190" fmla="*/ 951167 h 1170241"/>
                <a:gd name="connsiteX191" fmla="*/ 332232 w 945927"/>
                <a:gd name="connsiteY191" fmla="*/ 1014508 h 1170241"/>
                <a:gd name="connsiteX192" fmla="*/ 332232 w 945927"/>
                <a:gd name="connsiteY192" fmla="*/ 1109472 h 1170241"/>
                <a:gd name="connsiteX193" fmla="*/ 332232 w 945927"/>
                <a:gd name="connsiteY193" fmla="*/ 1112615 h 1170241"/>
                <a:gd name="connsiteX194" fmla="*/ 389858 w 945927"/>
                <a:gd name="connsiteY194" fmla="*/ 1170242 h 1170241"/>
                <a:gd name="connsiteX195" fmla="*/ 564737 w 945927"/>
                <a:gd name="connsiteY195" fmla="*/ 1170242 h 1170241"/>
                <a:gd name="connsiteX196" fmla="*/ 622363 w 945927"/>
                <a:gd name="connsiteY196" fmla="*/ 1112615 h 1170241"/>
                <a:gd name="connsiteX197" fmla="*/ 622363 w 945927"/>
                <a:gd name="connsiteY197" fmla="*/ 1104519 h 1170241"/>
                <a:gd name="connsiteX198" fmla="*/ 624364 w 945927"/>
                <a:gd name="connsiteY198" fmla="*/ 600646 h 1170241"/>
                <a:gd name="connsiteX199" fmla="*/ 572928 w 945927"/>
                <a:gd name="connsiteY199" fmla="*/ 559403 h 1170241"/>
                <a:gd name="connsiteX200" fmla="*/ 529494 w 945927"/>
                <a:gd name="connsiteY200" fmla="*/ 559403 h 1170241"/>
                <a:gd name="connsiteX201" fmla="*/ 471868 w 945927"/>
                <a:gd name="connsiteY201" fmla="*/ 501777 h 1170241"/>
                <a:gd name="connsiteX202" fmla="*/ 471868 w 945927"/>
                <a:gd name="connsiteY202" fmla="*/ 481774 h 1170241"/>
                <a:gd name="connsiteX203" fmla="*/ 529494 w 945927"/>
                <a:gd name="connsiteY203" fmla="*/ 424148 h 1170241"/>
                <a:gd name="connsiteX204" fmla="*/ 888302 w 945927"/>
                <a:gd name="connsiteY204" fmla="*/ 423100 h 1170241"/>
                <a:gd name="connsiteX205" fmla="*/ 945928 w 945927"/>
                <a:gd name="connsiteY205" fmla="*/ 365474 h 1170241"/>
                <a:gd name="connsiteX206" fmla="*/ 945928 w 945927"/>
                <a:gd name="connsiteY206" fmla="*/ 208312 h 1170241"/>
                <a:gd name="connsiteX207" fmla="*/ 945452 w 945927"/>
                <a:gd name="connsiteY207" fmla="*/ 202025 h 1170241"/>
                <a:gd name="connsiteX208" fmla="*/ 945452 w 945927"/>
                <a:gd name="connsiteY208" fmla="*/ 0 h 1170241"/>
                <a:gd name="connsiteX209" fmla="*/ 857726 w 945927"/>
                <a:gd name="connsiteY209" fmla="*/ 0 h 1170241"/>
                <a:gd name="connsiteX210" fmla="*/ 802577 w 945927"/>
                <a:gd name="connsiteY210" fmla="*/ 41053 h 1170241"/>
                <a:gd name="connsiteX211" fmla="*/ 802577 w 945927"/>
                <a:gd name="connsiteY211" fmla="*/ 83058 h 1170241"/>
                <a:gd name="connsiteX212" fmla="*/ 744950 w 945927"/>
                <a:gd name="connsiteY212" fmla="*/ 140684 h 1170241"/>
                <a:gd name="connsiteX213" fmla="*/ 635508 w 945927"/>
                <a:gd name="connsiteY213" fmla="*/ 140684 h 1170241"/>
                <a:gd name="connsiteX214" fmla="*/ 635508 w 945927"/>
                <a:gd name="connsiteY214" fmla="*/ 230505 h 1170241"/>
                <a:gd name="connsiteX215" fmla="*/ 577882 w 945927"/>
                <a:gd name="connsiteY215" fmla="*/ 288131 h 1170241"/>
                <a:gd name="connsiteX216" fmla="*/ 168402 w 945927"/>
                <a:gd name="connsiteY216" fmla="*/ 288131 h 1170241"/>
                <a:gd name="connsiteX217" fmla="*/ 165640 w 945927"/>
                <a:gd name="connsiteY217" fmla="*/ 812483 h 1170241"/>
                <a:gd name="connsiteX218" fmla="*/ 165640 w 945927"/>
                <a:gd name="connsiteY218" fmla="*/ 812483 h 1170241"/>
                <a:gd name="connsiteX219" fmla="*/ 165640 w 945927"/>
                <a:gd name="connsiteY219" fmla="*/ 812483 h 1170241"/>
                <a:gd name="connsiteX220" fmla="*/ 165640 w 945927"/>
                <a:gd name="connsiteY220" fmla="*/ 812483 h 1170241"/>
                <a:gd name="connsiteX221" fmla="*/ 0 w 945927"/>
                <a:gd name="connsiteY221" fmla="*/ 664083 h 1170241"/>
                <a:gd name="connsiteX222" fmla="*/ 0 w 945927"/>
                <a:gd name="connsiteY222" fmla="*/ 664083 h 1170241"/>
                <a:gd name="connsiteX223" fmla="*/ 0 w 945927"/>
                <a:gd name="connsiteY223" fmla="*/ 664083 h 117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945927" h="1170241">
                  <a:moveTo>
                    <a:pt x="168402" y="288131"/>
                  </a:moveTo>
                  <a:lnTo>
                    <a:pt x="168402" y="520827"/>
                  </a:lnTo>
                  <a:cubicBezTo>
                    <a:pt x="168402" y="552450"/>
                    <a:pt x="142494" y="578453"/>
                    <a:pt x="110776" y="578453"/>
                  </a:cubicBezTo>
                  <a:lnTo>
                    <a:pt x="0" y="578453"/>
                  </a:lnTo>
                  <a:lnTo>
                    <a:pt x="0" y="664083"/>
                  </a:lnTo>
                  <a:lnTo>
                    <a:pt x="0" y="665607"/>
                  </a:lnTo>
                  <a:lnTo>
                    <a:pt x="0" y="665607"/>
                  </a:lnTo>
                  <a:lnTo>
                    <a:pt x="95" y="667036"/>
                  </a:lnTo>
                  <a:lnTo>
                    <a:pt x="95" y="667036"/>
                  </a:lnTo>
                  <a:lnTo>
                    <a:pt x="190" y="668465"/>
                  </a:lnTo>
                  <a:lnTo>
                    <a:pt x="190" y="668465"/>
                  </a:lnTo>
                  <a:lnTo>
                    <a:pt x="286" y="669893"/>
                  </a:lnTo>
                  <a:lnTo>
                    <a:pt x="286" y="669893"/>
                  </a:lnTo>
                  <a:lnTo>
                    <a:pt x="476" y="671322"/>
                  </a:lnTo>
                  <a:lnTo>
                    <a:pt x="476" y="671322"/>
                  </a:lnTo>
                  <a:lnTo>
                    <a:pt x="667" y="672751"/>
                  </a:lnTo>
                  <a:lnTo>
                    <a:pt x="667" y="672751"/>
                  </a:lnTo>
                  <a:cubicBezTo>
                    <a:pt x="3619" y="690467"/>
                    <a:pt x="14001" y="705421"/>
                    <a:pt x="29623" y="714375"/>
                  </a:cubicBezTo>
                  <a:lnTo>
                    <a:pt x="30194" y="714661"/>
                  </a:lnTo>
                  <a:lnTo>
                    <a:pt x="30194" y="714661"/>
                  </a:lnTo>
                  <a:lnTo>
                    <a:pt x="31432" y="715328"/>
                  </a:lnTo>
                  <a:lnTo>
                    <a:pt x="31432" y="715328"/>
                  </a:lnTo>
                  <a:lnTo>
                    <a:pt x="32671" y="715994"/>
                  </a:lnTo>
                  <a:lnTo>
                    <a:pt x="32671" y="715994"/>
                  </a:lnTo>
                  <a:lnTo>
                    <a:pt x="33909" y="716566"/>
                  </a:lnTo>
                  <a:lnTo>
                    <a:pt x="33909" y="716566"/>
                  </a:lnTo>
                  <a:cubicBezTo>
                    <a:pt x="34290" y="716756"/>
                    <a:pt x="34766" y="716947"/>
                    <a:pt x="35147" y="717137"/>
                  </a:cubicBezTo>
                  <a:lnTo>
                    <a:pt x="35147" y="717137"/>
                  </a:lnTo>
                  <a:lnTo>
                    <a:pt x="36481" y="717709"/>
                  </a:lnTo>
                  <a:lnTo>
                    <a:pt x="36481" y="717709"/>
                  </a:lnTo>
                  <a:lnTo>
                    <a:pt x="37814" y="718185"/>
                  </a:lnTo>
                  <a:lnTo>
                    <a:pt x="37814" y="718185"/>
                  </a:lnTo>
                  <a:lnTo>
                    <a:pt x="39148" y="718661"/>
                  </a:lnTo>
                  <a:lnTo>
                    <a:pt x="39148" y="718661"/>
                  </a:lnTo>
                  <a:lnTo>
                    <a:pt x="39433" y="718756"/>
                  </a:lnTo>
                  <a:cubicBezTo>
                    <a:pt x="40195" y="718947"/>
                    <a:pt x="40767" y="719233"/>
                    <a:pt x="41529" y="719423"/>
                  </a:cubicBezTo>
                  <a:lnTo>
                    <a:pt x="41815" y="719519"/>
                  </a:lnTo>
                  <a:lnTo>
                    <a:pt x="41815" y="719519"/>
                  </a:lnTo>
                  <a:lnTo>
                    <a:pt x="43148" y="719899"/>
                  </a:lnTo>
                  <a:lnTo>
                    <a:pt x="43148" y="719899"/>
                  </a:lnTo>
                  <a:lnTo>
                    <a:pt x="44482" y="720280"/>
                  </a:lnTo>
                  <a:lnTo>
                    <a:pt x="44482" y="720280"/>
                  </a:lnTo>
                  <a:lnTo>
                    <a:pt x="45910" y="720566"/>
                  </a:lnTo>
                  <a:lnTo>
                    <a:pt x="45910" y="720566"/>
                  </a:lnTo>
                  <a:cubicBezTo>
                    <a:pt x="46387" y="720662"/>
                    <a:pt x="46863" y="720757"/>
                    <a:pt x="47339" y="720852"/>
                  </a:cubicBezTo>
                  <a:lnTo>
                    <a:pt x="47339" y="720852"/>
                  </a:lnTo>
                  <a:lnTo>
                    <a:pt x="47625" y="720852"/>
                  </a:lnTo>
                  <a:cubicBezTo>
                    <a:pt x="48482" y="720947"/>
                    <a:pt x="49149" y="721138"/>
                    <a:pt x="50006" y="721233"/>
                  </a:cubicBezTo>
                  <a:lnTo>
                    <a:pt x="50292" y="721233"/>
                  </a:lnTo>
                  <a:lnTo>
                    <a:pt x="50292" y="721233"/>
                  </a:lnTo>
                  <a:lnTo>
                    <a:pt x="51721" y="721424"/>
                  </a:lnTo>
                  <a:lnTo>
                    <a:pt x="51721" y="721424"/>
                  </a:lnTo>
                  <a:lnTo>
                    <a:pt x="53149" y="721518"/>
                  </a:lnTo>
                  <a:lnTo>
                    <a:pt x="53149" y="721518"/>
                  </a:lnTo>
                  <a:lnTo>
                    <a:pt x="54578" y="721614"/>
                  </a:lnTo>
                  <a:lnTo>
                    <a:pt x="54578" y="721614"/>
                  </a:lnTo>
                  <a:lnTo>
                    <a:pt x="55054" y="721614"/>
                  </a:lnTo>
                  <a:cubicBezTo>
                    <a:pt x="56197" y="721614"/>
                    <a:pt x="57055" y="721709"/>
                    <a:pt x="58198" y="721709"/>
                  </a:cubicBezTo>
                  <a:lnTo>
                    <a:pt x="77629" y="721709"/>
                  </a:lnTo>
                  <a:lnTo>
                    <a:pt x="84582" y="721709"/>
                  </a:lnTo>
                  <a:cubicBezTo>
                    <a:pt x="129159" y="721709"/>
                    <a:pt x="165545" y="758095"/>
                    <a:pt x="165545" y="802672"/>
                  </a:cubicBezTo>
                  <a:lnTo>
                    <a:pt x="165545" y="812483"/>
                  </a:lnTo>
                  <a:lnTo>
                    <a:pt x="165545" y="814006"/>
                  </a:lnTo>
                  <a:lnTo>
                    <a:pt x="165545" y="814006"/>
                  </a:lnTo>
                  <a:lnTo>
                    <a:pt x="165640" y="815435"/>
                  </a:lnTo>
                  <a:lnTo>
                    <a:pt x="165640" y="815435"/>
                  </a:lnTo>
                  <a:lnTo>
                    <a:pt x="165735" y="816864"/>
                  </a:lnTo>
                  <a:lnTo>
                    <a:pt x="165735" y="816864"/>
                  </a:lnTo>
                  <a:lnTo>
                    <a:pt x="165830" y="818293"/>
                  </a:lnTo>
                  <a:lnTo>
                    <a:pt x="165830" y="818293"/>
                  </a:lnTo>
                  <a:lnTo>
                    <a:pt x="166021" y="819721"/>
                  </a:lnTo>
                  <a:lnTo>
                    <a:pt x="166021" y="819721"/>
                  </a:lnTo>
                  <a:lnTo>
                    <a:pt x="166211" y="821150"/>
                  </a:lnTo>
                  <a:lnTo>
                    <a:pt x="166211" y="821150"/>
                  </a:lnTo>
                  <a:lnTo>
                    <a:pt x="166497" y="822579"/>
                  </a:lnTo>
                  <a:lnTo>
                    <a:pt x="166497" y="822579"/>
                  </a:lnTo>
                  <a:cubicBezTo>
                    <a:pt x="166592" y="823055"/>
                    <a:pt x="166688" y="823531"/>
                    <a:pt x="166783" y="824008"/>
                  </a:cubicBezTo>
                  <a:lnTo>
                    <a:pt x="166783" y="824008"/>
                  </a:lnTo>
                  <a:lnTo>
                    <a:pt x="167068" y="825437"/>
                  </a:lnTo>
                  <a:lnTo>
                    <a:pt x="167068" y="825437"/>
                  </a:lnTo>
                  <a:lnTo>
                    <a:pt x="167449" y="826865"/>
                  </a:lnTo>
                  <a:lnTo>
                    <a:pt x="167449" y="826865"/>
                  </a:lnTo>
                  <a:lnTo>
                    <a:pt x="167830" y="828199"/>
                  </a:lnTo>
                  <a:lnTo>
                    <a:pt x="167830" y="828199"/>
                  </a:lnTo>
                  <a:lnTo>
                    <a:pt x="168211" y="829532"/>
                  </a:lnTo>
                  <a:lnTo>
                    <a:pt x="168211" y="829532"/>
                  </a:lnTo>
                  <a:lnTo>
                    <a:pt x="168687" y="830866"/>
                  </a:lnTo>
                  <a:lnTo>
                    <a:pt x="168687" y="830866"/>
                  </a:lnTo>
                  <a:lnTo>
                    <a:pt x="169164" y="832199"/>
                  </a:lnTo>
                  <a:lnTo>
                    <a:pt x="169164" y="832199"/>
                  </a:lnTo>
                  <a:lnTo>
                    <a:pt x="169640" y="833533"/>
                  </a:lnTo>
                  <a:lnTo>
                    <a:pt x="169640" y="833533"/>
                  </a:lnTo>
                  <a:lnTo>
                    <a:pt x="170212" y="834866"/>
                  </a:lnTo>
                  <a:lnTo>
                    <a:pt x="170212" y="834866"/>
                  </a:lnTo>
                  <a:lnTo>
                    <a:pt x="170783" y="836105"/>
                  </a:lnTo>
                  <a:lnTo>
                    <a:pt x="170783" y="836105"/>
                  </a:lnTo>
                  <a:lnTo>
                    <a:pt x="171355" y="837343"/>
                  </a:lnTo>
                  <a:lnTo>
                    <a:pt x="171355" y="837343"/>
                  </a:lnTo>
                  <a:lnTo>
                    <a:pt x="172021" y="838581"/>
                  </a:lnTo>
                  <a:lnTo>
                    <a:pt x="172021" y="838581"/>
                  </a:lnTo>
                  <a:cubicBezTo>
                    <a:pt x="172212" y="838962"/>
                    <a:pt x="172402" y="839438"/>
                    <a:pt x="172688" y="839819"/>
                  </a:cubicBezTo>
                  <a:lnTo>
                    <a:pt x="172688" y="839819"/>
                  </a:lnTo>
                  <a:lnTo>
                    <a:pt x="173355" y="841058"/>
                  </a:lnTo>
                  <a:lnTo>
                    <a:pt x="173355" y="841058"/>
                  </a:lnTo>
                  <a:cubicBezTo>
                    <a:pt x="173545" y="841438"/>
                    <a:pt x="173831" y="841819"/>
                    <a:pt x="174021" y="842296"/>
                  </a:cubicBezTo>
                  <a:lnTo>
                    <a:pt x="174021" y="842296"/>
                  </a:lnTo>
                  <a:lnTo>
                    <a:pt x="174784" y="843439"/>
                  </a:lnTo>
                  <a:lnTo>
                    <a:pt x="174784" y="843439"/>
                  </a:lnTo>
                  <a:lnTo>
                    <a:pt x="175546" y="844582"/>
                  </a:lnTo>
                  <a:lnTo>
                    <a:pt x="175546" y="844582"/>
                  </a:lnTo>
                  <a:lnTo>
                    <a:pt x="176308" y="845725"/>
                  </a:lnTo>
                  <a:lnTo>
                    <a:pt x="176308" y="845725"/>
                  </a:lnTo>
                  <a:lnTo>
                    <a:pt x="177165" y="846868"/>
                  </a:lnTo>
                  <a:lnTo>
                    <a:pt x="177165" y="846868"/>
                  </a:lnTo>
                  <a:lnTo>
                    <a:pt x="178022" y="848011"/>
                  </a:lnTo>
                  <a:lnTo>
                    <a:pt x="178022" y="848011"/>
                  </a:lnTo>
                  <a:cubicBezTo>
                    <a:pt x="178308" y="848392"/>
                    <a:pt x="178594" y="848773"/>
                    <a:pt x="178879" y="849058"/>
                  </a:cubicBezTo>
                  <a:lnTo>
                    <a:pt x="178879" y="849058"/>
                  </a:lnTo>
                  <a:lnTo>
                    <a:pt x="179737" y="850106"/>
                  </a:lnTo>
                  <a:lnTo>
                    <a:pt x="179737" y="850106"/>
                  </a:lnTo>
                  <a:lnTo>
                    <a:pt x="180689" y="851154"/>
                  </a:lnTo>
                  <a:lnTo>
                    <a:pt x="180689" y="851154"/>
                  </a:lnTo>
                  <a:lnTo>
                    <a:pt x="181642" y="852202"/>
                  </a:lnTo>
                  <a:lnTo>
                    <a:pt x="181642" y="852202"/>
                  </a:lnTo>
                  <a:lnTo>
                    <a:pt x="182594" y="853154"/>
                  </a:lnTo>
                  <a:lnTo>
                    <a:pt x="182594" y="853154"/>
                  </a:lnTo>
                  <a:lnTo>
                    <a:pt x="183546" y="854107"/>
                  </a:lnTo>
                  <a:lnTo>
                    <a:pt x="183546" y="854107"/>
                  </a:lnTo>
                  <a:lnTo>
                    <a:pt x="184595" y="855059"/>
                  </a:lnTo>
                  <a:lnTo>
                    <a:pt x="184595" y="855059"/>
                  </a:lnTo>
                  <a:lnTo>
                    <a:pt x="185642" y="856011"/>
                  </a:lnTo>
                  <a:lnTo>
                    <a:pt x="185642" y="856011"/>
                  </a:lnTo>
                  <a:lnTo>
                    <a:pt x="186690" y="856869"/>
                  </a:lnTo>
                  <a:lnTo>
                    <a:pt x="186690" y="856869"/>
                  </a:lnTo>
                  <a:cubicBezTo>
                    <a:pt x="187071" y="857155"/>
                    <a:pt x="187452" y="857440"/>
                    <a:pt x="187737" y="857726"/>
                  </a:cubicBezTo>
                  <a:lnTo>
                    <a:pt x="187737" y="857726"/>
                  </a:lnTo>
                  <a:cubicBezTo>
                    <a:pt x="188119" y="858012"/>
                    <a:pt x="188500" y="858298"/>
                    <a:pt x="188786" y="858583"/>
                  </a:cubicBezTo>
                  <a:lnTo>
                    <a:pt x="188786" y="858583"/>
                  </a:lnTo>
                  <a:lnTo>
                    <a:pt x="189929" y="859441"/>
                  </a:lnTo>
                  <a:lnTo>
                    <a:pt x="189929" y="859441"/>
                  </a:lnTo>
                  <a:lnTo>
                    <a:pt x="191071" y="860202"/>
                  </a:lnTo>
                  <a:lnTo>
                    <a:pt x="191071" y="860202"/>
                  </a:lnTo>
                  <a:lnTo>
                    <a:pt x="192214" y="860965"/>
                  </a:lnTo>
                  <a:lnTo>
                    <a:pt x="192214" y="860965"/>
                  </a:lnTo>
                  <a:lnTo>
                    <a:pt x="193357" y="861727"/>
                  </a:lnTo>
                  <a:lnTo>
                    <a:pt x="193357" y="861727"/>
                  </a:lnTo>
                  <a:lnTo>
                    <a:pt x="194596" y="862394"/>
                  </a:lnTo>
                  <a:lnTo>
                    <a:pt x="194596" y="862394"/>
                  </a:lnTo>
                  <a:lnTo>
                    <a:pt x="195834" y="863060"/>
                  </a:lnTo>
                  <a:lnTo>
                    <a:pt x="195834" y="863060"/>
                  </a:lnTo>
                  <a:lnTo>
                    <a:pt x="197072" y="863727"/>
                  </a:lnTo>
                  <a:lnTo>
                    <a:pt x="197072" y="863727"/>
                  </a:lnTo>
                  <a:lnTo>
                    <a:pt x="198311" y="864393"/>
                  </a:lnTo>
                  <a:lnTo>
                    <a:pt x="198311" y="864393"/>
                  </a:lnTo>
                  <a:lnTo>
                    <a:pt x="199549" y="864965"/>
                  </a:lnTo>
                  <a:lnTo>
                    <a:pt x="199549" y="864965"/>
                  </a:lnTo>
                  <a:cubicBezTo>
                    <a:pt x="199930" y="865156"/>
                    <a:pt x="200406" y="865346"/>
                    <a:pt x="200787" y="865536"/>
                  </a:cubicBezTo>
                  <a:lnTo>
                    <a:pt x="200787" y="865536"/>
                  </a:lnTo>
                  <a:lnTo>
                    <a:pt x="202120" y="866109"/>
                  </a:lnTo>
                  <a:lnTo>
                    <a:pt x="202120" y="866109"/>
                  </a:lnTo>
                  <a:lnTo>
                    <a:pt x="203454" y="866585"/>
                  </a:lnTo>
                  <a:lnTo>
                    <a:pt x="203454" y="866585"/>
                  </a:lnTo>
                  <a:lnTo>
                    <a:pt x="204788" y="867061"/>
                  </a:lnTo>
                  <a:lnTo>
                    <a:pt x="204788" y="867061"/>
                  </a:lnTo>
                  <a:lnTo>
                    <a:pt x="206121" y="867537"/>
                  </a:lnTo>
                  <a:lnTo>
                    <a:pt x="206121" y="867537"/>
                  </a:lnTo>
                  <a:lnTo>
                    <a:pt x="207454" y="867918"/>
                  </a:lnTo>
                  <a:lnTo>
                    <a:pt x="207454" y="867918"/>
                  </a:lnTo>
                  <a:lnTo>
                    <a:pt x="208788" y="868299"/>
                  </a:lnTo>
                  <a:lnTo>
                    <a:pt x="208788" y="868299"/>
                  </a:lnTo>
                  <a:lnTo>
                    <a:pt x="210121" y="868680"/>
                  </a:lnTo>
                  <a:lnTo>
                    <a:pt x="210121" y="868680"/>
                  </a:lnTo>
                  <a:lnTo>
                    <a:pt x="211550" y="868966"/>
                  </a:lnTo>
                  <a:lnTo>
                    <a:pt x="211550" y="868966"/>
                  </a:lnTo>
                  <a:cubicBezTo>
                    <a:pt x="212027" y="869061"/>
                    <a:pt x="212503" y="869156"/>
                    <a:pt x="212979" y="869251"/>
                  </a:cubicBezTo>
                  <a:lnTo>
                    <a:pt x="212979" y="869251"/>
                  </a:lnTo>
                  <a:lnTo>
                    <a:pt x="214408" y="869537"/>
                  </a:lnTo>
                  <a:lnTo>
                    <a:pt x="214408" y="869537"/>
                  </a:lnTo>
                  <a:lnTo>
                    <a:pt x="215836" y="869727"/>
                  </a:lnTo>
                  <a:lnTo>
                    <a:pt x="215836" y="869727"/>
                  </a:lnTo>
                  <a:lnTo>
                    <a:pt x="217265" y="869918"/>
                  </a:lnTo>
                  <a:lnTo>
                    <a:pt x="217265" y="869918"/>
                  </a:lnTo>
                  <a:lnTo>
                    <a:pt x="218694" y="870013"/>
                  </a:lnTo>
                  <a:lnTo>
                    <a:pt x="218694" y="870013"/>
                  </a:lnTo>
                  <a:lnTo>
                    <a:pt x="220123" y="870109"/>
                  </a:lnTo>
                  <a:lnTo>
                    <a:pt x="220123" y="870109"/>
                  </a:lnTo>
                  <a:lnTo>
                    <a:pt x="220599" y="870109"/>
                  </a:lnTo>
                  <a:cubicBezTo>
                    <a:pt x="221646" y="870109"/>
                    <a:pt x="222599" y="870204"/>
                    <a:pt x="223742" y="870204"/>
                  </a:cubicBezTo>
                  <a:lnTo>
                    <a:pt x="236505" y="870204"/>
                  </a:lnTo>
                  <a:lnTo>
                    <a:pt x="251270" y="870204"/>
                  </a:lnTo>
                  <a:cubicBezTo>
                    <a:pt x="295846" y="870204"/>
                    <a:pt x="332232" y="906590"/>
                    <a:pt x="332232" y="951167"/>
                  </a:cubicBezTo>
                  <a:lnTo>
                    <a:pt x="332232" y="1014508"/>
                  </a:lnTo>
                  <a:lnTo>
                    <a:pt x="332232" y="1109472"/>
                  </a:lnTo>
                  <a:lnTo>
                    <a:pt x="332232" y="1112615"/>
                  </a:lnTo>
                  <a:cubicBezTo>
                    <a:pt x="332232" y="1144238"/>
                    <a:pt x="358140" y="1170242"/>
                    <a:pt x="389858" y="1170242"/>
                  </a:cubicBezTo>
                  <a:lnTo>
                    <a:pt x="564737" y="1170242"/>
                  </a:lnTo>
                  <a:cubicBezTo>
                    <a:pt x="596455" y="1170242"/>
                    <a:pt x="622363" y="1144333"/>
                    <a:pt x="622363" y="1112615"/>
                  </a:cubicBezTo>
                  <a:lnTo>
                    <a:pt x="622363" y="1104519"/>
                  </a:lnTo>
                  <a:lnTo>
                    <a:pt x="624364" y="600646"/>
                  </a:lnTo>
                  <a:cubicBezTo>
                    <a:pt x="623983" y="579501"/>
                    <a:pt x="613696" y="559403"/>
                    <a:pt x="572928" y="559403"/>
                  </a:cubicBezTo>
                  <a:lnTo>
                    <a:pt x="529494" y="559403"/>
                  </a:lnTo>
                  <a:cubicBezTo>
                    <a:pt x="497777" y="559403"/>
                    <a:pt x="471868" y="533495"/>
                    <a:pt x="471868" y="501777"/>
                  </a:cubicBezTo>
                  <a:lnTo>
                    <a:pt x="471868" y="481774"/>
                  </a:lnTo>
                  <a:cubicBezTo>
                    <a:pt x="471868" y="450056"/>
                    <a:pt x="497777" y="424148"/>
                    <a:pt x="529494" y="424148"/>
                  </a:cubicBezTo>
                  <a:cubicBezTo>
                    <a:pt x="649034" y="424148"/>
                    <a:pt x="767810" y="423100"/>
                    <a:pt x="888302" y="423100"/>
                  </a:cubicBezTo>
                  <a:cubicBezTo>
                    <a:pt x="920019" y="423100"/>
                    <a:pt x="945928" y="397192"/>
                    <a:pt x="945928" y="365474"/>
                  </a:cubicBezTo>
                  <a:lnTo>
                    <a:pt x="945928" y="208312"/>
                  </a:lnTo>
                  <a:cubicBezTo>
                    <a:pt x="945928" y="205359"/>
                    <a:pt x="945928" y="202501"/>
                    <a:pt x="945452" y="202025"/>
                  </a:cubicBezTo>
                  <a:lnTo>
                    <a:pt x="945452" y="0"/>
                  </a:lnTo>
                  <a:lnTo>
                    <a:pt x="857726" y="0"/>
                  </a:lnTo>
                  <a:cubicBezTo>
                    <a:pt x="831818" y="0"/>
                    <a:pt x="809720" y="17431"/>
                    <a:pt x="802577" y="41053"/>
                  </a:cubicBezTo>
                  <a:lnTo>
                    <a:pt x="802577" y="83058"/>
                  </a:lnTo>
                  <a:cubicBezTo>
                    <a:pt x="802577" y="114681"/>
                    <a:pt x="776668" y="140684"/>
                    <a:pt x="744950" y="140684"/>
                  </a:cubicBezTo>
                  <a:lnTo>
                    <a:pt x="635508" y="140684"/>
                  </a:lnTo>
                  <a:lnTo>
                    <a:pt x="635508" y="230505"/>
                  </a:lnTo>
                  <a:cubicBezTo>
                    <a:pt x="635508" y="262128"/>
                    <a:pt x="609600" y="288131"/>
                    <a:pt x="577882" y="288131"/>
                  </a:cubicBezTo>
                  <a:lnTo>
                    <a:pt x="168402" y="288131"/>
                  </a:lnTo>
                  <a:close/>
                  <a:moveTo>
                    <a:pt x="165640" y="812483"/>
                  </a:moveTo>
                  <a:lnTo>
                    <a:pt x="165640" y="812483"/>
                  </a:lnTo>
                  <a:lnTo>
                    <a:pt x="165640" y="812483"/>
                  </a:lnTo>
                  <a:lnTo>
                    <a:pt x="165640" y="812483"/>
                  </a:lnTo>
                  <a:close/>
                  <a:moveTo>
                    <a:pt x="0" y="664083"/>
                  </a:moveTo>
                  <a:lnTo>
                    <a:pt x="0" y="664083"/>
                  </a:lnTo>
                  <a:lnTo>
                    <a:pt x="0" y="664083"/>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3" name="Freeform: Shape 202">
              <a:extLst>
                <a:ext uri="{FF2B5EF4-FFF2-40B4-BE49-F238E27FC236}">
                  <a16:creationId xmlns:a16="http://schemas.microsoft.com/office/drawing/2014/main" id="{4CBDA119-5F5B-4763-A493-B98CABC431F3}"/>
                </a:ext>
              </a:extLst>
            </p:cNvPr>
            <p:cNvSpPr/>
            <p:nvPr/>
          </p:nvSpPr>
          <p:spPr>
            <a:xfrm>
              <a:off x="5763689" y="4552457"/>
              <a:ext cx="678846" cy="1020508"/>
            </a:xfrm>
            <a:custGeom>
              <a:avLst/>
              <a:gdLst>
                <a:gd name="connsiteX0" fmla="*/ 374332 w 678846"/>
                <a:gd name="connsiteY0" fmla="*/ 1020509 h 1020508"/>
                <a:gd name="connsiteX1" fmla="*/ 678847 w 678846"/>
                <a:gd name="connsiteY1" fmla="*/ 1020509 h 1020508"/>
                <a:gd name="connsiteX2" fmla="*/ 678847 w 678846"/>
                <a:gd name="connsiteY2" fmla="*/ 0 h 1020508"/>
                <a:gd name="connsiteX3" fmla="*/ 544925 w 678846"/>
                <a:gd name="connsiteY3" fmla="*/ 0 h 1020508"/>
                <a:gd name="connsiteX4" fmla="*/ 474916 w 678846"/>
                <a:gd name="connsiteY4" fmla="*/ 70009 h 1020508"/>
                <a:gd name="connsiteX5" fmla="*/ 474916 w 678846"/>
                <a:gd name="connsiteY5" fmla="*/ 153258 h 1020508"/>
                <a:gd name="connsiteX6" fmla="*/ 234410 w 678846"/>
                <a:gd name="connsiteY6" fmla="*/ 153258 h 1020508"/>
                <a:gd name="connsiteX7" fmla="*/ 164402 w 678846"/>
                <a:gd name="connsiteY7" fmla="*/ 223266 h 1020508"/>
                <a:gd name="connsiteX8" fmla="*/ 164402 w 678846"/>
                <a:gd name="connsiteY8" fmla="*/ 284893 h 1020508"/>
                <a:gd name="connsiteX9" fmla="*/ 70009 w 678846"/>
                <a:gd name="connsiteY9" fmla="*/ 284893 h 1020508"/>
                <a:gd name="connsiteX10" fmla="*/ 0 w 678846"/>
                <a:gd name="connsiteY10" fmla="*/ 354902 h 1020508"/>
                <a:gd name="connsiteX11" fmla="*/ 0 w 678846"/>
                <a:gd name="connsiteY11" fmla="*/ 662845 h 1020508"/>
                <a:gd name="connsiteX12" fmla="*/ 70009 w 678846"/>
                <a:gd name="connsiteY12" fmla="*/ 732854 h 1020508"/>
                <a:gd name="connsiteX13" fmla="*/ 122682 w 678846"/>
                <a:gd name="connsiteY13" fmla="*/ 732854 h 1020508"/>
                <a:gd name="connsiteX14" fmla="*/ 164402 w 678846"/>
                <a:gd name="connsiteY14" fmla="*/ 777145 h 1020508"/>
                <a:gd name="connsiteX15" fmla="*/ 164402 w 678846"/>
                <a:gd name="connsiteY15" fmla="*/ 806292 h 1020508"/>
                <a:gd name="connsiteX16" fmla="*/ 234410 w 678846"/>
                <a:gd name="connsiteY16" fmla="*/ 876300 h 1020508"/>
                <a:gd name="connsiteX17" fmla="*/ 316706 w 678846"/>
                <a:gd name="connsiteY17" fmla="*/ 876300 h 1020508"/>
                <a:gd name="connsiteX18" fmla="*/ 316706 w 678846"/>
                <a:gd name="connsiteY18" fmla="*/ 962692 h 1020508"/>
                <a:gd name="connsiteX19" fmla="*/ 374332 w 678846"/>
                <a:gd name="connsiteY19" fmla="*/ 1020509 h 1020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8846" h="1020508">
                  <a:moveTo>
                    <a:pt x="374332" y="1020509"/>
                  </a:moveTo>
                  <a:lnTo>
                    <a:pt x="678847" y="1020509"/>
                  </a:lnTo>
                  <a:lnTo>
                    <a:pt x="678847" y="0"/>
                  </a:lnTo>
                  <a:lnTo>
                    <a:pt x="544925" y="0"/>
                  </a:lnTo>
                  <a:cubicBezTo>
                    <a:pt x="506444" y="0"/>
                    <a:pt x="474916" y="31528"/>
                    <a:pt x="474916" y="70009"/>
                  </a:cubicBezTo>
                  <a:lnTo>
                    <a:pt x="474916" y="153258"/>
                  </a:lnTo>
                  <a:lnTo>
                    <a:pt x="234410" y="153258"/>
                  </a:lnTo>
                  <a:cubicBezTo>
                    <a:pt x="195929" y="153258"/>
                    <a:pt x="164402" y="184785"/>
                    <a:pt x="164402" y="223266"/>
                  </a:cubicBezTo>
                  <a:lnTo>
                    <a:pt x="164402" y="284893"/>
                  </a:lnTo>
                  <a:lnTo>
                    <a:pt x="70009" y="284893"/>
                  </a:lnTo>
                  <a:cubicBezTo>
                    <a:pt x="31528" y="284893"/>
                    <a:pt x="0" y="316421"/>
                    <a:pt x="0" y="354902"/>
                  </a:cubicBezTo>
                  <a:lnTo>
                    <a:pt x="0" y="662845"/>
                  </a:lnTo>
                  <a:cubicBezTo>
                    <a:pt x="0" y="701326"/>
                    <a:pt x="31528" y="732854"/>
                    <a:pt x="70009" y="732854"/>
                  </a:cubicBezTo>
                  <a:lnTo>
                    <a:pt x="122682" y="732854"/>
                  </a:lnTo>
                  <a:cubicBezTo>
                    <a:pt x="149066" y="734854"/>
                    <a:pt x="165545" y="754475"/>
                    <a:pt x="164402" y="777145"/>
                  </a:cubicBezTo>
                  <a:lnTo>
                    <a:pt x="164402" y="806292"/>
                  </a:lnTo>
                  <a:cubicBezTo>
                    <a:pt x="164402" y="844772"/>
                    <a:pt x="195929" y="876300"/>
                    <a:pt x="234410" y="876300"/>
                  </a:cubicBezTo>
                  <a:lnTo>
                    <a:pt x="316706" y="876300"/>
                  </a:lnTo>
                  <a:lnTo>
                    <a:pt x="316706" y="962692"/>
                  </a:lnTo>
                  <a:cubicBezTo>
                    <a:pt x="316706" y="994600"/>
                    <a:pt x="342615" y="1020509"/>
                    <a:pt x="374332" y="102050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4" name="Freeform: Shape 203">
              <a:extLst>
                <a:ext uri="{FF2B5EF4-FFF2-40B4-BE49-F238E27FC236}">
                  <a16:creationId xmlns:a16="http://schemas.microsoft.com/office/drawing/2014/main" id="{689A2B0C-8E56-4AD9-8E96-B916F44AAE72}"/>
                </a:ext>
              </a:extLst>
            </p:cNvPr>
            <p:cNvSpPr/>
            <p:nvPr/>
          </p:nvSpPr>
          <p:spPr>
            <a:xfrm>
              <a:off x="5282867" y="4139834"/>
              <a:ext cx="864774" cy="563117"/>
            </a:xfrm>
            <a:custGeom>
              <a:avLst/>
              <a:gdLst>
                <a:gd name="connsiteX0" fmla="*/ 0 w 864774"/>
                <a:gd name="connsiteY0" fmla="*/ 208979 h 563117"/>
                <a:gd name="connsiteX1" fmla="*/ 0 w 864774"/>
                <a:gd name="connsiteY1" fmla="*/ 563118 h 563117"/>
                <a:gd name="connsiteX2" fmla="*/ 101251 w 864774"/>
                <a:gd name="connsiteY2" fmla="*/ 563118 h 563117"/>
                <a:gd name="connsiteX3" fmla="*/ 158877 w 864774"/>
                <a:gd name="connsiteY3" fmla="*/ 505492 h 563117"/>
                <a:gd name="connsiteX4" fmla="*/ 158877 w 864774"/>
                <a:gd name="connsiteY4" fmla="*/ 415671 h 563117"/>
                <a:gd name="connsiteX5" fmla="*/ 268319 w 864774"/>
                <a:gd name="connsiteY5" fmla="*/ 415671 h 563117"/>
                <a:gd name="connsiteX6" fmla="*/ 325945 w 864774"/>
                <a:gd name="connsiteY6" fmla="*/ 358045 h 563117"/>
                <a:gd name="connsiteX7" fmla="*/ 325945 w 864774"/>
                <a:gd name="connsiteY7" fmla="*/ 321564 h 563117"/>
                <a:gd name="connsiteX8" fmla="*/ 381095 w 864774"/>
                <a:gd name="connsiteY8" fmla="*/ 280511 h 563117"/>
                <a:gd name="connsiteX9" fmla="*/ 864775 w 864774"/>
                <a:gd name="connsiteY9" fmla="*/ 280416 h 563117"/>
                <a:gd name="connsiteX10" fmla="*/ 864775 w 864774"/>
                <a:gd name="connsiteY10" fmla="*/ 278416 h 563117"/>
                <a:gd name="connsiteX11" fmla="*/ 856679 w 864774"/>
                <a:gd name="connsiteY11" fmla="*/ 278416 h 563117"/>
                <a:gd name="connsiteX12" fmla="*/ 799052 w 864774"/>
                <a:gd name="connsiteY12" fmla="*/ 220789 h 563117"/>
                <a:gd name="connsiteX13" fmla="*/ 799052 w 864774"/>
                <a:gd name="connsiteY13" fmla="*/ 1143 h 563117"/>
                <a:gd name="connsiteX14" fmla="*/ 786575 w 864774"/>
                <a:gd name="connsiteY14" fmla="*/ 0 h 563117"/>
                <a:gd name="connsiteX15" fmla="*/ 453580 w 864774"/>
                <a:gd name="connsiteY15" fmla="*/ 0 h 563117"/>
                <a:gd name="connsiteX16" fmla="*/ 404050 w 864774"/>
                <a:gd name="connsiteY16" fmla="*/ 0 h 563117"/>
                <a:gd name="connsiteX17" fmla="*/ 288703 w 864774"/>
                <a:gd name="connsiteY17" fmla="*/ 0 h 563117"/>
                <a:gd name="connsiteX18" fmla="*/ 218884 w 864774"/>
                <a:gd name="connsiteY18" fmla="*/ 64389 h 563117"/>
                <a:gd name="connsiteX19" fmla="*/ 138113 w 864774"/>
                <a:gd name="connsiteY19" fmla="*/ 138874 h 563117"/>
                <a:gd name="connsiteX20" fmla="*/ 69913 w 864774"/>
                <a:gd name="connsiteY20" fmla="*/ 138874 h 563117"/>
                <a:gd name="connsiteX21" fmla="*/ 0 w 864774"/>
                <a:gd name="connsiteY21" fmla="*/ 208979 h 56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4774" h="563117">
                  <a:moveTo>
                    <a:pt x="0" y="208979"/>
                  </a:moveTo>
                  <a:lnTo>
                    <a:pt x="0" y="563118"/>
                  </a:lnTo>
                  <a:lnTo>
                    <a:pt x="101251" y="563118"/>
                  </a:lnTo>
                  <a:cubicBezTo>
                    <a:pt x="132969" y="563118"/>
                    <a:pt x="158877" y="537210"/>
                    <a:pt x="158877" y="505492"/>
                  </a:cubicBezTo>
                  <a:lnTo>
                    <a:pt x="158877" y="415671"/>
                  </a:lnTo>
                  <a:lnTo>
                    <a:pt x="268319" y="415671"/>
                  </a:lnTo>
                  <a:cubicBezTo>
                    <a:pt x="300038" y="415671"/>
                    <a:pt x="325945" y="389763"/>
                    <a:pt x="325945" y="358045"/>
                  </a:cubicBezTo>
                  <a:lnTo>
                    <a:pt x="325945" y="321564"/>
                  </a:lnTo>
                  <a:cubicBezTo>
                    <a:pt x="333089" y="297847"/>
                    <a:pt x="355187" y="280511"/>
                    <a:pt x="381095" y="280511"/>
                  </a:cubicBezTo>
                  <a:cubicBezTo>
                    <a:pt x="546449" y="280511"/>
                    <a:pt x="390430" y="280416"/>
                    <a:pt x="864775" y="280416"/>
                  </a:cubicBezTo>
                  <a:lnTo>
                    <a:pt x="864775" y="278416"/>
                  </a:lnTo>
                  <a:lnTo>
                    <a:pt x="856679" y="278416"/>
                  </a:lnTo>
                  <a:cubicBezTo>
                    <a:pt x="825055" y="278416"/>
                    <a:pt x="799052" y="252508"/>
                    <a:pt x="799052" y="220789"/>
                  </a:cubicBezTo>
                  <a:lnTo>
                    <a:pt x="799052" y="1143"/>
                  </a:lnTo>
                  <a:cubicBezTo>
                    <a:pt x="795052" y="381"/>
                    <a:pt x="790860" y="0"/>
                    <a:pt x="786575" y="0"/>
                  </a:cubicBezTo>
                  <a:lnTo>
                    <a:pt x="453580" y="0"/>
                  </a:lnTo>
                  <a:lnTo>
                    <a:pt x="404050" y="0"/>
                  </a:lnTo>
                  <a:lnTo>
                    <a:pt x="288703" y="0"/>
                  </a:lnTo>
                  <a:cubicBezTo>
                    <a:pt x="252126" y="0"/>
                    <a:pt x="221742" y="28480"/>
                    <a:pt x="218884" y="64389"/>
                  </a:cubicBezTo>
                  <a:cubicBezTo>
                    <a:pt x="215551" y="106585"/>
                    <a:pt x="180499" y="138874"/>
                    <a:pt x="138113" y="138874"/>
                  </a:cubicBezTo>
                  <a:lnTo>
                    <a:pt x="69913" y="138874"/>
                  </a:lnTo>
                  <a:cubicBezTo>
                    <a:pt x="31528" y="138970"/>
                    <a:pt x="0" y="170497"/>
                    <a:pt x="0" y="20897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5" name="Freeform: Shape 204">
              <a:extLst>
                <a:ext uri="{FF2B5EF4-FFF2-40B4-BE49-F238E27FC236}">
                  <a16:creationId xmlns:a16="http://schemas.microsoft.com/office/drawing/2014/main" id="{55780529-FB73-448A-A34C-BF99366EEEA1}"/>
                </a:ext>
              </a:extLst>
            </p:cNvPr>
            <p:cNvSpPr/>
            <p:nvPr/>
          </p:nvSpPr>
          <p:spPr>
            <a:xfrm>
              <a:off x="4017848" y="3391550"/>
              <a:ext cx="1149861" cy="437387"/>
            </a:xfrm>
            <a:custGeom>
              <a:avLst/>
              <a:gdLst>
                <a:gd name="connsiteX0" fmla="*/ 16292 w 1149861"/>
                <a:gd name="connsiteY0" fmla="*/ 437388 h 437387"/>
                <a:gd name="connsiteX1" fmla="*/ 927834 w 1149861"/>
                <a:gd name="connsiteY1" fmla="*/ 437388 h 437387"/>
                <a:gd name="connsiteX2" fmla="*/ 985460 w 1149861"/>
                <a:gd name="connsiteY2" fmla="*/ 379762 h 437387"/>
                <a:gd name="connsiteX3" fmla="*/ 985460 w 1149861"/>
                <a:gd name="connsiteY3" fmla="*/ 216217 h 437387"/>
                <a:gd name="connsiteX4" fmla="*/ 1066423 w 1149861"/>
                <a:gd name="connsiteY4" fmla="*/ 135255 h 437387"/>
                <a:gd name="connsiteX5" fmla="*/ 1092236 w 1149861"/>
                <a:gd name="connsiteY5" fmla="*/ 135255 h 437387"/>
                <a:gd name="connsiteX6" fmla="*/ 1149862 w 1149861"/>
                <a:gd name="connsiteY6" fmla="*/ 77629 h 437387"/>
                <a:gd name="connsiteX7" fmla="*/ 1149862 w 1149861"/>
                <a:gd name="connsiteY7" fmla="*/ 57626 h 437387"/>
                <a:gd name="connsiteX8" fmla="*/ 1092236 w 1149861"/>
                <a:gd name="connsiteY8" fmla="*/ 0 h 437387"/>
                <a:gd name="connsiteX9" fmla="*/ 927834 w 1149861"/>
                <a:gd name="connsiteY9" fmla="*/ 0 h 437387"/>
                <a:gd name="connsiteX10" fmla="*/ 698662 w 1149861"/>
                <a:gd name="connsiteY10" fmla="*/ 0 h 437387"/>
                <a:gd name="connsiteX11" fmla="*/ 641322 w 1149861"/>
                <a:gd name="connsiteY11" fmla="*/ 71056 h 437387"/>
                <a:gd name="connsiteX12" fmla="*/ 571504 w 1149861"/>
                <a:gd name="connsiteY12" fmla="*/ 135446 h 437387"/>
                <a:gd name="connsiteX13" fmla="*/ 456156 w 1149861"/>
                <a:gd name="connsiteY13" fmla="*/ 135446 h 437387"/>
                <a:gd name="connsiteX14" fmla="*/ 406626 w 1149861"/>
                <a:gd name="connsiteY14" fmla="*/ 135446 h 437387"/>
                <a:gd name="connsiteX15" fmla="*/ 165262 w 1149861"/>
                <a:gd name="connsiteY15" fmla="*/ 135446 h 437387"/>
                <a:gd name="connsiteX16" fmla="*/ 165262 w 1149861"/>
                <a:gd name="connsiteY16" fmla="*/ 232696 h 437387"/>
                <a:gd name="connsiteX17" fmla="*/ 107636 w 1149861"/>
                <a:gd name="connsiteY17" fmla="*/ 290322 h 437387"/>
                <a:gd name="connsiteX18" fmla="*/ 72775 w 1149861"/>
                <a:gd name="connsiteY18" fmla="*/ 290322 h 437387"/>
                <a:gd name="connsiteX19" fmla="*/ 99 w 1149861"/>
                <a:gd name="connsiteY19" fmla="*/ 366998 h 437387"/>
                <a:gd name="connsiteX20" fmla="*/ 99 w 1149861"/>
                <a:gd name="connsiteY20" fmla="*/ 435007 h 437387"/>
                <a:gd name="connsiteX21" fmla="*/ 16292 w 1149861"/>
                <a:gd name="connsiteY21" fmla="*/ 437388 h 43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9861" h="437387">
                  <a:moveTo>
                    <a:pt x="16292" y="437388"/>
                  </a:moveTo>
                  <a:lnTo>
                    <a:pt x="927834" y="437388"/>
                  </a:lnTo>
                  <a:cubicBezTo>
                    <a:pt x="959552" y="437388"/>
                    <a:pt x="985460" y="411480"/>
                    <a:pt x="985460" y="379762"/>
                  </a:cubicBezTo>
                  <a:lnTo>
                    <a:pt x="985460" y="216217"/>
                  </a:lnTo>
                  <a:cubicBezTo>
                    <a:pt x="985460" y="171640"/>
                    <a:pt x="1021846" y="135255"/>
                    <a:pt x="1066423" y="135255"/>
                  </a:cubicBezTo>
                  <a:lnTo>
                    <a:pt x="1092236" y="135255"/>
                  </a:lnTo>
                  <a:cubicBezTo>
                    <a:pt x="1123954" y="135255"/>
                    <a:pt x="1149862" y="109347"/>
                    <a:pt x="1149862" y="77629"/>
                  </a:cubicBezTo>
                  <a:lnTo>
                    <a:pt x="1149862" y="57626"/>
                  </a:lnTo>
                  <a:cubicBezTo>
                    <a:pt x="1149862" y="25908"/>
                    <a:pt x="1123954" y="0"/>
                    <a:pt x="1092236" y="0"/>
                  </a:cubicBezTo>
                  <a:lnTo>
                    <a:pt x="927834" y="0"/>
                  </a:lnTo>
                  <a:lnTo>
                    <a:pt x="698662" y="0"/>
                  </a:lnTo>
                  <a:cubicBezTo>
                    <a:pt x="667420" y="9334"/>
                    <a:pt x="644084" y="36957"/>
                    <a:pt x="641322" y="71056"/>
                  </a:cubicBezTo>
                  <a:cubicBezTo>
                    <a:pt x="638465" y="106966"/>
                    <a:pt x="608175" y="135446"/>
                    <a:pt x="571504" y="135446"/>
                  </a:cubicBezTo>
                  <a:lnTo>
                    <a:pt x="456156" y="135446"/>
                  </a:lnTo>
                  <a:lnTo>
                    <a:pt x="406626" y="135446"/>
                  </a:lnTo>
                  <a:lnTo>
                    <a:pt x="165262" y="135446"/>
                  </a:lnTo>
                  <a:lnTo>
                    <a:pt x="165262" y="232696"/>
                  </a:lnTo>
                  <a:cubicBezTo>
                    <a:pt x="165262" y="264414"/>
                    <a:pt x="139354" y="290322"/>
                    <a:pt x="107636" y="290322"/>
                  </a:cubicBezTo>
                  <a:lnTo>
                    <a:pt x="72775" y="290322"/>
                  </a:lnTo>
                  <a:cubicBezTo>
                    <a:pt x="16482" y="290322"/>
                    <a:pt x="-1520" y="345376"/>
                    <a:pt x="99" y="366998"/>
                  </a:cubicBezTo>
                  <a:lnTo>
                    <a:pt x="99" y="435007"/>
                  </a:lnTo>
                  <a:cubicBezTo>
                    <a:pt x="5338" y="436626"/>
                    <a:pt x="10672" y="437388"/>
                    <a:pt x="16292" y="437388"/>
                  </a:cubicBez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6" name="Freeform: Shape 205">
              <a:extLst>
                <a:ext uri="{FF2B5EF4-FFF2-40B4-BE49-F238E27FC236}">
                  <a16:creationId xmlns:a16="http://schemas.microsoft.com/office/drawing/2014/main" id="{F7D71943-4E40-4119-9D75-695B264B4E6B}"/>
                </a:ext>
              </a:extLst>
            </p:cNvPr>
            <p:cNvSpPr/>
            <p:nvPr/>
          </p:nvSpPr>
          <p:spPr>
            <a:xfrm>
              <a:off x="4975781" y="4445015"/>
              <a:ext cx="307848" cy="259556"/>
            </a:xfrm>
            <a:custGeom>
              <a:avLst/>
              <a:gdLst>
                <a:gd name="connsiteX0" fmla="*/ 115157 w 307848"/>
                <a:gd name="connsiteY0" fmla="*/ 0 h 259556"/>
                <a:gd name="connsiteX1" fmla="*/ 0 w 307848"/>
                <a:gd name="connsiteY1" fmla="*/ 114300 h 259556"/>
                <a:gd name="connsiteX2" fmla="*/ 0 w 307848"/>
                <a:gd name="connsiteY2" fmla="*/ 259556 h 259556"/>
                <a:gd name="connsiteX3" fmla="*/ 115157 w 307848"/>
                <a:gd name="connsiteY3" fmla="*/ 259556 h 259556"/>
                <a:gd name="connsiteX4" fmla="*/ 154305 w 307848"/>
                <a:gd name="connsiteY4" fmla="*/ 259556 h 259556"/>
                <a:gd name="connsiteX5" fmla="*/ 307848 w 307848"/>
                <a:gd name="connsiteY5" fmla="*/ 259556 h 259556"/>
                <a:gd name="connsiteX6" fmla="*/ 307848 w 307848"/>
                <a:gd name="connsiteY6" fmla="*/ 0 h 259556"/>
                <a:gd name="connsiteX7" fmla="*/ 115157 w 307848"/>
                <a:gd name="connsiteY7" fmla="*/ 0 h 25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848" h="259556">
                  <a:moveTo>
                    <a:pt x="115157" y="0"/>
                  </a:moveTo>
                  <a:cubicBezTo>
                    <a:pt x="51816" y="0"/>
                    <a:pt x="0" y="51435"/>
                    <a:pt x="0" y="114300"/>
                  </a:cubicBezTo>
                  <a:lnTo>
                    <a:pt x="0" y="259556"/>
                  </a:lnTo>
                  <a:lnTo>
                    <a:pt x="115157" y="259556"/>
                  </a:lnTo>
                  <a:lnTo>
                    <a:pt x="154305" y="259556"/>
                  </a:lnTo>
                  <a:lnTo>
                    <a:pt x="307848" y="259556"/>
                  </a:lnTo>
                  <a:lnTo>
                    <a:pt x="307848" y="0"/>
                  </a:lnTo>
                  <a:lnTo>
                    <a:pt x="115157"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7" name="Freeform: Shape 206">
              <a:extLst>
                <a:ext uri="{FF2B5EF4-FFF2-40B4-BE49-F238E27FC236}">
                  <a16:creationId xmlns:a16="http://schemas.microsoft.com/office/drawing/2014/main" id="{5C26D1AF-F622-4B02-9C99-DD8A5D2DD52E}"/>
                </a:ext>
              </a:extLst>
            </p:cNvPr>
            <p:cNvSpPr/>
            <p:nvPr/>
          </p:nvSpPr>
          <p:spPr>
            <a:xfrm>
              <a:off x="4180063" y="3970003"/>
              <a:ext cx="470820" cy="419195"/>
            </a:xfrm>
            <a:custGeom>
              <a:avLst/>
              <a:gdLst>
                <a:gd name="connsiteX0" fmla="*/ 57626 w 470820"/>
                <a:gd name="connsiteY0" fmla="*/ 571 h 419195"/>
                <a:gd name="connsiteX1" fmla="*/ 0 w 470820"/>
                <a:gd name="connsiteY1" fmla="*/ 58198 h 419195"/>
                <a:gd name="connsiteX2" fmla="*/ 0 w 470820"/>
                <a:gd name="connsiteY2" fmla="*/ 78200 h 419195"/>
                <a:gd name="connsiteX3" fmla="*/ 57626 w 470820"/>
                <a:gd name="connsiteY3" fmla="*/ 135827 h 419195"/>
                <a:gd name="connsiteX4" fmla="*/ 72771 w 470820"/>
                <a:gd name="connsiteY4" fmla="*/ 135827 h 419195"/>
                <a:gd name="connsiteX5" fmla="*/ 155353 w 470820"/>
                <a:gd name="connsiteY5" fmla="*/ 205073 h 419195"/>
                <a:gd name="connsiteX6" fmla="*/ 157448 w 470820"/>
                <a:gd name="connsiteY6" fmla="*/ 319945 h 419195"/>
                <a:gd name="connsiteX7" fmla="*/ 158877 w 470820"/>
                <a:gd name="connsiteY7" fmla="*/ 325946 h 419195"/>
                <a:gd name="connsiteX8" fmla="*/ 158877 w 470820"/>
                <a:gd name="connsiteY8" fmla="*/ 347853 h 419195"/>
                <a:gd name="connsiteX9" fmla="*/ 230219 w 470820"/>
                <a:gd name="connsiteY9" fmla="*/ 419195 h 419195"/>
                <a:gd name="connsiteX10" fmla="*/ 293275 w 470820"/>
                <a:gd name="connsiteY10" fmla="*/ 419195 h 419195"/>
                <a:gd name="connsiteX11" fmla="*/ 293275 w 470820"/>
                <a:gd name="connsiteY11" fmla="*/ 418338 h 419195"/>
                <a:gd name="connsiteX12" fmla="*/ 382714 w 470820"/>
                <a:gd name="connsiteY12" fmla="*/ 418338 h 419195"/>
                <a:gd name="connsiteX13" fmla="*/ 470821 w 470820"/>
                <a:gd name="connsiteY13" fmla="*/ 330232 h 419195"/>
                <a:gd name="connsiteX14" fmla="*/ 470821 w 470820"/>
                <a:gd name="connsiteY14" fmla="*/ 0 h 419195"/>
                <a:gd name="connsiteX15" fmla="*/ 57626 w 470820"/>
                <a:gd name="connsiteY15" fmla="*/ 571 h 41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0820" h="419195">
                  <a:moveTo>
                    <a:pt x="57626" y="571"/>
                  </a:moveTo>
                  <a:cubicBezTo>
                    <a:pt x="25908" y="571"/>
                    <a:pt x="0" y="26479"/>
                    <a:pt x="0" y="58198"/>
                  </a:cubicBezTo>
                  <a:lnTo>
                    <a:pt x="0" y="78200"/>
                  </a:lnTo>
                  <a:cubicBezTo>
                    <a:pt x="0" y="109919"/>
                    <a:pt x="25908" y="135827"/>
                    <a:pt x="57626" y="135827"/>
                  </a:cubicBezTo>
                  <a:lnTo>
                    <a:pt x="72771" y="135827"/>
                  </a:lnTo>
                  <a:cubicBezTo>
                    <a:pt x="88011" y="136303"/>
                    <a:pt x="154114" y="133160"/>
                    <a:pt x="155353" y="205073"/>
                  </a:cubicBezTo>
                  <a:lnTo>
                    <a:pt x="157448" y="319945"/>
                  </a:lnTo>
                  <a:cubicBezTo>
                    <a:pt x="158020" y="321850"/>
                    <a:pt x="158496" y="323850"/>
                    <a:pt x="158877" y="325946"/>
                  </a:cubicBezTo>
                  <a:lnTo>
                    <a:pt x="158877" y="347853"/>
                  </a:lnTo>
                  <a:cubicBezTo>
                    <a:pt x="158877" y="387096"/>
                    <a:pt x="190976" y="419195"/>
                    <a:pt x="230219" y="419195"/>
                  </a:cubicBezTo>
                  <a:lnTo>
                    <a:pt x="293275" y="419195"/>
                  </a:lnTo>
                  <a:lnTo>
                    <a:pt x="293275" y="418338"/>
                  </a:lnTo>
                  <a:lnTo>
                    <a:pt x="382714" y="418338"/>
                  </a:lnTo>
                  <a:cubicBezTo>
                    <a:pt x="431197" y="418338"/>
                    <a:pt x="470821" y="378714"/>
                    <a:pt x="470821" y="330232"/>
                  </a:cubicBezTo>
                  <a:lnTo>
                    <a:pt x="470821" y="0"/>
                  </a:lnTo>
                  <a:lnTo>
                    <a:pt x="57626" y="571"/>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8" name="Freeform: Shape 207">
              <a:extLst>
                <a:ext uri="{FF2B5EF4-FFF2-40B4-BE49-F238E27FC236}">
                  <a16:creationId xmlns:a16="http://schemas.microsoft.com/office/drawing/2014/main" id="{75386B20-FE1A-4338-8F55-C03AC011E39E}"/>
                </a:ext>
              </a:extLst>
            </p:cNvPr>
            <p:cNvSpPr/>
            <p:nvPr/>
          </p:nvSpPr>
          <p:spPr>
            <a:xfrm>
              <a:off x="5003118" y="3381263"/>
              <a:ext cx="1432559" cy="951547"/>
            </a:xfrm>
            <a:custGeom>
              <a:avLst/>
              <a:gdLst>
                <a:gd name="connsiteX0" fmla="*/ 1331309 w 1432559"/>
                <a:gd name="connsiteY0" fmla="*/ 122872 h 951547"/>
                <a:gd name="connsiteX1" fmla="*/ 1217009 w 1432559"/>
                <a:gd name="connsiteY1" fmla="*/ 8572 h 951547"/>
                <a:gd name="connsiteX2" fmla="*/ 1217009 w 1432559"/>
                <a:gd name="connsiteY2" fmla="*/ 0 h 951547"/>
                <a:gd name="connsiteX3" fmla="*/ 508921 w 1432559"/>
                <a:gd name="connsiteY3" fmla="*/ 0 h 951547"/>
                <a:gd name="connsiteX4" fmla="*/ 459391 w 1432559"/>
                <a:gd name="connsiteY4" fmla="*/ 0 h 951547"/>
                <a:gd name="connsiteX5" fmla="*/ 344043 w 1432559"/>
                <a:gd name="connsiteY5" fmla="*/ 0 h 951547"/>
                <a:gd name="connsiteX6" fmla="*/ 274225 w 1432559"/>
                <a:gd name="connsiteY6" fmla="*/ 64389 h 951547"/>
                <a:gd name="connsiteX7" fmla="*/ 193453 w 1432559"/>
                <a:gd name="connsiteY7" fmla="*/ 138875 h 951547"/>
                <a:gd name="connsiteX8" fmla="*/ 70009 w 1432559"/>
                <a:gd name="connsiteY8" fmla="*/ 138875 h 951547"/>
                <a:gd name="connsiteX9" fmla="*/ 0 w 1432559"/>
                <a:gd name="connsiteY9" fmla="*/ 208883 h 951547"/>
                <a:gd name="connsiteX10" fmla="*/ 0 w 1432559"/>
                <a:gd name="connsiteY10" fmla="*/ 447008 h 951547"/>
                <a:gd name="connsiteX11" fmla="*/ 222980 w 1432559"/>
                <a:gd name="connsiteY11" fmla="*/ 447008 h 951547"/>
                <a:gd name="connsiteX12" fmla="*/ 281749 w 1432559"/>
                <a:gd name="connsiteY12" fmla="*/ 505778 h 951547"/>
                <a:gd name="connsiteX13" fmla="*/ 281749 w 1432559"/>
                <a:gd name="connsiteY13" fmla="*/ 542258 h 951547"/>
                <a:gd name="connsiteX14" fmla="*/ 281749 w 1432559"/>
                <a:gd name="connsiteY14" fmla="*/ 951547 h 951547"/>
                <a:gd name="connsiteX15" fmla="*/ 349853 w 1432559"/>
                <a:gd name="connsiteY15" fmla="*/ 897446 h 951547"/>
                <a:gd name="connsiteX16" fmla="*/ 418052 w 1432559"/>
                <a:gd name="connsiteY16" fmla="*/ 897446 h 951547"/>
                <a:gd name="connsiteX17" fmla="*/ 498824 w 1432559"/>
                <a:gd name="connsiteY17" fmla="*/ 822960 h 951547"/>
                <a:gd name="connsiteX18" fmla="*/ 568643 w 1432559"/>
                <a:gd name="connsiteY18" fmla="*/ 758571 h 951547"/>
                <a:gd name="connsiteX19" fmla="*/ 683990 w 1432559"/>
                <a:gd name="connsiteY19" fmla="*/ 758571 h 951547"/>
                <a:gd name="connsiteX20" fmla="*/ 733520 w 1432559"/>
                <a:gd name="connsiteY20" fmla="*/ 758571 h 951547"/>
                <a:gd name="connsiteX21" fmla="*/ 1066514 w 1432559"/>
                <a:gd name="connsiteY21" fmla="*/ 758571 h 951547"/>
                <a:gd name="connsiteX22" fmla="*/ 1078992 w 1432559"/>
                <a:gd name="connsiteY22" fmla="*/ 759714 h 951547"/>
                <a:gd name="connsiteX23" fmla="*/ 1078992 w 1432559"/>
                <a:gd name="connsiteY23" fmla="*/ 617506 h 951547"/>
                <a:gd name="connsiteX24" fmla="*/ 1136618 w 1432559"/>
                <a:gd name="connsiteY24" fmla="*/ 559880 h 951547"/>
                <a:gd name="connsiteX25" fmla="*/ 1156621 w 1432559"/>
                <a:gd name="connsiteY25" fmla="*/ 559880 h 951547"/>
                <a:gd name="connsiteX26" fmla="*/ 1158335 w 1432559"/>
                <a:gd name="connsiteY26" fmla="*/ 559880 h 951547"/>
                <a:gd name="connsiteX27" fmla="*/ 1209199 w 1432559"/>
                <a:gd name="connsiteY27" fmla="*/ 559880 h 951547"/>
                <a:gd name="connsiteX28" fmla="*/ 1266825 w 1432559"/>
                <a:gd name="connsiteY28" fmla="*/ 502253 h 951547"/>
                <a:gd name="connsiteX29" fmla="*/ 1266825 w 1432559"/>
                <a:gd name="connsiteY29" fmla="*/ 425768 h 951547"/>
                <a:gd name="connsiteX30" fmla="*/ 1349121 w 1432559"/>
                <a:gd name="connsiteY30" fmla="*/ 425768 h 951547"/>
                <a:gd name="connsiteX31" fmla="*/ 1432560 w 1432559"/>
                <a:gd name="connsiteY31" fmla="*/ 342329 h 951547"/>
                <a:gd name="connsiteX32" fmla="*/ 1432560 w 1432559"/>
                <a:gd name="connsiteY32" fmla="*/ 122777 h 951547"/>
                <a:gd name="connsiteX33" fmla="*/ 1331309 w 1432559"/>
                <a:gd name="connsiteY33" fmla="*/ 122777 h 95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32559" h="951547">
                  <a:moveTo>
                    <a:pt x="1331309" y="122872"/>
                  </a:moveTo>
                  <a:cubicBezTo>
                    <a:pt x="1268444" y="122872"/>
                    <a:pt x="1217009" y="71438"/>
                    <a:pt x="1217009" y="8572"/>
                  </a:cubicBezTo>
                  <a:lnTo>
                    <a:pt x="1217009" y="0"/>
                  </a:lnTo>
                  <a:lnTo>
                    <a:pt x="508921" y="0"/>
                  </a:lnTo>
                  <a:lnTo>
                    <a:pt x="459391" y="0"/>
                  </a:lnTo>
                  <a:lnTo>
                    <a:pt x="344043" y="0"/>
                  </a:lnTo>
                  <a:cubicBezTo>
                    <a:pt x="307467" y="0"/>
                    <a:pt x="277082" y="28480"/>
                    <a:pt x="274225" y="64389"/>
                  </a:cubicBezTo>
                  <a:cubicBezTo>
                    <a:pt x="270891" y="106585"/>
                    <a:pt x="235839" y="138875"/>
                    <a:pt x="193453" y="138875"/>
                  </a:cubicBezTo>
                  <a:lnTo>
                    <a:pt x="70009" y="138875"/>
                  </a:lnTo>
                  <a:cubicBezTo>
                    <a:pt x="31528" y="138875"/>
                    <a:pt x="0" y="170497"/>
                    <a:pt x="0" y="208883"/>
                  </a:cubicBezTo>
                  <a:lnTo>
                    <a:pt x="0" y="447008"/>
                  </a:lnTo>
                  <a:lnTo>
                    <a:pt x="222980" y="447008"/>
                  </a:lnTo>
                  <a:cubicBezTo>
                    <a:pt x="255270" y="447008"/>
                    <a:pt x="281749" y="473488"/>
                    <a:pt x="281749" y="505778"/>
                  </a:cubicBezTo>
                  <a:lnTo>
                    <a:pt x="281749" y="542258"/>
                  </a:lnTo>
                  <a:lnTo>
                    <a:pt x="281749" y="951547"/>
                  </a:lnTo>
                  <a:cubicBezTo>
                    <a:pt x="288988" y="920687"/>
                    <a:pt x="316896" y="897446"/>
                    <a:pt x="349853" y="897446"/>
                  </a:cubicBezTo>
                  <a:lnTo>
                    <a:pt x="418052" y="897446"/>
                  </a:lnTo>
                  <a:cubicBezTo>
                    <a:pt x="460343" y="897446"/>
                    <a:pt x="495395" y="865156"/>
                    <a:pt x="498824" y="822960"/>
                  </a:cubicBezTo>
                  <a:cubicBezTo>
                    <a:pt x="501682" y="787051"/>
                    <a:pt x="532066" y="758571"/>
                    <a:pt x="568643" y="758571"/>
                  </a:cubicBezTo>
                  <a:lnTo>
                    <a:pt x="683990" y="758571"/>
                  </a:lnTo>
                  <a:lnTo>
                    <a:pt x="733520" y="758571"/>
                  </a:lnTo>
                  <a:lnTo>
                    <a:pt x="1066514" y="758571"/>
                  </a:lnTo>
                  <a:cubicBezTo>
                    <a:pt x="1070800" y="758571"/>
                    <a:pt x="1074896" y="758952"/>
                    <a:pt x="1078992" y="759714"/>
                  </a:cubicBezTo>
                  <a:lnTo>
                    <a:pt x="1078992" y="617506"/>
                  </a:lnTo>
                  <a:cubicBezTo>
                    <a:pt x="1078992" y="585788"/>
                    <a:pt x="1104900" y="559880"/>
                    <a:pt x="1136618" y="559880"/>
                  </a:cubicBezTo>
                  <a:lnTo>
                    <a:pt x="1156621" y="559880"/>
                  </a:lnTo>
                  <a:cubicBezTo>
                    <a:pt x="1157192" y="559880"/>
                    <a:pt x="1157764" y="559880"/>
                    <a:pt x="1158335" y="559880"/>
                  </a:cubicBezTo>
                  <a:lnTo>
                    <a:pt x="1209199" y="559880"/>
                  </a:lnTo>
                  <a:cubicBezTo>
                    <a:pt x="1240917" y="559880"/>
                    <a:pt x="1266825" y="533972"/>
                    <a:pt x="1266825" y="502253"/>
                  </a:cubicBezTo>
                  <a:lnTo>
                    <a:pt x="1266825" y="425768"/>
                  </a:lnTo>
                  <a:lnTo>
                    <a:pt x="1349121" y="425768"/>
                  </a:lnTo>
                  <a:cubicBezTo>
                    <a:pt x="1395031" y="425768"/>
                    <a:pt x="1432560" y="388239"/>
                    <a:pt x="1432560" y="342329"/>
                  </a:cubicBezTo>
                  <a:lnTo>
                    <a:pt x="1432560" y="122777"/>
                  </a:lnTo>
                  <a:lnTo>
                    <a:pt x="1331309" y="122777"/>
                  </a:ln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9" name="Freeform: Shape 208">
              <a:extLst>
                <a:ext uri="{FF2B5EF4-FFF2-40B4-BE49-F238E27FC236}">
                  <a16:creationId xmlns:a16="http://schemas.microsoft.com/office/drawing/2014/main" id="{C1BB8CE2-1672-4C65-A3A9-D5F1F49F6AF0}"/>
                </a:ext>
              </a:extLst>
            </p:cNvPr>
            <p:cNvSpPr/>
            <p:nvPr/>
          </p:nvSpPr>
          <p:spPr>
            <a:xfrm>
              <a:off x="3245469" y="381555"/>
              <a:ext cx="1149858" cy="1834229"/>
            </a:xfrm>
            <a:custGeom>
              <a:avLst/>
              <a:gdLst>
                <a:gd name="connsiteX0" fmla="*/ 935450 w 1149858"/>
                <a:gd name="connsiteY0" fmla="*/ 0 h 1834229"/>
                <a:gd name="connsiteX1" fmla="*/ 644367 w 1149858"/>
                <a:gd name="connsiteY1" fmla="*/ 0 h 1834229"/>
                <a:gd name="connsiteX2" fmla="*/ 436912 w 1149858"/>
                <a:gd name="connsiteY2" fmla="*/ 0 h 1834229"/>
                <a:gd name="connsiteX3" fmla="*/ 340043 w 1149858"/>
                <a:gd name="connsiteY3" fmla="*/ 96869 h 1834229"/>
                <a:gd name="connsiteX4" fmla="*/ 340043 w 1149858"/>
                <a:gd name="connsiteY4" fmla="*/ 393764 h 1834229"/>
                <a:gd name="connsiteX5" fmla="*/ 98774 w 1149858"/>
                <a:gd name="connsiteY5" fmla="*/ 393764 h 1834229"/>
                <a:gd name="connsiteX6" fmla="*/ 1905 w 1149858"/>
                <a:gd name="connsiteY6" fmla="*/ 490633 h 1834229"/>
                <a:gd name="connsiteX7" fmla="*/ 1905 w 1149858"/>
                <a:gd name="connsiteY7" fmla="*/ 659606 h 1834229"/>
                <a:gd name="connsiteX8" fmla="*/ 0 w 1149858"/>
                <a:gd name="connsiteY8" fmla="*/ 659892 h 1834229"/>
                <a:gd name="connsiteX9" fmla="*/ 0 w 1149858"/>
                <a:gd name="connsiteY9" fmla="*/ 916305 h 1834229"/>
                <a:gd name="connsiteX10" fmla="*/ 0 w 1149858"/>
                <a:gd name="connsiteY10" fmla="*/ 998410 h 1834229"/>
                <a:gd name="connsiteX11" fmla="*/ 0 w 1149858"/>
                <a:gd name="connsiteY11" fmla="*/ 1315593 h 1834229"/>
                <a:gd name="connsiteX12" fmla="*/ 78486 w 1149858"/>
                <a:gd name="connsiteY12" fmla="*/ 1398842 h 1834229"/>
                <a:gd name="connsiteX13" fmla="*/ 154686 w 1149858"/>
                <a:gd name="connsiteY13" fmla="*/ 1479709 h 1834229"/>
                <a:gd name="connsiteX14" fmla="*/ 154686 w 1149858"/>
                <a:gd name="connsiteY14" fmla="*/ 1601343 h 1834229"/>
                <a:gd name="connsiteX15" fmla="*/ 234506 w 1149858"/>
                <a:gd name="connsiteY15" fmla="*/ 1684687 h 1834229"/>
                <a:gd name="connsiteX16" fmla="*/ 312039 w 1149858"/>
                <a:gd name="connsiteY16" fmla="*/ 1765649 h 1834229"/>
                <a:gd name="connsiteX17" fmla="*/ 312039 w 1149858"/>
                <a:gd name="connsiteY17" fmla="*/ 1776603 h 1834229"/>
                <a:gd name="connsiteX18" fmla="*/ 369665 w 1149858"/>
                <a:gd name="connsiteY18" fmla="*/ 1834229 h 1834229"/>
                <a:gd name="connsiteX19" fmla="*/ 389668 w 1149858"/>
                <a:gd name="connsiteY19" fmla="*/ 1834229 h 1834229"/>
                <a:gd name="connsiteX20" fmla="*/ 447294 w 1149858"/>
                <a:gd name="connsiteY20" fmla="*/ 1776603 h 1834229"/>
                <a:gd name="connsiteX21" fmla="*/ 447294 w 1149858"/>
                <a:gd name="connsiteY21" fmla="*/ 1765745 h 1834229"/>
                <a:gd name="connsiteX22" fmla="*/ 528257 w 1149858"/>
                <a:gd name="connsiteY22" fmla="*/ 1684782 h 1834229"/>
                <a:gd name="connsiteX23" fmla="*/ 681323 w 1149858"/>
                <a:gd name="connsiteY23" fmla="*/ 1684782 h 1834229"/>
                <a:gd name="connsiteX24" fmla="*/ 764762 w 1149858"/>
                <a:gd name="connsiteY24" fmla="*/ 1601343 h 1834229"/>
                <a:gd name="connsiteX25" fmla="*/ 764762 w 1149858"/>
                <a:gd name="connsiteY25" fmla="*/ 1348835 h 1834229"/>
                <a:gd name="connsiteX26" fmla="*/ 681323 w 1149858"/>
                <a:gd name="connsiteY26" fmla="*/ 1265396 h 1834229"/>
                <a:gd name="connsiteX27" fmla="*/ 602171 w 1149858"/>
                <a:gd name="connsiteY27" fmla="*/ 1186910 h 1834229"/>
                <a:gd name="connsiteX28" fmla="*/ 683133 w 1149858"/>
                <a:gd name="connsiteY28" fmla="*/ 1105948 h 1834229"/>
                <a:gd name="connsiteX29" fmla="*/ 860870 w 1149858"/>
                <a:gd name="connsiteY29" fmla="*/ 1105948 h 1834229"/>
                <a:gd name="connsiteX30" fmla="*/ 918496 w 1149858"/>
                <a:gd name="connsiteY30" fmla="*/ 1048322 h 1834229"/>
                <a:gd name="connsiteX31" fmla="*/ 918496 w 1149858"/>
                <a:gd name="connsiteY31" fmla="*/ 1028319 h 1834229"/>
                <a:gd name="connsiteX32" fmla="*/ 860870 w 1149858"/>
                <a:gd name="connsiteY32" fmla="*/ 970693 h 1834229"/>
                <a:gd name="connsiteX33" fmla="*/ 845725 w 1149858"/>
                <a:gd name="connsiteY33" fmla="*/ 970693 h 1834229"/>
                <a:gd name="connsiteX34" fmla="*/ 764762 w 1149858"/>
                <a:gd name="connsiteY34" fmla="*/ 889730 h 1834229"/>
                <a:gd name="connsiteX35" fmla="*/ 764762 w 1149858"/>
                <a:gd name="connsiteY35" fmla="*/ 759047 h 1834229"/>
                <a:gd name="connsiteX36" fmla="*/ 763905 w 1149858"/>
                <a:gd name="connsiteY36" fmla="*/ 730282 h 1834229"/>
                <a:gd name="connsiteX37" fmla="*/ 798862 w 1149858"/>
                <a:gd name="connsiteY37" fmla="*/ 730282 h 1834229"/>
                <a:gd name="connsiteX38" fmla="*/ 935355 w 1149858"/>
                <a:gd name="connsiteY38" fmla="*/ 640937 h 1834229"/>
                <a:gd name="connsiteX39" fmla="*/ 935355 w 1149858"/>
                <a:gd name="connsiteY39" fmla="*/ 636556 h 1834229"/>
                <a:gd name="connsiteX40" fmla="*/ 935355 w 1149858"/>
                <a:gd name="connsiteY40" fmla="*/ 626555 h 1834229"/>
                <a:gd name="connsiteX41" fmla="*/ 1006221 w 1149858"/>
                <a:gd name="connsiteY41" fmla="*/ 626555 h 1834229"/>
                <a:gd name="connsiteX42" fmla="*/ 1149858 w 1149858"/>
                <a:gd name="connsiteY42" fmla="*/ 490061 h 1834229"/>
                <a:gd name="connsiteX43" fmla="*/ 1149858 w 1149858"/>
                <a:gd name="connsiteY43" fmla="*/ 0 h 1834229"/>
                <a:gd name="connsiteX44" fmla="*/ 935450 w 1149858"/>
                <a:gd name="connsiteY44" fmla="*/ 0 h 18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49858" h="1834229">
                  <a:moveTo>
                    <a:pt x="935450" y="0"/>
                  </a:moveTo>
                  <a:lnTo>
                    <a:pt x="644367" y="0"/>
                  </a:lnTo>
                  <a:lnTo>
                    <a:pt x="436912" y="0"/>
                  </a:lnTo>
                  <a:cubicBezTo>
                    <a:pt x="383477" y="0"/>
                    <a:pt x="340043" y="43339"/>
                    <a:pt x="340043" y="96869"/>
                  </a:cubicBezTo>
                  <a:lnTo>
                    <a:pt x="340043" y="393764"/>
                  </a:lnTo>
                  <a:lnTo>
                    <a:pt x="98774" y="393764"/>
                  </a:lnTo>
                  <a:cubicBezTo>
                    <a:pt x="45339" y="393764"/>
                    <a:pt x="1905" y="437102"/>
                    <a:pt x="1905" y="490633"/>
                  </a:cubicBezTo>
                  <a:lnTo>
                    <a:pt x="1905" y="659606"/>
                  </a:lnTo>
                  <a:lnTo>
                    <a:pt x="0" y="659892"/>
                  </a:lnTo>
                  <a:lnTo>
                    <a:pt x="0" y="916305"/>
                  </a:lnTo>
                  <a:lnTo>
                    <a:pt x="0" y="998410"/>
                  </a:lnTo>
                  <a:lnTo>
                    <a:pt x="0" y="1315593"/>
                  </a:lnTo>
                  <a:cubicBezTo>
                    <a:pt x="0" y="1359789"/>
                    <a:pt x="34862" y="1396270"/>
                    <a:pt x="78486" y="1398842"/>
                  </a:cubicBezTo>
                  <a:cubicBezTo>
                    <a:pt x="121349" y="1401413"/>
                    <a:pt x="154686" y="1436751"/>
                    <a:pt x="154686" y="1479709"/>
                  </a:cubicBezTo>
                  <a:lnTo>
                    <a:pt x="154686" y="1601343"/>
                  </a:lnTo>
                  <a:cubicBezTo>
                    <a:pt x="154686" y="1646015"/>
                    <a:pt x="190310" y="1682782"/>
                    <a:pt x="234506" y="1684687"/>
                  </a:cubicBezTo>
                  <a:cubicBezTo>
                    <a:pt x="277844" y="1686592"/>
                    <a:pt x="312039" y="1722215"/>
                    <a:pt x="312039" y="1765649"/>
                  </a:cubicBezTo>
                  <a:lnTo>
                    <a:pt x="312039" y="1776603"/>
                  </a:lnTo>
                  <a:cubicBezTo>
                    <a:pt x="312039" y="1808321"/>
                    <a:pt x="337947" y="1834229"/>
                    <a:pt x="369665" y="1834229"/>
                  </a:cubicBezTo>
                  <a:lnTo>
                    <a:pt x="389668" y="1834229"/>
                  </a:lnTo>
                  <a:cubicBezTo>
                    <a:pt x="421386" y="1834229"/>
                    <a:pt x="447294" y="1808321"/>
                    <a:pt x="447294" y="1776603"/>
                  </a:cubicBezTo>
                  <a:lnTo>
                    <a:pt x="447294" y="1765745"/>
                  </a:lnTo>
                  <a:cubicBezTo>
                    <a:pt x="447294" y="1721168"/>
                    <a:pt x="483680" y="1684782"/>
                    <a:pt x="528257" y="1684782"/>
                  </a:cubicBezTo>
                  <a:lnTo>
                    <a:pt x="681323" y="1684782"/>
                  </a:lnTo>
                  <a:cubicBezTo>
                    <a:pt x="727234" y="1684782"/>
                    <a:pt x="764762" y="1647254"/>
                    <a:pt x="764762" y="1601343"/>
                  </a:cubicBezTo>
                  <a:lnTo>
                    <a:pt x="764762" y="1348835"/>
                  </a:lnTo>
                  <a:cubicBezTo>
                    <a:pt x="764762" y="1302925"/>
                    <a:pt x="726662" y="1258253"/>
                    <a:pt x="681323" y="1265396"/>
                  </a:cubicBezTo>
                  <a:cubicBezTo>
                    <a:pt x="633508" y="1272921"/>
                    <a:pt x="601028" y="1256348"/>
                    <a:pt x="602171" y="1186910"/>
                  </a:cubicBezTo>
                  <a:cubicBezTo>
                    <a:pt x="602933" y="1142333"/>
                    <a:pt x="638556" y="1105948"/>
                    <a:pt x="683133" y="1105948"/>
                  </a:cubicBezTo>
                  <a:lnTo>
                    <a:pt x="860870" y="1105948"/>
                  </a:lnTo>
                  <a:cubicBezTo>
                    <a:pt x="892588" y="1105948"/>
                    <a:pt x="918496" y="1080040"/>
                    <a:pt x="918496" y="1048322"/>
                  </a:cubicBezTo>
                  <a:lnTo>
                    <a:pt x="918496" y="1028319"/>
                  </a:lnTo>
                  <a:cubicBezTo>
                    <a:pt x="918496" y="996601"/>
                    <a:pt x="892588" y="970693"/>
                    <a:pt x="860870" y="970693"/>
                  </a:cubicBezTo>
                  <a:lnTo>
                    <a:pt x="845725" y="970693"/>
                  </a:lnTo>
                  <a:cubicBezTo>
                    <a:pt x="801148" y="970693"/>
                    <a:pt x="764762" y="934307"/>
                    <a:pt x="764762" y="889730"/>
                  </a:cubicBezTo>
                  <a:lnTo>
                    <a:pt x="764762" y="759047"/>
                  </a:lnTo>
                  <a:cubicBezTo>
                    <a:pt x="764762" y="748951"/>
                    <a:pt x="764381" y="740950"/>
                    <a:pt x="763905" y="730282"/>
                  </a:cubicBezTo>
                  <a:lnTo>
                    <a:pt x="798862" y="730282"/>
                  </a:lnTo>
                  <a:cubicBezTo>
                    <a:pt x="874300" y="730282"/>
                    <a:pt x="935355" y="716375"/>
                    <a:pt x="935355" y="640937"/>
                  </a:cubicBezTo>
                  <a:lnTo>
                    <a:pt x="935355" y="636556"/>
                  </a:lnTo>
                  <a:lnTo>
                    <a:pt x="935355" y="626555"/>
                  </a:lnTo>
                  <a:lnTo>
                    <a:pt x="1006221" y="626555"/>
                  </a:lnTo>
                  <a:cubicBezTo>
                    <a:pt x="1081659" y="626555"/>
                    <a:pt x="1149858" y="565404"/>
                    <a:pt x="1149858" y="490061"/>
                  </a:cubicBezTo>
                  <a:lnTo>
                    <a:pt x="1149858" y="0"/>
                  </a:lnTo>
                  <a:lnTo>
                    <a:pt x="93545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0" name="Freeform: Shape 209">
              <a:extLst>
                <a:ext uri="{FF2B5EF4-FFF2-40B4-BE49-F238E27FC236}">
                  <a16:creationId xmlns:a16="http://schemas.microsoft.com/office/drawing/2014/main" id="{636B4DD3-3A8C-46B7-8158-5236F9DCBB80}"/>
                </a:ext>
              </a:extLst>
            </p:cNvPr>
            <p:cNvSpPr/>
            <p:nvPr/>
          </p:nvSpPr>
          <p:spPr>
            <a:xfrm>
              <a:off x="4395518" y="260683"/>
              <a:ext cx="1290351" cy="1074229"/>
            </a:xfrm>
            <a:custGeom>
              <a:avLst/>
              <a:gdLst>
                <a:gd name="connsiteX0" fmla="*/ 1290352 w 1290351"/>
                <a:gd name="connsiteY0" fmla="*/ 314516 h 1074229"/>
                <a:gd name="connsiteX1" fmla="*/ 626555 w 1290351"/>
                <a:gd name="connsiteY1" fmla="*/ 314516 h 1074229"/>
                <a:gd name="connsiteX2" fmla="*/ 626555 w 1290351"/>
                <a:gd name="connsiteY2" fmla="*/ 136493 h 1074229"/>
                <a:gd name="connsiteX3" fmla="*/ 490061 w 1290351"/>
                <a:gd name="connsiteY3" fmla="*/ 0 h 1074229"/>
                <a:gd name="connsiteX4" fmla="*/ 407765 w 1290351"/>
                <a:gd name="connsiteY4" fmla="*/ 0 h 1074229"/>
                <a:gd name="connsiteX5" fmla="*/ 407765 w 1290351"/>
                <a:gd name="connsiteY5" fmla="*/ 286 h 1074229"/>
                <a:gd name="connsiteX6" fmla="*/ 248983 w 1290351"/>
                <a:gd name="connsiteY6" fmla="*/ 286 h 1074229"/>
                <a:gd name="connsiteX7" fmla="*/ 248983 w 1290351"/>
                <a:gd name="connsiteY7" fmla="*/ 28861 h 1074229"/>
                <a:gd name="connsiteX8" fmla="*/ 156877 w 1290351"/>
                <a:gd name="connsiteY8" fmla="*/ 120967 h 1074229"/>
                <a:gd name="connsiteX9" fmla="*/ 0 w 1290351"/>
                <a:gd name="connsiteY9" fmla="*/ 120967 h 1074229"/>
                <a:gd name="connsiteX10" fmla="*/ 0 w 1290351"/>
                <a:gd name="connsiteY10" fmla="*/ 595408 h 1074229"/>
                <a:gd name="connsiteX11" fmla="*/ 270986 w 1290351"/>
                <a:gd name="connsiteY11" fmla="*/ 595408 h 1074229"/>
                <a:gd name="connsiteX12" fmla="*/ 270986 w 1290351"/>
                <a:gd name="connsiteY12" fmla="*/ 990791 h 1074229"/>
                <a:gd name="connsiteX13" fmla="*/ 354425 w 1290351"/>
                <a:gd name="connsiteY13" fmla="*/ 1074230 h 1074229"/>
                <a:gd name="connsiteX14" fmla="*/ 954500 w 1290351"/>
                <a:gd name="connsiteY14" fmla="*/ 1074230 h 1074229"/>
                <a:gd name="connsiteX15" fmla="*/ 1034415 w 1290351"/>
                <a:gd name="connsiteY15" fmla="*/ 1074230 h 1074229"/>
                <a:gd name="connsiteX16" fmla="*/ 1034701 w 1290351"/>
                <a:gd name="connsiteY16" fmla="*/ 1004602 h 1074229"/>
                <a:gd name="connsiteX17" fmla="*/ 1113186 w 1290351"/>
                <a:gd name="connsiteY17" fmla="*/ 932974 h 1074229"/>
                <a:gd name="connsiteX18" fmla="*/ 1189386 w 1290351"/>
                <a:gd name="connsiteY18" fmla="*/ 863251 h 1074229"/>
                <a:gd name="connsiteX19" fmla="*/ 1272064 w 1290351"/>
                <a:gd name="connsiteY19" fmla="*/ 791337 h 1074229"/>
                <a:gd name="connsiteX20" fmla="*/ 1287780 w 1290351"/>
                <a:gd name="connsiteY20" fmla="*/ 791337 h 1074229"/>
                <a:gd name="connsiteX21" fmla="*/ 1290352 w 1290351"/>
                <a:gd name="connsiteY21" fmla="*/ 314516 h 107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90351" h="1074229">
                  <a:moveTo>
                    <a:pt x="1290352" y="314516"/>
                  </a:moveTo>
                  <a:lnTo>
                    <a:pt x="626555" y="314516"/>
                  </a:lnTo>
                  <a:lnTo>
                    <a:pt x="626555" y="136493"/>
                  </a:lnTo>
                  <a:cubicBezTo>
                    <a:pt x="626555" y="61055"/>
                    <a:pt x="565404" y="0"/>
                    <a:pt x="490061" y="0"/>
                  </a:cubicBezTo>
                  <a:lnTo>
                    <a:pt x="407765" y="0"/>
                  </a:lnTo>
                  <a:lnTo>
                    <a:pt x="407765" y="286"/>
                  </a:lnTo>
                  <a:lnTo>
                    <a:pt x="248983" y="286"/>
                  </a:lnTo>
                  <a:lnTo>
                    <a:pt x="248983" y="28861"/>
                  </a:lnTo>
                  <a:cubicBezTo>
                    <a:pt x="248983" y="79724"/>
                    <a:pt x="207740" y="120967"/>
                    <a:pt x="156877" y="120967"/>
                  </a:cubicBezTo>
                  <a:lnTo>
                    <a:pt x="0" y="120967"/>
                  </a:lnTo>
                  <a:lnTo>
                    <a:pt x="0" y="595408"/>
                  </a:lnTo>
                  <a:lnTo>
                    <a:pt x="270986" y="595408"/>
                  </a:lnTo>
                  <a:lnTo>
                    <a:pt x="270986" y="990791"/>
                  </a:lnTo>
                  <a:cubicBezTo>
                    <a:pt x="270986" y="1036701"/>
                    <a:pt x="308515" y="1074230"/>
                    <a:pt x="354425" y="1074230"/>
                  </a:cubicBezTo>
                  <a:lnTo>
                    <a:pt x="954500" y="1074230"/>
                  </a:lnTo>
                  <a:lnTo>
                    <a:pt x="1034415" y="1074230"/>
                  </a:lnTo>
                  <a:lnTo>
                    <a:pt x="1034701" y="1004602"/>
                  </a:lnTo>
                  <a:cubicBezTo>
                    <a:pt x="1034891" y="965168"/>
                    <a:pt x="1073087" y="934879"/>
                    <a:pt x="1113186" y="932974"/>
                  </a:cubicBezTo>
                  <a:cubicBezTo>
                    <a:pt x="1152430" y="931069"/>
                    <a:pt x="1183958" y="902113"/>
                    <a:pt x="1189386" y="863251"/>
                  </a:cubicBezTo>
                  <a:cubicBezTo>
                    <a:pt x="1195006" y="822770"/>
                    <a:pt x="1230058" y="791337"/>
                    <a:pt x="1272064" y="791337"/>
                  </a:cubicBezTo>
                  <a:lnTo>
                    <a:pt x="1287780" y="791337"/>
                  </a:lnTo>
                  <a:cubicBezTo>
                    <a:pt x="1287208" y="673227"/>
                    <a:pt x="1290352" y="511397"/>
                    <a:pt x="1290352" y="314516"/>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1" name="Freeform: Shape 210">
              <a:extLst>
                <a:ext uri="{FF2B5EF4-FFF2-40B4-BE49-F238E27FC236}">
                  <a16:creationId xmlns:a16="http://schemas.microsoft.com/office/drawing/2014/main" id="{0612D9FB-0C48-4D45-ACDA-30BE65A697AF}"/>
                </a:ext>
              </a:extLst>
            </p:cNvPr>
            <p:cNvSpPr/>
            <p:nvPr/>
          </p:nvSpPr>
          <p:spPr>
            <a:xfrm>
              <a:off x="2456609" y="-24876"/>
              <a:ext cx="2346960" cy="1813083"/>
            </a:xfrm>
            <a:custGeom>
              <a:avLst/>
              <a:gdLst>
                <a:gd name="connsiteX0" fmla="*/ 862298 w 2346960"/>
                <a:gd name="connsiteY0" fmla="*/ 0 h 1813083"/>
                <a:gd name="connsiteX1" fmla="*/ 654368 w 2346960"/>
                <a:gd name="connsiteY1" fmla="*/ 207931 h 1813083"/>
                <a:gd name="connsiteX2" fmla="*/ 654368 w 2346960"/>
                <a:gd name="connsiteY2" fmla="*/ 444437 h 1813083"/>
                <a:gd name="connsiteX3" fmla="*/ 513112 w 2346960"/>
                <a:gd name="connsiteY3" fmla="*/ 444437 h 1813083"/>
                <a:gd name="connsiteX4" fmla="*/ 305181 w 2346960"/>
                <a:gd name="connsiteY4" fmla="*/ 652367 h 1813083"/>
                <a:gd name="connsiteX5" fmla="*/ 305181 w 2346960"/>
                <a:gd name="connsiteY5" fmla="*/ 1066514 h 1813083"/>
                <a:gd name="connsiteX6" fmla="*/ 268319 w 2346960"/>
                <a:gd name="connsiteY6" fmla="*/ 1078135 h 1813083"/>
                <a:gd name="connsiteX7" fmla="*/ 235458 w 2346960"/>
                <a:gd name="connsiteY7" fmla="*/ 1090327 h 1813083"/>
                <a:gd name="connsiteX8" fmla="*/ 162497 w 2346960"/>
                <a:gd name="connsiteY8" fmla="*/ 1173099 h 1813083"/>
                <a:gd name="connsiteX9" fmla="*/ 162497 w 2346960"/>
                <a:gd name="connsiteY9" fmla="*/ 1441228 h 1813083"/>
                <a:gd name="connsiteX10" fmla="*/ 81915 w 2346960"/>
                <a:gd name="connsiteY10" fmla="*/ 1522190 h 1813083"/>
                <a:gd name="connsiteX11" fmla="*/ 0 w 2346960"/>
                <a:gd name="connsiteY11" fmla="*/ 1605629 h 1813083"/>
                <a:gd name="connsiteX12" fmla="*/ 0 w 2346960"/>
                <a:gd name="connsiteY12" fmla="*/ 1729645 h 1813083"/>
                <a:gd name="connsiteX13" fmla="*/ 83439 w 2346960"/>
                <a:gd name="connsiteY13" fmla="*/ 1813084 h 1813083"/>
                <a:gd name="connsiteX14" fmla="*/ 364141 w 2346960"/>
                <a:gd name="connsiteY14" fmla="*/ 1813084 h 1813083"/>
                <a:gd name="connsiteX15" fmla="*/ 447484 w 2346960"/>
                <a:gd name="connsiteY15" fmla="*/ 1733264 h 1813083"/>
                <a:gd name="connsiteX16" fmla="*/ 527590 w 2346960"/>
                <a:gd name="connsiteY16" fmla="*/ 1655731 h 1813083"/>
                <a:gd name="connsiteX17" fmla="*/ 609600 w 2346960"/>
                <a:gd name="connsiteY17" fmla="*/ 1581817 h 1813083"/>
                <a:gd name="connsiteX18" fmla="*/ 687896 w 2346960"/>
                <a:gd name="connsiteY18" fmla="*/ 1508951 h 1813083"/>
                <a:gd name="connsiteX19" fmla="*/ 708184 w 2346960"/>
                <a:gd name="connsiteY19" fmla="*/ 1508951 h 1813083"/>
                <a:gd name="connsiteX20" fmla="*/ 789146 w 2346960"/>
                <a:gd name="connsiteY20" fmla="*/ 1589913 h 1813083"/>
                <a:gd name="connsiteX21" fmla="*/ 789146 w 2346960"/>
                <a:gd name="connsiteY21" fmla="*/ 1404557 h 1813083"/>
                <a:gd name="connsiteX22" fmla="*/ 789146 w 2346960"/>
                <a:gd name="connsiteY22" fmla="*/ 1322451 h 1813083"/>
                <a:gd name="connsiteX23" fmla="*/ 789146 w 2346960"/>
                <a:gd name="connsiteY23" fmla="*/ 1066038 h 1813083"/>
                <a:gd name="connsiteX24" fmla="*/ 787908 w 2346960"/>
                <a:gd name="connsiteY24" fmla="*/ 1066038 h 1813083"/>
                <a:gd name="connsiteX25" fmla="*/ 787908 w 2346960"/>
                <a:gd name="connsiteY25" fmla="*/ 876300 h 1813083"/>
                <a:gd name="connsiteX26" fmla="*/ 793337 w 2346960"/>
                <a:gd name="connsiteY26" fmla="*/ 876300 h 1813083"/>
                <a:gd name="connsiteX27" fmla="*/ 887921 w 2346960"/>
                <a:gd name="connsiteY27" fmla="*/ 800100 h 1813083"/>
                <a:gd name="connsiteX28" fmla="*/ 1129189 w 2346960"/>
                <a:gd name="connsiteY28" fmla="*/ 800100 h 1813083"/>
                <a:gd name="connsiteX29" fmla="*/ 1129189 w 2346960"/>
                <a:gd name="connsiteY29" fmla="*/ 503301 h 1813083"/>
                <a:gd name="connsiteX30" fmla="*/ 1226058 w 2346960"/>
                <a:gd name="connsiteY30" fmla="*/ 406432 h 1813083"/>
                <a:gd name="connsiteX31" fmla="*/ 1433513 w 2346960"/>
                <a:gd name="connsiteY31" fmla="*/ 406432 h 1813083"/>
                <a:gd name="connsiteX32" fmla="*/ 1724597 w 2346960"/>
                <a:gd name="connsiteY32" fmla="*/ 406432 h 1813083"/>
                <a:gd name="connsiteX33" fmla="*/ 2096072 w 2346960"/>
                <a:gd name="connsiteY33" fmla="*/ 406432 h 1813083"/>
                <a:gd name="connsiteX34" fmla="*/ 2188178 w 2346960"/>
                <a:gd name="connsiteY34" fmla="*/ 314325 h 1813083"/>
                <a:gd name="connsiteX35" fmla="*/ 2188178 w 2346960"/>
                <a:gd name="connsiteY35" fmla="*/ 285750 h 1813083"/>
                <a:gd name="connsiteX36" fmla="*/ 2346960 w 2346960"/>
                <a:gd name="connsiteY36" fmla="*/ 285750 h 1813083"/>
                <a:gd name="connsiteX37" fmla="*/ 2346960 w 2346960"/>
                <a:gd name="connsiteY37" fmla="*/ 0 h 1813083"/>
                <a:gd name="connsiteX38" fmla="*/ 862298 w 2346960"/>
                <a:gd name="connsiteY38" fmla="*/ 0 h 181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46960" h="1813083">
                  <a:moveTo>
                    <a:pt x="862298" y="0"/>
                  </a:moveTo>
                  <a:cubicBezTo>
                    <a:pt x="747427" y="0"/>
                    <a:pt x="654368" y="93155"/>
                    <a:pt x="654368" y="207931"/>
                  </a:cubicBezTo>
                  <a:lnTo>
                    <a:pt x="654368" y="444437"/>
                  </a:lnTo>
                  <a:lnTo>
                    <a:pt x="513112" y="444437"/>
                  </a:lnTo>
                  <a:cubicBezTo>
                    <a:pt x="398240" y="444437"/>
                    <a:pt x="305181" y="537591"/>
                    <a:pt x="305181" y="652367"/>
                  </a:cubicBezTo>
                  <a:lnTo>
                    <a:pt x="305181" y="1066514"/>
                  </a:lnTo>
                  <a:cubicBezTo>
                    <a:pt x="291846" y="1067562"/>
                    <a:pt x="279273" y="1071563"/>
                    <a:pt x="268319" y="1078135"/>
                  </a:cubicBezTo>
                  <a:cubicBezTo>
                    <a:pt x="258223" y="1084231"/>
                    <a:pt x="247174" y="1088803"/>
                    <a:pt x="235458" y="1090327"/>
                  </a:cubicBezTo>
                  <a:cubicBezTo>
                    <a:pt x="194405" y="1095470"/>
                    <a:pt x="162497" y="1130713"/>
                    <a:pt x="162497" y="1173099"/>
                  </a:cubicBezTo>
                  <a:lnTo>
                    <a:pt x="162497" y="1441228"/>
                  </a:lnTo>
                  <a:cubicBezTo>
                    <a:pt x="162497" y="1485519"/>
                    <a:pt x="126206" y="1521428"/>
                    <a:pt x="81915" y="1522190"/>
                  </a:cubicBezTo>
                  <a:cubicBezTo>
                    <a:pt x="36671" y="1522952"/>
                    <a:pt x="0" y="1560195"/>
                    <a:pt x="0" y="1605629"/>
                  </a:cubicBezTo>
                  <a:lnTo>
                    <a:pt x="0" y="1729645"/>
                  </a:lnTo>
                  <a:cubicBezTo>
                    <a:pt x="0" y="1775555"/>
                    <a:pt x="37529" y="1813084"/>
                    <a:pt x="83439" y="1813084"/>
                  </a:cubicBezTo>
                  <a:lnTo>
                    <a:pt x="364141" y="1813084"/>
                  </a:lnTo>
                  <a:cubicBezTo>
                    <a:pt x="408813" y="1813084"/>
                    <a:pt x="445580" y="1777460"/>
                    <a:pt x="447484" y="1733264"/>
                  </a:cubicBezTo>
                  <a:cubicBezTo>
                    <a:pt x="449390" y="1690211"/>
                    <a:pt x="484442" y="1656207"/>
                    <a:pt x="527590" y="1655731"/>
                  </a:cubicBezTo>
                  <a:cubicBezTo>
                    <a:pt x="569881" y="1655255"/>
                    <a:pt x="604838" y="1622965"/>
                    <a:pt x="609600" y="1581817"/>
                  </a:cubicBezTo>
                  <a:cubicBezTo>
                    <a:pt x="614267" y="1540859"/>
                    <a:pt x="646748" y="1508951"/>
                    <a:pt x="687896" y="1508951"/>
                  </a:cubicBezTo>
                  <a:lnTo>
                    <a:pt x="708184" y="1508951"/>
                  </a:lnTo>
                  <a:cubicBezTo>
                    <a:pt x="752761" y="1508951"/>
                    <a:pt x="789146" y="1545336"/>
                    <a:pt x="789146" y="1589913"/>
                  </a:cubicBezTo>
                  <a:lnTo>
                    <a:pt x="789146" y="1404557"/>
                  </a:lnTo>
                  <a:lnTo>
                    <a:pt x="789146" y="1322451"/>
                  </a:lnTo>
                  <a:lnTo>
                    <a:pt x="789146" y="1066038"/>
                  </a:lnTo>
                  <a:lnTo>
                    <a:pt x="787908" y="1066038"/>
                  </a:lnTo>
                  <a:lnTo>
                    <a:pt x="787908" y="876300"/>
                  </a:lnTo>
                  <a:lnTo>
                    <a:pt x="793337" y="876300"/>
                  </a:lnTo>
                  <a:cubicBezTo>
                    <a:pt x="802767" y="832771"/>
                    <a:pt x="841534" y="800100"/>
                    <a:pt x="887921" y="800100"/>
                  </a:cubicBezTo>
                  <a:lnTo>
                    <a:pt x="1129189" y="800100"/>
                  </a:lnTo>
                  <a:lnTo>
                    <a:pt x="1129189" y="503301"/>
                  </a:lnTo>
                  <a:cubicBezTo>
                    <a:pt x="1129189" y="449866"/>
                    <a:pt x="1172527" y="406432"/>
                    <a:pt x="1226058" y="406432"/>
                  </a:cubicBezTo>
                  <a:lnTo>
                    <a:pt x="1433513" y="406432"/>
                  </a:lnTo>
                  <a:lnTo>
                    <a:pt x="1724597" y="406432"/>
                  </a:lnTo>
                  <a:lnTo>
                    <a:pt x="2096072" y="406432"/>
                  </a:lnTo>
                  <a:cubicBezTo>
                    <a:pt x="2146935" y="406432"/>
                    <a:pt x="2188178" y="365189"/>
                    <a:pt x="2188178" y="314325"/>
                  </a:cubicBezTo>
                  <a:lnTo>
                    <a:pt x="2188178" y="285750"/>
                  </a:lnTo>
                  <a:lnTo>
                    <a:pt x="2346960" y="285750"/>
                  </a:lnTo>
                  <a:lnTo>
                    <a:pt x="2346960" y="0"/>
                  </a:lnTo>
                  <a:lnTo>
                    <a:pt x="86229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2" name="Freeform: Shape 211">
              <a:extLst>
                <a:ext uri="{FF2B5EF4-FFF2-40B4-BE49-F238E27FC236}">
                  <a16:creationId xmlns:a16="http://schemas.microsoft.com/office/drawing/2014/main" id="{392580B4-E5A0-4BC6-82D2-DE3FA10D5074}"/>
                </a:ext>
              </a:extLst>
            </p:cNvPr>
            <p:cNvSpPr/>
            <p:nvPr/>
          </p:nvSpPr>
          <p:spPr>
            <a:xfrm>
              <a:off x="4963684" y="2644504"/>
              <a:ext cx="1471421" cy="875728"/>
            </a:xfrm>
            <a:custGeom>
              <a:avLst/>
              <a:gdLst>
                <a:gd name="connsiteX0" fmla="*/ 157829 w 1471421"/>
                <a:gd name="connsiteY0" fmla="*/ 0 h 875728"/>
                <a:gd name="connsiteX1" fmla="*/ 157829 w 1471421"/>
                <a:gd name="connsiteY1" fmla="*/ 53245 h 875728"/>
                <a:gd name="connsiteX2" fmla="*/ 157829 w 1471421"/>
                <a:gd name="connsiteY2" fmla="*/ 105632 h 875728"/>
                <a:gd name="connsiteX3" fmla="*/ 200406 w 1471421"/>
                <a:gd name="connsiteY3" fmla="*/ 163354 h 875728"/>
                <a:gd name="connsiteX4" fmla="*/ 218313 w 1471421"/>
                <a:gd name="connsiteY4" fmla="*/ 166116 h 875728"/>
                <a:gd name="connsiteX5" fmla="*/ 312515 w 1471421"/>
                <a:gd name="connsiteY5" fmla="*/ 166116 h 875728"/>
                <a:gd name="connsiteX6" fmla="*/ 314134 w 1471421"/>
                <a:gd name="connsiteY6" fmla="*/ 166116 h 875728"/>
                <a:gd name="connsiteX7" fmla="*/ 314801 w 1471421"/>
                <a:gd name="connsiteY7" fmla="*/ 442722 h 875728"/>
                <a:gd name="connsiteX8" fmla="*/ 314801 w 1471421"/>
                <a:gd name="connsiteY8" fmla="*/ 444913 h 875728"/>
                <a:gd name="connsiteX9" fmla="*/ 314801 w 1471421"/>
                <a:gd name="connsiteY9" fmla="*/ 444913 h 875728"/>
                <a:gd name="connsiteX10" fmla="*/ 232982 w 1471421"/>
                <a:gd name="connsiteY10" fmla="*/ 444913 h 875728"/>
                <a:gd name="connsiteX11" fmla="*/ 162020 w 1471421"/>
                <a:gd name="connsiteY11" fmla="*/ 498538 h 875728"/>
                <a:gd name="connsiteX12" fmla="*/ 160401 w 1471421"/>
                <a:gd name="connsiteY12" fmla="*/ 512540 h 875728"/>
                <a:gd name="connsiteX13" fmla="*/ 160211 w 1471421"/>
                <a:gd name="connsiteY13" fmla="*/ 543497 h 875728"/>
                <a:gd name="connsiteX14" fmla="*/ 99726 w 1471421"/>
                <a:gd name="connsiteY14" fmla="*/ 603980 h 875728"/>
                <a:gd name="connsiteX15" fmla="*/ 381 w 1471421"/>
                <a:gd name="connsiteY15" fmla="*/ 603980 h 875728"/>
                <a:gd name="connsiteX16" fmla="*/ 381 w 1471421"/>
                <a:gd name="connsiteY16" fmla="*/ 743712 h 875728"/>
                <a:gd name="connsiteX17" fmla="*/ 0 w 1471421"/>
                <a:gd name="connsiteY17" fmla="*/ 743712 h 875728"/>
                <a:gd name="connsiteX18" fmla="*/ 0 w 1471421"/>
                <a:gd name="connsiteY18" fmla="*/ 747141 h 875728"/>
                <a:gd name="connsiteX19" fmla="*/ 146114 w 1471421"/>
                <a:gd name="connsiteY19" fmla="*/ 747141 h 875728"/>
                <a:gd name="connsiteX20" fmla="*/ 203740 w 1471421"/>
                <a:gd name="connsiteY20" fmla="*/ 804767 h 875728"/>
                <a:gd name="connsiteX21" fmla="*/ 203740 w 1471421"/>
                <a:gd name="connsiteY21" fmla="*/ 824770 h 875728"/>
                <a:gd name="connsiteX22" fmla="*/ 172879 w 1471421"/>
                <a:gd name="connsiteY22" fmla="*/ 875729 h 875728"/>
                <a:gd name="connsiteX23" fmla="*/ 232600 w 1471421"/>
                <a:gd name="connsiteY23" fmla="*/ 875729 h 875728"/>
                <a:gd name="connsiteX24" fmla="*/ 313373 w 1471421"/>
                <a:gd name="connsiteY24" fmla="*/ 801243 h 875728"/>
                <a:gd name="connsiteX25" fmla="*/ 383191 w 1471421"/>
                <a:gd name="connsiteY25" fmla="*/ 736854 h 875728"/>
                <a:gd name="connsiteX26" fmla="*/ 498539 w 1471421"/>
                <a:gd name="connsiteY26" fmla="*/ 736854 h 875728"/>
                <a:gd name="connsiteX27" fmla="*/ 548068 w 1471421"/>
                <a:gd name="connsiteY27" fmla="*/ 736854 h 875728"/>
                <a:gd name="connsiteX28" fmla="*/ 1256157 w 1471421"/>
                <a:gd name="connsiteY28" fmla="*/ 736854 h 875728"/>
                <a:gd name="connsiteX29" fmla="*/ 1256157 w 1471421"/>
                <a:gd name="connsiteY29" fmla="*/ 745427 h 875728"/>
                <a:gd name="connsiteX30" fmla="*/ 1370457 w 1471421"/>
                <a:gd name="connsiteY30" fmla="*/ 859727 h 875728"/>
                <a:gd name="connsiteX31" fmla="*/ 1471422 w 1471421"/>
                <a:gd name="connsiteY31" fmla="*/ 859727 h 875728"/>
                <a:gd name="connsiteX32" fmla="*/ 1471422 w 1471421"/>
                <a:gd name="connsiteY32" fmla="*/ 843439 h 875728"/>
                <a:gd name="connsiteX33" fmla="*/ 1471422 w 1471421"/>
                <a:gd name="connsiteY33" fmla="*/ 390620 h 875728"/>
                <a:gd name="connsiteX34" fmla="*/ 1471422 w 1471421"/>
                <a:gd name="connsiteY34" fmla="*/ 191 h 875728"/>
                <a:gd name="connsiteX35" fmla="*/ 157829 w 1471421"/>
                <a:gd name="connsiteY35" fmla="*/ 191 h 875728"/>
                <a:gd name="connsiteX36" fmla="*/ 1255395 w 1471421"/>
                <a:gd name="connsiteY36" fmla="*/ 736663 h 875728"/>
                <a:gd name="connsiteX37" fmla="*/ 947452 w 1471421"/>
                <a:gd name="connsiteY37" fmla="*/ 736663 h 875728"/>
                <a:gd name="connsiteX38" fmla="*/ 947452 w 1471421"/>
                <a:gd name="connsiteY38" fmla="*/ 496157 h 875728"/>
                <a:gd name="connsiteX39" fmla="*/ 1062609 w 1471421"/>
                <a:gd name="connsiteY39" fmla="*/ 381857 h 875728"/>
                <a:gd name="connsiteX40" fmla="*/ 1255395 w 1471421"/>
                <a:gd name="connsiteY40" fmla="*/ 381857 h 875728"/>
                <a:gd name="connsiteX41" fmla="*/ 1255395 w 1471421"/>
                <a:gd name="connsiteY41" fmla="*/ 736663 h 87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71421" h="875728">
                  <a:moveTo>
                    <a:pt x="157829" y="0"/>
                  </a:moveTo>
                  <a:lnTo>
                    <a:pt x="157829" y="53245"/>
                  </a:lnTo>
                  <a:lnTo>
                    <a:pt x="157829" y="105632"/>
                  </a:lnTo>
                  <a:cubicBezTo>
                    <a:pt x="157829" y="132683"/>
                    <a:pt x="175832" y="155638"/>
                    <a:pt x="200406" y="163354"/>
                  </a:cubicBezTo>
                  <a:cubicBezTo>
                    <a:pt x="206121" y="165163"/>
                    <a:pt x="212122" y="166116"/>
                    <a:pt x="218313" y="166116"/>
                  </a:cubicBezTo>
                  <a:lnTo>
                    <a:pt x="312515" y="166116"/>
                  </a:lnTo>
                  <a:lnTo>
                    <a:pt x="314134" y="166116"/>
                  </a:lnTo>
                  <a:lnTo>
                    <a:pt x="314801" y="442722"/>
                  </a:lnTo>
                  <a:lnTo>
                    <a:pt x="314801" y="444913"/>
                  </a:lnTo>
                  <a:lnTo>
                    <a:pt x="314801" y="444913"/>
                  </a:lnTo>
                  <a:lnTo>
                    <a:pt x="232982" y="444913"/>
                  </a:lnTo>
                  <a:cubicBezTo>
                    <a:pt x="199263" y="444913"/>
                    <a:pt x="169164" y="467201"/>
                    <a:pt x="162020" y="498538"/>
                  </a:cubicBezTo>
                  <a:cubicBezTo>
                    <a:pt x="160973" y="503015"/>
                    <a:pt x="160496" y="507683"/>
                    <a:pt x="160401" y="512540"/>
                  </a:cubicBezTo>
                  <a:lnTo>
                    <a:pt x="160211" y="543497"/>
                  </a:lnTo>
                  <a:cubicBezTo>
                    <a:pt x="160020" y="576739"/>
                    <a:pt x="132969" y="603980"/>
                    <a:pt x="99726" y="603980"/>
                  </a:cubicBezTo>
                  <a:lnTo>
                    <a:pt x="381" y="603980"/>
                  </a:lnTo>
                  <a:lnTo>
                    <a:pt x="381" y="743712"/>
                  </a:lnTo>
                  <a:lnTo>
                    <a:pt x="0" y="743712"/>
                  </a:lnTo>
                  <a:lnTo>
                    <a:pt x="0" y="747141"/>
                  </a:lnTo>
                  <a:lnTo>
                    <a:pt x="146114" y="747141"/>
                  </a:lnTo>
                  <a:cubicBezTo>
                    <a:pt x="177832" y="747141"/>
                    <a:pt x="203740" y="773049"/>
                    <a:pt x="203740" y="804767"/>
                  </a:cubicBezTo>
                  <a:lnTo>
                    <a:pt x="203740" y="824770"/>
                  </a:lnTo>
                  <a:cubicBezTo>
                    <a:pt x="203740" y="846773"/>
                    <a:pt x="191167" y="866013"/>
                    <a:pt x="172879" y="875729"/>
                  </a:cubicBezTo>
                  <a:lnTo>
                    <a:pt x="232600" y="875729"/>
                  </a:lnTo>
                  <a:cubicBezTo>
                    <a:pt x="274891" y="875729"/>
                    <a:pt x="309943" y="843439"/>
                    <a:pt x="313373" y="801243"/>
                  </a:cubicBezTo>
                  <a:cubicBezTo>
                    <a:pt x="316230" y="765334"/>
                    <a:pt x="346615" y="736854"/>
                    <a:pt x="383191" y="736854"/>
                  </a:cubicBezTo>
                  <a:lnTo>
                    <a:pt x="498539" y="736854"/>
                  </a:lnTo>
                  <a:lnTo>
                    <a:pt x="548068" y="736854"/>
                  </a:lnTo>
                  <a:lnTo>
                    <a:pt x="1256157" y="736854"/>
                  </a:lnTo>
                  <a:lnTo>
                    <a:pt x="1256157" y="745427"/>
                  </a:lnTo>
                  <a:cubicBezTo>
                    <a:pt x="1256157" y="808292"/>
                    <a:pt x="1307592" y="859727"/>
                    <a:pt x="1370457" y="859727"/>
                  </a:cubicBezTo>
                  <a:lnTo>
                    <a:pt x="1471422" y="859727"/>
                  </a:lnTo>
                  <a:lnTo>
                    <a:pt x="1471422" y="843439"/>
                  </a:lnTo>
                  <a:lnTo>
                    <a:pt x="1471422" y="390620"/>
                  </a:lnTo>
                  <a:lnTo>
                    <a:pt x="1471422" y="191"/>
                  </a:lnTo>
                  <a:lnTo>
                    <a:pt x="157829" y="191"/>
                  </a:lnTo>
                  <a:close/>
                  <a:moveTo>
                    <a:pt x="1255395" y="736663"/>
                  </a:moveTo>
                  <a:lnTo>
                    <a:pt x="947452" y="736663"/>
                  </a:lnTo>
                  <a:lnTo>
                    <a:pt x="947452" y="496157"/>
                  </a:lnTo>
                  <a:cubicBezTo>
                    <a:pt x="947452" y="433292"/>
                    <a:pt x="999268" y="381857"/>
                    <a:pt x="1062609" y="381857"/>
                  </a:cubicBezTo>
                  <a:lnTo>
                    <a:pt x="1255395" y="381857"/>
                  </a:lnTo>
                  <a:lnTo>
                    <a:pt x="1255395" y="736663"/>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3" name="Freeform: Shape 212">
              <a:extLst>
                <a:ext uri="{FF2B5EF4-FFF2-40B4-BE49-F238E27FC236}">
                  <a16:creationId xmlns:a16="http://schemas.microsoft.com/office/drawing/2014/main" id="{082AA518-77C9-4C40-879F-98AFC4DF1DC3}"/>
                </a:ext>
              </a:extLst>
            </p:cNvPr>
            <p:cNvSpPr/>
            <p:nvPr/>
          </p:nvSpPr>
          <p:spPr>
            <a:xfrm>
              <a:off x="5911136" y="3026362"/>
              <a:ext cx="307943" cy="354806"/>
            </a:xfrm>
            <a:custGeom>
              <a:avLst/>
              <a:gdLst>
                <a:gd name="connsiteX0" fmla="*/ 115158 w 307943"/>
                <a:gd name="connsiteY0" fmla="*/ 0 h 354806"/>
                <a:gd name="connsiteX1" fmla="*/ 0 w 307943"/>
                <a:gd name="connsiteY1" fmla="*/ 114300 h 354806"/>
                <a:gd name="connsiteX2" fmla="*/ 0 w 307943"/>
                <a:gd name="connsiteY2" fmla="*/ 354806 h 354806"/>
                <a:gd name="connsiteX3" fmla="*/ 307943 w 307943"/>
                <a:gd name="connsiteY3" fmla="*/ 354806 h 354806"/>
                <a:gd name="connsiteX4" fmla="*/ 307943 w 307943"/>
                <a:gd name="connsiteY4" fmla="*/ 0 h 354806"/>
                <a:gd name="connsiteX5" fmla="*/ 115158 w 307943"/>
                <a:gd name="connsiteY5" fmla="*/ 0 h 35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943" h="354806">
                  <a:moveTo>
                    <a:pt x="115158" y="0"/>
                  </a:moveTo>
                  <a:cubicBezTo>
                    <a:pt x="51816" y="0"/>
                    <a:pt x="0" y="51435"/>
                    <a:pt x="0" y="114300"/>
                  </a:cubicBezTo>
                  <a:lnTo>
                    <a:pt x="0" y="354806"/>
                  </a:lnTo>
                  <a:lnTo>
                    <a:pt x="307943" y="354806"/>
                  </a:lnTo>
                  <a:lnTo>
                    <a:pt x="307943" y="0"/>
                  </a:lnTo>
                  <a:lnTo>
                    <a:pt x="11515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4" name="Freeform: Shape 213">
              <a:extLst>
                <a:ext uri="{FF2B5EF4-FFF2-40B4-BE49-F238E27FC236}">
                  <a16:creationId xmlns:a16="http://schemas.microsoft.com/office/drawing/2014/main" id="{8E3A0A2E-80A9-4240-98E1-CCB28ED194B3}"/>
                </a:ext>
              </a:extLst>
            </p:cNvPr>
            <p:cNvSpPr/>
            <p:nvPr/>
          </p:nvSpPr>
          <p:spPr>
            <a:xfrm>
              <a:off x="4803283" y="-24876"/>
              <a:ext cx="1632204" cy="2667095"/>
            </a:xfrm>
            <a:custGeom>
              <a:avLst/>
              <a:gdLst>
                <a:gd name="connsiteX0" fmla="*/ 1496949 w 1632204"/>
                <a:gd name="connsiteY0" fmla="*/ 1233678 h 2667095"/>
                <a:gd name="connsiteX1" fmla="*/ 1436942 w 1632204"/>
                <a:gd name="connsiteY1" fmla="*/ 1173671 h 2667095"/>
                <a:gd name="connsiteX2" fmla="*/ 1436942 w 1632204"/>
                <a:gd name="connsiteY2" fmla="*/ 1152811 h 2667095"/>
                <a:gd name="connsiteX3" fmla="*/ 1496949 w 1632204"/>
                <a:gd name="connsiteY3" fmla="*/ 1092803 h 2667095"/>
                <a:gd name="connsiteX4" fmla="*/ 1629346 w 1632204"/>
                <a:gd name="connsiteY4" fmla="*/ 1092803 h 2667095"/>
                <a:gd name="connsiteX5" fmla="*/ 1629823 w 1632204"/>
                <a:gd name="connsiteY5" fmla="*/ 596932 h 2667095"/>
                <a:gd name="connsiteX6" fmla="*/ 1264444 w 1632204"/>
                <a:gd name="connsiteY6" fmla="*/ 596932 h 2667095"/>
                <a:gd name="connsiteX7" fmla="*/ 1264444 w 1632204"/>
                <a:gd name="connsiteY7" fmla="*/ 96869 h 2667095"/>
                <a:gd name="connsiteX8" fmla="*/ 1167574 w 1632204"/>
                <a:gd name="connsiteY8" fmla="*/ 0 h 2667095"/>
                <a:gd name="connsiteX9" fmla="*/ 0 w 1632204"/>
                <a:gd name="connsiteY9" fmla="*/ 0 h 2667095"/>
                <a:gd name="connsiteX10" fmla="*/ 0 w 1632204"/>
                <a:gd name="connsiteY10" fmla="*/ 285464 h 2667095"/>
                <a:gd name="connsiteX11" fmla="*/ 82296 w 1632204"/>
                <a:gd name="connsiteY11" fmla="*/ 285464 h 2667095"/>
                <a:gd name="connsiteX12" fmla="*/ 218789 w 1632204"/>
                <a:gd name="connsiteY12" fmla="*/ 421958 h 2667095"/>
                <a:gd name="connsiteX13" fmla="*/ 218789 w 1632204"/>
                <a:gd name="connsiteY13" fmla="*/ 599980 h 2667095"/>
                <a:gd name="connsiteX14" fmla="*/ 882587 w 1632204"/>
                <a:gd name="connsiteY14" fmla="*/ 599980 h 2667095"/>
                <a:gd name="connsiteX15" fmla="*/ 879919 w 1632204"/>
                <a:gd name="connsiteY15" fmla="*/ 1064324 h 2667095"/>
                <a:gd name="connsiteX16" fmla="*/ 879919 w 1632204"/>
                <a:gd name="connsiteY16" fmla="*/ 1076516 h 2667095"/>
                <a:gd name="connsiteX17" fmla="*/ 872966 w 1632204"/>
                <a:gd name="connsiteY17" fmla="*/ 1076516 h 2667095"/>
                <a:gd name="connsiteX18" fmla="*/ 864203 w 1632204"/>
                <a:gd name="connsiteY18" fmla="*/ 1076516 h 2667095"/>
                <a:gd name="connsiteX19" fmla="*/ 856011 w 1632204"/>
                <a:gd name="connsiteY19" fmla="*/ 1076897 h 2667095"/>
                <a:gd name="connsiteX20" fmla="*/ 853440 w 1632204"/>
                <a:gd name="connsiteY20" fmla="*/ 1077278 h 2667095"/>
                <a:gd name="connsiteX21" fmla="*/ 848106 w 1632204"/>
                <a:gd name="connsiteY21" fmla="*/ 1078135 h 2667095"/>
                <a:gd name="connsiteX22" fmla="*/ 847439 w 1632204"/>
                <a:gd name="connsiteY22" fmla="*/ 1078325 h 2667095"/>
                <a:gd name="connsiteX23" fmla="*/ 845153 w 1632204"/>
                <a:gd name="connsiteY23" fmla="*/ 1078897 h 2667095"/>
                <a:gd name="connsiteX24" fmla="*/ 840486 w 1632204"/>
                <a:gd name="connsiteY24" fmla="*/ 1080135 h 2667095"/>
                <a:gd name="connsiteX25" fmla="*/ 837438 w 1632204"/>
                <a:gd name="connsiteY25" fmla="*/ 1081183 h 2667095"/>
                <a:gd name="connsiteX26" fmla="*/ 833056 w 1632204"/>
                <a:gd name="connsiteY26" fmla="*/ 1082802 h 2667095"/>
                <a:gd name="connsiteX27" fmla="*/ 830104 w 1632204"/>
                <a:gd name="connsiteY27" fmla="*/ 1084136 h 2667095"/>
                <a:gd name="connsiteX28" fmla="*/ 826008 w 1632204"/>
                <a:gd name="connsiteY28" fmla="*/ 1086136 h 2667095"/>
                <a:gd name="connsiteX29" fmla="*/ 824484 w 1632204"/>
                <a:gd name="connsiteY29" fmla="*/ 1086993 h 2667095"/>
                <a:gd name="connsiteX30" fmla="*/ 823055 w 1632204"/>
                <a:gd name="connsiteY30" fmla="*/ 1087755 h 2667095"/>
                <a:gd name="connsiteX31" fmla="*/ 819150 w 1632204"/>
                <a:gd name="connsiteY31" fmla="*/ 1090136 h 2667095"/>
                <a:gd name="connsiteX32" fmla="*/ 818674 w 1632204"/>
                <a:gd name="connsiteY32" fmla="*/ 1090422 h 2667095"/>
                <a:gd name="connsiteX33" fmla="*/ 816483 w 1632204"/>
                <a:gd name="connsiteY33" fmla="*/ 1091946 h 2667095"/>
                <a:gd name="connsiteX34" fmla="*/ 812768 w 1632204"/>
                <a:gd name="connsiteY34" fmla="*/ 1094708 h 2667095"/>
                <a:gd name="connsiteX35" fmla="*/ 810292 w 1632204"/>
                <a:gd name="connsiteY35" fmla="*/ 1096709 h 2667095"/>
                <a:gd name="connsiteX36" fmla="*/ 806767 w 1632204"/>
                <a:gd name="connsiteY36" fmla="*/ 1099852 h 2667095"/>
                <a:gd name="connsiteX37" fmla="*/ 804577 w 1632204"/>
                <a:gd name="connsiteY37" fmla="*/ 1101947 h 2667095"/>
                <a:gd name="connsiteX38" fmla="*/ 801148 w 1632204"/>
                <a:gd name="connsiteY38" fmla="*/ 1105662 h 2667095"/>
                <a:gd name="connsiteX39" fmla="*/ 799434 w 1632204"/>
                <a:gd name="connsiteY39" fmla="*/ 1107662 h 2667095"/>
                <a:gd name="connsiteX40" fmla="*/ 795909 w 1632204"/>
                <a:gd name="connsiteY40" fmla="*/ 1112330 h 2667095"/>
                <a:gd name="connsiteX41" fmla="*/ 795814 w 1632204"/>
                <a:gd name="connsiteY41" fmla="*/ 1112520 h 2667095"/>
                <a:gd name="connsiteX42" fmla="*/ 794861 w 1632204"/>
                <a:gd name="connsiteY42" fmla="*/ 1113854 h 2667095"/>
                <a:gd name="connsiteX43" fmla="*/ 790765 w 1632204"/>
                <a:gd name="connsiteY43" fmla="*/ 1120521 h 2667095"/>
                <a:gd name="connsiteX44" fmla="*/ 790480 w 1632204"/>
                <a:gd name="connsiteY44" fmla="*/ 1121093 h 2667095"/>
                <a:gd name="connsiteX45" fmla="*/ 787337 w 1632204"/>
                <a:gd name="connsiteY45" fmla="*/ 1127570 h 2667095"/>
                <a:gd name="connsiteX46" fmla="*/ 786479 w 1632204"/>
                <a:gd name="connsiteY46" fmla="*/ 1129951 h 2667095"/>
                <a:gd name="connsiteX47" fmla="*/ 784669 w 1632204"/>
                <a:gd name="connsiteY47" fmla="*/ 1134904 h 2667095"/>
                <a:gd name="connsiteX48" fmla="*/ 783908 w 1632204"/>
                <a:gd name="connsiteY48" fmla="*/ 1137666 h 2667095"/>
                <a:gd name="connsiteX49" fmla="*/ 783908 w 1632204"/>
                <a:gd name="connsiteY49" fmla="*/ 1137857 h 2667095"/>
                <a:gd name="connsiteX50" fmla="*/ 782669 w 1632204"/>
                <a:gd name="connsiteY50" fmla="*/ 1142524 h 2667095"/>
                <a:gd name="connsiteX51" fmla="*/ 782574 w 1632204"/>
                <a:gd name="connsiteY51" fmla="*/ 1143000 h 2667095"/>
                <a:gd name="connsiteX52" fmla="*/ 782098 w 1632204"/>
                <a:gd name="connsiteY52" fmla="*/ 1145762 h 2667095"/>
                <a:gd name="connsiteX53" fmla="*/ 780764 w 1632204"/>
                <a:gd name="connsiteY53" fmla="*/ 1160336 h 2667095"/>
                <a:gd name="connsiteX54" fmla="*/ 709517 w 1632204"/>
                <a:gd name="connsiteY54" fmla="*/ 1218438 h 2667095"/>
                <a:gd name="connsiteX55" fmla="*/ 702850 w 1632204"/>
                <a:gd name="connsiteY55" fmla="*/ 1218819 h 2667095"/>
                <a:gd name="connsiteX56" fmla="*/ 700754 w 1632204"/>
                <a:gd name="connsiteY56" fmla="*/ 1219010 h 2667095"/>
                <a:gd name="connsiteX57" fmla="*/ 699802 w 1632204"/>
                <a:gd name="connsiteY57" fmla="*/ 1219105 h 2667095"/>
                <a:gd name="connsiteX58" fmla="*/ 693801 w 1632204"/>
                <a:gd name="connsiteY58" fmla="*/ 1220057 h 2667095"/>
                <a:gd name="connsiteX59" fmla="*/ 692563 w 1632204"/>
                <a:gd name="connsiteY59" fmla="*/ 1220248 h 2667095"/>
                <a:gd name="connsiteX60" fmla="*/ 627031 w 1632204"/>
                <a:gd name="connsiteY60" fmla="*/ 1290923 h 2667095"/>
                <a:gd name="connsiteX61" fmla="*/ 626745 w 1632204"/>
                <a:gd name="connsiteY61" fmla="*/ 1359884 h 2667095"/>
                <a:gd name="connsiteX62" fmla="*/ 626174 w 1632204"/>
                <a:gd name="connsiteY62" fmla="*/ 1359884 h 2667095"/>
                <a:gd name="connsiteX63" fmla="*/ 626174 w 1632204"/>
                <a:gd name="connsiteY63" fmla="*/ 1359884 h 2667095"/>
                <a:gd name="connsiteX64" fmla="*/ 887349 w 1632204"/>
                <a:gd name="connsiteY64" fmla="*/ 1359884 h 2667095"/>
                <a:gd name="connsiteX65" fmla="*/ 957358 w 1632204"/>
                <a:gd name="connsiteY65" fmla="*/ 1429893 h 2667095"/>
                <a:gd name="connsiteX66" fmla="*/ 957358 w 1632204"/>
                <a:gd name="connsiteY66" fmla="*/ 1454277 h 2667095"/>
                <a:gd name="connsiteX67" fmla="*/ 887349 w 1632204"/>
                <a:gd name="connsiteY67" fmla="*/ 1524286 h 2667095"/>
                <a:gd name="connsiteX68" fmla="*/ 626174 w 1632204"/>
                <a:gd name="connsiteY68" fmla="*/ 1524286 h 2667095"/>
                <a:gd name="connsiteX69" fmla="*/ 626174 w 1632204"/>
                <a:gd name="connsiteY69" fmla="*/ 1814417 h 2667095"/>
                <a:gd name="connsiteX70" fmla="*/ 626174 w 1632204"/>
                <a:gd name="connsiteY70" fmla="*/ 1959959 h 2667095"/>
                <a:gd name="connsiteX71" fmla="*/ 1134046 w 1632204"/>
                <a:gd name="connsiteY71" fmla="*/ 1959959 h 2667095"/>
                <a:gd name="connsiteX72" fmla="*/ 1249204 w 1632204"/>
                <a:gd name="connsiteY72" fmla="*/ 2074259 h 2667095"/>
                <a:gd name="connsiteX73" fmla="*/ 1249204 w 1632204"/>
                <a:gd name="connsiteY73" fmla="*/ 2667095 h 2667095"/>
                <a:gd name="connsiteX74" fmla="*/ 1632204 w 1632204"/>
                <a:gd name="connsiteY74" fmla="*/ 2667095 h 2667095"/>
                <a:gd name="connsiteX75" fmla="*/ 1632204 w 1632204"/>
                <a:gd name="connsiteY75" fmla="*/ 1233678 h 2667095"/>
                <a:gd name="connsiteX76" fmla="*/ 1496949 w 1632204"/>
                <a:gd name="connsiteY76" fmla="*/ 1233678 h 2667095"/>
                <a:gd name="connsiteX77" fmla="*/ 1277398 w 1632204"/>
                <a:gd name="connsiteY77" fmla="*/ 1311974 h 2667095"/>
                <a:gd name="connsiteX78" fmla="*/ 1217390 w 1632204"/>
                <a:gd name="connsiteY78" fmla="*/ 1371981 h 2667095"/>
                <a:gd name="connsiteX79" fmla="*/ 1196530 w 1632204"/>
                <a:gd name="connsiteY79" fmla="*/ 1371981 h 2667095"/>
                <a:gd name="connsiteX80" fmla="*/ 1136523 w 1632204"/>
                <a:gd name="connsiteY80" fmla="*/ 1313117 h 2667095"/>
                <a:gd name="connsiteX81" fmla="*/ 1055560 w 1632204"/>
                <a:gd name="connsiteY81" fmla="*/ 1233583 h 2667095"/>
                <a:gd name="connsiteX82" fmla="*/ 1016222 w 1632204"/>
                <a:gd name="connsiteY82" fmla="*/ 1233583 h 2667095"/>
                <a:gd name="connsiteX83" fmla="*/ 956215 w 1632204"/>
                <a:gd name="connsiteY83" fmla="*/ 1173575 h 2667095"/>
                <a:gd name="connsiteX84" fmla="*/ 956215 w 1632204"/>
                <a:gd name="connsiteY84" fmla="*/ 1152716 h 2667095"/>
                <a:gd name="connsiteX85" fmla="*/ 1016222 w 1632204"/>
                <a:gd name="connsiteY85" fmla="*/ 1092708 h 2667095"/>
                <a:gd name="connsiteX86" fmla="*/ 1181005 w 1632204"/>
                <a:gd name="connsiteY86" fmla="*/ 1092708 h 2667095"/>
                <a:gd name="connsiteX87" fmla="*/ 1189959 w 1632204"/>
                <a:gd name="connsiteY87" fmla="*/ 1092232 h 2667095"/>
                <a:gd name="connsiteX88" fmla="*/ 1196530 w 1632204"/>
                <a:gd name="connsiteY88" fmla="*/ 1091851 h 2667095"/>
                <a:gd name="connsiteX89" fmla="*/ 1217390 w 1632204"/>
                <a:gd name="connsiteY89" fmla="*/ 1091851 h 2667095"/>
                <a:gd name="connsiteX90" fmla="*/ 1277398 w 1632204"/>
                <a:gd name="connsiteY90" fmla="*/ 1151858 h 2667095"/>
                <a:gd name="connsiteX91" fmla="*/ 1277398 w 1632204"/>
                <a:gd name="connsiteY91" fmla="*/ 1311974 h 26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632204" h="2667095">
                  <a:moveTo>
                    <a:pt x="1496949" y="1233678"/>
                  </a:moveTo>
                  <a:cubicBezTo>
                    <a:pt x="1463992" y="1233678"/>
                    <a:pt x="1436942" y="1206627"/>
                    <a:pt x="1436942" y="1173671"/>
                  </a:cubicBezTo>
                  <a:lnTo>
                    <a:pt x="1436942" y="1152811"/>
                  </a:lnTo>
                  <a:cubicBezTo>
                    <a:pt x="1436942" y="1119854"/>
                    <a:pt x="1463897" y="1092803"/>
                    <a:pt x="1496949" y="1092803"/>
                  </a:cubicBezTo>
                  <a:lnTo>
                    <a:pt x="1629346" y="1092803"/>
                  </a:lnTo>
                  <a:lnTo>
                    <a:pt x="1629823" y="596932"/>
                  </a:lnTo>
                  <a:lnTo>
                    <a:pt x="1264444" y="596932"/>
                  </a:lnTo>
                  <a:lnTo>
                    <a:pt x="1264444" y="96869"/>
                  </a:lnTo>
                  <a:cubicBezTo>
                    <a:pt x="1264444" y="43434"/>
                    <a:pt x="1221105" y="0"/>
                    <a:pt x="1167574" y="0"/>
                  </a:cubicBezTo>
                  <a:lnTo>
                    <a:pt x="0" y="0"/>
                  </a:lnTo>
                  <a:lnTo>
                    <a:pt x="0" y="285464"/>
                  </a:lnTo>
                  <a:lnTo>
                    <a:pt x="82296" y="285464"/>
                  </a:lnTo>
                  <a:cubicBezTo>
                    <a:pt x="157734" y="285464"/>
                    <a:pt x="218789" y="346615"/>
                    <a:pt x="218789" y="421958"/>
                  </a:cubicBezTo>
                  <a:lnTo>
                    <a:pt x="218789" y="599980"/>
                  </a:lnTo>
                  <a:lnTo>
                    <a:pt x="882587" y="599980"/>
                  </a:lnTo>
                  <a:cubicBezTo>
                    <a:pt x="882587" y="790861"/>
                    <a:pt x="879634" y="920306"/>
                    <a:pt x="879919" y="1064324"/>
                  </a:cubicBezTo>
                  <a:cubicBezTo>
                    <a:pt x="880967" y="1072229"/>
                    <a:pt x="881062" y="1076516"/>
                    <a:pt x="879919" y="1076516"/>
                  </a:cubicBezTo>
                  <a:lnTo>
                    <a:pt x="872966" y="1076516"/>
                  </a:lnTo>
                  <a:cubicBezTo>
                    <a:pt x="869537" y="1076611"/>
                    <a:pt x="866489" y="1076516"/>
                    <a:pt x="864203" y="1076516"/>
                  </a:cubicBezTo>
                  <a:cubicBezTo>
                    <a:pt x="861441" y="1076516"/>
                    <a:pt x="858679" y="1076706"/>
                    <a:pt x="856011" y="1076897"/>
                  </a:cubicBezTo>
                  <a:cubicBezTo>
                    <a:pt x="855155" y="1076992"/>
                    <a:pt x="854297" y="1077182"/>
                    <a:pt x="853440" y="1077278"/>
                  </a:cubicBezTo>
                  <a:cubicBezTo>
                    <a:pt x="851630" y="1077468"/>
                    <a:pt x="849821" y="1077754"/>
                    <a:pt x="848106" y="1078135"/>
                  </a:cubicBezTo>
                  <a:cubicBezTo>
                    <a:pt x="847915" y="1078135"/>
                    <a:pt x="847630" y="1078230"/>
                    <a:pt x="847439" y="1078325"/>
                  </a:cubicBezTo>
                  <a:cubicBezTo>
                    <a:pt x="846677" y="1078516"/>
                    <a:pt x="845915" y="1078706"/>
                    <a:pt x="845153" y="1078897"/>
                  </a:cubicBezTo>
                  <a:cubicBezTo>
                    <a:pt x="843534" y="1079278"/>
                    <a:pt x="842010" y="1079659"/>
                    <a:pt x="840486" y="1080135"/>
                  </a:cubicBezTo>
                  <a:cubicBezTo>
                    <a:pt x="839438" y="1080421"/>
                    <a:pt x="838486" y="1080802"/>
                    <a:pt x="837438" y="1081183"/>
                  </a:cubicBezTo>
                  <a:cubicBezTo>
                    <a:pt x="836009" y="1081659"/>
                    <a:pt x="834485" y="1082231"/>
                    <a:pt x="833056" y="1082802"/>
                  </a:cubicBezTo>
                  <a:cubicBezTo>
                    <a:pt x="832009" y="1083183"/>
                    <a:pt x="831056" y="1083659"/>
                    <a:pt x="830104" y="1084136"/>
                  </a:cubicBezTo>
                  <a:cubicBezTo>
                    <a:pt x="828675" y="1084802"/>
                    <a:pt x="827342" y="1085374"/>
                    <a:pt x="826008" y="1086136"/>
                  </a:cubicBezTo>
                  <a:cubicBezTo>
                    <a:pt x="825532" y="1086422"/>
                    <a:pt x="825055" y="1086707"/>
                    <a:pt x="824484" y="1086993"/>
                  </a:cubicBezTo>
                  <a:cubicBezTo>
                    <a:pt x="824008" y="1087279"/>
                    <a:pt x="823531" y="1087469"/>
                    <a:pt x="823055" y="1087755"/>
                  </a:cubicBezTo>
                  <a:cubicBezTo>
                    <a:pt x="821722" y="1088517"/>
                    <a:pt x="820483" y="1089279"/>
                    <a:pt x="819150" y="1090136"/>
                  </a:cubicBezTo>
                  <a:cubicBezTo>
                    <a:pt x="818960" y="1090232"/>
                    <a:pt x="818864" y="1090327"/>
                    <a:pt x="818674" y="1090422"/>
                  </a:cubicBezTo>
                  <a:cubicBezTo>
                    <a:pt x="817911" y="1090898"/>
                    <a:pt x="817150" y="1091375"/>
                    <a:pt x="816483" y="1091946"/>
                  </a:cubicBezTo>
                  <a:cubicBezTo>
                    <a:pt x="815245" y="1092803"/>
                    <a:pt x="814006" y="1093756"/>
                    <a:pt x="812768" y="1094708"/>
                  </a:cubicBezTo>
                  <a:cubicBezTo>
                    <a:pt x="811911" y="1095375"/>
                    <a:pt x="811149" y="1095947"/>
                    <a:pt x="810292" y="1096709"/>
                  </a:cubicBezTo>
                  <a:cubicBezTo>
                    <a:pt x="809053" y="1097756"/>
                    <a:pt x="807910" y="1098804"/>
                    <a:pt x="806767" y="1099852"/>
                  </a:cubicBezTo>
                  <a:cubicBezTo>
                    <a:pt x="806005" y="1100519"/>
                    <a:pt x="805339" y="1101185"/>
                    <a:pt x="804577" y="1101947"/>
                  </a:cubicBezTo>
                  <a:cubicBezTo>
                    <a:pt x="803434" y="1103186"/>
                    <a:pt x="802291" y="1104424"/>
                    <a:pt x="801148" y="1105662"/>
                  </a:cubicBezTo>
                  <a:cubicBezTo>
                    <a:pt x="800576" y="1106329"/>
                    <a:pt x="799910" y="1106996"/>
                    <a:pt x="799434" y="1107662"/>
                  </a:cubicBezTo>
                  <a:cubicBezTo>
                    <a:pt x="798195" y="1109186"/>
                    <a:pt x="797052" y="1110710"/>
                    <a:pt x="795909" y="1112330"/>
                  </a:cubicBezTo>
                  <a:cubicBezTo>
                    <a:pt x="795909" y="1112425"/>
                    <a:pt x="795814" y="1112425"/>
                    <a:pt x="795814" y="1112520"/>
                  </a:cubicBezTo>
                  <a:cubicBezTo>
                    <a:pt x="795528" y="1112996"/>
                    <a:pt x="795147" y="1113377"/>
                    <a:pt x="794861" y="1113854"/>
                  </a:cubicBezTo>
                  <a:cubicBezTo>
                    <a:pt x="793433" y="1116044"/>
                    <a:pt x="792004" y="1118235"/>
                    <a:pt x="790765" y="1120521"/>
                  </a:cubicBezTo>
                  <a:cubicBezTo>
                    <a:pt x="790670" y="1120712"/>
                    <a:pt x="790575" y="1120902"/>
                    <a:pt x="790480" y="1121093"/>
                  </a:cubicBezTo>
                  <a:cubicBezTo>
                    <a:pt x="789336" y="1123188"/>
                    <a:pt x="788289" y="1125379"/>
                    <a:pt x="787337" y="1127570"/>
                  </a:cubicBezTo>
                  <a:cubicBezTo>
                    <a:pt x="787051" y="1128332"/>
                    <a:pt x="786765" y="1129094"/>
                    <a:pt x="786479" y="1129951"/>
                  </a:cubicBezTo>
                  <a:cubicBezTo>
                    <a:pt x="785812" y="1131570"/>
                    <a:pt x="785146" y="1133285"/>
                    <a:pt x="784669" y="1134904"/>
                  </a:cubicBezTo>
                  <a:cubicBezTo>
                    <a:pt x="784384" y="1135856"/>
                    <a:pt x="784098" y="1136714"/>
                    <a:pt x="783908" y="1137666"/>
                  </a:cubicBezTo>
                  <a:cubicBezTo>
                    <a:pt x="783908" y="1137761"/>
                    <a:pt x="783908" y="1137761"/>
                    <a:pt x="783908" y="1137857"/>
                  </a:cubicBezTo>
                  <a:cubicBezTo>
                    <a:pt x="783431" y="1139381"/>
                    <a:pt x="783050" y="1141000"/>
                    <a:pt x="782669" y="1142524"/>
                  </a:cubicBezTo>
                  <a:cubicBezTo>
                    <a:pt x="782669" y="1142714"/>
                    <a:pt x="782574" y="1142905"/>
                    <a:pt x="782574" y="1143000"/>
                  </a:cubicBezTo>
                  <a:cubicBezTo>
                    <a:pt x="782383" y="1143953"/>
                    <a:pt x="782193" y="1144810"/>
                    <a:pt x="782098" y="1145762"/>
                  </a:cubicBezTo>
                  <a:cubicBezTo>
                    <a:pt x="781240" y="1150525"/>
                    <a:pt x="780764" y="1155287"/>
                    <a:pt x="780764" y="1160336"/>
                  </a:cubicBezTo>
                  <a:cubicBezTo>
                    <a:pt x="780288" y="1185863"/>
                    <a:pt x="744760" y="1217771"/>
                    <a:pt x="709517" y="1218438"/>
                  </a:cubicBezTo>
                  <a:cubicBezTo>
                    <a:pt x="707231" y="1218438"/>
                    <a:pt x="705040" y="1218628"/>
                    <a:pt x="702850" y="1218819"/>
                  </a:cubicBezTo>
                  <a:cubicBezTo>
                    <a:pt x="702183" y="1218914"/>
                    <a:pt x="701421" y="1218914"/>
                    <a:pt x="700754" y="1219010"/>
                  </a:cubicBezTo>
                  <a:cubicBezTo>
                    <a:pt x="700469" y="1219010"/>
                    <a:pt x="700087" y="1219105"/>
                    <a:pt x="699802" y="1219105"/>
                  </a:cubicBezTo>
                  <a:cubicBezTo>
                    <a:pt x="697801" y="1219391"/>
                    <a:pt x="695801" y="1219676"/>
                    <a:pt x="693801" y="1220057"/>
                  </a:cubicBezTo>
                  <a:cubicBezTo>
                    <a:pt x="693420" y="1220153"/>
                    <a:pt x="692943" y="1220248"/>
                    <a:pt x="692563" y="1220248"/>
                  </a:cubicBezTo>
                  <a:cubicBezTo>
                    <a:pt x="658273" y="1227487"/>
                    <a:pt x="631698" y="1255871"/>
                    <a:pt x="627031" y="1290923"/>
                  </a:cubicBezTo>
                  <a:lnTo>
                    <a:pt x="626745" y="1359884"/>
                  </a:lnTo>
                  <a:lnTo>
                    <a:pt x="626174" y="1359884"/>
                  </a:lnTo>
                  <a:lnTo>
                    <a:pt x="626174" y="1359884"/>
                  </a:lnTo>
                  <a:lnTo>
                    <a:pt x="887349" y="1359884"/>
                  </a:lnTo>
                  <a:cubicBezTo>
                    <a:pt x="925830" y="1359884"/>
                    <a:pt x="957358" y="1391412"/>
                    <a:pt x="957358" y="1429893"/>
                  </a:cubicBezTo>
                  <a:lnTo>
                    <a:pt x="957358" y="1454277"/>
                  </a:lnTo>
                  <a:cubicBezTo>
                    <a:pt x="957358" y="1492758"/>
                    <a:pt x="925830" y="1524286"/>
                    <a:pt x="887349" y="1524286"/>
                  </a:cubicBezTo>
                  <a:lnTo>
                    <a:pt x="626174" y="1524286"/>
                  </a:lnTo>
                  <a:lnTo>
                    <a:pt x="626174" y="1814417"/>
                  </a:lnTo>
                  <a:lnTo>
                    <a:pt x="626174" y="1959959"/>
                  </a:lnTo>
                  <a:lnTo>
                    <a:pt x="1134046" y="1959959"/>
                  </a:lnTo>
                  <a:cubicBezTo>
                    <a:pt x="1197388" y="1959959"/>
                    <a:pt x="1249204" y="2011394"/>
                    <a:pt x="1249204" y="2074259"/>
                  </a:cubicBezTo>
                  <a:lnTo>
                    <a:pt x="1249204" y="2667095"/>
                  </a:lnTo>
                  <a:lnTo>
                    <a:pt x="1632204" y="2667095"/>
                  </a:lnTo>
                  <a:lnTo>
                    <a:pt x="1632204" y="1233678"/>
                  </a:lnTo>
                  <a:lnTo>
                    <a:pt x="1496949" y="1233678"/>
                  </a:lnTo>
                  <a:close/>
                  <a:moveTo>
                    <a:pt x="1277398" y="1311974"/>
                  </a:moveTo>
                  <a:cubicBezTo>
                    <a:pt x="1277398" y="1344930"/>
                    <a:pt x="1250442" y="1371981"/>
                    <a:pt x="1217390" y="1371981"/>
                  </a:cubicBezTo>
                  <a:lnTo>
                    <a:pt x="1196530" y="1371981"/>
                  </a:lnTo>
                  <a:cubicBezTo>
                    <a:pt x="1163955" y="1371981"/>
                    <a:pt x="1137190" y="1345597"/>
                    <a:pt x="1136523" y="1313117"/>
                  </a:cubicBezTo>
                  <a:cubicBezTo>
                    <a:pt x="1135666" y="1269016"/>
                    <a:pt x="1099661" y="1233583"/>
                    <a:pt x="1055560" y="1233583"/>
                  </a:cubicBezTo>
                  <a:lnTo>
                    <a:pt x="1016222" y="1233583"/>
                  </a:lnTo>
                  <a:cubicBezTo>
                    <a:pt x="983266" y="1233583"/>
                    <a:pt x="956215" y="1206627"/>
                    <a:pt x="956215" y="1173575"/>
                  </a:cubicBezTo>
                  <a:lnTo>
                    <a:pt x="956215" y="1152716"/>
                  </a:lnTo>
                  <a:cubicBezTo>
                    <a:pt x="956215" y="1119759"/>
                    <a:pt x="983171" y="1092708"/>
                    <a:pt x="1016222" y="1092708"/>
                  </a:cubicBezTo>
                  <a:lnTo>
                    <a:pt x="1181005" y="1092708"/>
                  </a:lnTo>
                  <a:cubicBezTo>
                    <a:pt x="1184148" y="1092708"/>
                    <a:pt x="1186815" y="1092518"/>
                    <a:pt x="1189959" y="1092232"/>
                  </a:cubicBezTo>
                  <a:cubicBezTo>
                    <a:pt x="1192149" y="1091946"/>
                    <a:pt x="1194340" y="1091851"/>
                    <a:pt x="1196530" y="1091851"/>
                  </a:cubicBezTo>
                  <a:lnTo>
                    <a:pt x="1217390" y="1091851"/>
                  </a:lnTo>
                  <a:cubicBezTo>
                    <a:pt x="1250347" y="1091851"/>
                    <a:pt x="1277398" y="1118807"/>
                    <a:pt x="1277398" y="1151858"/>
                  </a:cubicBezTo>
                  <a:lnTo>
                    <a:pt x="1277398" y="1311974"/>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5" name="Freeform: Shape 214">
              <a:extLst>
                <a:ext uri="{FF2B5EF4-FFF2-40B4-BE49-F238E27FC236}">
                  <a16:creationId xmlns:a16="http://schemas.microsoft.com/office/drawing/2014/main" id="{FE00B755-ED66-4538-BE40-C15793F6CE62}"/>
                </a:ext>
              </a:extLst>
            </p:cNvPr>
            <p:cNvSpPr/>
            <p:nvPr/>
          </p:nvSpPr>
          <p:spPr>
            <a:xfrm>
              <a:off x="5121228" y="1934892"/>
              <a:ext cx="931164" cy="707326"/>
            </a:xfrm>
            <a:custGeom>
              <a:avLst/>
              <a:gdLst>
                <a:gd name="connsiteX0" fmla="*/ 931164 w 931164"/>
                <a:gd name="connsiteY0" fmla="*/ 114300 h 707326"/>
                <a:gd name="connsiteX1" fmla="*/ 816007 w 931164"/>
                <a:gd name="connsiteY1" fmla="*/ 0 h 707326"/>
                <a:gd name="connsiteX2" fmla="*/ 308134 w 931164"/>
                <a:gd name="connsiteY2" fmla="*/ 0 h 707326"/>
                <a:gd name="connsiteX3" fmla="*/ 308134 w 931164"/>
                <a:gd name="connsiteY3" fmla="*/ 143827 h 707326"/>
                <a:gd name="connsiteX4" fmla="*/ 308229 w 931164"/>
                <a:gd name="connsiteY4" fmla="*/ 143827 h 707326"/>
                <a:gd name="connsiteX5" fmla="*/ 308229 w 931164"/>
                <a:gd name="connsiteY5" fmla="*/ 206883 h 707326"/>
                <a:gd name="connsiteX6" fmla="*/ 308229 w 931164"/>
                <a:gd name="connsiteY6" fmla="*/ 219742 h 707326"/>
                <a:gd name="connsiteX7" fmla="*/ 308229 w 931164"/>
                <a:gd name="connsiteY7" fmla="*/ 227933 h 707326"/>
                <a:gd name="connsiteX8" fmla="*/ 308134 w 931164"/>
                <a:gd name="connsiteY8" fmla="*/ 229171 h 707326"/>
                <a:gd name="connsiteX9" fmla="*/ 308134 w 931164"/>
                <a:gd name="connsiteY9" fmla="*/ 230696 h 707326"/>
                <a:gd name="connsiteX10" fmla="*/ 307943 w 931164"/>
                <a:gd name="connsiteY10" fmla="*/ 232410 h 707326"/>
                <a:gd name="connsiteX11" fmla="*/ 307658 w 931164"/>
                <a:gd name="connsiteY11" fmla="*/ 235363 h 707326"/>
                <a:gd name="connsiteX12" fmla="*/ 307181 w 931164"/>
                <a:gd name="connsiteY12" fmla="*/ 238411 h 707326"/>
                <a:gd name="connsiteX13" fmla="*/ 306610 w 931164"/>
                <a:gd name="connsiteY13" fmla="*/ 241268 h 707326"/>
                <a:gd name="connsiteX14" fmla="*/ 305848 w 931164"/>
                <a:gd name="connsiteY14" fmla="*/ 244221 h 707326"/>
                <a:gd name="connsiteX15" fmla="*/ 304991 w 931164"/>
                <a:gd name="connsiteY15" fmla="*/ 246983 h 707326"/>
                <a:gd name="connsiteX16" fmla="*/ 303943 w 931164"/>
                <a:gd name="connsiteY16" fmla="*/ 249746 h 707326"/>
                <a:gd name="connsiteX17" fmla="*/ 302895 w 931164"/>
                <a:gd name="connsiteY17" fmla="*/ 252413 h 707326"/>
                <a:gd name="connsiteX18" fmla="*/ 301657 w 931164"/>
                <a:gd name="connsiteY18" fmla="*/ 254984 h 707326"/>
                <a:gd name="connsiteX19" fmla="*/ 300324 w 931164"/>
                <a:gd name="connsiteY19" fmla="*/ 257556 h 707326"/>
                <a:gd name="connsiteX20" fmla="*/ 298799 w 931164"/>
                <a:gd name="connsiteY20" fmla="*/ 260032 h 707326"/>
                <a:gd name="connsiteX21" fmla="*/ 297275 w 931164"/>
                <a:gd name="connsiteY21" fmla="*/ 262414 h 707326"/>
                <a:gd name="connsiteX22" fmla="*/ 295561 w 931164"/>
                <a:gd name="connsiteY22" fmla="*/ 264700 h 707326"/>
                <a:gd name="connsiteX23" fmla="*/ 293751 w 931164"/>
                <a:gd name="connsiteY23" fmla="*/ 266986 h 707326"/>
                <a:gd name="connsiteX24" fmla="*/ 291846 w 931164"/>
                <a:gd name="connsiteY24" fmla="*/ 269081 h 707326"/>
                <a:gd name="connsiteX25" fmla="*/ 289846 w 931164"/>
                <a:gd name="connsiteY25" fmla="*/ 271177 h 707326"/>
                <a:gd name="connsiteX26" fmla="*/ 287655 w 931164"/>
                <a:gd name="connsiteY26" fmla="*/ 273082 h 707326"/>
                <a:gd name="connsiteX27" fmla="*/ 285560 w 931164"/>
                <a:gd name="connsiteY27" fmla="*/ 274892 h 707326"/>
                <a:gd name="connsiteX28" fmla="*/ 283179 w 931164"/>
                <a:gd name="connsiteY28" fmla="*/ 276606 h 707326"/>
                <a:gd name="connsiteX29" fmla="*/ 280892 w 931164"/>
                <a:gd name="connsiteY29" fmla="*/ 278225 h 707326"/>
                <a:gd name="connsiteX30" fmla="*/ 278321 w 931164"/>
                <a:gd name="connsiteY30" fmla="*/ 279749 h 707326"/>
                <a:gd name="connsiteX31" fmla="*/ 275940 w 931164"/>
                <a:gd name="connsiteY31" fmla="*/ 281178 h 707326"/>
                <a:gd name="connsiteX32" fmla="*/ 273177 w 931164"/>
                <a:gd name="connsiteY32" fmla="*/ 282511 h 707326"/>
                <a:gd name="connsiteX33" fmla="*/ 270701 w 931164"/>
                <a:gd name="connsiteY33" fmla="*/ 283655 h 707326"/>
                <a:gd name="connsiteX34" fmla="*/ 267653 w 931164"/>
                <a:gd name="connsiteY34" fmla="*/ 284797 h 707326"/>
                <a:gd name="connsiteX35" fmla="*/ 265272 w 931164"/>
                <a:gd name="connsiteY35" fmla="*/ 285655 h 707326"/>
                <a:gd name="connsiteX36" fmla="*/ 261938 w 931164"/>
                <a:gd name="connsiteY36" fmla="*/ 286512 h 707326"/>
                <a:gd name="connsiteX37" fmla="*/ 259556 w 931164"/>
                <a:gd name="connsiteY37" fmla="*/ 287084 h 707326"/>
                <a:gd name="connsiteX38" fmla="*/ 255651 w 931164"/>
                <a:gd name="connsiteY38" fmla="*/ 287655 h 707326"/>
                <a:gd name="connsiteX39" fmla="*/ 253651 w 931164"/>
                <a:gd name="connsiteY39" fmla="*/ 287941 h 707326"/>
                <a:gd name="connsiteX40" fmla="*/ 247555 w 931164"/>
                <a:gd name="connsiteY40" fmla="*/ 288226 h 707326"/>
                <a:gd name="connsiteX41" fmla="*/ 157449 w 931164"/>
                <a:gd name="connsiteY41" fmla="*/ 288226 h 707326"/>
                <a:gd name="connsiteX42" fmla="*/ 157449 w 931164"/>
                <a:gd name="connsiteY42" fmla="*/ 363950 h 707326"/>
                <a:gd name="connsiteX43" fmla="*/ 96964 w 931164"/>
                <a:gd name="connsiteY43" fmla="*/ 424434 h 707326"/>
                <a:gd name="connsiteX44" fmla="*/ 0 w 931164"/>
                <a:gd name="connsiteY44" fmla="*/ 424434 h 707326"/>
                <a:gd name="connsiteX45" fmla="*/ 0 w 931164"/>
                <a:gd name="connsiteY45" fmla="*/ 707326 h 707326"/>
                <a:gd name="connsiteX46" fmla="*/ 930879 w 931164"/>
                <a:gd name="connsiteY46" fmla="*/ 707326 h 707326"/>
                <a:gd name="connsiteX47" fmla="*/ 930879 w 931164"/>
                <a:gd name="connsiteY47" fmla="*/ 114300 h 70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31164" h="707326">
                  <a:moveTo>
                    <a:pt x="931164" y="114300"/>
                  </a:moveTo>
                  <a:cubicBezTo>
                    <a:pt x="931164" y="51435"/>
                    <a:pt x="879348" y="0"/>
                    <a:pt x="816007" y="0"/>
                  </a:cubicBezTo>
                  <a:lnTo>
                    <a:pt x="308134" y="0"/>
                  </a:lnTo>
                  <a:lnTo>
                    <a:pt x="308134" y="143827"/>
                  </a:lnTo>
                  <a:lnTo>
                    <a:pt x="308229" y="143827"/>
                  </a:lnTo>
                  <a:lnTo>
                    <a:pt x="308229" y="206883"/>
                  </a:lnTo>
                  <a:lnTo>
                    <a:pt x="308229" y="219742"/>
                  </a:lnTo>
                  <a:lnTo>
                    <a:pt x="308229" y="227933"/>
                  </a:lnTo>
                  <a:cubicBezTo>
                    <a:pt x="308229" y="228314"/>
                    <a:pt x="308134" y="228790"/>
                    <a:pt x="308134" y="229171"/>
                  </a:cubicBezTo>
                  <a:lnTo>
                    <a:pt x="308134" y="230696"/>
                  </a:lnTo>
                  <a:cubicBezTo>
                    <a:pt x="308134" y="231267"/>
                    <a:pt x="308039" y="231838"/>
                    <a:pt x="307943" y="232410"/>
                  </a:cubicBezTo>
                  <a:cubicBezTo>
                    <a:pt x="307848" y="233363"/>
                    <a:pt x="307753" y="234315"/>
                    <a:pt x="307658" y="235363"/>
                  </a:cubicBezTo>
                  <a:cubicBezTo>
                    <a:pt x="307563" y="236410"/>
                    <a:pt x="307372" y="237363"/>
                    <a:pt x="307181" y="238411"/>
                  </a:cubicBezTo>
                  <a:cubicBezTo>
                    <a:pt x="306991" y="239363"/>
                    <a:pt x="306800" y="240316"/>
                    <a:pt x="306610" y="241268"/>
                  </a:cubicBezTo>
                  <a:cubicBezTo>
                    <a:pt x="306420" y="242221"/>
                    <a:pt x="306134" y="243173"/>
                    <a:pt x="305848" y="244221"/>
                  </a:cubicBezTo>
                  <a:cubicBezTo>
                    <a:pt x="305562" y="245173"/>
                    <a:pt x="305371" y="246031"/>
                    <a:pt x="304991" y="246983"/>
                  </a:cubicBezTo>
                  <a:cubicBezTo>
                    <a:pt x="304705" y="247936"/>
                    <a:pt x="304324" y="248793"/>
                    <a:pt x="303943" y="249746"/>
                  </a:cubicBezTo>
                  <a:cubicBezTo>
                    <a:pt x="303562" y="250603"/>
                    <a:pt x="303276" y="251555"/>
                    <a:pt x="302895" y="252413"/>
                  </a:cubicBezTo>
                  <a:cubicBezTo>
                    <a:pt x="302514" y="253270"/>
                    <a:pt x="302038" y="254127"/>
                    <a:pt x="301657" y="254984"/>
                  </a:cubicBezTo>
                  <a:cubicBezTo>
                    <a:pt x="301180" y="255842"/>
                    <a:pt x="300800" y="256699"/>
                    <a:pt x="300324" y="257556"/>
                  </a:cubicBezTo>
                  <a:cubicBezTo>
                    <a:pt x="299847" y="258413"/>
                    <a:pt x="299371" y="259175"/>
                    <a:pt x="298799" y="260032"/>
                  </a:cubicBezTo>
                  <a:cubicBezTo>
                    <a:pt x="298323" y="260794"/>
                    <a:pt x="297752" y="261652"/>
                    <a:pt x="297275" y="262414"/>
                  </a:cubicBezTo>
                  <a:cubicBezTo>
                    <a:pt x="296704" y="263176"/>
                    <a:pt x="296133" y="263938"/>
                    <a:pt x="295561" y="264700"/>
                  </a:cubicBezTo>
                  <a:cubicBezTo>
                    <a:pt x="294990" y="265462"/>
                    <a:pt x="294418" y="266224"/>
                    <a:pt x="293751" y="266986"/>
                  </a:cubicBezTo>
                  <a:cubicBezTo>
                    <a:pt x="293180" y="267748"/>
                    <a:pt x="292513" y="268414"/>
                    <a:pt x="291846" y="269081"/>
                  </a:cubicBezTo>
                  <a:cubicBezTo>
                    <a:pt x="291179" y="269748"/>
                    <a:pt x="290513" y="270510"/>
                    <a:pt x="289846" y="271177"/>
                  </a:cubicBezTo>
                  <a:cubicBezTo>
                    <a:pt x="289179" y="271843"/>
                    <a:pt x="288417" y="272510"/>
                    <a:pt x="287655" y="273082"/>
                  </a:cubicBezTo>
                  <a:cubicBezTo>
                    <a:pt x="286988" y="273748"/>
                    <a:pt x="286227" y="274320"/>
                    <a:pt x="285560" y="274892"/>
                  </a:cubicBezTo>
                  <a:cubicBezTo>
                    <a:pt x="284798" y="275463"/>
                    <a:pt x="284036" y="276034"/>
                    <a:pt x="283179" y="276606"/>
                  </a:cubicBezTo>
                  <a:cubicBezTo>
                    <a:pt x="282416" y="277177"/>
                    <a:pt x="281654" y="277749"/>
                    <a:pt x="280892" y="278225"/>
                  </a:cubicBezTo>
                  <a:cubicBezTo>
                    <a:pt x="280035" y="278797"/>
                    <a:pt x="279178" y="279273"/>
                    <a:pt x="278321" y="279749"/>
                  </a:cubicBezTo>
                  <a:cubicBezTo>
                    <a:pt x="277559" y="280225"/>
                    <a:pt x="276796" y="280702"/>
                    <a:pt x="275940" y="281178"/>
                  </a:cubicBezTo>
                  <a:cubicBezTo>
                    <a:pt x="274987" y="281654"/>
                    <a:pt x="274130" y="282130"/>
                    <a:pt x="273177" y="282511"/>
                  </a:cubicBezTo>
                  <a:cubicBezTo>
                    <a:pt x="272320" y="282892"/>
                    <a:pt x="271558" y="283273"/>
                    <a:pt x="270701" y="283655"/>
                  </a:cubicBezTo>
                  <a:cubicBezTo>
                    <a:pt x="269748" y="284035"/>
                    <a:pt x="268700" y="284417"/>
                    <a:pt x="267653" y="284797"/>
                  </a:cubicBezTo>
                  <a:cubicBezTo>
                    <a:pt x="266891" y="285083"/>
                    <a:pt x="266033" y="285369"/>
                    <a:pt x="265272" y="285655"/>
                  </a:cubicBezTo>
                  <a:cubicBezTo>
                    <a:pt x="264129" y="286036"/>
                    <a:pt x="263080" y="286226"/>
                    <a:pt x="261938" y="286512"/>
                  </a:cubicBezTo>
                  <a:cubicBezTo>
                    <a:pt x="261176" y="286702"/>
                    <a:pt x="260414" y="286988"/>
                    <a:pt x="259556" y="287084"/>
                  </a:cubicBezTo>
                  <a:cubicBezTo>
                    <a:pt x="258223" y="287369"/>
                    <a:pt x="256890" y="287464"/>
                    <a:pt x="255651" y="287655"/>
                  </a:cubicBezTo>
                  <a:cubicBezTo>
                    <a:pt x="254984" y="287750"/>
                    <a:pt x="254318" y="287846"/>
                    <a:pt x="253651" y="287941"/>
                  </a:cubicBezTo>
                  <a:cubicBezTo>
                    <a:pt x="251651" y="288131"/>
                    <a:pt x="249650" y="288226"/>
                    <a:pt x="247555" y="288226"/>
                  </a:cubicBezTo>
                  <a:lnTo>
                    <a:pt x="157449" y="288226"/>
                  </a:lnTo>
                  <a:lnTo>
                    <a:pt x="157449" y="363950"/>
                  </a:lnTo>
                  <a:cubicBezTo>
                    <a:pt x="157449" y="397192"/>
                    <a:pt x="130207" y="424434"/>
                    <a:pt x="96964" y="424434"/>
                  </a:cubicBezTo>
                  <a:lnTo>
                    <a:pt x="0" y="424434"/>
                  </a:lnTo>
                  <a:lnTo>
                    <a:pt x="0" y="707326"/>
                  </a:lnTo>
                  <a:lnTo>
                    <a:pt x="930879" y="707326"/>
                  </a:lnTo>
                  <a:lnTo>
                    <a:pt x="930879" y="11430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6" name="Freeform: Shape 215">
              <a:extLst>
                <a:ext uri="{FF2B5EF4-FFF2-40B4-BE49-F238E27FC236}">
                  <a16:creationId xmlns:a16="http://schemas.microsoft.com/office/drawing/2014/main" id="{41893E24-B888-432C-B24B-6317D0427402}"/>
                </a:ext>
              </a:extLst>
            </p:cNvPr>
            <p:cNvSpPr/>
            <p:nvPr/>
          </p:nvSpPr>
          <p:spPr>
            <a:xfrm>
              <a:off x="4648978" y="4562649"/>
              <a:ext cx="325278" cy="429958"/>
            </a:xfrm>
            <a:custGeom>
              <a:avLst/>
              <a:gdLst>
                <a:gd name="connsiteX0" fmla="*/ 211741 w 325278"/>
                <a:gd name="connsiteY0" fmla="*/ 95 h 429958"/>
                <a:gd name="connsiteX1" fmla="*/ 172593 w 325278"/>
                <a:gd name="connsiteY1" fmla="*/ 95 h 429958"/>
                <a:gd name="connsiteX2" fmla="*/ 107252 w 325278"/>
                <a:gd name="connsiteY2" fmla="*/ 95 h 429958"/>
                <a:gd name="connsiteX3" fmla="*/ 95155 w 325278"/>
                <a:gd name="connsiteY3" fmla="*/ 95 h 429958"/>
                <a:gd name="connsiteX4" fmla="*/ 0 w 325278"/>
                <a:gd name="connsiteY4" fmla="*/ 95 h 429958"/>
                <a:gd name="connsiteX5" fmla="*/ 11621 w 325278"/>
                <a:gd name="connsiteY5" fmla="*/ 34004 h 429958"/>
                <a:gd name="connsiteX6" fmla="*/ 11049 w 325278"/>
                <a:gd name="connsiteY6" fmla="*/ 232791 h 429958"/>
                <a:gd name="connsiteX7" fmla="*/ 11049 w 325278"/>
                <a:gd name="connsiteY7" fmla="*/ 236315 h 429958"/>
                <a:gd name="connsiteX8" fmla="*/ 11049 w 325278"/>
                <a:gd name="connsiteY8" fmla="*/ 237839 h 429958"/>
                <a:gd name="connsiteX9" fmla="*/ 11049 w 325278"/>
                <a:gd name="connsiteY9" fmla="*/ 237839 h 429958"/>
                <a:gd name="connsiteX10" fmla="*/ 11144 w 325278"/>
                <a:gd name="connsiteY10" fmla="*/ 239268 h 429958"/>
                <a:gd name="connsiteX11" fmla="*/ 11144 w 325278"/>
                <a:gd name="connsiteY11" fmla="*/ 239268 h 429958"/>
                <a:gd name="connsiteX12" fmla="*/ 11239 w 325278"/>
                <a:gd name="connsiteY12" fmla="*/ 240697 h 429958"/>
                <a:gd name="connsiteX13" fmla="*/ 11239 w 325278"/>
                <a:gd name="connsiteY13" fmla="*/ 240697 h 429958"/>
                <a:gd name="connsiteX14" fmla="*/ 11335 w 325278"/>
                <a:gd name="connsiteY14" fmla="*/ 242126 h 429958"/>
                <a:gd name="connsiteX15" fmla="*/ 11335 w 325278"/>
                <a:gd name="connsiteY15" fmla="*/ 242126 h 429958"/>
                <a:gd name="connsiteX16" fmla="*/ 11525 w 325278"/>
                <a:gd name="connsiteY16" fmla="*/ 243554 h 429958"/>
                <a:gd name="connsiteX17" fmla="*/ 11525 w 325278"/>
                <a:gd name="connsiteY17" fmla="*/ 243554 h 429958"/>
                <a:gd name="connsiteX18" fmla="*/ 11716 w 325278"/>
                <a:gd name="connsiteY18" fmla="*/ 244983 h 429958"/>
                <a:gd name="connsiteX19" fmla="*/ 11716 w 325278"/>
                <a:gd name="connsiteY19" fmla="*/ 244983 h 429958"/>
                <a:gd name="connsiteX20" fmla="*/ 12002 w 325278"/>
                <a:gd name="connsiteY20" fmla="*/ 246412 h 429958"/>
                <a:gd name="connsiteX21" fmla="*/ 12002 w 325278"/>
                <a:gd name="connsiteY21" fmla="*/ 246412 h 429958"/>
                <a:gd name="connsiteX22" fmla="*/ 12287 w 325278"/>
                <a:gd name="connsiteY22" fmla="*/ 247841 h 429958"/>
                <a:gd name="connsiteX23" fmla="*/ 12287 w 325278"/>
                <a:gd name="connsiteY23" fmla="*/ 247841 h 429958"/>
                <a:gd name="connsiteX24" fmla="*/ 12573 w 325278"/>
                <a:gd name="connsiteY24" fmla="*/ 249269 h 429958"/>
                <a:gd name="connsiteX25" fmla="*/ 12573 w 325278"/>
                <a:gd name="connsiteY25" fmla="*/ 249269 h 429958"/>
                <a:gd name="connsiteX26" fmla="*/ 12954 w 325278"/>
                <a:gd name="connsiteY26" fmla="*/ 250698 h 429958"/>
                <a:gd name="connsiteX27" fmla="*/ 12954 w 325278"/>
                <a:gd name="connsiteY27" fmla="*/ 250698 h 429958"/>
                <a:gd name="connsiteX28" fmla="*/ 64294 w 325278"/>
                <a:gd name="connsiteY28" fmla="*/ 293751 h 429958"/>
                <a:gd name="connsiteX29" fmla="*/ 64294 w 325278"/>
                <a:gd name="connsiteY29" fmla="*/ 293751 h 429958"/>
                <a:gd name="connsiteX30" fmla="*/ 65722 w 325278"/>
                <a:gd name="connsiteY30" fmla="*/ 293846 h 429958"/>
                <a:gd name="connsiteX31" fmla="*/ 65722 w 325278"/>
                <a:gd name="connsiteY31" fmla="*/ 293846 h 429958"/>
                <a:gd name="connsiteX32" fmla="*/ 66199 w 325278"/>
                <a:gd name="connsiteY32" fmla="*/ 293846 h 429958"/>
                <a:gd name="connsiteX33" fmla="*/ 69342 w 325278"/>
                <a:gd name="connsiteY33" fmla="*/ 293941 h 429958"/>
                <a:gd name="connsiteX34" fmla="*/ 76771 w 325278"/>
                <a:gd name="connsiteY34" fmla="*/ 293941 h 429958"/>
                <a:gd name="connsiteX35" fmla="*/ 157734 w 325278"/>
                <a:gd name="connsiteY35" fmla="*/ 374904 h 429958"/>
                <a:gd name="connsiteX36" fmla="*/ 157734 w 325278"/>
                <a:gd name="connsiteY36" fmla="*/ 429959 h 429958"/>
                <a:gd name="connsiteX37" fmla="*/ 268510 w 325278"/>
                <a:gd name="connsiteY37" fmla="*/ 429959 h 429958"/>
                <a:gd name="connsiteX38" fmla="*/ 325279 w 325278"/>
                <a:gd name="connsiteY38" fmla="*/ 381476 h 429958"/>
                <a:gd name="connsiteX39" fmla="*/ 325279 w 325278"/>
                <a:gd name="connsiteY39" fmla="*/ 0 h 429958"/>
                <a:gd name="connsiteX40" fmla="*/ 211741 w 325278"/>
                <a:gd name="connsiteY40" fmla="*/ 0 h 42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5278" h="429958">
                  <a:moveTo>
                    <a:pt x="211741" y="95"/>
                  </a:moveTo>
                  <a:lnTo>
                    <a:pt x="172593" y="95"/>
                  </a:lnTo>
                  <a:lnTo>
                    <a:pt x="107252" y="95"/>
                  </a:lnTo>
                  <a:lnTo>
                    <a:pt x="95155" y="95"/>
                  </a:lnTo>
                  <a:lnTo>
                    <a:pt x="0" y="95"/>
                  </a:lnTo>
                  <a:cubicBezTo>
                    <a:pt x="7239" y="7906"/>
                    <a:pt x="11716" y="18764"/>
                    <a:pt x="11621" y="34004"/>
                  </a:cubicBezTo>
                  <a:lnTo>
                    <a:pt x="11049" y="232791"/>
                  </a:lnTo>
                  <a:lnTo>
                    <a:pt x="11049" y="236315"/>
                  </a:lnTo>
                  <a:lnTo>
                    <a:pt x="11049" y="237839"/>
                  </a:lnTo>
                  <a:lnTo>
                    <a:pt x="11049" y="237839"/>
                  </a:lnTo>
                  <a:lnTo>
                    <a:pt x="11144" y="239268"/>
                  </a:lnTo>
                  <a:lnTo>
                    <a:pt x="11144" y="239268"/>
                  </a:lnTo>
                  <a:lnTo>
                    <a:pt x="11239" y="240697"/>
                  </a:lnTo>
                  <a:lnTo>
                    <a:pt x="11239" y="240697"/>
                  </a:lnTo>
                  <a:lnTo>
                    <a:pt x="11335" y="242126"/>
                  </a:lnTo>
                  <a:lnTo>
                    <a:pt x="11335" y="242126"/>
                  </a:lnTo>
                  <a:lnTo>
                    <a:pt x="11525" y="243554"/>
                  </a:lnTo>
                  <a:lnTo>
                    <a:pt x="11525" y="243554"/>
                  </a:lnTo>
                  <a:lnTo>
                    <a:pt x="11716" y="244983"/>
                  </a:lnTo>
                  <a:lnTo>
                    <a:pt x="11716" y="244983"/>
                  </a:lnTo>
                  <a:lnTo>
                    <a:pt x="12002" y="246412"/>
                  </a:lnTo>
                  <a:lnTo>
                    <a:pt x="12002" y="246412"/>
                  </a:lnTo>
                  <a:cubicBezTo>
                    <a:pt x="12097" y="246888"/>
                    <a:pt x="12192" y="247364"/>
                    <a:pt x="12287" y="247841"/>
                  </a:cubicBezTo>
                  <a:lnTo>
                    <a:pt x="12287" y="247841"/>
                  </a:lnTo>
                  <a:lnTo>
                    <a:pt x="12573" y="249269"/>
                  </a:lnTo>
                  <a:lnTo>
                    <a:pt x="12573" y="249269"/>
                  </a:lnTo>
                  <a:lnTo>
                    <a:pt x="12954" y="250698"/>
                  </a:lnTo>
                  <a:lnTo>
                    <a:pt x="12954" y="250698"/>
                  </a:lnTo>
                  <a:cubicBezTo>
                    <a:pt x="19145" y="273844"/>
                    <a:pt x="39434" y="291655"/>
                    <a:pt x="64294" y="293751"/>
                  </a:cubicBezTo>
                  <a:lnTo>
                    <a:pt x="64294" y="293751"/>
                  </a:lnTo>
                  <a:lnTo>
                    <a:pt x="65722" y="293846"/>
                  </a:lnTo>
                  <a:lnTo>
                    <a:pt x="65722" y="293846"/>
                  </a:lnTo>
                  <a:lnTo>
                    <a:pt x="66199" y="293846"/>
                  </a:lnTo>
                  <a:cubicBezTo>
                    <a:pt x="67342" y="293846"/>
                    <a:pt x="68199" y="293941"/>
                    <a:pt x="69342" y="293941"/>
                  </a:cubicBezTo>
                  <a:lnTo>
                    <a:pt x="76771" y="293941"/>
                  </a:lnTo>
                  <a:cubicBezTo>
                    <a:pt x="121349" y="293941"/>
                    <a:pt x="157734" y="330327"/>
                    <a:pt x="157734" y="374904"/>
                  </a:cubicBezTo>
                  <a:lnTo>
                    <a:pt x="157734" y="429959"/>
                  </a:lnTo>
                  <a:lnTo>
                    <a:pt x="268510" y="429959"/>
                  </a:lnTo>
                  <a:cubicBezTo>
                    <a:pt x="297085" y="429959"/>
                    <a:pt x="320898" y="408813"/>
                    <a:pt x="325279" y="381476"/>
                  </a:cubicBezTo>
                  <a:cubicBezTo>
                    <a:pt x="325279" y="381476"/>
                    <a:pt x="325279" y="80201"/>
                    <a:pt x="325279" y="0"/>
                  </a:cubicBezTo>
                  <a:lnTo>
                    <a:pt x="211741"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7" name="Freeform: Shape 216">
              <a:extLst>
                <a:ext uri="{FF2B5EF4-FFF2-40B4-BE49-F238E27FC236}">
                  <a16:creationId xmlns:a16="http://schemas.microsoft.com/office/drawing/2014/main" id="{609B6428-F9A2-4B39-BD6D-B0734AE95E8D}"/>
                </a:ext>
              </a:extLst>
            </p:cNvPr>
            <p:cNvSpPr/>
            <p:nvPr/>
          </p:nvSpPr>
          <p:spPr>
            <a:xfrm>
              <a:off x="4486386" y="4284043"/>
              <a:ext cx="276796" cy="278606"/>
            </a:xfrm>
            <a:custGeom>
              <a:avLst/>
              <a:gdLst>
                <a:gd name="connsiteX0" fmla="*/ 115158 w 276796"/>
                <a:gd name="connsiteY0" fmla="*/ 95 h 278606"/>
                <a:gd name="connsiteX1" fmla="*/ 0 w 276796"/>
                <a:gd name="connsiteY1" fmla="*/ 114395 h 278606"/>
                <a:gd name="connsiteX2" fmla="*/ 0 w 276796"/>
                <a:gd name="connsiteY2" fmla="*/ 164402 h 278606"/>
                <a:gd name="connsiteX3" fmla="*/ 191 w 276796"/>
                <a:gd name="connsiteY3" fmla="*/ 167545 h 278606"/>
                <a:gd name="connsiteX4" fmla="*/ 0 w 276796"/>
                <a:gd name="connsiteY4" fmla="*/ 170688 h 278606"/>
                <a:gd name="connsiteX5" fmla="*/ 0 w 276796"/>
                <a:gd name="connsiteY5" fmla="*/ 278606 h 278606"/>
                <a:gd name="connsiteX6" fmla="*/ 115158 w 276796"/>
                <a:gd name="connsiteY6" fmla="*/ 278606 h 278606"/>
                <a:gd name="connsiteX7" fmla="*/ 154305 w 276796"/>
                <a:gd name="connsiteY7" fmla="*/ 278606 h 278606"/>
                <a:gd name="connsiteX8" fmla="*/ 276797 w 276796"/>
                <a:gd name="connsiteY8" fmla="*/ 278606 h 278606"/>
                <a:gd name="connsiteX9" fmla="*/ 276797 w 276796"/>
                <a:gd name="connsiteY9" fmla="*/ 0 h 278606"/>
                <a:gd name="connsiteX10" fmla="*/ 115158 w 276796"/>
                <a:gd name="connsiteY10" fmla="*/ 0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6796" h="278606">
                  <a:moveTo>
                    <a:pt x="115158" y="95"/>
                  </a:moveTo>
                  <a:cubicBezTo>
                    <a:pt x="51816" y="95"/>
                    <a:pt x="0" y="51530"/>
                    <a:pt x="0" y="114395"/>
                  </a:cubicBezTo>
                  <a:lnTo>
                    <a:pt x="0" y="164402"/>
                  </a:lnTo>
                  <a:cubicBezTo>
                    <a:pt x="0" y="165449"/>
                    <a:pt x="95" y="166497"/>
                    <a:pt x="191" y="167545"/>
                  </a:cubicBezTo>
                  <a:cubicBezTo>
                    <a:pt x="95" y="168593"/>
                    <a:pt x="0" y="169640"/>
                    <a:pt x="0" y="170688"/>
                  </a:cubicBezTo>
                  <a:lnTo>
                    <a:pt x="0" y="278606"/>
                  </a:lnTo>
                  <a:lnTo>
                    <a:pt x="115158" y="278606"/>
                  </a:lnTo>
                  <a:lnTo>
                    <a:pt x="154305" y="278606"/>
                  </a:lnTo>
                  <a:lnTo>
                    <a:pt x="276797" y="278606"/>
                  </a:lnTo>
                  <a:lnTo>
                    <a:pt x="276797" y="0"/>
                  </a:lnTo>
                  <a:lnTo>
                    <a:pt x="11515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8" name="Freeform: Shape 217">
              <a:extLst>
                <a:ext uri="{FF2B5EF4-FFF2-40B4-BE49-F238E27FC236}">
                  <a16:creationId xmlns:a16="http://schemas.microsoft.com/office/drawing/2014/main" id="{6A032AFB-2AAB-4CF4-A427-035A6409DB5E}"/>
                </a:ext>
              </a:extLst>
            </p:cNvPr>
            <p:cNvSpPr/>
            <p:nvPr/>
          </p:nvSpPr>
          <p:spPr>
            <a:xfrm>
              <a:off x="4651074" y="3828367"/>
              <a:ext cx="633888" cy="734377"/>
            </a:xfrm>
            <a:custGeom>
              <a:avLst/>
              <a:gdLst>
                <a:gd name="connsiteX0" fmla="*/ 575024 w 633888"/>
                <a:gd name="connsiteY0" fmla="*/ 0 h 734377"/>
                <a:gd name="connsiteX1" fmla="*/ 472916 w 633888"/>
                <a:gd name="connsiteY1" fmla="*/ 0 h 734377"/>
                <a:gd name="connsiteX2" fmla="*/ 273463 w 633888"/>
                <a:gd name="connsiteY2" fmla="*/ 0 h 734377"/>
                <a:gd name="connsiteX3" fmla="*/ 247079 w 633888"/>
                <a:gd name="connsiteY3" fmla="*/ 0 h 734377"/>
                <a:gd name="connsiteX4" fmla="*/ 233648 w 633888"/>
                <a:gd name="connsiteY4" fmla="*/ 857 h 734377"/>
                <a:gd name="connsiteX5" fmla="*/ 82487 w 633888"/>
                <a:gd name="connsiteY5" fmla="*/ 1238 h 734377"/>
                <a:gd name="connsiteX6" fmla="*/ 762 w 633888"/>
                <a:gd name="connsiteY6" fmla="*/ 762 h 734377"/>
                <a:gd name="connsiteX7" fmla="*/ 762 w 633888"/>
                <a:gd name="connsiteY7" fmla="*/ 141637 h 734377"/>
                <a:gd name="connsiteX8" fmla="*/ 0 w 633888"/>
                <a:gd name="connsiteY8" fmla="*/ 141637 h 734377"/>
                <a:gd name="connsiteX9" fmla="*/ 0 w 633888"/>
                <a:gd name="connsiteY9" fmla="*/ 455771 h 734377"/>
                <a:gd name="connsiteX10" fmla="*/ 93250 w 633888"/>
                <a:gd name="connsiteY10" fmla="*/ 455771 h 734377"/>
                <a:gd name="connsiteX11" fmla="*/ 105346 w 633888"/>
                <a:gd name="connsiteY11" fmla="*/ 455771 h 734377"/>
                <a:gd name="connsiteX12" fmla="*/ 110776 w 633888"/>
                <a:gd name="connsiteY12" fmla="*/ 455771 h 734377"/>
                <a:gd name="connsiteX13" fmla="*/ 110776 w 633888"/>
                <a:gd name="connsiteY13" fmla="*/ 734378 h 734377"/>
                <a:gd name="connsiteX14" fmla="*/ 182309 w 633888"/>
                <a:gd name="connsiteY14" fmla="*/ 734378 h 734377"/>
                <a:gd name="connsiteX15" fmla="*/ 218504 w 633888"/>
                <a:gd name="connsiteY15" fmla="*/ 734378 h 734377"/>
                <a:gd name="connsiteX16" fmla="*/ 324993 w 633888"/>
                <a:gd name="connsiteY16" fmla="*/ 734378 h 734377"/>
                <a:gd name="connsiteX17" fmla="*/ 324993 w 633888"/>
                <a:gd name="connsiteY17" fmla="*/ 711232 h 734377"/>
                <a:gd name="connsiteX18" fmla="*/ 437674 w 633888"/>
                <a:gd name="connsiteY18" fmla="*/ 615029 h 734377"/>
                <a:gd name="connsiteX19" fmla="*/ 633889 w 633888"/>
                <a:gd name="connsiteY19" fmla="*/ 615029 h 734377"/>
                <a:gd name="connsiteX20" fmla="*/ 633889 w 633888"/>
                <a:gd name="connsiteY20" fmla="*/ 512731 h 734377"/>
                <a:gd name="connsiteX21" fmla="*/ 633889 w 633888"/>
                <a:gd name="connsiteY21" fmla="*/ 232886 h 734377"/>
                <a:gd name="connsiteX22" fmla="*/ 633889 w 633888"/>
                <a:gd name="connsiteY22" fmla="*/ 58769 h 734377"/>
                <a:gd name="connsiteX23" fmla="*/ 575024 w 633888"/>
                <a:gd name="connsiteY23" fmla="*/ 0 h 73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3888" h="734377">
                  <a:moveTo>
                    <a:pt x="575024" y="0"/>
                  </a:moveTo>
                  <a:lnTo>
                    <a:pt x="472916" y="0"/>
                  </a:lnTo>
                  <a:lnTo>
                    <a:pt x="273463" y="0"/>
                  </a:lnTo>
                  <a:lnTo>
                    <a:pt x="247079" y="0"/>
                  </a:lnTo>
                  <a:cubicBezTo>
                    <a:pt x="242506" y="0"/>
                    <a:pt x="238030" y="381"/>
                    <a:pt x="233648" y="857"/>
                  </a:cubicBezTo>
                  <a:lnTo>
                    <a:pt x="82487" y="1238"/>
                  </a:lnTo>
                  <a:lnTo>
                    <a:pt x="762" y="762"/>
                  </a:lnTo>
                  <a:lnTo>
                    <a:pt x="762" y="141637"/>
                  </a:lnTo>
                  <a:lnTo>
                    <a:pt x="0" y="141637"/>
                  </a:lnTo>
                  <a:lnTo>
                    <a:pt x="0" y="455771"/>
                  </a:lnTo>
                  <a:lnTo>
                    <a:pt x="93250" y="455771"/>
                  </a:lnTo>
                  <a:lnTo>
                    <a:pt x="105346" y="455771"/>
                  </a:lnTo>
                  <a:lnTo>
                    <a:pt x="110776" y="455771"/>
                  </a:lnTo>
                  <a:lnTo>
                    <a:pt x="110776" y="734378"/>
                  </a:lnTo>
                  <a:lnTo>
                    <a:pt x="182309" y="734378"/>
                  </a:lnTo>
                  <a:lnTo>
                    <a:pt x="218504" y="734378"/>
                  </a:lnTo>
                  <a:lnTo>
                    <a:pt x="324993" y="734378"/>
                  </a:lnTo>
                  <a:lnTo>
                    <a:pt x="324993" y="711232"/>
                  </a:lnTo>
                  <a:cubicBezTo>
                    <a:pt x="333756" y="656939"/>
                    <a:pt x="381000" y="615029"/>
                    <a:pt x="437674" y="615029"/>
                  </a:cubicBezTo>
                  <a:lnTo>
                    <a:pt x="633889" y="615029"/>
                  </a:lnTo>
                  <a:lnTo>
                    <a:pt x="633889" y="512731"/>
                  </a:lnTo>
                  <a:lnTo>
                    <a:pt x="633889" y="232886"/>
                  </a:lnTo>
                  <a:lnTo>
                    <a:pt x="633889" y="58769"/>
                  </a:lnTo>
                  <a:cubicBezTo>
                    <a:pt x="633699" y="26384"/>
                    <a:pt x="607314" y="0"/>
                    <a:pt x="575024" y="0"/>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243489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ppendix">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lvl1pPr>
              <a:defRPr b="0" i="0"/>
            </a:lvl1pPr>
          </a:lstStyle>
          <a:p>
            <a:fld id="{F551322C-20B2-48C3-B63D-68158FEBF630}" type="slidenum">
              <a:rPr lang="en-US" smtClean="0"/>
              <a:pPr/>
              <a:t>‹#›</a:t>
            </a:fld>
            <a:endParaRPr lang="en-US" dirty="0"/>
          </a:p>
        </p:txBody>
      </p:sp>
      <p:sp>
        <p:nvSpPr>
          <p:cNvPr id="22" name="Text Placeholder 15"/>
          <p:cNvSpPr>
            <a:spLocks noGrp="1"/>
          </p:cNvSpPr>
          <p:nvPr>
            <p:ph type="body" sz="quarter" idx="12" hasCustomPrompt="1"/>
          </p:nvPr>
        </p:nvSpPr>
        <p:spPr>
          <a:xfrm>
            <a:off x="1927517" y="1792800"/>
            <a:ext cx="7395317" cy="792162"/>
          </a:xfrm>
          <a:prstGeom prst="rect">
            <a:avLst/>
          </a:prstGeom>
        </p:spPr>
        <p:txBody>
          <a:bodyPr vert="horz" wrap="square" lIns="72000" tIns="36000" rIns="72000" bIns="36000" rtlCol="0" anchor="ctr" anchorCtr="0">
            <a:noAutofit/>
          </a:bodyPr>
          <a:lstStyle>
            <a:lvl1pPr>
              <a:defRPr lang="en-US" sz="3000" b="0" i="0" baseline="0" dirty="0">
                <a:solidFill>
                  <a:srgbClr val="008000"/>
                </a:solidFill>
              </a:defRPr>
            </a:lvl1pPr>
          </a:lstStyle>
          <a:p>
            <a:pPr lvl="0"/>
            <a:r>
              <a:rPr lang="en-US" dirty="0"/>
              <a:t>Appendix</a:t>
            </a:r>
          </a:p>
        </p:txBody>
      </p:sp>
      <p:pic>
        <p:nvPicPr>
          <p:cNvPr id="80" name="Picture 79">
            <a:extLst>
              <a:ext uri="{FF2B5EF4-FFF2-40B4-BE49-F238E27FC236}">
                <a16:creationId xmlns:a16="http://schemas.microsoft.com/office/drawing/2014/main" id="{D3879829-9DE4-42F4-B1F5-83619300DEB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16762" y="6059368"/>
            <a:ext cx="537715" cy="246320"/>
          </a:xfrm>
          <a:prstGeom prst="rect">
            <a:avLst/>
          </a:prstGeom>
        </p:spPr>
      </p:pic>
      <p:pic>
        <p:nvPicPr>
          <p:cNvPr id="81" name="Picture 80">
            <a:extLst>
              <a:ext uri="{FF2B5EF4-FFF2-40B4-BE49-F238E27FC236}">
                <a16:creationId xmlns:a16="http://schemas.microsoft.com/office/drawing/2014/main" id="{7FB2A7CD-ECE6-4350-881F-54DDBF7B8CB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00723" y="3297190"/>
            <a:ext cx="533570" cy="426140"/>
          </a:xfrm>
          <a:prstGeom prst="rect">
            <a:avLst/>
          </a:prstGeom>
        </p:spPr>
      </p:pic>
      <p:pic>
        <p:nvPicPr>
          <p:cNvPr id="82" name="Picture 81">
            <a:extLst>
              <a:ext uri="{FF2B5EF4-FFF2-40B4-BE49-F238E27FC236}">
                <a16:creationId xmlns:a16="http://schemas.microsoft.com/office/drawing/2014/main" id="{64A56606-024F-4E64-A1C9-DEAB6F5FE763}"/>
              </a:ext>
            </a:extLst>
          </p:cNvPr>
          <p:cNvPicPr>
            <a:picLocks noChangeAspect="1"/>
          </p:cNvPicPr>
          <p:nvPr userDrawn="1"/>
        </p:nvPicPr>
        <p:blipFill>
          <a:blip r:embed="rId4"/>
          <a:srcRect/>
          <a:stretch/>
        </p:blipFill>
        <p:spPr>
          <a:xfrm>
            <a:off x="221355" y="4812947"/>
            <a:ext cx="670193" cy="322741"/>
          </a:xfrm>
          <a:prstGeom prst="rect">
            <a:avLst/>
          </a:prstGeom>
        </p:spPr>
      </p:pic>
      <p:pic>
        <p:nvPicPr>
          <p:cNvPr id="83" name="Picture 12" descr="http://www.ingenieurjobs.de/content/tinybrowser/image/transnetbw_gmbh.jpg">
            <a:extLst>
              <a:ext uri="{FF2B5EF4-FFF2-40B4-BE49-F238E27FC236}">
                <a16:creationId xmlns:a16="http://schemas.microsoft.com/office/drawing/2014/main" id="{0ACAEADA-5178-4A9B-B848-FE0E6D308504}"/>
              </a:ext>
            </a:extLst>
          </p:cNvPr>
          <p:cNvPicPr>
            <a:picLocks noChangeAspect="1" noChangeArrowheads="1"/>
          </p:cNvPicPr>
          <p:nvPr userDrawn="1"/>
        </p:nvPicPr>
        <p:blipFill>
          <a:blip r:embed="rId5" cstate="hqprint">
            <a:extLst>
              <a:ext uri="{28A0092B-C50C-407E-A947-70E740481C1C}">
                <a14:useLocalDpi xmlns:a14="http://schemas.microsoft.com/office/drawing/2010/main"/>
              </a:ext>
            </a:extLst>
          </a:blip>
          <a:srcRect/>
          <a:stretch>
            <a:fillRect/>
          </a:stretch>
        </p:blipFill>
        <p:spPr bwMode="auto">
          <a:xfrm>
            <a:off x="178916" y="5315472"/>
            <a:ext cx="855487" cy="168959"/>
          </a:xfrm>
          <a:prstGeom prst="rect">
            <a:avLst/>
          </a:prstGeom>
          <a:noFill/>
          <a:extLst>
            <a:ext uri="{909E8E84-426E-40dd-AFC4-6F175D3DCCD1}">
              <a14:hiddenFill xmlns:a14="http://schemas.microsoft.com/office/drawing/2010/main" xmlns="">
                <a:solidFill>
                  <a:srgbClr val="FFFFFF"/>
                </a:solidFill>
              </a14:hiddenFill>
            </a:ext>
          </a:extLst>
        </p:spPr>
      </p:pic>
      <p:pic>
        <p:nvPicPr>
          <p:cNvPr id="84" name="Picture 83">
            <a:extLst>
              <a:ext uri="{FF2B5EF4-FFF2-40B4-BE49-F238E27FC236}">
                <a16:creationId xmlns:a16="http://schemas.microsoft.com/office/drawing/2014/main" id="{E30B8167-D596-4ED7-BAA1-4F55194F56BB}"/>
              </a:ext>
            </a:extLst>
          </p:cNvPr>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276655" y="2867547"/>
            <a:ext cx="606064" cy="379476"/>
          </a:xfrm>
          <a:prstGeom prst="rect">
            <a:avLst/>
          </a:prstGeom>
        </p:spPr>
      </p:pic>
      <p:pic>
        <p:nvPicPr>
          <p:cNvPr id="85" name="Picture 84">
            <a:extLst>
              <a:ext uri="{FF2B5EF4-FFF2-40B4-BE49-F238E27FC236}">
                <a16:creationId xmlns:a16="http://schemas.microsoft.com/office/drawing/2014/main" id="{F184FDC1-6627-4354-9ECE-AC776022360F}"/>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r="66927"/>
          <a:stretch/>
        </p:blipFill>
        <p:spPr>
          <a:xfrm>
            <a:off x="1016762" y="4475060"/>
            <a:ext cx="562560" cy="226388"/>
          </a:xfrm>
          <a:prstGeom prst="rect">
            <a:avLst/>
          </a:prstGeom>
        </p:spPr>
      </p:pic>
      <p:pic>
        <p:nvPicPr>
          <p:cNvPr id="86" name="Picture 85">
            <a:extLst>
              <a:ext uri="{FF2B5EF4-FFF2-40B4-BE49-F238E27FC236}">
                <a16:creationId xmlns:a16="http://schemas.microsoft.com/office/drawing/2014/main" id="{95338C06-04FF-4563-A4C2-4D53DC9BFAC9}"/>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265603" y="2627955"/>
            <a:ext cx="592836" cy="196596"/>
          </a:xfrm>
          <a:prstGeom prst="rect">
            <a:avLst/>
          </a:prstGeom>
        </p:spPr>
      </p:pic>
      <p:pic>
        <p:nvPicPr>
          <p:cNvPr id="87" name="Picture 86">
            <a:extLst>
              <a:ext uri="{FF2B5EF4-FFF2-40B4-BE49-F238E27FC236}">
                <a16:creationId xmlns:a16="http://schemas.microsoft.com/office/drawing/2014/main" id="{19BF3472-1064-46A5-B522-BE65AF9914B9}"/>
              </a:ext>
            </a:extLst>
          </p:cNvPr>
          <p:cNvPicPr>
            <a:picLocks noChangeAspect="1"/>
          </p:cNvPicPr>
          <p:nvPr userDrawn="1"/>
        </p:nvPicPr>
        <p:blipFill>
          <a:blip r:embed="rId9" cstate="hqprint">
            <a:extLst>
              <a:ext uri="{28A0092B-C50C-407E-A947-70E740481C1C}">
                <a14:useLocalDpi xmlns:a14="http://schemas.microsoft.com/office/drawing/2010/main"/>
              </a:ext>
            </a:extLst>
          </a:blip>
          <a:stretch>
            <a:fillRect/>
          </a:stretch>
        </p:blipFill>
        <p:spPr>
          <a:xfrm>
            <a:off x="232514" y="6009100"/>
            <a:ext cx="633790" cy="396119"/>
          </a:xfrm>
          <a:prstGeom prst="rect">
            <a:avLst/>
          </a:prstGeom>
        </p:spPr>
      </p:pic>
      <p:pic>
        <p:nvPicPr>
          <p:cNvPr id="88" name="Picture 87">
            <a:extLst>
              <a:ext uri="{FF2B5EF4-FFF2-40B4-BE49-F238E27FC236}">
                <a16:creationId xmlns:a16="http://schemas.microsoft.com/office/drawing/2014/main" id="{97CA790C-E4A6-441D-A6FD-D203C1DD6F16}"/>
              </a:ext>
            </a:extLst>
          </p:cNvPr>
          <p:cNvPicPr>
            <a:picLocks noChangeAspect="1"/>
          </p:cNvPicPr>
          <p:nvPr userDrawn="1"/>
        </p:nvPicPr>
        <p:blipFill>
          <a:blip r:embed="rId10" cstate="hqprint">
            <a:extLst>
              <a:ext uri="{28A0092B-C50C-407E-A947-70E740481C1C}">
                <a14:useLocalDpi xmlns:a14="http://schemas.microsoft.com/office/drawing/2010/main"/>
              </a:ext>
            </a:extLst>
          </a:blip>
          <a:stretch>
            <a:fillRect/>
          </a:stretch>
        </p:blipFill>
        <p:spPr>
          <a:xfrm>
            <a:off x="167382" y="4499299"/>
            <a:ext cx="735485" cy="158997"/>
          </a:xfrm>
          <a:prstGeom prst="rect">
            <a:avLst/>
          </a:prstGeom>
        </p:spPr>
      </p:pic>
      <p:pic>
        <p:nvPicPr>
          <p:cNvPr id="89" name="Picture 88">
            <a:extLst>
              <a:ext uri="{FF2B5EF4-FFF2-40B4-BE49-F238E27FC236}">
                <a16:creationId xmlns:a16="http://schemas.microsoft.com/office/drawing/2014/main" id="{A8FEA2E4-3F96-4E33-991D-A85DDFF9F4C6}"/>
              </a:ext>
            </a:extLst>
          </p:cNvPr>
          <p:cNvPicPr>
            <a:picLocks noChangeAspect="1"/>
          </p:cNvPicPr>
          <p:nvPr userDrawn="1"/>
        </p:nvPicPr>
        <p:blipFill>
          <a:blip r:embed="rId11"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auto">
          <a:xfrm>
            <a:off x="211859" y="4013895"/>
            <a:ext cx="635064" cy="3387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 name="Picture 89">
            <a:extLst>
              <a:ext uri="{FF2B5EF4-FFF2-40B4-BE49-F238E27FC236}">
                <a16:creationId xmlns:a16="http://schemas.microsoft.com/office/drawing/2014/main" id="{AC1BE712-D4B1-4C9B-B063-1A39CCF93566}"/>
              </a:ext>
            </a:extLst>
          </p:cNvPr>
          <p:cNvPicPr>
            <a:picLocks noChangeAspect="1"/>
          </p:cNvPicPr>
          <p:nvPr userDrawn="1"/>
        </p:nvPicPr>
        <p:blipFill>
          <a:blip r:embed="rId12" cstate="hqprint">
            <a:extLst>
              <a:ext uri="{28A0092B-C50C-407E-A947-70E740481C1C}">
                <a14:useLocalDpi xmlns:a14="http://schemas.microsoft.com/office/drawing/2010/main"/>
              </a:ext>
            </a:extLst>
          </a:blip>
          <a:stretch>
            <a:fillRect/>
          </a:stretch>
        </p:blipFill>
        <p:spPr>
          <a:xfrm>
            <a:off x="1132569" y="5176838"/>
            <a:ext cx="455502" cy="421370"/>
          </a:xfrm>
          <a:prstGeom prst="rect">
            <a:avLst/>
          </a:prstGeom>
        </p:spPr>
      </p:pic>
      <p:pic>
        <p:nvPicPr>
          <p:cNvPr id="91" name="Picture 90">
            <a:extLst>
              <a:ext uri="{FF2B5EF4-FFF2-40B4-BE49-F238E27FC236}">
                <a16:creationId xmlns:a16="http://schemas.microsoft.com/office/drawing/2014/main" id="{D1BC5E9A-5B03-4D81-9B06-7A33CD596EE8}"/>
              </a:ext>
            </a:extLst>
          </p:cNvPr>
          <p:cNvPicPr>
            <a:picLocks noChangeAspect="1"/>
          </p:cNvPicPr>
          <p:nvPr userDrawn="1"/>
        </p:nvPicPr>
        <p:blipFill>
          <a:blip r:embed="rId13" cstate="hqprint">
            <a:extLst>
              <a:ext uri="{28A0092B-C50C-407E-A947-70E740481C1C}">
                <a14:useLocalDpi xmlns:a14="http://schemas.microsoft.com/office/drawing/2010/main"/>
              </a:ext>
            </a:extLst>
          </a:blip>
          <a:stretch>
            <a:fillRect/>
          </a:stretch>
        </p:blipFill>
        <p:spPr>
          <a:xfrm>
            <a:off x="276655" y="2259089"/>
            <a:ext cx="533146" cy="255904"/>
          </a:xfrm>
          <a:prstGeom prst="rect">
            <a:avLst/>
          </a:prstGeom>
        </p:spPr>
      </p:pic>
      <p:pic>
        <p:nvPicPr>
          <p:cNvPr id="92" name="Picture 91">
            <a:extLst>
              <a:ext uri="{FF2B5EF4-FFF2-40B4-BE49-F238E27FC236}">
                <a16:creationId xmlns:a16="http://schemas.microsoft.com/office/drawing/2014/main" id="{1BBDDAEC-33FA-4400-9420-66DE17A277A5}"/>
              </a:ext>
            </a:extLst>
          </p:cNvPr>
          <p:cNvPicPr>
            <a:picLocks noChangeAspect="1"/>
          </p:cNvPicPr>
          <p:nvPr userDrawn="1"/>
        </p:nvPicPr>
        <p:blipFill>
          <a:blip r:embed="rId14" cstate="hqprint">
            <a:extLst>
              <a:ext uri="{28A0092B-C50C-407E-A947-70E740481C1C}">
                <a14:useLocalDpi xmlns:a14="http://schemas.microsoft.com/office/drawing/2010/main"/>
              </a:ext>
            </a:extLst>
          </a:blip>
          <a:stretch>
            <a:fillRect/>
          </a:stretch>
        </p:blipFill>
        <p:spPr>
          <a:xfrm>
            <a:off x="976463" y="2260297"/>
            <a:ext cx="767715" cy="233480"/>
          </a:xfrm>
          <a:prstGeom prst="rect">
            <a:avLst/>
          </a:prstGeom>
        </p:spPr>
      </p:pic>
      <p:pic>
        <p:nvPicPr>
          <p:cNvPr id="93" name="Picture 92">
            <a:extLst>
              <a:ext uri="{FF2B5EF4-FFF2-40B4-BE49-F238E27FC236}">
                <a16:creationId xmlns:a16="http://schemas.microsoft.com/office/drawing/2014/main" id="{095EE017-3BE2-48B2-B5B0-5EFF30258C2A}"/>
              </a:ext>
            </a:extLst>
          </p:cNvPr>
          <p:cNvPicPr>
            <a:picLocks noChangeAspect="1"/>
          </p:cNvPicPr>
          <p:nvPr userDrawn="1"/>
        </p:nvPicPr>
        <p:blipFill>
          <a:blip r:embed="rId15" cstate="hqprint">
            <a:extLst>
              <a:ext uri="{28A0092B-C50C-407E-A947-70E740481C1C}">
                <a14:useLocalDpi xmlns:a14="http://schemas.microsoft.com/office/drawing/2010/main"/>
              </a:ext>
            </a:extLst>
          </a:blip>
          <a:stretch>
            <a:fillRect/>
          </a:stretch>
        </p:blipFill>
        <p:spPr>
          <a:xfrm>
            <a:off x="278045" y="3716143"/>
            <a:ext cx="562560" cy="247585"/>
          </a:xfrm>
          <a:prstGeom prst="rect">
            <a:avLst/>
          </a:prstGeom>
        </p:spPr>
      </p:pic>
      <p:pic>
        <p:nvPicPr>
          <p:cNvPr id="94" name="Picture 93">
            <a:extLst>
              <a:ext uri="{FF2B5EF4-FFF2-40B4-BE49-F238E27FC236}">
                <a16:creationId xmlns:a16="http://schemas.microsoft.com/office/drawing/2014/main" id="{C3EC287E-060A-41C0-ABE6-C7E6859AB894}"/>
              </a:ext>
            </a:extLst>
          </p:cNvPr>
          <p:cNvPicPr>
            <a:picLocks noChangeAspect="1"/>
          </p:cNvPicPr>
          <p:nvPr userDrawn="1"/>
        </p:nvPicPr>
        <p:blipFill>
          <a:blip r:embed="rId16" cstate="hqprint">
            <a:extLst>
              <a:ext uri="{28A0092B-C50C-407E-A947-70E740481C1C}">
                <a14:useLocalDpi xmlns:a14="http://schemas.microsoft.com/office/drawing/2010/main"/>
              </a:ext>
            </a:extLst>
          </a:blip>
          <a:stretch>
            <a:fillRect/>
          </a:stretch>
        </p:blipFill>
        <p:spPr>
          <a:xfrm>
            <a:off x="789954" y="5689894"/>
            <a:ext cx="767715" cy="240301"/>
          </a:xfrm>
          <a:prstGeom prst="rect">
            <a:avLst/>
          </a:prstGeom>
        </p:spPr>
      </p:pic>
      <p:pic>
        <p:nvPicPr>
          <p:cNvPr id="95" name="Picture 94">
            <a:extLst>
              <a:ext uri="{FF2B5EF4-FFF2-40B4-BE49-F238E27FC236}">
                <a16:creationId xmlns:a16="http://schemas.microsoft.com/office/drawing/2014/main" id="{23D88511-AD0C-4284-B989-6D1CCD768467}"/>
              </a:ext>
            </a:extLst>
          </p:cNvPr>
          <p:cNvPicPr>
            <a:picLocks noChangeAspect="1"/>
          </p:cNvPicPr>
          <p:nvPr userDrawn="1"/>
        </p:nvPicPr>
        <p:blipFill>
          <a:blip r:embed="rId17" cstate="hqprint">
            <a:extLst>
              <a:ext uri="{28A0092B-C50C-407E-A947-70E740481C1C}">
                <a14:useLocalDpi xmlns:a14="http://schemas.microsoft.com/office/drawing/2010/main"/>
              </a:ext>
            </a:extLst>
          </a:blip>
          <a:stretch>
            <a:fillRect/>
          </a:stretch>
        </p:blipFill>
        <p:spPr>
          <a:xfrm>
            <a:off x="225758" y="5553136"/>
            <a:ext cx="481568" cy="482869"/>
          </a:xfrm>
          <a:prstGeom prst="rect">
            <a:avLst/>
          </a:prstGeom>
        </p:spPr>
      </p:pic>
      <p:pic>
        <p:nvPicPr>
          <p:cNvPr id="96" name="Picture 95">
            <a:extLst>
              <a:ext uri="{FF2B5EF4-FFF2-40B4-BE49-F238E27FC236}">
                <a16:creationId xmlns:a16="http://schemas.microsoft.com/office/drawing/2014/main" id="{E797160A-21E0-4D67-A5DA-C41D46A90A38}"/>
              </a:ext>
            </a:extLst>
          </p:cNvPr>
          <p:cNvPicPr>
            <a:picLocks noChangeAspect="1"/>
          </p:cNvPicPr>
          <p:nvPr userDrawn="1"/>
        </p:nvPicPr>
        <p:blipFill>
          <a:blip r:embed="rId18"/>
          <a:stretch>
            <a:fillRect/>
          </a:stretch>
        </p:blipFill>
        <p:spPr>
          <a:xfrm>
            <a:off x="924659" y="4092615"/>
            <a:ext cx="673376" cy="229771"/>
          </a:xfrm>
          <a:prstGeom prst="rect">
            <a:avLst/>
          </a:prstGeom>
        </p:spPr>
      </p:pic>
      <p:pic>
        <p:nvPicPr>
          <p:cNvPr id="97" name="Picture 96">
            <a:extLst>
              <a:ext uri="{FF2B5EF4-FFF2-40B4-BE49-F238E27FC236}">
                <a16:creationId xmlns:a16="http://schemas.microsoft.com/office/drawing/2014/main" id="{0EB96AB5-3BDB-495C-BF67-4EED173EB4AF}"/>
              </a:ext>
            </a:extLst>
          </p:cNvPr>
          <p:cNvPicPr>
            <a:picLocks noChangeAspect="1"/>
          </p:cNvPicPr>
          <p:nvPr userDrawn="1"/>
        </p:nvPicPr>
        <p:blipFill>
          <a:blip r:embed="rId19"/>
          <a:stretch>
            <a:fillRect/>
          </a:stretch>
        </p:blipFill>
        <p:spPr>
          <a:xfrm>
            <a:off x="1034403" y="2600734"/>
            <a:ext cx="559177" cy="180633"/>
          </a:xfrm>
          <a:prstGeom prst="rect">
            <a:avLst/>
          </a:prstGeom>
        </p:spPr>
      </p:pic>
      <p:pic>
        <p:nvPicPr>
          <p:cNvPr id="98" name="Picture 16" descr="Afbeeldingsresultaat voor Exaa LOGO">
            <a:extLst>
              <a:ext uri="{FF2B5EF4-FFF2-40B4-BE49-F238E27FC236}">
                <a16:creationId xmlns:a16="http://schemas.microsoft.com/office/drawing/2014/main" id="{BAE9BB1C-C683-4A5C-A0B6-4C9E9BB338AA}"/>
              </a:ext>
            </a:extLst>
          </p:cNvPr>
          <p:cNvPicPr>
            <a:picLocks noChangeAspect="1" noChangeArrowheads="1"/>
          </p:cNvPicPr>
          <p:nvPr userDrawn="1"/>
        </p:nvPicPr>
        <p:blipFill>
          <a:blip r:embed="rId20" cstate="hqprint">
            <a:extLst>
              <a:ext uri="{28A0092B-C50C-407E-A947-70E740481C1C}">
                <a14:useLocalDpi xmlns:a14="http://schemas.microsoft.com/office/drawing/2010/main"/>
              </a:ext>
            </a:extLst>
          </a:blip>
          <a:srcRect/>
          <a:stretch>
            <a:fillRect/>
          </a:stretch>
        </p:blipFill>
        <p:spPr bwMode="auto">
          <a:xfrm>
            <a:off x="1066173" y="1595900"/>
            <a:ext cx="591177" cy="252076"/>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98">
            <a:extLst>
              <a:ext uri="{FF2B5EF4-FFF2-40B4-BE49-F238E27FC236}">
                <a16:creationId xmlns:a16="http://schemas.microsoft.com/office/drawing/2014/main" id="{FECB2BEE-FA23-48EC-8B7A-634A72D92401}"/>
              </a:ext>
            </a:extLst>
          </p:cNvPr>
          <p:cNvPicPr>
            <a:picLocks noChangeAspect="1"/>
          </p:cNvPicPr>
          <p:nvPr userDrawn="1"/>
        </p:nvPicPr>
        <p:blipFill>
          <a:blip r:embed="rId21" cstate="hqprint">
            <a:extLst>
              <a:ext uri="{28A0092B-C50C-407E-A947-70E740481C1C}">
                <a14:useLocalDpi xmlns:a14="http://schemas.microsoft.com/office/drawing/2010/main"/>
              </a:ext>
            </a:extLst>
          </a:blip>
          <a:stretch>
            <a:fillRect/>
          </a:stretch>
        </p:blipFill>
        <p:spPr>
          <a:xfrm>
            <a:off x="1195092" y="3563180"/>
            <a:ext cx="275438" cy="465584"/>
          </a:xfrm>
          <a:prstGeom prst="rect">
            <a:avLst/>
          </a:prstGeom>
        </p:spPr>
      </p:pic>
      <p:pic>
        <p:nvPicPr>
          <p:cNvPr id="100" name="Picture 99">
            <a:extLst>
              <a:ext uri="{FF2B5EF4-FFF2-40B4-BE49-F238E27FC236}">
                <a16:creationId xmlns:a16="http://schemas.microsoft.com/office/drawing/2014/main" id="{42520F09-36F1-4281-8B3F-E52CBF818B2E}"/>
              </a:ext>
            </a:extLst>
          </p:cNvPr>
          <p:cNvPicPr>
            <a:picLocks noChangeAspect="1"/>
          </p:cNvPicPr>
          <p:nvPr userDrawn="1"/>
        </p:nvPicPr>
        <p:blipFill>
          <a:blip r:embed="rId22"/>
          <a:stretch>
            <a:fillRect/>
          </a:stretch>
        </p:blipFill>
        <p:spPr>
          <a:xfrm>
            <a:off x="1051749" y="2906920"/>
            <a:ext cx="577033" cy="289140"/>
          </a:xfrm>
          <a:prstGeom prst="rect">
            <a:avLst/>
          </a:prstGeom>
        </p:spPr>
      </p:pic>
      <p:pic>
        <p:nvPicPr>
          <p:cNvPr id="101" name="Picture 100">
            <a:extLst>
              <a:ext uri="{FF2B5EF4-FFF2-40B4-BE49-F238E27FC236}">
                <a16:creationId xmlns:a16="http://schemas.microsoft.com/office/drawing/2014/main" id="{9D3CD38A-58B5-49F5-9EE9-865DA6132818}"/>
              </a:ext>
            </a:extLst>
          </p:cNvPr>
          <p:cNvPicPr>
            <a:picLocks noChangeAspect="1"/>
          </p:cNvPicPr>
          <p:nvPr userDrawn="1"/>
        </p:nvPicPr>
        <p:blipFill>
          <a:blip r:embed="rId23" cstate="hqprint">
            <a:extLst>
              <a:ext uri="{28A0092B-C50C-407E-A947-70E740481C1C}">
                <a14:useLocalDpi xmlns:a14="http://schemas.microsoft.com/office/drawing/2010/main"/>
              </a:ext>
            </a:extLst>
          </a:blip>
          <a:stretch>
            <a:fillRect/>
          </a:stretch>
        </p:blipFill>
        <p:spPr>
          <a:xfrm>
            <a:off x="211859" y="1862828"/>
            <a:ext cx="688137" cy="323726"/>
          </a:xfrm>
          <a:prstGeom prst="rect">
            <a:avLst/>
          </a:prstGeom>
        </p:spPr>
      </p:pic>
      <p:pic>
        <p:nvPicPr>
          <p:cNvPr id="102" name="Picture 101">
            <a:extLst>
              <a:ext uri="{FF2B5EF4-FFF2-40B4-BE49-F238E27FC236}">
                <a16:creationId xmlns:a16="http://schemas.microsoft.com/office/drawing/2014/main" id="{2C5950E9-20A1-4971-A21B-51F443F6F851}"/>
              </a:ext>
            </a:extLst>
          </p:cNvPr>
          <p:cNvPicPr>
            <a:picLocks noChangeAspect="1"/>
          </p:cNvPicPr>
          <p:nvPr userDrawn="1"/>
        </p:nvPicPr>
        <p:blipFill>
          <a:blip r:embed="rId24"/>
          <a:stretch>
            <a:fillRect/>
          </a:stretch>
        </p:blipFill>
        <p:spPr>
          <a:xfrm>
            <a:off x="926654" y="4783546"/>
            <a:ext cx="747298" cy="280636"/>
          </a:xfrm>
          <a:prstGeom prst="rect">
            <a:avLst/>
          </a:prstGeom>
        </p:spPr>
      </p:pic>
      <p:pic>
        <p:nvPicPr>
          <p:cNvPr id="103" name="Picture 102">
            <a:extLst>
              <a:ext uri="{FF2B5EF4-FFF2-40B4-BE49-F238E27FC236}">
                <a16:creationId xmlns:a16="http://schemas.microsoft.com/office/drawing/2014/main" id="{32443FA0-7E67-4443-B5F4-E6568B50FF2A}"/>
              </a:ext>
            </a:extLst>
          </p:cNvPr>
          <p:cNvPicPr>
            <a:picLocks noChangeAspect="1"/>
          </p:cNvPicPr>
          <p:nvPr userDrawn="1"/>
        </p:nvPicPr>
        <p:blipFill>
          <a:blip r:embed="rId25" cstate="hqprint">
            <a:extLst>
              <a:ext uri="{28A0092B-C50C-407E-A947-70E740481C1C}">
                <a14:useLocalDpi xmlns:a14="http://schemas.microsoft.com/office/drawing/2010/main"/>
              </a:ext>
            </a:extLst>
          </a:blip>
          <a:stretch>
            <a:fillRect/>
          </a:stretch>
        </p:blipFill>
        <p:spPr>
          <a:xfrm>
            <a:off x="129412" y="1509597"/>
            <a:ext cx="764938" cy="280636"/>
          </a:xfrm>
          <a:prstGeom prst="rect">
            <a:avLst/>
          </a:prstGeom>
        </p:spPr>
      </p:pic>
      <p:pic>
        <p:nvPicPr>
          <p:cNvPr id="104" name="Graphic 103">
            <a:extLst>
              <a:ext uri="{FF2B5EF4-FFF2-40B4-BE49-F238E27FC236}">
                <a16:creationId xmlns:a16="http://schemas.microsoft.com/office/drawing/2014/main" id="{CCADEAB7-8599-4DEB-9078-8FA7BA7CAF01}"/>
              </a:ext>
            </a:extLst>
          </p:cNvPr>
          <p:cNvPicPr>
            <a:picLocks noChangeAspect="1"/>
          </p:cNvPicPr>
          <p:nvPr userDrawn="1"/>
        </p:nvPicPr>
        <p:blipFill>
          <a:blip r:embed="rId26">
            <a:extLst>
              <a:ext uri="{96DAC541-7B7A-43D3-8B79-37D633B846F1}">
                <asvg:svgBlip xmlns:asvg="http://schemas.microsoft.com/office/drawing/2016/SVG/main" xmlns="" r:embed="rId27"/>
              </a:ext>
            </a:extLst>
          </a:blip>
          <a:stretch>
            <a:fillRect/>
          </a:stretch>
        </p:blipFill>
        <p:spPr>
          <a:xfrm>
            <a:off x="886594" y="3292693"/>
            <a:ext cx="673376" cy="192393"/>
          </a:xfrm>
          <a:prstGeom prst="rect">
            <a:avLst/>
          </a:prstGeom>
        </p:spPr>
      </p:pic>
      <p:pic>
        <p:nvPicPr>
          <p:cNvPr id="105" name="Picture 104">
            <a:extLst>
              <a:ext uri="{FF2B5EF4-FFF2-40B4-BE49-F238E27FC236}">
                <a16:creationId xmlns:a16="http://schemas.microsoft.com/office/drawing/2014/main" id="{A845F282-D7CC-483D-8E12-A044B1FB901F}"/>
              </a:ext>
            </a:extLst>
          </p:cNvPr>
          <p:cNvPicPr>
            <a:picLocks noChangeAspect="1"/>
          </p:cNvPicPr>
          <p:nvPr userDrawn="1"/>
        </p:nvPicPr>
        <p:blipFill>
          <a:blip r:embed="rId28" cstate="hqprint">
            <a:extLst>
              <a:ext uri="{28A0092B-C50C-407E-A947-70E740481C1C}">
                <a14:useLocalDpi xmlns:a14="http://schemas.microsoft.com/office/drawing/2010/main"/>
              </a:ext>
            </a:extLst>
          </a:blip>
          <a:stretch>
            <a:fillRect/>
          </a:stretch>
        </p:blipFill>
        <p:spPr>
          <a:xfrm>
            <a:off x="882834" y="1899314"/>
            <a:ext cx="935642" cy="284214"/>
          </a:xfrm>
          <a:prstGeom prst="rect">
            <a:avLst/>
          </a:prstGeom>
        </p:spPr>
      </p:pic>
    </p:spTree>
    <p:extLst>
      <p:ext uri="{BB962C8B-B14F-4D97-AF65-F5344CB8AC3E}">
        <p14:creationId xmlns:p14="http://schemas.microsoft.com/office/powerpoint/2010/main" val="2067878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2600"/>
            </a:lvl1pPr>
          </a:lstStyle>
          <a:p>
            <a:r>
              <a:rPr lang="en-US"/>
              <a:t>Click to edit Master title style</a:t>
            </a:r>
          </a:p>
        </p:txBody>
      </p:sp>
      <p:sp>
        <p:nvSpPr>
          <p:cNvPr id="3" name="Content Placeholder 2"/>
          <p:cNvSpPr>
            <a:spLocks noGrp="1"/>
          </p:cNvSpPr>
          <p:nvPr>
            <p:ph idx="1"/>
          </p:nvPr>
        </p:nvSpPr>
        <p:spPr>
          <a:xfrm>
            <a:off x="4211340" y="987426"/>
            <a:ext cx="5014913" cy="4873625"/>
          </a:xfr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en-US"/>
              <a:t>Edit Master text styles</a:t>
            </a:r>
          </a:p>
        </p:txBody>
      </p:sp>
      <p:sp>
        <p:nvSpPr>
          <p:cNvPr id="5" name="Date Placeholder 4"/>
          <p:cNvSpPr>
            <a:spLocks noGrp="1"/>
          </p:cNvSpPr>
          <p:nvPr>
            <p:ph type="dt" sz="half" idx="10"/>
          </p:nvPr>
        </p:nvSpPr>
        <p:spPr/>
        <p:txBody>
          <a:bodyPr/>
          <a:lstStyle/>
          <a:p>
            <a:fld id="{627ED9C8-F09A-4D9E-BEC0-4725162E21FF}" type="datetimeFigureOut">
              <a:rPr lang="en-US" smtClean="0"/>
              <a:t>1/27/2022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57488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Prazen">
    <p:spTree>
      <p:nvGrpSpPr>
        <p:cNvPr id="1" name=""/>
        <p:cNvGrpSpPr/>
        <p:nvPr/>
      </p:nvGrpSpPr>
      <p:grpSpPr>
        <a:xfrm>
          <a:off x="0" y="0"/>
          <a:ext cx="0" cy="0"/>
          <a:chOff x="0" y="0"/>
          <a:chExt cx="0" cy="0"/>
        </a:xfrm>
      </p:grpSpPr>
      <p:sp>
        <p:nvSpPr>
          <p:cNvPr id="2" name="Označba mesta datuma 3">
            <a:extLst>
              <a:ext uri="{FF2B5EF4-FFF2-40B4-BE49-F238E27FC236}">
                <a16:creationId xmlns:a16="http://schemas.microsoft.com/office/drawing/2014/main" id="{06DA4AC5-3A6A-4155-87B3-89131988A020}"/>
              </a:ext>
            </a:extLst>
          </p:cNvPr>
          <p:cNvSpPr>
            <a:spLocks noGrp="1"/>
          </p:cNvSpPr>
          <p:nvPr>
            <p:ph type="dt" sz="half" idx="10"/>
          </p:nvPr>
        </p:nvSpPr>
        <p:spPr/>
        <p:txBody>
          <a:bodyPr/>
          <a:lstStyle>
            <a:lvl1pPr>
              <a:defRPr/>
            </a:lvl1pPr>
          </a:lstStyle>
          <a:p>
            <a:pPr>
              <a:defRPr/>
            </a:pPr>
            <a:fld id="{9108A6B4-4626-4D62-8871-DF97071F04E3}" type="datetimeFigureOut">
              <a:rPr lang="sl-SI"/>
              <a:pPr>
                <a:defRPr/>
              </a:pPr>
              <a:t>27. 01. 2022</a:t>
            </a:fld>
            <a:endParaRPr lang="sl-SI"/>
          </a:p>
        </p:txBody>
      </p:sp>
      <p:sp>
        <p:nvSpPr>
          <p:cNvPr id="3" name="Označba mesta noge 4">
            <a:extLst>
              <a:ext uri="{FF2B5EF4-FFF2-40B4-BE49-F238E27FC236}">
                <a16:creationId xmlns:a16="http://schemas.microsoft.com/office/drawing/2014/main" id="{15882E17-F616-468E-AFBD-DB77CDC3914A}"/>
              </a:ext>
            </a:extLst>
          </p:cNvPr>
          <p:cNvSpPr>
            <a:spLocks noGrp="1"/>
          </p:cNvSpPr>
          <p:nvPr>
            <p:ph type="ftr" sz="quarter" idx="11"/>
          </p:nvPr>
        </p:nvSpPr>
        <p:spPr/>
        <p:txBody>
          <a:bodyPr/>
          <a:lstStyle>
            <a:lvl1pPr>
              <a:defRPr/>
            </a:lvl1pPr>
          </a:lstStyle>
          <a:p>
            <a:pPr>
              <a:defRPr/>
            </a:pPr>
            <a:endParaRPr lang="sl-SI"/>
          </a:p>
        </p:txBody>
      </p:sp>
      <p:sp>
        <p:nvSpPr>
          <p:cNvPr id="4" name="Označba mesta številke diapozitiva 5">
            <a:extLst>
              <a:ext uri="{FF2B5EF4-FFF2-40B4-BE49-F238E27FC236}">
                <a16:creationId xmlns:a16="http://schemas.microsoft.com/office/drawing/2014/main" id="{13656F73-1D4B-416B-ABBE-8977FFEDC538}"/>
              </a:ext>
            </a:extLst>
          </p:cNvPr>
          <p:cNvSpPr>
            <a:spLocks noGrp="1"/>
          </p:cNvSpPr>
          <p:nvPr>
            <p:ph type="sldNum" sz="quarter" idx="12"/>
          </p:nvPr>
        </p:nvSpPr>
        <p:spPr/>
        <p:txBody>
          <a:bodyPr/>
          <a:lstStyle>
            <a:lvl1pPr>
              <a:defRPr/>
            </a:lvl1pPr>
          </a:lstStyle>
          <a:p>
            <a:pPr>
              <a:defRPr/>
            </a:pPr>
            <a:fld id="{291EB5F4-4A55-4F23-B369-F19E2A5A9C0A}" type="slidenum">
              <a:rPr lang="sl-SI"/>
              <a:pPr>
                <a:defRPr/>
              </a:pPr>
              <a:t>‹#›</a:t>
            </a:fld>
            <a:endParaRPr lang="sl-SI"/>
          </a:p>
        </p:txBody>
      </p:sp>
    </p:spTree>
    <p:extLst>
      <p:ext uri="{BB962C8B-B14F-4D97-AF65-F5344CB8AC3E}">
        <p14:creationId xmlns:p14="http://schemas.microsoft.com/office/powerpoint/2010/main" val="184765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BD0F6-FEC3-4755-B43B-90199D51900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9C1DC57-5801-4FF6-9B83-E71ED39832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CCC00F-48E5-4693-8077-90FA0A2101D3}"/>
              </a:ext>
            </a:extLst>
          </p:cNvPr>
          <p:cNvSpPr>
            <a:spLocks noGrp="1"/>
          </p:cNvSpPr>
          <p:nvPr>
            <p:ph type="dt" sz="half" idx="10"/>
          </p:nvPr>
        </p:nvSpPr>
        <p:spPr>
          <a:xfrm>
            <a:off x="681038" y="6356351"/>
            <a:ext cx="2228850" cy="365125"/>
          </a:xfrm>
          <a:prstGeom prst="rect">
            <a:avLst/>
          </a:prstGeom>
        </p:spPr>
        <p:txBody>
          <a:bodyPr/>
          <a:lstStyle/>
          <a:p>
            <a:fld id="{C97FB828-FE58-411E-B92E-666EFA9C9F4B}" type="datetimeFigureOut">
              <a:rPr lang="en-GB" smtClean="0"/>
              <a:t>27/01/2022</a:t>
            </a:fld>
            <a:endParaRPr lang="en-GB"/>
          </a:p>
        </p:txBody>
      </p:sp>
      <p:sp>
        <p:nvSpPr>
          <p:cNvPr id="5" name="Footer Placeholder 4">
            <a:extLst>
              <a:ext uri="{FF2B5EF4-FFF2-40B4-BE49-F238E27FC236}">
                <a16:creationId xmlns:a16="http://schemas.microsoft.com/office/drawing/2014/main" id="{6AE6AB32-5017-464F-AAFE-AF5AC47B10C9}"/>
              </a:ext>
            </a:extLst>
          </p:cNvPr>
          <p:cNvSpPr>
            <a:spLocks noGrp="1"/>
          </p:cNvSpPr>
          <p:nvPr>
            <p:ph type="ftr" sz="quarter" idx="11"/>
          </p:nvPr>
        </p:nvSpPr>
        <p:spPr>
          <a:xfrm>
            <a:off x="3281363" y="6356351"/>
            <a:ext cx="3343275"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B9228ACE-12CA-40D6-ADB1-24CF9DD0D073}"/>
              </a:ext>
            </a:extLst>
          </p:cNvPr>
          <p:cNvSpPr>
            <a:spLocks noGrp="1"/>
          </p:cNvSpPr>
          <p:nvPr>
            <p:ph type="sldNum" sz="quarter" idx="12"/>
          </p:nvPr>
        </p:nvSpPr>
        <p:spPr/>
        <p:txBody>
          <a:bodyPr/>
          <a:lstStyle/>
          <a:p>
            <a:fld id="{FE889E91-D914-4D69-BA47-C2A69DF42711}" type="slidenum">
              <a:rPr lang="en-GB" smtClean="0"/>
              <a:t>‹#›</a:t>
            </a:fld>
            <a:endParaRPr lang="en-GB"/>
          </a:p>
        </p:txBody>
      </p:sp>
    </p:spTree>
    <p:extLst>
      <p:ext uri="{BB962C8B-B14F-4D97-AF65-F5344CB8AC3E}">
        <p14:creationId xmlns:p14="http://schemas.microsoft.com/office/powerpoint/2010/main" val="21297371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9999" y="108000"/>
            <a:ext cx="7044142" cy="336550"/>
          </a:xfrm>
        </p:spPr>
        <p:txBody>
          <a:bodyPr vert="horz" lIns="72000" tIns="36000" rIns="72000" bIns="36000" rtlCol="0" anchor="t">
            <a:noAutofit/>
          </a:bodyPr>
          <a:lstStyle>
            <a:lvl1pPr>
              <a:defRPr lang="nl-NL" sz="1600" b="1" i="0" dirty="0">
                <a:solidFill>
                  <a:srgbClr val="3366FF"/>
                </a:solidFill>
                <a:latin typeface="+mn-lt"/>
                <a:ea typeface="Arial Unicode MS" panose="020B0604020202020204" pitchFamily="34" charset="-128"/>
                <a:cs typeface="Arial" panose="020B0604020202020204" pitchFamily="34" charset="0"/>
              </a:defRPr>
            </a:lvl1pPr>
          </a:lstStyle>
          <a:p>
            <a:pPr marL="0" lvl="0" indent="0" algn="l" rtl="0" eaLnBrk="1" fontAlgn="base" hangingPunct="1">
              <a:spcBef>
                <a:spcPts val="400"/>
              </a:spcBef>
              <a:spcAft>
                <a:spcPct val="0"/>
              </a:spcAft>
              <a:buClr>
                <a:schemeClr val="bg1"/>
              </a:buClr>
              <a:buSzPct val="120000"/>
              <a:buFont typeface="Arial" panose="020B0604020202020204" pitchFamily="34" charset="0"/>
              <a:buNone/>
            </a:pPr>
            <a:r>
              <a:rPr lang="en-US" dirty="0"/>
              <a:t>Click to edit Master title style</a:t>
            </a:r>
            <a:endParaRPr lang="nl-NL" dirty="0"/>
          </a:p>
        </p:txBody>
      </p:sp>
      <p:sp>
        <p:nvSpPr>
          <p:cNvPr id="13" name="Text Placeholder 12"/>
          <p:cNvSpPr>
            <a:spLocks noGrp="1"/>
          </p:cNvSpPr>
          <p:nvPr>
            <p:ph type="body" sz="quarter" idx="16" hasCustomPrompt="1"/>
          </p:nvPr>
        </p:nvSpPr>
        <p:spPr>
          <a:xfrm>
            <a:off x="540000" y="461650"/>
            <a:ext cx="8640000" cy="363850"/>
          </a:xfrm>
          <a:prstGeom prst="rect">
            <a:avLst/>
          </a:prstGeom>
        </p:spPr>
        <p:txBody>
          <a:bodyPr vert="horz" lIns="72000" tIns="36000" rIns="72000" bIns="36000" rtlCol="0" anchor="t">
            <a:noAutofit/>
          </a:bodyPr>
          <a:lstStyle>
            <a:lvl1pPr>
              <a:defRPr lang="nl-NL" sz="1400" b="0" i="0" dirty="0">
                <a:solidFill>
                  <a:srgbClr val="3366FF"/>
                </a:solidFill>
                <a:latin typeface="+mj-lt"/>
              </a:defRPr>
            </a:lvl1pPr>
          </a:lstStyle>
          <a:p>
            <a:pPr lvl="0">
              <a:spcBef>
                <a:spcPct val="0"/>
              </a:spcBef>
            </a:pPr>
            <a:r>
              <a:rPr lang="en-US" dirty="0"/>
              <a:t>Click to </a:t>
            </a:r>
            <a:r>
              <a:rPr lang="en-US"/>
              <a:t>edit Description</a:t>
            </a:r>
            <a:endParaRPr lang="en-US" dirty="0"/>
          </a:p>
        </p:txBody>
      </p:sp>
      <p:sp>
        <p:nvSpPr>
          <p:cNvPr id="4" name="Content Placeholder 3"/>
          <p:cNvSpPr>
            <a:spLocks noGrp="1"/>
          </p:cNvSpPr>
          <p:nvPr>
            <p:ph sz="quarter" idx="17"/>
          </p:nvPr>
        </p:nvSpPr>
        <p:spPr>
          <a:xfrm>
            <a:off x="540000" y="1080000"/>
            <a:ext cx="9000000" cy="4320000"/>
          </a:xfrm>
        </p:spPr>
        <p:txBody>
          <a:bodyPr/>
          <a:lstStyle>
            <a:lvl1pPr>
              <a:defRPr b="0" i="0">
                <a:solidFill>
                  <a:srgbClr val="3366FF"/>
                </a:solidFill>
                <a:latin typeface="+mn-lt"/>
              </a:defRPr>
            </a:lvl1pPr>
            <a:lvl2pPr>
              <a:defRPr b="0" i="0">
                <a:latin typeface="+mn-lt"/>
              </a:defRPr>
            </a:lvl2pPr>
            <a:lvl3pPr>
              <a:defRPr b="0" i="0">
                <a:latin typeface="+mn-lt"/>
              </a:defRPr>
            </a:lvl3pPr>
            <a:lvl4pPr>
              <a:defRPr b="0" i="0">
                <a:latin typeface="+mn-lt"/>
              </a:defRPr>
            </a:lvl4pPr>
            <a:lvl5pPr>
              <a:defRPr>
                <a:latin typeface="+mn-lt"/>
              </a:defRPr>
            </a:lvl5pPr>
          </a:lstStyle>
          <a:p>
            <a:pPr lvl="0"/>
            <a:r>
              <a:rPr lang="en-US" dirty="0"/>
              <a:t>Edit Master text styles</a:t>
            </a:r>
          </a:p>
          <a:p>
            <a:pPr lvl="1"/>
            <a:r>
              <a:rPr lang="en-US" dirty="0"/>
              <a:t>[Add text]</a:t>
            </a:r>
          </a:p>
          <a:p>
            <a:pPr lvl="2"/>
            <a:r>
              <a:rPr lang="en-US" dirty="0"/>
              <a:t>[Add text]</a:t>
            </a:r>
          </a:p>
          <a:p>
            <a:pPr lvl="3"/>
            <a:r>
              <a:rPr lang="en-US" dirty="0"/>
              <a:t>[Add text]</a:t>
            </a:r>
            <a:endParaRPr lang="nl-NL" dirty="0"/>
          </a:p>
        </p:txBody>
      </p:sp>
      <p:sp>
        <p:nvSpPr>
          <p:cNvPr id="6" name="Espace réservé du numéro de diapositive 1">
            <a:extLst>
              <a:ext uri="{FF2B5EF4-FFF2-40B4-BE49-F238E27FC236}">
                <a16:creationId xmlns:a16="http://schemas.microsoft.com/office/drawing/2014/main" id="{20A0F5B2-75A8-4841-A428-67AD9E889F7B}"/>
              </a:ext>
            </a:extLst>
          </p:cNvPr>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a:t>
            </a:fld>
            <a:endParaRPr lang="en-US" dirty="0"/>
          </a:p>
        </p:txBody>
      </p:sp>
    </p:spTree>
    <p:extLst>
      <p:ext uri="{BB962C8B-B14F-4D97-AF65-F5344CB8AC3E}">
        <p14:creationId xmlns:p14="http://schemas.microsoft.com/office/powerpoint/2010/main" val="1962780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9999" y="108000"/>
            <a:ext cx="6798796" cy="336550"/>
          </a:xfrm>
        </p:spPr>
        <p:txBody>
          <a:bodyPr vert="horz" lIns="72000" tIns="36000" rIns="72000" bIns="36000" rtlCol="0" anchor="t">
            <a:noAutofit/>
          </a:bodyPr>
          <a:lstStyle>
            <a:lvl1pPr>
              <a:defRPr lang="nl-NL" sz="1600" b="1" i="0" dirty="0">
                <a:solidFill>
                  <a:srgbClr val="3366FF"/>
                </a:solidFill>
                <a:latin typeface="+mn-lt"/>
                <a:ea typeface="Arial Unicode MS" panose="020B0604020202020204" pitchFamily="34" charset="-128"/>
                <a:cs typeface="Arial" panose="020B0604020202020204" pitchFamily="34" charset="0"/>
              </a:defRPr>
            </a:lvl1pPr>
          </a:lstStyle>
          <a:p>
            <a:pPr marL="0" lvl="0" indent="0" algn="l" rtl="0" eaLnBrk="1" fontAlgn="base" hangingPunct="1">
              <a:spcBef>
                <a:spcPts val="400"/>
              </a:spcBef>
              <a:spcAft>
                <a:spcPct val="0"/>
              </a:spcAft>
              <a:buClr>
                <a:schemeClr val="bg1"/>
              </a:buClr>
              <a:buSzPct val="120000"/>
              <a:buFont typeface="Arial" panose="020B0604020202020204" pitchFamily="34" charset="0"/>
              <a:buNone/>
            </a:pPr>
            <a:r>
              <a:rPr lang="en-US" dirty="0"/>
              <a:t>Click to edit Master title style</a:t>
            </a:r>
            <a:endParaRPr lang="nl-NL" dirty="0"/>
          </a:p>
        </p:txBody>
      </p:sp>
      <p:sp>
        <p:nvSpPr>
          <p:cNvPr id="13" name="Text Placeholder 12"/>
          <p:cNvSpPr>
            <a:spLocks noGrp="1"/>
          </p:cNvSpPr>
          <p:nvPr>
            <p:ph type="body" sz="quarter" idx="16" hasCustomPrompt="1"/>
          </p:nvPr>
        </p:nvSpPr>
        <p:spPr>
          <a:xfrm>
            <a:off x="540000" y="461650"/>
            <a:ext cx="8376894" cy="363850"/>
          </a:xfrm>
          <a:prstGeom prst="rect">
            <a:avLst/>
          </a:prstGeom>
        </p:spPr>
        <p:txBody>
          <a:bodyPr vert="horz" lIns="72000" tIns="36000" rIns="72000" bIns="36000" rtlCol="0" anchor="t">
            <a:noAutofit/>
          </a:bodyPr>
          <a:lstStyle>
            <a:lvl1pPr>
              <a:defRPr lang="nl-NL" sz="1400" b="0" i="0" dirty="0">
                <a:solidFill>
                  <a:srgbClr val="3366FF"/>
                </a:solidFill>
                <a:latin typeface="+mj-lt"/>
              </a:defRPr>
            </a:lvl1pPr>
          </a:lstStyle>
          <a:p>
            <a:pPr lvl="0">
              <a:spcBef>
                <a:spcPct val="0"/>
              </a:spcBef>
            </a:pPr>
            <a:r>
              <a:rPr lang="en-US" dirty="0"/>
              <a:t>Click to edit Description</a:t>
            </a:r>
          </a:p>
          <a:p>
            <a:pPr lvl="0">
              <a:spcBef>
                <a:spcPct val="0"/>
              </a:spcBef>
            </a:pPr>
            <a:endParaRPr lang="nl-NL" dirty="0"/>
          </a:p>
        </p:txBody>
      </p:sp>
      <p:sp>
        <p:nvSpPr>
          <p:cNvPr id="6" name="Espace réservé du numéro de diapositive 1">
            <a:extLst>
              <a:ext uri="{FF2B5EF4-FFF2-40B4-BE49-F238E27FC236}">
                <a16:creationId xmlns:a16="http://schemas.microsoft.com/office/drawing/2014/main" id="{A202140A-AFAB-44A8-AB9C-F5EEF12E385F}"/>
              </a:ext>
            </a:extLst>
          </p:cNvPr>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a:t>
            </a:fld>
            <a:endParaRPr lang="en-US" dirty="0"/>
          </a:p>
        </p:txBody>
      </p:sp>
    </p:spTree>
    <p:extLst>
      <p:ext uri="{BB962C8B-B14F-4D97-AF65-F5344CB8AC3E}">
        <p14:creationId xmlns:p14="http://schemas.microsoft.com/office/powerpoint/2010/main" val="1702693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1.jpg"/><Relationship Id="rId5" Type="http://schemas.openxmlformats.org/officeDocument/2006/relationships/theme" Target="../theme/theme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jpg"/><Relationship Id="rId5" Type="http://schemas.openxmlformats.org/officeDocument/2006/relationships/theme" Target="../theme/theme3.xml"/><Relationship Id="rId4"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1.jp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4.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1"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5AA23E-9F3B-4705-91CC-5E7E5423DC71}"/>
              </a:ext>
            </a:extLst>
          </p:cNvPr>
          <p:cNvPicPr>
            <a:picLocks noChangeAspect="1"/>
          </p:cNvPicPr>
          <p:nvPr userDrawn="1"/>
        </p:nvPicPr>
        <p:blipFill>
          <a:blip r:embed="rId9"/>
          <a:stretch>
            <a:fillRect/>
          </a:stretch>
        </p:blipFill>
        <p:spPr>
          <a:xfrm>
            <a:off x="0" y="0"/>
            <a:ext cx="9906000" cy="835819"/>
          </a:xfrm>
          <a:prstGeom prst="rect">
            <a:avLst/>
          </a:prstGeom>
        </p:spPr>
      </p:pic>
      <p:sp>
        <p:nvSpPr>
          <p:cNvPr id="2" name="Espace réservé du numéro de diapositive 1"/>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a:t>
            </a:fld>
            <a:endParaRPr lang="en-US" dirty="0"/>
          </a:p>
        </p:txBody>
      </p:sp>
      <p:sp>
        <p:nvSpPr>
          <p:cNvPr id="5" name="Title Placeholder 4"/>
          <p:cNvSpPr>
            <a:spLocks noGrp="1"/>
          </p:cNvSpPr>
          <p:nvPr>
            <p:ph type="title"/>
          </p:nvPr>
        </p:nvSpPr>
        <p:spPr>
          <a:xfrm>
            <a:off x="540000" y="108000"/>
            <a:ext cx="8543925" cy="336550"/>
          </a:xfrm>
          <a:prstGeom prst="rect">
            <a:avLst/>
          </a:prstGeom>
        </p:spPr>
        <p:txBody>
          <a:bodyPr vert="horz" lIns="72000" tIns="36000" rIns="72000" bIns="36000" rtlCol="0" anchor="t">
            <a:noAutofit/>
          </a:bodyPr>
          <a:lstStyle/>
          <a:p>
            <a:pPr lvl="0"/>
            <a:r>
              <a:rPr lang="en-US" dirty="0"/>
              <a:t>Click to edit Master title style</a:t>
            </a:r>
            <a:endParaRPr lang="nl-NL" dirty="0"/>
          </a:p>
        </p:txBody>
      </p:sp>
      <p:sp>
        <p:nvSpPr>
          <p:cNvPr id="3" name="Text Placeholder 2"/>
          <p:cNvSpPr>
            <a:spLocks noGrp="1"/>
          </p:cNvSpPr>
          <p:nvPr>
            <p:ph type="body" idx="1"/>
          </p:nvPr>
        </p:nvSpPr>
        <p:spPr>
          <a:xfrm>
            <a:off x="539999" y="1080000"/>
            <a:ext cx="9000000" cy="4351338"/>
          </a:xfrm>
          <a:prstGeom prst="rect">
            <a:avLst/>
          </a:prstGeom>
        </p:spPr>
        <p:txBody>
          <a:bodyPr vert="horz" lIns="91440" tIns="45720" rIns="91440" bIns="45720" rtlCol="0">
            <a:noAutofit/>
          </a:bodyPr>
          <a:lstStyle/>
          <a:p>
            <a:pPr lvl="0"/>
            <a:r>
              <a:rPr lang="en-US" dirty="0"/>
              <a:t>Edit Master text styles</a:t>
            </a:r>
          </a:p>
          <a:p>
            <a:pPr lvl="1"/>
            <a:r>
              <a:rPr lang="en-US" dirty="0"/>
              <a:t>[Add text]</a:t>
            </a:r>
          </a:p>
          <a:p>
            <a:pPr lvl="2"/>
            <a:r>
              <a:rPr lang="en-US" dirty="0"/>
              <a:t>[Add text]</a:t>
            </a:r>
          </a:p>
          <a:p>
            <a:pPr lvl="3"/>
            <a:r>
              <a:rPr lang="en-US" dirty="0"/>
              <a:t>[Add text]</a:t>
            </a:r>
          </a:p>
        </p:txBody>
      </p:sp>
      <p:grpSp>
        <p:nvGrpSpPr>
          <p:cNvPr id="45" name="Graphic 3">
            <a:extLst>
              <a:ext uri="{FF2B5EF4-FFF2-40B4-BE49-F238E27FC236}">
                <a16:creationId xmlns:a16="http://schemas.microsoft.com/office/drawing/2014/main" id="{569F5F31-433B-4F74-8CB3-5244B22572CD}"/>
              </a:ext>
            </a:extLst>
          </p:cNvPr>
          <p:cNvGrpSpPr>
            <a:grpSpLocks noChangeAspect="1"/>
          </p:cNvGrpSpPr>
          <p:nvPr userDrawn="1"/>
        </p:nvGrpSpPr>
        <p:grpSpPr>
          <a:xfrm>
            <a:off x="8928000" y="20857"/>
            <a:ext cx="857650" cy="792366"/>
            <a:chOff x="66025" y="-34306"/>
            <a:chExt cx="6381750" cy="5895975"/>
          </a:xfrm>
        </p:grpSpPr>
        <p:sp>
          <p:nvSpPr>
            <p:cNvPr id="46" name="Freeform: Shape 45">
              <a:extLst>
                <a:ext uri="{FF2B5EF4-FFF2-40B4-BE49-F238E27FC236}">
                  <a16:creationId xmlns:a16="http://schemas.microsoft.com/office/drawing/2014/main" id="{9DD9BAC8-2EFA-4B91-81D3-4B5D375CE1B3}"/>
                </a:ext>
              </a:extLst>
            </p:cNvPr>
            <p:cNvSpPr/>
            <p:nvPr/>
          </p:nvSpPr>
          <p:spPr>
            <a:xfrm>
              <a:off x="5751687" y="4420250"/>
              <a:ext cx="484155" cy="202882"/>
            </a:xfrm>
            <a:custGeom>
              <a:avLst/>
              <a:gdLst>
                <a:gd name="connsiteX0" fmla="*/ 426530 w 484155"/>
                <a:gd name="connsiteY0" fmla="*/ 0 h 202882"/>
                <a:gd name="connsiteX1" fmla="*/ 396050 w 484155"/>
                <a:gd name="connsiteY1" fmla="*/ 0 h 202882"/>
                <a:gd name="connsiteX2" fmla="*/ 0 w 484155"/>
                <a:gd name="connsiteY2" fmla="*/ 95 h 202882"/>
                <a:gd name="connsiteX3" fmla="*/ 0 w 484155"/>
                <a:gd name="connsiteY3" fmla="*/ 196596 h 202882"/>
                <a:gd name="connsiteX4" fmla="*/ 476 w 484155"/>
                <a:gd name="connsiteY4" fmla="*/ 202882 h 202882"/>
                <a:gd name="connsiteX5" fmla="*/ 69152 w 484155"/>
                <a:gd name="connsiteY5" fmla="*/ 135255 h 202882"/>
                <a:gd name="connsiteX6" fmla="*/ 426530 w 484155"/>
                <a:gd name="connsiteY6" fmla="*/ 135350 h 202882"/>
                <a:gd name="connsiteX7" fmla="*/ 484156 w 484155"/>
                <a:gd name="connsiteY7" fmla="*/ 77724 h 202882"/>
                <a:gd name="connsiteX8" fmla="*/ 484156 w 484155"/>
                <a:gd name="connsiteY8" fmla="*/ 57721 h 202882"/>
                <a:gd name="connsiteX9" fmla="*/ 426530 w 484155"/>
                <a:gd name="connsiteY9" fmla="*/ 0 h 20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4155" h="202882">
                  <a:moveTo>
                    <a:pt x="426530" y="0"/>
                  </a:moveTo>
                  <a:lnTo>
                    <a:pt x="396050" y="0"/>
                  </a:lnTo>
                  <a:cubicBezTo>
                    <a:pt x="63913" y="0"/>
                    <a:pt x="40767" y="0"/>
                    <a:pt x="0" y="95"/>
                  </a:cubicBezTo>
                  <a:lnTo>
                    <a:pt x="0" y="196596"/>
                  </a:lnTo>
                  <a:cubicBezTo>
                    <a:pt x="571" y="196977"/>
                    <a:pt x="476" y="199930"/>
                    <a:pt x="476" y="202882"/>
                  </a:cubicBezTo>
                  <a:cubicBezTo>
                    <a:pt x="476" y="170497"/>
                    <a:pt x="7334" y="135255"/>
                    <a:pt x="69152" y="135255"/>
                  </a:cubicBezTo>
                  <a:lnTo>
                    <a:pt x="426530" y="135350"/>
                  </a:lnTo>
                  <a:cubicBezTo>
                    <a:pt x="458248" y="135350"/>
                    <a:pt x="484156" y="109442"/>
                    <a:pt x="484156" y="77724"/>
                  </a:cubicBezTo>
                  <a:lnTo>
                    <a:pt x="484156" y="57721"/>
                  </a:lnTo>
                  <a:cubicBezTo>
                    <a:pt x="484156" y="25908"/>
                    <a:pt x="458153" y="0"/>
                    <a:pt x="426530" y="0"/>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47" name="Freeform: Shape 46">
              <a:extLst>
                <a:ext uri="{FF2B5EF4-FFF2-40B4-BE49-F238E27FC236}">
                  <a16:creationId xmlns:a16="http://schemas.microsoft.com/office/drawing/2014/main" id="{89BAF7F1-9E22-43E0-88A8-FDD4DE0D6F06}"/>
                </a:ext>
              </a:extLst>
            </p:cNvPr>
            <p:cNvSpPr/>
            <p:nvPr/>
          </p:nvSpPr>
          <p:spPr>
            <a:xfrm>
              <a:off x="4971686" y="52273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48" name="Freeform: Shape 47">
              <a:extLst>
                <a:ext uri="{FF2B5EF4-FFF2-40B4-BE49-F238E27FC236}">
                  <a16:creationId xmlns:a16="http://schemas.microsoft.com/office/drawing/2014/main" id="{CC163F8A-8409-4F27-86DB-11C88CEBD545}"/>
                </a:ext>
              </a:extLst>
            </p:cNvPr>
            <p:cNvSpPr/>
            <p:nvPr/>
          </p:nvSpPr>
          <p:spPr>
            <a:xfrm>
              <a:off x="4507341" y="448711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49" name="Freeform: Shape 48">
              <a:extLst>
                <a:ext uri="{FF2B5EF4-FFF2-40B4-BE49-F238E27FC236}">
                  <a16:creationId xmlns:a16="http://schemas.microsoft.com/office/drawing/2014/main" id="{E8B7A89D-F132-446B-9E7B-B7A6C96B9AA4}"/>
                </a:ext>
              </a:extLst>
            </p:cNvPr>
            <p:cNvSpPr/>
            <p:nvPr/>
          </p:nvSpPr>
          <p:spPr>
            <a:xfrm>
              <a:off x="4659360" y="479953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0" name="Freeform: Shape 49">
              <a:extLst>
                <a:ext uri="{FF2B5EF4-FFF2-40B4-BE49-F238E27FC236}">
                  <a16:creationId xmlns:a16="http://schemas.microsoft.com/office/drawing/2014/main" id="{677E7CE0-F81C-4608-896F-1A88CF8F532C}"/>
                </a:ext>
              </a:extLst>
            </p:cNvPr>
            <p:cNvSpPr/>
            <p:nvPr/>
          </p:nvSpPr>
          <p:spPr>
            <a:xfrm>
              <a:off x="4806046" y="50789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1" name="Freeform: Shape 50">
              <a:extLst>
                <a:ext uri="{FF2B5EF4-FFF2-40B4-BE49-F238E27FC236}">
                  <a16:creationId xmlns:a16="http://schemas.microsoft.com/office/drawing/2014/main" id="{A4846610-B73E-46DB-8266-9F80796557FE}"/>
                </a:ext>
              </a:extLst>
            </p:cNvPr>
            <p:cNvSpPr/>
            <p:nvPr/>
          </p:nvSpPr>
          <p:spPr>
            <a:xfrm>
              <a:off x="539988" y="2223595"/>
              <a:ext cx="151257" cy="159829"/>
            </a:xfrm>
            <a:custGeom>
              <a:avLst/>
              <a:gdLst>
                <a:gd name="connsiteX0" fmla="*/ 151257 w 151257"/>
                <a:gd name="connsiteY0" fmla="*/ 159829 h 159829"/>
                <a:gd name="connsiteX1" fmla="*/ 151257 w 151257"/>
                <a:gd name="connsiteY1" fmla="*/ 83439 h 159829"/>
                <a:gd name="connsiteX2" fmla="*/ 67818 w 151257"/>
                <a:gd name="connsiteY2" fmla="*/ 0 h 159829"/>
                <a:gd name="connsiteX3" fmla="*/ 0 w 151257"/>
                <a:gd name="connsiteY3" fmla="*/ 0 h 159829"/>
                <a:gd name="connsiteX4" fmla="*/ 0 w 151257"/>
                <a:gd name="connsiteY4" fmla="*/ 76391 h 159829"/>
                <a:gd name="connsiteX5" fmla="*/ 83439 w 151257"/>
                <a:gd name="connsiteY5" fmla="*/ 159829 h 159829"/>
                <a:gd name="connsiteX6" fmla="*/ 151257 w 151257"/>
                <a:gd name="connsiteY6" fmla="*/ 159829 h 15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257" h="159829">
                  <a:moveTo>
                    <a:pt x="151257" y="159829"/>
                  </a:moveTo>
                  <a:lnTo>
                    <a:pt x="151257" y="83439"/>
                  </a:lnTo>
                  <a:cubicBezTo>
                    <a:pt x="151257" y="37529"/>
                    <a:pt x="113729" y="0"/>
                    <a:pt x="67818" y="0"/>
                  </a:cubicBezTo>
                  <a:lnTo>
                    <a:pt x="0" y="0"/>
                  </a:lnTo>
                  <a:lnTo>
                    <a:pt x="0" y="76391"/>
                  </a:lnTo>
                  <a:cubicBezTo>
                    <a:pt x="0" y="122301"/>
                    <a:pt x="37529" y="159829"/>
                    <a:pt x="83439" y="159829"/>
                  </a:cubicBezTo>
                  <a:lnTo>
                    <a:pt x="151257" y="159829"/>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2" name="Freeform: Shape 51">
              <a:extLst>
                <a:ext uri="{FF2B5EF4-FFF2-40B4-BE49-F238E27FC236}">
                  <a16:creationId xmlns:a16="http://schemas.microsoft.com/office/drawing/2014/main" id="{3EEB271C-67B4-4F05-9982-4E49A610A903}"/>
                </a:ext>
              </a:extLst>
            </p:cNvPr>
            <p:cNvSpPr/>
            <p:nvPr/>
          </p:nvSpPr>
          <p:spPr>
            <a:xfrm>
              <a:off x="243761" y="2223595"/>
              <a:ext cx="447484" cy="566261"/>
            </a:xfrm>
            <a:custGeom>
              <a:avLst/>
              <a:gdLst>
                <a:gd name="connsiteX0" fmla="*/ 83344 w 447484"/>
                <a:gd name="connsiteY0" fmla="*/ 566261 h 566261"/>
                <a:gd name="connsiteX1" fmla="*/ 364046 w 447484"/>
                <a:gd name="connsiteY1" fmla="*/ 566261 h 566261"/>
                <a:gd name="connsiteX2" fmla="*/ 447485 w 447484"/>
                <a:gd name="connsiteY2" fmla="*/ 482822 h 566261"/>
                <a:gd name="connsiteX3" fmla="*/ 447485 w 447484"/>
                <a:gd name="connsiteY3" fmla="*/ 240316 h 566261"/>
                <a:gd name="connsiteX4" fmla="*/ 447485 w 447484"/>
                <a:gd name="connsiteY4" fmla="*/ 159829 h 566261"/>
                <a:gd name="connsiteX5" fmla="*/ 379667 w 447484"/>
                <a:gd name="connsiteY5" fmla="*/ 159829 h 566261"/>
                <a:gd name="connsiteX6" fmla="*/ 375952 w 447484"/>
                <a:gd name="connsiteY6" fmla="*/ 159829 h 566261"/>
                <a:gd name="connsiteX7" fmla="*/ 372999 w 447484"/>
                <a:gd name="connsiteY7" fmla="*/ 159544 h 566261"/>
                <a:gd name="connsiteX8" fmla="*/ 296228 w 447484"/>
                <a:gd name="connsiteY8" fmla="*/ 76391 h 566261"/>
                <a:gd name="connsiteX9" fmla="*/ 296228 w 447484"/>
                <a:gd name="connsiteY9" fmla="*/ 0 h 566261"/>
                <a:gd name="connsiteX10" fmla="*/ 237458 w 447484"/>
                <a:gd name="connsiteY10" fmla="*/ 0 h 566261"/>
                <a:gd name="connsiteX11" fmla="*/ 156496 w 447484"/>
                <a:gd name="connsiteY11" fmla="*/ 78676 h 566261"/>
                <a:gd name="connsiteX12" fmla="*/ 77153 w 447484"/>
                <a:gd name="connsiteY12" fmla="*/ 159639 h 566261"/>
                <a:gd name="connsiteX13" fmla="*/ 0 w 447484"/>
                <a:gd name="connsiteY13" fmla="*/ 240506 h 566261"/>
                <a:gd name="connsiteX14" fmla="*/ 0 w 447484"/>
                <a:gd name="connsiteY14" fmla="*/ 482632 h 566261"/>
                <a:gd name="connsiteX15" fmla="*/ 83344 w 447484"/>
                <a:gd name="connsiteY15" fmla="*/ 566261 h 56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7484" h="566261">
                  <a:moveTo>
                    <a:pt x="83344" y="566261"/>
                  </a:moveTo>
                  <a:lnTo>
                    <a:pt x="364046" y="566261"/>
                  </a:lnTo>
                  <a:cubicBezTo>
                    <a:pt x="409956" y="566261"/>
                    <a:pt x="447485" y="528733"/>
                    <a:pt x="447485" y="482822"/>
                  </a:cubicBezTo>
                  <a:lnTo>
                    <a:pt x="447485" y="240316"/>
                  </a:lnTo>
                  <a:lnTo>
                    <a:pt x="447485" y="159829"/>
                  </a:lnTo>
                  <a:lnTo>
                    <a:pt x="379667" y="159829"/>
                  </a:lnTo>
                  <a:cubicBezTo>
                    <a:pt x="378428" y="159829"/>
                    <a:pt x="377190" y="159829"/>
                    <a:pt x="375952" y="159829"/>
                  </a:cubicBezTo>
                  <a:cubicBezTo>
                    <a:pt x="374999" y="159734"/>
                    <a:pt x="373951" y="159639"/>
                    <a:pt x="372999" y="159544"/>
                  </a:cubicBezTo>
                  <a:cubicBezTo>
                    <a:pt x="330232" y="156115"/>
                    <a:pt x="296228" y="120015"/>
                    <a:pt x="296228" y="76391"/>
                  </a:cubicBezTo>
                  <a:lnTo>
                    <a:pt x="296228" y="0"/>
                  </a:lnTo>
                  <a:lnTo>
                    <a:pt x="237458" y="0"/>
                  </a:lnTo>
                  <a:cubicBezTo>
                    <a:pt x="193643" y="0"/>
                    <a:pt x="157734" y="34957"/>
                    <a:pt x="156496" y="78676"/>
                  </a:cubicBezTo>
                  <a:cubicBezTo>
                    <a:pt x="155258" y="122110"/>
                    <a:pt x="120396" y="157543"/>
                    <a:pt x="77153" y="159639"/>
                  </a:cubicBezTo>
                  <a:cubicBezTo>
                    <a:pt x="33909" y="161734"/>
                    <a:pt x="0" y="197263"/>
                    <a:pt x="0" y="240506"/>
                  </a:cubicBezTo>
                  <a:lnTo>
                    <a:pt x="0" y="482632"/>
                  </a:lnTo>
                  <a:cubicBezTo>
                    <a:pt x="0" y="528733"/>
                    <a:pt x="37529" y="566261"/>
                    <a:pt x="83344" y="566261"/>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3" name="Freeform: Shape 52">
              <a:extLst>
                <a:ext uri="{FF2B5EF4-FFF2-40B4-BE49-F238E27FC236}">
                  <a16:creationId xmlns:a16="http://schemas.microsoft.com/office/drawing/2014/main" id="{E5903C42-CEC1-41C0-8855-1975800C12F2}"/>
                </a:ext>
              </a:extLst>
            </p:cNvPr>
            <p:cNvSpPr/>
            <p:nvPr/>
          </p:nvSpPr>
          <p:spPr>
            <a:xfrm>
              <a:off x="718392" y="1652285"/>
              <a:ext cx="1079087" cy="1436369"/>
            </a:xfrm>
            <a:custGeom>
              <a:avLst/>
              <a:gdLst>
                <a:gd name="connsiteX0" fmla="*/ 235363 w 1079087"/>
                <a:gd name="connsiteY0" fmla="*/ 707612 h 1436369"/>
                <a:gd name="connsiteX1" fmla="*/ 366617 w 1079087"/>
                <a:gd name="connsiteY1" fmla="*/ 707612 h 1436369"/>
                <a:gd name="connsiteX2" fmla="*/ 373856 w 1079087"/>
                <a:gd name="connsiteY2" fmla="*/ 707326 h 1436369"/>
                <a:gd name="connsiteX3" fmla="*/ 387953 w 1079087"/>
                <a:gd name="connsiteY3" fmla="*/ 707326 h 1436369"/>
                <a:gd name="connsiteX4" fmla="*/ 388906 w 1079087"/>
                <a:gd name="connsiteY4" fmla="*/ 707422 h 1436369"/>
                <a:gd name="connsiteX5" fmla="*/ 463772 w 1079087"/>
                <a:gd name="connsiteY5" fmla="*/ 788194 h 1436369"/>
                <a:gd name="connsiteX6" fmla="*/ 463772 w 1079087"/>
                <a:gd name="connsiteY6" fmla="*/ 789527 h 1436369"/>
                <a:gd name="connsiteX7" fmla="*/ 386239 w 1079087"/>
                <a:gd name="connsiteY7" fmla="*/ 870490 h 1436369"/>
                <a:gd name="connsiteX8" fmla="*/ 306896 w 1079087"/>
                <a:gd name="connsiteY8" fmla="*/ 945166 h 1436369"/>
                <a:gd name="connsiteX9" fmla="*/ 226314 w 1079087"/>
                <a:gd name="connsiteY9" fmla="*/ 1017746 h 1436369"/>
                <a:gd name="connsiteX10" fmla="*/ 206407 w 1079087"/>
                <a:gd name="connsiteY10" fmla="*/ 1017746 h 1436369"/>
                <a:gd name="connsiteX11" fmla="*/ 146495 w 1079087"/>
                <a:gd name="connsiteY11" fmla="*/ 1077658 h 1436369"/>
                <a:gd name="connsiteX12" fmla="*/ 146495 w 1079087"/>
                <a:gd name="connsiteY12" fmla="*/ 1083850 h 1436369"/>
                <a:gd name="connsiteX13" fmla="*/ 206407 w 1079087"/>
                <a:gd name="connsiteY13" fmla="*/ 1143762 h 1436369"/>
                <a:gd name="connsiteX14" fmla="*/ 225362 w 1079087"/>
                <a:gd name="connsiteY14" fmla="*/ 1143762 h 1436369"/>
                <a:gd name="connsiteX15" fmla="*/ 306324 w 1079087"/>
                <a:gd name="connsiteY15" fmla="*/ 1224724 h 1436369"/>
                <a:gd name="connsiteX16" fmla="*/ 306324 w 1079087"/>
                <a:gd name="connsiteY16" fmla="*/ 1229392 h 1436369"/>
                <a:gd name="connsiteX17" fmla="*/ 225362 w 1079087"/>
                <a:gd name="connsiteY17" fmla="*/ 1310354 h 1436369"/>
                <a:gd name="connsiteX18" fmla="*/ 59912 w 1079087"/>
                <a:gd name="connsiteY18" fmla="*/ 1310354 h 1436369"/>
                <a:gd name="connsiteX19" fmla="*/ 0 w 1079087"/>
                <a:gd name="connsiteY19" fmla="*/ 1370266 h 1436369"/>
                <a:gd name="connsiteX20" fmla="*/ 0 w 1079087"/>
                <a:gd name="connsiteY20" fmla="*/ 1376458 h 1436369"/>
                <a:gd name="connsiteX21" fmla="*/ 59912 w 1079087"/>
                <a:gd name="connsiteY21" fmla="*/ 1436370 h 1436369"/>
                <a:gd name="connsiteX22" fmla="*/ 389954 w 1079087"/>
                <a:gd name="connsiteY22" fmla="*/ 1436370 h 1436369"/>
                <a:gd name="connsiteX23" fmla="*/ 397764 w 1079087"/>
                <a:gd name="connsiteY23" fmla="*/ 1436370 h 1436369"/>
                <a:gd name="connsiteX24" fmla="*/ 521208 w 1079087"/>
                <a:gd name="connsiteY24" fmla="*/ 1436370 h 1436369"/>
                <a:gd name="connsiteX25" fmla="*/ 603980 w 1079087"/>
                <a:gd name="connsiteY25" fmla="*/ 1363218 h 1436369"/>
                <a:gd name="connsiteX26" fmla="*/ 684371 w 1079087"/>
                <a:gd name="connsiteY26" fmla="*/ 1292162 h 1436369"/>
                <a:gd name="connsiteX27" fmla="*/ 838390 w 1079087"/>
                <a:gd name="connsiteY27" fmla="*/ 1292162 h 1436369"/>
                <a:gd name="connsiteX28" fmla="*/ 920782 w 1079087"/>
                <a:gd name="connsiteY28" fmla="*/ 1221581 h 1436369"/>
                <a:gd name="connsiteX29" fmla="*/ 998315 w 1079087"/>
                <a:gd name="connsiteY29" fmla="*/ 1153192 h 1436369"/>
                <a:gd name="connsiteX30" fmla="*/ 1079087 w 1079087"/>
                <a:gd name="connsiteY30" fmla="*/ 1069848 h 1436369"/>
                <a:gd name="connsiteX31" fmla="*/ 1079087 w 1079087"/>
                <a:gd name="connsiteY31" fmla="*/ 956310 h 1436369"/>
                <a:gd name="connsiteX32" fmla="*/ 998792 w 1079087"/>
                <a:gd name="connsiteY32" fmla="*/ 872966 h 1436369"/>
                <a:gd name="connsiteX33" fmla="*/ 921258 w 1079087"/>
                <a:gd name="connsiteY33" fmla="*/ 800672 h 1436369"/>
                <a:gd name="connsiteX34" fmla="*/ 840581 w 1079087"/>
                <a:gd name="connsiteY34" fmla="*/ 726186 h 1436369"/>
                <a:gd name="connsiteX35" fmla="*/ 761810 w 1079087"/>
                <a:gd name="connsiteY35" fmla="*/ 645223 h 1436369"/>
                <a:gd name="connsiteX36" fmla="*/ 761810 w 1079087"/>
                <a:gd name="connsiteY36" fmla="*/ 515969 h 1436369"/>
                <a:gd name="connsiteX37" fmla="*/ 684657 w 1079087"/>
                <a:gd name="connsiteY37" fmla="*/ 432816 h 1436369"/>
                <a:gd name="connsiteX38" fmla="*/ 609695 w 1079087"/>
                <a:gd name="connsiteY38" fmla="*/ 352044 h 1436369"/>
                <a:gd name="connsiteX39" fmla="*/ 609695 w 1079087"/>
                <a:gd name="connsiteY39" fmla="*/ 224980 h 1436369"/>
                <a:gd name="connsiteX40" fmla="*/ 527780 w 1079087"/>
                <a:gd name="connsiteY40" fmla="*/ 141541 h 1436369"/>
                <a:gd name="connsiteX41" fmla="*/ 449009 w 1079087"/>
                <a:gd name="connsiteY41" fmla="*/ 71818 h 1436369"/>
                <a:gd name="connsiteX42" fmla="*/ 366427 w 1079087"/>
                <a:gd name="connsiteY42" fmla="*/ 0 h 1436369"/>
                <a:gd name="connsiteX43" fmla="*/ 235363 w 1079087"/>
                <a:gd name="connsiteY43" fmla="*/ 0 h 1436369"/>
                <a:gd name="connsiteX44" fmla="*/ 151924 w 1079087"/>
                <a:gd name="connsiteY44" fmla="*/ 83439 h 1436369"/>
                <a:gd name="connsiteX45" fmla="*/ 151924 w 1079087"/>
                <a:gd name="connsiteY45" fmla="*/ 624268 h 1436369"/>
                <a:gd name="connsiteX46" fmla="*/ 235363 w 1079087"/>
                <a:gd name="connsiteY46" fmla="*/ 707612 h 143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79087" h="1436369">
                  <a:moveTo>
                    <a:pt x="235363" y="707612"/>
                  </a:moveTo>
                  <a:lnTo>
                    <a:pt x="366617" y="707612"/>
                  </a:lnTo>
                  <a:cubicBezTo>
                    <a:pt x="369094" y="707612"/>
                    <a:pt x="371475" y="707517"/>
                    <a:pt x="373856" y="707326"/>
                  </a:cubicBezTo>
                  <a:cubicBezTo>
                    <a:pt x="378809" y="706850"/>
                    <a:pt x="383000" y="706850"/>
                    <a:pt x="387953" y="707326"/>
                  </a:cubicBezTo>
                  <a:cubicBezTo>
                    <a:pt x="388239" y="707326"/>
                    <a:pt x="388620" y="707422"/>
                    <a:pt x="388906" y="707422"/>
                  </a:cubicBezTo>
                  <a:cubicBezTo>
                    <a:pt x="431292" y="710660"/>
                    <a:pt x="463772" y="745712"/>
                    <a:pt x="463772" y="788194"/>
                  </a:cubicBezTo>
                  <a:lnTo>
                    <a:pt x="463772" y="789527"/>
                  </a:lnTo>
                  <a:cubicBezTo>
                    <a:pt x="463772" y="832866"/>
                    <a:pt x="429578" y="868585"/>
                    <a:pt x="386239" y="870490"/>
                  </a:cubicBezTo>
                  <a:cubicBezTo>
                    <a:pt x="344900" y="872299"/>
                    <a:pt x="311182" y="904494"/>
                    <a:pt x="306896" y="945166"/>
                  </a:cubicBezTo>
                  <a:cubicBezTo>
                    <a:pt x="302514" y="986599"/>
                    <a:pt x="267938" y="1017746"/>
                    <a:pt x="226314" y="1017746"/>
                  </a:cubicBezTo>
                  <a:lnTo>
                    <a:pt x="206407" y="1017746"/>
                  </a:lnTo>
                  <a:cubicBezTo>
                    <a:pt x="173450" y="1017746"/>
                    <a:pt x="146495" y="1044702"/>
                    <a:pt x="146495" y="1077658"/>
                  </a:cubicBezTo>
                  <a:lnTo>
                    <a:pt x="146495" y="1083850"/>
                  </a:lnTo>
                  <a:cubicBezTo>
                    <a:pt x="146495" y="1116806"/>
                    <a:pt x="173450" y="1143762"/>
                    <a:pt x="206407" y="1143762"/>
                  </a:cubicBezTo>
                  <a:lnTo>
                    <a:pt x="225362" y="1143762"/>
                  </a:lnTo>
                  <a:cubicBezTo>
                    <a:pt x="269939" y="1143762"/>
                    <a:pt x="306324" y="1180148"/>
                    <a:pt x="306324" y="1224724"/>
                  </a:cubicBezTo>
                  <a:lnTo>
                    <a:pt x="306324" y="1229392"/>
                  </a:lnTo>
                  <a:cubicBezTo>
                    <a:pt x="306324" y="1273969"/>
                    <a:pt x="269939" y="1310354"/>
                    <a:pt x="225362" y="1310354"/>
                  </a:cubicBezTo>
                  <a:lnTo>
                    <a:pt x="59912" y="1310354"/>
                  </a:lnTo>
                  <a:cubicBezTo>
                    <a:pt x="26956" y="1310354"/>
                    <a:pt x="0" y="1337310"/>
                    <a:pt x="0" y="1370266"/>
                  </a:cubicBezTo>
                  <a:lnTo>
                    <a:pt x="0" y="1376458"/>
                  </a:lnTo>
                  <a:cubicBezTo>
                    <a:pt x="0" y="1409414"/>
                    <a:pt x="26956" y="1436370"/>
                    <a:pt x="59912" y="1436370"/>
                  </a:cubicBezTo>
                  <a:lnTo>
                    <a:pt x="389954" y="1436370"/>
                  </a:lnTo>
                  <a:lnTo>
                    <a:pt x="397764" y="1436370"/>
                  </a:lnTo>
                  <a:lnTo>
                    <a:pt x="521208" y="1436370"/>
                  </a:lnTo>
                  <a:cubicBezTo>
                    <a:pt x="563594" y="1436370"/>
                    <a:pt x="598932" y="1404271"/>
                    <a:pt x="603980" y="1363218"/>
                  </a:cubicBezTo>
                  <a:cubicBezTo>
                    <a:pt x="609028" y="1322451"/>
                    <a:pt x="643223" y="1292162"/>
                    <a:pt x="684371" y="1292162"/>
                  </a:cubicBezTo>
                  <a:lnTo>
                    <a:pt x="838390" y="1292162"/>
                  </a:lnTo>
                  <a:cubicBezTo>
                    <a:pt x="879920" y="1292162"/>
                    <a:pt x="914590" y="1261396"/>
                    <a:pt x="920782" y="1221581"/>
                  </a:cubicBezTo>
                  <a:cubicBezTo>
                    <a:pt x="926878" y="1182719"/>
                    <a:pt x="958977" y="1154335"/>
                    <a:pt x="998315" y="1153192"/>
                  </a:cubicBezTo>
                  <a:cubicBezTo>
                    <a:pt x="1042988" y="1151763"/>
                    <a:pt x="1079087" y="1114806"/>
                    <a:pt x="1079087" y="1069848"/>
                  </a:cubicBezTo>
                  <a:lnTo>
                    <a:pt x="1079087" y="956310"/>
                  </a:lnTo>
                  <a:cubicBezTo>
                    <a:pt x="1079087" y="911447"/>
                    <a:pt x="1043273" y="874586"/>
                    <a:pt x="998792" y="872966"/>
                  </a:cubicBezTo>
                  <a:cubicBezTo>
                    <a:pt x="958310" y="871442"/>
                    <a:pt x="925640" y="840962"/>
                    <a:pt x="921258" y="800672"/>
                  </a:cubicBezTo>
                  <a:cubicBezTo>
                    <a:pt x="916877" y="759619"/>
                    <a:pt x="882396" y="727329"/>
                    <a:pt x="840581" y="726186"/>
                  </a:cubicBezTo>
                  <a:cubicBezTo>
                    <a:pt x="796766" y="724948"/>
                    <a:pt x="761810" y="689038"/>
                    <a:pt x="761810" y="645223"/>
                  </a:cubicBezTo>
                  <a:lnTo>
                    <a:pt x="761810" y="515969"/>
                  </a:lnTo>
                  <a:cubicBezTo>
                    <a:pt x="761810" y="472154"/>
                    <a:pt x="727615" y="436055"/>
                    <a:pt x="684657" y="432816"/>
                  </a:cubicBezTo>
                  <a:cubicBezTo>
                    <a:pt x="642271" y="429577"/>
                    <a:pt x="609695" y="394525"/>
                    <a:pt x="609695" y="352044"/>
                  </a:cubicBezTo>
                  <a:lnTo>
                    <a:pt x="609695" y="224980"/>
                  </a:lnTo>
                  <a:cubicBezTo>
                    <a:pt x="609695" y="179641"/>
                    <a:pt x="572929" y="142399"/>
                    <a:pt x="527780" y="141541"/>
                  </a:cubicBezTo>
                  <a:cubicBezTo>
                    <a:pt x="487680" y="140875"/>
                    <a:pt x="454533" y="111538"/>
                    <a:pt x="449009" y="71818"/>
                  </a:cubicBezTo>
                  <a:cubicBezTo>
                    <a:pt x="443294" y="31337"/>
                    <a:pt x="408337" y="0"/>
                    <a:pt x="366427" y="0"/>
                  </a:cubicBezTo>
                  <a:lnTo>
                    <a:pt x="235363" y="0"/>
                  </a:lnTo>
                  <a:cubicBezTo>
                    <a:pt x="189452" y="0"/>
                    <a:pt x="151924" y="37528"/>
                    <a:pt x="151924" y="83439"/>
                  </a:cubicBezTo>
                  <a:lnTo>
                    <a:pt x="151924" y="624268"/>
                  </a:lnTo>
                  <a:cubicBezTo>
                    <a:pt x="151924" y="670084"/>
                    <a:pt x="189452" y="707612"/>
                    <a:pt x="235363" y="707612"/>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4" name="Freeform: Shape 53">
              <a:extLst>
                <a:ext uri="{FF2B5EF4-FFF2-40B4-BE49-F238E27FC236}">
                  <a16:creationId xmlns:a16="http://schemas.microsoft.com/office/drawing/2014/main" id="{E2BBB4BC-D389-4926-BDC1-A8539A256658}"/>
                </a:ext>
              </a:extLst>
            </p:cNvPr>
            <p:cNvSpPr/>
            <p:nvPr/>
          </p:nvSpPr>
          <p:spPr>
            <a:xfrm>
              <a:off x="4979019" y="1499219"/>
              <a:ext cx="450437" cy="290036"/>
            </a:xfrm>
            <a:custGeom>
              <a:avLst/>
              <a:gdLst>
                <a:gd name="connsiteX0" fmla="*/ 450438 w 450437"/>
                <a:gd name="connsiteY0" fmla="*/ 0 h 290036"/>
                <a:gd name="connsiteX1" fmla="*/ 70009 w 450437"/>
                <a:gd name="connsiteY1" fmla="*/ 0 h 290036"/>
                <a:gd name="connsiteX2" fmla="*/ 0 w 450437"/>
                <a:gd name="connsiteY2" fmla="*/ 70009 h 290036"/>
                <a:gd name="connsiteX3" fmla="*/ 0 w 450437"/>
                <a:gd name="connsiteY3" fmla="*/ 220028 h 290036"/>
                <a:gd name="connsiteX4" fmla="*/ 70009 w 450437"/>
                <a:gd name="connsiteY4" fmla="*/ 290036 h 290036"/>
                <a:gd name="connsiteX5" fmla="*/ 450438 w 450437"/>
                <a:gd name="connsiteY5" fmla="*/ 290036 h 290036"/>
                <a:gd name="connsiteX6" fmla="*/ 450438 w 450437"/>
                <a:gd name="connsiteY6" fmla="*/ 0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437" h="290036">
                  <a:moveTo>
                    <a:pt x="450438" y="0"/>
                  </a:moveTo>
                  <a:lnTo>
                    <a:pt x="70009" y="0"/>
                  </a:lnTo>
                  <a:cubicBezTo>
                    <a:pt x="31528" y="0"/>
                    <a:pt x="0" y="31528"/>
                    <a:pt x="0" y="70009"/>
                  </a:cubicBezTo>
                  <a:lnTo>
                    <a:pt x="0" y="220028"/>
                  </a:lnTo>
                  <a:cubicBezTo>
                    <a:pt x="0" y="258509"/>
                    <a:pt x="31528" y="290036"/>
                    <a:pt x="70009" y="290036"/>
                  </a:cubicBezTo>
                  <a:lnTo>
                    <a:pt x="450438" y="290036"/>
                  </a:lnTo>
                  <a:lnTo>
                    <a:pt x="45043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5" name="Freeform: Shape 54">
              <a:extLst>
                <a:ext uri="{FF2B5EF4-FFF2-40B4-BE49-F238E27FC236}">
                  <a16:creationId xmlns:a16="http://schemas.microsoft.com/office/drawing/2014/main" id="{54E69683-3760-49E0-B233-246F6C916DC5}"/>
                </a:ext>
              </a:extLst>
            </p:cNvPr>
            <p:cNvSpPr/>
            <p:nvPr/>
          </p:nvSpPr>
          <p:spPr>
            <a:xfrm>
              <a:off x="4666981" y="1789445"/>
              <a:ext cx="762571" cy="290036"/>
            </a:xfrm>
            <a:custGeom>
              <a:avLst/>
              <a:gdLst>
                <a:gd name="connsiteX0" fmla="*/ 762476 w 762571"/>
                <a:gd name="connsiteY0" fmla="*/ 290036 h 290036"/>
                <a:gd name="connsiteX1" fmla="*/ 70009 w 762571"/>
                <a:gd name="connsiteY1" fmla="*/ 290036 h 290036"/>
                <a:gd name="connsiteX2" fmla="*/ 0 w 762571"/>
                <a:gd name="connsiteY2" fmla="*/ 220028 h 290036"/>
                <a:gd name="connsiteX3" fmla="*/ 0 w 762571"/>
                <a:gd name="connsiteY3" fmla="*/ 70009 h 290036"/>
                <a:gd name="connsiteX4" fmla="*/ 70009 w 762571"/>
                <a:gd name="connsiteY4" fmla="*/ 0 h 290036"/>
                <a:gd name="connsiteX5" fmla="*/ 208216 w 762571"/>
                <a:gd name="connsiteY5" fmla="*/ 0 h 290036"/>
                <a:gd name="connsiteX6" fmla="*/ 299847 w 762571"/>
                <a:gd name="connsiteY6" fmla="*/ 61531 h 290036"/>
                <a:gd name="connsiteX7" fmla="*/ 299847 w 762571"/>
                <a:gd name="connsiteY7" fmla="*/ 77629 h 290036"/>
                <a:gd name="connsiteX8" fmla="*/ 368046 w 762571"/>
                <a:gd name="connsiteY8" fmla="*/ 145828 h 290036"/>
                <a:gd name="connsiteX9" fmla="*/ 391763 w 762571"/>
                <a:gd name="connsiteY9" fmla="*/ 145828 h 290036"/>
                <a:gd name="connsiteX10" fmla="*/ 459962 w 762571"/>
                <a:gd name="connsiteY10" fmla="*/ 77629 h 290036"/>
                <a:gd name="connsiteX11" fmla="*/ 459962 w 762571"/>
                <a:gd name="connsiteY11" fmla="*/ 61531 h 290036"/>
                <a:gd name="connsiteX12" fmla="*/ 421005 w 762571"/>
                <a:gd name="connsiteY12" fmla="*/ 0 h 290036"/>
                <a:gd name="connsiteX13" fmla="*/ 762571 w 762571"/>
                <a:gd name="connsiteY13" fmla="*/ 0 h 290036"/>
                <a:gd name="connsiteX14" fmla="*/ 762571 w 762571"/>
                <a:gd name="connsiteY14" fmla="*/ 290036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2571" h="290036">
                  <a:moveTo>
                    <a:pt x="762476" y="290036"/>
                  </a:moveTo>
                  <a:lnTo>
                    <a:pt x="70009" y="290036"/>
                  </a:lnTo>
                  <a:cubicBezTo>
                    <a:pt x="31528" y="290036"/>
                    <a:pt x="0" y="258509"/>
                    <a:pt x="0" y="220028"/>
                  </a:cubicBezTo>
                  <a:lnTo>
                    <a:pt x="0" y="70009"/>
                  </a:lnTo>
                  <a:cubicBezTo>
                    <a:pt x="0" y="31528"/>
                    <a:pt x="31528" y="0"/>
                    <a:pt x="70009" y="0"/>
                  </a:cubicBezTo>
                  <a:lnTo>
                    <a:pt x="208216" y="0"/>
                  </a:lnTo>
                  <a:cubicBezTo>
                    <a:pt x="268224" y="1143"/>
                    <a:pt x="299847" y="34480"/>
                    <a:pt x="299847" y="61531"/>
                  </a:cubicBezTo>
                  <a:lnTo>
                    <a:pt x="299847" y="77629"/>
                  </a:lnTo>
                  <a:cubicBezTo>
                    <a:pt x="299847" y="115157"/>
                    <a:pt x="330517" y="145828"/>
                    <a:pt x="368046" y="145828"/>
                  </a:cubicBezTo>
                  <a:lnTo>
                    <a:pt x="391763" y="145828"/>
                  </a:lnTo>
                  <a:cubicBezTo>
                    <a:pt x="429292" y="145828"/>
                    <a:pt x="459962" y="115157"/>
                    <a:pt x="459962" y="77629"/>
                  </a:cubicBezTo>
                  <a:lnTo>
                    <a:pt x="459962" y="61531"/>
                  </a:lnTo>
                  <a:cubicBezTo>
                    <a:pt x="459962" y="34480"/>
                    <a:pt x="443960" y="10954"/>
                    <a:pt x="421005" y="0"/>
                  </a:cubicBezTo>
                  <a:lnTo>
                    <a:pt x="762571" y="0"/>
                  </a:lnTo>
                  <a:lnTo>
                    <a:pt x="762571" y="29003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6" name="Freeform: Shape 55">
              <a:extLst>
                <a:ext uri="{FF2B5EF4-FFF2-40B4-BE49-F238E27FC236}">
                  <a16:creationId xmlns:a16="http://schemas.microsoft.com/office/drawing/2014/main" id="{C571C796-8B69-4936-B63A-27F4F20276CF}"/>
                </a:ext>
              </a:extLst>
            </p:cNvPr>
            <p:cNvSpPr/>
            <p:nvPr/>
          </p:nvSpPr>
          <p:spPr>
            <a:xfrm>
              <a:off x="4752787" y="2078719"/>
              <a:ext cx="676764" cy="280797"/>
            </a:xfrm>
            <a:custGeom>
              <a:avLst/>
              <a:gdLst>
                <a:gd name="connsiteX0" fmla="*/ 676764 w 676764"/>
                <a:gd name="connsiteY0" fmla="*/ 63056 h 280797"/>
                <a:gd name="connsiteX1" fmla="*/ 676764 w 676764"/>
                <a:gd name="connsiteY1" fmla="*/ 75914 h 280797"/>
                <a:gd name="connsiteX2" fmla="*/ 676764 w 676764"/>
                <a:gd name="connsiteY2" fmla="*/ 84106 h 280797"/>
                <a:gd name="connsiteX3" fmla="*/ 616281 w 676764"/>
                <a:gd name="connsiteY3" fmla="*/ 144590 h 280797"/>
                <a:gd name="connsiteX4" fmla="*/ 526174 w 676764"/>
                <a:gd name="connsiteY4" fmla="*/ 144590 h 280797"/>
                <a:gd name="connsiteX5" fmla="*/ 526174 w 676764"/>
                <a:gd name="connsiteY5" fmla="*/ 220313 h 280797"/>
                <a:gd name="connsiteX6" fmla="*/ 465691 w 676764"/>
                <a:gd name="connsiteY6" fmla="*/ 280797 h 280797"/>
                <a:gd name="connsiteX7" fmla="*/ 227566 w 676764"/>
                <a:gd name="connsiteY7" fmla="*/ 280797 h 280797"/>
                <a:gd name="connsiteX8" fmla="*/ 227566 w 676764"/>
                <a:gd name="connsiteY8" fmla="*/ 205073 h 280797"/>
                <a:gd name="connsiteX9" fmla="*/ 167082 w 676764"/>
                <a:gd name="connsiteY9" fmla="*/ 144590 h 280797"/>
                <a:gd name="connsiteX10" fmla="*/ 7348 w 676764"/>
                <a:gd name="connsiteY10" fmla="*/ 144590 h 280797"/>
                <a:gd name="connsiteX11" fmla="*/ 67832 w 676764"/>
                <a:gd name="connsiteY11" fmla="*/ 84106 h 280797"/>
                <a:gd name="connsiteX12" fmla="*/ 67832 w 676764"/>
                <a:gd name="connsiteY12" fmla="*/ 63056 h 280797"/>
                <a:gd name="connsiteX13" fmla="*/ 7348 w 676764"/>
                <a:gd name="connsiteY13" fmla="*/ 2572 h 280797"/>
                <a:gd name="connsiteX14" fmla="*/ 96502 w 676764"/>
                <a:gd name="connsiteY14" fmla="*/ 1905 h 280797"/>
                <a:gd name="connsiteX15" fmla="*/ 96502 w 676764"/>
                <a:gd name="connsiteY15" fmla="*/ 0 h 280797"/>
                <a:gd name="connsiteX16" fmla="*/ 465691 w 676764"/>
                <a:gd name="connsiteY16" fmla="*/ 0 h 280797"/>
                <a:gd name="connsiteX17" fmla="*/ 676764 w 676764"/>
                <a:gd name="connsiteY17" fmla="*/ 0 h 280797"/>
                <a:gd name="connsiteX18" fmla="*/ 676764 w 676764"/>
                <a:gd name="connsiteY18" fmla="*/ 63056 h 28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6764" h="280797">
                  <a:moveTo>
                    <a:pt x="676764" y="63056"/>
                  </a:moveTo>
                  <a:lnTo>
                    <a:pt x="676764" y="75914"/>
                  </a:lnTo>
                  <a:lnTo>
                    <a:pt x="676764" y="84106"/>
                  </a:lnTo>
                  <a:cubicBezTo>
                    <a:pt x="676764" y="117348"/>
                    <a:pt x="649523" y="144590"/>
                    <a:pt x="616281" y="144590"/>
                  </a:cubicBezTo>
                  <a:lnTo>
                    <a:pt x="526174" y="144590"/>
                  </a:lnTo>
                  <a:lnTo>
                    <a:pt x="526174" y="220313"/>
                  </a:lnTo>
                  <a:cubicBezTo>
                    <a:pt x="526174" y="253556"/>
                    <a:pt x="498933" y="280797"/>
                    <a:pt x="465691" y="280797"/>
                  </a:cubicBezTo>
                  <a:lnTo>
                    <a:pt x="227566" y="280797"/>
                  </a:lnTo>
                  <a:lnTo>
                    <a:pt x="227566" y="205073"/>
                  </a:lnTo>
                  <a:cubicBezTo>
                    <a:pt x="227566" y="171831"/>
                    <a:pt x="200324" y="144590"/>
                    <a:pt x="167082" y="144590"/>
                  </a:cubicBezTo>
                  <a:lnTo>
                    <a:pt x="7348" y="144590"/>
                  </a:lnTo>
                  <a:cubicBezTo>
                    <a:pt x="40590" y="144590"/>
                    <a:pt x="67832" y="117443"/>
                    <a:pt x="67832" y="84106"/>
                  </a:cubicBezTo>
                  <a:lnTo>
                    <a:pt x="67832" y="63056"/>
                  </a:lnTo>
                  <a:cubicBezTo>
                    <a:pt x="67832" y="29813"/>
                    <a:pt x="40590" y="2572"/>
                    <a:pt x="7348" y="2572"/>
                  </a:cubicBezTo>
                  <a:cubicBezTo>
                    <a:pt x="-18370" y="2572"/>
                    <a:pt x="26302" y="2286"/>
                    <a:pt x="96502" y="1905"/>
                  </a:cubicBezTo>
                  <a:lnTo>
                    <a:pt x="96502" y="0"/>
                  </a:lnTo>
                  <a:lnTo>
                    <a:pt x="465691" y="0"/>
                  </a:lnTo>
                  <a:lnTo>
                    <a:pt x="676764" y="0"/>
                  </a:lnTo>
                  <a:lnTo>
                    <a:pt x="676764" y="6305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7" name="Freeform: Shape 56">
              <a:extLst>
                <a:ext uri="{FF2B5EF4-FFF2-40B4-BE49-F238E27FC236}">
                  <a16:creationId xmlns:a16="http://schemas.microsoft.com/office/drawing/2014/main" id="{C676FCF2-775F-4A3D-8729-11E65B2EFB80}"/>
                </a:ext>
              </a:extLst>
            </p:cNvPr>
            <p:cNvSpPr/>
            <p:nvPr/>
          </p:nvSpPr>
          <p:spPr>
            <a:xfrm>
              <a:off x="4480672" y="2223214"/>
              <a:ext cx="495776" cy="136207"/>
            </a:xfrm>
            <a:custGeom>
              <a:avLst/>
              <a:gdLst>
                <a:gd name="connsiteX0" fmla="*/ 495776 w 495776"/>
                <a:gd name="connsiteY0" fmla="*/ 136208 h 136207"/>
                <a:gd name="connsiteX1" fmla="*/ 495776 w 495776"/>
                <a:gd name="connsiteY1" fmla="*/ 60484 h 136207"/>
                <a:gd name="connsiteX2" fmla="*/ 435292 w 495776"/>
                <a:gd name="connsiteY2" fmla="*/ 0 h 136207"/>
                <a:gd name="connsiteX3" fmla="*/ 89630 w 495776"/>
                <a:gd name="connsiteY3" fmla="*/ 0 h 136207"/>
                <a:gd name="connsiteX4" fmla="*/ 29146 w 495776"/>
                <a:gd name="connsiteY4" fmla="*/ 60484 h 136207"/>
                <a:gd name="connsiteX5" fmla="*/ 29146 w 495776"/>
                <a:gd name="connsiteY5" fmla="*/ 73914 h 136207"/>
                <a:gd name="connsiteX6" fmla="*/ 0 w 495776"/>
                <a:gd name="connsiteY6" fmla="*/ 136208 h 136207"/>
                <a:gd name="connsiteX7" fmla="*/ 495776 w 495776"/>
                <a:gd name="connsiteY7" fmla="*/ 136208 h 13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776" h="136207">
                  <a:moveTo>
                    <a:pt x="495776" y="136208"/>
                  </a:moveTo>
                  <a:lnTo>
                    <a:pt x="495776" y="60484"/>
                  </a:lnTo>
                  <a:cubicBezTo>
                    <a:pt x="495776" y="27242"/>
                    <a:pt x="468534" y="0"/>
                    <a:pt x="435292" y="0"/>
                  </a:cubicBezTo>
                  <a:lnTo>
                    <a:pt x="89630" y="0"/>
                  </a:lnTo>
                  <a:cubicBezTo>
                    <a:pt x="56388" y="0"/>
                    <a:pt x="29146" y="27242"/>
                    <a:pt x="29146" y="60484"/>
                  </a:cubicBezTo>
                  <a:lnTo>
                    <a:pt x="29146" y="73914"/>
                  </a:lnTo>
                  <a:cubicBezTo>
                    <a:pt x="29146" y="98870"/>
                    <a:pt x="17907" y="121253"/>
                    <a:pt x="0" y="136208"/>
                  </a:cubicBezTo>
                  <a:lnTo>
                    <a:pt x="495776" y="136208"/>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8" name="Freeform: Shape 57">
              <a:extLst>
                <a:ext uri="{FF2B5EF4-FFF2-40B4-BE49-F238E27FC236}">
                  <a16:creationId xmlns:a16="http://schemas.microsoft.com/office/drawing/2014/main" id="{253A0B2D-D91E-4896-B386-3D9AC0CC746E}"/>
                </a:ext>
              </a:extLst>
            </p:cNvPr>
            <p:cNvSpPr/>
            <p:nvPr/>
          </p:nvSpPr>
          <p:spPr>
            <a:xfrm>
              <a:off x="3380820" y="2942637"/>
              <a:ext cx="1117568" cy="468344"/>
            </a:xfrm>
            <a:custGeom>
              <a:avLst/>
              <a:gdLst>
                <a:gd name="connsiteX0" fmla="*/ 1117568 w 1117568"/>
                <a:gd name="connsiteY0" fmla="*/ 208883 h 468344"/>
                <a:gd name="connsiteX1" fmla="*/ 1117568 w 1117568"/>
                <a:gd name="connsiteY1" fmla="*/ 303943 h 468344"/>
                <a:gd name="connsiteX2" fmla="*/ 1047559 w 1117568"/>
                <a:gd name="connsiteY2" fmla="*/ 303276 h 468344"/>
                <a:gd name="connsiteX3" fmla="*/ 1041273 w 1117568"/>
                <a:gd name="connsiteY3" fmla="*/ 303276 h 468344"/>
                <a:gd name="connsiteX4" fmla="*/ 960310 w 1117568"/>
                <a:gd name="connsiteY4" fmla="*/ 384238 h 468344"/>
                <a:gd name="connsiteX5" fmla="*/ 960310 w 1117568"/>
                <a:gd name="connsiteY5" fmla="*/ 398335 h 468344"/>
                <a:gd name="connsiteX6" fmla="*/ 890302 w 1117568"/>
                <a:gd name="connsiteY6" fmla="*/ 468344 h 468344"/>
                <a:gd name="connsiteX7" fmla="*/ 323088 w 1117568"/>
                <a:gd name="connsiteY7" fmla="*/ 468344 h 468344"/>
                <a:gd name="connsiteX8" fmla="*/ 322421 w 1117568"/>
                <a:gd name="connsiteY8" fmla="*/ 398335 h 468344"/>
                <a:gd name="connsiteX9" fmla="*/ 322421 w 1117568"/>
                <a:gd name="connsiteY9" fmla="*/ 384238 h 468344"/>
                <a:gd name="connsiteX10" fmla="*/ 241459 w 1117568"/>
                <a:gd name="connsiteY10" fmla="*/ 303276 h 468344"/>
                <a:gd name="connsiteX11" fmla="*/ 224695 w 1117568"/>
                <a:gd name="connsiteY11" fmla="*/ 303276 h 468344"/>
                <a:gd name="connsiteX12" fmla="*/ 154876 w 1117568"/>
                <a:gd name="connsiteY12" fmla="*/ 238887 h 468344"/>
                <a:gd name="connsiteX13" fmla="*/ 74104 w 1117568"/>
                <a:gd name="connsiteY13" fmla="*/ 164401 h 468344"/>
                <a:gd name="connsiteX14" fmla="*/ 70009 w 1117568"/>
                <a:gd name="connsiteY14" fmla="*/ 164401 h 468344"/>
                <a:gd name="connsiteX15" fmla="*/ 0 w 1117568"/>
                <a:gd name="connsiteY15" fmla="*/ 94393 h 468344"/>
                <a:gd name="connsiteX16" fmla="*/ 0 w 1117568"/>
                <a:gd name="connsiteY16" fmla="*/ 70009 h 468344"/>
                <a:gd name="connsiteX17" fmla="*/ 70009 w 1117568"/>
                <a:gd name="connsiteY17" fmla="*/ 0 h 468344"/>
                <a:gd name="connsiteX18" fmla="*/ 403003 w 1117568"/>
                <a:gd name="connsiteY18" fmla="*/ 0 h 468344"/>
                <a:gd name="connsiteX19" fmla="*/ 452533 w 1117568"/>
                <a:gd name="connsiteY19" fmla="*/ 0 h 468344"/>
                <a:gd name="connsiteX20" fmla="*/ 567880 w 1117568"/>
                <a:gd name="connsiteY20" fmla="*/ 0 h 468344"/>
                <a:gd name="connsiteX21" fmla="*/ 637699 w 1117568"/>
                <a:gd name="connsiteY21" fmla="*/ 64389 h 468344"/>
                <a:gd name="connsiteX22" fmla="*/ 718471 w 1117568"/>
                <a:gd name="connsiteY22" fmla="*/ 138874 h 468344"/>
                <a:gd name="connsiteX23" fmla="*/ 1047655 w 1117568"/>
                <a:gd name="connsiteY23" fmla="*/ 138874 h 468344"/>
                <a:gd name="connsiteX24" fmla="*/ 1117568 w 1117568"/>
                <a:gd name="connsiteY24" fmla="*/ 208883 h 46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7568" h="468344">
                  <a:moveTo>
                    <a:pt x="1117568" y="208883"/>
                  </a:moveTo>
                  <a:lnTo>
                    <a:pt x="1117568" y="303943"/>
                  </a:lnTo>
                  <a:lnTo>
                    <a:pt x="1047559" y="303276"/>
                  </a:lnTo>
                  <a:lnTo>
                    <a:pt x="1041273" y="303276"/>
                  </a:lnTo>
                  <a:cubicBezTo>
                    <a:pt x="996696" y="303276"/>
                    <a:pt x="960310" y="339662"/>
                    <a:pt x="960310" y="384238"/>
                  </a:cubicBezTo>
                  <a:lnTo>
                    <a:pt x="960310" y="398335"/>
                  </a:lnTo>
                  <a:cubicBezTo>
                    <a:pt x="960310" y="436816"/>
                    <a:pt x="928783" y="468344"/>
                    <a:pt x="890302" y="468344"/>
                  </a:cubicBezTo>
                  <a:lnTo>
                    <a:pt x="323088" y="468344"/>
                  </a:lnTo>
                  <a:lnTo>
                    <a:pt x="322421" y="398335"/>
                  </a:lnTo>
                  <a:lnTo>
                    <a:pt x="322421" y="384238"/>
                  </a:lnTo>
                  <a:cubicBezTo>
                    <a:pt x="322421" y="339662"/>
                    <a:pt x="286036" y="303276"/>
                    <a:pt x="241459" y="303276"/>
                  </a:cubicBezTo>
                  <a:lnTo>
                    <a:pt x="224695" y="303276"/>
                  </a:lnTo>
                  <a:cubicBezTo>
                    <a:pt x="188023" y="303276"/>
                    <a:pt x="157734" y="274796"/>
                    <a:pt x="154876" y="238887"/>
                  </a:cubicBezTo>
                  <a:cubicBezTo>
                    <a:pt x="151447" y="196691"/>
                    <a:pt x="116491" y="164401"/>
                    <a:pt x="74104" y="164401"/>
                  </a:cubicBezTo>
                  <a:lnTo>
                    <a:pt x="70009" y="164401"/>
                  </a:lnTo>
                  <a:cubicBezTo>
                    <a:pt x="31528" y="164401"/>
                    <a:pt x="0" y="132874"/>
                    <a:pt x="0" y="94393"/>
                  </a:cubicBezTo>
                  <a:lnTo>
                    <a:pt x="0" y="70009"/>
                  </a:lnTo>
                  <a:cubicBezTo>
                    <a:pt x="0" y="31528"/>
                    <a:pt x="31528" y="0"/>
                    <a:pt x="70009" y="0"/>
                  </a:cubicBezTo>
                  <a:lnTo>
                    <a:pt x="403003" y="0"/>
                  </a:lnTo>
                  <a:lnTo>
                    <a:pt x="452533" y="0"/>
                  </a:lnTo>
                  <a:lnTo>
                    <a:pt x="567880" y="0"/>
                  </a:lnTo>
                  <a:cubicBezTo>
                    <a:pt x="604456" y="0"/>
                    <a:pt x="634841" y="28480"/>
                    <a:pt x="637699" y="64389"/>
                  </a:cubicBezTo>
                  <a:cubicBezTo>
                    <a:pt x="641128" y="106585"/>
                    <a:pt x="676084" y="138874"/>
                    <a:pt x="718471" y="138874"/>
                  </a:cubicBezTo>
                  <a:lnTo>
                    <a:pt x="1047655" y="138874"/>
                  </a:lnTo>
                  <a:cubicBezTo>
                    <a:pt x="1086040" y="138874"/>
                    <a:pt x="1117568" y="170402"/>
                    <a:pt x="1117568" y="208883"/>
                  </a:cubicBez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9" name="Freeform: Shape 58">
              <a:extLst>
                <a:ext uri="{FF2B5EF4-FFF2-40B4-BE49-F238E27FC236}">
                  <a16:creationId xmlns:a16="http://schemas.microsoft.com/office/drawing/2014/main" id="{920C3BC4-2158-4F82-BBE0-EB01033E43A5}"/>
                </a:ext>
              </a:extLst>
            </p:cNvPr>
            <p:cNvSpPr/>
            <p:nvPr/>
          </p:nvSpPr>
          <p:spPr>
            <a:xfrm>
              <a:off x="4183110" y="3246961"/>
              <a:ext cx="781336" cy="280130"/>
            </a:xfrm>
            <a:custGeom>
              <a:avLst/>
              <a:gdLst>
                <a:gd name="connsiteX0" fmla="*/ 0 w 781336"/>
                <a:gd name="connsiteY0" fmla="*/ 164116 h 280130"/>
                <a:gd name="connsiteX1" fmla="*/ 0 w 781336"/>
                <a:gd name="connsiteY1" fmla="*/ 280130 h 280130"/>
                <a:gd name="connsiteX2" fmla="*/ 241363 w 781336"/>
                <a:gd name="connsiteY2" fmla="*/ 280130 h 280130"/>
                <a:gd name="connsiteX3" fmla="*/ 290894 w 781336"/>
                <a:gd name="connsiteY3" fmla="*/ 280130 h 280130"/>
                <a:gd name="connsiteX4" fmla="*/ 406241 w 781336"/>
                <a:gd name="connsiteY4" fmla="*/ 280130 h 280130"/>
                <a:gd name="connsiteX5" fmla="*/ 476060 w 781336"/>
                <a:gd name="connsiteY5" fmla="*/ 215741 h 280130"/>
                <a:gd name="connsiteX6" fmla="*/ 556832 w 781336"/>
                <a:gd name="connsiteY6" fmla="*/ 141256 h 280130"/>
                <a:gd name="connsiteX7" fmla="*/ 781336 w 781336"/>
                <a:gd name="connsiteY7" fmla="*/ 141256 h 280130"/>
                <a:gd name="connsiteX8" fmla="*/ 781336 w 781336"/>
                <a:gd name="connsiteY8" fmla="*/ 1524 h 280130"/>
                <a:gd name="connsiteX9" fmla="*/ 530162 w 781336"/>
                <a:gd name="connsiteY9" fmla="*/ 1524 h 280130"/>
                <a:gd name="connsiteX10" fmla="*/ 223647 w 781336"/>
                <a:gd name="connsiteY10" fmla="*/ 0 h 280130"/>
                <a:gd name="connsiteX11" fmla="*/ 157925 w 781336"/>
                <a:gd name="connsiteY11" fmla="*/ 80010 h 280130"/>
                <a:gd name="connsiteX12" fmla="*/ 157925 w 781336"/>
                <a:gd name="connsiteY12" fmla="*/ 94107 h 280130"/>
                <a:gd name="connsiteX13" fmla="*/ 87916 w 781336"/>
                <a:gd name="connsiteY13" fmla="*/ 164116 h 280130"/>
                <a:gd name="connsiteX14" fmla="*/ 0 w 781336"/>
                <a:gd name="connsiteY14" fmla="*/ 164116 h 28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1336" h="280130">
                  <a:moveTo>
                    <a:pt x="0" y="164116"/>
                  </a:moveTo>
                  <a:lnTo>
                    <a:pt x="0" y="280130"/>
                  </a:lnTo>
                  <a:lnTo>
                    <a:pt x="241363" y="280130"/>
                  </a:lnTo>
                  <a:lnTo>
                    <a:pt x="290894" y="280130"/>
                  </a:lnTo>
                  <a:lnTo>
                    <a:pt x="406241" y="280130"/>
                  </a:lnTo>
                  <a:cubicBezTo>
                    <a:pt x="442817" y="280130"/>
                    <a:pt x="473202" y="251651"/>
                    <a:pt x="476060" y="215741"/>
                  </a:cubicBezTo>
                  <a:cubicBezTo>
                    <a:pt x="479488" y="173546"/>
                    <a:pt x="514445" y="141256"/>
                    <a:pt x="556832" y="141256"/>
                  </a:cubicBezTo>
                  <a:lnTo>
                    <a:pt x="781336" y="141256"/>
                  </a:lnTo>
                  <a:lnTo>
                    <a:pt x="781336" y="1524"/>
                  </a:lnTo>
                  <a:lnTo>
                    <a:pt x="530162" y="1524"/>
                  </a:lnTo>
                  <a:lnTo>
                    <a:pt x="223647" y="0"/>
                  </a:lnTo>
                  <a:cubicBezTo>
                    <a:pt x="188500" y="8858"/>
                    <a:pt x="157925" y="42196"/>
                    <a:pt x="157925" y="80010"/>
                  </a:cubicBezTo>
                  <a:lnTo>
                    <a:pt x="157925" y="94107"/>
                  </a:lnTo>
                  <a:cubicBezTo>
                    <a:pt x="157925" y="132588"/>
                    <a:pt x="126397" y="164116"/>
                    <a:pt x="87916" y="164116"/>
                  </a:cubicBezTo>
                  <a:lnTo>
                    <a:pt x="0" y="164116"/>
                  </a:ln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0" name="Freeform: Shape 59">
              <a:extLst>
                <a:ext uri="{FF2B5EF4-FFF2-40B4-BE49-F238E27FC236}">
                  <a16:creationId xmlns:a16="http://schemas.microsoft.com/office/drawing/2014/main" id="{35E19AFD-494D-4938-8F98-C38681BD1EA2}"/>
                </a:ext>
              </a:extLst>
            </p:cNvPr>
            <p:cNvSpPr/>
            <p:nvPr/>
          </p:nvSpPr>
          <p:spPr>
            <a:xfrm>
              <a:off x="3700479" y="2359612"/>
              <a:ext cx="1578101" cy="888872"/>
            </a:xfrm>
            <a:custGeom>
              <a:avLst/>
              <a:gdLst>
                <a:gd name="connsiteX0" fmla="*/ 1423702 w 1578101"/>
                <a:gd name="connsiteY0" fmla="*/ 828389 h 888872"/>
                <a:gd name="connsiteX1" fmla="*/ 1363218 w 1578101"/>
                <a:gd name="connsiteY1" fmla="*/ 888873 h 888872"/>
                <a:gd name="connsiteX2" fmla="*/ 1012793 w 1578101"/>
                <a:gd name="connsiteY2" fmla="*/ 888873 h 888872"/>
                <a:gd name="connsiteX3" fmla="*/ 797909 w 1578101"/>
                <a:gd name="connsiteY3" fmla="*/ 887063 h 888872"/>
                <a:gd name="connsiteX4" fmla="*/ 797909 w 1578101"/>
                <a:gd name="connsiteY4" fmla="*/ 792004 h 888872"/>
                <a:gd name="connsiteX5" fmla="*/ 727900 w 1578101"/>
                <a:gd name="connsiteY5" fmla="*/ 721995 h 888872"/>
                <a:gd name="connsiteX6" fmla="*/ 398716 w 1578101"/>
                <a:gd name="connsiteY6" fmla="*/ 721995 h 888872"/>
                <a:gd name="connsiteX7" fmla="*/ 317945 w 1578101"/>
                <a:gd name="connsiteY7" fmla="*/ 647509 h 888872"/>
                <a:gd name="connsiteX8" fmla="*/ 248126 w 1578101"/>
                <a:gd name="connsiteY8" fmla="*/ 583120 h 888872"/>
                <a:gd name="connsiteX9" fmla="*/ 132683 w 1578101"/>
                <a:gd name="connsiteY9" fmla="*/ 583120 h 888872"/>
                <a:gd name="connsiteX10" fmla="*/ 83153 w 1578101"/>
                <a:gd name="connsiteY10" fmla="*/ 583120 h 888872"/>
                <a:gd name="connsiteX11" fmla="*/ 0 w 1578101"/>
                <a:gd name="connsiteY11" fmla="*/ 583120 h 888872"/>
                <a:gd name="connsiteX12" fmla="*/ 0 w 1578101"/>
                <a:gd name="connsiteY12" fmla="*/ 60484 h 888872"/>
                <a:gd name="connsiteX13" fmla="*/ 60484 w 1578101"/>
                <a:gd name="connsiteY13" fmla="*/ 0 h 888872"/>
                <a:gd name="connsiteX14" fmla="*/ 1420939 w 1578101"/>
                <a:gd name="connsiteY14" fmla="*/ 0 h 888872"/>
                <a:gd name="connsiteX15" fmla="*/ 1420939 w 1578101"/>
                <a:gd name="connsiteY15" fmla="*/ 338328 h 888872"/>
                <a:gd name="connsiteX16" fmla="*/ 1420939 w 1578101"/>
                <a:gd name="connsiteY16" fmla="*/ 390716 h 888872"/>
                <a:gd name="connsiteX17" fmla="*/ 1481423 w 1578101"/>
                <a:gd name="connsiteY17" fmla="*/ 451199 h 888872"/>
                <a:gd name="connsiteX18" fmla="*/ 1575721 w 1578101"/>
                <a:gd name="connsiteY18" fmla="*/ 451199 h 888872"/>
                <a:gd name="connsiteX19" fmla="*/ 1578102 w 1578101"/>
                <a:gd name="connsiteY19" fmla="*/ 729996 h 888872"/>
                <a:gd name="connsiteX20" fmla="*/ 1496282 w 1578101"/>
                <a:gd name="connsiteY20" fmla="*/ 729996 h 888872"/>
                <a:gd name="connsiteX21" fmla="*/ 1423797 w 1578101"/>
                <a:gd name="connsiteY21" fmla="*/ 797624 h 888872"/>
                <a:gd name="connsiteX22" fmla="*/ 1423702 w 1578101"/>
                <a:gd name="connsiteY22" fmla="*/ 828389 h 88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8101" h="888872">
                  <a:moveTo>
                    <a:pt x="1423702" y="828389"/>
                  </a:moveTo>
                  <a:cubicBezTo>
                    <a:pt x="1423511" y="861632"/>
                    <a:pt x="1396460" y="888873"/>
                    <a:pt x="1363218" y="888873"/>
                  </a:cubicBezTo>
                  <a:lnTo>
                    <a:pt x="1012793" y="888873"/>
                  </a:lnTo>
                  <a:lnTo>
                    <a:pt x="797909" y="887063"/>
                  </a:lnTo>
                  <a:lnTo>
                    <a:pt x="797909" y="792004"/>
                  </a:lnTo>
                  <a:cubicBezTo>
                    <a:pt x="797909" y="753523"/>
                    <a:pt x="766381" y="721995"/>
                    <a:pt x="727900" y="721995"/>
                  </a:cubicBezTo>
                  <a:lnTo>
                    <a:pt x="398716" y="721995"/>
                  </a:lnTo>
                  <a:cubicBezTo>
                    <a:pt x="356425" y="721995"/>
                    <a:pt x="321373" y="689705"/>
                    <a:pt x="317945" y="647509"/>
                  </a:cubicBezTo>
                  <a:cubicBezTo>
                    <a:pt x="315087" y="611600"/>
                    <a:pt x="284797" y="583120"/>
                    <a:pt x="248126" y="583120"/>
                  </a:cubicBezTo>
                  <a:lnTo>
                    <a:pt x="132683" y="583120"/>
                  </a:lnTo>
                  <a:lnTo>
                    <a:pt x="83153" y="583120"/>
                  </a:lnTo>
                  <a:lnTo>
                    <a:pt x="0" y="583120"/>
                  </a:lnTo>
                  <a:lnTo>
                    <a:pt x="0" y="60484"/>
                  </a:lnTo>
                  <a:cubicBezTo>
                    <a:pt x="0" y="27242"/>
                    <a:pt x="27241" y="0"/>
                    <a:pt x="60484" y="0"/>
                  </a:cubicBezTo>
                  <a:lnTo>
                    <a:pt x="1420939" y="0"/>
                  </a:lnTo>
                  <a:lnTo>
                    <a:pt x="1420939" y="338328"/>
                  </a:lnTo>
                  <a:lnTo>
                    <a:pt x="1420939" y="390716"/>
                  </a:lnTo>
                  <a:cubicBezTo>
                    <a:pt x="1420939" y="423958"/>
                    <a:pt x="1448181" y="451199"/>
                    <a:pt x="1481423" y="451199"/>
                  </a:cubicBezTo>
                  <a:lnTo>
                    <a:pt x="1575721" y="451199"/>
                  </a:lnTo>
                  <a:lnTo>
                    <a:pt x="1578102" y="729996"/>
                  </a:lnTo>
                  <a:lnTo>
                    <a:pt x="1496282" y="729996"/>
                  </a:lnTo>
                  <a:cubicBezTo>
                    <a:pt x="1457801" y="729996"/>
                    <a:pt x="1423988" y="759047"/>
                    <a:pt x="1423797" y="797624"/>
                  </a:cubicBezTo>
                  <a:lnTo>
                    <a:pt x="1423702" y="828389"/>
                  </a:ln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1" name="Freeform: Shape 60">
              <a:extLst>
                <a:ext uri="{FF2B5EF4-FFF2-40B4-BE49-F238E27FC236}">
                  <a16:creationId xmlns:a16="http://schemas.microsoft.com/office/drawing/2014/main" id="{64CE92B0-33BC-46FB-AEA9-9C5226902FD0}"/>
                </a:ext>
              </a:extLst>
            </p:cNvPr>
            <p:cNvSpPr/>
            <p:nvPr/>
          </p:nvSpPr>
          <p:spPr>
            <a:xfrm>
              <a:off x="2589388" y="2358278"/>
              <a:ext cx="1112234" cy="1175003"/>
            </a:xfrm>
            <a:custGeom>
              <a:avLst/>
              <a:gdLst>
                <a:gd name="connsiteX0" fmla="*/ 162115 w 1112234"/>
                <a:gd name="connsiteY0" fmla="*/ 371475 h 1175003"/>
                <a:gd name="connsiteX1" fmla="*/ 162115 w 1112234"/>
                <a:gd name="connsiteY1" fmla="*/ 164402 h 1175003"/>
                <a:gd name="connsiteX2" fmla="*/ 219837 w 1112234"/>
                <a:gd name="connsiteY2" fmla="*/ 164116 h 1175003"/>
                <a:gd name="connsiteX3" fmla="*/ 246412 w 1112234"/>
                <a:gd name="connsiteY3" fmla="*/ 164116 h 1175003"/>
                <a:gd name="connsiteX4" fmla="*/ 322802 w 1112234"/>
                <a:gd name="connsiteY4" fmla="*/ 87725 h 1175003"/>
                <a:gd name="connsiteX5" fmla="*/ 322802 w 1112234"/>
                <a:gd name="connsiteY5" fmla="*/ 69723 h 1175003"/>
                <a:gd name="connsiteX6" fmla="*/ 279844 w 1112234"/>
                <a:gd name="connsiteY6" fmla="*/ 1143 h 1175003"/>
                <a:gd name="connsiteX7" fmla="*/ 876872 w 1112234"/>
                <a:gd name="connsiteY7" fmla="*/ 0 h 1175003"/>
                <a:gd name="connsiteX8" fmla="*/ 948309 w 1112234"/>
                <a:gd name="connsiteY8" fmla="*/ 69723 h 1175003"/>
                <a:gd name="connsiteX9" fmla="*/ 948309 w 1112234"/>
                <a:gd name="connsiteY9" fmla="*/ 87725 h 1175003"/>
                <a:gd name="connsiteX10" fmla="*/ 1024699 w 1112234"/>
                <a:gd name="connsiteY10" fmla="*/ 164116 h 1175003"/>
                <a:gd name="connsiteX11" fmla="*/ 1051274 w 1112234"/>
                <a:gd name="connsiteY11" fmla="*/ 164116 h 1175003"/>
                <a:gd name="connsiteX12" fmla="*/ 1112234 w 1112234"/>
                <a:gd name="connsiteY12" fmla="*/ 133636 h 1175003"/>
                <a:gd name="connsiteX13" fmla="*/ 1112234 w 1112234"/>
                <a:gd name="connsiteY13" fmla="*/ 584263 h 1175003"/>
                <a:gd name="connsiteX14" fmla="*/ 861346 w 1112234"/>
                <a:gd name="connsiteY14" fmla="*/ 584263 h 1175003"/>
                <a:gd name="connsiteX15" fmla="*/ 791337 w 1112234"/>
                <a:gd name="connsiteY15" fmla="*/ 654272 h 1175003"/>
                <a:gd name="connsiteX16" fmla="*/ 791337 w 1112234"/>
                <a:gd name="connsiteY16" fmla="*/ 678656 h 1175003"/>
                <a:gd name="connsiteX17" fmla="*/ 861346 w 1112234"/>
                <a:gd name="connsiteY17" fmla="*/ 748665 h 1175003"/>
                <a:gd name="connsiteX18" fmla="*/ 865441 w 1112234"/>
                <a:gd name="connsiteY18" fmla="*/ 748665 h 1175003"/>
                <a:gd name="connsiteX19" fmla="*/ 946213 w 1112234"/>
                <a:gd name="connsiteY19" fmla="*/ 823150 h 1175003"/>
                <a:gd name="connsiteX20" fmla="*/ 1016032 w 1112234"/>
                <a:gd name="connsiteY20" fmla="*/ 887539 h 1175003"/>
                <a:gd name="connsiteX21" fmla="*/ 1032796 w 1112234"/>
                <a:gd name="connsiteY21" fmla="*/ 887539 h 1175003"/>
                <a:gd name="connsiteX22" fmla="*/ 1112234 w 1112234"/>
                <a:gd name="connsiteY22" fmla="*/ 952786 h 1175003"/>
                <a:gd name="connsiteX23" fmla="*/ 1112234 w 1112234"/>
                <a:gd name="connsiteY23" fmla="*/ 1103948 h 1175003"/>
                <a:gd name="connsiteX24" fmla="*/ 1042225 w 1112234"/>
                <a:gd name="connsiteY24" fmla="*/ 1173956 h 1175003"/>
                <a:gd name="connsiteX25" fmla="*/ 743236 w 1112234"/>
                <a:gd name="connsiteY25" fmla="*/ 1173956 h 1175003"/>
                <a:gd name="connsiteX26" fmla="*/ 735330 w 1112234"/>
                <a:gd name="connsiteY26" fmla="*/ 1174337 h 1175003"/>
                <a:gd name="connsiteX27" fmla="*/ 720757 w 1112234"/>
                <a:gd name="connsiteY27" fmla="*/ 1175004 h 1175003"/>
                <a:gd name="connsiteX28" fmla="*/ 162782 w 1112234"/>
                <a:gd name="connsiteY28" fmla="*/ 1175004 h 1175003"/>
                <a:gd name="connsiteX29" fmla="*/ 162782 w 1112234"/>
                <a:gd name="connsiteY29" fmla="*/ 1111853 h 1175003"/>
                <a:gd name="connsiteX30" fmla="*/ 81820 w 1112234"/>
                <a:gd name="connsiteY30" fmla="*/ 1030891 h 1175003"/>
                <a:gd name="connsiteX31" fmla="*/ 70009 w 1112234"/>
                <a:gd name="connsiteY31" fmla="*/ 1030891 h 1175003"/>
                <a:gd name="connsiteX32" fmla="*/ 0 w 1112234"/>
                <a:gd name="connsiteY32" fmla="*/ 960882 h 1175003"/>
                <a:gd name="connsiteX33" fmla="*/ 0 w 1112234"/>
                <a:gd name="connsiteY33" fmla="*/ 522446 h 1175003"/>
                <a:gd name="connsiteX34" fmla="*/ 70009 w 1112234"/>
                <a:gd name="connsiteY34" fmla="*/ 452438 h 1175003"/>
                <a:gd name="connsiteX35" fmla="*/ 81153 w 1112234"/>
                <a:gd name="connsiteY35" fmla="*/ 452438 h 1175003"/>
                <a:gd name="connsiteX36" fmla="*/ 162115 w 1112234"/>
                <a:gd name="connsiteY36" fmla="*/ 371475 h 117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12234" h="1175003">
                  <a:moveTo>
                    <a:pt x="162115" y="371475"/>
                  </a:moveTo>
                  <a:lnTo>
                    <a:pt x="162115" y="164402"/>
                  </a:lnTo>
                  <a:lnTo>
                    <a:pt x="219837" y="164116"/>
                  </a:lnTo>
                  <a:lnTo>
                    <a:pt x="246412" y="164116"/>
                  </a:lnTo>
                  <a:cubicBezTo>
                    <a:pt x="288417" y="164116"/>
                    <a:pt x="322802" y="129730"/>
                    <a:pt x="322802" y="87725"/>
                  </a:cubicBezTo>
                  <a:lnTo>
                    <a:pt x="322802" y="69723"/>
                  </a:lnTo>
                  <a:cubicBezTo>
                    <a:pt x="322802" y="39719"/>
                    <a:pt x="305181" y="13621"/>
                    <a:pt x="279844" y="1143"/>
                  </a:cubicBezTo>
                  <a:cubicBezTo>
                    <a:pt x="462439" y="1143"/>
                    <a:pt x="695897" y="0"/>
                    <a:pt x="876872" y="0"/>
                  </a:cubicBezTo>
                  <a:cubicBezTo>
                    <a:pt x="939736" y="1524"/>
                    <a:pt x="948309" y="38767"/>
                    <a:pt x="948309" y="69723"/>
                  </a:cubicBezTo>
                  <a:lnTo>
                    <a:pt x="948309" y="87725"/>
                  </a:lnTo>
                  <a:cubicBezTo>
                    <a:pt x="948309" y="129730"/>
                    <a:pt x="982694" y="164116"/>
                    <a:pt x="1024699" y="164116"/>
                  </a:cubicBezTo>
                  <a:lnTo>
                    <a:pt x="1051274" y="164116"/>
                  </a:lnTo>
                  <a:cubicBezTo>
                    <a:pt x="1076134" y="164116"/>
                    <a:pt x="1098232" y="152114"/>
                    <a:pt x="1112234" y="133636"/>
                  </a:cubicBezTo>
                  <a:lnTo>
                    <a:pt x="1112234" y="584263"/>
                  </a:lnTo>
                  <a:lnTo>
                    <a:pt x="861346" y="584263"/>
                  </a:lnTo>
                  <a:cubicBezTo>
                    <a:pt x="822865" y="584263"/>
                    <a:pt x="791337" y="615791"/>
                    <a:pt x="791337" y="654272"/>
                  </a:cubicBezTo>
                  <a:lnTo>
                    <a:pt x="791337" y="678656"/>
                  </a:lnTo>
                  <a:cubicBezTo>
                    <a:pt x="791337" y="717137"/>
                    <a:pt x="822865" y="748665"/>
                    <a:pt x="861346" y="748665"/>
                  </a:cubicBezTo>
                  <a:lnTo>
                    <a:pt x="865441" y="748665"/>
                  </a:lnTo>
                  <a:cubicBezTo>
                    <a:pt x="907828" y="748665"/>
                    <a:pt x="942784" y="780955"/>
                    <a:pt x="946213" y="823150"/>
                  </a:cubicBezTo>
                  <a:cubicBezTo>
                    <a:pt x="949071" y="859060"/>
                    <a:pt x="979360" y="887539"/>
                    <a:pt x="1016032" y="887539"/>
                  </a:cubicBezTo>
                  <a:lnTo>
                    <a:pt x="1032796" y="887539"/>
                  </a:lnTo>
                  <a:cubicBezTo>
                    <a:pt x="1072039" y="887539"/>
                    <a:pt x="1104900" y="915638"/>
                    <a:pt x="1112234" y="952786"/>
                  </a:cubicBezTo>
                  <a:lnTo>
                    <a:pt x="1112234" y="1103948"/>
                  </a:lnTo>
                  <a:cubicBezTo>
                    <a:pt x="1112234" y="1142429"/>
                    <a:pt x="1080706" y="1173956"/>
                    <a:pt x="1042225" y="1173956"/>
                  </a:cubicBezTo>
                  <a:lnTo>
                    <a:pt x="743236" y="1173956"/>
                  </a:lnTo>
                  <a:cubicBezTo>
                    <a:pt x="740473" y="1173956"/>
                    <a:pt x="738092" y="1174052"/>
                    <a:pt x="735330" y="1174337"/>
                  </a:cubicBezTo>
                  <a:cubicBezTo>
                    <a:pt x="730567" y="1174814"/>
                    <a:pt x="725710" y="1175004"/>
                    <a:pt x="720757" y="1175004"/>
                  </a:cubicBezTo>
                  <a:lnTo>
                    <a:pt x="162782" y="1175004"/>
                  </a:lnTo>
                  <a:lnTo>
                    <a:pt x="162782" y="1111853"/>
                  </a:lnTo>
                  <a:cubicBezTo>
                    <a:pt x="162782" y="1067276"/>
                    <a:pt x="126397" y="1030891"/>
                    <a:pt x="81820" y="1030891"/>
                  </a:cubicBezTo>
                  <a:lnTo>
                    <a:pt x="70009" y="1030891"/>
                  </a:lnTo>
                  <a:cubicBezTo>
                    <a:pt x="31528" y="1030891"/>
                    <a:pt x="0" y="999363"/>
                    <a:pt x="0" y="960882"/>
                  </a:cubicBezTo>
                  <a:lnTo>
                    <a:pt x="0" y="522446"/>
                  </a:lnTo>
                  <a:cubicBezTo>
                    <a:pt x="0" y="483965"/>
                    <a:pt x="31528" y="452438"/>
                    <a:pt x="70009" y="452438"/>
                  </a:cubicBezTo>
                  <a:lnTo>
                    <a:pt x="81153" y="452438"/>
                  </a:lnTo>
                  <a:cubicBezTo>
                    <a:pt x="125730" y="452438"/>
                    <a:pt x="162115" y="416052"/>
                    <a:pt x="162115" y="371475"/>
                  </a:cubicBez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2" name="Freeform: Shape 61">
              <a:extLst>
                <a:ext uri="{FF2B5EF4-FFF2-40B4-BE49-F238E27FC236}">
                  <a16:creationId xmlns:a16="http://schemas.microsoft.com/office/drawing/2014/main" id="{E4FD333E-88CB-4269-835A-6B4177A5E00F}"/>
                </a:ext>
              </a:extLst>
            </p:cNvPr>
            <p:cNvSpPr/>
            <p:nvPr/>
          </p:nvSpPr>
          <p:spPr>
            <a:xfrm>
              <a:off x="2763124" y="1790874"/>
              <a:ext cx="304800" cy="536924"/>
            </a:xfrm>
            <a:custGeom>
              <a:avLst/>
              <a:gdLst>
                <a:gd name="connsiteX0" fmla="*/ 303657 w 304800"/>
                <a:gd name="connsiteY0" fmla="*/ 536639 h 536924"/>
                <a:gd name="connsiteX1" fmla="*/ 304800 w 304800"/>
                <a:gd name="connsiteY1" fmla="*/ 57626 h 536924"/>
                <a:gd name="connsiteX2" fmla="*/ 247174 w 304800"/>
                <a:gd name="connsiteY2" fmla="*/ 0 h 536924"/>
                <a:gd name="connsiteX3" fmla="*/ 227076 w 304800"/>
                <a:gd name="connsiteY3" fmla="*/ 0 h 536924"/>
                <a:gd name="connsiteX4" fmla="*/ 169450 w 304800"/>
                <a:gd name="connsiteY4" fmla="*/ 57626 h 536924"/>
                <a:gd name="connsiteX5" fmla="*/ 169450 w 304800"/>
                <a:gd name="connsiteY5" fmla="*/ 66866 h 536924"/>
                <a:gd name="connsiteX6" fmla="*/ 88487 w 304800"/>
                <a:gd name="connsiteY6" fmla="*/ 147828 h 536924"/>
                <a:gd name="connsiteX7" fmla="*/ 76390 w 304800"/>
                <a:gd name="connsiteY7" fmla="*/ 147828 h 536924"/>
                <a:gd name="connsiteX8" fmla="*/ 0 w 304800"/>
                <a:gd name="connsiteY8" fmla="*/ 224219 h 536924"/>
                <a:gd name="connsiteX9" fmla="*/ 0 w 304800"/>
                <a:gd name="connsiteY9" fmla="*/ 432340 h 536924"/>
                <a:gd name="connsiteX10" fmla="*/ 0 w 304800"/>
                <a:gd name="connsiteY10" fmla="*/ 434531 h 536924"/>
                <a:gd name="connsiteX11" fmla="*/ 0 w 304800"/>
                <a:gd name="connsiteY11" fmla="*/ 439579 h 536924"/>
                <a:gd name="connsiteX12" fmla="*/ 0 w 304800"/>
                <a:gd name="connsiteY12" fmla="*/ 441770 h 536924"/>
                <a:gd name="connsiteX13" fmla="*/ 0 w 304800"/>
                <a:gd name="connsiteY13" fmla="*/ 459772 h 536924"/>
                <a:gd name="connsiteX14" fmla="*/ 76390 w 304800"/>
                <a:gd name="connsiteY14" fmla="*/ 536162 h 536924"/>
                <a:gd name="connsiteX15" fmla="*/ 94107 w 304800"/>
                <a:gd name="connsiteY15" fmla="*/ 536162 h 536924"/>
                <a:gd name="connsiteX16" fmla="*/ 117824 w 304800"/>
                <a:gd name="connsiteY16" fmla="*/ 536924 h 536924"/>
                <a:gd name="connsiteX17" fmla="*/ 303657 w 304800"/>
                <a:gd name="connsiteY17" fmla="*/ 536639 h 53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4800" h="536924">
                  <a:moveTo>
                    <a:pt x="303657" y="536639"/>
                  </a:moveTo>
                  <a:lnTo>
                    <a:pt x="304800" y="57626"/>
                  </a:lnTo>
                  <a:cubicBezTo>
                    <a:pt x="304800" y="25908"/>
                    <a:pt x="278892" y="0"/>
                    <a:pt x="247174" y="0"/>
                  </a:cubicBezTo>
                  <a:lnTo>
                    <a:pt x="227076" y="0"/>
                  </a:lnTo>
                  <a:cubicBezTo>
                    <a:pt x="195358" y="0"/>
                    <a:pt x="169450" y="25908"/>
                    <a:pt x="169450" y="57626"/>
                  </a:cubicBezTo>
                  <a:lnTo>
                    <a:pt x="169450" y="66866"/>
                  </a:lnTo>
                  <a:cubicBezTo>
                    <a:pt x="169450" y="111443"/>
                    <a:pt x="133064" y="147828"/>
                    <a:pt x="88487" y="147828"/>
                  </a:cubicBezTo>
                  <a:lnTo>
                    <a:pt x="76390" y="147828"/>
                  </a:lnTo>
                  <a:cubicBezTo>
                    <a:pt x="34385" y="147828"/>
                    <a:pt x="0" y="182213"/>
                    <a:pt x="0" y="224219"/>
                  </a:cubicBezTo>
                  <a:lnTo>
                    <a:pt x="0" y="432340"/>
                  </a:lnTo>
                  <a:cubicBezTo>
                    <a:pt x="0" y="433102"/>
                    <a:pt x="0" y="433864"/>
                    <a:pt x="0" y="434531"/>
                  </a:cubicBezTo>
                  <a:cubicBezTo>
                    <a:pt x="95" y="436340"/>
                    <a:pt x="95" y="437864"/>
                    <a:pt x="0" y="439579"/>
                  </a:cubicBezTo>
                  <a:cubicBezTo>
                    <a:pt x="0" y="440341"/>
                    <a:pt x="0" y="441008"/>
                    <a:pt x="0" y="441770"/>
                  </a:cubicBezTo>
                  <a:lnTo>
                    <a:pt x="0" y="459772"/>
                  </a:lnTo>
                  <a:cubicBezTo>
                    <a:pt x="0" y="501777"/>
                    <a:pt x="34385" y="536162"/>
                    <a:pt x="76390" y="536162"/>
                  </a:cubicBezTo>
                  <a:lnTo>
                    <a:pt x="94107" y="536162"/>
                  </a:lnTo>
                  <a:cubicBezTo>
                    <a:pt x="102775" y="536162"/>
                    <a:pt x="108871" y="536924"/>
                    <a:pt x="117824" y="536924"/>
                  </a:cubicBezTo>
                  <a:cubicBezTo>
                    <a:pt x="176022" y="536924"/>
                    <a:pt x="238982" y="536829"/>
                    <a:pt x="303657" y="53663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3" name="Freeform: Shape 62">
              <a:extLst>
                <a:ext uri="{FF2B5EF4-FFF2-40B4-BE49-F238E27FC236}">
                  <a16:creationId xmlns:a16="http://schemas.microsoft.com/office/drawing/2014/main" id="{95612313-461A-4DAB-8E5B-A8109B9A49DC}"/>
                </a:ext>
              </a:extLst>
            </p:cNvPr>
            <p:cNvSpPr/>
            <p:nvPr/>
          </p:nvSpPr>
          <p:spPr>
            <a:xfrm>
              <a:off x="3109262" y="2015378"/>
              <a:ext cx="266318" cy="238580"/>
            </a:xfrm>
            <a:custGeom>
              <a:avLst/>
              <a:gdLst>
                <a:gd name="connsiteX0" fmla="*/ 208693 w 266318"/>
                <a:gd name="connsiteY0" fmla="*/ 71533 h 238580"/>
                <a:gd name="connsiteX1" fmla="*/ 188690 w 266318"/>
                <a:gd name="connsiteY1" fmla="*/ 71533 h 238580"/>
                <a:gd name="connsiteX2" fmla="*/ 183547 w 266318"/>
                <a:gd name="connsiteY2" fmla="*/ 71818 h 238580"/>
                <a:gd name="connsiteX3" fmla="*/ 183547 w 266318"/>
                <a:gd name="connsiteY3" fmla="*/ 15907 h 238580"/>
                <a:gd name="connsiteX4" fmla="*/ 148876 w 266318"/>
                <a:gd name="connsiteY4" fmla="*/ 286 h 238580"/>
                <a:gd name="connsiteX5" fmla="*/ 136779 w 266318"/>
                <a:gd name="connsiteY5" fmla="*/ 286 h 238580"/>
                <a:gd name="connsiteX6" fmla="*/ 46006 w 266318"/>
                <a:gd name="connsiteY6" fmla="*/ 0 h 238580"/>
                <a:gd name="connsiteX7" fmla="*/ 0 w 266318"/>
                <a:gd name="connsiteY7" fmla="*/ 46006 h 238580"/>
                <a:gd name="connsiteX8" fmla="*/ 0 w 266318"/>
                <a:gd name="connsiteY8" fmla="*/ 134969 h 238580"/>
                <a:gd name="connsiteX9" fmla="*/ 0 w 266318"/>
                <a:gd name="connsiteY9" fmla="*/ 174403 h 238580"/>
                <a:gd name="connsiteX10" fmla="*/ 0 w 266318"/>
                <a:gd name="connsiteY10" fmla="*/ 177451 h 238580"/>
                <a:gd name="connsiteX11" fmla="*/ 0 w 266318"/>
                <a:gd name="connsiteY11" fmla="*/ 178784 h 238580"/>
                <a:gd name="connsiteX12" fmla="*/ 0 w 266318"/>
                <a:gd name="connsiteY12" fmla="*/ 189643 h 238580"/>
                <a:gd name="connsiteX13" fmla="*/ 48768 w 266318"/>
                <a:gd name="connsiteY13" fmla="*/ 238411 h 238580"/>
                <a:gd name="connsiteX14" fmla="*/ 56674 w 266318"/>
                <a:gd name="connsiteY14" fmla="*/ 238411 h 238580"/>
                <a:gd name="connsiteX15" fmla="*/ 180213 w 266318"/>
                <a:gd name="connsiteY15" fmla="*/ 238411 h 238580"/>
                <a:gd name="connsiteX16" fmla="*/ 188690 w 266318"/>
                <a:gd name="connsiteY16" fmla="*/ 238411 h 238580"/>
                <a:gd name="connsiteX17" fmla="*/ 208693 w 266318"/>
                <a:gd name="connsiteY17" fmla="*/ 238411 h 238580"/>
                <a:gd name="connsiteX18" fmla="*/ 266319 w 266318"/>
                <a:gd name="connsiteY18" fmla="*/ 180784 h 238580"/>
                <a:gd name="connsiteX19" fmla="*/ 266319 w 266318"/>
                <a:gd name="connsiteY19" fmla="*/ 129159 h 238580"/>
                <a:gd name="connsiteX20" fmla="*/ 208693 w 266318"/>
                <a:gd name="connsiteY20" fmla="*/ 71533 h 23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6318" h="238580">
                  <a:moveTo>
                    <a:pt x="208693" y="71533"/>
                  </a:moveTo>
                  <a:lnTo>
                    <a:pt x="188690" y="71533"/>
                  </a:lnTo>
                  <a:cubicBezTo>
                    <a:pt x="186976" y="71533"/>
                    <a:pt x="185261" y="71628"/>
                    <a:pt x="183547" y="71818"/>
                  </a:cubicBezTo>
                  <a:lnTo>
                    <a:pt x="183547" y="15907"/>
                  </a:lnTo>
                  <a:cubicBezTo>
                    <a:pt x="183547" y="-3143"/>
                    <a:pt x="167926" y="286"/>
                    <a:pt x="148876" y="286"/>
                  </a:cubicBezTo>
                  <a:lnTo>
                    <a:pt x="136779" y="286"/>
                  </a:lnTo>
                  <a:cubicBezTo>
                    <a:pt x="117729" y="286"/>
                    <a:pt x="46006" y="0"/>
                    <a:pt x="46006" y="0"/>
                  </a:cubicBezTo>
                  <a:cubicBezTo>
                    <a:pt x="20669" y="0"/>
                    <a:pt x="0" y="20669"/>
                    <a:pt x="0" y="46006"/>
                  </a:cubicBezTo>
                  <a:lnTo>
                    <a:pt x="0" y="134969"/>
                  </a:lnTo>
                  <a:cubicBezTo>
                    <a:pt x="0" y="135446"/>
                    <a:pt x="0" y="173926"/>
                    <a:pt x="0" y="174403"/>
                  </a:cubicBezTo>
                  <a:cubicBezTo>
                    <a:pt x="0" y="175450"/>
                    <a:pt x="0" y="176403"/>
                    <a:pt x="0" y="177451"/>
                  </a:cubicBezTo>
                  <a:cubicBezTo>
                    <a:pt x="0" y="177927"/>
                    <a:pt x="0" y="178308"/>
                    <a:pt x="0" y="178784"/>
                  </a:cubicBezTo>
                  <a:lnTo>
                    <a:pt x="0" y="189643"/>
                  </a:lnTo>
                  <a:cubicBezTo>
                    <a:pt x="0" y="216503"/>
                    <a:pt x="22003" y="238411"/>
                    <a:pt x="48768" y="238411"/>
                  </a:cubicBezTo>
                  <a:lnTo>
                    <a:pt x="56674" y="238411"/>
                  </a:lnTo>
                  <a:cubicBezTo>
                    <a:pt x="61913" y="238411"/>
                    <a:pt x="142494" y="238506"/>
                    <a:pt x="180213" y="238411"/>
                  </a:cubicBezTo>
                  <a:cubicBezTo>
                    <a:pt x="182975" y="238792"/>
                    <a:pt x="185833" y="238411"/>
                    <a:pt x="188690" y="238411"/>
                  </a:cubicBezTo>
                  <a:lnTo>
                    <a:pt x="208693" y="238411"/>
                  </a:lnTo>
                  <a:cubicBezTo>
                    <a:pt x="240411" y="238411"/>
                    <a:pt x="266319" y="212503"/>
                    <a:pt x="266319" y="180784"/>
                  </a:cubicBezTo>
                  <a:lnTo>
                    <a:pt x="266319" y="129159"/>
                  </a:lnTo>
                  <a:cubicBezTo>
                    <a:pt x="266319" y="97441"/>
                    <a:pt x="240411" y="71533"/>
                    <a:pt x="208693" y="71533"/>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4" name="Freeform: Shape 63">
              <a:extLst>
                <a:ext uri="{FF2B5EF4-FFF2-40B4-BE49-F238E27FC236}">
                  <a16:creationId xmlns:a16="http://schemas.microsoft.com/office/drawing/2014/main" id="{A20C6F2F-E1E9-4158-9F9A-034393B43E98}"/>
                </a:ext>
              </a:extLst>
            </p:cNvPr>
            <p:cNvSpPr/>
            <p:nvPr/>
          </p:nvSpPr>
          <p:spPr>
            <a:xfrm>
              <a:off x="2926191" y="4271089"/>
              <a:ext cx="135255" cy="274415"/>
            </a:xfrm>
            <a:custGeom>
              <a:avLst/>
              <a:gdLst>
                <a:gd name="connsiteX0" fmla="*/ 57626 w 135255"/>
                <a:gd name="connsiteY0" fmla="*/ 274415 h 274415"/>
                <a:gd name="connsiteX1" fmla="*/ 77629 w 135255"/>
                <a:gd name="connsiteY1" fmla="*/ 274415 h 274415"/>
                <a:gd name="connsiteX2" fmla="*/ 135255 w 135255"/>
                <a:gd name="connsiteY2" fmla="*/ 216789 h 274415"/>
                <a:gd name="connsiteX3" fmla="*/ 135255 w 135255"/>
                <a:gd name="connsiteY3" fmla="*/ 57626 h 274415"/>
                <a:gd name="connsiteX4" fmla="*/ 77629 w 135255"/>
                <a:gd name="connsiteY4" fmla="*/ 0 h 274415"/>
                <a:gd name="connsiteX5" fmla="*/ 57626 w 135255"/>
                <a:gd name="connsiteY5" fmla="*/ 0 h 274415"/>
                <a:gd name="connsiteX6" fmla="*/ 0 w 135255"/>
                <a:gd name="connsiteY6" fmla="*/ 57626 h 274415"/>
                <a:gd name="connsiteX7" fmla="*/ 0 w 135255"/>
                <a:gd name="connsiteY7" fmla="*/ 216789 h 274415"/>
                <a:gd name="connsiteX8" fmla="*/ 57626 w 135255"/>
                <a:gd name="connsiteY8" fmla="*/ 274415 h 27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5" h="274415">
                  <a:moveTo>
                    <a:pt x="57626" y="274415"/>
                  </a:moveTo>
                  <a:lnTo>
                    <a:pt x="77629" y="274415"/>
                  </a:lnTo>
                  <a:cubicBezTo>
                    <a:pt x="109347" y="274415"/>
                    <a:pt x="135255" y="248507"/>
                    <a:pt x="135255" y="216789"/>
                  </a:cubicBezTo>
                  <a:lnTo>
                    <a:pt x="135255" y="57626"/>
                  </a:lnTo>
                  <a:cubicBezTo>
                    <a:pt x="135255" y="25908"/>
                    <a:pt x="109347" y="0"/>
                    <a:pt x="77629" y="0"/>
                  </a:cubicBezTo>
                  <a:lnTo>
                    <a:pt x="57626" y="0"/>
                  </a:lnTo>
                  <a:cubicBezTo>
                    <a:pt x="25908" y="0"/>
                    <a:pt x="0" y="25908"/>
                    <a:pt x="0" y="57626"/>
                  </a:cubicBezTo>
                  <a:lnTo>
                    <a:pt x="0" y="216789"/>
                  </a:lnTo>
                  <a:cubicBezTo>
                    <a:pt x="0" y="248412"/>
                    <a:pt x="25908" y="274415"/>
                    <a:pt x="57626" y="274415"/>
                  </a:cubicBez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5" name="Freeform: Shape 64">
              <a:extLst>
                <a:ext uri="{FF2B5EF4-FFF2-40B4-BE49-F238E27FC236}">
                  <a16:creationId xmlns:a16="http://schemas.microsoft.com/office/drawing/2014/main" id="{C6390070-1AA9-447E-8084-C47A1BEA13DB}"/>
                </a:ext>
              </a:extLst>
            </p:cNvPr>
            <p:cNvSpPr/>
            <p:nvPr/>
          </p:nvSpPr>
          <p:spPr>
            <a:xfrm>
              <a:off x="2129520" y="2520773"/>
              <a:ext cx="621982" cy="435008"/>
            </a:xfrm>
            <a:custGeom>
              <a:avLst/>
              <a:gdLst>
                <a:gd name="connsiteX0" fmla="*/ 331280 w 621982"/>
                <a:gd name="connsiteY0" fmla="*/ 2 h 435008"/>
                <a:gd name="connsiteX1" fmla="*/ 247841 w 621982"/>
                <a:gd name="connsiteY1" fmla="*/ 83441 h 435008"/>
                <a:gd name="connsiteX2" fmla="*/ 247841 w 621982"/>
                <a:gd name="connsiteY2" fmla="*/ 146592 h 435008"/>
                <a:gd name="connsiteX3" fmla="*/ 83439 w 621982"/>
                <a:gd name="connsiteY3" fmla="*/ 146592 h 435008"/>
                <a:gd name="connsiteX4" fmla="*/ 0 w 621982"/>
                <a:gd name="connsiteY4" fmla="*/ 230030 h 435008"/>
                <a:gd name="connsiteX5" fmla="*/ 0 w 621982"/>
                <a:gd name="connsiteY5" fmla="*/ 283751 h 435008"/>
                <a:gd name="connsiteX6" fmla="*/ 232410 w 621982"/>
                <a:gd name="connsiteY6" fmla="*/ 283751 h 435008"/>
                <a:gd name="connsiteX7" fmla="*/ 315849 w 621982"/>
                <a:gd name="connsiteY7" fmla="*/ 367190 h 435008"/>
                <a:gd name="connsiteX8" fmla="*/ 393001 w 621982"/>
                <a:gd name="connsiteY8" fmla="*/ 435009 h 435008"/>
                <a:gd name="connsiteX9" fmla="*/ 459867 w 621982"/>
                <a:gd name="connsiteY9" fmla="*/ 434437 h 435008"/>
                <a:gd name="connsiteX10" fmla="*/ 459867 w 621982"/>
                <a:gd name="connsiteY10" fmla="*/ 360142 h 435008"/>
                <a:gd name="connsiteX11" fmla="*/ 529876 w 621982"/>
                <a:gd name="connsiteY11" fmla="*/ 290133 h 435008"/>
                <a:gd name="connsiteX12" fmla="*/ 541020 w 621982"/>
                <a:gd name="connsiteY12" fmla="*/ 290133 h 435008"/>
                <a:gd name="connsiteX13" fmla="*/ 621983 w 621982"/>
                <a:gd name="connsiteY13" fmla="*/ 209171 h 435008"/>
                <a:gd name="connsiteX14" fmla="*/ 621983 w 621982"/>
                <a:gd name="connsiteY14" fmla="*/ 2097 h 435008"/>
                <a:gd name="connsiteX15" fmla="*/ 331280 w 621982"/>
                <a:gd name="connsiteY15" fmla="*/ 2 h 43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1982" h="435008">
                  <a:moveTo>
                    <a:pt x="331280" y="2"/>
                  </a:moveTo>
                  <a:cubicBezTo>
                    <a:pt x="285369" y="-284"/>
                    <a:pt x="247841" y="37530"/>
                    <a:pt x="247841" y="83441"/>
                  </a:cubicBezTo>
                  <a:lnTo>
                    <a:pt x="247841" y="146592"/>
                  </a:lnTo>
                  <a:lnTo>
                    <a:pt x="83439" y="146592"/>
                  </a:lnTo>
                  <a:cubicBezTo>
                    <a:pt x="37529" y="146592"/>
                    <a:pt x="0" y="184120"/>
                    <a:pt x="0" y="230030"/>
                  </a:cubicBezTo>
                  <a:lnTo>
                    <a:pt x="0" y="283751"/>
                  </a:lnTo>
                  <a:lnTo>
                    <a:pt x="232410" y="283751"/>
                  </a:lnTo>
                  <a:cubicBezTo>
                    <a:pt x="278321" y="283751"/>
                    <a:pt x="315849" y="321280"/>
                    <a:pt x="315849" y="367190"/>
                  </a:cubicBezTo>
                  <a:cubicBezTo>
                    <a:pt x="312706" y="406052"/>
                    <a:pt x="339947" y="427103"/>
                    <a:pt x="393001" y="435009"/>
                  </a:cubicBezTo>
                  <a:lnTo>
                    <a:pt x="459867" y="434437"/>
                  </a:lnTo>
                  <a:lnTo>
                    <a:pt x="459867" y="360142"/>
                  </a:lnTo>
                  <a:cubicBezTo>
                    <a:pt x="459867" y="321661"/>
                    <a:pt x="491395" y="290133"/>
                    <a:pt x="529876" y="290133"/>
                  </a:cubicBezTo>
                  <a:lnTo>
                    <a:pt x="541020" y="290133"/>
                  </a:lnTo>
                  <a:cubicBezTo>
                    <a:pt x="585597" y="290133"/>
                    <a:pt x="621983" y="253748"/>
                    <a:pt x="621983" y="209171"/>
                  </a:cubicBezTo>
                  <a:lnTo>
                    <a:pt x="621983" y="2097"/>
                  </a:lnTo>
                  <a:lnTo>
                    <a:pt x="331280" y="2"/>
                  </a:ln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6" name="Freeform: Shape 65">
              <a:extLst>
                <a:ext uri="{FF2B5EF4-FFF2-40B4-BE49-F238E27FC236}">
                  <a16:creationId xmlns:a16="http://schemas.microsoft.com/office/drawing/2014/main" id="{9836281F-0696-4226-9022-122EC473CE08}"/>
                </a:ext>
              </a:extLst>
            </p:cNvPr>
            <p:cNvSpPr/>
            <p:nvPr/>
          </p:nvSpPr>
          <p:spPr>
            <a:xfrm>
              <a:off x="1962262" y="2804429"/>
              <a:ext cx="627126" cy="447484"/>
            </a:xfrm>
            <a:custGeom>
              <a:avLst/>
              <a:gdLst>
                <a:gd name="connsiteX0" fmla="*/ 627126 w 627126"/>
                <a:gd name="connsiteY0" fmla="*/ 447485 h 447484"/>
                <a:gd name="connsiteX1" fmla="*/ 627126 w 627126"/>
                <a:gd name="connsiteY1" fmla="*/ 150686 h 447484"/>
                <a:gd name="connsiteX2" fmla="*/ 560260 w 627126"/>
                <a:gd name="connsiteY2" fmla="*/ 151257 h 447484"/>
                <a:gd name="connsiteX3" fmla="*/ 483108 w 627126"/>
                <a:gd name="connsiteY3" fmla="*/ 83439 h 447484"/>
                <a:gd name="connsiteX4" fmla="*/ 399669 w 627126"/>
                <a:gd name="connsiteY4" fmla="*/ 0 h 447484"/>
                <a:gd name="connsiteX5" fmla="*/ 168212 w 627126"/>
                <a:gd name="connsiteY5" fmla="*/ 0 h 447484"/>
                <a:gd name="connsiteX6" fmla="*/ 168212 w 627126"/>
                <a:gd name="connsiteY6" fmla="*/ 69437 h 447484"/>
                <a:gd name="connsiteX7" fmla="*/ 84106 w 627126"/>
                <a:gd name="connsiteY7" fmla="*/ 158401 h 447484"/>
                <a:gd name="connsiteX8" fmla="*/ 0 w 627126"/>
                <a:gd name="connsiteY8" fmla="*/ 158401 h 447484"/>
                <a:gd name="connsiteX9" fmla="*/ 381 w 627126"/>
                <a:gd name="connsiteY9" fmla="*/ 212788 h 447484"/>
                <a:gd name="connsiteX10" fmla="*/ 83820 w 627126"/>
                <a:gd name="connsiteY10" fmla="*/ 296228 h 447484"/>
                <a:gd name="connsiteX11" fmla="*/ 225457 w 627126"/>
                <a:gd name="connsiteY11" fmla="*/ 296228 h 447484"/>
                <a:gd name="connsiteX12" fmla="*/ 318421 w 627126"/>
                <a:gd name="connsiteY12" fmla="*/ 364046 h 447484"/>
                <a:gd name="connsiteX13" fmla="*/ 401860 w 627126"/>
                <a:gd name="connsiteY13" fmla="*/ 447485 h 447484"/>
                <a:gd name="connsiteX14" fmla="*/ 627126 w 627126"/>
                <a:gd name="connsiteY14" fmla="*/ 447485 h 44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7126" h="447484">
                  <a:moveTo>
                    <a:pt x="627126" y="447485"/>
                  </a:moveTo>
                  <a:lnTo>
                    <a:pt x="627126" y="150686"/>
                  </a:lnTo>
                  <a:lnTo>
                    <a:pt x="560260" y="151257"/>
                  </a:lnTo>
                  <a:cubicBezTo>
                    <a:pt x="507301" y="143351"/>
                    <a:pt x="479965" y="122301"/>
                    <a:pt x="483108" y="83439"/>
                  </a:cubicBezTo>
                  <a:cubicBezTo>
                    <a:pt x="483108" y="37529"/>
                    <a:pt x="445580" y="0"/>
                    <a:pt x="399669" y="0"/>
                  </a:cubicBezTo>
                  <a:lnTo>
                    <a:pt x="168212" y="0"/>
                  </a:lnTo>
                  <a:lnTo>
                    <a:pt x="168212" y="69437"/>
                  </a:lnTo>
                  <a:cubicBezTo>
                    <a:pt x="168212" y="115348"/>
                    <a:pt x="130016" y="158401"/>
                    <a:pt x="84106" y="158401"/>
                  </a:cubicBezTo>
                  <a:lnTo>
                    <a:pt x="0" y="158401"/>
                  </a:lnTo>
                  <a:lnTo>
                    <a:pt x="381" y="212788"/>
                  </a:lnTo>
                  <a:cubicBezTo>
                    <a:pt x="667" y="258699"/>
                    <a:pt x="37909" y="296228"/>
                    <a:pt x="83820" y="296228"/>
                  </a:cubicBezTo>
                  <a:lnTo>
                    <a:pt x="225457" y="296228"/>
                  </a:lnTo>
                  <a:cubicBezTo>
                    <a:pt x="307753" y="293180"/>
                    <a:pt x="320326" y="324993"/>
                    <a:pt x="318421" y="364046"/>
                  </a:cubicBezTo>
                  <a:cubicBezTo>
                    <a:pt x="318421" y="409956"/>
                    <a:pt x="355949" y="447485"/>
                    <a:pt x="401860" y="447485"/>
                  </a:cubicBezTo>
                  <a:lnTo>
                    <a:pt x="627126" y="447485"/>
                  </a:ln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7" name="Freeform: Shape 66">
              <a:extLst>
                <a:ext uri="{FF2B5EF4-FFF2-40B4-BE49-F238E27FC236}">
                  <a16:creationId xmlns:a16="http://schemas.microsoft.com/office/drawing/2014/main" id="{83F290D8-1C59-4878-A189-13E9439CFEA8}"/>
                </a:ext>
              </a:extLst>
            </p:cNvPr>
            <p:cNvSpPr/>
            <p:nvPr/>
          </p:nvSpPr>
          <p:spPr>
            <a:xfrm>
              <a:off x="2437369" y="3095990"/>
              <a:ext cx="152019" cy="156019"/>
            </a:xfrm>
            <a:custGeom>
              <a:avLst/>
              <a:gdLst>
                <a:gd name="connsiteX0" fmla="*/ 152019 w 152019"/>
                <a:gd name="connsiteY0" fmla="*/ 0 h 156019"/>
                <a:gd name="connsiteX1" fmla="*/ 57626 w 152019"/>
                <a:gd name="connsiteY1" fmla="*/ 0 h 156019"/>
                <a:gd name="connsiteX2" fmla="*/ 0 w 152019"/>
                <a:gd name="connsiteY2" fmla="*/ 57626 h 156019"/>
                <a:gd name="connsiteX3" fmla="*/ 0 w 152019"/>
                <a:gd name="connsiteY3" fmla="*/ 156019 h 156019"/>
                <a:gd name="connsiteX4" fmla="*/ 152019 w 152019"/>
                <a:gd name="connsiteY4" fmla="*/ 156019 h 156019"/>
                <a:gd name="connsiteX5" fmla="*/ 152019 w 152019"/>
                <a:gd name="connsiteY5" fmla="*/ 0 h 15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019" h="156019">
                  <a:moveTo>
                    <a:pt x="152019" y="0"/>
                  </a:moveTo>
                  <a:lnTo>
                    <a:pt x="57626" y="0"/>
                  </a:lnTo>
                  <a:cubicBezTo>
                    <a:pt x="25908" y="0"/>
                    <a:pt x="0" y="25908"/>
                    <a:pt x="0" y="57626"/>
                  </a:cubicBezTo>
                  <a:lnTo>
                    <a:pt x="0" y="156019"/>
                  </a:lnTo>
                  <a:lnTo>
                    <a:pt x="152019" y="156019"/>
                  </a:lnTo>
                  <a:lnTo>
                    <a:pt x="152019" y="0"/>
                  </a:ln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8" name="Freeform: Shape 67">
              <a:extLst>
                <a:ext uri="{FF2B5EF4-FFF2-40B4-BE49-F238E27FC236}">
                  <a16:creationId xmlns:a16="http://schemas.microsoft.com/office/drawing/2014/main" id="{5A339954-782C-4EB2-9774-5714F3EA656E}"/>
                </a:ext>
              </a:extLst>
            </p:cNvPr>
            <p:cNvSpPr/>
            <p:nvPr/>
          </p:nvSpPr>
          <p:spPr>
            <a:xfrm>
              <a:off x="866029" y="2961973"/>
              <a:ext cx="1885569" cy="1438655"/>
            </a:xfrm>
            <a:custGeom>
              <a:avLst/>
              <a:gdLst>
                <a:gd name="connsiteX0" fmla="*/ 945452 w 1885569"/>
                <a:gd name="connsiteY0" fmla="*/ 114776 h 1438655"/>
                <a:gd name="connsiteX1" fmla="*/ 945452 w 1885569"/>
                <a:gd name="connsiteY1" fmla="*/ 205835 h 1438655"/>
                <a:gd name="connsiteX2" fmla="*/ 864489 w 1885569"/>
                <a:gd name="connsiteY2" fmla="*/ 286798 h 1438655"/>
                <a:gd name="connsiteX3" fmla="*/ 558165 w 1885569"/>
                <a:gd name="connsiteY3" fmla="*/ 286798 h 1438655"/>
                <a:gd name="connsiteX4" fmla="*/ 475393 w 1885569"/>
                <a:gd name="connsiteY4" fmla="*/ 359759 h 1438655"/>
                <a:gd name="connsiteX5" fmla="*/ 395002 w 1885569"/>
                <a:gd name="connsiteY5" fmla="*/ 430530 h 1438655"/>
                <a:gd name="connsiteX6" fmla="*/ 57626 w 1885569"/>
                <a:gd name="connsiteY6" fmla="*/ 430530 h 1438655"/>
                <a:gd name="connsiteX7" fmla="*/ 0 w 1885569"/>
                <a:gd name="connsiteY7" fmla="*/ 488156 h 1438655"/>
                <a:gd name="connsiteX8" fmla="*/ 0 w 1885569"/>
                <a:gd name="connsiteY8" fmla="*/ 508159 h 1438655"/>
                <a:gd name="connsiteX9" fmla="*/ 57626 w 1885569"/>
                <a:gd name="connsiteY9" fmla="*/ 565785 h 1438655"/>
                <a:gd name="connsiteX10" fmla="*/ 222885 w 1885569"/>
                <a:gd name="connsiteY10" fmla="*/ 565785 h 1438655"/>
                <a:gd name="connsiteX11" fmla="*/ 303848 w 1885569"/>
                <a:gd name="connsiteY11" fmla="*/ 645890 h 1438655"/>
                <a:gd name="connsiteX12" fmla="*/ 361474 w 1885569"/>
                <a:gd name="connsiteY12" fmla="*/ 702850 h 1438655"/>
                <a:gd name="connsiteX13" fmla="*/ 550736 w 1885569"/>
                <a:gd name="connsiteY13" fmla="*/ 702850 h 1438655"/>
                <a:gd name="connsiteX14" fmla="*/ 631698 w 1885569"/>
                <a:gd name="connsiteY14" fmla="*/ 783812 h 1438655"/>
                <a:gd name="connsiteX15" fmla="*/ 631698 w 1885569"/>
                <a:gd name="connsiteY15" fmla="*/ 924687 h 1438655"/>
                <a:gd name="connsiteX16" fmla="*/ 550736 w 1885569"/>
                <a:gd name="connsiteY16" fmla="*/ 1005649 h 1438655"/>
                <a:gd name="connsiteX17" fmla="*/ 536257 w 1885569"/>
                <a:gd name="connsiteY17" fmla="*/ 1005649 h 1438655"/>
                <a:gd name="connsiteX18" fmla="*/ 478631 w 1885569"/>
                <a:gd name="connsiteY18" fmla="*/ 1063276 h 1438655"/>
                <a:gd name="connsiteX19" fmla="*/ 478631 w 1885569"/>
                <a:gd name="connsiteY19" fmla="*/ 1220914 h 1438655"/>
                <a:gd name="connsiteX20" fmla="*/ 397669 w 1885569"/>
                <a:gd name="connsiteY20" fmla="*/ 1301877 h 1438655"/>
                <a:gd name="connsiteX21" fmla="*/ 883634 w 1885569"/>
                <a:gd name="connsiteY21" fmla="*/ 1301877 h 1438655"/>
                <a:gd name="connsiteX22" fmla="*/ 941261 w 1885569"/>
                <a:gd name="connsiteY22" fmla="*/ 1359503 h 1438655"/>
                <a:gd name="connsiteX23" fmla="*/ 941261 w 1885569"/>
                <a:gd name="connsiteY23" fmla="*/ 1380363 h 1438655"/>
                <a:gd name="connsiteX24" fmla="*/ 941546 w 1885569"/>
                <a:gd name="connsiteY24" fmla="*/ 1380363 h 1438655"/>
                <a:gd name="connsiteX25" fmla="*/ 941546 w 1885569"/>
                <a:gd name="connsiteY25" fmla="*/ 1381030 h 1438655"/>
                <a:gd name="connsiteX26" fmla="*/ 999173 w 1885569"/>
                <a:gd name="connsiteY26" fmla="*/ 1438656 h 1438655"/>
                <a:gd name="connsiteX27" fmla="*/ 1261110 w 1885569"/>
                <a:gd name="connsiteY27" fmla="*/ 1438656 h 1438655"/>
                <a:gd name="connsiteX28" fmla="*/ 1261110 w 1885569"/>
                <a:gd name="connsiteY28" fmla="*/ 1362647 h 1438655"/>
                <a:gd name="connsiteX29" fmla="*/ 1318736 w 1885569"/>
                <a:gd name="connsiteY29" fmla="*/ 1305020 h 1438655"/>
                <a:gd name="connsiteX30" fmla="*/ 1765459 w 1885569"/>
                <a:gd name="connsiteY30" fmla="*/ 1305020 h 1438655"/>
                <a:gd name="connsiteX31" fmla="*/ 1785557 w 1885569"/>
                <a:gd name="connsiteY31" fmla="*/ 1304544 h 1438655"/>
                <a:gd name="connsiteX32" fmla="*/ 1827181 w 1885569"/>
                <a:gd name="connsiteY32" fmla="*/ 1303115 h 1438655"/>
                <a:gd name="connsiteX33" fmla="*/ 1884807 w 1885569"/>
                <a:gd name="connsiteY33" fmla="*/ 1245489 h 1438655"/>
                <a:gd name="connsiteX34" fmla="*/ 1885093 w 1885569"/>
                <a:gd name="connsiteY34" fmla="*/ 865251 h 1438655"/>
                <a:gd name="connsiteX35" fmla="*/ 1789367 w 1885569"/>
                <a:gd name="connsiteY35" fmla="*/ 865251 h 1438655"/>
                <a:gd name="connsiteX36" fmla="*/ 1731740 w 1885569"/>
                <a:gd name="connsiteY36" fmla="*/ 807625 h 1438655"/>
                <a:gd name="connsiteX37" fmla="*/ 1731740 w 1885569"/>
                <a:gd name="connsiteY37" fmla="*/ 629983 h 1438655"/>
                <a:gd name="connsiteX38" fmla="*/ 1789367 w 1885569"/>
                <a:gd name="connsiteY38" fmla="*/ 572357 h 1438655"/>
                <a:gd name="connsiteX39" fmla="*/ 1885474 w 1885569"/>
                <a:gd name="connsiteY39" fmla="*/ 572357 h 1438655"/>
                <a:gd name="connsiteX40" fmla="*/ 1885569 w 1885569"/>
                <a:gd name="connsiteY40" fmla="*/ 495967 h 1438655"/>
                <a:gd name="connsiteX41" fmla="*/ 1805464 w 1885569"/>
                <a:gd name="connsiteY41" fmla="*/ 427101 h 1438655"/>
                <a:gd name="connsiteX42" fmla="*/ 1793653 w 1885569"/>
                <a:gd name="connsiteY42" fmla="*/ 427101 h 1438655"/>
                <a:gd name="connsiteX43" fmla="*/ 1723644 w 1885569"/>
                <a:gd name="connsiteY43" fmla="*/ 357092 h 1438655"/>
                <a:gd name="connsiteX44" fmla="*/ 1723644 w 1885569"/>
                <a:gd name="connsiteY44" fmla="*/ 289750 h 1438655"/>
                <a:gd name="connsiteX45" fmla="*/ 1498378 w 1885569"/>
                <a:gd name="connsiteY45" fmla="*/ 289750 h 1438655"/>
                <a:gd name="connsiteX46" fmla="*/ 1417225 w 1885569"/>
                <a:gd name="connsiteY46" fmla="*/ 225742 h 1438655"/>
                <a:gd name="connsiteX47" fmla="*/ 1415034 w 1885569"/>
                <a:gd name="connsiteY47" fmla="*/ 204025 h 1438655"/>
                <a:gd name="connsiteX48" fmla="*/ 1323308 w 1885569"/>
                <a:gd name="connsiteY48" fmla="*/ 138398 h 1438655"/>
                <a:gd name="connsiteX49" fmla="*/ 1320641 w 1885569"/>
                <a:gd name="connsiteY49" fmla="*/ 138398 h 1438655"/>
                <a:gd name="connsiteX50" fmla="*/ 1180338 w 1885569"/>
                <a:gd name="connsiteY50" fmla="*/ 138398 h 1438655"/>
                <a:gd name="connsiteX51" fmla="*/ 1121950 w 1885569"/>
                <a:gd name="connsiteY51" fmla="*/ 114490 h 1438655"/>
                <a:gd name="connsiteX52" fmla="*/ 1121950 w 1885569"/>
                <a:gd name="connsiteY52" fmla="*/ 114490 h 1438655"/>
                <a:gd name="connsiteX53" fmla="*/ 1115092 w 1885569"/>
                <a:gd name="connsiteY53" fmla="*/ 106966 h 1438655"/>
                <a:gd name="connsiteX54" fmla="*/ 1114616 w 1885569"/>
                <a:gd name="connsiteY54" fmla="*/ 106299 h 1438655"/>
                <a:gd name="connsiteX55" fmla="*/ 1114520 w 1885569"/>
                <a:gd name="connsiteY55" fmla="*/ 106204 h 1438655"/>
                <a:gd name="connsiteX56" fmla="*/ 1114425 w 1885569"/>
                <a:gd name="connsiteY56" fmla="*/ 106108 h 1438655"/>
                <a:gd name="connsiteX57" fmla="*/ 1109853 w 1885569"/>
                <a:gd name="connsiteY57" fmla="*/ 99631 h 1438655"/>
                <a:gd name="connsiteX58" fmla="*/ 1109853 w 1885569"/>
                <a:gd name="connsiteY58" fmla="*/ 99631 h 1438655"/>
                <a:gd name="connsiteX59" fmla="*/ 1108805 w 1885569"/>
                <a:gd name="connsiteY59" fmla="*/ 97917 h 1438655"/>
                <a:gd name="connsiteX60" fmla="*/ 1108805 w 1885569"/>
                <a:gd name="connsiteY60" fmla="*/ 97822 h 1438655"/>
                <a:gd name="connsiteX61" fmla="*/ 1108424 w 1885569"/>
                <a:gd name="connsiteY61" fmla="*/ 97155 h 1438655"/>
                <a:gd name="connsiteX62" fmla="*/ 1108329 w 1885569"/>
                <a:gd name="connsiteY62" fmla="*/ 96964 h 1438655"/>
                <a:gd name="connsiteX63" fmla="*/ 1107853 w 1885569"/>
                <a:gd name="connsiteY63" fmla="*/ 96107 h 1438655"/>
                <a:gd name="connsiteX64" fmla="*/ 1107853 w 1885569"/>
                <a:gd name="connsiteY64" fmla="*/ 96107 h 1438655"/>
                <a:gd name="connsiteX65" fmla="*/ 1107377 w 1885569"/>
                <a:gd name="connsiteY65" fmla="*/ 95250 h 1438655"/>
                <a:gd name="connsiteX66" fmla="*/ 1107377 w 1885569"/>
                <a:gd name="connsiteY66" fmla="*/ 95250 h 1438655"/>
                <a:gd name="connsiteX67" fmla="*/ 1106996 w 1885569"/>
                <a:gd name="connsiteY67" fmla="*/ 94488 h 1438655"/>
                <a:gd name="connsiteX68" fmla="*/ 1106900 w 1885569"/>
                <a:gd name="connsiteY68" fmla="*/ 94393 h 1438655"/>
                <a:gd name="connsiteX69" fmla="*/ 1106424 w 1885569"/>
                <a:gd name="connsiteY69" fmla="*/ 93536 h 1438655"/>
                <a:gd name="connsiteX70" fmla="*/ 1106424 w 1885569"/>
                <a:gd name="connsiteY70" fmla="*/ 93440 h 1438655"/>
                <a:gd name="connsiteX71" fmla="*/ 1106329 w 1885569"/>
                <a:gd name="connsiteY71" fmla="*/ 93154 h 1438655"/>
                <a:gd name="connsiteX72" fmla="*/ 1105948 w 1885569"/>
                <a:gd name="connsiteY72" fmla="*/ 92392 h 1438655"/>
                <a:gd name="connsiteX73" fmla="*/ 1105567 w 1885569"/>
                <a:gd name="connsiteY73" fmla="*/ 91630 h 1438655"/>
                <a:gd name="connsiteX74" fmla="*/ 1105091 w 1885569"/>
                <a:gd name="connsiteY74" fmla="*/ 90678 h 1438655"/>
                <a:gd name="connsiteX75" fmla="*/ 1104995 w 1885569"/>
                <a:gd name="connsiteY75" fmla="*/ 90583 h 1438655"/>
                <a:gd name="connsiteX76" fmla="*/ 1104614 w 1885569"/>
                <a:gd name="connsiteY76" fmla="*/ 89821 h 1438655"/>
                <a:gd name="connsiteX77" fmla="*/ 1104614 w 1885569"/>
                <a:gd name="connsiteY77" fmla="*/ 89821 h 1438655"/>
                <a:gd name="connsiteX78" fmla="*/ 1104233 w 1885569"/>
                <a:gd name="connsiteY78" fmla="*/ 88963 h 1438655"/>
                <a:gd name="connsiteX79" fmla="*/ 1104233 w 1885569"/>
                <a:gd name="connsiteY79" fmla="*/ 88963 h 1438655"/>
                <a:gd name="connsiteX80" fmla="*/ 1103852 w 1885569"/>
                <a:gd name="connsiteY80" fmla="*/ 88011 h 1438655"/>
                <a:gd name="connsiteX81" fmla="*/ 1103662 w 1885569"/>
                <a:gd name="connsiteY81" fmla="*/ 87535 h 1438655"/>
                <a:gd name="connsiteX82" fmla="*/ 1103281 w 1885569"/>
                <a:gd name="connsiteY82" fmla="*/ 86582 h 1438655"/>
                <a:gd name="connsiteX83" fmla="*/ 1103186 w 1885569"/>
                <a:gd name="connsiteY83" fmla="*/ 86392 h 1438655"/>
                <a:gd name="connsiteX84" fmla="*/ 1102614 w 1885569"/>
                <a:gd name="connsiteY84" fmla="*/ 84963 h 1438655"/>
                <a:gd name="connsiteX85" fmla="*/ 1102424 w 1885569"/>
                <a:gd name="connsiteY85" fmla="*/ 84582 h 1438655"/>
                <a:gd name="connsiteX86" fmla="*/ 1097090 w 1885569"/>
                <a:gd name="connsiteY86" fmla="*/ 55245 h 1438655"/>
                <a:gd name="connsiteX87" fmla="*/ 1097090 w 1885569"/>
                <a:gd name="connsiteY87" fmla="*/ 0 h 1438655"/>
                <a:gd name="connsiteX88" fmla="*/ 1029367 w 1885569"/>
                <a:gd name="connsiteY88" fmla="*/ 0 h 1438655"/>
                <a:gd name="connsiteX89" fmla="*/ 945928 w 1885569"/>
                <a:gd name="connsiteY89" fmla="*/ 83439 h 1438655"/>
                <a:gd name="connsiteX90" fmla="*/ 945452 w 1885569"/>
                <a:gd name="connsiteY90" fmla="*/ 114776 h 1438655"/>
                <a:gd name="connsiteX91" fmla="*/ 945452 w 1885569"/>
                <a:gd name="connsiteY91" fmla="*/ 114776 h 143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885569" h="1438655">
                  <a:moveTo>
                    <a:pt x="945452" y="114776"/>
                  </a:moveTo>
                  <a:lnTo>
                    <a:pt x="945452" y="205835"/>
                  </a:lnTo>
                  <a:cubicBezTo>
                    <a:pt x="945452" y="250412"/>
                    <a:pt x="909066" y="286798"/>
                    <a:pt x="864489" y="286798"/>
                  </a:cubicBezTo>
                  <a:lnTo>
                    <a:pt x="558165" y="286798"/>
                  </a:lnTo>
                  <a:cubicBezTo>
                    <a:pt x="515874" y="286798"/>
                    <a:pt x="480632" y="318706"/>
                    <a:pt x="475393" y="359759"/>
                  </a:cubicBezTo>
                  <a:cubicBezTo>
                    <a:pt x="470249" y="400431"/>
                    <a:pt x="436055" y="430530"/>
                    <a:pt x="395002" y="430530"/>
                  </a:cubicBezTo>
                  <a:lnTo>
                    <a:pt x="57626" y="430530"/>
                  </a:lnTo>
                  <a:cubicBezTo>
                    <a:pt x="25908" y="430530"/>
                    <a:pt x="0" y="456438"/>
                    <a:pt x="0" y="488156"/>
                  </a:cubicBezTo>
                  <a:lnTo>
                    <a:pt x="0" y="508159"/>
                  </a:lnTo>
                  <a:cubicBezTo>
                    <a:pt x="0" y="539877"/>
                    <a:pt x="25908" y="565785"/>
                    <a:pt x="57626" y="565785"/>
                  </a:cubicBezTo>
                  <a:lnTo>
                    <a:pt x="222885" y="565785"/>
                  </a:lnTo>
                  <a:cubicBezTo>
                    <a:pt x="267176" y="565785"/>
                    <a:pt x="303371" y="601599"/>
                    <a:pt x="303848" y="645890"/>
                  </a:cubicBezTo>
                  <a:cubicBezTo>
                    <a:pt x="304229" y="677323"/>
                    <a:pt x="329946" y="702850"/>
                    <a:pt x="361474" y="702850"/>
                  </a:cubicBezTo>
                  <a:lnTo>
                    <a:pt x="550736" y="702850"/>
                  </a:lnTo>
                  <a:cubicBezTo>
                    <a:pt x="595313" y="702850"/>
                    <a:pt x="631698" y="739235"/>
                    <a:pt x="631698" y="783812"/>
                  </a:cubicBezTo>
                  <a:lnTo>
                    <a:pt x="631698" y="924687"/>
                  </a:lnTo>
                  <a:cubicBezTo>
                    <a:pt x="631698" y="969264"/>
                    <a:pt x="595313" y="1005649"/>
                    <a:pt x="550736" y="1005649"/>
                  </a:cubicBezTo>
                  <a:lnTo>
                    <a:pt x="536257" y="1005649"/>
                  </a:lnTo>
                  <a:cubicBezTo>
                    <a:pt x="504539" y="1005649"/>
                    <a:pt x="478631" y="1031557"/>
                    <a:pt x="478631" y="1063276"/>
                  </a:cubicBezTo>
                  <a:lnTo>
                    <a:pt x="478631" y="1220914"/>
                  </a:lnTo>
                  <a:cubicBezTo>
                    <a:pt x="478631" y="1265491"/>
                    <a:pt x="442246" y="1301877"/>
                    <a:pt x="397669" y="1301877"/>
                  </a:cubicBezTo>
                  <a:lnTo>
                    <a:pt x="883634" y="1301877"/>
                  </a:lnTo>
                  <a:cubicBezTo>
                    <a:pt x="915353" y="1301877"/>
                    <a:pt x="941261" y="1327785"/>
                    <a:pt x="941261" y="1359503"/>
                  </a:cubicBezTo>
                  <a:lnTo>
                    <a:pt x="941261" y="1380363"/>
                  </a:lnTo>
                  <a:lnTo>
                    <a:pt x="941546" y="1380363"/>
                  </a:lnTo>
                  <a:lnTo>
                    <a:pt x="941546" y="1381030"/>
                  </a:lnTo>
                  <a:cubicBezTo>
                    <a:pt x="941546" y="1412748"/>
                    <a:pt x="967454" y="1438656"/>
                    <a:pt x="999173" y="1438656"/>
                  </a:cubicBezTo>
                  <a:lnTo>
                    <a:pt x="1261110" y="1438656"/>
                  </a:lnTo>
                  <a:lnTo>
                    <a:pt x="1261110" y="1362647"/>
                  </a:lnTo>
                  <a:cubicBezTo>
                    <a:pt x="1261110" y="1330928"/>
                    <a:pt x="1287018" y="1305020"/>
                    <a:pt x="1318736" y="1305020"/>
                  </a:cubicBezTo>
                  <a:lnTo>
                    <a:pt x="1765459" y="1305020"/>
                  </a:lnTo>
                  <a:lnTo>
                    <a:pt x="1785557" y="1304544"/>
                  </a:lnTo>
                  <a:lnTo>
                    <a:pt x="1827181" y="1303115"/>
                  </a:lnTo>
                  <a:cubicBezTo>
                    <a:pt x="1858804" y="1302067"/>
                    <a:pt x="1884807" y="1277207"/>
                    <a:pt x="1884807" y="1245489"/>
                  </a:cubicBezTo>
                  <a:cubicBezTo>
                    <a:pt x="1884807" y="1118806"/>
                    <a:pt x="1884902" y="991933"/>
                    <a:pt x="1885093" y="865251"/>
                  </a:cubicBezTo>
                  <a:lnTo>
                    <a:pt x="1789367" y="865251"/>
                  </a:lnTo>
                  <a:cubicBezTo>
                    <a:pt x="1757648" y="865251"/>
                    <a:pt x="1731740" y="839343"/>
                    <a:pt x="1731740" y="807625"/>
                  </a:cubicBezTo>
                  <a:lnTo>
                    <a:pt x="1731740" y="629983"/>
                  </a:lnTo>
                  <a:cubicBezTo>
                    <a:pt x="1731740" y="598265"/>
                    <a:pt x="1757648" y="572357"/>
                    <a:pt x="1789367" y="572357"/>
                  </a:cubicBezTo>
                  <a:lnTo>
                    <a:pt x="1885474" y="572357"/>
                  </a:lnTo>
                  <a:lnTo>
                    <a:pt x="1885569" y="495967"/>
                  </a:lnTo>
                  <a:cubicBezTo>
                    <a:pt x="1879663" y="457009"/>
                    <a:pt x="1845945" y="427101"/>
                    <a:pt x="1805464" y="427101"/>
                  </a:cubicBezTo>
                  <a:lnTo>
                    <a:pt x="1793653" y="427101"/>
                  </a:lnTo>
                  <a:cubicBezTo>
                    <a:pt x="1755172" y="427101"/>
                    <a:pt x="1723644" y="395573"/>
                    <a:pt x="1723644" y="357092"/>
                  </a:cubicBezTo>
                  <a:lnTo>
                    <a:pt x="1723644" y="289750"/>
                  </a:lnTo>
                  <a:lnTo>
                    <a:pt x="1498378" y="289750"/>
                  </a:lnTo>
                  <a:cubicBezTo>
                    <a:pt x="1459135" y="289750"/>
                    <a:pt x="1426083" y="262318"/>
                    <a:pt x="1417225" y="225742"/>
                  </a:cubicBezTo>
                  <a:cubicBezTo>
                    <a:pt x="1415415" y="218313"/>
                    <a:pt x="1414748" y="211741"/>
                    <a:pt x="1415034" y="204025"/>
                  </a:cubicBezTo>
                  <a:cubicBezTo>
                    <a:pt x="1416272" y="166211"/>
                    <a:pt x="1402842" y="135826"/>
                    <a:pt x="1323308" y="138398"/>
                  </a:cubicBezTo>
                  <a:cubicBezTo>
                    <a:pt x="1322356" y="138398"/>
                    <a:pt x="1321594" y="138398"/>
                    <a:pt x="1320641" y="138398"/>
                  </a:cubicBezTo>
                  <a:lnTo>
                    <a:pt x="1180338" y="138398"/>
                  </a:lnTo>
                  <a:cubicBezTo>
                    <a:pt x="1157669" y="138398"/>
                    <a:pt x="1137095" y="129254"/>
                    <a:pt x="1121950" y="114490"/>
                  </a:cubicBezTo>
                  <a:lnTo>
                    <a:pt x="1121950" y="114490"/>
                  </a:lnTo>
                  <a:cubicBezTo>
                    <a:pt x="1119569" y="112109"/>
                    <a:pt x="1117283" y="109633"/>
                    <a:pt x="1115092" y="106966"/>
                  </a:cubicBezTo>
                  <a:lnTo>
                    <a:pt x="1114616" y="106299"/>
                  </a:lnTo>
                  <a:lnTo>
                    <a:pt x="1114520" y="106204"/>
                  </a:lnTo>
                  <a:lnTo>
                    <a:pt x="1114425" y="106108"/>
                  </a:lnTo>
                  <a:cubicBezTo>
                    <a:pt x="1112806" y="104013"/>
                    <a:pt x="1111282" y="101822"/>
                    <a:pt x="1109853" y="99631"/>
                  </a:cubicBezTo>
                  <a:lnTo>
                    <a:pt x="1109853" y="99631"/>
                  </a:lnTo>
                  <a:cubicBezTo>
                    <a:pt x="1109472" y="99060"/>
                    <a:pt x="1109186" y="98488"/>
                    <a:pt x="1108805" y="97917"/>
                  </a:cubicBezTo>
                  <a:lnTo>
                    <a:pt x="1108805" y="97822"/>
                  </a:lnTo>
                  <a:lnTo>
                    <a:pt x="1108424" y="97155"/>
                  </a:lnTo>
                  <a:lnTo>
                    <a:pt x="1108329" y="96964"/>
                  </a:lnTo>
                  <a:lnTo>
                    <a:pt x="1107853" y="96107"/>
                  </a:lnTo>
                  <a:lnTo>
                    <a:pt x="1107853" y="96107"/>
                  </a:lnTo>
                  <a:lnTo>
                    <a:pt x="1107377" y="95250"/>
                  </a:lnTo>
                  <a:lnTo>
                    <a:pt x="1107377" y="95250"/>
                  </a:lnTo>
                  <a:lnTo>
                    <a:pt x="1106996" y="94488"/>
                  </a:lnTo>
                  <a:lnTo>
                    <a:pt x="1106900" y="94393"/>
                  </a:lnTo>
                  <a:lnTo>
                    <a:pt x="1106424" y="93536"/>
                  </a:lnTo>
                  <a:lnTo>
                    <a:pt x="1106424" y="93440"/>
                  </a:lnTo>
                  <a:lnTo>
                    <a:pt x="1106329" y="93154"/>
                  </a:lnTo>
                  <a:lnTo>
                    <a:pt x="1105948" y="92392"/>
                  </a:lnTo>
                  <a:lnTo>
                    <a:pt x="1105567" y="91630"/>
                  </a:lnTo>
                  <a:lnTo>
                    <a:pt x="1105091" y="90678"/>
                  </a:lnTo>
                  <a:lnTo>
                    <a:pt x="1104995" y="90583"/>
                  </a:lnTo>
                  <a:lnTo>
                    <a:pt x="1104614" y="89821"/>
                  </a:lnTo>
                  <a:lnTo>
                    <a:pt x="1104614" y="89821"/>
                  </a:lnTo>
                  <a:lnTo>
                    <a:pt x="1104233" y="88963"/>
                  </a:lnTo>
                  <a:lnTo>
                    <a:pt x="1104233" y="88963"/>
                  </a:lnTo>
                  <a:lnTo>
                    <a:pt x="1103852" y="88011"/>
                  </a:lnTo>
                  <a:lnTo>
                    <a:pt x="1103662" y="87535"/>
                  </a:lnTo>
                  <a:lnTo>
                    <a:pt x="1103281" y="86582"/>
                  </a:lnTo>
                  <a:lnTo>
                    <a:pt x="1103186" y="86392"/>
                  </a:lnTo>
                  <a:lnTo>
                    <a:pt x="1102614" y="84963"/>
                  </a:lnTo>
                  <a:lnTo>
                    <a:pt x="1102424" y="84582"/>
                  </a:lnTo>
                  <a:cubicBezTo>
                    <a:pt x="1098995" y="75438"/>
                    <a:pt x="1097090" y="65532"/>
                    <a:pt x="1097090" y="55245"/>
                  </a:cubicBezTo>
                  <a:lnTo>
                    <a:pt x="1097090" y="0"/>
                  </a:lnTo>
                  <a:lnTo>
                    <a:pt x="1029367" y="0"/>
                  </a:lnTo>
                  <a:cubicBezTo>
                    <a:pt x="983456" y="0"/>
                    <a:pt x="945928" y="37529"/>
                    <a:pt x="945928" y="83439"/>
                  </a:cubicBezTo>
                  <a:lnTo>
                    <a:pt x="945452" y="114776"/>
                  </a:lnTo>
                  <a:lnTo>
                    <a:pt x="945452" y="114776"/>
                  </a:ln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9" name="Freeform: Shape 68">
              <a:extLst>
                <a:ext uri="{FF2B5EF4-FFF2-40B4-BE49-F238E27FC236}">
                  <a16:creationId xmlns:a16="http://schemas.microsoft.com/office/drawing/2014/main" id="{3DF72984-CA40-4AFE-B289-CA75E353D76D}"/>
                </a:ext>
              </a:extLst>
            </p:cNvPr>
            <p:cNvSpPr/>
            <p:nvPr/>
          </p:nvSpPr>
          <p:spPr>
            <a:xfrm>
              <a:off x="1972549" y="4846494"/>
              <a:ext cx="135254" cy="128873"/>
            </a:xfrm>
            <a:custGeom>
              <a:avLst/>
              <a:gdLst>
                <a:gd name="connsiteX0" fmla="*/ 57626 w 135254"/>
                <a:gd name="connsiteY0" fmla="*/ 128874 h 128873"/>
                <a:gd name="connsiteX1" fmla="*/ 77629 w 135254"/>
                <a:gd name="connsiteY1" fmla="*/ 128874 h 128873"/>
                <a:gd name="connsiteX2" fmla="*/ 135255 w 135254"/>
                <a:gd name="connsiteY2" fmla="*/ 71247 h 128873"/>
                <a:gd name="connsiteX3" fmla="*/ 135255 w 135254"/>
                <a:gd name="connsiteY3" fmla="*/ 57626 h 128873"/>
                <a:gd name="connsiteX4" fmla="*/ 77629 w 135254"/>
                <a:gd name="connsiteY4" fmla="*/ 0 h 128873"/>
                <a:gd name="connsiteX5" fmla="*/ 57626 w 135254"/>
                <a:gd name="connsiteY5" fmla="*/ 0 h 128873"/>
                <a:gd name="connsiteX6" fmla="*/ 0 w 135254"/>
                <a:gd name="connsiteY6" fmla="*/ 57626 h 128873"/>
                <a:gd name="connsiteX7" fmla="*/ 0 w 135254"/>
                <a:gd name="connsiteY7" fmla="*/ 71247 h 128873"/>
                <a:gd name="connsiteX8" fmla="*/ 57626 w 135254"/>
                <a:gd name="connsiteY8" fmla="*/ 128874 h 1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4" h="128873">
                  <a:moveTo>
                    <a:pt x="57626" y="128874"/>
                  </a:moveTo>
                  <a:lnTo>
                    <a:pt x="77629" y="128874"/>
                  </a:lnTo>
                  <a:cubicBezTo>
                    <a:pt x="109347" y="128874"/>
                    <a:pt x="135255" y="102965"/>
                    <a:pt x="135255" y="71247"/>
                  </a:cubicBezTo>
                  <a:lnTo>
                    <a:pt x="135255" y="57626"/>
                  </a:lnTo>
                  <a:cubicBezTo>
                    <a:pt x="135255" y="25908"/>
                    <a:pt x="109347" y="0"/>
                    <a:pt x="77629" y="0"/>
                  </a:cubicBezTo>
                  <a:lnTo>
                    <a:pt x="57626" y="0"/>
                  </a:lnTo>
                  <a:cubicBezTo>
                    <a:pt x="25908" y="0"/>
                    <a:pt x="0" y="25908"/>
                    <a:pt x="0" y="57626"/>
                  </a:cubicBezTo>
                  <a:lnTo>
                    <a:pt x="0" y="71247"/>
                  </a:lnTo>
                  <a:cubicBezTo>
                    <a:pt x="0" y="102965"/>
                    <a:pt x="25908" y="128874"/>
                    <a:pt x="57626" y="128874"/>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0" name="Freeform: Shape 69">
              <a:extLst>
                <a:ext uri="{FF2B5EF4-FFF2-40B4-BE49-F238E27FC236}">
                  <a16:creationId xmlns:a16="http://schemas.microsoft.com/office/drawing/2014/main" id="{EEEEC7AB-607C-4699-8EA9-8BF16435A2FB}"/>
                </a:ext>
              </a:extLst>
            </p:cNvPr>
            <p:cNvSpPr/>
            <p:nvPr/>
          </p:nvSpPr>
          <p:spPr>
            <a:xfrm>
              <a:off x="2926191" y="4710763"/>
              <a:ext cx="299656" cy="417766"/>
            </a:xfrm>
            <a:custGeom>
              <a:avLst/>
              <a:gdLst>
                <a:gd name="connsiteX0" fmla="*/ 57626 w 299656"/>
                <a:gd name="connsiteY0" fmla="*/ 417767 h 417766"/>
                <a:gd name="connsiteX1" fmla="*/ 77629 w 299656"/>
                <a:gd name="connsiteY1" fmla="*/ 417767 h 417766"/>
                <a:gd name="connsiteX2" fmla="*/ 135255 w 299656"/>
                <a:gd name="connsiteY2" fmla="*/ 360140 h 417766"/>
                <a:gd name="connsiteX3" fmla="*/ 135255 w 299656"/>
                <a:gd name="connsiteY3" fmla="*/ 216217 h 417766"/>
                <a:gd name="connsiteX4" fmla="*/ 216218 w 299656"/>
                <a:gd name="connsiteY4" fmla="*/ 135255 h 417766"/>
                <a:gd name="connsiteX5" fmla="*/ 242030 w 299656"/>
                <a:gd name="connsiteY5" fmla="*/ 135255 h 417766"/>
                <a:gd name="connsiteX6" fmla="*/ 299656 w 299656"/>
                <a:gd name="connsiteY6" fmla="*/ 77629 h 417766"/>
                <a:gd name="connsiteX7" fmla="*/ 299656 w 299656"/>
                <a:gd name="connsiteY7" fmla="*/ 57626 h 417766"/>
                <a:gd name="connsiteX8" fmla="*/ 242030 w 299656"/>
                <a:gd name="connsiteY8" fmla="*/ 0 h 417766"/>
                <a:gd name="connsiteX9" fmla="*/ 77629 w 299656"/>
                <a:gd name="connsiteY9" fmla="*/ 0 h 417766"/>
                <a:gd name="connsiteX10" fmla="*/ 57626 w 299656"/>
                <a:gd name="connsiteY10" fmla="*/ 0 h 417766"/>
                <a:gd name="connsiteX11" fmla="*/ 56197 w 299656"/>
                <a:gd name="connsiteY11" fmla="*/ 0 h 417766"/>
                <a:gd name="connsiteX12" fmla="*/ 56197 w 299656"/>
                <a:gd name="connsiteY12" fmla="*/ 0 h 417766"/>
                <a:gd name="connsiteX13" fmla="*/ 54769 w 299656"/>
                <a:gd name="connsiteY13" fmla="*/ 95 h 417766"/>
                <a:gd name="connsiteX14" fmla="*/ 54769 w 299656"/>
                <a:gd name="connsiteY14" fmla="*/ 95 h 417766"/>
                <a:gd name="connsiteX15" fmla="*/ 53340 w 299656"/>
                <a:gd name="connsiteY15" fmla="*/ 190 h 417766"/>
                <a:gd name="connsiteX16" fmla="*/ 53340 w 299656"/>
                <a:gd name="connsiteY16" fmla="*/ 190 h 417766"/>
                <a:gd name="connsiteX17" fmla="*/ 51911 w 299656"/>
                <a:gd name="connsiteY17" fmla="*/ 286 h 417766"/>
                <a:gd name="connsiteX18" fmla="*/ 51911 w 299656"/>
                <a:gd name="connsiteY18" fmla="*/ 286 h 417766"/>
                <a:gd name="connsiteX19" fmla="*/ 50482 w 299656"/>
                <a:gd name="connsiteY19" fmla="*/ 476 h 417766"/>
                <a:gd name="connsiteX20" fmla="*/ 50482 w 299656"/>
                <a:gd name="connsiteY20" fmla="*/ 476 h 417766"/>
                <a:gd name="connsiteX21" fmla="*/ 49054 w 299656"/>
                <a:gd name="connsiteY21" fmla="*/ 667 h 417766"/>
                <a:gd name="connsiteX22" fmla="*/ 49054 w 299656"/>
                <a:gd name="connsiteY22" fmla="*/ 667 h 417766"/>
                <a:gd name="connsiteX23" fmla="*/ 47625 w 299656"/>
                <a:gd name="connsiteY23" fmla="*/ 857 h 417766"/>
                <a:gd name="connsiteX24" fmla="*/ 47625 w 299656"/>
                <a:gd name="connsiteY24" fmla="*/ 857 h 417766"/>
                <a:gd name="connsiteX25" fmla="*/ 46196 w 299656"/>
                <a:gd name="connsiteY25" fmla="*/ 1143 h 417766"/>
                <a:gd name="connsiteX26" fmla="*/ 46196 w 299656"/>
                <a:gd name="connsiteY26" fmla="*/ 1143 h 417766"/>
                <a:gd name="connsiteX27" fmla="*/ 44768 w 299656"/>
                <a:gd name="connsiteY27" fmla="*/ 1429 h 417766"/>
                <a:gd name="connsiteX28" fmla="*/ 44768 w 299656"/>
                <a:gd name="connsiteY28" fmla="*/ 1429 h 417766"/>
                <a:gd name="connsiteX29" fmla="*/ 43339 w 299656"/>
                <a:gd name="connsiteY29" fmla="*/ 1809 h 417766"/>
                <a:gd name="connsiteX30" fmla="*/ 43339 w 299656"/>
                <a:gd name="connsiteY30" fmla="*/ 1809 h 417766"/>
                <a:gd name="connsiteX31" fmla="*/ 42005 w 299656"/>
                <a:gd name="connsiteY31" fmla="*/ 2191 h 417766"/>
                <a:gd name="connsiteX32" fmla="*/ 42005 w 299656"/>
                <a:gd name="connsiteY32" fmla="*/ 2191 h 417766"/>
                <a:gd name="connsiteX33" fmla="*/ 40672 w 299656"/>
                <a:gd name="connsiteY33" fmla="*/ 2572 h 417766"/>
                <a:gd name="connsiteX34" fmla="*/ 40672 w 299656"/>
                <a:gd name="connsiteY34" fmla="*/ 2572 h 417766"/>
                <a:gd name="connsiteX35" fmla="*/ 39338 w 299656"/>
                <a:gd name="connsiteY35" fmla="*/ 3048 h 417766"/>
                <a:gd name="connsiteX36" fmla="*/ 39338 w 299656"/>
                <a:gd name="connsiteY36" fmla="*/ 3048 h 417766"/>
                <a:gd name="connsiteX37" fmla="*/ 38005 w 299656"/>
                <a:gd name="connsiteY37" fmla="*/ 3524 h 417766"/>
                <a:gd name="connsiteX38" fmla="*/ 38005 w 299656"/>
                <a:gd name="connsiteY38" fmla="*/ 3524 h 417766"/>
                <a:gd name="connsiteX39" fmla="*/ 36671 w 299656"/>
                <a:gd name="connsiteY39" fmla="*/ 4000 h 417766"/>
                <a:gd name="connsiteX40" fmla="*/ 36671 w 299656"/>
                <a:gd name="connsiteY40" fmla="*/ 4000 h 417766"/>
                <a:gd name="connsiteX41" fmla="*/ 35338 w 299656"/>
                <a:gd name="connsiteY41" fmla="*/ 4572 h 417766"/>
                <a:gd name="connsiteX42" fmla="*/ 35338 w 299656"/>
                <a:gd name="connsiteY42" fmla="*/ 4572 h 417766"/>
                <a:gd name="connsiteX43" fmla="*/ 34099 w 299656"/>
                <a:gd name="connsiteY43" fmla="*/ 5143 h 417766"/>
                <a:gd name="connsiteX44" fmla="*/ 34099 w 299656"/>
                <a:gd name="connsiteY44" fmla="*/ 5143 h 417766"/>
                <a:gd name="connsiteX45" fmla="*/ 32861 w 299656"/>
                <a:gd name="connsiteY45" fmla="*/ 5715 h 417766"/>
                <a:gd name="connsiteX46" fmla="*/ 32861 w 299656"/>
                <a:gd name="connsiteY46" fmla="*/ 5715 h 417766"/>
                <a:gd name="connsiteX47" fmla="*/ 31623 w 299656"/>
                <a:gd name="connsiteY47" fmla="*/ 6382 h 417766"/>
                <a:gd name="connsiteX48" fmla="*/ 31623 w 299656"/>
                <a:gd name="connsiteY48" fmla="*/ 6382 h 417766"/>
                <a:gd name="connsiteX49" fmla="*/ 30385 w 299656"/>
                <a:gd name="connsiteY49" fmla="*/ 7048 h 417766"/>
                <a:gd name="connsiteX50" fmla="*/ 30385 w 299656"/>
                <a:gd name="connsiteY50" fmla="*/ 7048 h 417766"/>
                <a:gd name="connsiteX51" fmla="*/ 29146 w 299656"/>
                <a:gd name="connsiteY51" fmla="*/ 7715 h 417766"/>
                <a:gd name="connsiteX52" fmla="*/ 29146 w 299656"/>
                <a:gd name="connsiteY52" fmla="*/ 7715 h 417766"/>
                <a:gd name="connsiteX53" fmla="*/ 27908 w 299656"/>
                <a:gd name="connsiteY53" fmla="*/ 8382 h 417766"/>
                <a:gd name="connsiteX54" fmla="*/ 27908 w 299656"/>
                <a:gd name="connsiteY54" fmla="*/ 8382 h 417766"/>
                <a:gd name="connsiteX55" fmla="*/ 26765 w 299656"/>
                <a:gd name="connsiteY55" fmla="*/ 9144 h 417766"/>
                <a:gd name="connsiteX56" fmla="*/ 26765 w 299656"/>
                <a:gd name="connsiteY56" fmla="*/ 9144 h 417766"/>
                <a:gd name="connsiteX57" fmla="*/ 25622 w 299656"/>
                <a:gd name="connsiteY57" fmla="*/ 9906 h 417766"/>
                <a:gd name="connsiteX58" fmla="*/ 25622 w 299656"/>
                <a:gd name="connsiteY58" fmla="*/ 9906 h 417766"/>
                <a:gd name="connsiteX59" fmla="*/ 24479 w 299656"/>
                <a:gd name="connsiteY59" fmla="*/ 10668 h 417766"/>
                <a:gd name="connsiteX60" fmla="*/ 24479 w 299656"/>
                <a:gd name="connsiteY60" fmla="*/ 10668 h 417766"/>
                <a:gd name="connsiteX61" fmla="*/ 23336 w 299656"/>
                <a:gd name="connsiteY61" fmla="*/ 11525 h 417766"/>
                <a:gd name="connsiteX62" fmla="*/ 23336 w 299656"/>
                <a:gd name="connsiteY62" fmla="*/ 11525 h 417766"/>
                <a:gd name="connsiteX63" fmla="*/ 22193 w 299656"/>
                <a:gd name="connsiteY63" fmla="*/ 12382 h 417766"/>
                <a:gd name="connsiteX64" fmla="*/ 22193 w 299656"/>
                <a:gd name="connsiteY64" fmla="*/ 12382 h 417766"/>
                <a:gd name="connsiteX65" fmla="*/ 21146 w 299656"/>
                <a:gd name="connsiteY65" fmla="*/ 13240 h 417766"/>
                <a:gd name="connsiteX66" fmla="*/ 21146 w 299656"/>
                <a:gd name="connsiteY66" fmla="*/ 13240 h 417766"/>
                <a:gd name="connsiteX67" fmla="*/ 20098 w 299656"/>
                <a:gd name="connsiteY67" fmla="*/ 14097 h 417766"/>
                <a:gd name="connsiteX68" fmla="*/ 20098 w 299656"/>
                <a:gd name="connsiteY68" fmla="*/ 14097 h 417766"/>
                <a:gd name="connsiteX69" fmla="*/ 19050 w 299656"/>
                <a:gd name="connsiteY69" fmla="*/ 15049 h 417766"/>
                <a:gd name="connsiteX70" fmla="*/ 19050 w 299656"/>
                <a:gd name="connsiteY70" fmla="*/ 15049 h 417766"/>
                <a:gd name="connsiteX71" fmla="*/ 18002 w 299656"/>
                <a:gd name="connsiteY71" fmla="*/ 16002 h 417766"/>
                <a:gd name="connsiteX72" fmla="*/ 18002 w 299656"/>
                <a:gd name="connsiteY72" fmla="*/ 16002 h 417766"/>
                <a:gd name="connsiteX73" fmla="*/ 17050 w 299656"/>
                <a:gd name="connsiteY73" fmla="*/ 16954 h 417766"/>
                <a:gd name="connsiteX74" fmla="*/ 17050 w 299656"/>
                <a:gd name="connsiteY74" fmla="*/ 16954 h 417766"/>
                <a:gd name="connsiteX75" fmla="*/ 16097 w 299656"/>
                <a:gd name="connsiteY75" fmla="*/ 17907 h 417766"/>
                <a:gd name="connsiteX76" fmla="*/ 16097 w 299656"/>
                <a:gd name="connsiteY76" fmla="*/ 17907 h 417766"/>
                <a:gd name="connsiteX77" fmla="*/ 15145 w 299656"/>
                <a:gd name="connsiteY77" fmla="*/ 18955 h 417766"/>
                <a:gd name="connsiteX78" fmla="*/ 15145 w 299656"/>
                <a:gd name="connsiteY78" fmla="*/ 18955 h 417766"/>
                <a:gd name="connsiteX79" fmla="*/ 14192 w 299656"/>
                <a:gd name="connsiteY79" fmla="*/ 20002 h 417766"/>
                <a:gd name="connsiteX80" fmla="*/ 14192 w 299656"/>
                <a:gd name="connsiteY80" fmla="*/ 20002 h 417766"/>
                <a:gd name="connsiteX81" fmla="*/ 13335 w 299656"/>
                <a:gd name="connsiteY81" fmla="*/ 21050 h 417766"/>
                <a:gd name="connsiteX82" fmla="*/ 13335 w 299656"/>
                <a:gd name="connsiteY82" fmla="*/ 21050 h 417766"/>
                <a:gd name="connsiteX83" fmla="*/ 12478 w 299656"/>
                <a:gd name="connsiteY83" fmla="*/ 22098 h 417766"/>
                <a:gd name="connsiteX84" fmla="*/ 12478 w 299656"/>
                <a:gd name="connsiteY84" fmla="*/ 22098 h 417766"/>
                <a:gd name="connsiteX85" fmla="*/ 11621 w 299656"/>
                <a:gd name="connsiteY85" fmla="*/ 23146 h 417766"/>
                <a:gd name="connsiteX86" fmla="*/ 11621 w 299656"/>
                <a:gd name="connsiteY86" fmla="*/ 23146 h 417766"/>
                <a:gd name="connsiteX87" fmla="*/ 10763 w 299656"/>
                <a:gd name="connsiteY87" fmla="*/ 24289 h 417766"/>
                <a:gd name="connsiteX88" fmla="*/ 10763 w 299656"/>
                <a:gd name="connsiteY88" fmla="*/ 24289 h 417766"/>
                <a:gd name="connsiteX89" fmla="*/ 10001 w 299656"/>
                <a:gd name="connsiteY89" fmla="*/ 25432 h 417766"/>
                <a:gd name="connsiteX90" fmla="*/ 10001 w 299656"/>
                <a:gd name="connsiteY90" fmla="*/ 25432 h 417766"/>
                <a:gd name="connsiteX91" fmla="*/ 9239 w 299656"/>
                <a:gd name="connsiteY91" fmla="*/ 26575 h 417766"/>
                <a:gd name="connsiteX92" fmla="*/ 9239 w 299656"/>
                <a:gd name="connsiteY92" fmla="*/ 26575 h 417766"/>
                <a:gd name="connsiteX93" fmla="*/ 8477 w 299656"/>
                <a:gd name="connsiteY93" fmla="*/ 27717 h 417766"/>
                <a:gd name="connsiteX94" fmla="*/ 8477 w 299656"/>
                <a:gd name="connsiteY94" fmla="*/ 27717 h 417766"/>
                <a:gd name="connsiteX95" fmla="*/ 7811 w 299656"/>
                <a:gd name="connsiteY95" fmla="*/ 28956 h 417766"/>
                <a:gd name="connsiteX96" fmla="*/ 7811 w 299656"/>
                <a:gd name="connsiteY96" fmla="*/ 28956 h 417766"/>
                <a:gd name="connsiteX97" fmla="*/ 7144 w 299656"/>
                <a:gd name="connsiteY97" fmla="*/ 30194 h 417766"/>
                <a:gd name="connsiteX98" fmla="*/ 7144 w 299656"/>
                <a:gd name="connsiteY98" fmla="*/ 30194 h 417766"/>
                <a:gd name="connsiteX99" fmla="*/ 6477 w 299656"/>
                <a:gd name="connsiteY99" fmla="*/ 31432 h 417766"/>
                <a:gd name="connsiteX100" fmla="*/ 6477 w 299656"/>
                <a:gd name="connsiteY100" fmla="*/ 31432 h 417766"/>
                <a:gd name="connsiteX101" fmla="*/ 5810 w 299656"/>
                <a:gd name="connsiteY101" fmla="*/ 32671 h 417766"/>
                <a:gd name="connsiteX102" fmla="*/ 5810 w 299656"/>
                <a:gd name="connsiteY102" fmla="*/ 32671 h 417766"/>
                <a:gd name="connsiteX103" fmla="*/ 5239 w 299656"/>
                <a:gd name="connsiteY103" fmla="*/ 33909 h 417766"/>
                <a:gd name="connsiteX104" fmla="*/ 5239 w 299656"/>
                <a:gd name="connsiteY104" fmla="*/ 33909 h 417766"/>
                <a:gd name="connsiteX105" fmla="*/ 4667 w 299656"/>
                <a:gd name="connsiteY105" fmla="*/ 35147 h 417766"/>
                <a:gd name="connsiteX106" fmla="*/ 4667 w 299656"/>
                <a:gd name="connsiteY106" fmla="*/ 35147 h 417766"/>
                <a:gd name="connsiteX107" fmla="*/ 4096 w 299656"/>
                <a:gd name="connsiteY107" fmla="*/ 36481 h 417766"/>
                <a:gd name="connsiteX108" fmla="*/ 4096 w 299656"/>
                <a:gd name="connsiteY108" fmla="*/ 36481 h 417766"/>
                <a:gd name="connsiteX109" fmla="*/ 3620 w 299656"/>
                <a:gd name="connsiteY109" fmla="*/ 37814 h 417766"/>
                <a:gd name="connsiteX110" fmla="*/ 3620 w 299656"/>
                <a:gd name="connsiteY110" fmla="*/ 37814 h 417766"/>
                <a:gd name="connsiteX111" fmla="*/ 3143 w 299656"/>
                <a:gd name="connsiteY111" fmla="*/ 39148 h 417766"/>
                <a:gd name="connsiteX112" fmla="*/ 3143 w 299656"/>
                <a:gd name="connsiteY112" fmla="*/ 39148 h 417766"/>
                <a:gd name="connsiteX113" fmla="*/ 2667 w 299656"/>
                <a:gd name="connsiteY113" fmla="*/ 40481 h 417766"/>
                <a:gd name="connsiteX114" fmla="*/ 2667 w 299656"/>
                <a:gd name="connsiteY114" fmla="*/ 40481 h 417766"/>
                <a:gd name="connsiteX115" fmla="*/ 2286 w 299656"/>
                <a:gd name="connsiteY115" fmla="*/ 41815 h 417766"/>
                <a:gd name="connsiteX116" fmla="*/ 2286 w 299656"/>
                <a:gd name="connsiteY116" fmla="*/ 41815 h 417766"/>
                <a:gd name="connsiteX117" fmla="*/ 1905 w 299656"/>
                <a:gd name="connsiteY117" fmla="*/ 43148 h 417766"/>
                <a:gd name="connsiteX118" fmla="*/ 1905 w 299656"/>
                <a:gd name="connsiteY118" fmla="*/ 43148 h 417766"/>
                <a:gd name="connsiteX119" fmla="*/ 1524 w 299656"/>
                <a:gd name="connsiteY119" fmla="*/ 44482 h 417766"/>
                <a:gd name="connsiteX120" fmla="*/ 1524 w 299656"/>
                <a:gd name="connsiteY120" fmla="*/ 44482 h 417766"/>
                <a:gd name="connsiteX121" fmla="*/ 1238 w 299656"/>
                <a:gd name="connsiteY121" fmla="*/ 45910 h 417766"/>
                <a:gd name="connsiteX122" fmla="*/ 1238 w 299656"/>
                <a:gd name="connsiteY122" fmla="*/ 45910 h 417766"/>
                <a:gd name="connsiteX123" fmla="*/ 953 w 299656"/>
                <a:gd name="connsiteY123" fmla="*/ 47339 h 417766"/>
                <a:gd name="connsiteX124" fmla="*/ 953 w 299656"/>
                <a:gd name="connsiteY124" fmla="*/ 47339 h 417766"/>
                <a:gd name="connsiteX125" fmla="*/ 667 w 299656"/>
                <a:gd name="connsiteY125" fmla="*/ 48768 h 417766"/>
                <a:gd name="connsiteX126" fmla="*/ 667 w 299656"/>
                <a:gd name="connsiteY126" fmla="*/ 48768 h 417766"/>
                <a:gd name="connsiteX127" fmla="*/ 476 w 299656"/>
                <a:gd name="connsiteY127" fmla="*/ 50197 h 417766"/>
                <a:gd name="connsiteX128" fmla="*/ 476 w 299656"/>
                <a:gd name="connsiteY128" fmla="*/ 50197 h 417766"/>
                <a:gd name="connsiteX129" fmla="*/ 286 w 299656"/>
                <a:gd name="connsiteY129" fmla="*/ 51625 h 417766"/>
                <a:gd name="connsiteX130" fmla="*/ 286 w 299656"/>
                <a:gd name="connsiteY130" fmla="*/ 51625 h 417766"/>
                <a:gd name="connsiteX131" fmla="*/ 190 w 299656"/>
                <a:gd name="connsiteY131" fmla="*/ 53054 h 417766"/>
                <a:gd name="connsiteX132" fmla="*/ 190 w 299656"/>
                <a:gd name="connsiteY132" fmla="*/ 53054 h 417766"/>
                <a:gd name="connsiteX133" fmla="*/ 95 w 299656"/>
                <a:gd name="connsiteY133" fmla="*/ 54483 h 417766"/>
                <a:gd name="connsiteX134" fmla="*/ 95 w 299656"/>
                <a:gd name="connsiteY134" fmla="*/ 54483 h 417766"/>
                <a:gd name="connsiteX135" fmla="*/ 95 w 299656"/>
                <a:gd name="connsiteY135" fmla="*/ 54959 h 417766"/>
                <a:gd name="connsiteX136" fmla="*/ 0 w 299656"/>
                <a:gd name="connsiteY136" fmla="*/ 56864 h 417766"/>
                <a:gd name="connsiteX137" fmla="*/ 0 w 299656"/>
                <a:gd name="connsiteY137" fmla="*/ 57340 h 417766"/>
                <a:gd name="connsiteX138" fmla="*/ 0 w 299656"/>
                <a:gd name="connsiteY138" fmla="*/ 57340 h 417766"/>
                <a:gd name="connsiteX139" fmla="*/ 0 w 299656"/>
                <a:gd name="connsiteY139" fmla="*/ 77343 h 417766"/>
                <a:gd name="connsiteX140" fmla="*/ 0 w 299656"/>
                <a:gd name="connsiteY140" fmla="*/ 359855 h 417766"/>
                <a:gd name="connsiteX141" fmla="*/ 57626 w 299656"/>
                <a:gd name="connsiteY141" fmla="*/ 417767 h 417766"/>
                <a:gd name="connsiteX142" fmla="*/ 57626 w 299656"/>
                <a:gd name="connsiteY142" fmla="*/ 417767 h 417766"/>
                <a:gd name="connsiteX143" fmla="*/ 57626 w 299656"/>
                <a:gd name="connsiteY143" fmla="*/ 0 h 417766"/>
                <a:gd name="connsiteX144" fmla="*/ 57626 w 299656"/>
                <a:gd name="connsiteY144" fmla="*/ 0 h 417766"/>
                <a:gd name="connsiteX145" fmla="*/ 57626 w 299656"/>
                <a:gd name="connsiteY145" fmla="*/ 0 h 417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299656" h="417766">
                  <a:moveTo>
                    <a:pt x="57626" y="417767"/>
                  </a:moveTo>
                  <a:lnTo>
                    <a:pt x="77629" y="417767"/>
                  </a:lnTo>
                  <a:cubicBezTo>
                    <a:pt x="109347" y="417767"/>
                    <a:pt x="135255" y="391858"/>
                    <a:pt x="135255" y="360140"/>
                  </a:cubicBezTo>
                  <a:lnTo>
                    <a:pt x="135255" y="216217"/>
                  </a:lnTo>
                  <a:cubicBezTo>
                    <a:pt x="135255" y="171640"/>
                    <a:pt x="171640" y="135255"/>
                    <a:pt x="216218" y="135255"/>
                  </a:cubicBezTo>
                  <a:lnTo>
                    <a:pt x="242030" y="135255"/>
                  </a:lnTo>
                  <a:cubicBezTo>
                    <a:pt x="273748" y="135255"/>
                    <a:pt x="299656" y="109347"/>
                    <a:pt x="299656" y="77629"/>
                  </a:cubicBezTo>
                  <a:lnTo>
                    <a:pt x="299656" y="57626"/>
                  </a:lnTo>
                  <a:cubicBezTo>
                    <a:pt x="299656" y="25908"/>
                    <a:pt x="273748" y="0"/>
                    <a:pt x="242030" y="0"/>
                  </a:cubicBezTo>
                  <a:lnTo>
                    <a:pt x="77629" y="0"/>
                  </a:lnTo>
                  <a:lnTo>
                    <a:pt x="57626" y="0"/>
                  </a:lnTo>
                  <a:lnTo>
                    <a:pt x="56197" y="0"/>
                  </a:lnTo>
                  <a:lnTo>
                    <a:pt x="56197" y="0"/>
                  </a:lnTo>
                  <a:lnTo>
                    <a:pt x="54769" y="95"/>
                  </a:lnTo>
                  <a:lnTo>
                    <a:pt x="54769" y="95"/>
                  </a:lnTo>
                  <a:lnTo>
                    <a:pt x="53340" y="190"/>
                  </a:lnTo>
                  <a:lnTo>
                    <a:pt x="53340" y="190"/>
                  </a:lnTo>
                  <a:lnTo>
                    <a:pt x="51911" y="286"/>
                  </a:lnTo>
                  <a:lnTo>
                    <a:pt x="51911" y="286"/>
                  </a:lnTo>
                  <a:lnTo>
                    <a:pt x="50482" y="476"/>
                  </a:lnTo>
                  <a:lnTo>
                    <a:pt x="50482" y="476"/>
                  </a:lnTo>
                  <a:lnTo>
                    <a:pt x="49054" y="667"/>
                  </a:lnTo>
                  <a:lnTo>
                    <a:pt x="49054" y="667"/>
                  </a:lnTo>
                  <a:lnTo>
                    <a:pt x="47625" y="857"/>
                  </a:lnTo>
                  <a:lnTo>
                    <a:pt x="47625" y="857"/>
                  </a:lnTo>
                  <a:cubicBezTo>
                    <a:pt x="47149" y="952"/>
                    <a:pt x="46672" y="1048"/>
                    <a:pt x="46196" y="1143"/>
                  </a:cubicBezTo>
                  <a:lnTo>
                    <a:pt x="46196" y="1143"/>
                  </a:lnTo>
                  <a:lnTo>
                    <a:pt x="44768" y="1429"/>
                  </a:lnTo>
                  <a:lnTo>
                    <a:pt x="44768" y="1429"/>
                  </a:lnTo>
                  <a:lnTo>
                    <a:pt x="43339" y="1809"/>
                  </a:lnTo>
                  <a:lnTo>
                    <a:pt x="43339" y="1809"/>
                  </a:lnTo>
                  <a:lnTo>
                    <a:pt x="42005" y="2191"/>
                  </a:lnTo>
                  <a:lnTo>
                    <a:pt x="42005" y="2191"/>
                  </a:lnTo>
                  <a:lnTo>
                    <a:pt x="40672" y="2572"/>
                  </a:lnTo>
                  <a:lnTo>
                    <a:pt x="40672" y="2572"/>
                  </a:lnTo>
                  <a:lnTo>
                    <a:pt x="39338" y="3048"/>
                  </a:lnTo>
                  <a:lnTo>
                    <a:pt x="39338" y="3048"/>
                  </a:lnTo>
                  <a:lnTo>
                    <a:pt x="38005" y="3524"/>
                  </a:lnTo>
                  <a:lnTo>
                    <a:pt x="38005" y="3524"/>
                  </a:lnTo>
                  <a:lnTo>
                    <a:pt x="36671" y="4000"/>
                  </a:lnTo>
                  <a:lnTo>
                    <a:pt x="36671" y="4000"/>
                  </a:lnTo>
                  <a:lnTo>
                    <a:pt x="35338" y="4572"/>
                  </a:lnTo>
                  <a:lnTo>
                    <a:pt x="35338" y="4572"/>
                  </a:lnTo>
                  <a:lnTo>
                    <a:pt x="34099" y="5143"/>
                  </a:lnTo>
                  <a:lnTo>
                    <a:pt x="34099" y="5143"/>
                  </a:lnTo>
                  <a:lnTo>
                    <a:pt x="32861" y="5715"/>
                  </a:lnTo>
                  <a:lnTo>
                    <a:pt x="32861" y="5715"/>
                  </a:lnTo>
                  <a:lnTo>
                    <a:pt x="31623" y="6382"/>
                  </a:lnTo>
                  <a:lnTo>
                    <a:pt x="31623" y="6382"/>
                  </a:lnTo>
                  <a:cubicBezTo>
                    <a:pt x="31242" y="6572"/>
                    <a:pt x="30766" y="6763"/>
                    <a:pt x="30385" y="7048"/>
                  </a:cubicBezTo>
                  <a:lnTo>
                    <a:pt x="30385" y="7048"/>
                  </a:lnTo>
                  <a:lnTo>
                    <a:pt x="29146" y="7715"/>
                  </a:lnTo>
                  <a:lnTo>
                    <a:pt x="29146" y="7715"/>
                  </a:lnTo>
                  <a:cubicBezTo>
                    <a:pt x="28765" y="7906"/>
                    <a:pt x="28385" y="8191"/>
                    <a:pt x="27908" y="8382"/>
                  </a:cubicBezTo>
                  <a:lnTo>
                    <a:pt x="27908" y="8382"/>
                  </a:lnTo>
                  <a:lnTo>
                    <a:pt x="26765" y="9144"/>
                  </a:lnTo>
                  <a:lnTo>
                    <a:pt x="26765" y="9144"/>
                  </a:lnTo>
                  <a:lnTo>
                    <a:pt x="25622" y="9906"/>
                  </a:lnTo>
                  <a:lnTo>
                    <a:pt x="25622" y="9906"/>
                  </a:lnTo>
                  <a:lnTo>
                    <a:pt x="24479" y="10668"/>
                  </a:lnTo>
                  <a:lnTo>
                    <a:pt x="24479" y="10668"/>
                  </a:lnTo>
                  <a:lnTo>
                    <a:pt x="23336" y="11525"/>
                  </a:lnTo>
                  <a:lnTo>
                    <a:pt x="23336" y="11525"/>
                  </a:lnTo>
                  <a:lnTo>
                    <a:pt x="22193" y="12382"/>
                  </a:lnTo>
                  <a:lnTo>
                    <a:pt x="22193" y="12382"/>
                  </a:lnTo>
                  <a:cubicBezTo>
                    <a:pt x="21812" y="12668"/>
                    <a:pt x="21431" y="12954"/>
                    <a:pt x="21146" y="13240"/>
                  </a:cubicBezTo>
                  <a:lnTo>
                    <a:pt x="21146" y="13240"/>
                  </a:lnTo>
                  <a:lnTo>
                    <a:pt x="20098" y="14097"/>
                  </a:lnTo>
                  <a:lnTo>
                    <a:pt x="20098" y="14097"/>
                  </a:lnTo>
                  <a:lnTo>
                    <a:pt x="19050" y="15049"/>
                  </a:lnTo>
                  <a:lnTo>
                    <a:pt x="19050" y="15049"/>
                  </a:lnTo>
                  <a:lnTo>
                    <a:pt x="18002" y="16002"/>
                  </a:lnTo>
                  <a:lnTo>
                    <a:pt x="18002" y="16002"/>
                  </a:lnTo>
                  <a:lnTo>
                    <a:pt x="17050" y="16954"/>
                  </a:lnTo>
                  <a:lnTo>
                    <a:pt x="17050" y="16954"/>
                  </a:lnTo>
                  <a:lnTo>
                    <a:pt x="16097" y="17907"/>
                  </a:lnTo>
                  <a:lnTo>
                    <a:pt x="16097" y="17907"/>
                  </a:lnTo>
                  <a:lnTo>
                    <a:pt x="15145" y="18955"/>
                  </a:lnTo>
                  <a:lnTo>
                    <a:pt x="15145" y="18955"/>
                  </a:lnTo>
                  <a:lnTo>
                    <a:pt x="14192" y="20002"/>
                  </a:lnTo>
                  <a:lnTo>
                    <a:pt x="14192" y="20002"/>
                  </a:lnTo>
                  <a:lnTo>
                    <a:pt x="13335" y="21050"/>
                  </a:lnTo>
                  <a:lnTo>
                    <a:pt x="13335" y="21050"/>
                  </a:lnTo>
                  <a:cubicBezTo>
                    <a:pt x="13049" y="21431"/>
                    <a:pt x="12763" y="21812"/>
                    <a:pt x="12478" y="22098"/>
                  </a:cubicBezTo>
                  <a:lnTo>
                    <a:pt x="12478" y="22098"/>
                  </a:lnTo>
                  <a:cubicBezTo>
                    <a:pt x="12192" y="22479"/>
                    <a:pt x="11906" y="22860"/>
                    <a:pt x="11621" y="23146"/>
                  </a:cubicBezTo>
                  <a:lnTo>
                    <a:pt x="11621" y="23146"/>
                  </a:lnTo>
                  <a:lnTo>
                    <a:pt x="10763" y="24289"/>
                  </a:lnTo>
                  <a:lnTo>
                    <a:pt x="10763" y="24289"/>
                  </a:lnTo>
                  <a:lnTo>
                    <a:pt x="10001" y="25432"/>
                  </a:lnTo>
                  <a:lnTo>
                    <a:pt x="10001" y="25432"/>
                  </a:lnTo>
                  <a:lnTo>
                    <a:pt x="9239" y="26575"/>
                  </a:lnTo>
                  <a:lnTo>
                    <a:pt x="9239" y="26575"/>
                  </a:lnTo>
                  <a:lnTo>
                    <a:pt x="8477" y="27717"/>
                  </a:lnTo>
                  <a:lnTo>
                    <a:pt x="8477" y="27717"/>
                  </a:lnTo>
                  <a:lnTo>
                    <a:pt x="7811" y="28956"/>
                  </a:lnTo>
                  <a:lnTo>
                    <a:pt x="7811" y="28956"/>
                  </a:lnTo>
                  <a:lnTo>
                    <a:pt x="7144" y="30194"/>
                  </a:lnTo>
                  <a:lnTo>
                    <a:pt x="7144" y="30194"/>
                  </a:lnTo>
                  <a:lnTo>
                    <a:pt x="6477" y="31432"/>
                  </a:lnTo>
                  <a:lnTo>
                    <a:pt x="6477" y="31432"/>
                  </a:lnTo>
                  <a:lnTo>
                    <a:pt x="5810" y="32671"/>
                  </a:lnTo>
                  <a:lnTo>
                    <a:pt x="5810" y="32671"/>
                  </a:lnTo>
                  <a:lnTo>
                    <a:pt x="5239" y="33909"/>
                  </a:lnTo>
                  <a:lnTo>
                    <a:pt x="5239" y="33909"/>
                  </a:lnTo>
                  <a:cubicBezTo>
                    <a:pt x="5048" y="34290"/>
                    <a:pt x="4858" y="34766"/>
                    <a:pt x="4667" y="35147"/>
                  </a:cubicBezTo>
                  <a:lnTo>
                    <a:pt x="4667" y="35147"/>
                  </a:lnTo>
                  <a:lnTo>
                    <a:pt x="4096" y="36481"/>
                  </a:lnTo>
                  <a:lnTo>
                    <a:pt x="4096" y="36481"/>
                  </a:lnTo>
                  <a:lnTo>
                    <a:pt x="3620" y="37814"/>
                  </a:lnTo>
                  <a:lnTo>
                    <a:pt x="3620" y="37814"/>
                  </a:lnTo>
                  <a:lnTo>
                    <a:pt x="3143" y="39148"/>
                  </a:lnTo>
                  <a:lnTo>
                    <a:pt x="3143" y="39148"/>
                  </a:lnTo>
                  <a:lnTo>
                    <a:pt x="2667" y="40481"/>
                  </a:lnTo>
                  <a:lnTo>
                    <a:pt x="2667" y="40481"/>
                  </a:lnTo>
                  <a:lnTo>
                    <a:pt x="2286" y="41815"/>
                  </a:lnTo>
                  <a:lnTo>
                    <a:pt x="2286" y="41815"/>
                  </a:lnTo>
                  <a:lnTo>
                    <a:pt x="1905" y="43148"/>
                  </a:lnTo>
                  <a:lnTo>
                    <a:pt x="1905" y="43148"/>
                  </a:lnTo>
                  <a:lnTo>
                    <a:pt x="1524" y="44482"/>
                  </a:lnTo>
                  <a:lnTo>
                    <a:pt x="1524" y="44482"/>
                  </a:lnTo>
                  <a:lnTo>
                    <a:pt x="1238" y="45910"/>
                  </a:lnTo>
                  <a:lnTo>
                    <a:pt x="1238" y="45910"/>
                  </a:lnTo>
                  <a:cubicBezTo>
                    <a:pt x="1143" y="46387"/>
                    <a:pt x="1048" y="46863"/>
                    <a:pt x="953" y="47339"/>
                  </a:cubicBezTo>
                  <a:lnTo>
                    <a:pt x="953" y="47339"/>
                  </a:lnTo>
                  <a:lnTo>
                    <a:pt x="667" y="48768"/>
                  </a:lnTo>
                  <a:lnTo>
                    <a:pt x="667" y="48768"/>
                  </a:lnTo>
                  <a:lnTo>
                    <a:pt x="476" y="50197"/>
                  </a:lnTo>
                  <a:lnTo>
                    <a:pt x="476" y="50197"/>
                  </a:lnTo>
                  <a:lnTo>
                    <a:pt x="286" y="51625"/>
                  </a:lnTo>
                  <a:lnTo>
                    <a:pt x="286" y="51625"/>
                  </a:lnTo>
                  <a:lnTo>
                    <a:pt x="190" y="53054"/>
                  </a:lnTo>
                  <a:lnTo>
                    <a:pt x="190" y="53054"/>
                  </a:lnTo>
                  <a:lnTo>
                    <a:pt x="95" y="54483"/>
                  </a:lnTo>
                  <a:lnTo>
                    <a:pt x="95" y="54483"/>
                  </a:lnTo>
                  <a:lnTo>
                    <a:pt x="95" y="54959"/>
                  </a:lnTo>
                  <a:cubicBezTo>
                    <a:pt x="95" y="55626"/>
                    <a:pt x="95" y="56197"/>
                    <a:pt x="0" y="56864"/>
                  </a:cubicBezTo>
                  <a:lnTo>
                    <a:pt x="0" y="57340"/>
                  </a:lnTo>
                  <a:lnTo>
                    <a:pt x="0" y="57340"/>
                  </a:lnTo>
                  <a:lnTo>
                    <a:pt x="0" y="77343"/>
                  </a:lnTo>
                  <a:lnTo>
                    <a:pt x="0" y="359855"/>
                  </a:lnTo>
                  <a:cubicBezTo>
                    <a:pt x="0" y="391858"/>
                    <a:pt x="25908" y="417767"/>
                    <a:pt x="57626" y="417767"/>
                  </a:cubicBezTo>
                  <a:lnTo>
                    <a:pt x="57626" y="417767"/>
                  </a:lnTo>
                  <a:close/>
                  <a:moveTo>
                    <a:pt x="57626" y="0"/>
                  </a:moveTo>
                  <a:lnTo>
                    <a:pt x="57626" y="0"/>
                  </a:lnTo>
                  <a:lnTo>
                    <a:pt x="57626"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1" name="Freeform: Shape 70">
              <a:extLst>
                <a:ext uri="{FF2B5EF4-FFF2-40B4-BE49-F238E27FC236}">
                  <a16:creationId xmlns:a16="http://schemas.microsoft.com/office/drawing/2014/main" id="{13D0AC41-5281-48EE-932C-0E198207F08E}"/>
                </a:ext>
              </a:extLst>
            </p:cNvPr>
            <p:cNvSpPr/>
            <p:nvPr/>
          </p:nvSpPr>
          <p:spPr>
            <a:xfrm>
              <a:off x="75454" y="4553410"/>
              <a:ext cx="628078" cy="867822"/>
            </a:xfrm>
            <a:custGeom>
              <a:avLst/>
              <a:gdLst>
                <a:gd name="connsiteX0" fmla="*/ 550069 w 628078"/>
                <a:gd name="connsiteY0" fmla="*/ 300609 h 867822"/>
                <a:gd name="connsiteX1" fmla="*/ 570452 w 628078"/>
                <a:gd name="connsiteY1" fmla="*/ 300609 h 867822"/>
                <a:gd name="connsiteX2" fmla="*/ 628079 w 628078"/>
                <a:gd name="connsiteY2" fmla="*/ 242983 h 867822"/>
                <a:gd name="connsiteX3" fmla="*/ 628079 w 628078"/>
                <a:gd name="connsiteY3" fmla="*/ 57626 h 867822"/>
                <a:gd name="connsiteX4" fmla="*/ 570452 w 628078"/>
                <a:gd name="connsiteY4" fmla="*/ 0 h 867822"/>
                <a:gd name="connsiteX5" fmla="*/ 216599 w 628078"/>
                <a:gd name="connsiteY5" fmla="*/ 0 h 867822"/>
                <a:gd name="connsiteX6" fmla="*/ 158972 w 628078"/>
                <a:gd name="connsiteY6" fmla="*/ 857 h 867822"/>
                <a:gd name="connsiteX7" fmla="*/ 158972 w 628078"/>
                <a:gd name="connsiteY7" fmla="*/ 212884 h 867822"/>
                <a:gd name="connsiteX8" fmla="*/ 78010 w 628078"/>
                <a:gd name="connsiteY8" fmla="*/ 293846 h 867822"/>
                <a:gd name="connsiteX9" fmla="*/ 57626 w 628078"/>
                <a:gd name="connsiteY9" fmla="*/ 293846 h 867822"/>
                <a:gd name="connsiteX10" fmla="*/ 0 w 628078"/>
                <a:gd name="connsiteY10" fmla="*/ 352901 h 867822"/>
                <a:gd name="connsiteX11" fmla="*/ 0 w 628078"/>
                <a:gd name="connsiteY11" fmla="*/ 464153 h 867822"/>
                <a:gd name="connsiteX12" fmla="*/ 0 w 628078"/>
                <a:gd name="connsiteY12" fmla="*/ 520351 h 867822"/>
                <a:gd name="connsiteX13" fmla="*/ 0 w 628078"/>
                <a:gd name="connsiteY13" fmla="*/ 810197 h 867822"/>
                <a:gd name="connsiteX14" fmla="*/ 57626 w 628078"/>
                <a:gd name="connsiteY14" fmla="*/ 867823 h 867822"/>
                <a:gd name="connsiteX15" fmla="*/ 252413 w 628078"/>
                <a:gd name="connsiteY15" fmla="*/ 867823 h 867822"/>
                <a:gd name="connsiteX16" fmla="*/ 310039 w 628078"/>
                <a:gd name="connsiteY16" fmla="*/ 866965 h 867822"/>
                <a:gd name="connsiteX17" fmla="*/ 310039 w 628078"/>
                <a:gd name="connsiteY17" fmla="*/ 660559 h 867822"/>
                <a:gd name="connsiteX18" fmla="*/ 391001 w 628078"/>
                <a:gd name="connsiteY18" fmla="*/ 579596 h 867822"/>
                <a:gd name="connsiteX19" fmla="*/ 411385 w 628078"/>
                <a:gd name="connsiteY19" fmla="*/ 579596 h 867822"/>
                <a:gd name="connsiteX20" fmla="*/ 469011 w 628078"/>
                <a:gd name="connsiteY20" fmla="*/ 520541 h 867822"/>
                <a:gd name="connsiteX21" fmla="*/ 469011 w 628078"/>
                <a:gd name="connsiteY21" fmla="*/ 381667 h 867822"/>
                <a:gd name="connsiteX22" fmla="*/ 550069 w 628078"/>
                <a:gd name="connsiteY22" fmla="*/ 300609 h 86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8078" h="867822">
                  <a:moveTo>
                    <a:pt x="550069" y="300609"/>
                  </a:moveTo>
                  <a:lnTo>
                    <a:pt x="570452" y="300609"/>
                  </a:lnTo>
                  <a:cubicBezTo>
                    <a:pt x="602171" y="300609"/>
                    <a:pt x="628079" y="274701"/>
                    <a:pt x="628079" y="242983"/>
                  </a:cubicBezTo>
                  <a:lnTo>
                    <a:pt x="628079" y="57626"/>
                  </a:lnTo>
                  <a:cubicBezTo>
                    <a:pt x="628079" y="25908"/>
                    <a:pt x="602171" y="0"/>
                    <a:pt x="570452" y="0"/>
                  </a:cubicBezTo>
                  <a:lnTo>
                    <a:pt x="216599" y="0"/>
                  </a:lnTo>
                  <a:lnTo>
                    <a:pt x="158972" y="857"/>
                  </a:lnTo>
                  <a:lnTo>
                    <a:pt x="158972" y="212884"/>
                  </a:lnTo>
                  <a:cubicBezTo>
                    <a:pt x="158972" y="257461"/>
                    <a:pt x="122587" y="293846"/>
                    <a:pt x="78010" y="293846"/>
                  </a:cubicBezTo>
                  <a:lnTo>
                    <a:pt x="57626" y="293846"/>
                  </a:lnTo>
                  <a:cubicBezTo>
                    <a:pt x="25908" y="293846"/>
                    <a:pt x="0" y="320421"/>
                    <a:pt x="0" y="352901"/>
                  </a:cubicBezTo>
                  <a:lnTo>
                    <a:pt x="0" y="464153"/>
                  </a:lnTo>
                  <a:lnTo>
                    <a:pt x="0" y="520351"/>
                  </a:lnTo>
                  <a:lnTo>
                    <a:pt x="0" y="810197"/>
                  </a:lnTo>
                  <a:cubicBezTo>
                    <a:pt x="0" y="841915"/>
                    <a:pt x="25908" y="867823"/>
                    <a:pt x="57626" y="867823"/>
                  </a:cubicBezTo>
                  <a:lnTo>
                    <a:pt x="252413" y="867823"/>
                  </a:lnTo>
                  <a:lnTo>
                    <a:pt x="310039" y="866965"/>
                  </a:lnTo>
                  <a:lnTo>
                    <a:pt x="310039" y="660559"/>
                  </a:lnTo>
                  <a:cubicBezTo>
                    <a:pt x="310039" y="615982"/>
                    <a:pt x="346424" y="579596"/>
                    <a:pt x="391001" y="579596"/>
                  </a:cubicBezTo>
                  <a:lnTo>
                    <a:pt x="411385" y="579596"/>
                  </a:lnTo>
                  <a:cubicBezTo>
                    <a:pt x="443103" y="579596"/>
                    <a:pt x="469011" y="553022"/>
                    <a:pt x="469011" y="520541"/>
                  </a:cubicBezTo>
                  <a:lnTo>
                    <a:pt x="469011" y="381667"/>
                  </a:lnTo>
                  <a:cubicBezTo>
                    <a:pt x="469011" y="336995"/>
                    <a:pt x="505397" y="300609"/>
                    <a:pt x="550069" y="30060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2" name="Freeform: Shape 71">
              <a:extLst>
                <a:ext uri="{FF2B5EF4-FFF2-40B4-BE49-F238E27FC236}">
                  <a16:creationId xmlns:a16="http://schemas.microsoft.com/office/drawing/2014/main" id="{7CB4F138-13A0-4C68-890E-EE37B083D9E3}"/>
                </a:ext>
              </a:extLst>
            </p:cNvPr>
            <p:cNvSpPr/>
            <p:nvPr/>
          </p:nvSpPr>
          <p:spPr>
            <a:xfrm>
              <a:off x="234712" y="4126976"/>
              <a:ext cx="1892046" cy="1432274"/>
            </a:xfrm>
            <a:custGeom>
              <a:avLst/>
              <a:gdLst>
                <a:gd name="connsiteX0" fmla="*/ 388906 w 1892046"/>
                <a:gd name="connsiteY0" fmla="*/ 1432274 h 1432274"/>
                <a:gd name="connsiteX1" fmla="*/ 542068 w 1892046"/>
                <a:gd name="connsiteY1" fmla="*/ 1432274 h 1432274"/>
                <a:gd name="connsiteX2" fmla="*/ 624364 w 1892046"/>
                <a:gd name="connsiteY2" fmla="*/ 1362266 h 1432274"/>
                <a:gd name="connsiteX3" fmla="*/ 704279 w 1892046"/>
                <a:gd name="connsiteY3" fmla="*/ 1294352 h 1432274"/>
                <a:gd name="connsiteX4" fmla="*/ 1017461 w 1892046"/>
                <a:gd name="connsiteY4" fmla="*/ 1294352 h 1432274"/>
                <a:gd name="connsiteX5" fmla="*/ 1100042 w 1892046"/>
                <a:gd name="connsiteY5" fmla="*/ 1222724 h 1432274"/>
                <a:gd name="connsiteX6" fmla="*/ 1177576 w 1892046"/>
                <a:gd name="connsiteY6" fmla="*/ 1153287 h 1432274"/>
                <a:gd name="connsiteX7" fmla="*/ 1258253 w 1892046"/>
                <a:gd name="connsiteY7" fmla="*/ 1069943 h 1432274"/>
                <a:gd name="connsiteX8" fmla="*/ 1258253 w 1892046"/>
                <a:gd name="connsiteY8" fmla="*/ 796194 h 1432274"/>
                <a:gd name="connsiteX9" fmla="*/ 1337405 w 1892046"/>
                <a:gd name="connsiteY9" fmla="*/ 715232 h 1432274"/>
                <a:gd name="connsiteX10" fmla="*/ 1417701 w 1892046"/>
                <a:gd name="connsiteY10" fmla="*/ 645605 h 1432274"/>
                <a:gd name="connsiteX11" fmla="*/ 1495235 w 1892046"/>
                <a:gd name="connsiteY11" fmla="*/ 578072 h 1432274"/>
                <a:gd name="connsiteX12" fmla="*/ 1576292 w 1892046"/>
                <a:gd name="connsiteY12" fmla="*/ 495681 h 1432274"/>
                <a:gd name="connsiteX13" fmla="*/ 1657255 w 1892046"/>
                <a:gd name="connsiteY13" fmla="*/ 415671 h 1432274"/>
                <a:gd name="connsiteX14" fmla="*/ 1833658 w 1892046"/>
                <a:gd name="connsiteY14" fmla="*/ 415671 h 1432274"/>
                <a:gd name="connsiteX15" fmla="*/ 1892046 w 1892046"/>
                <a:gd name="connsiteY15" fmla="*/ 363188 h 1432274"/>
                <a:gd name="connsiteX16" fmla="*/ 1891951 w 1892046"/>
                <a:gd name="connsiteY16" fmla="*/ 273177 h 1432274"/>
                <a:gd name="connsiteX17" fmla="*/ 1630299 w 1892046"/>
                <a:gd name="connsiteY17" fmla="*/ 273844 h 1432274"/>
                <a:gd name="connsiteX18" fmla="*/ 1572673 w 1892046"/>
                <a:gd name="connsiteY18" fmla="*/ 216217 h 1432274"/>
                <a:gd name="connsiteX19" fmla="*/ 1572673 w 1892046"/>
                <a:gd name="connsiteY19" fmla="*/ 215551 h 1432274"/>
                <a:gd name="connsiteX20" fmla="*/ 1572387 w 1892046"/>
                <a:gd name="connsiteY20" fmla="*/ 215551 h 1432274"/>
                <a:gd name="connsiteX21" fmla="*/ 1572387 w 1892046"/>
                <a:gd name="connsiteY21" fmla="*/ 194691 h 1432274"/>
                <a:gd name="connsiteX22" fmla="*/ 1514761 w 1892046"/>
                <a:gd name="connsiteY22" fmla="*/ 137065 h 1432274"/>
                <a:gd name="connsiteX23" fmla="*/ 1028795 w 1892046"/>
                <a:gd name="connsiteY23" fmla="*/ 137065 h 1432274"/>
                <a:gd name="connsiteX24" fmla="*/ 1028986 w 1892046"/>
                <a:gd name="connsiteY24" fmla="*/ 137065 h 1432274"/>
                <a:gd name="connsiteX25" fmla="*/ 852869 w 1892046"/>
                <a:gd name="connsiteY25" fmla="*/ 137065 h 1432274"/>
                <a:gd name="connsiteX26" fmla="*/ 771906 w 1892046"/>
                <a:gd name="connsiteY26" fmla="*/ 56959 h 1432274"/>
                <a:gd name="connsiteX27" fmla="*/ 714280 w 1892046"/>
                <a:gd name="connsiteY27" fmla="*/ 0 h 1432274"/>
                <a:gd name="connsiteX28" fmla="*/ 57626 w 1892046"/>
                <a:gd name="connsiteY28" fmla="*/ 0 h 1432274"/>
                <a:gd name="connsiteX29" fmla="*/ 0 w 1892046"/>
                <a:gd name="connsiteY29" fmla="*/ 57626 h 1432274"/>
                <a:gd name="connsiteX30" fmla="*/ 0 w 1892046"/>
                <a:gd name="connsiteY30" fmla="*/ 288798 h 1432274"/>
                <a:gd name="connsiteX31" fmla="*/ 95 w 1892046"/>
                <a:gd name="connsiteY31" fmla="*/ 291655 h 1432274"/>
                <a:gd name="connsiteX32" fmla="*/ 95 w 1892046"/>
                <a:gd name="connsiteY32" fmla="*/ 299656 h 1432274"/>
                <a:gd name="connsiteX33" fmla="*/ 0 w 1892046"/>
                <a:gd name="connsiteY33" fmla="*/ 303466 h 1432274"/>
                <a:gd name="connsiteX34" fmla="*/ 0 w 1892046"/>
                <a:gd name="connsiteY34" fmla="*/ 427387 h 1432274"/>
                <a:gd name="connsiteX35" fmla="*/ 57341 w 1892046"/>
                <a:gd name="connsiteY35" fmla="*/ 426530 h 1432274"/>
                <a:gd name="connsiteX36" fmla="*/ 411099 w 1892046"/>
                <a:gd name="connsiteY36" fmla="*/ 426530 h 1432274"/>
                <a:gd name="connsiteX37" fmla="*/ 468725 w 1892046"/>
                <a:gd name="connsiteY37" fmla="*/ 484156 h 1432274"/>
                <a:gd name="connsiteX38" fmla="*/ 468725 w 1892046"/>
                <a:gd name="connsiteY38" fmla="*/ 669512 h 1432274"/>
                <a:gd name="connsiteX39" fmla="*/ 411099 w 1892046"/>
                <a:gd name="connsiteY39" fmla="*/ 727138 h 1432274"/>
                <a:gd name="connsiteX40" fmla="*/ 390716 w 1892046"/>
                <a:gd name="connsiteY40" fmla="*/ 727138 h 1432274"/>
                <a:gd name="connsiteX41" fmla="*/ 309753 w 1892046"/>
                <a:gd name="connsiteY41" fmla="*/ 808101 h 1432274"/>
                <a:gd name="connsiteX42" fmla="*/ 309753 w 1892046"/>
                <a:gd name="connsiteY42" fmla="*/ 946975 h 1432274"/>
                <a:gd name="connsiteX43" fmla="*/ 252127 w 1892046"/>
                <a:gd name="connsiteY43" fmla="*/ 1006030 h 1432274"/>
                <a:gd name="connsiteX44" fmla="*/ 231743 w 1892046"/>
                <a:gd name="connsiteY44" fmla="*/ 1006030 h 1432274"/>
                <a:gd name="connsiteX45" fmla="*/ 150781 w 1892046"/>
                <a:gd name="connsiteY45" fmla="*/ 1086993 h 1432274"/>
                <a:gd name="connsiteX46" fmla="*/ 150781 w 1892046"/>
                <a:gd name="connsiteY46" fmla="*/ 1293495 h 1432274"/>
                <a:gd name="connsiteX47" fmla="*/ 107347 w 1892046"/>
                <a:gd name="connsiteY47" fmla="*/ 1294162 h 1432274"/>
                <a:gd name="connsiteX48" fmla="*/ 113348 w 1892046"/>
                <a:gd name="connsiteY48" fmla="*/ 1294352 h 1432274"/>
                <a:gd name="connsiteX49" fmla="*/ 226600 w 1892046"/>
                <a:gd name="connsiteY49" fmla="*/ 1294352 h 1432274"/>
                <a:gd name="connsiteX50" fmla="*/ 306515 w 1892046"/>
                <a:gd name="connsiteY50" fmla="*/ 1362266 h 1432274"/>
                <a:gd name="connsiteX51" fmla="*/ 388906 w 1892046"/>
                <a:gd name="connsiteY51" fmla="*/ 1432274 h 143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892046" h="1432274">
                  <a:moveTo>
                    <a:pt x="388906" y="1432274"/>
                  </a:moveTo>
                  <a:lnTo>
                    <a:pt x="542068" y="1432274"/>
                  </a:lnTo>
                  <a:cubicBezTo>
                    <a:pt x="583406" y="1432274"/>
                    <a:pt x="617982" y="1401794"/>
                    <a:pt x="624364" y="1362266"/>
                  </a:cubicBezTo>
                  <a:cubicBezTo>
                    <a:pt x="630841" y="1322737"/>
                    <a:pt x="664274" y="1294352"/>
                    <a:pt x="704279" y="1294352"/>
                  </a:cubicBezTo>
                  <a:lnTo>
                    <a:pt x="1017461" y="1294352"/>
                  </a:lnTo>
                  <a:cubicBezTo>
                    <a:pt x="1059371" y="1294352"/>
                    <a:pt x="1094232" y="1263110"/>
                    <a:pt x="1100042" y="1222724"/>
                  </a:cubicBezTo>
                  <a:cubicBezTo>
                    <a:pt x="1105662" y="1183481"/>
                    <a:pt x="1137952" y="1154526"/>
                    <a:pt x="1177576" y="1153287"/>
                  </a:cubicBezTo>
                  <a:cubicBezTo>
                    <a:pt x="1222248" y="1151858"/>
                    <a:pt x="1258253" y="1114901"/>
                    <a:pt x="1258253" y="1069943"/>
                  </a:cubicBezTo>
                  <a:lnTo>
                    <a:pt x="1258253" y="796194"/>
                  </a:lnTo>
                  <a:cubicBezTo>
                    <a:pt x="1258253" y="752284"/>
                    <a:pt x="1293400" y="716280"/>
                    <a:pt x="1337405" y="715232"/>
                  </a:cubicBezTo>
                  <a:cubicBezTo>
                    <a:pt x="1377696" y="714280"/>
                    <a:pt x="1411224" y="684371"/>
                    <a:pt x="1417701" y="645605"/>
                  </a:cubicBezTo>
                  <a:cubicBezTo>
                    <a:pt x="1424178" y="607123"/>
                    <a:pt x="1456182" y="579215"/>
                    <a:pt x="1495235" y="578072"/>
                  </a:cubicBezTo>
                  <a:cubicBezTo>
                    <a:pt x="1539716" y="576834"/>
                    <a:pt x="1575721" y="540353"/>
                    <a:pt x="1576292" y="495681"/>
                  </a:cubicBezTo>
                  <a:cubicBezTo>
                    <a:pt x="1576864" y="451390"/>
                    <a:pt x="1613059" y="415671"/>
                    <a:pt x="1657255" y="415671"/>
                  </a:cubicBezTo>
                  <a:lnTo>
                    <a:pt x="1833658" y="415671"/>
                  </a:lnTo>
                  <a:cubicBezTo>
                    <a:pt x="1865376" y="415671"/>
                    <a:pt x="1892141" y="395002"/>
                    <a:pt x="1892046" y="363188"/>
                  </a:cubicBezTo>
                  <a:lnTo>
                    <a:pt x="1891951" y="273177"/>
                  </a:lnTo>
                  <a:cubicBezTo>
                    <a:pt x="1804130" y="273177"/>
                    <a:pt x="1718215" y="273844"/>
                    <a:pt x="1630299" y="273844"/>
                  </a:cubicBezTo>
                  <a:cubicBezTo>
                    <a:pt x="1598581" y="273844"/>
                    <a:pt x="1572673" y="247936"/>
                    <a:pt x="1572673" y="216217"/>
                  </a:cubicBezTo>
                  <a:lnTo>
                    <a:pt x="1572673" y="215551"/>
                  </a:lnTo>
                  <a:lnTo>
                    <a:pt x="1572387" y="215551"/>
                  </a:lnTo>
                  <a:lnTo>
                    <a:pt x="1572387" y="194691"/>
                  </a:lnTo>
                  <a:cubicBezTo>
                    <a:pt x="1572387" y="162973"/>
                    <a:pt x="1546479" y="137065"/>
                    <a:pt x="1514761" y="137065"/>
                  </a:cubicBezTo>
                  <a:lnTo>
                    <a:pt x="1028795" y="137065"/>
                  </a:lnTo>
                  <a:lnTo>
                    <a:pt x="1028986" y="137065"/>
                  </a:lnTo>
                  <a:lnTo>
                    <a:pt x="852869" y="137065"/>
                  </a:lnTo>
                  <a:cubicBezTo>
                    <a:pt x="808577" y="137065"/>
                    <a:pt x="772382" y="101251"/>
                    <a:pt x="771906" y="56959"/>
                  </a:cubicBezTo>
                  <a:cubicBezTo>
                    <a:pt x="771525" y="25622"/>
                    <a:pt x="745712" y="0"/>
                    <a:pt x="714280" y="0"/>
                  </a:cubicBezTo>
                  <a:lnTo>
                    <a:pt x="57626" y="0"/>
                  </a:lnTo>
                  <a:cubicBezTo>
                    <a:pt x="25908" y="0"/>
                    <a:pt x="0" y="25908"/>
                    <a:pt x="0" y="57626"/>
                  </a:cubicBezTo>
                  <a:lnTo>
                    <a:pt x="0" y="288798"/>
                  </a:lnTo>
                  <a:cubicBezTo>
                    <a:pt x="0" y="289750"/>
                    <a:pt x="0" y="290703"/>
                    <a:pt x="95" y="291655"/>
                  </a:cubicBezTo>
                  <a:cubicBezTo>
                    <a:pt x="286" y="294418"/>
                    <a:pt x="286" y="296799"/>
                    <a:pt x="95" y="299656"/>
                  </a:cubicBezTo>
                  <a:cubicBezTo>
                    <a:pt x="0" y="300895"/>
                    <a:pt x="0" y="302228"/>
                    <a:pt x="0" y="303466"/>
                  </a:cubicBezTo>
                  <a:lnTo>
                    <a:pt x="0" y="427387"/>
                  </a:lnTo>
                  <a:lnTo>
                    <a:pt x="57341" y="426530"/>
                  </a:lnTo>
                  <a:lnTo>
                    <a:pt x="411099" y="426530"/>
                  </a:lnTo>
                  <a:cubicBezTo>
                    <a:pt x="442817" y="426530"/>
                    <a:pt x="468725" y="452438"/>
                    <a:pt x="468725" y="484156"/>
                  </a:cubicBezTo>
                  <a:lnTo>
                    <a:pt x="468725" y="669512"/>
                  </a:lnTo>
                  <a:cubicBezTo>
                    <a:pt x="468725" y="701230"/>
                    <a:pt x="442817" y="727138"/>
                    <a:pt x="411099" y="727138"/>
                  </a:cubicBezTo>
                  <a:lnTo>
                    <a:pt x="390716" y="727138"/>
                  </a:lnTo>
                  <a:cubicBezTo>
                    <a:pt x="346139" y="727138"/>
                    <a:pt x="309753" y="763524"/>
                    <a:pt x="309753" y="808101"/>
                  </a:cubicBezTo>
                  <a:lnTo>
                    <a:pt x="309753" y="946975"/>
                  </a:lnTo>
                  <a:cubicBezTo>
                    <a:pt x="309753" y="979456"/>
                    <a:pt x="283845" y="1006030"/>
                    <a:pt x="252127" y="1006030"/>
                  </a:cubicBezTo>
                  <a:lnTo>
                    <a:pt x="231743" y="1006030"/>
                  </a:lnTo>
                  <a:cubicBezTo>
                    <a:pt x="187166" y="1006030"/>
                    <a:pt x="150781" y="1042416"/>
                    <a:pt x="150781" y="1086993"/>
                  </a:cubicBezTo>
                  <a:lnTo>
                    <a:pt x="150781" y="1293495"/>
                  </a:lnTo>
                  <a:lnTo>
                    <a:pt x="107347" y="1294162"/>
                  </a:lnTo>
                  <a:cubicBezTo>
                    <a:pt x="109347" y="1294352"/>
                    <a:pt x="111347" y="1294352"/>
                    <a:pt x="113348" y="1294352"/>
                  </a:cubicBezTo>
                  <a:lnTo>
                    <a:pt x="226600" y="1294352"/>
                  </a:lnTo>
                  <a:cubicBezTo>
                    <a:pt x="266605" y="1294352"/>
                    <a:pt x="300038" y="1322832"/>
                    <a:pt x="306515" y="1362266"/>
                  </a:cubicBezTo>
                  <a:cubicBezTo>
                    <a:pt x="312992" y="1401889"/>
                    <a:pt x="347567" y="1432274"/>
                    <a:pt x="388906" y="1432274"/>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3" name="Freeform: Shape 72">
              <a:extLst>
                <a:ext uri="{FF2B5EF4-FFF2-40B4-BE49-F238E27FC236}">
                  <a16:creationId xmlns:a16="http://schemas.microsoft.com/office/drawing/2014/main" id="{876EDD4A-2858-4E62-BA98-F0C66EB6A221}"/>
                </a:ext>
              </a:extLst>
            </p:cNvPr>
            <p:cNvSpPr/>
            <p:nvPr/>
          </p:nvSpPr>
          <p:spPr>
            <a:xfrm>
              <a:off x="3572367" y="5286168"/>
              <a:ext cx="417766" cy="299656"/>
            </a:xfrm>
            <a:custGeom>
              <a:avLst/>
              <a:gdLst>
                <a:gd name="connsiteX0" fmla="*/ 0 w 417766"/>
                <a:gd name="connsiteY0" fmla="*/ 57626 h 299656"/>
                <a:gd name="connsiteX1" fmla="*/ 0 w 417766"/>
                <a:gd name="connsiteY1" fmla="*/ 77628 h 299656"/>
                <a:gd name="connsiteX2" fmla="*/ 57626 w 417766"/>
                <a:gd name="connsiteY2" fmla="*/ 135255 h 299656"/>
                <a:gd name="connsiteX3" fmla="*/ 201549 w 417766"/>
                <a:gd name="connsiteY3" fmla="*/ 135255 h 299656"/>
                <a:gd name="connsiteX4" fmla="*/ 282512 w 417766"/>
                <a:gd name="connsiteY4" fmla="*/ 216218 h 299656"/>
                <a:gd name="connsiteX5" fmla="*/ 282512 w 417766"/>
                <a:gd name="connsiteY5" fmla="*/ 242030 h 299656"/>
                <a:gd name="connsiteX6" fmla="*/ 340138 w 417766"/>
                <a:gd name="connsiteY6" fmla="*/ 299656 h 299656"/>
                <a:gd name="connsiteX7" fmla="*/ 360140 w 417766"/>
                <a:gd name="connsiteY7" fmla="*/ 299656 h 299656"/>
                <a:gd name="connsiteX8" fmla="*/ 417767 w 417766"/>
                <a:gd name="connsiteY8" fmla="*/ 242030 h 299656"/>
                <a:gd name="connsiteX9" fmla="*/ 417767 w 417766"/>
                <a:gd name="connsiteY9" fmla="*/ 77628 h 299656"/>
                <a:gd name="connsiteX10" fmla="*/ 417767 w 417766"/>
                <a:gd name="connsiteY10" fmla="*/ 57626 h 299656"/>
                <a:gd name="connsiteX11" fmla="*/ 417767 w 417766"/>
                <a:gd name="connsiteY11" fmla="*/ 56102 h 299656"/>
                <a:gd name="connsiteX12" fmla="*/ 417767 w 417766"/>
                <a:gd name="connsiteY12" fmla="*/ 56102 h 299656"/>
                <a:gd name="connsiteX13" fmla="*/ 417671 w 417766"/>
                <a:gd name="connsiteY13" fmla="*/ 54673 h 299656"/>
                <a:gd name="connsiteX14" fmla="*/ 417671 w 417766"/>
                <a:gd name="connsiteY14" fmla="*/ 54673 h 299656"/>
                <a:gd name="connsiteX15" fmla="*/ 417576 w 417766"/>
                <a:gd name="connsiteY15" fmla="*/ 53244 h 299656"/>
                <a:gd name="connsiteX16" fmla="*/ 417576 w 417766"/>
                <a:gd name="connsiteY16" fmla="*/ 53244 h 299656"/>
                <a:gd name="connsiteX17" fmla="*/ 417481 w 417766"/>
                <a:gd name="connsiteY17" fmla="*/ 51816 h 299656"/>
                <a:gd name="connsiteX18" fmla="*/ 417481 w 417766"/>
                <a:gd name="connsiteY18" fmla="*/ 51816 h 299656"/>
                <a:gd name="connsiteX19" fmla="*/ 417290 w 417766"/>
                <a:gd name="connsiteY19" fmla="*/ 50387 h 299656"/>
                <a:gd name="connsiteX20" fmla="*/ 417290 w 417766"/>
                <a:gd name="connsiteY20" fmla="*/ 50387 h 299656"/>
                <a:gd name="connsiteX21" fmla="*/ 417100 w 417766"/>
                <a:gd name="connsiteY21" fmla="*/ 48958 h 299656"/>
                <a:gd name="connsiteX22" fmla="*/ 417100 w 417766"/>
                <a:gd name="connsiteY22" fmla="*/ 48958 h 299656"/>
                <a:gd name="connsiteX23" fmla="*/ 416909 w 417766"/>
                <a:gd name="connsiteY23" fmla="*/ 47530 h 299656"/>
                <a:gd name="connsiteX24" fmla="*/ 416909 w 417766"/>
                <a:gd name="connsiteY24" fmla="*/ 47530 h 299656"/>
                <a:gd name="connsiteX25" fmla="*/ 416623 w 417766"/>
                <a:gd name="connsiteY25" fmla="*/ 46101 h 299656"/>
                <a:gd name="connsiteX26" fmla="*/ 416623 w 417766"/>
                <a:gd name="connsiteY26" fmla="*/ 46101 h 299656"/>
                <a:gd name="connsiteX27" fmla="*/ 416338 w 417766"/>
                <a:gd name="connsiteY27" fmla="*/ 44672 h 299656"/>
                <a:gd name="connsiteX28" fmla="*/ 416338 w 417766"/>
                <a:gd name="connsiteY28" fmla="*/ 44672 h 299656"/>
                <a:gd name="connsiteX29" fmla="*/ 415957 w 417766"/>
                <a:gd name="connsiteY29" fmla="*/ 43243 h 299656"/>
                <a:gd name="connsiteX30" fmla="*/ 415957 w 417766"/>
                <a:gd name="connsiteY30" fmla="*/ 43243 h 299656"/>
                <a:gd name="connsiteX31" fmla="*/ 415576 w 417766"/>
                <a:gd name="connsiteY31" fmla="*/ 41910 h 299656"/>
                <a:gd name="connsiteX32" fmla="*/ 415576 w 417766"/>
                <a:gd name="connsiteY32" fmla="*/ 41910 h 299656"/>
                <a:gd name="connsiteX33" fmla="*/ 415195 w 417766"/>
                <a:gd name="connsiteY33" fmla="*/ 40577 h 299656"/>
                <a:gd name="connsiteX34" fmla="*/ 415195 w 417766"/>
                <a:gd name="connsiteY34" fmla="*/ 40577 h 299656"/>
                <a:gd name="connsiteX35" fmla="*/ 414719 w 417766"/>
                <a:gd name="connsiteY35" fmla="*/ 39243 h 299656"/>
                <a:gd name="connsiteX36" fmla="*/ 414719 w 417766"/>
                <a:gd name="connsiteY36" fmla="*/ 39243 h 299656"/>
                <a:gd name="connsiteX37" fmla="*/ 414242 w 417766"/>
                <a:gd name="connsiteY37" fmla="*/ 37909 h 299656"/>
                <a:gd name="connsiteX38" fmla="*/ 414242 w 417766"/>
                <a:gd name="connsiteY38" fmla="*/ 37909 h 299656"/>
                <a:gd name="connsiteX39" fmla="*/ 413766 w 417766"/>
                <a:gd name="connsiteY39" fmla="*/ 36576 h 299656"/>
                <a:gd name="connsiteX40" fmla="*/ 413766 w 417766"/>
                <a:gd name="connsiteY40" fmla="*/ 36576 h 299656"/>
                <a:gd name="connsiteX41" fmla="*/ 413195 w 417766"/>
                <a:gd name="connsiteY41" fmla="*/ 35243 h 299656"/>
                <a:gd name="connsiteX42" fmla="*/ 413195 w 417766"/>
                <a:gd name="connsiteY42" fmla="*/ 35243 h 299656"/>
                <a:gd name="connsiteX43" fmla="*/ 412623 w 417766"/>
                <a:gd name="connsiteY43" fmla="*/ 34004 h 299656"/>
                <a:gd name="connsiteX44" fmla="*/ 412623 w 417766"/>
                <a:gd name="connsiteY44" fmla="*/ 34004 h 299656"/>
                <a:gd name="connsiteX45" fmla="*/ 412052 w 417766"/>
                <a:gd name="connsiteY45" fmla="*/ 32766 h 299656"/>
                <a:gd name="connsiteX46" fmla="*/ 412052 w 417766"/>
                <a:gd name="connsiteY46" fmla="*/ 32766 h 299656"/>
                <a:gd name="connsiteX47" fmla="*/ 411385 w 417766"/>
                <a:gd name="connsiteY47" fmla="*/ 31528 h 299656"/>
                <a:gd name="connsiteX48" fmla="*/ 411385 w 417766"/>
                <a:gd name="connsiteY48" fmla="*/ 31528 h 299656"/>
                <a:gd name="connsiteX49" fmla="*/ 410718 w 417766"/>
                <a:gd name="connsiteY49" fmla="*/ 30289 h 299656"/>
                <a:gd name="connsiteX50" fmla="*/ 410718 w 417766"/>
                <a:gd name="connsiteY50" fmla="*/ 30289 h 299656"/>
                <a:gd name="connsiteX51" fmla="*/ 410051 w 417766"/>
                <a:gd name="connsiteY51" fmla="*/ 29051 h 299656"/>
                <a:gd name="connsiteX52" fmla="*/ 410051 w 417766"/>
                <a:gd name="connsiteY52" fmla="*/ 29051 h 299656"/>
                <a:gd name="connsiteX53" fmla="*/ 409385 w 417766"/>
                <a:gd name="connsiteY53" fmla="*/ 27813 h 299656"/>
                <a:gd name="connsiteX54" fmla="*/ 409385 w 417766"/>
                <a:gd name="connsiteY54" fmla="*/ 27813 h 299656"/>
                <a:gd name="connsiteX55" fmla="*/ 408622 w 417766"/>
                <a:gd name="connsiteY55" fmla="*/ 26670 h 299656"/>
                <a:gd name="connsiteX56" fmla="*/ 408622 w 417766"/>
                <a:gd name="connsiteY56" fmla="*/ 26670 h 299656"/>
                <a:gd name="connsiteX57" fmla="*/ 407861 w 417766"/>
                <a:gd name="connsiteY57" fmla="*/ 25527 h 299656"/>
                <a:gd name="connsiteX58" fmla="*/ 407861 w 417766"/>
                <a:gd name="connsiteY58" fmla="*/ 25527 h 299656"/>
                <a:gd name="connsiteX59" fmla="*/ 407098 w 417766"/>
                <a:gd name="connsiteY59" fmla="*/ 24384 h 299656"/>
                <a:gd name="connsiteX60" fmla="*/ 407098 w 417766"/>
                <a:gd name="connsiteY60" fmla="*/ 24384 h 299656"/>
                <a:gd name="connsiteX61" fmla="*/ 406241 w 417766"/>
                <a:gd name="connsiteY61" fmla="*/ 23241 h 299656"/>
                <a:gd name="connsiteX62" fmla="*/ 406241 w 417766"/>
                <a:gd name="connsiteY62" fmla="*/ 23241 h 299656"/>
                <a:gd name="connsiteX63" fmla="*/ 405384 w 417766"/>
                <a:gd name="connsiteY63" fmla="*/ 22193 h 299656"/>
                <a:gd name="connsiteX64" fmla="*/ 405384 w 417766"/>
                <a:gd name="connsiteY64" fmla="*/ 22193 h 299656"/>
                <a:gd name="connsiteX65" fmla="*/ 404527 w 417766"/>
                <a:gd name="connsiteY65" fmla="*/ 21145 h 299656"/>
                <a:gd name="connsiteX66" fmla="*/ 404527 w 417766"/>
                <a:gd name="connsiteY66" fmla="*/ 21145 h 299656"/>
                <a:gd name="connsiteX67" fmla="*/ 403670 w 417766"/>
                <a:gd name="connsiteY67" fmla="*/ 20098 h 299656"/>
                <a:gd name="connsiteX68" fmla="*/ 403670 w 417766"/>
                <a:gd name="connsiteY68" fmla="*/ 20098 h 299656"/>
                <a:gd name="connsiteX69" fmla="*/ 402717 w 417766"/>
                <a:gd name="connsiteY69" fmla="*/ 19050 h 299656"/>
                <a:gd name="connsiteX70" fmla="*/ 402717 w 417766"/>
                <a:gd name="connsiteY70" fmla="*/ 19050 h 299656"/>
                <a:gd name="connsiteX71" fmla="*/ 401764 w 417766"/>
                <a:gd name="connsiteY71" fmla="*/ 18002 h 299656"/>
                <a:gd name="connsiteX72" fmla="*/ 401764 w 417766"/>
                <a:gd name="connsiteY72" fmla="*/ 18002 h 299656"/>
                <a:gd name="connsiteX73" fmla="*/ 400812 w 417766"/>
                <a:gd name="connsiteY73" fmla="*/ 17050 h 299656"/>
                <a:gd name="connsiteX74" fmla="*/ 400812 w 417766"/>
                <a:gd name="connsiteY74" fmla="*/ 17050 h 299656"/>
                <a:gd name="connsiteX75" fmla="*/ 399860 w 417766"/>
                <a:gd name="connsiteY75" fmla="*/ 16097 h 299656"/>
                <a:gd name="connsiteX76" fmla="*/ 399860 w 417766"/>
                <a:gd name="connsiteY76" fmla="*/ 16097 h 299656"/>
                <a:gd name="connsiteX77" fmla="*/ 398812 w 417766"/>
                <a:gd name="connsiteY77" fmla="*/ 15144 h 299656"/>
                <a:gd name="connsiteX78" fmla="*/ 398812 w 417766"/>
                <a:gd name="connsiteY78" fmla="*/ 15144 h 299656"/>
                <a:gd name="connsiteX79" fmla="*/ 397764 w 417766"/>
                <a:gd name="connsiteY79" fmla="*/ 14192 h 299656"/>
                <a:gd name="connsiteX80" fmla="*/ 397764 w 417766"/>
                <a:gd name="connsiteY80" fmla="*/ 14192 h 299656"/>
                <a:gd name="connsiteX81" fmla="*/ 396716 w 417766"/>
                <a:gd name="connsiteY81" fmla="*/ 13335 h 299656"/>
                <a:gd name="connsiteX82" fmla="*/ 396716 w 417766"/>
                <a:gd name="connsiteY82" fmla="*/ 13335 h 299656"/>
                <a:gd name="connsiteX83" fmla="*/ 395669 w 417766"/>
                <a:gd name="connsiteY83" fmla="*/ 12478 h 299656"/>
                <a:gd name="connsiteX84" fmla="*/ 395669 w 417766"/>
                <a:gd name="connsiteY84" fmla="*/ 12478 h 299656"/>
                <a:gd name="connsiteX85" fmla="*/ 394621 w 417766"/>
                <a:gd name="connsiteY85" fmla="*/ 11620 h 299656"/>
                <a:gd name="connsiteX86" fmla="*/ 394621 w 417766"/>
                <a:gd name="connsiteY86" fmla="*/ 11620 h 299656"/>
                <a:gd name="connsiteX87" fmla="*/ 393478 w 417766"/>
                <a:gd name="connsiteY87" fmla="*/ 10763 h 299656"/>
                <a:gd name="connsiteX88" fmla="*/ 393478 w 417766"/>
                <a:gd name="connsiteY88" fmla="*/ 10763 h 299656"/>
                <a:gd name="connsiteX89" fmla="*/ 392335 w 417766"/>
                <a:gd name="connsiteY89" fmla="*/ 10001 h 299656"/>
                <a:gd name="connsiteX90" fmla="*/ 392335 w 417766"/>
                <a:gd name="connsiteY90" fmla="*/ 10001 h 299656"/>
                <a:gd name="connsiteX91" fmla="*/ 391192 w 417766"/>
                <a:gd name="connsiteY91" fmla="*/ 9239 h 299656"/>
                <a:gd name="connsiteX92" fmla="*/ 391192 w 417766"/>
                <a:gd name="connsiteY92" fmla="*/ 9239 h 299656"/>
                <a:gd name="connsiteX93" fmla="*/ 390049 w 417766"/>
                <a:gd name="connsiteY93" fmla="*/ 8477 h 299656"/>
                <a:gd name="connsiteX94" fmla="*/ 390049 w 417766"/>
                <a:gd name="connsiteY94" fmla="*/ 8477 h 299656"/>
                <a:gd name="connsiteX95" fmla="*/ 388811 w 417766"/>
                <a:gd name="connsiteY95" fmla="*/ 7811 h 299656"/>
                <a:gd name="connsiteX96" fmla="*/ 388811 w 417766"/>
                <a:gd name="connsiteY96" fmla="*/ 7811 h 299656"/>
                <a:gd name="connsiteX97" fmla="*/ 387572 w 417766"/>
                <a:gd name="connsiteY97" fmla="*/ 7144 h 299656"/>
                <a:gd name="connsiteX98" fmla="*/ 387572 w 417766"/>
                <a:gd name="connsiteY98" fmla="*/ 7144 h 299656"/>
                <a:gd name="connsiteX99" fmla="*/ 386334 w 417766"/>
                <a:gd name="connsiteY99" fmla="*/ 6477 h 299656"/>
                <a:gd name="connsiteX100" fmla="*/ 386334 w 417766"/>
                <a:gd name="connsiteY100" fmla="*/ 6477 h 299656"/>
                <a:gd name="connsiteX101" fmla="*/ 385096 w 417766"/>
                <a:gd name="connsiteY101" fmla="*/ 5810 h 299656"/>
                <a:gd name="connsiteX102" fmla="*/ 385096 w 417766"/>
                <a:gd name="connsiteY102" fmla="*/ 5810 h 299656"/>
                <a:gd name="connsiteX103" fmla="*/ 383858 w 417766"/>
                <a:gd name="connsiteY103" fmla="*/ 5239 h 299656"/>
                <a:gd name="connsiteX104" fmla="*/ 383858 w 417766"/>
                <a:gd name="connsiteY104" fmla="*/ 5239 h 299656"/>
                <a:gd name="connsiteX105" fmla="*/ 382619 w 417766"/>
                <a:gd name="connsiteY105" fmla="*/ 4667 h 299656"/>
                <a:gd name="connsiteX106" fmla="*/ 382619 w 417766"/>
                <a:gd name="connsiteY106" fmla="*/ 4667 h 299656"/>
                <a:gd name="connsiteX107" fmla="*/ 381286 w 417766"/>
                <a:gd name="connsiteY107" fmla="*/ 4096 h 299656"/>
                <a:gd name="connsiteX108" fmla="*/ 381286 w 417766"/>
                <a:gd name="connsiteY108" fmla="*/ 4096 h 299656"/>
                <a:gd name="connsiteX109" fmla="*/ 379952 w 417766"/>
                <a:gd name="connsiteY109" fmla="*/ 3620 h 299656"/>
                <a:gd name="connsiteX110" fmla="*/ 379952 w 417766"/>
                <a:gd name="connsiteY110" fmla="*/ 3620 h 299656"/>
                <a:gd name="connsiteX111" fmla="*/ 378619 w 417766"/>
                <a:gd name="connsiteY111" fmla="*/ 3143 h 299656"/>
                <a:gd name="connsiteX112" fmla="*/ 378619 w 417766"/>
                <a:gd name="connsiteY112" fmla="*/ 3143 h 299656"/>
                <a:gd name="connsiteX113" fmla="*/ 377285 w 417766"/>
                <a:gd name="connsiteY113" fmla="*/ 2667 h 299656"/>
                <a:gd name="connsiteX114" fmla="*/ 377285 w 417766"/>
                <a:gd name="connsiteY114" fmla="*/ 2667 h 299656"/>
                <a:gd name="connsiteX115" fmla="*/ 375952 w 417766"/>
                <a:gd name="connsiteY115" fmla="*/ 2286 h 299656"/>
                <a:gd name="connsiteX116" fmla="*/ 375952 w 417766"/>
                <a:gd name="connsiteY116" fmla="*/ 2286 h 299656"/>
                <a:gd name="connsiteX117" fmla="*/ 374618 w 417766"/>
                <a:gd name="connsiteY117" fmla="*/ 1905 h 299656"/>
                <a:gd name="connsiteX118" fmla="*/ 374618 w 417766"/>
                <a:gd name="connsiteY118" fmla="*/ 1905 h 299656"/>
                <a:gd name="connsiteX119" fmla="*/ 373285 w 417766"/>
                <a:gd name="connsiteY119" fmla="*/ 1524 h 299656"/>
                <a:gd name="connsiteX120" fmla="*/ 373285 w 417766"/>
                <a:gd name="connsiteY120" fmla="*/ 1524 h 299656"/>
                <a:gd name="connsiteX121" fmla="*/ 371856 w 417766"/>
                <a:gd name="connsiteY121" fmla="*/ 1238 h 299656"/>
                <a:gd name="connsiteX122" fmla="*/ 371856 w 417766"/>
                <a:gd name="connsiteY122" fmla="*/ 1238 h 299656"/>
                <a:gd name="connsiteX123" fmla="*/ 370427 w 417766"/>
                <a:gd name="connsiteY123" fmla="*/ 952 h 299656"/>
                <a:gd name="connsiteX124" fmla="*/ 370427 w 417766"/>
                <a:gd name="connsiteY124" fmla="*/ 952 h 299656"/>
                <a:gd name="connsiteX125" fmla="*/ 368998 w 417766"/>
                <a:gd name="connsiteY125" fmla="*/ 667 h 299656"/>
                <a:gd name="connsiteX126" fmla="*/ 368998 w 417766"/>
                <a:gd name="connsiteY126" fmla="*/ 667 h 299656"/>
                <a:gd name="connsiteX127" fmla="*/ 367570 w 417766"/>
                <a:gd name="connsiteY127" fmla="*/ 476 h 299656"/>
                <a:gd name="connsiteX128" fmla="*/ 367570 w 417766"/>
                <a:gd name="connsiteY128" fmla="*/ 476 h 299656"/>
                <a:gd name="connsiteX129" fmla="*/ 366141 w 417766"/>
                <a:gd name="connsiteY129" fmla="*/ 285 h 299656"/>
                <a:gd name="connsiteX130" fmla="*/ 366141 w 417766"/>
                <a:gd name="connsiteY130" fmla="*/ 285 h 299656"/>
                <a:gd name="connsiteX131" fmla="*/ 364712 w 417766"/>
                <a:gd name="connsiteY131" fmla="*/ 190 h 299656"/>
                <a:gd name="connsiteX132" fmla="*/ 364712 w 417766"/>
                <a:gd name="connsiteY132" fmla="*/ 190 h 299656"/>
                <a:gd name="connsiteX133" fmla="*/ 363284 w 417766"/>
                <a:gd name="connsiteY133" fmla="*/ 95 h 299656"/>
                <a:gd name="connsiteX134" fmla="*/ 363284 w 417766"/>
                <a:gd name="connsiteY134" fmla="*/ 95 h 299656"/>
                <a:gd name="connsiteX135" fmla="*/ 362807 w 417766"/>
                <a:gd name="connsiteY135" fmla="*/ 95 h 299656"/>
                <a:gd name="connsiteX136" fmla="*/ 360902 w 417766"/>
                <a:gd name="connsiteY136" fmla="*/ 0 h 299656"/>
                <a:gd name="connsiteX137" fmla="*/ 360426 w 417766"/>
                <a:gd name="connsiteY137" fmla="*/ 0 h 299656"/>
                <a:gd name="connsiteX138" fmla="*/ 360426 w 417766"/>
                <a:gd name="connsiteY138" fmla="*/ 0 h 299656"/>
                <a:gd name="connsiteX139" fmla="*/ 340423 w 417766"/>
                <a:gd name="connsiteY139" fmla="*/ 0 h 299656"/>
                <a:gd name="connsiteX140" fmla="*/ 57912 w 417766"/>
                <a:gd name="connsiteY140" fmla="*/ 0 h 299656"/>
                <a:gd name="connsiteX141" fmla="*/ 0 w 417766"/>
                <a:gd name="connsiteY141" fmla="*/ 57626 h 299656"/>
                <a:gd name="connsiteX142" fmla="*/ 0 w 417766"/>
                <a:gd name="connsiteY142" fmla="*/ 57626 h 299656"/>
                <a:gd name="connsiteX143" fmla="*/ 417767 w 417766"/>
                <a:gd name="connsiteY143" fmla="*/ 57626 h 299656"/>
                <a:gd name="connsiteX144" fmla="*/ 417767 w 417766"/>
                <a:gd name="connsiteY144" fmla="*/ 57626 h 299656"/>
                <a:gd name="connsiteX145" fmla="*/ 417767 w 417766"/>
                <a:gd name="connsiteY145" fmla="*/ 57626 h 29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17766" h="299656">
                  <a:moveTo>
                    <a:pt x="0" y="57626"/>
                  </a:moveTo>
                  <a:lnTo>
                    <a:pt x="0" y="77628"/>
                  </a:lnTo>
                  <a:cubicBezTo>
                    <a:pt x="0" y="109347"/>
                    <a:pt x="25908" y="135255"/>
                    <a:pt x="57626" y="135255"/>
                  </a:cubicBezTo>
                  <a:lnTo>
                    <a:pt x="201549" y="135255"/>
                  </a:lnTo>
                  <a:cubicBezTo>
                    <a:pt x="246126" y="135255"/>
                    <a:pt x="282512" y="171640"/>
                    <a:pt x="282512" y="216218"/>
                  </a:cubicBezTo>
                  <a:lnTo>
                    <a:pt x="282512" y="242030"/>
                  </a:lnTo>
                  <a:cubicBezTo>
                    <a:pt x="282512" y="273748"/>
                    <a:pt x="308420" y="299656"/>
                    <a:pt x="340138" y="299656"/>
                  </a:cubicBezTo>
                  <a:lnTo>
                    <a:pt x="360140" y="299656"/>
                  </a:lnTo>
                  <a:cubicBezTo>
                    <a:pt x="391859" y="299656"/>
                    <a:pt x="417767" y="273748"/>
                    <a:pt x="417767" y="242030"/>
                  </a:cubicBezTo>
                  <a:lnTo>
                    <a:pt x="417767" y="77628"/>
                  </a:lnTo>
                  <a:lnTo>
                    <a:pt x="417767" y="57626"/>
                  </a:lnTo>
                  <a:lnTo>
                    <a:pt x="417767" y="56102"/>
                  </a:lnTo>
                  <a:lnTo>
                    <a:pt x="417767" y="56102"/>
                  </a:lnTo>
                  <a:lnTo>
                    <a:pt x="417671" y="54673"/>
                  </a:lnTo>
                  <a:lnTo>
                    <a:pt x="417671" y="54673"/>
                  </a:lnTo>
                  <a:lnTo>
                    <a:pt x="417576" y="53244"/>
                  </a:lnTo>
                  <a:lnTo>
                    <a:pt x="417576" y="53244"/>
                  </a:lnTo>
                  <a:lnTo>
                    <a:pt x="417481" y="51816"/>
                  </a:lnTo>
                  <a:lnTo>
                    <a:pt x="417481" y="51816"/>
                  </a:lnTo>
                  <a:lnTo>
                    <a:pt x="417290" y="50387"/>
                  </a:lnTo>
                  <a:lnTo>
                    <a:pt x="417290" y="50387"/>
                  </a:lnTo>
                  <a:lnTo>
                    <a:pt x="417100" y="48958"/>
                  </a:lnTo>
                  <a:lnTo>
                    <a:pt x="417100" y="48958"/>
                  </a:lnTo>
                  <a:lnTo>
                    <a:pt x="416909" y="47530"/>
                  </a:lnTo>
                  <a:lnTo>
                    <a:pt x="416909" y="47530"/>
                  </a:lnTo>
                  <a:cubicBezTo>
                    <a:pt x="416814" y="47054"/>
                    <a:pt x="416719" y="46577"/>
                    <a:pt x="416623" y="46101"/>
                  </a:cubicBezTo>
                  <a:lnTo>
                    <a:pt x="416623" y="46101"/>
                  </a:lnTo>
                  <a:lnTo>
                    <a:pt x="416338" y="44672"/>
                  </a:lnTo>
                  <a:lnTo>
                    <a:pt x="416338" y="44672"/>
                  </a:lnTo>
                  <a:lnTo>
                    <a:pt x="415957" y="43243"/>
                  </a:lnTo>
                  <a:lnTo>
                    <a:pt x="415957" y="43243"/>
                  </a:lnTo>
                  <a:lnTo>
                    <a:pt x="415576" y="41910"/>
                  </a:lnTo>
                  <a:lnTo>
                    <a:pt x="415576" y="41910"/>
                  </a:lnTo>
                  <a:lnTo>
                    <a:pt x="415195" y="40577"/>
                  </a:lnTo>
                  <a:lnTo>
                    <a:pt x="415195" y="40577"/>
                  </a:lnTo>
                  <a:lnTo>
                    <a:pt x="414719" y="39243"/>
                  </a:lnTo>
                  <a:lnTo>
                    <a:pt x="414719" y="39243"/>
                  </a:lnTo>
                  <a:lnTo>
                    <a:pt x="414242" y="37909"/>
                  </a:lnTo>
                  <a:lnTo>
                    <a:pt x="414242" y="37909"/>
                  </a:lnTo>
                  <a:lnTo>
                    <a:pt x="413766" y="36576"/>
                  </a:lnTo>
                  <a:lnTo>
                    <a:pt x="413766" y="36576"/>
                  </a:lnTo>
                  <a:lnTo>
                    <a:pt x="413195" y="35243"/>
                  </a:lnTo>
                  <a:lnTo>
                    <a:pt x="413195" y="35243"/>
                  </a:lnTo>
                  <a:lnTo>
                    <a:pt x="412623" y="34004"/>
                  </a:lnTo>
                  <a:lnTo>
                    <a:pt x="412623" y="34004"/>
                  </a:lnTo>
                  <a:lnTo>
                    <a:pt x="412052" y="32766"/>
                  </a:lnTo>
                  <a:lnTo>
                    <a:pt x="412052" y="32766"/>
                  </a:lnTo>
                  <a:lnTo>
                    <a:pt x="411385" y="31528"/>
                  </a:lnTo>
                  <a:lnTo>
                    <a:pt x="411385" y="31528"/>
                  </a:lnTo>
                  <a:cubicBezTo>
                    <a:pt x="411194" y="31146"/>
                    <a:pt x="411004" y="30670"/>
                    <a:pt x="410718" y="30289"/>
                  </a:cubicBezTo>
                  <a:lnTo>
                    <a:pt x="410718" y="30289"/>
                  </a:lnTo>
                  <a:lnTo>
                    <a:pt x="410051" y="29051"/>
                  </a:lnTo>
                  <a:lnTo>
                    <a:pt x="410051" y="29051"/>
                  </a:lnTo>
                  <a:cubicBezTo>
                    <a:pt x="409861" y="28670"/>
                    <a:pt x="409575" y="28289"/>
                    <a:pt x="409385" y="27813"/>
                  </a:cubicBezTo>
                  <a:lnTo>
                    <a:pt x="409385" y="27813"/>
                  </a:lnTo>
                  <a:lnTo>
                    <a:pt x="408622" y="26670"/>
                  </a:lnTo>
                  <a:lnTo>
                    <a:pt x="408622" y="26670"/>
                  </a:lnTo>
                  <a:lnTo>
                    <a:pt x="407861" y="25527"/>
                  </a:lnTo>
                  <a:lnTo>
                    <a:pt x="407861" y="25527"/>
                  </a:lnTo>
                  <a:lnTo>
                    <a:pt x="407098" y="24384"/>
                  </a:lnTo>
                  <a:lnTo>
                    <a:pt x="407098" y="24384"/>
                  </a:lnTo>
                  <a:lnTo>
                    <a:pt x="406241" y="23241"/>
                  </a:lnTo>
                  <a:lnTo>
                    <a:pt x="406241" y="23241"/>
                  </a:lnTo>
                  <a:lnTo>
                    <a:pt x="405384" y="22193"/>
                  </a:lnTo>
                  <a:lnTo>
                    <a:pt x="405384" y="22193"/>
                  </a:lnTo>
                  <a:cubicBezTo>
                    <a:pt x="405098" y="21812"/>
                    <a:pt x="404813" y="21431"/>
                    <a:pt x="404527" y="21145"/>
                  </a:cubicBezTo>
                  <a:lnTo>
                    <a:pt x="404527" y="21145"/>
                  </a:lnTo>
                  <a:lnTo>
                    <a:pt x="403670" y="20098"/>
                  </a:lnTo>
                  <a:lnTo>
                    <a:pt x="403670" y="20098"/>
                  </a:lnTo>
                  <a:lnTo>
                    <a:pt x="402717" y="19050"/>
                  </a:lnTo>
                  <a:lnTo>
                    <a:pt x="402717" y="19050"/>
                  </a:lnTo>
                  <a:lnTo>
                    <a:pt x="401764" y="18002"/>
                  </a:lnTo>
                  <a:lnTo>
                    <a:pt x="401764" y="18002"/>
                  </a:lnTo>
                  <a:lnTo>
                    <a:pt x="400812" y="17050"/>
                  </a:lnTo>
                  <a:lnTo>
                    <a:pt x="400812" y="17050"/>
                  </a:lnTo>
                  <a:lnTo>
                    <a:pt x="399860" y="16097"/>
                  </a:lnTo>
                  <a:lnTo>
                    <a:pt x="399860" y="16097"/>
                  </a:lnTo>
                  <a:lnTo>
                    <a:pt x="398812" y="15144"/>
                  </a:lnTo>
                  <a:lnTo>
                    <a:pt x="398812" y="15144"/>
                  </a:lnTo>
                  <a:lnTo>
                    <a:pt x="397764" y="14192"/>
                  </a:lnTo>
                  <a:lnTo>
                    <a:pt x="397764" y="14192"/>
                  </a:lnTo>
                  <a:lnTo>
                    <a:pt x="396716" y="13335"/>
                  </a:lnTo>
                  <a:lnTo>
                    <a:pt x="396716" y="13335"/>
                  </a:lnTo>
                  <a:cubicBezTo>
                    <a:pt x="396335" y="13049"/>
                    <a:pt x="395954" y="12763"/>
                    <a:pt x="395669" y="12478"/>
                  </a:cubicBezTo>
                  <a:lnTo>
                    <a:pt x="395669" y="12478"/>
                  </a:lnTo>
                  <a:cubicBezTo>
                    <a:pt x="395288" y="12192"/>
                    <a:pt x="394906" y="11906"/>
                    <a:pt x="394621" y="11620"/>
                  </a:cubicBezTo>
                  <a:lnTo>
                    <a:pt x="394621" y="11620"/>
                  </a:lnTo>
                  <a:lnTo>
                    <a:pt x="393478" y="10763"/>
                  </a:lnTo>
                  <a:lnTo>
                    <a:pt x="393478" y="10763"/>
                  </a:lnTo>
                  <a:lnTo>
                    <a:pt x="392335" y="10001"/>
                  </a:lnTo>
                  <a:lnTo>
                    <a:pt x="392335" y="10001"/>
                  </a:lnTo>
                  <a:lnTo>
                    <a:pt x="391192" y="9239"/>
                  </a:lnTo>
                  <a:lnTo>
                    <a:pt x="391192" y="9239"/>
                  </a:lnTo>
                  <a:lnTo>
                    <a:pt x="390049" y="8477"/>
                  </a:lnTo>
                  <a:lnTo>
                    <a:pt x="390049" y="8477"/>
                  </a:lnTo>
                  <a:lnTo>
                    <a:pt x="388811" y="7811"/>
                  </a:lnTo>
                  <a:lnTo>
                    <a:pt x="388811" y="7811"/>
                  </a:lnTo>
                  <a:lnTo>
                    <a:pt x="387572" y="7144"/>
                  </a:lnTo>
                  <a:lnTo>
                    <a:pt x="387572" y="7144"/>
                  </a:lnTo>
                  <a:lnTo>
                    <a:pt x="386334" y="6477"/>
                  </a:lnTo>
                  <a:lnTo>
                    <a:pt x="386334" y="6477"/>
                  </a:lnTo>
                  <a:lnTo>
                    <a:pt x="385096" y="5810"/>
                  </a:lnTo>
                  <a:lnTo>
                    <a:pt x="385096" y="5810"/>
                  </a:lnTo>
                  <a:lnTo>
                    <a:pt x="383858" y="5239"/>
                  </a:lnTo>
                  <a:lnTo>
                    <a:pt x="383858" y="5239"/>
                  </a:lnTo>
                  <a:cubicBezTo>
                    <a:pt x="383477" y="5048"/>
                    <a:pt x="383000" y="4858"/>
                    <a:pt x="382619" y="4667"/>
                  </a:cubicBezTo>
                  <a:lnTo>
                    <a:pt x="382619" y="4667"/>
                  </a:lnTo>
                  <a:lnTo>
                    <a:pt x="381286" y="4096"/>
                  </a:lnTo>
                  <a:lnTo>
                    <a:pt x="381286" y="4096"/>
                  </a:lnTo>
                  <a:lnTo>
                    <a:pt x="379952" y="3620"/>
                  </a:lnTo>
                  <a:lnTo>
                    <a:pt x="379952" y="3620"/>
                  </a:lnTo>
                  <a:lnTo>
                    <a:pt x="378619" y="3143"/>
                  </a:lnTo>
                  <a:lnTo>
                    <a:pt x="378619" y="3143"/>
                  </a:lnTo>
                  <a:lnTo>
                    <a:pt x="377285" y="2667"/>
                  </a:lnTo>
                  <a:lnTo>
                    <a:pt x="377285" y="2667"/>
                  </a:lnTo>
                  <a:lnTo>
                    <a:pt x="375952" y="2286"/>
                  </a:lnTo>
                  <a:lnTo>
                    <a:pt x="375952" y="2286"/>
                  </a:lnTo>
                  <a:lnTo>
                    <a:pt x="374618" y="1905"/>
                  </a:lnTo>
                  <a:lnTo>
                    <a:pt x="374618" y="1905"/>
                  </a:lnTo>
                  <a:lnTo>
                    <a:pt x="373285" y="1524"/>
                  </a:lnTo>
                  <a:lnTo>
                    <a:pt x="373285" y="1524"/>
                  </a:lnTo>
                  <a:lnTo>
                    <a:pt x="371856" y="1238"/>
                  </a:lnTo>
                  <a:lnTo>
                    <a:pt x="371856" y="1238"/>
                  </a:lnTo>
                  <a:cubicBezTo>
                    <a:pt x="371380" y="1143"/>
                    <a:pt x="370904" y="1048"/>
                    <a:pt x="370427" y="952"/>
                  </a:cubicBezTo>
                  <a:lnTo>
                    <a:pt x="370427" y="952"/>
                  </a:lnTo>
                  <a:lnTo>
                    <a:pt x="368998" y="667"/>
                  </a:lnTo>
                  <a:lnTo>
                    <a:pt x="368998" y="667"/>
                  </a:lnTo>
                  <a:lnTo>
                    <a:pt x="367570" y="476"/>
                  </a:lnTo>
                  <a:lnTo>
                    <a:pt x="367570" y="476"/>
                  </a:lnTo>
                  <a:lnTo>
                    <a:pt x="366141" y="285"/>
                  </a:lnTo>
                  <a:lnTo>
                    <a:pt x="366141" y="285"/>
                  </a:lnTo>
                  <a:lnTo>
                    <a:pt x="364712" y="190"/>
                  </a:lnTo>
                  <a:lnTo>
                    <a:pt x="364712" y="190"/>
                  </a:lnTo>
                  <a:lnTo>
                    <a:pt x="363284" y="95"/>
                  </a:lnTo>
                  <a:lnTo>
                    <a:pt x="363284" y="95"/>
                  </a:lnTo>
                  <a:lnTo>
                    <a:pt x="362807" y="95"/>
                  </a:lnTo>
                  <a:cubicBezTo>
                    <a:pt x="362141" y="95"/>
                    <a:pt x="361569" y="95"/>
                    <a:pt x="360902" y="0"/>
                  </a:cubicBezTo>
                  <a:lnTo>
                    <a:pt x="360426" y="0"/>
                  </a:lnTo>
                  <a:lnTo>
                    <a:pt x="360426" y="0"/>
                  </a:lnTo>
                  <a:lnTo>
                    <a:pt x="340423" y="0"/>
                  </a:lnTo>
                  <a:lnTo>
                    <a:pt x="57912" y="0"/>
                  </a:lnTo>
                  <a:cubicBezTo>
                    <a:pt x="25908" y="0"/>
                    <a:pt x="0" y="25908"/>
                    <a:pt x="0" y="57626"/>
                  </a:cubicBezTo>
                  <a:lnTo>
                    <a:pt x="0" y="57626"/>
                  </a:lnTo>
                  <a:close/>
                  <a:moveTo>
                    <a:pt x="417767" y="57626"/>
                  </a:moveTo>
                  <a:lnTo>
                    <a:pt x="417767" y="57626"/>
                  </a:lnTo>
                  <a:lnTo>
                    <a:pt x="417767" y="5762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4" name="Freeform: Shape 73">
              <a:extLst>
                <a:ext uri="{FF2B5EF4-FFF2-40B4-BE49-F238E27FC236}">
                  <a16:creationId xmlns:a16="http://schemas.microsoft.com/office/drawing/2014/main" id="{287E926B-E962-4E91-AD5B-CB7DB0BF22AA}"/>
                </a:ext>
              </a:extLst>
            </p:cNvPr>
            <p:cNvSpPr/>
            <p:nvPr/>
          </p:nvSpPr>
          <p:spPr>
            <a:xfrm>
              <a:off x="2750550" y="3676824"/>
              <a:ext cx="1739455" cy="1600200"/>
            </a:xfrm>
            <a:custGeom>
              <a:avLst/>
              <a:gdLst>
                <a:gd name="connsiteX0" fmla="*/ 476 w 1739455"/>
                <a:gd name="connsiteY0" fmla="*/ 514921 h 1600200"/>
                <a:gd name="connsiteX1" fmla="*/ 48006 w 1739455"/>
                <a:gd name="connsiteY1" fmla="*/ 442722 h 1600200"/>
                <a:gd name="connsiteX2" fmla="*/ 234791 w 1739455"/>
                <a:gd name="connsiteY2" fmla="*/ 442722 h 1600200"/>
                <a:gd name="connsiteX3" fmla="*/ 319373 w 1739455"/>
                <a:gd name="connsiteY3" fmla="*/ 508063 h 1600200"/>
                <a:gd name="connsiteX4" fmla="*/ 319373 w 1739455"/>
                <a:gd name="connsiteY4" fmla="*/ 527018 h 1600200"/>
                <a:gd name="connsiteX5" fmla="*/ 377000 w 1739455"/>
                <a:gd name="connsiteY5" fmla="*/ 584645 h 1600200"/>
                <a:gd name="connsiteX6" fmla="*/ 405098 w 1739455"/>
                <a:gd name="connsiteY6" fmla="*/ 584645 h 1600200"/>
                <a:gd name="connsiteX7" fmla="*/ 486061 w 1739455"/>
                <a:gd name="connsiteY7" fmla="*/ 665607 h 1600200"/>
                <a:gd name="connsiteX8" fmla="*/ 486061 w 1739455"/>
                <a:gd name="connsiteY8" fmla="*/ 672751 h 1600200"/>
                <a:gd name="connsiteX9" fmla="*/ 486061 w 1739455"/>
                <a:gd name="connsiteY9" fmla="*/ 674275 h 1600200"/>
                <a:gd name="connsiteX10" fmla="*/ 486061 w 1739455"/>
                <a:gd name="connsiteY10" fmla="*/ 674275 h 1600200"/>
                <a:gd name="connsiteX11" fmla="*/ 486156 w 1739455"/>
                <a:gd name="connsiteY11" fmla="*/ 675704 h 1600200"/>
                <a:gd name="connsiteX12" fmla="*/ 486156 w 1739455"/>
                <a:gd name="connsiteY12" fmla="*/ 675704 h 1600200"/>
                <a:gd name="connsiteX13" fmla="*/ 486251 w 1739455"/>
                <a:gd name="connsiteY13" fmla="*/ 677132 h 1600200"/>
                <a:gd name="connsiteX14" fmla="*/ 486251 w 1739455"/>
                <a:gd name="connsiteY14" fmla="*/ 677132 h 1600200"/>
                <a:gd name="connsiteX15" fmla="*/ 486346 w 1739455"/>
                <a:gd name="connsiteY15" fmla="*/ 678561 h 1600200"/>
                <a:gd name="connsiteX16" fmla="*/ 486346 w 1739455"/>
                <a:gd name="connsiteY16" fmla="*/ 678561 h 1600200"/>
                <a:gd name="connsiteX17" fmla="*/ 486537 w 1739455"/>
                <a:gd name="connsiteY17" fmla="*/ 679990 h 1600200"/>
                <a:gd name="connsiteX18" fmla="*/ 486537 w 1739455"/>
                <a:gd name="connsiteY18" fmla="*/ 679990 h 1600200"/>
                <a:gd name="connsiteX19" fmla="*/ 486728 w 1739455"/>
                <a:gd name="connsiteY19" fmla="*/ 681419 h 1600200"/>
                <a:gd name="connsiteX20" fmla="*/ 486728 w 1739455"/>
                <a:gd name="connsiteY20" fmla="*/ 681419 h 1600200"/>
                <a:gd name="connsiteX21" fmla="*/ 486918 w 1739455"/>
                <a:gd name="connsiteY21" fmla="*/ 682847 h 1600200"/>
                <a:gd name="connsiteX22" fmla="*/ 486918 w 1739455"/>
                <a:gd name="connsiteY22" fmla="*/ 682847 h 1600200"/>
                <a:gd name="connsiteX23" fmla="*/ 509206 w 1739455"/>
                <a:gd name="connsiteY23" fmla="*/ 718852 h 1600200"/>
                <a:gd name="connsiteX24" fmla="*/ 509206 w 1739455"/>
                <a:gd name="connsiteY24" fmla="*/ 718852 h 1600200"/>
                <a:gd name="connsiteX25" fmla="*/ 510350 w 1739455"/>
                <a:gd name="connsiteY25" fmla="*/ 719709 h 1600200"/>
                <a:gd name="connsiteX26" fmla="*/ 510350 w 1739455"/>
                <a:gd name="connsiteY26" fmla="*/ 719709 h 1600200"/>
                <a:gd name="connsiteX27" fmla="*/ 511493 w 1739455"/>
                <a:gd name="connsiteY27" fmla="*/ 720471 h 1600200"/>
                <a:gd name="connsiteX28" fmla="*/ 511493 w 1739455"/>
                <a:gd name="connsiteY28" fmla="*/ 720471 h 1600200"/>
                <a:gd name="connsiteX29" fmla="*/ 512636 w 1739455"/>
                <a:gd name="connsiteY29" fmla="*/ 721233 h 1600200"/>
                <a:gd name="connsiteX30" fmla="*/ 512636 w 1739455"/>
                <a:gd name="connsiteY30" fmla="*/ 721233 h 1600200"/>
                <a:gd name="connsiteX31" fmla="*/ 513779 w 1739455"/>
                <a:gd name="connsiteY31" fmla="*/ 721995 h 1600200"/>
                <a:gd name="connsiteX32" fmla="*/ 513779 w 1739455"/>
                <a:gd name="connsiteY32" fmla="*/ 721995 h 1600200"/>
                <a:gd name="connsiteX33" fmla="*/ 514350 w 1739455"/>
                <a:gd name="connsiteY33" fmla="*/ 722281 h 1600200"/>
                <a:gd name="connsiteX34" fmla="*/ 515684 w 1739455"/>
                <a:gd name="connsiteY34" fmla="*/ 723043 h 1600200"/>
                <a:gd name="connsiteX35" fmla="*/ 516255 w 1739455"/>
                <a:gd name="connsiteY35" fmla="*/ 723329 h 1600200"/>
                <a:gd name="connsiteX36" fmla="*/ 516255 w 1739455"/>
                <a:gd name="connsiteY36" fmla="*/ 723329 h 1600200"/>
                <a:gd name="connsiteX37" fmla="*/ 517493 w 1739455"/>
                <a:gd name="connsiteY37" fmla="*/ 723995 h 1600200"/>
                <a:gd name="connsiteX38" fmla="*/ 517493 w 1739455"/>
                <a:gd name="connsiteY38" fmla="*/ 723995 h 1600200"/>
                <a:gd name="connsiteX39" fmla="*/ 518731 w 1739455"/>
                <a:gd name="connsiteY39" fmla="*/ 724662 h 1600200"/>
                <a:gd name="connsiteX40" fmla="*/ 518731 w 1739455"/>
                <a:gd name="connsiteY40" fmla="*/ 724662 h 1600200"/>
                <a:gd name="connsiteX41" fmla="*/ 519970 w 1739455"/>
                <a:gd name="connsiteY41" fmla="*/ 725234 h 1600200"/>
                <a:gd name="connsiteX42" fmla="*/ 519970 w 1739455"/>
                <a:gd name="connsiteY42" fmla="*/ 725234 h 1600200"/>
                <a:gd name="connsiteX43" fmla="*/ 521208 w 1739455"/>
                <a:gd name="connsiteY43" fmla="*/ 725805 h 1600200"/>
                <a:gd name="connsiteX44" fmla="*/ 521208 w 1739455"/>
                <a:gd name="connsiteY44" fmla="*/ 725805 h 1600200"/>
                <a:gd name="connsiteX45" fmla="*/ 522542 w 1739455"/>
                <a:gd name="connsiteY45" fmla="*/ 726377 h 1600200"/>
                <a:gd name="connsiteX46" fmla="*/ 522542 w 1739455"/>
                <a:gd name="connsiteY46" fmla="*/ 726377 h 1600200"/>
                <a:gd name="connsiteX47" fmla="*/ 523875 w 1739455"/>
                <a:gd name="connsiteY47" fmla="*/ 726853 h 1600200"/>
                <a:gd name="connsiteX48" fmla="*/ 523875 w 1739455"/>
                <a:gd name="connsiteY48" fmla="*/ 726853 h 1600200"/>
                <a:gd name="connsiteX49" fmla="*/ 525209 w 1739455"/>
                <a:gd name="connsiteY49" fmla="*/ 727329 h 1600200"/>
                <a:gd name="connsiteX50" fmla="*/ 525209 w 1739455"/>
                <a:gd name="connsiteY50" fmla="*/ 727329 h 1600200"/>
                <a:gd name="connsiteX51" fmla="*/ 525494 w 1739455"/>
                <a:gd name="connsiteY51" fmla="*/ 727424 h 1600200"/>
                <a:gd name="connsiteX52" fmla="*/ 527590 w 1739455"/>
                <a:gd name="connsiteY52" fmla="*/ 728091 h 1600200"/>
                <a:gd name="connsiteX53" fmla="*/ 527876 w 1739455"/>
                <a:gd name="connsiteY53" fmla="*/ 728186 h 1600200"/>
                <a:gd name="connsiteX54" fmla="*/ 527876 w 1739455"/>
                <a:gd name="connsiteY54" fmla="*/ 728186 h 1600200"/>
                <a:gd name="connsiteX55" fmla="*/ 529209 w 1739455"/>
                <a:gd name="connsiteY55" fmla="*/ 728567 h 1600200"/>
                <a:gd name="connsiteX56" fmla="*/ 529209 w 1739455"/>
                <a:gd name="connsiteY56" fmla="*/ 728567 h 1600200"/>
                <a:gd name="connsiteX57" fmla="*/ 530543 w 1739455"/>
                <a:gd name="connsiteY57" fmla="*/ 728948 h 1600200"/>
                <a:gd name="connsiteX58" fmla="*/ 530543 w 1739455"/>
                <a:gd name="connsiteY58" fmla="*/ 728948 h 1600200"/>
                <a:gd name="connsiteX59" fmla="*/ 531971 w 1739455"/>
                <a:gd name="connsiteY59" fmla="*/ 729234 h 1600200"/>
                <a:gd name="connsiteX60" fmla="*/ 531971 w 1739455"/>
                <a:gd name="connsiteY60" fmla="*/ 729234 h 1600200"/>
                <a:gd name="connsiteX61" fmla="*/ 533400 w 1739455"/>
                <a:gd name="connsiteY61" fmla="*/ 729520 h 1600200"/>
                <a:gd name="connsiteX62" fmla="*/ 533400 w 1739455"/>
                <a:gd name="connsiteY62" fmla="*/ 729520 h 1600200"/>
                <a:gd name="connsiteX63" fmla="*/ 533686 w 1739455"/>
                <a:gd name="connsiteY63" fmla="*/ 729520 h 1600200"/>
                <a:gd name="connsiteX64" fmla="*/ 536067 w 1739455"/>
                <a:gd name="connsiteY64" fmla="*/ 729901 h 1600200"/>
                <a:gd name="connsiteX65" fmla="*/ 536353 w 1739455"/>
                <a:gd name="connsiteY65" fmla="*/ 729901 h 1600200"/>
                <a:gd name="connsiteX66" fmla="*/ 536353 w 1739455"/>
                <a:gd name="connsiteY66" fmla="*/ 729901 h 1600200"/>
                <a:gd name="connsiteX67" fmla="*/ 537781 w 1739455"/>
                <a:gd name="connsiteY67" fmla="*/ 730091 h 1600200"/>
                <a:gd name="connsiteX68" fmla="*/ 537781 w 1739455"/>
                <a:gd name="connsiteY68" fmla="*/ 730091 h 1600200"/>
                <a:gd name="connsiteX69" fmla="*/ 539210 w 1739455"/>
                <a:gd name="connsiteY69" fmla="*/ 730187 h 1600200"/>
                <a:gd name="connsiteX70" fmla="*/ 539210 w 1739455"/>
                <a:gd name="connsiteY70" fmla="*/ 730187 h 1600200"/>
                <a:gd name="connsiteX71" fmla="*/ 540639 w 1739455"/>
                <a:gd name="connsiteY71" fmla="*/ 730282 h 1600200"/>
                <a:gd name="connsiteX72" fmla="*/ 540639 w 1739455"/>
                <a:gd name="connsiteY72" fmla="*/ 730282 h 1600200"/>
                <a:gd name="connsiteX73" fmla="*/ 541115 w 1739455"/>
                <a:gd name="connsiteY73" fmla="*/ 730282 h 1600200"/>
                <a:gd name="connsiteX74" fmla="*/ 544259 w 1739455"/>
                <a:gd name="connsiteY74" fmla="*/ 730377 h 1600200"/>
                <a:gd name="connsiteX75" fmla="*/ 563594 w 1739455"/>
                <a:gd name="connsiteY75" fmla="*/ 730377 h 1600200"/>
                <a:gd name="connsiteX76" fmla="*/ 565880 w 1739455"/>
                <a:gd name="connsiteY76" fmla="*/ 730377 h 1600200"/>
                <a:gd name="connsiteX77" fmla="*/ 646843 w 1739455"/>
                <a:gd name="connsiteY77" fmla="*/ 811339 h 1600200"/>
                <a:gd name="connsiteX78" fmla="*/ 646843 w 1739455"/>
                <a:gd name="connsiteY78" fmla="*/ 814864 h 1600200"/>
                <a:gd name="connsiteX79" fmla="*/ 646843 w 1739455"/>
                <a:gd name="connsiteY79" fmla="*/ 816388 h 1600200"/>
                <a:gd name="connsiteX80" fmla="*/ 646843 w 1739455"/>
                <a:gd name="connsiteY80" fmla="*/ 816388 h 1600200"/>
                <a:gd name="connsiteX81" fmla="*/ 646938 w 1739455"/>
                <a:gd name="connsiteY81" fmla="*/ 817817 h 1600200"/>
                <a:gd name="connsiteX82" fmla="*/ 646938 w 1739455"/>
                <a:gd name="connsiteY82" fmla="*/ 817817 h 1600200"/>
                <a:gd name="connsiteX83" fmla="*/ 647033 w 1739455"/>
                <a:gd name="connsiteY83" fmla="*/ 819245 h 1600200"/>
                <a:gd name="connsiteX84" fmla="*/ 647033 w 1739455"/>
                <a:gd name="connsiteY84" fmla="*/ 819245 h 1600200"/>
                <a:gd name="connsiteX85" fmla="*/ 647129 w 1739455"/>
                <a:gd name="connsiteY85" fmla="*/ 820674 h 1600200"/>
                <a:gd name="connsiteX86" fmla="*/ 647129 w 1739455"/>
                <a:gd name="connsiteY86" fmla="*/ 820674 h 1600200"/>
                <a:gd name="connsiteX87" fmla="*/ 647319 w 1739455"/>
                <a:gd name="connsiteY87" fmla="*/ 822103 h 1600200"/>
                <a:gd name="connsiteX88" fmla="*/ 647319 w 1739455"/>
                <a:gd name="connsiteY88" fmla="*/ 822103 h 1600200"/>
                <a:gd name="connsiteX89" fmla="*/ 647510 w 1739455"/>
                <a:gd name="connsiteY89" fmla="*/ 823531 h 1600200"/>
                <a:gd name="connsiteX90" fmla="*/ 647510 w 1739455"/>
                <a:gd name="connsiteY90" fmla="*/ 823531 h 1600200"/>
                <a:gd name="connsiteX91" fmla="*/ 647795 w 1739455"/>
                <a:gd name="connsiteY91" fmla="*/ 824960 h 1600200"/>
                <a:gd name="connsiteX92" fmla="*/ 647795 w 1739455"/>
                <a:gd name="connsiteY92" fmla="*/ 824960 h 1600200"/>
                <a:gd name="connsiteX93" fmla="*/ 648081 w 1739455"/>
                <a:gd name="connsiteY93" fmla="*/ 826389 h 1600200"/>
                <a:gd name="connsiteX94" fmla="*/ 648081 w 1739455"/>
                <a:gd name="connsiteY94" fmla="*/ 826389 h 1600200"/>
                <a:gd name="connsiteX95" fmla="*/ 648367 w 1739455"/>
                <a:gd name="connsiteY95" fmla="*/ 827818 h 1600200"/>
                <a:gd name="connsiteX96" fmla="*/ 648367 w 1739455"/>
                <a:gd name="connsiteY96" fmla="*/ 827818 h 1600200"/>
                <a:gd name="connsiteX97" fmla="*/ 648748 w 1739455"/>
                <a:gd name="connsiteY97" fmla="*/ 829247 h 1600200"/>
                <a:gd name="connsiteX98" fmla="*/ 648748 w 1739455"/>
                <a:gd name="connsiteY98" fmla="*/ 829247 h 1600200"/>
                <a:gd name="connsiteX99" fmla="*/ 700088 w 1739455"/>
                <a:gd name="connsiteY99" fmla="*/ 872300 h 1600200"/>
                <a:gd name="connsiteX100" fmla="*/ 700088 w 1739455"/>
                <a:gd name="connsiteY100" fmla="*/ 872300 h 1600200"/>
                <a:gd name="connsiteX101" fmla="*/ 701516 w 1739455"/>
                <a:gd name="connsiteY101" fmla="*/ 872395 h 1600200"/>
                <a:gd name="connsiteX102" fmla="*/ 701516 w 1739455"/>
                <a:gd name="connsiteY102" fmla="*/ 872395 h 1600200"/>
                <a:gd name="connsiteX103" fmla="*/ 701993 w 1739455"/>
                <a:gd name="connsiteY103" fmla="*/ 872395 h 1600200"/>
                <a:gd name="connsiteX104" fmla="*/ 705136 w 1739455"/>
                <a:gd name="connsiteY104" fmla="*/ 872490 h 1600200"/>
                <a:gd name="connsiteX105" fmla="*/ 712565 w 1739455"/>
                <a:gd name="connsiteY105" fmla="*/ 872490 h 1600200"/>
                <a:gd name="connsiteX106" fmla="*/ 793528 w 1739455"/>
                <a:gd name="connsiteY106" fmla="*/ 953453 h 1600200"/>
                <a:gd name="connsiteX107" fmla="*/ 793528 w 1739455"/>
                <a:gd name="connsiteY107" fmla="*/ 956977 h 1600200"/>
                <a:gd name="connsiteX108" fmla="*/ 793528 w 1739455"/>
                <a:gd name="connsiteY108" fmla="*/ 958501 h 1600200"/>
                <a:gd name="connsiteX109" fmla="*/ 793528 w 1739455"/>
                <a:gd name="connsiteY109" fmla="*/ 958501 h 1600200"/>
                <a:gd name="connsiteX110" fmla="*/ 793623 w 1739455"/>
                <a:gd name="connsiteY110" fmla="*/ 959930 h 1600200"/>
                <a:gd name="connsiteX111" fmla="*/ 793623 w 1739455"/>
                <a:gd name="connsiteY111" fmla="*/ 959930 h 1600200"/>
                <a:gd name="connsiteX112" fmla="*/ 793718 w 1739455"/>
                <a:gd name="connsiteY112" fmla="*/ 961358 h 1600200"/>
                <a:gd name="connsiteX113" fmla="*/ 793718 w 1739455"/>
                <a:gd name="connsiteY113" fmla="*/ 961358 h 1600200"/>
                <a:gd name="connsiteX114" fmla="*/ 793813 w 1739455"/>
                <a:gd name="connsiteY114" fmla="*/ 962787 h 1600200"/>
                <a:gd name="connsiteX115" fmla="*/ 793813 w 1739455"/>
                <a:gd name="connsiteY115" fmla="*/ 962787 h 1600200"/>
                <a:gd name="connsiteX116" fmla="*/ 794004 w 1739455"/>
                <a:gd name="connsiteY116" fmla="*/ 964216 h 1600200"/>
                <a:gd name="connsiteX117" fmla="*/ 794004 w 1739455"/>
                <a:gd name="connsiteY117" fmla="*/ 964216 h 1600200"/>
                <a:gd name="connsiteX118" fmla="*/ 794195 w 1739455"/>
                <a:gd name="connsiteY118" fmla="*/ 965645 h 1600200"/>
                <a:gd name="connsiteX119" fmla="*/ 794195 w 1739455"/>
                <a:gd name="connsiteY119" fmla="*/ 965645 h 1600200"/>
                <a:gd name="connsiteX120" fmla="*/ 823151 w 1739455"/>
                <a:gd name="connsiteY120" fmla="*/ 1007269 h 1600200"/>
                <a:gd name="connsiteX121" fmla="*/ 823722 w 1739455"/>
                <a:gd name="connsiteY121" fmla="*/ 1007555 h 1600200"/>
                <a:gd name="connsiteX122" fmla="*/ 823722 w 1739455"/>
                <a:gd name="connsiteY122" fmla="*/ 1007555 h 1600200"/>
                <a:gd name="connsiteX123" fmla="*/ 824960 w 1739455"/>
                <a:gd name="connsiteY123" fmla="*/ 1008221 h 1600200"/>
                <a:gd name="connsiteX124" fmla="*/ 824960 w 1739455"/>
                <a:gd name="connsiteY124" fmla="*/ 1008221 h 1600200"/>
                <a:gd name="connsiteX125" fmla="*/ 826198 w 1739455"/>
                <a:gd name="connsiteY125" fmla="*/ 1008888 h 1600200"/>
                <a:gd name="connsiteX126" fmla="*/ 826198 w 1739455"/>
                <a:gd name="connsiteY126" fmla="*/ 1008888 h 1600200"/>
                <a:gd name="connsiteX127" fmla="*/ 827437 w 1739455"/>
                <a:gd name="connsiteY127" fmla="*/ 1009460 h 1600200"/>
                <a:gd name="connsiteX128" fmla="*/ 827437 w 1739455"/>
                <a:gd name="connsiteY128" fmla="*/ 1009460 h 1600200"/>
                <a:gd name="connsiteX129" fmla="*/ 828675 w 1739455"/>
                <a:gd name="connsiteY129" fmla="*/ 1010031 h 1600200"/>
                <a:gd name="connsiteX130" fmla="*/ 828675 w 1739455"/>
                <a:gd name="connsiteY130" fmla="*/ 1010031 h 1600200"/>
                <a:gd name="connsiteX131" fmla="*/ 830009 w 1739455"/>
                <a:gd name="connsiteY131" fmla="*/ 1010603 h 1600200"/>
                <a:gd name="connsiteX132" fmla="*/ 830009 w 1739455"/>
                <a:gd name="connsiteY132" fmla="*/ 1010603 h 1600200"/>
                <a:gd name="connsiteX133" fmla="*/ 831342 w 1739455"/>
                <a:gd name="connsiteY133" fmla="*/ 1011079 h 1600200"/>
                <a:gd name="connsiteX134" fmla="*/ 831342 w 1739455"/>
                <a:gd name="connsiteY134" fmla="*/ 1011079 h 1600200"/>
                <a:gd name="connsiteX135" fmla="*/ 832676 w 1739455"/>
                <a:gd name="connsiteY135" fmla="*/ 1011555 h 1600200"/>
                <a:gd name="connsiteX136" fmla="*/ 832676 w 1739455"/>
                <a:gd name="connsiteY136" fmla="*/ 1011555 h 1600200"/>
                <a:gd name="connsiteX137" fmla="*/ 832961 w 1739455"/>
                <a:gd name="connsiteY137" fmla="*/ 1011650 h 1600200"/>
                <a:gd name="connsiteX138" fmla="*/ 835057 w 1739455"/>
                <a:gd name="connsiteY138" fmla="*/ 1012317 h 1600200"/>
                <a:gd name="connsiteX139" fmla="*/ 835343 w 1739455"/>
                <a:gd name="connsiteY139" fmla="*/ 1012412 h 1600200"/>
                <a:gd name="connsiteX140" fmla="*/ 835343 w 1739455"/>
                <a:gd name="connsiteY140" fmla="*/ 1012412 h 1600200"/>
                <a:gd name="connsiteX141" fmla="*/ 836676 w 1739455"/>
                <a:gd name="connsiteY141" fmla="*/ 1012793 h 1600200"/>
                <a:gd name="connsiteX142" fmla="*/ 836676 w 1739455"/>
                <a:gd name="connsiteY142" fmla="*/ 1012793 h 1600200"/>
                <a:gd name="connsiteX143" fmla="*/ 838010 w 1739455"/>
                <a:gd name="connsiteY143" fmla="*/ 1013174 h 1600200"/>
                <a:gd name="connsiteX144" fmla="*/ 838010 w 1739455"/>
                <a:gd name="connsiteY144" fmla="*/ 1013174 h 1600200"/>
                <a:gd name="connsiteX145" fmla="*/ 839438 w 1739455"/>
                <a:gd name="connsiteY145" fmla="*/ 1013460 h 1600200"/>
                <a:gd name="connsiteX146" fmla="*/ 839438 w 1739455"/>
                <a:gd name="connsiteY146" fmla="*/ 1013460 h 1600200"/>
                <a:gd name="connsiteX147" fmla="*/ 840867 w 1739455"/>
                <a:gd name="connsiteY147" fmla="*/ 1013746 h 1600200"/>
                <a:gd name="connsiteX148" fmla="*/ 840867 w 1739455"/>
                <a:gd name="connsiteY148" fmla="*/ 1013746 h 1600200"/>
                <a:gd name="connsiteX149" fmla="*/ 841153 w 1739455"/>
                <a:gd name="connsiteY149" fmla="*/ 1013746 h 1600200"/>
                <a:gd name="connsiteX150" fmla="*/ 843534 w 1739455"/>
                <a:gd name="connsiteY150" fmla="*/ 1014127 h 1600200"/>
                <a:gd name="connsiteX151" fmla="*/ 843820 w 1739455"/>
                <a:gd name="connsiteY151" fmla="*/ 1014127 h 1600200"/>
                <a:gd name="connsiteX152" fmla="*/ 843820 w 1739455"/>
                <a:gd name="connsiteY152" fmla="*/ 1014127 h 1600200"/>
                <a:gd name="connsiteX153" fmla="*/ 845248 w 1739455"/>
                <a:gd name="connsiteY153" fmla="*/ 1014317 h 1600200"/>
                <a:gd name="connsiteX154" fmla="*/ 845248 w 1739455"/>
                <a:gd name="connsiteY154" fmla="*/ 1014317 h 1600200"/>
                <a:gd name="connsiteX155" fmla="*/ 846677 w 1739455"/>
                <a:gd name="connsiteY155" fmla="*/ 1014413 h 1600200"/>
                <a:gd name="connsiteX156" fmla="*/ 846677 w 1739455"/>
                <a:gd name="connsiteY156" fmla="*/ 1014413 h 1600200"/>
                <a:gd name="connsiteX157" fmla="*/ 848106 w 1739455"/>
                <a:gd name="connsiteY157" fmla="*/ 1014508 h 1600200"/>
                <a:gd name="connsiteX158" fmla="*/ 848106 w 1739455"/>
                <a:gd name="connsiteY158" fmla="*/ 1014508 h 1600200"/>
                <a:gd name="connsiteX159" fmla="*/ 848582 w 1739455"/>
                <a:gd name="connsiteY159" fmla="*/ 1014508 h 1600200"/>
                <a:gd name="connsiteX160" fmla="*/ 851726 w 1739455"/>
                <a:gd name="connsiteY160" fmla="*/ 1014603 h 1600200"/>
                <a:gd name="connsiteX161" fmla="*/ 871156 w 1739455"/>
                <a:gd name="connsiteY161" fmla="*/ 1014603 h 1600200"/>
                <a:gd name="connsiteX162" fmla="*/ 878110 w 1739455"/>
                <a:gd name="connsiteY162" fmla="*/ 1014603 h 1600200"/>
                <a:gd name="connsiteX163" fmla="*/ 959072 w 1739455"/>
                <a:gd name="connsiteY163" fmla="*/ 1095566 h 1600200"/>
                <a:gd name="connsiteX164" fmla="*/ 959072 w 1739455"/>
                <a:gd name="connsiteY164" fmla="*/ 1105376 h 1600200"/>
                <a:gd name="connsiteX165" fmla="*/ 959072 w 1739455"/>
                <a:gd name="connsiteY165" fmla="*/ 1106805 h 1600200"/>
                <a:gd name="connsiteX166" fmla="*/ 959072 w 1739455"/>
                <a:gd name="connsiteY166" fmla="*/ 1106805 h 1600200"/>
                <a:gd name="connsiteX167" fmla="*/ 959168 w 1739455"/>
                <a:gd name="connsiteY167" fmla="*/ 1108234 h 1600200"/>
                <a:gd name="connsiteX168" fmla="*/ 959168 w 1739455"/>
                <a:gd name="connsiteY168" fmla="*/ 1108234 h 1600200"/>
                <a:gd name="connsiteX169" fmla="*/ 959263 w 1739455"/>
                <a:gd name="connsiteY169" fmla="*/ 1109663 h 1600200"/>
                <a:gd name="connsiteX170" fmla="*/ 959263 w 1739455"/>
                <a:gd name="connsiteY170" fmla="*/ 1109663 h 1600200"/>
                <a:gd name="connsiteX171" fmla="*/ 959358 w 1739455"/>
                <a:gd name="connsiteY171" fmla="*/ 1111091 h 1600200"/>
                <a:gd name="connsiteX172" fmla="*/ 959358 w 1739455"/>
                <a:gd name="connsiteY172" fmla="*/ 1111091 h 1600200"/>
                <a:gd name="connsiteX173" fmla="*/ 959548 w 1739455"/>
                <a:gd name="connsiteY173" fmla="*/ 1112520 h 1600200"/>
                <a:gd name="connsiteX174" fmla="*/ 959548 w 1739455"/>
                <a:gd name="connsiteY174" fmla="*/ 1112520 h 1600200"/>
                <a:gd name="connsiteX175" fmla="*/ 959739 w 1739455"/>
                <a:gd name="connsiteY175" fmla="*/ 1113949 h 1600200"/>
                <a:gd name="connsiteX176" fmla="*/ 959739 w 1739455"/>
                <a:gd name="connsiteY176" fmla="*/ 1113949 h 1600200"/>
                <a:gd name="connsiteX177" fmla="*/ 959930 w 1739455"/>
                <a:gd name="connsiteY177" fmla="*/ 1115378 h 1600200"/>
                <a:gd name="connsiteX178" fmla="*/ 959930 w 1739455"/>
                <a:gd name="connsiteY178" fmla="*/ 1115378 h 1600200"/>
                <a:gd name="connsiteX179" fmla="*/ 960215 w 1739455"/>
                <a:gd name="connsiteY179" fmla="*/ 1116806 h 1600200"/>
                <a:gd name="connsiteX180" fmla="*/ 960215 w 1739455"/>
                <a:gd name="connsiteY180" fmla="*/ 1116806 h 1600200"/>
                <a:gd name="connsiteX181" fmla="*/ 960501 w 1739455"/>
                <a:gd name="connsiteY181" fmla="*/ 1118235 h 1600200"/>
                <a:gd name="connsiteX182" fmla="*/ 960501 w 1739455"/>
                <a:gd name="connsiteY182" fmla="*/ 1118235 h 1600200"/>
                <a:gd name="connsiteX183" fmla="*/ 960882 w 1739455"/>
                <a:gd name="connsiteY183" fmla="*/ 1119664 h 1600200"/>
                <a:gd name="connsiteX184" fmla="*/ 960882 w 1739455"/>
                <a:gd name="connsiteY184" fmla="*/ 1119664 h 1600200"/>
                <a:gd name="connsiteX185" fmla="*/ 961263 w 1739455"/>
                <a:gd name="connsiteY185" fmla="*/ 1120997 h 1600200"/>
                <a:gd name="connsiteX186" fmla="*/ 961263 w 1739455"/>
                <a:gd name="connsiteY186" fmla="*/ 1120997 h 1600200"/>
                <a:gd name="connsiteX187" fmla="*/ 961644 w 1739455"/>
                <a:gd name="connsiteY187" fmla="*/ 1122331 h 1600200"/>
                <a:gd name="connsiteX188" fmla="*/ 961644 w 1739455"/>
                <a:gd name="connsiteY188" fmla="*/ 1122331 h 1600200"/>
                <a:gd name="connsiteX189" fmla="*/ 962120 w 1739455"/>
                <a:gd name="connsiteY189" fmla="*/ 1123664 h 1600200"/>
                <a:gd name="connsiteX190" fmla="*/ 962120 w 1739455"/>
                <a:gd name="connsiteY190" fmla="*/ 1123664 h 1600200"/>
                <a:gd name="connsiteX191" fmla="*/ 962597 w 1739455"/>
                <a:gd name="connsiteY191" fmla="*/ 1124998 h 1600200"/>
                <a:gd name="connsiteX192" fmla="*/ 962597 w 1739455"/>
                <a:gd name="connsiteY192" fmla="*/ 1124998 h 1600200"/>
                <a:gd name="connsiteX193" fmla="*/ 963073 w 1739455"/>
                <a:gd name="connsiteY193" fmla="*/ 1126331 h 1600200"/>
                <a:gd name="connsiteX194" fmla="*/ 963073 w 1739455"/>
                <a:gd name="connsiteY194" fmla="*/ 1126331 h 1600200"/>
                <a:gd name="connsiteX195" fmla="*/ 963644 w 1739455"/>
                <a:gd name="connsiteY195" fmla="*/ 1127665 h 1600200"/>
                <a:gd name="connsiteX196" fmla="*/ 963644 w 1739455"/>
                <a:gd name="connsiteY196" fmla="*/ 1127665 h 1600200"/>
                <a:gd name="connsiteX197" fmla="*/ 964216 w 1739455"/>
                <a:gd name="connsiteY197" fmla="*/ 1128903 h 1600200"/>
                <a:gd name="connsiteX198" fmla="*/ 964216 w 1739455"/>
                <a:gd name="connsiteY198" fmla="*/ 1128903 h 1600200"/>
                <a:gd name="connsiteX199" fmla="*/ 964787 w 1739455"/>
                <a:gd name="connsiteY199" fmla="*/ 1130141 h 1600200"/>
                <a:gd name="connsiteX200" fmla="*/ 964787 w 1739455"/>
                <a:gd name="connsiteY200" fmla="*/ 1130141 h 1600200"/>
                <a:gd name="connsiteX201" fmla="*/ 965454 w 1739455"/>
                <a:gd name="connsiteY201" fmla="*/ 1131380 h 1600200"/>
                <a:gd name="connsiteX202" fmla="*/ 965454 w 1739455"/>
                <a:gd name="connsiteY202" fmla="*/ 1131380 h 1600200"/>
                <a:gd name="connsiteX203" fmla="*/ 966121 w 1739455"/>
                <a:gd name="connsiteY203" fmla="*/ 1132618 h 1600200"/>
                <a:gd name="connsiteX204" fmla="*/ 966121 w 1739455"/>
                <a:gd name="connsiteY204" fmla="*/ 1132618 h 1600200"/>
                <a:gd name="connsiteX205" fmla="*/ 966788 w 1739455"/>
                <a:gd name="connsiteY205" fmla="*/ 1133856 h 1600200"/>
                <a:gd name="connsiteX206" fmla="*/ 966788 w 1739455"/>
                <a:gd name="connsiteY206" fmla="*/ 1133856 h 1600200"/>
                <a:gd name="connsiteX207" fmla="*/ 967454 w 1739455"/>
                <a:gd name="connsiteY207" fmla="*/ 1135094 h 1600200"/>
                <a:gd name="connsiteX208" fmla="*/ 967454 w 1739455"/>
                <a:gd name="connsiteY208" fmla="*/ 1135094 h 1600200"/>
                <a:gd name="connsiteX209" fmla="*/ 968216 w 1739455"/>
                <a:gd name="connsiteY209" fmla="*/ 1136237 h 1600200"/>
                <a:gd name="connsiteX210" fmla="*/ 968216 w 1739455"/>
                <a:gd name="connsiteY210" fmla="*/ 1136237 h 1600200"/>
                <a:gd name="connsiteX211" fmla="*/ 968978 w 1739455"/>
                <a:gd name="connsiteY211" fmla="*/ 1137380 h 1600200"/>
                <a:gd name="connsiteX212" fmla="*/ 968978 w 1739455"/>
                <a:gd name="connsiteY212" fmla="*/ 1137380 h 1600200"/>
                <a:gd name="connsiteX213" fmla="*/ 969740 w 1739455"/>
                <a:gd name="connsiteY213" fmla="*/ 1138523 h 1600200"/>
                <a:gd name="connsiteX214" fmla="*/ 969740 w 1739455"/>
                <a:gd name="connsiteY214" fmla="*/ 1138523 h 1600200"/>
                <a:gd name="connsiteX215" fmla="*/ 970597 w 1739455"/>
                <a:gd name="connsiteY215" fmla="*/ 1139666 h 1600200"/>
                <a:gd name="connsiteX216" fmla="*/ 970597 w 1739455"/>
                <a:gd name="connsiteY216" fmla="*/ 1139666 h 1600200"/>
                <a:gd name="connsiteX217" fmla="*/ 971455 w 1739455"/>
                <a:gd name="connsiteY217" fmla="*/ 1140809 h 1600200"/>
                <a:gd name="connsiteX218" fmla="*/ 971455 w 1739455"/>
                <a:gd name="connsiteY218" fmla="*/ 1140809 h 1600200"/>
                <a:gd name="connsiteX219" fmla="*/ 972312 w 1739455"/>
                <a:gd name="connsiteY219" fmla="*/ 1141857 h 1600200"/>
                <a:gd name="connsiteX220" fmla="*/ 972312 w 1739455"/>
                <a:gd name="connsiteY220" fmla="*/ 1141857 h 1600200"/>
                <a:gd name="connsiteX221" fmla="*/ 973169 w 1739455"/>
                <a:gd name="connsiteY221" fmla="*/ 1142905 h 1600200"/>
                <a:gd name="connsiteX222" fmla="*/ 973169 w 1739455"/>
                <a:gd name="connsiteY222" fmla="*/ 1142905 h 1600200"/>
                <a:gd name="connsiteX223" fmla="*/ 974122 w 1739455"/>
                <a:gd name="connsiteY223" fmla="*/ 1143953 h 1600200"/>
                <a:gd name="connsiteX224" fmla="*/ 974122 w 1739455"/>
                <a:gd name="connsiteY224" fmla="*/ 1143953 h 1600200"/>
                <a:gd name="connsiteX225" fmla="*/ 975074 w 1739455"/>
                <a:gd name="connsiteY225" fmla="*/ 1145000 h 1600200"/>
                <a:gd name="connsiteX226" fmla="*/ 975074 w 1739455"/>
                <a:gd name="connsiteY226" fmla="*/ 1145000 h 1600200"/>
                <a:gd name="connsiteX227" fmla="*/ 976027 w 1739455"/>
                <a:gd name="connsiteY227" fmla="*/ 1145953 h 1600200"/>
                <a:gd name="connsiteX228" fmla="*/ 976027 w 1739455"/>
                <a:gd name="connsiteY228" fmla="*/ 1145953 h 1600200"/>
                <a:gd name="connsiteX229" fmla="*/ 976979 w 1739455"/>
                <a:gd name="connsiteY229" fmla="*/ 1146905 h 1600200"/>
                <a:gd name="connsiteX230" fmla="*/ 976979 w 1739455"/>
                <a:gd name="connsiteY230" fmla="*/ 1146905 h 1600200"/>
                <a:gd name="connsiteX231" fmla="*/ 978027 w 1739455"/>
                <a:gd name="connsiteY231" fmla="*/ 1147858 h 1600200"/>
                <a:gd name="connsiteX232" fmla="*/ 978027 w 1739455"/>
                <a:gd name="connsiteY232" fmla="*/ 1147858 h 1600200"/>
                <a:gd name="connsiteX233" fmla="*/ 979075 w 1739455"/>
                <a:gd name="connsiteY233" fmla="*/ 1148810 h 1600200"/>
                <a:gd name="connsiteX234" fmla="*/ 979075 w 1739455"/>
                <a:gd name="connsiteY234" fmla="*/ 1148810 h 1600200"/>
                <a:gd name="connsiteX235" fmla="*/ 980122 w 1739455"/>
                <a:gd name="connsiteY235" fmla="*/ 1149668 h 1600200"/>
                <a:gd name="connsiteX236" fmla="*/ 980122 w 1739455"/>
                <a:gd name="connsiteY236" fmla="*/ 1149668 h 1600200"/>
                <a:gd name="connsiteX237" fmla="*/ 981170 w 1739455"/>
                <a:gd name="connsiteY237" fmla="*/ 1150525 h 1600200"/>
                <a:gd name="connsiteX238" fmla="*/ 981170 w 1739455"/>
                <a:gd name="connsiteY238" fmla="*/ 1150525 h 1600200"/>
                <a:gd name="connsiteX239" fmla="*/ 982218 w 1739455"/>
                <a:gd name="connsiteY239" fmla="*/ 1151382 h 1600200"/>
                <a:gd name="connsiteX240" fmla="*/ 982218 w 1739455"/>
                <a:gd name="connsiteY240" fmla="*/ 1151382 h 1600200"/>
                <a:gd name="connsiteX241" fmla="*/ 983361 w 1739455"/>
                <a:gd name="connsiteY241" fmla="*/ 1152239 h 1600200"/>
                <a:gd name="connsiteX242" fmla="*/ 983361 w 1739455"/>
                <a:gd name="connsiteY242" fmla="*/ 1152239 h 1600200"/>
                <a:gd name="connsiteX243" fmla="*/ 984504 w 1739455"/>
                <a:gd name="connsiteY243" fmla="*/ 1153001 h 1600200"/>
                <a:gd name="connsiteX244" fmla="*/ 984504 w 1739455"/>
                <a:gd name="connsiteY244" fmla="*/ 1153001 h 1600200"/>
                <a:gd name="connsiteX245" fmla="*/ 985647 w 1739455"/>
                <a:gd name="connsiteY245" fmla="*/ 1153763 h 1600200"/>
                <a:gd name="connsiteX246" fmla="*/ 985647 w 1739455"/>
                <a:gd name="connsiteY246" fmla="*/ 1153763 h 1600200"/>
                <a:gd name="connsiteX247" fmla="*/ 986790 w 1739455"/>
                <a:gd name="connsiteY247" fmla="*/ 1154525 h 1600200"/>
                <a:gd name="connsiteX248" fmla="*/ 986790 w 1739455"/>
                <a:gd name="connsiteY248" fmla="*/ 1154525 h 1600200"/>
                <a:gd name="connsiteX249" fmla="*/ 988028 w 1739455"/>
                <a:gd name="connsiteY249" fmla="*/ 1155192 h 1600200"/>
                <a:gd name="connsiteX250" fmla="*/ 988028 w 1739455"/>
                <a:gd name="connsiteY250" fmla="*/ 1155192 h 1600200"/>
                <a:gd name="connsiteX251" fmla="*/ 989267 w 1739455"/>
                <a:gd name="connsiteY251" fmla="*/ 1155859 h 1600200"/>
                <a:gd name="connsiteX252" fmla="*/ 989267 w 1739455"/>
                <a:gd name="connsiteY252" fmla="*/ 1155859 h 1600200"/>
                <a:gd name="connsiteX253" fmla="*/ 990505 w 1739455"/>
                <a:gd name="connsiteY253" fmla="*/ 1156526 h 1600200"/>
                <a:gd name="connsiteX254" fmla="*/ 990505 w 1739455"/>
                <a:gd name="connsiteY254" fmla="*/ 1156526 h 1600200"/>
                <a:gd name="connsiteX255" fmla="*/ 991743 w 1739455"/>
                <a:gd name="connsiteY255" fmla="*/ 1157192 h 1600200"/>
                <a:gd name="connsiteX256" fmla="*/ 991743 w 1739455"/>
                <a:gd name="connsiteY256" fmla="*/ 1157192 h 1600200"/>
                <a:gd name="connsiteX257" fmla="*/ 992981 w 1739455"/>
                <a:gd name="connsiteY257" fmla="*/ 1157764 h 1600200"/>
                <a:gd name="connsiteX258" fmla="*/ 992981 w 1739455"/>
                <a:gd name="connsiteY258" fmla="*/ 1157764 h 1600200"/>
                <a:gd name="connsiteX259" fmla="*/ 994220 w 1739455"/>
                <a:gd name="connsiteY259" fmla="*/ 1158335 h 1600200"/>
                <a:gd name="connsiteX260" fmla="*/ 994220 w 1739455"/>
                <a:gd name="connsiteY260" fmla="*/ 1158335 h 1600200"/>
                <a:gd name="connsiteX261" fmla="*/ 995553 w 1739455"/>
                <a:gd name="connsiteY261" fmla="*/ 1158907 h 1600200"/>
                <a:gd name="connsiteX262" fmla="*/ 995553 w 1739455"/>
                <a:gd name="connsiteY262" fmla="*/ 1158907 h 1600200"/>
                <a:gd name="connsiteX263" fmla="*/ 996887 w 1739455"/>
                <a:gd name="connsiteY263" fmla="*/ 1159383 h 1600200"/>
                <a:gd name="connsiteX264" fmla="*/ 996887 w 1739455"/>
                <a:gd name="connsiteY264" fmla="*/ 1159383 h 1600200"/>
                <a:gd name="connsiteX265" fmla="*/ 998220 w 1739455"/>
                <a:gd name="connsiteY265" fmla="*/ 1159859 h 1600200"/>
                <a:gd name="connsiteX266" fmla="*/ 998220 w 1739455"/>
                <a:gd name="connsiteY266" fmla="*/ 1159859 h 1600200"/>
                <a:gd name="connsiteX267" fmla="*/ 999554 w 1739455"/>
                <a:gd name="connsiteY267" fmla="*/ 1160336 h 1600200"/>
                <a:gd name="connsiteX268" fmla="*/ 999554 w 1739455"/>
                <a:gd name="connsiteY268" fmla="*/ 1160336 h 1600200"/>
                <a:gd name="connsiteX269" fmla="*/ 1000887 w 1739455"/>
                <a:gd name="connsiteY269" fmla="*/ 1160717 h 1600200"/>
                <a:gd name="connsiteX270" fmla="*/ 1000887 w 1739455"/>
                <a:gd name="connsiteY270" fmla="*/ 1160717 h 1600200"/>
                <a:gd name="connsiteX271" fmla="*/ 1002221 w 1739455"/>
                <a:gd name="connsiteY271" fmla="*/ 1161098 h 1600200"/>
                <a:gd name="connsiteX272" fmla="*/ 1002221 w 1739455"/>
                <a:gd name="connsiteY272" fmla="*/ 1161098 h 1600200"/>
                <a:gd name="connsiteX273" fmla="*/ 1003554 w 1739455"/>
                <a:gd name="connsiteY273" fmla="*/ 1161479 h 1600200"/>
                <a:gd name="connsiteX274" fmla="*/ 1003554 w 1739455"/>
                <a:gd name="connsiteY274" fmla="*/ 1161479 h 1600200"/>
                <a:gd name="connsiteX275" fmla="*/ 1004983 w 1739455"/>
                <a:gd name="connsiteY275" fmla="*/ 1161764 h 1600200"/>
                <a:gd name="connsiteX276" fmla="*/ 1004983 w 1739455"/>
                <a:gd name="connsiteY276" fmla="*/ 1161764 h 1600200"/>
                <a:gd name="connsiteX277" fmla="*/ 1006412 w 1739455"/>
                <a:gd name="connsiteY277" fmla="*/ 1162050 h 1600200"/>
                <a:gd name="connsiteX278" fmla="*/ 1006412 w 1739455"/>
                <a:gd name="connsiteY278" fmla="*/ 1162050 h 1600200"/>
                <a:gd name="connsiteX279" fmla="*/ 1007840 w 1739455"/>
                <a:gd name="connsiteY279" fmla="*/ 1162336 h 1600200"/>
                <a:gd name="connsiteX280" fmla="*/ 1007840 w 1739455"/>
                <a:gd name="connsiteY280" fmla="*/ 1162336 h 1600200"/>
                <a:gd name="connsiteX281" fmla="*/ 1009269 w 1739455"/>
                <a:gd name="connsiteY281" fmla="*/ 1162526 h 1600200"/>
                <a:gd name="connsiteX282" fmla="*/ 1009269 w 1739455"/>
                <a:gd name="connsiteY282" fmla="*/ 1162526 h 1600200"/>
                <a:gd name="connsiteX283" fmla="*/ 1010698 w 1739455"/>
                <a:gd name="connsiteY283" fmla="*/ 1162717 h 1600200"/>
                <a:gd name="connsiteX284" fmla="*/ 1010698 w 1739455"/>
                <a:gd name="connsiteY284" fmla="*/ 1162717 h 1600200"/>
                <a:gd name="connsiteX285" fmla="*/ 1012127 w 1739455"/>
                <a:gd name="connsiteY285" fmla="*/ 1162812 h 1600200"/>
                <a:gd name="connsiteX286" fmla="*/ 1012127 w 1739455"/>
                <a:gd name="connsiteY286" fmla="*/ 1162812 h 1600200"/>
                <a:gd name="connsiteX287" fmla="*/ 1013555 w 1739455"/>
                <a:gd name="connsiteY287" fmla="*/ 1162907 h 1600200"/>
                <a:gd name="connsiteX288" fmla="*/ 1013555 w 1739455"/>
                <a:gd name="connsiteY288" fmla="*/ 1162907 h 1600200"/>
                <a:gd name="connsiteX289" fmla="*/ 1014031 w 1739455"/>
                <a:gd name="connsiteY289" fmla="*/ 1162907 h 1600200"/>
                <a:gd name="connsiteX290" fmla="*/ 1017175 w 1739455"/>
                <a:gd name="connsiteY290" fmla="*/ 1163003 h 1600200"/>
                <a:gd name="connsiteX291" fmla="*/ 1047560 w 1739455"/>
                <a:gd name="connsiteY291" fmla="*/ 1163003 h 1600200"/>
                <a:gd name="connsiteX292" fmla="*/ 1199483 w 1739455"/>
                <a:gd name="connsiteY292" fmla="*/ 1163003 h 1600200"/>
                <a:gd name="connsiteX293" fmla="*/ 1280446 w 1739455"/>
                <a:gd name="connsiteY293" fmla="*/ 1243965 h 1600200"/>
                <a:gd name="connsiteX294" fmla="*/ 1280446 w 1739455"/>
                <a:gd name="connsiteY294" fmla="*/ 1375886 h 1600200"/>
                <a:gd name="connsiteX295" fmla="*/ 1280446 w 1739455"/>
                <a:gd name="connsiteY295" fmla="*/ 1539431 h 1600200"/>
                <a:gd name="connsiteX296" fmla="*/ 1280446 w 1739455"/>
                <a:gd name="connsiteY296" fmla="*/ 1542574 h 1600200"/>
                <a:gd name="connsiteX297" fmla="*/ 1338072 w 1739455"/>
                <a:gd name="connsiteY297" fmla="*/ 1600200 h 1600200"/>
                <a:gd name="connsiteX298" fmla="*/ 1358075 w 1739455"/>
                <a:gd name="connsiteY298" fmla="*/ 1600200 h 1600200"/>
                <a:gd name="connsiteX299" fmla="*/ 1415701 w 1739455"/>
                <a:gd name="connsiteY299" fmla="*/ 1542574 h 1600200"/>
                <a:gd name="connsiteX300" fmla="*/ 1415701 w 1739455"/>
                <a:gd name="connsiteY300" fmla="*/ 1534477 h 1600200"/>
                <a:gd name="connsiteX301" fmla="*/ 1496663 w 1739455"/>
                <a:gd name="connsiteY301" fmla="*/ 1453515 h 1600200"/>
                <a:gd name="connsiteX302" fmla="*/ 1527239 w 1739455"/>
                <a:gd name="connsiteY302" fmla="*/ 1453515 h 1600200"/>
                <a:gd name="connsiteX303" fmla="*/ 1584865 w 1739455"/>
                <a:gd name="connsiteY303" fmla="*/ 1395889 h 1600200"/>
                <a:gd name="connsiteX304" fmla="*/ 1584865 w 1739455"/>
                <a:gd name="connsiteY304" fmla="*/ 1375886 h 1600200"/>
                <a:gd name="connsiteX305" fmla="*/ 1546765 w 1739455"/>
                <a:gd name="connsiteY305" fmla="*/ 1321689 h 1600200"/>
                <a:gd name="connsiteX306" fmla="*/ 1477518 w 1739455"/>
                <a:gd name="connsiteY306" fmla="*/ 1318070 h 1600200"/>
                <a:gd name="connsiteX307" fmla="*/ 1429988 w 1739455"/>
                <a:gd name="connsiteY307" fmla="*/ 1231487 h 1600200"/>
                <a:gd name="connsiteX308" fmla="*/ 1498759 w 1739455"/>
                <a:gd name="connsiteY308" fmla="*/ 1164527 h 1600200"/>
                <a:gd name="connsiteX309" fmla="*/ 1681829 w 1739455"/>
                <a:gd name="connsiteY309" fmla="*/ 1164527 h 1600200"/>
                <a:gd name="connsiteX310" fmla="*/ 1739456 w 1739455"/>
                <a:gd name="connsiteY310" fmla="*/ 1106900 h 1600200"/>
                <a:gd name="connsiteX311" fmla="*/ 1739456 w 1739455"/>
                <a:gd name="connsiteY311" fmla="*/ 1086898 h 1600200"/>
                <a:gd name="connsiteX312" fmla="*/ 1681829 w 1739455"/>
                <a:gd name="connsiteY312" fmla="*/ 1029272 h 1600200"/>
                <a:gd name="connsiteX313" fmla="*/ 1498854 w 1739455"/>
                <a:gd name="connsiteY313" fmla="*/ 1029272 h 1600200"/>
                <a:gd name="connsiteX314" fmla="*/ 1417892 w 1739455"/>
                <a:gd name="connsiteY314" fmla="*/ 948309 h 1600200"/>
                <a:gd name="connsiteX315" fmla="*/ 1417892 w 1739455"/>
                <a:gd name="connsiteY315" fmla="*/ 942594 h 1600200"/>
                <a:gd name="connsiteX316" fmla="*/ 1360265 w 1739455"/>
                <a:gd name="connsiteY316" fmla="*/ 884968 h 1600200"/>
                <a:gd name="connsiteX317" fmla="*/ 1186148 w 1739455"/>
                <a:gd name="connsiteY317" fmla="*/ 884968 h 1600200"/>
                <a:gd name="connsiteX318" fmla="*/ 1105186 w 1739455"/>
                <a:gd name="connsiteY318" fmla="*/ 804005 h 1600200"/>
                <a:gd name="connsiteX319" fmla="*/ 1105186 w 1739455"/>
                <a:gd name="connsiteY319" fmla="*/ 646176 h 1600200"/>
                <a:gd name="connsiteX320" fmla="*/ 1097089 w 1739455"/>
                <a:gd name="connsiteY320" fmla="*/ 616839 h 1600200"/>
                <a:gd name="connsiteX321" fmla="*/ 1096423 w 1739455"/>
                <a:gd name="connsiteY321" fmla="*/ 615696 h 1600200"/>
                <a:gd name="connsiteX322" fmla="*/ 1046417 w 1739455"/>
                <a:gd name="connsiteY322" fmla="*/ 586550 h 1600200"/>
                <a:gd name="connsiteX323" fmla="*/ 1024128 w 1739455"/>
                <a:gd name="connsiteY323" fmla="*/ 586550 h 1600200"/>
                <a:gd name="connsiteX324" fmla="*/ 943165 w 1739455"/>
                <a:gd name="connsiteY324" fmla="*/ 505587 h 1600200"/>
                <a:gd name="connsiteX325" fmla="*/ 943165 w 1739455"/>
                <a:gd name="connsiteY325" fmla="*/ 505206 h 1600200"/>
                <a:gd name="connsiteX326" fmla="*/ 885539 w 1739455"/>
                <a:gd name="connsiteY326" fmla="*/ 446818 h 1600200"/>
                <a:gd name="connsiteX327" fmla="*/ 844772 w 1739455"/>
                <a:gd name="connsiteY327" fmla="*/ 445580 h 1600200"/>
                <a:gd name="connsiteX328" fmla="*/ 795242 w 1739455"/>
                <a:gd name="connsiteY328" fmla="*/ 388525 h 1600200"/>
                <a:gd name="connsiteX329" fmla="*/ 795242 w 1739455"/>
                <a:gd name="connsiteY329" fmla="*/ 368522 h 1600200"/>
                <a:gd name="connsiteX330" fmla="*/ 852869 w 1739455"/>
                <a:gd name="connsiteY330" fmla="*/ 310896 h 1600200"/>
                <a:gd name="connsiteX331" fmla="*/ 952119 w 1739455"/>
                <a:gd name="connsiteY331" fmla="*/ 310896 h 1600200"/>
                <a:gd name="connsiteX332" fmla="*/ 951167 w 1739455"/>
                <a:gd name="connsiteY332" fmla="*/ 57626 h 1600200"/>
                <a:gd name="connsiteX333" fmla="*/ 893540 w 1739455"/>
                <a:gd name="connsiteY333" fmla="*/ 0 h 1600200"/>
                <a:gd name="connsiteX334" fmla="*/ 214598 w 1739455"/>
                <a:gd name="connsiteY334" fmla="*/ 0 h 1600200"/>
                <a:gd name="connsiteX335" fmla="*/ 157353 w 1739455"/>
                <a:gd name="connsiteY335" fmla="*/ 51149 h 1600200"/>
                <a:gd name="connsiteX336" fmla="*/ 157353 w 1739455"/>
                <a:gd name="connsiteY336" fmla="*/ 93059 h 1600200"/>
                <a:gd name="connsiteX337" fmla="*/ 99727 w 1739455"/>
                <a:gd name="connsiteY337" fmla="*/ 150686 h 1600200"/>
                <a:gd name="connsiteX338" fmla="*/ 0 w 1739455"/>
                <a:gd name="connsiteY338" fmla="*/ 150686 h 1600200"/>
                <a:gd name="connsiteX339" fmla="*/ 476 w 1739455"/>
                <a:gd name="connsiteY339" fmla="*/ 514921 h 1600200"/>
                <a:gd name="connsiteX340" fmla="*/ 476 w 1739455"/>
                <a:gd name="connsiteY340" fmla="*/ 514921 h 1600200"/>
                <a:gd name="connsiteX341" fmla="*/ 959358 w 1739455"/>
                <a:gd name="connsiteY341" fmla="*/ 1105281 h 1600200"/>
                <a:gd name="connsiteX342" fmla="*/ 959358 w 1739455"/>
                <a:gd name="connsiteY342" fmla="*/ 1105281 h 1600200"/>
                <a:gd name="connsiteX343" fmla="*/ 959358 w 1739455"/>
                <a:gd name="connsiteY343" fmla="*/ 1105281 h 1600200"/>
                <a:gd name="connsiteX344" fmla="*/ 959358 w 1739455"/>
                <a:gd name="connsiteY344" fmla="*/ 1105281 h 1600200"/>
                <a:gd name="connsiteX345" fmla="*/ 486156 w 1739455"/>
                <a:gd name="connsiteY345" fmla="*/ 672655 h 1600200"/>
                <a:gd name="connsiteX346" fmla="*/ 486156 w 1739455"/>
                <a:gd name="connsiteY346" fmla="*/ 672655 h 1600200"/>
                <a:gd name="connsiteX347" fmla="*/ 486156 w 1739455"/>
                <a:gd name="connsiteY347" fmla="*/ 672655 h 1600200"/>
                <a:gd name="connsiteX348" fmla="*/ 486156 w 1739455"/>
                <a:gd name="connsiteY348" fmla="*/ 672655 h 1600200"/>
                <a:gd name="connsiteX349" fmla="*/ 647033 w 1739455"/>
                <a:gd name="connsiteY349" fmla="*/ 814769 h 1600200"/>
                <a:gd name="connsiteX350" fmla="*/ 647033 w 1739455"/>
                <a:gd name="connsiteY350" fmla="*/ 814769 h 1600200"/>
                <a:gd name="connsiteX351" fmla="*/ 647033 w 1739455"/>
                <a:gd name="connsiteY351" fmla="*/ 814769 h 1600200"/>
                <a:gd name="connsiteX352" fmla="*/ 647033 w 1739455"/>
                <a:gd name="connsiteY352" fmla="*/ 814769 h 1600200"/>
                <a:gd name="connsiteX353" fmla="*/ 793813 w 1739455"/>
                <a:gd name="connsiteY353" fmla="*/ 956881 h 1600200"/>
                <a:gd name="connsiteX354" fmla="*/ 793813 w 1739455"/>
                <a:gd name="connsiteY354" fmla="*/ 956881 h 1600200"/>
                <a:gd name="connsiteX355" fmla="*/ 793813 w 1739455"/>
                <a:gd name="connsiteY355" fmla="*/ 956881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Lst>
              <a:rect l="l" t="t" r="r" b="b"/>
              <a:pathLst>
                <a:path w="1739455" h="1600200">
                  <a:moveTo>
                    <a:pt x="476" y="514921"/>
                  </a:moveTo>
                  <a:cubicBezTo>
                    <a:pt x="0" y="531686"/>
                    <a:pt x="10001" y="442722"/>
                    <a:pt x="48006" y="442722"/>
                  </a:cubicBezTo>
                  <a:lnTo>
                    <a:pt x="234791" y="442722"/>
                  </a:lnTo>
                  <a:cubicBezTo>
                    <a:pt x="271939" y="443389"/>
                    <a:pt x="319373" y="430435"/>
                    <a:pt x="319373" y="508063"/>
                  </a:cubicBezTo>
                  <a:lnTo>
                    <a:pt x="319373" y="527018"/>
                  </a:lnTo>
                  <a:cubicBezTo>
                    <a:pt x="319373" y="558737"/>
                    <a:pt x="345281" y="584645"/>
                    <a:pt x="377000" y="584645"/>
                  </a:cubicBezTo>
                  <a:lnTo>
                    <a:pt x="405098" y="584645"/>
                  </a:lnTo>
                  <a:cubicBezTo>
                    <a:pt x="449675" y="584645"/>
                    <a:pt x="486061" y="621030"/>
                    <a:pt x="486061" y="665607"/>
                  </a:cubicBezTo>
                  <a:lnTo>
                    <a:pt x="486061" y="672751"/>
                  </a:lnTo>
                  <a:lnTo>
                    <a:pt x="486061" y="674275"/>
                  </a:lnTo>
                  <a:lnTo>
                    <a:pt x="486061" y="674275"/>
                  </a:lnTo>
                  <a:lnTo>
                    <a:pt x="486156" y="675704"/>
                  </a:lnTo>
                  <a:lnTo>
                    <a:pt x="486156" y="675704"/>
                  </a:lnTo>
                  <a:lnTo>
                    <a:pt x="486251" y="677132"/>
                  </a:lnTo>
                  <a:lnTo>
                    <a:pt x="486251" y="677132"/>
                  </a:lnTo>
                  <a:lnTo>
                    <a:pt x="486346" y="678561"/>
                  </a:lnTo>
                  <a:lnTo>
                    <a:pt x="486346" y="678561"/>
                  </a:lnTo>
                  <a:lnTo>
                    <a:pt x="486537" y="679990"/>
                  </a:lnTo>
                  <a:lnTo>
                    <a:pt x="486537" y="679990"/>
                  </a:lnTo>
                  <a:lnTo>
                    <a:pt x="486728" y="681419"/>
                  </a:lnTo>
                  <a:lnTo>
                    <a:pt x="486728" y="681419"/>
                  </a:lnTo>
                  <a:lnTo>
                    <a:pt x="486918" y="682847"/>
                  </a:lnTo>
                  <a:lnTo>
                    <a:pt x="486918" y="682847"/>
                  </a:lnTo>
                  <a:cubicBezTo>
                    <a:pt x="489395" y="697039"/>
                    <a:pt x="497586" y="709994"/>
                    <a:pt x="509206" y="718852"/>
                  </a:cubicBezTo>
                  <a:lnTo>
                    <a:pt x="509206" y="718852"/>
                  </a:lnTo>
                  <a:lnTo>
                    <a:pt x="510350" y="719709"/>
                  </a:lnTo>
                  <a:lnTo>
                    <a:pt x="510350" y="719709"/>
                  </a:lnTo>
                  <a:lnTo>
                    <a:pt x="511493" y="720471"/>
                  </a:lnTo>
                  <a:lnTo>
                    <a:pt x="511493" y="720471"/>
                  </a:lnTo>
                  <a:lnTo>
                    <a:pt x="512636" y="721233"/>
                  </a:lnTo>
                  <a:lnTo>
                    <a:pt x="512636" y="721233"/>
                  </a:lnTo>
                  <a:lnTo>
                    <a:pt x="513779" y="721995"/>
                  </a:lnTo>
                  <a:lnTo>
                    <a:pt x="513779" y="721995"/>
                  </a:lnTo>
                  <a:lnTo>
                    <a:pt x="514350" y="722281"/>
                  </a:lnTo>
                  <a:cubicBezTo>
                    <a:pt x="514826" y="722567"/>
                    <a:pt x="515207" y="722757"/>
                    <a:pt x="515684" y="723043"/>
                  </a:cubicBezTo>
                  <a:lnTo>
                    <a:pt x="516255" y="723329"/>
                  </a:lnTo>
                  <a:lnTo>
                    <a:pt x="516255" y="723329"/>
                  </a:lnTo>
                  <a:lnTo>
                    <a:pt x="517493" y="723995"/>
                  </a:lnTo>
                  <a:lnTo>
                    <a:pt x="517493" y="723995"/>
                  </a:lnTo>
                  <a:lnTo>
                    <a:pt x="518731" y="724662"/>
                  </a:lnTo>
                  <a:lnTo>
                    <a:pt x="518731" y="724662"/>
                  </a:lnTo>
                  <a:lnTo>
                    <a:pt x="519970" y="725234"/>
                  </a:lnTo>
                  <a:lnTo>
                    <a:pt x="519970" y="725234"/>
                  </a:lnTo>
                  <a:cubicBezTo>
                    <a:pt x="520351" y="725424"/>
                    <a:pt x="520827" y="725614"/>
                    <a:pt x="521208" y="725805"/>
                  </a:cubicBezTo>
                  <a:lnTo>
                    <a:pt x="521208" y="725805"/>
                  </a:lnTo>
                  <a:lnTo>
                    <a:pt x="522542" y="726377"/>
                  </a:lnTo>
                  <a:lnTo>
                    <a:pt x="522542" y="726377"/>
                  </a:lnTo>
                  <a:lnTo>
                    <a:pt x="523875" y="726853"/>
                  </a:lnTo>
                  <a:lnTo>
                    <a:pt x="523875" y="726853"/>
                  </a:lnTo>
                  <a:lnTo>
                    <a:pt x="525209" y="727329"/>
                  </a:lnTo>
                  <a:lnTo>
                    <a:pt x="525209" y="727329"/>
                  </a:lnTo>
                  <a:lnTo>
                    <a:pt x="525494" y="727424"/>
                  </a:lnTo>
                  <a:cubicBezTo>
                    <a:pt x="526256" y="727615"/>
                    <a:pt x="526828" y="727805"/>
                    <a:pt x="527590" y="728091"/>
                  </a:cubicBezTo>
                  <a:lnTo>
                    <a:pt x="527876" y="728186"/>
                  </a:lnTo>
                  <a:lnTo>
                    <a:pt x="527876" y="728186"/>
                  </a:lnTo>
                  <a:lnTo>
                    <a:pt x="529209" y="728567"/>
                  </a:lnTo>
                  <a:lnTo>
                    <a:pt x="529209" y="728567"/>
                  </a:lnTo>
                  <a:lnTo>
                    <a:pt x="530543" y="728948"/>
                  </a:lnTo>
                  <a:lnTo>
                    <a:pt x="530543" y="728948"/>
                  </a:lnTo>
                  <a:lnTo>
                    <a:pt x="531971" y="729234"/>
                  </a:lnTo>
                  <a:lnTo>
                    <a:pt x="531971" y="729234"/>
                  </a:lnTo>
                  <a:cubicBezTo>
                    <a:pt x="532447" y="729329"/>
                    <a:pt x="532924" y="729425"/>
                    <a:pt x="533400" y="729520"/>
                  </a:cubicBezTo>
                  <a:lnTo>
                    <a:pt x="533400" y="729520"/>
                  </a:lnTo>
                  <a:lnTo>
                    <a:pt x="533686" y="729520"/>
                  </a:lnTo>
                  <a:cubicBezTo>
                    <a:pt x="534543" y="729615"/>
                    <a:pt x="535210" y="729805"/>
                    <a:pt x="536067" y="729901"/>
                  </a:cubicBezTo>
                  <a:lnTo>
                    <a:pt x="536353" y="729901"/>
                  </a:lnTo>
                  <a:lnTo>
                    <a:pt x="536353" y="729901"/>
                  </a:lnTo>
                  <a:lnTo>
                    <a:pt x="537781" y="730091"/>
                  </a:lnTo>
                  <a:lnTo>
                    <a:pt x="537781" y="730091"/>
                  </a:lnTo>
                  <a:lnTo>
                    <a:pt x="539210" y="730187"/>
                  </a:lnTo>
                  <a:lnTo>
                    <a:pt x="539210" y="730187"/>
                  </a:lnTo>
                  <a:lnTo>
                    <a:pt x="540639" y="730282"/>
                  </a:lnTo>
                  <a:lnTo>
                    <a:pt x="540639" y="730282"/>
                  </a:lnTo>
                  <a:lnTo>
                    <a:pt x="541115" y="730282"/>
                  </a:lnTo>
                  <a:cubicBezTo>
                    <a:pt x="542258" y="730282"/>
                    <a:pt x="543115" y="730377"/>
                    <a:pt x="544259" y="730377"/>
                  </a:cubicBezTo>
                  <a:lnTo>
                    <a:pt x="563594" y="730377"/>
                  </a:lnTo>
                  <a:lnTo>
                    <a:pt x="565880" y="730377"/>
                  </a:lnTo>
                  <a:cubicBezTo>
                    <a:pt x="610457" y="730377"/>
                    <a:pt x="646843" y="766763"/>
                    <a:pt x="646843" y="811339"/>
                  </a:cubicBezTo>
                  <a:lnTo>
                    <a:pt x="646843" y="814864"/>
                  </a:lnTo>
                  <a:lnTo>
                    <a:pt x="646843" y="816388"/>
                  </a:lnTo>
                  <a:lnTo>
                    <a:pt x="646843" y="816388"/>
                  </a:lnTo>
                  <a:lnTo>
                    <a:pt x="646938" y="817817"/>
                  </a:lnTo>
                  <a:lnTo>
                    <a:pt x="646938" y="817817"/>
                  </a:lnTo>
                  <a:lnTo>
                    <a:pt x="647033" y="819245"/>
                  </a:lnTo>
                  <a:lnTo>
                    <a:pt x="647033" y="819245"/>
                  </a:lnTo>
                  <a:lnTo>
                    <a:pt x="647129" y="820674"/>
                  </a:lnTo>
                  <a:lnTo>
                    <a:pt x="647129" y="820674"/>
                  </a:lnTo>
                  <a:lnTo>
                    <a:pt x="647319" y="822103"/>
                  </a:lnTo>
                  <a:lnTo>
                    <a:pt x="647319" y="822103"/>
                  </a:lnTo>
                  <a:lnTo>
                    <a:pt x="647510" y="823531"/>
                  </a:lnTo>
                  <a:lnTo>
                    <a:pt x="647510" y="823531"/>
                  </a:lnTo>
                  <a:lnTo>
                    <a:pt x="647795" y="824960"/>
                  </a:lnTo>
                  <a:lnTo>
                    <a:pt x="647795" y="824960"/>
                  </a:lnTo>
                  <a:cubicBezTo>
                    <a:pt x="647890" y="825437"/>
                    <a:pt x="647986" y="825913"/>
                    <a:pt x="648081" y="826389"/>
                  </a:cubicBezTo>
                  <a:lnTo>
                    <a:pt x="648081" y="826389"/>
                  </a:lnTo>
                  <a:lnTo>
                    <a:pt x="648367" y="827818"/>
                  </a:lnTo>
                  <a:lnTo>
                    <a:pt x="648367" y="827818"/>
                  </a:lnTo>
                  <a:lnTo>
                    <a:pt x="648748" y="829247"/>
                  </a:lnTo>
                  <a:lnTo>
                    <a:pt x="648748" y="829247"/>
                  </a:lnTo>
                  <a:cubicBezTo>
                    <a:pt x="654939" y="852392"/>
                    <a:pt x="675227" y="870204"/>
                    <a:pt x="700088" y="872300"/>
                  </a:cubicBezTo>
                  <a:lnTo>
                    <a:pt x="700088" y="872300"/>
                  </a:lnTo>
                  <a:lnTo>
                    <a:pt x="701516" y="872395"/>
                  </a:lnTo>
                  <a:lnTo>
                    <a:pt x="701516" y="872395"/>
                  </a:lnTo>
                  <a:lnTo>
                    <a:pt x="701993" y="872395"/>
                  </a:lnTo>
                  <a:cubicBezTo>
                    <a:pt x="703136" y="872395"/>
                    <a:pt x="703993" y="872490"/>
                    <a:pt x="705136" y="872490"/>
                  </a:cubicBezTo>
                  <a:lnTo>
                    <a:pt x="712565" y="872490"/>
                  </a:lnTo>
                  <a:cubicBezTo>
                    <a:pt x="757142" y="872490"/>
                    <a:pt x="793528" y="908876"/>
                    <a:pt x="793528" y="953453"/>
                  </a:cubicBezTo>
                  <a:lnTo>
                    <a:pt x="793528" y="956977"/>
                  </a:lnTo>
                  <a:lnTo>
                    <a:pt x="793528" y="958501"/>
                  </a:lnTo>
                  <a:lnTo>
                    <a:pt x="793528" y="958501"/>
                  </a:lnTo>
                  <a:lnTo>
                    <a:pt x="793623" y="959930"/>
                  </a:lnTo>
                  <a:lnTo>
                    <a:pt x="793623" y="959930"/>
                  </a:lnTo>
                  <a:lnTo>
                    <a:pt x="793718" y="961358"/>
                  </a:lnTo>
                  <a:lnTo>
                    <a:pt x="793718" y="961358"/>
                  </a:lnTo>
                  <a:lnTo>
                    <a:pt x="793813" y="962787"/>
                  </a:lnTo>
                  <a:lnTo>
                    <a:pt x="793813" y="962787"/>
                  </a:lnTo>
                  <a:lnTo>
                    <a:pt x="794004" y="964216"/>
                  </a:lnTo>
                  <a:lnTo>
                    <a:pt x="794004" y="964216"/>
                  </a:lnTo>
                  <a:lnTo>
                    <a:pt x="794195" y="965645"/>
                  </a:lnTo>
                  <a:lnTo>
                    <a:pt x="794195" y="965645"/>
                  </a:lnTo>
                  <a:cubicBezTo>
                    <a:pt x="797147" y="983361"/>
                    <a:pt x="807530" y="998315"/>
                    <a:pt x="823151" y="1007269"/>
                  </a:cubicBezTo>
                  <a:lnTo>
                    <a:pt x="823722" y="1007555"/>
                  </a:lnTo>
                  <a:lnTo>
                    <a:pt x="823722" y="1007555"/>
                  </a:lnTo>
                  <a:lnTo>
                    <a:pt x="824960" y="1008221"/>
                  </a:lnTo>
                  <a:lnTo>
                    <a:pt x="824960" y="1008221"/>
                  </a:lnTo>
                  <a:lnTo>
                    <a:pt x="826198" y="1008888"/>
                  </a:lnTo>
                  <a:lnTo>
                    <a:pt x="826198" y="1008888"/>
                  </a:lnTo>
                  <a:lnTo>
                    <a:pt x="827437" y="1009460"/>
                  </a:lnTo>
                  <a:lnTo>
                    <a:pt x="827437" y="1009460"/>
                  </a:lnTo>
                  <a:cubicBezTo>
                    <a:pt x="827818" y="1009650"/>
                    <a:pt x="828294" y="1009841"/>
                    <a:pt x="828675" y="1010031"/>
                  </a:cubicBezTo>
                  <a:lnTo>
                    <a:pt x="828675" y="1010031"/>
                  </a:lnTo>
                  <a:lnTo>
                    <a:pt x="830009" y="1010603"/>
                  </a:lnTo>
                  <a:lnTo>
                    <a:pt x="830009" y="1010603"/>
                  </a:lnTo>
                  <a:lnTo>
                    <a:pt x="831342" y="1011079"/>
                  </a:lnTo>
                  <a:lnTo>
                    <a:pt x="831342" y="1011079"/>
                  </a:lnTo>
                  <a:lnTo>
                    <a:pt x="832676" y="1011555"/>
                  </a:lnTo>
                  <a:lnTo>
                    <a:pt x="832676" y="1011555"/>
                  </a:lnTo>
                  <a:lnTo>
                    <a:pt x="832961" y="1011650"/>
                  </a:lnTo>
                  <a:cubicBezTo>
                    <a:pt x="833723" y="1011841"/>
                    <a:pt x="834295" y="1012031"/>
                    <a:pt x="835057" y="1012317"/>
                  </a:cubicBezTo>
                  <a:lnTo>
                    <a:pt x="835343" y="1012412"/>
                  </a:lnTo>
                  <a:lnTo>
                    <a:pt x="835343" y="1012412"/>
                  </a:lnTo>
                  <a:lnTo>
                    <a:pt x="836676" y="1012793"/>
                  </a:lnTo>
                  <a:lnTo>
                    <a:pt x="836676" y="1012793"/>
                  </a:lnTo>
                  <a:lnTo>
                    <a:pt x="838010" y="1013174"/>
                  </a:lnTo>
                  <a:lnTo>
                    <a:pt x="838010" y="1013174"/>
                  </a:lnTo>
                  <a:lnTo>
                    <a:pt x="839438" y="1013460"/>
                  </a:lnTo>
                  <a:lnTo>
                    <a:pt x="839438" y="1013460"/>
                  </a:lnTo>
                  <a:cubicBezTo>
                    <a:pt x="839914" y="1013555"/>
                    <a:pt x="840391" y="1013651"/>
                    <a:pt x="840867" y="1013746"/>
                  </a:cubicBezTo>
                  <a:lnTo>
                    <a:pt x="840867" y="1013746"/>
                  </a:lnTo>
                  <a:lnTo>
                    <a:pt x="841153" y="1013746"/>
                  </a:lnTo>
                  <a:cubicBezTo>
                    <a:pt x="842010" y="1013841"/>
                    <a:pt x="842677" y="1014031"/>
                    <a:pt x="843534" y="1014127"/>
                  </a:cubicBezTo>
                  <a:lnTo>
                    <a:pt x="843820" y="1014127"/>
                  </a:lnTo>
                  <a:lnTo>
                    <a:pt x="843820" y="1014127"/>
                  </a:lnTo>
                  <a:lnTo>
                    <a:pt x="845248" y="1014317"/>
                  </a:lnTo>
                  <a:lnTo>
                    <a:pt x="845248" y="1014317"/>
                  </a:lnTo>
                  <a:lnTo>
                    <a:pt x="846677" y="1014413"/>
                  </a:lnTo>
                  <a:lnTo>
                    <a:pt x="846677" y="1014413"/>
                  </a:lnTo>
                  <a:lnTo>
                    <a:pt x="848106" y="1014508"/>
                  </a:lnTo>
                  <a:lnTo>
                    <a:pt x="848106" y="1014508"/>
                  </a:lnTo>
                  <a:lnTo>
                    <a:pt x="848582" y="1014508"/>
                  </a:lnTo>
                  <a:cubicBezTo>
                    <a:pt x="849725" y="1014508"/>
                    <a:pt x="850583" y="1014603"/>
                    <a:pt x="851726" y="1014603"/>
                  </a:cubicBezTo>
                  <a:lnTo>
                    <a:pt x="871156" y="1014603"/>
                  </a:lnTo>
                  <a:lnTo>
                    <a:pt x="878110" y="1014603"/>
                  </a:lnTo>
                  <a:cubicBezTo>
                    <a:pt x="922687" y="1014603"/>
                    <a:pt x="959072" y="1050989"/>
                    <a:pt x="959072" y="1095566"/>
                  </a:cubicBezTo>
                  <a:lnTo>
                    <a:pt x="959072" y="1105376"/>
                  </a:lnTo>
                  <a:lnTo>
                    <a:pt x="959072" y="1106805"/>
                  </a:lnTo>
                  <a:lnTo>
                    <a:pt x="959072" y="1106805"/>
                  </a:lnTo>
                  <a:lnTo>
                    <a:pt x="959168" y="1108234"/>
                  </a:lnTo>
                  <a:lnTo>
                    <a:pt x="959168" y="1108234"/>
                  </a:lnTo>
                  <a:lnTo>
                    <a:pt x="959263" y="1109663"/>
                  </a:lnTo>
                  <a:lnTo>
                    <a:pt x="959263" y="1109663"/>
                  </a:lnTo>
                  <a:lnTo>
                    <a:pt x="959358" y="1111091"/>
                  </a:lnTo>
                  <a:lnTo>
                    <a:pt x="959358" y="1111091"/>
                  </a:lnTo>
                  <a:lnTo>
                    <a:pt x="959548" y="1112520"/>
                  </a:lnTo>
                  <a:lnTo>
                    <a:pt x="959548" y="1112520"/>
                  </a:lnTo>
                  <a:lnTo>
                    <a:pt x="959739" y="1113949"/>
                  </a:lnTo>
                  <a:lnTo>
                    <a:pt x="959739" y="1113949"/>
                  </a:lnTo>
                  <a:lnTo>
                    <a:pt x="959930" y="1115378"/>
                  </a:lnTo>
                  <a:lnTo>
                    <a:pt x="959930" y="1115378"/>
                  </a:lnTo>
                  <a:cubicBezTo>
                    <a:pt x="960025" y="1115854"/>
                    <a:pt x="960120" y="1116330"/>
                    <a:pt x="960215" y="1116806"/>
                  </a:cubicBezTo>
                  <a:lnTo>
                    <a:pt x="960215" y="1116806"/>
                  </a:lnTo>
                  <a:lnTo>
                    <a:pt x="960501" y="1118235"/>
                  </a:lnTo>
                  <a:lnTo>
                    <a:pt x="960501" y="1118235"/>
                  </a:lnTo>
                  <a:lnTo>
                    <a:pt x="960882" y="1119664"/>
                  </a:lnTo>
                  <a:lnTo>
                    <a:pt x="960882" y="1119664"/>
                  </a:lnTo>
                  <a:lnTo>
                    <a:pt x="961263" y="1120997"/>
                  </a:lnTo>
                  <a:lnTo>
                    <a:pt x="961263" y="1120997"/>
                  </a:lnTo>
                  <a:lnTo>
                    <a:pt x="961644" y="1122331"/>
                  </a:lnTo>
                  <a:lnTo>
                    <a:pt x="961644" y="1122331"/>
                  </a:lnTo>
                  <a:lnTo>
                    <a:pt x="962120" y="1123664"/>
                  </a:lnTo>
                  <a:lnTo>
                    <a:pt x="962120" y="1123664"/>
                  </a:lnTo>
                  <a:lnTo>
                    <a:pt x="962597" y="1124998"/>
                  </a:lnTo>
                  <a:lnTo>
                    <a:pt x="962597" y="1124998"/>
                  </a:lnTo>
                  <a:lnTo>
                    <a:pt x="963073" y="1126331"/>
                  </a:lnTo>
                  <a:lnTo>
                    <a:pt x="963073" y="1126331"/>
                  </a:lnTo>
                  <a:lnTo>
                    <a:pt x="963644" y="1127665"/>
                  </a:lnTo>
                  <a:lnTo>
                    <a:pt x="963644" y="1127665"/>
                  </a:lnTo>
                  <a:lnTo>
                    <a:pt x="964216" y="1128903"/>
                  </a:lnTo>
                  <a:lnTo>
                    <a:pt x="964216" y="1128903"/>
                  </a:lnTo>
                  <a:lnTo>
                    <a:pt x="964787" y="1130141"/>
                  </a:lnTo>
                  <a:lnTo>
                    <a:pt x="964787" y="1130141"/>
                  </a:lnTo>
                  <a:lnTo>
                    <a:pt x="965454" y="1131380"/>
                  </a:lnTo>
                  <a:lnTo>
                    <a:pt x="965454" y="1131380"/>
                  </a:lnTo>
                  <a:cubicBezTo>
                    <a:pt x="965645" y="1131761"/>
                    <a:pt x="965835" y="1132237"/>
                    <a:pt x="966121" y="1132618"/>
                  </a:cubicBezTo>
                  <a:lnTo>
                    <a:pt x="966121" y="1132618"/>
                  </a:lnTo>
                  <a:lnTo>
                    <a:pt x="966788" y="1133856"/>
                  </a:lnTo>
                  <a:lnTo>
                    <a:pt x="966788" y="1133856"/>
                  </a:lnTo>
                  <a:cubicBezTo>
                    <a:pt x="966978" y="1134237"/>
                    <a:pt x="967264" y="1134618"/>
                    <a:pt x="967454" y="1135094"/>
                  </a:cubicBezTo>
                  <a:lnTo>
                    <a:pt x="967454" y="1135094"/>
                  </a:lnTo>
                  <a:lnTo>
                    <a:pt x="968216" y="1136237"/>
                  </a:lnTo>
                  <a:lnTo>
                    <a:pt x="968216" y="1136237"/>
                  </a:lnTo>
                  <a:lnTo>
                    <a:pt x="968978" y="1137380"/>
                  </a:lnTo>
                  <a:lnTo>
                    <a:pt x="968978" y="1137380"/>
                  </a:lnTo>
                  <a:lnTo>
                    <a:pt x="969740" y="1138523"/>
                  </a:lnTo>
                  <a:lnTo>
                    <a:pt x="969740" y="1138523"/>
                  </a:lnTo>
                  <a:lnTo>
                    <a:pt x="970597" y="1139666"/>
                  </a:lnTo>
                  <a:lnTo>
                    <a:pt x="970597" y="1139666"/>
                  </a:lnTo>
                  <a:lnTo>
                    <a:pt x="971455" y="1140809"/>
                  </a:lnTo>
                  <a:lnTo>
                    <a:pt x="971455" y="1140809"/>
                  </a:lnTo>
                  <a:cubicBezTo>
                    <a:pt x="971740" y="1141190"/>
                    <a:pt x="972026" y="1141571"/>
                    <a:pt x="972312" y="1141857"/>
                  </a:cubicBezTo>
                  <a:lnTo>
                    <a:pt x="972312" y="1141857"/>
                  </a:lnTo>
                  <a:lnTo>
                    <a:pt x="973169" y="1142905"/>
                  </a:lnTo>
                  <a:lnTo>
                    <a:pt x="973169" y="1142905"/>
                  </a:lnTo>
                  <a:lnTo>
                    <a:pt x="974122" y="1143953"/>
                  </a:lnTo>
                  <a:lnTo>
                    <a:pt x="974122" y="1143953"/>
                  </a:lnTo>
                  <a:lnTo>
                    <a:pt x="975074" y="1145000"/>
                  </a:lnTo>
                  <a:lnTo>
                    <a:pt x="975074" y="1145000"/>
                  </a:lnTo>
                  <a:lnTo>
                    <a:pt x="976027" y="1145953"/>
                  </a:lnTo>
                  <a:lnTo>
                    <a:pt x="976027" y="1145953"/>
                  </a:lnTo>
                  <a:lnTo>
                    <a:pt x="976979" y="1146905"/>
                  </a:lnTo>
                  <a:lnTo>
                    <a:pt x="976979" y="1146905"/>
                  </a:lnTo>
                  <a:lnTo>
                    <a:pt x="978027" y="1147858"/>
                  </a:lnTo>
                  <a:lnTo>
                    <a:pt x="978027" y="1147858"/>
                  </a:lnTo>
                  <a:lnTo>
                    <a:pt x="979075" y="1148810"/>
                  </a:lnTo>
                  <a:lnTo>
                    <a:pt x="979075" y="1148810"/>
                  </a:lnTo>
                  <a:lnTo>
                    <a:pt x="980122" y="1149668"/>
                  </a:lnTo>
                  <a:lnTo>
                    <a:pt x="980122" y="1149668"/>
                  </a:lnTo>
                  <a:cubicBezTo>
                    <a:pt x="980504" y="1149953"/>
                    <a:pt x="980885" y="1150239"/>
                    <a:pt x="981170" y="1150525"/>
                  </a:cubicBezTo>
                  <a:lnTo>
                    <a:pt x="981170" y="1150525"/>
                  </a:lnTo>
                  <a:cubicBezTo>
                    <a:pt x="981551" y="1150811"/>
                    <a:pt x="981932" y="1151096"/>
                    <a:pt x="982218" y="1151382"/>
                  </a:cubicBezTo>
                  <a:lnTo>
                    <a:pt x="982218" y="1151382"/>
                  </a:lnTo>
                  <a:lnTo>
                    <a:pt x="983361" y="1152239"/>
                  </a:lnTo>
                  <a:lnTo>
                    <a:pt x="983361" y="1152239"/>
                  </a:lnTo>
                  <a:lnTo>
                    <a:pt x="984504" y="1153001"/>
                  </a:lnTo>
                  <a:lnTo>
                    <a:pt x="984504" y="1153001"/>
                  </a:lnTo>
                  <a:lnTo>
                    <a:pt x="985647" y="1153763"/>
                  </a:lnTo>
                  <a:lnTo>
                    <a:pt x="985647" y="1153763"/>
                  </a:lnTo>
                  <a:lnTo>
                    <a:pt x="986790" y="1154525"/>
                  </a:lnTo>
                  <a:lnTo>
                    <a:pt x="986790" y="1154525"/>
                  </a:lnTo>
                  <a:lnTo>
                    <a:pt x="988028" y="1155192"/>
                  </a:lnTo>
                  <a:lnTo>
                    <a:pt x="988028" y="1155192"/>
                  </a:lnTo>
                  <a:lnTo>
                    <a:pt x="989267" y="1155859"/>
                  </a:lnTo>
                  <a:lnTo>
                    <a:pt x="989267" y="1155859"/>
                  </a:lnTo>
                  <a:lnTo>
                    <a:pt x="990505" y="1156526"/>
                  </a:lnTo>
                  <a:lnTo>
                    <a:pt x="990505" y="1156526"/>
                  </a:lnTo>
                  <a:lnTo>
                    <a:pt x="991743" y="1157192"/>
                  </a:lnTo>
                  <a:lnTo>
                    <a:pt x="991743" y="1157192"/>
                  </a:lnTo>
                  <a:lnTo>
                    <a:pt x="992981" y="1157764"/>
                  </a:lnTo>
                  <a:lnTo>
                    <a:pt x="992981" y="1157764"/>
                  </a:lnTo>
                  <a:cubicBezTo>
                    <a:pt x="993362" y="1157954"/>
                    <a:pt x="993838" y="1158145"/>
                    <a:pt x="994220" y="1158335"/>
                  </a:cubicBezTo>
                  <a:lnTo>
                    <a:pt x="994220" y="1158335"/>
                  </a:lnTo>
                  <a:lnTo>
                    <a:pt x="995553" y="1158907"/>
                  </a:lnTo>
                  <a:lnTo>
                    <a:pt x="995553" y="1158907"/>
                  </a:lnTo>
                  <a:lnTo>
                    <a:pt x="996887" y="1159383"/>
                  </a:lnTo>
                  <a:lnTo>
                    <a:pt x="996887" y="1159383"/>
                  </a:lnTo>
                  <a:lnTo>
                    <a:pt x="998220" y="1159859"/>
                  </a:lnTo>
                  <a:lnTo>
                    <a:pt x="998220" y="1159859"/>
                  </a:lnTo>
                  <a:lnTo>
                    <a:pt x="999554" y="1160336"/>
                  </a:lnTo>
                  <a:lnTo>
                    <a:pt x="999554" y="1160336"/>
                  </a:lnTo>
                  <a:lnTo>
                    <a:pt x="1000887" y="1160717"/>
                  </a:lnTo>
                  <a:lnTo>
                    <a:pt x="1000887" y="1160717"/>
                  </a:lnTo>
                  <a:lnTo>
                    <a:pt x="1002221" y="1161098"/>
                  </a:lnTo>
                  <a:lnTo>
                    <a:pt x="1002221" y="1161098"/>
                  </a:lnTo>
                  <a:lnTo>
                    <a:pt x="1003554" y="1161479"/>
                  </a:lnTo>
                  <a:lnTo>
                    <a:pt x="1003554" y="1161479"/>
                  </a:lnTo>
                  <a:lnTo>
                    <a:pt x="1004983" y="1161764"/>
                  </a:lnTo>
                  <a:lnTo>
                    <a:pt x="1004983" y="1161764"/>
                  </a:lnTo>
                  <a:cubicBezTo>
                    <a:pt x="1005459" y="1161860"/>
                    <a:pt x="1005935" y="1161955"/>
                    <a:pt x="1006412" y="1162050"/>
                  </a:cubicBezTo>
                  <a:lnTo>
                    <a:pt x="1006412" y="1162050"/>
                  </a:lnTo>
                  <a:lnTo>
                    <a:pt x="1007840" y="1162336"/>
                  </a:lnTo>
                  <a:lnTo>
                    <a:pt x="1007840" y="1162336"/>
                  </a:lnTo>
                  <a:lnTo>
                    <a:pt x="1009269" y="1162526"/>
                  </a:lnTo>
                  <a:lnTo>
                    <a:pt x="1009269" y="1162526"/>
                  </a:lnTo>
                  <a:lnTo>
                    <a:pt x="1010698" y="1162717"/>
                  </a:lnTo>
                  <a:lnTo>
                    <a:pt x="1010698" y="1162717"/>
                  </a:lnTo>
                  <a:lnTo>
                    <a:pt x="1012127" y="1162812"/>
                  </a:lnTo>
                  <a:lnTo>
                    <a:pt x="1012127" y="1162812"/>
                  </a:lnTo>
                  <a:lnTo>
                    <a:pt x="1013555" y="1162907"/>
                  </a:lnTo>
                  <a:lnTo>
                    <a:pt x="1013555" y="1162907"/>
                  </a:lnTo>
                  <a:lnTo>
                    <a:pt x="1014031" y="1162907"/>
                  </a:lnTo>
                  <a:cubicBezTo>
                    <a:pt x="1015079" y="1162907"/>
                    <a:pt x="1016032" y="1163003"/>
                    <a:pt x="1017175" y="1163003"/>
                  </a:cubicBezTo>
                  <a:lnTo>
                    <a:pt x="1047560" y="1163003"/>
                  </a:lnTo>
                  <a:lnTo>
                    <a:pt x="1199483" y="1163003"/>
                  </a:lnTo>
                  <a:cubicBezTo>
                    <a:pt x="1244060" y="1163003"/>
                    <a:pt x="1280446" y="1199388"/>
                    <a:pt x="1280446" y="1243965"/>
                  </a:cubicBezTo>
                  <a:lnTo>
                    <a:pt x="1280446" y="1375886"/>
                  </a:lnTo>
                  <a:lnTo>
                    <a:pt x="1280446" y="1539431"/>
                  </a:lnTo>
                  <a:lnTo>
                    <a:pt x="1280446" y="1542574"/>
                  </a:lnTo>
                  <a:cubicBezTo>
                    <a:pt x="1280446" y="1574292"/>
                    <a:pt x="1306354" y="1600200"/>
                    <a:pt x="1338072" y="1600200"/>
                  </a:cubicBezTo>
                  <a:lnTo>
                    <a:pt x="1358075" y="1600200"/>
                  </a:lnTo>
                  <a:cubicBezTo>
                    <a:pt x="1389793" y="1600200"/>
                    <a:pt x="1415701" y="1574292"/>
                    <a:pt x="1415701" y="1542574"/>
                  </a:cubicBezTo>
                  <a:lnTo>
                    <a:pt x="1415701" y="1534477"/>
                  </a:lnTo>
                  <a:cubicBezTo>
                    <a:pt x="1415701" y="1489900"/>
                    <a:pt x="1452086" y="1453515"/>
                    <a:pt x="1496663" y="1453515"/>
                  </a:cubicBezTo>
                  <a:lnTo>
                    <a:pt x="1527239" y="1453515"/>
                  </a:lnTo>
                  <a:cubicBezTo>
                    <a:pt x="1558957" y="1453515"/>
                    <a:pt x="1584865" y="1427607"/>
                    <a:pt x="1584865" y="1395889"/>
                  </a:cubicBezTo>
                  <a:lnTo>
                    <a:pt x="1584865" y="1375886"/>
                  </a:lnTo>
                  <a:cubicBezTo>
                    <a:pt x="1584865" y="1351026"/>
                    <a:pt x="1568958" y="1329690"/>
                    <a:pt x="1546765" y="1321689"/>
                  </a:cubicBezTo>
                  <a:cubicBezTo>
                    <a:pt x="1535716" y="1317689"/>
                    <a:pt x="1493520" y="1325689"/>
                    <a:pt x="1477518" y="1318070"/>
                  </a:cubicBezTo>
                  <a:cubicBezTo>
                    <a:pt x="1439609" y="1299877"/>
                    <a:pt x="1425226" y="1259014"/>
                    <a:pt x="1429988" y="1231487"/>
                  </a:cubicBezTo>
                  <a:cubicBezTo>
                    <a:pt x="1436846" y="1192435"/>
                    <a:pt x="1459039" y="1164527"/>
                    <a:pt x="1498759" y="1164527"/>
                  </a:cubicBezTo>
                  <a:lnTo>
                    <a:pt x="1681829" y="1164527"/>
                  </a:lnTo>
                  <a:cubicBezTo>
                    <a:pt x="1713548" y="1164527"/>
                    <a:pt x="1739456" y="1138619"/>
                    <a:pt x="1739456" y="1106900"/>
                  </a:cubicBezTo>
                  <a:lnTo>
                    <a:pt x="1739456" y="1086898"/>
                  </a:lnTo>
                  <a:cubicBezTo>
                    <a:pt x="1739456" y="1055180"/>
                    <a:pt x="1713548" y="1029272"/>
                    <a:pt x="1681829" y="1029272"/>
                  </a:cubicBezTo>
                  <a:lnTo>
                    <a:pt x="1498854" y="1029272"/>
                  </a:lnTo>
                  <a:cubicBezTo>
                    <a:pt x="1454277" y="1029272"/>
                    <a:pt x="1417892" y="992886"/>
                    <a:pt x="1417892" y="948309"/>
                  </a:cubicBezTo>
                  <a:lnTo>
                    <a:pt x="1417892" y="942594"/>
                  </a:lnTo>
                  <a:cubicBezTo>
                    <a:pt x="1417892" y="910876"/>
                    <a:pt x="1391984" y="884968"/>
                    <a:pt x="1360265" y="884968"/>
                  </a:cubicBezTo>
                  <a:lnTo>
                    <a:pt x="1186148" y="884968"/>
                  </a:lnTo>
                  <a:cubicBezTo>
                    <a:pt x="1141571" y="884968"/>
                    <a:pt x="1105186" y="848582"/>
                    <a:pt x="1105186" y="804005"/>
                  </a:cubicBezTo>
                  <a:lnTo>
                    <a:pt x="1105186" y="646176"/>
                  </a:lnTo>
                  <a:cubicBezTo>
                    <a:pt x="1105186" y="635508"/>
                    <a:pt x="1102233" y="625412"/>
                    <a:pt x="1097089" y="616839"/>
                  </a:cubicBezTo>
                  <a:cubicBezTo>
                    <a:pt x="1096804" y="616458"/>
                    <a:pt x="1096613" y="616077"/>
                    <a:pt x="1096423" y="615696"/>
                  </a:cubicBezTo>
                  <a:cubicBezTo>
                    <a:pt x="1086517" y="598361"/>
                    <a:pt x="1067753" y="586550"/>
                    <a:pt x="1046417" y="586550"/>
                  </a:cubicBezTo>
                  <a:lnTo>
                    <a:pt x="1024128" y="586550"/>
                  </a:lnTo>
                  <a:cubicBezTo>
                    <a:pt x="979551" y="586550"/>
                    <a:pt x="943165" y="550164"/>
                    <a:pt x="943165" y="505587"/>
                  </a:cubicBezTo>
                  <a:lnTo>
                    <a:pt x="943165" y="505206"/>
                  </a:lnTo>
                  <a:cubicBezTo>
                    <a:pt x="943165" y="473488"/>
                    <a:pt x="917162" y="447770"/>
                    <a:pt x="885539" y="446818"/>
                  </a:cubicBezTo>
                  <a:lnTo>
                    <a:pt x="844772" y="445580"/>
                  </a:lnTo>
                  <a:cubicBezTo>
                    <a:pt x="816864" y="441674"/>
                    <a:pt x="795242" y="417481"/>
                    <a:pt x="795242" y="388525"/>
                  </a:cubicBezTo>
                  <a:lnTo>
                    <a:pt x="795242" y="368522"/>
                  </a:lnTo>
                  <a:cubicBezTo>
                    <a:pt x="795242" y="336804"/>
                    <a:pt x="821150" y="310896"/>
                    <a:pt x="852869" y="310896"/>
                  </a:cubicBezTo>
                  <a:lnTo>
                    <a:pt x="952119" y="310896"/>
                  </a:lnTo>
                  <a:lnTo>
                    <a:pt x="951167" y="57626"/>
                  </a:lnTo>
                  <a:cubicBezTo>
                    <a:pt x="951071" y="26003"/>
                    <a:pt x="925259" y="0"/>
                    <a:pt x="893540" y="0"/>
                  </a:cubicBezTo>
                  <a:lnTo>
                    <a:pt x="214598" y="0"/>
                  </a:lnTo>
                  <a:cubicBezTo>
                    <a:pt x="185166" y="0"/>
                    <a:pt x="160592" y="22479"/>
                    <a:pt x="157353" y="51149"/>
                  </a:cubicBezTo>
                  <a:lnTo>
                    <a:pt x="157353" y="93059"/>
                  </a:lnTo>
                  <a:cubicBezTo>
                    <a:pt x="157353" y="124778"/>
                    <a:pt x="131445" y="150686"/>
                    <a:pt x="99727" y="150686"/>
                  </a:cubicBezTo>
                  <a:lnTo>
                    <a:pt x="0" y="150686"/>
                  </a:lnTo>
                  <a:lnTo>
                    <a:pt x="476" y="514921"/>
                  </a:lnTo>
                  <a:lnTo>
                    <a:pt x="476" y="514921"/>
                  </a:lnTo>
                  <a:close/>
                  <a:moveTo>
                    <a:pt x="959358" y="1105281"/>
                  </a:moveTo>
                  <a:lnTo>
                    <a:pt x="959358" y="1105281"/>
                  </a:lnTo>
                  <a:lnTo>
                    <a:pt x="959358" y="1105281"/>
                  </a:lnTo>
                  <a:lnTo>
                    <a:pt x="959358" y="1105281"/>
                  </a:lnTo>
                  <a:close/>
                  <a:moveTo>
                    <a:pt x="486156" y="672655"/>
                  </a:moveTo>
                  <a:lnTo>
                    <a:pt x="486156" y="672655"/>
                  </a:lnTo>
                  <a:lnTo>
                    <a:pt x="486156" y="672655"/>
                  </a:lnTo>
                  <a:lnTo>
                    <a:pt x="486156" y="672655"/>
                  </a:lnTo>
                  <a:close/>
                  <a:moveTo>
                    <a:pt x="647033" y="814769"/>
                  </a:moveTo>
                  <a:lnTo>
                    <a:pt x="647033" y="814769"/>
                  </a:lnTo>
                  <a:lnTo>
                    <a:pt x="647033" y="814769"/>
                  </a:lnTo>
                  <a:lnTo>
                    <a:pt x="647033" y="814769"/>
                  </a:lnTo>
                  <a:close/>
                  <a:moveTo>
                    <a:pt x="793813" y="956881"/>
                  </a:moveTo>
                  <a:lnTo>
                    <a:pt x="793813" y="956881"/>
                  </a:lnTo>
                  <a:lnTo>
                    <a:pt x="793813" y="956881"/>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5" name="Freeform: Shape 74">
              <a:extLst>
                <a:ext uri="{FF2B5EF4-FFF2-40B4-BE49-F238E27FC236}">
                  <a16:creationId xmlns:a16="http://schemas.microsoft.com/office/drawing/2014/main" id="{15669F3F-3070-4B55-A37C-BEF48CFF3FEE}"/>
                </a:ext>
              </a:extLst>
            </p:cNvPr>
            <p:cNvSpPr/>
            <p:nvPr/>
          </p:nvSpPr>
          <p:spPr>
            <a:xfrm>
              <a:off x="2597579" y="3391265"/>
              <a:ext cx="633888" cy="436149"/>
            </a:xfrm>
            <a:custGeom>
              <a:avLst/>
              <a:gdLst>
                <a:gd name="connsiteX0" fmla="*/ 633889 w 633888"/>
                <a:gd name="connsiteY0" fmla="*/ 285464 h 436149"/>
                <a:gd name="connsiteX1" fmla="*/ 633889 w 633888"/>
                <a:gd name="connsiteY1" fmla="*/ 142208 h 436149"/>
                <a:gd name="connsiteX2" fmla="*/ 57626 w 633888"/>
                <a:gd name="connsiteY2" fmla="*/ 143256 h 436149"/>
                <a:gd name="connsiteX3" fmla="*/ 0 w 633888"/>
                <a:gd name="connsiteY3" fmla="*/ 200882 h 436149"/>
                <a:gd name="connsiteX4" fmla="*/ 0 w 633888"/>
                <a:gd name="connsiteY4" fmla="*/ 378523 h 436149"/>
                <a:gd name="connsiteX5" fmla="*/ 57626 w 633888"/>
                <a:gd name="connsiteY5" fmla="*/ 436150 h 436149"/>
                <a:gd name="connsiteX6" fmla="*/ 253079 w 633888"/>
                <a:gd name="connsiteY6" fmla="*/ 436150 h 436149"/>
                <a:gd name="connsiteX7" fmla="*/ 310705 w 633888"/>
                <a:gd name="connsiteY7" fmla="*/ 378523 h 436149"/>
                <a:gd name="connsiteX8" fmla="*/ 310705 w 633888"/>
                <a:gd name="connsiteY8" fmla="*/ 336613 h 436149"/>
                <a:gd name="connsiteX9" fmla="*/ 367951 w 633888"/>
                <a:gd name="connsiteY9" fmla="*/ 285464 h 436149"/>
                <a:gd name="connsiteX10" fmla="*/ 633889 w 633888"/>
                <a:gd name="connsiteY10" fmla="*/ 285464 h 436149"/>
                <a:gd name="connsiteX11" fmla="*/ 633889 w 633888"/>
                <a:gd name="connsiteY11" fmla="*/ 285464 h 436149"/>
                <a:gd name="connsiteX12" fmla="*/ 91345 w 633888"/>
                <a:gd name="connsiteY12" fmla="*/ 0 h 436149"/>
                <a:gd name="connsiteX13" fmla="*/ 91345 w 633888"/>
                <a:gd name="connsiteY13" fmla="*/ 0 h 436149"/>
                <a:gd name="connsiteX14" fmla="*/ 91345 w 633888"/>
                <a:gd name="connsiteY14" fmla="*/ 0 h 436149"/>
                <a:gd name="connsiteX15" fmla="*/ 91345 w 633888"/>
                <a:gd name="connsiteY15" fmla="*/ 0 h 43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3888" h="436149">
                  <a:moveTo>
                    <a:pt x="633889" y="285464"/>
                  </a:moveTo>
                  <a:lnTo>
                    <a:pt x="633889" y="142208"/>
                  </a:lnTo>
                  <a:cubicBezTo>
                    <a:pt x="427482" y="142208"/>
                    <a:pt x="249746" y="143256"/>
                    <a:pt x="57626" y="143256"/>
                  </a:cubicBezTo>
                  <a:cubicBezTo>
                    <a:pt x="25908" y="143256"/>
                    <a:pt x="0" y="169164"/>
                    <a:pt x="0" y="200882"/>
                  </a:cubicBezTo>
                  <a:lnTo>
                    <a:pt x="0" y="378523"/>
                  </a:lnTo>
                  <a:cubicBezTo>
                    <a:pt x="0" y="410242"/>
                    <a:pt x="25908" y="436150"/>
                    <a:pt x="57626" y="436150"/>
                  </a:cubicBezTo>
                  <a:lnTo>
                    <a:pt x="253079" y="436150"/>
                  </a:lnTo>
                  <a:cubicBezTo>
                    <a:pt x="284797" y="436150"/>
                    <a:pt x="310705" y="410242"/>
                    <a:pt x="310705" y="378523"/>
                  </a:cubicBezTo>
                  <a:lnTo>
                    <a:pt x="310705" y="336613"/>
                  </a:lnTo>
                  <a:cubicBezTo>
                    <a:pt x="313944" y="307943"/>
                    <a:pt x="338519" y="285464"/>
                    <a:pt x="367951" y="285464"/>
                  </a:cubicBezTo>
                  <a:lnTo>
                    <a:pt x="633889" y="285464"/>
                  </a:lnTo>
                  <a:lnTo>
                    <a:pt x="633889" y="285464"/>
                  </a:lnTo>
                  <a:close/>
                  <a:moveTo>
                    <a:pt x="91345" y="0"/>
                  </a:moveTo>
                  <a:lnTo>
                    <a:pt x="91345" y="0"/>
                  </a:lnTo>
                  <a:lnTo>
                    <a:pt x="91345" y="0"/>
                  </a:lnTo>
                  <a:lnTo>
                    <a:pt x="91345"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6" name="Freeform: Shape 75">
              <a:extLst>
                <a:ext uri="{FF2B5EF4-FFF2-40B4-BE49-F238E27FC236}">
                  <a16:creationId xmlns:a16="http://schemas.microsoft.com/office/drawing/2014/main" id="{9445C2BA-ACB4-4BE3-9596-C6EA26F808B7}"/>
                </a:ext>
              </a:extLst>
            </p:cNvPr>
            <p:cNvSpPr/>
            <p:nvPr/>
          </p:nvSpPr>
          <p:spPr>
            <a:xfrm>
              <a:off x="3231373" y="3411077"/>
              <a:ext cx="951737" cy="573595"/>
            </a:xfrm>
            <a:custGeom>
              <a:avLst/>
              <a:gdLst>
                <a:gd name="connsiteX0" fmla="*/ 472440 w 951737"/>
                <a:gd name="connsiteY0" fmla="*/ 0 h 573595"/>
                <a:gd name="connsiteX1" fmla="*/ 951738 w 951737"/>
                <a:gd name="connsiteY1" fmla="*/ 0 h 573595"/>
                <a:gd name="connsiteX2" fmla="*/ 951738 w 951737"/>
                <a:gd name="connsiteY2" fmla="*/ 213265 h 573595"/>
                <a:gd name="connsiteX3" fmla="*/ 894112 w 951737"/>
                <a:gd name="connsiteY3" fmla="*/ 270891 h 573595"/>
                <a:gd name="connsiteX4" fmla="*/ 859250 w 951737"/>
                <a:gd name="connsiteY4" fmla="*/ 270891 h 573595"/>
                <a:gd name="connsiteX5" fmla="*/ 786574 w 951737"/>
                <a:gd name="connsiteY5" fmla="*/ 347567 h 573595"/>
                <a:gd name="connsiteX6" fmla="*/ 786574 w 951737"/>
                <a:gd name="connsiteY6" fmla="*/ 515969 h 573595"/>
                <a:gd name="connsiteX7" fmla="*/ 728948 w 951737"/>
                <a:gd name="connsiteY7" fmla="*/ 573596 h 573595"/>
                <a:gd name="connsiteX8" fmla="*/ 472535 w 951737"/>
                <a:gd name="connsiteY8" fmla="*/ 573596 h 573595"/>
                <a:gd name="connsiteX9" fmla="*/ 475869 w 951737"/>
                <a:gd name="connsiteY9" fmla="*/ 515969 h 573595"/>
                <a:gd name="connsiteX10" fmla="*/ 475869 w 951737"/>
                <a:gd name="connsiteY10" fmla="*/ 316802 h 573595"/>
                <a:gd name="connsiteX11" fmla="*/ 418624 w 951737"/>
                <a:gd name="connsiteY11" fmla="*/ 265652 h 573595"/>
                <a:gd name="connsiteX12" fmla="*/ 0 w 951737"/>
                <a:gd name="connsiteY12" fmla="*/ 265652 h 573595"/>
                <a:gd name="connsiteX13" fmla="*/ 0 w 951737"/>
                <a:gd name="connsiteY13" fmla="*/ 122396 h 573595"/>
                <a:gd name="connsiteX14" fmla="*/ 78772 w 951737"/>
                <a:gd name="connsiteY14" fmla="*/ 122396 h 573595"/>
                <a:gd name="connsiteX15" fmla="*/ 93345 w 951737"/>
                <a:gd name="connsiteY15" fmla="*/ 121729 h 573595"/>
                <a:gd name="connsiteX16" fmla="*/ 101251 w 951737"/>
                <a:gd name="connsiteY16" fmla="*/ 121348 h 573595"/>
                <a:gd name="connsiteX17" fmla="*/ 400240 w 951737"/>
                <a:gd name="connsiteY17" fmla="*/ 121348 h 573595"/>
                <a:gd name="connsiteX18" fmla="*/ 470249 w 951737"/>
                <a:gd name="connsiteY18" fmla="*/ 51340 h 573595"/>
                <a:gd name="connsiteX19" fmla="*/ 472440 w 951737"/>
                <a:gd name="connsiteY19" fmla="*/ 0 h 5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1737" h="573595">
                  <a:moveTo>
                    <a:pt x="472440" y="0"/>
                  </a:moveTo>
                  <a:lnTo>
                    <a:pt x="951738" y="0"/>
                  </a:lnTo>
                  <a:lnTo>
                    <a:pt x="951738" y="213265"/>
                  </a:lnTo>
                  <a:cubicBezTo>
                    <a:pt x="951738" y="244983"/>
                    <a:pt x="925830" y="270891"/>
                    <a:pt x="894112" y="270891"/>
                  </a:cubicBezTo>
                  <a:lnTo>
                    <a:pt x="859250" y="270891"/>
                  </a:lnTo>
                  <a:cubicBezTo>
                    <a:pt x="802957" y="270891"/>
                    <a:pt x="784955" y="325946"/>
                    <a:pt x="786574" y="347567"/>
                  </a:cubicBezTo>
                  <a:lnTo>
                    <a:pt x="786574" y="515969"/>
                  </a:lnTo>
                  <a:cubicBezTo>
                    <a:pt x="786574" y="547688"/>
                    <a:pt x="760666" y="573596"/>
                    <a:pt x="728948" y="573596"/>
                  </a:cubicBezTo>
                  <a:lnTo>
                    <a:pt x="472535" y="573596"/>
                  </a:lnTo>
                  <a:lnTo>
                    <a:pt x="475869" y="515969"/>
                  </a:lnTo>
                  <a:lnTo>
                    <a:pt x="475869" y="316802"/>
                  </a:lnTo>
                  <a:cubicBezTo>
                    <a:pt x="472630" y="288131"/>
                    <a:pt x="448056" y="265652"/>
                    <a:pt x="418624" y="265652"/>
                  </a:cubicBezTo>
                  <a:lnTo>
                    <a:pt x="0" y="265652"/>
                  </a:lnTo>
                  <a:lnTo>
                    <a:pt x="0" y="122396"/>
                  </a:lnTo>
                  <a:lnTo>
                    <a:pt x="78772" y="122396"/>
                  </a:lnTo>
                  <a:cubicBezTo>
                    <a:pt x="83725" y="122396"/>
                    <a:pt x="88582" y="122111"/>
                    <a:pt x="93345" y="121729"/>
                  </a:cubicBezTo>
                  <a:cubicBezTo>
                    <a:pt x="96107" y="121444"/>
                    <a:pt x="98488" y="121348"/>
                    <a:pt x="101251" y="121348"/>
                  </a:cubicBezTo>
                  <a:lnTo>
                    <a:pt x="400240" y="121348"/>
                  </a:lnTo>
                  <a:cubicBezTo>
                    <a:pt x="438721" y="121348"/>
                    <a:pt x="468630" y="89821"/>
                    <a:pt x="470249" y="51340"/>
                  </a:cubicBezTo>
                  <a:lnTo>
                    <a:pt x="472440" y="0"/>
                  </a:ln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7" name="Freeform: Shape 76">
              <a:extLst>
                <a:ext uri="{FF2B5EF4-FFF2-40B4-BE49-F238E27FC236}">
                  <a16:creationId xmlns:a16="http://schemas.microsoft.com/office/drawing/2014/main" id="{68431EEA-E93D-405B-9FA3-E17CF92DE0A0}"/>
                </a:ext>
              </a:extLst>
            </p:cNvPr>
            <p:cNvSpPr/>
            <p:nvPr/>
          </p:nvSpPr>
          <p:spPr>
            <a:xfrm>
              <a:off x="3704003" y="3830177"/>
              <a:ext cx="314039" cy="154495"/>
            </a:xfrm>
            <a:custGeom>
              <a:avLst/>
              <a:gdLst>
                <a:gd name="connsiteX0" fmla="*/ 314039 w 314039"/>
                <a:gd name="connsiteY0" fmla="*/ 0 h 154495"/>
                <a:gd name="connsiteX1" fmla="*/ 314039 w 314039"/>
                <a:gd name="connsiteY1" fmla="*/ 96869 h 154495"/>
                <a:gd name="connsiteX2" fmla="*/ 256413 w 314039"/>
                <a:gd name="connsiteY2" fmla="*/ 154496 h 154495"/>
                <a:gd name="connsiteX3" fmla="*/ 0 w 314039"/>
                <a:gd name="connsiteY3" fmla="*/ 154496 h 154495"/>
                <a:gd name="connsiteX4" fmla="*/ 3334 w 314039"/>
                <a:gd name="connsiteY4" fmla="*/ 96869 h 154495"/>
                <a:gd name="connsiteX5" fmla="*/ 3334 w 314039"/>
                <a:gd name="connsiteY5" fmla="*/ 0 h 154495"/>
                <a:gd name="connsiteX6" fmla="*/ 314039 w 314039"/>
                <a:gd name="connsiteY6" fmla="*/ 0 h 15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039" h="154495">
                  <a:moveTo>
                    <a:pt x="314039" y="0"/>
                  </a:moveTo>
                  <a:lnTo>
                    <a:pt x="314039" y="96869"/>
                  </a:lnTo>
                  <a:cubicBezTo>
                    <a:pt x="314039" y="128588"/>
                    <a:pt x="288131" y="154496"/>
                    <a:pt x="256413" y="154496"/>
                  </a:cubicBezTo>
                  <a:lnTo>
                    <a:pt x="0" y="154496"/>
                  </a:lnTo>
                  <a:lnTo>
                    <a:pt x="3334" y="96869"/>
                  </a:lnTo>
                  <a:lnTo>
                    <a:pt x="3334" y="0"/>
                  </a:lnTo>
                  <a:lnTo>
                    <a:pt x="314039" y="0"/>
                  </a:ln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8" name="Freeform: Shape 77">
              <a:extLst>
                <a:ext uri="{FF2B5EF4-FFF2-40B4-BE49-F238E27FC236}">
                  <a16:creationId xmlns:a16="http://schemas.microsoft.com/office/drawing/2014/main" id="{3D2C71A6-7878-4B89-8FDA-805E9A48E229}"/>
                </a:ext>
              </a:extLst>
            </p:cNvPr>
            <p:cNvSpPr/>
            <p:nvPr/>
          </p:nvSpPr>
          <p:spPr>
            <a:xfrm>
              <a:off x="3828495" y="3830462"/>
              <a:ext cx="820769" cy="493014"/>
            </a:xfrm>
            <a:custGeom>
              <a:avLst/>
              <a:gdLst>
                <a:gd name="connsiteX0" fmla="*/ 0 w 820769"/>
                <a:gd name="connsiteY0" fmla="*/ 154210 h 493014"/>
                <a:gd name="connsiteX1" fmla="*/ 41053 w 820769"/>
                <a:gd name="connsiteY1" fmla="*/ 220313 h 493014"/>
                <a:gd name="connsiteX2" fmla="*/ 41053 w 820769"/>
                <a:gd name="connsiteY2" fmla="*/ 239268 h 493014"/>
                <a:gd name="connsiteX3" fmla="*/ 98679 w 820769"/>
                <a:gd name="connsiteY3" fmla="*/ 296894 h 493014"/>
                <a:gd name="connsiteX4" fmla="*/ 126778 w 820769"/>
                <a:gd name="connsiteY4" fmla="*/ 296894 h 493014"/>
                <a:gd name="connsiteX5" fmla="*/ 207740 w 820769"/>
                <a:gd name="connsiteY5" fmla="*/ 377857 h 493014"/>
                <a:gd name="connsiteX6" fmla="*/ 207740 w 820769"/>
                <a:gd name="connsiteY6" fmla="*/ 385001 h 493014"/>
                <a:gd name="connsiteX7" fmla="*/ 207740 w 820769"/>
                <a:gd name="connsiteY7" fmla="*/ 386524 h 493014"/>
                <a:gd name="connsiteX8" fmla="*/ 207740 w 820769"/>
                <a:gd name="connsiteY8" fmla="*/ 386524 h 493014"/>
                <a:gd name="connsiteX9" fmla="*/ 207835 w 820769"/>
                <a:gd name="connsiteY9" fmla="*/ 387953 h 493014"/>
                <a:gd name="connsiteX10" fmla="*/ 207835 w 820769"/>
                <a:gd name="connsiteY10" fmla="*/ 387953 h 493014"/>
                <a:gd name="connsiteX11" fmla="*/ 207931 w 820769"/>
                <a:gd name="connsiteY11" fmla="*/ 389382 h 493014"/>
                <a:gd name="connsiteX12" fmla="*/ 207931 w 820769"/>
                <a:gd name="connsiteY12" fmla="*/ 389382 h 493014"/>
                <a:gd name="connsiteX13" fmla="*/ 208026 w 820769"/>
                <a:gd name="connsiteY13" fmla="*/ 390811 h 493014"/>
                <a:gd name="connsiteX14" fmla="*/ 208026 w 820769"/>
                <a:gd name="connsiteY14" fmla="*/ 390811 h 493014"/>
                <a:gd name="connsiteX15" fmla="*/ 208216 w 820769"/>
                <a:gd name="connsiteY15" fmla="*/ 392239 h 493014"/>
                <a:gd name="connsiteX16" fmla="*/ 208216 w 820769"/>
                <a:gd name="connsiteY16" fmla="*/ 392239 h 493014"/>
                <a:gd name="connsiteX17" fmla="*/ 208407 w 820769"/>
                <a:gd name="connsiteY17" fmla="*/ 393668 h 493014"/>
                <a:gd name="connsiteX18" fmla="*/ 208407 w 820769"/>
                <a:gd name="connsiteY18" fmla="*/ 393668 h 493014"/>
                <a:gd name="connsiteX19" fmla="*/ 208597 w 820769"/>
                <a:gd name="connsiteY19" fmla="*/ 395097 h 493014"/>
                <a:gd name="connsiteX20" fmla="*/ 208597 w 820769"/>
                <a:gd name="connsiteY20" fmla="*/ 395097 h 493014"/>
                <a:gd name="connsiteX21" fmla="*/ 230886 w 820769"/>
                <a:gd name="connsiteY21" fmla="*/ 431102 h 493014"/>
                <a:gd name="connsiteX22" fmla="*/ 230886 w 820769"/>
                <a:gd name="connsiteY22" fmla="*/ 431102 h 493014"/>
                <a:gd name="connsiteX23" fmla="*/ 232029 w 820769"/>
                <a:gd name="connsiteY23" fmla="*/ 431959 h 493014"/>
                <a:gd name="connsiteX24" fmla="*/ 232029 w 820769"/>
                <a:gd name="connsiteY24" fmla="*/ 431959 h 493014"/>
                <a:gd name="connsiteX25" fmla="*/ 233172 w 820769"/>
                <a:gd name="connsiteY25" fmla="*/ 432721 h 493014"/>
                <a:gd name="connsiteX26" fmla="*/ 233172 w 820769"/>
                <a:gd name="connsiteY26" fmla="*/ 432721 h 493014"/>
                <a:gd name="connsiteX27" fmla="*/ 234315 w 820769"/>
                <a:gd name="connsiteY27" fmla="*/ 433483 h 493014"/>
                <a:gd name="connsiteX28" fmla="*/ 234315 w 820769"/>
                <a:gd name="connsiteY28" fmla="*/ 433483 h 493014"/>
                <a:gd name="connsiteX29" fmla="*/ 235458 w 820769"/>
                <a:gd name="connsiteY29" fmla="*/ 434245 h 493014"/>
                <a:gd name="connsiteX30" fmla="*/ 235458 w 820769"/>
                <a:gd name="connsiteY30" fmla="*/ 434245 h 493014"/>
                <a:gd name="connsiteX31" fmla="*/ 236029 w 820769"/>
                <a:gd name="connsiteY31" fmla="*/ 434530 h 493014"/>
                <a:gd name="connsiteX32" fmla="*/ 237363 w 820769"/>
                <a:gd name="connsiteY32" fmla="*/ 435293 h 493014"/>
                <a:gd name="connsiteX33" fmla="*/ 237934 w 820769"/>
                <a:gd name="connsiteY33" fmla="*/ 435578 h 493014"/>
                <a:gd name="connsiteX34" fmla="*/ 237934 w 820769"/>
                <a:gd name="connsiteY34" fmla="*/ 435578 h 493014"/>
                <a:gd name="connsiteX35" fmla="*/ 239173 w 820769"/>
                <a:gd name="connsiteY35" fmla="*/ 436245 h 493014"/>
                <a:gd name="connsiteX36" fmla="*/ 239173 w 820769"/>
                <a:gd name="connsiteY36" fmla="*/ 436245 h 493014"/>
                <a:gd name="connsiteX37" fmla="*/ 240411 w 820769"/>
                <a:gd name="connsiteY37" fmla="*/ 436912 h 493014"/>
                <a:gd name="connsiteX38" fmla="*/ 240411 w 820769"/>
                <a:gd name="connsiteY38" fmla="*/ 436912 h 493014"/>
                <a:gd name="connsiteX39" fmla="*/ 241649 w 820769"/>
                <a:gd name="connsiteY39" fmla="*/ 437483 h 493014"/>
                <a:gd name="connsiteX40" fmla="*/ 241649 w 820769"/>
                <a:gd name="connsiteY40" fmla="*/ 437483 h 493014"/>
                <a:gd name="connsiteX41" fmla="*/ 242888 w 820769"/>
                <a:gd name="connsiteY41" fmla="*/ 438055 h 493014"/>
                <a:gd name="connsiteX42" fmla="*/ 242888 w 820769"/>
                <a:gd name="connsiteY42" fmla="*/ 438055 h 493014"/>
                <a:gd name="connsiteX43" fmla="*/ 244221 w 820769"/>
                <a:gd name="connsiteY43" fmla="*/ 438626 h 493014"/>
                <a:gd name="connsiteX44" fmla="*/ 244221 w 820769"/>
                <a:gd name="connsiteY44" fmla="*/ 438626 h 493014"/>
                <a:gd name="connsiteX45" fmla="*/ 245554 w 820769"/>
                <a:gd name="connsiteY45" fmla="*/ 439103 h 493014"/>
                <a:gd name="connsiteX46" fmla="*/ 245554 w 820769"/>
                <a:gd name="connsiteY46" fmla="*/ 439103 h 493014"/>
                <a:gd name="connsiteX47" fmla="*/ 246888 w 820769"/>
                <a:gd name="connsiteY47" fmla="*/ 439579 h 493014"/>
                <a:gd name="connsiteX48" fmla="*/ 246888 w 820769"/>
                <a:gd name="connsiteY48" fmla="*/ 439579 h 493014"/>
                <a:gd name="connsiteX49" fmla="*/ 247174 w 820769"/>
                <a:gd name="connsiteY49" fmla="*/ 439674 h 493014"/>
                <a:gd name="connsiteX50" fmla="*/ 249269 w 820769"/>
                <a:gd name="connsiteY50" fmla="*/ 440341 h 493014"/>
                <a:gd name="connsiteX51" fmla="*/ 249555 w 820769"/>
                <a:gd name="connsiteY51" fmla="*/ 440436 h 493014"/>
                <a:gd name="connsiteX52" fmla="*/ 249555 w 820769"/>
                <a:gd name="connsiteY52" fmla="*/ 440436 h 493014"/>
                <a:gd name="connsiteX53" fmla="*/ 250888 w 820769"/>
                <a:gd name="connsiteY53" fmla="*/ 440817 h 493014"/>
                <a:gd name="connsiteX54" fmla="*/ 250888 w 820769"/>
                <a:gd name="connsiteY54" fmla="*/ 440817 h 493014"/>
                <a:gd name="connsiteX55" fmla="*/ 252222 w 820769"/>
                <a:gd name="connsiteY55" fmla="*/ 441198 h 493014"/>
                <a:gd name="connsiteX56" fmla="*/ 252222 w 820769"/>
                <a:gd name="connsiteY56" fmla="*/ 441198 h 493014"/>
                <a:gd name="connsiteX57" fmla="*/ 253651 w 820769"/>
                <a:gd name="connsiteY57" fmla="*/ 441484 h 493014"/>
                <a:gd name="connsiteX58" fmla="*/ 253651 w 820769"/>
                <a:gd name="connsiteY58" fmla="*/ 441484 h 493014"/>
                <a:gd name="connsiteX59" fmla="*/ 255079 w 820769"/>
                <a:gd name="connsiteY59" fmla="*/ 441770 h 493014"/>
                <a:gd name="connsiteX60" fmla="*/ 255079 w 820769"/>
                <a:gd name="connsiteY60" fmla="*/ 441770 h 493014"/>
                <a:gd name="connsiteX61" fmla="*/ 255365 w 820769"/>
                <a:gd name="connsiteY61" fmla="*/ 441770 h 493014"/>
                <a:gd name="connsiteX62" fmla="*/ 257746 w 820769"/>
                <a:gd name="connsiteY62" fmla="*/ 442151 h 493014"/>
                <a:gd name="connsiteX63" fmla="*/ 258032 w 820769"/>
                <a:gd name="connsiteY63" fmla="*/ 442151 h 493014"/>
                <a:gd name="connsiteX64" fmla="*/ 258032 w 820769"/>
                <a:gd name="connsiteY64" fmla="*/ 442151 h 493014"/>
                <a:gd name="connsiteX65" fmla="*/ 259461 w 820769"/>
                <a:gd name="connsiteY65" fmla="*/ 442341 h 493014"/>
                <a:gd name="connsiteX66" fmla="*/ 259461 w 820769"/>
                <a:gd name="connsiteY66" fmla="*/ 442341 h 493014"/>
                <a:gd name="connsiteX67" fmla="*/ 260890 w 820769"/>
                <a:gd name="connsiteY67" fmla="*/ 442436 h 493014"/>
                <a:gd name="connsiteX68" fmla="*/ 260890 w 820769"/>
                <a:gd name="connsiteY68" fmla="*/ 442436 h 493014"/>
                <a:gd name="connsiteX69" fmla="*/ 262318 w 820769"/>
                <a:gd name="connsiteY69" fmla="*/ 442531 h 493014"/>
                <a:gd name="connsiteX70" fmla="*/ 262318 w 820769"/>
                <a:gd name="connsiteY70" fmla="*/ 442531 h 493014"/>
                <a:gd name="connsiteX71" fmla="*/ 262795 w 820769"/>
                <a:gd name="connsiteY71" fmla="*/ 442531 h 493014"/>
                <a:gd name="connsiteX72" fmla="*/ 265938 w 820769"/>
                <a:gd name="connsiteY72" fmla="*/ 442627 h 493014"/>
                <a:gd name="connsiteX73" fmla="*/ 431768 w 820769"/>
                <a:gd name="connsiteY73" fmla="*/ 442627 h 493014"/>
                <a:gd name="connsiteX74" fmla="*/ 434054 w 820769"/>
                <a:gd name="connsiteY74" fmla="*/ 442627 h 493014"/>
                <a:gd name="connsiteX75" fmla="*/ 509016 w 820769"/>
                <a:gd name="connsiteY75" fmla="*/ 493014 h 493014"/>
                <a:gd name="connsiteX76" fmla="*/ 506349 w 820769"/>
                <a:gd name="connsiteY76" fmla="*/ 345377 h 493014"/>
                <a:gd name="connsiteX77" fmla="*/ 423767 w 820769"/>
                <a:gd name="connsiteY77" fmla="*/ 276130 h 493014"/>
                <a:gd name="connsiteX78" fmla="*/ 408622 w 820769"/>
                <a:gd name="connsiteY78" fmla="*/ 276130 h 493014"/>
                <a:gd name="connsiteX79" fmla="*/ 350996 w 820769"/>
                <a:gd name="connsiteY79" fmla="*/ 218504 h 493014"/>
                <a:gd name="connsiteX80" fmla="*/ 350996 w 820769"/>
                <a:gd name="connsiteY80" fmla="*/ 198501 h 493014"/>
                <a:gd name="connsiteX81" fmla="*/ 408622 w 820769"/>
                <a:gd name="connsiteY81" fmla="*/ 140875 h 493014"/>
                <a:gd name="connsiteX82" fmla="*/ 820769 w 820769"/>
                <a:gd name="connsiteY82" fmla="*/ 140875 h 493014"/>
                <a:gd name="connsiteX83" fmla="*/ 820769 w 820769"/>
                <a:gd name="connsiteY83" fmla="*/ 0 h 493014"/>
                <a:gd name="connsiteX84" fmla="*/ 189547 w 820769"/>
                <a:gd name="connsiteY84" fmla="*/ 0 h 493014"/>
                <a:gd name="connsiteX85" fmla="*/ 189547 w 820769"/>
                <a:gd name="connsiteY85" fmla="*/ 96869 h 493014"/>
                <a:gd name="connsiteX86" fmla="*/ 131921 w 820769"/>
                <a:gd name="connsiteY86" fmla="*/ 154496 h 493014"/>
                <a:gd name="connsiteX87" fmla="*/ 0 w 820769"/>
                <a:gd name="connsiteY87" fmla="*/ 154496 h 493014"/>
                <a:gd name="connsiteX88" fmla="*/ 0 w 820769"/>
                <a:gd name="connsiteY88" fmla="*/ 154210 h 493014"/>
                <a:gd name="connsiteX89" fmla="*/ 207740 w 820769"/>
                <a:gd name="connsiteY89" fmla="*/ 384905 h 493014"/>
                <a:gd name="connsiteX90" fmla="*/ 207740 w 820769"/>
                <a:gd name="connsiteY90" fmla="*/ 384905 h 493014"/>
                <a:gd name="connsiteX91" fmla="*/ 207740 w 820769"/>
                <a:gd name="connsiteY91" fmla="*/ 384905 h 49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820769" h="493014">
                  <a:moveTo>
                    <a:pt x="0" y="154210"/>
                  </a:moveTo>
                  <a:cubicBezTo>
                    <a:pt x="24003" y="154496"/>
                    <a:pt x="41053" y="169450"/>
                    <a:pt x="41053" y="220313"/>
                  </a:cubicBezTo>
                  <a:lnTo>
                    <a:pt x="41053" y="239268"/>
                  </a:lnTo>
                  <a:cubicBezTo>
                    <a:pt x="41053" y="270986"/>
                    <a:pt x="66961" y="296894"/>
                    <a:pt x="98679" y="296894"/>
                  </a:cubicBezTo>
                  <a:lnTo>
                    <a:pt x="126778" y="296894"/>
                  </a:lnTo>
                  <a:cubicBezTo>
                    <a:pt x="171355" y="296894"/>
                    <a:pt x="207740" y="333280"/>
                    <a:pt x="207740" y="377857"/>
                  </a:cubicBezTo>
                  <a:lnTo>
                    <a:pt x="207740" y="385001"/>
                  </a:lnTo>
                  <a:lnTo>
                    <a:pt x="207740" y="386524"/>
                  </a:lnTo>
                  <a:lnTo>
                    <a:pt x="207740" y="386524"/>
                  </a:lnTo>
                  <a:lnTo>
                    <a:pt x="207835" y="387953"/>
                  </a:lnTo>
                  <a:lnTo>
                    <a:pt x="207835" y="387953"/>
                  </a:lnTo>
                  <a:lnTo>
                    <a:pt x="207931" y="389382"/>
                  </a:lnTo>
                  <a:lnTo>
                    <a:pt x="207931" y="389382"/>
                  </a:lnTo>
                  <a:lnTo>
                    <a:pt x="208026" y="390811"/>
                  </a:lnTo>
                  <a:lnTo>
                    <a:pt x="208026" y="390811"/>
                  </a:lnTo>
                  <a:lnTo>
                    <a:pt x="208216" y="392239"/>
                  </a:lnTo>
                  <a:lnTo>
                    <a:pt x="208216" y="392239"/>
                  </a:lnTo>
                  <a:lnTo>
                    <a:pt x="208407" y="393668"/>
                  </a:lnTo>
                  <a:lnTo>
                    <a:pt x="208407" y="393668"/>
                  </a:lnTo>
                  <a:lnTo>
                    <a:pt x="208597" y="395097"/>
                  </a:lnTo>
                  <a:lnTo>
                    <a:pt x="208597" y="395097"/>
                  </a:lnTo>
                  <a:cubicBezTo>
                    <a:pt x="211074" y="409289"/>
                    <a:pt x="219265" y="422243"/>
                    <a:pt x="230886" y="431102"/>
                  </a:cubicBezTo>
                  <a:lnTo>
                    <a:pt x="230886" y="431102"/>
                  </a:lnTo>
                  <a:lnTo>
                    <a:pt x="232029" y="431959"/>
                  </a:lnTo>
                  <a:lnTo>
                    <a:pt x="232029" y="431959"/>
                  </a:lnTo>
                  <a:lnTo>
                    <a:pt x="233172" y="432721"/>
                  </a:lnTo>
                  <a:lnTo>
                    <a:pt x="233172" y="432721"/>
                  </a:lnTo>
                  <a:lnTo>
                    <a:pt x="234315" y="433483"/>
                  </a:lnTo>
                  <a:lnTo>
                    <a:pt x="234315" y="433483"/>
                  </a:lnTo>
                  <a:lnTo>
                    <a:pt x="235458" y="434245"/>
                  </a:lnTo>
                  <a:lnTo>
                    <a:pt x="235458" y="434245"/>
                  </a:lnTo>
                  <a:lnTo>
                    <a:pt x="236029" y="434530"/>
                  </a:lnTo>
                  <a:cubicBezTo>
                    <a:pt x="236506" y="434816"/>
                    <a:pt x="236887" y="435007"/>
                    <a:pt x="237363" y="435293"/>
                  </a:cubicBezTo>
                  <a:lnTo>
                    <a:pt x="237934" y="435578"/>
                  </a:lnTo>
                  <a:lnTo>
                    <a:pt x="237934" y="435578"/>
                  </a:lnTo>
                  <a:lnTo>
                    <a:pt x="239173" y="436245"/>
                  </a:lnTo>
                  <a:lnTo>
                    <a:pt x="239173" y="436245"/>
                  </a:lnTo>
                  <a:lnTo>
                    <a:pt x="240411" y="436912"/>
                  </a:lnTo>
                  <a:lnTo>
                    <a:pt x="240411" y="436912"/>
                  </a:lnTo>
                  <a:lnTo>
                    <a:pt x="241649" y="437483"/>
                  </a:lnTo>
                  <a:lnTo>
                    <a:pt x="241649" y="437483"/>
                  </a:lnTo>
                  <a:cubicBezTo>
                    <a:pt x="242030" y="437674"/>
                    <a:pt x="242506" y="437864"/>
                    <a:pt x="242888" y="438055"/>
                  </a:cubicBezTo>
                  <a:lnTo>
                    <a:pt x="242888" y="438055"/>
                  </a:lnTo>
                  <a:lnTo>
                    <a:pt x="244221" y="438626"/>
                  </a:lnTo>
                  <a:lnTo>
                    <a:pt x="244221" y="438626"/>
                  </a:lnTo>
                  <a:lnTo>
                    <a:pt x="245554" y="439103"/>
                  </a:lnTo>
                  <a:lnTo>
                    <a:pt x="245554" y="439103"/>
                  </a:lnTo>
                  <a:lnTo>
                    <a:pt x="246888" y="439579"/>
                  </a:lnTo>
                  <a:lnTo>
                    <a:pt x="246888" y="439579"/>
                  </a:lnTo>
                  <a:lnTo>
                    <a:pt x="247174" y="439674"/>
                  </a:lnTo>
                  <a:cubicBezTo>
                    <a:pt x="247936" y="439864"/>
                    <a:pt x="248507" y="440055"/>
                    <a:pt x="249269" y="440341"/>
                  </a:cubicBezTo>
                  <a:lnTo>
                    <a:pt x="249555" y="440436"/>
                  </a:lnTo>
                  <a:lnTo>
                    <a:pt x="249555" y="440436"/>
                  </a:lnTo>
                  <a:lnTo>
                    <a:pt x="250888" y="440817"/>
                  </a:lnTo>
                  <a:lnTo>
                    <a:pt x="250888" y="440817"/>
                  </a:lnTo>
                  <a:lnTo>
                    <a:pt x="252222" y="441198"/>
                  </a:lnTo>
                  <a:lnTo>
                    <a:pt x="252222" y="441198"/>
                  </a:lnTo>
                  <a:lnTo>
                    <a:pt x="253651" y="441484"/>
                  </a:lnTo>
                  <a:lnTo>
                    <a:pt x="253651" y="441484"/>
                  </a:lnTo>
                  <a:cubicBezTo>
                    <a:pt x="254127" y="441579"/>
                    <a:pt x="254603" y="441674"/>
                    <a:pt x="255079" y="441770"/>
                  </a:cubicBezTo>
                  <a:lnTo>
                    <a:pt x="255079" y="441770"/>
                  </a:lnTo>
                  <a:lnTo>
                    <a:pt x="255365" y="441770"/>
                  </a:lnTo>
                  <a:cubicBezTo>
                    <a:pt x="256222" y="441865"/>
                    <a:pt x="256889" y="442055"/>
                    <a:pt x="257746" y="442151"/>
                  </a:cubicBezTo>
                  <a:lnTo>
                    <a:pt x="258032" y="442151"/>
                  </a:lnTo>
                  <a:lnTo>
                    <a:pt x="258032" y="442151"/>
                  </a:lnTo>
                  <a:lnTo>
                    <a:pt x="259461" y="442341"/>
                  </a:lnTo>
                  <a:lnTo>
                    <a:pt x="259461" y="442341"/>
                  </a:lnTo>
                  <a:lnTo>
                    <a:pt x="260890" y="442436"/>
                  </a:lnTo>
                  <a:lnTo>
                    <a:pt x="260890" y="442436"/>
                  </a:lnTo>
                  <a:lnTo>
                    <a:pt x="262318" y="442531"/>
                  </a:lnTo>
                  <a:lnTo>
                    <a:pt x="262318" y="442531"/>
                  </a:lnTo>
                  <a:lnTo>
                    <a:pt x="262795" y="442531"/>
                  </a:lnTo>
                  <a:cubicBezTo>
                    <a:pt x="263938" y="442531"/>
                    <a:pt x="264795" y="442627"/>
                    <a:pt x="265938" y="442627"/>
                  </a:cubicBezTo>
                  <a:lnTo>
                    <a:pt x="431768" y="442627"/>
                  </a:lnTo>
                  <a:lnTo>
                    <a:pt x="434054" y="442627"/>
                  </a:lnTo>
                  <a:cubicBezTo>
                    <a:pt x="467868" y="442627"/>
                    <a:pt x="496824" y="463487"/>
                    <a:pt x="509016" y="493014"/>
                  </a:cubicBezTo>
                  <a:lnTo>
                    <a:pt x="506349" y="345377"/>
                  </a:lnTo>
                  <a:cubicBezTo>
                    <a:pt x="505015" y="273463"/>
                    <a:pt x="439007" y="276606"/>
                    <a:pt x="423767" y="276130"/>
                  </a:cubicBezTo>
                  <a:lnTo>
                    <a:pt x="408622" y="276130"/>
                  </a:lnTo>
                  <a:cubicBezTo>
                    <a:pt x="376904" y="276130"/>
                    <a:pt x="350996" y="250222"/>
                    <a:pt x="350996" y="218504"/>
                  </a:cubicBezTo>
                  <a:lnTo>
                    <a:pt x="350996" y="198501"/>
                  </a:lnTo>
                  <a:cubicBezTo>
                    <a:pt x="350996" y="166783"/>
                    <a:pt x="376904" y="140875"/>
                    <a:pt x="408622" y="140875"/>
                  </a:cubicBezTo>
                  <a:lnTo>
                    <a:pt x="820769" y="140875"/>
                  </a:lnTo>
                  <a:lnTo>
                    <a:pt x="820769" y="0"/>
                  </a:lnTo>
                  <a:lnTo>
                    <a:pt x="189547" y="0"/>
                  </a:lnTo>
                  <a:lnTo>
                    <a:pt x="189547" y="96869"/>
                  </a:lnTo>
                  <a:cubicBezTo>
                    <a:pt x="189547" y="128588"/>
                    <a:pt x="163639" y="154496"/>
                    <a:pt x="131921" y="154496"/>
                  </a:cubicBezTo>
                  <a:lnTo>
                    <a:pt x="0" y="154496"/>
                  </a:lnTo>
                  <a:lnTo>
                    <a:pt x="0" y="154210"/>
                  </a:lnTo>
                  <a:close/>
                  <a:moveTo>
                    <a:pt x="207740" y="384905"/>
                  </a:moveTo>
                  <a:lnTo>
                    <a:pt x="207740" y="384905"/>
                  </a:lnTo>
                  <a:lnTo>
                    <a:pt x="207740" y="384905"/>
                  </a:ln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9" name="Freeform: Shape 78">
              <a:extLst>
                <a:ext uri="{FF2B5EF4-FFF2-40B4-BE49-F238E27FC236}">
                  <a16:creationId xmlns:a16="http://schemas.microsoft.com/office/drawing/2014/main" id="{E3501168-BEA3-4857-9DEE-083507295484}"/>
                </a:ext>
              </a:extLst>
            </p:cNvPr>
            <p:cNvSpPr/>
            <p:nvPr/>
          </p:nvSpPr>
          <p:spPr>
            <a:xfrm>
              <a:off x="5452983" y="5721461"/>
              <a:ext cx="448627" cy="135254"/>
            </a:xfrm>
            <a:custGeom>
              <a:avLst/>
              <a:gdLst>
                <a:gd name="connsiteX0" fmla="*/ 0 w 448627"/>
                <a:gd name="connsiteY0" fmla="*/ 57626 h 135254"/>
                <a:gd name="connsiteX1" fmla="*/ 0 w 448627"/>
                <a:gd name="connsiteY1" fmla="*/ 77628 h 135254"/>
                <a:gd name="connsiteX2" fmla="*/ 57626 w 448627"/>
                <a:gd name="connsiteY2" fmla="*/ 135255 h 135254"/>
                <a:gd name="connsiteX3" fmla="*/ 391001 w 448627"/>
                <a:gd name="connsiteY3" fmla="*/ 135255 h 135254"/>
                <a:gd name="connsiteX4" fmla="*/ 448627 w 448627"/>
                <a:gd name="connsiteY4" fmla="*/ 77628 h 135254"/>
                <a:gd name="connsiteX5" fmla="*/ 448627 w 448627"/>
                <a:gd name="connsiteY5" fmla="*/ 57626 h 135254"/>
                <a:gd name="connsiteX6" fmla="*/ 391001 w 448627"/>
                <a:gd name="connsiteY6" fmla="*/ 0 h 135254"/>
                <a:gd name="connsiteX7" fmla="*/ 57626 w 448627"/>
                <a:gd name="connsiteY7" fmla="*/ 0 h 135254"/>
                <a:gd name="connsiteX8" fmla="*/ 0 w 448627"/>
                <a:gd name="connsiteY8" fmla="*/ 57626 h 1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8627" h="135254">
                  <a:moveTo>
                    <a:pt x="0" y="57626"/>
                  </a:moveTo>
                  <a:lnTo>
                    <a:pt x="0" y="77628"/>
                  </a:lnTo>
                  <a:cubicBezTo>
                    <a:pt x="0" y="109347"/>
                    <a:pt x="25908" y="135255"/>
                    <a:pt x="57626" y="135255"/>
                  </a:cubicBezTo>
                  <a:lnTo>
                    <a:pt x="391001" y="135255"/>
                  </a:lnTo>
                  <a:cubicBezTo>
                    <a:pt x="422720" y="135255"/>
                    <a:pt x="448627" y="109347"/>
                    <a:pt x="448627" y="77628"/>
                  </a:cubicBezTo>
                  <a:lnTo>
                    <a:pt x="448627" y="57626"/>
                  </a:lnTo>
                  <a:cubicBezTo>
                    <a:pt x="448627" y="25908"/>
                    <a:pt x="422720" y="0"/>
                    <a:pt x="391001" y="0"/>
                  </a:cubicBezTo>
                  <a:lnTo>
                    <a:pt x="57626" y="0"/>
                  </a:lnTo>
                  <a:cubicBezTo>
                    <a:pt x="26003" y="0"/>
                    <a:pt x="0" y="25908"/>
                    <a:pt x="0" y="57626"/>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0" name="Freeform: Shape 79">
              <a:extLst>
                <a:ext uri="{FF2B5EF4-FFF2-40B4-BE49-F238E27FC236}">
                  <a16:creationId xmlns:a16="http://schemas.microsoft.com/office/drawing/2014/main" id="{039D9409-9AFC-4176-AC8F-DD2AAE1DA318}"/>
                </a:ext>
              </a:extLst>
            </p:cNvPr>
            <p:cNvSpPr/>
            <p:nvPr/>
          </p:nvSpPr>
          <p:spPr>
            <a:xfrm>
              <a:off x="4806046" y="4414821"/>
              <a:ext cx="945927" cy="1170241"/>
            </a:xfrm>
            <a:custGeom>
              <a:avLst/>
              <a:gdLst>
                <a:gd name="connsiteX0" fmla="*/ 168402 w 945927"/>
                <a:gd name="connsiteY0" fmla="*/ 288131 h 1170241"/>
                <a:gd name="connsiteX1" fmla="*/ 168402 w 945927"/>
                <a:gd name="connsiteY1" fmla="*/ 520827 h 1170241"/>
                <a:gd name="connsiteX2" fmla="*/ 110776 w 945927"/>
                <a:gd name="connsiteY2" fmla="*/ 578453 h 1170241"/>
                <a:gd name="connsiteX3" fmla="*/ 0 w 945927"/>
                <a:gd name="connsiteY3" fmla="*/ 578453 h 1170241"/>
                <a:gd name="connsiteX4" fmla="*/ 0 w 945927"/>
                <a:gd name="connsiteY4" fmla="*/ 664083 h 1170241"/>
                <a:gd name="connsiteX5" fmla="*/ 0 w 945927"/>
                <a:gd name="connsiteY5" fmla="*/ 665607 h 1170241"/>
                <a:gd name="connsiteX6" fmla="*/ 0 w 945927"/>
                <a:gd name="connsiteY6" fmla="*/ 665607 h 1170241"/>
                <a:gd name="connsiteX7" fmla="*/ 95 w 945927"/>
                <a:gd name="connsiteY7" fmla="*/ 667036 h 1170241"/>
                <a:gd name="connsiteX8" fmla="*/ 95 w 945927"/>
                <a:gd name="connsiteY8" fmla="*/ 667036 h 1170241"/>
                <a:gd name="connsiteX9" fmla="*/ 190 w 945927"/>
                <a:gd name="connsiteY9" fmla="*/ 668465 h 1170241"/>
                <a:gd name="connsiteX10" fmla="*/ 190 w 945927"/>
                <a:gd name="connsiteY10" fmla="*/ 668465 h 1170241"/>
                <a:gd name="connsiteX11" fmla="*/ 286 w 945927"/>
                <a:gd name="connsiteY11" fmla="*/ 669893 h 1170241"/>
                <a:gd name="connsiteX12" fmla="*/ 286 w 945927"/>
                <a:gd name="connsiteY12" fmla="*/ 669893 h 1170241"/>
                <a:gd name="connsiteX13" fmla="*/ 476 w 945927"/>
                <a:gd name="connsiteY13" fmla="*/ 671322 h 1170241"/>
                <a:gd name="connsiteX14" fmla="*/ 476 w 945927"/>
                <a:gd name="connsiteY14" fmla="*/ 671322 h 1170241"/>
                <a:gd name="connsiteX15" fmla="*/ 667 w 945927"/>
                <a:gd name="connsiteY15" fmla="*/ 672751 h 1170241"/>
                <a:gd name="connsiteX16" fmla="*/ 667 w 945927"/>
                <a:gd name="connsiteY16" fmla="*/ 672751 h 1170241"/>
                <a:gd name="connsiteX17" fmla="*/ 29623 w 945927"/>
                <a:gd name="connsiteY17" fmla="*/ 714375 h 1170241"/>
                <a:gd name="connsiteX18" fmla="*/ 30194 w 945927"/>
                <a:gd name="connsiteY18" fmla="*/ 714661 h 1170241"/>
                <a:gd name="connsiteX19" fmla="*/ 30194 w 945927"/>
                <a:gd name="connsiteY19" fmla="*/ 714661 h 1170241"/>
                <a:gd name="connsiteX20" fmla="*/ 31432 w 945927"/>
                <a:gd name="connsiteY20" fmla="*/ 715328 h 1170241"/>
                <a:gd name="connsiteX21" fmla="*/ 31432 w 945927"/>
                <a:gd name="connsiteY21" fmla="*/ 715328 h 1170241"/>
                <a:gd name="connsiteX22" fmla="*/ 32671 w 945927"/>
                <a:gd name="connsiteY22" fmla="*/ 715994 h 1170241"/>
                <a:gd name="connsiteX23" fmla="*/ 32671 w 945927"/>
                <a:gd name="connsiteY23" fmla="*/ 715994 h 1170241"/>
                <a:gd name="connsiteX24" fmla="*/ 33909 w 945927"/>
                <a:gd name="connsiteY24" fmla="*/ 716566 h 1170241"/>
                <a:gd name="connsiteX25" fmla="*/ 33909 w 945927"/>
                <a:gd name="connsiteY25" fmla="*/ 716566 h 1170241"/>
                <a:gd name="connsiteX26" fmla="*/ 35147 w 945927"/>
                <a:gd name="connsiteY26" fmla="*/ 717137 h 1170241"/>
                <a:gd name="connsiteX27" fmla="*/ 35147 w 945927"/>
                <a:gd name="connsiteY27" fmla="*/ 717137 h 1170241"/>
                <a:gd name="connsiteX28" fmla="*/ 36481 w 945927"/>
                <a:gd name="connsiteY28" fmla="*/ 717709 h 1170241"/>
                <a:gd name="connsiteX29" fmla="*/ 36481 w 945927"/>
                <a:gd name="connsiteY29" fmla="*/ 717709 h 1170241"/>
                <a:gd name="connsiteX30" fmla="*/ 37814 w 945927"/>
                <a:gd name="connsiteY30" fmla="*/ 718185 h 1170241"/>
                <a:gd name="connsiteX31" fmla="*/ 37814 w 945927"/>
                <a:gd name="connsiteY31" fmla="*/ 718185 h 1170241"/>
                <a:gd name="connsiteX32" fmla="*/ 39148 w 945927"/>
                <a:gd name="connsiteY32" fmla="*/ 718661 h 1170241"/>
                <a:gd name="connsiteX33" fmla="*/ 39148 w 945927"/>
                <a:gd name="connsiteY33" fmla="*/ 718661 h 1170241"/>
                <a:gd name="connsiteX34" fmla="*/ 39433 w 945927"/>
                <a:gd name="connsiteY34" fmla="*/ 718756 h 1170241"/>
                <a:gd name="connsiteX35" fmla="*/ 41529 w 945927"/>
                <a:gd name="connsiteY35" fmla="*/ 719423 h 1170241"/>
                <a:gd name="connsiteX36" fmla="*/ 41815 w 945927"/>
                <a:gd name="connsiteY36" fmla="*/ 719519 h 1170241"/>
                <a:gd name="connsiteX37" fmla="*/ 41815 w 945927"/>
                <a:gd name="connsiteY37" fmla="*/ 719519 h 1170241"/>
                <a:gd name="connsiteX38" fmla="*/ 43148 w 945927"/>
                <a:gd name="connsiteY38" fmla="*/ 719899 h 1170241"/>
                <a:gd name="connsiteX39" fmla="*/ 43148 w 945927"/>
                <a:gd name="connsiteY39" fmla="*/ 719899 h 1170241"/>
                <a:gd name="connsiteX40" fmla="*/ 44482 w 945927"/>
                <a:gd name="connsiteY40" fmla="*/ 720280 h 1170241"/>
                <a:gd name="connsiteX41" fmla="*/ 44482 w 945927"/>
                <a:gd name="connsiteY41" fmla="*/ 720280 h 1170241"/>
                <a:gd name="connsiteX42" fmla="*/ 45910 w 945927"/>
                <a:gd name="connsiteY42" fmla="*/ 720566 h 1170241"/>
                <a:gd name="connsiteX43" fmla="*/ 45910 w 945927"/>
                <a:gd name="connsiteY43" fmla="*/ 720566 h 1170241"/>
                <a:gd name="connsiteX44" fmla="*/ 47339 w 945927"/>
                <a:gd name="connsiteY44" fmla="*/ 720852 h 1170241"/>
                <a:gd name="connsiteX45" fmla="*/ 47339 w 945927"/>
                <a:gd name="connsiteY45" fmla="*/ 720852 h 1170241"/>
                <a:gd name="connsiteX46" fmla="*/ 47625 w 945927"/>
                <a:gd name="connsiteY46" fmla="*/ 720852 h 1170241"/>
                <a:gd name="connsiteX47" fmla="*/ 50006 w 945927"/>
                <a:gd name="connsiteY47" fmla="*/ 721233 h 1170241"/>
                <a:gd name="connsiteX48" fmla="*/ 50292 w 945927"/>
                <a:gd name="connsiteY48" fmla="*/ 721233 h 1170241"/>
                <a:gd name="connsiteX49" fmla="*/ 50292 w 945927"/>
                <a:gd name="connsiteY49" fmla="*/ 721233 h 1170241"/>
                <a:gd name="connsiteX50" fmla="*/ 51721 w 945927"/>
                <a:gd name="connsiteY50" fmla="*/ 721424 h 1170241"/>
                <a:gd name="connsiteX51" fmla="*/ 51721 w 945927"/>
                <a:gd name="connsiteY51" fmla="*/ 721424 h 1170241"/>
                <a:gd name="connsiteX52" fmla="*/ 53149 w 945927"/>
                <a:gd name="connsiteY52" fmla="*/ 721518 h 1170241"/>
                <a:gd name="connsiteX53" fmla="*/ 53149 w 945927"/>
                <a:gd name="connsiteY53" fmla="*/ 721518 h 1170241"/>
                <a:gd name="connsiteX54" fmla="*/ 54578 w 945927"/>
                <a:gd name="connsiteY54" fmla="*/ 721614 h 1170241"/>
                <a:gd name="connsiteX55" fmla="*/ 54578 w 945927"/>
                <a:gd name="connsiteY55" fmla="*/ 721614 h 1170241"/>
                <a:gd name="connsiteX56" fmla="*/ 55054 w 945927"/>
                <a:gd name="connsiteY56" fmla="*/ 721614 h 1170241"/>
                <a:gd name="connsiteX57" fmla="*/ 58198 w 945927"/>
                <a:gd name="connsiteY57" fmla="*/ 721709 h 1170241"/>
                <a:gd name="connsiteX58" fmla="*/ 77629 w 945927"/>
                <a:gd name="connsiteY58" fmla="*/ 721709 h 1170241"/>
                <a:gd name="connsiteX59" fmla="*/ 84582 w 945927"/>
                <a:gd name="connsiteY59" fmla="*/ 721709 h 1170241"/>
                <a:gd name="connsiteX60" fmla="*/ 165545 w 945927"/>
                <a:gd name="connsiteY60" fmla="*/ 802672 h 1170241"/>
                <a:gd name="connsiteX61" fmla="*/ 165545 w 945927"/>
                <a:gd name="connsiteY61" fmla="*/ 812483 h 1170241"/>
                <a:gd name="connsiteX62" fmla="*/ 165545 w 945927"/>
                <a:gd name="connsiteY62" fmla="*/ 814006 h 1170241"/>
                <a:gd name="connsiteX63" fmla="*/ 165545 w 945927"/>
                <a:gd name="connsiteY63" fmla="*/ 814006 h 1170241"/>
                <a:gd name="connsiteX64" fmla="*/ 165640 w 945927"/>
                <a:gd name="connsiteY64" fmla="*/ 815435 h 1170241"/>
                <a:gd name="connsiteX65" fmla="*/ 165640 w 945927"/>
                <a:gd name="connsiteY65" fmla="*/ 815435 h 1170241"/>
                <a:gd name="connsiteX66" fmla="*/ 165735 w 945927"/>
                <a:gd name="connsiteY66" fmla="*/ 816864 h 1170241"/>
                <a:gd name="connsiteX67" fmla="*/ 165735 w 945927"/>
                <a:gd name="connsiteY67" fmla="*/ 816864 h 1170241"/>
                <a:gd name="connsiteX68" fmla="*/ 165830 w 945927"/>
                <a:gd name="connsiteY68" fmla="*/ 818293 h 1170241"/>
                <a:gd name="connsiteX69" fmla="*/ 165830 w 945927"/>
                <a:gd name="connsiteY69" fmla="*/ 818293 h 1170241"/>
                <a:gd name="connsiteX70" fmla="*/ 166021 w 945927"/>
                <a:gd name="connsiteY70" fmla="*/ 819721 h 1170241"/>
                <a:gd name="connsiteX71" fmla="*/ 166021 w 945927"/>
                <a:gd name="connsiteY71" fmla="*/ 819721 h 1170241"/>
                <a:gd name="connsiteX72" fmla="*/ 166211 w 945927"/>
                <a:gd name="connsiteY72" fmla="*/ 821150 h 1170241"/>
                <a:gd name="connsiteX73" fmla="*/ 166211 w 945927"/>
                <a:gd name="connsiteY73" fmla="*/ 821150 h 1170241"/>
                <a:gd name="connsiteX74" fmla="*/ 166497 w 945927"/>
                <a:gd name="connsiteY74" fmla="*/ 822579 h 1170241"/>
                <a:gd name="connsiteX75" fmla="*/ 166497 w 945927"/>
                <a:gd name="connsiteY75" fmla="*/ 822579 h 1170241"/>
                <a:gd name="connsiteX76" fmla="*/ 166783 w 945927"/>
                <a:gd name="connsiteY76" fmla="*/ 824008 h 1170241"/>
                <a:gd name="connsiteX77" fmla="*/ 166783 w 945927"/>
                <a:gd name="connsiteY77" fmla="*/ 824008 h 1170241"/>
                <a:gd name="connsiteX78" fmla="*/ 167068 w 945927"/>
                <a:gd name="connsiteY78" fmla="*/ 825437 h 1170241"/>
                <a:gd name="connsiteX79" fmla="*/ 167068 w 945927"/>
                <a:gd name="connsiteY79" fmla="*/ 825437 h 1170241"/>
                <a:gd name="connsiteX80" fmla="*/ 167449 w 945927"/>
                <a:gd name="connsiteY80" fmla="*/ 826865 h 1170241"/>
                <a:gd name="connsiteX81" fmla="*/ 167449 w 945927"/>
                <a:gd name="connsiteY81" fmla="*/ 826865 h 1170241"/>
                <a:gd name="connsiteX82" fmla="*/ 167830 w 945927"/>
                <a:gd name="connsiteY82" fmla="*/ 828199 h 1170241"/>
                <a:gd name="connsiteX83" fmla="*/ 167830 w 945927"/>
                <a:gd name="connsiteY83" fmla="*/ 828199 h 1170241"/>
                <a:gd name="connsiteX84" fmla="*/ 168211 w 945927"/>
                <a:gd name="connsiteY84" fmla="*/ 829532 h 1170241"/>
                <a:gd name="connsiteX85" fmla="*/ 168211 w 945927"/>
                <a:gd name="connsiteY85" fmla="*/ 829532 h 1170241"/>
                <a:gd name="connsiteX86" fmla="*/ 168687 w 945927"/>
                <a:gd name="connsiteY86" fmla="*/ 830866 h 1170241"/>
                <a:gd name="connsiteX87" fmla="*/ 168687 w 945927"/>
                <a:gd name="connsiteY87" fmla="*/ 830866 h 1170241"/>
                <a:gd name="connsiteX88" fmla="*/ 169164 w 945927"/>
                <a:gd name="connsiteY88" fmla="*/ 832199 h 1170241"/>
                <a:gd name="connsiteX89" fmla="*/ 169164 w 945927"/>
                <a:gd name="connsiteY89" fmla="*/ 832199 h 1170241"/>
                <a:gd name="connsiteX90" fmla="*/ 169640 w 945927"/>
                <a:gd name="connsiteY90" fmla="*/ 833533 h 1170241"/>
                <a:gd name="connsiteX91" fmla="*/ 169640 w 945927"/>
                <a:gd name="connsiteY91" fmla="*/ 833533 h 1170241"/>
                <a:gd name="connsiteX92" fmla="*/ 170212 w 945927"/>
                <a:gd name="connsiteY92" fmla="*/ 834866 h 1170241"/>
                <a:gd name="connsiteX93" fmla="*/ 170212 w 945927"/>
                <a:gd name="connsiteY93" fmla="*/ 834866 h 1170241"/>
                <a:gd name="connsiteX94" fmla="*/ 170783 w 945927"/>
                <a:gd name="connsiteY94" fmla="*/ 836105 h 1170241"/>
                <a:gd name="connsiteX95" fmla="*/ 170783 w 945927"/>
                <a:gd name="connsiteY95" fmla="*/ 836105 h 1170241"/>
                <a:gd name="connsiteX96" fmla="*/ 171355 w 945927"/>
                <a:gd name="connsiteY96" fmla="*/ 837343 h 1170241"/>
                <a:gd name="connsiteX97" fmla="*/ 171355 w 945927"/>
                <a:gd name="connsiteY97" fmla="*/ 837343 h 1170241"/>
                <a:gd name="connsiteX98" fmla="*/ 172021 w 945927"/>
                <a:gd name="connsiteY98" fmla="*/ 838581 h 1170241"/>
                <a:gd name="connsiteX99" fmla="*/ 172021 w 945927"/>
                <a:gd name="connsiteY99" fmla="*/ 838581 h 1170241"/>
                <a:gd name="connsiteX100" fmla="*/ 172688 w 945927"/>
                <a:gd name="connsiteY100" fmla="*/ 839819 h 1170241"/>
                <a:gd name="connsiteX101" fmla="*/ 172688 w 945927"/>
                <a:gd name="connsiteY101" fmla="*/ 839819 h 1170241"/>
                <a:gd name="connsiteX102" fmla="*/ 173355 w 945927"/>
                <a:gd name="connsiteY102" fmla="*/ 841058 h 1170241"/>
                <a:gd name="connsiteX103" fmla="*/ 173355 w 945927"/>
                <a:gd name="connsiteY103" fmla="*/ 841058 h 1170241"/>
                <a:gd name="connsiteX104" fmla="*/ 174021 w 945927"/>
                <a:gd name="connsiteY104" fmla="*/ 842296 h 1170241"/>
                <a:gd name="connsiteX105" fmla="*/ 174021 w 945927"/>
                <a:gd name="connsiteY105" fmla="*/ 842296 h 1170241"/>
                <a:gd name="connsiteX106" fmla="*/ 174784 w 945927"/>
                <a:gd name="connsiteY106" fmla="*/ 843439 h 1170241"/>
                <a:gd name="connsiteX107" fmla="*/ 174784 w 945927"/>
                <a:gd name="connsiteY107" fmla="*/ 843439 h 1170241"/>
                <a:gd name="connsiteX108" fmla="*/ 175546 w 945927"/>
                <a:gd name="connsiteY108" fmla="*/ 844582 h 1170241"/>
                <a:gd name="connsiteX109" fmla="*/ 175546 w 945927"/>
                <a:gd name="connsiteY109" fmla="*/ 844582 h 1170241"/>
                <a:gd name="connsiteX110" fmla="*/ 176308 w 945927"/>
                <a:gd name="connsiteY110" fmla="*/ 845725 h 1170241"/>
                <a:gd name="connsiteX111" fmla="*/ 176308 w 945927"/>
                <a:gd name="connsiteY111" fmla="*/ 845725 h 1170241"/>
                <a:gd name="connsiteX112" fmla="*/ 177165 w 945927"/>
                <a:gd name="connsiteY112" fmla="*/ 846868 h 1170241"/>
                <a:gd name="connsiteX113" fmla="*/ 177165 w 945927"/>
                <a:gd name="connsiteY113" fmla="*/ 846868 h 1170241"/>
                <a:gd name="connsiteX114" fmla="*/ 178022 w 945927"/>
                <a:gd name="connsiteY114" fmla="*/ 848011 h 1170241"/>
                <a:gd name="connsiteX115" fmla="*/ 178022 w 945927"/>
                <a:gd name="connsiteY115" fmla="*/ 848011 h 1170241"/>
                <a:gd name="connsiteX116" fmla="*/ 178879 w 945927"/>
                <a:gd name="connsiteY116" fmla="*/ 849058 h 1170241"/>
                <a:gd name="connsiteX117" fmla="*/ 178879 w 945927"/>
                <a:gd name="connsiteY117" fmla="*/ 849058 h 1170241"/>
                <a:gd name="connsiteX118" fmla="*/ 179737 w 945927"/>
                <a:gd name="connsiteY118" fmla="*/ 850106 h 1170241"/>
                <a:gd name="connsiteX119" fmla="*/ 179737 w 945927"/>
                <a:gd name="connsiteY119" fmla="*/ 850106 h 1170241"/>
                <a:gd name="connsiteX120" fmla="*/ 180689 w 945927"/>
                <a:gd name="connsiteY120" fmla="*/ 851154 h 1170241"/>
                <a:gd name="connsiteX121" fmla="*/ 180689 w 945927"/>
                <a:gd name="connsiteY121" fmla="*/ 851154 h 1170241"/>
                <a:gd name="connsiteX122" fmla="*/ 181642 w 945927"/>
                <a:gd name="connsiteY122" fmla="*/ 852202 h 1170241"/>
                <a:gd name="connsiteX123" fmla="*/ 181642 w 945927"/>
                <a:gd name="connsiteY123" fmla="*/ 852202 h 1170241"/>
                <a:gd name="connsiteX124" fmla="*/ 182594 w 945927"/>
                <a:gd name="connsiteY124" fmla="*/ 853154 h 1170241"/>
                <a:gd name="connsiteX125" fmla="*/ 182594 w 945927"/>
                <a:gd name="connsiteY125" fmla="*/ 853154 h 1170241"/>
                <a:gd name="connsiteX126" fmla="*/ 183546 w 945927"/>
                <a:gd name="connsiteY126" fmla="*/ 854107 h 1170241"/>
                <a:gd name="connsiteX127" fmla="*/ 183546 w 945927"/>
                <a:gd name="connsiteY127" fmla="*/ 854107 h 1170241"/>
                <a:gd name="connsiteX128" fmla="*/ 184595 w 945927"/>
                <a:gd name="connsiteY128" fmla="*/ 855059 h 1170241"/>
                <a:gd name="connsiteX129" fmla="*/ 184595 w 945927"/>
                <a:gd name="connsiteY129" fmla="*/ 855059 h 1170241"/>
                <a:gd name="connsiteX130" fmla="*/ 185642 w 945927"/>
                <a:gd name="connsiteY130" fmla="*/ 856011 h 1170241"/>
                <a:gd name="connsiteX131" fmla="*/ 185642 w 945927"/>
                <a:gd name="connsiteY131" fmla="*/ 856011 h 1170241"/>
                <a:gd name="connsiteX132" fmla="*/ 186690 w 945927"/>
                <a:gd name="connsiteY132" fmla="*/ 856869 h 1170241"/>
                <a:gd name="connsiteX133" fmla="*/ 186690 w 945927"/>
                <a:gd name="connsiteY133" fmla="*/ 856869 h 1170241"/>
                <a:gd name="connsiteX134" fmla="*/ 187737 w 945927"/>
                <a:gd name="connsiteY134" fmla="*/ 857726 h 1170241"/>
                <a:gd name="connsiteX135" fmla="*/ 187737 w 945927"/>
                <a:gd name="connsiteY135" fmla="*/ 857726 h 1170241"/>
                <a:gd name="connsiteX136" fmla="*/ 188786 w 945927"/>
                <a:gd name="connsiteY136" fmla="*/ 858583 h 1170241"/>
                <a:gd name="connsiteX137" fmla="*/ 188786 w 945927"/>
                <a:gd name="connsiteY137" fmla="*/ 858583 h 1170241"/>
                <a:gd name="connsiteX138" fmla="*/ 189929 w 945927"/>
                <a:gd name="connsiteY138" fmla="*/ 859441 h 1170241"/>
                <a:gd name="connsiteX139" fmla="*/ 189929 w 945927"/>
                <a:gd name="connsiteY139" fmla="*/ 859441 h 1170241"/>
                <a:gd name="connsiteX140" fmla="*/ 191071 w 945927"/>
                <a:gd name="connsiteY140" fmla="*/ 860202 h 1170241"/>
                <a:gd name="connsiteX141" fmla="*/ 191071 w 945927"/>
                <a:gd name="connsiteY141" fmla="*/ 860202 h 1170241"/>
                <a:gd name="connsiteX142" fmla="*/ 192214 w 945927"/>
                <a:gd name="connsiteY142" fmla="*/ 860965 h 1170241"/>
                <a:gd name="connsiteX143" fmla="*/ 192214 w 945927"/>
                <a:gd name="connsiteY143" fmla="*/ 860965 h 1170241"/>
                <a:gd name="connsiteX144" fmla="*/ 193357 w 945927"/>
                <a:gd name="connsiteY144" fmla="*/ 861727 h 1170241"/>
                <a:gd name="connsiteX145" fmla="*/ 193357 w 945927"/>
                <a:gd name="connsiteY145" fmla="*/ 861727 h 1170241"/>
                <a:gd name="connsiteX146" fmla="*/ 194596 w 945927"/>
                <a:gd name="connsiteY146" fmla="*/ 862394 h 1170241"/>
                <a:gd name="connsiteX147" fmla="*/ 194596 w 945927"/>
                <a:gd name="connsiteY147" fmla="*/ 862394 h 1170241"/>
                <a:gd name="connsiteX148" fmla="*/ 195834 w 945927"/>
                <a:gd name="connsiteY148" fmla="*/ 863060 h 1170241"/>
                <a:gd name="connsiteX149" fmla="*/ 195834 w 945927"/>
                <a:gd name="connsiteY149" fmla="*/ 863060 h 1170241"/>
                <a:gd name="connsiteX150" fmla="*/ 197072 w 945927"/>
                <a:gd name="connsiteY150" fmla="*/ 863727 h 1170241"/>
                <a:gd name="connsiteX151" fmla="*/ 197072 w 945927"/>
                <a:gd name="connsiteY151" fmla="*/ 863727 h 1170241"/>
                <a:gd name="connsiteX152" fmla="*/ 198311 w 945927"/>
                <a:gd name="connsiteY152" fmla="*/ 864393 h 1170241"/>
                <a:gd name="connsiteX153" fmla="*/ 198311 w 945927"/>
                <a:gd name="connsiteY153" fmla="*/ 864393 h 1170241"/>
                <a:gd name="connsiteX154" fmla="*/ 199549 w 945927"/>
                <a:gd name="connsiteY154" fmla="*/ 864965 h 1170241"/>
                <a:gd name="connsiteX155" fmla="*/ 199549 w 945927"/>
                <a:gd name="connsiteY155" fmla="*/ 864965 h 1170241"/>
                <a:gd name="connsiteX156" fmla="*/ 200787 w 945927"/>
                <a:gd name="connsiteY156" fmla="*/ 865536 h 1170241"/>
                <a:gd name="connsiteX157" fmla="*/ 200787 w 945927"/>
                <a:gd name="connsiteY157" fmla="*/ 865536 h 1170241"/>
                <a:gd name="connsiteX158" fmla="*/ 202120 w 945927"/>
                <a:gd name="connsiteY158" fmla="*/ 866109 h 1170241"/>
                <a:gd name="connsiteX159" fmla="*/ 202120 w 945927"/>
                <a:gd name="connsiteY159" fmla="*/ 866109 h 1170241"/>
                <a:gd name="connsiteX160" fmla="*/ 203454 w 945927"/>
                <a:gd name="connsiteY160" fmla="*/ 866585 h 1170241"/>
                <a:gd name="connsiteX161" fmla="*/ 203454 w 945927"/>
                <a:gd name="connsiteY161" fmla="*/ 866585 h 1170241"/>
                <a:gd name="connsiteX162" fmla="*/ 204788 w 945927"/>
                <a:gd name="connsiteY162" fmla="*/ 867061 h 1170241"/>
                <a:gd name="connsiteX163" fmla="*/ 204788 w 945927"/>
                <a:gd name="connsiteY163" fmla="*/ 867061 h 1170241"/>
                <a:gd name="connsiteX164" fmla="*/ 206121 w 945927"/>
                <a:gd name="connsiteY164" fmla="*/ 867537 h 1170241"/>
                <a:gd name="connsiteX165" fmla="*/ 206121 w 945927"/>
                <a:gd name="connsiteY165" fmla="*/ 867537 h 1170241"/>
                <a:gd name="connsiteX166" fmla="*/ 207454 w 945927"/>
                <a:gd name="connsiteY166" fmla="*/ 867918 h 1170241"/>
                <a:gd name="connsiteX167" fmla="*/ 207454 w 945927"/>
                <a:gd name="connsiteY167" fmla="*/ 867918 h 1170241"/>
                <a:gd name="connsiteX168" fmla="*/ 208788 w 945927"/>
                <a:gd name="connsiteY168" fmla="*/ 868299 h 1170241"/>
                <a:gd name="connsiteX169" fmla="*/ 208788 w 945927"/>
                <a:gd name="connsiteY169" fmla="*/ 868299 h 1170241"/>
                <a:gd name="connsiteX170" fmla="*/ 210121 w 945927"/>
                <a:gd name="connsiteY170" fmla="*/ 868680 h 1170241"/>
                <a:gd name="connsiteX171" fmla="*/ 210121 w 945927"/>
                <a:gd name="connsiteY171" fmla="*/ 868680 h 1170241"/>
                <a:gd name="connsiteX172" fmla="*/ 211550 w 945927"/>
                <a:gd name="connsiteY172" fmla="*/ 868966 h 1170241"/>
                <a:gd name="connsiteX173" fmla="*/ 211550 w 945927"/>
                <a:gd name="connsiteY173" fmla="*/ 868966 h 1170241"/>
                <a:gd name="connsiteX174" fmla="*/ 212979 w 945927"/>
                <a:gd name="connsiteY174" fmla="*/ 869251 h 1170241"/>
                <a:gd name="connsiteX175" fmla="*/ 212979 w 945927"/>
                <a:gd name="connsiteY175" fmla="*/ 869251 h 1170241"/>
                <a:gd name="connsiteX176" fmla="*/ 214408 w 945927"/>
                <a:gd name="connsiteY176" fmla="*/ 869537 h 1170241"/>
                <a:gd name="connsiteX177" fmla="*/ 214408 w 945927"/>
                <a:gd name="connsiteY177" fmla="*/ 869537 h 1170241"/>
                <a:gd name="connsiteX178" fmla="*/ 215836 w 945927"/>
                <a:gd name="connsiteY178" fmla="*/ 869727 h 1170241"/>
                <a:gd name="connsiteX179" fmla="*/ 215836 w 945927"/>
                <a:gd name="connsiteY179" fmla="*/ 869727 h 1170241"/>
                <a:gd name="connsiteX180" fmla="*/ 217265 w 945927"/>
                <a:gd name="connsiteY180" fmla="*/ 869918 h 1170241"/>
                <a:gd name="connsiteX181" fmla="*/ 217265 w 945927"/>
                <a:gd name="connsiteY181" fmla="*/ 869918 h 1170241"/>
                <a:gd name="connsiteX182" fmla="*/ 218694 w 945927"/>
                <a:gd name="connsiteY182" fmla="*/ 870013 h 1170241"/>
                <a:gd name="connsiteX183" fmla="*/ 218694 w 945927"/>
                <a:gd name="connsiteY183" fmla="*/ 870013 h 1170241"/>
                <a:gd name="connsiteX184" fmla="*/ 220123 w 945927"/>
                <a:gd name="connsiteY184" fmla="*/ 870109 h 1170241"/>
                <a:gd name="connsiteX185" fmla="*/ 220123 w 945927"/>
                <a:gd name="connsiteY185" fmla="*/ 870109 h 1170241"/>
                <a:gd name="connsiteX186" fmla="*/ 220599 w 945927"/>
                <a:gd name="connsiteY186" fmla="*/ 870109 h 1170241"/>
                <a:gd name="connsiteX187" fmla="*/ 223742 w 945927"/>
                <a:gd name="connsiteY187" fmla="*/ 870204 h 1170241"/>
                <a:gd name="connsiteX188" fmla="*/ 236505 w 945927"/>
                <a:gd name="connsiteY188" fmla="*/ 870204 h 1170241"/>
                <a:gd name="connsiteX189" fmla="*/ 251270 w 945927"/>
                <a:gd name="connsiteY189" fmla="*/ 870204 h 1170241"/>
                <a:gd name="connsiteX190" fmla="*/ 332232 w 945927"/>
                <a:gd name="connsiteY190" fmla="*/ 951167 h 1170241"/>
                <a:gd name="connsiteX191" fmla="*/ 332232 w 945927"/>
                <a:gd name="connsiteY191" fmla="*/ 1014508 h 1170241"/>
                <a:gd name="connsiteX192" fmla="*/ 332232 w 945927"/>
                <a:gd name="connsiteY192" fmla="*/ 1109472 h 1170241"/>
                <a:gd name="connsiteX193" fmla="*/ 332232 w 945927"/>
                <a:gd name="connsiteY193" fmla="*/ 1112615 h 1170241"/>
                <a:gd name="connsiteX194" fmla="*/ 389858 w 945927"/>
                <a:gd name="connsiteY194" fmla="*/ 1170242 h 1170241"/>
                <a:gd name="connsiteX195" fmla="*/ 564737 w 945927"/>
                <a:gd name="connsiteY195" fmla="*/ 1170242 h 1170241"/>
                <a:gd name="connsiteX196" fmla="*/ 622363 w 945927"/>
                <a:gd name="connsiteY196" fmla="*/ 1112615 h 1170241"/>
                <a:gd name="connsiteX197" fmla="*/ 622363 w 945927"/>
                <a:gd name="connsiteY197" fmla="*/ 1104519 h 1170241"/>
                <a:gd name="connsiteX198" fmla="*/ 624364 w 945927"/>
                <a:gd name="connsiteY198" fmla="*/ 600646 h 1170241"/>
                <a:gd name="connsiteX199" fmla="*/ 572928 w 945927"/>
                <a:gd name="connsiteY199" fmla="*/ 559403 h 1170241"/>
                <a:gd name="connsiteX200" fmla="*/ 529494 w 945927"/>
                <a:gd name="connsiteY200" fmla="*/ 559403 h 1170241"/>
                <a:gd name="connsiteX201" fmla="*/ 471868 w 945927"/>
                <a:gd name="connsiteY201" fmla="*/ 501777 h 1170241"/>
                <a:gd name="connsiteX202" fmla="*/ 471868 w 945927"/>
                <a:gd name="connsiteY202" fmla="*/ 481774 h 1170241"/>
                <a:gd name="connsiteX203" fmla="*/ 529494 w 945927"/>
                <a:gd name="connsiteY203" fmla="*/ 424148 h 1170241"/>
                <a:gd name="connsiteX204" fmla="*/ 888302 w 945927"/>
                <a:gd name="connsiteY204" fmla="*/ 423100 h 1170241"/>
                <a:gd name="connsiteX205" fmla="*/ 945928 w 945927"/>
                <a:gd name="connsiteY205" fmla="*/ 365474 h 1170241"/>
                <a:gd name="connsiteX206" fmla="*/ 945928 w 945927"/>
                <a:gd name="connsiteY206" fmla="*/ 208312 h 1170241"/>
                <a:gd name="connsiteX207" fmla="*/ 945452 w 945927"/>
                <a:gd name="connsiteY207" fmla="*/ 202025 h 1170241"/>
                <a:gd name="connsiteX208" fmla="*/ 945452 w 945927"/>
                <a:gd name="connsiteY208" fmla="*/ 0 h 1170241"/>
                <a:gd name="connsiteX209" fmla="*/ 857726 w 945927"/>
                <a:gd name="connsiteY209" fmla="*/ 0 h 1170241"/>
                <a:gd name="connsiteX210" fmla="*/ 802577 w 945927"/>
                <a:gd name="connsiteY210" fmla="*/ 41053 h 1170241"/>
                <a:gd name="connsiteX211" fmla="*/ 802577 w 945927"/>
                <a:gd name="connsiteY211" fmla="*/ 83058 h 1170241"/>
                <a:gd name="connsiteX212" fmla="*/ 744950 w 945927"/>
                <a:gd name="connsiteY212" fmla="*/ 140684 h 1170241"/>
                <a:gd name="connsiteX213" fmla="*/ 635508 w 945927"/>
                <a:gd name="connsiteY213" fmla="*/ 140684 h 1170241"/>
                <a:gd name="connsiteX214" fmla="*/ 635508 w 945927"/>
                <a:gd name="connsiteY214" fmla="*/ 230505 h 1170241"/>
                <a:gd name="connsiteX215" fmla="*/ 577882 w 945927"/>
                <a:gd name="connsiteY215" fmla="*/ 288131 h 1170241"/>
                <a:gd name="connsiteX216" fmla="*/ 168402 w 945927"/>
                <a:gd name="connsiteY216" fmla="*/ 288131 h 1170241"/>
                <a:gd name="connsiteX217" fmla="*/ 165640 w 945927"/>
                <a:gd name="connsiteY217" fmla="*/ 812483 h 1170241"/>
                <a:gd name="connsiteX218" fmla="*/ 165640 w 945927"/>
                <a:gd name="connsiteY218" fmla="*/ 812483 h 1170241"/>
                <a:gd name="connsiteX219" fmla="*/ 165640 w 945927"/>
                <a:gd name="connsiteY219" fmla="*/ 812483 h 1170241"/>
                <a:gd name="connsiteX220" fmla="*/ 165640 w 945927"/>
                <a:gd name="connsiteY220" fmla="*/ 812483 h 1170241"/>
                <a:gd name="connsiteX221" fmla="*/ 0 w 945927"/>
                <a:gd name="connsiteY221" fmla="*/ 664083 h 1170241"/>
                <a:gd name="connsiteX222" fmla="*/ 0 w 945927"/>
                <a:gd name="connsiteY222" fmla="*/ 664083 h 1170241"/>
                <a:gd name="connsiteX223" fmla="*/ 0 w 945927"/>
                <a:gd name="connsiteY223" fmla="*/ 664083 h 117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945927" h="1170241">
                  <a:moveTo>
                    <a:pt x="168402" y="288131"/>
                  </a:moveTo>
                  <a:lnTo>
                    <a:pt x="168402" y="520827"/>
                  </a:lnTo>
                  <a:cubicBezTo>
                    <a:pt x="168402" y="552450"/>
                    <a:pt x="142494" y="578453"/>
                    <a:pt x="110776" y="578453"/>
                  </a:cubicBezTo>
                  <a:lnTo>
                    <a:pt x="0" y="578453"/>
                  </a:lnTo>
                  <a:lnTo>
                    <a:pt x="0" y="664083"/>
                  </a:lnTo>
                  <a:lnTo>
                    <a:pt x="0" y="665607"/>
                  </a:lnTo>
                  <a:lnTo>
                    <a:pt x="0" y="665607"/>
                  </a:lnTo>
                  <a:lnTo>
                    <a:pt x="95" y="667036"/>
                  </a:lnTo>
                  <a:lnTo>
                    <a:pt x="95" y="667036"/>
                  </a:lnTo>
                  <a:lnTo>
                    <a:pt x="190" y="668465"/>
                  </a:lnTo>
                  <a:lnTo>
                    <a:pt x="190" y="668465"/>
                  </a:lnTo>
                  <a:lnTo>
                    <a:pt x="286" y="669893"/>
                  </a:lnTo>
                  <a:lnTo>
                    <a:pt x="286" y="669893"/>
                  </a:lnTo>
                  <a:lnTo>
                    <a:pt x="476" y="671322"/>
                  </a:lnTo>
                  <a:lnTo>
                    <a:pt x="476" y="671322"/>
                  </a:lnTo>
                  <a:lnTo>
                    <a:pt x="667" y="672751"/>
                  </a:lnTo>
                  <a:lnTo>
                    <a:pt x="667" y="672751"/>
                  </a:lnTo>
                  <a:cubicBezTo>
                    <a:pt x="3619" y="690467"/>
                    <a:pt x="14001" y="705421"/>
                    <a:pt x="29623" y="714375"/>
                  </a:cubicBezTo>
                  <a:lnTo>
                    <a:pt x="30194" y="714661"/>
                  </a:lnTo>
                  <a:lnTo>
                    <a:pt x="30194" y="714661"/>
                  </a:lnTo>
                  <a:lnTo>
                    <a:pt x="31432" y="715328"/>
                  </a:lnTo>
                  <a:lnTo>
                    <a:pt x="31432" y="715328"/>
                  </a:lnTo>
                  <a:lnTo>
                    <a:pt x="32671" y="715994"/>
                  </a:lnTo>
                  <a:lnTo>
                    <a:pt x="32671" y="715994"/>
                  </a:lnTo>
                  <a:lnTo>
                    <a:pt x="33909" y="716566"/>
                  </a:lnTo>
                  <a:lnTo>
                    <a:pt x="33909" y="716566"/>
                  </a:lnTo>
                  <a:cubicBezTo>
                    <a:pt x="34290" y="716756"/>
                    <a:pt x="34766" y="716947"/>
                    <a:pt x="35147" y="717137"/>
                  </a:cubicBezTo>
                  <a:lnTo>
                    <a:pt x="35147" y="717137"/>
                  </a:lnTo>
                  <a:lnTo>
                    <a:pt x="36481" y="717709"/>
                  </a:lnTo>
                  <a:lnTo>
                    <a:pt x="36481" y="717709"/>
                  </a:lnTo>
                  <a:lnTo>
                    <a:pt x="37814" y="718185"/>
                  </a:lnTo>
                  <a:lnTo>
                    <a:pt x="37814" y="718185"/>
                  </a:lnTo>
                  <a:lnTo>
                    <a:pt x="39148" y="718661"/>
                  </a:lnTo>
                  <a:lnTo>
                    <a:pt x="39148" y="718661"/>
                  </a:lnTo>
                  <a:lnTo>
                    <a:pt x="39433" y="718756"/>
                  </a:lnTo>
                  <a:cubicBezTo>
                    <a:pt x="40195" y="718947"/>
                    <a:pt x="40767" y="719233"/>
                    <a:pt x="41529" y="719423"/>
                  </a:cubicBezTo>
                  <a:lnTo>
                    <a:pt x="41815" y="719519"/>
                  </a:lnTo>
                  <a:lnTo>
                    <a:pt x="41815" y="719519"/>
                  </a:lnTo>
                  <a:lnTo>
                    <a:pt x="43148" y="719899"/>
                  </a:lnTo>
                  <a:lnTo>
                    <a:pt x="43148" y="719899"/>
                  </a:lnTo>
                  <a:lnTo>
                    <a:pt x="44482" y="720280"/>
                  </a:lnTo>
                  <a:lnTo>
                    <a:pt x="44482" y="720280"/>
                  </a:lnTo>
                  <a:lnTo>
                    <a:pt x="45910" y="720566"/>
                  </a:lnTo>
                  <a:lnTo>
                    <a:pt x="45910" y="720566"/>
                  </a:lnTo>
                  <a:cubicBezTo>
                    <a:pt x="46387" y="720662"/>
                    <a:pt x="46863" y="720757"/>
                    <a:pt x="47339" y="720852"/>
                  </a:cubicBezTo>
                  <a:lnTo>
                    <a:pt x="47339" y="720852"/>
                  </a:lnTo>
                  <a:lnTo>
                    <a:pt x="47625" y="720852"/>
                  </a:lnTo>
                  <a:cubicBezTo>
                    <a:pt x="48482" y="720947"/>
                    <a:pt x="49149" y="721138"/>
                    <a:pt x="50006" y="721233"/>
                  </a:cubicBezTo>
                  <a:lnTo>
                    <a:pt x="50292" y="721233"/>
                  </a:lnTo>
                  <a:lnTo>
                    <a:pt x="50292" y="721233"/>
                  </a:lnTo>
                  <a:lnTo>
                    <a:pt x="51721" y="721424"/>
                  </a:lnTo>
                  <a:lnTo>
                    <a:pt x="51721" y="721424"/>
                  </a:lnTo>
                  <a:lnTo>
                    <a:pt x="53149" y="721518"/>
                  </a:lnTo>
                  <a:lnTo>
                    <a:pt x="53149" y="721518"/>
                  </a:lnTo>
                  <a:lnTo>
                    <a:pt x="54578" y="721614"/>
                  </a:lnTo>
                  <a:lnTo>
                    <a:pt x="54578" y="721614"/>
                  </a:lnTo>
                  <a:lnTo>
                    <a:pt x="55054" y="721614"/>
                  </a:lnTo>
                  <a:cubicBezTo>
                    <a:pt x="56197" y="721614"/>
                    <a:pt x="57055" y="721709"/>
                    <a:pt x="58198" y="721709"/>
                  </a:cubicBezTo>
                  <a:lnTo>
                    <a:pt x="77629" y="721709"/>
                  </a:lnTo>
                  <a:lnTo>
                    <a:pt x="84582" y="721709"/>
                  </a:lnTo>
                  <a:cubicBezTo>
                    <a:pt x="129159" y="721709"/>
                    <a:pt x="165545" y="758095"/>
                    <a:pt x="165545" y="802672"/>
                  </a:cubicBezTo>
                  <a:lnTo>
                    <a:pt x="165545" y="812483"/>
                  </a:lnTo>
                  <a:lnTo>
                    <a:pt x="165545" y="814006"/>
                  </a:lnTo>
                  <a:lnTo>
                    <a:pt x="165545" y="814006"/>
                  </a:lnTo>
                  <a:lnTo>
                    <a:pt x="165640" y="815435"/>
                  </a:lnTo>
                  <a:lnTo>
                    <a:pt x="165640" y="815435"/>
                  </a:lnTo>
                  <a:lnTo>
                    <a:pt x="165735" y="816864"/>
                  </a:lnTo>
                  <a:lnTo>
                    <a:pt x="165735" y="816864"/>
                  </a:lnTo>
                  <a:lnTo>
                    <a:pt x="165830" y="818293"/>
                  </a:lnTo>
                  <a:lnTo>
                    <a:pt x="165830" y="818293"/>
                  </a:lnTo>
                  <a:lnTo>
                    <a:pt x="166021" y="819721"/>
                  </a:lnTo>
                  <a:lnTo>
                    <a:pt x="166021" y="819721"/>
                  </a:lnTo>
                  <a:lnTo>
                    <a:pt x="166211" y="821150"/>
                  </a:lnTo>
                  <a:lnTo>
                    <a:pt x="166211" y="821150"/>
                  </a:lnTo>
                  <a:lnTo>
                    <a:pt x="166497" y="822579"/>
                  </a:lnTo>
                  <a:lnTo>
                    <a:pt x="166497" y="822579"/>
                  </a:lnTo>
                  <a:cubicBezTo>
                    <a:pt x="166592" y="823055"/>
                    <a:pt x="166688" y="823531"/>
                    <a:pt x="166783" y="824008"/>
                  </a:cubicBezTo>
                  <a:lnTo>
                    <a:pt x="166783" y="824008"/>
                  </a:lnTo>
                  <a:lnTo>
                    <a:pt x="167068" y="825437"/>
                  </a:lnTo>
                  <a:lnTo>
                    <a:pt x="167068" y="825437"/>
                  </a:lnTo>
                  <a:lnTo>
                    <a:pt x="167449" y="826865"/>
                  </a:lnTo>
                  <a:lnTo>
                    <a:pt x="167449" y="826865"/>
                  </a:lnTo>
                  <a:lnTo>
                    <a:pt x="167830" y="828199"/>
                  </a:lnTo>
                  <a:lnTo>
                    <a:pt x="167830" y="828199"/>
                  </a:lnTo>
                  <a:lnTo>
                    <a:pt x="168211" y="829532"/>
                  </a:lnTo>
                  <a:lnTo>
                    <a:pt x="168211" y="829532"/>
                  </a:lnTo>
                  <a:lnTo>
                    <a:pt x="168687" y="830866"/>
                  </a:lnTo>
                  <a:lnTo>
                    <a:pt x="168687" y="830866"/>
                  </a:lnTo>
                  <a:lnTo>
                    <a:pt x="169164" y="832199"/>
                  </a:lnTo>
                  <a:lnTo>
                    <a:pt x="169164" y="832199"/>
                  </a:lnTo>
                  <a:lnTo>
                    <a:pt x="169640" y="833533"/>
                  </a:lnTo>
                  <a:lnTo>
                    <a:pt x="169640" y="833533"/>
                  </a:lnTo>
                  <a:lnTo>
                    <a:pt x="170212" y="834866"/>
                  </a:lnTo>
                  <a:lnTo>
                    <a:pt x="170212" y="834866"/>
                  </a:lnTo>
                  <a:lnTo>
                    <a:pt x="170783" y="836105"/>
                  </a:lnTo>
                  <a:lnTo>
                    <a:pt x="170783" y="836105"/>
                  </a:lnTo>
                  <a:lnTo>
                    <a:pt x="171355" y="837343"/>
                  </a:lnTo>
                  <a:lnTo>
                    <a:pt x="171355" y="837343"/>
                  </a:lnTo>
                  <a:lnTo>
                    <a:pt x="172021" y="838581"/>
                  </a:lnTo>
                  <a:lnTo>
                    <a:pt x="172021" y="838581"/>
                  </a:lnTo>
                  <a:cubicBezTo>
                    <a:pt x="172212" y="838962"/>
                    <a:pt x="172402" y="839438"/>
                    <a:pt x="172688" y="839819"/>
                  </a:cubicBezTo>
                  <a:lnTo>
                    <a:pt x="172688" y="839819"/>
                  </a:lnTo>
                  <a:lnTo>
                    <a:pt x="173355" y="841058"/>
                  </a:lnTo>
                  <a:lnTo>
                    <a:pt x="173355" y="841058"/>
                  </a:lnTo>
                  <a:cubicBezTo>
                    <a:pt x="173545" y="841438"/>
                    <a:pt x="173831" y="841819"/>
                    <a:pt x="174021" y="842296"/>
                  </a:cubicBezTo>
                  <a:lnTo>
                    <a:pt x="174021" y="842296"/>
                  </a:lnTo>
                  <a:lnTo>
                    <a:pt x="174784" y="843439"/>
                  </a:lnTo>
                  <a:lnTo>
                    <a:pt x="174784" y="843439"/>
                  </a:lnTo>
                  <a:lnTo>
                    <a:pt x="175546" y="844582"/>
                  </a:lnTo>
                  <a:lnTo>
                    <a:pt x="175546" y="844582"/>
                  </a:lnTo>
                  <a:lnTo>
                    <a:pt x="176308" y="845725"/>
                  </a:lnTo>
                  <a:lnTo>
                    <a:pt x="176308" y="845725"/>
                  </a:lnTo>
                  <a:lnTo>
                    <a:pt x="177165" y="846868"/>
                  </a:lnTo>
                  <a:lnTo>
                    <a:pt x="177165" y="846868"/>
                  </a:lnTo>
                  <a:lnTo>
                    <a:pt x="178022" y="848011"/>
                  </a:lnTo>
                  <a:lnTo>
                    <a:pt x="178022" y="848011"/>
                  </a:lnTo>
                  <a:cubicBezTo>
                    <a:pt x="178308" y="848392"/>
                    <a:pt x="178594" y="848773"/>
                    <a:pt x="178879" y="849058"/>
                  </a:cubicBezTo>
                  <a:lnTo>
                    <a:pt x="178879" y="849058"/>
                  </a:lnTo>
                  <a:lnTo>
                    <a:pt x="179737" y="850106"/>
                  </a:lnTo>
                  <a:lnTo>
                    <a:pt x="179737" y="850106"/>
                  </a:lnTo>
                  <a:lnTo>
                    <a:pt x="180689" y="851154"/>
                  </a:lnTo>
                  <a:lnTo>
                    <a:pt x="180689" y="851154"/>
                  </a:lnTo>
                  <a:lnTo>
                    <a:pt x="181642" y="852202"/>
                  </a:lnTo>
                  <a:lnTo>
                    <a:pt x="181642" y="852202"/>
                  </a:lnTo>
                  <a:lnTo>
                    <a:pt x="182594" y="853154"/>
                  </a:lnTo>
                  <a:lnTo>
                    <a:pt x="182594" y="853154"/>
                  </a:lnTo>
                  <a:lnTo>
                    <a:pt x="183546" y="854107"/>
                  </a:lnTo>
                  <a:lnTo>
                    <a:pt x="183546" y="854107"/>
                  </a:lnTo>
                  <a:lnTo>
                    <a:pt x="184595" y="855059"/>
                  </a:lnTo>
                  <a:lnTo>
                    <a:pt x="184595" y="855059"/>
                  </a:lnTo>
                  <a:lnTo>
                    <a:pt x="185642" y="856011"/>
                  </a:lnTo>
                  <a:lnTo>
                    <a:pt x="185642" y="856011"/>
                  </a:lnTo>
                  <a:lnTo>
                    <a:pt x="186690" y="856869"/>
                  </a:lnTo>
                  <a:lnTo>
                    <a:pt x="186690" y="856869"/>
                  </a:lnTo>
                  <a:cubicBezTo>
                    <a:pt x="187071" y="857155"/>
                    <a:pt x="187452" y="857440"/>
                    <a:pt x="187737" y="857726"/>
                  </a:cubicBezTo>
                  <a:lnTo>
                    <a:pt x="187737" y="857726"/>
                  </a:lnTo>
                  <a:cubicBezTo>
                    <a:pt x="188119" y="858012"/>
                    <a:pt x="188500" y="858298"/>
                    <a:pt x="188786" y="858583"/>
                  </a:cubicBezTo>
                  <a:lnTo>
                    <a:pt x="188786" y="858583"/>
                  </a:lnTo>
                  <a:lnTo>
                    <a:pt x="189929" y="859441"/>
                  </a:lnTo>
                  <a:lnTo>
                    <a:pt x="189929" y="859441"/>
                  </a:lnTo>
                  <a:lnTo>
                    <a:pt x="191071" y="860202"/>
                  </a:lnTo>
                  <a:lnTo>
                    <a:pt x="191071" y="860202"/>
                  </a:lnTo>
                  <a:lnTo>
                    <a:pt x="192214" y="860965"/>
                  </a:lnTo>
                  <a:lnTo>
                    <a:pt x="192214" y="860965"/>
                  </a:lnTo>
                  <a:lnTo>
                    <a:pt x="193357" y="861727"/>
                  </a:lnTo>
                  <a:lnTo>
                    <a:pt x="193357" y="861727"/>
                  </a:lnTo>
                  <a:lnTo>
                    <a:pt x="194596" y="862394"/>
                  </a:lnTo>
                  <a:lnTo>
                    <a:pt x="194596" y="862394"/>
                  </a:lnTo>
                  <a:lnTo>
                    <a:pt x="195834" y="863060"/>
                  </a:lnTo>
                  <a:lnTo>
                    <a:pt x="195834" y="863060"/>
                  </a:lnTo>
                  <a:lnTo>
                    <a:pt x="197072" y="863727"/>
                  </a:lnTo>
                  <a:lnTo>
                    <a:pt x="197072" y="863727"/>
                  </a:lnTo>
                  <a:lnTo>
                    <a:pt x="198311" y="864393"/>
                  </a:lnTo>
                  <a:lnTo>
                    <a:pt x="198311" y="864393"/>
                  </a:lnTo>
                  <a:lnTo>
                    <a:pt x="199549" y="864965"/>
                  </a:lnTo>
                  <a:lnTo>
                    <a:pt x="199549" y="864965"/>
                  </a:lnTo>
                  <a:cubicBezTo>
                    <a:pt x="199930" y="865156"/>
                    <a:pt x="200406" y="865346"/>
                    <a:pt x="200787" y="865536"/>
                  </a:cubicBezTo>
                  <a:lnTo>
                    <a:pt x="200787" y="865536"/>
                  </a:lnTo>
                  <a:lnTo>
                    <a:pt x="202120" y="866109"/>
                  </a:lnTo>
                  <a:lnTo>
                    <a:pt x="202120" y="866109"/>
                  </a:lnTo>
                  <a:lnTo>
                    <a:pt x="203454" y="866585"/>
                  </a:lnTo>
                  <a:lnTo>
                    <a:pt x="203454" y="866585"/>
                  </a:lnTo>
                  <a:lnTo>
                    <a:pt x="204788" y="867061"/>
                  </a:lnTo>
                  <a:lnTo>
                    <a:pt x="204788" y="867061"/>
                  </a:lnTo>
                  <a:lnTo>
                    <a:pt x="206121" y="867537"/>
                  </a:lnTo>
                  <a:lnTo>
                    <a:pt x="206121" y="867537"/>
                  </a:lnTo>
                  <a:lnTo>
                    <a:pt x="207454" y="867918"/>
                  </a:lnTo>
                  <a:lnTo>
                    <a:pt x="207454" y="867918"/>
                  </a:lnTo>
                  <a:lnTo>
                    <a:pt x="208788" y="868299"/>
                  </a:lnTo>
                  <a:lnTo>
                    <a:pt x="208788" y="868299"/>
                  </a:lnTo>
                  <a:lnTo>
                    <a:pt x="210121" y="868680"/>
                  </a:lnTo>
                  <a:lnTo>
                    <a:pt x="210121" y="868680"/>
                  </a:lnTo>
                  <a:lnTo>
                    <a:pt x="211550" y="868966"/>
                  </a:lnTo>
                  <a:lnTo>
                    <a:pt x="211550" y="868966"/>
                  </a:lnTo>
                  <a:cubicBezTo>
                    <a:pt x="212027" y="869061"/>
                    <a:pt x="212503" y="869156"/>
                    <a:pt x="212979" y="869251"/>
                  </a:cubicBezTo>
                  <a:lnTo>
                    <a:pt x="212979" y="869251"/>
                  </a:lnTo>
                  <a:lnTo>
                    <a:pt x="214408" y="869537"/>
                  </a:lnTo>
                  <a:lnTo>
                    <a:pt x="214408" y="869537"/>
                  </a:lnTo>
                  <a:lnTo>
                    <a:pt x="215836" y="869727"/>
                  </a:lnTo>
                  <a:lnTo>
                    <a:pt x="215836" y="869727"/>
                  </a:lnTo>
                  <a:lnTo>
                    <a:pt x="217265" y="869918"/>
                  </a:lnTo>
                  <a:lnTo>
                    <a:pt x="217265" y="869918"/>
                  </a:lnTo>
                  <a:lnTo>
                    <a:pt x="218694" y="870013"/>
                  </a:lnTo>
                  <a:lnTo>
                    <a:pt x="218694" y="870013"/>
                  </a:lnTo>
                  <a:lnTo>
                    <a:pt x="220123" y="870109"/>
                  </a:lnTo>
                  <a:lnTo>
                    <a:pt x="220123" y="870109"/>
                  </a:lnTo>
                  <a:lnTo>
                    <a:pt x="220599" y="870109"/>
                  </a:lnTo>
                  <a:cubicBezTo>
                    <a:pt x="221646" y="870109"/>
                    <a:pt x="222599" y="870204"/>
                    <a:pt x="223742" y="870204"/>
                  </a:cubicBezTo>
                  <a:lnTo>
                    <a:pt x="236505" y="870204"/>
                  </a:lnTo>
                  <a:lnTo>
                    <a:pt x="251270" y="870204"/>
                  </a:lnTo>
                  <a:cubicBezTo>
                    <a:pt x="295846" y="870204"/>
                    <a:pt x="332232" y="906590"/>
                    <a:pt x="332232" y="951167"/>
                  </a:cubicBezTo>
                  <a:lnTo>
                    <a:pt x="332232" y="1014508"/>
                  </a:lnTo>
                  <a:lnTo>
                    <a:pt x="332232" y="1109472"/>
                  </a:lnTo>
                  <a:lnTo>
                    <a:pt x="332232" y="1112615"/>
                  </a:lnTo>
                  <a:cubicBezTo>
                    <a:pt x="332232" y="1144238"/>
                    <a:pt x="358140" y="1170242"/>
                    <a:pt x="389858" y="1170242"/>
                  </a:cubicBezTo>
                  <a:lnTo>
                    <a:pt x="564737" y="1170242"/>
                  </a:lnTo>
                  <a:cubicBezTo>
                    <a:pt x="596455" y="1170242"/>
                    <a:pt x="622363" y="1144333"/>
                    <a:pt x="622363" y="1112615"/>
                  </a:cubicBezTo>
                  <a:lnTo>
                    <a:pt x="622363" y="1104519"/>
                  </a:lnTo>
                  <a:lnTo>
                    <a:pt x="624364" y="600646"/>
                  </a:lnTo>
                  <a:cubicBezTo>
                    <a:pt x="623983" y="579501"/>
                    <a:pt x="613696" y="559403"/>
                    <a:pt x="572928" y="559403"/>
                  </a:cubicBezTo>
                  <a:lnTo>
                    <a:pt x="529494" y="559403"/>
                  </a:lnTo>
                  <a:cubicBezTo>
                    <a:pt x="497777" y="559403"/>
                    <a:pt x="471868" y="533495"/>
                    <a:pt x="471868" y="501777"/>
                  </a:cubicBezTo>
                  <a:lnTo>
                    <a:pt x="471868" y="481774"/>
                  </a:lnTo>
                  <a:cubicBezTo>
                    <a:pt x="471868" y="450056"/>
                    <a:pt x="497777" y="424148"/>
                    <a:pt x="529494" y="424148"/>
                  </a:cubicBezTo>
                  <a:cubicBezTo>
                    <a:pt x="649034" y="424148"/>
                    <a:pt x="767810" y="423100"/>
                    <a:pt x="888302" y="423100"/>
                  </a:cubicBezTo>
                  <a:cubicBezTo>
                    <a:pt x="920019" y="423100"/>
                    <a:pt x="945928" y="397192"/>
                    <a:pt x="945928" y="365474"/>
                  </a:cubicBezTo>
                  <a:lnTo>
                    <a:pt x="945928" y="208312"/>
                  </a:lnTo>
                  <a:cubicBezTo>
                    <a:pt x="945928" y="205359"/>
                    <a:pt x="945928" y="202501"/>
                    <a:pt x="945452" y="202025"/>
                  </a:cubicBezTo>
                  <a:lnTo>
                    <a:pt x="945452" y="0"/>
                  </a:lnTo>
                  <a:lnTo>
                    <a:pt x="857726" y="0"/>
                  </a:lnTo>
                  <a:cubicBezTo>
                    <a:pt x="831818" y="0"/>
                    <a:pt x="809720" y="17431"/>
                    <a:pt x="802577" y="41053"/>
                  </a:cubicBezTo>
                  <a:lnTo>
                    <a:pt x="802577" y="83058"/>
                  </a:lnTo>
                  <a:cubicBezTo>
                    <a:pt x="802577" y="114681"/>
                    <a:pt x="776668" y="140684"/>
                    <a:pt x="744950" y="140684"/>
                  </a:cubicBezTo>
                  <a:lnTo>
                    <a:pt x="635508" y="140684"/>
                  </a:lnTo>
                  <a:lnTo>
                    <a:pt x="635508" y="230505"/>
                  </a:lnTo>
                  <a:cubicBezTo>
                    <a:pt x="635508" y="262128"/>
                    <a:pt x="609600" y="288131"/>
                    <a:pt x="577882" y="288131"/>
                  </a:cubicBezTo>
                  <a:lnTo>
                    <a:pt x="168402" y="288131"/>
                  </a:lnTo>
                  <a:close/>
                  <a:moveTo>
                    <a:pt x="165640" y="812483"/>
                  </a:moveTo>
                  <a:lnTo>
                    <a:pt x="165640" y="812483"/>
                  </a:lnTo>
                  <a:lnTo>
                    <a:pt x="165640" y="812483"/>
                  </a:lnTo>
                  <a:lnTo>
                    <a:pt x="165640" y="812483"/>
                  </a:lnTo>
                  <a:close/>
                  <a:moveTo>
                    <a:pt x="0" y="664083"/>
                  </a:moveTo>
                  <a:lnTo>
                    <a:pt x="0" y="664083"/>
                  </a:lnTo>
                  <a:lnTo>
                    <a:pt x="0" y="664083"/>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1" name="Freeform: Shape 80">
              <a:extLst>
                <a:ext uri="{FF2B5EF4-FFF2-40B4-BE49-F238E27FC236}">
                  <a16:creationId xmlns:a16="http://schemas.microsoft.com/office/drawing/2014/main" id="{D93ACE0C-6B09-44F0-AD15-34097101AB81}"/>
                </a:ext>
              </a:extLst>
            </p:cNvPr>
            <p:cNvSpPr/>
            <p:nvPr/>
          </p:nvSpPr>
          <p:spPr>
            <a:xfrm>
              <a:off x="5763689" y="4552457"/>
              <a:ext cx="678846" cy="1020508"/>
            </a:xfrm>
            <a:custGeom>
              <a:avLst/>
              <a:gdLst>
                <a:gd name="connsiteX0" fmla="*/ 374332 w 678846"/>
                <a:gd name="connsiteY0" fmla="*/ 1020509 h 1020508"/>
                <a:gd name="connsiteX1" fmla="*/ 678847 w 678846"/>
                <a:gd name="connsiteY1" fmla="*/ 1020509 h 1020508"/>
                <a:gd name="connsiteX2" fmla="*/ 678847 w 678846"/>
                <a:gd name="connsiteY2" fmla="*/ 0 h 1020508"/>
                <a:gd name="connsiteX3" fmla="*/ 544925 w 678846"/>
                <a:gd name="connsiteY3" fmla="*/ 0 h 1020508"/>
                <a:gd name="connsiteX4" fmla="*/ 474916 w 678846"/>
                <a:gd name="connsiteY4" fmla="*/ 70009 h 1020508"/>
                <a:gd name="connsiteX5" fmla="*/ 474916 w 678846"/>
                <a:gd name="connsiteY5" fmla="*/ 153258 h 1020508"/>
                <a:gd name="connsiteX6" fmla="*/ 234410 w 678846"/>
                <a:gd name="connsiteY6" fmla="*/ 153258 h 1020508"/>
                <a:gd name="connsiteX7" fmla="*/ 164402 w 678846"/>
                <a:gd name="connsiteY7" fmla="*/ 223266 h 1020508"/>
                <a:gd name="connsiteX8" fmla="*/ 164402 w 678846"/>
                <a:gd name="connsiteY8" fmla="*/ 284893 h 1020508"/>
                <a:gd name="connsiteX9" fmla="*/ 70009 w 678846"/>
                <a:gd name="connsiteY9" fmla="*/ 284893 h 1020508"/>
                <a:gd name="connsiteX10" fmla="*/ 0 w 678846"/>
                <a:gd name="connsiteY10" fmla="*/ 354902 h 1020508"/>
                <a:gd name="connsiteX11" fmla="*/ 0 w 678846"/>
                <a:gd name="connsiteY11" fmla="*/ 662845 h 1020508"/>
                <a:gd name="connsiteX12" fmla="*/ 70009 w 678846"/>
                <a:gd name="connsiteY12" fmla="*/ 732854 h 1020508"/>
                <a:gd name="connsiteX13" fmla="*/ 122682 w 678846"/>
                <a:gd name="connsiteY13" fmla="*/ 732854 h 1020508"/>
                <a:gd name="connsiteX14" fmla="*/ 164402 w 678846"/>
                <a:gd name="connsiteY14" fmla="*/ 777145 h 1020508"/>
                <a:gd name="connsiteX15" fmla="*/ 164402 w 678846"/>
                <a:gd name="connsiteY15" fmla="*/ 806292 h 1020508"/>
                <a:gd name="connsiteX16" fmla="*/ 234410 w 678846"/>
                <a:gd name="connsiteY16" fmla="*/ 876300 h 1020508"/>
                <a:gd name="connsiteX17" fmla="*/ 316706 w 678846"/>
                <a:gd name="connsiteY17" fmla="*/ 876300 h 1020508"/>
                <a:gd name="connsiteX18" fmla="*/ 316706 w 678846"/>
                <a:gd name="connsiteY18" fmla="*/ 962692 h 1020508"/>
                <a:gd name="connsiteX19" fmla="*/ 374332 w 678846"/>
                <a:gd name="connsiteY19" fmla="*/ 1020509 h 1020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8846" h="1020508">
                  <a:moveTo>
                    <a:pt x="374332" y="1020509"/>
                  </a:moveTo>
                  <a:lnTo>
                    <a:pt x="678847" y="1020509"/>
                  </a:lnTo>
                  <a:lnTo>
                    <a:pt x="678847" y="0"/>
                  </a:lnTo>
                  <a:lnTo>
                    <a:pt x="544925" y="0"/>
                  </a:lnTo>
                  <a:cubicBezTo>
                    <a:pt x="506444" y="0"/>
                    <a:pt x="474916" y="31528"/>
                    <a:pt x="474916" y="70009"/>
                  </a:cubicBezTo>
                  <a:lnTo>
                    <a:pt x="474916" y="153258"/>
                  </a:lnTo>
                  <a:lnTo>
                    <a:pt x="234410" y="153258"/>
                  </a:lnTo>
                  <a:cubicBezTo>
                    <a:pt x="195929" y="153258"/>
                    <a:pt x="164402" y="184785"/>
                    <a:pt x="164402" y="223266"/>
                  </a:cubicBezTo>
                  <a:lnTo>
                    <a:pt x="164402" y="284893"/>
                  </a:lnTo>
                  <a:lnTo>
                    <a:pt x="70009" y="284893"/>
                  </a:lnTo>
                  <a:cubicBezTo>
                    <a:pt x="31528" y="284893"/>
                    <a:pt x="0" y="316421"/>
                    <a:pt x="0" y="354902"/>
                  </a:cubicBezTo>
                  <a:lnTo>
                    <a:pt x="0" y="662845"/>
                  </a:lnTo>
                  <a:cubicBezTo>
                    <a:pt x="0" y="701326"/>
                    <a:pt x="31528" y="732854"/>
                    <a:pt x="70009" y="732854"/>
                  </a:cubicBezTo>
                  <a:lnTo>
                    <a:pt x="122682" y="732854"/>
                  </a:lnTo>
                  <a:cubicBezTo>
                    <a:pt x="149066" y="734854"/>
                    <a:pt x="165545" y="754475"/>
                    <a:pt x="164402" y="777145"/>
                  </a:cubicBezTo>
                  <a:lnTo>
                    <a:pt x="164402" y="806292"/>
                  </a:lnTo>
                  <a:cubicBezTo>
                    <a:pt x="164402" y="844772"/>
                    <a:pt x="195929" y="876300"/>
                    <a:pt x="234410" y="876300"/>
                  </a:cubicBezTo>
                  <a:lnTo>
                    <a:pt x="316706" y="876300"/>
                  </a:lnTo>
                  <a:lnTo>
                    <a:pt x="316706" y="962692"/>
                  </a:lnTo>
                  <a:cubicBezTo>
                    <a:pt x="316706" y="994600"/>
                    <a:pt x="342615" y="1020509"/>
                    <a:pt x="374332" y="102050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4" name="Freeform: Shape 83">
              <a:extLst>
                <a:ext uri="{FF2B5EF4-FFF2-40B4-BE49-F238E27FC236}">
                  <a16:creationId xmlns:a16="http://schemas.microsoft.com/office/drawing/2014/main" id="{833D8E77-1AE0-4541-A955-00616DFA3AE6}"/>
                </a:ext>
              </a:extLst>
            </p:cNvPr>
            <p:cNvSpPr/>
            <p:nvPr/>
          </p:nvSpPr>
          <p:spPr>
            <a:xfrm>
              <a:off x="5282867" y="4139834"/>
              <a:ext cx="864774" cy="563117"/>
            </a:xfrm>
            <a:custGeom>
              <a:avLst/>
              <a:gdLst>
                <a:gd name="connsiteX0" fmla="*/ 0 w 864774"/>
                <a:gd name="connsiteY0" fmla="*/ 208979 h 563117"/>
                <a:gd name="connsiteX1" fmla="*/ 0 w 864774"/>
                <a:gd name="connsiteY1" fmla="*/ 563118 h 563117"/>
                <a:gd name="connsiteX2" fmla="*/ 101251 w 864774"/>
                <a:gd name="connsiteY2" fmla="*/ 563118 h 563117"/>
                <a:gd name="connsiteX3" fmla="*/ 158877 w 864774"/>
                <a:gd name="connsiteY3" fmla="*/ 505492 h 563117"/>
                <a:gd name="connsiteX4" fmla="*/ 158877 w 864774"/>
                <a:gd name="connsiteY4" fmla="*/ 415671 h 563117"/>
                <a:gd name="connsiteX5" fmla="*/ 268319 w 864774"/>
                <a:gd name="connsiteY5" fmla="*/ 415671 h 563117"/>
                <a:gd name="connsiteX6" fmla="*/ 325945 w 864774"/>
                <a:gd name="connsiteY6" fmla="*/ 358045 h 563117"/>
                <a:gd name="connsiteX7" fmla="*/ 325945 w 864774"/>
                <a:gd name="connsiteY7" fmla="*/ 321564 h 563117"/>
                <a:gd name="connsiteX8" fmla="*/ 381095 w 864774"/>
                <a:gd name="connsiteY8" fmla="*/ 280511 h 563117"/>
                <a:gd name="connsiteX9" fmla="*/ 864775 w 864774"/>
                <a:gd name="connsiteY9" fmla="*/ 280416 h 563117"/>
                <a:gd name="connsiteX10" fmla="*/ 864775 w 864774"/>
                <a:gd name="connsiteY10" fmla="*/ 278416 h 563117"/>
                <a:gd name="connsiteX11" fmla="*/ 856679 w 864774"/>
                <a:gd name="connsiteY11" fmla="*/ 278416 h 563117"/>
                <a:gd name="connsiteX12" fmla="*/ 799052 w 864774"/>
                <a:gd name="connsiteY12" fmla="*/ 220789 h 563117"/>
                <a:gd name="connsiteX13" fmla="*/ 799052 w 864774"/>
                <a:gd name="connsiteY13" fmla="*/ 1143 h 563117"/>
                <a:gd name="connsiteX14" fmla="*/ 786575 w 864774"/>
                <a:gd name="connsiteY14" fmla="*/ 0 h 563117"/>
                <a:gd name="connsiteX15" fmla="*/ 453580 w 864774"/>
                <a:gd name="connsiteY15" fmla="*/ 0 h 563117"/>
                <a:gd name="connsiteX16" fmla="*/ 404050 w 864774"/>
                <a:gd name="connsiteY16" fmla="*/ 0 h 563117"/>
                <a:gd name="connsiteX17" fmla="*/ 288703 w 864774"/>
                <a:gd name="connsiteY17" fmla="*/ 0 h 563117"/>
                <a:gd name="connsiteX18" fmla="*/ 218884 w 864774"/>
                <a:gd name="connsiteY18" fmla="*/ 64389 h 563117"/>
                <a:gd name="connsiteX19" fmla="*/ 138113 w 864774"/>
                <a:gd name="connsiteY19" fmla="*/ 138874 h 563117"/>
                <a:gd name="connsiteX20" fmla="*/ 69913 w 864774"/>
                <a:gd name="connsiteY20" fmla="*/ 138874 h 563117"/>
                <a:gd name="connsiteX21" fmla="*/ 0 w 864774"/>
                <a:gd name="connsiteY21" fmla="*/ 208979 h 56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4774" h="563117">
                  <a:moveTo>
                    <a:pt x="0" y="208979"/>
                  </a:moveTo>
                  <a:lnTo>
                    <a:pt x="0" y="563118"/>
                  </a:lnTo>
                  <a:lnTo>
                    <a:pt x="101251" y="563118"/>
                  </a:lnTo>
                  <a:cubicBezTo>
                    <a:pt x="132969" y="563118"/>
                    <a:pt x="158877" y="537210"/>
                    <a:pt x="158877" y="505492"/>
                  </a:cubicBezTo>
                  <a:lnTo>
                    <a:pt x="158877" y="415671"/>
                  </a:lnTo>
                  <a:lnTo>
                    <a:pt x="268319" y="415671"/>
                  </a:lnTo>
                  <a:cubicBezTo>
                    <a:pt x="300038" y="415671"/>
                    <a:pt x="325945" y="389763"/>
                    <a:pt x="325945" y="358045"/>
                  </a:cubicBezTo>
                  <a:lnTo>
                    <a:pt x="325945" y="321564"/>
                  </a:lnTo>
                  <a:cubicBezTo>
                    <a:pt x="333089" y="297847"/>
                    <a:pt x="355187" y="280511"/>
                    <a:pt x="381095" y="280511"/>
                  </a:cubicBezTo>
                  <a:cubicBezTo>
                    <a:pt x="546449" y="280511"/>
                    <a:pt x="390430" y="280416"/>
                    <a:pt x="864775" y="280416"/>
                  </a:cubicBezTo>
                  <a:lnTo>
                    <a:pt x="864775" y="278416"/>
                  </a:lnTo>
                  <a:lnTo>
                    <a:pt x="856679" y="278416"/>
                  </a:lnTo>
                  <a:cubicBezTo>
                    <a:pt x="825055" y="278416"/>
                    <a:pt x="799052" y="252508"/>
                    <a:pt x="799052" y="220789"/>
                  </a:cubicBezTo>
                  <a:lnTo>
                    <a:pt x="799052" y="1143"/>
                  </a:lnTo>
                  <a:cubicBezTo>
                    <a:pt x="795052" y="381"/>
                    <a:pt x="790860" y="0"/>
                    <a:pt x="786575" y="0"/>
                  </a:cubicBezTo>
                  <a:lnTo>
                    <a:pt x="453580" y="0"/>
                  </a:lnTo>
                  <a:lnTo>
                    <a:pt x="404050" y="0"/>
                  </a:lnTo>
                  <a:lnTo>
                    <a:pt x="288703" y="0"/>
                  </a:lnTo>
                  <a:cubicBezTo>
                    <a:pt x="252126" y="0"/>
                    <a:pt x="221742" y="28480"/>
                    <a:pt x="218884" y="64389"/>
                  </a:cubicBezTo>
                  <a:cubicBezTo>
                    <a:pt x="215551" y="106585"/>
                    <a:pt x="180499" y="138874"/>
                    <a:pt x="138113" y="138874"/>
                  </a:cubicBezTo>
                  <a:lnTo>
                    <a:pt x="69913" y="138874"/>
                  </a:lnTo>
                  <a:cubicBezTo>
                    <a:pt x="31528" y="138970"/>
                    <a:pt x="0" y="170497"/>
                    <a:pt x="0" y="20897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5" name="Freeform: Shape 84">
              <a:extLst>
                <a:ext uri="{FF2B5EF4-FFF2-40B4-BE49-F238E27FC236}">
                  <a16:creationId xmlns:a16="http://schemas.microsoft.com/office/drawing/2014/main" id="{A47A71D2-E59B-41BC-83F1-F79CA1774FBB}"/>
                </a:ext>
              </a:extLst>
            </p:cNvPr>
            <p:cNvSpPr/>
            <p:nvPr/>
          </p:nvSpPr>
          <p:spPr>
            <a:xfrm>
              <a:off x="4017848" y="3391550"/>
              <a:ext cx="1149861" cy="437387"/>
            </a:xfrm>
            <a:custGeom>
              <a:avLst/>
              <a:gdLst>
                <a:gd name="connsiteX0" fmla="*/ 16292 w 1149861"/>
                <a:gd name="connsiteY0" fmla="*/ 437388 h 437387"/>
                <a:gd name="connsiteX1" fmla="*/ 927834 w 1149861"/>
                <a:gd name="connsiteY1" fmla="*/ 437388 h 437387"/>
                <a:gd name="connsiteX2" fmla="*/ 985460 w 1149861"/>
                <a:gd name="connsiteY2" fmla="*/ 379762 h 437387"/>
                <a:gd name="connsiteX3" fmla="*/ 985460 w 1149861"/>
                <a:gd name="connsiteY3" fmla="*/ 216217 h 437387"/>
                <a:gd name="connsiteX4" fmla="*/ 1066423 w 1149861"/>
                <a:gd name="connsiteY4" fmla="*/ 135255 h 437387"/>
                <a:gd name="connsiteX5" fmla="*/ 1092236 w 1149861"/>
                <a:gd name="connsiteY5" fmla="*/ 135255 h 437387"/>
                <a:gd name="connsiteX6" fmla="*/ 1149862 w 1149861"/>
                <a:gd name="connsiteY6" fmla="*/ 77629 h 437387"/>
                <a:gd name="connsiteX7" fmla="*/ 1149862 w 1149861"/>
                <a:gd name="connsiteY7" fmla="*/ 57626 h 437387"/>
                <a:gd name="connsiteX8" fmla="*/ 1092236 w 1149861"/>
                <a:gd name="connsiteY8" fmla="*/ 0 h 437387"/>
                <a:gd name="connsiteX9" fmla="*/ 927834 w 1149861"/>
                <a:gd name="connsiteY9" fmla="*/ 0 h 437387"/>
                <a:gd name="connsiteX10" fmla="*/ 698662 w 1149861"/>
                <a:gd name="connsiteY10" fmla="*/ 0 h 437387"/>
                <a:gd name="connsiteX11" fmla="*/ 641322 w 1149861"/>
                <a:gd name="connsiteY11" fmla="*/ 71056 h 437387"/>
                <a:gd name="connsiteX12" fmla="*/ 571504 w 1149861"/>
                <a:gd name="connsiteY12" fmla="*/ 135446 h 437387"/>
                <a:gd name="connsiteX13" fmla="*/ 456156 w 1149861"/>
                <a:gd name="connsiteY13" fmla="*/ 135446 h 437387"/>
                <a:gd name="connsiteX14" fmla="*/ 406626 w 1149861"/>
                <a:gd name="connsiteY14" fmla="*/ 135446 h 437387"/>
                <a:gd name="connsiteX15" fmla="*/ 165262 w 1149861"/>
                <a:gd name="connsiteY15" fmla="*/ 135446 h 437387"/>
                <a:gd name="connsiteX16" fmla="*/ 165262 w 1149861"/>
                <a:gd name="connsiteY16" fmla="*/ 232696 h 437387"/>
                <a:gd name="connsiteX17" fmla="*/ 107636 w 1149861"/>
                <a:gd name="connsiteY17" fmla="*/ 290322 h 437387"/>
                <a:gd name="connsiteX18" fmla="*/ 72775 w 1149861"/>
                <a:gd name="connsiteY18" fmla="*/ 290322 h 437387"/>
                <a:gd name="connsiteX19" fmla="*/ 99 w 1149861"/>
                <a:gd name="connsiteY19" fmla="*/ 366998 h 437387"/>
                <a:gd name="connsiteX20" fmla="*/ 99 w 1149861"/>
                <a:gd name="connsiteY20" fmla="*/ 435007 h 437387"/>
                <a:gd name="connsiteX21" fmla="*/ 16292 w 1149861"/>
                <a:gd name="connsiteY21" fmla="*/ 437388 h 43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9861" h="437387">
                  <a:moveTo>
                    <a:pt x="16292" y="437388"/>
                  </a:moveTo>
                  <a:lnTo>
                    <a:pt x="927834" y="437388"/>
                  </a:lnTo>
                  <a:cubicBezTo>
                    <a:pt x="959552" y="437388"/>
                    <a:pt x="985460" y="411480"/>
                    <a:pt x="985460" y="379762"/>
                  </a:cubicBezTo>
                  <a:lnTo>
                    <a:pt x="985460" y="216217"/>
                  </a:lnTo>
                  <a:cubicBezTo>
                    <a:pt x="985460" y="171640"/>
                    <a:pt x="1021846" y="135255"/>
                    <a:pt x="1066423" y="135255"/>
                  </a:cubicBezTo>
                  <a:lnTo>
                    <a:pt x="1092236" y="135255"/>
                  </a:lnTo>
                  <a:cubicBezTo>
                    <a:pt x="1123954" y="135255"/>
                    <a:pt x="1149862" y="109347"/>
                    <a:pt x="1149862" y="77629"/>
                  </a:cubicBezTo>
                  <a:lnTo>
                    <a:pt x="1149862" y="57626"/>
                  </a:lnTo>
                  <a:cubicBezTo>
                    <a:pt x="1149862" y="25908"/>
                    <a:pt x="1123954" y="0"/>
                    <a:pt x="1092236" y="0"/>
                  </a:cubicBezTo>
                  <a:lnTo>
                    <a:pt x="927834" y="0"/>
                  </a:lnTo>
                  <a:lnTo>
                    <a:pt x="698662" y="0"/>
                  </a:lnTo>
                  <a:cubicBezTo>
                    <a:pt x="667420" y="9334"/>
                    <a:pt x="644084" y="36957"/>
                    <a:pt x="641322" y="71056"/>
                  </a:cubicBezTo>
                  <a:cubicBezTo>
                    <a:pt x="638465" y="106966"/>
                    <a:pt x="608175" y="135446"/>
                    <a:pt x="571504" y="135446"/>
                  </a:cubicBezTo>
                  <a:lnTo>
                    <a:pt x="456156" y="135446"/>
                  </a:lnTo>
                  <a:lnTo>
                    <a:pt x="406626" y="135446"/>
                  </a:lnTo>
                  <a:lnTo>
                    <a:pt x="165262" y="135446"/>
                  </a:lnTo>
                  <a:lnTo>
                    <a:pt x="165262" y="232696"/>
                  </a:lnTo>
                  <a:cubicBezTo>
                    <a:pt x="165262" y="264414"/>
                    <a:pt x="139354" y="290322"/>
                    <a:pt x="107636" y="290322"/>
                  </a:cubicBezTo>
                  <a:lnTo>
                    <a:pt x="72775" y="290322"/>
                  </a:lnTo>
                  <a:cubicBezTo>
                    <a:pt x="16482" y="290322"/>
                    <a:pt x="-1520" y="345376"/>
                    <a:pt x="99" y="366998"/>
                  </a:cubicBezTo>
                  <a:lnTo>
                    <a:pt x="99" y="435007"/>
                  </a:lnTo>
                  <a:cubicBezTo>
                    <a:pt x="5338" y="436626"/>
                    <a:pt x="10672" y="437388"/>
                    <a:pt x="16292" y="437388"/>
                  </a:cubicBez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6" name="Freeform: Shape 85">
              <a:extLst>
                <a:ext uri="{FF2B5EF4-FFF2-40B4-BE49-F238E27FC236}">
                  <a16:creationId xmlns:a16="http://schemas.microsoft.com/office/drawing/2014/main" id="{ED39AF7A-4244-42F2-B0E2-C8CB8AFFE12E}"/>
                </a:ext>
              </a:extLst>
            </p:cNvPr>
            <p:cNvSpPr/>
            <p:nvPr/>
          </p:nvSpPr>
          <p:spPr>
            <a:xfrm>
              <a:off x="4975781" y="4445015"/>
              <a:ext cx="307848" cy="259556"/>
            </a:xfrm>
            <a:custGeom>
              <a:avLst/>
              <a:gdLst>
                <a:gd name="connsiteX0" fmla="*/ 115157 w 307848"/>
                <a:gd name="connsiteY0" fmla="*/ 0 h 259556"/>
                <a:gd name="connsiteX1" fmla="*/ 0 w 307848"/>
                <a:gd name="connsiteY1" fmla="*/ 114300 h 259556"/>
                <a:gd name="connsiteX2" fmla="*/ 0 w 307848"/>
                <a:gd name="connsiteY2" fmla="*/ 259556 h 259556"/>
                <a:gd name="connsiteX3" fmla="*/ 115157 w 307848"/>
                <a:gd name="connsiteY3" fmla="*/ 259556 h 259556"/>
                <a:gd name="connsiteX4" fmla="*/ 154305 w 307848"/>
                <a:gd name="connsiteY4" fmla="*/ 259556 h 259556"/>
                <a:gd name="connsiteX5" fmla="*/ 307848 w 307848"/>
                <a:gd name="connsiteY5" fmla="*/ 259556 h 259556"/>
                <a:gd name="connsiteX6" fmla="*/ 307848 w 307848"/>
                <a:gd name="connsiteY6" fmla="*/ 0 h 259556"/>
                <a:gd name="connsiteX7" fmla="*/ 115157 w 307848"/>
                <a:gd name="connsiteY7" fmla="*/ 0 h 25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848" h="259556">
                  <a:moveTo>
                    <a:pt x="115157" y="0"/>
                  </a:moveTo>
                  <a:cubicBezTo>
                    <a:pt x="51816" y="0"/>
                    <a:pt x="0" y="51435"/>
                    <a:pt x="0" y="114300"/>
                  </a:cubicBezTo>
                  <a:lnTo>
                    <a:pt x="0" y="259556"/>
                  </a:lnTo>
                  <a:lnTo>
                    <a:pt x="115157" y="259556"/>
                  </a:lnTo>
                  <a:lnTo>
                    <a:pt x="154305" y="259556"/>
                  </a:lnTo>
                  <a:lnTo>
                    <a:pt x="307848" y="259556"/>
                  </a:lnTo>
                  <a:lnTo>
                    <a:pt x="307848" y="0"/>
                  </a:lnTo>
                  <a:lnTo>
                    <a:pt x="115157"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7" name="Freeform: Shape 86">
              <a:extLst>
                <a:ext uri="{FF2B5EF4-FFF2-40B4-BE49-F238E27FC236}">
                  <a16:creationId xmlns:a16="http://schemas.microsoft.com/office/drawing/2014/main" id="{05F7679F-DFF3-4466-8541-F58222CA50E7}"/>
                </a:ext>
              </a:extLst>
            </p:cNvPr>
            <p:cNvSpPr/>
            <p:nvPr/>
          </p:nvSpPr>
          <p:spPr>
            <a:xfrm>
              <a:off x="4180063" y="3970003"/>
              <a:ext cx="470820" cy="419195"/>
            </a:xfrm>
            <a:custGeom>
              <a:avLst/>
              <a:gdLst>
                <a:gd name="connsiteX0" fmla="*/ 57626 w 470820"/>
                <a:gd name="connsiteY0" fmla="*/ 571 h 419195"/>
                <a:gd name="connsiteX1" fmla="*/ 0 w 470820"/>
                <a:gd name="connsiteY1" fmla="*/ 58198 h 419195"/>
                <a:gd name="connsiteX2" fmla="*/ 0 w 470820"/>
                <a:gd name="connsiteY2" fmla="*/ 78200 h 419195"/>
                <a:gd name="connsiteX3" fmla="*/ 57626 w 470820"/>
                <a:gd name="connsiteY3" fmla="*/ 135827 h 419195"/>
                <a:gd name="connsiteX4" fmla="*/ 72771 w 470820"/>
                <a:gd name="connsiteY4" fmla="*/ 135827 h 419195"/>
                <a:gd name="connsiteX5" fmla="*/ 155353 w 470820"/>
                <a:gd name="connsiteY5" fmla="*/ 205073 h 419195"/>
                <a:gd name="connsiteX6" fmla="*/ 157448 w 470820"/>
                <a:gd name="connsiteY6" fmla="*/ 319945 h 419195"/>
                <a:gd name="connsiteX7" fmla="*/ 158877 w 470820"/>
                <a:gd name="connsiteY7" fmla="*/ 325946 h 419195"/>
                <a:gd name="connsiteX8" fmla="*/ 158877 w 470820"/>
                <a:gd name="connsiteY8" fmla="*/ 347853 h 419195"/>
                <a:gd name="connsiteX9" fmla="*/ 230219 w 470820"/>
                <a:gd name="connsiteY9" fmla="*/ 419195 h 419195"/>
                <a:gd name="connsiteX10" fmla="*/ 293275 w 470820"/>
                <a:gd name="connsiteY10" fmla="*/ 419195 h 419195"/>
                <a:gd name="connsiteX11" fmla="*/ 293275 w 470820"/>
                <a:gd name="connsiteY11" fmla="*/ 418338 h 419195"/>
                <a:gd name="connsiteX12" fmla="*/ 382714 w 470820"/>
                <a:gd name="connsiteY12" fmla="*/ 418338 h 419195"/>
                <a:gd name="connsiteX13" fmla="*/ 470821 w 470820"/>
                <a:gd name="connsiteY13" fmla="*/ 330232 h 419195"/>
                <a:gd name="connsiteX14" fmla="*/ 470821 w 470820"/>
                <a:gd name="connsiteY14" fmla="*/ 0 h 419195"/>
                <a:gd name="connsiteX15" fmla="*/ 57626 w 470820"/>
                <a:gd name="connsiteY15" fmla="*/ 571 h 41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0820" h="419195">
                  <a:moveTo>
                    <a:pt x="57626" y="571"/>
                  </a:moveTo>
                  <a:cubicBezTo>
                    <a:pt x="25908" y="571"/>
                    <a:pt x="0" y="26479"/>
                    <a:pt x="0" y="58198"/>
                  </a:cubicBezTo>
                  <a:lnTo>
                    <a:pt x="0" y="78200"/>
                  </a:lnTo>
                  <a:cubicBezTo>
                    <a:pt x="0" y="109919"/>
                    <a:pt x="25908" y="135827"/>
                    <a:pt x="57626" y="135827"/>
                  </a:cubicBezTo>
                  <a:lnTo>
                    <a:pt x="72771" y="135827"/>
                  </a:lnTo>
                  <a:cubicBezTo>
                    <a:pt x="88011" y="136303"/>
                    <a:pt x="154114" y="133160"/>
                    <a:pt x="155353" y="205073"/>
                  </a:cubicBezTo>
                  <a:lnTo>
                    <a:pt x="157448" y="319945"/>
                  </a:lnTo>
                  <a:cubicBezTo>
                    <a:pt x="158020" y="321850"/>
                    <a:pt x="158496" y="323850"/>
                    <a:pt x="158877" y="325946"/>
                  </a:cubicBezTo>
                  <a:lnTo>
                    <a:pt x="158877" y="347853"/>
                  </a:lnTo>
                  <a:cubicBezTo>
                    <a:pt x="158877" y="387096"/>
                    <a:pt x="190976" y="419195"/>
                    <a:pt x="230219" y="419195"/>
                  </a:cubicBezTo>
                  <a:lnTo>
                    <a:pt x="293275" y="419195"/>
                  </a:lnTo>
                  <a:lnTo>
                    <a:pt x="293275" y="418338"/>
                  </a:lnTo>
                  <a:lnTo>
                    <a:pt x="382714" y="418338"/>
                  </a:lnTo>
                  <a:cubicBezTo>
                    <a:pt x="431197" y="418338"/>
                    <a:pt x="470821" y="378714"/>
                    <a:pt x="470821" y="330232"/>
                  </a:cubicBezTo>
                  <a:lnTo>
                    <a:pt x="470821" y="0"/>
                  </a:lnTo>
                  <a:lnTo>
                    <a:pt x="57626" y="571"/>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8" name="Freeform: Shape 87">
              <a:extLst>
                <a:ext uri="{FF2B5EF4-FFF2-40B4-BE49-F238E27FC236}">
                  <a16:creationId xmlns:a16="http://schemas.microsoft.com/office/drawing/2014/main" id="{89D4E620-8358-4989-BB12-A884F1802062}"/>
                </a:ext>
              </a:extLst>
            </p:cNvPr>
            <p:cNvSpPr/>
            <p:nvPr/>
          </p:nvSpPr>
          <p:spPr>
            <a:xfrm>
              <a:off x="5003118" y="3381263"/>
              <a:ext cx="1432559" cy="951547"/>
            </a:xfrm>
            <a:custGeom>
              <a:avLst/>
              <a:gdLst>
                <a:gd name="connsiteX0" fmla="*/ 1331309 w 1432559"/>
                <a:gd name="connsiteY0" fmla="*/ 122872 h 951547"/>
                <a:gd name="connsiteX1" fmla="*/ 1217009 w 1432559"/>
                <a:gd name="connsiteY1" fmla="*/ 8572 h 951547"/>
                <a:gd name="connsiteX2" fmla="*/ 1217009 w 1432559"/>
                <a:gd name="connsiteY2" fmla="*/ 0 h 951547"/>
                <a:gd name="connsiteX3" fmla="*/ 508921 w 1432559"/>
                <a:gd name="connsiteY3" fmla="*/ 0 h 951547"/>
                <a:gd name="connsiteX4" fmla="*/ 459391 w 1432559"/>
                <a:gd name="connsiteY4" fmla="*/ 0 h 951547"/>
                <a:gd name="connsiteX5" fmla="*/ 344043 w 1432559"/>
                <a:gd name="connsiteY5" fmla="*/ 0 h 951547"/>
                <a:gd name="connsiteX6" fmla="*/ 274225 w 1432559"/>
                <a:gd name="connsiteY6" fmla="*/ 64389 h 951547"/>
                <a:gd name="connsiteX7" fmla="*/ 193453 w 1432559"/>
                <a:gd name="connsiteY7" fmla="*/ 138875 h 951547"/>
                <a:gd name="connsiteX8" fmla="*/ 70009 w 1432559"/>
                <a:gd name="connsiteY8" fmla="*/ 138875 h 951547"/>
                <a:gd name="connsiteX9" fmla="*/ 0 w 1432559"/>
                <a:gd name="connsiteY9" fmla="*/ 208883 h 951547"/>
                <a:gd name="connsiteX10" fmla="*/ 0 w 1432559"/>
                <a:gd name="connsiteY10" fmla="*/ 447008 h 951547"/>
                <a:gd name="connsiteX11" fmla="*/ 222980 w 1432559"/>
                <a:gd name="connsiteY11" fmla="*/ 447008 h 951547"/>
                <a:gd name="connsiteX12" fmla="*/ 281749 w 1432559"/>
                <a:gd name="connsiteY12" fmla="*/ 505778 h 951547"/>
                <a:gd name="connsiteX13" fmla="*/ 281749 w 1432559"/>
                <a:gd name="connsiteY13" fmla="*/ 542258 h 951547"/>
                <a:gd name="connsiteX14" fmla="*/ 281749 w 1432559"/>
                <a:gd name="connsiteY14" fmla="*/ 951547 h 951547"/>
                <a:gd name="connsiteX15" fmla="*/ 349853 w 1432559"/>
                <a:gd name="connsiteY15" fmla="*/ 897446 h 951547"/>
                <a:gd name="connsiteX16" fmla="*/ 418052 w 1432559"/>
                <a:gd name="connsiteY16" fmla="*/ 897446 h 951547"/>
                <a:gd name="connsiteX17" fmla="*/ 498824 w 1432559"/>
                <a:gd name="connsiteY17" fmla="*/ 822960 h 951547"/>
                <a:gd name="connsiteX18" fmla="*/ 568643 w 1432559"/>
                <a:gd name="connsiteY18" fmla="*/ 758571 h 951547"/>
                <a:gd name="connsiteX19" fmla="*/ 683990 w 1432559"/>
                <a:gd name="connsiteY19" fmla="*/ 758571 h 951547"/>
                <a:gd name="connsiteX20" fmla="*/ 733520 w 1432559"/>
                <a:gd name="connsiteY20" fmla="*/ 758571 h 951547"/>
                <a:gd name="connsiteX21" fmla="*/ 1066514 w 1432559"/>
                <a:gd name="connsiteY21" fmla="*/ 758571 h 951547"/>
                <a:gd name="connsiteX22" fmla="*/ 1078992 w 1432559"/>
                <a:gd name="connsiteY22" fmla="*/ 759714 h 951547"/>
                <a:gd name="connsiteX23" fmla="*/ 1078992 w 1432559"/>
                <a:gd name="connsiteY23" fmla="*/ 617506 h 951547"/>
                <a:gd name="connsiteX24" fmla="*/ 1136618 w 1432559"/>
                <a:gd name="connsiteY24" fmla="*/ 559880 h 951547"/>
                <a:gd name="connsiteX25" fmla="*/ 1156621 w 1432559"/>
                <a:gd name="connsiteY25" fmla="*/ 559880 h 951547"/>
                <a:gd name="connsiteX26" fmla="*/ 1158335 w 1432559"/>
                <a:gd name="connsiteY26" fmla="*/ 559880 h 951547"/>
                <a:gd name="connsiteX27" fmla="*/ 1209199 w 1432559"/>
                <a:gd name="connsiteY27" fmla="*/ 559880 h 951547"/>
                <a:gd name="connsiteX28" fmla="*/ 1266825 w 1432559"/>
                <a:gd name="connsiteY28" fmla="*/ 502253 h 951547"/>
                <a:gd name="connsiteX29" fmla="*/ 1266825 w 1432559"/>
                <a:gd name="connsiteY29" fmla="*/ 425768 h 951547"/>
                <a:gd name="connsiteX30" fmla="*/ 1349121 w 1432559"/>
                <a:gd name="connsiteY30" fmla="*/ 425768 h 951547"/>
                <a:gd name="connsiteX31" fmla="*/ 1432560 w 1432559"/>
                <a:gd name="connsiteY31" fmla="*/ 342329 h 951547"/>
                <a:gd name="connsiteX32" fmla="*/ 1432560 w 1432559"/>
                <a:gd name="connsiteY32" fmla="*/ 122777 h 951547"/>
                <a:gd name="connsiteX33" fmla="*/ 1331309 w 1432559"/>
                <a:gd name="connsiteY33" fmla="*/ 122777 h 95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32559" h="951547">
                  <a:moveTo>
                    <a:pt x="1331309" y="122872"/>
                  </a:moveTo>
                  <a:cubicBezTo>
                    <a:pt x="1268444" y="122872"/>
                    <a:pt x="1217009" y="71438"/>
                    <a:pt x="1217009" y="8572"/>
                  </a:cubicBezTo>
                  <a:lnTo>
                    <a:pt x="1217009" y="0"/>
                  </a:lnTo>
                  <a:lnTo>
                    <a:pt x="508921" y="0"/>
                  </a:lnTo>
                  <a:lnTo>
                    <a:pt x="459391" y="0"/>
                  </a:lnTo>
                  <a:lnTo>
                    <a:pt x="344043" y="0"/>
                  </a:lnTo>
                  <a:cubicBezTo>
                    <a:pt x="307467" y="0"/>
                    <a:pt x="277082" y="28480"/>
                    <a:pt x="274225" y="64389"/>
                  </a:cubicBezTo>
                  <a:cubicBezTo>
                    <a:pt x="270891" y="106585"/>
                    <a:pt x="235839" y="138875"/>
                    <a:pt x="193453" y="138875"/>
                  </a:cubicBezTo>
                  <a:lnTo>
                    <a:pt x="70009" y="138875"/>
                  </a:lnTo>
                  <a:cubicBezTo>
                    <a:pt x="31528" y="138875"/>
                    <a:pt x="0" y="170497"/>
                    <a:pt x="0" y="208883"/>
                  </a:cubicBezTo>
                  <a:lnTo>
                    <a:pt x="0" y="447008"/>
                  </a:lnTo>
                  <a:lnTo>
                    <a:pt x="222980" y="447008"/>
                  </a:lnTo>
                  <a:cubicBezTo>
                    <a:pt x="255270" y="447008"/>
                    <a:pt x="281749" y="473488"/>
                    <a:pt x="281749" y="505778"/>
                  </a:cubicBezTo>
                  <a:lnTo>
                    <a:pt x="281749" y="542258"/>
                  </a:lnTo>
                  <a:lnTo>
                    <a:pt x="281749" y="951547"/>
                  </a:lnTo>
                  <a:cubicBezTo>
                    <a:pt x="288988" y="920687"/>
                    <a:pt x="316896" y="897446"/>
                    <a:pt x="349853" y="897446"/>
                  </a:cubicBezTo>
                  <a:lnTo>
                    <a:pt x="418052" y="897446"/>
                  </a:lnTo>
                  <a:cubicBezTo>
                    <a:pt x="460343" y="897446"/>
                    <a:pt x="495395" y="865156"/>
                    <a:pt x="498824" y="822960"/>
                  </a:cubicBezTo>
                  <a:cubicBezTo>
                    <a:pt x="501682" y="787051"/>
                    <a:pt x="532066" y="758571"/>
                    <a:pt x="568643" y="758571"/>
                  </a:cubicBezTo>
                  <a:lnTo>
                    <a:pt x="683990" y="758571"/>
                  </a:lnTo>
                  <a:lnTo>
                    <a:pt x="733520" y="758571"/>
                  </a:lnTo>
                  <a:lnTo>
                    <a:pt x="1066514" y="758571"/>
                  </a:lnTo>
                  <a:cubicBezTo>
                    <a:pt x="1070800" y="758571"/>
                    <a:pt x="1074896" y="758952"/>
                    <a:pt x="1078992" y="759714"/>
                  </a:cubicBezTo>
                  <a:lnTo>
                    <a:pt x="1078992" y="617506"/>
                  </a:lnTo>
                  <a:cubicBezTo>
                    <a:pt x="1078992" y="585788"/>
                    <a:pt x="1104900" y="559880"/>
                    <a:pt x="1136618" y="559880"/>
                  </a:cubicBezTo>
                  <a:lnTo>
                    <a:pt x="1156621" y="559880"/>
                  </a:lnTo>
                  <a:cubicBezTo>
                    <a:pt x="1157192" y="559880"/>
                    <a:pt x="1157764" y="559880"/>
                    <a:pt x="1158335" y="559880"/>
                  </a:cubicBezTo>
                  <a:lnTo>
                    <a:pt x="1209199" y="559880"/>
                  </a:lnTo>
                  <a:cubicBezTo>
                    <a:pt x="1240917" y="559880"/>
                    <a:pt x="1266825" y="533972"/>
                    <a:pt x="1266825" y="502253"/>
                  </a:cubicBezTo>
                  <a:lnTo>
                    <a:pt x="1266825" y="425768"/>
                  </a:lnTo>
                  <a:lnTo>
                    <a:pt x="1349121" y="425768"/>
                  </a:lnTo>
                  <a:cubicBezTo>
                    <a:pt x="1395031" y="425768"/>
                    <a:pt x="1432560" y="388239"/>
                    <a:pt x="1432560" y="342329"/>
                  </a:cubicBezTo>
                  <a:lnTo>
                    <a:pt x="1432560" y="122777"/>
                  </a:lnTo>
                  <a:lnTo>
                    <a:pt x="1331309" y="122777"/>
                  </a:ln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9" name="Freeform: Shape 88">
              <a:extLst>
                <a:ext uri="{FF2B5EF4-FFF2-40B4-BE49-F238E27FC236}">
                  <a16:creationId xmlns:a16="http://schemas.microsoft.com/office/drawing/2014/main" id="{960B2D7A-3F4B-4204-86C0-9AED99F45446}"/>
                </a:ext>
              </a:extLst>
            </p:cNvPr>
            <p:cNvSpPr/>
            <p:nvPr/>
          </p:nvSpPr>
          <p:spPr>
            <a:xfrm>
              <a:off x="3245469" y="381555"/>
              <a:ext cx="1149858" cy="1834229"/>
            </a:xfrm>
            <a:custGeom>
              <a:avLst/>
              <a:gdLst>
                <a:gd name="connsiteX0" fmla="*/ 935450 w 1149858"/>
                <a:gd name="connsiteY0" fmla="*/ 0 h 1834229"/>
                <a:gd name="connsiteX1" fmla="*/ 644367 w 1149858"/>
                <a:gd name="connsiteY1" fmla="*/ 0 h 1834229"/>
                <a:gd name="connsiteX2" fmla="*/ 436912 w 1149858"/>
                <a:gd name="connsiteY2" fmla="*/ 0 h 1834229"/>
                <a:gd name="connsiteX3" fmla="*/ 340043 w 1149858"/>
                <a:gd name="connsiteY3" fmla="*/ 96869 h 1834229"/>
                <a:gd name="connsiteX4" fmla="*/ 340043 w 1149858"/>
                <a:gd name="connsiteY4" fmla="*/ 393764 h 1834229"/>
                <a:gd name="connsiteX5" fmla="*/ 98774 w 1149858"/>
                <a:gd name="connsiteY5" fmla="*/ 393764 h 1834229"/>
                <a:gd name="connsiteX6" fmla="*/ 1905 w 1149858"/>
                <a:gd name="connsiteY6" fmla="*/ 490633 h 1834229"/>
                <a:gd name="connsiteX7" fmla="*/ 1905 w 1149858"/>
                <a:gd name="connsiteY7" fmla="*/ 659606 h 1834229"/>
                <a:gd name="connsiteX8" fmla="*/ 0 w 1149858"/>
                <a:gd name="connsiteY8" fmla="*/ 659892 h 1834229"/>
                <a:gd name="connsiteX9" fmla="*/ 0 w 1149858"/>
                <a:gd name="connsiteY9" fmla="*/ 916305 h 1834229"/>
                <a:gd name="connsiteX10" fmla="*/ 0 w 1149858"/>
                <a:gd name="connsiteY10" fmla="*/ 998410 h 1834229"/>
                <a:gd name="connsiteX11" fmla="*/ 0 w 1149858"/>
                <a:gd name="connsiteY11" fmla="*/ 1315593 h 1834229"/>
                <a:gd name="connsiteX12" fmla="*/ 78486 w 1149858"/>
                <a:gd name="connsiteY12" fmla="*/ 1398842 h 1834229"/>
                <a:gd name="connsiteX13" fmla="*/ 154686 w 1149858"/>
                <a:gd name="connsiteY13" fmla="*/ 1479709 h 1834229"/>
                <a:gd name="connsiteX14" fmla="*/ 154686 w 1149858"/>
                <a:gd name="connsiteY14" fmla="*/ 1601343 h 1834229"/>
                <a:gd name="connsiteX15" fmla="*/ 234506 w 1149858"/>
                <a:gd name="connsiteY15" fmla="*/ 1684687 h 1834229"/>
                <a:gd name="connsiteX16" fmla="*/ 312039 w 1149858"/>
                <a:gd name="connsiteY16" fmla="*/ 1765649 h 1834229"/>
                <a:gd name="connsiteX17" fmla="*/ 312039 w 1149858"/>
                <a:gd name="connsiteY17" fmla="*/ 1776603 h 1834229"/>
                <a:gd name="connsiteX18" fmla="*/ 369665 w 1149858"/>
                <a:gd name="connsiteY18" fmla="*/ 1834229 h 1834229"/>
                <a:gd name="connsiteX19" fmla="*/ 389668 w 1149858"/>
                <a:gd name="connsiteY19" fmla="*/ 1834229 h 1834229"/>
                <a:gd name="connsiteX20" fmla="*/ 447294 w 1149858"/>
                <a:gd name="connsiteY20" fmla="*/ 1776603 h 1834229"/>
                <a:gd name="connsiteX21" fmla="*/ 447294 w 1149858"/>
                <a:gd name="connsiteY21" fmla="*/ 1765745 h 1834229"/>
                <a:gd name="connsiteX22" fmla="*/ 528257 w 1149858"/>
                <a:gd name="connsiteY22" fmla="*/ 1684782 h 1834229"/>
                <a:gd name="connsiteX23" fmla="*/ 681323 w 1149858"/>
                <a:gd name="connsiteY23" fmla="*/ 1684782 h 1834229"/>
                <a:gd name="connsiteX24" fmla="*/ 764762 w 1149858"/>
                <a:gd name="connsiteY24" fmla="*/ 1601343 h 1834229"/>
                <a:gd name="connsiteX25" fmla="*/ 764762 w 1149858"/>
                <a:gd name="connsiteY25" fmla="*/ 1348835 h 1834229"/>
                <a:gd name="connsiteX26" fmla="*/ 681323 w 1149858"/>
                <a:gd name="connsiteY26" fmla="*/ 1265396 h 1834229"/>
                <a:gd name="connsiteX27" fmla="*/ 602171 w 1149858"/>
                <a:gd name="connsiteY27" fmla="*/ 1186910 h 1834229"/>
                <a:gd name="connsiteX28" fmla="*/ 683133 w 1149858"/>
                <a:gd name="connsiteY28" fmla="*/ 1105948 h 1834229"/>
                <a:gd name="connsiteX29" fmla="*/ 860870 w 1149858"/>
                <a:gd name="connsiteY29" fmla="*/ 1105948 h 1834229"/>
                <a:gd name="connsiteX30" fmla="*/ 918496 w 1149858"/>
                <a:gd name="connsiteY30" fmla="*/ 1048322 h 1834229"/>
                <a:gd name="connsiteX31" fmla="*/ 918496 w 1149858"/>
                <a:gd name="connsiteY31" fmla="*/ 1028319 h 1834229"/>
                <a:gd name="connsiteX32" fmla="*/ 860870 w 1149858"/>
                <a:gd name="connsiteY32" fmla="*/ 970693 h 1834229"/>
                <a:gd name="connsiteX33" fmla="*/ 845725 w 1149858"/>
                <a:gd name="connsiteY33" fmla="*/ 970693 h 1834229"/>
                <a:gd name="connsiteX34" fmla="*/ 764762 w 1149858"/>
                <a:gd name="connsiteY34" fmla="*/ 889730 h 1834229"/>
                <a:gd name="connsiteX35" fmla="*/ 764762 w 1149858"/>
                <a:gd name="connsiteY35" fmla="*/ 759047 h 1834229"/>
                <a:gd name="connsiteX36" fmla="*/ 763905 w 1149858"/>
                <a:gd name="connsiteY36" fmla="*/ 730282 h 1834229"/>
                <a:gd name="connsiteX37" fmla="*/ 798862 w 1149858"/>
                <a:gd name="connsiteY37" fmla="*/ 730282 h 1834229"/>
                <a:gd name="connsiteX38" fmla="*/ 935355 w 1149858"/>
                <a:gd name="connsiteY38" fmla="*/ 640937 h 1834229"/>
                <a:gd name="connsiteX39" fmla="*/ 935355 w 1149858"/>
                <a:gd name="connsiteY39" fmla="*/ 636556 h 1834229"/>
                <a:gd name="connsiteX40" fmla="*/ 935355 w 1149858"/>
                <a:gd name="connsiteY40" fmla="*/ 626555 h 1834229"/>
                <a:gd name="connsiteX41" fmla="*/ 1006221 w 1149858"/>
                <a:gd name="connsiteY41" fmla="*/ 626555 h 1834229"/>
                <a:gd name="connsiteX42" fmla="*/ 1149858 w 1149858"/>
                <a:gd name="connsiteY42" fmla="*/ 490061 h 1834229"/>
                <a:gd name="connsiteX43" fmla="*/ 1149858 w 1149858"/>
                <a:gd name="connsiteY43" fmla="*/ 0 h 1834229"/>
                <a:gd name="connsiteX44" fmla="*/ 935450 w 1149858"/>
                <a:gd name="connsiteY44" fmla="*/ 0 h 18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49858" h="1834229">
                  <a:moveTo>
                    <a:pt x="935450" y="0"/>
                  </a:moveTo>
                  <a:lnTo>
                    <a:pt x="644367" y="0"/>
                  </a:lnTo>
                  <a:lnTo>
                    <a:pt x="436912" y="0"/>
                  </a:lnTo>
                  <a:cubicBezTo>
                    <a:pt x="383477" y="0"/>
                    <a:pt x="340043" y="43339"/>
                    <a:pt x="340043" y="96869"/>
                  </a:cubicBezTo>
                  <a:lnTo>
                    <a:pt x="340043" y="393764"/>
                  </a:lnTo>
                  <a:lnTo>
                    <a:pt x="98774" y="393764"/>
                  </a:lnTo>
                  <a:cubicBezTo>
                    <a:pt x="45339" y="393764"/>
                    <a:pt x="1905" y="437102"/>
                    <a:pt x="1905" y="490633"/>
                  </a:cubicBezTo>
                  <a:lnTo>
                    <a:pt x="1905" y="659606"/>
                  </a:lnTo>
                  <a:lnTo>
                    <a:pt x="0" y="659892"/>
                  </a:lnTo>
                  <a:lnTo>
                    <a:pt x="0" y="916305"/>
                  </a:lnTo>
                  <a:lnTo>
                    <a:pt x="0" y="998410"/>
                  </a:lnTo>
                  <a:lnTo>
                    <a:pt x="0" y="1315593"/>
                  </a:lnTo>
                  <a:cubicBezTo>
                    <a:pt x="0" y="1359789"/>
                    <a:pt x="34862" y="1396270"/>
                    <a:pt x="78486" y="1398842"/>
                  </a:cubicBezTo>
                  <a:cubicBezTo>
                    <a:pt x="121349" y="1401413"/>
                    <a:pt x="154686" y="1436751"/>
                    <a:pt x="154686" y="1479709"/>
                  </a:cubicBezTo>
                  <a:lnTo>
                    <a:pt x="154686" y="1601343"/>
                  </a:lnTo>
                  <a:cubicBezTo>
                    <a:pt x="154686" y="1646015"/>
                    <a:pt x="190310" y="1682782"/>
                    <a:pt x="234506" y="1684687"/>
                  </a:cubicBezTo>
                  <a:cubicBezTo>
                    <a:pt x="277844" y="1686592"/>
                    <a:pt x="312039" y="1722215"/>
                    <a:pt x="312039" y="1765649"/>
                  </a:cubicBezTo>
                  <a:lnTo>
                    <a:pt x="312039" y="1776603"/>
                  </a:lnTo>
                  <a:cubicBezTo>
                    <a:pt x="312039" y="1808321"/>
                    <a:pt x="337947" y="1834229"/>
                    <a:pt x="369665" y="1834229"/>
                  </a:cubicBezTo>
                  <a:lnTo>
                    <a:pt x="389668" y="1834229"/>
                  </a:lnTo>
                  <a:cubicBezTo>
                    <a:pt x="421386" y="1834229"/>
                    <a:pt x="447294" y="1808321"/>
                    <a:pt x="447294" y="1776603"/>
                  </a:cubicBezTo>
                  <a:lnTo>
                    <a:pt x="447294" y="1765745"/>
                  </a:lnTo>
                  <a:cubicBezTo>
                    <a:pt x="447294" y="1721168"/>
                    <a:pt x="483680" y="1684782"/>
                    <a:pt x="528257" y="1684782"/>
                  </a:cubicBezTo>
                  <a:lnTo>
                    <a:pt x="681323" y="1684782"/>
                  </a:lnTo>
                  <a:cubicBezTo>
                    <a:pt x="727234" y="1684782"/>
                    <a:pt x="764762" y="1647254"/>
                    <a:pt x="764762" y="1601343"/>
                  </a:cubicBezTo>
                  <a:lnTo>
                    <a:pt x="764762" y="1348835"/>
                  </a:lnTo>
                  <a:cubicBezTo>
                    <a:pt x="764762" y="1302925"/>
                    <a:pt x="726662" y="1258253"/>
                    <a:pt x="681323" y="1265396"/>
                  </a:cubicBezTo>
                  <a:cubicBezTo>
                    <a:pt x="633508" y="1272921"/>
                    <a:pt x="601028" y="1256348"/>
                    <a:pt x="602171" y="1186910"/>
                  </a:cubicBezTo>
                  <a:cubicBezTo>
                    <a:pt x="602933" y="1142333"/>
                    <a:pt x="638556" y="1105948"/>
                    <a:pt x="683133" y="1105948"/>
                  </a:cubicBezTo>
                  <a:lnTo>
                    <a:pt x="860870" y="1105948"/>
                  </a:lnTo>
                  <a:cubicBezTo>
                    <a:pt x="892588" y="1105948"/>
                    <a:pt x="918496" y="1080040"/>
                    <a:pt x="918496" y="1048322"/>
                  </a:cubicBezTo>
                  <a:lnTo>
                    <a:pt x="918496" y="1028319"/>
                  </a:lnTo>
                  <a:cubicBezTo>
                    <a:pt x="918496" y="996601"/>
                    <a:pt x="892588" y="970693"/>
                    <a:pt x="860870" y="970693"/>
                  </a:cubicBezTo>
                  <a:lnTo>
                    <a:pt x="845725" y="970693"/>
                  </a:lnTo>
                  <a:cubicBezTo>
                    <a:pt x="801148" y="970693"/>
                    <a:pt x="764762" y="934307"/>
                    <a:pt x="764762" y="889730"/>
                  </a:cubicBezTo>
                  <a:lnTo>
                    <a:pt x="764762" y="759047"/>
                  </a:lnTo>
                  <a:cubicBezTo>
                    <a:pt x="764762" y="748951"/>
                    <a:pt x="764381" y="740950"/>
                    <a:pt x="763905" y="730282"/>
                  </a:cubicBezTo>
                  <a:lnTo>
                    <a:pt x="798862" y="730282"/>
                  </a:lnTo>
                  <a:cubicBezTo>
                    <a:pt x="874300" y="730282"/>
                    <a:pt x="935355" y="716375"/>
                    <a:pt x="935355" y="640937"/>
                  </a:cubicBezTo>
                  <a:lnTo>
                    <a:pt x="935355" y="636556"/>
                  </a:lnTo>
                  <a:lnTo>
                    <a:pt x="935355" y="626555"/>
                  </a:lnTo>
                  <a:lnTo>
                    <a:pt x="1006221" y="626555"/>
                  </a:lnTo>
                  <a:cubicBezTo>
                    <a:pt x="1081659" y="626555"/>
                    <a:pt x="1149858" y="565404"/>
                    <a:pt x="1149858" y="490061"/>
                  </a:cubicBezTo>
                  <a:lnTo>
                    <a:pt x="1149858" y="0"/>
                  </a:lnTo>
                  <a:lnTo>
                    <a:pt x="93545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90" name="Freeform: Shape 89">
              <a:extLst>
                <a:ext uri="{FF2B5EF4-FFF2-40B4-BE49-F238E27FC236}">
                  <a16:creationId xmlns:a16="http://schemas.microsoft.com/office/drawing/2014/main" id="{ACB4AC2D-F846-4BCE-BD02-1111A41C8B56}"/>
                </a:ext>
              </a:extLst>
            </p:cNvPr>
            <p:cNvSpPr/>
            <p:nvPr/>
          </p:nvSpPr>
          <p:spPr>
            <a:xfrm>
              <a:off x="4395518" y="260683"/>
              <a:ext cx="1290351" cy="1074229"/>
            </a:xfrm>
            <a:custGeom>
              <a:avLst/>
              <a:gdLst>
                <a:gd name="connsiteX0" fmla="*/ 1290352 w 1290351"/>
                <a:gd name="connsiteY0" fmla="*/ 314516 h 1074229"/>
                <a:gd name="connsiteX1" fmla="*/ 626555 w 1290351"/>
                <a:gd name="connsiteY1" fmla="*/ 314516 h 1074229"/>
                <a:gd name="connsiteX2" fmla="*/ 626555 w 1290351"/>
                <a:gd name="connsiteY2" fmla="*/ 136493 h 1074229"/>
                <a:gd name="connsiteX3" fmla="*/ 490061 w 1290351"/>
                <a:gd name="connsiteY3" fmla="*/ 0 h 1074229"/>
                <a:gd name="connsiteX4" fmla="*/ 407765 w 1290351"/>
                <a:gd name="connsiteY4" fmla="*/ 0 h 1074229"/>
                <a:gd name="connsiteX5" fmla="*/ 407765 w 1290351"/>
                <a:gd name="connsiteY5" fmla="*/ 286 h 1074229"/>
                <a:gd name="connsiteX6" fmla="*/ 248983 w 1290351"/>
                <a:gd name="connsiteY6" fmla="*/ 286 h 1074229"/>
                <a:gd name="connsiteX7" fmla="*/ 248983 w 1290351"/>
                <a:gd name="connsiteY7" fmla="*/ 28861 h 1074229"/>
                <a:gd name="connsiteX8" fmla="*/ 156877 w 1290351"/>
                <a:gd name="connsiteY8" fmla="*/ 120967 h 1074229"/>
                <a:gd name="connsiteX9" fmla="*/ 0 w 1290351"/>
                <a:gd name="connsiteY9" fmla="*/ 120967 h 1074229"/>
                <a:gd name="connsiteX10" fmla="*/ 0 w 1290351"/>
                <a:gd name="connsiteY10" fmla="*/ 595408 h 1074229"/>
                <a:gd name="connsiteX11" fmla="*/ 270986 w 1290351"/>
                <a:gd name="connsiteY11" fmla="*/ 595408 h 1074229"/>
                <a:gd name="connsiteX12" fmla="*/ 270986 w 1290351"/>
                <a:gd name="connsiteY12" fmla="*/ 990791 h 1074229"/>
                <a:gd name="connsiteX13" fmla="*/ 354425 w 1290351"/>
                <a:gd name="connsiteY13" fmla="*/ 1074230 h 1074229"/>
                <a:gd name="connsiteX14" fmla="*/ 954500 w 1290351"/>
                <a:gd name="connsiteY14" fmla="*/ 1074230 h 1074229"/>
                <a:gd name="connsiteX15" fmla="*/ 1034415 w 1290351"/>
                <a:gd name="connsiteY15" fmla="*/ 1074230 h 1074229"/>
                <a:gd name="connsiteX16" fmla="*/ 1034701 w 1290351"/>
                <a:gd name="connsiteY16" fmla="*/ 1004602 h 1074229"/>
                <a:gd name="connsiteX17" fmla="*/ 1113186 w 1290351"/>
                <a:gd name="connsiteY17" fmla="*/ 932974 h 1074229"/>
                <a:gd name="connsiteX18" fmla="*/ 1189386 w 1290351"/>
                <a:gd name="connsiteY18" fmla="*/ 863251 h 1074229"/>
                <a:gd name="connsiteX19" fmla="*/ 1272064 w 1290351"/>
                <a:gd name="connsiteY19" fmla="*/ 791337 h 1074229"/>
                <a:gd name="connsiteX20" fmla="*/ 1287780 w 1290351"/>
                <a:gd name="connsiteY20" fmla="*/ 791337 h 1074229"/>
                <a:gd name="connsiteX21" fmla="*/ 1290352 w 1290351"/>
                <a:gd name="connsiteY21" fmla="*/ 314516 h 107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90351" h="1074229">
                  <a:moveTo>
                    <a:pt x="1290352" y="314516"/>
                  </a:moveTo>
                  <a:lnTo>
                    <a:pt x="626555" y="314516"/>
                  </a:lnTo>
                  <a:lnTo>
                    <a:pt x="626555" y="136493"/>
                  </a:lnTo>
                  <a:cubicBezTo>
                    <a:pt x="626555" y="61055"/>
                    <a:pt x="565404" y="0"/>
                    <a:pt x="490061" y="0"/>
                  </a:cubicBezTo>
                  <a:lnTo>
                    <a:pt x="407765" y="0"/>
                  </a:lnTo>
                  <a:lnTo>
                    <a:pt x="407765" y="286"/>
                  </a:lnTo>
                  <a:lnTo>
                    <a:pt x="248983" y="286"/>
                  </a:lnTo>
                  <a:lnTo>
                    <a:pt x="248983" y="28861"/>
                  </a:lnTo>
                  <a:cubicBezTo>
                    <a:pt x="248983" y="79724"/>
                    <a:pt x="207740" y="120967"/>
                    <a:pt x="156877" y="120967"/>
                  </a:cubicBezTo>
                  <a:lnTo>
                    <a:pt x="0" y="120967"/>
                  </a:lnTo>
                  <a:lnTo>
                    <a:pt x="0" y="595408"/>
                  </a:lnTo>
                  <a:lnTo>
                    <a:pt x="270986" y="595408"/>
                  </a:lnTo>
                  <a:lnTo>
                    <a:pt x="270986" y="990791"/>
                  </a:lnTo>
                  <a:cubicBezTo>
                    <a:pt x="270986" y="1036701"/>
                    <a:pt x="308515" y="1074230"/>
                    <a:pt x="354425" y="1074230"/>
                  </a:cubicBezTo>
                  <a:lnTo>
                    <a:pt x="954500" y="1074230"/>
                  </a:lnTo>
                  <a:lnTo>
                    <a:pt x="1034415" y="1074230"/>
                  </a:lnTo>
                  <a:lnTo>
                    <a:pt x="1034701" y="1004602"/>
                  </a:lnTo>
                  <a:cubicBezTo>
                    <a:pt x="1034891" y="965168"/>
                    <a:pt x="1073087" y="934879"/>
                    <a:pt x="1113186" y="932974"/>
                  </a:cubicBezTo>
                  <a:cubicBezTo>
                    <a:pt x="1152430" y="931069"/>
                    <a:pt x="1183958" y="902113"/>
                    <a:pt x="1189386" y="863251"/>
                  </a:cubicBezTo>
                  <a:cubicBezTo>
                    <a:pt x="1195006" y="822770"/>
                    <a:pt x="1230058" y="791337"/>
                    <a:pt x="1272064" y="791337"/>
                  </a:cubicBezTo>
                  <a:lnTo>
                    <a:pt x="1287780" y="791337"/>
                  </a:lnTo>
                  <a:cubicBezTo>
                    <a:pt x="1287208" y="673227"/>
                    <a:pt x="1290352" y="511397"/>
                    <a:pt x="1290352" y="314516"/>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91" name="Freeform: Shape 90">
              <a:extLst>
                <a:ext uri="{FF2B5EF4-FFF2-40B4-BE49-F238E27FC236}">
                  <a16:creationId xmlns:a16="http://schemas.microsoft.com/office/drawing/2014/main" id="{C8E2D37B-3A3C-4817-9ACE-363587E88BAB}"/>
                </a:ext>
              </a:extLst>
            </p:cNvPr>
            <p:cNvSpPr/>
            <p:nvPr/>
          </p:nvSpPr>
          <p:spPr>
            <a:xfrm>
              <a:off x="2456609" y="-24876"/>
              <a:ext cx="2346960" cy="1813083"/>
            </a:xfrm>
            <a:custGeom>
              <a:avLst/>
              <a:gdLst>
                <a:gd name="connsiteX0" fmla="*/ 862298 w 2346960"/>
                <a:gd name="connsiteY0" fmla="*/ 0 h 1813083"/>
                <a:gd name="connsiteX1" fmla="*/ 654368 w 2346960"/>
                <a:gd name="connsiteY1" fmla="*/ 207931 h 1813083"/>
                <a:gd name="connsiteX2" fmla="*/ 654368 w 2346960"/>
                <a:gd name="connsiteY2" fmla="*/ 444437 h 1813083"/>
                <a:gd name="connsiteX3" fmla="*/ 513112 w 2346960"/>
                <a:gd name="connsiteY3" fmla="*/ 444437 h 1813083"/>
                <a:gd name="connsiteX4" fmla="*/ 305181 w 2346960"/>
                <a:gd name="connsiteY4" fmla="*/ 652367 h 1813083"/>
                <a:gd name="connsiteX5" fmla="*/ 305181 w 2346960"/>
                <a:gd name="connsiteY5" fmla="*/ 1066514 h 1813083"/>
                <a:gd name="connsiteX6" fmla="*/ 268319 w 2346960"/>
                <a:gd name="connsiteY6" fmla="*/ 1078135 h 1813083"/>
                <a:gd name="connsiteX7" fmla="*/ 235458 w 2346960"/>
                <a:gd name="connsiteY7" fmla="*/ 1090327 h 1813083"/>
                <a:gd name="connsiteX8" fmla="*/ 162497 w 2346960"/>
                <a:gd name="connsiteY8" fmla="*/ 1173099 h 1813083"/>
                <a:gd name="connsiteX9" fmla="*/ 162497 w 2346960"/>
                <a:gd name="connsiteY9" fmla="*/ 1441228 h 1813083"/>
                <a:gd name="connsiteX10" fmla="*/ 81915 w 2346960"/>
                <a:gd name="connsiteY10" fmla="*/ 1522190 h 1813083"/>
                <a:gd name="connsiteX11" fmla="*/ 0 w 2346960"/>
                <a:gd name="connsiteY11" fmla="*/ 1605629 h 1813083"/>
                <a:gd name="connsiteX12" fmla="*/ 0 w 2346960"/>
                <a:gd name="connsiteY12" fmla="*/ 1729645 h 1813083"/>
                <a:gd name="connsiteX13" fmla="*/ 83439 w 2346960"/>
                <a:gd name="connsiteY13" fmla="*/ 1813084 h 1813083"/>
                <a:gd name="connsiteX14" fmla="*/ 364141 w 2346960"/>
                <a:gd name="connsiteY14" fmla="*/ 1813084 h 1813083"/>
                <a:gd name="connsiteX15" fmla="*/ 447484 w 2346960"/>
                <a:gd name="connsiteY15" fmla="*/ 1733264 h 1813083"/>
                <a:gd name="connsiteX16" fmla="*/ 527590 w 2346960"/>
                <a:gd name="connsiteY16" fmla="*/ 1655731 h 1813083"/>
                <a:gd name="connsiteX17" fmla="*/ 609600 w 2346960"/>
                <a:gd name="connsiteY17" fmla="*/ 1581817 h 1813083"/>
                <a:gd name="connsiteX18" fmla="*/ 687896 w 2346960"/>
                <a:gd name="connsiteY18" fmla="*/ 1508951 h 1813083"/>
                <a:gd name="connsiteX19" fmla="*/ 708184 w 2346960"/>
                <a:gd name="connsiteY19" fmla="*/ 1508951 h 1813083"/>
                <a:gd name="connsiteX20" fmla="*/ 789146 w 2346960"/>
                <a:gd name="connsiteY20" fmla="*/ 1589913 h 1813083"/>
                <a:gd name="connsiteX21" fmla="*/ 789146 w 2346960"/>
                <a:gd name="connsiteY21" fmla="*/ 1404557 h 1813083"/>
                <a:gd name="connsiteX22" fmla="*/ 789146 w 2346960"/>
                <a:gd name="connsiteY22" fmla="*/ 1322451 h 1813083"/>
                <a:gd name="connsiteX23" fmla="*/ 789146 w 2346960"/>
                <a:gd name="connsiteY23" fmla="*/ 1066038 h 1813083"/>
                <a:gd name="connsiteX24" fmla="*/ 787908 w 2346960"/>
                <a:gd name="connsiteY24" fmla="*/ 1066038 h 1813083"/>
                <a:gd name="connsiteX25" fmla="*/ 787908 w 2346960"/>
                <a:gd name="connsiteY25" fmla="*/ 876300 h 1813083"/>
                <a:gd name="connsiteX26" fmla="*/ 793337 w 2346960"/>
                <a:gd name="connsiteY26" fmla="*/ 876300 h 1813083"/>
                <a:gd name="connsiteX27" fmla="*/ 887921 w 2346960"/>
                <a:gd name="connsiteY27" fmla="*/ 800100 h 1813083"/>
                <a:gd name="connsiteX28" fmla="*/ 1129189 w 2346960"/>
                <a:gd name="connsiteY28" fmla="*/ 800100 h 1813083"/>
                <a:gd name="connsiteX29" fmla="*/ 1129189 w 2346960"/>
                <a:gd name="connsiteY29" fmla="*/ 503301 h 1813083"/>
                <a:gd name="connsiteX30" fmla="*/ 1226058 w 2346960"/>
                <a:gd name="connsiteY30" fmla="*/ 406432 h 1813083"/>
                <a:gd name="connsiteX31" fmla="*/ 1433513 w 2346960"/>
                <a:gd name="connsiteY31" fmla="*/ 406432 h 1813083"/>
                <a:gd name="connsiteX32" fmla="*/ 1724597 w 2346960"/>
                <a:gd name="connsiteY32" fmla="*/ 406432 h 1813083"/>
                <a:gd name="connsiteX33" fmla="*/ 2096072 w 2346960"/>
                <a:gd name="connsiteY33" fmla="*/ 406432 h 1813083"/>
                <a:gd name="connsiteX34" fmla="*/ 2188178 w 2346960"/>
                <a:gd name="connsiteY34" fmla="*/ 314325 h 1813083"/>
                <a:gd name="connsiteX35" fmla="*/ 2188178 w 2346960"/>
                <a:gd name="connsiteY35" fmla="*/ 285750 h 1813083"/>
                <a:gd name="connsiteX36" fmla="*/ 2346960 w 2346960"/>
                <a:gd name="connsiteY36" fmla="*/ 285750 h 1813083"/>
                <a:gd name="connsiteX37" fmla="*/ 2346960 w 2346960"/>
                <a:gd name="connsiteY37" fmla="*/ 0 h 1813083"/>
                <a:gd name="connsiteX38" fmla="*/ 862298 w 2346960"/>
                <a:gd name="connsiteY38" fmla="*/ 0 h 181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46960" h="1813083">
                  <a:moveTo>
                    <a:pt x="862298" y="0"/>
                  </a:moveTo>
                  <a:cubicBezTo>
                    <a:pt x="747427" y="0"/>
                    <a:pt x="654368" y="93155"/>
                    <a:pt x="654368" y="207931"/>
                  </a:cubicBezTo>
                  <a:lnTo>
                    <a:pt x="654368" y="444437"/>
                  </a:lnTo>
                  <a:lnTo>
                    <a:pt x="513112" y="444437"/>
                  </a:lnTo>
                  <a:cubicBezTo>
                    <a:pt x="398240" y="444437"/>
                    <a:pt x="305181" y="537591"/>
                    <a:pt x="305181" y="652367"/>
                  </a:cubicBezTo>
                  <a:lnTo>
                    <a:pt x="305181" y="1066514"/>
                  </a:lnTo>
                  <a:cubicBezTo>
                    <a:pt x="291846" y="1067562"/>
                    <a:pt x="279273" y="1071563"/>
                    <a:pt x="268319" y="1078135"/>
                  </a:cubicBezTo>
                  <a:cubicBezTo>
                    <a:pt x="258223" y="1084231"/>
                    <a:pt x="247174" y="1088803"/>
                    <a:pt x="235458" y="1090327"/>
                  </a:cubicBezTo>
                  <a:cubicBezTo>
                    <a:pt x="194405" y="1095470"/>
                    <a:pt x="162497" y="1130713"/>
                    <a:pt x="162497" y="1173099"/>
                  </a:cubicBezTo>
                  <a:lnTo>
                    <a:pt x="162497" y="1441228"/>
                  </a:lnTo>
                  <a:cubicBezTo>
                    <a:pt x="162497" y="1485519"/>
                    <a:pt x="126206" y="1521428"/>
                    <a:pt x="81915" y="1522190"/>
                  </a:cubicBezTo>
                  <a:cubicBezTo>
                    <a:pt x="36671" y="1522952"/>
                    <a:pt x="0" y="1560195"/>
                    <a:pt x="0" y="1605629"/>
                  </a:cubicBezTo>
                  <a:lnTo>
                    <a:pt x="0" y="1729645"/>
                  </a:lnTo>
                  <a:cubicBezTo>
                    <a:pt x="0" y="1775555"/>
                    <a:pt x="37529" y="1813084"/>
                    <a:pt x="83439" y="1813084"/>
                  </a:cubicBezTo>
                  <a:lnTo>
                    <a:pt x="364141" y="1813084"/>
                  </a:lnTo>
                  <a:cubicBezTo>
                    <a:pt x="408813" y="1813084"/>
                    <a:pt x="445580" y="1777460"/>
                    <a:pt x="447484" y="1733264"/>
                  </a:cubicBezTo>
                  <a:cubicBezTo>
                    <a:pt x="449390" y="1690211"/>
                    <a:pt x="484442" y="1656207"/>
                    <a:pt x="527590" y="1655731"/>
                  </a:cubicBezTo>
                  <a:cubicBezTo>
                    <a:pt x="569881" y="1655255"/>
                    <a:pt x="604838" y="1622965"/>
                    <a:pt x="609600" y="1581817"/>
                  </a:cubicBezTo>
                  <a:cubicBezTo>
                    <a:pt x="614267" y="1540859"/>
                    <a:pt x="646748" y="1508951"/>
                    <a:pt x="687896" y="1508951"/>
                  </a:cubicBezTo>
                  <a:lnTo>
                    <a:pt x="708184" y="1508951"/>
                  </a:lnTo>
                  <a:cubicBezTo>
                    <a:pt x="752761" y="1508951"/>
                    <a:pt x="789146" y="1545336"/>
                    <a:pt x="789146" y="1589913"/>
                  </a:cubicBezTo>
                  <a:lnTo>
                    <a:pt x="789146" y="1404557"/>
                  </a:lnTo>
                  <a:lnTo>
                    <a:pt x="789146" y="1322451"/>
                  </a:lnTo>
                  <a:lnTo>
                    <a:pt x="789146" y="1066038"/>
                  </a:lnTo>
                  <a:lnTo>
                    <a:pt x="787908" y="1066038"/>
                  </a:lnTo>
                  <a:lnTo>
                    <a:pt x="787908" y="876300"/>
                  </a:lnTo>
                  <a:lnTo>
                    <a:pt x="793337" y="876300"/>
                  </a:lnTo>
                  <a:cubicBezTo>
                    <a:pt x="802767" y="832771"/>
                    <a:pt x="841534" y="800100"/>
                    <a:pt x="887921" y="800100"/>
                  </a:cubicBezTo>
                  <a:lnTo>
                    <a:pt x="1129189" y="800100"/>
                  </a:lnTo>
                  <a:lnTo>
                    <a:pt x="1129189" y="503301"/>
                  </a:lnTo>
                  <a:cubicBezTo>
                    <a:pt x="1129189" y="449866"/>
                    <a:pt x="1172527" y="406432"/>
                    <a:pt x="1226058" y="406432"/>
                  </a:cubicBezTo>
                  <a:lnTo>
                    <a:pt x="1433513" y="406432"/>
                  </a:lnTo>
                  <a:lnTo>
                    <a:pt x="1724597" y="406432"/>
                  </a:lnTo>
                  <a:lnTo>
                    <a:pt x="2096072" y="406432"/>
                  </a:lnTo>
                  <a:cubicBezTo>
                    <a:pt x="2146935" y="406432"/>
                    <a:pt x="2188178" y="365189"/>
                    <a:pt x="2188178" y="314325"/>
                  </a:cubicBezTo>
                  <a:lnTo>
                    <a:pt x="2188178" y="285750"/>
                  </a:lnTo>
                  <a:lnTo>
                    <a:pt x="2346960" y="285750"/>
                  </a:lnTo>
                  <a:lnTo>
                    <a:pt x="2346960" y="0"/>
                  </a:lnTo>
                  <a:lnTo>
                    <a:pt x="86229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92" name="Freeform: Shape 91">
              <a:extLst>
                <a:ext uri="{FF2B5EF4-FFF2-40B4-BE49-F238E27FC236}">
                  <a16:creationId xmlns:a16="http://schemas.microsoft.com/office/drawing/2014/main" id="{3868437F-D2DD-47C9-AD3A-E562BC747F66}"/>
                </a:ext>
              </a:extLst>
            </p:cNvPr>
            <p:cNvSpPr/>
            <p:nvPr/>
          </p:nvSpPr>
          <p:spPr>
            <a:xfrm>
              <a:off x="4963684" y="2644504"/>
              <a:ext cx="1471421" cy="875728"/>
            </a:xfrm>
            <a:custGeom>
              <a:avLst/>
              <a:gdLst>
                <a:gd name="connsiteX0" fmla="*/ 157829 w 1471421"/>
                <a:gd name="connsiteY0" fmla="*/ 0 h 875728"/>
                <a:gd name="connsiteX1" fmla="*/ 157829 w 1471421"/>
                <a:gd name="connsiteY1" fmla="*/ 53245 h 875728"/>
                <a:gd name="connsiteX2" fmla="*/ 157829 w 1471421"/>
                <a:gd name="connsiteY2" fmla="*/ 105632 h 875728"/>
                <a:gd name="connsiteX3" fmla="*/ 200406 w 1471421"/>
                <a:gd name="connsiteY3" fmla="*/ 163354 h 875728"/>
                <a:gd name="connsiteX4" fmla="*/ 218313 w 1471421"/>
                <a:gd name="connsiteY4" fmla="*/ 166116 h 875728"/>
                <a:gd name="connsiteX5" fmla="*/ 312515 w 1471421"/>
                <a:gd name="connsiteY5" fmla="*/ 166116 h 875728"/>
                <a:gd name="connsiteX6" fmla="*/ 314134 w 1471421"/>
                <a:gd name="connsiteY6" fmla="*/ 166116 h 875728"/>
                <a:gd name="connsiteX7" fmla="*/ 314801 w 1471421"/>
                <a:gd name="connsiteY7" fmla="*/ 442722 h 875728"/>
                <a:gd name="connsiteX8" fmla="*/ 314801 w 1471421"/>
                <a:gd name="connsiteY8" fmla="*/ 444913 h 875728"/>
                <a:gd name="connsiteX9" fmla="*/ 314801 w 1471421"/>
                <a:gd name="connsiteY9" fmla="*/ 444913 h 875728"/>
                <a:gd name="connsiteX10" fmla="*/ 232982 w 1471421"/>
                <a:gd name="connsiteY10" fmla="*/ 444913 h 875728"/>
                <a:gd name="connsiteX11" fmla="*/ 162020 w 1471421"/>
                <a:gd name="connsiteY11" fmla="*/ 498538 h 875728"/>
                <a:gd name="connsiteX12" fmla="*/ 160401 w 1471421"/>
                <a:gd name="connsiteY12" fmla="*/ 512540 h 875728"/>
                <a:gd name="connsiteX13" fmla="*/ 160211 w 1471421"/>
                <a:gd name="connsiteY13" fmla="*/ 543497 h 875728"/>
                <a:gd name="connsiteX14" fmla="*/ 99726 w 1471421"/>
                <a:gd name="connsiteY14" fmla="*/ 603980 h 875728"/>
                <a:gd name="connsiteX15" fmla="*/ 381 w 1471421"/>
                <a:gd name="connsiteY15" fmla="*/ 603980 h 875728"/>
                <a:gd name="connsiteX16" fmla="*/ 381 w 1471421"/>
                <a:gd name="connsiteY16" fmla="*/ 743712 h 875728"/>
                <a:gd name="connsiteX17" fmla="*/ 0 w 1471421"/>
                <a:gd name="connsiteY17" fmla="*/ 743712 h 875728"/>
                <a:gd name="connsiteX18" fmla="*/ 0 w 1471421"/>
                <a:gd name="connsiteY18" fmla="*/ 747141 h 875728"/>
                <a:gd name="connsiteX19" fmla="*/ 146114 w 1471421"/>
                <a:gd name="connsiteY19" fmla="*/ 747141 h 875728"/>
                <a:gd name="connsiteX20" fmla="*/ 203740 w 1471421"/>
                <a:gd name="connsiteY20" fmla="*/ 804767 h 875728"/>
                <a:gd name="connsiteX21" fmla="*/ 203740 w 1471421"/>
                <a:gd name="connsiteY21" fmla="*/ 824770 h 875728"/>
                <a:gd name="connsiteX22" fmla="*/ 172879 w 1471421"/>
                <a:gd name="connsiteY22" fmla="*/ 875729 h 875728"/>
                <a:gd name="connsiteX23" fmla="*/ 232600 w 1471421"/>
                <a:gd name="connsiteY23" fmla="*/ 875729 h 875728"/>
                <a:gd name="connsiteX24" fmla="*/ 313373 w 1471421"/>
                <a:gd name="connsiteY24" fmla="*/ 801243 h 875728"/>
                <a:gd name="connsiteX25" fmla="*/ 383191 w 1471421"/>
                <a:gd name="connsiteY25" fmla="*/ 736854 h 875728"/>
                <a:gd name="connsiteX26" fmla="*/ 498539 w 1471421"/>
                <a:gd name="connsiteY26" fmla="*/ 736854 h 875728"/>
                <a:gd name="connsiteX27" fmla="*/ 548068 w 1471421"/>
                <a:gd name="connsiteY27" fmla="*/ 736854 h 875728"/>
                <a:gd name="connsiteX28" fmla="*/ 1256157 w 1471421"/>
                <a:gd name="connsiteY28" fmla="*/ 736854 h 875728"/>
                <a:gd name="connsiteX29" fmla="*/ 1256157 w 1471421"/>
                <a:gd name="connsiteY29" fmla="*/ 745427 h 875728"/>
                <a:gd name="connsiteX30" fmla="*/ 1370457 w 1471421"/>
                <a:gd name="connsiteY30" fmla="*/ 859727 h 875728"/>
                <a:gd name="connsiteX31" fmla="*/ 1471422 w 1471421"/>
                <a:gd name="connsiteY31" fmla="*/ 859727 h 875728"/>
                <a:gd name="connsiteX32" fmla="*/ 1471422 w 1471421"/>
                <a:gd name="connsiteY32" fmla="*/ 843439 h 875728"/>
                <a:gd name="connsiteX33" fmla="*/ 1471422 w 1471421"/>
                <a:gd name="connsiteY33" fmla="*/ 390620 h 875728"/>
                <a:gd name="connsiteX34" fmla="*/ 1471422 w 1471421"/>
                <a:gd name="connsiteY34" fmla="*/ 191 h 875728"/>
                <a:gd name="connsiteX35" fmla="*/ 157829 w 1471421"/>
                <a:gd name="connsiteY35" fmla="*/ 191 h 875728"/>
                <a:gd name="connsiteX36" fmla="*/ 1255395 w 1471421"/>
                <a:gd name="connsiteY36" fmla="*/ 736663 h 875728"/>
                <a:gd name="connsiteX37" fmla="*/ 947452 w 1471421"/>
                <a:gd name="connsiteY37" fmla="*/ 736663 h 875728"/>
                <a:gd name="connsiteX38" fmla="*/ 947452 w 1471421"/>
                <a:gd name="connsiteY38" fmla="*/ 496157 h 875728"/>
                <a:gd name="connsiteX39" fmla="*/ 1062609 w 1471421"/>
                <a:gd name="connsiteY39" fmla="*/ 381857 h 875728"/>
                <a:gd name="connsiteX40" fmla="*/ 1255395 w 1471421"/>
                <a:gd name="connsiteY40" fmla="*/ 381857 h 875728"/>
                <a:gd name="connsiteX41" fmla="*/ 1255395 w 1471421"/>
                <a:gd name="connsiteY41" fmla="*/ 736663 h 87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71421" h="875728">
                  <a:moveTo>
                    <a:pt x="157829" y="0"/>
                  </a:moveTo>
                  <a:lnTo>
                    <a:pt x="157829" y="53245"/>
                  </a:lnTo>
                  <a:lnTo>
                    <a:pt x="157829" y="105632"/>
                  </a:lnTo>
                  <a:cubicBezTo>
                    <a:pt x="157829" y="132683"/>
                    <a:pt x="175832" y="155638"/>
                    <a:pt x="200406" y="163354"/>
                  </a:cubicBezTo>
                  <a:cubicBezTo>
                    <a:pt x="206121" y="165163"/>
                    <a:pt x="212122" y="166116"/>
                    <a:pt x="218313" y="166116"/>
                  </a:cubicBezTo>
                  <a:lnTo>
                    <a:pt x="312515" y="166116"/>
                  </a:lnTo>
                  <a:lnTo>
                    <a:pt x="314134" y="166116"/>
                  </a:lnTo>
                  <a:lnTo>
                    <a:pt x="314801" y="442722"/>
                  </a:lnTo>
                  <a:lnTo>
                    <a:pt x="314801" y="444913"/>
                  </a:lnTo>
                  <a:lnTo>
                    <a:pt x="314801" y="444913"/>
                  </a:lnTo>
                  <a:lnTo>
                    <a:pt x="232982" y="444913"/>
                  </a:lnTo>
                  <a:cubicBezTo>
                    <a:pt x="199263" y="444913"/>
                    <a:pt x="169164" y="467201"/>
                    <a:pt x="162020" y="498538"/>
                  </a:cubicBezTo>
                  <a:cubicBezTo>
                    <a:pt x="160973" y="503015"/>
                    <a:pt x="160496" y="507683"/>
                    <a:pt x="160401" y="512540"/>
                  </a:cubicBezTo>
                  <a:lnTo>
                    <a:pt x="160211" y="543497"/>
                  </a:lnTo>
                  <a:cubicBezTo>
                    <a:pt x="160020" y="576739"/>
                    <a:pt x="132969" y="603980"/>
                    <a:pt x="99726" y="603980"/>
                  </a:cubicBezTo>
                  <a:lnTo>
                    <a:pt x="381" y="603980"/>
                  </a:lnTo>
                  <a:lnTo>
                    <a:pt x="381" y="743712"/>
                  </a:lnTo>
                  <a:lnTo>
                    <a:pt x="0" y="743712"/>
                  </a:lnTo>
                  <a:lnTo>
                    <a:pt x="0" y="747141"/>
                  </a:lnTo>
                  <a:lnTo>
                    <a:pt x="146114" y="747141"/>
                  </a:lnTo>
                  <a:cubicBezTo>
                    <a:pt x="177832" y="747141"/>
                    <a:pt x="203740" y="773049"/>
                    <a:pt x="203740" y="804767"/>
                  </a:cubicBezTo>
                  <a:lnTo>
                    <a:pt x="203740" y="824770"/>
                  </a:lnTo>
                  <a:cubicBezTo>
                    <a:pt x="203740" y="846773"/>
                    <a:pt x="191167" y="866013"/>
                    <a:pt x="172879" y="875729"/>
                  </a:cubicBezTo>
                  <a:lnTo>
                    <a:pt x="232600" y="875729"/>
                  </a:lnTo>
                  <a:cubicBezTo>
                    <a:pt x="274891" y="875729"/>
                    <a:pt x="309943" y="843439"/>
                    <a:pt x="313373" y="801243"/>
                  </a:cubicBezTo>
                  <a:cubicBezTo>
                    <a:pt x="316230" y="765334"/>
                    <a:pt x="346615" y="736854"/>
                    <a:pt x="383191" y="736854"/>
                  </a:cubicBezTo>
                  <a:lnTo>
                    <a:pt x="498539" y="736854"/>
                  </a:lnTo>
                  <a:lnTo>
                    <a:pt x="548068" y="736854"/>
                  </a:lnTo>
                  <a:lnTo>
                    <a:pt x="1256157" y="736854"/>
                  </a:lnTo>
                  <a:lnTo>
                    <a:pt x="1256157" y="745427"/>
                  </a:lnTo>
                  <a:cubicBezTo>
                    <a:pt x="1256157" y="808292"/>
                    <a:pt x="1307592" y="859727"/>
                    <a:pt x="1370457" y="859727"/>
                  </a:cubicBezTo>
                  <a:lnTo>
                    <a:pt x="1471422" y="859727"/>
                  </a:lnTo>
                  <a:lnTo>
                    <a:pt x="1471422" y="843439"/>
                  </a:lnTo>
                  <a:lnTo>
                    <a:pt x="1471422" y="390620"/>
                  </a:lnTo>
                  <a:lnTo>
                    <a:pt x="1471422" y="191"/>
                  </a:lnTo>
                  <a:lnTo>
                    <a:pt x="157829" y="191"/>
                  </a:lnTo>
                  <a:close/>
                  <a:moveTo>
                    <a:pt x="1255395" y="736663"/>
                  </a:moveTo>
                  <a:lnTo>
                    <a:pt x="947452" y="736663"/>
                  </a:lnTo>
                  <a:lnTo>
                    <a:pt x="947452" y="496157"/>
                  </a:lnTo>
                  <a:cubicBezTo>
                    <a:pt x="947452" y="433292"/>
                    <a:pt x="999268" y="381857"/>
                    <a:pt x="1062609" y="381857"/>
                  </a:cubicBezTo>
                  <a:lnTo>
                    <a:pt x="1255395" y="381857"/>
                  </a:lnTo>
                  <a:lnTo>
                    <a:pt x="1255395" y="736663"/>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93" name="Freeform: Shape 92">
              <a:extLst>
                <a:ext uri="{FF2B5EF4-FFF2-40B4-BE49-F238E27FC236}">
                  <a16:creationId xmlns:a16="http://schemas.microsoft.com/office/drawing/2014/main" id="{E4DFC4F9-164A-49B6-BC61-130D4DA2C882}"/>
                </a:ext>
              </a:extLst>
            </p:cNvPr>
            <p:cNvSpPr/>
            <p:nvPr/>
          </p:nvSpPr>
          <p:spPr>
            <a:xfrm>
              <a:off x="5911136" y="3026362"/>
              <a:ext cx="307943" cy="354806"/>
            </a:xfrm>
            <a:custGeom>
              <a:avLst/>
              <a:gdLst>
                <a:gd name="connsiteX0" fmla="*/ 115158 w 307943"/>
                <a:gd name="connsiteY0" fmla="*/ 0 h 354806"/>
                <a:gd name="connsiteX1" fmla="*/ 0 w 307943"/>
                <a:gd name="connsiteY1" fmla="*/ 114300 h 354806"/>
                <a:gd name="connsiteX2" fmla="*/ 0 w 307943"/>
                <a:gd name="connsiteY2" fmla="*/ 354806 h 354806"/>
                <a:gd name="connsiteX3" fmla="*/ 307943 w 307943"/>
                <a:gd name="connsiteY3" fmla="*/ 354806 h 354806"/>
                <a:gd name="connsiteX4" fmla="*/ 307943 w 307943"/>
                <a:gd name="connsiteY4" fmla="*/ 0 h 354806"/>
                <a:gd name="connsiteX5" fmla="*/ 115158 w 307943"/>
                <a:gd name="connsiteY5" fmla="*/ 0 h 35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943" h="354806">
                  <a:moveTo>
                    <a:pt x="115158" y="0"/>
                  </a:moveTo>
                  <a:cubicBezTo>
                    <a:pt x="51816" y="0"/>
                    <a:pt x="0" y="51435"/>
                    <a:pt x="0" y="114300"/>
                  </a:cubicBezTo>
                  <a:lnTo>
                    <a:pt x="0" y="354806"/>
                  </a:lnTo>
                  <a:lnTo>
                    <a:pt x="307943" y="354806"/>
                  </a:lnTo>
                  <a:lnTo>
                    <a:pt x="307943" y="0"/>
                  </a:lnTo>
                  <a:lnTo>
                    <a:pt x="11515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94" name="Freeform: Shape 93">
              <a:extLst>
                <a:ext uri="{FF2B5EF4-FFF2-40B4-BE49-F238E27FC236}">
                  <a16:creationId xmlns:a16="http://schemas.microsoft.com/office/drawing/2014/main" id="{FD256FD2-A132-4E97-810D-DBE532D2A0C4}"/>
                </a:ext>
              </a:extLst>
            </p:cNvPr>
            <p:cNvSpPr/>
            <p:nvPr/>
          </p:nvSpPr>
          <p:spPr>
            <a:xfrm>
              <a:off x="4803283" y="-24876"/>
              <a:ext cx="1632204" cy="2667095"/>
            </a:xfrm>
            <a:custGeom>
              <a:avLst/>
              <a:gdLst>
                <a:gd name="connsiteX0" fmla="*/ 1496949 w 1632204"/>
                <a:gd name="connsiteY0" fmla="*/ 1233678 h 2667095"/>
                <a:gd name="connsiteX1" fmla="*/ 1436942 w 1632204"/>
                <a:gd name="connsiteY1" fmla="*/ 1173671 h 2667095"/>
                <a:gd name="connsiteX2" fmla="*/ 1436942 w 1632204"/>
                <a:gd name="connsiteY2" fmla="*/ 1152811 h 2667095"/>
                <a:gd name="connsiteX3" fmla="*/ 1496949 w 1632204"/>
                <a:gd name="connsiteY3" fmla="*/ 1092803 h 2667095"/>
                <a:gd name="connsiteX4" fmla="*/ 1629346 w 1632204"/>
                <a:gd name="connsiteY4" fmla="*/ 1092803 h 2667095"/>
                <a:gd name="connsiteX5" fmla="*/ 1629823 w 1632204"/>
                <a:gd name="connsiteY5" fmla="*/ 596932 h 2667095"/>
                <a:gd name="connsiteX6" fmla="*/ 1264444 w 1632204"/>
                <a:gd name="connsiteY6" fmla="*/ 596932 h 2667095"/>
                <a:gd name="connsiteX7" fmla="*/ 1264444 w 1632204"/>
                <a:gd name="connsiteY7" fmla="*/ 96869 h 2667095"/>
                <a:gd name="connsiteX8" fmla="*/ 1167574 w 1632204"/>
                <a:gd name="connsiteY8" fmla="*/ 0 h 2667095"/>
                <a:gd name="connsiteX9" fmla="*/ 0 w 1632204"/>
                <a:gd name="connsiteY9" fmla="*/ 0 h 2667095"/>
                <a:gd name="connsiteX10" fmla="*/ 0 w 1632204"/>
                <a:gd name="connsiteY10" fmla="*/ 285464 h 2667095"/>
                <a:gd name="connsiteX11" fmla="*/ 82296 w 1632204"/>
                <a:gd name="connsiteY11" fmla="*/ 285464 h 2667095"/>
                <a:gd name="connsiteX12" fmla="*/ 218789 w 1632204"/>
                <a:gd name="connsiteY12" fmla="*/ 421958 h 2667095"/>
                <a:gd name="connsiteX13" fmla="*/ 218789 w 1632204"/>
                <a:gd name="connsiteY13" fmla="*/ 599980 h 2667095"/>
                <a:gd name="connsiteX14" fmla="*/ 882587 w 1632204"/>
                <a:gd name="connsiteY14" fmla="*/ 599980 h 2667095"/>
                <a:gd name="connsiteX15" fmla="*/ 879919 w 1632204"/>
                <a:gd name="connsiteY15" fmla="*/ 1064324 h 2667095"/>
                <a:gd name="connsiteX16" fmla="*/ 879919 w 1632204"/>
                <a:gd name="connsiteY16" fmla="*/ 1076516 h 2667095"/>
                <a:gd name="connsiteX17" fmla="*/ 872966 w 1632204"/>
                <a:gd name="connsiteY17" fmla="*/ 1076516 h 2667095"/>
                <a:gd name="connsiteX18" fmla="*/ 864203 w 1632204"/>
                <a:gd name="connsiteY18" fmla="*/ 1076516 h 2667095"/>
                <a:gd name="connsiteX19" fmla="*/ 856011 w 1632204"/>
                <a:gd name="connsiteY19" fmla="*/ 1076897 h 2667095"/>
                <a:gd name="connsiteX20" fmla="*/ 853440 w 1632204"/>
                <a:gd name="connsiteY20" fmla="*/ 1077278 h 2667095"/>
                <a:gd name="connsiteX21" fmla="*/ 848106 w 1632204"/>
                <a:gd name="connsiteY21" fmla="*/ 1078135 h 2667095"/>
                <a:gd name="connsiteX22" fmla="*/ 847439 w 1632204"/>
                <a:gd name="connsiteY22" fmla="*/ 1078325 h 2667095"/>
                <a:gd name="connsiteX23" fmla="*/ 845153 w 1632204"/>
                <a:gd name="connsiteY23" fmla="*/ 1078897 h 2667095"/>
                <a:gd name="connsiteX24" fmla="*/ 840486 w 1632204"/>
                <a:gd name="connsiteY24" fmla="*/ 1080135 h 2667095"/>
                <a:gd name="connsiteX25" fmla="*/ 837438 w 1632204"/>
                <a:gd name="connsiteY25" fmla="*/ 1081183 h 2667095"/>
                <a:gd name="connsiteX26" fmla="*/ 833056 w 1632204"/>
                <a:gd name="connsiteY26" fmla="*/ 1082802 h 2667095"/>
                <a:gd name="connsiteX27" fmla="*/ 830104 w 1632204"/>
                <a:gd name="connsiteY27" fmla="*/ 1084136 h 2667095"/>
                <a:gd name="connsiteX28" fmla="*/ 826008 w 1632204"/>
                <a:gd name="connsiteY28" fmla="*/ 1086136 h 2667095"/>
                <a:gd name="connsiteX29" fmla="*/ 824484 w 1632204"/>
                <a:gd name="connsiteY29" fmla="*/ 1086993 h 2667095"/>
                <a:gd name="connsiteX30" fmla="*/ 823055 w 1632204"/>
                <a:gd name="connsiteY30" fmla="*/ 1087755 h 2667095"/>
                <a:gd name="connsiteX31" fmla="*/ 819150 w 1632204"/>
                <a:gd name="connsiteY31" fmla="*/ 1090136 h 2667095"/>
                <a:gd name="connsiteX32" fmla="*/ 818674 w 1632204"/>
                <a:gd name="connsiteY32" fmla="*/ 1090422 h 2667095"/>
                <a:gd name="connsiteX33" fmla="*/ 816483 w 1632204"/>
                <a:gd name="connsiteY33" fmla="*/ 1091946 h 2667095"/>
                <a:gd name="connsiteX34" fmla="*/ 812768 w 1632204"/>
                <a:gd name="connsiteY34" fmla="*/ 1094708 h 2667095"/>
                <a:gd name="connsiteX35" fmla="*/ 810292 w 1632204"/>
                <a:gd name="connsiteY35" fmla="*/ 1096709 h 2667095"/>
                <a:gd name="connsiteX36" fmla="*/ 806767 w 1632204"/>
                <a:gd name="connsiteY36" fmla="*/ 1099852 h 2667095"/>
                <a:gd name="connsiteX37" fmla="*/ 804577 w 1632204"/>
                <a:gd name="connsiteY37" fmla="*/ 1101947 h 2667095"/>
                <a:gd name="connsiteX38" fmla="*/ 801148 w 1632204"/>
                <a:gd name="connsiteY38" fmla="*/ 1105662 h 2667095"/>
                <a:gd name="connsiteX39" fmla="*/ 799434 w 1632204"/>
                <a:gd name="connsiteY39" fmla="*/ 1107662 h 2667095"/>
                <a:gd name="connsiteX40" fmla="*/ 795909 w 1632204"/>
                <a:gd name="connsiteY40" fmla="*/ 1112330 h 2667095"/>
                <a:gd name="connsiteX41" fmla="*/ 795814 w 1632204"/>
                <a:gd name="connsiteY41" fmla="*/ 1112520 h 2667095"/>
                <a:gd name="connsiteX42" fmla="*/ 794861 w 1632204"/>
                <a:gd name="connsiteY42" fmla="*/ 1113854 h 2667095"/>
                <a:gd name="connsiteX43" fmla="*/ 790765 w 1632204"/>
                <a:gd name="connsiteY43" fmla="*/ 1120521 h 2667095"/>
                <a:gd name="connsiteX44" fmla="*/ 790480 w 1632204"/>
                <a:gd name="connsiteY44" fmla="*/ 1121093 h 2667095"/>
                <a:gd name="connsiteX45" fmla="*/ 787337 w 1632204"/>
                <a:gd name="connsiteY45" fmla="*/ 1127570 h 2667095"/>
                <a:gd name="connsiteX46" fmla="*/ 786479 w 1632204"/>
                <a:gd name="connsiteY46" fmla="*/ 1129951 h 2667095"/>
                <a:gd name="connsiteX47" fmla="*/ 784669 w 1632204"/>
                <a:gd name="connsiteY47" fmla="*/ 1134904 h 2667095"/>
                <a:gd name="connsiteX48" fmla="*/ 783908 w 1632204"/>
                <a:gd name="connsiteY48" fmla="*/ 1137666 h 2667095"/>
                <a:gd name="connsiteX49" fmla="*/ 783908 w 1632204"/>
                <a:gd name="connsiteY49" fmla="*/ 1137857 h 2667095"/>
                <a:gd name="connsiteX50" fmla="*/ 782669 w 1632204"/>
                <a:gd name="connsiteY50" fmla="*/ 1142524 h 2667095"/>
                <a:gd name="connsiteX51" fmla="*/ 782574 w 1632204"/>
                <a:gd name="connsiteY51" fmla="*/ 1143000 h 2667095"/>
                <a:gd name="connsiteX52" fmla="*/ 782098 w 1632204"/>
                <a:gd name="connsiteY52" fmla="*/ 1145762 h 2667095"/>
                <a:gd name="connsiteX53" fmla="*/ 780764 w 1632204"/>
                <a:gd name="connsiteY53" fmla="*/ 1160336 h 2667095"/>
                <a:gd name="connsiteX54" fmla="*/ 709517 w 1632204"/>
                <a:gd name="connsiteY54" fmla="*/ 1218438 h 2667095"/>
                <a:gd name="connsiteX55" fmla="*/ 702850 w 1632204"/>
                <a:gd name="connsiteY55" fmla="*/ 1218819 h 2667095"/>
                <a:gd name="connsiteX56" fmla="*/ 700754 w 1632204"/>
                <a:gd name="connsiteY56" fmla="*/ 1219010 h 2667095"/>
                <a:gd name="connsiteX57" fmla="*/ 699802 w 1632204"/>
                <a:gd name="connsiteY57" fmla="*/ 1219105 h 2667095"/>
                <a:gd name="connsiteX58" fmla="*/ 693801 w 1632204"/>
                <a:gd name="connsiteY58" fmla="*/ 1220057 h 2667095"/>
                <a:gd name="connsiteX59" fmla="*/ 692563 w 1632204"/>
                <a:gd name="connsiteY59" fmla="*/ 1220248 h 2667095"/>
                <a:gd name="connsiteX60" fmla="*/ 627031 w 1632204"/>
                <a:gd name="connsiteY60" fmla="*/ 1290923 h 2667095"/>
                <a:gd name="connsiteX61" fmla="*/ 626745 w 1632204"/>
                <a:gd name="connsiteY61" fmla="*/ 1359884 h 2667095"/>
                <a:gd name="connsiteX62" fmla="*/ 626174 w 1632204"/>
                <a:gd name="connsiteY62" fmla="*/ 1359884 h 2667095"/>
                <a:gd name="connsiteX63" fmla="*/ 626174 w 1632204"/>
                <a:gd name="connsiteY63" fmla="*/ 1359884 h 2667095"/>
                <a:gd name="connsiteX64" fmla="*/ 887349 w 1632204"/>
                <a:gd name="connsiteY64" fmla="*/ 1359884 h 2667095"/>
                <a:gd name="connsiteX65" fmla="*/ 957358 w 1632204"/>
                <a:gd name="connsiteY65" fmla="*/ 1429893 h 2667095"/>
                <a:gd name="connsiteX66" fmla="*/ 957358 w 1632204"/>
                <a:gd name="connsiteY66" fmla="*/ 1454277 h 2667095"/>
                <a:gd name="connsiteX67" fmla="*/ 887349 w 1632204"/>
                <a:gd name="connsiteY67" fmla="*/ 1524286 h 2667095"/>
                <a:gd name="connsiteX68" fmla="*/ 626174 w 1632204"/>
                <a:gd name="connsiteY68" fmla="*/ 1524286 h 2667095"/>
                <a:gd name="connsiteX69" fmla="*/ 626174 w 1632204"/>
                <a:gd name="connsiteY69" fmla="*/ 1814417 h 2667095"/>
                <a:gd name="connsiteX70" fmla="*/ 626174 w 1632204"/>
                <a:gd name="connsiteY70" fmla="*/ 1959959 h 2667095"/>
                <a:gd name="connsiteX71" fmla="*/ 1134046 w 1632204"/>
                <a:gd name="connsiteY71" fmla="*/ 1959959 h 2667095"/>
                <a:gd name="connsiteX72" fmla="*/ 1249204 w 1632204"/>
                <a:gd name="connsiteY72" fmla="*/ 2074259 h 2667095"/>
                <a:gd name="connsiteX73" fmla="*/ 1249204 w 1632204"/>
                <a:gd name="connsiteY73" fmla="*/ 2667095 h 2667095"/>
                <a:gd name="connsiteX74" fmla="*/ 1632204 w 1632204"/>
                <a:gd name="connsiteY74" fmla="*/ 2667095 h 2667095"/>
                <a:gd name="connsiteX75" fmla="*/ 1632204 w 1632204"/>
                <a:gd name="connsiteY75" fmla="*/ 1233678 h 2667095"/>
                <a:gd name="connsiteX76" fmla="*/ 1496949 w 1632204"/>
                <a:gd name="connsiteY76" fmla="*/ 1233678 h 2667095"/>
                <a:gd name="connsiteX77" fmla="*/ 1277398 w 1632204"/>
                <a:gd name="connsiteY77" fmla="*/ 1311974 h 2667095"/>
                <a:gd name="connsiteX78" fmla="*/ 1217390 w 1632204"/>
                <a:gd name="connsiteY78" fmla="*/ 1371981 h 2667095"/>
                <a:gd name="connsiteX79" fmla="*/ 1196530 w 1632204"/>
                <a:gd name="connsiteY79" fmla="*/ 1371981 h 2667095"/>
                <a:gd name="connsiteX80" fmla="*/ 1136523 w 1632204"/>
                <a:gd name="connsiteY80" fmla="*/ 1313117 h 2667095"/>
                <a:gd name="connsiteX81" fmla="*/ 1055560 w 1632204"/>
                <a:gd name="connsiteY81" fmla="*/ 1233583 h 2667095"/>
                <a:gd name="connsiteX82" fmla="*/ 1016222 w 1632204"/>
                <a:gd name="connsiteY82" fmla="*/ 1233583 h 2667095"/>
                <a:gd name="connsiteX83" fmla="*/ 956215 w 1632204"/>
                <a:gd name="connsiteY83" fmla="*/ 1173575 h 2667095"/>
                <a:gd name="connsiteX84" fmla="*/ 956215 w 1632204"/>
                <a:gd name="connsiteY84" fmla="*/ 1152716 h 2667095"/>
                <a:gd name="connsiteX85" fmla="*/ 1016222 w 1632204"/>
                <a:gd name="connsiteY85" fmla="*/ 1092708 h 2667095"/>
                <a:gd name="connsiteX86" fmla="*/ 1181005 w 1632204"/>
                <a:gd name="connsiteY86" fmla="*/ 1092708 h 2667095"/>
                <a:gd name="connsiteX87" fmla="*/ 1189959 w 1632204"/>
                <a:gd name="connsiteY87" fmla="*/ 1092232 h 2667095"/>
                <a:gd name="connsiteX88" fmla="*/ 1196530 w 1632204"/>
                <a:gd name="connsiteY88" fmla="*/ 1091851 h 2667095"/>
                <a:gd name="connsiteX89" fmla="*/ 1217390 w 1632204"/>
                <a:gd name="connsiteY89" fmla="*/ 1091851 h 2667095"/>
                <a:gd name="connsiteX90" fmla="*/ 1277398 w 1632204"/>
                <a:gd name="connsiteY90" fmla="*/ 1151858 h 2667095"/>
                <a:gd name="connsiteX91" fmla="*/ 1277398 w 1632204"/>
                <a:gd name="connsiteY91" fmla="*/ 1311974 h 26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632204" h="2667095">
                  <a:moveTo>
                    <a:pt x="1496949" y="1233678"/>
                  </a:moveTo>
                  <a:cubicBezTo>
                    <a:pt x="1463992" y="1233678"/>
                    <a:pt x="1436942" y="1206627"/>
                    <a:pt x="1436942" y="1173671"/>
                  </a:cubicBezTo>
                  <a:lnTo>
                    <a:pt x="1436942" y="1152811"/>
                  </a:lnTo>
                  <a:cubicBezTo>
                    <a:pt x="1436942" y="1119854"/>
                    <a:pt x="1463897" y="1092803"/>
                    <a:pt x="1496949" y="1092803"/>
                  </a:cubicBezTo>
                  <a:lnTo>
                    <a:pt x="1629346" y="1092803"/>
                  </a:lnTo>
                  <a:lnTo>
                    <a:pt x="1629823" y="596932"/>
                  </a:lnTo>
                  <a:lnTo>
                    <a:pt x="1264444" y="596932"/>
                  </a:lnTo>
                  <a:lnTo>
                    <a:pt x="1264444" y="96869"/>
                  </a:lnTo>
                  <a:cubicBezTo>
                    <a:pt x="1264444" y="43434"/>
                    <a:pt x="1221105" y="0"/>
                    <a:pt x="1167574" y="0"/>
                  </a:cubicBezTo>
                  <a:lnTo>
                    <a:pt x="0" y="0"/>
                  </a:lnTo>
                  <a:lnTo>
                    <a:pt x="0" y="285464"/>
                  </a:lnTo>
                  <a:lnTo>
                    <a:pt x="82296" y="285464"/>
                  </a:lnTo>
                  <a:cubicBezTo>
                    <a:pt x="157734" y="285464"/>
                    <a:pt x="218789" y="346615"/>
                    <a:pt x="218789" y="421958"/>
                  </a:cubicBezTo>
                  <a:lnTo>
                    <a:pt x="218789" y="599980"/>
                  </a:lnTo>
                  <a:lnTo>
                    <a:pt x="882587" y="599980"/>
                  </a:lnTo>
                  <a:cubicBezTo>
                    <a:pt x="882587" y="790861"/>
                    <a:pt x="879634" y="920306"/>
                    <a:pt x="879919" y="1064324"/>
                  </a:cubicBezTo>
                  <a:cubicBezTo>
                    <a:pt x="880967" y="1072229"/>
                    <a:pt x="881062" y="1076516"/>
                    <a:pt x="879919" y="1076516"/>
                  </a:cubicBezTo>
                  <a:lnTo>
                    <a:pt x="872966" y="1076516"/>
                  </a:lnTo>
                  <a:cubicBezTo>
                    <a:pt x="869537" y="1076611"/>
                    <a:pt x="866489" y="1076516"/>
                    <a:pt x="864203" y="1076516"/>
                  </a:cubicBezTo>
                  <a:cubicBezTo>
                    <a:pt x="861441" y="1076516"/>
                    <a:pt x="858679" y="1076706"/>
                    <a:pt x="856011" y="1076897"/>
                  </a:cubicBezTo>
                  <a:cubicBezTo>
                    <a:pt x="855155" y="1076992"/>
                    <a:pt x="854297" y="1077182"/>
                    <a:pt x="853440" y="1077278"/>
                  </a:cubicBezTo>
                  <a:cubicBezTo>
                    <a:pt x="851630" y="1077468"/>
                    <a:pt x="849821" y="1077754"/>
                    <a:pt x="848106" y="1078135"/>
                  </a:cubicBezTo>
                  <a:cubicBezTo>
                    <a:pt x="847915" y="1078135"/>
                    <a:pt x="847630" y="1078230"/>
                    <a:pt x="847439" y="1078325"/>
                  </a:cubicBezTo>
                  <a:cubicBezTo>
                    <a:pt x="846677" y="1078516"/>
                    <a:pt x="845915" y="1078706"/>
                    <a:pt x="845153" y="1078897"/>
                  </a:cubicBezTo>
                  <a:cubicBezTo>
                    <a:pt x="843534" y="1079278"/>
                    <a:pt x="842010" y="1079659"/>
                    <a:pt x="840486" y="1080135"/>
                  </a:cubicBezTo>
                  <a:cubicBezTo>
                    <a:pt x="839438" y="1080421"/>
                    <a:pt x="838486" y="1080802"/>
                    <a:pt x="837438" y="1081183"/>
                  </a:cubicBezTo>
                  <a:cubicBezTo>
                    <a:pt x="836009" y="1081659"/>
                    <a:pt x="834485" y="1082231"/>
                    <a:pt x="833056" y="1082802"/>
                  </a:cubicBezTo>
                  <a:cubicBezTo>
                    <a:pt x="832009" y="1083183"/>
                    <a:pt x="831056" y="1083659"/>
                    <a:pt x="830104" y="1084136"/>
                  </a:cubicBezTo>
                  <a:cubicBezTo>
                    <a:pt x="828675" y="1084802"/>
                    <a:pt x="827342" y="1085374"/>
                    <a:pt x="826008" y="1086136"/>
                  </a:cubicBezTo>
                  <a:cubicBezTo>
                    <a:pt x="825532" y="1086422"/>
                    <a:pt x="825055" y="1086707"/>
                    <a:pt x="824484" y="1086993"/>
                  </a:cubicBezTo>
                  <a:cubicBezTo>
                    <a:pt x="824008" y="1087279"/>
                    <a:pt x="823531" y="1087469"/>
                    <a:pt x="823055" y="1087755"/>
                  </a:cubicBezTo>
                  <a:cubicBezTo>
                    <a:pt x="821722" y="1088517"/>
                    <a:pt x="820483" y="1089279"/>
                    <a:pt x="819150" y="1090136"/>
                  </a:cubicBezTo>
                  <a:cubicBezTo>
                    <a:pt x="818960" y="1090232"/>
                    <a:pt x="818864" y="1090327"/>
                    <a:pt x="818674" y="1090422"/>
                  </a:cubicBezTo>
                  <a:cubicBezTo>
                    <a:pt x="817911" y="1090898"/>
                    <a:pt x="817150" y="1091375"/>
                    <a:pt x="816483" y="1091946"/>
                  </a:cubicBezTo>
                  <a:cubicBezTo>
                    <a:pt x="815245" y="1092803"/>
                    <a:pt x="814006" y="1093756"/>
                    <a:pt x="812768" y="1094708"/>
                  </a:cubicBezTo>
                  <a:cubicBezTo>
                    <a:pt x="811911" y="1095375"/>
                    <a:pt x="811149" y="1095947"/>
                    <a:pt x="810292" y="1096709"/>
                  </a:cubicBezTo>
                  <a:cubicBezTo>
                    <a:pt x="809053" y="1097756"/>
                    <a:pt x="807910" y="1098804"/>
                    <a:pt x="806767" y="1099852"/>
                  </a:cubicBezTo>
                  <a:cubicBezTo>
                    <a:pt x="806005" y="1100519"/>
                    <a:pt x="805339" y="1101185"/>
                    <a:pt x="804577" y="1101947"/>
                  </a:cubicBezTo>
                  <a:cubicBezTo>
                    <a:pt x="803434" y="1103186"/>
                    <a:pt x="802291" y="1104424"/>
                    <a:pt x="801148" y="1105662"/>
                  </a:cubicBezTo>
                  <a:cubicBezTo>
                    <a:pt x="800576" y="1106329"/>
                    <a:pt x="799910" y="1106996"/>
                    <a:pt x="799434" y="1107662"/>
                  </a:cubicBezTo>
                  <a:cubicBezTo>
                    <a:pt x="798195" y="1109186"/>
                    <a:pt x="797052" y="1110710"/>
                    <a:pt x="795909" y="1112330"/>
                  </a:cubicBezTo>
                  <a:cubicBezTo>
                    <a:pt x="795909" y="1112425"/>
                    <a:pt x="795814" y="1112425"/>
                    <a:pt x="795814" y="1112520"/>
                  </a:cubicBezTo>
                  <a:cubicBezTo>
                    <a:pt x="795528" y="1112996"/>
                    <a:pt x="795147" y="1113377"/>
                    <a:pt x="794861" y="1113854"/>
                  </a:cubicBezTo>
                  <a:cubicBezTo>
                    <a:pt x="793433" y="1116044"/>
                    <a:pt x="792004" y="1118235"/>
                    <a:pt x="790765" y="1120521"/>
                  </a:cubicBezTo>
                  <a:cubicBezTo>
                    <a:pt x="790670" y="1120712"/>
                    <a:pt x="790575" y="1120902"/>
                    <a:pt x="790480" y="1121093"/>
                  </a:cubicBezTo>
                  <a:cubicBezTo>
                    <a:pt x="789336" y="1123188"/>
                    <a:pt x="788289" y="1125379"/>
                    <a:pt x="787337" y="1127570"/>
                  </a:cubicBezTo>
                  <a:cubicBezTo>
                    <a:pt x="787051" y="1128332"/>
                    <a:pt x="786765" y="1129094"/>
                    <a:pt x="786479" y="1129951"/>
                  </a:cubicBezTo>
                  <a:cubicBezTo>
                    <a:pt x="785812" y="1131570"/>
                    <a:pt x="785146" y="1133285"/>
                    <a:pt x="784669" y="1134904"/>
                  </a:cubicBezTo>
                  <a:cubicBezTo>
                    <a:pt x="784384" y="1135856"/>
                    <a:pt x="784098" y="1136714"/>
                    <a:pt x="783908" y="1137666"/>
                  </a:cubicBezTo>
                  <a:cubicBezTo>
                    <a:pt x="783908" y="1137761"/>
                    <a:pt x="783908" y="1137761"/>
                    <a:pt x="783908" y="1137857"/>
                  </a:cubicBezTo>
                  <a:cubicBezTo>
                    <a:pt x="783431" y="1139381"/>
                    <a:pt x="783050" y="1141000"/>
                    <a:pt x="782669" y="1142524"/>
                  </a:cubicBezTo>
                  <a:cubicBezTo>
                    <a:pt x="782669" y="1142714"/>
                    <a:pt x="782574" y="1142905"/>
                    <a:pt x="782574" y="1143000"/>
                  </a:cubicBezTo>
                  <a:cubicBezTo>
                    <a:pt x="782383" y="1143953"/>
                    <a:pt x="782193" y="1144810"/>
                    <a:pt x="782098" y="1145762"/>
                  </a:cubicBezTo>
                  <a:cubicBezTo>
                    <a:pt x="781240" y="1150525"/>
                    <a:pt x="780764" y="1155287"/>
                    <a:pt x="780764" y="1160336"/>
                  </a:cubicBezTo>
                  <a:cubicBezTo>
                    <a:pt x="780288" y="1185863"/>
                    <a:pt x="744760" y="1217771"/>
                    <a:pt x="709517" y="1218438"/>
                  </a:cubicBezTo>
                  <a:cubicBezTo>
                    <a:pt x="707231" y="1218438"/>
                    <a:pt x="705040" y="1218628"/>
                    <a:pt x="702850" y="1218819"/>
                  </a:cubicBezTo>
                  <a:cubicBezTo>
                    <a:pt x="702183" y="1218914"/>
                    <a:pt x="701421" y="1218914"/>
                    <a:pt x="700754" y="1219010"/>
                  </a:cubicBezTo>
                  <a:cubicBezTo>
                    <a:pt x="700469" y="1219010"/>
                    <a:pt x="700087" y="1219105"/>
                    <a:pt x="699802" y="1219105"/>
                  </a:cubicBezTo>
                  <a:cubicBezTo>
                    <a:pt x="697801" y="1219391"/>
                    <a:pt x="695801" y="1219676"/>
                    <a:pt x="693801" y="1220057"/>
                  </a:cubicBezTo>
                  <a:cubicBezTo>
                    <a:pt x="693420" y="1220153"/>
                    <a:pt x="692943" y="1220248"/>
                    <a:pt x="692563" y="1220248"/>
                  </a:cubicBezTo>
                  <a:cubicBezTo>
                    <a:pt x="658273" y="1227487"/>
                    <a:pt x="631698" y="1255871"/>
                    <a:pt x="627031" y="1290923"/>
                  </a:cubicBezTo>
                  <a:lnTo>
                    <a:pt x="626745" y="1359884"/>
                  </a:lnTo>
                  <a:lnTo>
                    <a:pt x="626174" y="1359884"/>
                  </a:lnTo>
                  <a:lnTo>
                    <a:pt x="626174" y="1359884"/>
                  </a:lnTo>
                  <a:lnTo>
                    <a:pt x="887349" y="1359884"/>
                  </a:lnTo>
                  <a:cubicBezTo>
                    <a:pt x="925830" y="1359884"/>
                    <a:pt x="957358" y="1391412"/>
                    <a:pt x="957358" y="1429893"/>
                  </a:cubicBezTo>
                  <a:lnTo>
                    <a:pt x="957358" y="1454277"/>
                  </a:lnTo>
                  <a:cubicBezTo>
                    <a:pt x="957358" y="1492758"/>
                    <a:pt x="925830" y="1524286"/>
                    <a:pt x="887349" y="1524286"/>
                  </a:cubicBezTo>
                  <a:lnTo>
                    <a:pt x="626174" y="1524286"/>
                  </a:lnTo>
                  <a:lnTo>
                    <a:pt x="626174" y="1814417"/>
                  </a:lnTo>
                  <a:lnTo>
                    <a:pt x="626174" y="1959959"/>
                  </a:lnTo>
                  <a:lnTo>
                    <a:pt x="1134046" y="1959959"/>
                  </a:lnTo>
                  <a:cubicBezTo>
                    <a:pt x="1197388" y="1959959"/>
                    <a:pt x="1249204" y="2011394"/>
                    <a:pt x="1249204" y="2074259"/>
                  </a:cubicBezTo>
                  <a:lnTo>
                    <a:pt x="1249204" y="2667095"/>
                  </a:lnTo>
                  <a:lnTo>
                    <a:pt x="1632204" y="2667095"/>
                  </a:lnTo>
                  <a:lnTo>
                    <a:pt x="1632204" y="1233678"/>
                  </a:lnTo>
                  <a:lnTo>
                    <a:pt x="1496949" y="1233678"/>
                  </a:lnTo>
                  <a:close/>
                  <a:moveTo>
                    <a:pt x="1277398" y="1311974"/>
                  </a:moveTo>
                  <a:cubicBezTo>
                    <a:pt x="1277398" y="1344930"/>
                    <a:pt x="1250442" y="1371981"/>
                    <a:pt x="1217390" y="1371981"/>
                  </a:cubicBezTo>
                  <a:lnTo>
                    <a:pt x="1196530" y="1371981"/>
                  </a:lnTo>
                  <a:cubicBezTo>
                    <a:pt x="1163955" y="1371981"/>
                    <a:pt x="1137190" y="1345597"/>
                    <a:pt x="1136523" y="1313117"/>
                  </a:cubicBezTo>
                  <a:cubicBezTo>
                    <a:pt x="1135666" y="1269016"/>
                    <a:pt x="1099661" y="1233583"/>
                    <a:pt x="1055560" y="1233583"/>
                  </a:cubicBezTo>
                  <a:lnTo>
                    <a:pt x="1016222" y="1233583"/>
                  </a:lnTo>
                  <a:cubicBezTo>
                    <a:pt x="983266" y="1233583"/>
                    <a:pt x="956215" y="1206627"/>
                    <a:pt x="956215" y="1173575"/>
                  </a:cubicBezTo>
                  <a:lnTo>
                    <a:pt x="956215" y="1152716"/>
                  </a:lnTo>
                  <a:cubicBezTo>
                    <a:pt x="956215" y="1119759"/>
                    <a:pt x="983171" y="1092708"/>
                    <a:pt x="1016222" y="1092708"/>
                  </a:cubicBezTo>
                  <a:lnTo>
                    <a:pt x="1181005" y="1092708"/>
                  </a:lnTo>
                  <a:cubicBezTo>
                    <a:pt x="1184148" y="1092708"/>
                    <a:pt x="1186815" y="1092518"/>
                    <a:pt x="1189959" y="1092232"/>
                  </a:cubicBezTo>
                  <a:cubicBezTo>
                    <a:pt x="1192149" y="1091946"/>
                    <a:pt x="1194340" y="1091851"/>
                    <a:pt x="1196530" y="1091851"/>
                  </a:cubicBezTo>
                  <a:lnTo>
                    <a:pt x="1217390" y="1091851"/>
                  </a:lnTo>
                  <a:cubicBezTo>
                    <a:pt x="1250347" y="1091851"/>
                    <a:pt x="1277398" y="1118807"/>
                    <a:pt x="1277398" y="1151858"/>
                  </a:cubicBezTo>
                  <a:lnTo>
                    <a:pt x="1277398" y="1311974"/>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95" name="Freeform: Shape 94">
              <a:extLst>
                <a:ext uri="{FF2B5EF4-FFF2-40B4-BE49-F238E27FC236}">
                  <a16:creationId xmlns:a16="http://schemas.microsoft.com/office/drawing/2014/main" id="{7507190B-6C66-4DB8-8FBE-C47A0113353C}"/>
                </a:ext>
              </a:extLst>
            </p:cNvPr>
            <p:cNvSpPr/>
            <p:nvPr/>
          </p:nvSpPr>
          <p:spPr>
            <a:xfrm>
              <a:off x="5121228" y="1934892"/>
              <a:ext cx="931164" cy="707326"/>
            </a:xfrm>
            <a:custGeom>
              <a:avLst/>
              <a:gdLst>
                <a:gd name="connsiteX0" fmla="*/ 931164 w 931164"/>
                <a:gd name="connsiteY0" fmla="*/ 114300 h 707326"/>
                <a:gd name="connsiteX1" fmla="*/ 816007 w 931164"/>
                <a:gd name="connsiteY1" fmla="*/ 0 h 707326"/>
                <a:gd name="connsiteX2" fmla="*/ 308134 w 931164"/>
                <a:gd name="connsiteY2" fmla="*/ 0 h 707326"/>
                <a:gd name="connsiteX3" fmla="*/ 308134 w 931164"/>
                <a:gd name="connsiteY3" fmla="*/ 143827 h 707326"/>
                <a:gd name="connsiteX4" fmla="*/ 308229 w 931164"/>
                <a:gd name="connsiteY4" fmla="*/ 143827 h 707326"/>
                <a:gd name="connsiteX5" fmla="*/ 308229 w 931164"/>
                <a:gd name="connsiteY5" fmla="*/ 206883 h 707326"/>
                <a:gd name="connsiteX6" fmla="*/ 308229 w 931164"/>
                <a:gd name="connsiteY6" fmla="*/ 219742 h 707326"/>
                <a:gd name="connsiteX7" fmla="*/ 308229 w 931164"/>
                <a:gd name="connsiteY7" fmla="*/ 227933 h 707326"/>
                <a:gd name="connsiteX8" fmla="*/ 308134 w 931164"/>
                <a:gd name="connsiteY8" fmla="*/ 229171 h 707326"/>
                <a:gd name="connsiteX9" fmla="*/ 308134 w 931164"/>
                <a:gd name="connsiteY9" fmla="*/ 230696 h 707326"/>
                <a:gd name="connsiteX10" fmla="*/ 307943 w 931164"/>
                <a:gd name="connsiteY10" fmla="*/ 232410 h 707326"/>
                <a:gd name="connsiteX11" fmla="*/ 307658 w 931164"/>
                <a:gd name="connsiteY11" fmla="*/ 235363 h 707326"/>
                <a:gd name="connsiteX12" fmla="*/ 307181 w 931164"/>
                <a:gd name="connsiteY12" fmla="*/ 238411 h 707326"/>
                <a:gd name="connsiteX13" fmla="*/ 306610 w 931164"/>
                <a:gd name="connsiteY13" fmla="*/ 241268 h 707326"/>
                <a:gd name="connsiteX14" fmla="*/ 305848 w 931164"/>
                <a:gd name="connsiteY14" fmla="*/ 244221 h 707326"/>
                <a:gd name="connsiteX15" fmla="*/ 304991 w 931164"/>
                <a:gd name="connsiteY15" fmla="*/ 246983 h 707326"/>
                <a:gd name="connsiteX16" fmla="*/ 303943 w 931164"/>
                <a:gd name="connsiteY16" fmla="*/ 249746 h 707326"/>
                <a:gd name="connsiteX17" fmla="*/ 302895 w 931164"/>
                <a:gd name="connsiteY17" fmla="*/ 252413 h 707326"/>
                <a:gd name="connsiteX18" fmla="*/ 301657 w 931164"/>
                <a:gd name="connsiteY18" fmla="*/ 254984 h 707326"/>
                <a:gd name="connsiteX19" fmla="*/ 300324 w 931164"/>
                <a:gd name="connsiteY19" fmla="*/ 257556 h 707326"/>
                <a:gd name="connsiteX20" fmla="*/ 298799 w 931164"/>
                <a:gd name="connsiteY20" fmla="*/ 260032 h 707326"/>
                <a:gd name="connsiteX21" fmla="*/ 297275 w 931164"/>
                <a:gd name="connsiteY21" fmla="*/ 262414 h 707326"/>
                <a:gd name="connsiteX22" fmla="*/ 295561 w 931164"/>
                <a:gd name="connsiteY22" fmla="*/ 264700 h 707326"/>
                <a:gd name="connsiteX23" fmla="*/ 293751 w 931164"/>
                <a:gd name="connsiteY23" fmla="*/ 266986 h 707326"/>
                <a:gd name="connsiteX24" fmla="*/ 291846 w 931164"/>
                <a:gd name="connsiteY24" fmla="*/ 269081 h 707326"/>
                <a:gd name="connsiteX25" fmla="*/ 289846 w 931164"/>
                <a:gd name="connsiteY25" fmla="*/ 271177 h 707326"/>
                <a:gd name="connsiteX26" fmla="*/ 287655 w 931164"/>
                <a:gd name="connsiteY26" fmla="*/ 273082 h 707326"/>
                <a:gd name="connsiteX27" fmla="*/ 285560 w 931164"/>
                <a:gd name="connsiteY27" fmla="*/ 274892 h 707326"/>
                <a:gd name="connsiteX28" fmla="*/ 283179 w 931164"/>
                <a:gd name="connsiteY28" fmla="*/ 276606 h 707326"/>
                <a:gd name="connsiteX29" fmla="*/ 280892 w 931164"/>
                <a:gd name="connsiteY29" fmla="*/ 278225 h 707326"/>
                <a:gd name="connsiteX30" fmla="*/ 278321 w 931164"/>
                <a:gd name="connsiteY30" fmla="*/ 279749 h 707326"/>
                <a:gd name="connsiteX31" fmla="*/ 275940 w 931164"/>
                <a:gd name="connsiteY31" fmla="*/ 281178 h 707326"/>
                <a:gd name="connsiteX32" fmla="*/ 273177 w 931164"/>
                <a:gd name="connsiteY32" fmla="*/ 282511 h 707326"/>
                <a:gd name="connsiteX33" fmla="*/ 270701 w 931164"/>
                <a:gd name="connsiteY33" fmla="*/ 283655 h 707326"/>
                <a:gd name="connsiteX34" fmla="*/ 267653 w 931164"/>
                <a:gd name="connsiteY34" fmla="*/ 284797 h 707326"/>
                <a:gd name="connsiteX35" fmla="*/ 265272 w 931164"/>
                <a:gd name="connsiteY35" fmla="*/ 285655 h 707326"/>
                <a:gd name="connsiteX36" fmla="*/ 261938 w 931164"/>
                <a:gd name="connsiteY36" fmla="*/ 286512 h 707326"/>
                <a:gd name="connsiteX37" fmla="*/ 259556 w 931164"/>
                <a:gd name="connsiteY37" fmla="*/ 287084 h 707326"/>
                <a:gd name="connsiteX38" fmla="*/ 255651 w 931164"/>
                <a:gd name="connsiteY38" fmla="*/ 287655 h 707326"/>
                <a:gd name="connsiteX39" fmla="*/ 253651 w 931164"/>
                <a:gd name="connsiteY39" fmla="*/ 287941 h 707326"/>
                <a:gd name="connsiteX40" fmla="*/ 247555 w 931164"/>
                <a:gd name="connsiteY40" fmla="*/ 288226 h 707326"/>
                <a:gd name="connsiteX41" fmla="*/ 157449 w 931164"/>
                <a:gd name="connsiteY41" fmla="*/ 288226 h 707326"/>
                <a:gd name="connsiteX42" fmla="*/ 157449 w 931164"/>
                <a:gd name="connsiteY42" fmla="*/ 363950 h 707326"/>
                <a:gd name="connsiteX43" fmla="*/ 96964 w 931164"/>
                <a:gd name="connsiteY43" fmla="*/ 424434 h 707326"/>
                <a:gd name="connsiteX44" fmla="*/ 0 w 931164"/>
                <a:gd name="connsiteY44" fmla="*/ 424434 h 707326"/>
                <a:gd name="connsiteX45" fmla="*/ 0 w 931164"/>
                <a:gd name="connsiteY45" fmla="*/ 707326 h 707326"/>
                <a:gd name="connsiteX46" fmla="*/ 930879 w 931164"/>
                <a:gd name="connsiteY46" fmla="*/ 707326 h 707326"/>
                <a:gd name="connsiteX47" fmla="*/ 930879 w 931164"/>
                <a:gd name="connsiteY47" fmla="*/ 114300 h 70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31164" h="707326">
                  <a:moveTo>
                    <a:pt x="931164" y="114300"/>
                  </a:moveTo>
                  <a:cubicBezTo>
                    <a:pt x="931164" y="51435"/>
                    <a:pt x="879348" y="0"/>
                    <a:pt x="816007" y="0"/>
                  </a:cubicBezTo>
                  <a:lnTo>
                    <a:pt x="308134" y="0"/>
                  </a:lnTo>
                  <a:lnTo>
                    <a:pt x="308134" y="143827"/>
                  </a:lnTo>
                  <a:lnTo>
                    <a:pt x="308229" y="143827"/>
                  </a:lnTo>
                  <a:lnTo>
                    <a:pt x="308229" y="206883"/>
                  </a:lnTo>
                  <a:lnTo>
                    <a:pt x="308229" y="219742"/>
                  </a:lnTo>
                  <a:lnTo>
                    <a:pt x="308229" y="227933"/>
                  </a:lnTo>
                  <a:cubicBezTo>
                    <a:pt x="308229" y="228314"/>
                    <a:pt x="308134" y="228790"/>
                    <a:pt x="308134" y="229171"/>
                  </a:cubicBezTo>
                  <a:lnTo>
                    <a:pt x="308134" y="230696"/>
                  </a:lnTo>
                  <a:cubicBezTo>
                    <a:pt x="308134" y="231267"/>
                    <a:pt x="308039" y="231838"/>
                    <a:pt x="307943" y="232410"/>
                  </a:cubicBezTo>
                  <a:cubicBezTo>
                    <a:pt x="307848" y="233363"/>
                    <a:pt x="307753" y="234315"/>
                    <a:pt x="307658" y="235363"/>
                  </a:cubicBezTo>
                  <a:cubicBezTo>
                    <a:pt x="307563" y="236410"/>
                    <a:pt x="307372" y="237363"/>
                    <a:pt x="307181" y="238411"/>
                  </a:cubicBezTo>
                  <a:cubicBezTo>
                    <a:pt x="306991" y="239363"/>
                    <a:pt x="306800" y="240316"/>
                    <a:pt x="306610" y="241268"/>
                  </a:cubicBezTo>
                  <a:cubicBezTo>
                    <a:pt x="306420" y="242221"/>
                    <a:pt x="306134" y="243173"/>
                    <a:pt x="305848" y="244221"/>
                  </a:cubicBezTo>
                  <a:cubicBezTo>
                    <a:pt x="305562" y="245173"/>
                    <a:pt x="305371" y="246031"/>
                    <a:pt x="304991" y="246983"/>
                  </a:cubicBezTo>
                  <a:cubicBezTo>
                    <a:pt x="304705" y="247936"/>
                    <a:pt x="304324" y="248793"/>
                    <a:pt x="303943" y="249746"/>
                  </a:cubicBezTo>
                  <a:cubicBezTo>
                    <a:pt x="303562" y="250603"/>
                    <a:pt x="303276" y="251555"/>
                    <a:pt x="302895" y="252413"/>
                  </a:cubicBezTo>
                  <a:cubicBezTo>
                    <a:pt x="302514" y="253270"/>
                    <a:pt x="302038" y="254127"/>
                    <a:pt x="301657" y="254984"/>
                  </a:cubicBezTo>
                  <a:cubicBezTo>
                    <a:pt x="301180" y="255842"/>
                    <a:pt x="300800" y="256699"/>
                    <a:pt x="300324" y="257556"/>
                  </a:cubicBezTo>
                  <a:cubicBezTo>
                    <a:pt x="299847" y="258413"/>
                    <a:pt x="299371" y="259175"/>
                    <a:pt x="298799" y="260032"/>
                  </a:cubicBezTo>
                  <a:cubicBezTo>
                    <a:pt x="298323" y="260794"/>
                    <a:pt x="297752" y="261652"/>
                    <a:pt x="297275" y="262414"/>
                  </a:cubicBezTo>
                  <a:cubicBezTo>
                    <a:pt x="296704" y="263176"/>
                    <a:pt x="296133" y="263938"/>
                    <a:pt x="295561" y="264700"/>
                  </a:cubicBezTo>
                  <a:cubicBezTo>
                    <a:pt x="294990" y="265462"/>
                    <a:pt x="294418" y="266224"/>
                    <a:pt x="293751" y="266986"/>
                  </a:cubicBezTo>
                  <a:cubicBezTo>
                    <a:pt x="293180" y="267748"/>
                    <a:pt x="292513" y="268414"/>
                    <a:pt x="291846" y="269081"/>
                  </a:cubicBezTo>
                  <a:cubicBezTo>
                    <a:pt x="291179" y="269748"/>
                    <a:pt x="290513" y="270510"/>
                    <a:pt x="289846" y="271177"/>
                  </a:cubicBezTo>
                  <a:cubicBezTo>
                    <a:pt x="289179" y="271843"/>
                    <a:pt x="288417" y="272510"/>
                    <a:pt x="287655" y="273082"/>
                  </a:cubicBezTo>
                  <a:cubicBezTo>
                    <a:pt x="286988" y="273748"/>
                    <a:pt x="286227" y="274320"/>
                    <a:pt x="285560" y="274892"/>
                  </a:cubicBezTo>
                  <a:cubicBezTo>
                    <a:pt x="284798" y="275463"/>
                    <a:pt x="284036" y="276034"/>
                    <a:pt x="283179" y="276606"/>
                  </a:cubicBezTo>
                  <a:cubicBezTo>
                    <a:pt x="282416" y="277177"/>
                    <a:pt x="281654" y="277749"/>
                    <a:pt x="280892" y="278225"/>
                  </a:cubicBezTo>
                  <a:cubicBezTo>
                    <a:pt x="280035" y="278797"/>
                    <a:pt x="279178" y="279273"/>
                    <a:pt x="278321" y="279749"/>
                  </a:cubicBezTo>
                  <a:cubicBezTo>
                    <a:pt x="277559" y="280225"/>
                    <a:pt x="276796" y="280702"/>
                    <a:pt x="275940" y="281178"/>
                  </a:cubicBezTo>
                  <a:cubicBezTo>
                    <a:pt x="274987" y="281654"/>
                    <a:pt x="274130" y="282130"/>
                    <a:pt x="273177" y="282511"/>
                  </a:cubicBezTo>
                  <a:cubicBezTo>
                    <a:pt x="272320" y="282892"/>
                    <a:pt x="271558" y="283273"/>
                    <a:pt x="270701" y="283655"/>
                  </a:cubicBezTo>
                  <a:cubicBezTo>
                    <a:pt x="269748" y="284035"/>
                    <a:pt x="268700" y="284417"/>
                    <a:pt x="267653" y="284797"/>
                  </a:cubicBezTo>
                  <a:cubicBezTo>
                    <a:pt x="266891" y="285083"/>
                    <a:pt x="266033" y="285369"/>
                    <a:pt x="265272" y="285655"/>
                  </a:cubicBezTo>
                  <a:cubicBezTo>
                    <a:pt x="264129" y="286036"/>
                    <a:pt x="263080" y="286226"/>
                    <a:pt x="261938" y="286512"/>
                  </a:cubicBezTo>
                  <a:cubicBezTo>
                    <a:pt x="261176" y="286702"/>
                    <a:pt x="260414" y="286988"/>
                    <a:pt x="259556" y="287084"/>
                  </a:cubicBezTo>
                  <a:cubicBezTo>
                    <a:pt x="258223" y="287369"/>
                    <a:pt x="256890" y="287464"/>
                    <a:pt x="255651" y="287655"/>
                  </a:cubicBezTo>
                  <a:cubicBezTo>
                    <a:pt x="254984" y="287750"/>
                    <a:pt x="254318" y="287846"/>
                    <a:pt x="253651" y="287941"/>
                  </a:cubicBezTo>
                  <a:cubicBezTo>
                    <a:pt x="251651" y="288131"/>
                    <a:pt x="249650" y="288226"/>
                    <a:pt x="247555" y="288226"/>
                  </a:cubicBezTo>
                  <a:lnTo>
                    <a:pt x="157449" y="288226"/>
                  </a:lnTo>
                  <a:lnTo>
                    <a:pt x="157449" y="363950"/>
                  </a:lnTo>
                  <a:cubicBezTo>
                    <a:pt x="157449" y="397192"/>
                    <a:pt x="130207" y="424434"/>
                    <a:pt x="96964" y="424434"/>
                  </a:cubicBezTo>
                  <a:lnTo>
                    <a:pt x="0" y="424434"/>
                  </a:lnTo>
                  <a:lnTo>
                    <a:pt x="0" y="707326"/>
                  </a:lnTo>
                  <a:lnTo>
                    <a:pt x="930879" y="707326"/>
                  </a:lnTo>
                  <a:lnTo>
                    <a:pt x="930879" y="11430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96" name="Freeform: Shape 95">
              <a:extLst>
                <a:ext uri="{FF2B5EF4-FFF2-40B4-BE49-F238E27FC236}">
                  <a16:creationId xmlns:a16="http://schemas.microsoft.com/office/drawing/2014/main" id="{149BFFBE-A686-4349-8241-33B529BA17DC}"/>
                </a:ext>
              </a:extLst>
            </p:cNvPr>
            <p:cNvSpPr/>
            <p:nvPr/>
          </p:nvSpPr>
          <p:spPr>
            <a:xfrm>
              <a:off x="4648978" y="4562649"/>
              <a:ext cx="325278" cy="429958"/>
            </a:xfrm>
            <a:custGeom>
              <a:avLst/>
              <a:gdLst>
                <a:gd name="connsiteX0" fmla="*/ 211741 w 325278"/>
                <a:gd name="connsiteY0" fmla="*/ 95 h 429958"/>
                <a:gd name="connsiteX1" fmla="*/ 172593 w 325278"/>
                <a:gd name="connsiteY1" fmla="*/ 95 h 429958"/>
                <a:gd name="connsiteX2" fmla="*/ 107252 w 325278"/>
                <a:gd name="connsiteY2" fmla="*/ 95 h 429958"/>
                <a:gd name="connsiteX3" fmla="*/ 95155 w 325278"/>
                <a:gd name="connsiteY3" fmla="*/ 95 h 429958"/>
                <a:gd name="connsiteX4" fmla="*/ 0 w 325278"/>
                <a:gd name="connsiteY4" fmla="*/ 95 h 429958"/>
                <a:gd name="connsiteX5" fmla="*/ 11621 w 325278"/>
                <a:gd name="connsiteY5" fmla="*/ 34004 h 429958"/>
                <a:gd name="connsiteX6" fmla="*/ 11049 w 325278"/>
                <a:gd name="connsiteY6" fmla="*/ 232791 h 429958"/>
                <a:gd name="connsiteX7" fmla="*/ 11049 w 325278"/>
                <a:gd name="connsiteY7" fmla="*/ 236315 h 429958"/>
                <a:gd name="connsiteX8" fmla="*/ 11049 w 325278"/>
                <a:gd name="connsiteY8" fmla="*/ 237839 h 429958"/>
                <a:gd name="connsiteX9" fmla="*/ 11049 w 325278"/>
                <a:gd name="connsiteY9" fmla="*/ 237839 h 429958"/>
                <a:gd name="connsiteX10" fmla="*/ 11144 w 325278"/>
                <a:gd name="connsiteY10" fmla="*/ 239268 h 429958"/>
                <a:gd name="connsiteX11" fmla="*/ 11144 w 325278"/>
                <a:gd name="connsiteY11" fmla="*/ 239268 h 429958"/>
                <a:gd name="connsiteX12" fmla="*/ 11239 w 325278"/>
                <a:gd name="connsiteY12" fmla="*/ 240697 h 429958"/>
                <a:gd name="connsiteX13" fmla="*/ 11239 w 325278"/>
                <a:gd name="connsiteY13" fmla="*/ 240697 h 429958"/>
                <a:gd name="connsiteX14" fmla="*/ 11335 w 325278"/>
                <a:gd name="connsiteY14" fmla="*/ 242126 h 429958"/>
                <a:gd name="connsiteX15" fmla="*/ 11335 w 325278"/>
                <a:gd name="connsiteY15" fmla="*/ 242126 h 429958"/>
                <a:gd name="connsiteX16" fmla="*/ 11525 w 325278"/>
                <a:gd name="connsiteY16" fmla="*/ 243554 h 429958"/>
                <a:gd name="connsiteX17" fmla="*/ 11525 w 325278"/>
                <a:gd name="connsiteY17" fmla="*/ 243554 h 429958"/>
                <a:gd name="connsiteX18" fmla="*/ 11716 w 325278"/>
                <a:gd name="connsiteY18" fmla="*/ 244983 h 429958"/>
                <a:gd name="connsiteX19" fmla="*/ 11716 w 325278"/>
                <a:gd name="connsiteY19" fmla="*/ 244983 h 429958"/>
                <a:gd name="connsiteX20" fmla="*/ 12002 w 325278"/>
                <a:gd name="connsiteY20" fmla="*/ 246412 h 429958"/>
                <a:gd name="connsiteX21" fmla="*/ 12002 w 325278"/>
                <a:gd name="connsiteY21" fmla="*/ 246412 h 429958"/>
                <a:gd name="connsiteX22" fmla="*/ 12287 w 325278"/>
                <a:gd name="connsiteY22" fmla="*/ 247841 h 429958"/>
                <a:gd name="connsiteX23" fmla="*/ 12287 w 325278"/>
                <a:gd name="connsiteY23" fmla="*/ 247841 h 429958"/>
                <a:gd name="connsiteX24" fmla="*/ 12573 w 325278"/>
                <a:gd name="connsiteY24" fmla="*/ 249269 h 429958"/>
                <a:gd name="connsiteX25" fmla="*/ 12573 w 325278"/>
                <a:gd name="connsiteY25" fmla="*/ 249269 h 429958"/>
                <a:gd name="connsiteX26" fmla="*/ 12954 w 325278"/>
                <a:gd name="connsiteY26" fmla="*/ 250698 h 429958"/>
                <a:gd name="connsiteX27" fmla="*/ 12954 w 325278"/>
                <a:gd name="connsiteY27" fmla="*/ 250698 h 429958"/>
                <a:gd name="connsiteX28" fmla="*/ 64294 w 325278"/>
                <a:gd name="connsiteY28" fmla="*/ 293751 h 429958"/>
                <a:gd name="connsiteX29" fmla="*/ 64294 w 325278"/>
                <a:gd name="connsiteY29" fmla="*/ 293751 h 429958"/>
                <a:gd name="connsiteX30" fmla="*/ 65722 w 325278"/>
                <a:gd name="connsiteY30" fmla="*/ 293846 h 429958"/>
                <a:gd name="connsiteX31" fmla="*/ 65722 w 325278"/>
                <a:gd name="connsiteY31" fmla="*/ 293846 h 429958"/>
                <a:gd name="connsiteX32" fmla="*/ 66199 w 325278"/>
                <a:gd name="connsiteY32" fmla="*/ 293846 h 429958"/>
                <a:gd name="connsiteX33" fmla="*/ 69342 w 325278"/>
                <a:gd name="connsiteY33" fmla="*/ 293941 h 429958"/>
                <a:gd name="connsiteX34" fmla="*/ 76771 w 325278"/>
                <a:gd name="connsiteY34" fmla="*/ 293941 h 429958"/>
                <a:gd name="connsiteX35" fmla="*/ 157734 w 325278"/>
                <a:gd name="connsiteY35" fmla="*/ 374904 h 429958"/>
                <a:gd name="connsiteX36" fmla="*/ 157734 w 325278"/>
                <a:gd name="connsiteY36" fmla="*/ 429959 h 429958"/>
                <a:gd name="connsiteX37" fmla="*/ 268510 w 325278"/>
                <a:gd name="connsiteY37" fmla="*/ 429959 h 429958"/>
                <a:gd name="connsiteX38" fmla="*/ 325279 w 325278"/>
                <a:gd name="connsiteY38" fmla="*/ 381476 h 429958"/>
                <a:gd name="connsiteX39" fmla="*/ 325279 w 325278"/>
                <a:gd name="connsiteY39" fmla="*/ 0 h 429958"/>
                <a:gd name="connsiteX40" fmla="*/ 211741 w 325278"/>
                <a:gd name="connsiteY40" fmla="*/ 0 h 42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5278" h="429958">
                  <a:moveTo>
                    <a:pt x="211741" y="95"/>
                  </a:moveTo>
                  <a:lnTo>
                    <a:pt x="172593" y="95"/>
                  </a:lnTo>
                  <a:lnTo>
                    <a:pt x="107252" y="95"/>
                  </a:lnTo>
                  <a:lnTo>
                    <a:pt x="95155" y="95"/>
                  </a:lnTo>
                  <a:lnTo>
                    <a:pt x="0" y="95"/>
                  </a:lnTo>
                  <a:cubicBezTo>
                    <a:pt x="7239" y="7906"/>
                    <a:pt x="11716" y="18764"/>
                    <a:pt x="11621" y="34004"/>
                  </a:cubicBezTo>
                  <a:lnTo>
                    <a:pt x="11049" y="232791"/>
                  </a:lnTo>
                  <a:lnTo>
                    <a:pt x="11049" y="236315"/>
                  </a:lnTo>
                  <a:lnTo>
                    <a:pt x="11049" y="237839"/>
                  </a:lnTo>
                  <a:lnTo>
                    <a:pt x="11049" y="237839"/>
                  </a:lnTo>
                  <a:lnTo>
                    <a:pt x="11144" y="239268"/>
                  </a:lnTo>
                  <a:lnTo>
                    <a:pt x="11144" y="239268"/>
                  </a:lnTo>
                  <a:lnTo>
                    <a:pt x="11239" y="240697"/>
                  </a:lnTo>
                  <a:lnTo>
                    <a:pt x="11239" y="240697"/>
                  </a:lnTo>
                  <a:lnTo>
                    <a:pt x="11335" y="242126"/>
                  </a:lnTo>
                  <a:lnTo>
                    <a:pt x="11335" y="242126"/>
                  </a:lnTo>
                  <a:lnTo>
                    <a:pt x="11525" y="243554"/>
                  </a:lnTo>
                  <a:lnTo>
                    <a:pt x="11525" y="243554"/>
                  </a:lnTo>
                  <a:lnTo>
                    <a:pt x="11716" y="244983"/>
                  </a:lnTo>
                  <a:lnTo>
                    <a:pt x="11716" y="244983"/>
                  </a:lnTo>
                  <a:lnTo>
                    <a:pt x="12002" y="246412"/>
                  </a:lnTo>
                  <a:lnTo>
                    <a:pt x="12002" y="246412"/>
                  </a:lnTo>
                  <a:cubicBezTo>
                    <a:pt x="12097" y="246888"/>
                    <a:pt x="12192" y="247364"/>
                    <a:pt x="12287" y="247841"/>
                  </a:cubicBezTo>
                  <a:lnTo>
                    <a:pt x="12287" y="247841"/>
                  </a:lnTo>
                  <a:lnTo>
                    <a:pt x="12573" y="249269"/>
                  </a:lnTo>
                  <a:lnTo>
                    <a:pt x="12573" y="249269"/>
                  </a:lnTo>
                  <a:lnTo>
                    <a:pt x="12954" y="250698"/>
                  </a:lnTo>
                  <a:lnTo>
                    <a:pt x="12954" y="250698"/>
                  </a:lnTo>
                  <a:cubicBezTo>
                    <a:pt x="19145" y="273844"/>
                    <a:pt x="39434" y="291655"/>
                    <a:pt x="64294" y="293751"/>
                  </a:cubicBezTo>
                  <a:lnTo>
                    <a:pt x="64294" y="293751"/>
                  </a:lnTo>
                  <a:lnTo>
                    <a:pt x="65722" y="293846"/>
                  </a:lnTo>
                  <a:lnTo>
                    <a:pt x="65722" y="293846"/>
                  </a:lnTo>
                  <a:lnTo>
                    <a:pt x="66199" y="293846"/>
                  </a:lnTo>
                  <a:cubicBezTo>
                    <a:pt x="67342" y="293846"/>
                    <a:pt x="68199" y="293941"/>
                    <a:pt x="69342" y="293941"/>
                  </a:cubicBezTo>
                  <a:lnTo>
                    <a:pt x="76771" y="293941"/>
                  </a:lnTo>
                  <a:cubicBezTo>
                    <a:pt x="121349" y="293941"/>
                    <a:pt x="157734" y="330327"/>
                    <a:pt x="157734" y="374904"/>
                  </a:cubicBezTo>
                  <a:lnTo>
                    <a:pt x="157734" y="429959"/>
                  </a:lnTo>
                  <a:lnTo>
                    <a:pt x="268510" y="429959"/>
                  </a:lnTo>
                  <a:cubicBezTo>
                    <a:pt x="297085" y="429959"/>
                    <a:pt x="320898" y="408813"/>
                    <a:pt x="325279" y="381476"/>
                  </a:cubicBezTo>
                  <a:cubicBezTo>
                    <a:pt x="325279" y="381476"/>
                    <a:pt x="325279" y="80201"/>
                    <a:pt x="325279" y="0"/>
                  </a:cubicBezTo>
                  <a:lnTo>
                    <a:pt x="211741"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97" name="Freeform: Shape 96">
              <a:extLst>
                <a:ext uri="{FF2B5EF4-FFF2-40B4-BE49-F238E27FC236}">
                  <a16:creationId xmlns:a16="http://schemas.microsoft.com/office/drawing/2014/main" id="{B653AC31-5523-4466-A442-013526B39BE9}"/>
                </a:ext>
              </a:extLst>
            </p:cNvPr>
            <p:cNvSpPr/>
            <p:nvPr/>
          </p:nvSpPr>
          <p:spPr>
            <a:xfrm>
              <a:off x="4486386" y="4284043"/>
              <a:ext cx="276796" cy="278606"/>
            </a:xfrm>
            <a:custGeom>
              <a:avLst/>
              <a:gdLst>
                <a:gd name="connsiteX0" fmla="*/ 115158 w 276796"/>
                <a:gd name="connsiteY0" fmla="*/ 95 h 278606"/>
                <a:gd name="connsiteX1" fmla="*/ 0 w 276796"/>
                <a:gd name="connsiteY1" fmla="*/ 114395 h 278606"/>
                <a:gd name="connsiteX2" fmla="*/ 0 w 276796"/>
                <a:gd name="connsiteY2" fmla="*/ 164402 h 278606"/>
                <a:gd name="connsiteX3" fmla="*/ 191 w 276796"/>
                <a:gd name="connsiteY3" fmla="*/ 167545 h 278606"/>
                <a:gd name="connsiteX4" fmla="*/ 0 w 276796"/>
                <a:gd name="connsiteY4" fmla="*/ 170688 h 278606"/>
                <a:gd name="connsiteX5" fmla="*/ 0 w 276796"/>
                <a:gd name="connsiteY5" fmla="*/ 278606 h 278606"/>
                <a:gd name="connsiteX6" fmla="*/ 115158 w 276796"/>
                <a:gd name="connsiteY6" fmla="*/ 278606 h 278606"/>
                <a:gd name="connsiteX7" fmla="*/ 154305 w 276796"/>
                <a:gd name="connsiteY7" fmla="*/ 278606 h 278606"/>
                <a:gd name="connsiteX8" fmla="*/ 276797 w 276796"/>
                <a:gd name="connsiteY8" fmla="*/ 278606 h 278606"/>
                <a:gd name="connsiteX9" fmla="*/ 276797 w 276796"/>
                <a:gd name="connsiteY9" fmla="*/ 0 h 278606"/>
                <a:gd name="connsiteX10" fmla="*/ 115158 w 276796"/>
                <a:gd name="connsiteY10" fmla="*/ 0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6796" h="278606">
                  <a:moveTo>
                    <a:pt x="115158" y="95"/>
                  </a:moveTo>
                  <a:cubicBezTo>
                    <a:pt x="51816" y="95"/>
                    <a:pt x="0" y="51530"/>
                    <a:pt x="0" y="114395"/>
                  </a:cubicBezTo>
                  <a:lnTo>
                    <a:pt x="0" y="164402"/>
                  </a:lnTo>
                  <a:cubicBezTo>
                    <a:pt x="0" y="165449"/>
                    <a:pt x="95" y="166497"/>
                    <a:pt x="191" y="167545"/>
                  </a:cubicBezTo>
                  <a:cubicBezTo>
                    <a:pt x="95" y="168593"/>
                    <a:pt x="0" y="169640"/>
                    <a:pt x="0" y="170688"/>
                  </a:cubicBezTo>
                  <a:lnTo>
                    <a:pt x="0" y="278606"/>
                  </a:lnTo>
                  <a:lnTo>
                    <a:pt x="115158" y="278606"/>
                  </a:lnTo>
                  <a:lnTo>
                    <a:pt x="154305" y="278606"/>
                  </a:lnTo>
                  <a:lnTo>
                    <a:pt x="276797" y="278606"/>
                  </a:lnTo>
                  <a:lnTo>
                    <a:pt x="276797" y="0"/>
                  </a:lnTo>
                  <a:lnTo>
                    <a:pt x="11515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98" name="Freeform: Shape 97">
              <a:extLst>
                <a:ext uri="{FF2B5EF4-FFF2-40B4-BE49-F238E27FC236}">
                  <a16:creationId xmlns:a16="http://schemas.microsoft.com/office/drawing/2014/main" id="{7DEF3EEC-23A1-4F1A-889A-9E8421125DC1}"/>
                </a:ext>
              </a:extLst>
            </p:cNvPr>
            <p:cNvSpPr/>
            <p:nvPr/>
          </p:nvSpPr>
          <p:spPr>
            <a:xfrm>
              <a:off x="4651074" y="3828367"/>
              <a:ext cx="633888" cy="734377"/>
            </a:xfrm>
            <a:custGeom>
              <a:avLst/>
              <a:gdLst>
                <a:gd name="connsiteX0" fmla="*/ 575024 w 633888"/>
                <a:gd name="connsiteY0" fmla="*/ 0 h 734377"/>
                <a:gd name="connsiteX1" fmla="*/ 472916 w 633888"/>
                <a:gd name="connsiteY1" fmla="*/ 0 h 734377"/>
                <a:gd name="connsiteX2" fmla="*/ 273463 w 633888"/>
                <a:gd name="connsiteY2" fmla="*/ 0 h 734377"/>
                <a:gd name="connsiteX3" fmla="*/ 247079 w 633888"/>
                <a:gd name="connsiteY3" fmla="*/ 0 h 734377"/>
                <a:gd name="connsiteX4" fmla="*/ 233648 w 633888"/>
                <a:gd name="connsiteY4" fmla="*/ 857 h 734377"/>
                <a:gd name="connsiteX5" fmla="*/ 82487 w 633888"/>
                <a:gd name="connsiteY5" fmla="*/ 1238 h 734377"/>
                <a:gd name="connsiteX6" fmla="*/ 762 w 633888"/>
                <a:gd name="connsiteY6" fmla="*/ 762 h 734377"/>
                <a:gd name="connsiteX7" fmla="*/ 762 w 633888"/>
                <a:gd name="connsiteY7" fmla="*/ 141637 h 734377"/>
                <a:gd name="connsiteX8" fmla="*/ 0 w 633888"/>
                <a:gd name="connsiteY8" fmla="*/ 141637 h 734377"/>
                <a:gd name="connsiteX9" fmla="*/ 0 w 633888"/>
                <a:gd name="connsiteY9" fmla="*/ 455771 h 734377"/>
                <a:gd name="connsiteX10" fmla="*/ 93250 w 633888"/>
                <a:gd name="connsiteY10" fmla="*/ 455771 h 734377"/>
                <a:gd name="connsiteX11" fmla="*/ 105346 w 633888"/>
                <a:gd name="connsiteY11" fmla="*/ 455771 h 734377"/>
                <a:gd name="connsiteX12" fmla="*/ 110776 w 633888"/>
                <a:gd name="connsiteY12" fmla="*/ 455771 h 734377"/>
                <a:gd name="connsiteX13" fmla="*/ 110776 w 633888"/>
                <a:gd name="connsiteY13" fmla="*/ 734378 h 734377"/>
                <a:gd name="connsiteX14" fmla="*/ 182309 w 633888"/>
                <a:gd name="connsiteY14" fmla="*/ 734378 h 734377"/>
                <a:gd name="connsiteX15" fmla="*/ 218504 w 633888"/>
                <a:gd name="connsiteY15" fmla="*/ 734378 h 734377"/>
                <a:gd name="connsiteX16" fmla="*/ 324993 w 633888"/>
                <a:gd name="connsiteY16" fmla="*/ 734378 h 734377"/>
                <a:gd name="connsiteX17" fmla="*/ 324993 w 633888"/>
                <a:gd name="connsiteY17" fmla="*/ 711232 h 734377"/>
                <a:gd name="connsiteX18" fmla="*/ 437674 w 633888"/>
                <a:gd name="connsiteY18" fmla="*/ 615029 h 734377"/>
                <a:gd name="connsiteX19" fmla="*/ 633889 w 633888"/>
                <a:gd name="connsiteY19" fmla="*/ 615029 h 734377"/>
                <a:gd name="connsiteX20" fmla="*/ 633889 w 633888"/>
                <a:gd name="connsiteY20" fmla="*/ 512731 h 734377"/>
                <a:gd name="connsiteX21" fmla="*/ 633889 w 633888"/>
                <a:gd name="connsiteY21" fmla="*/ 232886 h 734377"/>
                <a:gd name="connsiteX22" fmla="*/ 633889 w 633888"/>
                <a:gd name="connsiteY22" fmla="*/ 58769 h 734377"/>
                <a:gd name="connsiteX23" fmla="*/ 575024 w 633888"/>
                <a:gd name="connsiteY23" fmla="*/ 0 h 73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3888" h="734377">
                  <a:moveTo>
                    <a:pt x="575024" y="0"/>
                  </a:moveTo>
                  <a:lnTo>
                    <a:pt x="472916" y="0"/>
                  </a:lnTo>
                  <a:lnTo>
                    <a:pt x="273463" y="0"/>
                  </a:lnTo>
                  <a:lnTo>
                    <a:pt x="247079" y="0"/>
                  </a:lnTo>
                  <a:cubicBezTo>
                    <a:pt x="242506" y="0"/>
                    <a:pt x="238030" y="381"/>
                    <a:pt x="233648" y="857"/>
                  </a:cubicBezTo>
                  <a:lnTo>
                    <a:pt x="82487" y="1238"/>
                  </a:lnTo>
                  <a:lnTo>
                    <a:pt x="762" y="762"/>
                  </a:lnTo>
                  <a:lnTo>
                    <a:pt x="762" y="141637"/>
                  </a:lnTo>
                  <a:lnTo>
                    <a:pt x="0" y="141637"/>
                  </a:lnTo>
                  <a:lnTo>
                    <a:pt x="0" y="455771"/>
                  </a:lnTo>
                  <a:lnTo>
                    <a:pt x="93250" y="455771"/>
                  </a:lnTo>
                  <a:lnTo>
                    <a:pt x="105346" y="455771"/>
                  </a:lnTo>
                  <a:lnTo>
                    <a:pt x="110776" y="455771"/>
                  </a:lnTo>
                  <a:lnTo>
                    <a:pt x="110776" y="734378"/>
                  </a:lnTo>
                  <a:lnTo>
                    <a:pt x="182309" y="734378"/>
                  </a:lnTo>
                  <a:lnTo>
                    <a:pt x="218504" y="734378"/>
                  </a:lnTo>
                  <a:lnTo>
                    <a:pt x="324993" y="734378"/>
                  </a:lnTo>
                  <a:lnTo>
                    <a:pt x="324993" y="711232"/>
                  </a:lnTo>
                  <a:cubicBezTo>
                    <a:pt x="333756" y="656939"/>
                    <a:pt x="381000" y="615029"/>
                    <a:pt x="437674" y="615029"/>
                  </a:cubicBezTo>
                  <a:lnTo>
                    <a:pt x="633889" y="615029"/>
                  </a:lnTo>
                  <a:lnTo>
                    <a:pt x="633889" y="512731"/>
                  </a:lnTo>
                  <a:lnTo>
                    <a:pt x="633889" y="232886"/>
                  </a:lnTo>
                  <a:lnTo>
                    <a:pt x="633889" y="58769"/>
                  </a:lnTo>
                  <a:cubicBezTo>
                    <a:pt x="633699" y="26384"/>
                    <a:pt x="607314" y="0"/>
                    <a:pt x="575024" y="0"/>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647417966"/>
      </p:ext>
    </p:extLst>
  </p:cSld>
  <p:clrMap bg1="lt1" tx1="dk1" bg2="lt2" tx2="dk2" accent1="accent1" accent2="accent2" accent3="accent3" accent4="accent4" accent5="accent5" accent6="accent6" hlink="hlink" folHlink="folHlink"/>
  <p:sldLayoutIdLst>
    <p:sldLayoutId id="2147488737" r:id="rId1"/>
    <p:sldLayoutId id="2147488738" r:id="rId2"/>
    <p:sldLayoutId id="2147488739" r:id="rId3"/>
    <p:sldLayoutId id="2147488740" r:id="rId4"/>
    <p:sldLayoutId id="2147488766" r:id="rId5"/>
    <p:sldLayoutId id="2147488776" r:id="rId6"/>
    <p:sldLayoutId id="2147488777" r:id="rId7"/>
  </p:sldLayoutIdLst>
  <p:hf hdr="0" ftr="0" dt="0"/>
  <p:txStyles>
    <p:title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p:titleStyle>
    <p:body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p:bodyStyle>
    <p:otherStyle>
      <a:defPPr>
        <a:defRPr lang="fr-FR"/>
      </a:defPPr>
      <a:lvl1pPr marL="0" algn="l" defTabSz="440284" rtl="0" eaLnBrk="1" latinLnBrk="0" hangingPunct="1">
        <a:defRPr sz="1733" kern="1200">
          <a:solidFill>
            <a:schemeClr val="tx1"/>
          </a:solidFill>
          <a:latin typeface="+mn-lt"/>
          <a:ea typeface="+mn-ea"/>
          <a:cs typeface="+mn-cs"/>
        </a:defRPr>
      </a:lvl1pPr>
      <a:lvl2pPr marL="440284" algn="l" defTabSz="440284" rtl="0" eaLnBrk="1" latinLnBrk="0" hangingPunct="1">
        <a:defRPr sz="1733" kern="1200">
          <a:solidFill>
            <a:schemeClr val="tx1"/>
          </a:solidFill>
          <a:latin typeface="+mn-lt"/>
          <a:ea typeface="+mn-ea"/>
          <a:cs typeface="+mn-cs"/>
        </a:defRPr>
      </a:lvl2pPr>
      <a:lvl3pPr marL="880567" algn="l" defTabSz="440284" rtl="0" eaLnBrk="1" latinLnBrk="0" hangingPunct="1">
        <a:defRPr sz="1733" kern="1200">
          <a:solidFill>
            <a:schemeClr val="tx1"/>
          </a:solidFill>
          <a:latin typeface="+mn-lt"/>
          <a:ea typeface="+mn-ea"/>
          <a:cs typeface="+mn-cs"/>
        </a:defRPr>
      </a:lvl3pPr>
      <a:lvl4pPr marL="1320851" algn="l" defTabSz="440284" rtl="0" eaLnBrk="1" latinLnBrk="0" hangingPunct="1">
        <a:defRPr sz="1733" kern="1200">
          <a:solidFill>
            <a:schemeClr val="tx1"/>
          </a:solidFill>
          <a:latin typeface="+mn-lt"/>
          <a:ea typeface="+mn-ea"/>
          <a:cs typeface="+mn-cs"/>
        </a:defRPr>
      </a:lvl4pPr>
      <a:lvl5pPr marL="1761134" algn="l" defTabSz="440284" rtl="0" eaLnBrk="1" latinLnBrk="0" hangingPunct="1">
        <a:defRPr sz="1733" kern="1200">
          <a:solidFill>
            <a:schemeClr val="tx1"/>
          </a:solidFill>
          <a:latin typeface="+mn-lt"/>
          <a:ea typeface="+mn-ea"/>
          <a:cs typeface="+mn-cs"/>
        </a:defRPr>
      </a:lvl5pPr>
      <a:lvl6pPr marL="2201418" algn="l" defTabSz="440284" rtl="0" eaLnBrk="1" latinLnBrk="0" hangingPunct="1">
        <a:defRPr sz="1733" kern="1200">
          <a:solidFill>
            <a:schemeClr val="tx1"/>
          </a:solidFill>
          <a:latin typeface="+mn-lt"/>
          <a:ea typeface="+mn-ea"/>
          <a:cs typeface="+mn-cs"/>
        </a:defRPr>
      </a:lvl6pPr>
      <a:lvl7pPr marL="2641702" algn="l" defTabSz="440284" rtl="0" eaLnBrk="1" latinLnBrk="0" hangingPunct="1">
        <a:defRPr sz="1733" kern="1200">
          <a:solidFill>
            <a:schemeClr val="tx1"/>
          </a:solidFill>
          <a:latin typeface="+mn-lt"/>
          <a:ea typeface="+mn-ea"/>
          <a:cs typeface="+mn-cs"/>
        </a:defRPr>
      </a:lvl7pPr>
      <a:lvl8pPr marL="3081985" algn="l" defTabSz="440284" rtl="0" eaLnBrk="1" latinLnBrk="0" hangingPunct="1">
        <a:defRPr sz="1733" kern="1200">
          <a:solidFill>
            <a:schemeClr val="tx1"/>
          </a:solidFill>
          <a:latin typeface="+mn-lt"/>
          <a:ea typeface="+mn-ea"/>
          <a:cs typeface="+mn-cs"/>
        </a:defRPr>
      </a:lvl8pPr>
      <a:lvl9pPr marL="3522269" algn="l" defTabSz="440284" rtl="0" eaLnBrk="1" latinLnBrk="0" hangingPunct="1">
        <a:defRPr sz="173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5AA23E-9F3B-4705-91CC-5E7E5423DC71}"/>
              </a:ext>
            </a:extLst>
          </p:cNvPr>
          <p:cNvPicPr>
            <a:picLocks noChangeAspect="1"/>
          </p:cNvPicPr>
          <p:nvPr userDrawn="1"/>
        </p:nvPicPr>
        <p:blipFill>
          <a:blip r:embed="rId6"/>
          <a:stretch>
            <a:fillRect/>
          </a:stretch>
        </p:blipFill>
        <p:spPr>
          <a:xfrm>
            <a:off x="0" y="0"/>
            <a:ext cx="9906000" cy="835819"/>
          </a:xfrm>
          <a:prstGeom prst="rect">
            <a:avLst/>
          </a:prstGeom>
        </p:spPr>
      </p:pic>
      <p:sp>
        <p:nvSpPr>
          <p:cNvPr id="2" name="Espace réservé du numéro de diapositive 1"/>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a:t>
            </a:fld>
            <a:endParaRPr lang="en-US" dirty="0"/>
          </a:p>
        </p:txBody>
      </p:sp>
      <p:sp>
        <p:nvSpPr>
          <p:cNvPr id="5" name="Title Placeholder 4"/>
          <p:cNvSpPr>
            <a:spLocks noGrp="1"/>
          </p:cNvSpPr>
          <p:nvPr>
            <p:ph type="title"/>
          </p:nvPr>
        </p:nvSpPr>
        <p:spPr>
          <a:xfrm>
            <a:off x="540000" y="108000"/>
            <a:ext cx="8543925" cy="336550"/>
          </a:xfrm>
          <a:prstGeom prst="rect">
            <a:avLst/>
          </a:prstGeom>
        </p:spPr>
        <p:txBody>
          <a:bodyPr vert="horz" lIns="72000" tIns="36000" rIns="72000" bIns="36000" rtlCol="0" anchor="t">
            <a:noAutofit/>
          </a:bodyPr>
          <a:lstStyle/>
          <a:p>
            <a:pPr lvl="0"/>
            <a:r>
              <a:rPr lang="en-US" dirty="0"/>
              <a:t>Click to edit Master title style</a:t>
            </a:r>
            <a:endParaRPr lang="nl-NL" dirty="0"/>
          </a:p>
        </p:txBody>
      </p:sp>
      <p:sp>
        <p:nvSpPr>
          <p:cNvPr id="3" name="Text Placeholder 2"/>
          <p:cNvSpPr>
            <a:spLocks noGrp="1"/>
          </p:cNvSpPr>
          <p:nvPr>
            <p:ph type="body" idx="1"/>
          </p:nvPr>
        </p:nvSpPr>
        <p:spPr>
          <a:xfrm>
            <a:off x="539999" y="1080000"/>
            <a:ext cx="9000000" cy="4351338"/>
          </a:xfrm>
          <a:prstGeom prst="rect">
            <a:avLst/>
          </a:prstGeom>
        </p:spPr>
        <p:txBody>
          <a:bodyPr vert="horz" lIns="91440" tIns="45720" rIns="91440" bIns="45720" rtlCol="0">
            <a:noAutofit/>
          </a:bodyPr>
          <a:lstStyle/>
          <a:p>
            <a:pPr lvl="0"/>
            <a:r>
              <a:rPr lang="en-US" dirty="0"/>
              <a:t>Edit Master text styles</a:t>
            </a:r>
          </a:p>
          <a:p>
            <a:pPr lvl="1"/>
            <a:r>
              <a:rPr lang="en-US" dirty="0"/>
              <a:t>[Add text]</a:t>
            </a:r>
          </a:p>
          <a:p>
            <a:pPr lvl="2"/>
            <a:r>
              <a:rPr lang="en-US" dirty="0"/>
              <a:t>[Add text]</a:t>
            </a:r>
          </a:p>
          <a:p>
            <a:pPr lvl="3"/>
            <a:r>
              <a:rPr lang="en-US" dirty="0"/>
              <a:t>[Add text]</a:t>
            </a:r>
          </a:p>
        </p:txBody>
      </p:sp>
      <p:grpSp>
        <p:nvGrpSpPr>
          <p:cNvPr id="45" name="Graphic 3">
            <a:extLst>
              <a:ext uri="{FF2B5EF4-FFF2-40B4-BE49-F238E27FC236}">
                <a16:creationId xmlns:a16="http://schemas.microsoft.com/office/drawing/2014/main" id="{56B033C0-3928-468B-8CF6-1496F52E0712}"/>
              </a:ext>
            </a:extLst>
          </p:cNvPr>
          <p:cNvGrpSpPr>
            <a:grpSpLocks noChangeAspect="1"/>
          </p:cNvGrpSpPr>
          <p:nvPr userDrawn="1"/>
        </p:nvGrpSpPr>
        <p:grpSpPr>
          <a:xfrm>
            <a:off x="8928000" y="20857"/>
            <a:ext cx="857650" cy="792366"/>
            <a:chOff x="66025" y="-34306"/>
            <a:chExt cx="6381750" cy="5895975"/>
          </a:xfrm>
        </p:grpSpPr>
        <p:sp>
          <p:nvSpPr>
            <p:cNvPr id="47" name="Freeform: Shape 46">
              <a:extLst>
                <a:ext uri="{FF2B5EF4-FFF2-40B4-BE49-F238E27FC236}">
                  <a16:creationId xmlns:a16="http://schemas.microsoft.com/office/drawing/2014/main" id="{8FFBD3D4-4671-45AB-B604-0CEAAC63B7C9}"/>
                </a:ext>
              </a:extLst>
            </p:cNvPr>
            <p:cNvSpPr/>
            <p:nvPr/>
          </p:nvSpPr>
          <p:spPr>
            <a:xfrm>
              <a:off x="5751687" y="4420250"/>
              <a:ext cx="484155" cy="202882"/>
            </a:xfrm>
            <a:custGeom>
              <a:avLst/>
              <a:gdLst>
                <a:gd name="connsiteX0" fmla="*/ 426530 w 484155"/>
                <a:gd name="connsiteY0" fmla="*/ 0 h 202882"/>
                <a:gd name="connsiteX1" fmla="*/ 396050 w 484155"/>
                <a:gd name="connsiteY1" fmla="*/ 0 h 202882"/>
                <a:gd name="connsiteX2" fmla="*/ 0 w 484155"/>
                <a:gd name="connsiteY2" fmla="*/ 95 h 202882"/>
                <a:gd name="connsiteX3" fmla="*/ 0 w 484155"/>
                <a:gd name="connsiteY3" fmla="*/ 196596 h 202882"/>
                <a:gd name="connsiteX4" fmla="*/ 476 w 484155"/>
                <a:gd name="connsiteY4" fmla="*/ 202882 h 202882"/>
                <a:gd name="connsiteX5" fmla="*/ 69152 w 484155"/>
                <a:gd name="connsiteY5" fmla="*/ 135255 h 202882"/>
                <a:gd name="connsiteX6" fmla="*/ 426530 w 484155"/>
                <a:gd name="connsiteY6" fmla="*/ 135350 h 202882"/>
                <a:gd name="connsiteX7" fmla="*/ 484156 w 484155"/>
                <a:gd name="connsiteY7" fmla="*/ 77724 h 202882"/>
                <a:gd name="connsiteX8" fmla="*/ 484156 w 484155"/>
                <a:gd name="connsiteY8" fmla="*/ 57721 h 202882"/>
                <a:gd name="connsiteX9" fmla="*/ 426530 w 484155"/>
                <a:gd name="connsiteY9" fmla="*/ 0 h 20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4155" h="202882">
                  <a:moveTo>
                    <a:pt x="426530" y="0"/>
                  </a:moveTo>
                  <a:lnTo>
                    <a:pt x="396050" y="0"/>
                  </a:lnTo>
                  <a:cubicBezTo>
                    <a:pt x="63913" y="0"/>
                    <a:pt x="40767" y="0"/>
                    <a:pt x="0" y="95"/>
                  </a:cubicBezTo>
                  <a:lnTo>
                    <a:pt x="0" y="196596"/>
                  </a:lnTo>
                  <a:cubicBezTo>
                    <a:pt x="571" y="196977"/>
                    <a:pt x="476" y="199930"/>
                    <a:pt x="476" y="202882"/>
                  </a:cubicBezTo>
                  <a:cubicBezTo>
                    <a:pt x="476" y="170497"/>
                    <a:pt x="7334" y="135255"/>
                    <a:pt x="69152" y="135255"/>
                  </a:cubicBezTo>
                  <a:lnTo>
                    <a:pt x="426530" y="135350"/>
                  </a:lnTo>
                  <a:cubicBezTo>
                    <a:pt x="458248" y="135350"/>
                    <a:pt x="484156" y="109442"/>
                    <a:pt x="484156" y="77724"/>
                  </a:cubicBezTo>
                  <a:lnTo>
                    <a:pt x="484156" y="57721"/>
                  </a:lnTo>
                  <a:cubicBezTo>
                    <a:pt x="484156" y="25908"/>
                    <a:pt x="458153" y="0"/>
                    <a:pt x="426530" y="0"/>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48" name="Freeform: Shape 47">
              <a:extLst>
                <a:ext uri="{FF2B5EF4-FFF2-40B4-BE49-F238E27FC236}">
                  <a16:creationId xmlns:a16="http://schemas.microsoft.com/office/drawing/2014/main" id="{70E968C3-6094-4563-9C29-65EB27A50039}"/>
                </a:ext>
              </a:extLst>
            </p:cNvPr>
            <p:cNvSpPr/>
            <p:nvPr/>
          </p:nvSpPr>
          <p:spPr>
            <a:xfrm>
              <a:off x="4971686" y="52273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49" name="Freeform: Shape 48">
              <a:extLst>
                <a:ext uri="{FF2B5EF4-FFF2-40B4-BE49-F238E27FC236}">
                  <a16:creationId xmlns:a16="http://schemas.microsoft.com/office/drawing/2014/main" id="{55A31E9F-A94F-45F8-BF93-D84A8C6DA807}"/>
                </a:ext>
              </a:extLst>
            </p:cNvPr>
            <p:cNvSpPr/>
            <p:nvPr/>
          </p:nvSpPr>
          <p:spPr>
            <a:xfrm>
              <a:off x="4507341" y="448711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0" name="Freeform: Shape 49">
              <a:extLst>
                <a:ext uri="{FF2B5EF4-FFF2-40B4-BE49-F238E27FC236}">
                  <a16:creationId xmlns:a16="http://schemas.microsoft.com/office/drawing/2014/main" id="{C2DB8481-8B23-479A-9514-240E6508D49C}"/>
                </a:ext>
              </a:extLst>
            </p:cNvPr>
            <p:cNvSpPr/>
            <p:nvPr/>
          </p:nvSpPr>
          <p:spPr>
            <a:xfrm>
              <a:off x="4659360" y="479953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1" name="Freeform: Shape 50">
              <a:extLst>
                <a:ext uri="{FF2B5EF4-FFF2-40B4-BE49-F238E27FC236}">
                  <a16:creationId xmlns:a16="http://schemas.microsoft.com/office/drawing/2014/main" id="{20BC56EA-7519-4612-A39E-81EBB7DD740C}"/>
                </a:ext>
              </a:extLst>
            </p:cNvPr>
            <p:cNvSpPr/>
            <p:nvPr/>
          </p:nvSpPr>
          <p:spPr>
            <a:xfrm>
              <a:off x="4806046" y="50789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2" name="Freeform: Shape 51">
              <a:extLst>
                <a:ext uri="{FF2B5EF4-FFF2-40B4-BE49-F238E27FC236}">
                  <a16:creationId xmlns:a16="http://schemas.microsoft.com/office/drawing/2014/main" id="{63C56C61-7E4E-4C7A-8C28-8EC4584AD35D}"/>
                </a:ext>
              </a:extLst>
            </p:cNvPr>
            <p:cNvSpPr/>
            <p:nvPr/>
          </p:nvSpPr>
          <p:spPr>
            <a:xfrm>
              <a:off x="539988" y="2223595"/>
              <a:ext cx="151257" cy="159829"/>
            </a:xfrm>
            <a:custGeom>
              <a:avLst/>
              <a:gdLst>
                <a:gd name="connsiteX0" fmla="*/ 151257 w 151257"/>
                <a:gd name="connsiteY0" fmla="*/ 159829 h 159829"/>
                <a:gd name="connsiteX1" fmla="*/ 151257 w 151257"/>
                <a:gd name="connsiteY1" fmla="*/ 83439 h 159829"/>
                <a:gd name="connsiteX2" fmla="*/ 67818 w 151257"/>
                <a:gd name="connsiteY2" fmla="*/ 0 h 159829"/>
                <a:gd name="connsiteX3" fmla="*/ 0 w 151257"/>
                <a:gd name="connsiteY3" fmla="*/ 0 h 159829"/>
                <a:gd name="connsiteX4" fmla="*/ 0 w 151257"/>
                <a:gd name="connsiteY4" fmla="*/ 76391 h 159829"/>
                <a:gd name="connsiteX5" fmla="*/ 83439 w 151257"/>
                <a:gd name="connsiteY5" fmla="*/ 159829 h 159829"/>
                <a:gd name="connsiteX6" fmla="*/ 151257 w 151257"/>
                <a:gd name="connsiteY6" fmla="*/ 159829 h 15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257" h="159829">
                  <a:moveTo>
                    <a:pt x="151257" y="159829"/>
                  </a:moveTo>
                  <a:lnTo>
                    <a:pt x="151257" y="83439"/>
                  </a:lnTo>
                  <a:cubicBezTo>
                    <a:pt x="151257" y="37529"/>
                    <a:pt x="113729" y="0"/>
                    <a:pt x="67818" y="0"/>
                  </a:cubicBezTo>
                  <a:lnTo>
                    <a:pt x="0" y="0"/>
                  </a:lnTo>
                  <a:lnTo>
                    <a:pt x="0" y="76391"/>
                  </a:lnTo>
                  <a:cubicBezTo>
                    <a:pt x="0" y="122301"/>
                    <a:pt x="37529" y="159829"/>
                    <a:pt x="83439" y="159829"/>
                  </a:cubicBezTo>
                  <a:lnTo>
                    <a:pt x="151257" y="159829"/>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3" name="Freeform: Shape 52">
              <a:extLst>
                <a:ext uri="{FF2B5EF4-FFF2-40B4-BE49-F238E27FC236}">
                  <a16:creationId xmlns:a16="http://schemas.microsoft.com/office/drawing/2014/main" id="{4805347C-EEE8-4911-8713-96A3756D3ABD}"/>
                </a:ext>
              </a:extLst>
            </p:cNvPr>
            <p:cNvSpPr/>
            <p:nvPr/>
          </p:nvSpPr>
          <p:spPr>
            <a:xfrm>
              <a:off x="243761" y="2223595"/>
              <a:ext cx="447484" cy="566261"/>
            </a:xfrm>
            <a:custGeom>
              <a:avLst/>
              <a:gdLst>
                <a:gd name="connsiteX0" fmla="*/ 83344 w 447484"/>
                <a:gd name="connsiteY0" fmla="*/ 566261 h 566261"/>
                <a:gd name="connsiteX1" fmla="*/ 364046 w 447484"/>
                <a:gd name="connsiteY1" fmla="*/ 566261 h 566261"/>
                <a:gd name="connsiteX2" fmla="*/ 447485 w 447484"/>
                <a:gd name="connsiteY2" fmla="*/ 482822 h 566261"/>
                <a:gd name="connsiteX3" fmla="*/ 447485 w 447484"/>
                <a:gd name="connsiteY3" fmla="*/ 240316 h 566261"/>
                <a:gd name="connsiteX4" fmla="*/ 447485 w 447484"/>
                <a:gd name="connsiteY4" fmla="*/ 159829 h 566261"/>
                <a:gd name="connsiteX5" fmla="*/ 379667 w 447484"/>
                <a:gd name="connsiteY5" fmla="*/ 159829 h 566261"/>
                <a:gd name="connsiteX6" fmla="*/ 375952 w 447484"/>
                <a:gd name="connsiteY6" fmla="*/ 159829 h 566261"/>
                <a:gd name="connsiteX7" fmla="*/ 372999 w 447484"/>
                <a:gd name="connsiteY7" fmla="*/ 159544 h 566261"/>
                <a:gd name="connsiteX8" fmla="*/ 296228 w 447484"/>
                <a:gd name="connsiteY8" fmla="*/ 76391 h 566261"/>
                <a:gd name="connsiteX9" fmla="*/ 296228 w 447484"/>
                <a:gd name="connsiteY9" fmla="*/ 0 h 566261"/>
                <a:gd name="connsiteX10" fmla="*/ 237458 w 447484"/>
                <a:gd name="connsiteY10" fmla="*/ 0 h 566261"/>
                <a:gd name="connsiteX11" fmla="*/ 156496 w 447484"/>
                <a:gd name="connsiteY11" fmla="*/ 78676 h 566261"/>
                <a:gd name="connsiteX12" fmla="*/ 77153 w 447484"/>
                <a:gd name="connsiteY12" fmla="*/ 159639 h 566261"/>
                <a:gd name="connsiteX13" fmla="*/ 0 w 447484"/>
                <a:gd name="connsiteY13" fmla="*/ 240506 h 566261"/>
                <a:gd name="connsiteX14" fmla="*/ 0 w 447484"/>
                <a:gd name="connsiteY14" fmla="*/ 482632 h 566261"/>
                <a:gd name="connsiteX15" fmla="*/ 83344 w 447484"/>
                <a:gd name="connsiteY15" fmla="*/ 566261 h 56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7484" h="566261">
                  <a:moveTo>
                    <a:pt x="83344" y="566261"/>
                  </a:moveTo>
                  <a:lnTo>
                    <a:pt x="364046" y="566261"/>
                  </a:lnTo>
                  <a:cubicBezTo>
                    <a:pt x="409956" y="566261"/>
                    <a:pt x="447485" y="528733"/>
                    <a:pt x="447485" y="482822"/>
                  </a:cubicBezTo>
                  <a:lnTo>
                    <a:pt x="447485" y="240316"/>
                  </a:lnTo>
                  <a:lnTo>
                    <a:pt x="447485" y="159829"/>
                  </a:lnTo>
                  <a:lnTo>
                    <a:pt x="379667" y="159829"/>
                  </a:lnTo>
                  <a:cubicBezTo>
                    <a:pt x="378428" y="159829"/>
                    <a:pt x="377190" y="159829"/>
                    <a:pt x="375952" y="159829"/>
                  </a:cubicBezTo>
                  <a:cubicBezTo>
                    <a:pt x="374999" y="159734"/>
                    <a:pt x="373951" y="159639"/>
                    <a:pt x="372999" y="159544"/>
                  </a:cubicBezTo>
                  <a:cubicBezTo>
                    <a:pt x="330232" y="156115"/>
                    <a:pt x="296228" y="120015"/>
                    <a:pt x="296228" y="76391"/>
                  </a:cubicBezTo>
                  <a:lnTo>
                    <a:pt x="296228" y="0"/>
                  </a:lnTo>
                  <a:lnTo>
                    <a:pt x="237458" y="0"/>
                  </a:lnTo>
                  <a:cubicBezTo>
                    <a:pt x="193643" y="0"/>
                    <a:pt x="157734" y="34957"/>
                    <a:pt x="156496" y="78676"/>
                  </a:cubicBezTo>
                  <a:cubicBezTo>
                    <a:pt x="155258" y="122110"/>
                    <a:pt x="120396" y="157543"/>
                    <a:pt x="77153" y="159639"/>
                  </a:cubicBezTo>
                  <a:cubicBezTo>
                    <a:pt x="33909" y="161734"/>
                    <a:pt x="0" y="197263"/>
                    <a:pt x="0" y="240506"/>
                  </a:cubicBezTo>
                  <a:lnTo>
                    <a:pt x="0" y="482632"/>
                  </a:lnTo>
                  <a:cubicBezTo>
                    <a:pt x="0" y="528733"/>
                    <a:pt x="37529" y="566261"/>
                    <a:pt x="83344" y="566261"/>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4" name="Freeform: Shape 53">
              <a:extLst>
                <a:ext uri="{FF2B5EF4-FFF2-40B4-BE49-F238E27FC236}">
                  <a16:creationId xmlns:a16="http://schemas.microsoft.com/office/drawing/2014/main" id="{FB9ADC9D-67CE-485B-9843-09372F3614C1}"/>
                </a:ext>
              </a:extLst>
            </p:cNvPr>
            <p:cNvSpPr/>
            <p:nvPr/>
          </p:nvSpPr>
          <p:spPr>
            <a:xfrm>
              <a:off x="718392" y="1652285"/>
              <a:ext cx="1079087" cy="1436369"/>
            </a:xfrm>
            <a:custGeom>
              <a:avLst/>
              <a:gdLst>
                <a:gd name="connsiteX0" fmla="*/ 235363 w 1079087"/>
                <a:gd name="connsiteY0" fmla="*/ 707612 h 1436369"/>
                <a:gd name="connsiteX1" fmla="*/ 366617 w 1079087"/>
                <a:gd name="connsiteY1" fmla="*/ 707612 h 1436369"/>
                <a:gd name="connsiteX2" fmla="*/ 373856 w 1079087"/>
                <a:gd name="connsiteY2" fmla="*/ 707326 h 1436369"/>
                <a:gd name="connsiteX3" fmla="*/ 387953 w 1079087"/>
                <a:gd name="connsiteY3" fmla="*/ 707326 h 1436369"/>
                <a:gd name="connsiteX4" fmla="*/ 388906 w 1079087"/>
                <a:gd name="connsiteY4" fmla="*/ 707422 h 1436369"/>
                <a:gd name="connsiteX5" fmla="*/ 463772 w 1079087"/>
                <a:gd name="connsiteY5" fmla="*/ 788194 h 1436369"/>
                <a:gd name="connsiteX6" fmla="*/ 463772 w 1079087"/>
                <a:gd name="connsiteY6" fmla="*/ 789527 h 1436369"/>
                <a:gd name="connsiteX7" fmla="*/ 386239 w 1079087"/>
                <a:gd name="connsiteY7" fmla="*/ 870490 h 1436369"/>
                <a:gd name="connsiteX8" fmla="*/ 306896 w 1079087"/>
                <a:gd name="connsiteY8" fmla="*/ 945166 h 1436369"/>
                <a:gd name="connsiteX9" fmla="*/ 226314 w 1079087"/>
                <a:gd name="connsiteY9" fmla="*/ 1017746 h 1436369"/>
                <a:gd name="connsiteX10" fmla="*/ 206407 w 1079087"/>
                <a:gd name="connsiteY10" fmla="*/ 1017746 h 1436369"/>
                <a:gd name="connsiteX11" fmla="*/ 146495 w 1079087"/>
                <a:gd name="connsiteY11" fmla="*/ 1077658 h 1436369"/>
                <a:gd name="connsiteX12" fmla="*/ 146495 w 1079087"/>
                <a:gd name="connsiteY12" fmla="*/ 1083850 h 1436369"/>
                <a:gd name="connsiteX13" fmla="*/ 206407 w 1079087"/>
                <a:gd name="connsiteY13" fmla="*/ 1143762 h 1436369"/>
                <a:gd name="connsiteX14" fmla="*/ 225362 w 1079087"/>
                <a:gd name="connsiteY14" fmla="*/ 1143762 h 1436369"/>
                <a:gd name="connsiteX15" fmla="*/ 306324 w 1079087"/>
                <a:gd name="connsiteY15" fmla="*/ 1224724 h 1436369"/>
                <a:gd name="connsiteX16" fmla="*/ 306324 w 1079087"/>
                <a:gd name="connsiteY16" fmla="*/ 1229392 h 1436369"/>
                <a:gd name="connsiteX17" fmla="*/ 225362 w 1079087"/>
                <a:gd name="connsiteY17" fmla="*/ 1310354 h 1436369"/>
                <a:gd name="connsiteX18" fmla="*/ 59912 w 1079087"/>
                <a:gd name="connsiteY18" fmla="*/ 1310354 h 1436369"/>
                <a:gd name="connsiteX19" fmla="*/ 0 w 1079087"/>
                <a:gd name="connsiteY19" fmla="*/ 1370266 h 1436369"/>
                <a:gd name="connsiteX20" fmla="*/ 0 w 1079087"/>
                <a:gd name="connsiteY20" fmla="*/ 1376458 h 1436369"/>
                <a:gd name="connsiteX21" fmla="*/ 59912 w 1079087"/>
                <a:gd name="connsiteY21" fmla="*/ 1436370 h 1436369"/>
                <a:gd name="connsiteX22" fmla="*/ 389954 w 1079087"/>
                <a:gd name="connsiteY22" fmla="*/ 1436370 h 1436369"/>
                <a:gd name="connsiteX23" fmla="*/ 397764 w 1079087"/>
                <a:gd name="connsiteY23" fmla="*/ 1436370 h 1436369"/>
                <a:gd name="connsiteX24" fmla="*/ 521208 w 1079087"/>
                <a:gd name="connsiteY24" fmla="*/ 1436370 h 1436369"/>
                <a:gd name="connsiteX25" fmla="*/ 603980 w 1079087"/>
                <a:gd name="connsiteY25" fmla="*/ 1363218 h 1436369"/>
                <a:gd name="connsiteX26" fmla="*/ 684371 w 1079087"/>
                <a:gd name="connsiteY26" fmla="*/ 1292162 h 1436369"/>
                <a:gd name="connsiteX27" fmla="*/ 838390 w 1079087"/>
                <a:gd name="connsiteY27" fmla="*/ 1292162 h 1436369"/>
                <a:gd name="connsiteX28" fmla="*/ 920782 w 1079087"/>
                <a:gd name="connsiteY28" fmla="*/ 1221581 h 1436369"/>
                <a:gd name="connsiteX29" fmla="*/ 998315 w 1079087"/>
                <a:gd name="connsiteY29" fmla="*/ 1153192 h 1436369"/>
                <a:gd name="connsiteX30" fmla="*/ 1079087 w 1079087"/>
                <a:gd name="connsiteY30" fmla="*/ 1069848 h 1436369"/>
                <a:gd name="connsiteX31" fmla="*/ 1079087 w 1079087"/>
                <a:gd name="connsiteY31" fmla="*/ 956310 h 1436369"/>
                <a:gd name="connsiteX32" fmla="*/ 998792 w 1079087"/>
                <a:gd name="connsiteY32" fmla="*/ 872966 h 1436369"/>
                <a:gd name="connsiteX33" fmla="*/ 921258 w 1079087"/>
                <a:gd name="connsiteY33" fmla="*/ 800672 h 1436369"/>
                <a:gd name="connsiteX34" fmla="*/ 840581 w 1079087"/>
                <a:gd name="connsiteY34" fmla="*/ 726186 h 1436369"/>
                <a:gd name="connsiteX35" fmla="*/ 761810 w 1079087"/>
                <a:gd name="connsiteY35" fmla="*/ 645223 h 1436369"/>
                <a:gd name="connsiteX36" fmla="*/ 761810 w 1079087"/>
                <a:gd name="connsiteY36" fmla="*/ 515969 h 1436369"/>
                <a:gd name="connsiteX37" fmla="*/ 684657 w 1079087"/>
                <a:gd name="connsiteY37" fmla="*/ 432816 h 1436369"/>
                <a:gd name="connsiteX38" fmla="*/ 609695 w 1079087"/>
                <a:gd name="connsiteY38" fmla="*/ 352044 h 1436369"/>
                <a:gd name="connsiteX39" fmla="*/ 609695 w 1079087"/>
                <a:gd name="connsiteY39" fmla="*/ 224980 h 1436369"/>
                <a:gd name="connsiteX40" fmla="*/ 527780 w 1079087"/>
                <a:gd name="connsiteY40" fmla="*/ 141541 h 1436369"/>
                <a:gd name="connsiteX41" fmla="*/ 449009 w 1079087"/>
                <a:gd name="connsiteY41" fmla="*/ 71818 h 1436369"/>
                <a:gd name="connsiteX42" fmla="*/ 366427 w 1079087"/>
                <a:gd name="connsiteY42" fmla="*/ 0 h 1436369"/>
                <a:gd name="connsiteX43" fmla="*/ 235363 w 1079087"/>
                <a:gd name="connsiteY43" fmla="*/ 0 h 1436369"/>
                <a:gd name="connsiteX44" fmla="*/ 151924 w 1079087"/>
                <a:gd name="connsiteY44" fmla="*/ 83439 h 1436369"/>
                <a:gd name="connsiteX45" fmla="*/ 151924 w 1079087"/>
                <a:gd name="connsiteY45" fmla="*/ 624268 h 1436369"/>
                <a:gd name="connsiteX46" fmla="*/ 235363 w 1079087"/>
                <a:gd name="connsiteY46" fmla="*/ 707612 h 143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79087" h="1436369">
                  <a:moveTo>
                    <a:pt x="235363" y="707612"/>
                  </a:moveTo>
                  <a:lnTo>
                    <a:pt x="366617" y="707612"/>
                  </a:lnTo>
                  <a:cubicBezTo>
                    <a:pt x="369094" y="707612"/>
                    <a:pt x="371475" y="707517"/>
                    <a:pt x="373856" y="707326"/>
                  </a:cubicBezTo>
                  <a:cubicBezTo>
                    <a:pt x="378809" y="706850"/>
                    <a:pt x="383000" y="706850"/>
                    <a:pt x="387953" y="707326"/>
                  </a:cubicBezTo>
                  <a:cubicBezTo>
                    <a:pt x="388239" y="707326"/>
                    <a:pt x="388620" y="707422"/>
                    <a:pt x="388906" y="707422"/>
                  </a:cubicBezTo>
                  <a:cubicBezTo>
                    <a:pt x="431292" y="710660"/>
                    <a:pt x="463772" y="745712"/>
                    <a:pt x="463772" y="788194"/>
                  </a:cubicBezTo>
                  <a:lnTo>
                    <a:pt x="463772" y="789527"/>
                  </a:lnTo>
                  <a:cubicBezTo>
                    <a:pt x="463772" y="832866"/>
                    <a:pt x="429578" y="868585"/>
                    <a:pt x="386239" y="870490"/>
                  </a:cubicBezTo>
                  <a:cubicBezTo>
                    <a:pt x="344900" y="872299"/>
                    <a:pt x="311182" y="904494"/>
                    <a:pt x="306896" y="945166"/>
                  </a:cubicBezTo>
                  <a:cubicBezTo>
                    <a:pt x="302514" y="986599"/>
                    <a:pt x="267938" y="1017746"/>
                    <a:pt x="226314" y="1017746"/>
                  </a:cubicBezTo>
                  <a:lnTo>
                    <a:pt x="206407" y="1017746"/>
                  </a:lnTo>
                  <a:cubicBezTo>
                    <a:pt x="173450" y="1017746"/>
                    <a:pt x="146495" y="1044702"/>
                    <a:pt x="146495" y="1077658"/>
                  </a:cubicBezTo>
                  <a:lnTo>
                    <a:pt x="146495" y="1083850"/>
                  </a:lnTo>
                  <a:cubicBezTo>
                    <a:pt x="146495" y="1116806"/>
                    <a:pt x="173450" y="1143762"/>
                    <a:pt x="206407" y="1143762"/>
                  </a:cubicBezTo>
                  <a:lnTo>
                    <a:pt x="225362" y="1143762"/>
                  </a:lnTo>
                  <a:cubicBezTo>
                    <a:pt x="269939" y="1143762"/>
                    <a:pt x="306324" y="1180148"/>
                    <a:pt x="306324" y="1224724"/>
                  </a:cubicBezTo>
                  <a:lnTo>
                    <a:pt x="306324" y="1229392"/>
                  </a:lnTo>
                  <a:cubicBezTo>
                    <a:pt x="306324" y="1273969"/>
                    <a:pt x="269939" y="1310354"/>
                    <a:pt x="225362" y="1310354"/>
                  </a:cubicBezTo>
                  <a:lnTo>
                    <a:pt x="59912" y="1310354"/>
                  </a:lnTo>
                  <a:cubicBezTo>
                    <a:pt x="26956" y="1310354"/>
                    <a:pt x="0" y="1337310"/>
                    <a:pt x="0" y="1370266"/>
                  </a:cubicBezTo>
                  <a:lnTo>
                    <a:pt x="0" y="1376458"/>
                  </a:lnTo>
                  <a:cubicBezTo>
                    <a:pt x="0" y="1409414"/>
                    <a:pt x="26956" y="1436370"/>
                    <a:pt x="59912" y="1436370"/>
                  </a:cubicBezTo>
                  <a:lnTo>
                    <a:pt x="389954" y="1436370"/>
                  </a:lnTo>
                  <a:lnTo>
                    <a:pt x="397764" y="1436370"/>
                  </a:lnTo>
                  <a:lnTo>
                    <a:pt x="521208" y="1436370"/>
                  </a:lnTo>
                  <a:cubicBezTo>
                    <a:pt x="563594" y="1436370"/>
                    <a:pt x="598932" y="1404271"/>
                    <a:pt x="603980" y="1363218"/>
                  </a:cubicBezTo>
                  <a:cubicBezTo>
                    <a:pt x="609028" y="1322451"/>
                    <a:pt x="643223" y="1292162"/>
                    <a:pt x="684371" y="1292162"/>
                  </a:cubicBezTo>
                  <a:lnTo>
                    <a:pt x="838390" y="1292162"/>
                  </a:lnTo>
                  <a:cubicBezTo>
                    <a:pt x="879920" y="1292162"/>
                    <a:pt x="914590" y="1261396"/>
                    <a:pt x="920782" y="1221581"/>
                  </a:cubicBezTo>
                  <a:cubicBezTo>
                    <a:pt x="926878" y="1182719"/>
                    <a:pt x="958977" y="1154335"/>
                    <a:pt x="998315" y="1153192"/>
                  </a:cubicBezTo>
                  <a:cubicBezTo>
                    <a:pt x="1042988" y="1151763"/>
                    <a:pt x="1079087" y="1114806"/>
                    <a:pt x="1079087" y="1069848"/>
                  </a:cubicBezTo>
                  <a:lnTo>
                    <a:pt x="1079087" y="956310"/>
                  </a:lnTo>
                  <a:cubicBezTo>
                    <a:pt x="1079087" y="911447"/>
                    <a:pt x="1043273" y="874586"/>
                    <a:pt x="998792" y="872966"/>
                  </a:cubicBezTo>
                  <a:cubicBezTo>
                    <a:pt x="958310" y="871442"/>
                    <a:pt x="925640" y="840962"/>
                    <a:pt x="921258" y="800672"/>
                  </a:cubicBezTo>
                  <a:cubicBezTo>
                    <a:pt x="916877" y="759619"/>
                    <a:pt x="882396" y="727329"/>
                    <a:pt x="840581" y="726186"/>
                  </a:cubicBezTo>
                  <a:cubicBezTo>
                    <a:pt x="796766" y="724948"/>
                    <a:pt x="761810" y="689038"/>
                    <a:pt x="761810" y="645223"/>
                  </a:cubicBezTo>
                  <a:lnTo>
                    <a:pt x="761810" y="515969"/>
                  </a:lnTo>
                  <a:cubicBezTo>
                    <a:pt x="761810" y="472154"/>
                    <a:pt x="727615" y="436055"/>
                    <a:pt x="684657" y="432816"/>
                  </a:cubicBezTo>
                  <a:cubicBezTo>
                    <a:pt x="642271" y="429577"/>
                    <a:pt x="609695" y="394525"/>
                    <a:pt x="609695" y="352044"/>
                  </a:cubicBezTo>
                  <a:lnTo>
                    <a:pt x="609695" y="224980"/>
                  </a:lnTo>
                  <a:cubicBezTo>
                    <a:pt x="609695" y="179641"/>
                    <a:pt x="572929" y="142399"/>
                    <a:pt x="527780" y="141541"/>
                  </a:cubicBezTo>
                  <a:cubicBezTo>
                    <a:pt x="487680" y="140875"/>
                    <a:pt x="454533" y="111538"/>
                    <a:pt x="449009" y="71818"/>
                  </a:cubicBezTo>
                  <a:cubicBezTo>
                    <a:pt x="443294" y="31337"/>
                    <a:pt x="408337" y="0"/>
                    <a:pt x="366427" y="0"/>
                  </a:cubicBezTo>
                  <a:lnTo>
                    <a:pt x="235363" y="0"/>
                  </a:lnTo>
                  <a:cubicBezTo>
                    <a:pt x="189452" y="0"/>
                    <a:pt x="151924" y="37528"/>
                    <a:pt x="151924" y="83439"/>
                  </a:cubicBezTo>
                  <a:lnTo>
                    <a:pt x="151924" y="624268"/>
                  </a:lnTo>
                  <a:cubicBezTo>
                    <a:pt x="151924" y="670084"/>
                    <a:pt x="189452" y="707612"/>
                    <a:pt x="235363" y="707612"/>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5" name="Freeform: Shape 54">
              <a:extLst>
                <a:ext uri="{FF2B5EF4-FFF2-40B4-BE49-F238E27FC236}">
                  <a16:creationId xmlns:a16="http://schemas.microsoft.com/office/drawing/2014/main" id="{47B7A1B4-FD2D-44A8-A32B-03E30BD09CF7}"/>
                </a:ext>
              </a:extLst>
            </p:cNvPr>
            <p:cNvSpPr/>
            <p:nvPr/>
          </p:nvSpPr>
          <p:spPr>
            <a:xfrm>
              <a:off x="4979019" y="1499219"/>
              <a:ext cx="450437" cy="290036"/>
            </a:xfrm>
            <a:custGeom>
              <a:avLst/>
              <a:gdLst>
                <a:gd name="connsiteX0" fmla="*/ 450438 w 450437"/>
                <a:gd name="connsiteY0" fmla="*/ 0 h 290036"/>
                <a:gd name="connsiteX1" fmla="*/ 70009 w 450437"/>
                <a:gd name="connsiteY1" fmla="*/ 0 h 290036"/>
                <a:gd name="connsiteX2" fmla="*/ 0 w 450437"/>
                <a:gd name="connsiteY2" fmla="*/ 70009 h 290036"/>
                <a:gd name="connsiteX3" fmla="*/ 0 w 450437"/>
                <a:gd name="connsiteY3" fmla="*/ 220028 h 290036"/>
                <a:gd name="connsiteX4" fmla="*/ 70009 w 450437"/>
                <a:gd name="connsiteY4" fmla="*/ 290036 h 290036"/>
                <a:gd name="connsiteX5" fmla="*/ 450438 w 450437"/>
                <a:gd name="connsiteY5" fmla="*/ 290036 h 290036"/>
                <a:gd name="connsiteX6" fmla="*/ 450438 w 450437"/>
                <a:gd name="connsiteY6" fmla="*/ 0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437" h="290036">
                  <a:moveTo>
                    <a:pt x="450438" y="0"/>
                  </a:moveTo>
                  <a:lnTo>
                    <a:pt x="70009" y="0"/>
                  </a:lnTo>
                  <a:cubicBezTo>
                    <a:pt x="31528" y="0"/>
                    <a:pt x="0" y="31528"/>
                    <a:pt x="0" y="70009"/>
                  </a:cubicBezTo>
                  <a:lnTo>
                    <a:pt x="0" y="220028"/>
                  </a:lnTo>
                  <a:cubicBezTo>
                    <a:pt x="0" y="258509"/>
                    <a:pt x="31528" y="290036"/>
                    <a:pt x="70009" y="290036"/>
                  </a:cubicBezTo>
                  <a:lnTo>
                    <a:pt x="450438" y="290036"/>
                  </a:lnTo>
                  <a:lnTo>
                    <a:pt x="45043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6" name="Freeform: Shape 55">
              <a:extLst>
                <a:ext uri="{FF2B5EF4-FFF2-40B4-BE49-F238E27FC236}">
                  <a16:creationId xmlns:a16="http://schemas.microsoft.com/office/drawing/2014/main" id="{577E858F-FC3D-459D-84E3-39455C9A7343}"/>
                </a:ext>
              </a:extLst>
            </p:cNvPr>
            <p:cNvSpPr/>
            <p:nvPr/>
          </p:nvSpPr>
          <p:spPr>
            <a:xfrm>
              <a:off x="4666981" y="1789445"/>
              <a:ext cx="762571" cy="290036"/>
            </a:xfrm>
            <a:custGeom>
              <a:avLst/>
              <a:gdLst>
                <a:gd name="connsiteX0" fmla="*/ 762476 w 762571"/>
                <a:gd name="connsiteY0" fmla="*/ 290036 h 290036"/>
                <a:gd name="connsiteX1" fmla="*/ 70009 w 762571"/>
                <a:gd name="connsiteY1" fmla="*/ 290036 h 290036"/>
                <a:gd name="connsiteX2" fmla="*/ 0 w 762571"/>
                <a:gd name="connsiteY2" fmla="*/ 220028 h 290036"/>
                <a:gd name="connsiteX3" fmla="*/ 0 w 762571"/>
                <a:gd name="connsiteY3" fmla="*/ 70009 h 290036"/>
                <a:gd name="connsiteX4" fmla="*/ 70009 w 762571"/>
                <a:gd name="connsiteY4" fmla="*/ 0 h 290036"/>
                <a:gd name="connsiteX5" fmla="*/ 208216 w 762571"/>
                <a:gd name="connsiteY5" fmla="*/ 0 h 290036"/>
                <a:gd name="connsiteX6" fmla="*/ 299847 w 762571"/>
                <a:gd name="connsiteY6" fmla="*/ 61531 h 290036"/>
                <a:gd name="connsiteX7" fmla="*/ 299847 w 762571"/>
                <a:gd name="connsiteY7" fmla="*/ 77629 h 290036"/>
                <a:gd name="connsiteX8" fmla="*/ 368046 w 762571"/>
                <a:gd name="connsiteY8" fmla="*/ 145828 h 290036"/>
                <a:gd name="connsiteX9" fmla="*/ 391763 w 762571"/>
                <a:gd name="connsiteY9" fmla="*/ 145828 h 290036"/>
                <a:gd name="connsiteX10" fmla="*/ 459962 w 762571"/>
                <a:gd name="connsiteY10" fmla="*/ 77629 h 290036"/>
                <a:gd name="connsiteX11" fmla="*/ 459962 w 762571"/>
                <a:gd name="connsiteY11" fmla="*/ 61531 h 290036"/>
                <a:gd name="connsiteX12" fmla="*/ 421005 w 762571"/>
                <a:gd name="connsiteY12" fmla="*/ 0 h 290036"/>
                <a:gd name="connsiteX13" fmla="*/ 762571 w 762571"/>
                <a:gd name="connsiteY13" fmla="*/ 0 h 290036"/>
                <a:gd name="connsiteX14" fmla="*/ 762571 w 762571"/>
                <a:gd name="connsiteY14" fmla="*/ 290036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2571" h="290036">
                  <a:moveTo>
                    <a:pt x="762476" y="290036"/>
                  </a:moveTo>
                  <a:lnTo>
                    <a:pt x="70009" y="290036"/>
                  </a:lnTo>
                  <a:cubicBezTo>
                    <a:pt x="31528" y="290036"/>
                    <a:pt x="0" y="258509"/>
                    <a:pt x="0" y="220028"/>
                  </a:cubicBezTo>
                  <a:lnTo>
                    <a:pt x="0" y="70009"/>
                  </a:lnTo>
                  <a:cubicBezTo>
                    <a:pt x="0" y="31528"/>
                    <a:pt x="31528" y="0"/>
                    <a:pt x="70009" y="0"/>
                  </a:cubicBezTo>
                  <a:lnTo>
                    <a:pt x="208216" y="0"/>
                  </a:lnTo>
                  <a:cubicBezTo>
                    <a:pt x="268224" y="1143"/>
                    <a:pt x="299847" y="34480"/>
                    <a:pt x="299847" y="61531"/>
                  </a:cubicBezTo>
                  <a:lnTo>
                    <a:pt x="299847" y="77629"/>
                  </a:lnTo>
                  <a:cubicBezTo>
                    <a:pt x="299847" y="115157"/>
                    <a:pt x="330517" y="145828"/>
                    <a:pt x="368046" y="145828"/>
                  </a:cubicBezTo>
                  <a:lnTo>
                    <a:pt x="391763" y="145828"/>
                  </a:lnTo>
                  <a:cubicBezTo>
                    <a:pt x="429292" y="145828"/>
                    <a:pt x="459962" y="115157"/>
                    <a:pt x="459962" y="77629"/>
                  </a:cubicBezTo>
                  <a:lnTo>
                    <a:pt x="459962" y="61531"/>
                  </a:lnTo>
                  <a:cubicBezTo>
                    <a:pt x="459962" y="34480"/>
                    <a:pt x="443960" y="10954"/>
                    <a:pt x="421005" y="0"/>
                  </a:cubicBezTo>
                  <a:lnTo>
                    <a:pt x="762571" y="0"/>
                  </a:lnTo>
                  <a:lnTo>
                    <a:pt x="762571" y="29003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7" name="Freeform: Shape 56">
              <a:extLst>
                <a:ext uri="{FF2B5EF4-FFF2-40B4-BE49-F238E27FC236}">
                  <a16:creationId xmlns:a16="http://schemas.microsoft.com/office/drawing/2014/main" id="{4D18E699-492E-4A0A-8F83-20CA3D9275C1}"/>
                </a:ext>
              </a:extLst>
            </p:cNvPr>
            <p:cNvSpPr/>
            <p:nvPr/>
          </p:nvSpPr>
          <p:spPr>
            <a:xfrm>
              <a:off x="4752787" y="2078719"/>
              <a:ext cx="676764" cy="280797"/>
            </a:xfrm>
            <a:custGeom>
              <a:avLst/>
              <a:gdLst>
                <a:gd name="connsiteX0" fmla="*/ 676764 w 676764"/>
                <a:gd name="connsiteY0" fmla="*/ 63056 h 280797"/>
                <a:gd name="connsiteX1" fmla="*/ 676764 w 676764"/>
                <a:gd name="connsiteY1" fmla="*/ 75914 h 280797"/>
                <a:gd name="connsiteX2" fmla="*/ 676764 w 676764"/>
                <a:gd name="connsiteY2" fmla="*/ 84106 h 280797"/>
                <a:gd name="connsiteX3" fmla="*/ 616281 w 676764"/>
                <a:gd name="connsiteY3" fmla="*/ 144590 h 280797"/>
                <a:gd name="connsiteX4" fmla="*/ 526174 w 676764"/>
                <a:gd name="connsiteY4" fmla="*/ 144590 h 280797"/>
                <a:gd name="connsiteX5" fmla="*/ 526174 w 676764"/>
                <a:gd name="connsiteY5" fmla="*/ 220313 h 280797"/>
                <a:gd name="connsiteX6" fmla="*/ 465691 w 676764"/>
                <a:gd name="connsiteY6" fmla="*/ 280797 h 280797"/>
                <a:gd name="connsiteX7" fmla="*/ 227566 w 676764"/>
                <a:gd name="connsiteY7" fmla="*/ 280797 h 280797"/>
                <a:gd name="connsiteX8" fmla="*/ 227566 w 676764"/>
                <a:gd name="connsiteY8" fmla="*/ 205073 h 280797"/>
                <a:gd name="connsiteX9" fmla="*/ 167082 w 676764"/>
                <a:gd name="connsiteY9" fmla="*/ 144590 h 280797"/>
                <a:gd name="connsiteX10" fmla="*/ 7348 w 676764"/>
                <a:gd name="connsiteY10" fmla="*/ 144590 h 280797"/>
                <a:gd name="connsiteX11" fmla="*/ 67832 w 676764"/>
                <a:gd name="connsiteY11" fmla="*/ 84106 h 280797"/>
                <a:gd name="connsiteX12" fmla="*/ 67832 w 676764"/>
                <a:gd name="connsiteY12" fmla="*/ 63056 h 280797"/>
                <a:gd name="connsiteX13" fmla="*/ 7348 w 676764"/>
                <a:gd name="connsiteY13" fmla="*/ 2572 h 280797"/>
                <a:gd name="connsiteX14" fmla="*/ 96502 w 676764"/>
                <a:gd name="connsiteY14" fmla="*/ 1905 h 280797"/>
                <a:gd name="connsiteX15" fmla="*/ 96502 w 676764"/>
                <a:gd name="connsiteY15" fmla="*/ 0 h 280797"/>
                <a:gd name="connsiteX16" fmla="*/ 465691 w 676764"/>
                <a:gd name="connsiteY16" fmla="*/ 0 h 280797"/>
                <a:gd name="connsiteX17" fmla="*/ 676764 w 676764"/>
                <a:gd name="connsiteY17" fmla="*/ 0 h 280797"/>
                <a:gd name="connsiteX18" fmla="*/ 676764 w 676764"/>
                <a:gd name="connsiteY18" fmla="*/ 63056 h 28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6764" h="280797">
                  <a:moveTo>
                    <a:pt x="676764" y="63056"/>
                  </a:moveTo>
                  <a:lnTo>
                    <a:pt x="676764" y="75914"/>
                  </a:lnTo>
                  <a:lnTo>
                    <a:pt x="676764" y="84106"/>
                  </a:lnTo>
                  <a:cubicBezTo>
                    <a:pt x="676764" y="117348"/>
                    <a:pt x="649523" y="144590"/>
                    <a:pt x="616281" y="144590"/>
                  </a:cubicBezTo>
                  <a:lnTo>
                    <a:pt x="526174" y="144590"/>
                  </a:lnTo>
                  <a:lnTo>
                    <a:pt x="526174" y="220313"/>
                  </a:lnTo>
                  <a:cubicBezTo>
                    <a:pt x="526174" y="253556"/>
                    <a:pt x="498933" y="280797"/>
                    <a:pt x="465691" y="280797"/>
                  </a:cubicBezTo>
                  <a:lnTo>
                    <a:pt x="227566" y="280797"/>
                  </a:lnTo>
                  <a:lnTo>
                    <a:pt x="227566" y="205073"/>
                  </a:lnTo>
                  <a:cubicBezTo>
                    <a:pt x="227566" y="171831"/>
                    <a:pt x="200324" y="144590"/>
                    <a:pt x="167082" y="144590"/>
                  </a:cubicBezTo>
                  <a:lnTo>
                    <a:pt x="7348" y="144590"/>
                  </a:lnTo>
                  <a:cubicBezTo>
                    <a:pt x="40590" y="144590"/>
                    <a:pt x="67832" y="117443"/>
                    <a:pt x="67832" y="84106"/>
                  </a:cubicBezTo>
                  <a:lnTo>
                    <a:pt x="67832" y="63056"/>
                  </a:lnTo>
                  <a:cubicBezTo>
                    <a:pt x="67832" y="29813"/>
                    <a:pt x="40590" y="2572"/>
                    <a:pt x="7348" y="2572"/>
                  </a:cubicBezTo>
                  <a:cubicBezTo>
                    <a:pt x="-18370" y="2572"/>
                    <a:pt x="26302" y="2286"/>
                    <a:pt x="96502" y="1905"/>
                  </a:cubicBezTo>
                  <a:lnTo>
                    <a:pt x="96502" y="0"/>
                  </a:lnTo>
                  <a:lnTo>
                    <a:pt x="465691" y="0"/>
                  </a:lnTo>
                  <a:lnTo>
                    <a:pt x="676764" y="0"/>
                  </a:lnTo>
                  <a:lnTo>
                    <a:pt x="676764" y="6305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8" name="Freeform: Shape 57">
              <a:extLst>
                <a:ext uri="{FF2B5EF4-FFF2-40B4-BE49-F238E27FC236}">
                  <a16:creationId xmlns:a16="http://schemas.microsoft.com/office/drawing/2014/main" id="{D57D48E2-D36D-4C65-8FB4-4F27AF98A90F}"/>
                </a:ext>
              </a:extLst>
            </p:cNvPr>
            <p:cNvSpPr/>
            <p:nvPr/>
          </p:nvSpPr>
          <p:spPr>
            <a:xfrm>
              <a:off x="4480672" y="2223214"/>
              <a:ext cx="495776" cy="136207"/>
            </a:xfrm>
            <a:custGeom>
              <a:avLst/>
              <a:gdLst>
                <a:gd name="connsiteX0" fmla="*/ 495776 w 495776"/>
                <a:gd name="connsiteY0" fmla="*/ 136208 h 136207"/>
                <a:gd name="connsiteX1" fmla="*/ 495776 w 495776"/>
                <a:gd name="connsiteY1" fmla="*/ 60484 h 136207"/>
                <a:gd name="connsiteX2" fmla="*/ 435292 w 495776"/>
                <a:gd name="connsiteY2" fmla="*/ 0 h 136207"/>
                <a:gd name="connsiteX3" fmla="*/ 89630 w 495776"/>
                <a:gd name="connsiteY3" fmla="*/ 0 h 136207"/>
                <a:gd name="connsiteX4" fmla="*/ 29146 w 495776"/>
                <a:gd name="connsiteY4" fmla="*/ 60484 h 136207"/>
                <a:gd name="connsiteX5" fmla="*/ 29146 w 495776"/>
                <a:gd name="connsiteY5" fmla="*/ 73914 h 136207"/>
                <a:gd name="connsiteX6" fmla="*/ 0 w 495776"/>
                <a:gd name="connsiteY6" fmla="*/ 136208 h 136207"/>
                <a:gd name="connsiteX7" fmla="*/ 495776 w 495776"/>
                <a:gd name="connsiteY7" fmla="*/ 136208 h 13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776" h="136207">
                  <a:moveTo>
                    <a:pt x="495776" y="136208"/>
                  </a:moveTo>
                  <a:lnTo>
                    <a:pt x="495776" y="60484"/>
                  </a:lnTo>
                  <a:cubicBezTo>
                    <a:pt x="495776" y="27242"/>
                    <a:pt x="468534" y="0"/>
                    <a:pt x="435292" y="0"/>
                  </a:cubicBezTo>
                  <a:lnTo>
                    <a:pt x="89630" y="0"/>
                  </a:lnTo>
                  <a:cubicBezTo>
                    <a:pt x="56388" y="0"/>
                    <a:pt x="29146" y="27242"/>
                    <a:pt x="29146" y="60484"/>
                  </a:cubicBezTo>
                  <a:lnTo>
                    <a:pt x="29146" y="73914"/>
                  </a:lnTo>
                  <a:cubicBezTo>
                    <a:pt x="29146" y="98870"/>
                    <a:pt x="17907" y="121253"/>
                    <a:pt x="0" y="136208"/>
                  </a:cubicBezTo>
                  <a:lnTo>
                    <a:pt x="495776" y="136208"/>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9" name="Freeform: Shape 58">
              <a:extLst>
                <a:ext uri="{FF2B5EF4-FFF2-40B4-BE49-F238E27FC236}">
                  <a16:creationId xmlns:a16="http://schemas.microsoft.com/office/drawing/2014/main" id="{CC95BA71-F64B-4E49-913A-83C7DB7E2B10}"/>
                </a:ext>
              </a:extLst>
            </p:cNvPr>
            <p:cNvSpPr/>
            <p:nvPr/>
          </p:nvSpPr>
          <p:spPr>
            <a:xfrm>
              <a:off x="3380820" y="2942637"/>
              <a:ext cx="1117568" cy="468344"/>
            </a:xfrm>
            <a:custGeom>
              <a:avLst/>
              <a:gdLst>
                <a:gd name="connsiteX0" fmla="*/ 1117568 w 1117568"/>
                <a:gd name="connsiteY0" fmla="*/ 208883 h 468344"/>
                <a:gd name="connsiteX1" fmla="*/ 1117568 w 1117568"/>
                <a:gd name="connsiteY1" fmla="*/ 303943 h 468344"/>
                <a:gd name="connsiteX2" fmla="*/ 1047559 w 1117568"/>
                <a:gd name="connsiteY2" fmla="*/ 303276 h 468344"/>
                <a:gd name="connsiteX3" fmla="*/ 1041273 w 1117568"/>
                <a:gd name="connsiteY3" fmla="*/ 303276 h 468344"/>
                <a:gd name="connsiteX4" fmla="*/ 960310 w 1117568"/>
                <a:gd name="connsiteY4" fmla="*/ 384238 h 468344"/>
                <a:gd name="connsiteX5" fmla="*/ 960310 w 1117568"/>
                <a:gd name="connsiteY5" fmla="*/ 398335 h 468344"/>
                <a:gd name="connsiteX6" fmla="*/ 890302 w 1117568"/>
                <a:gd name="connsiteY6" fmla="*/ 468344 h 468344"/>
                <a:gd name="connsiteX7" fmla="*/ 323088 w 1117568"/>
                <a:gd name="connsiteY7" fmla="*/ 468344 h 468344"/>
                <a:gd name="connsiteX8" fmla="*/ 322421 w 1117568"/>
                <a:gd name="connsiteY8" fmla="*/ 398335 h 468344"/>
                <a:gd name="connsiteX9" fmla="*/ 322421 w 1117568"/>
                <a:gd name="connsiteY9" fmla="*/ 384238 h 468344"/>
                <a:gd name="connsiteX10" fmla="*/ 241459 w 1117568"/>
                <a:gd name="connsiteY10" fmla="*/ 303276 h 468344"/>
                <a:gd name="connsiteX11" fmla="*/ 224695 w 1117568"/>
                <a:gd name="connsiteY11" fmla="*/ 303276 h 468344"/>
                <a:gd name="connsiteX12" fmla="*/ 154876 w 1117568"/>
                <a:gd name="connsiteY12" fmla="*/ 238887 h 468344"/>
                <a:gd name="connsiteX13" fmla="*/ 74104 w 1117568"/>
                <a:gd name="connsiteY13" fmla="*/ 164401 h 468344"/>
                <a:gd name="connsiteX14" fmla="*/ 70009 w 1117568"/>
                <a:gd name="connsiteY14" fmla="*/ 164401 h 468344"/>
                <a:gd name="connsiteX15" fmla="*/ 0 w 1117568"/>
                <a:gd name="connsiteY15" fmla="*/ 94393 h 468344"/>
                <a:gd name="connsiteX16" fmla="*/ 0 w 1117568"/>
                <a:gd name="connsiteY16" fmla="*/ 70009 h 468344"/>
                <a:gd name="connsiteX17" fmla="*/ 70009 w 1117568"/>
                <a:gd name="connsiteY17" fmla="*/ 0 h 468344"/>
                <a:gd name="connsiteX18" fmla="*/ 403003 w 1117568"/>
                <a:gd name="connsiteY18" fmla="*/ 0 h 468344"/>
                <a:gd name="connsiteX19" fmla="*/ 452533 w 1117568"/>
                <a:gd name="connsiteY19" fmla="*/ 0 h 468344"/>
                <a:gd name="connsiteX20" fmla="*/ 567880 w 1117568"/>
                <a:gd name="connsiteY20" fmla="*/ 0 h 468344"/>
                <a:gd name="connsiteX21" fmla="*/ 637699 w 1117568"/>
                <a:gd name="connsiteY21" fmla="*/ 64389 h 468344"/>
                <a:gd name="connsiteX22" fmla="*/ 718471 w 1117568"/>
                <a:gd name="connsiteY22" fmla="*/ 138874 h 468344"/>
                <a:gd name="connsiteX23" fmla="*/ 1047655 w 1117568"/>
                <a:gd name="connsiteY23" fmla="*/ 138874 h 468344"/>
                <a:gd name="connsiteX24" fmla="*/ 1117568 w 1117568"/>
                <a:gd name="connsiteY24" fmla="*/ 208883 h 46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7568" h="468344">
                  <a:moveTo>
                    <a:pt x="1117568" y="208883"/>
                  </a:moveTo>
                  <a:lnTo>
                    <a:pt x="1117568" y="303943"/>
                  </a:lnTo>
                  <a:lnTo>
                    <a:pt x="1047559" y="303276"/>
                  </a:lnTo>
                  <a:lnTo>
                    <a:pt x="1041273" y="303276"/>
                  </a:lnTo>
                  <a:cubicBezTo>
                    <a:pt x="996696" y="303276"/>
                    <a:pt x="960310" y="339662"/>
                    <a:pt x="960310" y="384238"/>
                  </a:cubicBezTo>
                  <a:lnTo>
                    <a:pt x="960310" y="398335"/>
                  </a:lnTo>
                  <a:cubicBezTo>
                    <a:pt x="960310" y="436816"/>
                    <a:pt x="928783" y="468344"/>
                    <a:pt x="890302" y="468344"/>
                  </a:cubicBezTo>
                  <a:lnTo>
                    <a:pt x="323088" y="468344"/>
                  </a:lnTo>
                  <a:lnTo>
                    <a:pt x="322421" y="398335"/>
                  </a:lnTo>
                  <a:lnTo>
                    <a:pt x="322421" y="384238"/>
                  </a:lnTo>
                  <a:cubicBezTo>
                    <a:pt x="322421" y="339662"/>
                    <a:pt x="286036" y="303276"/>
                    <a:pt x="241459" y="303276"/>
                  </a:cubicBezTo>
                  <a:lnTo>
                    <a:pt x="224695" y="303276"/>
                  </a:lnTo>
                  <a:cubicBezTo>
                    <a:pt x="188023" y="303276"/>
                    <a:pt x="157734" y="274796"/>
                    <a:pt x="154876" y="238887"/>
                  </a:cubicBezTo>
                  <a:cubicBezTo>
                    <a:pt x="151447" y="196691"/>
                    <a:pt x="116491" y="164401"/>
                    <a:pt x="74104" y="164401"/>
                  </a:cubicBezTo>
                  <a:lnTo>
                    <a:pt x="70009" y="164401"/>
                  </a:lnTo>
                  <a:cubicBezTo>
                    <a:pt x="31528" y="164401"/>
                    <a:pt x="0" y="132874"/>
                    <a:pt x="0" y="94393"/>
                  </a:cubicBezTo>
                  <a:lnTo>
                    <a:pt x="0" y="70009"/>
                  </a:lnTo>
                  <a:cubicBezTo>
                    <a:pt x="0" y="31528"/>
                    <a:pt x="31528" y="0"/>
                    <a:pt x="70009" y="0"/>
                  </a:cubicBezTo>
                  <a:lnTo>
                    <a:pt x="403003" y="0"/>
                  </a:lnTo>
                  <a:lnTo>
                    <a:pt x="452533" y="0"/>
                  </a:lnTo>
                  <a:lnTo>
                    <a:pt x="567880" y="0"/>
                  </a:lnTo>
                  <a:cubicBezTo>
                    <a:pt x="604456" y="0"/>
                    <a:pt x="634841" y="28480"/>
                    <a:pt x="637699" y="64389"/>
                  </a:cubicBezTo>
                  <a:cubicBezTo>
                    <a:pt x="641128" y="106585"/>
                    <a:pt x="676084" y="138874"/>
                    <a:pt x="718471" y="138874"/>
                  </a:cubicBezTo>
                  <a:lnTo>
                    <a:pt x="1047655" y="138874"/>
                  </a:lnTo>
                  <a:cubicBezTo>
                    <a:pt x="1086040" y="138874"/>
                    <a:pt x="1117568" y="170402"/>
                    <a:pt x="1117568" y="208883"/>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0" name="Freeform: Shape 59">
              <a:extLst>
                <a:ext uri="{FF2B5EF4-FFF2-40B4-BE49-F238E27FC236}">
                  <a16:creationId xmlns:a16="http://schemas.microsoft.com/office/drawing/2014/main" id="{8EA42EC0-CC00-472D-9C59-C262992F99D9}"/>
                </a:ext>
              </a:extLst>
            </p:cNvPr>
            <p:cNvSpPr/>
            <p:nvPr/>
          </p:nvSpPr>
          <p:spPr>
            <a:xfrm>
              <a:off x="4183110" y="3246961"/>
              <a:ext cx="781336" cy="280130"/>
            </a:xfrm>
            <a:custGeom>
              <a:avLst/>
              <a:gdLst>
                <a:gd name="connsiteX0" fmla="*/ 0 w 781336"/>
                <a:gd name="connsiteY0" fmla="*/ 164116 h 280130"/>
                <a:gd name="connsiteX1" fmla="*/ 0 w 781336"/>
                <a:gd name="connsiteY1" fmla="*/ 280130 h 280130"/>
                <a:gd name="connsiteX2" fmla="*/ 241363 w 781336"/>
                <a:gd name="connsiteY2" fmla="*/ 280130 h 280130"/>
                <a:gd name="connsiteX3" fmla="*/ 290894 w 781336"/>
                <a:gd name="connsiteY3" fmla="*/ 280130 h 280130"/>
                <a:gd name="connsiteX4" fmla="*/ 406241 w 781336"/>
                <a:gd name="connsiteY4" fmla="*/ 280130 h 280130"/>
                <a:gd name="connsiteX5" fmla="*/ 476060 w 781336"/>
                <a:gd name="connsiteY5" fmla="*/ 215741 h 280130"/>
                <a:gd name="connsiteX6" fmla="*/ 556832 w 781336"/>
                <a:gd name="connsiteY6" fmla="*/ 141256 h 280130"/>
                <a:gd name="connsiteX7" fmla="*/ 781336 w 781336"/>
                <a:gd name="connsiteY7" fmla="*/ 141256 h 280130"/>
                <a:gd name="connsiteX8" fmla="*/ 781336 w 781336"/>
                <a:gd name="connsiteY8" fmla="*/ 1524 h 280130"/>
                <a:gd name="connsiteX9" fmla="*/ 530162 w 781336"/>
                <a:gd name="connsiteY9" fmla="*/ 1524 h 280130"/>
                <a:gd name="connsiteX10" fmla="*/ 223647 w 781336"/>
                <a:gd name="connsiteY10" fmla="*/ 0 h 280130"/>
                <a:gd name="connsiteX11" fmla="*/ 157925 w 781336"/>
                <a:gd name="connsiteY11" fmla="*/ 80010 h 280130"/>
                <a:gd name="connsiteX12" fmla="*/ 157925 w 781336"/>
                <a:gd name="connsiteY12" fmla="*/ 94107 h 280130"/>
                <a:gd name="connsiteX13" fmla="*/ 87916 w 781336"/>
                <a:gd name="connsiteY13" fmla="*/ 164116 h 280130"/>
                <a:gd name="connsiteX14" fmla="*/ 0 w 781336"/>
                <a:gd name="connsiteY14" fmla="*/ 164116 h 28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1336" h="280130">
                  <a:moveTo>
                    <a:pt x="0" y="164116"/>
                  </a:moveTo>
                  <a:lnTo>
                    <a:pt x="0" y="280130"/>
                  </a:lnTo>
                  <a:lnTo>
                    <a:pt x="241363" y="280130"/>
                  </a:lnTo>
                  <a:lnTo>
                    <a:pt x="290894" y="280130"/>
                  </a:lnTo>
                  <a:lnTo>
                    <a:pt x="406241" y="280130"/>
                  </a:lnTo>
                  <a:cubicBezTo>
                    <a:pt x="442817" y="280130"/>
                    <a:pt x="473202" y="251651"/>
                    <a:pt x="476060" y="215741"/>
                  </a:cubicBezTo>
                  <a:cubicBezTo>
                    <a:pt x="479488" y="173546"/>
                    <a:pt x="514445" y="141256"/>
                    <a:pt x="556832" y="141256"/>
                  </a:cubicBezTo>
                  <a:lnTo>
                    <a:pt x="781336" y="141256"/>
                  </a:lnTo>
                  <a:lnTo>
                    <a:pt x="781336" y="1524"/>
                  </a:lnTo>
                  <a:lnTo>
                    <a:pt x="530162" y="1524"/>
                  </a:lnTo>
                  <a:lnTo>
                    <a:pt x="223647" y="0"/>
                  </a:lnTo>
                  <a:cubicBezTo>
                    <a:pt x="188500" y="8858"/>
                    <a:pt x="157925" y="42196"/>
                    <a:pt x="157925" y="80010"/>
                  </a:cubicBezTo>
                  <a:lnTo>
                    <a:pt x="157925" y="94107"/>
                  </a:lnTo>
                  <a:cubicBezTo>
                    <a:pt x="157925" y="132588"/>
                    <a:pt x="126397" y="164116"/>
                    <a:pt x="87916" y="164116"/>
                  </a:cubicBezTo>
                  <a:lnTo>
                    <a:pt x="0" y="164116"/>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1" name="Freeform: Shape 60">
              <a:extLst>
                <a:ext uri="{FF2B5EF4-FFF2-40B4-BE49-F238E27FC236}">
                  <a16:creationId xmlns:a16="http://schemas.microsoft.com/office/drawing/2014/main" id="{D8036831-E3F9-413C-82F8-1AAE8176253E}"/>
                </a:ext>
              </a:extLst>
            </p:cNvPr>
            <p:cNvSpPr/>
            <p:nvPr/>
          </p:nvSpPr>
          <p:spPr>
            <a:xfrm>
              <a:off x="3700479" y="2359612"/>
              <a:ext cx="1578101" cy="888872"/>
            </a:xfrm>
            <a:custGeom>
              <a:avLst/>
              <a:gdLst>
                <a:gd name="connsiteX0" fmla="*/ 1423702 w 1578101"/>
                <a:gd name="connsiteY0" fmla="*/ 828389 h 888872"/>
                <a:gd name="connsiteX1" fmla="*/ 1363218 w 1578101"/>
                <a:gd name="connsiteY1" fmla="*/ 888873 h 888872"/>
                <a:gd name="connsiteX2" fmla="*/ 1012793 w 1578101"/>
                <a:gd name="connsiteY2" fmla="*/ 888873 h 888872"/>
                <a:gd name="connsiteX3" fmla="*/ 797909 w 1578101"/>
                <a:gd name="connsiteY3" fmla="*/ 887063 h 888872"/>
                <a:gd name="connsiteX4" fmla="*/ 797909 w 1578101"/>
                <a:gd name="connsiteY4" fmla="*/ 792004 h 888872"/>
                <a:gd name="connsiteX5" fmla="*/ 727900 w 1578101"/>
                <a:gd name="connsiteY5" fmla="*/ 721995 h 888872"/>
                <a:gd name="connsiteX6" fmla="*/ 398716 w 1578101"/>
                <a:gd name="connsiteY6" fmla="*/ 721995 h 888872"/>
                <a:gd name="connsiteX7" fmla="*/ 317945 w 1578101"/>
                <a:gd name="connsiteY7" fmla="*/ 647509 h 888872"/>
                <a:gd name="connsiteX8" fmla="*/ 248126 w 1578101"/>
                <a:gd name="connsiteY8" fmla="*/ 583120 h 888872"/>
                <a:gd name="connsiteX9" fmla="*/ 132683 w 1578101"/>
                <a:gd name="connsiteY9" fmla="*/ 583120 h 888872"/>
                <a:gd name="connsiteX10" fmla="*/ 83153 w 1578101"/>
                <a:gd name="connsiteY10" fmla="*/ 583120 h 888872"/>
                <a:gd name="connsiteX11" fmla="*/ 0 w 1578101"/>
                <a:gd name="connsiteY11" fmla="*/ 583120 h 888872"/>
                <a:gd name="connsiteX12" fmla="*/ 0 w 1578101"/>
                <a:gd name="connsiteY12" fmla="*/ 60484 h 888872"/>
                <a:gd name="connsiteX13" fmla="*/ 60484 w 1578101"/>
                <a:gd name="connsiteY13" fmla="*/ 0 h 888872"/>
                <a:gd name="connsiteX14" fmla="*/ 1420939 w 1578101"/>
                <a:gd name="connsiteY14" fmla="*/ 0 h 888872"/>
                <a:gd name="connsiteX15" fmla="*/ 1420939 w 1578101"/>
                <a:gd name="connsiteY15" fmla="*/ 338328 h 888872"/>
                <a:gd name="connsiteX16" fmla="*/ 1420939 w 1578101"/>
                <a:gd name="connsiteY16" fmla="*/ 390716 h 888872"/>
                <a:gd name="connsiteX17" fmla="*/ 1481423 w 1578101"/>
                <a:gd name="connsiteY17" fmla="*/ 451199 h 888872"/>
                <a:gd name="connsiteX18" fmla="*/ 1575721 w 1578101"/>
                <a:gd name="connsiteY18" fmla="*/ 451199 h 888872"/>
                <a:gd name="connsiteX19" fmla="*/ 1578102 w 1578101"/>
                <a:gd name="connsiteY19" fmla="*/ 729996 h 888872"/>
                <a:gd name="connsiteX20" fmla="*/ 1496282 w 1578101"/>
                <a:gd name="connsiteY20" fmla="*/ 729996 h 888872"/>
                <a:gd name="connsiteX21" fmla="*/ 1423797 w 1578101"/>
                <a:gd name="connsiteY21" fmla="*/ 797624 h 888872"/>
                <a:gd name="connsiteX22" fmla="*/ 1423702 w 1578101"/>
                <a:gd name="connsiteY22" fmla="*/ 828389 h 88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8101" h="888872">
                  <a:moveTo>
                    <a:pt x="1423702" y="828389"/>
                  </a:moveTo>
                  <a:cubicBezTo>
                    <a:pt x="1423511" y="861632"/>
                    <a:pt x="1396460" y="888873"/>
                    <a:pt x="1363218" y="888873"/>
                  </a:cubicBezTo>
                  <a:lnTo>
                    <a:pt x="1012793" y="888873"/>
                  </a:lnTo>
                  <a:lnTo>
                    <a:pt x="797909" y="887063"/>
                  </a:lnTo>
                  <a:lnTo>
                    <a:pt x="797909" y="792004"/>
                  </a:lnTo>
                  <a:cubicBezTo>
                    <a:pt x="797909" y="753523"/>
                    <a:pt x="766381" y="721995"/>
                    <a:pt x="727900" y="721995"/>
                  </a:cubicBezTo>
                  <a:lnTo>
                    <a:pt x="398716" y="721995"/>
                  </a:lnTo>
                  <a:cubicBezTo>
                    <a:pt x="356425" y="721995"/>
                    <a:pt x="321373" y="689705"/>
                    <a:pt x="317945" y="647509"/>
                  </a:cubicBezTo>
                  <a:cubicBezTo>
                    <a:pt x="315087" y="611600"/>
                    <a:pt x="284797" y="583120"/>
                    <a:pt x="248126" y="583120"/>
                  </a:cubicBezTo>
                  <a:lnTo>
                    <a:pt x="132683" y="583120"/>
                  </a:lnTo>
                  <a:lnTo>
                    <a:pt x="83153" y="583120"/>
                  </a:lnTo>
                  <a:lnTo>
                    <a:pt x="0" y="583120"/>
                  </a:lnTo>
                  <a:lnTo>
                    <a:pt x="0" y="60484"/>
                  </a:lnTo>
                  <a:cubicBezTo>
                    <a:pt x="0" y="27242"/>
                    <a:pt x="27241" y="0"/>
                    <a:pt x="60484" y="0"/>
                  </a:cubicBezTo>
                  <a:lnTo>
                    <a:pt x="1420939" y="0"/>
                  </a:lnTo>
                  <a:lnTo>
                    <a:pt x="1420939" y="338328"/>
                  </a:lnTo>
                  <a:lnTo>
                    <a:pt x="1420939" y="390716"/>
                  </a:lnTo>
                  <a:cubicBezTo>
                    <a:pt x="1420939" y="423958"/>
                    <a:pt x="1448181" y="451199"/>
                    <a:pt x="1481423" y="451199"/>
                  </a:cubicBezTo>
                  <a:lnTo>
                    <a:pt x="1575721" y="451199"/>
                  </a:lnTo>
                  <a:lnTo>
                    <a:pt x="1578102" y="729996"/>
                  </a:lnTo>
                  <a:lnTo>
                    <a:pt x="1496282" y="729996"/>
                  </a:lnTo>
                  <a:cubicBezTo>
                    <a:pt x="1457801" y="729996"/>
                    <a:pt x="1423988" y="759047"/>
                    <a:pt x="1423797" y="797624"/>
                  </a:cubicBezTo>
                  <a:lnTo>
                    <a:pt x="1423702" y="828389"/>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2" name="Freeform: Shape 61">
              <a:extLst>
                <a:ext uri="{FF2B5EF4-FFF2-40B4-BE49-F238E27FC236}">
                  <a16:creationId xmlns:a16="http://schemas.microsoft.com/office/drawing/2014/main" id="{97E700EE-8996-4E37-AAEB-1EB990B7019B}"/>
                </a:ext>
              </a:extLst>
            </p:cNvPr>
            <p:cNvSpPr/>
            <p:nvPr/>
          </p:nvSpPr>
          <p:spPr>
            <a:xfrm>
              <a:off x="2589388" y="2358278"/>
              <a:ext cx="1112234" cy="1175003"/>
            </a:xfrm>
            <a:custGeom>
              <a:avLst/>
              <a:gdLst>
                <a:gd name="connsiteX0" fmla="*/ 162115 w 1112234"/>
                <a:gd name="connsiteY0" fmla="*/ 371475 h 1175003"/>
                <a:gd name="connsiteX1" fmla="*/ 162115 w 1112234"/>
                <a:gd name="connsiteY1" fmla="*/ 164402 h 1175003"/>
                <a:gd name="connsiteX2" fmla="*/ 219837 w 1112234"/>
                <a:gd name="connsiteY2" fmla="*/ 164116 h 1175003"/>
                <a:gd name="connsiteX3" fmla="*/ 246412 w 1112234"/>
                <a:gd name="connsiteY3" fmla="*/ 164116 h 1175003"/>
                <a:gd name="connsiteX4" fmla="*/ 322802 w 1112234"/>
                <a:gd name="connsiteY4" fmla="*/ 87725 h 1175003"/>
                <a:gd name="connsiteX5" fmla="*/ 322802 w 1112234"/>
                <a:gd name="connsiteY5" fmla="*/ 69723 h 1175003"/>
                <a:gd name="connsiteX6" fmla="*/ 279844 w 1112234"/>
                <a:gd name="connsiteY6" fmla="*/ 1143 h 1175003"/>
                <a:gd name="connsiteX7" fmla="*/ 876872 w 1112234"/>
                <a:gd name="connsiteY7" fmla="*/ 0 h 1175003"/>
                <a:gd name="connsiteX8" fmla="*/ 948309 w 1112234"/>
                <a:gd name="connsiteY8" fmla="*/ 69723 h 1175003"/>
                <a:gd name="connsiteX9" fmla="*/ 948309 w 1112234"/>
                <a:gd name="connsiteY9" fmla="*/ 87725 h 1175003"/>
                <a:gd name="connsiteX10" fmla="*/ 1024699 w 1112234"/>
                <a:gd name="connsiteY10" fmla="*/ 164116 h 1175003"/>
                <a:gd name="connsiteX11" fmla="*/ 1051274 w 1112234"/>
                <a:gd name="connsiteY11" fmla="*/ 164116 h 1175003"/>
                <a:gd name="connsiteX12" fmla="*/ 1112234 w 1112234"/>
                <a:gd name="connsiteY12" fmla="*/ 133636 h 1175003"/>
                <a:gd name="connsiteX13" fmla="*/ 1112234 w 1112234"/>
                <a:gd name="connsiteY13" fmla="*/ 584263 h 1175003"/>
                <a:gd name="connsiteX14" fmla="*/ 861346 w 1112234"/>
                <a:gd name="connsiteY14" fmla="*/ 584263 h 1175003"/>
                <a:gd name="connsiteX15" fmla="*/ 791337 w 1112234"/>
                <a:gd name="connsiteY15" fmla="*/ 654272 h 1175003"/>
                <a:gd name="connsiteX16" fmla="*/ 791337 w 1112234"/>
                <a:gd name="connsiteY16" fmla="*/ 678656 h 1175003"/>
                <a:gd name="connsiteX17" fmla="*/ 861346 w 1112234"/>
                <a:gd name="connsiteY17" fmla="*/ 748665 h 1175003"/>
                <a:gd name="connsiteX18" fmla="*/ 865441 w 1112234"/>
                <a:gd name="connsiteY18" fmla="*/ 748665 h 1175003"/>
                <a:gd name="connsiteX19" fmla="*/ 946213 w 1112234"/>
                <a:gd name="connsiteY19" fmla="*/ 823150 h 1175003"/>
                <a:gd name="connsiteX20" fmla="*/ 1016032 w 1112234"/>
                <a:gd name="connsiteY20" fmla="*/ 887539 h 1175003"/>
                <a:gd name="connsiteX21" fmla="*/ 1032796 w 1112234"/>
                <a:gd name="connsiteY21" fmla="*/ 887539 h 1175003"/>
                <a:gd name="connsiteX22" fmla="*/ 1112234 w 1112234"/>
                <a:gd name="connsiteY22" fmla="*/ 952786 h 1175003"/>
                <a:gd name="connsiteX23" fmla="*/ 1112234 w 1112234"/>
                <a:gd name="connsiteY23" fmla="*/ 1103948 h 1175003"/>
                <a:gd name="connsiteX24" fmla="*/ 1042225 w 1112234"/>
                <a:gd name="connsiteY24" fmla="*/ 1173956 h 1175003"/>
                <a:gd name="connsiteX25" fmla="*/ 743236 w 1112234"/>
                <a:gd name="connsiteY25" fmla="*/ 1173956 h 1175003"/>
                <a:gd name="connsiteX26" fmla="*/ 735330 w 1112234"/>
                <a:gd name="connsiteY26" fmla="*/ 1174337 h 1175003"/>
                <a:gd name="connsiteX27" fmla="*/ 720757 w 1112234"/>
                <a:gd name="connsiteY27" fmla="*/ 1175004 h 1175003"/>
                <a:gd name="connsiteX28" fmla="*/ 162782 w 1112234"/>
                <a:gd name="connsiteY28" fmla="*/ 1175004 h 1175003"/>
                <a:gd name="connsiteX29" fmla="*/ 162782 w 1112234"/>
                <a:gd name="connsiteY29" fmla="*/ 1111853 h 1175003"/>
                <a:gd name="connsiteX30" fmla="*/ 81820 w 1112234"/>
                <a:gd name="connsiteY30" fmla="*/ 1030891 h 1175003"/>
                <a:gd name="connsiteX31" fmla="*/ 70009 w 1112234"/>
                <a:gd name="connsiteY31" fmla="*/ 1030891 h 1175003"/>
                <a:gd name="connsiteX32" fmla="*/ 0 w 1112234"/>
                <a:gd name="connsiteY32" fmla="*/ 960882 h 1175003"/>
                <a:gd name="connsiteX33" fmla="*/ 0 w 1112234"/>
                <a:gd name="connsiteY33" fmla="*/ 522446 h 1175003"/>
                <a:gd name="connsiteX34" fmla="*/ 70009 w 1112234"/>
                <a:gd name="connsiteY34" fmla="*/ 452438 h 1175003"/>
                <a:gd name="connsiteX35" fmla="*/ 81153 w 1112234"/>
                <a:gd name="connsiteY35" fmla="*/ 452438 h 1175003"/>
                <a:gd name="connsiteX36" fmla="*/ 162115 w 1112234"/>
                <a:gd name="connsiteY36" fmla="*/ 371475 h 117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12234" h="1175003">
                  <a:moveTo>
                    <a:pt x="162115" y="371475"/>
                  </a:moveTo>
                  <a:lnTo>
                    <a:pt x="162115" y="164402"/>
                  </a:lnTo>
                  <a:lnTo>
                    <a:pt x="219837" y="164116"/>
                  </a:lnTo>
                  <a:lnTo>
                    <a:pt x="246412" y="164116"/>
                  </a:lnTo>
                  <a:cubicBezTo>
                    <a:pt x="288417" y="164116"/>
                    <a:pt x="322802" y="129730"/>
                    <a:pt x="322802" y="87725"/>
                  </a:cubicBezTo>
                  <a:lnTo>
                    <a:pt x="322802" y="69723"/>
                  </a:lnTo>
                  <a:cubicBezTo>
                    <a:pt x="322802" y="39719"/>
                    <a:pt x="305181" y="13621"/>
                    <a:pt x="279844" y="1143"/>
                  </a:cubicBezTo>
                  <a:cubicBezTo>
                    <a:pt x="462439" y="1143"/>
                    <a:pt x="695897" y="0"/>
                    <a:pt x="876872" y="0"/>
                  </a:cubicBezTo>
                  <a:cubicBezTo>
                    <a:pt x="939736" y="1524"/>
                    <a:pt x="948309" y="38767"/>
                    <a:pt x="948309" y="69723"/>
                  </a:cubicBezTo>
                  <a:lnTo>
                    <a:pt x="948309" y="87725"/>
                  </a:lnTo>
                  <a:cubicBezTo>
                    <a:pt x="948309" y="129730"/>
                    <a:pt x="982694" y="164116"/>
                    <a:pt x="1024699" y="164116"/>
                  </a:cubicBezTo>
                  <a:lnTo>
                    <a:pt x="1051274" y="164116"/>
                  </a:lnTo>
                  <a:cubicBezTo>
                    <a:pt x="1076134" y="164116"/>
                    <a:pt x="1098232" y="152114"/>
                    <a:pt x="1112234" y="133636"/>
                  </a:cubicBezTo>
                  <a:lnTo>
                    <a:pt x="1112234" y="584263"/>
                  </a:lnTo>
                  <a:lnTo>
                    <a:pt x="861346" y="584263"/>
                  </a:lnTo>
                  <a:cubicBezTo>
                    <a:pt x="822865" y="584263"/>
                    <a:pt x="791337" y="615791"/>
                    <a:pt x="791337" y="654272"/>
                  </a:cubicBezTo>
                  <a:lnTo>
                    <a:pt x="791337" y="678656"/>
                  </a:lnTo>
                  <a:cubicBezTo>
                    <a:pt x="791337" y="717137"/>
                    <a:pt x="822865" y="748665"/>
                    <a:pt x="861346" y="748665"/>
                  </a:cubicBezTo>
                  <a:lnTo>
                    <a:pt x="865441" y="748665"/>
                  </a:lnTo>
                  <a:cubicBezTo>
                    <a:pt x="907828" y="748665"/>
                    <a:pt x="942784" y="780955"/>
                    <a:pt x="946213" y="823150"/>
                  </a:cubicBezTo>
                  <a:cubicBezTo>
                    <a:pt x="949071" y="859060"/>
                    <a:pt x="979360" y="887539"/>
                    <a:pt x="1016032" y="887539"/>
                  </a:cubicBezTo>
                  <a:lnTo>
                    <a:pt x="1032796" y="887539"/>
                  </a:lnTo>
                  <a:cubicBezTo>
                    <a:pt x="1072039" y="887539"/>
                    <a:pt x="1104900" y="915638"/>
                    <a:pt x="1112234" y="952786"/>
                  </a:cubicBezTo>
                  <a:lnTo>
                    <a:pt x="1112234" y="1103948"/>
                  </a:lnTo>
                  <a:cubicBezTo>
                    <a:pt x="1112234" y="1142429"/>
                    <a:pt x="1080706" y="1173956"/>
                    <a:pt x="1042225" y="1173956"/>
                  </a:cubicBezTo>
                  <a:lnTo>
                    <a:pt x="743236" y="1173956"/>
                  </a:lnTo>
                  <a:cubicBezTo>
                    <a:pt x="740473" y="1173956"/>
                    <a:pt x="738092" y="1174052"/>
                    <a:pt x="735330" y="1174337"/>
                  </a:cubicBezTo>
                  <a:cubicBezTo>
                    <a:pt x="730567" y="1174814"/>
                    <a:pt x="725710" y="1175004"/>
                    <a:pt x="720757" y="1175004"/>
                  </a:cubicBezTo>
                  <a:lnTo>
                    <a:pt x="162782" y="1175004"/>
                  </a:lnTo>
                  <a:lnTo>
                    <a:pt x="162782" y="1111853"/>
                  </a:lnTo>
                  <a:cubicBezTo>
                    <a:pt x="162782" y="1067276"/>
                    <a:pt x="126397" y="1030891"/>
                    <a:pt x="81820" y="1030891"/>
                  </a:cubicBezTo>
                  <a:lnTo>
                    <a:pt x="70009" y="1030891"/>
                  </a:lnTo>
                  <a:cubicBezTo>
                    <a:pt x="31528" y="1030891"/>
                    <a:pt x="0" y="999363"/>
                    <a:pt x="0" y="960882"/>
                  </a:cubicBezTo>
                  <a:lnTo>
                    <a:pt x="0" y="522446"/>
                  </a:lnTo>
                  <a:cubicBezTo>
                    <a:pt x="0" y="483965"/>
                    <a:pt x="31528" y="452438"/>
                    <a:pt x="70009" y="452438"/>
                  </a:cubicBezTo>
                  <a:lnTo>
                    <a:pt x="81153" y="452438"/>
                  </a:lnTo>
                  <a:cubicBezTo>
                    <a:pt x="125730" y="452438"/>
                    <a:pt x="162115" y="416052"/>
                    <a:pt x="162115" y="371475"/>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3" name="Freeform: Shape 62">
              <a:extLst>
                <a:ext uri="{FF2B5EF4-FFF2-40B4-BE49-F238E27FC236}">
                  <a16:creationId xmlns:a16="http://schemas.microsoft.com/office/drawing/2014/main" id="{6413D5FD-88A1-4E99-8BF3-01C6F0698E93}"/>
                </a:ext>
              </a:extLst>
            </p:cNvPr>
            <p:cNvSpPr/>
            <p:nvPr/>
          </p:nvSpPr>
          <p:spPr>
            <a:xfrm>
              <a:off x="2763124" y="1790874"/>
              <a:ext cx="304800" cy="536924"/>
            </a:xfrm>
            <a:custGeom>
              <a:avLst/>
              <a:gdLst>
                <a:gd name="connsiteX0" fmla="*/ 303657 w 304800"/>
                <a:gd name="connsiteY0" fmla="*/ 536639 h 536924"/>
                <a:gd name="connsiteX1" fmla="*/ 304800 w 304800"/>
                <a:gd name="connsiteY1" fmla="*/ 57626 h 536924"/>
                <a:gd name="connsiteX2" fmla="*/ 247174 w 304800"/>
                <a:gd name="connsiteY2" fmla="*/ 0 h 536924"/>
                <a:gd name="connsiteX3" fmla="*/ 227076 w 304800"/>
                <a:gd name="connsiteY3" fmla="*/ 0 h 536924"/>
                <a:gd name="connsiteX4" fmla="*/ 169450 w 304800"/>
                <a:gd name="connsiteY4" fmla="*/ 57626 h 536924"/>
                <a:gd name="connsiteX5" fmla="*/ 169450 w 304800"/>
                <a:gd name="connsiteY5" fmla="*/ 66866 h 536924"/>
                <a:gd name="connsiteX6" fmla="*/ 88487 w 304800"/>
                <a:gd name="connsiteY6" fmla="*/ 147828 h 536924"/>
                <a:gd name="connsiteX7" fmla="*/ 76390 w 304800"/>
                <a:gd name="connsiteY7" fmla="*/ 147828 h 536924"/>
                <a:gd name="connsiteX8" fmla="*/ 0 w 304800"/>
                <a:gd name="connsiteY8" fmla="*/ 224219 h 536924"/>
                <a:gd name="connsiteX9" fmla="*/ 0 w 304800"/>
                <a:gd name="connsiteY9" fmla="*/ 432340 h 536924"/>
                <a:gd name="connsiteX10" fmla="*/ 0 w 304800"/>
                <a:gd name="connsiteY10" fmla="*/ 434531 h 536924"/>
                <a:gd name="connsiteX11" fmla="*/ 0 w 304800"/>
                <a:gd name="connsiteY11" fmla="*/ 439579 h 536924"/>
                <a:gd name="connsiteX12" fmla="*/ 0 w 304800"/>
                <a:gd name="connsiteY12" fmla="*/ 441770 h 536924"/>
                <a:gd name="connsiteX13" fmla="*/ 0 w 304800"/>
                <a:gd name="connsiteY13" fmla="*/ 459772 h 536924"/>
                <a:gd name="connsiteX14" fmla="*/ 76390 w 304800"/>
                <a:gd name="connsiteY14" fmla="*/ 536162 h 536924"/>
                <a:gd name="connsiteX15" fmla="*/ 94107 w 304800"/>
                <a:gd name="connsiteY15" fmla="*/ 536162 h 536924"/>
                <a:gd name="connsiteX16" fmla="*/ 117824 w 304800"/>
                <a:gd name="connsiteY16" fmla="*/ 536924 h 536924"/>
                <a:gd name="connsiteX17" fmla="*/ 303657 w 304800"/>
                <a:gd name="connsiteY17" fmla="*/ 536639 h 53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4800" h="536924">
                  <a:moveTo>
                    <a:pt x="303657" y="536639"/>
                  </a:moveTo>
                  <a:lnTo>
                    <a:pt x="304800" y="57626"/>
                  </a:lnTo>
                  <a:cubicBezTo>
                    <a:pt x="304800" y="25908"/>
                    <a:pt x="278892" y="0"/>
                    <a:pt x="247174" y="0"/>
                  </a:cubicBezTo>
                  <a:lnTo>
                    <a:pt x="227076" y="0"/>
                  </a:lnTo>
                  <a:cubicBezTo>
                    <a:pt x="195358" y="0"/>
                    <a:pt x="169450" y="25908"/>
                    <a:pt x="169450" y="57626"/>
                  </a:cubicBezTo>
                  <a:lnTo>
                    <a:pt x="169450" y="66866"/>
                  </a:lnTo>
                  <a:cubicBezTo>
                    <a:pt x="169450" y="111443"/>
                    <a:pt x="133064" y="147828"/>
                    <a:pt x="88487" y="147828"/>
                  </a:cubicBezTo>
                  <a:lnTo>
                    <a:pt x="76390" y="147828"/>
                  </a:lnTo>
                  <a:cubicBezTo>
                    <a:pt x="34385" y="147828"/>
                    <a:pt x="0" y="182213"/>
                    <a:pt x="0" y="224219"/>
                  </a:cubicBezTo>
                  <a:lnTo>
                    <a:pt x="0" y="432340"/>
                  </a:lnTo>
                  <a:cubicBezTo>
                    <a:pt x="0" y="433102"/>
                    <a:pt x="0" y="433864"/>
                    <a:pt x="0" y="434531"/>
                  </a:cubicBezTo>
                  <a:cubicBezTo>
                    <a:pt x="95" y="436340"/>
                    <a:pt x="95" y="437864"/>
                    <a:pt x="0" y="439579"/>
                  </a:cubicBezTo>
                  <a:cubicBezTo>
                    <a:pt x="0" y="440341"/>
                    <a:pt x="0" y="441008"/>
                    <a:pt x="0" y="441770"/>
                  </a:cubicBezTo>
                  <a:lnTo>
                    <a:pt x="0" y="459772"/>
                  </a:lnTo>
                  <a:cubicBezTo>
                    <a:pt x="0" y="501777"/>
                    <a:pt x="34385" y="536162"/>
                    <a:pt x="76390" y="536162"/>
                  </a:cubicBezTo>
                  <a:lnTo>
                    <a:pt x="94107" y="536162"/>
                  </a:lnTo>
                  <a:cubicBezTo>
                    <a:pt x="102775" y="536162"/>
                    <a:pt x="108871" y="536924"/>
                    <a:pt x="117824" y="536924"/>
                  </a:cubicBezTo>
                  <a:cubicBezTo>
                    <a:pt x="176022" y="536924"/>
                    <a:pt x="238982" y="536829"/>
                    <a:pt x="303657" y="53663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4" name="Freeform: Shape 63">
              <a:extLst>
                <a:ext uri="{FF2B5EF4-FFF2-40B4-BE49-F238E27FC236}">
                  <a16:creationId xmlns:a16="http://schemas.microsoft.com/office/drawing/2014/main" id="{D11FD7DF-3CC7-4E66-9DD8-A15D26C32876}"/>
                </a:ext>
              </a:extLst>
            </p:cNvPr>
            <p:cNvSpPr/>
            <p:nvPr/>
          </p:nvSpPr>
          <p:spPr>
            <a:xfrm>
              <a:off x="3109262" y="2015378"/>
              <a:ext cx="266318" cy="238580"/>
            </a:xfrm>
            <a:custGeom>
              <a:avLst/>
              <a:gdLst>
                <a:gd name="connsiteX0" fmla="*/ 208693 w 266318"/>
                <a:gd name="connsiteY0" fmla="*/ 71533 h 238580"/>
                <a:gd name="connsiteX1" fmla="*/ 188690 w 266318"/>
                <a:gd name="connsiteY1" fmla="*/ 71533 h 238580"/>
                <a:gd name="connsiteX2" fmla="*/ 183547 w 266318"/>
                <a:gd name="connsiteY2" fmla="*/ 71818 h 238580"/>
                <a:gd name="connsiteX3" fmla="*/ 183547 w 266318"/>
                <a:gd name="connsiteY3" fmla="*/ 15907 h 238580"/>
                <a:gd name="connsiteX4" fmla="*/ 148876 w 266318"/>
                <a:gd name="connsiteY4" fmla="*/ 286 h 238580"/>
                <a:gd name="connsiteX5" fmla="*/ 136779 w 266318"/>
                <a:gd name="connsiteY5" fmla="*/ 286 h 238580"/>
                <a:gd name="connsiteX6" fmla="*/ 46006 w 266318"/>
                <a:gd name="connsiteY6" fmla="*/ 0 h 238580"/>
                <a:gd name="connsiteX7" fmla="*/ 0 w 266318"/>
                <a:gd name="connsiteY7" fmla="*/ 46006 h 238580"/>
                <a:gd name="connsiteX8" fmla="*/ 0 w 266318"/>
                <a:gd name="connsiteY8" fmla="*/ 134969 h 238580"/>
                <a:gd name="connsiteX9" fmla="*/ 0 w 266318"/>
                <a:gd name="connsiteY9" fmla="*/ 174403 h 238580"/>
                <a:gd name="connsiteX10" fmla="*/ 0 w 266318"/>
                <a:gd name="connsiteY10" fmla="*/ 177451 h 238580"/>
                <a:gd name="connsiteX11" fmla="*/ 0 w 266318"/>
                <a:gd name="connsiteY11" fmla="*/ 178784 h 238580"/>
                <a:gd name="connsiteX12" fmla="*/ 0 w 266318"/>
                <a:gd name="connsiteY12" fmla="*/ 189643 h 238580"/>
                <a:gd name="connsiteX13" fmla="*/ 48768 w 266318"/>
                <a:gd name="connsiteY13" fmla="*/ 238411 h 238580"/>
                <a:gd name="connsiteX14" fmla="*/ 56674 w 266318"/>
                <a:gd name="connsiteY14" fmla="*/ 238411 h 238580"/>
                <a:gd name="connsiteX15" fmla="*/ 180213 w 266318"/>
                <a:gd name="connsiteY15" fmla="*/ 238411 h 238580"/>
                <a:gd name="connsiteX16" fmla="*/ 188690 w 266318"/>
                <a:gd name="connsiteY16" fmla="*/ 238411 h 238580"/>
                <a:gd name="connsiteX17" fmla="*/ 208693 w 266318"/>
                <a:gd name="connsiteY17" fmla="*/ 238411 h 238580"/>
                <a:gd name="connsiteX18" fmla="*/ 266319 w 266318"/>
                <a:gd name="connsiteY18" fmla="*/ 180784 h 238580"/>
                <a:gd name="connsiteX19" fmla="*/ 266319 w 266318"/>
                <a:gd name="connsiteY19" fmla="*/ 129159 h 238580"/>
                <a:gd name="connsiteX20" fmla="*/ 208693 w 266318"/>
                <a:gd name="connsiteY20" fmla="*/ 71533 h 23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6318" h="238580">
                  <a:moveTo>
                    <a:pt x="208693" y="71533"/>
                  </a:moveTo>
                  <a:lnTo>
                    <a:pt x="188690" y="71533"/>
                  </a:lnTo>
                  <a:cubicBezTo>
                    <a:pt x="186976" y="71533"/>
                    <a:pt x="185261" y="71628"/>
                    <a:pt x="183547" y="71818"/>
                  </a:cubicBezTo>
                  <a:lnTo>
                    <a:pt x="183547" y="15907"/>
                  </a:lnTo>
                  <a:cubicBezTo>
                    <a:pt x="183547" y="-3143"/>
                    <a:pt x="167926" y="286"/>
                    <a:pt x="148876" y="286"/>
                  </a:cubicBezTo>
                  <a:lnTo>
                    <a:pt x="136779" y="286"/>
                  </a:lnTo>
                  <a:cubicBezTo>
                    <a:pt x="117729" y="286"/>
                    <a:pt x="46006" y="0"/>
                    <a:pt x="46006" y="0"/>
                  </a:cubicBezTo>
                  <a:cubicBezTo>
                    <a:pt x="20669" y="0"/>
                    <a:pt x="0" y="20669"/>
                    <a:pt x="0" y="46006"/>
                  </a:cubicBezTo>
                  <a:lnTo>
                    <a:pt x="0" y="134969"/>
                  </a:lnTo>
                  <a:cubicBezTo>
                    <a:pt x="0" y="135446"/>
                    <a:pt x="0" y="173926"/>
                    <a:pt x="0" y="174403"/>
                  </a:cubicBezTo>
                  <a:cubicBezTo>
                    <a:pt x="0" y="175450"/>
                    <a:pt x="0" y="176403"/>
                    <a:pt x="0" y="177451"/>
                  </a:cubicBezTo>
                  <a:cubicBezTo>
                    <a:pt x="0" y="177927"/>
                    <a:pt x="0" y="178308"/>
                    <a:pt x="0" y="178784"/>
                  </a:cubicBezTo>
                  <a:lnTo>
                    <a:pt x="0" y="189643"/>
                  </a:lnTo>
                  <a:cubicBezTo>
                    <a:pt x="0" y="216503"/>
                    <a:pt x="22003" y="238411"/>
                    <a:pt x="48768" y="238411"/>
                  </a:cubicBezTo>
                  <a:lnTo>
                    <a:pt x="56674" y="238411"/>
                  </a:lnTo>
                  <a:cubicBezTo>
                    <a:pt x="61913" y="238411"/>
                    <a:pt x="142494" y="238506"/>
                    <a:pt x="180213" y="238411"/>
                  </a:cubicBezTo>
                  <a:cubicBezTo>
                    <a:pt x="182975" y="238792"/>
                    <a:pt x="185833" y="238411"/>
                    <a:pt x="188690" y="238411"/>
                  </a:cubicBezTo>
                  <a:lnTo>
                    <a:pt x="208693" y="238411"/>
                  </a:lnTo>
                  <a:cubicBezTo>
                    <a:pt x="240411" y="238411"/>
                    <a:pt x="266319" y="212503"/>
                    <a:pt x="266319" y="180784"/>
                  </a:cubicBezTo>
                  <a:lnTo>
                    <a:pt x="266319" y="129159"/>
                  </a:lnTo>
                  <a:cubicBezTo>
                    <a:pt x="266319" y="97441"/>
                    <a:pt x="240411" y="71533"/>
                    <a:pt x="208693" y="71533"/>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5" name="Freeform: Shape 64">
              <a:extLst>
                <a:ext uri="{FF2B5EF4-FFF2-40B4-BE49-F238E27FC236}">
                  <a16:creationId xmlns:a16="http://schemas.microsoft.com/office/drawing/2014/main" id="{5533A543-785C-48BD-ADF0-7CBB79F446CD}"/>
                </a:ext>
              </a:extLst>
            </p:cNvPr>
            <p:cNvSpPr/>
            <p:nvPr/>
          </p:nvSpPr>
          <p:spPr>
            <a:xfrm>
              <a:off x="2926191" y="4271089"/>
              <a:ext cx="135255" cy="274415"/>
            </a:xfrm>
            <a:custGeom>
              <a:avLst/>
              <a:gdLst>
                <a:gd name="connsiteX0" fmla="*/ 57626 w 135255"/>
                <a:gd name="connsiteY0" fmla="*/ 274415 h 274415"/>
                <a:gd name="connsiteX1" fmla="*/ 77629 w 135255"/>
                <a:gd name="connsiteY1" fmla="*/ 274415 h 274415"/>
                <a:gd name="connsiteX2" fmla="*/ 135255 w 135255"/>
                <a:gd name="connsiteY2" fmla="*/ 216789 h 274415"/>
                <a:gd name="connsiteX3" fmla="*/ 135255 w 135255"/>
                <a:gd name="connsiteY3" fmla="*/ 57626 h 274415"/>
                <a:gd name="connsiteX4" fmla="*/ 77629 w 135255"/>
                <a:gd name="connsiteY4" fmla="*/ 0 h 274415"/>
                <a:gd name="connsiteX5" fmla="*/ 57626 w 135255"/>
                <a:gd name="connsiteY5" fmla="*/ 0 h 274415"/>
                <a:gd name="connsiteX6" fmla="*/ 0 w 135255"/>
                <a:gd name="connsiteY6" fmla="*/ 57626 h 274415"/>
                <a:gd name="connsiteX7" fmla="*/ 0 w 135255"/>
                <a:gd name="connsiteY7" fmla="*/ 216789 h 274415"/>
                <a:gd name="connsiteX8" fmla="*/ 57626 w 135255"/>
                <a:gd name="connsiteY8" fmla="*/ 274415 h 27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5" h="274415">
                  <a:moveTo>
                    <a:pt x="57626" y="274415"/>
                  </a:moveTo>
                  <a:lnTo>
                    <a:pt x="77629" y="274415"/>
                  </a:lnTo>
                  <a:cubicBezTo>
                    <a:pt x="109347" y="274415"/>
                    <a:pt x="135255" y="248507"/>
                    <a:pt x="135255" y="216789"/>
                  </a:cubicBezTo>
                  <a:lnTo>
                    <a:pt x="135255" y="57626"/>
                  </a:lnTo>
                  <a:cubicBezTo>
                    <a:pt x="135255" y="25908"/>
                    <a:pt x="109347" y="0"/>
                    <a:pt x="77629" y="0"/>
                  </a:cubicBezTo>
                  <a:lnTo>
                    <a:pt x="57626" y="0"/>
                  </a:lnTo>
                  <a:cubicBezTo>
                    <a:pt x="25908" y="0"/>
                    <a:pt x="0" y="25908"/>
                    <a:pt x="0" y="57626"/>
                  </a:cubicBezTo>
                  <a:lnTo>
                    <a:pt x="0" y="216789"/>
                  </a:lnTo>
                  <a:cubicBezTo>
                    <a:pt x="0" y="248412"/>
                    <a:pt x="25908" y="274415"/>
                    <a:pt x="57626" y="274415"/>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6" name="Freeform: Shape 65">
              <a:extLst>
                <a:ext uri="{FF2B5EF4-FFF2-40B4-BE49-F238E27FC236}">
                  <a16:creationId xmlns:a16="http://schemas.microsoft.com/office/drawing/2014/main" id="{DF251ECA-FFEA-4F2C-9464-2E5641CE9989}"/>
                </a:ext>
              </a:extLst>
            </p:cNvPr>
            <p:cNvSpPr/>
            <p:nvPr/>
          </p:nvSpPr>
          <p:spPr>
            <a:xfrm>
              <a:off x="2129520" y="2520773"/>
              <a:ext cx="621982" cy="435008"/>
            </a:xfrm>
            <a:custGeom>
              <a:avLst/>
              <a:gdLst>
                <a:gd name="connsiteX0" fmla="*/ 331280 w 621982"/>
                <a:gd name="connsiteY0" fmla="*/ 2 h 435008"/>
                <a:gd name="connsiteX1" fmla="*/ 247841 w 621982"/>
                <a:gd name="connsiteY1" fmla="*/ 83441 h 435008"/>
                <a:gd name="connsiteX2" fmla="*/ 247841 w 621982"/>
                <a:gd name="connsiteY2" fmla="*/ 146592 h 435008"/>
                <a:gd name="connsiteX3" fmla="*/ 83439 w 621982"/>
                <a:gd name="connsiteY3" fmla="*/ 146592 h 435008"/>
                <a:gd name="connsiteX4" fmla="*/ 0 w 621982"/>
                <a:gd name="connsiteY4" fmla="*/ 230030 h 435008"/>
                <a:gd name="connsiteX5" fmla="*/ 0 w 621982"/>
                <a:gd name="connsiteY5" fmla="*/ 283751 h 435008"/>
                <a:gd name="connsiteX6" fmla="*/ 232410 w 621982"/>
                <a:gd name="connsiteY6" fmla="*/ 283751 h 435008"/>
                <a:gd name="connsiteX7" fmla="*/ 315849 w 621982"/>
                <a:gd name="connsiteY7" fmla="*/ 367190 h 435008"/>
                <a:gd name="connsiteX8" fmla="*/ 393001 w 621982"/>
                <a:gd name="connsiteY8" fmla="*/ 435009 h 435008"/>
                <a:gd name="connsiteX9" fmla="*/ 459867 w 621982"/>
                <a:gd name="connsiteY9" fmla="*/ 434437 h 435008"/>
                <a:gd name="connsiteX10" fmla="*/ 459867 w 621982"/>
                <a:gd name="connsiteY10" fmla="*/ 360142 h 435008"/>
                <a:gd name="connsiteX11" fmla="*/ 529876 w 621982"/>
                <a:gd name="connsiteY11" fmla="*/ 290133 h 435008"/>
                <a:gd name="connsiteX12" fmla="*/ 541020 w 621982"/>
                <a:gd name="connsiteY12" fmla="*/ 290133 h 435008"/>
                <a:gd name="connsiteX13" fmla="*/ 621983 w 621982"/>
                <a:gd name="connsiteY13" fmla="*/ 209171 h 435008"/>
                <a:gd name="connsiteX14" fmla="*/ 621983 w 621982"/>
                <a:gd name="connsiteY14" fmla="*/ 2097 h 435008"/>
                <a:gd name="connsiteX15" fmla="*/ 331280 w 621982"/>
                <a:gd name="connsiteY15" fmla="*/ 2 h 43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1982" h="435008">
                  <a:moveTo>
                    <a:pt x="331280" y="2"/>
                  </a:moveTo>
                  <a:cubicBezTo>
                    <a:pt x="285369" y="-284"/>
                    <a:pt x="247841" y="37530"/>
                    <a:pt x="247841" y="83441"/>
                  </a:cubicBezTo>
                  <a:lnTo>
                    <a:pt x="247841" y="146592"/>
                  </a:lnTo>
                  <a:lnTo>
                    <a:pt x="83439" y="146592"/>
                  </a:lnTo>
                  <a:cubicBezTo>
                    <a:pt x="37529" y="146592"/>
                    <a:pt x="0" y="184120"/>
                    <a:pt x="0" y="230030"/>
                  </a:cubicBezTo>
                  <a:lnTo>
                    <a:pt x="0" y="283751"/>
                  </a:lnTo>
                  <a:lnTo>
                    <a:pt x="232410" y="283751"/>
                  </a:lnTo>
                  <a:cubicBezTo>
                    <a:pt x="278321" y="283751"/>
                    <a:pt x="315849" y="321280"/>
                    <a:pt x="315849" y="367190"/>
                  </a:cubicBezTo>
                  <a:cubicBezTo>
                    <a:pt x="312706" y="406052"/>
                    <a:pt x="339947" y="427103"/>
                    <a:pt x="393001" y="435009"/>
                  </a:cubicBezTo>
                  <a:lnTo>
                    <a:pt x="459867" y="434437"/>
                  </a:lnTo>
                  <a:lnTo>
                    <a:pt x="459867" y="360142"/>
                  </a:lnTo>
                  <a:cubicBezTo>
                    <a:pt x="459867" y="321661"/>
                    <a:pt x="491395" y="290133"/>
                    <a:pt x="529876" y="290133"/>
                  </a:cubicBezTo>
                  <a:lnTo>
                    <a:pt x="541020" y="290133"/>
                  </a:lnTo>
                  <a:cubicBezTo>
                    <a:pt x="585597" y="290133"/>
                    <a:pt x="621983" y="253748"/>
                    <a:pt x="621983" y="209171"/>
                  </a:cubicBezTo>
                  <a:lnTo>
                    <a:pt x="621983" y="2097"/>
                  </a:lnTo>
                  <a:lnTo>
                    <a:pt x="331280" y="2"/>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7" name="Freeform: Shape 66">
              <a:extLst>
                <a:ext uri="{FF2B5EF4-FFF2-40B4-BE49-F238E27FC236}">
                  <a16:creationId xmlns:a16="http://schemas.microsoft.com/office/drawing/2014/main" id="{18B987F5-EBC0-43E8-B606-0AC7F7AE8A40}"/>
                </a:ext>
              </a:extLst>
            </p:cNvPr>
            <p:cNvSpPr/>
            <p:nvPr/>
          </p:nvSpPr>
          <p:spPr>
            <a:xfrm>
              <a:off x="1962262" y="2804429"/>
              <a:ext cx="627126" cy="447484"/>
            </a:xfrm>
            <a:custGeom>
              <a:avLst/>
              <a:gdLst>
                <a:gd name="connsiteX0" fmla="*/ 627126 w 627126"/>
                <a:gd name="connsiteY0" fmla="*/ 447485 h 447484"/>
                <a:gd name="connsiteX1" fmla="*/ 627126 w 627126"/>
                <a:gd name="connsiteY1" fmla="*/ 150686 h 447484"/>
                <a:gd name="connsiteX2" fmla="*/ 560260 w 627126"/>
                <a:gd name="connsiteY2" fmla="*/ 151257 h 447484"/>
                <a:gd name="connsiteX3" fmla="*/ 483108 w 627126"/>
                <a:gd name="connsiteY3" fmla="*/ 83439 h 447484"/>
                <a:gd name="connsiteX4" fmla="*/ 399669 w 627126"/>
                <a:gd name="connsiteY4" fmla="*/ 0 h 447484"/>
                <a:gd name="connsiteX5" fmla="*/ 168212 w 627126"/>
                <a:gd name="connsiteY5" fmla="*/ 0 h 447484"/>
                <a:gd name="connsiteX6" fmla="*/ 168212 w 627126"/>
                <a:gd name="connsiteY6" fmla="*/ 69437 h 447484"/>
                <a:gd name="connsiteX7" fmla="*/ 84106 w 627126"/>
                <a:gd name="connsiteY7" fmla="*/ 158401 h 447484"/>
                <a:gd name="connsiteX8" fmla="*/ 0 w 627126"/>
                <a:gd name="connsiteY8" fmla="*/ 158401 h 447484"/>
                <a:gd name="connsiteX9" fmla="*/ 381 w 627126"/>
                <a:gd name="connsiteY9" fmla="*/ 212788 h 447484"/>
                <a:gd name="connsiteX10" fmla="*/ 83820 w 627126"/>
                <a:gd name="connsiteY10" fmla="*/ 296228 h 447484"/>
                <a:gd name="connsiteX11" fmla="*/ 225457 w 627126"/>
                <a:gd name="connsiteY11" fmla="*/ 296228 h 447484"/>
                <a:gd name="connsiteX12" fmla="*/ 318421 w 627126"/>
                <a:gd name="connsiteY12" fmla="*/ 364046 h 447484"/>
                <a:gd name="connsiteX13" fmla="*/ 401860 w 627126"/>
                <a:gd name="connsiteY13" fmla="*/ 447485 h 447484"/>
                <a:gd name="connsiteX14" fmla="*/ 627126 w 627126"/>
                <a:gd name="connsiteY14" fmla="*/ 447485 h 44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7126" h="447484">
                  <a:moveTo>
                    <a:pt x="627126" y="447485"/>
                  </a:moveTo>
                  <a:lnTo>
                    <a:pt x="627126" y="150686"/>
                  </a:lnTo>
                  <a:lnTo>
                    <a:pt x="560260" y="151257"/>
                  </a:lnTo>
                  <a:cubicBezTo>
                    <a:pt x="507301" y="143351"/>
                    <a:pt x="479965" y="122301"/>
                    <a:pt x="483108" y="83439"/>
                  </a:cubicBezTo>
                  <a:cubicBezTo>
                    <a:pt x="483108" y="37529"/>
                    <a:pt x="445580" y="0"/>
                    <a:pt x="399669" y="0"/>
                  </a:cubicBezTo>
                  <a:lnTo>
                    <a:pt x="168212" y="0"/>
                  </a:lnTo>
                  <a:lnTo>
                    <a:pt x="168212" y="69437"/>
                  </a:lnTo>
                  <a:cubicBezTo>
                    <a:pt x="168212" y="115348"/>
                    <a:pt x="130016" y="158401"/>
                    <a:pt x="84106" y="158401"/>
                  </a:cubicBezTo>
                  <a:lnTo>
                    <a:pt x="0" y="158401"/>
                  </a:lnTo>
                  <a:lnTo>
                    <a:pt x="381" y="212788"/>
                  </a:lnTo>
                  <a:cubicBezTo>
                    <a:pt x="667" y="258699"/>
                    <a:pt x="37909" y="296228"/>
                    <a:pt x="83820" y="296228"/>
                  </a:cubicBezTo>
                  <a:lnTo>
                    <a:pt x="225457" y="296228"/>
                  </a:lnTo>
                  <a:cubicBezTo>
                    <a:pt x="307753" y="293180"/>
                    <a:pt x="320326" y="324993"/>
                    <a:pt x="318421" y="364046"/>
                  </a:cubicBezTo>
                  <a:cubicBezTo>
                    <a:pt x="318421" y="409956"/>
                    <a:pt x="355949" y="447485"/>
                    <a:pt x="401860" y="447485"/>
                  </a:cubicBezTo>
                  <a:lnTo>
                    <a:pt x="627126" y="447485"/>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8" name="Freeform: Shape 67">
              <a:extLst>
                <a:ext uri="{FF2B5EF4-FFF2-40B4-BE49-F238E27FC236}">
                  <a16:creationId xmlns:a16="http://schemas.microsoft.com/office/drawing/2014/main" id="{4BAD3166-2690-4E5E-BEB1-1C4DA794B9C2}"/>
                </a:ext>
              </a:extLst>
            </p:cNvPr>
            <p:cNvSpPr/>
            <p:nvPr/>
          </p:nvSpPr>
          <p:spPr>
            <a:xfrm>
              <a:off x="2437369" y="3095990"/>
              <a:ext cx="152019" cy="156019"/>
            </a:xfrm>
            <a:custGeom>
              <a:avLst/>
              <a:gdLst>
                <a:gd name="connsiteX0" fmla="*/ 152019 w 152019"/>
                <a:gd name="connsiteY0" fmla="*/ 0 h 156019"/>
                <a:gd name="connsiteX1" fmla="*/ 57626 w 152019"/>
                <a:gd name="connsiteY1" fmla="*/ 0 h 156019"/>
                <a:gd name="connsiteX2" fmla="*/ 0 w 152019"/>
                <a:gd name="connsiteY2" fmla="*/ 57626 h 156019"/>
                <a:gd name="connsiteX3" fmla="*/ 0 w 152019"/>
                <a:gd name="connsiteY3" fmla="*/ 156019 h 156019"/>
                <a:gd name="connsiteX4" fmla="*/ 152019 w 152019"/>
                <a:gd name="connsiteY4" fmla="*/ 156019 h 156019"/>
                <a:gd name="connsiteX5" fmla="*/ 152019 w 152019"/>
                <a:gd name="connsiteY5" fmla="*/ 0 h 15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019" h="156019">
                  <a:moveTo>
                    <a:pt x="152019" y="0"/>
                  </a:moveTo>
                  <a:lnTo>
                    <a:pt x="57626" y="0"/>
                  </a:lnTo>
                  <a:cubicBezTo>
                    <a:pt x="25908" y="0"/>
                    <a:pt x="0" y="25908"/>
                    <a:pt x="0" y="57626"/>
                  </a:cubicBezTo>
                  <a:lnTo>
                    <a:pt x="0" y="156019"/>
                  </a:lnTo>
                  <a:lnTo>
                    <a:pt x="152019" y="156019"/>
                  </a:lnTo>
                  <a:lnTo>
                    <a:pt x="152019" y="0"/>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9" name="Freeform: Shape 68">
              <a:extLst>
                <a:ext uri="{FF2B5EF4-FFF2-40B4-BE49-F238E27FC236}">
                  <a16:creationId xmlns:a16="http://schemas.microsoft.com/office/drawing/2014/main" id="{3F5D6D0C-AA48-4000-8CF4-536B6532A88B}"/>
                </a:ext>
              </a:extLst>
            </p:cNvPr>
            <p:cNvSpPr/>
            <p:nvPr/>
          </p:nvSpPr>
          <p:spPr>
            <a:xfrm>
              <a:off x="866029" y="2961973"/>
              <a:ext cx="1885569" cy="1438655"/>
            </a:xfrm>
            <a:custGeom>
              <a:avLst/>
              <a:gdLst>
                <a:gd name="connsiteX0" fmla="*/ 945452 w 1885569"/>
                <a:gd name="connsiteY0" fmla="*/ 114776 h 1438655"/>
                <a:gd name="connsiteX1" fmla="*/ 945452 w 1885569"/>
                <a:gd name="connsiteY1" fmla="*/ 205835 h 1438655"/>
                <a:gd name="connsiteX2" fmla="*/ 864489 w 1885569"/>
                <a:gd name="connsiteY2" fmla="*/ 286798 h 1438655"/>
                <a:gd name="connsiteX3" fmla="*/ 558165 w 1885569"/>
                <a:gd name="connsiteY3" fmla="*/ 286798 h 1438655"/>
                <a:gd name="connsiteX4" fmla="*/ 475393 w 1885569"/>
                <a:gd name="connsiteY4" fmla="*/ 359759 h 1438655"/>
                <a:gd name="connsiteX5" fmla="*/ 395002 w 1885569"/>
                <a:gd name="connsiteY5" fmla="*/ 430530 h 1438655"/>
                <a:gd name="connsiteX6" fmla="*/ 57626 w 1885569"/>
                <a:gd name="connsiteY6" fmla="*/ 430530 h 1438655"/>
                <a:gd name="connsiteX7" fmla="*/ 0 w 1885569"/>
                <a:gd name="connsiteY7" fmla="*/ 488156 h 1438655"/>
                <a:gd name="connsiteX8" fmla="*/ 0 w 1885569"/>
                <a:gd name="connsiteY8" fmla="*/ 508159 h 1438655"/>
                <a:gd name="connsiteX9" fmla="*/ 57626 w 1885569"/>
                <a:gd name="connsiteY9" fmla="*/ 565785 h 1438655"/>
                <a:gd name="connsiteX10" fmla="*/ 222885 w 1885569"/>
                <a:gd name="connsiteY10" fmla="*/ 565785 h 1438655"/>
                <a:gd name="connsiteX11" fmla="*/ 303848 w 1885569"/>
                <a:gd name="connsiteY11" fmla="*/ 645890 h 1438655"/>
                <a:gd name="connsiteX12" fmla="*/ 361474 w 1885569"/>
                <a:gd name="connsiteY12" fmla="*/ 702850 h 1438655"/>
                <a:gd name="connsiteX13" fmla="*/ 550736 w 1885569"/>
                <a:gd name="connsiteY13" fmla="*/ 702850 h 1438655"/>
                <a:gd name="connsiteX14" fmla="*/ 631698 w 1885569"/>
                <a:gd name="connsiteY14" fmla="*/ 783812 h 1438655"/>
                <a:gd name="connsiteX15" fmla="*/ 631698 w 1885569"/>
                <a:gd name="connsiteY15" fmla="*/ 924687 h 1438655"/>
                <a:gd name="connsiteX16" fmla="*/ 550736 w 1885569"/>
                <a:gd name="connsiteY16" fmla="*/ 1005649 h 1438655"/>
                <a:gd name="connsiteX17" fmla="*/ 536257 w 1885569"/>
                <a:gd name="connsiteY17" fmla="*/ 1005649 h 1438655"/>
                <a:gd name="connsiteX18" fmla="*/ 478631 w 1885569"/>
                <a:gd name="connsiteY18" fmla="*/ 1063276 h 1438655"/>
                <a:gd name="connsiteX19" fmla="*/ 478631 w 1885569"/>
                <a:gd name="connsiteY19" fmla="*/ 1220914 h 1438655"/>
                <a:gd name="connsiteX20" fmla="*/ 397669 w 1885569"/>
                <a:gd name="connsiteY20" fmla="*/ 1301877 h 1438655"/>
                <a:gd name="connsiteX21" fmla="*/ 883634 w 1885569"/>
                <a:gd name="connsiteY21" fmla="*/ 1301877 h 1438655"/>
                <a:gd name="connsiteX22" fmla="*/ 941261 w 1885569"/>
                <a:gd name="connsiteY22" fmla="*/ 1359503 h 1438655"/>
                <a:gd name="connsiteX23" fmla="*/ 941261 w 1885569"/>
                <a:gd name="connsiteY23" fmla="*/ 1380363 h 1438655"/>
                <a:gd name="connsiteX24" fmla="*/ 941546 w 1885569"/>
                <a:gd name="connsiteY24" fmla="*/ 1380363 h 1438655"/>
                <a:gd name="connsiteX25" fmla="*/ 941546 w 1885569"/>
                <a:gd name="connsiteY25" fmla="*/ 1381030 h 1438655"/>
                <a:gd name="connsiteX26" fmla="*/ 999173 w 1885569"/>
                <a:gd name="connsiteY26" fmla="*/ 1438656 h 1438655"/>
                <a:gd name="connsiteX27" fmla="*/ 1261110 w 1885569"/>
                <a:gd name="connsiteY27" fmla="*/ 1438656 h 1438655"/>
                <a:gd name="connsiteX28" fmla="*/ 1261110 w 1885569"/>
                <a:gd name="connsiteY28" fmla="*/ 1362647 h 1438655"/>
                <a:gd name="connsiteX29" fmla="*/ 1318736 w 1885569"/>
                <a:gd name="connsiteY29" fmla="*/ 1305020 h 1438655"/>
                <a:gd name="connsiteX30" fmla="*/ 1765459 w 1885569"/>
                <a:gd name="connsiteY30" fmla="*/ 1305020 h 1438655"/>
                <a:gd name="connsiteX31" fmla="*/ 1785557 w 1885569"/>
                <a:gd name="connsiteY31" fmla="*/ 1304544 h 1438655"/>
                <a:gd name="connsiteX32" fmla="*/ 1827181 w 1885569"/>
                <a:gd name="connsiteY32" fmla="*/ 1303115 h 1438655"/>
                <a:gd name="connsiteX33" fmla="*/ 1884807 w 1885569"/>
                <a:gd name="connsiteY33" fmla="*/ 1245489 h 1438655"/>
                <a:gd name="connsiteX34" fmla="*/ 1885093 w 1885569"/>
                <a:gd name="connsiteY34" fmla="*/ 865251 h 1438655"/>
                <a:gd name="connsiteX35" fmla="*/ 1789367 w 1885569"/>
                <a:gd name="connsiteY35" fmla="*/ 865251 h 1438655"/>
                <a:gd name="connsiteX36" fmla="*/ 1731740 w 1885569"/>
                <a:gd name="connsiteY36" fmla="*/ 807625 h 1438655"/>
                <a:gd name="connsiteX37" fmla="*/ 1731740 w 1885569"/>
                <a:gd name="connsiteY37" fmla="*/ 629983 h 1438655"/>
                <a:gd name="connsiteX38" fmla="*/ 1789367 w 1885569"/>
                <a:gd name="connsiteY38" fmla="*/ 572357 h 1438655"/>
                <a:gd name="connsiteX39" fmla="*/ 1885474 w 1885569"/>
                <a:gd name="connsiteY39" fmla="*/ 572357 h 1438655"/>
                <a:gd name="connsiteX40" fmla="*/ 1885569 w 1885569"/>
                <a:gd name="connsiteY40" fmla="*/ 495967 h 1438655"/>
                <a:gd name="connsiteX41" fmla="*/ 1805464 w 1885569"/>
                <a:gd name="connsiteY41" fmla="*/ 427101 h 1438655"/>
                <a:gd name="connsiteX42" fmla="*/ 1793653 w 1885569"/>
                <a:gd name="connsiteY42" fmla="*/ 427101 h 1438655"/>
                <a:gd name="connsiteX43" fmla="*/ 1723644 w 1885569"/>
                <a:gd name="connsiteY43" fmla="*/ 357092 h 1438655"/>
                <a:gd name="connsiteX44" fmla="*/ 1723644 w 1885569"/>
                <a:gd name="connsiteY44" fmla="*/ 289750 h 1438655"/>
                <a:gd name="connsiteX45" fmla="*/ 1498378 w 1885569"/>
                <a:gd name="connsiteY45" fmla="*/ 289750 h 1438655"/>
                <a:gd name="connsiteX46" fmla="*/ 1417225 w 1885569"/>
                <a:gd name="connsiteY46" fmla="*/ 225742 h 1438655"/>
                <a:gd name="connsiteX47" fmla="*/ 1415034 w 1885569"/>
                <a:gd name="connsiteY47" fmla="*/ 204025 h 1438655"/>
                <a:gd name="connsiteX48" fmla="*/ 1323308 w 1885569"/>
                <a:gd name="connsiteY48" fmla="*/ 138398 h 1438655"/>
                <a:gd name="connsiteX49" fmla="*/ 1320641 w 1885569"/>
                <a:gd name="connsiteY49" fmla="*/ 138398 h 1438655"/>
                <a:gd name="connsiteX50" fmla="*/ 1180338 w 1885569"/>
                <a:gd name="connsiteY50" fmla="*/ 138398 h 1438655"/>
                <a:gd name="connsiteX51" fmla="*/ 1121950 w 1885569"/>
                <a:gd name="connsiteY51" fmla="*/ 114490 h 1438655"/>
                <a:gd name="connsiteX52" fmla="*/ 1121950 w 1885569"/>
                <a:gd name="connsiteY52" fmla="*/ 114490 h 1438655"/>
                <a:gd name="connsiteX53" fmla="*/ 1115092 w 1885569"/>
                <a:gd name="connsiteY53" fmla="*/ 106966 h 1438655"/>
                <a:gd name="connsiteX54" fmla="*/ 1114616 w 1885569"/>
                <a:gd name="connsiteY54" fmla="*/ 106299 h 1438655"/>
                <a:gd name="connsiteX55" fmla="*/ 1114520 w 1885569"/>
                <a:gd name="connsiteY55" fmla="*/ 106204 h 1438655"/>
                <a:gd name="connsiteX56" fmla="*/ 1114425 w 1885569"/>
                <a:gd name="connsiteY56" fmla="*/ 106108 h 1438655"/>
                <a:gd name="connsiteX57" fmla="*/ 1109853 w 1885569"/>
                <a:gd name="connsiteY57" fmla="*/ 99631 h 1438655"/>
                <a:gd name="connsiteX58" fmla="*/ 1109853 w 1885569"/>
                <a:gd name="connsiteY58" fmla="*/ 99631 h 1438655"/>
                <a:gd name="connsiteX59" fmla="*/ 1108805 w 1885569"/>
                <a:gd name="connsiteY59" fmla="*/ 97917 h 1438655"/>
                <a:gd name="connsiteX60" fmla="*/ 1108805 w 1885569"/>
                <a:gd name="connsiteY60" fmla="*/ 97822 h 1438655"/>
                <a:gd name="connsiteX61" fmla="*/ 1108424 w 1885569"/>
                <a:gd name="connsiteY61" fmla="*/ 97155 h 1438655"/>
                <a:gd name="connsiteX62" fmla="*/ 1108329 w 1885569"/>
                <a:gd name="connsiteY62" fmla="*/ 96964 h 1438655"/>
                <a:gd name="connsiteX63" fmla="*/ 1107853 w 1885569"/>
                <a:gd name="connsiteY63" fmla="*/ 96107 h 1438655"/>
                <a:gd name="connsiteX64" fmla="*/ 1107853 w 1885569"/>
                <a:gd name="connsiteY64" fmla="*/ 96107 h 1438655"/>
                <a:gd name="connsiteX65" fmla="*/ 1107377 w 1885569"/>
                <a:gd name="connsiteY65" fmla="*/ 95250 h 1438655"/>
                <a:gd name="connsiteX66" fmla="*/ 1107377 w 1885569"/>
                <a:gd name="connsiteY66" fmla="*/ 95250 h 1438655"/>
                <a:gd name="connsiteX67" fmla="*/ 1106996 w 1885569"/>
                <a:gd name="connsiteY67" fmla="*/ 94488 h 1438655"/>
                <a:gd name="connsiteX68" fmla="*/ 1106900 w 1885569"/>
                <a:gd name="connsiteY68" fmla="*/ 94393 h 1438655"/>
                <a:gd name="connsiteX69" fmla="*/ 1106424 w 1885569"/>
                <a:gd name="connsiteY69" fmla="*/ 93536 h 1438655"/>
                <a:gd name="connsiteX70" fmla="*/ 1106424 w 1885569"/>
                <a:gd name="connsiteY70" fmla="*/ 93440 h 1438655"/>
                <a:gd name="connsiteX71" fmla="*/ 1106329 w 1885569"/>
                <a:gd name="connsiteY71" fmla="*/ 93154 h 1438655"/>
                <a:gd name="connsiteX72" fmla="*/ 1105948 w 1885569"/>
                <a:gd name="connsiteY72" fmla="*/ 92392 h 1438655"/>
                <a:gd name="connsiteX73" fmla="*/ 1105567 w 1885569"/>
                <a:gd name="connsiteY73" fmla="*/ 91630 h 1438655"/>
                <a:gd name="connsiteX74" fmla="*/ 1105091 w 1885569"/>
                <a:gd name="connsiteY74" fmla="*/ 90678 h 1438655"/>
                <a:gd name="connsiteX75" fmla="*/ 1104995 w 1885569"/>
                <a:gd name="connsiteY75" fmla="*/ 90583 h 1438655"/>
                <a:gd name="connsiteX76" fmla="*/ 1104614 w 1885569"/>
                <a:gd name="connsiteY76" fmla="*/ 89821 h 1438655"/>
                <a:gd name="connsiteX77" fmla="*/ 1104614 w 1885569"/>
                <a:gd name="connsiteY77" fmla="*/ 89821 h 1438655"/>
                <a:gd name="connsiteX78" fmla="*/ 1104233 w 1885569"/>
                <a:gd name="connsiteY78" fmla="*/ 88963 h 1438655"/>
                <a:gd name="connsiteX79" fmla="*/ 1104233 w 1885569"/>
                <a:gd name="connsiteY79" fmla="*/ 88963 h 1438655"/>
                <a:gd name="connsiteX80" fmla="*/ 1103852 w 1885569"/>
                <a:gd name="connsiteY80" fmla="*/ 88011 h 1438655"/>
                <a:gd name="connsiteX81" fmla="*/ 1103662 w 1885569"/>
                <a:gd name="connsiteY81" fmla="*/ 87535 h 1438655"/>
                <a:gd name="connsiteX82" fmla="*/ 1103281 w 1885569"/>
                <a:gd name="connsiteY82" fmla="*/ 86582 h 1438655"/>
                <a:gd name="connsiteX83" fmla="*/ 1103186 w 1885569"/>
                <a:gd name="connsiteY83" fmla="*/ 86392 h 1438655"/>
                <a:gd name="connsiteX84" fmla="*/ 1102614 w 1885569"/>
                <a:gd name="connsiteY84" fmla="*/ 84963 h 1438655"/>
                <a:gd name="connsiteX85" fmla="*/ 1102424 w 1885569"/>
                <a:gd name="connsiteY85" fmla="*/ 84582 h 1438655"/>
                <a:gd name="connsiteX86" fmla="*/ 1097090 w 1885569"/>
                <a:gd name="connsiteY86" fmla="*/ 55245 h 1438655"/>
                <a:gd name="connsiteX87" fmla="*/ 1097090 w 1885569"/>
                <a:gd name="connsiteY87" fmla="*/ 0 h 1438655"/>
                <a:gd name="connsiteX88" fmla="*/ 1029367 w 1885569"/>
                <a:gd name="connsiteY88" fmla="*/ 0 h 1438655"/>
                <a:gd name="connsiteX89" fmla="*/ 945928 w 1885569"/>
                <a:gd name="connsiteY89" fmla="*/ 83439 h 1438655"/>
                <a:gd name="connsiteX90" fmla="*/ 945452 w 1885569"/>
                <a:gd name="connsiteY90" fmla="*/ 114776 h 1438655"/>
                <a:gd name="connsiteX91" fmla="*/ 945452 w 1885569"/>
                <a:gd name="connsiteY91" fmla="*/ 114776 h 143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885569" h="1438655">
                  <a:moveTo>
                    <a:pt x="945452" y="114776"/>
                  </a:moveTo>
                  <a:lnTo>
                    <a:pt x="945452" y="205835"/>
                  </a:lnTo>
                  <a:cubicBezTo>
                    <a:pt x="945452" y="250412"/>
                    <a:pt x="909066" y="286798"/>
                    <a:pt x="864489" y="286798"/>
                  </a:cubicBezTo>
                  <a:lnTo>
                    <a:pt x="558165" y="286798"/>
                  </a:lnTo>
                  <a:cubicBezTo>
                    <a:pt x="515874" y="286798"/>
                    <a:pt x="480632" y="318706"/>
                    <a:pt x="475393" y="359759"/>
                  </a:cubicBezTo>
                  <a:cubicBezTo>
                    <a:pt x="470249" y="400431"/>
                    <a:pt x="436055" y="430530"/>
                    <a:pt x="395002" y="430530"/>
                  </a:cubicBezTo>
                  <a:lnTo>
                    <a:pt x="57626" y="430530"/>
                  </a:lnTo>
                  <a:cubicBezTo>
                    <a:pt x="25908" y="430530"/>
                    <a:pt x="0" y="456438"/>
                    <a:pt x="0" y="488156"/>
                  </a:cubicBezTo>
                  <a:lnTo>
                    <a:pt x="0" y="508159"/>
                  </a:lnTo>
                  <a:cubicBezTo>
                    <a:pt x="0" y="539877"/>
                    <a:pt x="25908" y="565785"/>
                    <a:pt x="57626" y="565785"/>
                  </a:cubicBezTo>
                  <a:lnTo>
                    <a:pt x="222885" y="565785"/>
                  </a:lnTo>
                  <a:cubicBezTo>
                    <a:pt x="267176" y="565785"/>
                    <a:pt x="303371" y="601599"/>
                    <a:pt x="303848" y="645890"/>
                  </a:cubicBezTo>
                  <a:cubicBezTo>
                    <a:pt x="304229" y="677323"/>
                    <a:pt x="329946" y="702850"/>
                    <a:pt x="361474" y="702850"/>
                  </a:cubicBezTo>
                  <a:lnTo>
                    <a:pt x="550736" y="702850"/>
                  </a:lnTo>
                  <a:cubicBezTo>
                    <a:pt x="595313" y="702850"/>
                    <a:pt x="631698" y="739235"/>
                    <a:pt x="631698" y="783812"/>
                  </a:cubicBezTo>
                  <a:lnTo>
                    <a:pt x="631698" y="924687"/>
                  </a:lnTo>
                  <a:cubicBezTo>
                    <a:pt x="631698" y="969264"/>
                    <a:pt x="595313" y="1005649"/>
                    <a:pt x="550736" y="1005649"/>
                  </a:cubicBezTo>
                  <a:lnTo>
                    <a:pt x="536257" y="1005649"/>
                  </a:lnTo>
                  <a:cubicBezTo>
                    <a:pt x="504539" y="1005649"/>
                    <a:pt x="478631" y="1031557"/>
                    <a:pt x="478631" y="1063276"/>
                  </a:cubicBezTo>
                  <a:lnTo>
                    <a:pt x="478631" y="1220914"/>
                  </a:lnTo>
                  <a:cubicBezTo>
                    <a:pt x="478631" y="1265491"/>
                    <a:pt x="442246" y="1301877"/>
                    <a:pt x="397669" y="1301877"/>
                  </a:cubicBezTo>
                  <a:lnTo>
                    <a:pt x="883634" y="1301877"/>
                  </a:lnTo>
                  <a:cubicBezTo>
                    <a:pt x="915353" y="1301877"/>
                    <a:pt x="941261" y="1327785"/>
                    <a:pt x="941261" y="1359503"/>
                  </a:cubicBezTo>
                  <a:lnTo>
                    <a:pt x="941261" y="1380363"/>
                  </a:lnTo>
                  <a:lnTo>
                    <a:pt x="941546" y="1380363"/>
                  </a:lnTo>
                  <a:lnTo>
                    <a:pt x="941546" y="1381030"/>
                  </a:lnTo>
                  <a:cubicBezTo>
                    <a:pt x="941546" y="1412748"/>
                    <a:pt x="967454" y="1438656"/>
                    <a:pt x="999173" y="1438656"/>
                  </a:cubicBezTo>
                  <a:lnTo>
                    <a:pt x="1261110" y="1438656"/>
                  </a:lnTo>
                  <a:lnTo>
                    <a:pt x="1261110" y="1362647"/>
                  </a:lnTo>
                  <a:cubicBezTo>
                    <a:pt x="1261110" y="1330928"/>
                    <a:pt x="1287018" y="1305020"/>
                    <a:pt x="1318736" y="1305020"/>
                  </a:cubicBezTo>
                  <a:lnTo>
                    <a:pt x="1765459" y="1305020"/>
                  </a:lnTo>
                  <a:lnTo>
                    <a:pt x="1785557" y="1304544"/>
                  </a:lnTo>
                  <a:lnTo>
                    <a:pt x="1827181" y="1303115"/>
                  </a:lnTo>
                  <a:cubicBezTo>
                    <a:pt x="1858804" y="1302067"/>
                    <a:pt x="1884807" y="1277207"/>
                    <a:pt x="1884807" y="1245489"/>
                  </a:cubicBezTo>
                  <a:cubicBezTo>
                    <a:pt x="1884807" y="1118806"/>
                    <a:pt x="1884902" y="991933"/>
                    <a:pt x="1885093" y="865251"/>
                  </a:cubicBezTo>
                  <a:lnTo>
                    <a:pt x="1789367" y="865251"/>
                  </a:lnTo>
                  <a:cubicBezTo>
                    <a:pt x="1757648" y="865251"/>
                    <a:pt x="1731740" y="839343"/>
                    <a:pt x="1731740" y="807625"/>
                  </a:cubicBezTo>
                  <a:lnTo>
                    <a:pt x="1731740" y="629983"/>
                  </a:lnTo>
                  <a:cubicBezTo>
                    <a:pt x="1731740" y="598265"/>
                    <a:pt x="1757648" y="572357"/>
                    <a:pt x="1789367" y="572357"/>
                  </a:cubicBezTo>
                  <a:lnTo>
                    <a:pt x="1885474" y="572357"/>
                  </a:lnTo>
                  <a:lnTo>
                    <a:pt x="1885569" y="495967"/>
                  </a:lnTo>
                  <a:cubicBezTo>
                    <a:pt x="1879663" y="457009"/>
                    <a:pt x="1845945" y="427101"/>
                    <a:pt x="1805464" y="427101"/>
                  </a:cubicBezTo>
                  <a:lnTo>
                    <a:pt x="1793653" y="427101"/>
                  </a:lnTo>
                  <a:cubicBezTo>
                    <a:pt x="1755172" y="427101"/>
                    <a:pt x="1723644" y="395573"/>
                    <a:pt x="1723644" y="357092"/>
                  </a:cubicBezTo>
                  <a:lnTo>
                    <a:pt x="1723644" y="289750"/>
                  </a:lnTo>
                  <a:lnTo>
                    <a:pt x="1498378" y="289750"/>
                  </a:lnTo>
                  <a:cubicBezTo>
                    <a:pt x="1459135" y="289750"/>
                    <a:pt x="1426083" y="262318"/>
                    <a:pt x="1417225" y="225742"/>
                  </a:cubicBezTo>
                  <a:cubicBezTo>
                    <a:pt x="1415415" y="218313"/>
                    <a:pt x="1414748" y="211741"/>
                    <a:pt x="1415034" y="204025"/>
                  </a:cubicBezTo>
                  <a:cubicBezTo>
                    <a:pt x="1416272" y="166211"/>
                    <a:pt x="1402842" y="135826"/>
                    <a:pt x="1323308" y="138398"/>
                  </a:cubicBezTo>
                  <a:cubicBezTo>
                    <a:pt x="1322356" y="138398"/>
                    <a:pt x="1321594" y="138398"/>
                    <a:pt x="1320641" y="138398"/>
                  </a:cubicBezTo>
                  <a:lnTo>
                    <a:pt x="1180338" y="138398"/>
                  </a:lnTo>
                  <a:cubicBezTo>
                    <a:pt x="1157669" y="138398"/>
                    <a:pt x="1137095" y="129254"/>
                    <a:pt x="1121950" y="114490"/>
                  </a:cubicBezTo>
                  <a:lnTo>
                    <a:pt x="1121950" y="114490"/>
                  </a:lnTo>
                  <a:cubicBezTo>
                    <a:pt x="1119569" y="112109"/>
                    <a:pt x="1117283" y="109633"/>
                    <a:pt x="1115092" y="106966"/>
                  </a:cubicBezTo>
                  <a:lnTo>
                    <a:pt x="1114616" y="106299"/>
                  </a:lnTo>
                  <a:lnTo>
                    <a:pt x="1114520" y="106204"/>
                  </a:lnTo>
                  <a:lnTo>
                    <a:pt x="1114425" y="106108"/>
                  </a:lnTo>
                  <a:cubicBezTo>
                    <a:pt x="1112806" y="104013"/>
                    <a:pt x="1111282" y="101822"/>
                    <a:pt x="1109853" y="99631"/>
                  </a:cubicBezTo>
                  <a:lnTo>
                    <a:pt x="1109853" y="99631"/>
                  </a:lnTo>
                  <a:cubicBezTo>
                    <a:pt x="1109472" y="99060"/>
                    <a:pt x="1109186" y="98488"/>
                    <a:pt x="1108805" y="97917"/>
                  </a:cubicBezTo>
                  <a:lnTo>
                    <a:pt x="1108805" y="97822"/>
                  </a:lnTo>
                  <a:lnTo>
                    <a:pt x="1108424" y="97155"/>
                  </a:lnTo>
                  <a:lnTo>
                    <a:pt x="1108329" y="96964"/>
                  </a:lnTo>
                  <a:lnTo>
                    <a:pt x="1107853" y="96107"/>
                  </a:lnTo>
                  <a:lnTo>
                    <a:pt x="1107853" y="96107"/>
                  </a:lnTo>
                  <a:lnTo>
                    <a:pt x="1107377" y="95250"/>
                  </a:lnTo>
                  <a:lnTo>
                    <a:pt x="1107377" y="95250"/>
                  </a:lnTo>
                  <a:lnTo>
                    <a:pt x="1106996" y="94488"/>
                  </a:lnTo>
                  <a:lnTo>
                    <a:pt x="1106900" y="94393"/>
                  </a:lnTo>
                  <a:lnTo>
                    <a:pt x="1106424" y="93536"/>
                  </a:lnTo>
                  <a:lnTo>
                    <a:pt x="1106424" y="93440"/>
                  </a:lnTo>
                  <a:lnTo>
                    <a:pt x="1106329" y="93154"/>
                  </a:lnTo>
                  <a:lnTo>
                    <a:pt x="1105948" y="92392"/>
                  </a:lnTo>
                  <a:lnTo>
                    <a:pt x="1105567" y="91630"/>
                  </a:lnTo>
                  <a:lnTo>
                    <a:pt x="1105091" y="90678"/>
                  </a:lnTo>
                  <a:lnTo>
                    <a:pt x="1104995" y="90583"/>
                  </a:lnTo>
                  <a:lnTo>
                    <a:pt x="1104614" y="89821"/>
                  </a:lnTo>
                  <a:lnTo>
                    <a:pt x="1104614" y="89821"/>
                  </a:lnTo>
                  <a:lnTo>
                    <a:pt x="1104233" y="88963"/>
                  </a:lnTo>
                  <a:lnTo>
                    <a:pt x="1104233" y="88963"/>
                  </a:lnTo>
                  <a:lnTo>
                    <a:pt x="1103852" y="88011"/>
                  </a:lnTo>
                  <a:lnTo>
                    <a:pt x="1103662" y="87535"/>
                  </a:lnTo>
                  <a:lnTo>
                    <a:pt x="1103281" y="86582"/>
                  </a:lnTo>
                  <a:lnTo>
                    <a:pt x="1103186" y="86392"/>
                  </a:lnTo>
                  <a:lnTo>
                    <a:pt x="1102614" y="84963"/>
                  </a:lnTo>
                  <a:lnTo>
                    <a:pt x="1102424" y="84582"/>
                  </a:lnTo>
                  <a:cubicBezTo>
                    <a:pt x="1098995" y="75438"/>
                    <a:pt x="1097090" y="65532"/>
                    <a:pt x="1097090" y="55245"/>
                  </a:cubicBezTo>
                  <a:lnTo>
                    <a:pt x="1097090" y="0"/>
                  </a:lnTo>
                  <a:lnTo>
                    <a:pt x="1029367" y="0"/>
                  </a:lnTo>
                  <a:cubicBezTo>
                    <a:pt x="983456" y="0"/>
                    <a:pt x="945928" y="37529"/>
                    <a:pt x="945928" y="83439"/>
                  </a:cubicBezTo>
                  <a:lnTo>
                    <a:pt x="945452" y="114776"/>
                  </a:lnTo>
                  <a:lnTo>
                    <a:pt x="945452" y="114776"/>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0" name="Freeform: Shape 69">
              <a:extLst>
                <a:ext uri="{FF2B5EF4-FFF2-40B4-BE49-F238E27FC236}">
                  <a16:creationId xmlns:a16="http://schemas.microsoft.com/office/drawing/2014/main" id="{CE9D3C97-CCCA-4A9A-A7CB-D3860EDBD247}"/>
                </a:ext>
              </a:extLst>
            </p:cNvPr>
            <p:cNvSpPr/>
            <p:nvPr/>
          </p:nvSpPr>
          <p:spPr>
            <a:xfrm>
              <a:off x="1972549" y="4846494"/>
              <a:ext cx="135254" cy="128873"/>
            </a:xfrm>
            <a:custGeom>
              <a:avLst/>
              <a:gdLst>
                <a:gd name="connsiteX0" fmla="*/ 57626 w 135254"/>
                <a:gd name="connsiteY0" fmla="*/ 128874 h 128873"/>
                <a:gd name="connsiteX1" fmla="*/ 77629 w 135254"/>
                <a:gd name="connsiteY1" fmla="*/ 128874 h 128873"/>
                <a:gd name="connsiteX2" fmla="*/ 135255 w 135254"/>
                <a:gd name="connsiteY2" fmla="*/ 71247 h 128873"/>
                <a:gd name="connsiteX3" fmla="*/ 135255 w 135254"/>
                <a:gd name="connsiteY3" fmla="*/ 57626 h 128873"/>
                <a:gd name="connsiteX4" fmla="*/ 77629 w 135254"/>
                <a:gd name="connsiteY4" fmla="*/ 0 h 128873"/>
                <a:gd name="connsiteX5" fmla="*/ 57626 w 135254"/>
                <a:gd name="connsiteY5" fmla="*/ 0 h 128873"/>
                <a:gd name="connsiteX6" fmla="*/ 0 w 135254"/>
                <a:gd name="connsiteY6" fmla="*/ 57626 h 128873"/>
                <a:gd name="connsiteX7" fmla="*/ 0 w 135254"/>
                <a:gd name="connsiteY7" fmla="*/ 71247 h 128873"/>
                <a:gd name="connsiteX8" fmla="*/ 57626 w 135254"/>
                <a:gd name="connsiteY8" fmla="*/ 128874 h 1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4" h="128873">
                  <a:moveTo>
                    <a:pt x="57626" y="128874"/>
                  </a:moveTo>
                  <a:lnTo>
                    <a:pt x="77629" y="128874"/>
                  </a:lnTo>
                  <a:cubicBezTo>
                    <a:pt x="109347" y="128874"/>
                    <a:pt x="135255" y="102965"/>
                    <a:pt x="135255" y="71247"/>
                  </a:cubicBezTo>
                  <a:lnTo>
                    <a:pt x="135255" y="57626"/>
                  </a:lnTo>
                  <a:cubicBezTo>
                    <a:pt x="135255" y="25908"/>
                    <a:pt x="109347" y="0"/>
                    <a:pt x="77629" y="0"/>
                  </a:cubicBezTo>
                  <a:lnTo>
                    <a:pt x="57626" y="0"/>
                  </a:lnTo>
                  <a:cubicBezTo>
                    <a:pt x="25908" y="0"/>
                    <a:pt x="0" y="25908"/>
                    <a:pt x="0" y="57626"/>
                  </a:cubicBezTo>
                  <a:lnTo>
                    <a:pt x="0" y="71247"/>
                  </a:lnTo>
                  <a:cubicBezTo>
                    <a:pt x="0" y="102965"/>
                    <a:pt x="25908" y="128874"/>
                    <a:pt x="57626" y="128874"/>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1" name="Freeform: Shape 70">
              <a:extLst>
                <a:ext uri="{FF2B5EF4-FFF2-40B4-BE49-F238E27FC236}">
                  <a16:creationId xmlns:a16="http://schemas.microsoft.com/office/drawing/2014/main" id="{EB67E3B8-E59E-4483-8281-B69EA50C41F3}"/>
                </a:ext>
              </a:extLst>
            </p:cNvPr>
            <p:cNvSpPr/>
            <p:nvPr/>
          </p:nvSpPr>
          <p:spPr>
            <a:xfrm>
              <a:off x="2926191" y="4710763"/>
              <a:ext cx="299656" cy="417766"/>
            </a:xfrm>
            <a:custGeom>
              <a:avLst/>
              <a:gdLst>
                <a:gd name="connsiteX0" fmla="*/ 57626 w 299656"/>
                <a:gd name="connsiteY0" fmla="*/ 417767 h 417766"/>
                <a:gd name="connsiteX1" fmla="*/ 77629 w 299656"/>
                <a:gd name="connsiteY1" fmla="*/ 417767 h 417766"/>
                <a:gd name="connsiteX2" fmla="*/ 135255 w 299656"/>
                <a:gd name="connsiteY2" fmla="*/ 360140 h 417766"/>
                <a:gd name="connsiteX3" fmla="*/ 135255 w 299656"/>
                <a:gd name="connsiteY3" fmla="*/ 216217 h 417766"/>
                <a:gd name="connsiteX4" fmla="*/ 216218 w 299656"/>
                <a:gd name="connsiteY4" fmla="*/ 135255 h 417766"/>
                <a:gd name="connsiteX5" fmla="*/ 242030 w 299656"/>
                <a:gd name="connsiteY5" fmla="*/ 135255 h 417766"/>
                <a:gd name="connsiteX6" fmla="*/ 299656 w 299656"/>
                <a:gd name="connsiteY6" fmla="*/ 77629 h 417766"/>
                <a:gd name="connsiteX7" fmla="*/ 299656 w 299656"/>
                <a:gd name="connsiteY7" fmla="*/ 57626 h 417766"/>
                <a:gd name="connsiteX8" fmla="*/ 242030 w 299656"/>
                <a:gd name="connsiteY8" fmla="*/ 0 h 417766"/>
                <a:gd name="connsiteX9" fmla="*/ 77629 w 299656"/>
                <a:gd name="connsiteY9" fmla="*/ 0 h 417766"/>
                <a:gd name="connsiteX10" fmla="*/ 57626 w 299656"/>
                <a:gd name="connsiteY10" fmla="*/ 0 h 417766"/>
                <a:gd name="connsiteX11" fmla="*/ 56197 w 299656"/>
                <a:gd name="connsiteY11" fmla="*/ 0 h 417766"/>
                <a:gd name="connsiteX12" fmla="*/ 56197 w 299656"/>
                <a:gd name="connsiteY12" fmla="*/ 0 h 417766"/>
                <a:gd name="connsiteX13" fmla="*/ 54769 w 299656"/>
                <a:gd name="connsiteY13" fmla="*/ 95 h 417766"/>
                <a:gd name="connsiteX14" fmla="*/ 54769 w 299656"/>
                <a:gd name="connsiteY14" fmla="*/ 95 h 417766"/>
                <a:gd name="connsiteX15" fmla="*/ 53340 w 299656"/>
                <a:gd name="connsiteY15" fmla="*/ 190 h 417766"/>
                <a:gd name="connsiteX16" fmla="*/ 53340 w 299656"/>
                <a:gd name="connsiteY16" fmla="*/ 190 h 417766"/>
                <a:gd name="connsiteX17" fmla="*/ 51911 w 299656"/>
                <a:gd name="connsiteY17" fmla="*/ 286 h 417766"/>
                <a:gd name="connsiteX18" fmla="*/ 51911 w 299656"/>
                <a:gd name="connsiteY18" fmla="*/ 286 h 417766"/>
                <a:gd name="connsiteX19" fmla="*/ 50482 w 299656"/>
                <a:gd name="connsiteY19" fmla="*/ 476 h 417766"/>
                <a:gd name="connsiteX20" fmla="*/ 50482 w 299656"/>
                <a:gd name="connsiteY20" fmla="*/ 476 h 417766"/>
                <a:gd name="connsiteX21" fmla="*/ 49054 w 299656"/>
                <a:gd name="connsiteY21" fmla="*/ 667 h 417766"/>
                <a:gd name="connsiteX22" fmla="*/ 49054 w 299656"/>
                <a:gd name="connsiteY22" fmla="*/ 667 h 417766"/>
                <a:gd name="connsiteX23" fmla="*/ 47625 w 299656"/>
                <a:gd name="connsiteY23" fmla="*/ 857 h 417766"/>
                <a:gd name="connsiteX24" fmla="*/ 47625 w 299656"/>
                <a:gd name="connsiteY24" fmla="*/ 857 h 417766"/>
                <a:gd name="connsiteX25" fmla="*/ 46196 w 299656"/>
                <a:gd name="connsiteY25" fmla="*/ 1143 h 417766"/>
                <a:gd name="connsiteX26" fmla="*/ 46196 w 299656"/>
                <a:gd name="connsiteY26" fmla="*/ 1143 h 417766"/>
                <a:gd name="connsiteX27" fmla="*/ 44768 w 299656"/>
                <a:gd name="connsiteY27" fmla="*/ 1429 h 417766"/>
                <a:gd name="connsiteX28" fmla="*/ 44768 w 299656"/>
                <a:gd name="connsiteY28" fmla="*/ 1429 h 417766"/>
                <a:gd name="connsiteX29" fmla="*/ 43339 w 299656"/>
                <a:gd name="connsiteY29" fmla="*/ 1809 h 417766"/>
                <a:gd name="connsiteX30" fmla="*/ 43339 w 299656"/>
                <a:gd name="connsiteY30" fmla="*/ 1809 h 417766"/>
                <a:gd name="connsiteX31" fmla="*/ 42005 w 299656"/>
                <a:gd name="connsiteY31" fmla="*/ 2191 h 417766"/>
                <a:gd name="connsiteX32" fmla="*/ 42005 w 299656"/>
                <a:gd name="connsiteY32" fmla="*/ 2191 h 417766"/>
                <a:gd name="connsiteX33" fmla="*/ 40672 w 299656"/>
                <a:gd name="connsiteY33" fmla="*/ 2572 h 417766"/>
                <a:gd name="connsiteX34" fmla="*/ 40672 w 299656"/>
                <a:gd name="connsiteY34" fmla="*/ 2572 h 417766"/>
                <a:gd name="connsiteX35" fmla="*/ 39338 w 299656"/>
                <a:gd name="connsiteY35" fmla="*/ 3048 h 417766"/>
                <a:gd name="connsiteX36" fmla="*/ 39338 w 299656"/>
                <a:gd name="connsiteY36" fmla="*/ 3048 h 417766"/>
                <a:gd name="connsiteX37" fmla="*/ 38005 w 299656"/>
                <a:gd name="connsiteY37" fmla="*/ 3524 h 417766"/>
                <a:gd name="connsiteX38" fmla="*/ 38005 w 299656"/>
                <a:gd name="connsiteY38" fmla="*/ 3524 h 417766"/>
                <a:gd name="connsiteX39" fmla="*/ 36671 w 299656"/>
                <a:gd name="connsiteY39" fmla="*/ 4000 h 417766"/>
                <a:gd name="connsiteX40" fmla="*/ 36671 w 299656"/>
                <a:gd name="connsiteY40" fmla="*/ 4000 h 417766"/>
                <a:gd name="connsiteX41" fmla="*/ 35338 w 299656"/>
                <a:gd name="connsiteY41" fmla="*/ 4572 h 417766"/>
                <a:gd name="connsiteX42" fmla="*/ 35338 w 299656"/>
                <a:gd name="connsiteY42" fmla="*/ 4572 h 417766"/>
                <a:gd name="connsiteX43" fmla="*/ 34099 w 299656"/>
                <a:gd name="connsiteY43" fmla="*/ 5143 h 417766"/>
                <a:gd name="connsiteX44" fmla="*/ 34099 w 299656"/>
                <a:gd name="connsiteY44" fmla="*/ 5143 h 417766"/>
                <a:gd name="connsiteX45" fmla="*/ 32861 w 299656"/>
                <a:gd name="connsiteY45" fmla="*/ 5715 h 417766"/>
                <a:gd name="connsiteX46" fmla="*/ 32861 w 299656"/>
                <a:gd name="connsiteY46" fmla="*/ 5715 h 417766"/>
                <a:gd name="connsiteX47" fmla="*/ 31623 w 299656"/>
                <a:gd name="connsiteY47" fmla="*/ 6382 h 417766"/>
                <a:gd name="connsiteX48" fmla="*/ 31623 w 299656"/>
                <a:gd name="connsiteY48" fmla="*/ 6382 h 417766"/>
                <a:gd name="connsiteX49" fmla="*/ 30385 w 299656"/>
                <a:gd name="connsiteY49" fmla="*/ 7048 h 417766"/>
                <a:gd name="connsiteX50" fmla="*/ 30385 w 299656"/>
                <a:gd name="connsiteY50" fmla="*/ 7048 h 417766"/>
                <a:gd name="connsiteX51" fmla="*/ 29146 w 299656"/>
                <a:gd name="connsiteY51" fmla="*/ 7715 h 417766"/>
                <a:gd name="connsiteX52" fmla="*/ 29146 w 299656"/>
                <a:gd name="connsiteY52" fmla="*/ 7715 h 417766"/>
                <a:gd name="connsiteX53" fmla="*/ 27908 w 299656"/>
                <a:gd name="connsiteY53" fmla="*/ 8382 h 417766"/>
                <a:gd name="connsiteX54" fmla="*/ 27908 w 299656"/>
                <a:gd name="connsiteY54" fmla="*/ 8382 h 417766"/>
                <a:gd name="connsiteX55" fmla="*/ 26765 w 299656"/>
                <a:gd name="connsiteY55" fmla="*/ 9144 h 417766"/>
                <a:gd name="connsiteX56" fmla="*/ 26765 w 299656"/>
                <a:gd name="connsiteY56" fmla="*/ 9144 h 417766"/>
                <a:gd name="connsiteX57" fmla="*/ 25622 w 299656"/>
                <a:gd name="connsiteY57" fmla="*/ 9906 h 417766"/>
                <a:gd name="connsiteX58" fmla="*/ 25622 w 299656"/>
                <a:gd name="connsiteY58" fmla="*/ 9906 h 417766"/>
                <a:gd name="connsiteX59" fmla="*/ 24479 w 299656"/>
                <a:gd name="connsiteY59" fmla="*/ 10668 h 417766"/>
                <a:gd name="connsiteX60" fmla="*/ 24479 w 299656"/>
                <a:gd name="connsiteY60" fmla="*/ 10668 h 417766"/>
                <a:gd name="connsiteX61" fmla="*/ 23336 w 299656"/>
                <a:gd name="connsiteY61" fmla="*/ 11525 h 417766"/>
                <a:gd name="connsiteX62" fmla="*/ 23336 w 299656"/>
                <a:gd name="connsiteY62" fmla="*/ 11525 h 417766"/>
                <a:gd name="connsiteX63" fmla="*/ 22193 w 299656"/>
                <a:gd name="connsiteY63" fmla="*/ 12382 h 417766"/>
                <a:gd name="connsiteX64" fmla="*/ 22193 w 299656"/>
                <a:gd name="connsiteY64" fmla="*/ 12382 h 417766"/>
                <a:gd name="connsiteX65" fmla="*/ 21146 w 299656"/>
                <a:gd name="connsiteY65" fmla="*/ 13240 h 417766"/>
                <a:gd name="connsiteX66" fmla="*/ 21146 w 299656"/>
                <a:gd name="connsiteY66" fmla="*/ 13240 h 417766"/>
                <a:gd name="connsiteX67" fmla="*/ 20098 w 299656"/>
                <a:gd name="connsiteY67" fmla="*/ 14097 h 417766"/>
                <a:gd name="connsiteX68" fmla="*/ 20098 w 299656"/>
                <a:gd name="connsiteY68" fmla="*/ 14097 h 417766"/>
                <a:gd name="connsiteX69" fmla="*/ 19050 w 299656"/>
                <a:gd name="connsiteY69" fmla="*/ 15049 h 417766"/>
                <a:gd name="connsiteX70" fmla="*/ 19050 w 299656"/>
                <a:gd name="connsiteY70" fmla="*/ 15049 h 417766"/>
                <a:gd name="connsiteX71" fmla="*/ 18002 w 299656"/>
                <a:gd name="connsiteY71" fmla="*/ 16002 h 417766"/>
                <a:gd name="connsiteX72" fmla="*/ 18002 w 299656"/>
                <a:gd name="connsiteY72" fmla="*/ 16002 h 417766"/>
                <a:gd name="connsiteX73" fmla="*/ 17050 w 299656"/>
                <a:gd name="connsiteY73" fmla="*/ 16954 h 417766"/>
                <a:gd name="connsiteX74" fmla="*/ 17050 w 299656"/>
                <a:gd name="connsiteY74" fmla="*/ 16954 h 417766"/>
                <a:gd name="connsiteX75" fmla="*/ 16097 w 299656"/>
                <a:gd name="connsiteY75" fmla="*/ 17907 h 417766"/>
                <a:gd name="connsiteX76" fmla="*/ 16097 w 299656"/>
                <a:gd name="connsiteY76" fmla="*/ 17907 h 417766"/>
                <a:gd name="connsiteX77" fmla="*/ 15145 w 299656"/>
                <a:gd name="connsiteY77" fmla="*/ 18955 h 417766"/>
                <a:gd name="connsiteX78" fmla="*/ 15145 w 299656"/>
                <a:gd name="connsiteY78" fmla="*/ 18955 h 417766"/>
                <a:gd name="connsiteX79" fmla="*/ 14192 w 299656"/>
                <a:gd name="connsiteY79" fmla="*/ 20002 h 417766"/>
                <a:gd name="connsiteX80" fmla="*/ 14192 w 299656"/>
                <a:gd name="connsiteY80" fmla="*/ 20002 h 417766"/>
                <a:gd name="connsiteX81" fmla="*/ 13335 w 299656"/>
                <a:gd name="connsiteY81" fmla="*/ 21050 h 417766"/>
                <a:gd name="connsiteX82" fmla="*/ 13335 w 299656"/>
                <a:gd name="connsiteY82" fmla="*/ 21050 h 417766"/>
                <a:gd name="connsiteX83" fmla="*/ 12478 w 299656"/>
                <a:gd name="connsiteY83" fmla="*/ 22098 h 417766"/>
                <a:gd name="connsiteX84" fmla="*/ 12478 w 299656"/>
                <a:gd name="connsiteY84" fmla="*/ 22098 h 417766"/>
                <a:gd name="connsiteX85" fmla="*/ 11621 w 299656"/>
                <a:gd name="connsiteY85" fmla="*/ 23146 h 417766"/>
                <a:gd name="connsiteX86" fmla="*/ 11621 w 299656"/>
                <a:gd name="connsiteY86" fmla="*/ 23146 h 417766"/>
                <a:gd name="connsiteX87" fmla="*/ 10763 w 299656"/>
                <a:gd name="connsiteY87" fmla="*/ 24289 h 417766"/>
                <a:gd name="connsiteX88" fmla="*/ 10763 w 299656"/>
                <a:gd name="connsiteY88" fmla="*/ 24289 h 417766"/>
                <a:gd name="connsiteX89" fmla="*/ 10001 w 299656"/>
                <a:gd name="connsiteY89" fmla="*/ 25432 h 417766"/>
                <a:gd name="connsiteX90" fmla="*/ 10001 w 299656"/>
                <a:gd name="connsiteY90" fmla="*/ 25432 h 417766"/>
                <a:gd name="connsiteX91" fmla="*/ 9239 w 299656"/>
                <a:gd name="connsiteY91" fmla="*/ 26575 h 417766"/>
                <a:gd name="connsiteX92" fmla="*/ 9239 w 299656"/>
                <a:gd name="connsiteY92" fmla="*/ 26575 h 417766"/>
                <a:gd name="connsiteX93" fmla="*/ 8477 w 299656"/>
                <a:gd name="connsiteY93" fmla="*/ 27717 h 417766"/>
                <a:gd name="connsiteX94" fmla="*/ 8477 w 299656"/>
                <a:gd name="connsiteY94" fmla="*/ 27717 h 417766"/>
                <a:gd name="connsiteX95" fmla="*/ 7811 w 299656"/>
                <a:gd name="connsiteY95" fmla="*/ 28956 h 417766"/>
                <a:gd name="connsiteX96" fmla="*/ 7811 w 299656"/>
                <a:gd name="connsiteY96" fmla="*/ 28956 h 417766"/>
                <a:gd name="connsiteX97" fmla="*/ 7144 w 299656"/>
                <a:gd name="connsiteY97" fmla="*/ 30194 h 417766"/>
                <a:gd name="connsiteX98" fmla="*/ 7144 w 299656"/>
                <a:gd name="connsiteY98" fmla="*/ 30194 h 417766"/>
                <a:gd name="connsiteX99" fmla="*/ 6477 w 299656"/>
                <a:gd name="connsiteY99" fmla="*/ 31432 h 417766"/>
                <a:gd name="connsiteX100" fmla="*/ 6477 w 299656"/>
                <a:gd name="connsiteY100" fmla="*/ 31432 h 417766"/>
                <a:gd name="connsiteX101" fmla="*/ 5810 w 299656"/>
                <a:gd name="connsiteY101" fmla="*/ 32671 h 417766"/>
                <a:gd name="connsiteX102" fmla="*/ 5810 w 299656"/>
                <a:gd name="connsiteY102" fmla="*/ 32671 h 417766"/>
                <a:gd name="connsiteX103" fmla="*/ 5239 w 299656"/>
                <a:gd name="connsiteY103" fmla="*/ 33909 h 417766"/>
                <a:gd name="connsiteX104" fmla="*/ 5239 w 299656"/>
                <a:gd name="connsiteY104" fmla="*/ 33909 h 417766"/>
                <a:gd name="connsiteX105" fmla="*/ 4667 w 299656"/>
                <a:gd name="connsiteY105" fmla="*/ 35147 h 417766"/>
                <a:gd name="connsiteX106" fmla="*/ 4667 w 299656"/>
                <a:gd name="connsiteY106" fmla="*/ 35147 h 417766"/>
                <a:gd name="connsiteX107" fmla="*/ 4096 w 299656"/>
                <a:gd name="connsiteY107" fmla="*/ 36481 h 417766"/>
                <a:gd name="connsiteX108" fmla="*/ 4096 w 299656"/>
                <a:gd name="connsiteY108" fmla="*/ 36481 h 417766"/>
                <a:gd name="connsiteX109" fmla="*/ 3620 w 299656"/>
                <a:gd name="connsiteY109" fmla="*/ 37814 h 417766"/>
                <a:gd name="connsiteX110" fmla="*/ 3620 w 299656"/>
                <a:gd name="connsiteY110" fmla="*/ 37814 h 417766"/>
                <a:gd name="connsiteX111" fmla="*/ 3143 w 299656"/>
                <a:gd name="connsiteY111" fmla="*/ 39148 h 417766"/>
                <a:gd name="connsiteX112" fmla="*/ 3143 w 299656"/>
                <a:gd name="connsiteY112" fmla="*/ 39148 h 417766"/>
                <a:gd name="connsiteX113" fmla="*/ 2667 w 299656"/>
                <a:gd name="connsiteY113" fmla="*/ 40481 h 417766"/>
                <a:gd name="connsiteX114" fmla="*/ 2667 w 299656"/>
                <a:gd name="connsiteY114" fmla="*/ 40481 h 417766"/>
                <a:gd name="connsiteX115" fmla="*/ 2286 w 299656"/>
                <a:gd name="connsiteY115" fmla="*/ 41815 h 417766"/>
                <a:gd name="connsiteX116" fmla="*/ 2286 w 299656"/>
                <a:gd name="connsiteY116" fmla="*/ 41815 h 417766"/>
                <a:gd name="connsiteX117" fmla="*/ 1905 w 299656"/>
                <a:gd name="connsiteY117" fmla="*/ 43148 h 417766"/>
                <a:gd name="connsiteX118" fmla="*/ 1905 w 299656"/>
                <a:gd name="connsiteY118" fmla="*/ 43148 h 417766"/>
                <a:gd name="connsiteX119" fmla="*/ 1524 w 299656"/>
                <a:gd name="connsiteY119" fmla="*/ 44482 h 417766"/>
                <a:gd name="connsiteX120" fmla="*/ 1524 w 299656"/>
                <a:gd name="connsiteY120" fmla="*/ 44482 h 417766"/>
                <a:gd name="connsiteX121" fmla="*/ 1238 w 299656"/>
                <a:gd name="connsiteY121" fmla="*/ 45910 h 417766"/>
                <a:gd name="connsiteX122" fmla="*/ 1238 w 299656"/>
                <a:gd name="connsiteY122" fmla="*/ 45910 h 417766"/>
                <a:gd name="connsiteX123" fmla="*/ 953 w 299656"/>
                <a:gd name="connsiteY123" fmla="*/ 47339 h 417766"/>
                <a:gd name="connsiteX124" fmla="*/ 953 w 299656"/>
                <a:gd name="connsiteY124" fmla="*/ 47339 h 417766"/>
                <a:gd name="connsiteX125" fmla="*/ 667 w 299656"/>
                <a:gd name="connsiteY125" fmla="*/ 48768 h 417766"/>
                <a:gd name="connsiteX126" fmla="*/ 667 w 299656"/>
                <a:gd name="connsiteY126" fmla="*/ 48768 h 417766"/>
                <a:gd name="connsiteX127" fmla="*/ 476 w 299656"/>
                <a:gd name="connsiteY127" fmla="*/ 50197 h 417766"/>
                <a:gd name="connsiteX128" fmla="*/ 476 w 299656"/>
                <a:gd name="connsiteY128" fmla="*/ 50197 h 417766"/>
                <a:gd name="connsiteX129" fmla="*/ 286 w 299656"/>
                <a:gd name="connsiteY129" fmla="*/ 51625 h 417766"/>
                <a:gd name="connsiteX130" fmla="*/ 286 w 299656"/>
                <a:gd name="connsiteY130" fmla="*/ 51625 h 417766"/>
                <a:gd name="connsiteX131" fmla="*/ 190 w 299656"/>
                <a:gd name="connsiteY131" fmla="*/ 53054 h 417766"/>
                <a:gd name="connsiteX132" fmla="*/ 190 w 299656"/>
                <a:gd name="connsiteY132" fmla="*/ 53054 h 417766"/>
                <a:gd name="connsiteX133" fmla="*/ 95 w 299656"/>
                <a:gd name="connsiteY133" fmla="*/ 54483 h 417766"/>
                <a:gd name="connsiteX134" fmla="*/ 95 w 299656"/>
                <a:gd name="connsiteY134" fmla="*/ 54483 h 417766"/>
                <a:gd name="connsiteX135" fmla="*/ 95 w 299656"/>
                <a:gd name="connsiteY135" fmla="*/ 54959 h 417766"/>
                <a:gd name="connsiteX136" fmla="*/ 0 w 299656"/>
                <a:gd name="connsiteY136" fmla="*/ 56864 h 417766"/>
                <a:gd name="connsiteX137" fmla="*/ 0 w 299656"/>
                <a:gd name="connsiteY137" fmla="*/ 57340 h 417766"/>
                <a:gd name="connsiteX138" fmla="*/ 0 w 299656"/>
                <a:gd name="connsiteY138" fmla="*/ 57340 h 417766"/>
                <a:gd name="connsiteX139" fmla="*/ 0 w 299656"/>
                <a:gd name="connsiteY139" fmla="*/ 77343 h 417766"/>
                <a:gd name="connsiteX140" fmla="*/ 0 w 299656"/>
                <a:gd name="connsiteY140" fmla="*/ 359855 h 417766"/>
                <a:gd name="connsiteX141" fmla="*/ 57626 w 299656"/>
                <a:gd name="connsiteY141" fmla="*/ 417767 h 417766"/>
                <a:gd name="connsiteX142" fmla="*/ 57626 w 299656"/>
                <a:gd name="connsiteY142" fmla="*/ 417767 h 417766"/>
                <a:gd name="connsiteX143" fmla="*/ 57626 w 299656"/>
                <a:gd name="connsiteY143" fmla="*/ 0 h 417766"/>
                <a:gd name="connsiteX144" fmla="*/ 57626 w 299656"/>
                <a:gd name="connsiteY144" fmla="*/ 0 h 417766"/>
                <a:gd name="connsiteX145" fmla="*/ 57626 w 299656"/>
                <a:gd name="connsiteY145" fmla="*/ 0 h 417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299656" h="417766">
                  <a:moveTo>
                    <a:pt x="57626" y="417767"/>
                  </a:moveTo>
                  <a:lnTo>
                    <a:pt x="77629" y="417767"/>
                  </a:lnTo>
                  <a:cubicBezTo>
                    <a:pt x="109347" y="417767"/>
                    <a:pt x="135255" y="391858"/>
                    <a:pt x="135255" y="360140"/>
                  </a:cubicBezTo>
                  <a:lnTo>
                    <a:pt x="135255" y="216217"/>
                  </a:lnTo>
                  <a:cubicBezTo>
                    <a:pt x="135255" y="171640"/>
                    <a:pt x="171640" y="135255"/>
                    <a:pt x="216218" y="135255"/>
                  </a:cubicBezTo>
                  <a:lnTo>
                    <a:pt x="242030" y="135255"/>
                  </a:lnTo>
                  <a:cubicBezTo>
                    <a:pt x="273748" y="135255"/>
                    <a:pt x="299656" y="109347"/>
                    <a:pt x="299656" y="77629"/>
                  </a:cubicBezTo>
                  <a:lnTo>
                    <a:pt x="299656" y="57626"/>
                  </a:lnTo>
                  <a:cubicBezTo>
                    <a:pt x="299656" y="25908"/>
                    <a:pt x="273748" y="0"/>
                    <a:pt x="242030" y="0"/>
                  </a:cubicBezTo>
                  <a:lnTo>
                    <a:pt x="77629" y="0"/>
                  </a:lnTo>
                  <a:lnTo>
                    <a:pt x="57626" y="0"/>
                  </a:lnTo>
                  <a:lnTo>
                    <a:pt x="56197" y="0"/>
                  </a:lnTo>
                  <a:lnTo>
                    <a:pt x="56197" y="0"/>
                  </a:lnTo>
                  <a:lnTo>
                    <a:pt x="54769" y="95"/>
                  </a:lnTo>
                  <a:lnTo>
                    <a:pt x="54769" y="95"/>
                  </a:lnTo>
                  <a:lnTo>
                    <a:pt x="53340" y="190"/>
                  </a:lnTo>
                  <a:lnTo>
                    <a:pt x="53340" y="190"/>
                  </a:lnTo>
                  <a:lnTo>
                    <a:pt x="51911" y="286"/>
                  </a:lnTo>
                  <a:lnTo>
                    <a:pt x="51911" y="286"/>
                  </a:lnTo>
                  <a:lnTo>
                    <a:pt x="50482" y="476"/>
                  </a:lnTo>
                  <a:lnTo>
                    <a:pt x="50482" y="476"/>
                  </a:lnTo>
                  <a:lnTo>
                    <a:pt x="49054" y="667"/>
                  </a:lnTo>
                  <a:lnTo>
                    <a:pt x="49054" y="667"/>
                  </a:lnTo>
                  <a:lnTo>
                    <a:pt x="47625" y="857"/>
                  </a:lnTo>
                  <a:lnTo>
                    <a:pt x="47625" y="857"/>
                  </a:lnTo>
                  <a:cubicBezTo>
                    <a:pt x="47149" y="952"/>
                    <a:pt x="46672" y="1048"/>
                    <a:pt x="46196" y="1143"/>
                  </a:cubicBezTo>
                  <a:lnTo>
                    <a:pt x="46196" y="1143"/>
                  </a:lnTo>
                  <a:lnTo>
                    <a:pt x="44768" y="1429"/>
                  </a:lnTo>
                  <a:lnTo>
                    <a:pt x="44768" y="1429"/>
                  </a:lnTo>
                  <a:lnTo>
                    <a:pt x="43339" y="1809"/>
                  </a:lnTo>
                  <a:lnTo>
                    <a:pt x="43339" y="1809"/>
                  </a:lnTo>
                  <a:lnTo>
                    <a:pt x="42005" y="2191"/>
                  </a:lnTo>
                  <a:lnTo>
                    <a:pt x="42005" y="2191"/>
                  </a:lnTo>
                  <a:lnTo>
                    <a:pt x="40672" y="2572"/>
                  </a:lnTo>
                  <a:lnTo>
                    <a:pt x="40672" y="2572"/>
                  </a:lnTo>
                  <a:lnTo>
                    <a:pt x="39338" y="3048"/>
                  </a:lnTo>
                  <a:lnTo>
                    <a:pt x="39338" y="3048"/>
                  </a:lnTo>
                  <a:lnTo>
                    <a:pt x="38005" y="3524"/>
                  </a:lnTo>
                  <a:lnTo>
                    <a:pt x="38005" y="3524"/>
                  </a:lnTo>
                  <a:lnTo>
                    <a:pt x="36671" y="4000"/>
                  </a:lnTo>
                  <a:lnTo>
                    <a:pt x="36671" y="4000"/>
                  </a:lnTo>
                  <a:lnTo>
                    <a:pt x="35338" y="4572"/>
                  </a:lnTo>
                  <a:lnTo>
                    <a:pt x="35338" y="4572"/>
                  </a:lnTo>
                  <a:lnTo>
                    <a:pt x="34099" y="5143"/>
                  </a:lnTo>
                  <a:lnTo>
                    <a:pt x="34099" y="5143"/>
                  </a:lnTo>
                  <a:lnTo>
                    <a:pt x="32861" y="5715"/>
                  </a:lnTo>
                  <a:lnTo>
                    <a:pt x="32861" y="5715"/>
                  </a:lnTo>
                  <a:lnTo>
                    <a:pt x="31623" y="6382"/>
                  </a:lnTo>
                  <a:lnTo>
                    <a:pt x="31623" y="6382"/>
                  </a:lnTo>
                  <a:cubicBezTo>
                    <a:pt x="31242" y="6572"/>
                    <a:pt x="30766" y="6763"/>
                    <a:pt x="30385" y="7048"/>
                  </a:cubicBezTo>
                  <a:lnTo>
                    <a:pt x="30385" y="7048"/>
                  </a:lnTo>
                  <a:lnTo>
                    <a:pt x="29146" y="7715"/>
                  </a:lnTo>
                  <a:lnTo>
                    <a:pt x="29146" y="7715"/>
                  </a:lnTo>
                  <a:cubicBezTo>
                    <a:pt x="28765" y="7906"/>
                    <a:pt x="28385" y="8191"/>
                    <a:pt x="27908" y="8382"/>
                  </a:cubicBezTo>
                  <a:lnTo>
                    <a:pt x="27908" y="8382"/>
                  </a:lnTo>
                  <a:lnTo>
                    <a:pt x="26765" y="9144"/>
                  </a:lnTo>
                  <a:lnTo>
                    <a:pt x="26765" y="9144"/>
                  </a:lnTo>
                  <a:lnTo>
                    <a:pt x="25622" y="9906"/>
                  </a:lnTo>
                  <a:lnTo>
                    <a:pt x="25622" y="9906"/>
                  </a:lnTo>
                  <a:lnTo>
                    <a:pt x="24479" y="10668"/>
                  </a:lnTo>
                  <a:lnTo>
                    <a:pt x="24479" y="10668"/>
                  </a:lnTo>
                  <a:lnTo>
                    <a:pt x="23336" y="11525"/>
                  </a:lnTo>
                  <a:lnTo>
                    <a:pt x="23336" y="11525"/>
                  </a:lnTo>
                  <a:lnTo>
                    <a:pt x="22193" y="12382"/>
                  </a:lnTo>
                  <a:lnTo>
                    <a:pt x="22193" y="12382"/>
                  </a:lnTo>
                  <a:cubicBezTo>
                    <a:pt x="21812" y="12668"/>
                    <a:pt x="21431" y="12954"/>
                    <a:pt x="21146" y="13240"/>
                  </a:cubicBezTo>
                  <a:lnTo>
                    <a:pt x="21146" y="13240"/>
                  </a:lnTo>
                  <a:lnTo>
                    <a:pt x="20098" y="14097"/>
                  </a:lnTo>
                  <a:lnTo>
                    <a:pt x="20098" y="14097"/>
                  </a:lnTo>
                  <a:lnTo>
                    <a:pt x="19050" y="15049"/>
                  </a:lnTo>
                  <a:lnTo>
                    <a:pt x="19050" y="15049"/>
                  </a:lnTo>
                  <a:lnTo>
                    <a:pt x="18002" y="16002"/>
                  </a:lnTo>
                  <a:lnTo>
                    <a:pt x="18002" y="16002"/>
                  </a:lnTo>
                  <a:lnTo>
                    <a:pt x="17050" y="16954"/>
                  </a:lnTo>
                  <a:lnTo>
                    <a:pt x="17050" y="16954"/>
                  </a:lnTo>
                  <a:lnTo>
                    <a:pt x="16097" y="17907"/>
                  </a:lnTo>
                  <a:lnTo>
                    <a:pt x="16097" y="17907"/>
                  </a:lnTo>
                  <a:lnTo>
                    <a:pt x="15145" y="18955"/>
                  </a:lnTo>
                  <a:lnTo>
                    <a:pt x="15145" y="18955"/>
                  </a:lnTo>
                  <a:lnTo>
                    <a:pt x="14192" y="20002"/>
                  </a:lnTo>
                  <a:lnTo>
                    <a:pt x="14192" y="20002"/>
                  </a:lnTo>
                  <a:lnTo>
                    <a:pt x="13335" y="21050"/>
                  </a:lnTo>
                  <a:lnTo>
                    <a:pt x="13335" y="21050"/>
                  </a:lnTo>
                  <a:cubicBezTo>
                    <a:pt x="13049" y="21431"/>
                    <a:pt x="12763" y="21812"/>
                    <a:pt x="12478" y="22098"/>
                  </a:cubicBezTo>
                  <a:lnTo>
                    <a:pt x="12478" y="22098"/>
                  </a:lnTo>
                  <a:cubicBezTo>
                    <a:pt x="12192" y="22479"/>
                    <a:pt x="11906" y="22860"/>
                    <a:pt x="11621" y="23146"/>
                  </a:cubicBezTo>
                  <a:lnTo>
                    <a:pt x="11621" y="23146"/>
                  </a:lnTo>
                  <a:lnTo>
                    <a:pt x="10763" y="24289"/>
                  </a:lnTo>
                  <a:lnTo>
                    <a:pt x="10763" y="24289"/>
                  </a:lnTo>
                  <a:lnTo>
                    <a:pt x="10001" y="25432"/>
                  </a:lnTo>
                  <a:lnTo>
                    <a:pt x="10001" y="25432"/>
                  </a:lnTo>
                  <a:lnTo>
                    <a:pt x="9239" y="26575"/>
                  </a:lnTo>
                  <a:lnTo>
                    <a:pt x="9239" y="26575"/>
                  </a:lnTo>
                  <a:lnTo>
                    <a:pt x="8477" y="27717"/>
                  </a:lnTo>
                  <a:lnTo>
                    <a:pt x="8477" y="27717"/>
                  </a:lnTo>
                  <a:lnTo>
                    <a:pt x="7811" y="28956"/>
                  </a:lnTo>
                  <a:lnTo>
                    <a:pt x="7811" y="28956"/>
                  </a:lnTo>
                  <a:lnTo>
                    <a:pt x="7144" y="30194"/>
                  </a:lnTo>
                  <a:lnTo>
                    <a:pt x="7144" y="30194"/>
                  </a:lnTo>
                  <a:lnTo>
                    <a:pt x="6477" y="31432"/>
                  </a:lnTo>
                  <a:lnTo>
                    <a:pt x="6477" y="31432"/>
                  </a:lnTo>
                  <a:lnTo>
                    <a:pt x="5810" y="32671"/>
                  </a:lnTo>
                  <a:lnTo>
                    <a:pt x="5810" y="32671"/>
                  </a:lnTo>
                  <a:lnTo>
                    <a:pt x="5239" y="33909"/>
                  </a:lnTo>
                  <a:lnTo>
                    <a:pt x="5239" y="33909"/>
                  </a:lnTo>
                  <a:cubicBezTo>
                    <a:pt x="5048" y="34290"/>
                    <a:pt x="4858" y="34766"/>
                    <a:pt x="4667" y="35147"/>
                  </a:cubicBezTo>
                  <a:lnTo>
                    <a:pt x="4667" y="35147"/>
                  </a:lnTo>
                  <a:lnTo>
                    <a:pt x="4096" y="36481"/>
                  </a:lnTo>
                  <a:lnTo>
                    <a:pt x="4096" y="36481"/>
                  </a:lnTo>
                  <a:lnTo>
                    <a:pt x="3620" y="37814"/>
                  </a:lnTo>
                  <a:lnTo>
                    <a:pt x="3620" y="37814"/>
                  </a:lnTo>
                  <a:lnTo>
                    <a:pt x="3143" y="39148"/>
                  </a:lnTo>
                  <a:lnTo>
                    <a:pt x="3143" y="39148"/>
                  </a:lnTo>
                  <a:lnTo>
                    <a:pt x="2667" y="40481"/>
                  </a:lnTo>
                  <a:lnTo>
                    <a:pt x="2667" y="40481"/>
                  </a:lnTo>
                  <a:lnTo>
                    <a:pt x="2286" y="41815"/>
                  </a:lnTo>
                  <a:lnTo>
                    <a:pt x="2286" y="41815"/>
                  </a:lnTo>
                  <a:lnTo>
                    <a:pt x="1905" y="43148"/>
                  </a:lnTo>
                  <a:lnTo>
                    <a:pt x="1905" y="43148"/>
                  </a:lnTo>
                  <a:lnTo>
                    <a:pt x="1524" y="44482"/>
                  </a:lnTo>
                  <a:lnTo>
                    <a:pt x="1524" y="44482"/>
                  </a:lnTo>
                  <a:lnTo>
                    <a:pt x="1238" y="45910"/>
                  </a:lnTo>
                  <a:lnTo>
                    <a:pt x="1238" y="45910"/>
                  </a:lnTo>
                  <a:cubicBezTo>
                    <a:pt x="1143" y="46387"/>
                    <a:pt x="1048" y="46863"/>
                    <a:pt x="953" y="47339"/>
                  </a:cubicBezTo>
                  <a:lnTo>
                    <a:pt x="953" y="47339"/>
                  </a:lnTo>
                  <a:lnTo>
                    <a:pt x="667" y="48768"/>
                  </a:lnTo>
                  <a:lnTo>
                    <a:pt x="667" y="48768"/>
                  </a:lnTo>
                  <a:lnTo>
                    <a:pt x="476" y="50197"/>
                  </a:lnTo>
                  <a:lnTo>
                    <a:pt x="476" y="50197"/>
                  </a:lnTo>
                  <a:lnTo>
                    <a:pt x="286" y="51625"/>
                  </a:lnTo>
                  <a:lnTo>
                    <a:pt x="286" y="51625"/>
                  </a:lnTo>
                  <a:lnTo>
                    <a:pt x="190" y="53054"/>
                  </a:lnTo>
                  <a:lnTo>
                    <a:pt x="190" y="53054"/>
                  </a:lnTo>
                  <a:lnTo>
                    <a:pt x="95" y="54483"/>
                  </a:lnTo>
                  <a:lnTo>
                    <a:pt x="95" y="54483"/>
                  </a:lnTo>
                  <a:lnTo>
                    <a:pt x="95" y="54959"/>
                  </a:lnTo>
                  <a:cubicBezTo>
                    <a:pt x="95" y="55626"/>
                    <a:pt x="95" y="56197"/>
                    <a:pt x="0" y="56864"/>
                  </a:cubicBezTo>
                  <a:lnTo>
                    <a:pt x="0" y="57340"/>
                  </a:lnTo>
                  <a:lnTo>
                    <a:pt x="0" y="57340"/>
                  </a:lnTo>
                  <a:lnTo>
                    <a:pt x="0" y="77343"/>
                  </a:lnTo>
                  <a:lnTo>
                    <a:pt x="0" y="359855"/>
                  </a:lnTo>
                  <a:cubicBezTo>
                    <a:pt x="0" y="391858"/>
                    <a:pt x="25908" y="417767"/>
                    <a:pt x="57626" y="417767"/>
                  </a:cubicBezTo>
                  <a:lnTo>
                    <a:pt x="57626" y="417767"/>
                  </a:lnTo>
                  <a:close/>
                  <a:moveTo>
                    <a:pt x="57626" y="0"/>
                  </a:moveTo>
                  <a:lnTo>
                    <a:pt x="57626" y="0"/>
                  </a:lnTo>
                  <a:lnTo>
                    <a:pt x="57626"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2" name="Freeform: Shape 71">
              <a:extLst>
                <a:ext uri="{FF2B5EF4-FFF2-40B4-BE49-F238E27FC236}">
                  <a16:creationId xmlns:a16="http://schemas.microsoft.com/office/drawing/2014/main" id="{8A3E5852-F6AA-45E3-A2C0-3E71F79A6554}"/>
                </a:ext>
              </a:extLst>
            </p:cNvPr>
            <p:cNvSpPr/>
            <p:nvPr/>
          </p:nvSpPr>
          <p:spPr>
            <a:xfrm>
              <a:off x="75454" y="4553410"/>
              <a:ext cx="628078" cy="867822"/>
            </a:xfrm>
            <a:custGeom>
              <a:avLst/>
              <a:gdLst>
                <a:gd name="connsiteX0" fmla="*/ 550069 w 628078"/>
                <a:gd name="connsiteY0" fmla="*/ 300609 h 867822"/>
                <a:gd name="connsiteX1" fmla="*/ 570452 w 628078"/>
                <a:gd name="connsiteY1" fmla="*/ 300609 h 867822"/>
                <a:gd name="connsiteX2" fmla="*/ 628079 w 628078"/>
                <a:gd name="connsiteY2" fmla="*/ 242983 h 867822"/>
                <a:gd name="connsiteX3" fmla="*/ 628079 w 628078"/>
                <a:gd name="connsiteY3" fmla="*/ 57626 h 867822"/>
                <a:gd name="connsiteX4" fmla="*/ 570452 w 628078"/>
                <a:gd name="connsiteY4" fmla="*/ 0 h 867822"/>
                <a:gd name="connsiteX5" fmla="*/ 216599 w 628078"/>
                <a:gd name="connsiteY5" fmla="*/ 0 h 867822"/>
                <a:gd name="connsiteX6" fmla="*/ 158972 w 628078"/>
                <a:gd name="connsiteY6" fmla="*/ 857 h 867822"/>
                <a:gd name="connsiteX7" fmla="*/ 158972 w 628078"/>
                <a:gd name="connsiteY7" fmla="*/ 212884 h 867822"/>
                <a:gd name="connsiteX8" fmla="*/ 78010 w 628078"/>
                <a:gd name="connsiteY8" fmla="*/ 293846 h 867822"/>
                <a:gd name="connsiteX9" fmla="*/ 57626 w 628078"/>
                <a:gd name="connsiteY9" fmla="*/ 293846 h 867822"/>
                <a:gd name="connsiteX10" fmla="*/ 0 w 628078"/>
                <a:gd name="connsiteY10" fmla="*/ 352901 h 867822"/>
                <a:gd name="connsiteX11" fmla="*/ 0 w 628078"/>
                <a:gd name="connsiteY11" fmla="*/ 464153 h 867822"/>
                <a:gd name="connsiteX12" fmla="*/ 0 w 628078"/>
                <a:gd name="connsiteY12" fmla="*/ 520351 h 867822"/>
                <a:gd name="connsiteX13" fmla="*/ 0 w 628078"/>
                <a:gd name="connsiteY13" fmla="*/ 810197 h 867822"/>
                <a:gd name="connsiteX14" fmla="*/ 57626 w 628078"/>
                <a:gd name="connsiteY14" fmla="*/ 867823 h 867822"/>
                <a:gd name="connsiteX15" fmla="*/ 252413 w 628078"/>
                <a:gd name="connsiteY15" fmla="*/ 867823 h 867822"/>
                <a:gd name="connsiteX16" fmla="*/ 310039 w 628078"/>
                <a:gd name="connsiteY16" fmla="*/ 866965 h 867822"/>
                <a:gd name="connsiteX17" fmla="*/ 310039 w 628078"/>
                <a:gd name="connsiteY17" fmla="*/ 660559 h 867822"/>
                <a:gd name="connsiteX18" fmla="*/ 391001 w 628078"/>
                <a:gd name="connsiteY18" fmla="*/ 579596 h 867822"/>
                <a:gd name="connsiteX19" fmla="*/ 411385 w 628078"/>
                <a:gd name="connsiteY19" fmla="*/ 579596 h 867822"/>
                <a:gd name="connsiteX20" fmla="*/ 469011 w 628078"/>
                <a:gd name="connsiteY20" fmla="*/ 520541 h 867822"/>
                <a:gd name="connsiteX21" fmla="*/ 469011 w 628078"/>
                <a:gd name="connsiteY21" fmla="*/ 381667 h 867822"/>
                <a:gd name="connsiteX22" fmla="*/ 550069 w 628078"/>
                <a:gd name="connsiteY22" fmla="*/ 300609 h 86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8078" h="867822">
                  <a:moveTo>
                    <a:pt x="550069" y="300609"/>
                  </a:moveTo>
                  <a:lnTo>
                    <a:pt x="570452" y="300609"/>
                  </a:lnTo>
                  <a:cubicBezTo>
                    <a:pt x="602171" y="300609"/>
                    <a:pt x="628079" y="274701"/>
                    <a:pt x="628079" y="242983"/>
                  </a:cubicBezTo>
                  <a:lnTo>
                    <a:pt x="628079" y="57626"/>
                  </a:lnTo>
                  <a:cubicBezTo>
                    <a:pt x="628079" y="25908"/>
                    <a:pt x="602171" y="0"/>
                    <a:pt x="570452" y="0"/>
                  </a:cubicBezTo>
                  <a:lnTo>
                    <a:pt x="216599" y="0"/>
                  </a:lnTo>
                  <a:lnTo>
                    <a:pt x="158972" y="857"/>
                  </a:lnTo>
                  <a:lnTo>
                    <a:pt x="158972" y="212884"/>
                  </a:lnTo>
                  <a:cubicBezTo>
                    <a:pt x="158972" y="257461"/>
                    <a:pt x="122587" y="293846"/>
                    <a:pt x="78010" y="293846"/>
                  </a:cubicBezTo>
                  <a:lnTo>
                    <a:pt x="57626" y="293846"/>
                  </a:lnTo>
                  <a:cubicBezTo>
                    <a:pt x="25908" y="293846"/>
                    <a:pt x="0" y="320421"/>
                    <a:pt x="0" y="352901"/>
                  </a:cubicBezTo>
                  <a:lnTo>
                    <a:pt x="0" y="464153"/>
                  </a:lnTo>
                  <a:lnTo>
                    <a:pt x="0" y="520351"/>
                  </a:lnTo>
                  <a:lnTo>
                    <a:pt x="0" y="810197"/>
                  </a:lnTo>
                  <a:cubicBezTo>
                    <a:pt x="0" y="841915"/>
                    <a:pt x="25908" y="867823"/>
                    <a:pt x="57626" y="867823"/>
                  </a:cubicBezTo>
                  <a:lnTo>
                    <a:pt x="252413" y="867823"/>
                  </a:lnTo>
                  <a:lnTo>
                    <a:pt x="310039" y="866965"/>
                  </a:lnTo>
                  <a:lnTo>
                    <a:pt x="310039" y="660559"/>
                  </a:lnTo>
                  <a:cubicBezTo>
                    <a:pt x="310039" y="615982"/>
                    <a:pt x="346424" y="579596"/>
                    <a:pt x="391001" y="579596"/>
                  </a:cubicBezTo>
                  <a:lnTo>
                    <a:pt x="411385" y="579596"/>
                  </a:lnTo>
                  <a:cubicBezTo>
                    <a:pt x="443103" y="579596"/>
                    <a:pt x="469011" y="553022"/>
                    <a:pt x="469011" y="520541"/>
                  </a:cubicBezTo>
                  <a:lnTo>
                    <a:pt x="469011" y="381667"/>
                  </a:lnTo>
                  <a:cubicBezTo>
                    <a:pt x="469011" y="336995"/>
                    <a:pt x="505397" y="300609"/>
                    <a:pt x="550069" y="30060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3" name="Freeform: Shape 72">
              <a:extLst>
                <a:ext uri="{FF2B5EF4-FFF2-40B4-BE49-F238E27FC236}">
                  <a16:creationId xmlns:a16="http://schemas.microsoft.com/office/drawing/2014/main" id="{AF4DA893-5D5A-4489-A2A8-083227624CFF}"/>
                </a:ext>
              </a:extLst>
            </p:cNvPr>
            <p:cNvSpPr/>
            <p:nvPr/>
          </p:nvSpPr>
          <p:spPr>
            <a:xfrm>
              <a:off x="234712" y="4126976"/>
              <a:ext cx="1892046" cy="1432274"/>
            </a:xfrm>
            <a:custGeom>
              <a:avLst/>
              <a:gdLst>
                <a:gd name="connsiteX0" fmla="*/ 388906 w 1892046"/>
                <a:gd name="connsiteY0" fmla="*/ 1432274 h 1432274"/>
                <a:gd name="connsiteX1" fmla="*/ 542068 w 1892046"/>
                <a:gd name="connsiteY1" fmla="*/ 1432274 h 1432274"/>
                <a:gd name="connsiteX2" fmla="*/ 624364 w 1892046"/>
                <a:gd name="connsiteY2" fmla="*/ 1362266 h 1432274"/>
                <a:gd name="connsiteX3" fmla="*/ 704279 w 1892046"/>
                <a:gd name="connsiteY3" fmla="*/ 1294352 h 1432274"/>
                <a:gd name="connsiteX4" fmla="*/ 1017461 w 1892046"/>
                <a:gd name="connsiteY4" fmla="*/ 1294352 h 1432274"/>
                <a:gd name="connsiteX5" fmla="*/ 1100042 w 1892046"/>
                <a:gd name="connsiteY5" fmla="*/ 1222724 h 1432274"/>
                <a:gd name="connsiteX6" fmla="*/ 1177576 w 1892046"/>
                <a:gd name="connsiteY6" fmla="*/ 1153287 h 1432274"/>
                <a:gd name="connsiteX7" fmla="*/ 1258253 w 1892046"/>
                <a:gd name="connsiteY7" fmla="*/ 1069943 h 1432274"/>
                <a:gd name="connsiteX8" fmla="*/ 1258253 w 1892046"/>
                <a:gd name="connsiteY8" fmla="*/ 796194 h 1432274"/>
                <a:gd name="connsiteX9" fmla="*/ 1337405 w 1892046"/>
                <a:gd name="connsiteY9" fmla="*/ 715232 h 1432274"/>
                <a:gd name="connsiteX10" fmla="*/ 1417701 w 1892046"/>
                <a:gd name="connsiteY10" fmla="*/ 645605 h 1432274"/>
                <a:gd name="connsiteX11" fmla="*/ 1495235 w 1892046"/>
                <a:gd name="connsiteY11" fmla="*/ 578072 h 1432274"/>
                <a:gd name="connsiteX12" fmla="*/ 1576292 w 1892046"/>
                <a:gd name="connsiteY12" fmla="*/ 495681 h 1432274"/>
                <a:gd name="connsiteX13" fmla="*/ 1657255 w 1892046"/>
                <a:gd name="connsiteY13" fmla="*/ 415671 h 1432274"/>
                <a:gd name="connsiteX14" fmla="*/ 1833658 w 1892046"/>
                <a:gd name="connsiteY14" fmla="*/ 415671 h 1432274"/>
                <a:gd name="connsiteX15" fmla="*/ 1892046 w 1892046"/>
                <a:gd name="connsiteY15" fmla="*/ 363188 h 1432274"/>
                <a:gd name="connsiteX16" fmla="*/ 1891951 w 1892046"/>
                <a:gd name="connsiteY16" fmla="*/ 273177 h 1432274"/>
                <a:gd name="connsiteX17" fmla="*/ 1630299 w 1892046"/>
                <a:gd name="connsiteY17" fmla="*/ 273844 h 1432274"/>
                <a:gd name="connsiteX18" fmla="*/ 1572673 w 1892046"/>
                <a:gd name="connsiteY18" fmla="*/ 216217 h 1432274"/>
                <a:gd name="connsiteX19" fmla="*/ 1572673 w 1892046"/>
                <a:gd name="connsiteY19" fmla="*/ 215551 h 1432274"/>
                <a:gd name="connsiteX20" fmla="*/ 1572387 w 1892046"/>
                <a:gd name="connsiteY20" fmla="*/ 215551 h 1432274"/>
                <a:gd name="connsiteX21" fmla="*/ 1572387 w 1892046"/>
                <a:gd name="connsiteY21" fmla="*/ 194691 h 1432274"/>
                <a:gd name="connsiteX22" fmla="*/ 1514761 w 1892046"/>
                <a:gd name="connsiteY22" fmla="*/ 137065 h 1432274"/>
                <a:gd name="connsiteX23" fmla="*/ 1028795 w 1892046"/>
                <a:gd name="connsiteY23" fmla="*/ 137065 h 1432274"/>
                <a:gd name="connsiteX24" fmla="*/ 1028986 w 1892046"/>
                <a:gd name="connsiteY24" fmla="*/ 137065 h 1432274"/>
                <a:gd name="connsiteX25" fmla="*/ 852869 w 1892046"/>
                <a:gd name="connsiteY25" fmla="*/ 137065 h 1432274"/>
                <a:gd name="connsiteX26" fmla="*/ 771906 w 1892046"/>
                <a:gd name="connsiteY26" fmla="*/ 56959 h 1432274"/>
                <a:gd name="connsiteX27" fmla="*/ 714280 w 1892046"/>
                <a:gd name="connsiteY27" fmla="*/ 0 h 1432274"/>
                <a:gd name="connsiteX28" fmla="*/ 57626 w 1892046"/>
                <a:gd name="connsiteY28" fmla="*/ 0 h 1432274"/>
                <a:gd name="connsiteX29" fmla="*/ 0 w 1892046"/>
                <a:gd name="connsiteY29" fmla="*/ 57626 h 1432274"/>
                <a:gd name="connsiteX30" fmla="*/ 0 w 1892046"/>
                <a:gd name="connsiteY30" fmla="*/ 288798 h 1432274"/>
                <a:gd name="connsiteX31" fmla="*/ 95 w 1892046"/>
                <a:gd name="connsiteY31" fmla="*/ 291655 h 1432274"/>
                <a:gd name="connsiteX32" fmla="*/ 95 w 1892046"/>
                <a:gd name="connsiteY32" fmla="*/ 299656 h 1432274"/>
                <a:gd name="connsiteX33" fmla="*/ 0 w 1892046"/>
                <a:gd name="connsiteY33" fmla="*/ 303466 h 1432274"/>
                <a:gd name="connsiteX34" fmla="*/ 0 w 1892046"/>
                <a:gd name="connsiteY34" fmla="*/ 427387 h 1432274"/>
                <a:gd name="connsiteX35" fmla="*/ 57341 w 1892046"/>
                <a:gd name="connsiteY35" fmla="*/ 426530 h 1432274"/>
                <a:gd name="connsiteX36" fmla="*/ 411099 w 1892046"/>
                <a:gd name="connsiteY36" fmla="*/ 426530 h 1432274"/>
                <a:gd name="connsiteX37" fmla="*/ 468725 w 1892046"/>
                <a:gd name="connsiteY37" fmla="*/ 484156 h 1432274"/>
                <a:gd name="connsiteX38" fmla="*/ 468725 w 1892046"/>
                <a:gd name="connsiteY38" fmla="*/ 669512 h 1432274"/>
                <a:gd name="connsiteX39" fmla="*/ 411099 w 1892046"/>
                <a:gd name="connsiteY39" fmla="*/ 727138 h 1432274"/>
                <a:gd name="connsiteX40" fmla="*/ 390716 w 1892046"/>
                <a:gd name="connsiteY40" fmla="*/ 727138 h 1432274"/>
                <a:gd name="connsiteX41" fmla="*/ 309753 w 1892046"/>
                <a:gd name="connsiteY41" fmla="*/ 808101 h 1432274"/>
                <a:gd name="connsiteX42" fmla="*/ 309753 w 1892046"/>
                <a:gd name="connsiteY42" fmla="*/ 946975 h 1432274"/>
                <a:gd name="connsiteX43" fmla="*/ 252127 w 1892046"/>
                <a:gd name="connsiteY43" fmla="*/ 1006030 h 1432274"/>
                <a:gd name="connsiteX44" fmla="*/ 231743 w 1892046"/>
                <a:gd name="connsiteY44" fmla="*/ 1006030 h 1432274"/>
                <a:gd name="connsiteX45" fmla="*/ 150781 w 1892046"/>
                <a:gd name="connsiteY45" fmla="*/ 1086993 h 1432274"/>
                <a:gd name="connsiteX46" fmla="*/ 150781 w 1892046"/>
                <a:gd name="connsiteY46" fmla="*/ 1293495 h 1432274"/>
                <a:gd name="connsiteX47" fmla="*/ 107347 w 1892046"/>
                <a:gd name="connsiteY47" fmla="*/ 1294162 h 1432274"/>
                <a:gd name="connsiteX48" fmla="*/ 113348 w 1892046"/>
                <a:gd name="connsiteY48" fmla="*/ 1294352 h 1432274"/>
                <a:gd name="connsiteX49" fmla="*/ 226600 w 1892046"/>
                <a:gd name="connsiteY49" fmla="*/ 1294352 h 1432274"/>
                <a:gd name="connsiteX50" fmla="*/ 306515 w 1892046"/>
                <a:gd name="connsiteY50" fmla="*/ 1362266 h 1432274"/>
                <a:gd name="connsiteX51" fmla="*/ 388906 w 1892046"/>
                <a:gd name="connsiteY51" fmla="*/ 1432274 h 143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892046" h="1432274">
                  <a:moveTo>
                    <a:pt x="388906" y="1432274"/>
                  </a:moveTo>
                  <a:lnTo>
                    <a:pt x="542068" y="1432274"/>
                  </a:lnTo>
                  <a:cubicBezTo>
                    <a:pt x="583406" y="1432274"/>
                    <a:pt x="617982" y="1401794"/>
                    <a:pt x="624364" y="1362266"/>
                  </a:cubicBezTo>
                  <a:cubicBezTo>
                    <a:pt x="630841" y="1322737"/>
                    <a:pt x="664274" y="1294352"/>
                    <a:pt x="704279" y="1294352"/>
                  </a:cubicBezTo>
                  <a:lnTo>
                    <a:pt x="1017461" y="1294352"/>
                  </a:lnTo>
                  <a:cubicBezTo>
                    <a:pt x="1059371" y="1294352"/>
                    <a:pt x="1094232" y="1263110"/>
                    <a:pt x="1100042" y="1222724"/>
                  </a:cubicBezTo>
                  <a:cubicBezTo>
                    <a:pt x="1105662" y="1183481"/>
                    <a:pt x="1137952" y="1154526"/>
                    <a:pt x="1177576" y="1153287"/>
                  </a:cubicBezTo>
                  <a:cubicBezTo>
                    <a:pt x="1222248" y="1151858"/>
                    <a:pt x="1258253" y="1114901"/>
                    <a:pt x="1258253" y="1069943"/>
                  </a:cubicBezTo>
                  <a:lnTo>
                    <a:pt x="1258253" y="796194"/>
                  </a:lnTo>
                  <a:cubicBezTo>
                    <a:pt x="1258253" y="752284"/>
                    <a:pt x="1293400" y="716280"/>
                    <a:pt x="1337405" y="715232"/>
                  </a:cubicBezTo>
                  <a:cubicBezTo>
                    <a:pt x="1377696" y="714280"/>
                    <a:pt x="1411224" y="684371"/>
                    <a:pt x="1417701" y="645605"/>
                  </a:cubicBezTo>
                  <a:cubicBezTo>
                    <a:pt x="1424178" y="607123"/>
                    <a:pt x="1456182" y="579215"/>
                    <a:pt x="1495235" y="578072"/>
                  </a:cubicBezTo>
                  <a:cubicBezTo>
                    <a:pt x="1539716" y="576834"/>
                    <a:pt x="1575721" y="540353"/>
                    <a:pt x="1576292" y="495681"/>
                  </a:cubicBezTo>
                  <a:cubicBezTo>
                    <a:pt x="1576864" y="451390"/>
                    <a:pt x="1613059" y="415671"/>
                    <a:pt x="1657255" y="415671"/>
                  </a:cubicBezTo>
                  <a:lnTo>
                    <a:pt x="1833658" y="415671"/>
                  </a:lnTo>
                  <a:cubicBezTo>
                    <a:pt x="1865376" y="415671"/>
                    <a:pt x="1892141" y="395002"/>
                    <a:pt x="1892046" y="363188"/>
                  </a:cubicBezTo>
                  <a:lnTo>
                    <a:pt x="1891951" y="273177"/>
                  </a:lnTo>
                  <a:cubicBezTo>
                    <a:pt x="1804130" y="273177"/>
                    <a:pt x="1718215" y="273844"/>
                    <a:pt x="1630299" y="273844"/>
                  </a:cubicBezTo>
                  <a:cubicBezTo>
                    <a:pt x="1598581" y="273844"/>
                    <a:pt x="1572673" y="247936"/>
                    <a:pt x="1572673" y="216217"/>
                  </a:cubicBezTo>
                  <a:lnTo>
                    <a:pt x="1572673" y="215551"/>
                  </a:lnTo>
                  <a:lnTo>
                    <a:pt x="1572387" y="215551"/>
                  </a:lnTo>
                  <a:lnTo>
                    <a:pt x="1572387" y="194691"/>
                  </a:lnTo>
                  <a:cubicBezTo>
                    <a:pt x="1572387" y="162973"/>
                    <a:pt x="1546479" y="137065"/>
                    <a:pt x="1514761" y="137065"/>
                  </a:cubicBezTo>
                  <a:lnTo>
                    <a:pt x="1028795" y="137065"/>
                  </a:lnTo>
                  <a:lnTo>
                    <a:pt x="1028986" y="137065"/>
                  </a:lnTo>
                  <a:lnTo>
                    <a:pt x="852869" y="137065"/>
                  </a:lnTo>
                  <a:cubicBezTo>
                    <a:pt x="808577" y="137065"/>
                    <a:pt x="772382" y="101251"/>
                    <a:pt x="771906" y="56959"/>
                  </a:cubicBezTo>
                  <a:cubicBezTo>
                    <a:pt x="771525" y="25622"/>
                    <a:pt x="745712" y="0"/>
                    <a:pt x="714280" y="0"/>
                  </a:cubicBezTo>
                  <a:lnTo>
                    <a:pt x="57626" y="0"/>
                  </a:lnTo>
                  <a:cubicBezTo>
                    <a:pt x="25908" y="0"/>
                    <a:pt x="0" y="25908"/>
                    <a:pt x="0" y="57626"/>
                  </a:cubicBezTo>
                  <a:lnTo>
                    <a:pt x="0" y="288798"/>
                  </a:lnTo>
                  <a:cubicBezTo>
                    <a:pt x="0" y="289750"/>
                    <a:pt x="0" y="290703"/>
                    <a:pt x="95" y="291655"/>
                  </a:cubicBezTo>
                  <a:cubicBezTo>
                    <a:pt x="286" y="294418"/>
                    <a:pt x="286" y="296799"/>
                    <a:pt x="95" y="299656"/>
                  </a:cubicBezTo>
                  <a:cubicBezTo>
                    <a:pt x="0" y="300895"/>
                    <a:pt x="0" y="302228"/>
                    <a:pt x="0" y="303466"/>
                  </a:cubicBezTo>
                  <a:lnTo>
                    <a:pt x="0" y="427387"/>
                  </a:lnTo>
                  <a:lnTo>
                    <a:pt x="57341" y="426530"/>
                  </a:lnTo>
                  <a:lnTo>
                    <a:pt x="411099" y="426530"/>
                  </a:lnTo>
                  <a:cubicBezTo>
                    <a:pt x="442817" y="426530"/>
                    <a:pt x="468725" y="452438"/>
                    <a:pt x="468725" y="484156"/>
                  </a:cubicBezTo>
                  <a:lnTo>
                    <a:pt x="468725" y="669512"/>
                  </a:lnTo>
                  <a:cubicBezTo>
                    <a:pt x="468725" y="701230"/>
                    <a:pt x="442817" y="727138"/>
                    <a:pt x="411099" y="727138"/>
                  </a:cubicBezTo>
                  <a:lnTo>
                    <a:pt x="390716" y="727138"/>
                  </a:lnTo>
                  <a:cubicBezTo>
                    <a:pt x="346139" y="727138"/>
                    <a:pt x="309753" y="763524"/>
                    <a:pt x="309753" y="808101"/>
                  </a:cubicBezTo>
                  <a:lnTo>
                    <a:pt x="309753" y="946975"/>
                  </a:lnTo>
                  <a:cubicBezTo>
                    <a:pt x="309753" y="979456"/>
                    <a:pt x="283845" y="1006030"/>
                    <a:pt x="252127" y="1006030"/>
                  </a:cubicBezTo>
                  <a:lnTo>
                    <a:pt x="231743" y="1006030"/>
                  </a:lnTo>
                  <a:cubicBezTo>
                    <a:pt x="187166" y="1006030"/>
                    <a:pt x="150781" y="1042416"/>
                    <a:pt x="150781" y="1086993"/>
                  </a:cubicBezTo>
                  <a:lnTo>
                    <a:pt x="150781" y="1293495"/>
                  </a:lnTo>
                  <a:lnTo>
                    <a:pt x="107347" y="1294162"/>
                  </a:lnTo>
                  <a:cubicBezTo>
                    <a:pt x="109347" y="1294352"/>
                    <a:pt x="111347" y="1294352"/>
                    <a:pt x="113348" y="1294352"/>
                  </a:cubicBezTo>
                  <a:lnTo>
                    <a:pt x="226600" y="1294352"/>
                  </a:lnTo>
                  <a:cubicBezTo>
                    <a:pt x="266605" y="1294352"/>
                    <a:pt x="300038" y="1322832"/>
                    <a:pt x="306515" y="1362266"/>
                  </a:cubicBezTo>
                  <a:cubicBezTo>
                    <a:pt x="312992" y="1401889"/>
                    <a:pt x="347567" y="1432274"/>
                    <a:pt x="388906" y="1432274"/>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4" name="Freeform: Shape 73">
              <a:extLst>
                <a:ext uri="{FF2B5EF4-FFF2-40B4-BE49-F238E27FC236}">
                  <a16:creationId xmlns:a16="http://schemas.microsoft.com/office/drawing/2014/main" id="{4B519E33-07A0-4069-ACAA-B67B710CD6A1}"/>
                </a:ext>
              </a:extLst>
            </p:cNvPr>
            <p:cNvSpPr/>
            <p:nvPr/>
          </p:nvSpPr>
          <p:spPr>
            <a:xfrm>
              <a:off x="3572367" y="5286168"/>
              <a:ext cx="417766" cy="299656"/>
            </a:xfrm>
            <a:custGeom>
              <a:avLst/>
              <a:gdLst>
                <a:gd name="connsiteX0" fmla="*/ 0 w 417766"/>
                <a:gd name="connsiteY0" fmla="*/ 57626 h 299656"/>
                <a:gd name="connsiteX1" fmla="*/ 0 w 417766"/>
                <a:gd name="connsiteY1" fmla="*/ 77628 h 299656"/>
                <a:gd name="connsiteX2" fmla="*/ 57626 w 417766"/>
                <a:gd name="connsiteY2" fmla="*/ 135255 h 299656"/>
                <a:gd name="connsiteX3" fmla="*/ 201549 w 417766"/>
                <a:gd name="connsiteY3" fmla="*/ 135255 h 299656"/>
                <a:gd name="connsiteX4" fmla="*/ 282512 w 417766"/>
                <a:gd name="connsiteY4" fmla="*/ 216218 h 299656"/>
                <a:gd name="connsiteX5" fmla="*/ 282512 w 417766"/>
                <a:gd name="connsiteY5" fmla="*/ 242030 h 299656"/>
                <a:gd name="connsiteX6" fmla="*/ 340138 w 417766"/>
                <a:gd name="connsiteY6" fmla="*/ 299656 h 299656"/>
                <a:gd name="connsiteX7" fmla="*/ 360140 w 417766"/>
                <a:gd name="connsiteY7" fmla="*/ 299656 h 299656"/>
                <a:gd name="connsiteX8" fmla="*/ 417767 w 417766"/>
                <a:gd name="connsiteY8" fmla="*/ 242030 h 299656"/>
                <a:gd name="connsiteX9" fmla="*/ 417767 w 417766"/>
                <a:gd name="connsiteY9" fmla="*/ 77628 h 299656"/>
                <a:gd name="connsiteX10" fmla="*/ 417767 w 417766"/>
                <a:gd name="connsiteY10" fmla="*/ 57626 h 299656"/>
                <a:gd name="connsiteX11" fmla="*/ 417767 w 417766"/>
                <a:gd name="connsiteY11" fmla="*/ 56102 h 299656"/>
                <a:gd name="connsiteX12" fmla="*/ 417767 w 417766"/>
                <a:gd name="connsiteY12" fmla="*/ 56102 h 299656"/>
                <a:gd name="connsiteX13" fmla="*/ 417671 w 417766"/>
                <a:gd name="connsiteY13" fmla="*/ 54673 h 299656"/>
                <a:gd name="connsiteX14" fmla="*/ 417671 w 417766"/>
                <a:gd name="connsiteY14" fmla="*/ 54673 h 299656"/>
                <a:gd name="connsiteX15" fmla="*/ 417576 w 417766"/>
                <a:gd name="connsiteY15" fmla="*/ 53244 h 299656"/>
                <a:gd name="connsiteX16" fmla="*/ 417576 w 417766"/>
                <a:gd name="connsiteY16" fmla="*/ 53244 h 299656"/>
                <a:gd name="connsiteX17" fmla="*/ 417481 w 417766"/>
                <a:gd name="connsiteY17" fmla="*/ 51816 h 299656"/>
                <a:gd name="connsiteX18" fmla="*/ 417481 w 417766"/>
                <a:gd name="connsiteY18" fmla="*/ 51816 h 299656"/>
                <a:gd name="connsiteX19" fmla="*/ 417290 w 417766"/>
                <a:gd name="connsiteY19" fmla="*/ 50387 h 299656"/>
                <a:gd name="connsiteX20" fmla="*/ 417290 w 417766"/>
                <a:gd name="connsiteY20" fmla="*/ 50387 h 299656"/>
                <a:gd name="connsiteX21" fmla="*/ 417100 w 417766"/>
                <a:gd name="connsiteY21" fmla="*/ 48958 h 299656"/>
                <a:gd name="connsiteX22" fmla="*/ 417100 w 417766"/>
                <a:gd name="connsiteY22" fmla="*/ 48958 h 299656"/>
                <a:gd name="connsiteX23" fmla="*/ 416909 w 417766"/>
                <a:gd name="connsiteY23" fmla="*/ 47530 h 299656"/>
                <a:gd name="connsiteX24" fmla="*/ 416909 w 417766"/>
                <a:gd name="connsiteY24" fmla="*/ 47530 h 299656"/>
                <a:gd name="connsiteX25" fmla="*/ 416623 w 417766"/>
                <a:gd name="connsiteY25" fmla="*/ 46101 h 299656"/>
                <a:gd name="connsiteX26" fmla="*/ 416623 w 417766"/>
                <a:gd name="connsiteY26" fmla="*/ 46101 h 299656"/>
                <a:gd name="connsiteX27" fmla="*/ 416338 w 417766"/>
                <a:gd name="connsiteY27" fmla="*/ 44672 h 299656"/>
                <a:gd name="connsiteX28" fmla="*/ 416338 w 417766"/>
                <a:gd name="connsiteY28" fmla="*/ 44672 h 299656"/>
                <a:gd name="connsiteX29" fmla="*/ 415957 w 417766"/>
                <a:gd name="connsiteY29" fmla="*/ 43243 h 299656"/>
                <a:gd name="connsiteX30" fmla="*/ 415957 w 417766"/>
                <a:gd name="connsiteY30" fmla="*/ 43243 h 299656"/>
                <a:gd name="connsiteX31" fmla="*/ 415576 w 417766"/>
                <a:gd name="connsiteY31" fmla="*/ 41910 h 299656"/>
                <a:gd name="connsiteX32" fmla="*/ 415576 w 417766"/>
                <a:gd name="connsiteY32" fmla="*/ 41910 h 299656"/>
                <a:gd name="connsiteX33" fmla="*/ 415195 w 417766"/>
                <a:gd name="connsiteY33" fmla="*/ 40577 h 299656"/>
                <a:gd name="connsiteX34" fmla="*/ 415195 w 417766"/>
                <a:gd name="connsiteY34" fmla="*/ 40577 h 299656"/>
                <a:gd name="connsiteX35" fmla="*/ 414719 w 417766"/>
                <a:gd name="connsiteY35" fmla="*/ 39243 h 299656"/>
                <a:gd name="connsiteX36" fmla="*/ 414719 w 417766"/>
                <a:gd name="connsiteY36" fmla="*/ 39243 h 299656"/>
                <a:gd name="connsiteX37" fmla="*/ 414242 w 417766"/>
                <a:gd name="connsiteY37" fmla="*/ 37909 h 299656"/>
                <a:gd name="connsiteX38" fmla="*/ 414242 w 417766"/>
                <a:gd name="connsiteY38" fmla="*/ 37909 h 299656"/>
                <a:gd name="connsiteX39" fmla="*/ 413766 w 417766"/>
                <a:gd name="connsiteY39" fmla="*/ 36576 h 299656"/>
                <a:gd name="connsiteX40" fmla="*/ 413766 w 417766"/>
                <a:gd name="connsiteY40" fmla="*/ 36576 h 299656"/>
                <a:gd name="connsiteX41" fmla="*/ 413195 w 417766"/>
                <a:gd name="connsiteY41" fmla="*/ 35243 h 299656"/>
                <a:gd name="connsiteX42" fmla="*/ 413195 w 417766"/>
                <a:gd name="connsiteY42" fmla="*/ 35243 h 299656"/>
                <a:gd name="connsiteX43" fmla="*/ 412623 w 417766"/>
                <a:gd name="connsiteY43" fmla="*/ 34004 h 299656"/>
                <a:gd name="connsiteX44" fmla="*/ 412623 w 417766"/>
                <a:gd name="connsiteY44" fmla="*/ 34004 h 299656"/>
                <a:gd name="connsiteX45" fmla="*/ 412052 w 417766"/>
                <a:gd name="connsiteY45" fmla="*/ 32766 h 299656"/>
                <a:gd name="connsiteX46" fmla="*/ 412052 w 417766"/>
                <a:gd name="connsiteY46" fmla="*/ 32766 h 299656"/>
                <a:gd name="connsiteX47" fmla="*/ 411385 w 417766"/>
                <a:gd name="connsiteY47" fmla="*/ 31528 h 299656"/>
                <a:gd name="connsiteX48" fmla="*/ 411385 w 417766"/>
                <a:gd name="connsiteY48" fmla="*/ 31528 h 299656"/>
                <a:gd name="connsiteX49" fmla="*/ 410718 w 417766"/>
                <a:gd name="connsiteY49" fmla="*/ 30289 h 299656"/>
                <a:gd name="connsiteX50" fmla="*/ 410718 w 417766"/>
                <a:gd name="connsiteY50" fmla="*/ 30289 h 299656"/>
                <a:gd name="connsiteX51" fmla="*/ 410051 w 417766"/>
                <a:gd name="connsiteY51" fmla="*/ 29051 h 299656"/>
                <a:gd name="connsiteX52" fmla="*/ 410051 w 417766"/>
                <a:gd name="connsiteY52" fmla="*/ 29051 h 299656"/>
                <a:gd name="connsiteX53" fmla="*/ 409385 w 417766"/>
                <a:gd name="connsiteY53" fmla="*/ 27813 h 299656"/>
                <a:gd name="connsiteX54" fmla="*/ 409385 w 417766"/>
                <a:gd name="connsiteY54" fmla="*/ 27813 h 299656"/>
                <a:gd name="connsiteX55" fmla="*/ 408622 w 417766"/>
                <a:gd name="connsiteY55" fmla="*/ 26670 h 299656"/>
                <a:gd name="connsiteX56" fmla="*/ 408622 w 417766"/>
                <a:gd name="connsiteY56" fmla="*/ 26670 h 299656"/>
                <a:gd name="connsiteX57" fmla="*/ 407861 w 417766"/>
                <a:gd name="connsiteY57" fmla="*/ 25527 h 299656"/>
                <a:gd name="connsiteX58" fmla="*/ 407861 w 417766"/>
                <a:gd name="connsiteY58" fmla="*/ 25527 h 299656"/>
                <a:gd name="connsiteX59" fmla="*/ 407098 w 417766"/>
                <a:gd name="connsiteY59" fmla="*/ 24384 h 299656"/>
                <a:gd name="connsiteX60" fmla="*/ 407098 w 417766"/>
                <a:gd name="connsiteY60" fmla="*/ 24384 h 299656"/>
                <a:gd name="connsiteX61" fmla="*/ 406241 w 417766"/>
                <a:gd name="connsiteY61" fmla="*/ 23241 h 299656"/>
                <a:gd name="connsiteX62" fmla="*/ 406241 w 417766"/>
                <a:gd name="connsiteY62" fmla="*/ 23241 h 299656"/>
                <a:gd name="connsiteX63" fmla="*/ 405384 w 417766"/>
                <a:gd name="connsiteY63" fmla="*/ 22193 h 299656"/>
                <a:gd name="connsiteX64" fmla="*/ 405384 w 417766"/>
                <a:gd name="connsiteY64" fmla="*/ 22193 h 299656"/>
                <a:gd name="connsiteX65" fmla="*/ 404527 w 417766"/>
                <a:gd name="connsiteY65" fmla="*/ 21145 h 299656"/>
                <a:gd name="connsiteX66" fmla="*/ 404527 w 417766"/>
                <a:gd name="connsiteY66" fmla="*/ 21145 h 299656"/>
                <a:gd name="connsiteX67" fmla="*/ 403670 w 417766"/>
                <a:gd name="connsiteY67" fmla="*/ 20098 h 299656"/>
                <a:gd name="connsiteX68" fmla="*/ 403670 w 417766"/>
                <a:gd name="connsiteY68" fmla="*/ 20098 h 299656"/>
                <a:gd name="connsiteX69" fmla="*/ 402717 w 417766"/>
                <a:gd name="connsiteY69" fmla="*/ 19050 h 299656"/>
                <a:gd name="connsiteX70" fmla="*/ 402717 w 417766"/>
                <a:gd name="connsiteY70" fmla="*/ 19050 h 299656"/>
                <a:gd name="connsiteX71" fmla="*/ 401764 w 417766"/>
                <a:gd name="connsiteY71" fmla="*/ 18002 h 299656"/>
                <a:gd name="connsiteX72" fmla="*/ 401764 w 417766"/>
                <a:gd name="connsiteY72" fmla="*/ 18002 h 299656"/>
                <a:gd name="connsiteX73" fmla="*/ 400812 w 417766"/>
                <a:gd name="connsiteY73" fmla="*/ 17050 h 299656"/>
                <a:gd name="connsiteX74" fmla="*/ 400812 w 417766"/>
                <a:gd name="connsiteY74" fmla="*/ 17050 h 299656"/>
                <a:gd name="connsiteX75" fmla="*/ 399860 w 417766"/>
                <a:gd name="connsiteY75" fmla="*/ 16097 h 299656"/>
                <a:gd name="connsiteX76" fmla="*/ 399860 w 417766"/>
                <a:gd name="connsiteY76" fmla="*/ 16097 h 299656"/>
                <a:gd name="connsiteX77" fmla="*/ 398812 w 417766"/>
                <a:gd name="connsiteY77" fmla="*/ 15144 h 299656"/>
                <a:gd name="connsiteX78" fmla="*/ 398812 w 417766"/>
                <a:gd name="connsiteY78" fmla="*/ 15144 h 299656"/>
                <a:gd name="connsiteX79" fmla="*/ 397764 w 417766"/>
                <a:gd name="connsiteY79" fmla="*/ 14192 h 299656"/>
                <a:gd name="connsiteX80" fmla="*/ 397764 w 417766"/>
                <a:gd name="connsiteY80" fmla="*/ 14192 h 299656"/>
                <a:gd name="connsiteX81" fmla="*/ 396716 w 417766"/>
                <a:gd name="connsiteY81" fmla="*/ 13335 h 299656"/>
                <a:gd name="connsiteX82" fmla="*/ 396716 w 417766"/>
                <a:gd name="connsiteY82" fmla="*/ 13335 h 299656"/>
                <a:gd name="connsiteX83" fmla="*/ 395669 w 417766"/>
                <a:gd name="connsiteY83" fmla="*/ 12478 h 299656"/>
                <a:gd name="connsiteX84" fmla="*/ 395669 w 417766"/>
                <a:gd name="connsiteY84" fmla="*/ 12478 h 299656"/>
                <a:gd name="connsiteX85" fmla="*/ 394621 w 417766"/>
                <a:gd name="connsiteY85" fmla="*/ 11620 h 299656"/>
                <a:gd name="connsiteX86" fmla="*/ 394621 w 417766"/>
                <a:gd name="connsiteY86" fmla="*/ 11620 h 299656"/>
                <a:gd name="connsiteX87" fmla="*/ 393478 w 417766"/>
                <a:gd name="connsiteY87" fmla="*/ 10763 h 299656"/>
                <a:gd name="connsiteX88" fmla="*/ 393478 w 417766"/>
                <a:gd name="connsiteY88" fmla="*/ 10763 h 299656"/>
                <a:gd name="connsiteX89" fmla="*/ 392335 w 417766"/>
                <a:gd name="connsiteY89" fmla="*/ 10001 h 299656"/>
                <a:gd name="connsiteX90" fmla="*/ 392335 w 417766"/>
                <a:gd name="connsiteY90" fmla="*/ 10001 h 299656"/>
                <a:gd name="connsiteX91" fmla="*/ 391192 w 417766"/>
                <a:gd name="connsiteY91" fmla="*/ 9239 h 299656"/>
                <a:gd name="connsiteX92" fmla="*/ 391192 w 417766"/>
                <a:gd name="connsiteY92" fmla="*/ 9239 h 299656"/>
                <a:gd name="connsiteX93" fmla="*/ 390049 w 417766"/>
                <a:gd name="connsiteY93" fmla="*/ 8477 h 299656"/>
                <a:gd name="connsiteX94" fmla="*/ 390049 w 417766"/>
                <a:gd name="connsiteY94" fmla="*/ 8477 h 299656"/>
                <a:gd name="connsiteX95" fmla="*/ 388811 w 417766"/>
                <a:gd name="connsiteY95" fmla="*/ 7811 h 299656"/>
                <a:gd name="connsiteX96" fmla="*/ 388811 w 417766"/>
                <a:gd name="connsiteY96" fmla="*/ 7811 h 299656"/>
                <a:gd name="connsiteX97" fmla="*/ 387572 w 417766"/>
                <a:gd name="connsiteY97" fmla="*/ 7144 h 299656"/>
                <a:gd name="connsiteX98" fmla="*/ 387572 w 417766"/>
                <a:gd name="connsiteY98" fmla="*/ 7144 h 299656"/>
                <a:gd name="connsiteX99" fmla="*/ 386334 w 417766"/>
                <a:gd name="connsiteY99" fmla="*/ 6477 h 299656"/>
                <a:gd name="connsiteX100" fmla="*/ 386334 w 417766"/>
                <a:gd name="connsiteY100" fmla="*/ 6477 h 299656"/>
                <a:gd name="connsiteX101" fmla="*/ 385096 w 417766"/>
                <a:gd name="connsiteY101" fmla="*/ 5810 h 299656"/>
                <a:gd name="connsiteX102" fmla="*/ 385096 w 417766"/>
                <a:gd name="connsiteY102" fmla="*/ 5810 h 299656"/>
                <a:gd name="connsiteX103" fmla="*/ 383858 w 417766"/>
                <a:gd name="connsiteY103" fmla="*/ 5239 h 299656"/>
                <a:gd name="connsiteX104" fmla="*/ 383858 w 417766"/>
                <a:gd name="connsiteY104" fmla="*/ 5239 h 299656"/>
                <a:gd name="connsiteX105" fmla="*/ 382619 w 417766"/>
                <a:gd name="connsiteY105" fmla="*/ 4667 h 299656"/>
                <a:gd name="connsiteX106" fmla="*/ 382619 w 417766"/>
                <a:gd name="connsiteY106" fmla="*/ 4667 h 299656"/>
                <a:gd name="connsiteX107" fmla="*/ 381286 w 417766"/>
                <a:gd name="connsiteY107" fmla="*/ 4096 h 299656"/>
                <a:gd name="connsiteX108" fmla="*/ 381286 w 417766"/>
                <a:gd name="connsiteY108" fmla="*/ 4096 h 299656"/>
                <a:gd name="connsiteX109" fmla="*/ 379952 w 417766"/>
                <a:gd name="connsiteY109" fmla="*/ 3620 h 299656"/>
                <a:gd name="connsiteX110" fmla="*/ 379952 w 417766"/>
                <a:gd name="connsiteY110" fmla="*/ 3620 h 299656"/>
                <a:gd name="connsiteX111" fmla="*/ 378619 w 417766"/>
                <a:gd name="connsiteY111" fmla="*/ 3143 h 299656"/>
                <a:gd name="connsiteX112" fmla="*/ 378619 w 417766"/>
                <a:gd name="connsiteY112" fmla="*/ 3143 h 299656"/>
                <a:gd name="connsiteX113" fmla="*/ 377285 w 417766"/>
                <a:gd name="connsiteY113" fmla="*/ 2667 h 299656"/>
                <a:gd name="connsiteX114" fmla="*/ 377285 w 417766"/>
                <a:gd name="connsiteY114" fmla="*/ 2667 h 299656"/>
                <a:gd name="connsiteX115" fmla="*/ 375952 w 417766"/>
                <a:gd name="connsiteY115" fmla="*/ 2286 h 299656"/>
                <a:gd name="connsiteX116" fmla="*/ 375952 w 417766"/>
                <a:gd name="connsiteY116" fmla="*/ 2286 h 299656"/>
                <a:gd name="connsiteX117" fmla="*/ 374618 w 417766"/>
                <a:gd name="connsiteY117" fmla="*/ 1905 h 299656"/>
                <a:gd name="connsiteX118" fmla="*/ 374618 w 417766"/>
                <a:gd name="connsiteY118" fmla="*/ 1905 h 299656"/>
                <a:gd name="connsiteX119" fmla="*/ 373285 w 417766"/>
                <a:gd name="connsiteY119" fmla="*/ 1524 h 299656"/>
                <a:gd name="connsiteX120" fmla="*/ 373285 w 417766"/>
                <a:gd name="connsiteY120" fmla="*/ 1524 h 299656"/>
                <a:gd name="connsiteX121" fmla="*/ 371856 w 417766"/>
                <a:gd name="connsiteY121" fmla="*/ 1238 h 299656"/>
                <a:gd name="connsiteX122" fmla="*/ 371856 w 417766"/>
                <a:gd name="connsiteY122" fmla="*/ 1238 h 299656"/>
                <a:gd name="connsiteX123" fmla="*/ 370427 w 417766"/>
                <a:gd name="connsiteY123" fmla="*/ 952 h 299656"/>
                <a:gd name="connsiteX124" fmla="*/ 370427 w 417766"/>
                <a:gd name="connsiteY124" fmla="*/ 952 h 299656"/>
                <a:gd name="connsiteX125" fmla="*/ 368998 w 417766"/>
                <a:gd name="connsiteY125" fmla="*/ 667 h 299656"/>
                <a:gd name="connsiteX126" fmla="*/ 368998 w 417766"/>
                <a:gd name="connsiteY126" fmla="*/ 667 h 299656"/>
                <a:gd name="connsiteX127" fmla="*/ 367570 w 417766"/>
                <a:gd name="connsiteY127" fmla="*/ 476 h 299656"/>
                <a:gd name="connsiteX128" fmla="*/ 367570 w 417766"/>
                <a:gd name="connsiteY128" fmla="*/ 476 h 299656"/>
                <a:gd name="connsiteX129" fmla="*/ 366141 w 417766"/>
                <a:gd name="connsiteY129" fmla="*/ 285 h 299656"/>
                <a:gd name="connsiteX130" fmla="*/ 366141 w 417766"/>
                <a:gd name="connsiteY130" fmla="*/ 285 h 299656"/>
                <a:gd name="connsiteX131" fmla="*/ 364712 w 417766"/>
                <a:gd name="connsiteY131" fmla="*/ 190 h 299656"/>
                <a:gd name="connsiteX132" fmla="*/ 364712 w 417766"/>
                <a:gd name="connsiteY132" fmla="*/ 190 h 299656"/>
                <a:gd name="connsiteX133" fmla="*/ 363284 w 417766"/>
                <a:gd name="connsiteY133" fmla="*/ 95 h 299656"/>
                <a:gd name="connsiteX134" fmla="*/ 363284 w 417766"/>
                <a:gd name="connsiteY134" fmla="*/ 95 h 299656"/>
                <a:gd name="connsiteX135" fmla="*/ 362807 w 417766"/>
                <a:gd name="connsiteY135" fmla="*/ 95 h 299656"/>
                <a:gd name="connsiteX136" fmla="*/ 360902 w 417766"/>
                <a:gd name="connsiteY136" fmla="*/ 0 h 299656"/>
                <a:gd name="connsiteX137" fmla="*/ 360426 w 417766"/>
                <a:gd name="connsiteY137" fmla="*/ 0 h 299656"/>
                <a:gd name="connsiteX138" fmla="*/ 360426 w 417766"/>
                <a:gd name="connsiteY138" fmla="*/ 0 h 299656"/>
                <a:gd name="connsiteX139" fmla="*/ 340423 w 417766"/>
                <a:gd name="connsiteY139" fmla="*/ 0 h 299656"/>
                <a:gd name="connsiteX140" fmla="*/ 57912 w 417766"/>
                <a:gd name="connsiteY140" fmla="*/ 0 h 299656"/>
                <a:gd name="connsiteX141" fmla="*/ 0 w 417766"/>
                <a:gd name="connsiteY141" fmla="*/ 57626 h 299656"/>
                <a:gd name="connsiteX142" fmla="*/ 0 w 417766"/>
                <a:gd name="connsiteY142" fmla="*/ 57626 h 299656"/>
                <a:gd name="connsiteX143" fmla="*/ 417767 w 417766"/>
                <a:gd name="connsiteY143" fmla="*/ 57626 h 299656"/>
                <a:gd name="connsiteX144" fmla="*/ 417767 w 417766"/>
                <a:gd name="connsiteY144" fmla="*/ 57626 h 299656"/>
                <a:gd name="connsiteX145" fmla="*/ 417767 w 417766"/>
                <a:gd name="connsiteY145" fmla="*/ 57626 h 29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17766" h="299656">
                  <a:moveTo>
                    <a:pt x="0" y="57626"/>
                  </a:moveTo>
                  <a:lnTo>
                    <a:pt x="0" y="77628"/>
                  </a:lnTo>
                  <a:cubicBezTo>
                    <a:pt x="0" y="109347"/>
                    <a:pt x="25908" y="135255"/>
                    <a:pt x="57626" y="135255"/>
                  </a:cubicBezTo>
                  <a:lnTo>
                    <a:pt x="201549" y="135255"/>
                  </a:lnTo>
                  <a:cubicBezTo>
                    <a:pt x="246126" y="135255"/>
                    <a:pt x="282512" y="171640"/>
                    <a:pt x="282512" y="216218"/>
                  </a:cubicBezTo>
                  <a:lnTo>
                    <a:pt x="282512" y="242030"/>
                  </a:lnTo>
                  <a:cubicBezTo>
                    <a:pt x="282512" y="273748"/>
                    <a:pt x="308420" y="299656"/>
                    <a:pt x="340138" y="299656"/>
                  </a:cubicBezTo>
                  <a:lnTo>
                    <a:pt x="360140" y="299656"/>
                  </a:lnTo>
                  <a:cubicBezTo>
                    <a:pt x="391859" y="299656"/>
                    <a:pt x="417767" y="273748"/>
                    <a:pt x="417767" y="242030"/>
                  </a:cubicBezTo>
                  <a:lnTo>
                    <a:pt x="417767" y="77628"/>
                  </a:lnTo>
                  <a:lnTo>
                    <a:pt x="417767" y="57626"/>
                  </a:lnTo>
                  <a:lnTo>
                    <a:pt x="417767" y="56102"/>
                  </a:lnTo>
                  <a:lnTo>
                    <a:pt x="417767" y="56102"/>
                  </a:lnTo>
                  <a:lnTo>
                    <a:pt x="417671" y="54673"/>
                  </a:lnTo>
                  <a:lnTo>
                    <a:pt x="417671" y="54673"/>
                  </a:lnTo>
                  <a:lnTo>
                    <a:pt x="417576" y="53244"/>
                  </a:lnTo>
                  <a:lnTo>
                    <a:pt x="417576" y="53244"/>
                  </a:lnTo>
                  <a:lnTo>
                    <a:pt x="417481" y="51816"/>
                  </a:lnTo>
                  <a:lnTo>
                    <a:pt x="417481" y="51816"/>
                  </a:lnTo>
                  <a:lnTo>
                    <a:pt x="417290" y="50387"/>
                  </a:lnTo>
                  <a:lnTo>
                    <a:pt x="417290" y="50387"/>
                  </a:lnTo>
                  <a:lnTo>
                    <a:pt x="417100" y="48958"/>
                  </a:lnTo>
                  <a:lnTo>
                    <a:pt x="417100" y="48958"/>
                  </a:lnTo>
                  <a:lnTo>
                    <a:pt x="416909" y="47530"/>
                  </a:lnTo>
                  <a:lnTo>
                    <a:pt x="416909" y="47530"/>
                  </a:lnTo>
                  <a:cubicBezTo>
                    <a:pt x="416814" y="47054"/>
                    <a:pt x="416719" y="46577"/>
                    <a:pt x="416623" y="46101"/>
                  </a:cubicBezTo>
                  <a:lnTo>
                    <a:pt x="416623" y="46101"/>
                  </a:lnTo>
                  <a:lnTo>
                    <a:pt x="416338" y="44672"/>
                  </a:lnTo>
                  <a:lnTo>
                    <a:pt x="416338" y="44672"/>
                  </a:lnTo>
                  <a:lnTo>
                    <a:pt x="415957" y="43243"/>
                  </a:lnTo>
                  <a:lnTo>
                    <a:pt x="415957" y="43243"/>
                  </a:lnTo>
                  <a:lnTo>
                    <a:pt x="415576" y="41910"/>
                  </a:lnTo>
                  <a:lnTo>
                    <a:pt x="415576" y="41910"/>
                  </a:lnTo>
                  <a:lnTo>
                    <a:pt x="415195" y="40577"/>
                  </a:lnTo>
                  <a:lnTo>
                    <a:pt x="415195" y="40577"/>
                  </a:lnTo>
                  <a:lnTo>
                    <a:pt x="414719" y="39243"/>
                  </a:lnTo>
                  <a:lnTo>
                    <a:pt x="414719" y="39243"/>
                  </a:lnTo>
                  <a:lnTo>
                    <a:pt x="414242" y="37909"/>
                  </a:lnTo>
                  <a:lnTo>
                    <a:pt x="414242" y="37909"/>
                  </a:lnTo>
                  <a:lnTo>
                    <a:pt x="413766" y="36576"/>
                  </a:lnTo>
                  <a:lnTo>
                    <a:pt x="413766" y="36576"/>
                  </a:lnTo>
                  <a:lnTo>
                    <a:pt x="413195" y="35243"/>
                  </a:lnTo>
                  <a:lnTo>
                    <a:pt x="413195" y="35243"/>
                  </a:lnTo>
                  <a:lnTo>
                    <a:pt x="412623" y="34004"/>
                  </a:lnTo>
                  <a:lnTo>
                    <a:pt x="412623" y="34004"/>
                  </a:lnTo>
                  <a:lnTo>
                    <a:pt x="412052" y="32766"/>
                  </a:lnTo>
                  <a:lnTo>
                    <a:pt x="412052" y="32766"/>
                  </a:lnTo>
                  <a:lnTo>
                    <a:pt x="411385" y="31528"/>
                  </a:lnTo>
                  <a:lnTo>
                    <a:pt x="411385" y="31528"/>
                  </a:lnTo>
                  <a:cubicBezTo>
                    <a:pt x="411194" y="31146"/>
                    <a:pt x="411004" y="30670"/>
                    <a:pt x="410718" y="30289"/>
                  </a:cubicBezTo>
                  <a:lnTo>
                    <a:pt x="410718" y="30289"/>
                  </a:lnTo>
                  <a:lnTo>
                    <a:pt x="410051" y="29051"/>
                  </a:lnTo>
                  <a:lnTo>
                    <a:pt x="410051" y="29051"/>
                  </a:lnTo>
                  <a:cubicBezTo>
                    <a:pt x="409861" y="28670"/>
                    <a:pt x="409575" y="28289"/>
                    <a:pt x="409385" y="27813"/>
                  </a:cubicBezTo>
                  <a:lnTo>
                    <a:pt x="409385" y="27813"/>
                  </a:lnTo>
                  <a:lnTo>
                    <a:pt x="408622" y="26670"/>
                  </a:lnTo>
                  <a:lnTo>
                    <a:pt x="408622" y="26670"/>
                  </a:lnTo>
                  <a:lnTo>
                    <a:pt x="407861" y="25527"/>
                  </a:lnTo>
                  <a:lnTo>
                    <a:pt x="407861" y="25527"/>
                  </a:lnTo>
                  <a:lnTo>
                    <a:pt x="407098" y="24384"/>
                  </a:lnTo>
                  <a:lnTo>
                    <a:pt x="407098" y="24384"/>
                  </a:lnTo>
                  <a:lnTo>
                    <a:pt x="406241" y="23241"/>
                  </a:lnTo>
                  <a:lnTo>
                    <a:pt x="406241" y="23241"/>
                  </a:lnTo>
                  <a:lnTo>
                    <a:pt x="405384" y="22193"/>
                  </a:lnTo>
                  <a:lnTo>
                    <a:pt x="405384" y="22193"/>
                  </a:lnTo>
                  <a:cubicBezTo>
                    <a:pt x="405098" y="21812"/>
                    <a:pt x="404813" y="21431"/>
                    <a:pt x="404527" y="21145"/>
                  </a:cubicBezTo>
                  <a:lnTo>
                    <a:pt x="404527" y="21145"/>
                  </a:lnTo>
                  <a:lnTo>
                    <a:pt x="403670" y="20098"/>
                  </a:lnTo>
                  <a:lnTo>
                    <a:pt x="403670" y="20098"/>
                  </a:lnTo>
                  <a:lnTo>
                    <a:pt x="402717" y="19050"/>
                  </a:lnTo>
                  <a:lnTo>
                    <a:pt x="402717" y="19050"/>
                  </a:lnTo>
                  <a:lnTo>
                    <a:pt x="401764" y="18002"/>
                  </a:lnTo>
                  <a:lnTo>
                    <a:pt x="401764" y="18002"/>
                  </a:lnTo>
                  <a:lnTo>
                    <a:pt x="400812" y="17050"/>
                  </a:lnTo>
                  <a:lnTo>
                    <a:pt x="400812" y="17050"/>
                  </a:lnTo>
                  <a:lnTo>
                    <a:pt x="399860" y="16097"/>
                  </a:lnTo>
                  <a:lnTo>
                    <a:pt x="399860" y="16097"/>
                  </a:lnTo>
                  <a:lnTo>
                    <a:pt x="398812" y="15144"/>
                  </a:lnTo>
                  <a:lnTo>
                    <a:pt x="398812" y="15144"/>
                  </a:lnTo>
                  <a:lnTo>
                    <a:pt x="397764" y="14192"/>
                  </a:lnTo>
                  <a:lnTo>
                    <a:pt x="397764" y="14192"/>
                  </a:lnTo>
                  <a:lnTo>
                    <a:pt x="396716" y="13335"/>
                  </a:lnTo>
                  <a:lnTo>
                    <a:pt x="396716" y="13335"/>
                  </a:lnTo>
                  <a:cubicBezTo>
                    <a:pt x="396335" y="13049"/>
                    <a:pt x="395954" y="12763"/>
                    <a:pt x="395669" y="12478"/>
                  </a:cubicBezTo>
                  <a:lnTo>
                    <a:pt x="395669" y="12478"/>
                  </a:lnTo>
                  <a:cubicBezTo>
                    <a:pt x="395288" y="12192"/>
                    <a:pt x="394906" y="11906"/>
                    <a:pt x="394621" y="11620"/>
                  </a:cubicBezTo>
                  <a:lnTo>
                    <a:pt x="394621" y="11620"/>
                  </a:lnTo>
                  <a:lnTo>
                    <a:pt x="393478" y="10763"/>
                  </a:lnTo>
                  <a:lnTo>
                    <a:pt x="393478" y="10763"/>
                  </a:lnTo>
                  <a:lnTo>
                    <a:pt x="392335" y="10001"/>
                  </a:lnTo>
                  <a:lnTo>
                    <a:pt x="392335" y="10001"/>
                  </a:lnTo>
                  <a:lnTo>
                    <a:pt x="391192" y="9239"/>
                  </a:lnTo>
                  <a:lnTo>
                    <a:pt x="391192" y="9239"/>
                  </a:lnTo>
                  <a:lnTo>
                    <a:pt x="390049" y="8477"/>
                  </a:lnTo>
                  <a:lnTo>
                    <a:pt x="390049" y="8477"/>
                  </a:lnTo>
                  <a:lnTo>
                    <a:pt x="388811" y="7811"/>
                  </a:lnTo>
                  <a:lnTo>
                    <a:pt x="388811" y="7811"/>
                  </a:lnTo>
                  <a:lnTo>
                    <a:pt x="387572" y="7144"/>
                  </a:lnTo>
                  <a:lnTo>
                    <a:pt x="387572" y="7144"/>
                  </a:lnTo>
                  <a:lnTo>
                    <a:pt x="386334" y="6477"/>
                  </a:lnTo>
                  <a:lnTo>
                    <a:pt x="386334" y="6477"/>
                  </a:lnTo>
                  <a:lnTo>
                    <a:pt x="385096" y="5810"/>
                  </a:lnTo>
                  <a:lnTo>
                    <a:pt x="385096" y="5810"/>
                  </a:lnTo>
                  <a:lnTo>
                    <a:pt x="383858" y="5239"/>
                  </a:lnTo>
                  <a:lnTo>
                    <a:pt x="383858" y="5239"/>
                  </a:lnTo>
                  <a:cubicBezTo>
                    <a:pt x="383477" y="5048"/>
                    <a:pt x="383000" y="4858"/>
                    <a:pt x="382619" y="4667"/>
                  </a:cubicBezTo>
                  <a:lnTo>
                    <a:pt x="382619" y="4667"/>
                  </a:lnTo>
                  <a:lnTo>
                    <a:pt x="381286" y="4096"/>
                  </a:lnTo>
                  <a:lnTo>
                    <a:pt x="381286" y="4096"/>
                  </a:lnTo>
                  <a:lnTo>
                    <a:pt x="379952" y="3620"/>
                  </a:lnTo>
                  <a:lnTo>
                    <a:pt x="379952" y="3620"/>
                  </a:lnTo>
                  <a:lnTo>
                    <a:pt x="378619" y="3143"/>
                  </a:lnTo>
                  <a:lnTo>
                    <a:pt x="378619" y="3143"/>
                  </a:lnTo>
                  <a:lnTo>
                    <a:pt x="377285" y="2667"/>
                  </a:lnTo>
                  <a:lnTo>
                    <a:pt x="377285" y="2667"/>
                  </a:lnTo>
                  <a:lnTo>
                    <a:pt x="375952" y="2286"/>
                  </a:lnTo>
                  <a:lnTo>
                    <a:pt x="375952" y="2286"/>
                  </a:lnTo>
                  <a:lnTo>
                    <a:pt x="374618" y="1905"/>
                  </a:lnTo>
                  <a:lnTo>
                    <a:pt x="374618" y="1905"/>
                  </a:lnTo>
                  <a:lnTo>
                    <a:pt x="373285" y="1524"/>
                  </a:lnTo>
                  <a:lnTo>
                    <a:pt x="373285" y="1524"/>
                  </a:lnTo>
                  <a:lnTo>
                    <a:pt x="371856" y="1238"/>
                  </a:lnTo>
                  <a:lnTo>
                    <a:pt x="371856" y="1238"/>
                  </a:lnTo>
                  <a:cubicBezTo>
                    <a:pt x="371380" y="1143"/>
                    <a:pt x="370904" y="1048"/>
                    <a:pt x="370427" y="952"/>
                  </a:cubicBezTo>
                  <a:lnTo>
                    <a:pt x="370427" y="952"/>
                  </a:lnTo>
                  <a:lnTo>
                    <a:pt x="368998" y="667"/>
                  </a:lnTo>
                  <a:lnTo>
                    <a:pt x="368998" y="667"/>
                  </a:lnTo>
                  <a:lnTo>
                    <a:pt x="367570" y="476"/>
                  </a:lnTo>
                  <a:lnTo>
                    <a:pt x="367570" y="476"/>
                  </a:lnTo>
                  <a:lnTo>
                    <a:pt x="366141" y="285"/>
                  </a:lnTo>
                  <a:lnTo>
                    <a:pt x="366141" y="285"/>
                  </a:lnTo>
                  <a:lnTo>
                    <a:pt x="364712" y="190"/>
                  </a:lnTo>
                  <a:lnTo>
                    <a:pt x="364712" y="190"/>
                  </a:lnTo>
                  <a:lnTo>
                    <a:pt x="363284" y="95"/>
                  </a:lnTo>
                  <a:lnTo>
                    <a:pt x="363284" y="95"/>
                  </a:lnTo>
                  <a:lnTo>
                    <a:pt x="362807" y="95"/>
                  </a:lnTo>
                  <a:cubicBezTo>
                    <a:pt x="362141" y="95"/>
                    <a:pt x="361569" y="95"/>
                    <a:pt x="360902" y="0"/>
                  </a:cubicBezTo>
                  <a:lnTo>
                    <a:pt x="360426" y="0"/>
                  </a:lnTo>
                  <a:lnTo>
                    <a:pt x="360426" y="0"/>
                  </a:lnTo>
                  <a:lnTo>
                    <a:pt x="340423" y="0"/>
                  </a:lnTo>
                  <a:lnTo>
                    <a:pt x="57912" y="0"/>
                  </a:lnTo>
                  <a:cubicBezTo>
                    <a:pt x="25908" y="0"/>
                    <a:pt x="0" y="25908"/>
                    <a:pt x="0" y="57626"/>
                  </a:cubicBezTo>
                  <a:lnTo>
                    <a:pt x="0" y="57626"/>
                  </a:lnTo>
                  <a:close/>
                  <a:moveTo>
                    <a:pt x="417767" y="57626"/>
                  </a:moveTo>
                  <a:lnTo>
                    <a:pt x="417767" y="57626"/>
                  </a:lnTo>
                  <a:lnTo>
                    <a:pt x="417767" y="5762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5" name="Freeform: Shape 74">
              <a:extLst>
                <a:ext uri="{FF2B5EF4-FFF2-40B4-BE49-F238E27FC236}">
                  <a16:creationId xmlns:a16="http://schemas.microsoft.com/office/drawing/2014/main" id="{81C386AB-91B8-4AAD-8BEE-4DEC5D3BFA02}"/>
                </a:ext>
              </a:extLst>
            </p:cNvPr>
            <p:cNvSpPr/>
            <p:nvPr/>
          </p:nvSpPr>
          <p:spPr>
            <a:xfrm>
              <a:off x="2750550" y="3676824"/>
              <a:ext cx="1739455" cy="1600200"/>
            </a:xfrm>
            <a:custGeom>
              <a:avLst/>
              <a:gdLst>
                <a:gd name="connsiteX0" fmla="*/ 476 w 1739455"/>
                <a:gd name="connsiteY0" fmla="*/ 514921 h 1600200"/>
                <a:gd name="connsiteX1" fmla="*/ 48006 w 1739455"/>
                <a:gd name="connsiteY1" fmla="*/ 442722 h 1600200"/>
                <a:gd name="connsiteX2" fmla="*/ 234791 w 1739455"/>
                <a:gd name="connsiteY2" fmla="*/ 442722 h 1600200"/>
                <a:gd name="connsiteX3" fmla="*/ 319373 w 1739455"/>
                <a:gd name="connsiteY3" fmla="*/ 508063 h 1600200"/>
                <a:gd name="connsiteX4" fmla="*/ 319373 w 1739455"/>
                <a:gd name="connsiteY4" fmla="*/ 527018 h 1600200"/>
                <a:gd name="connsiteX5" fmla="*/ 377000 w 1739455"/>
                <a:gd name="connsiteY5" fmla="*/ 584645 h 1600200"/>
                <a:gd name="connsiteX6" fmla="*/ 405098 w 1739455"/>
                <a:gd name="connsiteY6" fmla="*/ 584645 h 1600200"/>
                <a:gd name="connsiteX7" fmla="*/ 486061 w 1739455"/>
                <a:gd name="connsiteY7" fmla="*/ 665607 h 1600200"/>
                <a:gd name="connsiteX8" fmla="*/ 486061 w 1739455"/>
                <a:gd name="connsiteY8" fmla="*/ 672751 h 1600200"/>
                <a:gd name="connsiteX9" fmla="*/ 486061 w 1739455"/>
                <a:gd name="connsiteY9" fmla="*/ 674275 h 1600200"/>
                <a:gd name="connsiteX10" fmla="*/ 486061 w 1739455"/>
                <a:gd name="connsiteY10" fmla="*/ 674275 h 1600200"/>
                <a:gd name="connsiteX11" fmla="*/ 486156 w 1739455"/>
                <a:gd name="connsiteY11" fmla="*/ 675704 h 1600200"/>
                <a:gd name="connsiteX12" fmla="*/ 486156 w 1739455"/>
                <a:gd name="connsiteY12" fmla="*/ 675704 h 1600200"/>
                <a:gd name="connsiteX13" fmla="*/ 486251 w 1739455"/>
                <a:gd name="connsiteY13" fmla="*/ 677132 h 1600200"/>
                <a:gd name="connsiteX14" fmla="*/ 486251 w 1739455"/>
                <a:gd name="connsiteY14" fmla="*/ 677132 h 1600200"/>
                <a:gd name="connsiteX15" fmla="*/ 486346 w 1739455"/>
                <a:gd name="connsiteY15" fmla="*/ 678561 h 1600200"/>
                <a:gd name="connsiteX16" fmla="*/ 486346 w 1739455"/>
                <a:gd name="connsiteY16" fmla="*/ 678561 h 1600200"/>
                <a:gd name="connsiteX17" fmla="*/ 486537 w 1739455"/>
                <a:gd name="connsiteY17" fmla="*/ 679990 h 1600200"/>
                <a:gd name="connsiteX18" fmla="*/ 486537 w 1739455"/>
                <a:gd name="connsiteY18" fmla="*/ 679990 h 1600200"/>
                <a:gd name="connsiteX19" fmla="*/ 486728 w 1739455"/>
                <a:gd name="connsiteY19" fmla="*/ 681419 h 1600200"/>
                <a:gd name="connsiteX20" fmla="*/ 486728 w 1739455"/>
                <a:gd name="connsiteY20" fmla="*/ 681419 h 1600200"/>
                <a:gd name="connsiteX21" fmla="*/ 486918 w 1739455"/>
                <a:gd name="connsiteY21" fmla="*/ 682847 h 1600200"/>
                <a:gd name="connsiteX22" fmla="*/ 486918 w 1739455"/>
                <a:gd name="connsiteY22" fmla="*/ 682847 h 1600200"/>
                <a:gd name="connsiteX23" fmla="*/ 509206 w 1739455"/>
                <a:gd name="connsiteY23" fmla="*/ 718852 h 1600200"/>
                <a:gd name="connsiteX24" fmla="*/ 509206 w 1739455"/>
                <a:gd name="connsiteY24" fmla="*/ 718852 h 1600200"/>
                <a:gd name="connsiteX25" fmla="*/ 510350 w 1739455"/>
                <a:gd name="connsiteY25" fmla="*/ 719709 h 1600200"/>
                <a:gd name="connsiteX26" fmla="*/ 510350 w 1739455"/>
                <a:gd name="connsiteY26" fmla="*/ 719709 h 1600200"/>
                <a:gd name="connsiteX27" fmla="*/ 511493 w 1739455"/>
                <a:gd name="connsiteY27" fmla="*/ 720471 h 1600200"/>
                <a:gd name="connsiteX28" fmla="*/ 511493 w 1739455"/>
                <a:gd name="connsiteY28" fmla="*/ 720471 h 1600200"/>
                <a:gd name="connsiteX29" fmla="*/ 512636 w 1739455"/>
                <a:gd name="connsiteY29" fmla="*/ 721233 h 1600200"/>
                <a:gd name="connsiteX30" fmla="*/ 512636 w 1739455"/>
                <a:gd name="connsiteY30" fmla="*/ 721233 h 1600200"/>
                <a:gd name="connsiteX31" fmla="*/ 513779 w 1739455"/>
                <a:gd name="connsiteY31" fmla="*/ 721995 h 1600200"/>
                <a:gd name="connsiteX32" fmla="*/ 513779 w 1739455"/>
                <a:gd name="connsiteY32" fmla="*/ 721995 h 1600200"/>
                <a:gd name="connsiteX33" fmla="*/ 514350 w 1739455"/>
                <a:gd name="connsiteY33" fmla="*/ 722281 h 1600200"/>
                <a:gd name="connsiteX34" fmla="*/ 515684 w 1739455"/>
                <a:gd name="connsiteY34" fmla="*/ 723043 h 1600200"/>
                <a:gd name="connsiteX35" fmla="*/ 516255 w 1739455"/>
                <a:gd name="connsiteY35" fmla="*/ 723329 h 1600200"/>
                <a:gd name="connsiteX36" fmla="*/ 516255 w 1739455"/>
                <a:gd name="connsiteY36" fmla="*/ 723329 h 1600200"/>
                <a:gd name="connsiteX37" fmla="*/ 517493 w 1739455"/>
                <a:gd name="connsiteY37" fmla="*/ 723995 h 1600200"/>
                <a:gd name="connsiteX38" fmla="*/ 517493 w 1739455"/>
                <a:gd name="connsiteY38" fmla="*/ 723995 h 1600200"/>
                <a:gd name="connsiteX39" fmla="*/ 518731 w 1739455"/>
                <a:gd name="connsiteY39" fmla="*/ 724662 h 1600200"/>
                <a:gd name="connsiteX40" fmla="*/ 518731 w 1739455"/>
                <a:gd name="connsiteY40" fmla="*/ 724662 h 1600200"/>
                <a:gd name="connsiteX41" fmla="*/ 519970 w 1739455"/>
                <a:gd name="connsiteY41" fmla="*/ 725234 h 1600200"/>
                <a:gd name="connsiteX42" fmla="*/ 519970 w 1739455"/>
                <a:gd name="connsiteY42" fmla="*/ 725234 h 1600200"/>
                <a:gd name="connsiteX43" fmla="*/ 521208 w 1739455"/>
                <a:gd name="connsiteY43" fmla="*/ 725805 h 1600200"/>
                <a:gd name="connsiteX44" fmla="*/ 521208 w 1739455"/>
                <a:gd name="connsiteY44" fmla="*/ 725805 h 1600200"/>
                <a:gd name="connsiteX45" fmla="*/ 522542 w 1739455"/>
                <a:gd name="connsiteY45" fmla="*/ 726377 h 1600200"/>
                <a:gd name="connsiteX46" fmla="*/ 522542 w 1739455"/>
                <a:gd name="connsiteY46" fmla="*/ 726377 h 1600200"/>
                <a:gd name="connsiteX47" fmla="*/ 523875 w 1739455"/>
                <a:gd name="connsiteY47" fmla="*/ 726853 h 1600200"/>
                <a:gd name="connsiteX48" fmla="*/ 523875 w 1739455"/>
                <a:gd name="connsiteY48" fmla="*/ 726853 h 1600200"/>
                <a:gd name="connsiteX49" fmla="*/ 525209 w 1739455"/>
                <a:gd name="connsiteY49" fmla="*/ 727329 h 1600200"/>
                <a:gd name="connsiteX50" fmla="*/ 525209 w 1739455"/>
                <a:gd name="connsiteY50" fmla="*/ 727329 h 1600200"/>
                <a:gd name="connsiteX51" fmla="*/ 525494 w 1739455"/>
                <a:gd name="connsiteY51" fmla="*/ 727424 h 1600200"/>
                <a:gd name="connsiteX52" fmla="*/ 527590 w 1739455"/>
                <a:gd name="connsiteY52" fmla="*/ 728091 h 1600200"/>
                <a:gd name="connsiteX53" fmla="*/ 527876 w 1739455"/>
                <a:gd name="connsiteY53" fmla="*/ 728186 h 1600200"/>
                <a:gd name="connsiteX54" fmla="*/ 527876 w 1739455"/>
                <a:gd name="connsiteY54" fmla="*/ 728186 h 1600200"/>
                <a:gd name="connsiteX55" fmla="*/ 529209 w 1739455"/>
                <a:gd name="connsiteY55" fmla="*/ 728567 h 1600200"/>
                <a:gd name="connsiteX56" fmla="*/ 529209 w 1739455"/>
                <a:gd name="connsiteY56" fmla="*/ 728567 h 1600200"/>
                <a:gd name="connsiteX57" fmla="*/ 530543 w 1739455"/>
                <a:gd name="connsiteY57" fmla="*/ 728948 h 1600200"/>
                <a:gd name="connsiteX58" fmla="*/ 530543 w 1739455"/>
                <a:gd name="connsiteY58" fmla="*/ 728948 h 1600200"/>
                <a:gd name="connsiteX59" fmla="*/ 531971 w 1739455"/>
                <a:gd name="connsiteY59" fmla="*/ 729234 h 1600200"/>
                <a:gd name="connsiteX60" fmla="*/ 531971 w 1739455"/>
                <a:gd name="connsiteY60" fmla="*/ 729234 h 1600200"/>
                <a:gd name="connsiteX61" fmla="*/ 533400 w 1739455"/>
                <a:gd name="connsiteY61" fmla="*/ 729520 h 1600200"/>
                <a:gd name="connsiteX62" fmla="*/ 533400 w 1739455"/>
                <a:gd name="connsiteY62" fmla="*/ 729520 h 1600200"/>
                <a:gd name="connsiteX63" fmla="*/ 533686 w 1739455"/>
                <a:gd name="connsiteY63" fmla="*/ 729520 h 1600200"/>
                <a:gd name="connsiteX64" fmla="*/ 536067 w 1739455"/>
                <a:gd name="connsiteY64" fmla="*/ 729901 h 1600200"/>
                <a:gd name="connsiteX65" fmla="*/ 536353 w 1739455"/>
                <a:gd name="connsiteY65" fmla="*/ 729901 h 1600200"/>
                <a:gd name="connsiteX66" fmla="*/ 536353 w 1739455"/>
                <a:gd name="connsiteY66" fmla="*/ 729901 h 1600200"/>
                <a:gd name="connsiteX67" fmla="*/ 537781 w 1739455"/>
                <a:gd name="connsiteY67" fmla="*/ 730091 h 1600200"/>
                <a:gd name="connsiteX68" fmla="*/ 537781 w 1739455"/>
                <a:gd name="connsiteY68" fmla="*/ 730091 h 1600200"/>
                <a:gd name="connsiteX69" fmla="*/ 539210 w 1739455"/>
                <a:gd name="connsiteY69" fmla="*/ 730187 h 1600200"/>
                <a:gd name="connsiteX70" fmla="*/ 539210 w 1739455"/>
                <a:gd name="connsiteY70" fmla="*/ 730187 h 1600200"/>
                <a:gd name="connsiteX71" fmla="*/ 540639 w 1739455"/>
                <a:gd name="connsiteY71" fmla="*/ 730282 h 1600200"/>
                <a:gd name="connsiteX72" fmla="*/ 540639 w 1739455"/>
                <a:gd name="connsiteY72" fmla="*/ 730282 h 1600200"/>
                <a:gd name="connsiteX73" fmla="*/ 541115 w 1739455"/>
                <a:gd name="connsiteY73" fmla="*/ 730282 h 1600200"/>
                <a:gd name="connsiteX74" fmla="*/ 544259 w 1739455"/>
                <a:gd name="connsiteY74" fmla="*/ 730377 h 1600200"/>
                <a:gd name="connsiteX75" fmla="*/ 563594 w 1739455"/>
                <a:gd name="connsiteY75" fmla="*/ 730377 h 1600200"/>
                <a:gd name="connsiteX76" fmla="*/ 565880 w 1739455"/>
                <a:gd name="connsiteY76" fmla="*/ 730377 h 1600200"/>
                <a:gd name="connsiteX77" fmla="*/ 646843 w 1739455"/>
                <a:gd name="connsiteY77" fmla="*/ 811339 h 1600200"/>
                <a:gd name="connsiteX78" fmla="*/ 646843 w 1739455"/>
                <a:gd name="connsiteY78" fmla="*/ 814864 h 1600200"/>
                <a:gd name="connsiteX79" fmla="*/ 646843 w 1739455"/>
                <a:gd name="connsiteY79" fmla="*/ 816388 h 1600200"/>
                <a:gd name="connsiteX80" fmla="*/ 646843 w 1739455"/>
                <a:gd name="connsiteY80" fmla="*/ 816388 h 1600200"/>
                <a:gd name="connsiteX81" fmla="*/ 646938 w 1739455"/>
                <a:gd name="connsiteY81" fmla="*/ 817817 h 1600200"/>
                <a:gd name="connsiteX82" fmla="*/ 646938 w 1739455"/>
                <a:gd name="connsiteY82" fmla="*/ 817817 h 1600200"/>
                <a:gd name="connsiteX83" fmla="*/ 647033 w 1739455"/>
                <a:gd name="connsiteY83" fmla="*/ 819245 h 1600200"/>
                <a:gd name="connsiteX84" fmla="*/ 647033 w 1739455"/>
                <a:gd name="connsiteY84" fmla="*/ 819245 h 1600200"/>
                <a:gd name="connsiteX85" fmla="*/ 647129 w 1739455"/>
                <a:gd name="connsiteY85" fmla="*/ 820674 h 1600200"/>
                <a:gd name="connsiteX86" fmla="*/ 647129 w 1739455"/>
                <a:gd name="connsiteY86" fmla="*/ 820674 h 1600200"/>
                <a:gd name="connsiteX87" fmla="*/ 647319 w 1739455"/>
                <a:gd name="connsiteY87" fmla="*/ 822103 h 1600200"/>
                <a:gd name="connsiteX88" fmla="*/ 647319 w 1739455"/>
                <a:gd name="connsiteY88" fmla="*/ 822103 h 1600200"/>
                <a:gd name="connsiteX89" fmla="*/ 647510 w 1739455"/>
                <a:gd name="connsiteY89" fmla="*/ 823531 h 1600200"/>
                <a:gd name="connsiteX90" fmla="*/ 647510 w 1739455"/>
                <a:gd name="connsiteY90" fmla="*/ 823531 h 1600200"/>
                <a:gd name="connsiteX91" fmla="*/ 647795 w 1739455"/>
                <a:gd name="connsiteY91" fmla="*/ 824960 h 1600200"/>
                <a:gd name="connsiteX92" fmla="*/ 647795 w 1739455"/>
                <a:gd name="connsiteY92" fmla="*/ 824960 h 1600200"/>
                <a:gd name="connsiteX93" fmla="*/ 648081 w 1739455"/>
                <a:gd name="connsiteY93" fmla="*/ 826389 h 1600200"/>
                <a:gd name="connsiteX94" fmla="*/ 648081 w 1739455"/>
                <a:gd name="connsiteY94" fmla="*/ 826389 h 1600200"/>
                <a:gd name="connsiteX95" fmla="*/ 648367 w 1739455"/>
                <a:gd name="connsiteY95" fmla="*/ 827818 h 1600200"/>
                <a:gd name="connsiteX96" fmla="*/ 648367 w 1739455"/>
                <a:gd name="connsiteY96" fmla="*/ 827818 h 1600200"/>
                <a:gd name="connsiteX97" fmla="*/ 648748 w 1739455"/>
                <a:gd name="connsiteY97" fmla="*/ 829247 h 1600200"/>
                <a:gd name="connsiteX98" fmla="*/ 648748 w 1739455"/>
                <a:gd name="connsiteY98" fmla="*/ 829247 h 1600200"/>
                <a:gd name="connsiteX99" fmla="*/ 700088 w 1739455"/>
                <a:gd name="connsiteY99" fmla="*/ 872300 h 1600200"/>
                <a:gd name="connsiteX100" fmla="*/ 700088 w 1739455"/>
                <a:gd name="connsiteY100" fmla="*/ 872300 h 1600200"/>
                <a:gd name="connsiteX101" fmla="*/ 701516 w 1739455"/>
                <a:gd name="connsiteY101" fmla="*/ 872395 h 1600200"/>
                <a:gd name="connsiteX102" fmla="*/ 701516 w 1739455"/>
                <a:gd name="connsiteY102" fmla="*/ 872395 h 1600200"/>
                <a:gd name="connsiteX103" fmla="*/ 701993 w 1739455"/>
                <a:gd name="connsiteY103" fmla="*/ 872395 h 1600200"/>
                <a:gd name="connsiteX104" fmla="*/ 705136 w 1739455"/>
                <a:gd name="connsiteY104" fmla="*/ 872490 h 1600200"/>
                <a:gd name="connsiteX105" fmla="*/ 712565 w 1739455"/>
                <a:gd name="connsiteY105" fmla="*/ 872490 h 1600200"/>
                <a:gd name="connsiteX106" fmla="*/ 793528 w 1739455"/>
                <a:gd name="connsiteY106" fmla="*/ 953453 h 1600200"/>
                <a:gd name="connsiteX107" fmla="*/ 793528 w 1739455"/>
                <a:gd name="connsiteY107" fmla="*/ 956977 h 1600200"/>
                <a:gd name="connsiteX108" fmla="*/ 793528 w 1739455"/>
                <a:gd name="connsiteY108" fmla="*/ 958501 h 1600200"/>
                <a:gd name="connsiteX109" fmla="*/ 793528 w 1739455"/>
                <a:gd name="connsiteY109" fmla="*/ 958501 h 1600200"/>
                <a:gd name="connsiteX110" fmla="*/ 793623 w 1739455"/>
                <a:gd name="connsiteY110" fmla="*/ 959930 h 1600200"/>
                <a:gd name="connsiteX111" fmla="*/ 793623 w 1739455"/>
                <a:gd name="connsiteY111" fmla="*/ 959930 h 1600200"/>
                <a:gd name="connsiteX112" fmla="*/ 793718 w 1739455"/>
                <a:gd name="connsiteY112" fmla="*/ 961358 h 1600200"/>
                <a:gd name="connsiteX113" fmla="*/ 793718 w 1739455"/>
                <a:gd name="connsiteY113" fmla="*/ 961358 h 1600200"/>
                <a:gd name="connsiteX114" fmla="*/ 793813 w 1739455"/>
                <a:gd name="connsiteY114" fmla="*/ 962787 h 1600200"/>
                <a:gd name="connsiteX115" fmla="*/ 793813 w 1739455"/>
                <a:gd name="connsiteY115" fmla="*/ 962787 h 1600200"/>
                <a:gd name="connsiteX116" fmla="*/ 794004 w 1739455"/>
                <a:gd name="connsiteY116" fmla="*/ 964216 h 1600200"/>
                <a:gd name="connsiteX117" fmla="*/ 794004 w 1739455"/>
                <a:gd name="connsiteY117" fmla="*/ 964216 h 1600200"/>
                <a:gd name="connsiteX118" fmla="*/ 794195 w 1739455"/>
                <a:gd name="connsiteY118" fmla="*/ 965645 h 1600200"/>
                <a:gd name="connsiteX119" fmla="*/ 794195 w 1739455"/>
                <a:gd name="connsiteY119" fmla="*/ 965645 h 1600200"/>
                <a:gd name="connsiteX120" fmla="*/ 823151 w 1739455"/>
                <a:gd name="connsiteY120" fmla="*/ 1007269 h 1600200"/>
                <a:gd name="connsiteX121" fmla="*/ 823722 w 1739455"/>
                <a:gd name="connsiteY121" fmla="*/ 1007555 h 1600200"/>
                <a:gd name="connsiteX122" fmla="*/ 823722 w 1739455"/>
                <a:gd name="connsiteY122" fmla="*/ 1007555 h 1600200"/>
                <a:gd name="connsiteX123" fmla="*/ 824960 w 1739455"/>
                <a:gd name="connsiteY123" fmla="*/ 1008221 h 1600200"/>
                <a:gd name="connsiteX124" fmla="*/ 824960 w 1739455"/>
                <a:gd name="connsiteY124" fmla="*/ 1008221 h 1600200"/>
                <a:gd name="connsiteX125" fmla="*/ 826198 w 1739455"/>
                <a:gd name="connsiteY125" fmla="*/ 1008888 h 1600200"/>
                <a:gd name="connsiteX126" fmla="*/ 826198 w 1739455"/>
                <a:gd name="connsiteY126" fmla="*/ 1008888 h 1600200"/>
                <a:gd name="connsiteX127" fmla="*/ 827437 w 1739455"/>
                <a:gd name="connsiteY127" fmla="*/ 1009460 h 1600200"/>
                <a:gd name="connsiteX128" fmla="*/ 827437 w 1739455"/>
                <a:gd name="connsiteY128" fmla="*/ 1009460 h 1600200"/>
                <a:gd name="connsiteX129" fmla="*/ 828675 w 1739455"/>
                <a:gd name="connsiteY129" fmla="*/ 1010031 h 1600200"/>
                <a:gd name="connsiteX130" fmla="*/ 828675 w 1739455"/>
                <a:gd name="connsiteY130" fmla="*/ 1010031 h 1600200"/>
                <a:gd name="connsiteX131" fmla="*/ 830009 w 1739455"/>
                <a:gd name="connsiteY131" fmla="*/ 1010603 h 1600200"/>
                <a:gd name="connsiteX132" fmla="*/ 830009 w 1739455"/>
                <a:gd name="connsiteY132" fmla="*/ 1010603 h 1600200"/>
                <a:gd name="connsiteX133" fmla="*/ 831342 w 1739455"/>
                <a:gd name="connsiteY133" fmla="*/ 1011079 h 1600200"/>
                <a:gd name="connsiteX134" fmla="*/ 831342 w 1739455"/>
                <a:gd name="connsiteY134" fmla="*/ 1011079 h 1600200"/>
                <a:gd name="connsiteX135" fmla="*/ 832676 w 1739455"/>
                <a:gd name="connsiteY135" fmla="*/ 1011555 h 1600200"/>
                <a:gd name="connsiteX136" fmla="*/ 832676 w 1739455"/>
                <a:gd name="connsiteY136" fmla="*/ 1011555 h 1600200"/>
                <a:gd name="connsiteX137" fmla="*/ 832961 w 1739455"/>
                <a:gd name="connsiteY137" fmla="*/ 1011650 h 1600200"/>
                <a:gd name="connsiteX138" fmla="*/ 835057 w 1739455"/>
                <a:gd name="connsiteY138" fmla="*/ 1012317 h 1600200"/>
                <a:gd name="connsiteX139" fmla="*/ 835343 w 1739455"/>
                <a:gd name="connsiteY139" fmla="*/ 1012412 h 1600200"/>
                <a:gd name="connsiteX140" fmla="*/ 835343 w 1739455"/>
                <a:gd name="connsiteY140" fmla="*/ 1012412 h 1600200"/>
                <a:gd name="connsiteX141" fmla="*/ 836676 w 1739455"/>
                <a:gd name="connsiteY141" fmla="*/ 1012793 h 1600200"/>
                <a:gd name="connsiteX142" fmla="*/ 836676 w 1739455"/>
                <a:gd name="connsiteY142" fmla="*/ 1012793 h 1600200"/>
                <a:gd name="connsiteX143" fmla="*/ 838010 w 1739455"/>
                <a:gd name="connsiteY143" fmla="*/ 1013174 h 1600200"/>
                <a:gd name="connsiteX144" fmla="*/ 838010 w 1739455"/>
                <a:gd name="connsiteY144" fmla="*/ 1013174 h 1600200"/>
                <a:gd name="connsiteX145" fmla="*/ 839438 w 1739455"/>
                <a:gd name="connsiteY145" fmla="*/ 1013460 h 1600200"/>
                <a:gd name="connsiteX146" fmla="*/ 839438 w 1739455"/>
                <a:gd name="connsiteY146" fmla="*/ 1013460 h 1600200"/>
                <a:gd name="connsiteX147" fmla="*/ 840867 w 1739455"/>
                <a:gd name="connsiteY147" fmla="*/ 1013746 h 1600200"/>
                <a:gd name="connsiteX148" fmla="*/ 840867 w 1739455"/>
                <a:gd name="connsiteY148" fmla="*/ 1013746 h 1600200"/>
                <a:gd name="connsiteX149" fmla="*/ 841153 w 1739455"/>
                <a:gd name="connsiteY149" fmla="*/ 1013746 h 1600200"/>
                <a:gd name="connsiteX150" fmla="*/ 843534 w 1739455"/>
                <a:gd name="connsiteY150" fmla="*/ 1014127 h 1600200"/>
                <a:gd name="connsiteX151" fmla="*/ 843820 w 1739455"/>
                <a:gd name="connsiteY151" fmla="*/ 1014127 h 1600200"/>
                <a:gd name="connsiteX152" fmla="*/ 843820 w 1739455"/>
                <a:gd name="connsiteY152" fmla="*/ 1014127 h 1600200"/>
                <a:gd name="connsiteX153" fmla="*/ 845248 w 1739455"/>
                <a:gd name="connsiteY153" fmla="*/ 1014317 h 1600200"/>
                <a:gd name="connsiteX154" fmla="*/ 845248 w 1739455"/>
                <a:gd name="connsiteY154" fmla="*/ 1014317 h 1600200"/>
                <a:gd name="connsiteX155" fmla="*/ 846677 w 1739455"/>
                <a:gd name="connsiteY155" fmla="*/ 1014413 h 1600200"/>
                <a:gd name="connsiteX156" fmla="*/ 846677 w 1739455"/>
                <a:gd name="connsiteY156" fmla="*/ 1014413 h 1600200"/>
                <a:gd name="connsiteX157" fmla="*/ 848106 w 1739455"/>
                <a:gd name="connsiteY157" fmla="*/ 1014508 h 1600200"/>
                <a:gd name="connsiteX158" fmla="*/ 848106 w 1739455"/>
                <a:gd name="connsiteY158" fmla="*/ 1014508 h 1600200"/>
                <a:gd name="connsiteX159" fmla="*/ 848582 w 1739455"/>
                <a:gd name="connsiteY159" fmla="*/ 1014508 h 1600200"/>
                <a:gd name="connsiteX160" fmla="*/ 851726 w 1739455"/>
                <a:gd name="connsiteY160" fmla="*/ 1014603 h 1600200"/>
                <a:gd name="connsiteX161" fmla="*/ 871156 w 1739455"/>
                <a:gd name="connsiteY161" fmla="*/ 1014603 h 1600200"/>
                <a:gd name="connsiteX162" fmla="*/ 878110 w 1739455"/>
                <a:gd name="connsiteY162" fmla="*/ 1014603 h 1600200"/>
                <a:gd name="connsiteX163" fmla="*/ 959072 w 1739455"/>
                <a:gd name="connsiteY163" fmla="*/ 1095566 h 1600200"/>
                <a:gd name="connsiteX164" fmla="*/ 959072 w 1739455"/>
                <a:gd name="connsiteY164" fmla="*/ 1105376 h 1600200"/>
                <a:gd name="connsiteX165" fmla="*/ 959072 w 1739455"/>
                <a:gd name="connsiteY165" fmla="*/ 1106805 h 1600200"/>
                <a:gd name="connsiteX166" fmla="*/ 959072 w 1739455"/>
                <a:gd name="connsiteY166" fmla="*/ 1106805 h 1600200"/>
                <a:gd name="connsiteX167" fmla="*/ 959168 w 1739455"/>
                <a:gd name="connsiteY167" fmla="*/ 1108234 h 1600200"/>
                <a:gd name="connsiteX168" fmla="*/ 959168 w 1739455"/>
                <a:gd name="connsiteY168" fmla="*/ 1108234 h 1600200"/>
                <a:gd name="connsiteX169" fmla="*/ 959263 w 1739455"/>
                <a:gd name="connsiteY169" fmla="*/ 1109663 h 1600200"/>
                <a:gd name="connsiteX170" fmla="*/ 959263 w 1739455"/>
                <a:gd name="connsiteY170" fmla="*/ 1109663 h 1600200"/>
                <a:gd name="connsiteX171" fmla="*/ 959358 w 1739455"/>
                <a:gd name="connsiteY171" fmla="*/ 1111091 h 1600200"/>
                <a:gd name="connsiteX172" fmla="*/ 959358 w 1739455"/>
                <a:gd name="connsiteY172" fmla="*/ 1111091 h 1600200"/>
                <a:gd name="connsiteX173" fmla="*/ 959548 w 1739455"/>
                <a:gd name="connsiteY173" fmla="*/ 1112520 h 1600200"/>
                <a:gd name="connsiteX174" fmla="*/ 959548 w 1739455"/>
                <a:gd name="connsiteY174" fmla="*/ 1112520 h 1600200"/>
                <a:gd name="connsiteX175" fmla="*/ 959739 w 1739455"/>
                <a:gd name="connsiteY175" fmla="*/ 1113949 h 1600200"/>
                <a:gd name="connsiteX176" fmla="*/ 959739 w 1739455"/>
                <a:gd name="connsiteY176" fmla="*/ 1113949 h 1600200"/>
                <a:gd name="connsiteX177" fmla="*/ 959930 w 1739455"/>
                <a:gd name="connsiteY177" fmla="*/ 1115378 h 1600200"/>
                <a:gd name="connsiteX178" fmla="*/ 959930 w 1739455"/>
                <a:gd name="connsiteY178" fmla="*/ 1115378 h 1600200"/>
                <a:gd name="connsiteX179" fmla="*/ 960215 w 1739455"/>
                <a:gd name="connsiteY179" fmla="*/ 1116806 h 1600200"/>
                <a:gd name="connsiteX180" fmla="*/ 960215 w 1739455"/>
                <a:gd name="connsiteY180" fmla="*/ 1116806 h 1600200"/>
                <a:gd name="connsiteX181" fmla="*/ 960501 w 1739455"/>
                <a:gd name="connsiteY181" fmla="*/ 1118235 h 1600200"/>
                <a:gd name="connsiteX182" fmla="*/ 960501 w 1739455"/>
                <a:gd name="connsiteY182" fmla="*/ 1118235 h 1600200"/>
                <a:gd name="connsiteX183" fmla="*/ 960882 w 1739455"/>
                <a:gd name="connsiteY183" fmla="*/ 1119664 h 1600200"/>
                <a:gd name="connsiteX184" fmla="*/ 960882 w 1739455"/>
                <a:gd name="connsiteY184" fmla="*/ 1119664 h 1600200"/>
                <a:gd name="connsiteX185" fmla="*/ 961263 w 1739455"/>
                <a:gd name="connsiteY185" fmla="*/ 1120997 h 1600200"/>
                <a:gd name="connsiteX186" fmla="*/ 961263 w 1739455"/>
                <a:gd name="connsiteY186" fmla="*/ 1120997 h 1600200"/>
                <a:gd name="connsiteX187" fmla="*/ 961644 w 1739455"/>
                <a:gd name="connsiteY187" fmla="*/ 1122331 h 1600200"/>
                <a:gd name="connsiteX188" fmla="*/ 961644 w 1739455"/>
                <a:gd name="connsiteY188" fmla="*/ 1122331 h 1600200"/>
                <a:gd name="connsiteX189" fmla="*/ 962120 w 1739455"/>
                <a:gd name="connsiteY189" fmla="*/ 1123664 h 1600200"/>
                <a:gd name="connsiteX190" fmla="*/ 962120 w 1739455"/>
                <a:gd name="connsiteY190" fmla="*/ 1123664 h 1600200"/>
                <a:gd name="connsiteX191" fmla="*/ 962597 w 1739455"/>
                <a:gd name="connsiteY191" fmla="*/ 1124998 h 1600200"/>
                <a:gd name="connsiteX192" fmla="*/ 962597 w 1739455"/>
                <a:gd name="connsiteY192" fmla="*/ 1124998 h 1600200"/>
                <a:gd name="connsiteX193" fmla="*/ 963073 w 1739455"/>
                <a:gd name="connsiteY193" fmla="*/ 1126331 h 1600200"/>
                <a:gd name="connsiteX194" fmla="*/ 963073 w 1739455"/>
                <a:gd name="connsiteY194" fmla="*/ 1126331 h 1600200"/>
                <a:gd name="connsiteX195" fmla="*/ 963644 w 1739455"/>
                <a:gd name="connsiteY195" fmla="*/ 1127665 h 1600200"/>
                <a:gd name="connsiteX196" fmla="*/ 963644 w 1739455"/>
                <a:gd name="connsiteY196" fmla="*/ 1127665 h 1600200"/>
                <a:gd name="connsiteX197" fmla="*/ 964216 w 1739455"/>
                <a:gd name="connsiteY197" fmla="*/ 1128903 h 1600200"/>
                <a:gd name="connsiteX198" fmla="*/ 964216 w 1739455"/>
                <a:gd name="connsiteY198" fmla="*/ 1128903 h 1600200"/>
                <a:gd name="connsiteX199" fmla="*/ 964787 w 1739455"/>
                <a:gd name="connsiteY199" fmla="*/ 1130141 h 1600200"/>
                <a:gd name="connsiteX200" fmla="*/ 964787 w 1739455"/>
                <a:gd name="connsiteY200" fmla="*/ 1130141 h 1600200"/>
                <a:gd name="connsiteX201" fmla="*/ 965454 w 1739455"/>
                <a:gd name="connsiteY201" fmla="*/ 1131380 h 1600200"/>
                <a:gd name="connsiteX202" fmla="*/ 965454 w 1739455"/>
                <a:gd name="connsiteY202" fmla="*/ 1131380 h 1600200"/>
                <a:gd name="connsiteX203" fmla="*/ 966121 w 1739455"/>
                <a:gd name="connsiteY203" fmla="*/ 1132618 h 1600200"/>
                <a:gd name="connsiteX204" fmla="*/ 966121 w 1739455"/>
                <a:gd name="connsiteY204" fmla="*/ 1132618 h 1600200"/>
                <a:gd name="connsiteX205" fmla="*/ 966788 w 1739455"/>
                <a:gd name="connsiteY205" fmla="*/ 1133856 h 1600200"/>
                <a:gd name="connsiteX206" fmla="*/ 966788 w 1739455"/>
                <a:gd name="connsiteY206" fmla="*/ 1133856 h 1600200"/>
                <a:gd name="connsiteX207" fmla="*/ 967454 w 1739455"/>
                <a:gd name="connsiteY207" fmla="*/ 1135094 h 1600200"/>
                <a:gd name="connsiteX208" fmla="*/ 967454 w 1739455"/>
                <a:gd name="connsiteY208" fmla="*/ 1135094 h 1600200"/>
                <a:gd name="connsiteX209" fmla="*/ 968216 w 1739455"/>
                <a:gd name="connsiteY209" fmla="*/ 1136237 h 1600200"/>
                <a:gd name="connsiteX210" fmla="*/ 968216 w 1739455"/>
                <a:gd name="connsiteY210" fmla="*/ 1136237 h 1600200"/>
                <a:gd name="connsiteX211" fmla="*/ 968978 w 1739455"/>
                <a:gd name="connsiteY211" fmla="*/ 1137380 h 1600200"/>
                <a:gd name="connsiteX212" fmla="*/ 968978 w 1739455"/>
                <a:gd name="connsiteY212" fmla="*/ 1137380 h 1600200"/>
                <a:gd name="connsiteX213" fmla="*/ 969740 w 1739455"/>
                <a:gd name="connsiteY213" fmla="*/ 1138523 h 1600200"/>
                <a:gd name="connsiteX214" fmla="*/ 969740 w 1739455"/>
                <a:gd name="connsiteY214" fmla="*/ 1138523 h 1600200"/>
                <a:gd name="connsiteX215" fmla="*/ 970597 w 1739455"/>
                <a:gd name="connsiteY215" fmla="*/ 1139666 h 1600200"/>
                <a:gd name="connsiteX216" fmla="*/ 970597 w 1739455"/>
                <a:gd name="connsiteY216" fmla="*/ 1139666 h 1600200"/>
                <a:gd name="connsiteX217" fmla="*/ 971455 w 1739455"/>
                <a:gd name="connsiteY217" fmla="*/ 1140809 h 1600200"/>
                <a:gd name="connsiteX218" fmla="*/ 971455 w 1739455"/>
                <a:gd name="connsiteY218" fmla="*/ 1140809 h 1600200"/>
                <a:gd name="connsiteX219" fmla="*/ 972312 w 1739455"/>
                <a:gd name="connsiteY219" fmla="*/ 1141857 h 1600200"/>
                <a:gd name="connsiteX220" fmla="*/ 972312 w 1739455"/>
                <a:gd name="connsiteY220" fmla="*/ 1141857 h 1600200"/>
                <a:gd name="connsiteX221" fmla="*/ 973169 w 1739455"/>
                <a:gd name="connsiteY221" fmla="*/ 1142905 h 1600200"/>
                <a:gd name="connsiteX222" fmla="*/ 973169 w 1739455"/>
                <a:gd name="connsiteY222" fmla="*/ 1142905 h 1600200"/>
                <a:gd name="connsiteX223" fmla="*/ 974122 w 1739455"/>
                <a:gd name="connsiteY223" fmla="*/ 1143953 h 1600200"/>
                <a:gd name="connsiteX224" fmla="*/ 974122 w 1739455"/>
                <a:gd name="connsiteY224" fmla="*/ 1143953 h 1600200"/>
                <a:gd name="connsiteX225" fmla="*/ 975074 w 1739455"/>
                <a:gd name="connsiteY225" fmla="*/ 1145000 h 1600200"/>
                <a:gd name="connsiteX226" fmla="*/ 975074 w 1739455"/>
                <a:gd name="connsiteY226" fmla="*/ 1145000 h 1600200"/>
                <a:gd name="connsiteX227" fmla="*/ 976027 w 1739455"/>
                <a:gd name="connsiteY227" fmla="*/ 1145953 h 1600200"/>
                <a:gd name="connsiteX228" fmla="*/ 976027 w 1739455"/>
                <a:gd name="connsiteY228" fmla="*/ 1145953 h 1600200"/>
                <a:gd name="connsiteX229" fmla="*/ 976979 w 1739455"/>
                <a:gd name="connsiteY229" fmla="*/ 1146905 h 1600200"/>
                <a:gd name="connsiteX230" fmla="*/ 976979 w 1739455"/>
                <a:gd name="connsiteY230" fmla="*/ 1146905 h 1600200"/>
                <a:gd name="connsiteX231" fmla="*/ 978027 w 1739455"/>
                <a:gd name="connsiteY231" fmla="*/ 1147858 h 1600200"/>
                <a:gd name="connsiteX232" fmla="*/ 978027 w 1739455"/>
                <a:gd name="connsiteY232" fmla="*/ 1147858 h 1600200"/>
                <a:gd name="connsiteX233" fmla="*/ 979075 w 1739455"/>
                <a:gd name="connsiteY233" fmla="*/ 1148810 h 1600200"/>
                <a:gd name="connsiteX234" fmla="*/ 979075 w 1739455"/>
                <a:gd name="connsiteY234" fmla="*/ 1148810 h 1600200"/>
                <a:gd name="connsiteX235" fmla="*/ 980122 w 1739455"/>
                <a:gd name="connsiteY235" fmla="*/ 1149668 h 1600200"/>
                <a:gd name="connsiteX236" fmla="*/ 980122 w 1739455"/>
                <a:gd name="connsiteY236" fmla="*/ 1149668 h 1600200"/>
                <a:gd name="connsiteX237" fmla="*/ 981170 w 1739455"/>
                <a:gd name="connsiteY237" fmla="*/ 1150525 h 1600200"/>
                <a:gd name="connsiteX238" fmla="*/ 981170 w 1739455"/>
                <a:gd name="connsiteY238" fmla="*/ 1150525 h 1600200"/>
                <a:gd name="connsiteX239" fmla="*/ 982218 w 1739455"/>
                <a:gd name="connsiteY239" fmla="*/ 1151382 h 1600200"/>
                <a:gd name="connsiteX240" fmla="*/ 982218 w 1739455"/>
                <a:gd name="connsiteY240" fmla="*/ 1151382 h 1600200"/>
                <a:gd name="connsiteX241" fmla="*/ 983361 w 1739455"/>
                <a:gd name="connsiteY241" fmla="*/ 1152239 h 1600200"/>
                <a:gd name="connsiteX242" fmla="*/ 983361 w 1739455"/>
                <a:gd name="connsiteY242" fmla="*/ 1152239 h 1600200"/>
                <a:gd name="connsiteX243" fmla="*/ 984504 w 1739455"/>
                <a:gd name="connsiteY243" fmla="*/ 1153001 h 1600200"/>
                <a:gd name="connsiteX244" fmla="*/ 984504 w 1739455"/>
                <a:gd name="connsiteY244" fmla="*/ 1153001 h 1600200"/>
                <a:gd name="connsiteX245" fmla="*/ 985647 w 1739455"/>
                <a:gd name="connsiteY245" fmla="*/ 1153763 h 1600200"/>
                <a:gd name="connsiteX246" fmla="*/ 985647 w 1739455"/>
                <a:gd name="connsiteY246" fmla="*/ 1153763 h 1600200"/>
                <a:gd name="connsiteX247" fmla="*/ 986790 w 1739455"/>
                <a:gd name="connsiteY247" fmla="*/ 1154525 h 1600200"/>
                <a:gd name="connsiteX248" fmla="*/ 986790 w 1739455"/>
                <a:gd name="connsiteY248" fmla="*/ 1154525 h 1600200"/>
                <a:gd name="connsiteX249" fmla="*/ 988028 w 1739455"/>
                <a:gd name="connsiteY249" fmla="*/ 1155192 h 1600200"/>
                <a:gd name="connsiteX250" fmla="*/ 988028 w 1739455"/>
                <a:gd name="connsiteY250" fmla="*/ 1155192 h 1600200"/>
                <a:gd name="connsiteX251" fmla="*/ 989267 w 1739455"/>
                <a:gd name="connsiteY251" fmla="*/ 1155859 h 1600200"/>
                <a:gd name="connsiteX252" fmla="*/ 989267 w 1739455"/>
                <a:gd name="connsiteY252" fmla="*/ 1155859 h 1600200"/>
                <a:gd name="connsiteX253" fmla="*/ 990505 w 1739455"/>
                <a:gd name="connsiteY253" fmla="*/ 1156526 h 1600200"/>
                <a:gd name="connsiteX254" fmla="*/ 990505 w 1739455"/>
                <a:gd name="connsiteY254" fmla="*/ 1156526 h 1600200"/>
                <a:gd name="connsiteX255" fmla="*/ 991743 w 1739455"/>
                <a:gd name="connsiteY255" fmla="*/ 1157192 h 1600200"/>
                <a:gd name="connsiteX256" fmla="*/ 991743 w 1739455"/>
                <a:gd name="connsiteY256" fmla="*/ 1157192 h 1600200"/>
                <a:gd name="connsiteX257" fmla="*/ 992981 w 1739455"/>
                <a:gd name="connsiteY257" fmla="*/ 1157764 h 1600200"/>
                <a:gd name="connsiteX258" fmla="*/ 992981 w 1739455"/>
                <a:gd name="connsiteY258" fmla="*/ 1157764 h 1600200"/>
                <a:gd name="connsiteX259" fmla="*/ 994220 w 1739455"/>
                <a:gd name="connsiteY259" fmla="*/ 1158335 h 1600200"/>
                <a:gd name="connsiteX260" fmla="*/ 994220 w 1739455"/>
                <a:gd name="connsiteY260" fmla="*/ 1158335 h 1600200"/>
                <a:gd name="connsiteX261" fmla="*/ 995553 w 1739455"/>
                <a:gd name="connsiteY261" fmla="*/ 1158907 h 1600200"/>
                <a:gd name="connsiteX262" fmla="*/ 995553 w 1739455"/>
                <a:gd name="connsiteY262" fmla="*/ 1158907 h 1600200"/>
                <a:gd name="connsiteX263" fmla="*/ 996887 w 1739455"/>
                <a:gd name="connsiteY263" fmla="*/ 1159383 h 1600200"/>
                <a:gd name="connsiteX264" fmla="*/ 996887 w 1739455"/>
                <a:gd name="connsiteY264" fmla="*/ 1159383 h 1600200"/>
                <a:gd name="connsiteX265" fmla="*/ 998220 w 1739455"/>
                <a:gd name="connsiteY265" fmla="*/ 1159859 h 1600200"/>
                <a:gd name="connsiteX266" fmla="*/ 998220 w 1739455"/>
                <a:gd name="connsiteY266" fmla="*/ 1159859 h 1600200"/>
                <a:gd name="connsiteX267" fmla="*/ 999554 w 1739455"/>
                <a:gd name="connsiteY267" fmla="*/ 1160336 h 1600200"/>
                <a:gd name="connsiteX268" fmla="*/ 999554 w 1739455"/>
                <a:gd name="connsiteY268" fmla="*/ 1160336 h 1600200"/>
                <a:gd name="connsiteX269" fmla="*/ 1000887 w 1739455"/>
                <a:gd name="connsiteY269" fmla="*/ 1160717 h 1600200"/>
                <a:gd name="connsiteX270" fmla="*/ 1000887 w 1739455"/>
                <a:gd name="connsiteY270" fmla="*/ 1160717 h 1600200"/>
                <a:gd name="connsiteX271" fmla="*/ 1002221 w 1739455"/>
                <a:gd name="connsiteY271" fmla="*/ 1161098 h 1600200"/>
                <a:gd name="connsiteX272" fmla="*/ 1002221 w 1739455"/>
                <a:gd name="connsiteY272" fmla="*/ 1161098 h 1600200"/>
                <a:gd name="connsiteX273" fmla="*/ 1003554 w 1739455"/>
                <a:gd name="connsiteY273" fmla="*/ 1161479 h 1600200"/>
                <a:gd name="connsiteX274" fmla="*/ 1003554 w 1739455"/>
                <a:gd name="connsiteY274" fmla="*/ 1161479 h 1600200"/>
                <a:gd name="connsiteX275" fmla="*/ 1004983 w 1739455"/>
                <a:gd name="connsiteY275" fmla="*/ 1161764 h 1600200"/>
                <a:gd name="connsiteX276" fmla="*/ 1004983 w 1739455"/>
                <a:gd name="connsiteY276" fmla="*/ 1161764 h 1600200"/>
                <a:gd name="connsiteX277" fmla="*/ 1006412 w 1739455"/>
                <a:gd name="connsiteY277" fmla="*/ 1162050 h 1600200"/>
                <a:gd name="connsiteX278" fmla="*/ 1006412 w 1739455"/>
                <a:gd name="connsiteY278" fmla="*/ 1162050 h 1600200"/>
                <a:gd name="connsiteX279" fmla="*/ 1007840 w 1739455"/>
                <a:gd name="connsiteY279" fmla="*/ 1162336 h 1600200"/>
                <a:gd name="connsiteX280" fmla="*/ 1007840 w 1739455"/>
                <a:gd name="connsiteY280" fmla="*/ 1162336 h 1600200"/>
                <a:gd name="connsiteX281" fmla="*/ 1009269 w 1739455"/>
                <a:gd name="connsiteY281" fmla="*/ 1162526 h 1600200"/>
                <a:gd name="connsiteX282" fmla="*/ 1009269 w 1739455"/>
                <a:gd name="connsiteY282" fmla="*/ 1162526 h 1600200"/>
                <a:gd name="connsiteX283" fmla="*/ 1010698 w 1739455"/>
                <a:gd name="connsiteY283" fmla="*/ 1162717 h 1600200"/>
                <a:gd name="connsiteX284" fmla="*/ 1010698 w 1739455"/>
                <a:gd name="connsiteY284" fmla="*/ 1162717 h 1600200"/>
                <a:gd name="connsiteX285" fmla="*/ 1012127 w 1739455"/>
                <a:gd name="connsiteY285" fmla="*/ 1162812 h 1600200"/>
                <a:gd name="connsiteX286" fmla="*/ 1012127 w 1739455"/>
                <a:gd name="connsiteY286" fmla="*/ 1162812 h 1600200"/>
                <a:gd name="connsiteX287" fmla="*/ 1013555 w 1739455"/>
                <a:gd name="connsiteY287" fmla="*/ 1162907 h 1600200"/>
                <a:gd name="connsiteX288" fmla="*/ 1013555 w 1739455"/>
                <a:gd name="connsiteY288" fmla="*/ 1162907 h 1600200"/>
                <a:gd name="connsiteX289" fmla="*/ 1014031 w 1739455"/>
                <a:gd name="connsiteY289" fmla="*/ 1162907 h 1600200"/>
                <a:gd name="connsiteX290" fmla="*/ 1017175 w 1739455"/>
                <a:gd name="connsiteY290" fmla="*/ 1163003 h 1600200"/>
                <a:gd name="connsiteX291" fmla="*/ 1047560 w 1739455"/>
                <a:gd name="connsiteY291" fmla="*/ 1163003 h 1600200"/>
                <a:gd name="connsiteX292" fmla="*/ 1199483 w 1739455"/>
                <a:gd name="connsiteY292" fmla="*/ 1163003 h 1600200"/>
                <a:gd name="connsiteX293" fmla="*/ 1280446 w 1739455"/>
                <a:gd name="connsiteY293" fmla="*/ 1243965 h 1600200"/>
                <a:gd name="connsiteX294" fmla="*/ 1280446 w 1739455"/>
                <a:gd name="connsiteY294" fmla="*/ 1375886 h 1600200"/>
                <a:gd name="connsiteX295" fmla="*/ 1280446 w 1739455"/>
                <a:gd name="connsiteY295" fmla="*/ 1539431 h 1600200"/>
                <a:gd name="connsiteX296" fmla="*/ 1280446 w 1739455"/>
                <a:gd name="connsiteY296" fmla="*/ 1542574 h 1600200"/>
                <a:gd name="connsiteX297" fmla="*/ 1338072 w 1739455"/>
                <a:gd name="connsiteY297" fmla="*/ 1600200 h 1600200"/>
                <a:gd name="connsiteX298" fmla="*/ 1358075 w 1739455"/>
                <a:gd name="connsiteY298" fmla="*/ 1600200 h 1600200"/>
                <a:gd name="connsiteX299" fmla="*/ 1415701 w 1739455"/>
                <a:gd name="connsiteY299" fmla="*/ 1542574 h 1600200"/>
                <a:gd name="connsiteX300" fmla="*/ 1415701 w 1739455"/>
                <a:gd name="connsiteY300" fmla="*/ 1534477 h 1600200"/>
                <a:gd name="connsiteX301" fmla="*/ 1496663 w 1739455"/>
                <a:gd name="connsiteY301" fmla="*/ 1453515 h 1600200"/>
                <a:gd name="connsiteX302" fmla="*/ 1527239 w 1739455"/>
                <a:gd name="connsiteY302" fmla="*/ 1453515 h 1600200"/>
                <a:gd name="connsiteX303" fmla="*/ 1584865 w 1739455"/>
                <a:gd name="connsiteY303" fmla="*/ 1395889 h 1600200"/>
                <a:gd name="connsiteX304" fmla="*/ 1584865 w 1739455"/>
                <a:gd name="connsiteY304" fmla="*/ 1375886 h 1600200"/>
                <a:gd name="connsiteX305" fmla="*/ 1546765 w 1739455"/>
                <a:gd name="connsiteY305" fmla="*/ 1321689 h 1600200"/>
                <a:gd name="connsiteX306" fmla="*/ 1477518 w 1739455"/>
                <a:gd name="connsiteY306" fmla="*/ 1318070 h 1600200"/>
                <a:gd name="connsiteX307" fmla="*/ 1429988 w 1739455"/>
                <a:gd name="connsiteY307" fmla="*/ 1231487 h 1600200"/>
                <a:gd name="connsiteX308" fmla="*/ 1498759 w 1739455"/>
                <a:gd name="connsiteY308" fmla="*/ 1164527 h 1600200"/>
                <a:gd name="connsiteX309" fmla="*/ 1681829 w 1739455"/>
                <a:gd name="connsiteY309" fmla="*/ 1164527 h 1600200"/>
                <a:gd name="connsiteX310" fmla="*/ 1739456 w 1739455"/>
                <a:gd name="connsiteY310" fmla="*/ 1106900 h 1600200"/>
                <a:gd name="connsiteX311" fmla="*/ 1739456 w 1739455"/>
                <a:gd name="connsiteY311" fmla="*/ 1086898 h 1600200"/>
                <a:gd name="connsiteX312" fmla="*/ 1681829 w 1739455"/>
                <a:gd name="connsiteY312" fmla="*/ 1029272 h 1600200"/>
                <a:gd name="connsiteX313" fmla="*/ 1498854 w 1739455"/>
                <a:gd name="connsiteY313" fmla="*/ 1029272 h 1600200"/>
                <a:gd name="connsiteX314" fmla="*/ 1417892 w 1739455"/>
                <a:gd name="connsiteY314" fmla="*/ 948309 h 1600200"/>
                <a:gd name="connsiteX315" fmla="*/ 1417892 w 1739455"/>
                <a:gd name="connsiteY315" fmla="*/ 942594 h 1600200"/>
                <a:gd name="connsiteX316" fmla="*/ 1360265 w 1739455"/>
                <a:gd name="connsiteY316" fmla="*/ 884968 h 1600200"/>
                <a:gd name="connsiteX317" fmla="*/ 1186148 w 1739455"/>
                <a:gd name="connsiteY317" fmla="*/ 884968 h 1600200"/>
                <a:gd name="connsiteX318" fmla="*/ 1105186 w 1739455"/>
                <a:gd name="connsiteY318" fmla="*/ 804005 h 1600200"/>
                <a:gd name="connsiteX319" fmla="*/ 1105186 w 1739455"/>
                <a:gd name="connsiteY319" fmla="*/ 646176 h 1600200"/>
                <a:gd name="connsiteX320" fmla="*/ 1097089 w 1739455"/>
                <a:gd name="connsiteY320" fmla="*/ 616839 h 1600200"/>
                <a:gd name="connsiteX321" fmla="*/ 1096423 w 1739455"/>
                <a:gd name="connsiteY321" fmla="*/ 615696 h 1600200"/>
                <a:gd name="connsiteX322" fmla="*/ 1046417 w 1739455"/>
                <a:gd name="connsiteY322" fmla="*/ 586550 h 1600200"/>
                <a:gd name="connsiteX323" fmla="*/ 1024128 w 1739455"/>
                <a:gd name="connsiteY323" fmla="*/ 586550 h 1600200"/>
                <a:gd name="connsiteX324" fmla="*/ 943165 w 1739455"/>
                <a:gd name="connsiteY324" fmla="*/ 505587 h 1600200"/>
                <a:gd name="connsiteX325" fmla="*/ 943165 w 1739455"/>
                <a:gd name="connsiteY325" fmla="*/ 505206 h 1600200"/>
                <a:gd name="connsiteX326" fmla="*/ 885539 w 1739455"/>
                <a:gd name="connsiteY326" fmla="*/ 446818 h 1600200"/>
                <a:gd name="connsiteX327" fmla="*/ 844772 w 1739455"/>
                <a:gd name="connsiteY327" fmla="*/ 445580 h 1600200"/>
                <a:gd name="connsiteX328" fmla="*/ 795242 w 1739455"/>
                <a:gd name="connsiteY328" fmla="*/ 388525 h 1600200"/>
                <a:gd name="connsiteX329" fmla="*/ 795242 w 1739455"/>
                <a:gd name="connsiteY329" fmla="*/ 368522 h 1600200"/>
                <a:gd name="connsiteX330" fmla="*/ 852869 w 1739455"/>
                <a:gd name="connsiteY330" fmla="*/ 310896 h 1600200"/>
                <a:gd name="connsiteX331" fmla="*/ 952119 w 1739455"/>
                <a:gd name="connsiteY331" fmla="*/ 310896 h 1600200"/>
                <a:gd name="connsiteX332" fmla="*/ 951167 w 1739455"/>
                <a:gd name="connsiteY332" fmla="*/ 57626 h 1600200"/>
                <a:gd name="connsiteX333" fmla="*/ 893540 w 1739455"/>
                <a:gd name="connsiteY333" fmla="*/ 0 h 1600200"/>
                <a:gd name="connsiteX334" fmla="*/ 214598 w 1739455"/>
                <a:gd name="connsiteY334" fmla="*/ 0 h 1600200"/>
                <a:gd name="connsiteX335" fmla="*/ 157353 w 1739455"/>
                <a:gd name="connsiteY335" fmla="*/ 51149 h 1600200"/>
                <a:gd name="connsiteX336" fmla="*/ 157353 w 1739455"/>
                <a:gd name="connsiteY336" fmla="*/ 93059 h 1600200"/>
                <a:gd name="connsiteX337" fmla="*/ 99727 w 1739455"/>
                <a:gd name="connsiteY337" fmla="*/ 150686 h 1600200"/>
                <a:gd name="connsiteX338" fmla="*/ 0 w 1739455"/>
                <a:gd name="connsiteY338" fmla="*/ 150686 h 1600200"/>
                <a:gd name="connsiteX339" fmla="*/ 476 w 1739455"/>
                <a:gd name="connsiteY339" fmla="*/ 514921 h 1600200"/>
                <a:gd name="connsiteX340" fmla="*/ 476 w 1739455"/>
                <a:gd name="connsiteY340" fmla="*/ 514921 h 1600200"/>
                <a:gd name="connsiteX341" fmla="*/ 959358 w 1739455"/>
                <a:gd name="connsiteY341" fmla="*/ 1105281 h 1600200"/>
                <a:gd name="connsiteX342" fmla="*/ 959358 w 1739455"/>
                <a:gd name="connsiteY342" fmla="*/ 1105281 h 1600200"/>
                <a:gd name="connsiteX343" fmla="*/ 959358 w 1739455"/>
                <a:gd name="connsiteY343" fmla="*/ 1105281 h 1600200"/>
                <a:gd name="connsiteX344" fmla="*/ 959358 w 1739455"/>
                <a:gd name="connsiteY344" fmla="*/ 1105281 h 1600200"/>
                <a:gd name="connsiteX345" fmla="*/ 486156 w 1739455"/>
                <a:gd name="connsiteY345" fmla="*/ 672655 h 1600200"/>
                <a:gd name="connsiteX346" fmla="*/ 486156 w 1739455"/>
                <a:gd name="connsiteY346" fmla="*/ 672655 h 1600200"/>
                <a:gd name="connsiteX347" fmla="*/ 486156 w 1739455"/>
                <a:gd name="connsiteY347" fmla="*/ 672655 h 1600200"/>
                <a:gd name="connsiteX348" fmla="*/ 486156 w 1739455"/>
                <a:gd name="connsiteY348" fmla="*/ 672655 h 1600200"/>
                <a:gd name="connsiteX349" fmla="*/ 647033 w 1739455"/>
                <a:gd name="connsiteY349" fmla="*/ 814769 h 1600200"/>
                <a:gd name="connsiteX350" fmla="*/ 647033 w 1739455"/>
                <a:gd name="connsiteY350" fmla="*/ 814769 h 1600200"/>
                <a:gd name="connsiteX351" fmla="*/ 647033 w 1739455"/>
                <a:gd name="connsiteY351" fmla="*/ 814769 h 1600200"/>
                <a:gd name="connsiteX352" fmla="*/ 647033 w 1739455"/>
                <a:gd name="connsiteY352" fmla="*/ 814769 h 1600200"/>
                <a:gd name="connsiteX353" fmla="*/ 793813 w 1739455"/>
                <a:gd name="connsiteY353" fmla="*/ 956881 h 1600200"/>
                <a:gd name="connsiteX354" fmla="*/ 793813 w 1739455"/>
                <a:gd name="connsiteY354" fmla="*/ 956881 h 1600200"/>
                <a:gd name="connsiteX355" fmla="*/ 793813 w 1739455"/>
                <a:gd name="connsiteY355" fmla="*/ 956881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Lst>
              <a:rect l="l" t="t" r="r" b="b"/>
              <a:pathLst>
                <a:path w="1739455" h="1600200">
                  <a:moveTo>
                    <a:pt x="476" y="514921"/>
                  </a:moveTo>
                  <a:cubicBezTo>
                    <a:pt x="0" y="531686"/>
                    <a:pt x="10001" y="442722"/>
                    <a:pt x="48006" y="442722"/>
                  </a:cubicBezTo>
                  <a:lnTo>
                    <a:pt x="234791" y="442722"/>
                  </a:lnTo>
                  <a:cubicBezTo>
                    <a:pt x="271939" y="443389"/>
                    <a:pt x="319373" y="430435"/>
                    <a:pt x="319373" y="508063"/>
                  </a:cubicBezTo>
                  <a:lnTo>
                    <a:pt x="319373" y="527018"/>
                  </a:lnTo>
                  <a:cubicBezTo>
                    <a:pt x="319373" y="558737"/>
                    <a:pt x="345281" y="584645"/>
                    <a:pt x="377000" y="584645"/>
                  </a:cubicBezTo>
                  <a:lnTo>
                    <a:pt x="405098" y="584645"/>
                  </a:lnTo>
                  <a:cubicBezTo>
                    <a:pt x="449675" y="584645"/>
                    <a:pt x="486061" y="621030"/>
                    <a:pt x="486061" y="665607"/>
                  </a:cubicBezTo>
                  <a:lnTo>
                    <a:pt x="486061" y="672751"/>
                  </a:lnTo>
                  <a:lnTo>
                    <a:pt x="486061" y="674275"/>
                  </a:lnTo>
                  <a:lnTo>
                    <a:pt x="486061" y="674275"/>
                  </a:lnTo>
                  <a:lnTo>
                    <a:pt x="486156" y="675704"/>
                  </a:lnTo>
                  <a:lnTo>
                    <a:pt x="486156" y="675704"/>
                  </a:lnTo>
                  <a:lnTo>
                    <a:pt x="486251" y="677132"/>
                  </a:lnTo>
                  <a:lnTo>
                    <a:pt x="486251" y="677132"/>
                  </a:lnTo>
                  <a:lnTo>
                    <a:pt x="486346" y="678561"/>
                  </a:lnTo>
                  <a:lnTo>
                    <a:pt x="486346" y="678561"/>
                  </a:lnTo>
                  <a:lnTo>
                    <a:pt x="486537" y="679990"/>
                  </a:lnTo>
                  <a:lnTo>
                    <a:pt x="486537" y="679990"/>
                  </a:lnTo>
                  <a:lnTo>
                    <a:pt x="486728" y="681419"/>
                  </a:lnTo>
                  <a:lnTo>
                    <a:pt x="486728" y="681419"/>
                  </a:lnTo>
                  <a:lnTo>
                    <a:pt x="486918" y="682847"/>
                  </a:lnTo>
                  <a:lnTo>
                    <a:pt x="486918" y="682847"/>
                  </a:lnTo>
                  <a:cubicBezTo>
                    <a:pt x="489395" y="697039"/>
                    <a:pt x="497586" y="709994"/>
                    <a:pt x="509206" y="718852"/>
                  </a:cubicBezTo>
                  <a:lnTo>
                    <a:pt x="509206" y="718852"/>
                  </a:lnTo>
                  <a:lnTo>
                    <a:pt x="510350" y="719709"/>
                  </a:lnTo>
                  <a:lnTo>
                    <a:pt x="510350" y="719709"/>
                  </a:lnTo>
                  <a:lnTo>
                    <a:pt x="511493" y="720471"/>
                  </a:lnTo>
                  <a:lnTo>
                    <a:pt x="511493" y="720471"/>
                  </a:lnTo>
                  <a:lnTo>
                    <a:pt x="512636" y="721233"/>
                  </a:lnTo>
                  <a:lnTo>
                    <a:pt x="512636" y="721233"/>
                  </a:lnTo>
                  <a:lnTo>
                    <a:pt x="513779" y="721995"/>
                  </a:lnTo>
                  <a:lnTo>
                    <a:pt x="513779" y="721995"/>
                  </a:lnTo>
                  <a:lnTo>
                    <a:pt x="514350" y="722281"/>
                  </a:lnTo>
                  <a:cubicBezTo>
                    <a:pt x="514826" y="722567"/>
                    <a:pt x="515207" y="722757"/>
                    <a:pt x="515684" y="723043"/>
                  </a:cubicBezTo>
                  <a:lnTo>
                    <a:pt x="516255" y="723329"/>
                  </a:lnTo>
                  <a:lnTo>
                    <a:pt x="516255" y="723329"/>
                  </a:lnTo>
                  <a:lnTo>
                    <a:pt x="517493" y="723995"/>
                  </a:lnTo>
                  <a:lnTo>
                    <a:pt x="517493" y="723995"/>
                  </a:lnTo>
                  <a:lnTo>
                    <a:pt x="518731" y="724662"/>
                  </a:lnTo>
                  <a:lnTo>
                    <a:pt x="518731" y="724662"/>
                  </a:lnTo>
                  <a:lnTo>
                    <a:pt x="519970" y="725234"/>
                  </a:lnTo>
                  <a:lnTo>
                    <a:pt x="519970" y="725234"/>
                  </a:lnTo>
                  <a:cubicBezTo>
                    <a:pt x="520351" y="725424"/>
                    <a:pt x="520827" y="725614"/>
                    <a:pt x="521208" y="725805"/>
                  </a:cubicBezTo>
                  <a:lnTo>
                    <a:pt x="521208" y="725805"/>
                  </a:lnTo>
                  <a:lnTo>
                    <a:pt x="522542" y="726377"/>
                  </a:lnTo>
                  <a:lnTo>
                    <a:pt x="522542" y="726377"/>
                  </a:lnTo>
                  <a:lnTo>
                    <a:pt x="523875" y="726853"/>
                  </a:lnTo>
                  <a:lnTo>
                    <a:pt x="523875" y="726853"/>
                  </a:lnTo>
                  <a:lnTo>
                    <a:pt x="525209" y="727329"/>
                  </a:lnTo>
                  <a:lnTo>
                    <a:pt x="525209" y="727329"/>
                  </a:lnTo>
                  <a:lnTo>
                    <a:pt x="525494" y="727424"/>
                  </a:lnTo>
                  <a:cubicBezTo>
                    <a:pt x="526256" y="727615"/>
                    <a:pt x="526828" y="727805"/>
                    <a:pt x="527590" y="728091"/>
                  </a:cubicBezTo>
                  <a:lnTo>
                    <a:pt x="527876" y="728186"/>
                  </a:lnTo>
                  <a:lnTo>
                    <a:pt x="527876" y="728186"/>
                  </a:lnTo>
                  <a:lnTo>
                    <a:pt x="529209" y="728567"/>
                  </a:lnTo>
                  <a:lnTo>
                    <a:pt x="529209" y="728567"/>
                  </a:lnTo>
                  <a:lnTo>
                    <a:pt x="530543" y="728948"/>
                  </a:lnTo>
                  <a:lnTo>
                    <a:pt x="530543" y="728948"/>
                  </a:lnTo>
                  <a:lnTo>
                    <a:pt x="531971" y="729234"/>
                  </a:lnTo>
                  <a:lnTo>
                    <a:pt x="531971" y="729234"/>
                  </a:lnTo>
                  <a:cubicBezTo>
                    <a:pt x="532447" y="729329"/>
                    <a:pt x="532924" y="729425"/>
                    <a:pt x="533400" y="729520"/>
                  </a:cubicBezTo>
                  <a:lnTo>
                    <a:pt x="533400" y="729520"/>
                  </a:lnTo>
                  <a:lnTo>
                    <a:pt x="533686" y="729520"/>
                  </a:lnTo>
                  <a:cubicBezTo>
                    <a:pt x="534543" y="729615"/>
                    <a:pt x="535210" y="729805"/>
                    <a:pt x="536067" y="729901"/>
                  </a:cubicBezTo>
                  <a:lnTo>
                    <a:pt x="536353" y="729901"/>
                  </a:lnTo>
                  <a:lnTo>
                    <a:pt x="536353" y="729901"/>
                  </a:lnTo>
                  <a:lnTo>
                    <a:pt x="537781" y="730091"/>
                  </a:lnTo>
                  <a:lnTo>
                    <a:pt x="537781" y="730091"/>
                  </a:lnTo>
                  <a:lnTo>
                    <a:pt x="539210" y="730187"/>
                  </a:lnTo>
                  <a:lnTo>
                    <a:pt x="539210" y="730187"/>
                  </a:lnTo>
                  <a:lnTo>
                    <a:pt x="540639" y="730282"/>
                  </a:lnTo>
                  <a:lnTo>
                    <a:pt x="540639" y="730282"/>
                  </a:lnTo>
                  <a:lnTo>
                    <a:pt x="541115" y="730282"/>
                  </a:lnTo>
                  <a:cubicBezTo>
                    <a:pt x="542258" y="730282"/>
                    <a:pt x="543115" y="730377"/>
                    <a:pt x="544259" y="730377"/>
                  </a:cubicBezTo>
                  <a:lnTo>
                    <a:pt x="563594" y="730377"/>
                  </a:lnTo>
                  <a:lnTo>
                    <a:pt x="565880" y="730377"/>
                  </a:lnTo>
                  <a:cubicBezTo>
                    <a:pt x="610457" y="730377"/>
                    <a:pt x="646843" y="766763"/>
                    <a:pt x="646843" y="811339"/>
                  </a:cubicBezTo>
                  <a:lnTo>
                    <a:pt x="646843" y="814864"/>
                  </a:lnTo>
                  <a:lnTo>
                    <a:pt x="646843" y="816388"/>
                  </a:lnTo>
                  <a:lnTo>
                    <a:pt x="646843" y="816388"/>
                  </a:lnTo>
                  <a:lnTo>
                    <a:pt x="646938" y="817817"/>
                  </a:lnTo>
                  <a:lnTo>
                    <a:pt x="646938" y="817817"/>
                  </a:lnTo>
                  <a:lnTo>
                    <a:pt x="647033" y="819245"/>
                  </a:lnTo>
                  <a:lnTo>
                    <a:pt x="647033" y="819245"/>
                  </a:lnTo>
                  <a:lnTo>
                    <a:pt x="647129" y="820674"/>
                  </a:lnTo>
                  <a:lnTo>
                    <a:pt x="647129" y="820674"/>
                  </a:lnTo>
                  <a:lnTo>
                    <a:pt x="647319" y="822103"/>
                  </a:lnTo>
                  <a:lnTo>
                    <a:pt x="647319" y="822103"/>
                  </a:lnTo>
                  <a:lnTo>
                    <a:pt x="647510" y="823531"/>
                  </a:lnTo>
                  <a:lnTo>
                    <a:pt x="647510" y="823531"/>
                  </a:lnTo>
                  <a:lnTo>
                    <a:pt x="647795" y="824960"/>
                  </a:lnTo>
                  <a:lnTo>
                    <a:pt x="647795" y="824960"/>
                  </a:lnTo>
                  <a:cubicBezTo>
                    <a:pt x="647890" y="825437"/>
                    <a:pt x="647986" y="825913"/>
                    <a:pt x="648081" y="826389"/>
                  </a:cubicBezTo>
                  <a:lnTo>
                    <a:pt x="648081" y="826389"/>
                  </a:lnTo>
                  <a:lnTo>
                    <a:pt x="648367" y="827818"/>
                  </a:lnTo>
                  <a:lnTo>
                    <a:pt x="648367" y="827818"/>
                  </a:lnTo>
                  <a:lnTo>
                    <a:pt x="648748" y="829247"/>
                  </a:lnTo>
                  <a:lnTo>
                    <a:pt x="648748" y="829247"/>
                  </a:lnTo>
                  <a:cubicBezTo>
                    <a:pt x="654939" y="852392"/>
                    <a:pt x="675227" y="870204"/>
                    <a:pt x="700088" y="872300"/>
                  </a:cubicBezTo>
                  <a:lnTo>
                    <a:pt x="700088" y="872300"/>
                  </a:lnTo>
                  <a:lnTo>
                    <a:pt x="701516" y="872395"/>
                  </a:lnTo>
                  <a:lnTo>
                    <a:pt x="701516" y="872395"/>
                  </a:lnTo>
                  <a:lnTo>
                    <a:pt x="701993" y="872395"/>
                  </a:lnTo>
                  <a:cubicBezTo>
                    <a:pt x="703136" y="872395"/>
                    <a:pt x="703993" y="872490"/>
                    <a:pt x="705136" y="872490"/>
                  </a:cubicBezTo>
                  <a:lnTo>
                    <a:pt x="712565" y="872490"/>
                  </a:lnTo>
                  <a:cubicBezTo>
                    <a:pt x="757142" y="872490"/>
                    <a:pt x="793528" y="908876"/>
                    <a:pt x="793528" y="953453"/>
                  </a:cubicBezTo>
                  <a:lnTo>
                    <a:pt x="793528" y="956977"/>
                  </a:lnTo>
                  <a:lnTo>
                    <a:pt x="793528" y="958501"/>
                  </a:lnTo>
                  <a:lnTo>
                    <a:pt x="793528" y="958501"/>
                  </a:lnTo>
                  <a:lnTo>
                    <a:pt x="793623" y="959930"/>
                  </a:lnTo>
                  <a:lnTo>
                    <a:pt x="793623" y="959930"/>
                  </a:lnTo>
                  <a:lnTo>
                    <a:pt x="793718" y="961358"/>
                  </a:lnTo>
                  <a:lnTo>
                    <a:pt x="793718" y="961358"/>
                  </a:lnTo>
                  <a:lnTo>
                    <a:pt x="793813" y="962787"/>
                  </a:lnTo>
                  <a:lnTo>
                    <a:pt x="793813" y="962787"/>
                  </a:lnTo>
                  <a:lnTo>
                    <a:pt x="794004" y="964216"/>
                  </a:lnTo>
                  <a:lnTo>
                    <a:pt x="794004" y="964216"/>
                  </a:lnTo>
                  <a:lnTo>
                    <a:pt x="794195" y="965645"/>
                  </a:lnTo>
                  <a:lnTo>
                    <a:pt x="794195" y="965645"/>
                  </a:lnTo>
                  <a:cubicBezTo>
                    <a:pt x="797147" y="983361"/>
                    <a:pt x="807530" y="998315"/>
                    <a:pt x="823151" y="1007269"/>
                  </a:cubicBezTo>
                  <a:lnTo>
                    <a:pt x="823722" y="1007555"/>
                  </a:lnTo>
                  <a:lnTo>
                    <a:pt x="823722" y="1007555"/>
                  </a:lnTo>
                  <a:lnTo>
                    <a:pt x="824960" y="1008221"/>
                  </a:lnTo>
                  <a:lnTo>
                    <a:pt x="824960" y="1008221"/>
                  </a:lnTo>
                  <a:lnTo>
                    <a:pt x="826198" y="1008888"/>
                  </a:lnTo>
                  <a:lnTo>
                    <a:pt x="826198" y="1008888"/>
                  </a:lnTo>
                  <a:lnTo>
                    <a:pt x="827437" y="1009460"/>
                  </a:lnTo>
                  <a:lnTo>
                    <a:pt x="827437" y="1009460"/>
                  </a:lnTo>
                  <a:cubicBezTo>
                    <a:pt x="827818" y="1009650"/>
                    <a:pt x="828294" y="1009841"/>
                    <a:pt x="828675" y="1010031"/>
                  </a:cubicBezTo>
                  <a:lnTo>
                    <a:pt x="828675" y="1010031"/>
                  </a:lnTo>
                  <a:lnTo>
                    <a:pt x="830009" y="1010603"/>
                  </a:lnTo>
                  <a:lnTo>
                    <a:pt x="830009" y="1010603"/>
                  </a:lnTo>
                  <a:lnTo>
                    <a:pt x="831342" y="1011079"/>
                  </a:lnTo>
                  <a:lnTo>
                    <a:pt x="831342" y="1011079"/>
                  </a:lnTo>
                  <a:lnTo>
                    <a:pt x="832676" y="1011555"/>
                  </a:lnTo>
                  <a:lnTo>
                    <a:pt x="832676" y="1011555"/>
                  </a:lnTo>
                  <a:lnTo>
                    <a:pt x="832961" y="1011650"/>
                  </a:lnTo>
                  <a:cubicBezTo>
                    <a:pt x="833723" y="1011841"/>
                    <a:pt x="834295" y="1012031"/>
                    <a:pt x="835057" y="1012317"/>
                  </a:cubicBezTo>
                  <a:lnTo>
                    <a:pt x="835343" y="1012412"/>
                  </a:lnTo>
                  <a:lnTo>
                    <a:pt x="835343" y="1012412"/>
                  </a:lnTo>
                  <a:lnTo>
                    <a:pt x="836676" y="1012793"/>
                  </a:lnTo>
                  <a:lnTo>
                    <a:pt x="836676" y="1012793"/>
                  </a:lnTo>
                  <a:lnTo>
                    <a:pt x="838010" y="1013174"/>
                  </a:lnTo>
                  <a:lnTo>
                    <a:pt x="838010" y="1013174"/>
                  </a:lnTo>
                  <a:lnTo>
                    <a:pt x="839438" y="1013460"/>
                  </a:lnTo>
                  <a:lnTo>
                    <a:pt x="839438" y="1013460"/>
                  </a:lnTo>
                  <a:cubicBezTo>
                    <a:pt x="839914" y="1013555"/>
                    <a:pt x="840391" y="1013651"/>
                    <a:pt x="840867" y="1013746"/>
                  </a:cubicBezTo>
                  <a:lnTo>
                    <a:pt x="840867" y="1013746"/>
                  </a:lnTo>
                  <a:lnTo>
                    <a:pt x="841153" y="1013746"/>
                  </a:lnTo>
                  <a:cubicBezTo>
                    <a:pt x="842010" y="1013841"/>
                    <a:pt x="842677" y="1014031"/>
                    <a:pt x="843534" y="1014127"/>
                  </a:cubicBezTo>
                  <a:lnTo>
                    <a:pt x="843820" y="1014127"/>
                  </a:lnTo>
                  <a:lnTo>
                    <a:pt x="843820" y="1014127"/>
                  </a:lnTo>
                  <a:lnTo>
                    <a:pt x="845248" y="1014317"/>
                  </a:lnTo>
                  <a:lnTo>
                    <a:pt x="845248" y="1014317"/>
                  </a:lnTo>
                  <a:lnTo>
                    <a:pt x="846677" y="1014413"/>
                  </a:lnTo>
                  <a:lnTo>
                    <a:pt x="846677" y="1014413"/>
                  </a:lnTo>
                  <a:lnTo>
                    <a:pt x="848106" y="1014508"/>
                  </a:lnTo>
                  <a:lnTo>
                    <a:pt x="848106" y="1014508"/>
                  </a:lnTo>
                  <a:lnTo>
                    <a:pt x="848582" y="1014508"/>
                  </a:lnTo>
                  <a:cubicBezTo>
                    <a:pt x="849725" y="1014508"/>
                    <a:pt x="850583" y="1014603"/>
                    <a:pt x="851726" y="1014603"/>
                  </a:cubicBezTo>
                  <a:lnTo>
                    <a:pt x="871156" y="1014603"/>
                  </a:lnTo>
                  <a:lnTo>
                    <a:pt x="878110" y="1014603"/>
                  </a:lnTo>
                  <a:cubicBezTo>
                    <a:pt x="922687" y="1014603"/>
                    <a:pt x="959072" y="1050989"/>
                    <a:pt x="959072" y="1095566"/>
                  </a:cubicBezTo>
                  <a:lnTo>
                    <a:pt x="959072" y="1105376"/>
                  </a:lnTo>
                  <a:lnTo>
                    <a:pt x="959072" y="1106805"/>
                  </a:lnTo>
                  <a:lnTo>
                    <a:pt x="959072" y="1106805"/>
                  </a:lnTo>
                  <a:lnTo>
                    <a:pt x="959168" y="1108234"/>
                  </a:lnTo>
                  <a:lnTo>
                    <a:pt x="959168" y="1108234"/>
                  </a:lnTo>
                  <a:lnTo>
                    <a:pt x="959263" y="1109663"/>
                  </a:lnTo>
                  <a:lnTo>
                    <a:pt x="959263" y="1109663"/>
                  </a:lnTo>
                  <a:lnTo>
                    <a:pt x="959358" y="1111091"/>
                  </a:lnTo>
                  <a:lnTo>
                    <a:pt x="959358" y="1111091"/>
                  </a:lnTo>
                  <a:lnTo>
                    <a:pt x="959548" y="1112520"/>
                  </a:lnTo>
                  <a:lnTo>
                    <a:pt x="959548" y="1112520"/>
                  </a:lnTo>
                  <a:lnTo>
                    <a:pt x="959739" y="1113949"/>
                  </a:lnTo>
                  <a:lnTo>
                    <a:pt x="959739" y="1113949"/>
                  </a:lnTo>
                  <a:lnTo>
                    <a:pt x="959930" y="1115378"/>
                  </a:lnTo>
                  <a:lnTo>
                    <a:pt x="959930" y="1115378"/>
                  </a:lnTo>
                  <a:cubicBezTo>
                    <a:pt x="960025" y="1115854"/>
                    <a:pt x="960120" y="1116330"/>
                    <a:pt x="960215" y="1116806"/>
                  </a:cubicBezTo>
                  <a:lnTo>
                    <a:pt x="960215" y="1116806"/>
                  </a:lnTo>
                  <a:lnTo>
                    <a:pt x="960501" y="1118235"/>
                  </a:lnTo>
                  <a:lnTo>
                    <a:pt x="960501" y="1118235"/>
                  </a:lnTo>
                  <a:lnTo>
                    <a:pt x="960882" y="1119664"/>
                  </a:lnTo>
                  <a:lnTo>
                    <a:pt x="960882" y="1119664"/>
                  </a:lnTo>
                  <a:lnTo>
                    <a:pt x="961263" y="1120997"/>
                  </a:lnTo>
                  <a:lnTo>
                    <a:pt x="961263" y="1120997"/>
                  </a:lnTo>
                  <a:lnTo>
                    <a:pt x="961644" y="1122331"/>
                  </a:lnTo>
                  <a:lnTo>
                    <a:pt x="961644" y="1122331"/>
                  </a:lnTo>
                  <a:lnTo>
                    <a:pt x="962120" y="1123664"/>
                  </a:lnTo>
                  <a:lnTo>
                    <a:pt x="962120" y="1123664"/>
                  </a:lnTo>
                  <a:lnTo>
                    <a:pt x="962597" y="1124998"/>
                  </a:lnTo>
                  <a:lnTo>
                    <a:pt x="962597" y="1124998"/>
                  </a:lnTo>
                  <a:lnTo>
                    <a:pt x="963073" y="1126331"/>
                  </a:lnTo>
                  <a:lnTo>
                    <a:pt x="963073" y="1126331"/>
                  </a:lnTo>
                  <a:lnTo>
                    <a:pt x="963644" y="1127665"/>
                  </a:lnTo>
                  <a:lnTo>
                    <a:pt x="963644" y="1127665"/>
                  </a:lnTo>
                  <a:lnTo>
                    <a:pt x="964216" y="1128903"/>
                  </a:lnTo>
                  <a:lnTo>
                    <a:pt x="964216" y="1128903"/>
                  </a:lnTo>
                  <a:lnTo>
                    <a:pt x="964787" y="1130141"/>
                  </a:lnTo>
                  <a:lnTo>
                    <a:pt x="964787" y="1130141"/>
                  </a:lnTo>
                  <a:lnTo>
                    <a:pt x="965454" y="1131380"/>
                  </a:lnTo>
                  <a:lnTo>
                    <a:pt x="965454" y="1131380"/>
                  </a:lnTo>
                  <a:cubicBezTo>
                    <a:pt x="965645" y="1131761"/>
                    <a:pt x="965835" y="1132237"/>
                    <a:pt x="966121" y="1132618"/>
                  </a:cubicBezTo>
                  <a:lnTo>
                    <a:pt x="966121" y="1132618"/>
                  </a:lnTo>
                  <a:lnTo>
                    <a:pt x="966788" y="1133856"/>
                  </a:lnTo>
                  <a:lnTo>
                    <a:pt x="966788" y="1133856"/>
                  </a:lnTo>
                  <a:cubicBezTo>
                    <a:pt x="966978" y="1134237"/>
                    <a:pt x="967264" y="1134618"/>
                    <a:pt x="967454" y="1135094"/>
                  </a:cubicBezTo>
                  <a:lnTo>
                    <a:pt x="967454" y="1135094"/>
                  </a:lnTo>
                  <a:lnTo>
                    <a:pt x="968216" y="1136237"/>
                  </a:lnTo>
                  <a:lnTo>
                    <a:pt x="968216" y="1136237"/>
                  </a:lnTo>
                  <a:lnTo>
                    <a:pt x="968978" y="1137380"/>
                  </a:lnTo>
                  <a:lnTo>
                    <a:pt x="968978" y="1137380"/>
                  </a:lnTo>
                  <a:lnTo>
                    <a:pt x="969740" y="1138523"/>
                  </a:lnTo>
                  <a:lnTo>
                    <a:pt x="969740" y="1138523"/>
                  </a:lnTo>
                  <a:lnTo>
                    <a:pt x="970597" y="1139666"/>
                  </a:lnTo>
                  <a:lnTo>
                    <a:pt x="970597" y="1139666"/>
                  </a:lnTo>
                  <a:lnTo>
                    <a:pt x="971455" y="1140809"/>
                  </a:lnTo>
                  <a:lnTo>
                    <a:pt x="971455" y="1140809"/>
                  </a:lnTo>
                  <a:cubicBezTo>
                    <a:pt x="971740" y="1141190"/>
                    <a:pt x="972026" y="1141571"/>
                    <a:pt x="972312" y="1141857"/>
                  </a:cubicBezTo>
                  <a:lnTo>
                    <a:pt x="972312" y="1141857"/>
                  </a:lnTo>
                  <a:lnTo>
                    <a:pt x="973169" y="1142905"/>
                  </a:lnTo>
                  <a:lnTo>
                    <a:pt x="973169" y="1142905"/>
                  </a:lnTo>
                  <a:lnTo>
                    <a:pt x="974122" y="1143953"/>
                  </a:lnTo>
                  <a:lnTo>
                    <a:pt x="974122" y="1143953"/>
                  </a:lnTo>
                  <a:lnTo>
                    <a:pt x="975074" y="1145000"/>
                  </a:lnTo>
                  <a:lnTo>
                    <a:pt x="975074" y="1145000"/>
                  </a:lnTo>
                  <a:lnTo>
                    <a:pt x="976027" y="1145953"/>
                  </a:lnTo>
                  <a:lnTo>
                    <a:pt x="976027" y="1145953"/>
                  </a:lnTo>
                  <a:lnTo>
                    <a:pt x="976979" y="1146905"/>
                  </a:lnTo>
                  <a:lnTo>
                    <a:pt x="976979" y="1146905"/>
                  </a:lnTo>
                  <a:lnTo>
                    <a:pt x="978027" y="1147858"/>
                  </a:lnTo>
                  <a:lnTo>
                    <a:pt x="978027" y="1147858"/>
                  </a:lnTo>
                  <a:lnTo>
                    <a:pt x="979075" y="1148810"/>
                  </a:lnTo>
                  <a:lnTo>
                    <a:pt x="979075" y="1148810"/>
                  </a:lnTo>
                  <a:lnTo>
                    <a:pt x="980122" y="1149668"/>
                  </a:lnTo>
                  <a:lnTo>
                    <a:pt x="980122" y="1149668"/>
                  </a:lnTo>
                  <a:cubicBezTo>
                    <a:pt x="980504" y="1149953"/>
                    <a:pt x="980885" y="1150239"/>
                    <a:pt x="981170" y="1150525"/>
                  </a:cubicBezTo>
                  <a:lnTo>
                    <a:pt x="981170" y="1150525"/>
                  </a:lnTo>
                  <a:cubicBezTo>
                    <a:pt x="981551" y="1150811"/>
                    <a:pt x="981932" y="1151096"/>
                    <a:pt x="982218" y="1151382"/>
                  </a:cubicBezTo>
                  <a:lnTo>
                    <a:pt x="982218" y="1151382"/>
                  </a:lnTo>
                  <a:lnTo>
                    <a:pt x="983361" y="1152239"/>
                  </a:lnTo>
                  <a:lnTo>
                    <a:pt x="983361" y="1152239"/>
                  </a:lnTo>
                  <a:lnTo>
                    <a:pt x="984504" y="1153001"/>
                  </a:lnTo>
                  <a:lnTo>
                    <a:pt x="984504" y="1153001"/>
                  </a:lnTo>
                  <a:lnTo>
                    <a:pt x="985647" y="1153763"/>
                  </a:lnTo>
                  <a:lnTo>
                    <a:pt x="985647" y="1153763"/>
                  </a:lnTo>
                  <a:lnTo>
                    <a:pt x="986790" y="1154525"/>
                  </a:lnTo>
                  <a:lnTo>
                    <a:pt x="986790" y="1154525"/>
                  </a:lnTo>
                  <a:lnTo>
                    <a:pt x="988028" y="1155192"/>
                  </a:lnTo>
                  <a:lnTo>
                    <a:pt x="988028" y="1155192"/>
                  </a:lnTo>
                  <a:lnTo>
                    <a:pt x="989267" y="1155859"/>
                  </a:lnTo>
                  <a:lnTo>
                    <a:pt x="989267" y="1155859"/>
                  </a:lnTo>
                  <a:lnTo>
                    <a:pt x="990505" y="1156526"/>
                  </a:lnTo>
                  <a:lnTo>
                    <a:pt x="990505" y="1156526"/>
                  </a:lnTo>
                  <a:lnTo>
                    <a:pt x="991743" y="1157192"/>
                  </a:lnTo>
                  <a:lnTo>
                    <a:pt x="991743" y="1157192"/>
                  </a:lnTo>
                  <a:lnTo>
                    <a:pt x="992981" y="1157764"/>
                  </a:lnTo>
                  <a:lnTo>
                    <a:pt x="992981" y="1157764"/>
                  </a:lnTo>
                  <a:cubicBezTo>
                    <a:pt x="993362" y="1157954"/>
                    <a:pt x="993838" y="1158145"/>
                    <a:pt x="994220" y="1158335"/>
                  </a:cubicBezTo>
                  <a:lnTo>
                    <a:pt x="994220" y="1158335"/>
                  </a:lnTo>
                  <a:lnTo>
                    <a:pt x="995553" y="1158907"/>
                  </a:lnTo>
                  <a:lnTo>
                    <a:pt x="995553" y="1158907"/>
                  </a:lnTo>
                  <a:lnTo>
                    <a:pt x="996887" y="1159383"/>
                  </a:lnTo>
                  <a:lnTo>
                    <a:pt x="996887" y="1159383"/>
                  </a:lnTo>
                  <a:lnTo>
                    <a:pt x="998220" y="1159859"/>
                  </a:lnTo>
                  <a:lnTo>
                    <a:pt x="998220" y="1159859"/>
                  </a:lnTo>
                  <a:lnTo>
                    <a:pt x="999554" y="1160336"/>
                  </a:lnTo>
                  <a:lnTo>
                    <a:pt x="999554" y="1160336"/>
                  </a:lnTo>
                  <a:lnTo>
                    <a:pt x="1000887" y="1160717"/>
                  </a:lnTo>
                  <a:lnTo>
                    <a:pt x="1000887" y="1160717"/>
                  </a:lnTo>
                  <a:lnTo>
                    <a:pt x="1002221" y="1161098"/>
                  </a:lnTo>
                  <a:lnTo>
                    <a:pt x="1002221" y="1161098"/>
                  </a:lnTo>
                  <a:lnTo>
                    <a:pt x="1003554" y="1161479"/>
                  </a:lnTo>
                  <a:lnTo>
                    <a:pt x="1003554" y="1161479"/>
                  </a:lnTo>
                  <a:lnTo>
                    <a:pt x="1004983" y="1161764"/>
                  </a:lnTo>
                  <a:lnTo>
                    <a:pt x="1004983" y="1161764"/>
                  </a:lnTo>
                  <a:cubicBezTo>
                    <a:pt x="1005459" y="1161860"/>
                    <a:pt x="1005935" y="1161955"/>
                    <a:pt x="1006412" y="1162050"/>
                  </a:cubicBezTo>
                  <a:lnTo>
                    <a:pt x="1006412" y="1162050"/>
                  </a:lnTo>
                  <a:lnTo>
                    <a:pt x="1007840" y="1162336"/>
                  </a:lnTo>
                  <a:lnTo>
                    <a:pt x="1007840" y="1162336"/>
                  </a:lnTo>
                  <a:lnTo>
                    <a:pt x="1009269" y="1162526"/>
                  </a:lnTo>
                  <a:lnTo>
                    <a:pt x="1009269" y="1162526"/>
                  </a:lnTo>
                  <a:lnTo>
                    <a:pt x="1010698" y="1162717"/>
                  </a:lnTo>
                  <a:lnTo>
                    <a:pt x="1010698" y="1162717"/>
                  </a:lnTo>
                  <a:lnTo>
                    <a:pt x="1012127" y="1162812"/>
                  </a:lnTo>
                  <a:lnTo>
                    <a:pt x="1012127" y="1162812"/>
                  </a:lnTo>
                  <a:lnTo>
                    <a:pt x="1013555" y="1162907"/>
                  </a:lnTo>
                  <a:lnTo>
                    <a:pt x="1013555" y="1162907"/>
                  </a:lnTo>
                  <a:lnTo>
                    <a:pt x="1014031" y="1162907"/>
                  </a:lnTo>
                  <a:cubicBezTo>
                    <a:pt x="1015079" y="1162907"/>
                    <a:pt x="1016032" y="1163003"/>
                    <a:pt x="1017175" y="1163003"/>
                  </a:cubicBezTo>
                  <a:lnTo>
                    <a:pt x="1047560" y="1163003"/>
                  </a:lnTo>
                  <a:lnTo>
                    <a:pt x="1199483" y="1163003"/>
                  </a:lnTo>
                  <a:cubicBezTo>
                    <a:pt x="1244060" y="1163003"/>
                    <a:pt x="1280446" y="1199388"/>
                    <a:pt x="1280446" y="1243965"/>
                  </a:cubicBezTo>
                  <a:lnTo>
                    <a:pt x="1280446" y="1375886"/>
                  </a:lnTo>
                  <a:lnTo>
                    <a:pt x="1280446" y="1539431"/>
                  </a:lnTo>
                  <a:lnTo>
                    <a:pt x="1280446" y="1542574"/>
                  </a:lnTo>
                  <a:cubicBezTo>
                    <a:pt x="1280446" y="1574292"/>
                    <a:pt x="1306354" y="1600200"/>
                    <a:pt x="1338072" y="1600200"/>
                  </a:cubicBezTo>
                  <a:lnTo>
                    <a:pt x="1358075" y="1600200"/>
                  </a:lnTo>
                  <a:cubicBezTo>
                    <a:pt x="1389793" y="1600200"/>
                    <a:pt x="1415701" y="1574292"/>
                    <a:pt x="1415701" y="1542574"/>
                  </a:cubicBezTo>
                  <a:lnTo>
                    <a:pt x="1415701" y="1534477"/>
                  </a:lnTo>
                  <a:cubicBezTo>
                    <a:pt x="1415701" y="1489900"/>
                    <a:pt x="1452086" y="1453515"/>
                    <a:pt x="1496663" y="1453515"/>
                  </a:cubicBezTo>
                  <a:lnTo>
                    <a:pt x="1527239" y="1453515"/>
                  </a:lnTo>
                  <a:cubicBezTo>
                    <a:pt x="1558957" y="1453515"/>
                    <a:pt x="1584865" y="1427607"/>
                    <a:pt x="1584865" y="1395889"/>
                  </a:cubicBezTo>
                  <a:lnTo>
                    <a:pt x="1584865" y="1375886"/>
                  </a:lnTo>
                  <a:cubicBezTo>
                    <a:pt x="1584865" y="1351026"/>
                    <a:pt x="1568958" y="1329690"/>
                    <a:pt x="1546765" y="1321689"/>
                  </a:cubicBezTo>
                  <a:cubicBezTo>
                    <a:pt x="1535716" y="1317689"/>
                    <a:pt x="1493520" y="1325689"/>
                    <a:pt x="1477518" y="1318070"/>
                  </a:cubicBezTo>
                  <a:cubicBezTo>
                    <a:pt x="1439609" y="1299877"/>
                    <a:pt x="1425226" y="1259014"/>
                    <a:pt x="1429988" y="1231487"/>
                  </a:cubicBezTo>
                  <a:cubicBezTo>
                    <a:pt x="1436846" y="1192435"/>
                    <a:pt x="1459039" y="1164527"/>
                    <a:pt x="1498759" y="1164527"/>
                  </a:cubicBezTo>
                  <a:lnTo>
                    <a:pt x="1681829" y="1164527"/>
                  </a:lnTo>
                  <a:cubicBezTo>
                    <a:pt x="1713548" y="1164527"/>
                    <a:pt x="1739456" y="1138619"/>
                    <a:pt x="1739456" y="1106900"/>
                  </a:cubicBezTo>
                  <a:lnTo>
                    <a:pt x="1739456" y="1086898"/>
                  </a:lnTo>
                  <a:cubicBezTo>
                    <a:pt x="1739456" y="1055180"/>
                    <a:pt x="1713548" y="1029272"/>
                    <a:pt x="1681829" y="1029272"/>
                  </a:cubicBezTo>
                  <a:lnTo>
                    <a:pt x="1498854" y="1029272"/>
                  </a:lnTo>
                  <a:cubicBezTo>
                    <a:pt x="1454277" y="1029272"/>
                    <a:pt x="1417892" y="992886"/>
                    <a:pt x="1417892" y="948309"/>
                  </a:cubicBezTo>
                  <a:lnTo>
                    <a:pt x="1417892" y="942594"/>
                  </a:lnTo>
                  <a:cubicBezTo>
                    <a:pt x="1417892" y="910876"/>
                    <a:pt x="1391984" y="884968"/>
                    <a:pt x="1360265" y="884968"/>
                  </a:cubicBezTo>
                  <a:lnTo>
                    <a:pt x="1186148" y="884968"/>
                  </a:lnTo>
                  <a:cubicBezTo>
                    <a:pt x="1141571" y="884968"/>
                    <a:pt x="1105186" y="848582"/>
                    <a:pt x="1105186" y="804005"/>
                  </a:cubicBezTo>
                  <a:lnTo>
                    <a:pt x="1105186" y="646176"/>
                  </a:lnTo>
                  <a:cubicBezTo>
                    <a:pt x="1105186" y="635508"/>
                    <a:pt x="1102233" y="625412"/>
                    <a:pt x="1097089" y="616839"/>
                  </a:cubicBezTo>
                  <a:cubicBezTo>
                    <a:pt x="1096804" y="616458"/>
                    <a:pt x="1096613" y="616077"/>
                    <a:pt x="1096423" y="615696"/>
                  </a:cubicBezTo>
                  <a:cubicBezTo>
                    <a:pt x="1086517" y="598361"/>
                    <a:pt x="1067753" y="586550"/>
                    <a:pt x="1046417" y="586550"/>
                  </a:cubicBezTo>
                  <a:lnTo>
                    <a:pt x="1024128" y="586550"/>
                  </a:lnTo>
                  <a:cubicBezTo>
                    <a:pt x="979551" y="586550"/>
                    <a:pt x="943165" y="550164"/>
                    <a:pt x="943165" y="505587"/>
                  </a:cubicBezTo>
                  <a:lnTo>
                    <a:pt x="943165" y="505206"/>
                  </a:lnTo>
                  <a:cubicBezTo>
                    <a:pt x="943165" y="473488"/>
                    <a:pt x="917162" y="447770"/>
                    <a:pt x="885539" y="446818"/>
                  </a:cubicBezTo>
                  <a:lnTo>
                    <a:pt x="844772" y="445580"/>
                  </a:lnTo>
                  <a:cubicBezTo>
                    <a:pt x="816864" y="441674"/>
                    <a:pt x="795242" y="417481"/>
                    <a:pt x="795242" y="388525"/>
                  </a:cubicBezTo>
                  <a:lnTo>
                    <a:pt x="795242" y="368522"/>
                  </a:lnTo>
                  <a:cubicBezTo>
                    <a:pt x="795242" y="336804"/>
                    <a:pt x="821150" y="310896"/>
                    <a:pt x="852869" y="310896"/>
                  </a:cubicBezTo>
                  <a:lnTo>
                    <a:pt x="952119" y="310896"/>
                  </a:lnTo>
                  <a:lnTo>
                    <a:pt x="951167" y="57626"/>
                  </a:lnTo>
                  <a:cubicBezTo>
                    <a:pt x="951071" y="26003"/>
                    <a:pt x="925259" y="0"/>
                    <a:pt x="893540" y="0"/>
                  </a:cubicBezTo>
                  <a:lnTo>
                    <a:pt x="214598" y="0"/>
                  </a:lnTo>
                  <a:cubicBezTo>
                    <a:pt x="185166" y="0"/>
                    <a:pt x="160592" y="22479"/>
                    <a:pt x="157353" y="51149"/>
                  </a:cubicBezTo>
                  <a:lnTo>
                    <a:pt x="157353" y="93059"/>
                  </a:lnTo>
                  <a:cubicBezTo>
                    <a:pt x="157353" y="124778"/>
                    <a:pt x="131445" y="150686"/>
                    <a:pt x="99727" y="150686"/>
                  </a:cubicBezTo>
                  <a:lnTo>
                    <a:pt x="0" y="150686"/>
                  </a:lnTo>
                  <a:lnTo>
                    <a:pt x="476" y="514921"/>
                  </a:lnTo>
                  <a:lnTo>
                    <a:pt x="476" y="514921"/>
                  </a:lnTo>
                  <a:close/>
                  <a:moveTo>
                    <a:pt x="959358" y="1105281"/>
                  </a:moveTo>
                  <a:lnTo>
                    <a:pt x="959358" y="1105281"/>
                  </a:lnTo>
                  <a:lnTo>
                    <a:pt x="959358" y="1105281"/>
                  </a:lnTo>
                  <a:lnTo>
                    <a:pt x="959358" y="1105281"/>
                  </a:lnTo>
                  <a:close/>
                  <a:moveTo>
                    <a:pt x="486156" y="672655"/>
                  </a:moveTo>
                  <a:lnTo>
                    <a:pt x="486156" y="672655"/>
                  </a:lnTo>
                  <a:lnTo>
                    <a:pt x="486156" y="672655"/>
                  </a:lnTo>
                  <a:lnTo>
                    <a:pt x="486156" y="672655"/>
                  </a:lnTo>
                  <a:close/>
                  <a:moveTo>
                    <a:pt x="647033" y="814769"/>
                  </a:moveTo>
                  <a:lnTo>
                    <a:pt x="647033" y="814769"/>
                  </a:lnTo>
                  <a:lnTo>
                    <a:pt x="647033" y="814769"/>
                  </a:lnTo>
                  <a:lnTo>
                    <a:pt x="647033" y="814769"/>
                  </a:lnTo>
                  <a:close/>
                  <a:moveTo>
                    <a:pt x="793813" y="956881"/>
                  </a:moveTo>
                  <a:lnTo>
                    <a:pt x="793813" y="956881"/>
                  </a:lnTo>
                  <a:lnTo>
                    <a:pt x="793813" y="956881"/>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6" name="Freeform: Shape 75">
              <a:extLst>
                <a:ext uri="{FF2B5EF4-FFF2-40B4-BE49-F238E27FC236}">
                  <a16:creationId xmlns:a16="http://schemas.microsoft.com/office/drawing/2014/main" id="{ADBE45A6-1754-4E48-8162-FDC37FDF368B}"/>
                </a:ext>
              </a:extLst>
            </p:cNvPr>
            <p:cNvSpPr/>
            <p:nvPr/>
          </p:nvSpPr>
          <p:spPr>
            <a:xfrm>
              <a:off x="2597579" y="3391265"/>
              <a:ext cx="633888" cy="436149"/>
            </a:xfrm>
            <a:custGeom>
              <a:avLst/>
              <a:gdLst>
                <a:gd name="connsiteX0" fmla="*/ 633889 w 633888"/>
                <a:gd name="connsiteY0" fmla="*/ 285464 h 436149"/>
                <a:gd name="connsiteX1" fmla="*/ 633889 w 633888"/>
                <a:gd name="connsiteY1" fmla="*/ 142208 h 436149"/>
                <a:gd name="connsiteX2" fmla="*/ 57626 w 633888"/>
                <a:gd name="connsiteY2" fmla="*/ 143256 h 436149"/>
                <a:gd name="connsiteX3" fmla="*/ 0 w 633888"/>
                <a:gd name="connsiteY3" fmla="*/ 200882 h 436149"/>
                <a:gd name="connsiteX4" fmla="*/ 0 w 633888"/>
                <a:gd name="connsiteY4" fmla="*/ 378523 h 436149"/>
                <a:gd name="connsiteX5" fmla="*/ 57626 w 633888"/>
                <a:gd name="connsiteY5" fmla="*/ 436150 h 436149"/>
                <a:gd name="connsiteX6" fmla="*/ 253079 w 633888"/>
                <a:gd name="connsiteY6" fmla="*/ 436150 h 436149"/>
                <a:gd name="connsiteX7" fmla="*/ 310705 w 633888"/>
                <a:gd name="connsiteY7" fmla="*/ 378523 h 436149"/>
                <a:gd name="connsiteX8" fmla="*/ 310705 w 633888"/>
                <a:gd name="connsiteY8" fmla="*/ 336613 h 436149"/>
                <a:gd name="connsiteX9" fmla="*/ 367951 w 633888"/>
                <a:gd name="connsiteY9" fmla="*/ 285464 h 436149"/>
                <a:gd name="connsiteX10" fmla="*/ 633889 w 633888"/>
                <a:gd name="connsiteY10" fmla="*/ 285464 h 436149"/>
                <a:gd name="connsiteX11" fmla="*/ 633889 w 633888"/>
                <a:gd name="connsiteY11" fmla="*/ 285464 h 436149"/>
                <a:gd name="connsiteX12" fmla="*/ 91345 w 633888"/>
                <a:gd name="connsiteY12" fmla="*/ 0 h 436149"/>
                <a:gd name="connsiteX13" fmla="*/ 91345 w 633888"/>
                <a:gd name="connsiteY13" fmla="*/ 0 h 436149"/>
                <a:gd name="connsiteX14" fmla="*/ 91345 w 633888"/>
                <a:gd name="connsiteY14" fmla="*/ 0 h 436149"/>
                <a:gd name="connsiteX15" fmla="*/ 91345 w 633888"/>
                <a:gd name="connsiteY15" fmla="*/ 0 h 43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3888" h="436149">
                  <a:moveTo>
                    <a:pt x="633889" y="285464"/>
                  </a:moveTo>
                  <a:lnTo>
                    <a:pt x="633889" y="142208"/>
                  </a:lnTo>
                  <a:cubicBezTo>
                    <a:pt x="427482" y="142208"/>
                    <a:pt x="249746" y="143256"/>
                    <a:pt x="57626" y="143256"/>
                  </a:cubicBezTo>
                  <a:cubicBezTo>
                    <a:pt x="25908" y="143256"/>
                    <a:pt x="0" y="169164"/>
                    <a:pt x="0" y="200882"/>
                  </a:cubicBezTo>
                  <a:lnTo>
                    <a:pt x="0" y="378523"/>
                  </a:lnTo>
                  <a:cubicBezTo>
                    <a:pt x="0" y="410242"/>
                    <a:pt x="25908" y="436150"/>
                    <a:pt x="57626" y="436150"/>
                  </a:cubicBezTo>
                  <a:lnTo>
                    <a:pt x="253079" y="436150"/>
                  </a:lnTo>
                  <a:cubicBezTo>
                    <a:pt x="284797" y="436150"/>
                    <a:pt x="310705" y="410242"/>
                    <a:pt x="310705" y="378523"/>
                  </a:cubicBezTo>
                  <a:lnTo>
                    <a:pt x="310705" y="336613"/>
                  </a:lnTo>
                  <a:cubicBezTo>
                    <a:pt x="313944" y="307943"/>
                    <a:pt x="338519" y="285464"/>
                    <a:pt x="367951" y="285464"/>
                  </a:cubicBezTo>
                  <a:lnTo>
                    <a:pt x="633889" y="285464"/>
                  </a:lnTo>
                  <a:lnTo>
                    <a:pt x="633889" y="285464"/>
                  </a:lnTo>
                  <a:close/>
                  <a:moveTo>
                    <a:pt x="91345" y="0"/>
                  </a:moveTo>
                  <a:lnTo>
                    <a:pt x="91345" y="0"/>
                  </a:lnTo>
                  <a:lnTo>
                    <a:pt x="91345" y="0"/>
                  </a:lnTo>
                  <a:lnTo>
                    <a:pt x="91345"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7" name="Freeform: Shape 76">
              <a:extLst>
                <a:ext uri="{FF2B5EF4-FFF2-40B4-BE49-F238E27FC236}">
                  <a16:creationId xmlns:a16="http://schemas.microsoft.com/office/drawing/2014/main" id="{62F51B9B-4E03-4045-B10D-5D366682E2F4}"/>
                </a:ext>
              </a:extLst>
            </p:cNvPr>
            <p:cNvSpPr/>
            <p:nvPr/>
          </p:nvSpPr>
          <p:spPr>
            <a:xfrm>
              <a:off x="3231373" y="3411077"/>
              <a:ext cx="951737" cy="573595"/>
            </a:xfrm>
            <a:custGeom>
              <a:avLst/>
              <a:gdLst>
                <a:gd name="connsiteX0" fmla="*/ 472440 w 951737"/>
                <a:gd name="connsiteY0" fmla="*/ 0 h 573595"/>
                <a:gd name="connsiteX1" fmla="*/ 951738 w 951737"/>
                <a:gd name="connsiteY1" fmla="*/ 0 h 573595"/>
                <a:gd name="connsiteX2" fmla="*/ 951738 w 951737"/>
                <a:gd name="connsiteY2" fmla="*/ 213265 h 573595"/>
                <a:gd name="connsiteX3" fmla="*/ 894112 w 951737"/>
                <a:gd name="connsiteY3" fmla="*/ 270891 h 573595"/>
                <a:gd name="connsiteX4" fmla="*/ 859250 w 951737"/>
                <a:gd name="connsiteY4" fmla="*/ 270891 h 573595"/>
                <a:gd name="connsiteX5" fmla="*/ 786574 w 951737"/>
                <a:gd name="connsiteY5" fmla="*/ 347567 h 573595"/>
                <a:gd name="connsiteX6" fmla="*/ 786574 w 951737"/>
                <a:gd name="connsiteY6" fmla="*/ 515969 h 573595"/>
                <a:gd name="connsiteX7" fmla="*/ 728948 w 951737"/>
                <a:gd name="connsiteY7" fmla="*/ 573596 h 573595"/>
                <a:gd name="connsiteX8" fmla="*/ 472535 w 951737"/>
                <a:gd name="connsiteY8" fmla="*/ 573596 h 573595"/>
                <a:gd name="connsiteX9" fmla="*/ 475869 w 951737"/>
                <a:gd name="connsiteY9" fmla="*/ 515969 h 573595"/>
                <a:gd name="connsiteX10" fmla="*/ 475869 w 951737"/>
                <a:gd name="connsiteY10" fmla="*/ 316802 h 573595"/>
                <a:gd name="connsiteX11" fmla="*/ 418624 w 951737"/>
                <a:gd name="connsiteY11" fmla="*/ 265652 h 573595"/>
                <a:gd name="connsiteX12" fmla="*/ 0 w 951737"/>
                <a:gd name="connsiteY12" fmla="*/ 265652 h 573595"/>
                <a:gd name="connsiteX13" fmla="*/ 0 w 951737"/>
                <a:gd name="connsiteY13" fmla="*/ 122396 h 573595"/>
                <a:gd name="connsiteX14" fmla="*/ 78772 w 951737"/>
                <a:gd name="connsiteY14" fmla="*/ 122396 h 573595"/>
                <a:gd name="connsiteX15" fmla="*/ 93345 w 951737"/>
                <a:gd name="connsiteY15" fmla="*/ 121729 h 573595"/>
                <a:gd name="connsiteX16" fmla="*/ 101251 w 951737"/>
                <a:gd name="connsiteY16" fmla="*/ 121348 h 573595"/>
                <a:gd name="connsiteX17" fmla="*/ 400240 w 951737"/>
                <a:gd name="connsiteY17" fmla="*/ 121348 h 573595"/>
                <a:gd name="connsiteX18" fmla="*/ 470249 w 951737"/>
                <a:gd name="connsiteY18" fmla="*/ 51340 h 573595"/>
                <a:gd name="connsiteX19" fmla="*/ 472440 w 951737"/>
                <a:gd name="connsiteY19" fmla="*/ 0 h 5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1737" h="573595">
                  <a:moveTo>
                    <a:pt x="472440" y="0"/>
                  </a:moveTo>
                  <a:lnTo>
                    <a:pt x="951738" y="0"/>
                  </a:lnTo>
                  <a:lnTo>
                    <a:pt x="951738" y="213265"/>
                  </a:lnTo>
                  <a:cubicBezTo>
                    <a:pt x="951738" y="244983"/>
                    <a:pt x="925830" y="270891"/>
                    <a:pt x="894112" y="270891"/>
                  </a:cubicBezTo>
                  <a:lnTo>
                    <a:pt x="859250" y="270891"/>
                  </a:lnTo>
                  <a:cubicBezTo>
                    <a:pt x="802957" y="270891"/>
                    <a:pt x="784955" y="325946"/>
                    <a:pt x="786574" y="347567"/>
                  </a:cubicBezTo>
                  <a:lnTo>
                    <a:pt x="786574" y="515969"/>
                  </a:lnTo>
                  <a:cubicBezTo>
                    <a:pt x="786574" y="547688"/>
                    <a:pt x="760666" y="573596"/>
                    <a:pt x="728948" y="573596"/>
                  </a:cubicBezTo>
                  <a:lnTo>
                    <a:pt x="472535" y="573596"/>
                  </a:lnTo>
                  <a:lnTo>
                    <a:pt x="475869" y="515969"/>
                  </a:lnTo>
                  <a:lnTo>
                    <a:pt x="475869" y="316802"/>
                  </a:lnTo>
                  <a:cubicBezTo>
                    <a:pt x="472630" y="288131"/>
                    <a:pt x="448056" y="265652"/>
                    <a:pt x="418624" y="265652"/>
                  </a:cubicBezTo>
                  <a:lnTo>
                    <a:pt x="0" y="265652"/>
                  </a:lnTo>
                  <a:lnTo>
                    <a:pt x="0" y="122396"/>
                  </a:lnTo>
                  <a:lnTo>
                    <a:pt x="78772" y="122396"/>
                  </a:lnTo>
                  <a:cubicBezTo>
                    <a:pt x="83725" y="122396"/>
                    <a:pt x="88582" y="122111"/>
                    <a:pt x="93345" y="121729"/>
                  </a:cubicBezTo>
                  <a:cubicBezTo>
                    <a:pt x="96107" y="121444"/>
                    <a:pt x="98488" y="121348"/>
                    <a:pt x="101251" y="121348"/>
                  </a:cubicBezTo>
                  <a:lnTo>
                    <a:pt x="400240" y="121348"/>
                  </a:lnTo>
                  <a:cubicBezTo>
                    <a:pt x="438721" y="121348"/>
                    <a:pt x="468630" y="89821"/>
                    <a:pt x="470249" y="51340"/>
                  </a:cubicBezTo>
                  <a:lnTo>
                    <a:pt x="472440" y="0"/>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8" name="Freeform: Shape 77">
              <a:extLst>
                <a:ext uri="{FF2B5EF4-FFF2-40B4-BE49-F238E27FC236}">
                  <a16:creationId xmlns:a16="http://schemas.microsoft.com/office/drawing/2014/main" id="{A1A71930-64E4-44CF-BCC5-2C1AA1D05337}"/>
                </a:ext>
              </a:extLst>
            </p:cNvPr>
            <p:cNvSpPr/>
            <p:nvPr/>
          </p:nvSpPr>
          <p:spPr>
            <a:xfrm>
              <a:off x="3704003" y="3830177"/>
              <a:ext cx="314039" cy="154495"/>
            </a:xfrm>
            <a:custGeom>
              <a:avLst/>
              <a:gdLst>
                <a:gd name="connsiteX0" fmla="*/ 314039 w 314039"/>
                <a:gd name="connsiteY0" fmla="*/ 0 h 154495"/>
                <a:gd name="connsiteX1" fmla="*/ 314039 w 314039"/>
                <a:gd name="connsiteY1" fmla="*/ 96869 h 154495"/>
                <a:gd name="connsiteX2" fmla="*/ 256413 w 314039"/>
                <a:gd name="connsiteY2" fmla="*/ 154496 h 154495"/>
                <a:gd name="connsiteX3" fmla="*/ 0 w 314039"/>
                <a:gd name="connsiteY3" fmla="*/ 154496 h 154495"/>
                <a:gd name="connsiteX4" fmla="*/ 3334 w 314039"/>
                <a:gd name="connsiteY4" fmla="*/ 96869 h 154495"/>
                <a:gd name="connsiteX5" fmla="*/ 3334 w 314039"/>
                <a:gd name="connsiteY5" fmla="*/ 0 h 154495"/>
                <a:gd name="connsiteX6" fmla="*/ 314039 w 314039"/>
                <a:gd name="connsiteY6" fmla="*/ 0 h 15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039" h="154495">
                  <a:moveTo>
                    <a:pt x="314039" y="0"/>
                  </a:moveTo>
                  <a:lnTo>
                    <a:pt x="314039" y="96869"/>
                  </a:lnTo>
                  <a:cubicBezTo>
                    <a:pt x="314039" y="128588"/>
                    <a:pt x="288131" y="154496"/>
                    <a:pt x="256413" y="154496"/>
                  </a:cubicBezTo>
                  <a:lnTo>
                    <a:pt x="0" y="154496"/>
                  </a:lnTo>
                  <a:lnTo>
                    <a:pt x="3334" y="96869"/>
                  </a:lnTo>
                  <a:lnTo>
                    <a:pt x="3334" y="0"/>
                  </a:lnTo>
                  <a:lnTo>
                    <a:pt x="314039" y="0"/>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1" name="Freeform: Shape 80">
              <a:extLst>
                <a:ext uri="{FF2B5EF4-FFF2-40B4-BE49-F238E27FC236}">
                  <a16:creationId xmlns:a16="http://schemas.microsoft.com/office/drawing/2014/main" id="{7DB9E8EB-2B5D-4391-9D44-13E2D271D45A}"/>
                </a:ext>
              </a:extLst>
            </p:cNvPr>
            <p:cNvSpPr/>
            <p:nvPr/>
          </p:nvSpPr>
          <p:spPr>
            <a:xfrm>
              <a:off x="3828495" y="3830462"/>
              <a:ext cx="820769" cy="493014"/>
            </a:xfrm>
            <a:custGeom>
              <a:avLst/>
              <a:gdLst>
                <a:gd name="connsiteX0" fmla="*/ 0 w 820769"/>
                <a:gd name="connsiteY0" fmla="*/ 154210 h 493014"/>
                <a:gd name="connsiteX1" fmla="*/ 41053 w 820769"/>
                <a:gd name="connsiteY1" fmla="*/ 220313 h 493014"/>
                <a:gd name="connsiteX2" fmla="*/ 41053 w 820769"/>
                <a:gd name="connsiteY2" fmla="*/ 239268 h 493014"/>
                <a:gd name="connsiteX3" fmla="*/ 98679 w 820769"/>
                <a:gd name="connsiteY3" fmla="*/ 296894 h 493014"/>
                <a:gd name="connsiteX4" fmla="*/ 126778 w 820769"/>
                <a:gd name="connsiteY4" fmla="*/ 296894 h 493014"/>
                <a:gd name="connsiteX5" fmla="*/ 207740 w 820769"/>
                <a:gd name="connsiteY5" fmla="*/ 377857 h 493014"/>
                <a:gd name="connsiteX6" fmla="*/ 207740 w 820769"/>
                <a:gd name="connsiteY6" fmla="*/ 385001 h 493014"/>
                <a:gd name="connsiteX7" fmla="*/ 207740 w 820769"/>
                <a:gd name="connsiteY7" fmla="*/ 386524 h 493014"/>
                <a:gd name="connsiteX8" fmla="*/ 207740 w 820769"/>
                <a:gd name="connsiteY8" fmla="*/ 386524 h 493014"/>
                <a:gd name="connsiteX9" fmla="*/ 207835 w 820769"/>
                <a:gd name="connsiteY9" fmla="*/ 387953 h 493014"/>
                <a:gd name="connsiteX10" fmla="*/ 207835 w 820769"/>
                <a:gd name="connsiteY10" fmla="*/ 387953 h 493014"/>
                <a:gd name="connsiteX11" fmla="*/ 207931 w 820769"/>
                <a:gd name="connsiteY11" fmla="*/ 389382 h 493014"/>
                <a:gd name="connsiteX12" fmla="*/ 207931 w 820769"/>
                <a:gd name="connsiteY12" fmla="*/ 389382 h 493014"/>
                <a:gd name="connsiteX13" fmla="*/ 208026 w 820769"/>
                <a:gd name="connsiteY13" fmla="*/ 390811 h 493014"/>
                <a:gd name="connsiteX14" fmla="*/ 208026 w 820769"/>
                <a:gd name="connsiteY14" fmla="*/ 390811 h 493014"/>
                <a:gd name="connsiteX15" fmla="*/ 208216 w 820769"/>
                <a:gd name="connsiteY15" fmla="*/ 392239 h 493014"/>
                <a:gd name="connsiteX16" fmla="*/ 208216 w 820769"/>
                <a:gd name="connsiteY16" fmla="*/ 392239 h 493014"/>
                <a:gd name="connsiteX17" fmla="*/ 208407 w 820769"/>
                <a:gd name="connsiteY17" fmla="*/ 393668 h 493014"/>
                <a:gd name="connsiteX18" fmla="*/ 208407 w 820769"/>
                <a:gd name="connsiteY18" fmla="*/ 393668 h 493014"/>
                <a:gd name="connsiteX19" fmla="*/ 208597 w 820769"/>
                <a:gd name="connsiteY19" fmla="*/ 395097 h 493014"/>
                <a:gd name="connsiteX20" fmla="*/ 208597 w 820769"/>
                <a:gd name="connsiteY20" fmla="*/ 395097 h 493014"/>
                <a:gd name="connsiteX21" fmla="*/ 230886 w 820769"/>
                <a:gd name="connsiteY21" fmla="*/ 431102 h 493014"/>
                <a:gd name="connsiteX22" fmla="*/ 230886 w 820769"/>
                <a:gd name="connsiteY22" fmla="*/ 431102 h 493014"/>
                <a:gd name="connsiteX23" fmla="*/ 232029 w 820769"/>
                <a:gd name="connsiteY23" fmla="*/ 431959 h 493014"/>
                <a:gd name="connsiteX24" fmla="*/ 232029 w 820769"/>
                <a:gd name="connsiteY24" fmla="*/ 431959 h 493014"/>
                <a:gd name="connsiteX25" fmla="*/ 233172 w 820769"/>
                <a:gd name="connsiteY25" fmla="*/ 432721 h 493014"/>
                <a:gd name="connsiteX26" fmla="*/ 233172 w 820769"/>
                <a:gd name="connsiteY26" fmla="*/ 432721 h 493014"/>
                <a:gd name="connsiteX27" fmla="*/ 234315 w 820769"/>
                <a:gd name="connsiteY27" fmla="*/ 433483 h 493014"/>
                <a:gd name="connsiteX28" fmla="*/ 234315 w 820769"/>
                <a:gd name="connsiteY28" fmla="*/ 433483 h 493014"/>
                <a:gd name="connsiteX29" fmla="*/ 235458 w 820769"/>
                <a:gd name="connsiteY29" fmla="*/ 434245 h 493014"/>
                <a:gd name="connsiteX30" fmla="*/ 235458 w 820769"/>
                <a:gd name="connsiteY30" fmla="*/ 434245 h 493014"/>
                <a:gd name="connsiteX31" fmla="*/ 236029 w 820769"/>
                <a:gd name="connsiteY31" fmla="*/ 434530 h 493014"/>
                <a:gd name="connsiteX32" fmla="*/ 237363 w 820769"/>
                <a:gd name="connsiteY32" fmla="*/ 435293 h 493014"/>
                <a:gd name="connsiteX33" fmla="*/ 237934 w 820769"/>
                <a:gd name="connsiteY33" fmla="*/ 435578 h 493014"/>
                <a:gd name="connsiteX34" fmla="*/ 237934 w 820769"/>
                <a:gd name="connsiteY34" fmla="*/ 435578 h 493014"/>
                <a:gd name="connsiteX35" fmla="*/ 239173 w 820769"/>
                <a:gd name="connsiteY35" fmla="*/ 436245 h 493014"/>
                <a:gd name="connsiteX36" fmla="*/ 239173 w 820769"/>
                <a:gd name="connsiteY36" fmla="*/ 436245 h 493014"/>
                <a:gd name="connsiteX37" fmla="*/ 240411 w 820769"/>
                <a:gd name="connsiteY37" fmla="*/ 436912 h 493014"/>
                <a:gd name="connsiteX38" fmla="*/ 240411 w 820769"/>
                <a:gd name="connsiteY38" fmla="*/ 436912 h 493014"/>
                <a:gd name="connsiteX39" fmla="*/ 241649 w 820769"/>
                <a:gd name="connsiteY39" fmla="*/ 437483 h 493014"/>
                <a:gd name="connsiteX40" fmla="*/ 241649 w 820769"/>
                <a:gd name="connsiteY40" fmla="*/ 437483 h 493014"/>
                <a:gd name="connsiteX41" fmla="*/ 242888 w 820769"/>
                <a:gd name="connsiteY41" fmla="*/ 438055 h 493014"/>
                <a:gd name="connsiteX42" fmla="*/ 242888 w 820769"/>
                <a:gd name="connsiteY42" fmla="*/ 438055 h 493014"/>
                <a:gd name="connsiteX43" fmla="*/ 244221 w 820769"/>
                <a:gd name="connsiteY43" fmla="*/ 438626 h 493014"/>
                <a:gd name="connsiteX44" fmla="*/ 244221 w 820769"/>
                <a:gd name="connsiteY44" fmla="*/ 438626 h 493014"/>
                <a:gd name="connsiteX45" fmla="*/ 245554 w 820769"/>
                <a:gd name="connsiteY45" fmla="*/ 439103 h 493014"/>
                <a:gd name="connsiteX46" fmla="*/ 245554 w 820769"/>
                <a:gd name="connsiteY46" fmla="*/ 439103 h 493014"/>
                <a:gd name="connsiteX47" fmla="*/ 246888 w 820769"/>
                <a:gd name="connsiteY47" fmla="*/ 439579 h 493014"/>
                <a:gd name="connsiteX48" fmla="*/ 246888 w 820769"/>
                <a:gd name="connsiteY48" fmla="*/ 439579 h 493014"/>
                <a:gd name="connsiteX49" fmla="*/ 247174 w 820769"/>
                <a:gd name="connsiteY49" fmla="*/ 439674 h 493014"/>
                <a:gd name="connsiteX50" fmla="*/ 249269 w 820769"/>
                <a:gd name="connsiteY50" fmla="*/ 440341 h 493014"/>
                <a:gd name="connsiteX51" fmla="*/ 249555 w 820769"/>
                <a:gd name="connsiteY51" fmla="*/ 440436 h 493014"/>
                <a:gd name="connsiteX52" fmla="*/ 249555 w 820769"/>
                <a:gd name="connsiteY52" fmla="*/ 440436 h 493014"/>
                <a:gd name="connsiteX53" fmla="*/ 250888 w 820769"/>
                <a:gd name="connsiteY53" fmla="*/ 440817 h 493014"/>
                <a:gd name="connsiteX54" fmla="*/ 250888 w 820769"/>
                <a:gd name="connsiteY54" fmla="*/ 440817 h 493014"/>
                <a:gd name="connsiteX55" fmla="*/ 252222 w 820769"/>
                <a:gd name="connsiteY55" fmla="*/ 441198 h 493014"/>
                <a:gd name="connsiteX56" fmla="*/ 252222 w 820769"/>
                <a:gd name="connsiteY56" fmla="*/ 441198 h 493014"/>
                <a:gd name="connsiteX57" fmla="*/ 253651 w 820769"/>
                <a:gd name="connsiteY57" fmla="*/ 441484 h 493014"/>
                <a:gd name="connsiteX58" fmla="*/ 253651 w 820769"/>
                <a:gd name="connsiteY58" fmla="*/ 441484 h 493014"/>
                <a:gd name="connsiteX59" fmla="*/ 255079 w 820769"/>
                <a:gd name="connsiteY59" fmla="*/ 441770 h 493014"/>
                <a:gd name="connsiteX60" fmla="*/ 255079 w 820769"/>
                <a:gd name="connsiteY60" fmla="*/ 441770 h 493014"/>
                <a:gd name="connsiteX61" fmla="*/ 255365 w 820769"/>
                <a:gd name="connsiteY61" fmla="*/ 441770 h 493014"/>
                <a:gd name="connsiteX62" fmla="*/ 257746 w 820769"/>
                <a:gd name="connsiteY62" fmla="*/ 442151 h 493014"/>
                <a:gd name="connsiteX63" fmla="*/ 258032 w 820769"/>
                <a:gd name="connsiteY63" fmla="*/ 442151 h 493014"/>
                <a:gd name="connsiteX64" fmla="*/ 258032 w 820769"/>
                <a:gd name="connsiteY64" fmla="*/ 442151 h 493014"/>
                <a:gd name="connsiteX65" fmla="*/ 259461 w 820769"/>
                <a:gd name="connsiteY65" fmla="*/ 442341 h 493014"/>
                <a:gd name="connsiteX66" fmla="*/ 259461 w 820769"/>
                <a:gd name="connsiteY66" fmla="*/ 442341 h 493014"/>
                <a:gd name="connsiteX67" fmla="*/ 260890 w 820769"/>
                <a:gd name="connsiteY67" fmla="*/ 442436 h 493014"/>
                <a:gd name="connsiteX68" fmla="*/ 260890 w 820769"/>
                <a:gd name="connsiteY68" fmla="*/ 442436 h 493014"/>
                <a:gd name="connsiteX69" fmla="*/ 262318 w 820769"/>
                <a:gd name="connsiteY69" fmla="*/ 442531 h 493014"/>
                <a:gd name="connsiteX70" fmla="*/ 262318 w 820769"/>
                <a:gd name="connsiteY70" fmla="*/ 442531 h 493014"/>
                <a:gd name="connsiteX71" fmla="*/ 262795 w 820769"/>
                <a:gd name="connsiteY71" fmla="*/ 442531 h 493014"/>
                <a:gd name="connsiteX72" fmla="*/ 265938 w 820769"/>
                <a:gd name="connsiteY72" fmla="*/ 442627 h 493014"/>
                <a:gd name="connsiteX73" fmla="*/ 431768 w 820769"/>
                <a:gd name="connsiteY73" fmla="*/ 442627 h 493014"/>
                <a:gd name="connsiteX74" fmla="*/ 434054 w 820769"/>
                <a:gd name="connsiteY74" fmla="*/ 442627 h 493014"/>
                <a:gd name="connsiteX75" fmla="*/ 509016 w 820769"/>
                <a:gd name="connsiteY75" fmla="*/ 493014 h 493014"/>
                <a:gd name="connsiteX76" fmla="*/ 506349 w 820769"/>
                <a:gd name="connsiteY76" fmla="*/ 345377 h 493014"/>
                <a:gd name="connsiteX77" fmla="*/ 423767 w 820769"/>
                <a:gd name="connsiteY77" fmla="*/ 276130 h 493014"/>
                <a:gd name="connsiteX78" fmla="*/ 408622 w 820769"/>
                <a:gd name="connsiteY78" fmla="*/ 276130 h 493014"/>
                <a:gd name="connsiteX79" fmla="*/ 350996 w 820769"/>
                <a:gd name="connsiteY79" fmla="*/ 218504 h 493014"/>
                <a:gd name="connsiteX80" fmla="*/ 350996 w 820769"/>
                <a:gd name="connsiteY80" fmla="*/ 198501 h 493014"/>
                <a:gd name="connsiteX81" fmla="*/ 408622 w 820769"/>
                <a:gd name="connsiteY81" fmla="*/ 140875 h 493014"/>
                <a:gd name="connsiteX82" fmla="*/ 820769 w 820769"/>
                <a:gd name="connsiteY82" fmla="*/ 140875 h 493014"/>
                <a:gd name="connsiteX83" fmla="*/ 820769 w 820769"/>
                <a:gd name="connsiteY83" fmla="*/ 0 h 493014"/>
                <a:gd name="connsiteX84" fmla="*/ 189547 w 820769"/>
                <a:gd name="connsiteY84" fmla="*/ 0 h 493014"/>
                <a:gd name="connsiteX85" fmla="*/ 189547 w 820769"/>
                <a:gd name="connsiteY85" fmla="*/ 96869 h 493014"/>
                <a:gd name="connsiteX86" fmla="*/ 131921 w 820769"/>
                <a:gd name="connsiteY86" fmla="*/ 154496 h 493014"/>
                <a:gd name="connsiteX87" fmla="*/ 0 w 820769"/>
                <a:gd name="connsiteY87" fmla="*/ 154496 h 493014"/>
                <a:gd name="connsiteX88" fmla="*/ 0 w 820769"/>
                <a:gd name="connsiteY88" fmla="*/ 154210 h 493014"/>
                <a:gd name="connsiteX89" fmla="*/ 207740 w 820769"/>
                <a:gd name="connsiteY89" fmla="*/ 384905 h 493014"/>
                <a:gd name="connsiteX90" fmla="*/ 207740 w 820769"/>
                <a:gd name="connsiteY90" fmla="*/ 384905 h 493014"/>
                <a:gd name="connsiteX91" fmla="*/ 207740 w 820769"/>
                <a:gd name="connsiteY91" fmla="*/ 384905 h 49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820769" h="493014">
                  <a:moveTo>
                    <a:pt x="0" y="154210"/>
                  </a:moveTo>
                  <a:cubicBezTo>
                    <a:pt x="24003" y="154496"/>
                    <a:pt x="41053" y="169450"/>
                    <a:pt x="41053" y="220313"/>
                  </a:cubicBezTo>
                  <a:lnTo>
                    <a:pt x="41053" y="239268"/>
                  </a:lnTo>
                  <a:cubicBezTo>
                    <a:pt x="41053" y="270986"/>
                    <a:pt x="66961" y="296894"/>
                    <a:pt x="98679" y="296894"/>
                  </a:cubicBezTo>
                  <a:lnTo>
                    <a:pt x="126778" y="296894"/>
                  </a:lnTo>
                  <a:cubicBezTo>
                    <a:pt x="171355" y="296894"/>
                    <a:pt x="207740" y="333280"/>
                    <a:pt x="207740" y="377857"/>
                  </a:cubicBezTo>
                  <a:lnTo>
                    <a:pt x="207740" y="385001"/>
                  </a:lnTo>
                  <a:lnTo>
                    <a:pt x="207740" y="386524"/>
                  </a:lnTo>
                  <a:lnTo>
                    <a:pt x="207740" y="386524"/>
                  </a:lnTo>
                  <a:lnTo>
                    <a:pt x="207835" y="387953"/>
                  </a:lnTo>
                  <a:lnTo>
                    <a:pt x="207835" y="387953"/>
                  </a:lnTo>
                  <a:lnTo>
                    <a:pt x="207931" y="389382"/>
                  </a:lnTo>
                  <a:lnTo>
                    <a:pt x="207931" y="389382"/>
                  </a:lnTo>
                  <a:lnTo>
                    <a:pt x="208026" y="390811"/>
                  </a:lnTo>
                  <a:lnTo>
                    <a:pt x="208026" y="390811"/>
                  </a:lnTo>
                  <a:lnTo>
                    <a:pt x="208216" y="392239"/>
                  </a:lnTo>
                  <a:lnTo>
                    <a:pt x="208216" y="392239"/>
                  </a:lnTo>
                  <a:lnTo>
                    <a:pt x="208407" y="393668"/>
                  </a:lnTo>
                  <a:lnTo>
                    <a:pt x="208407" y="393668"/>
                  </a:lnTo>
                  <a:lnTo>
                    <a:pt x="208597" y="395097"/>
                  </a:lnTo>
                  <a:lnTo>
                    <a:pt x="208597" y="395097"/>
                  </a:lnTo>
                  <a:cubicBezTo>
                    <a:pt x="211074" y="409289"/>
                    <a:pt x="219265" y="422243"/>
                    <a:pt x="230886" y="431102"/>
                  </a:cubicBezTo>
                  <a:lnTo>
                    <a:pt x="230886" y="431102"/>
                  </a:lnTo>
                  <a:lnTo>
                    <a:pt x="232029" y="431959"/>
                  </a:lnTo>
                  <a:lnTo>
                    <a:pt x="232029" y="431959"/>
                  </a:lnTo>
                  <a:lnTo>
                    <a:pt x="233172" y="432721"/>
                  </a:lnTo>
                  <a:lnTo>
                    <a:pt x="233172" y="432721"/>
                  </a:lnTo>
                  <a:lnTo>
                    <a:pt x="234315" y="433483"/>
                  </a:lnTo>
                  <a:lnTo>
                    <a:pt x="234315" y="433483"/>
                  </a:lnTo>
                  <a:lnTo>
                    <a:pt x="235458" y="434245"/>
                  </a:lnTo>
                  <a:lnTo>
                    <a:pt x="235458" y="434245"/>
                  </a:lnTo>
                  <a:lnTo>
                    <a:pt x="236029" y="434530"/>
                  </a:lnTo>
                  <a:cubicBezTo>
                    <a:pt x="236506" y="434816"/>
                    <a:pt x="236887" y="435007"/>
                    <a:pt x="237363" y="435293"/>
                  </a:cubicBezTo>
                  <a:lnTo>
                    <a:pt x="237934" y="435578"/>
                  </a:lnTo>
                  <a:lnTo>
                    <a:pt x="237934" y="435578"/>
                  </a:lnTo>
                  <a:lnTo>
                    <a:pt x="239173" y="436245"/>
                  </a:lnTo>
                  <a:lnTo>
                    <a:pt x="239173" y="436245"/>
                  </a:lnTo>
                  <a:lnTo>
                    <a:pt x="240411" y="436912"/>
                  </a:lnTo>
                  <a:lnTo>
                    <a:pt x="240411" y="436912"/>
                  </a:lnTo>
                  <a:lnTo>
                    <a:pt x="241649" y="437483"/>
                  </a:lnTo>
                  <a:lnTo>
                    <a:pt x="241649" y="437483"/>
                  </a:lnTo>
                  <a:cubicBezTo>
                    <a:pt x="242030" y="437674"/>
                    <a:pt x="242506" y="437864"/>
                    <a:pt x="242888" y="438055"/>
                  </a:cubicBezTo>
                  <a:lnTo>
                    <a:pt x="242888" y="438055"/>
                  </a:lnTo>
                  <a:lnTo>
                    <a:pt x="244221" y="438626"/>
                  </a:lnTo>
                  <a:lnTo>
                    <a:pt x="244221" y="438626"/>
                  </a:lnTo>
                  <a:lnTo>
                    <a:pt x="245554" y="439103"/>
                  </a:lnTo>
                  <a:lnTo>
                    <a:pt x="245554" y="439103"/>
                  </a:lnTo>
                  <a:lnTo>
                    <a:pt x="246888" y="439579"/>
                  </a:lnTo>
                  <a:lnTo>
                    <a:pt x="246888" y="439579"/>
                  </a:lnTo>
                  <a:lnTo>
                    <a:pt x="247174" y="439674"/>
                  </a:lnTo>
                  <a:cubicBezTo>
                    <a:pt x="247936" y="439864"/>
                    <a:pt x="248507" y="440055"/>
                    <a:pt x="249269" y="440341"/>
                  </a:cubicBezTo>
                  <a:lnTo>
                    <a:pt x="249555" y="440436"/>
                  </a:lnTo>
                  <a:lnTo>
                    <a:pt x="249555" y="440436"/>
                  </a:lnTo>
                  <a:lnTo>
                    <a:pt x="250888" y="440817"/>
                  </a:lnTo>
                  <a:lnTo>
                    <a:pt x="250888" y="440817"/>
                  </a:lnTo>
                  <a:lnTo>
                    <a:pt x="252222" y="441198"/>
                  </a:lnTo>
                  <a:lnTo>
                    <a:pt x="252222" y="441198"/>
                  </a:lnTo>
                  <a:lnTo>
                    <a:pt x="253651" y="441484"/>
                  </a:lnTo>
                  <a:lnTo>
                    <a:pt x="253651" y="441484"/>
                  </a:lnTo>
                  <a:cubicBezTo>
                    <a:pt x="254127" y="441579"/>
                    <a:pt x="254603" y="441674"/>
                    <a:pt x="255079" y="441770"/>
                  </a:cubicBezTo>
                  <a:lnTo>
                    <a:pt x="255079" y="441770"/>
                  </a:lnTo>
                  <a:lnTo>
                    <a:pt x="255365" y="441770"/>
                  </a:lnTo>
                  <a:cubicBezTo>
                    <a:pt x="256222" y="441865"/>
                    <a:pt x="256889" y="442055"/>
                    <a:pt x="257746" y="442151"/>
                  </a:cubicBezTo>
                  <a:lnTo>
                    <a:pt x="258032" y="442151"/>
                  </a:lnTo>
                  <a:lnTo>
                    <a:pt x="258032" y="442151"/>
                  </a:lnTo>
                  <a:lnTo>
                    <a:pt x="259461" y="442341"/>
                  </a:lnTo>
                  <a:lnTo>
                    <a:pt x="259461" y="442341"/>
                  </a:lnTo>
                  <a:lnTo>
                    <a:pt x="260890" y="442436"/>
                  </a:lnTo>
                  <a:lnTo>
                    <a:pt x="260890" y="442436"/>
                  </a:lnTo>
                  <a:lnTo>
                    <a:pt x="262318" y="442531"/>
                  </a:lnTo>
                  <a:lnTo>
                    <a:pt x="262318" y="442531"/>
                  </a:lnTo>
                  <a:lnTo>
                    <a:pt x="262795" y="442531"/>
                  </a:lnTo>
                  <a:cubicBezTo>
                    <a:pt x="263938" y="442531"/>
                    <a:pt x="264795" y="442627"/>
                    <a:pt x="265938" y="442627"/>
                  </a:cubicBezTo>
                  <a:lnTo>
                    <a:pt x="431768" y="442627"/>
                  </a:lnTo>
                  <a:lnTo>
                    <a:pt x="434054" y="442627"/>
                  </a:lnTo>
                  <a:cubicBezTo>
                    <a:pt x="467868" y="442627"/>
                    <a:pt x="496824" y="463487"/>
                    <a:pt x="509016" y="493014"/>
                  </a:cubicBezTo>
                  <a:lnTo>
                    <a:pt x="506349" y="345377"/>
                  </a:lnTo>
                  <a:cubicBezTo>
                    <a:pt x="505015" y="273463"/>
                    <a:pt x="439007" y="276606"/>
                    <a:pt x="423767" y="276130"/>
                  </a:cubicBezTo>
                  <a:lnTo>
                    <a:pt x="408622" y="276130"/>
                  </a:lnTo>
                  <a:cubicBezTo>
                    <a:pt x="376904" y="276130"/>
                    <a:pt x="350996" y="250222"/>
                    <a:pt x="350996" y="218504"/>
                  </a:cubicBezTo>
                  <a:lnTo>
                    <a:pt x="350996" y="198501"/>
                  </a:lnTo>
                  <a:cubicBezTo>
                    <a:pt x="350996" y="166783"/>
                    <a:pt x="376904" y="140875"/>
                    <a:pt x="408622" y="140875"/>
                  </a:cubicBezTo>
                  <a:lnTo>
                    <a:pt x="820769" y="140875"/>
                  </a:lnTo>
                  <a:lnTo>
                    <a:pt x="820769" y="0"/>
                  </a:lnTo>
                  <a:lnTo>
                    <a:pt x="189547" y="0"/>
                  </a:lnTo>
                  <a:lnTo>
                    <a:pt x="189547" y="96869"/>
                  </a:lnTo>
                  <a:cubicBezTo>
                    <a:pt x="189547" y="128588"/>
                    <a:pt x="163639" y="154496"/>
                    <a:pt x="131921" y="154496"/>
                  </a:cubicBezTo>
                  <a:lnTo>
                    <a:pt x="0" y="154496"/>
                  </a:lnTo>
                  <a:lnTo>
                    <a:pt x="0" y="154210"/>
                  </a:lnTo>
                  <a:close/>
                  <a:moveTo>
                    <a:pt x="207740" y="384905"/>
                  </a:moveTo>
                  <a:lnTo>
                    <a:pt x="207740" y="384905"/>
                  </a:lnTo>
                  <a:lnTo>
                    <a:pt x="207740" y="384905"/>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2" name="Freeform: Shape 81">
              <a:extLst>
                <a:ext uri="{FF2B5EF4-FFF2-40B4-BE49-F238E27FC236}">
                  <a16:creationId xmlns:a16="http://schemas.microsoft.com/office/drawing/2014/main" id="{2A319A01-1506-48E7-8264-66BC09F1C34C}"/>
                </a:ext>
              </a:extLst>
            </p:cNvPr>
            <p:cNvSpPr/>
            <p:nvPr/>
          </p:nvSpPr>
          <p:spPr>
            <a:xfrm>
              <a:off x="5452983" y="5721461"/>
              <a:ext cx="448627" cy="135254"/>
            </a:xfrm>
            <a:custGeom>
              <a:avLst/>
              <a:gdLst>
                <a:gd name="connsiteX0" fmla="*/ 0 w 448627"/>
                <a:gd name="connsiteY0" fmla="*/ 57626 h 135254"/>
                <a:gd name="connsiteX1" fmla="*/ 0 w 448627"/>
                <a:gd name="connsiteY1" fmla="*/ 77628 h 135254"/>
                <a:gd name="connsiteX2" fmla="*/ 57626 w 448627"/>
                <a:gd name="connsiteY2" fmla="*/ 135255 h 135254"/>
                <a:gd name="connsiteX3" fmla="*/ 391001 w 448627"/>
                <a:gd name="connsiteY3" fmla="*/ 135255 h 135254"/>
                <a:gd name="connsiteX4" fmla="*/ 448627 w 448627"/>
                <a:gd name="connsiteY4" fmla="*/ 77628 h 135254"/>
                <a:gd name="connsiteX5" fmla="*/ 448627 w 448627"/>
                <a:gd name="connsiteY5" fmla="*/ 57626 h 135254"/>
                <a:gd name="connsiteX6" fmla="*/ 391001 w 448627"/>
                <a:gd name="connsiteY6" fmla="*/ 0 h 135254"/>
                <a:gd name="connsiteX7" fmla="*/ 57626 w 448627"/>
                <a:gd name="connsiteY7" fmla="*/ 0 h 135254"/>
                <a:gd name="connsiteX8" fmla="*/ 0 w 448627"/>
                <a:gd name="connsiteY8" fmla="*/ 57626 h 1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8627" h="135254">
                  <a:moveTo>
                    <a:pt x="0" y="57626"/>
                  </a:moveTo>
                  <a:lnTo>
                    <a:pt x="0" y="77628"/>
                  </a:lnTo>
                  <a:cubicBezTo>
                    <a:pt x="0" y="109347"/>
                    <a:pt x="25908" y="135255"/>
                    <a:pt x="57626" y="135255"/>
                  </a:cubicBezTo>
                  <a:lnTo>
                    <a:pt x="391001" y="135255"/>
                  </a:lnTo>
                  <a:cubicBezTo>
                    <a:pt x="422720" y="135255"/>
                    <a:pt x="448627" y="109347"/>
                    <a:pt x="448627" y="77628"/>
                  </a:cubicBezTo>
                  <a:lnTo>
                    <a:pt x="448627" y="57626"/>
                  </a:lnTo>
                  <a:cubicBezTo>
                    <a:pt x="448627" y="25908"/>
                    <a:pt x="422720" y="0"/>
                    <a:pt x="391001" y="0"/>
                  </a:cubicBezTo>
                  <a:lnTo>
                    <a:pt x="57626" y="0"/>
                  </a:lnTo>
                  <a:cubicBezTo>
                    <a:pt x="26003" y="0"/>
                    <a:pt x="0" y="25908"/>
                    <a:pt x="0" y="57626"/>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3" name="Freeform: Shape 82">
              <a:extLst>
                <a:ext uri="{FF2B5EF4-FFF2-40B4-BE49-F238E27FC236}">
                  <a16:creationId xmlns:a16="http://schemas.microsoft.com/office/drawing/2014/main" id="{ACC3D5D9-F647-479C-8F4E-492E0219DACE}"/>
                </a:ext>
              </a:extLst>
            </p:cNvPr>
            <p:cNvSpPr/>
            <p:nvPr/>
          </p:nvSpPr>
          <p:spPr>
            <a:xfrm>
              <a:off x="4806046" y="4414821"/>
              <a:ext cx="945927" cy="1170241"/>
            </a:xfrm>
            <a:custGeom>
              <a:avLst/>
              <a:gdLst>
                <a:gd name="connsiteX0" fmla="*/ 168402 w 945927"/>
                <a:gd name="connsiteY0" fmla="*/ 288131 h 1170241"/>
                <a:gd name="connsiteX1" fmla="*/ 168402 w 945927"/>
                <a:gd name="connsiteY1" fmla="*/ 520827 h 1170241"/>
                <a:gd name="connsiteX2" fmla="*/ 110776 w 945927"/>
                <a:gd name="connsiteY2" fmla="*/ 578453 h 1170241"/>
                <a:gd name="connsiteX3" fmla="*/ 0 w 945927"/>
                <a:gd name="connsiteY3" fmla="*/ 578453 h 1170241"/>
                <a:gd name="connsiteX4" fmla="*/ 0 w 945927"/>
                <a:gd name="connsiteY4" fmla="*/ 664083 h 1170241"/>
                <a:gd name="connsiteX5" fmla="*/ 0 w 945927"/>
                <a:gd name="connsiteY5" fmla="*/ 665607 h 1170241"/>
                <a:gd name="connsiteX6" fmla="*/ 0 w 945927"/>
                <a:gd name="connsiteY6" fmla="*/ 665607 h 1170241"/>
                <a:gd name="connsiteX7" fmla="*/ 95 w 945927"/>
                <a:gd name="connsiteY7" fmla="*/ 667036 h 1170241"/>
                <a:gd name="connsiteX8" fmla="*/ 95 w 945927"/>
                <a:gd name="connsiteY8" fmla="*/ 667036 h 1170241"/>
                <a:gd name="connsiteX9" fmla="*/ 190 w 945927"/>
                <a:gd name="connsiteY9" fmla="*/ 668465 h 1170241"/>
                <a:gd name="connsiteX10" fmla="*/ 190 w 945927"/>
                <a:gd name="connsiteY10" fmla="*/ 668465 h 1170241"/>
                <a:gd name="connsiteX11" fmla="*/ 286 w 945927"/>
                <a:gd name="connsiteY11" fmla="*/ 669893 h 1170241"/>
                <a:gd name="connsiteX12" fmla="*/ 286 w 945927"/>
                <a:gd name="connsiteY12" fmla="*/ 669893 h 1170241"/>
                <a:gd name="connsiteX13" fmla="*/ 476 w 945927"/>
                <a:gd name="connsiteY13" fmla="*/ 671322 h 1170241"/>
                <a:gd name="connsiteX14" fmla="*/ 476 w 945927"/>
                <a:gd name="connsiteY14" fmla="*/ 671322 h 1170241"/>
                <a:gd name="connsiteX15" fmla="*/ 667 w 945927"/>
                <a:gd name="connsiteY15" fmla="*/ 672751 h 1170241"/>
                <a:gd name="connsiteX16" fmla="*/ 667 w 945927"/>
                <a:gd name="connsiteY16" fmla="*/ 672751 h 1170241"/>
                <a:gd name="connsiteX17" fmla="*/ 29623 w 945927"/>
                <a:gd name="connsiteY17" fmla="*/ 714375 h 1170241"/>
                <a:gd name="connsiteX18" fmla="*/ 30194 w 945927"/>
                <a:gd name="connsiteY18" fmla="*/ 714661 h 1170241"/>
                <a:gd name="connsiteX19" fmla="*/ 30194 w 945927"/>
                <a:gd name="connsiteY19" fmla="*/ 714661 h 1170241"/>
                <a:gd name="connsiteX20" fmla="*/ 31432 w 945927"/>
                <a:gd name="connsiteY20" fmla="*/ 715328 h 1170241"/>
                <a:gd name="connsiteX21" fmla="*/ 31432 w 945927"/>
                <a:gd name="connsiteY21" fmla="*/ 715328 h 1170241"/>
                <a:gd name="connsiteX22" fmla="*/ 32671 w 945927"/>
                <a:gd name="connsiteY22" fmla="*/ 715994 h 1170241"/>
                <a:gd name="connsiteX23" fmla="*/ 32671 w 945927"/>
                <a:gd name="connsiteY23" fmla="*/ 715994 h 1170241"/>
                <a:gd name="connsiteX24" fmla="*/ 33909 w 945927"/>
                <a:gd name="connsiteY24" fmla="*/ 716566 h 1170241"/>
                <a:gd name="connsiteX25" fmla="*/ 33909 w 945927"/>
                <a:gd name="connsiteY25" fmla="*/ 716566 h 1170241"/>
                <a:gd name="connsiteX26" fmla="*/ 35147 w 945927"/>
                <a:gd name="connsiteY26" fmla="*/ 717137 h 1170241"/>
                <a:gd name="connsiteX27" fmla="*/ 35147 w 945927"/>
                <a:gd name="connsiteY27" fmla="*/ 717137 h 1170241"/>
                <a:gd name="connsiteX28" fmla="*/ 36481 w 945927"/>
                <a:gd name="connsiteY28" fmla="*/ 717709 h 1170241"/>
                <a:gd name="connsiteX29" fmla="*/ 36481 w 945927"/>
                <a:gd name="connsiteY29" fmla="*/ 717709 h 1170241"/>
                <a:gd name="connsiteX30" fmla="*/ 37814 w 945927"/>
                <a:gd name="connsiteY30" fmla="*/ 718185 h 1170241"/>
                <a:gd name="connsiteX31" fmla="*/ 37814 w 945927"/>
                <a:gd name="connsiteY31" fmla="*/ 718185 h 1170241"/>
                <a:gd name="connsiteX32" fmla="*/ 39148 w 945927"/>
                <a:gd name="connsiteY32" fmla="*/ 718661 h 1170241"/>
                <a:gd name="connsiteX33" fmla="*/ 39148 w 945927"/>
                <a:gd name="connsiteY33" fmla="*/ 718661 h 1170241"/>
                <a:gd name="connsiteX34" fmla="*/ 39433 w 945927"/>
                <a:gd name="connsiteY34" fmla="*/ 718756 h 1170241"/>
                <a:gd name="connsiteX35" fmla="*/ 41529 w 945927"/>
                <a:gd name="connsiteY35" fmla="*/ 719423 h 1170241"/>
                <a:gd name="connsiteX36" fmla="*/ 41815 w 945927"/>
                <a:gd name="connsiteY36" fmla="*/ 719519 h 1170241"/>
                <a:gd name="connsiteX37" fmla="*/ 41815 w 945927"/>
                <a:gd name="connsiteY37" fmla="*/ 719519 h 1170241"/>
                <a:gd name="connsiteX38" fmla="*/ 43148 w 945927"/>
                <a:gd name="connsiteY38" fmla="*/ 719899 h 1170241"/>
                <a:gd name="connsiteX39" fmla="*/ 43148 w 945927"/>
                <a:gd name="connsiteY39" fmla="*/ 719899 h 1170241"/>
                <a:gd name="connsiteX40" fmla="*/ 44482 w 945927"/>
                <a:gd name="connsiteY40" fmla="*/ 720280 h 1170241"/>
                <a:gd name="connsiteX41" fmla="*/ 44482 w 945927"/>
                <a:gd name="connsiteY41" fmla="*/ 720280 h 1170241"/>
                <a:gd name="connsiteX42" fmla="*/ 45910 w 945927"/>
                <a:gd name="connsiteY42" fmla="*/ 720566 h 1170241"/>
                <a:gd name="connsiteX43" fmla="*/ 45910 w 945927"/>
                <a:gd name="connsiteY43" fmla="*/ 720566 h 1170241"/>
                <a:gd name="connsiteX44" fmla="*/ 47339 w 945927"/>
                <a:gd name="connsiteY44" fmla="*/ 720852 h 1170241"/>
                <a:gd name="connsiteX45" fmla="*/ 47339 w 945927"/>
                <a:gd name="connsiteY45" fmla="*/ 720852 h 1170241"/>
                <a:gd name="connsiteX46" fmla="*/ 47625 w 945927"/>
                <a:gd name="connsiteY46" fmla="*/ 720852 h 1170241"/>
                <a:gd name="connsiteX47" fmla="*/ 50006 w 945927"/>
                <a:gd name="connsiteY47" fmla="*/ 721233 h 1170241"/>
                <a:gd name="connsiteX48" fmla="*/ 50292 w 945927"/>
                <a:gd name="connsiteY48" fmla="*/ 721233 h 1170241"/>
                <a:gd name="connsiteX49" fmla="*/ 50292 w 945927"/>
                <a:gd name="connsiteY49" fmla="*/ 721233 h 1170241"/>
                <a:gd name="connsiteX50" fmla="*/ 51721 w 945927"/>
                <a:gd name="connsiteY50" fmla="*/ 721424 h 1170241"/>
                <a:gd name="connsiteX51" fmla="*/ 51721 w 945927"/>
                <a:gd name="connsiteY51" fmla="*/ 721424 h 1170241"/>
                <a:gd name="connsiteX52" fmla="*/ 53149 w 945927"/>
                <a:gd name="connsiteY52" fmla="*/ 721518 h 1170241"/>
                <a:gd name="connsiteX53" fmla="*/ 53149 w 945927"/>
                <a:gd name="connsiteY53" fmla="*/ 721518 h 1170241"/>
                <a:gd name="connsiteX54" fmla="*/ 54578 w 945927"/>
                <a:gd name="connsiteY54" fmla="*/ 721614 h 1170241"/>
                <a:gd name="connsiteX55" fmla="*/ 54578 w 945927"/>
                <a:gd name="connsiteY55" fmla="*/ 721614 h 1170241"/>
                <a:gd name="connsiteX56" fmla="*/ 55054 w 945927"/>
                <a:gd name="connsiteY56" fmla="*/ 721614 h 1170241"/>
                <a:gd name="connsiteX57" fmla="*/ 58198 w 945927"/>
                <a:gd name="connsiteY57" fmla="*/ 721709 h 1170241"/>
                <a:gd name="connsiteX58" fmla="*/ 77629 w 945927"/>
                <a:gd name="connsiteY58" fmla="*/ 721709 h 1170241"/>
                <a:gd name="connsiteX59" fmla="*/ 84582 w 945927"/>
                <a:gd name="connsiteY59" fmla="*/ 721709 h 1170241"/>
                <a:gd name="connsiteX60" fmla="*/ 165545 w 945927"/>
                <a:gd name="connsiteY60" fmla="*/ 802672 h 1170241"/>
                <a:gd name="connsiteX61" fmla="*/ 165545 w 945927"/>
                <a:gd name="connsiteY61" fmla="*/ 812483 h 1170241"/>
                <a:gd name="connsiteX62" fmla="*/ 165545 w 945927"/>
                <a:gd name="connsiteY62" fmla="*/ 814006 h 1170241"/>
                <a:gd name="connsiteX63" fmla="*/ 165545 w 945927"/>
                <a:gd name="connsiteY63" fmla="*/ 814006 h 1170241"/>
                <a:gd name="connsiteX64" fmla="*/ 165640 w 945927"/>
                <a:gd name="connsiteY64" fmla="*/ 815435 h 1170241"/>
                <a:gd name="connsiteX65" fmla="*/ 165640 w 945927"/>
                <a:gd name="connsiteY65" fmla="*/ 815435 h 1170241"/>
                <a:gd name="connsiteX66" fmla="*/ 165735 w 945927"/>
                <a:gd name="connsiteY66" fmla="*/ 816864 h 1170241"/>
                <a:gd name="connsiteX67" fmla="*/ 165735 w 945927"/>
                <a:gd name="connsiteY67" fmla="*/ 816864 h 1170241"/>
                <a:gd name="connsiteX68" fmla="*/ 165830 w 945927"/>
                <a:gd name="connsiteY68" fmla="*/ 818293 h 1170241"/>
                <a:gd name="connsiteX69" fmla="*/ 165830 w 945927"/>
                <a:gd name="connsiteY69" fmla="*/ 818293 h 1170241"/>
                <a:gd name="connsiteX70" fmla="*/ 166021 w 945927"/>
                <a:gd name="connsiteY70" fmla="*/ 819721 h 1170241"/>
                <a:gd name="connsiteX71" fmla="*/ 166021 w 945927"/>
                <a:gd name="connsiteY71" fmla="*/ 819721 h 1170241"/>
                <a:gd name="connsiteX72" fmla="*/ 166211 w 945927"/>
                <a:gd name="connsiteY72" fmla="*/ 821150 h 1170241"/>
                <a:gd name="connsiteX73" fmla="*/ 166211 w 945927"/>
                <a:gd name="connsiteY73" fmla="*/ 821150 h 1170241"/>
                <a:gd name="connsiteX74" fmla="*/ 166497 w 945927"/>
                <a:gd name="connsiteY74" fmla="*/ 822579 h 1170241"/>
                <a:gd name="connsiteX75" fmla="*/ 166497 w 945927"/>
                <a:gd name="connsiteY75" fmla="*/ 822579 h 1170241"/>
                <a:gd name="connsiteX76" fmla="*/ 166783 w 945927"/>
                <a:gd name="connsiteY76" fmla="*/ 824008 h 1170241"/>
                <a:gd name="connsiteX77" fmla="*/ 166783 w 945927"/>
                <a:gd name="connsiteY77" fmla="*/ 824008 h 1170241"/>
                <a:gd name="connsiteX78" fmla="*/ 167068 w 945927"/>
                <a:gd name="connsiteY78" fmla="*/ 825437 h 1170241"/>
                <a:gd name="connsiteX79" fmla="*/ 167068 w 945927"/>
                <a:gd name="connsiteY79" fmla="*/ 825437 h 1170241"/>
                <a:gd name="connsiteX80" fmla="*/ 167449 w 945927"/>
                <a:gd name="connsiteY80" fmla="*/ 826865 h 1170241"/>
                <a:gd name="connsiteX81" fmla="*/ 167449 w 945927"/>
                <a:gd name="connsiteY81" fmla="*/ 826865 h 1170241"/>
                <a:gd name="connsiteX82" fmla="*/ 167830 w 945927"/>
                <a:gd name="connsiteY82" fmla="*/ 828199 h 1170241"/>
                <a:gd name="connsiteX83" fmla="*/ 167830 w 945927"/>
                <a:gd name="connsiteY83" fmla="*/ 828199 h 1170241"/>
                <a:gd name="connsiteX84" fmla="*/ 168211 w 945927"/>
                <a:gd name="connsiteY84" fmla="*/ 829532 h 1170241"/>
                <a:gd name="connsiteX85" fmla="*/ 168211 w 945927"/>
                <a:gd name="connsiteY85" fmla="*/ 829532 h 1170241"/>
                <a:gd name="connsiteX86" fmla="*/ 168687 w 945927"/>
                <a:gd name="connsiteY86" fmla="*/ 830866 h 1170241"/>
                <a:gd name="connsiteX87" fmla="*/ 168687 w 945927"/>
                <a:gd name="connsiteY87" fmla="*/ 830866 h 1170241"/>
                <a:gd name="connsiteX88" fmla="*/ 169164 w 945927"/>
                <a:gd name="connsiteY88" fmla="*/ 832199 h 1170241"/>
                <a:gd name="connsiteX89" fmla="*/ 169164 w 945927"/>
                <a:gd name="connsiteY89" fmla="*/ 832199 h 1170241"/>
                <a:gd name="connsiteX90" fmla="*/ 169640 w 945927"/>
                <a:gd name="connsiteY90" fmla="*/ 833533 h 1170241"/>
                <a:gd name="connsiteX91" fmla="*/ 169640 w 945927"/>
                <a:gd name="connsiteY91" fmla="*/ 833533 h 1170241"/>
                <a:gd name="connsiteX92" fmla="*/ 170212 w 945927"/>
                <a:gd name="connsiteY92" fmla="*/ 834866 h 1170241"/>
                <a:gd name="connsiteX93" fmla="*/ 170212 w 945927"/>
                <a:gd name="connsiteY93" fmla="*/ 834866 h 1170241"/>
                <a:gd name="connsiteX94" fmla="*/ 170783 w 945927"/>
                <a:gd name="connsiteY94" fmla="*/ 836105 h 1170241"/>
                <a:gd name="connsiteX95" fmla="*/ 170783 w 945927"/>
                <a:gd name="connsiteY95" fmla="*/ 836105 h 1170241"/>
                <a:gd name="connsiteX96" fmla="*/ 171355 w 945927"/>
                <a:gd name="connsiteY96" fmla="*/ 837343 h 1170241"/>
                <a:gd name="connsiteX97" fmla="*/ 171355 w 945927"/>
                <a:gd name="connsiteY97" fmla="*/ 837343 h 1170241"/>
                <a:gd name="connsiteX98" fmla="*/ 172021 w 945927"/>
                <a:gd name="connsiteY98" fmla="*/ 838581 h 1170241"/>
                <a:gd name="connsiteX99" fmla="*/ 172021 w 945927"/>
                <a:gd name="connsiteY99" fmla="*/ 838581 h 1170241"/>
                <a:gd name="connsiteX100" fmla="*/ 172688 w 945927"/>
                <a:gd name="connsiteY100" fmla="*/ 839819 h 1170241"/>
                <a:gd name="connsiteX101" fmla="*/ 172688 w 945927"/>
                <a:gd name="connsiteY101" fmla="*/ 839819 h 1170241"/>
                <a:gd name="connsiteX102" fmla="*/ 173355 w 945927"/>
                <a:gd name="connsiteY102" fmla="*/ 841058 h 1170241"/>
                <a:gd name="connsiteX103" fmla="*/ 173355 w 945927"/>
                <a:gd name="connsiteY103" fmla="*/ 841058 h 1170241"/>
                <a:gd name="connsiteX104" fmla="*/ 174021 w 945927"/>
                <a:gd name="connsiteY104" fmla="*/ 842296 h 1170241"/>
                <a:gd name="connsiteX105" fmla="*/ 174021 w 945927"/>
                <a:gd name="connsiteY105" fmla="*/ 842296 h 1170241"/>
                <a:gd name="connsiteX106" fmla="*/ 174784 w 945927"/>
                <a:gd name="connsiteY106" fmla="*/ 843439 h 1170241"/>
                <a:gd name="connsiteX107" fmla="*/ 174784 w 945927"/>
                <a:gd name="connsiteY107" fmla="*/ 843439 h 1170241"/>
                <a:gd name="connsiteX108" fmla="*/ 175546 w 945927"/>
                <a:gd name="connsiteY108" fmla="*/ 844582 h 1170241"/>
                <a:gd name="connsiteX109" fmla="*/ 175546 w 945927"/>
                <a:gd name="connsiteY109" fmla="*/ 844582 h 1170241"/>
                <a:gd name="connsiteX110" fmla="*/ 176308 w 945927"/>
                <a:gd name="connsiteY110" fmla="*/ 845725 h 1170241"/>
                <a:gd name="connsiteX111" fmla="*/ 176308 w 945927"/>
                <a:gd name="connsiteY111" fmla="*/ 845725 h 1170241"/>
                <a:gd name="connsiteX112" fmla="*/ 177165 w 945927"/>
                <a:gd name="connsiteY112" fmla="*/ 846868 h 1170241"/>
                <a:gd name="connsiteX113" fmla="*/ 177165 w 945927"/>
                <a:gd name="connsiteY113" fmla="*/ 846868 h 1170241"/>
                <a:gd name="connsiteX114" fmla="*/ 178022 w 945927"/>
                <a:gd name="connsiteY114" fmla="*/ 848011 h 1170241"/>
                <a:gd name="connsiteX115" fmla="*/ 178022 w 945927"/>
                <a:gd name="connsiteY115" fmla="*/ 848011 h 1170241"/>
                <a:gd name="connsiteX116" fmla="*/ 178879 w 945927"/>
                <a:gd name="connsiteY116" fmla="*/ 849058 h 1170241"/>
                <a:gd name="connsiteX117" fmla="*/ 178879 w 945927"/>
                <a:gd name="connsiteY117" fmla="*/ 849058 h 1170241"/>
                <a:gd name="connsiteX118" fmla="*/ 179737 w 945927"/>
                <a:gd name="connsiteY118" fmla="*/ 850106 h 1170241"/>
                <a:gd name="connsiteX119" fmla="*/ 179737 w 945927"/>
                <a:gd name="connsiteY119" fmla="*/ 850106 h 1170241"/>
                <a:gd name="connsiteX120" fmla="*/ 180689 w 945927"/>
                <a:gd name="connsiteY120" fmla="*/ 851154 h 1170241"/>
                <a:gd name="connsiteX121" fmla="*/ 180689 w 945927"/>
                <a:gd name="connsiteY121" fmla="*/ 851154 h 1170241"/>
                <a:gd name="connsiteX122" fmla="*/ 181642 w 945927"/>
                <a:gd name="connsiteY122" fmla="*/ 852202 h 1170241"/>
                <a:gd name="connsiteX123" fmla="*/ 181642 w 945927"/>
                <a:gd name="connsiteY123" fmla="*/ 852202 h 1170241"/>
                <a:gd name="connsiteX124" fmla="*/ 182594 w 945927"/>
                <a:gd name="connsiteY124" fmla="*/ 853154 h 1170241"/>
                <a:gd name="connsiteX125" fmla="*/ 182594 w 945927"/>
                <a:gd name="connsiteY125" fmla="*/ 853154 h 1170241"/>
                <a:gd name="connsiteX126" fmla="*/ 183546 w 945927"/>
                <a:gd name="connsiteY126" fmla="*/ 854107 h 1170241"/>
                <a:gd name="connsiteX127" fmla="*/ 183546 w 945927"/>
                <a:gd name="connsiteY127" fmla="*/ 854107 h 1170241"/>
                <a:gd name="connsiteX128" fmla="*/ 184595 w 945927"/>
                <a:gd name="connsiteY128" fmla="*/ 855059 h 1170241"/>
                <a:gd name="connsiteX129" fmla="*/ 184595 w 945927"/>
                <a:gd name="connsiteY129" fmla="*/ 855059 h 1170241"/>
                <a:gd name="connsiteX130" fmla="*/ 185642 w 945927"/>
                <a:gd name="connsiteY130" fmla="*/ 856011 h 1170241"/>
                <a:gd name="connsiteX131" fmla="*/ 185642 w 945927"/>
                <a:gd name="connsiteY131" fmla="*/ 856011 h 1170241"/>
                <a:gd name="connsiteX132" fmla="*/ 186690 w 945927"/>
                <a:gd name="connsiteY132" fmla="*/ 856869 h 1170241"/>
                <a:gd name="connsiteX133" fmla="*/ 186690 w 945927"/>
                <a:gd name="connsiteY133" fmla="*/ 856869 h 1170241"/>
                <a:gd name="connsiteX134" fmla="*/ 187737 w 945927"/>
                <a:gd name="connsiteY134" fmla="*/ 857726 h 1170241"/>
                <a:gd name="connsiteX135" fmla="*/ 187737 w 945927"/>
                <a:gd name="connsiteY135" fmla="*/ 857726 h 1170241"/>
                <a:gd name="connsiteX136" fmla="*/ 188786 w 945927"/>
                <a:gd name="connsiteY136" fmla="*/ 858583 h 1170241"/>
                <a:gd name="connsiteX137" fmla="*/ 188786 w 945927"/>
                <a:gd name="connsiteY137" fmla="*/ 858583 h 1170241"/>
                <a:gd name="connsiteX138" fmla="*/ 189929 w 945927"/>
                <a:gd name="connsiteY138" fmla="*/ 859441 h 1170241"/>
                <a:gd name="connsiteX139" fmla="*/ 189929 w 945927"/>
                <a:gd name="connsiteY139" fmla="*/ 859441 h 1170241"/>
                <a:gd name="connsiteX140" fmla="*/ 191071 w 945927"/>
                <a:gd name="connsiteY140" fmla="*/ 860202 h 1170241"/>
                <a:gd name="connsiteX141" fmla="*/ 191071 w 945927"/>
                <a:gd name="connsiteY141" fmla="*/ 860202 h 1170241"/>
                <a:gd name="connsiteX142" fmla="*/ 192214 w 945927"/>
                <a:gd name="connsiteY142" fmla="*/ 860965 h 1170241"/>
                <a:gd name="connsiteX143" fmla="*/ 192214 w 945927"/>
                <a:gd name="connsiteY143" fmla="*/ 860965 h 1170241"/>
                <a:gd name="connsiteX144" fmla="*/ 193357 w 945927"/>
                <a:gd name="connsiteY144" fmla="*/ 861727 h 1170241"/>
                <a:gd name="connsiteX145" fmla="*/ 193357 w 945927"/>
                <a:gd name="connsiteY145" fmla="*/ 861727 h 1170241"/>
                <a:gd name="connsiteX146" fmla="*/ 194596 w 945927"/>
                <a:gd name="connsiteY146" fmla="*/ 862394 h 1170241"/>
                <a:gd name="connsiteX147" fmla="*/ 194596 w 945927"/>
                <a:gd name="connsiteY147" fmla="*/ 862394 h 1170241"/>
                <a:gd name="connsiteX148" fmla="*/ 195834 w 945927"/>
                <a:gd name="connsiteY148" fmla="*/ 863060 h 1170241"/>
                <a:gd name="connsiteX149" fmla="*/ 195834 w 945927"/>
                <a:gd name="connsiteY149" fmla="*/ 863060 h 1170241"/>
                <a:gd name="connsiteX150" fmla="*/ 197072 w 945927"/>
                <a:gd name="connsiteY150" fmla="*/ 863727 h 1170241"/>
                <a:gd name="connsiteX151" fmla="*/ 197072 w 945927"/>
                <a:gd name="connsiteY151" fmla="*/ 863727 h 1170241"/>
                <a:gd name="connsiteX152" fmla="*/ 198311 w 945927"/>
                <a:gd name="connsiteY152" fmla="*/ 864393 h 1170241"/>
                <a:gd name="connsiteX153" fmla="*/ 198311 w 945927"/>
                <a:gd name="connsiteY153" fmla="*/ 864393 h 1170241"/>
                <a:gd name="connsiteX154" fmla="*/ 199549 w 945927"/>
                <a:gd name="connsiteY154" fmla="*/ 864965 h 1170241"/>
                <a:gd name="connsiteX155" fmla="*/ 199549 w 945927"/>
                <a:gd name="connsiteY155" fmla="*/ 864965 h 1170241"/>
                <a:gd name="connsiteX156" fmla="*/ 200787 w 945927"/>
                <a:gd name="connsiteY156" fmla="*/ 865536 h 1170241"/>
                <a:gd name="connsiteX157" fmla="*/ 200787 w 945927"/>
                <a:gd name="connsiteY157" fmla="*/ 865536 h 1170241"/>
                <a:gd name="connsiteX158" fmla="*/ 202120 w 945927"/>
                <a:gd name="connsiteY158" fmla="*/ 866109 h 1170241"/>
                <a:gd name="connsiteX159" fmla="*/ 202120 w 945927"/>
                <a:gd name="connsiteY159" fmla="*/ 866109 h 1170241"/>
                <a:gd name="connsiteX160" fmla="*/ 203454 w 945927"/>
                <a:gd name="connsiteY160" fmla="*/ 866585 h 1170241"/>
                <a:gd name="connsiteX161" fmla="*/ 203454 w 945927"/>
                <a:gd name="connsiteY161" fmla="*/ 866585 h 1170241"/>
                <a:gd name="connsiteX162" fmla="*/ 204788 w 945927"/>
                <a:gd name="connsiteY162" fmla="*/ 867061 h 1170241"/>
                <a:gd name="connsiteX163" fmla="*/ 204788 w 945927"/>
                <a:gd name="connsiteY163" fmla="*/ 867061 h 1170241"/>
                <a:gd name="connsiteX164" fmla="*/ 206121 w 945927"/>
                <a:gd name="connsiteY164" fmla="*/ 867537 h 1170241"/>
                <a:gd name="connsiteX165" fmla="*/ 206121 w 945927"/>
                <a:gd name="connsiteY165" fmla="*/ 867537 h 1170241"/>
                <a:gd name="connsiteX166" fmla="*/ 207454 w 945927"/>
                <a:gd name="connsiteY166" fmla="*/ 867918 h 1170241"/>
                <a:gd name="connsiteX167" fmla="*/ 207454 w 945927"/>
                <a:gd name="connsiteY167" fmla="*/ 867918 h 1170241"/>
                <a:gd name="connsiteX168" fmla="*/ 208788 w 945927"/>
                <a:gd name="connsiteY168" fmla="*/ 868299 h 1170241"/>
                <a:gd name="connsiteX169" fmla="*/ 208788 w 945927"/>
                <a:gd name="connsiteY169" fmla="*/ 868299 h 1170241"/>
                <a:gd name="connsiteX170" fmla="*/ 210121 w 945927"/>
                <a:gd name="connsiteY170" fmla="*/ 868680 h 1170241"/>
                <a:gd name="connsiteX171" fmla="*/ 210121 w 945927"/>
                <a:gd name="connsiteY171" fmla="*/ 868680 h 1170241"/>
                <a:gd name="connsiteX172" fmla="*/ 211550 w 945927"/>
                <a:gd name="connsiteY172" fmla="*/ 868966 h 1170241"/>
                <a:gd name="connsiteX173" fmla="*/ 211550 w 945927"/>
                <a:gd name="connsiteY173" fmla="*/ 868966 h 1170241"/>
                <a:gd name="connsiteX174" fmla="*/ 212979 w 945927"/>
                <a:gd name="connsiteY174" fmla="*/ 869251 h 1170241"/>
                <a:gd name="connsiteX175" fmla="*/ 212979 w 945927"/>
                <a:gd name="connsiteY175" fmla="*/ 869251 h 1170241"/>
                <a:gd name="connsiteX176" fmla="*/ 214408 w 945927"/>
                <a:gd name="connsiteY176" fmla="*/ 869537 h 1170241"/>
                <a:gd name="connsiteX177" fmla="*/ 214408 w 945927"/>
                <a:gd name="connsiteY177" fmla="*/ 869537 h 1170241"/>
                <a:gd name="connsiteX178" fmla="*/ 215836 w 945927"/>
                <a:gd name="connsiteY178" fmla="*/ 869727 h 1170241"/>
                <a:gd name="connsiteX179" fmla="*/ 215836 w 945927"/>
                <a:gd name="connsiteY179" fmla="*/ 869727 h 1170241"/>
                <a:gd name="connsiteX180" fmla="*/ 217265 w 945927"/>
                <a:gd name="connsiteY180" fmla="*/ 869918 h 1170241"/>
                <a:gd name="connsiteX181" fmla="*/ 217265 w 945927"/>
                <a:gd name="connsiteY181" fmla="*/ 869918 h 1170241"/>
                <a:gd name="connsiteX182" fmla="*/ 218694 w 945927"/>
                <a:gd name="connsiteY182" fmla="*/ 870013 h 1170241"/>
                <a:gd name="connsiteX183" fmla="*/ 218694 w 945927"/>
                <a:gd name="connsiteY183" fmla="*/ 870013 h 1170241"/>
                <a:gd name="connsiteX184" fmla="*/ 220123 w 945927"/>
                <a:gd name="connsiteY184" fmla="*/ 870109 h 1170241"/>
                <a:gd name="connsiteX185" fmla="*/ 220123 w 945927"/>
                <a:gd name="connsiteY185" fmla="*/ 870109 h 1170241"/>
                <a:gd name="connsiteX186" fmla="*/ 220599 w 945927"/>
                <a:gd name="connsiteY186" fmla="*/ 870109 h 1170241"/>
                <a:gd name="connsiteX187" fmla="*/ 223742 w 945927"/>
                <a:gd name="connsiteY187" fmla="*/ 870204 h 1170241"/>
                <a:gd name="connsiteX188" fmla="*/ 236505 w 945927"/>
                <a:gd name="connsiteY188" fmla="*/ 870204 h 1170241"/>
                <a:gd name="connsiteX189" fmla="*/ 251270 w 945927"/>
                <a:gd name="connsiteY189" fmla="*/ 870204 h 1170241"/>
                <a:gd name="connsiteX190" fmla="*/ 332232 w 945927"/>
                <a:gd name="connsiteY190" fmla="*/ 951167 h 1170241"/>
                <a:gd name="connsiteX191" fmla="*/ 332232 w 945927"/>
                <a:gd name="connsiteY191" fmla="*/ 1014508 h 1170241"/>
                <a:gd name="connsiteX192" fmla="*/ 332232 w 945927"/>
                <a:gd name="connsiteY192" fmla="*/ 1109472 h 1170241"/>
                <a:gd name="connsiteX193" fmla="*/ 332232 w 945927"/>
                <a:gd name="connsiteY193" fmla="*/ 1112615 h 1170241"/>
                <a:gd name="connsiteX194" fmla="*/ 389858 w 945927"/>
                <a:gd name="connsiteY194" fmla="*/ 1170242 h 1170241"/>
                <a:gd name="connsiteX195" fmla="*/ 564737 w 945927"/>
                <a:gd name="connsiteY195" fmla="*/ 1170242 h 1170241"/>
                <a:gd name="connsiteX196" fmla="*/ 622363 w 945927"/>
                <a:gd name="connsiteY196" fmla="*/ 1112615 h 1170241"/>
                <a:gd name="connsiteX197" fmla="*/ 622363 w 945927"/>
                <a:gd name="connsiteY197" fmla="*/ 1104519 h 1170241"/>
                <a:gd name="connsiteX198" fmla="*/ 624364 w 945927"/>
                <a:gd name="connsiteY198" fmla="*/ 600646 h 1170241"/>
                <a:gd name="connsiteX199" fmla="*/ 572928 w 945927"/>
                <a:gd name="connsiteY199" fmla="*/ 559403 h 1170241"/>
                <a:gd name="connsiteX200" fmla="*/ 529494 w 945927"/>
                <a:gd name="connsiteY200" fmla="*/ 559403 h 1170241"/>
                <a:gd name="connsiteX201" fmla="*/ 471868 w 945927"/>
                <a:gd name="connsiteY201" fmla="*/ 501777 h 1170241"/>
                <a:gd name="connsiteX202" fmla="*/ 471868 w 945927"/>
                <a:gd name="connsiteY202" fmla="*/ 481774 h 1170241"/>
                <a:gd name="connsiteX203" fmla="*/ 529494 w 945927"/>
                <a:gd name="connsiteY203" fmla="*/ 424148 h 1170241"/>
                <a:gd name="connsiteX204" fmla="*/ 888302 w 945927"/>
                <a:gd name="connsiteY204" fmla="*/ 423100 h 1170241"/>
                <a:gd name="connsiteX205" fmla="*/ 945928 w 945927"/>
                <a:gd name="connsiteY205" fmla="*/ 365474 h 1170241"/>
                <a:gd name="connsiteX206" fmla="*/ 945928 w 945927"/>
                <a:gd name="connsiteY206" fmla="*/ 208312 h 1170241"/>
                <a:gd name="connsiteX207" fmla="*/ 945452 w 945927"/>
                <a:gd name="connsiteY207" fmla="*/ 202025 h 1170241"/>
                <a:gd name="connsiteX208" fmla="*/ 945452 w 945927"/>
                <a:gd name="connsiteY208" fmla="*/ 0 h 1170241"/>
                <a:gd name="connsiteX209" fmla="*/ 857726 w 945927"/>
                <a:gd name="connsiteY209" fmla="*/ 0 h 1170241"/>
                <a:gd name="connsiteX210" fmla="*/ 802577 w 945927"/>
                <a:gd name="connsiteY210" fmla="*/ 41053 h 1170241"/>
                <a:gd name="connsiteX211" fmla="*/ 802577 w 945927"/>
                <a:gd name="connsiteY211" fmla="*/ 83058 h 1170241"/>
                <a:gd name="connsiteX212" fmla="*/ 744950 w 945927"/>
                <a:gd name="connsiteY212" fmla="*/ 140684 h 1170241"/>
                <a:gd name="connsiteX213" fmla="*/ 635508 w 945927"/>
                <a:gd name="connsiteY213" fmla="*/ 140684 h 1170241"/>
                <a:gd name="connsiteX214" fmla="*/ 635508 w 945927"/>
                <a:gd name="connsiteY214" fmla="*/ 230505 h 1170241"/>
                <a:gd name="connsiteX215" fmla="*/ 577882 w 945927"/>
                <a:gd name="connsiteY215" fmla="*/ 288131 h 1170241"/>
                <a:gd name="connsiteX216" fmla="*/ 168402 w 945927"/>
                <a:gd name="connsiteY216" fmla="*/ 288131 h 1170241"/>
                <a:gd name="connsiteX217" fmla="*/ 165640 w 945927"/>
                <a:gd name="connsiteY217" fmla="*/ 812483 h 1170241"/>
                <a:gd name="connsiteX218" fmla="*/ 165640 w 945927"/>
                <a:gd name="connsiteY218" fmla="*/ 812483 h 1170241"/>
                <a:gd name="connsiteX219" fmla="*/ 165640 w 945927"/>
                <a:gd name="connsiteY219" fmla="*/ 812483 h 1170241"/>
                <a:gd name="connsiteX220" fmla="*/ 165640 w 945927"/>
                <a:gd name="connsiteY220" fmla="*/ 812483 h 1170241"/>
                <a:gd name="connsiteX221" fmla="*/ 0 w 945927"/>
                <a:gd name="connsiteY221" fmla="*/ 664083 h 1170241"/>
                <a:gd name="connsiteX222" fmla="*/ 0 w 945927"/>
                <a:gd name="connsiteY222" fmla="*/ 664083 h 1170241"/>
                <a:gd name="connsiteX223" fmla="*/ 0 w 945927"/>
                <a:gd name="connsiteY223" fmla="*/ 664083 h 117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945927" h="1170241">
                  <a:moveTo>
                    <a:pt x="168402" y="288131"/>
                  </a:moveTo>
                  <a:lnTo>
                    <a:pt x="168402" y="520827"/>
                  </a:lnTo>
                  <a:cubicBezTo>
                    <a:pt x="168402" y="552450"/>
                    <a:pt x="142494" y="578453"/>
                    <a:pt x="110776" y="578453"/>
                  </a:cubicBezTo>
                  <a:lnTo>
                    <a:pt x="0" y="578453"/>
                  </a:lnTo>
                  <a:lnTo>
                    <a:pt x="0" y="664083"/>
                  </a:lnTo>
                  <a:lnTo>
                    <a:pt x="0" y="665607"/>
                  </a:lnTo>
                  <a:lnTo>
                    <a:pt x="0" y="665607"/>
                  </a:lnTo>
                  <a:lnTo>
                    <a:pt x="95" y="667036"/>
                  </a:lnTo>
                  <a:lnTo>
                    <a:pt x="95" y="667036"/>
                  </a:lnTo>
                  <a:lnTo>
                    <a:pt x="190" y="668465"/>
                  </a:lnTo>
                  <a:lnTo>
                    <a:pt x="190" y="668465"/>
                  </a:lnTo>
                  <a:lnTo>
                    <a:pt x="286" y="669893"/>
                  </a:lnTo>
                  <a:lnTo>
                    <a:pt x="286" y="669893"/>
                  </a:lnTo>
                  <a:lnTo>
                    <a:pt x="476" y="671322"/>
                  </a:lnTo>
                  <a:lnTo>
                    <a:pt x="476" y="671322"/>
                  </a:lnTo>
                  <a:lnTo>
                    <a:pt x="667" y="672751"/>
                  </a:lnTo>
                  <a:lnTo>
                    <a:pt x="667" y="672751"/>
                  </a:lnTo>
                  <a:cubicBezTo>
                    <a:pt x="3619" y="690467"/>
                    <a:pt x="14001" y="705421"/>
                    <a:pt x="29623" y="714375"/>
                  </a:cubicBezTo>
                  <a:lnTo>
                    <a:pt x="30194" y="714661"/>
                  </a:lnTo>
                  <a:lnTo>
                    <a:pt x="30194" y="714661"/>
                  </a:lnTo>
                  <a:lnTo>
                    <a:pt x="31432" y="715328"/>
                  </a:lnTo>
                  <a:lnTo>
                    <a:pt x="31432" y="715328"/>
                  </a:lnTo>
                  <a:lnTo>
                    <a:pt x="32671" y="715994"/>
                  </a:lnTo>
                  <a:lnTo>
                    <a:pt x="32671" y="715994"/>
                  </a:lnTo>
                  <a:lnTo>
                    <a:pt x="33909" y="716566"/>
                  </a:lnTo>
                  <a:lnTo>
                    <a:pt x="33909" y="716566"/>
                  </a:lnTo>
                  <a:cubicBezTo>
                    <a:pt x="34290" y="716756"/>
                    <a:pt x="34766" y="716947"/>
                    <a:pt x="35147" y="717137"/>
                  </a:cubicBezTo>
                  <a:lnTo>
                    <a:pt x="35147" y="717137"/>
                  </a:lnTo>
                  <a:lnTo>
                    <a:pt x="36481" y="717709"/>
                  </a:lnTo>
                  <a:lnTo>
                    <a:pt x="36481" y="717709"/>
                  </a:lnTo>
                  <a:lnTo>
                    <a:pt x="37814" y="718185"/>
                  </a:lnTo>
                  <a:lnTo>
                    <a:pt x="37814" y="718185"/>
                  </a:lnTo>
                  <a:lnTo>
                    <a:pt x="39148" y="718661"/>
                  </a:lnTo>
                  <a:lnTo>
                    <a:pt x="39148" y="718661"/>
                  </a:lnTo>
                  <a:lnTo>
                    <a:pt x="39433" y="718756"/>
                  </a:lnTo>
                  <a:cubicBezTo>
                    <a:pt x="40195" y="718947"/>
                    <a:pt x="40767" y="719233"/>
                    <a:pt x="41529" y="719423"/>
                  </a:cubicBezTo>
                  <a:lnTo>
                    <a:pt x="41815" y="719519"/>
                  </a:lnTo>
                  <a:lnTo>
                    <a:pt x="41815" y="719519"/>
                  </a:lnTo>
                  <a:lnTo>
                    <a:pt x="43148" y="719899"/>
                  </a:lnTo>
                  <a:lnTo>
                    <a:pt x="43148" y="719899"/>
                  </a:lnTo>
                  <a:lnTo>
                    <a:pt x="44482" y="720280"/>
                  </a:lnTo>
                  <a:lnTo>
                    <a:pt x="44482" y="720280"/>
                  </a:lnTo>
                  <a:lnTo>
                    <a:pt x="45910" y="720566"/>
                  </a:lnTo>
                  <a:lnTo>
                    <a:pt x="45910" y="720566"/>
                  </a:lnTo>
                  <a:cubicBezTo>
                    <a:pt x="46387" y="720662"/>
                    <a:pt x="46863" y="720757"/>
                    <a:pt x="47339" y="720852"/>
                  </a:cubicBezTo>
                  <a:lnTo>
                    <a:pt x="47339" y="720852"/>
                  </a:lnTo>
                  <a:lnTo>
                    <a:pt x="47625" y="720852"/>
                  </a:lnTo>
                  <a:cubicBezTo>
                    <a:pt x="48482" y="720947"/>
                    <a:pt x="49149" y="721138"/>
                    <a:pt x="50006" y="721233"/>
                  </a:cubicBezTo>
                  <a:lnTo>
                    <a:pt x="50292" y="721233"/>
                  </a:lnTo>
                  <a:lnTo>
                    <a:pt x="50292" y="721233"/>
                  </a:lnTo>
                  <a:lnTo>
                    <a:pt x="51721" y="721424"/>
                  </a:lnTo>
                  <a:lnTo>
                    <a:pt x="51721" y="721424"/>
                  </a:lnTo>
                  <a:lnTo>
                    <a:pt x="53149" y="721518"/>
                  </a:lnTo>
                  <a:lnTo>
                    <a:pt x="53149" y="721518"/>
                  </a:lnTo>
                  <a:lnTo>
                    <a:pt x="54578" y="721614"/>
                  </a:lnTo>
                  <a:lnTo>
                    <a:pt x="54578" y="721614"/>
                  </a:lnTo>
                  <a:lnTo>
                    <a:pt x="55054" y="721614"/>
                  </a:lnTo>
                  <a:cubicBezTo>
                    <a:pt x="56197" y="721614"/>
                    <a:pt x="57055" y="721709"/>
                    <a:pt x="58198" y="721709"/>
                  </a:cubicBezTo>
                  <a:lnTo>
                    <a:pt x="77629" y="721709"/>
                  </a:lnTo>
                  <a:lnTo>
                    <a:pt x="84582" y="721709"/>
                  </a:lnTo>
                  <a:cubicBezTo>
                    <a:pt x="129159" y="721709"/>
                    <a:pt x="165545" y="758095"/>
                    <a:pt x="165545" y="802672"/>
                  </a:cubicBezTo>
                  <a:lnTo>
                    <a:pt x="165545" y="812483"/>
                  </a:lnTo>
                  <a:lnTo>
                    <a:pt x="165545" y="814006"/>
                  </a:lnTo>
                  <a:lnTo>
                    <a:pt x="165545" y="814006"/>
                  </a:lnTo>
                  <a:lnTo>
                    <a:pt x="165640" y="815435"/>
                  </a:lnTo>
                  <a:lnTo>
                    <a:pt x="165640" y="815435"/>
                  </a:lnTo>
                  <a:lnTo>
                    <a:pt x="165735" y="816864"/>
                  </a:lnTo>
                  <a:lnTo>
                    <a:pt x="165735" y="816864"/>
                  </a:lnTo>
                  <a:lnTo>
                    <a:pt x="165830" y="818293"/>
                  </a:lnTo>
                  <a:lnTo>
                    <a:pt x="165830" y="818293"/>
                  </a:lnTo>
                  <a:lnTo>
                    <a:pt x="166021" y="819721"/>
                  </a:lnTo>
                  <a:lnTo>
                    <a:pt x="166021" y="819721"/>
                  </a:lnTo>
                  <a:lnTo>
                    <a:pt x="166211" y="821150"/>
                  </a:lnTo>
                  <a:lnTo>
                    <a:pt x="166211" y="821150"/>
                  </a:lnTo>
                  <a:lnTo>
                    <a:pt x="166497" y="822579"/>
                  </a:lnTo>
                  <a:lnTo>
                    <a:pt x="166497" y="822579"/>
                  </a:lnTo>
                  <a:cubicBezTo>
                    <a:pt x="166592" y="823055"/>
                    <a:pt x="166688" y="823531"/>
                    <a:pt x="166783" y="824008"/>
                  </a:cubicBezTo>
                  <a:lnTo>
                    <a:pt x="166783" y="824008"/>
                  </a:lnTo>
                  <a:lnTo>
                    <a:pt x="167068" y="825437"/>
                  </a:lnTo>
                  <a:lnTo>
                    <a:pt x="167068" y="825437"/>
                  </a:lnTo>
                  <a:lnTo>
                    <a:pt x="167449" y="826865"/>
                  </a:lnTo>
                  <a:lnTo>
                    <a:pt x="167449" y="826865"/>
                  </a:lnTo>
                  <a:lnTo>
                    <a:pt x="167830" y="828199"/>
                  </a:lnTo>
                  <a:lnTo>
                    <a:pt x="167830" y="828199"/>
                  </a:lnTo>
                  <a:lnTo>
                    <a:pt x="168211" y="829532"/>
                  </a:lnTo>
                  <a:lnTo>
                    <a:pt x="168211" y="829532"/>
                  </a:lnTo>
                  <a:lnTo>
                    <a:pt x="168687" y="830866"/>
                  </a:lnTo>
                  <a:lnTo>
                    <a:pt x="168687" y="830866"/>
                  </a:lnTo>
                  <a:lnTo>
                    <a:pt x="169164" y="832199"/>
                  </a:lnTo>
                  <a:lnTo>
                    <a:pt x="169164" y="832199"/>
                  </a:lnTo>
                  <a:lnTo>
                    <a:pt x="169640" y="833533"/>
                  </a:lnTo>
                  <a:lnTo>
                    <a:pt x="169640" y="833533"/>
                  </a:lnTo>
                  <a:lnTo>
                    <a:pt x="170212" y="834866"/>
                  </a:lnTo>
                  <a:lnTo>
                    <a:pt x="170212" y="834866"/>
                  </a:lnTo>
                  <a:lnTo>
                    <a:pt x="170783" y="836105"/>
                  </a:lnTo>
                  <a:lnTo>
                    <a:pt x="170783" y="836105"/>
                  </a:lnTo>
                  <a:lnTo>
                    <a:pt x="171355" y="837343"/>
                  </a:lnTo>
                  <a:lnTo>
                    <a:pt x="171355" y="837343"/>
                  </a:lnTo>
                  <a:lnTo>
                    <a:pt x="172021" y="838581"/>
                  </a:lnTo>
                  <a:lnTo>
                    <a:pt x="172021" y="838581"/>
                  </a:lnTo>
                  <a:cubicBezTo>
                    <a:pt x="172212" y="838962"/>
                    <a:pt x="172402" y="839438"/>
                    <a:pt x="172688" y="839819"/>
                  </a:cubicBezTo>
                  <a:lnTo>
                    <a:pt x="172688" y="839819"/>
                  </a:lnTo>
                  <a:lnTo>
                    <a:pt x="173355" y="841058"/>
                  </a:lnTo>
                  <a:lnTo>
                    <a:pt x="173355" y="841058"/>
                  </a:lnTo>
                  <a:cubicBezTo>
                    <a:pt x="173545" y="841438"/>
                    <a:pt x="173831" y="841819"/>
                    <a:pt x="174021" y="842296"/>
                  </a:cubicBezTo>
                  <a:lnTo>
                    <a:pt x="174021" y="842296"/>
                  </a:lnTo>
                  <a:lnTo>
                    <a:pt x="174784" y="843439"/>
                  </a:lnTo>
                  <a:lnTo>
                    <a:pt x="174784" y="843439"/>
                  </a:lnTo>
                  <a:lnTo>
                    <a:pt x="175546" y="844582"/>
                  </a:lnTo>
                  <a:lnTo>
                    <a:pt x="175546" y="844582"/>
                  </a:lnTo>
                  <a:lnTo>
                    <a:pt x="176308" y="845725"/>
                  </a:lnTo>
                  <a:lnTo>
                    <a:pt x="176308" y="845725"/>
                  </a:lnTo>
                  <a:lnTo>
                    <a:pt x="177165" y="846868"/>
                  </a:lnTo>
                  <a:lnTo>
                    <a:pt x="177165" y="846868"/>
                  </a:lnTo>
                  <a:lnTo>
                    <a:pt x="178022" y="848011"/>
                  </a:lnTo>
                  <a:lnTo>
                    <a:pt x="178022" y="848011"/>
                  </a:lnTo>
                  <a:cubicBezTo>
                    <a:pt x="178308" y="848392"/>
                    <a:pt x="178594" y="848773"/>
                    <a:pt x="178879" y="849058"/>
                  </a:cubicBezTo>
                  <a:lnTo>
                    <a:pt x="178879" y="849058"/>
                  </a:lnTo>
                  <a:lnTo>
                    <a:pt x="179737" y="850106"/>
                  </a:lnTo>
                  <a:lnTo>
                    <a:pt x="179737" y="850106"/>
                  </a:lnTo>
                  <a:lnTo>
                    <a:pt x="180689" y="851154"/>
                  </a:lnTo>
                  <a:lnTo>
                    <a:pt x="180689" y="851154"/>
                  </a:lnTo>
                  <a:lnTo>
                    <a:pt x="181642" y="852202"/>
                  </a:lnTo>
                  <a:lnTo>
                    <a:pt x="181642" y="852202"/>
                  </a:lnTo>
                  <a:lnTo>
                    <a:pt x="182594" y="853154"/>
                  </a:lnTo>
                  <a:lnTo>
                    <a:pt x="182594" y="853154"/>
                  </a:lnTo>
                  <a:lnTo>
                    <a:pt x="183546" y="854107"/>
                  </a:lnTo>
                  <a:lnTo>
                    <a:pt x="183546" y="854107"/>
                  </a:lnTo>
                  <a:lnTo>
                    <a:pt x="184595" y="855059"/>
                  </a:lnTo>
                  <a:lnTo>
                    <a:pt x="184595" y="855059"/>
                  </a:lnTo>
                  <a:lnTo>
                    <a:pt x="185642" y="856011"/>
                  </a:lnTo>
                  <a:lnTo>
                    <a:pt x="185642" y="856011"/>
                  </a:lnTo>
                  <a:lnTo>
                    <a:pt x="186690" y="856869"/>
                  </a:lnTo>
                  <a:lnTo>
                    <a:pt x="186690" y="856869"/>
                  </a:lnTo>
                  <a:cubicBezTo>
                    <a:pt x="187071" y="857155"/>
                    <a:pt x="187452" y="857440"/>
                    <a:pt x="187737" y="857726"/>
                  </a:cubicBezTo>
                  <a:lnTo>
                    <a:pt x="187737" y="857726"/>
                  </a:lnTo>
                  <a:cubicBezTo>
                    <a:pt x="188119" y="858012"/>
                    <a:pt x="188500" y="858298"/>
                    <a:pt x="188786" y="858583"/>
                  </a:cubicBezTo>
                  <a:lnTo>
                    <a:pt x="188786" y="858583"/>
                  </a:lnTo>
                  <a:lnTo>
                    <a:pt x="189929" y="859441"/>
                  </a:lnTo>
                  <a:lnTo>
                    <a:pt x="189929" y="859441"/>
                  </a:lnTo>
                  <a:lnTo>
                    <a:pt x="191071" y="860202"/>
                  </a:lnTo>
                  <a:lnTo>
                    <a:pt x="191071" y="860202"/>
                  </a:lnTo>
                  <a:lnTo>
                    <a:pt x="192214" y="860965"/>
                  </a:lnTo>
                  <a:lnTo>
                    <a:pt x="192214" y="860965"/>
                  </a:lnTo>
                  <a:lnTo>
                    <a:pt x="193357" y="861727"/>
                  </a:lnTo>
                  <a:lnTo>
                    <a:pt x="193357" y="861727"/>
                  </a:lnTo>
                  <a:lnTo>
                    <a:pt x="194596" y="862394"/>
                  </a:lnTo>
                  <a:lnTo>
                    <a:pt x="194596" y="862394"/>
                  </a:lnTo>
                  <a:lnTo>
                    <a:pt x="195834" y="863060"/>
                  </a:lnTo>
                  <a:lnTo>
                    <a:pt x="195834" y="863060"/>
                  </a:lnTo>
                  <a:lnTo>
                    <a:pt x="197072" y="863727"/>
                  </a:lnTo>
                  <a:lnTo>
                    <a:pt x="197072" y="863727"/>
                  </a:lnTo>
                  <a:lnTo>
                    <a:pt x="198311" y="864393"/>
                  </a:lnTo>
                  <a:lnTo>
                    <a:pt x="198311" y="864393"/>
                  </a:lnTo>
                  <a:lnTo>
                    <a:pt x="199549" y="864965"/>
                  </a:lnTo>
                  <a:lnTo>
                    <a:pt x="199549" y="864965"/>
                  </a:lnTo>
                  <a:cubicBezTo>
                    <a:pt x="199930" y="865156"/>
                    <a:pt x="200406" y="865346"/>
                    <a:pt x="200787" y="865536"/>
                  </a:cubicBezTo>
                  <a:lnTo>
                    <a:pt x="200787" y="865536"/>
                  </a:lnTo>
                  <a:lnTo>
                    <a:pt x="202120" y="866109"/>
                  </a:lnTo>
                  <a:lnTo>
                    <a:pt x="202120" y="866109"/>
                  </a:lnTo>
                  <a:lnTo>
                    <a:pt x="203454" y="866585"/>
                  </a:lnTo>
                  <a:lnTo>
                    <a:pt x="203454" y="866585"/>
                  </a:lnTo>
                  <a:lnTo>
                    <a:pt x="204788" y="867061"/>
                  </a:lnTo>
                  <a:lnTo>
                    <a:pt x="204788" y="867061"/>
                  </a:lnTo>
                  <a:lnTo>
                    <a:pt x="206121" y="867537"/>
                  </a:lnTo>
                  <a:lnTo>
                    <a:pt x="206121" y="867537"/>
                  </a:lnTo>
                  <a:lnTo>
                    <a:pt x="207454" y="867918"/>
                  </a:lnTo>
                  <a:lnTo>
                    <a:pt x="207454" y="867918"/>
                  </a:lnTo>
                  <a:lnTo>
                    <a:pt x="208788" y="868299"/>
                  </a:lnTo>
                  <a:lnTo>
                    <a:pt x="208788" y="868299"/>
                  </a:lnTo>
                  <a:lnTo>
                    <a:pt x="210121" y="868680"/>
                  </a:lnTo>
                  <a:lnTo>
                    <a:pt x="210121" y="868680"/>
                  </a:lnTo>
                  <a:lnTo>
                    <a:pt x="211550" y="868966"/>
                  </a:lnTo>
                  <a:lnTo>
                    <a:pt x="211550" y="868966"/>
                  </a:lnTo>
                  <a:cubicBezTo>
                    <a:pt x="212027" y="869061"/>
                    <a:pt x="212503" y="869156"/>
                    <a:pt x="212979" y="869251"/>
                  </a:cubicBezTo>
                  <a:lnTo>
                    <a:pt x="212979" y="869251"/>
                  </a:lnTo>
                  <a:lnTo>
                    <a:pt x="214408" y="869537"/>
                  </a:lnTo>
                  <a:lnTo>
                    <a:pt x="214408" y="869537"/>
                  </a:lnTo>
                  <a:lnTo>
                    <a:pt x="215836" y="869727"/>
                  </a:lnTo>
                  <a:lnTo>
                    <a:pt x="215836" y="869727"/>
                  </a:lnTo>
                  <a:lnTo>
                    <a:pt x="217265" y="869918"/>
                  </a:lnTo>
                  <a:lnTo>
                    <a:pt x="217265" y="869918"/>
                  </a:lnTo>
                  <a:lnTo>
                    <a:pt x="218694" y="870013"/>
                  </a:lnTo>
                  <a:lnTo>
                    <a:pt x="218694" y="870013"/>
                  </a:lnTo>
                  <a:lnTo>
                    <a:pt x="220123" y="870109"/>
                  </a:lnTo>
                  <a:lnTo>
                    <a:pt x="220123" y="870109"/>
                  </a:lnTo>
                  <a:lnTo>
                    <a:pt x="220599" y="870109"/>
                  </a:lnTo>
                  <a:cubicBezTo>
                    <a:pt x="221646" y="870109"/>
                    <a:pt x="222599" y="870204"/>
                    <a:pt x="223742" y="870204"/>
                  </a:cubicBezTo>
                  <a:lnTo>
                    <a:pt x="236505" y="870204"/>
                  </a:lnTo>
                  <a:lnTo>
                    <a:pt x="251270" y="870204"/>
                  </a:lnTo>
                  <a:cubicBezTo>
                    <a:pt x="295846" y="870204"/>
                    <a:pt x="332232" y="906590"/>
                    <a:pt x="332232" y="951167"/>
                  </a:cubicBezTo>
                  <a:lnTo>
                    <a:pt x="332232" y="1014508"/>
                  </a:lnTo>
                  <a:lnTo>
                    <a:pt x="332232" y="1109472"/>
                  </a:lnTo>
                  <a:lnTo>
                    <a:pt x="332232" y="1112615"/>
                  </a:lnTo>
                  <a:cubicBezTo>
                    <a:pt x="332232" y="1144238"/>
                    <a:pt x="358140" y="1170242"/>
                    <a:pt x="389858" y="1170242"/>
                  </a:cubicBezTo>
                  <a:lnTo>
                    <a:pt x="564737" y="1170242"/>
                  </a:lnTo>
                  <a:cubicBezTo>
                    <a:pt x="596455" y="1170242"/>
                    <a:pt x="622363" y="1144333"/>
                    <a:pt x="622363" y="1112615"/>
                  </a:cubicBezTo>
                  <a:lnTo>
                    <a:pt x="622363" y="1104519"/>
                  </a:lnTo>
                  <a:lnTo>
                    <a:pt x="624364" y="600646"/>
                  </a:lnTo>
                  <a:cubicBezTo>
                    <a:pt x="623983" y="579501"/>
                    <a:pt x="613696" y="559403"/>
                    <a:pt x="572928" y="559403"/>
                  </a:cubicBezTo>
                  <a:lnTo>
                    <a:pt x="529494" y="559403"/>
                  </a:lnTo>
                  <a:cubicBezTo>
                    <a:pt x="497777" y="559403"/>
                    <a:pt x="471868" y="533495"/>
                    <a:pt x="471868" y="501777"/>
                  </a:cubicBezTo>
                  <a:lnTo>
                    <a:pt x="471868" y="481774"/>
                  </a:lnTo>
                  <a:cubicBezTo>
                    <a:pt x="471868" y="450056"/>
                    <a:pt x="497777" y="424148"/>
                    <a:pt x="529494" y="424148"/>
                  </a:cubicBezTo>
                  <a:cubicBezTo>
                    <a:pt x="649034" y="424148"/>
                    <a:pt x="767810" y="423100"/>
                    <a:pt x="888302" y="423100"/>
                  </a:cubicBezTo>
                  <a:cubicBezTo>
                    <a:pt x="920019" y="423100"/>
                    <a:pt x="945928" y="397192"/>
                    <a:pt x="945928" y="365474"/>
                  </a:cubicBezTo>
                  <a:lnTo>
                    <a:pt x="945928" y="208312"/>
                  </a:lnTo>
                  <a:cubicBezTo>
                    <a:pt x="945928" y="205359"/>
                    <a:pt x="945928" y="202501"/>
                    <a:pt x="945452" y="202025"/>
                  </a:cubicBezTo>
                  <a:lnTo>
                    <a:pt x="945452" y="0"/>
                  </a:lnTo>
                  <a:lnTo>
                    <a:pt x="857726" y="0"/>
                  </a:lnTo>
                  <a:cubicBezTo>
                    <a:pt x="831818" y="0"/>
                    <a:pt x="809720" y="17431"/>
                    <a:pt x="802577" y="41053"/>
                  </a:cubicBezTo>
                  <a:lnTo>
                    <a:pt x="802577" y="83058"/>
                  </a:lnTo>
                  <a:cubicBezTo>
                    <a:pt x="802577" y="114681"/>
                    <a:pt x="776668" y="140684"/>
                    <a:pt x="744950" y="140684"/>
                  </a:cubicBezTo>
                  <a:lnTo>
                    <a:pt x="635508" y="140684"/>
                  </a:lnTo>
                  <a:lnTo>
                    <a:pt x="635508" y="230505"/>
                  </a:lnTo>
                  <a:cubicBezTo>
                    <a:pt x="635508" y="262128"/>
                    <a:pt x="609600" y="288131"/>
                    <a:pt x="577882" y="288131"/>
                  </a:cubicBezTo>
                  <a:lnTo>
                    <a:pt x="168402" y="288131"/>
                  </a:lnTo>
                  <a:close/>
                  <a:moveTo>
                    <a:pt x="165640" y="812483"/>
                  </a:moveTo>
                  <a:lnTo>
                    <a:pt x="165640" y="812483"/>
                  </a:lnTo>
                  <a:lnTo>
                    <a:pt x="165640" y="812483"/>
                  </a:lnTo>
                  <a:lnTo>
                    <a:pt x="165640" y="812483"/>
                  </a:lnTo>
                  <a:close/>
                  <a:moveTo>
                    <a:pt x="0" y="664083"/>
                  </a:moveTo>
                  <a:lnTo>
                    <a:pt x="0" y="664083"/>
                  </a:lnTo>
                  <a:lnTo>
                    <a:pt x="0" y="664083"/>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0" name="Freeform: Shape 119">
              <a:extLst>
                <a:ext uri="{FF2B5EF4-FFF2-40B4-BE49-F238E27FC236}">
                  <a16:creationId xmlns:a16="http://schemas.microsoft.com/office/drawing/2014/main" id="{22FCF579-D6C2-4B89-B667-A6F686154050}"/>
                </a:ext>
              </a:extLst>
            </p:cNvPr>
            <p:cNvSpPr/>
            <p:nvPr/>
          </p:nvSpPr>
          <p:spPr>
            <a:xfrm>
              <a:off x="5763689" y="4552457"/>
              <a:ext cx="678846" cy="1020508"/>
            </a:xfrm>
            <a:custGeom>
              <a:avLst/>
              <a:gdLst>
                <a:gd name="connsiteX0" fmla="*/ 374332 w 678846"/>
                <a:gd name="connsiteY0" fmla="*/ 1020509 h 1020508"/>
                <a:gd name="connsiteX1" fmla="*/ 678847 w 678846"/>
                <a:gd name="connsiteY1" fmla="*/ 1020509 h 1020508"/>
                <a:gd name="connsiteX2" fmla="*/ 678847 w 678846"/>
                <a:gd name="connsiteY2" fmla="*/ 0 h 1020508"/>
                <a:gd name="connsiteX3" fmla="*/ 544925 w 678846"/>
                <a:gd name="connsiteY3" fmla="*/ 0 h 1020508"/>
                <a:gd name="connsiteX4" fmla="*/ 474916 w 678846"/>
                <a:gd name="connsiteY4" fmla="*/ 70009 h 1020508"/>
                <a:gd name="connsiteX5" fmla="*/ 474916 w 678846"/>
                <a:gd name="connsiteY5" fmla="*/ 153258 h 1020508"/>
                <a:gd name="connsiteX6" fmla="*/ 234410 w 678846"/>
                <a:gd name="connsiteY6" fmla="*/ 153258 h 1020508"/>
                <a:gd name="connsiteX7" fmla="*/ 164402 w 678846"/>
                <a:gd name="connsiteY7" fmla="*/ 223266 h 1020508"/>
                <a:gd name="connsiteX8" fmla="*/ 164402 w 678846"/>
                <a:gd name="connsiteY8" fmla="*/ 284893 h 1020508"/>
                <a:gd name="connsiteX9" fmla="*/ 70009 w 678846"/>
                <a:gd name="connsiteY9" fmla="*/ 284893 h 1020508"/>
                <a:gd name="connsiteX10" fmla="*/ 0 w 678846"/>
                <a:gd name="connsiteY10" fmla="*/ 354902 h 1020508"/>
                <a:gd name="connsiteX11" fmla="*/ 0 w 678846"/>
                <a:gd name="connsiteY11" fmla="*/ 662845 h 1020508"/>
                <a:gd name="connsiteX12" fmla="*/ 70009 w 678846"/>
                <a:gd name="connsiteY12" fmla="*/ 732854 h 1020508"/>
                <a:gd name="connsiteX13" fmla="*/ 122682 w 678846"/>
                <a:gd name="connsiteY13" fmla="*/ 732854 h 1020508"/>
                <a:gd name="connsiteX14" fmla="*/ 164402 w 678846"/>
                <a:gd name="connsiteY14" fmla="*/ 777145 h 1020508"/>
                <a:gd name="connsiteX15" fmla="*/ 164402 w 678846"/>
                <a:gd name="connsiteY15" fmla="*/ 806292 h 1020508"/>
                <a:gd name="connsiteX16" fmla="*/ 234410 w 678846"/>
                <a:gd name="connsiteY16" fmla="*/ 876300 h 1020508"/>
                <a:gd name="connsiteX17" fmla="*/ 316706 w 678846"/>
                <a:gd name="connsiteY17" fmla="*/ 876300 h 1020508"/>
                <a:gd name="connsiteX18" fmla="*/ 316706 w 678846"/>
                <a:gd name="connsiteY18" fmla="*/ 962692 h 1020508"/>
                <a:gd name="connsiteX19" fmla="*/ 374332 w 678846"/>
                <a:gd name="connsiteY19" fmla="*/ 1020509 h 1020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8846" h="1020508">
                  <a:moveTo>
                    <a:pt x="374332" y="1020509"/>
                  </a:moveTo>
                  <a:lnTo>
                    <a:pt x="678847" y="1020509"/>
                  </a:lnTo>
                  <a:lnTo>
                    <a:pt x="678847" y="0"/>
                  </a:lnTo>
                  <a:lnTo>
                    <a:pt x="544925" y="0"/>
                  </a:lnTo>
                  <a:cubicBezTo>
                    <a:pt x="506444" y="0"/>
                    <a:pt x="474916" y="31528"/>
                    <a:pt x="474916" y="70009"/>
                  </a:cubicBezTo>
                  <a:lnTo>
                    <a:pt x="474916" y="153258"/>
                  </a:lnTo>
                  <a:lnTo>
                    <a:pt x="234410" y="153258"/>
                  </a:lnTo>
                  <a:cubicBezTo>
                    <a:pt x="195929" y="153258"/>
                    <a:pt x="164402" y="184785"/>
                    <a:pt x="164402" y="223266"/>
                  </a:cubicBezTo>
                  <a:lnTo>
                    <a:pt x="164402" y="284893"/>
                  </a:lnTo>
                  <a:lnTo>
                    <a:pt x="70009" y="284893"/>
                  </a:lnTo>
                  <a:cubicBezTo>
                    <a:pt x="31528" y="284893"/>
                    <a:pt x="0" y="316421"/>
                    <a:pt x="0" y="354902"/>
                  </a:cubicBezTo>
                  <a:lnTo>
                    <a:pt x="0" y="662845"/>
                  </a:lnTo>
                  <a:cubicBezTo>
                    <a:pt x="0" y="701326"/>
                    <a:pt x="31528" y="732854"/>
                    <a:pt x="70009" y="732854"/>
                  </a:cubicBezTo>
                  <a:lnTo>
                    <a:pt x="122682" y="732854"/>
                  </a:lnTo>
                  <a:cubicBezTo>
                    <a:pt x="149066" y="734854"/>
                    <a:pt x="165545" y="754475"/>
                    <a:pt x="164402" y="777145"/>
                  </a:cubicBezTo>
                  <a:lnTo>
                    <a:pt x="164402" y="806292"/>
                  </a:lnTo>
                  <a:cubicBezTo>
                    <a:pt x="164402" y="844772"/>
                    <a:pt x="195929" y="876300"/>
                    <a:pt x="234410" y="876300"/>
                  </a:cubicBezTo>
                  <a:lnTo>
                    <a:pt x="316706" y="876300"/>
                  </a:lnTo>
                  <a:lnTo>
                    <a:pt x="316706" y="962692"/>
                  </a:lnTo>
                  <a:cubicBezTo>
                    <a:pt x="316706" y="994600"/>
                    <a:pt x="342615" y="1020509"/>
                    <a:pt x="374332" y="102050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1" name="Freeform: Shape 120">
              <a:extLst>
                <a:ext uri="{FF2B5EF4-FFF2-40B4-BE49-F238E27FC236}">
                  <a16:creationId xmlns:a16="http://schemas.microsoft.com/office/drawing/2014/main" id="{1B5151B4-4356-44BA-84DE-1C04644E6D16}"/>
                </a:ext>
              </a:extLst>
            </p:cNvPr>
            <p:cNvSpPr/>
            <p:nvPr/>
          </p:nvSpPr>
          <p:spPr>
            <a:xfrm>
              <a:off x="5282867" y="4139834"/>
              <a:ext cx="864774" cy="563117"/>
            </a:xfrm>
            <a:custGeom>
              <a:avLst/>
              <a:gdLst>
                <a:gd name="connsiteX0" fmla="*/ 0 w 864774"/>
                <a:gd name="connsiteY0" fmla="*/ 208979 h 563117"/>
                <a:gd name="connsiteX1" fmla="*/ 0 w 864774"/>
                <a:gd name="connsiteY1" fmla="*/ 563118 h 563117"/>
                <a:gd name="connsiteX2" fmla="*/ 101251 w 864774"/>
                <a:gd name="connsiteY2" fmla="*/ 563118 h 563117"/>
                <a:gd name="connsiteX3" fmla="*/ 158877 w 864774"/>
                <a:gd name="connsiteY3" fmla="*/ 505492 h 563117"/>
                <a:gd name="connsiteX4" fmla="*/ 158877 w 864774"/>
                <a:gd name="connsiteY4" fmla="*/ 415671 h 563117"/>
                <a:gd name="connsiteX5" fmla="*/ 268319 w 864774"/>
                <a:gd name="connsiteY5" fmla="*/ 415671 h 563117"/>
                <a:gd name="connsiteX6" fmla="*/ 325945 w 864774"/>
                <a:gd name="connsiteY6" fmla="*/ 358045 h 563117"/>
                <a:gd name="connsiteX7" fmla="*/ 325945 w 864774"/>
                <a:gd name="connsiteY7" fmla="*/ 321564 h 563117"/>
                <a:gd name="connsiteX8" fmla="*/ 381095 w 864774"/>
                <a:gd name="connsiteY8" fmla="*/ 280511 h 563117"/>
                <a:gd name="connsiteX9" fmla="*/ 864775 w 864774"/>
                <a:gd name="connsiteY9" fmla="*/ 280416 h 563117"/>
                <a:gd name="connsiteX10" fmla="*/ 864775 w 864774"/>
                <a:gd name="connsiteY10" fmla="*/ 278416 h 563117"/>
                <a:gd name="connsiteX11" fmla="*/ 856679 w 864774"/>
                <a:gd name="connsiteY11" fmla="*/ 278416 h 563117"/>
                <a:gd name="connsiteX12" fmla="*/ 799052 w 864774"/>
                <a:gd name="connsiteY12" fmla="*/ 220789 h 563117"/>
                <a:gd name="connsiteX13" fmla="*/ 799052 w 864774"/>
                <a:gd name="connsiteY13" fmla="*/ 1143 h 563117"/>
                <a:gd name="connsiteX14" fmla="*/ 786575 w 864774"/>
                <a:gd name="connsiteY14" fmla="*/ 0 h 563117"/>
                <a:gd name="connsiteX15" fmla="*/ 453580 w 864774"/>
                <a:gd name="connsiteY15" fmla="*/ 0 h 563117"/>
                <a:gd name="connsiteX16" fmla="*/ 404050 w 864774"/>
                <a:gd name="connsiteY16" fmla="*/ 0 h 563117"/>
                <a:gd name="connsiteX17" fmla="*/ 288703 w 864774"/>
                <a:gd name="connsiteY17" fmla="*/ 0 h 563117"/>
                <a:gd name="connsiteX18" fmla="*/ 218884 w 864774"/>
                <a:gd name="connsiteY18" fmla="*/ 64389 h 563117"/>
                <a:gd name="connsiteX19" fmla="*/ 138113 w 864774"/>
                <a:gd name="connsiteY19" fmla="*/ 138874 h 563117"/>
                <a:gd name="connsiteX20" fmla="*/ 69913 w 864774"/>
                <a:gd name="connsiteY20" fmla="*/ 138874 h 563117"/>
                <a:gd name="connsiteX21" fmla="*/ 0 w 864774"/>
                <a:gd name="connsiteY21" fmla="*/ 208979 h 56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4774" h="563117">
                  <a:moveTo>
                    <a:pt x="0" y="208979"/>
                  </a:moveTo>
                  <a:lnTo>
                    <a:pt x="0" y="563118"/>
                  </a:lnTo>
                  <a:lnTo>
                    <a:pt x="101251" y="563118"/>
                  </a:lnTo>
                  <a:cubicBezTo>
                    <a:pt x="132969" y="563118"/>
                    <a:pt x="158877" y="537210"/>
                    <a:pt x="158877" y="505492"/>
                  </a:cubicBezTo>
                  <a:lnTo>
                    <a:pt x="158877" y="415671"/>
                  </a:lnTo>
                  <a:lnTo>
                    <a:pt x="268319" y="415671"/>
                  </a:lnTo>
                  <a:cubicBezTo>
                    <a:pt x="300038" y="415671"/>
                    <a:pt x="325945" y="389763"/>
                    <a:pt x="325945" y="358045"/>
                  </a:cubicBezTo>
                  <a:lnTo>
                    <a:pt x="325945" y="321564"/>
                  </a:lnTo>
                  <a:cubicBezTo>
                    <a:pt x="333089" y="297847"/>
                    <a:pt x="355187" y="280511"/>
                    <a:pt x="381095" y="280511"/>
                  </a:cubicBezTo>
                  <a:cubicBezTo>
                    <a:pt x="546449" y="280511"/>
                    <a:pt x="390430" y="280416"/>
                    <a:pt x="864775" y="280416"/>
                  </a:cubicBezTo>
                  <a:lnTo>
                    <a:pt x="864775" y="278416"/>
                  </a:lnTo>
                  <a:lnTo>
                    <a:pt x="856679" y="278416"/>
                  </a:lnTo>
                  <a:cubicBezTo>
                    <a:pt x="825055" y="278416"/>
                    <a:pt x="799052" y="252508"/>
                    <a:pt x="799052" y="220789"/>
                  </a:cubicBezTo>
                  <a:lnTo>
                    <a:pt x="799052" y="1143"/>
                  </a:lnTo>
                  <a:cubicBezTo>
                    <a:pt x="795052" y="381"/>
                    <a:pt x="790860" y="0"/>
                    <a:pt x="786575" y="0"/>
                  </a:cubicBezTo>
                  <a:lnTo>
                    <a:pt x="453580" y="0"/>
                  </a:lnTo>
                  <a:lnTo>
                    <a:pt x="404050" y="0"/>
                  </a:lnTo>
                  <a:lnTo>
                    <a:pt x="288703" y="0"/>
                  </a:lnTo>
                  <a:cubicBezTo>
                    <a:pt x="252126" y="0"/>
                    <a:pt x="221742" y="28480"/>
                    <a:pt x="218884" y="64389"/>
                  </a:cubicBezTo>
                  <a:cubicBezTo>
                    <a:pt x="215551" y="106585"/>
                    <a:pt x="180499" y="138874"/>
                    <a:pt x="138113" y="138874"/>
                  </a:cubicBezTo>
                  <a:lnTo>
                    <a:pt x="69913" y="138874"/>
                  </a:lnTo>
                  <a:cubicBezTo>
                    <a:pt x="31528" y="138970"/>
                    <a:pt x="0" y="170497"/>
                    <a:pt x="0" y="20897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2" name="Freeform: Shape 121">
              <a:extLst>
                <a:ext uri="{FF2B5EF4-FFF2-40B4-BE49-F238E27FC236}">
                  <a16:creationId xmlns:a16="http://schemas.microsoft.com/office/drawing/2014/main" id="{2196E3EC-3083-4807-880D-1039E101BB0A}"/>
                </a:ext>
              </a:extLst>
            </p:cNvPr>
            <p:cNvSpPr/>
            <p:nvPr/>
          </p:nvSpPr>
          <p:spPr>
            <a:xfrm>
              <a:off x="4017848" y="3391550"/>
              <a:ext cx="1149861" cy="437387"/>
            </a:xfrm>
            <a:custGeom>
              <a:avLst/>
              <a:gdLst>
                <a:gd name="connsiteX0" fmla="*/ 16292 w 1149861"/>
                <a:gd name="connsiteY0" fmla="*/ 437388 h 437387"/>
                <a:gd name="connsiteX1" fmla="*/ 927834 w 1149861"/>
                <a:gd name="connsiteY1" fmla="*/ 437388 h 437387"/>
                <a:gd name="connsiteX2" fmla="*/ 985460 w 1149861"/>
                <a:gd name="connsiteY2" fmla="*/ 379762 h 437387"/>
                <a:gd name="connsiteX3" fmla="*/ 985460 w 1149861"/>
                <a:gd name="connsiteY3" fmla="*/ 216217 h 437387"/>
                <a:gd name="connsiteX4" fmla="*/ 1066423 w 1149861"/>
                <a:gd name="connsiteY4" fmla="*/ 135255 h 437387"/>
                <a:gd name="connsiteX5" fmla="*/ 1092236 w 1149861"/>
                <a:gd name="connsiteY5" fmla="*/ 135255 h 437387"/>
                <a:gd name="connsiteX6" fmla="*/ 1149862 w 1149861"/>
                <a:gd name="connsiteY6" fmla="*/ 77629 h 437387"/>
                <a:gd name="connsiteX7" fmla="*/ 1149862 w 1149861"/>
                <a:gd name="connsiteY7" fmla="*/ 57626 h 437387"/>
                <a:gd name="connsiteX8" fmla="*/ 1092236 w 1149861"/>
                <a:gd name="connsiteY8" fmla="*/ 0 h 437387"/>
                <a:gd name="connsiteX9" fmla="*/ 927834 w 1149861"/>
                <a:gd name="connsiteY9" fmla="*/ 0 h 437387"/>
                <a:gd name="connsiteX10" fmla="*/ 698662 w 1149861"/>
                <a:gd name="connsiteY10" fmla="*/ 0 h 437387"/>
                <a:gd name="connsiteX11" fmla="*/ 641322 w 1149861"/>
                <a:gd name="connsiteY11" fmla="*/ 71056 h 437387"/>
                <a:gd name="connsiteX12" fmla="*/ 571504 w 1149861"/>
                <a:gd name="connsiteY12" fmla="*/ 135446 h 437387"/>
                <a:gd name="connsiteX13" fmla="*/ 456156 w 1149861"/>
                <a:gd name="connsiteY13" fmla="*/ 135446 h 437387"/>
                <a:gd name="connsiteX14" fmla="*/ 406626 w 1149861"/>
                <a:gd name="connsiteY14" fmla="*/ 135446 h 437387"/>
                <a:gd name="connsiteX15" fmla="*/ 165262 w 1149861"/>
                <a:gd name="connsiteY15" fmla="*/ 135446 h 437387"/>
                <a:gd name="connsiteX16" fmla="*/ 165262 w 1149861"/>
                <a:gd name="connsiteY16" fmla="*/ 232696 h 437387"/>
                <a:gd name="connsiteX17" fmla="*/ 107636 w 1149861"/>
                <a:gd name="connsiteY17" fmla="*/ 290322 h 437387"/>
                <a:gd name="connsiteX18" fmla="*/ 72775 w 1149861"/>
                <a:gd name="connsiteY18" fmla="*/ 290322 h 437387"/>
                <a:gd name="connsiteX19" fmla="*/ 99 w 1149861"/>
                <a:gd name="connsiteY19" fmla="*/ 366998 h 437387"/>
                <a:gd name="connsiteX20" fmla="*/ 99 w 1149861"/>
                <a:gd name="connsiteY20" fmla="*/ 435007 h 437387"/>
                <a:gd name="connsiteX21" fmla="*/ 16292 w 1149861"/>
                <a:gd name="connsiteY21" fmla="*/ 437388 h 43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9861" h="437387">
                  <a:moveTo>
                    <a:pt x="16292" y="437388"/>
                  </a:moveTo>
                  <a:lnTo>
                    <a:pt x="927834" y="437388"/>
                  </a:lnTo>
                  <a:cubicBezTo>
                    <a:pt x="959552" y="437388"/>
                    <a:pt x="985460" y="411480"/>
                    <a:pt x="985460" y="379762"/>
                  </a:cubicBezTo>
                  <a:lnTo>
                    <a:pt x="985460" y="216217"/>
                  </a:lnTo>
                  <a:cubicBezTo>
                    <a:pt x="985460" y="171640"/>
                    <a:pt x="1021846" y="135255"/>
                    <a:pt x="1066423" y="135255"/>
                  </a:cubicBezTo>
                  <a:lnTo>
                    <a:pt x="1092236" y="135255"/>
                  </a:lnTo>
                  <a:cubicBezTo>
                    <a:pt x="1123954" y="135255"/>
                    <a:pt x="1149862" y="109347"/>
                    <a:pt x="1149862" y="77629"/>
                  </a:cubicBezTo>
                  <a:lnTo>
                    <a:pt x="1149862" y="57626"/>
                  </a:lnTo>
                  <a:cubicBezTo>
                    <a:pt x="1149862" y="25908"/>
                    <a:pt x="1123954" y="0"/>
                    <a:pt x="1092236" y="0"/>
                  </a:cubicBezTo>
                  <a:lnTo>
                    <a:pt x="927834" y="0"/>
                  </a:lnTo>
                  <a:lnTo>
                    <a:pt x="698662" y="0"/>
                  </a:lnTo>
                  <a:cubicBezTo>
                    <a:pt x="667420" y="9334"/>
                    <a:pt x="644084" y="36957"/>
                    <a:pt x="641322" y="71056"/>
                  </a:cubicBezTo>
                  <a:cubicBezTo>
                    <a:pt x="638465" y="106966"/>
                    <a:pt x="608175" y="135446"/>
                    <a:pt x="571504" y="135446"/>
                  </a:cubicBezTo>
                  <a:lnTo>
                    <a:pt x="456156" y="135446"/>
                  </a:lnTo>
                  <a:lnTo>
                    <a:pt x="406626" y="135446"/>
                  </a:lnTo>
                  <a:lnTo>
                    <a:pt x="165262" y="135446"/>
                  </a:lnTo>
                  <a:lnTo>
                    <a:pt x="165262" y="232696"/>
                  </a:lnTo>
                  <a:cubicBezTo>
                    <a:pt x="165262" y="264414"/>
                    <a:pt x="139354" y="290322"/>
                    <a:pt x="107636" y="290322"/>
                  </a:cubicBezTo>
                  <a:lnTo>
                    <a:pt x="72775" y="290322"/>
                  </a:lnTo>
                  <a:cubicBezTo>
                    <a:pt x="16482" y="290322"/>
                    <a:pt x="-1520" y="345376"/>
                    <a:pt x="99" y="366998"/>
                  </a:cubicBezTo>
                  <a:lnTo>
                    <a:pt x="99" y="435007"/>
                  </a:lnTo>
                  <a:cubicBezTo>
                    <a:pt x="5338" y="436626"/>
                    <a:pt x="10672" y="437388"/>
                    <a:pt x="16292" y="437388"/>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3" name="Freeform: Shape 122">
              <a:extLst>
                <a:ext uri="{FF2B5EF4-FFF2-40B4-BE49-F238E27FC236}">
                  <a16:creationId xmlns:a16="http://schemas.microsoft.com/office/drawing/2014/main" id="{C6862D5D-B4FD-494B-8DB6-CCE1245FA70B}"/>
                </a:ext>
              </a:extLst>
            </p:cNvPr>
            <p:cNvSpPr/>
            <p:nvPr/>
          </p:nvSpPr>
          <p:spPr>
            <a:xfrm>
              <a:off x="4975781" y="4445015"/>
              <a:ext cx="307848" cy="259556"/>
            </a:xfrm>
            <a:custGeom>
              <a:avLst/>
              <a:gdLst>
                <a:gd name="connsiteX0" fmla="*/ 115157 w 307848"/>
                <a:gd name="connsiteY0" fmla="*/ 0 h 259556"/>
                <a:gd name="connsiteX1" fmla="*/ 0 w 307848"/>
                <a:gd name="connsiteY1" fmla="*/ 114300 h 259556"/>
                <a:gd name="connsiteX2" fmla="*/ 0 w 307848"/>
                <a:gd name="connsiteY2" fmla="*/ 259556 h 259556"/>
                <a:gd name="connsiteX3" fmla="*/ 115157 w 307848"/>
                <a:gd name="connsiteY3" fmla="*/ 259556 h 259556"/>
                <a:gd name="connsiteX4" fmla="*/ 154305 w 307848"/>
                <a:gd name="connsiteY4" fmla="*/ 259556 h 259556"/>
                <a:gd name="connsiteX5" fmla="*/ 307848 w 307848"/>
                <a:gd name="connsiteY5" fmla="*/ 259556 h 259556"/>
                <a:gd name="connsiteX6" fmla="*/ 307848 w 307848"/>
                <a:gd name="connsiteY6" fmla="*/ 0 h 259556"/>
                <a:gd name="connsiteX7" fmla="*/ 115157 w 307848"/>
                <a:gd name="connsiteY7" fmla="*/ 0 h 25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848" h="259556">
                  <a:moveTo>
                    <a:pt x="115157" y="0"/>
                  </a:moveTo>
                  <a:cubicBezTo>
                    <a:pt x="51816" y="0"/>
                    <a:pt x="0" y="51435"/>
                    <a:pt x="0" y="114300"/>
                  </a:cubicBezTo>
                  <a:lnTo>
                    <a:pt x="0" y="259556"/>
                  </a:lnTo>
                  <a:lnTo>
                    <a:pt x="115157" y="259556"/>
                  </a:lnTo>
                  <a:lnTo>
                    <a:pt x="154305" y="259556"/>
                  </a:lnTo>
                  <a:lnTo>
                    <a:pt x="307848" y="259556"/>
                  </a:lnTo>
                  <a:lnTo>
                    <a:pt x="307848" y="0"/>
                  </a:lnTo>
                  <a:lnTo>
                    <a:pt x="115157"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4" name="Freeform: Shape 123">
              <a:extLst>
                <a:ext uri="{FF2B5EF4-FFF2-40B4-BE49-F238E27FC236}">
                  <a16:creationId xmlns:a16="http://schemas.microsoft.com/office/drawing/2014/main" id="{BDEF878B-2EEC-44BB-BEB4-3E3EBB217931}"/>
                </a:ext>
              </a:extLst>
            </p:cNvPr>
            <p:cNvSpPr/>
            <p:nvPr/>
          </p:nvSpPr>
          <p:spPr>
            <a:xfrm>
              <a:off x="4180063" y="3970003"/>
              <a:ext cx="470820" cy="419195"/>
            </a:xfrm>
            <a:custGeom>
              <a:avLst/>
              <a:gdLst>
                <a:gd name="connsiteX0" fmla="*/ 57626 w 470820"/>
                <a:gd name="connsiteY0" fmla="*/ 571 h 419195"/>
                <a:gd name="connsiteX1" fmla="*/ 0 w 470820"/>
                <a:gd name="connsiteY1" fmla="*/ 58198 h 419195"/>
                <a:gd name="connsiteX2" fmla="*/ 0 w 470820"/>
                <a:gd name="connsiteY2" fmla="*/ 78200 h 419195"/>
                <a:gd name="connsiteX3" fmla="*/ 57626 w 470820"/>
                <a:gd name="connsiteY3" fmla="*/ 135827 h 419195"/>
                <a:gd name="connsiteX4" fmla="*/ 72771 w 470820"/>
                <a:gd name="connsiteY4" fmla="*/ 135827 h 419195"/>
                <a:gd name="connsiteX5" fmla="*/ 155353 w 470820"/>
                <a:gd name="connsiteY5" fmla="*/ 205073 h 419195"/>
                <a:gd name="connsiteX6" fmla="*/ 157448 w 470820"/>
                <a:gd name="connsiteY6" fmla="*/ 319945 h 419195"/>
                <a:gd name="connsiteX7" fmla="*/ 158877 w 470820"/>
                <a:gd name="connsiteY7" fmla="*/ 325946 h 419195"/>
                <a:gd name="connsiteX8" fmla="*/ 158877 w 470820"/>
                <a:gd name="connsiteY8" fmla="*/ 347853 h 419195"/>
                <a:gd name="connsiteX9" fmla="*/ 230219 w 470820"/>
                <a:gd name="connsiteY9" fmla="*/ 419195 h 419195"/>
                <a:gd name="connsiteX10" fmla="*/ 293275 w 470820"/>
                <a:gd name="connsiteY10" fmla="*/ 419195 h 419195"/>
                <a:gd name="connsiteX11" fmla="*/ 293275 w 470820"/>
                <a:gd name="connsiteY11" fmla="*/ 418338 h 419195"/>
                <a:gd name="connsiteX12" fmla="*/ 382714 w 470820"/>
                <a:gd name="connsiteY12" fmla="*/ 418338 h 419195"/>
                <a:gd name="connsiteX13" fmla="*/ 470821 w 470820"/>
                <a:gd name="connsiteY13" fmla="*/ 330232 h 419195"/>
                <a:gd name="connsiteX14" fmla="*/ 470821 w 470820"/>
                <a:gd name="connsiteY14" fmla="*/ 0 h 419195"/>
                <a:gd name="connsiteX15" fmla="*/ 57626 w 470820"/>
                <a:gd name="connsiteY15" fmla="*/ 571 h 41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0820" h="419195">
                  <a:moveTo>
                    <a:pt x="57626" y="571"/>
                  </a:moveTo>
                  <a:cubicBezTo>
                    <a:pt x="25908" y="571"/>
                    <a:pt x="0" y="26479"/>
                    <a:pt x="0" y="58198"/>
                  </a:cubicBezTo>
                  <a:lnTo>
                    <a:pt x="0" y="78200"/>
                  </a:lnTo>
                  <a:cubicBezTo>
                    <a:pt x="0" y="109919"/>
                    <a:pt x="25908" y="135827"/>
                    <a:pt x="57626" y="135827"/>
                  </a:cubicBezTo>
                  <a:lnTo>
                    <a:pt x="72771" y="135827"/>
                  </a:lnTo>
                  <a:cubicBezTo>
                    <a:pt x="88011" y="136303"/>
                    <a:pt x="154114" y="133160"/>
                    <a:pt x="155353" y="205073"/>
                  </a:cubicBezTo>
                  <a:lnTo>
                    <a:pt x="157448" y="319945"/>
                  </a:lnTo>
                  <a:cubicBezTo>
                    <a:pt x="158020" y="321850"/>
                    <a:pt x="158496" y="323850"/>
                    <a:pt x="158877" y="325946"/>
                  </a:cubicBezTo>
                  <a:lnTo>
                    <a:pt x="158877" y="347853"/>
                  </a:lnTo>
                  <a:cubicBezTo>
                    <a:pt x="158877" y="387096"/>
                    <a:pt x="190976" y="419195"/>
                    <a:pt x="230219" y="419195"/>
                  </a:cubicBezTo>
                  <a:lnTo>
                    <a:pt x="293275" y="419195"/>
                  </a:lnTo>
                  <a:lnTo>
                    <a:pt x="293275" y="418338"/>
                  </a:lnTo>
                  <a:lnTo>
                    <a:pt x="382714" y="418338"/>
                  </a:lnTo>
                  <a:cubicBezTo>
                    <a:pt x="431197" y="418338"/>
                    <a:pt x="470821" y="378714"/>
                    <a:pt x="470821" y="330232"/>
                  </a:cubicBezTo>
                  <a:lnTo>
                    <a:pt x="470821" y="0"/>
                  </a:lnTo>
                  <a:lnTo>
                    <a:pt x="57626" y="571"/>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5" name="Freeform: Shape 124">
              <a:extLst>
                <a:ext uri="{FF2B5EF4-FFF2-40B4-BE49-F238E27FC236}">
                  <a16:creationId xmlns:a16="http://schemas.microsoft.com/office/drawing/2014/main" id="{015E406B-7ED7-4D8F-8453-9FB621679AD5}"/>
                </a:ext>
              </a:extLst>
            </p:cNvPr>
            <p:cNvSpPr/>
            <p:nvPr/>
          </p:nvSpPr>
          <p:spPr>
            <a:xfrm>
              <a:off x="5003118" y="3381263"/>
              <a:ext cx="1432559" cy="951547"/>
            </a:xfrm>
            <a:custGeom>
              <a:avLst/>
              <a:gdLst>
                <a:gd name="connsiteX0" fmla="*/ 1331309 w 1432559"/>
                <a:gd name="connsiteY0" fmla="*/ 122872 h 951547"/>
                <a:gd name="connsiteX1" fmla="*/ 1217009 w 1432559"/>
                <a:gd name="connsiteY1" fmla="*/ 8572 h 951547"/>
                <a:gd name="connsiteX2" fmla="*/ 1217009 w 1432559"/>
                <a:gd name="connsiteY2" fmla="*/ 0 h 951547"/>
                <a:gd name="connsiteX3" fmla="*/ 508921 w 1432559"/>
                <a:gd name="connsiteY3" fmla="*/ 0 h 951547"/>
                <a:gd name="connsiteX4" fmla="*/ 459391 w 1432559"/>
                <a:gd name="connsiteY4" fmla="*/ 0 h 951547"/>
                <a:gd name="connsiteX5" fmla="*/ 344043 w 1432559"/>
                <a:gd name="connsiteY5" fmla="*/ 0 h 951547"/>
                <a:gd name="connsiteX6" fmla="*/ 274225 w 1432559"/>
                <a:gd name="connsiteY6" fmla="*/ 64389 h 951547"/>
                <a:gd name="connsiteX7" fmla="*/ 193453 w 1432559"/>
                <a:gd name="connsiteY7" fmla="*/ 138875 h 951547"/>
                <a:gd name="connsiteX8" fmla="*/ 70009 w 1432559"/>
                <a:gd name="connsiteY8" fmla="*/ 138875 h 951547"/>
                <a:gd name="connsiteX9" fmla="*/ 0 w 1432559"/>
                <a:gd name="connsiteY9" fmla="*/ 208883 h 951547"/>
                <a:gd name="connsiteX10" fmla="*/ 0 w 1432559"/>
                <a:gd name="connsiteY10" fmla="*/ 447008 h 951547"/>
                <a:gd name="connsiteX11" fmla="*/ 222980 w 1432559"/>
                <a:gd name="connsiteY11" fmla="*/ 447008 h 951547"/>
                <a:gd name="connsiteX12" fmla="*/ 281749 w 1432559"/>
                <a:gd name="connsiteY12" fmla="*/ 505778 h 951547"/>
                <a:gd name="connsiteX13" fmla="*/ 281749 w 1432559"/>
                <a:gd name="connsiteY13" fmla="*/ 542258 h 951547"/>
                <a:gd name="connsiteX14" fmla="*/ 281749 w 1432559"/>
                <a:gd name="connsiteY14" fmla="*/ 951547 h 951547"/>
                <a:gd name="connsiteX15" fmla="*/ 349853 w 1432559"/>
                <a:gd name="connsiteY15" fmla="*/ 897446 h 951547"/>
                <a:gd name="connsiteX16" fmla="*/ 418052 w 1432559"/>
                <a:gd name="connsiteY16" fmla="*/ 897446 h 951547"/>
                <a:gd name="connsiteX17" fmla="*/ 498824 w 1432559"/>
                <a:gd name="connsiteY17" fmla="*/ 822960 h 951547"/>
                <a:gd name="connsiteX18" fmla="*/ 568643 w 1432559"/>
                <a:gd name="connsiteY18" fmla="*/ 758571 h 951547"/>
                <a:gd name="connsiteX19" fmla="*/ 683990 w 1432559"/>
                <a:gd name="connsiteY19" fmla="*/ 758571 h 951547"/>
                <a:gd name="connsiteX20" fmla="*/ 733520 w 1432559"/>
                <a:gd name="connsiteY20" fmla="*/ 758571 h 951547"/>
                <a:gd name="connsiteX21" fmla="*/ 1066514 w 1432559"/>
                <a:gd name="connsiteY21" fmla="*/ 758571 h 951547"/>
                <a:gd name="connsiteX22" fmla="*/ 1078992 w 1432559"/>
                <a:gd name="connsiteY22" fmla="*/ 759714 h 951547"/>
                <a:gd name="connsiteX23" fmla="*/ 1078992 w 1432559"/>
                <a:gd name="connsiteY23" fmla="*/ 617506 h 951547"/>
                <a:gd name="connsiteX24" fmla="*/ 1136618 w 1432559"/>
                <a:gd name="connsiteY24" fmla="*/ 559880 h 951547"/>
                <a:gd name="connsiteX25" fmla="*/ 1156621 w 1432559"/>
                <a:gd name="connsiteY25" fmla="*/ 559880 h 951547"/>
                <a:gd name="connsiteX26" fmla="*/ 1158335 w 1432559"/>
                <a:gd name="connsiteY26" fmla="*/ 559880 h 951547"/>
                <a:gd name="connsiteX27" fmla="*/ 1209199 w 1432559"/>
                <a:gd name="connsiteY27" fmla="*/ 559880 h 951547"/>
                <a:gd name="connsiteX28" fmla="*/ 1266825 w 1432559"/>
                <a:gd name="connsiteY28" fmla="*/ 502253 h 951547"/>
                <a:gd name="connsiteX29" fmla="*/ 1266825 w 1432559"/>
                <a:gd name="connsiteY29" fmla="*/ 425768 h 951547"/>
                <a:gd name="connsiteX30" fmla="*/ 1349121 w 1432559"/>
                <a:gd name="connsiteY30" fmla="*/ 425768 h 951547"/>
                <a:gd name="connsiteX31" fmla="*/ 1432560 w 1432559"/>
                <a:gd name="connsiteY31" fmla="*/ 342329 h 951547"/>
                <a:gd name="connsiteX32" fmla="*/ 1432560 w 1432559"/>
                <a:gd name="connsiteY32" fmla="*/ 122777 h 951547"/>
                <a:gd name="connsiteX33" fmla="*/ 1331309 w 1432559"/>
                <a:gd name="connsiteY33" fmla="*/ 122777 h 95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32559" h="951547">
                  <a:moveTo>
                    <a:pt x="1331309" y="122872"/>
                  </a:moveTo>
                  <a:cubicBezTo>
                    <a:pt x="1268444" y="122872"/>
                    <a:pt x="1217009" y="71438"/>
                    <a:pt x="1217009" y="8572"/>
                  </a:cubicBezTo>
                  <a:lnTo>
                    <a:pt x="1217009" y="0"/>
                  </a:lnTo>
                  <a:lnTo>
                    <a:pt x="508921" y="0"/>
                  </a:lnTo>
                  <a:lnTo>
                    <a:pt x="459391" y="0"/>
                  </a:lnTo>
                  <a:lnTo>
                    <a:pt x="344043" y="0"/>
                  </a:lnTo>
                  <a:cubicBezTo>
                    <a:pt x="307467" y="0"/>
                    <a:pt x="277082" y="28480"/>
                    <a:pt x="274225" y="64389"/>
                  </a:cubicBezTo>
                  <a:cubicBezTo>
                    <a:pt x="270891" y="106585"/>
                    <a:pt x="235839" y="138875"/>
                    <a:pt x="193453" y="138875"/>
                  </a:cubicBezTo>
                  <a:lnTo>
                    <a:pt x="70009" y="138875"/>
                  </a:lnTo>
                  <a:cubicBezTo>
                    <a:pt x="31528" y="138875"/>
                    <a:pt x="0" y="170497"/>
                    <a:pt x="0" y="208883"/>
                  </a:cubicBezTo>
                  <a:lnTo>
                    <a:pt x="0" y="447008"/>
                  </a:lnTo>
                  <a:lnTo>
                    <a:pt x="222980" y="447008"/>
                  </a:lnTo>
                  <a:cubicBezTo>
                    <a:pt x="255270" y="447008"/>
                    <a:pt x="281749" y="473488"/>
                    <a:pt x="281749" y="505778"/>
                  </a:cubicBezTo>
                  <a:lnTo>
                    <a:pt x="281749" y="542258"/>
                  </a:lnTo>
                  <a:lnTo>
                    <a:pt x="281749" y="951547"/>
                  </a:lnTo>
                  <a:cubicBezTo>
                    <a:pt x="288988" y="920687"/>
                    <a:pt x="316896" y="897446"/>
                    <a:pt x="349853" y="897446"/>
                  </a:cubicBezTo>
                  <a:lnTo>
                    <a:pt x="418052" y="897446"/>
                  </a:lnTo>
                  <a:cubicBezTo>
                    <a:pt x="460343" y="897446"/>
                    <a:pt x="495395" y="865156"/>
                    <a:pt x="498824" y="822960"/>
                  </a:cubicBezTo>
                  <a:cubicBezTo>
                    <a:pt x="501682" y="787051"/>
                    <a:pt x="532066" y="758571"/>
                    <a:pt x="568643" y="758571"/>
                  </a:cubicBezTo>
                  <a:lnTo>
                    <a:pt x="683990" y="758571"/>
                  </a:lnTo>
                  <a:lnTo>
                    <a:pt x="733520" y="758571"/>
                  </a:lnTo>
                  <a:lnTo>
                    <a:pt x="1066514" y="758571"/>
                  </a:lnTo>
                  <a:cubicBezTo>
                    <a:pt x="1070800" y="758571"/>
                    <a:pt x="1074896" y="758952"/>
                    <a:pt x="1078992" y="759714"/>
                  </a:cubicBezTo>
                  <a:lnTo>
                    <a:pt x="1078992" y="617506"/>
                  </a:lnTo>
                  <a:cubicBezTo>
                    <a:pt x="1078992" y="585788"/>
                    <a:pt x="1104900" y="559880"/>
                    <a:pt x="1136618" y="559880"/>
                  </a:cubicBezTo>
                  <a:lnTo>
                    <a:pt x="1156621" y="559880"/>
                  </a:lnTo>
                  <a:cubicBezTo>
                    <a:pt x="1157192" y="559880"/>
                    <a:pt x="1157764" y="559880"/>
                    <a:pt x="1158335" y="559880"/>
                  </a:cubicBezTo>
                  <a:lnTo>
                    <a:pt x="1209199" y="559880"/>
                  </a:lnTo>
                  <a:cubicBezTo>
                    <a:pt x="1240917" y="559880"/>
                    <a:pt x="1266825" y="533972"/>
                    <a:pt x="1266825" y="502253"/>
                  </a:cubicBezTo>
                  <a:lnTo>
                    <a:pt x="1266825" y="425768"/>
                  </a:lnTo>
                  <a:lnTo>
                    <a:pt x="1349121" y="425768"/>
                  </a:lnTo>
                  <a:cubicBezTo>
                    <a:pt x="1395031" y="425768"/>
                    <a:pt x="1432560" y="388239"/>
                    <a:pt x="1432560" y="342329"/>
                  </a:cubicBezTo>
                  <a:lnTo>
                    <a:pt x="1432560" y="122777"/>
                  </a:lnTo>
                  <a:lnTo>
                    <a:pt x="1331309" y="122777"/>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6" name="Freeform: Shape 125">
              <a:extLst>
                <a:ext uri="{FF2B5EF4-FFF2-40B4-BE49-F238E27FC236}">
                  <a16:creationId xmlns:a16="http://schemas.microsoft.com/office/drawing/2014/main" id="{FDA9CE58-0B13-4CCA-AEB4-660DF867DAE3}"/>
                </a:ext>
              </a:extLst>
            </p:cNvPr>
            <p:cNvSpPr/>
            <p:nvPr/>
          </p:nvSpPr>
          <p:spPr>
            <a:xfrm>
              <a:off x="3245469" y="381555"/>
              <a:ext cx="1149858" cy="1834229"/>
            </a:xfrm>
            <a:custGeom>
              <a:avLst/>
              <a:gdLst>
                <a:gd name="connsiteX0" fmla="*/ 935450 w 1149858"/>
                <a:gd name="connsiteY0" fmla="*/ 0 h 1834229"/>
                <a:gd name="connsiteX1" fmla="*/ 644367 w 1149858"/>
                <a:gd name="connsiteY1" fmla="*/ 0 h 1834229"/>
                <a:gd name="connsiteX2" fmla="*/ 436912 w 1149858"/>
                <a:gd name="connsiteY2" fmla="*/ 0 h 1834229"/>
                <a:gd name="connsiteX3" fmla="*/ 340043 w 1149858"/>
                <a:gd name="connsiteY3" fmla="*/ 96869 h 1834229"/>
                <a:gd name="connsiteX4" fmla="*/ 340043 w 1149858"/>
                <a:gd name="connsiteY4" fmla="*/ 393764 h 1834229"/>
                <a:gd name="connsiteX5" fmla="*/ 98774 w 1149858"/>
                <a:gd name="connsiteY5" fmla="*/ 393764 h 1834229"/>
                <a:gd name="connsiteX6" fmla="*/ 1905 w 1149858"/>
                <a:gd name="connsiteY6" fmla="*/ 490633 h 1834229"/>
                <a:gd name="connsiteX7" fmla="*/ 1905 w 1149858"/>
                <a:gd name="connsiteY7" fmla="*/ 659606 h 1834229"/>
                <a:gd name="connsiteX8" fmla="*/ 0 w 1149858"/>
                <a:gd name="connsiteY8" fmla="*/ 659892 h 1834229"/>
                <a:gd name="connsiteX9" fmla="*/ 0 w 1149858"/>
                <a:gd name="connsiteY9" fmla="*/ 916305 h 1834229"/>
                <a:gd name="connsiteX10" fmla="*/ 0 w 1149858"/>
                <a:gd name="connsiteY10" fmla="*/ 998410 h 1834229"/>
                <a:gd name="connsiteX11" fmla="*/ 0 w 1149858"/>
                <a:gd name="connsiteY11" fmla="*/ 1315593 h 1834229"/>
                <a:gd name="connsiteX12" fmla="*/ 78486 w 1149858"/>
                <a:gd name="connsiteY12" fmla="*/ 1398842 h 1834229"/>
                <a:gd name="connsiteX13" fmla="*/ 154686 w 1149858"/>
                <a:gd name="connsiteY13" fmla="*/ 1479709 h 1834229"/>
                <a:gd name="connsiteX14" fmla="*/ 154686 w 1149858"/>
                <a:gd name="connsiteY14" fmla="*/ 1601343 h 1834229"/>
                <a:gd name="connsiteX15" fmla="*/ 234506 w 1149858"/>
                <a:gd name="connsiteY15" fmla="*/ 1684687 h 1834229"/>
                <a:gd name="connsiteX16" fmla="*/ 312039 w 1149858"/>
                <a:gd name="connsiteY16" fmla="*/ 1765649 h 1834229"/>
                <a:gd name="connsiteX17" fmla="*/ 312039 w 1149858"/>
                <a:gd name="connsiteY17" fmla="*/ 1776603 h 1834229"/>
                <a:gd name="connsiteX18" fmla="*/ 369665 w 1149858"/>
                <a:gd name="connsiteY18" fmla="*/ 1834229 h 1834229"/>
                <a:gd name="connsiteX19" fmla="*/ 389668 w 1149858"/>
                <a:gd name="connsiteY19" fmla="*/ 1834229 h 1834229"/>
                <a:gd name="connsiteX20" fmla="*/ 447294 w 1149858"/>
                <a:gd name="connsiteY20" fmla="*/ 1776603 h 1834229"/>
                <a:gd name="connsiteX21" fmla="*/ 447294 w 1149858"/>
                <a:gd name="connsiteY21" fmla="*/ 1765745 h 1834229"/>
                <a:gd name="connsiteX22" fmla="*/ 528257 w 1149858"/>
                <a:gd name="connsiteY22" fmla="*/ 1684782 h 1834229"/>
                <a:gd name="connsiteX23" fmla="*/ 681323 w 1149858"/>
                <a:gd name="connsiteY23" fmla="*/ 1684782 h 1834229"/>
                <a:gd name="connsiteX24" fmla="*/ 764762 w 1149858"/>
                <a:gd name="connsiteY24" fmla="*/ 1601343 h 1834229"/>
                <a:gd name="connsiteX25" fmla="*/ 764762 w 1149858"/>
                <a:gd name="connsiteY25" fmla="*/ 1348835 h 1834229"/>
                <a:gd name="connsiteX26" fmla="*/ 681323 w 1149858"/>
                <a:gd name="connsiteY26" fmla="*/ 1265396 h 1834229"/>
                <a:gd name="connsiteX27" fmla="*/ 602171 w 1149858"/>
                <a:gd name="connsiteY27" fmla="*/ 1186910 h 1834229"/>
                <a:gd name="connsiteX28" fmla="*/ 683133 w 1149858"/>
                <a:gd name="connsiteY28" fmla="*/ 1105948 h 1834229"/>
                <a:gd name="connsiteX29" fmla="*/ 860870 w 1149858"/>
                <a:gd name="connsiteY29" fmla="*/ 1105948 h 1834229"/>
                <a:gd name="connsiteX30" fmla="*/ 918496 w 1149858"/>
                <a:gd name="connsiteY30" fmla="*/ 1048322 h 1834229"/>
                <a:gd name="connsiteX31" fmla="*/ 918496 w 1149858"/>
                <a:gd name="connsiteY31" fmla="*/ 1028319 h 1834229"/>
                <a:gd name="connsiteX32" fmla="*/ 860870 w 1149858"/>
                <a:gd name="connsiteY32" fmla="*/ 970693 h 1834229"/>
                <a:gd name="connsiteX33" fmla="*/ 845725 w 1149858"/>
                <a:gd name="connsiteY33" fmla="*/ 970693 h 1834229"/>
                <a:gd name="connsiteX34" fmla="*/ 764762 w 1149858"/>
                <a:gd name="connsiteY34" fmla="*/ 889730 h 1834229"/>
                <a:gd name="connsiteX35" fmla="*/ 764762 w 1149858"/>
                <a:gd name="connsiteY35" fmla="*/ 759047 h 1834229"/>
                <a:gd name="connsiteX36" fmla="*/ 763905 w 1149858"/>
                <a:gd name="connsiteY36" fmla="*/ 730282 h 1834229"/>
                <a:gd name="connsiteX37" fmla="*/ 798862 w 1149858"/>
                <a:gd name="connsiteY37" fmla="*/ 730282 h 1834229"/>
                <a:gd name="connsiteX38" fmla="*/ 935355 w 1149858"/>
                <a:gd name="connsiteY38" fmla="*/ 640937 h 1834229"/>
                <a:gd name="connsiteX39" fmla="*/ 935355 w 1149858"/>
                <a:gd name="connsiteY39" fmla="*/ 636556 h 1834229"/>
                <a:gd name="connsiteX40" fmla="*/ 935355 w 1149858"/>
                <a:gd name="connsiteY40" fmla="*/ 626555 h 1834229"/>
                <a:gd name="connsiteX41" fmla="*/ 1006221 w 1149858"/>
                <a:gd name="connsiteY41" fmla="*/ 626555 h 1834229"/>
                <a:gd name="connsiteX42" fmla="*/ 1149858 w 1149858"/>
                <a:gd name="connsiteY42" fmla="*/ 490061 h 1834229"/>
                <a:gd name="connsiteX43" fmla="*/ 1149858 w 1149858"/>
                <a:gd name="connsiteY43" fmla="*/ 0 h 1834229"/>
                <a:gd name="connsiteX44" fmla="*/ 935450 w 1149858"/>
                <a:gd name="connsiteY44" fmla="*/ 0 h 18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49858" h="1834229">
                  <a:moveTo>
                    <a:pt x="935450" y="0"/>
                  </a:moveTo>
                  <a:lnTo>
                    <a:pt x="644367" y="0"/>
                  </a:lnTo>
                  <a:lnTo>
                    <a:pt x="436912" y="0"/>
                  </a:lnTo>
                  <a:cubicBezTo>
                    <a:pt x="383477" y="0"/>
                    <a:pt x="340043" y="43339"/>
                    <a:pt x="340043" y="96869"/>
                  </a:cubicBezTo>
                  <a:lnTo>
                    <a:pt x="340043" y="393764"/>
                  </a:lnTo>
                  <a:lnTo>
                    <a:pt x="98774" y="393764"/>
                  </a:lnTo>
                  <a:cubicBezTo>
                    <a:pt x="45339" y="393764"/>
                    <a:pt x="1905" y="437102"/>
                    <a:pt x="1905" y="490633"/>
                  </a:cubicBezTo>
                  <a:lnTo>
                    <a:pt x="1905" y="659606"/>
                  </a:lnTo>
                  <a:lnTo>
                    <a:pt x="0" y="659892"/>
                  </a:lnTo>
                  <a:lnTo>
                    <a:pt x="0" y="916305"/>
                  </a:lnTo>
                  <a:lnTo>
                    <a:pt x="0" y="998410"/>
                  </a:lnTo>
                  <a:lnTo>
                    <a:pt x="0" y="1315593"/>
                  </a:lnTo>
                  <a:cubicBezTo>
                    <a:pt x="0" y="1359789"/>
                    <a:pt x="34862" y="1396270"/>
                    <a:pt x="78486" y="1398842"/>
                  </a:cubicBezTo>
                  <a:cubicBezTo>
                    <a:pt x="121349" y="1401413"/>
                    <a:pt x="154686" y="1436751"/>
                    <a:pt x="154686" y="1479709"/>
                  </a:cubicBezTo>
                  <a:lnTo>
                    <a:pt x="154686" y="1601343"/>
                  </a:lnTo>
                  <a:cubicBezTo>
                    <a:pt x="154686" y="1646015"/>
                    <a:pt x="190310" y="1682782"/>
                    <a:pt x="234506" y="1684687"/>
                  </a:cubicBezTo>
                  <a:cubicBezTo>
                    <a:pt x="277844" y="1686592"/>
                    <a:pt x="312039" y="1722215"/>
                    <a:pt x="312039" y="1765649"/>
                  </a:cubicBezTo>
                  <a:lnTo>
                    <a:pt x="312039" y="1776603"/>
                  </a:lnTo>
                  <a:cubicBezTo>
                    <a:pt x="312039" y="1808321"/>
                    <a:pt x="337947" y="1834229"/>
                    <a:pt x="369665" y="1834229"/>
                  </a:cubicBezTo>
                  <a:lnTo>
                    <a:pt x="389668" y="1834229"/>
                  </a:lnTo>
                  <a:cubicBezTo>
                    <a:pt x="421386" y="1834229"/>
                    <a:pt x="447294" y="1808321"/>
                    <a:pt x="447294" y="1776603"/>
                  </a:cubicBezTo>
                  <a:lnTo>
                    <a:pt x="447294" y="1765745"/>
                  </a:lnTo>
                  <a:cubicBezTo>
                    <a:pt x="447294" y="1721168"/>
                    <a:pt x="483680" y="1684782"/>
                    <a:pt x="528257" y="1684782"/>
                  </a:cubicBezTo>
                  <a:lnTo>
                    <a:pt x="681323" y="1684782"/>
                  </a:lnTo>
                  <a:cubicBezTo>
                    <a:pt x="727234" y="1684782"/>
                    <a:pt x="764762" y="1647254"/>
                    <a:pt x="764762" y="1601343"/>
                  </a:cubicBezTo>
                  <a:lnTo>
                    <a:pt x="764762" y="1348835"/>
                  </a:lnTo>
                  <a:cubicBezTo>
                    <a:pt x="764762" y="1302925"/>
                    <a:pt x="726662" y="1258253"/>
                    <a:pt x="681323" y="1265396"/>
                  </a:cubicBezTo>
                  <a:cubicBezTo>
                    <a:pt x="633508" y="1272921"/>
                    <a:pt x="601028" y="1256348"/>
                    <a:pt x="602171" y="1186910"/>
                  </a:cubicBezTo>
                  <a:cubicBezTo>
                    <a:pt x="602933" y="1142333"/>
                    <a:pt x="638556" y="1105948"/>
                    <a:pt x="683133" y="1105948"/>
                  </a:cubicBezTo>
                  <a:lnTo>
                    <a:pt x="860870" y="1105948"/>
                  </a:lnTo>
                  <a:cubicBezTo>
                    <a:pt x="892588" y="1105948"/>
                    <a:pt x="918496" y="1080040"/>
                    <a:pt x="918496" y="1048322"/>
                  </a:cubicBezTo>
                  <a:lnTo>
                    <a:pt x="918496" y="1028319"/>
                  </a:lnTo>
                  <a:cubicBezTo>
                    <a:pt x="918496" y="996601"/>
                    <a:pt x="892588" y="970693"/>
                    <a:pt x="860870" y="970693"/>
                  </a:cubicBezTo>
                  <a:lnTo>
                    <a:pt x="845725" y="970693"/>
                  </a:lnTo>
                  <a:cubicBezTo>
                    <a:pt x="801148" y="970693"/>
                    <a:pt x="764762" y="934307"/>
                    <a:pt x="764762" y="889730"/>
                  </a:cubicBezTo>
                  <a:lnTo>
                    <a:pt x="764762" y="759047"/>
                  </a:lnTo>
                  <a:cubicBezTo>
                    <a:pt x="764762" y="748951"/>
                    <a:pt x="764381" y="740950"/>
                    <a:pt x="763905" y="730282"/>
                  </a:cubicBezTo>
                  <a:lnTo>
                    <a:pt x="798862" y="730282"/>
                  </a:lnTo>
                  <a:cubicBezTo>
                    <a:pt x="874300" y="730282"/>
                    <a:pt x="935355" y="716375"/>
                    <a:pt x="935355" y="640937"/>
                  </a:cubicBezTo>
                  <a:lnTo>
                    <a:pt x="935355" y="636556"/>
                  </a:lnTo>
                  <a:lnTo>
                    <a:pt x="935355" y="626555"/>
                  </a:lnTo>
                  <a:lnTo>
                    <a:pt x="1006221" y="626555"/>
                  </a:lnTo>
                  <a:cubicBezTo>
                    <a:pt x="1081659" y="626555"/>
                    <a:pt x="1149858" y="565404"/>
                    <a:pt x="1149858" y="490061"/>
                  </a:cubicBezTo>
                  <a:lnTo>
                    <a:pt x="1149858" y="0"/>
                  </a:lnTo>
                  <a:lnTo>
                    <a:pt x="93545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7" name="Freeform: Shape 126">
              <a:extLst>
                <a:ext uri="{FF2B5EF4-FFF2-40B4-BE49-F238E27FC236}">
                  <a16:creationId xmlns:a16="http://schemas.microsoft.com/office/drawing/2014/main" id="{81C07194-EC3B-408A-AFC7-945F624F9FBE}"/>
                </a:ext>
              </a:extLst>
            </p:cNvPr>
            <p:cNvSpPr/>
            <p:nvPr/>
          </p:nvSpPr>
          <p:spPr>
            <a:xfrm>
              <a:off x="4395518" y="260683"/>
              <a:ext cx="1290351" cy="1074229"/>
            </a:xfrm>
            <a:custGeom>
              <a:avLst/>
              <a:gdLst>
                <a:gd name="connsiteX0" fmla="*/ 1290352 w 1290351"/>
                <a:gd name="connsiteY0" fmla="*/ 314516 h 1074229"/>
                <a:gd name="connsiteX1" fmla="*/ 626555 w 1290351"/>
                <a:gd name="connsiteY1" fmla="*/ 314516 h 1074229"/>
                <a:gd name="connsiteX2" fmla="*/ 626555 w 1290351"/>
                <a:gd name="connsiteY2" fmla="*/ 136493 h 1074229"/>
                <a:gd name="connsiteX3" fmla="*/ 490061 w 1290351"/>
                <a:gd name="connsiteY3" fmla="*/ 0 h 1074229"/>
                <a:gd name="connsiteX4" fmla="*/ 407765 w 1290351"/>
                <a:gd name="connsiteY4" fmla="*/ 0 h 1074229"/>
                <a:gd name="connsiteX5" fmla="*/ 407765 w 1290351"/>
                <a:gd name="connsiteY5" fmla="*/ 286 h 1074229"/>
                <a:gd name="connsiteX6" fmla="*/ 248983 w 1290351"/>
                <a:gd name="connsiteY6" fmla="*/ 286 h 1074229"/>
                <a:gd name="connsiteX7" fmla="*/ 248983 w 1290351"/>
                <a:gd name="connsiteY7" fmla="*/ 28861 h 1074229"/>
                <a:gd name="connsiteX8" fmla="*/ 156877 w 1290351"/>
                <a:gd name="connsiteY8" fmla="*/ 120967 h 1074229"/>
                <a:gd name="connsiteX9" fmla="*/ 0 w 1290351"/>
                <a:gd name="connsiteY9" fmla="*/ 120967 h 1074229"/>
                <a:gd name="connsiteX10" fmla="*/ 0 w 1290351"/>
                <a:gd name="connsiteY10" fmla="*/ 595408 h 1074229"/>
                <a:gd name="connsiteX11" fmla="*/ 270986 w 1290351"/>
                <a:gd name="connsiteY11" fmla="*/ 595408 h 1074229"/>
                <a:gd name="connsiteX12" fmla="*/ 270986 w 1290351"/>
                <a:gd name="connsiteY12" fmla="*/ 990791 h 1074229"/>
                <a:gd name="connsiteX13" fmla="*/ 354425 w 1290351"/>
                <a:gd name="connsiteY13" fmla="*/ 1074230 h 1074229"/>
                <a:gd name="connsiteX14" fmla="*/ 954500 w 1290351"/>
                <a:gd name="connsiteY14" fmla="*/ 1074230 h 1074229"/>
                <a:gd name="connsiteX15" fmla="*/ 1034415 w 1290351"/>
                <a:gd name="connsiteY15" fmla="*/ 1074230 h 1074229"/>
                <a:gd name="connsiteX16" fmla="*/ 1034701 w 1290351"/>
                <a:gd name="connsiteY16" fmla="*/ 1004602 h 1074229"/>
                <a:gd name="connsiteX17" fmla="*/ 1113186 w 1290351"/>
                <a:gd name="connsiteY17" fmla="*/ 932974 h 1074229"/>
                <a:gd name="connsiteX18" fmla="*/ 1189386 w 1290351"/>
                <a:gd name="connsiteY18" fmla="*/ 863251 h 1074229"/>
                <a:gd name="connsiteX19" fmla="*/ 1272064 w 1290351"/>
                <a:gd name="connsiteY19" fmla="*/ 791337 h 1074229"/>
                <a:gd name="connsiteX20" fmla="*/ 1287780 w 1290351"/>
                <a:gd name="connsiteY20" fmla="*/ 791337 h 1074229"/>
                <a:gd name="connsiteX21" fmla="*/ 1290352 w 1290351"/>
                <a:gd name="connsiteY21" fmla="*/ 314516 h 107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90351" h="1074229">
                  <a:moveTo>
                    <a:pt x="1290352" y="314516"/>
                  </a:moveTo>
                  <a:lnTo>
                    <a:pt x="626555" y="314516"/>
                  </a:lnTo>
                  <a:lnTo>
                    <a:pt x="626555" y="136493"/>
                  </a:lnTo>
                  <a:cubicBezTo>
                    <a:pt x="626555" y="61055"/>
                    <a:pt x="565404" y="0"/>
                    <a:pt x="490061" y="0"/>
                  </a:cubicBezTo>
                  <a:lnTo>
                    <a:pt x="407765" y="0"/>
                  </a:lnTo>
                  <a:lnTo>
                    <a:pt x="407765" y="286"/>
                  </a:lnTo>
                  <a:lnTo>
                    <a:pt x="248983" y="286"/>
                  </a:lnTo>
                  <a:lnTo>
                    <a:pt x="248983" y="28861"/>
                  </a:lnTo>
                  <a:cubicBezTo>
                    <a:pt x="248983" y="79724"/>
                    <a:pt x="207740" y="120967"/>
                    <a:pt x="156877" y="120967"/>
                  </a:cubicBezTo>
                  <a:lnTo>
                    <a:pt x="0" y="120967"/>
                  </a:lnTo>
                  <a:lnTo>
                    <a:pt x="0" y="595408"/>
                  </a:lnTo>
                  <a:lnTo>
                    <a:pt x="270986" y="595408"/>
                  </a:lnTo>
                  <a:lnTo>
                    <a:pt x="270986" y="990791"/>
                  </a:lnTo>
                  <a:cubicBezTo>
                    <a:pt x="270986" y="1036701"/>
                    <a:pt x="308515" y="1074230"/>
                    <a:pt x="354425" y="1074230"/>
                  </a:cubicBezTo>
                  <a:lnTo>
                    <a:pt x="954500" y="1074230"/>
                  </a:lnTo>
                  <a:lnTo>
                    <a:pt x="1034415" y="1074230"/>
                  </a:lnTo>
                  <a:lnTo>
                    <a:pt x="1034701" y="1004602"/>
                  </a:lnTo>
                  <a:cubicBezTo>
                    <a:pt x="1034891" y="965168"/>
                    <a:pt x="1073087" y="934879"/>
                    <a:pt x="1113186" y="932974"/>
                  </a:cubicBezTo>
                  <a:cubicBezTo>
                    <a:pt x="1152430" y="931069"/>
                    <a:pt x="1183958" y="902113"/>
                    <a:pt x="1189386" y="863251"/>
                  </a:cubicBezTo>
                  <a:cubicBezTo>
                    <a:pt x="1195006" y="822770"/>
                    <a:pt x="1230058" y="791337"/>
                    <a:pt x="1272064" y="791337"/>
                  </a:cubicBezTo>
                  <a:lnTo>
                    <a:pt x="1287780" y="791337"/>
                  </a:lnTo>
                  <a:cubicBezTo>
                    <a:pt x="1287208" y="673227"/>
                    <a:pt x="1290352" y="511397"/>
                    <a:pt x="1290352" y="314516"/>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8" name="Freeform: Shape 127">
              <a:extLst>
                <a:ext uri="{FF2B5EF4-FFF2-40B4-BE49-F238E27FC236}">
                  <a16:creationId xmlns:a16="http://schemas.microsoft.com/office/drawing/2014/main" id="{6B2906E9-2D4B-4CB3-AE59-72F915171DA2}"/>
                </a:ext>
              </a:extLst>
            </p:cNvPr>
            <p:cNvSpPr/>
            <p:nvPr/>
          </p:nvSpPr>
          <p:spPr>
            <a:xfrm>
              <a:off x="2456609" y="-24876"/>
              <a:ext cx="2346960" cy="1813083"/>
            </a:xfrm>
            <a:custGeom>
              <a:avLst/>
              <a:gdLst>
                <a:gd name="connsiteX0" fmla="*/ 862298 w 2346960"/>
                <a:gd name="connsiteY0" fmla="*/ 0 h 1813083"/>
                <a:gd name="connsiteX1" fmla="*/ 654368 w 2346960"/>
                <a:gd name="connsiteY1" fmla="*/ 207931 h 1813083"/>
                <a:gd name="connsiteX2" fmla="*/ 654368 w 2346960"/>
                <a:gd name="connsiteY2" fmla="*/ 444437 h 1813083"/>
                <a:gd name="connsiteX3" fmla="*/ 513112 w 2346960"/>
                <a:gd name="connsiteY3" fmla="*/ 444437 h 1813083"/>
                <a:gd name="connsiteX4" fmla="*/ 305181 w 2346960"/>
                <a:gd name="connsiteY4" fmla="*/ 652367 h 1813083"/>
                <a:gd name="connsiteX5" fmla="*/ 305181 w 2346960"/>
                <a:gd name="connsiteY5" fmla="*/ 1066514 h 1813083"/>
                <a:gd name="connsiteX6" fmla="*/ 268319 w 2346960"/>
                <a:gd name="connsiteY6" fmla="*/ 1078135 h 1813083"/>
                <a:gd name="connsiteX7" fmla="*/ 235458 w 2346960"/>
                <a:gd name="connsiteY7" fmla="*/ 1090327 h 1813083"/>
                <a:gd name="connsiteX8" fmla="*/ 162497 w 2346960"/>
                <a:gd name="connsiteY8" fmla="*/ 1173099 h 1813083"/>
                <a:gd name="connsiteX9" fmla="*/ 162497 w 2346960"/>
                <a:gd name="connsiteY9" fmla="*/ 1441228 h 1813083"/>
                <a:gd name="connsiteX10" fmla="*/ 81915 w 2346960"/>
                <a:gd name="connsiteY10" fmla="*/ 1522190 h 1813083"/>
                <a:gd name="connsiteX11" fmla="*/ 0 w 2346960"/>
                <a:gd name="connsiteY11" fmla="*/ 1605629 h 1813083"/>
                <a:gd name="connsiteX12" fmla="*/ 0 w 2346960"/>
                <a:gd name="connsiteY12" fmla="*/ 1729645 h 1813083"/>
                <a:gd name="connsiteX13" fmla="*/ 83439 w 2346960"/>
                <a:gd name="connsiteY13" fmla="*/ 1813084 h 1813083"/>
                <a:gd name="connsiteX14" fmla="*/ 364141 w 2346960"/>
                <a:gd name="connsiteY14" fmla="*/ 1813084 h 1813083"/>
                <a:gd name="connsiteX15" fmla="*/ 447484 w 2346960"/>
                <a:gd name="connsiteY15" fmla="*/ 1733264 h 1813083"/>
                <a:gd name="connsiteX16" fmla="*/ 527590 w 2346960"/>
                <a:gd name="connsiteY16" fmla="*/ 1655731 h 1813083"/>
                <a:gd name="connsiteX17" fmla="*/ 609600 w 2346960"/>
                <a:gd name="connsiteY17" fmla="*/ 1581817 h 1813083"/>
                <a:gd name="connsiteX18" fmla="*/ 687896 w 2346960"/>
                <a:gd name="connsiteY18" fmla="*/ 1508951 h 1813083"/>
                <a:gd name="connsiteX19" fmla="*/ 708184 w 2346960"/>
                <a:gd name="connsiteY19" fmla="*/ 1508951 h 1813083"/>
                <a:gd name="connsiteX20" fmla="*/ 789146 w 2346960"/>
                <a:gd name="connsiteY20" fmla="*/ 1589913 h 1813083"/>
                <a:gd name="connsiteX21" fmla="*/ 789146 w 2346960"/>
                <a:gd name="connsiteY21" fmla="*/ 1404557 h 1813083"/>
                <a:gd name="connsiteX22" fmla="*/ 789146 w 2346960"/>
                <a:gd name="connsiteY22" fmla="*/ 1322451 h 1813083"/>
                <a:gd name="connsiteX23" fmla="*/ 789146 w 2346960"/>
                <a:gd name="connsiteY23" fmla="*/ 1066038 h 1813083"/>
                <a:gd name="connsiteX24" fmla="*/ 787908 w 2346960"/>
                <a:gd name="connsiteY24" fmla="*/ 1066038 h 1813083"/>
                <a:gd name="connsiteX25" fmla="*/ 787908 w 2346960"/>
                <a:gd name="connsiteY25" fmla="*/ 876300 h 1813083"/>
                <a:gd name="connsiteX26" fmla="*/ 793337 w 2346960"/>
                <a:gd name="connsiteY26" fmla="*/ 876300 h 1813083"/>
                <a:gd name="connsiteX27" fmla="*/ 887921 w 2346960"/>
                <a:gd name="connsiteY27" fmla="*/ 800100 h 1813083"/>
                <a:gd name="connsiteX28" fmla="*/ 1129189 w 2346960"/>
                <a:gd name="connsiteY28" fmla="*/ 800100 h 1813083"/>
                <a:gd name="connsiteX29" fmla="*/ 1129189 w 2346960"/>
                <a:gd name="connsiteY29" fmla="*/ 503301 h 1813083"/>
                <a:gd name="connsiteX30" fmla="*/ 1226058 w 2346960"/>
                <a:gd name="connsiteY30" fmla="*/ 406432 h 1813083"/>
                <a:gd name="connsiteX31" fmla="*/ 1433513 w 2346960"/>
                <a:gd name="connsiteY31" fmla="*/ 406432 h 1813083"/>
                <a:gd name="connsiteX32" fmla="*/ 1724597 w 2346960"/>
                <a:gd name="connsiteY32" fmla="*/ 406432 h 1813083"/>
                <a:gd name="connsiteX33" fmla="*/ 2096072 w 2346960"/>
                <a:gd name="connsiteY33" fmla="*/ 406432 h 1813083"/>
                <a:gd name="connsiteX34" fmla="*/ 2188178 w 2346960"/>
                <a:gd name="connsiteY34" fmla="*/ 314325 h 1813083"/>
                <a:gd name="connsiteX35" fmla="*/ 2188178 w 2346960"/>
                <a:gd name="connsiteY35" fmla="*/ 285750 h 1813083"/>
                <a:gd name="connsiteX36" fmla="*/ 2346960 w 2346960"/>
                <a:gd name="connsiteY36" fmla="*/ 285750 h 1813083"/>
                <a:gd name="connsiteX37" fmla="*/ 2346960 w 2346960"/>
                <a:gd name="connsiteY37" fmla="*/ 0 h 1813083"/>
                <a:gd name="connsiteX38" fmla="*/ 862298 w 2346960"/>
                <a:gd name="connsiteY38" fmla="*/ 0 h 181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46960" h="1813083">
                  <a:moveTo>
                    <a:pt x="862298" y="0"/>
                  </a:moveTo>
                  <a:cubicBezTo>
                    <a:pt x="747427" y="0"/>
                    <a:pt x="654368" y="93155"/>
                    <a:pt x="654368" y="207931"/>
                  </a:cubicBezTo>
                  <a:lnTo>
                    <a:pt x="654368" y="444437"/>
                  </a:lnTo>
                  <a:lnTo>
                    <a:pt x="513112" y="444437"/>
                  </a:lnTo>
                  <a:cubicBezTo>
                    <a:pt x="398240" y="444437"/>
                    <a:pt x="305181" y="537591"/>
                    <a:pt x="305181" y="652367"/>
                  </a:cubicBezTo>
                  <a:lnTo>
                    <a:pt x="305181" y="1066514"/>
                  </a:lnTo>
                  <a:cubicBezTo>
                    <a:pt x="291846" y="1067562"/>
                    <a:pt x="279273" y="1071563"/>
                    <a:pt x="268319" y="1078135"/>
                  </a:cubicBezTo>
                  <a:cubicBezTo>
                    <a:pt x="258223" y="1084231"/>
                    <a:pt x="247174" y="1088803"/>
                    <a:pt x="235458" y="1090327"/>
                  </a:cubicBezTo>
                  <a:cubicBezTo>
                    <a:pt x="194405" y="1095470"/>
                    <a:pt x="162497" y="1130713"/>
                    <a:pt x="162497" y="1173099"/>
                  </a:cubicBezTo>
                  <a:lnTo>
                    <a:pt x="162497" y="1441228"/>
                  </a:lnTo>
                  <a:cubicBezTo>
                    <a:pt x="162497" y="1485519"/>
                    <a:pt x="126206" y="1521428"/>
                    <a:pt x="81915" y="1522190"/>
                  </a:cubicBezTo>
                  <a:cubicBezTo>
                    <a:pt x="36671" y="1522952"/>
                    <a:pt x="0" y="1560195"/>
                    <a:pt x="0" y="1605629"/>
                  </a:cubicBezTo>
                  <a:lnTo>
                    <a:pt x="0" y="1729645"/>
                  </a:lnTo>
                  <a:cubicBezTo>
                    <a:pt x="0" y="1775555"/>
                    <a:pt x="37529" y="1813084"/>
                    <a:pt x="83439" y="1813084"/>
                  </a:cubicBezTo>
                  <a:lnTo>
                    <a:pt x="364141" y="1813084"/>
                  </a:lnTo>
                  <a:cubicBezTo>
                    <a:pt x="408813" y="1813084"/>
                    <a:pt x="445580" y="1777460"/>
                    <a:pt x="447484" y="1733264"/>
                  </a:cubicBezTo>
                  <a:cubicBezTo>
                    <a:pt x="449390" y="1690211"/>
                    <a:pt x="484442" y="1656207"/>
                    <a:pt x="527590" y="1655731"/>
                  </a:cubicBezTo>
                  <a:cubicBezTo>
                    <a:pt x="569881" y="1655255"/>
                    <a:pt x="604838" y="1622965"/>
                    <a:pt x="609600" y="1581817"/>
                  </a:cubicBezTo>
                  <a:cubicBezTo>
                    <a:pt x="614267" y="1540859"/>
                    <a:pt x="646748" y="1508951"/>
                    <a:pt x="687896" y="1508951"/>
                  </a:cubicBezTo>
                  <a:lnTo>
                    <a:pt x="708184" y="1508951"/>
                  </a:lnTo>
                  <a:cubicBezTo>
                    <a:pt x="752761" y="1508951"/>
                    <a:pt x="789146" y="1545336"/>
                    <a:pt x="789146" y="1589913"/>
                  </a:cubicBezTo>
                  <a:lnTo>
                    <a:pt x="789146" y="1404557"/>
                  </a:lnTo>
                  <a:lnTo>
                    <a:pt x="789146" y="1322451"/>
                  </a:lnTo>
                  <a:lnTo>
                    <a:pt x="789146" y="1066038"/>
                  </a:lnTo>
                  <a:lnTo>
                    <a:pt x="787908" y="1066038"/>
                  </a:lnTo>
                  <a:lnTo>
                    <a:pt x="787908" y="876300"/>
                  </a:lnTo>
                  <a:lnTo>
                    <a:pt x="793337" y="876300"/>
                  </a:lnTo>
                  <a:cubicBezTo>
                    <a:pt x="802767" y="832771"/>
                    <a:pt x="841534" y="800100"/>
                    <a:pt x="887921" y="800100"/>
                  </a:cubicBezTo>
                  <a:lnTo>
                    <a:pt x="1129189" y="800100"/>
                  </a:lnTo>
                  <a:lnTo>
                    <a:pt x="1129189" y="503301"/>
                  </a:lnTo>
                  <a:cubicBezTo>
                    <a:pt x="1129189" y="449866"/>
                    <a:pt x="1172527" y="406432"/>
                    <a:pt x="1226058" y="406432"/>
                  </a:cubicBezTo>
                  <a:lnTo>
                    <a:pt x="1433513" y="406432"/>
                  </a:lnTo>
                  <a:lnTo>
                    <a:pt x="1724597" y="406432"/>
                  </a:lnTo>
                  <a:lnTo>
                    <a:pt x="2096072" y="406432"/>
                  </a:lnTo>
                  <a:cubicBezTo>
                    <a:pt x="2146935" y="406432"/>
                    <a:pt x="2188178" y="365189"/>
                    <a:pt x="2188178" y="314325"/>
                  </a:cubicBezTo>
                  <a:lnTo>
                    <a:pt x="2188178" y="285750"/>
                  </a:lnTo>
                  <a:lnTo>
                    <a:pt x="2346960" y="285750"/>
                  </a:lnTo>
                  <a:lnTo>
                    <a:pt x="2346960" y="0"/>
                  </a:lnTo>
                  <a:lnTo>
                    <a:pt x="86229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9" name="Freeform: Shape 128">
              <a:extLst>
                <a:ext uri="{FF2B5EF4-FFF2-40B4-BE49-F238E27FC236}">
                  <a16:creationId xmlns:a16="http://schemas.microsoft.com/office/drawing/2014/main" id="{51D0CF0F-4233-4970-B46B-65DA292542AA}"/>
                </a:ext>
              </a:extLst>
            </p:cNvPr>
            <p:cNvSpPr/>
            <p:nvPr/>
          </p:nvSpPr>
          <p:spPr>
            <a:xfrm>
              <a:off x="4963684" y="2644504"/>
              <a:ext cx="1471421" cy="875728"/>
            </a:xfrm>
            <a:custGeom>
              <a:avLst/>
              <a:gdLst>
                <a:gd name="connsiteX0" fmla="*/ 157829 w 1471421"/>
                <a:gd name="connsiteY0" fmla="*/ 0 h 875728"/>
                <a:gd name="connsiteX1" fmla="*/ 157829 w 1471421"/>
                <a:gd name="connsiteY1" fmla="*/ 53245 h 875728"/>
                <a:gd name="connsiteX2" fmla="*/ 157829 w 1471421"/>
                <a:gd name="connsiteY2" fmla="*/ 105632 h 875728"/>
                <a:gd name="connsiteX3" fmla="*/ 200406 w 1471421"/>
                <a:gd name="connsiteY3" fmla="*/ 163354 h 875728"/>
                <a:gd name="connsiteX4" fmla="*/ 218313 w 1471421"/>
                <a:gd name="connsiteY4" fmla="*/ 166116 h 875728"/>
                <a:gd name="connsiteX5" fmla="*/ 312515 w 1471421"/>
                <a:gd name="connsiteY5" fmla="*/ 166116 h 875728"/>
                <a:gd name="connsiteX6" fmla="*/ 314134 w 1471421"/>
                <a:gd name="connsiteY6" fmla="*/ 166116 h 875728"/>
                <a:gd name="connsiteX7" fmla="*/ 314801 w 1471421"/>
                <a:gd name="connsiteY7" fmla="*/ 442722 h 875728"/>
                <a:gd name="connsiteX8" fmla="*/ 314801 w 1471421"/>
                <a:gd name="connsiteY8" fmla="*/ 444913 h 875728"/>
                <a:gd name="connsiteX9" fmla="*/ 314801 w 1471421"/>
                <a:gd name="connsiteY9" fmla="*/ 444913 h 875728"/>
                <a:gd name="connsiteX10" fmla="*/ 232982 w 1471421"/>
                <a:gd name="connsiteY10" fmla="*/ 444913 h 875728"/>
                <a:gd name="connsiteX11" fmla="*/ 162020 w 1471421"/>
                <a:gd name="connsiteY11" fmla="*/ 498538 h 875728"/>
                <a:gd name="connsiteX12" fmla="*/ 160401 w 1471421"/>
                <a:gd name="connsiteY12" fmla="*/ 512540 h 875728"/>
                <a:gd name="connsiteX13" fmla="*/ 160211 w 1471421"/>
                <a:gd name="connsiteY13" fmla="*/ 543497 h 875728"/>
                <a:gd name="connsiteX14" fmla="*/ 99726 w 1471421"/>
                <a:gd name="connsiteY14" fmla="*/ 603980 h 875728"/>
                <a:gd name="connsiteX15" fmla="*/ 381 w 1471421"/>
                <a:gd name="connsiteY15" fmla="*/ 603980 h 875728"/>
                <a:gd name="connsiteX16" fmla="*/ 381 w 1471421"/>
                <a:gd name="connsiteY16" fmla="*/ 743712 h 875728"/>
                <a:gd name="connsiteX17" fmla="*/ 0 w 1471421"/>
                <a:gd name="connsiteY17" fmla="*/ 743712 h 875728"/>
                <a:gd name="connsiteX18" fmla="*/ 0 w 1471421"/>
                <a:gd name="connsiteY18" fmla="*/ 747141 h 875728"/>
                <a:gd name="connsiteX19" fmla="*/ 146114 w 1471421"/>
                <a:gd name="connsiteY19" fmla="*/ 747141 h 875728"/>
                <a:gd name="connsiteX20" fmla="*/ 203740 w 1471421"/>
                <a:gd name="connsiteY20" fmla="*/ 804767 h 875728"/>
                <a:gd name="connsiteX21" fmla="*/ 203740 w 1471421"/>
                <a:gd name="connsiteY21" fmla="*/ 824770 h 875728"/>
                <a:gd name="connsiteX22" fmla="*/ 172879 w 1471421"/>
                <a:gd name="connsiteY22" fmla="*/ 875729 h 875728"/>
                <a:gd name="connsiteX23" fmla="*/ 232600 w 1471421"/>
                <a:gd name="connsiteY23" fmla="*/ 875729 h 875728"/>
                <a:gd name="connsiteX24" fmla="*/ 313373 w 1471421"/>
                <a:gd name="connsiteY24" fmla="*/ 801243 h 875728"/>
                <a:gd name="connsiteX25" fmla="*/ 383191 w 1471421"/>
                <a:gd name="connsiteY25" fmla="*/ 736854 h 875728"/>
                <a:gd name="connsiteX26" fmla="*/ 498539 w 1471421"/>
                <a:gd name="connsiteY26" fmla="*/ 736854 h 875728"/>
                <a:gd name="connsiteX27" fmla="*/ 548068 w 1471421"/>
                <a:gd name="connsiteY27" fmla="*/ 736854 h 875728"/>
                <a:gd name="connsiteX28" fmla="*/ 1256157 w 1471421"/>
                <a:gd name="connsiteY28" fmla="*/ 736854 h 875728"/>
                <a:gd name="connsiteX29" fmla="*/ 1256157 w 1471421"/>
                <a:gd name="connsiteY29" fmla="*/ 745427 h 875728"/>
                <a:gd name="connsiteX30" fmla="*/ 1370457 w 1471421"/>
                <a:gd name="connsiteY30" fmla="*/ 859727 h 875728"/>
                <a:gd name="connsiteX31" fmla="*/ 1471422 w 1471421"/>
                <a:gd name="connsiteY31" fmla="*/ 859727 h 875728"/>
                <a:gd name="connsiteX32" fmla="*/ 1471422 w 1471421"/>
                <a:gd name="connsiteY32" fmla="*/ 843439 h 875728"/>
                <a:gd name="connsiteX33" fmla="*/ 1471422 w 1471421"/>
                <a:gd name="connsiteY33" fmla="*/ 390620 h 875728"/>
                <a:gd name="connsiteX34" fmla="*/ 1471422 w 1471421"/>
                <a:gd name="connsiteY34" fmla="*/ 191 h 875728"/>
                <a:gd name="connsiteX35" fmla="*/ 157829 w 1471421"/>
                <a:gd name="connsiteY35" fmla="*/ 191 h 875728"/>
                <a:gd name="connsiteX36" fmla="*/ 1255395 w 1471421"/>
                <a:gd name="connsiteY36" fmla="*/ 736663 h 875728"/>
                <a:gd name="connsiteX37" fmla="*/ 947452 w 1471421"/>
                <a:gd name="connsiteY37" fmla="*/ 736663 h 875728"/>
                <a:gd name="connsiteX38" fmla="*/ 947452 w 1471421"/>
                <a:gd name="connsiteY38" fmla="*/ 496157 h 875728"/>
                <a:gd name="connsiteX39" fmla="*/ 1062609 w 1471421"/>
                <a:gd name="connsiteY39" fmla="*/ 381857 h 875728"/>
                <a:gd name="connsiteX40" fmla="*/ 1255395 w 1471421"/>
                <a:gd name="connsiteY40" fmla="*/ 381857 h 875728"/>
                <a:gd name="connsiteX41" fmla="*/ 1255395 w 1471421"/>
                <a:gd name="connsiteY41" fmla="*/ 736663 h 87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71421" h="875728">
                  <a:moveTo>
                    <a:pt x="157829" y="0"/>
                  </a:moveTo>
                  <a:lnTo>
                    <a:pt x="157829" y="53245"/>
                  </a:lnTo>
                  <a:lnTo>
                    <a:pt x="157829" y="105632"/>
                  </a:lnTo>
                  <a:cubicBezTo>
                    <a:pt x="157829" y="132683"/>
                    <a:pt x="175832" y="155638"/>
                    <a:pt x="200406" y="163354"/>
                  </a:cubicBezTo>
                  <a:cubicBezTo>
                    <a:pt x="206121" y="165163"/>
                    <a:pt x="212122" y="166116"/>
                    <a:pt x="218313" y="166116"/>
                  </a:cubicBezTo>
                  <a:lnTo>
                    <a:pt x="312515" y="166116"/>
                  </a:lnTo>
                  <a:lnTo>
                    <a:pt x="314134" y="166116"/>
                  </a:lnTo>
                  <a:lnTo>
                    <a:pt x="314801" y="442722"/>
                  </a:lnTo>
                  <a:lnTo>
                    <a:pt x="314801" y="444913"/>
                  </a:lnTo>
                  <a:lnTo>
                    <a:pt x="314801" y="444913"/>
                  </a:lnTo>
                  <a:lnTo>
                    <a:pt x="232982" y="444913"/>
                  </a:lnTo>
                  <a:cubicBezTo>
                    <a:pt x="199263" y="444913"/>
                    <a:pt x="169164" y="467201"/>
                    <a:pt x="162020" y="498538"/>
                  </a:cubicBezTo>
                  <a:cubicBezTo>
                    <a:pt x="160973" y="503015"/>
                    <a:pt x="160496" y="507683"/>
                    <a:pt x="160401" y="512540"/>
                  </a:cubicBezTo>
                  <a:lnTo>
                    <a:pt x="160211" y="543497"/>
                  </a:lnTo>
                  <a:cubicBezTo>
                    <a:pt x="160020" y="576739"/>
                    <a:pt x="132969" y="603980"/>
                    <a:pt x="99726" y="603980"/>
                  </a:cubicBezTo>
                  <a:lnTo>
                    <a:pt x="381" y="603980"/>
                  </a:lnTo>
                  <a:lnTo>
                    <a:pt x="381" y="743712"/>
                  </a:lnTo>
                  <a:lnTo>
                    <a:pt x="0" y="743712"/>
                  </a:lnTo>
                  <a:lnTo>
                    <a:pt x="0" y="747141"/>
                  </a:lnTo>
                  <a:lnTo>
                    <a:pt x="146114" y="747141"/>
                  </a:lnTo>
                  <a:cubicBezTo>
                    <a:pt x="177832" y="747141"/>
                    <a:pt x="203740" y="773049"/>
                    <a:pt x="203740" y="804767"/>
                  </a:cubicBezTo>
                  <a:lnTo>
                    <a:pt x="203740" y="824770"/>
                  </a:lnTo>
                  <a:cubicBezTo>
                    <a:pt x="203740" y="846773"/>
                    <a:pt x="191167" y="866013"/>
                    <a:pt x="172879" y="875729"/>
                  </a:cubicBezTo>
                  <a:lnTo>
                    <a:pt x="232600" y="875729"/>
                  </a:lnTo>
                  <a:cubicBezTo>
                    <a:pt x="274891" y="875729"/>
                    <a:pt x="309943" y="843439"/>
                    <a:pt x="313373" y="801243"/>
                  </a:cubicBezTo>
                  <a:cubicBezTo>
                    <a:pt x="316230" y="765334"/>
                    <a:pt x="346615" y="736854"/>
                    <a:pt x="383191" y="736854"/>
                  </a:cubicBezTo>
                  <a:lnTo>
                    <a:pt x="498539" y="736854"/>
                  </a:lnTo>
                  <a:lnTo>
                    <a:pt x="548068" y="736854"/>
                  </a:lnTo>
                  <a:lnTo>
                    <a:pt x="1256157" y="736854"/>
                  </a:lnTo>
                  <a:lnTo>
                    <a:pt x="1256157" y="745427"/>
                  </a:lnTo>
                  <a:cubicBezTo>
                    <a:pt x="1256157" y="808292"/>
                    <a:pt x="1307592" y="859727"/>
                    <a:pt x="1370457" y="859727"/>
                  </a:cubicBezTo>
                  <a:lnTo>
                    <a:pt x="1471422" y="859727"/>
                  </a:lnTo>
                  <a:lnTo>
                    <a:pt x="1471422" y="843439"/>
                  </a:lnTo>
                  <a:lnTo>
                    <a:pt x="1471422" y="390620"/>
                  </a:lnTo>
                  <a:lnTo>
                    <a:pt x="1471422" y="191"/>
                  </a:lnTo>
                  <a:lnTo>
                    <a:pt x="157829" y="191"/>
                  </a:lnTo>
                  <a:close/>
                  <a:moveTo>
                    <a:pt x="1255395" y="736663"/>
                  </a:moveTo>
                  <a:lnTo>
                    <a:pt x="947452" y="736663"/>
                  </a:lnTo>
                  <a:lnTo>
                    <a:pt x="947452" y="496157"/>
                  </a:lnTo>
                  <a:cubicBezTo>
                    <a:pt x="947452" y="433292"/>
                    <a:pt x="999268" y="381857"/>
                    <a:pt x="1062609" y="381857"/>
                  </a:cubicBezTo>
                  <a:lnTo>
                    <a:pt x="1255395" y="381857"/>
                  </a:lnTo>
                  <a:lnTo>
                    <a:pt x="1255395" y="736663"/>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0" name="Freeform: Shape 129">
              <a:extLst>
                <a:ext uri="{FF2B5EF4-FFF2-40B4-BE49-F238E27FC236}">
                  <a16:creationId xmlns:a16="http://schemas.microsoft.com/office/drawing/2014/main" id="{F365C1AE-BE6C-4275-82BA-282E4009909E}"/>
                </a:ext>
              </a:extLst>
            </p:cNvPr>
            <p:cNvSpPr/>
            <p:nvPr/>
          </p:nvSpPr>
          <p:spPr>
            <a:xfrm>
              <a:off x="5911136" y="3026362"/>
              <a:ext cx="307943" cy="354806"/>
            </a:xfrm>
            <a:custGeom>
              <a:avLst/>
              <a:gdLst>
                <a:gd name="connsiteX0" fmla="*/ 115158 w 307943"/>
                <a:gd name="connsiteY0" fmla="*/ 0 h 354806"/>
                <a:gd name="connsiteX1" fmla="*/ 0 w 307943"/>
                <a:gd name="connsiteY1" fmla="*/ 114300 h 354806"/>
                <a:gd name="connsiteX2" fmla="*/ 0 w 307943"/>
                <a:gd name="connsiteY2" fmla="*/ 354806 h 354806"/>
                <a:gd name="connsiteX3" fmla="*/ 307943 w 307943"/>
                <a:gd name="connsiteY3" fmla="*/ 354806 h 354806"/>
                <a:gd name="connsiteX4" fmla="*/ 307943 w 307943"/>
                <a:gd name="connsiteY4" fmla="*/ 0 h 354806"/>
                <a:gd name="connsiteX5" fmla="*/ 115158 w 307943"/>
                <a:gd name="connsiteY5" fmla="*/ 0 h 35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943" h="354806">
                  <a:moveTo>
                    <a:pt x="115158" y="0"/>
                  </a:moveTo>
                  <a:cubicBezTo>
                    <a:pt x="51816" y="0"/>
                    <a:pt x="0" y="51435"/>
                    <a:pt x="0" y="114300"/>
                  </a:cubicBezTo>
                  <a:lnTo>
                    <a:pt x="0" y="354806"/>
                  </a:lnTo>
                  <a:lnTo>
                    <a:pt x="307943" y="354806"/>
                  </a:lnTo>
                  <a:lnTo>
                    <a:pt x="307943" y="0"/>
                  </a:lnTo>
                  <a:lnTo>
                    <a:pt x="11515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1" name="Freeform: Shape 130">
              <a:extLst>
                <a:ext uri="{FF2B5EF4-FFF2-40B4-BE49-F238E27FC236}">
                  <a16:creationId xmlns:a16="http://schemas.microsoft.com/office/drawing/2014/main" id="{2B3D20F9-63D4-4DC8-9C2C-A0EE3A910E57}"/>
                </a:ext>
              </a:extLst>
            </p:cNvPr>
            <p:cNvSpPr/>
            <p:nvPr/>
          </p:nvSpPr>
          <p:spPr>
            <a:xfrm>
              <a:off x="4803283" y="-24876"/>
              <a:ext cx="1632204" cy="2667095"/>
            </a:xfrm>
            <a:custGeom>
              <a:avLst/>
              <a:gdLst>
                <a:gd name="connsiteX0" fmla="*/ 1496949 w 1632204"/>
                <a:gd name="connsiteY0" fmla="*/ 1233678 h 2667095"/>
                <a:gd name="connsiteX1" fmla="*/ 1436942 w 1632204"/>
                <a:gd name="connsiteY1" fmla="*/ 1173671 h 2667095"/>
                <a:gd name="connsiteX2" fmla="*/ 1436942 w 1632204"/>
                <a:gd name="connsiteY2" fmla="*/ 1152811 h 2667095"/>
                <a:gd name="connsiteX3" fmla="*/ 1496949 w 1632204"/>
                <a:gd name="connsiteY3" fmla="*/ 1092803 h 2667095"/>
                <a:gd name="connsiteX4" fmla="*/ 1629346 w 1632204"/>
                <a:gd name="connsiteY4" fmla="*/ 1092803 h 2667095"/>
                <a:gd name="connsiteX5" fmla="*/ 1629823 w 1632204"/>
                <a:gd name="connsiteY5" fmla="*/ 596932 h 2667095"/>
                <a:gd name="connsiteX6" fmla="*/ 1264444 w 1632204"/>
                <a:gd name="connsiteY6" fmla="*/ 596932 h 2667095"/>
                <a:gd name="connsiteX7" fmla="*/ 1264444 w 1632204"/>
                <a:gd name="connsiteY7" fmla="*/ 96869 h 2667095"/>
                <a:gd name="connsiteX8" fmla="*/ 1167574 w 1632204"/>
                <a:gd name="connsiteY8" fmla="*/ 0 h 2667095"/>
                <a:gd name="connsiteX9" fmla="*/ 0 w 1632204"/>
                <a:gd name="connsiteY9" fmla="*/ 0 h 2667095"/>
                <a:gd name="connsiteX10" fmla="*/ 0 w 1632204"/>
                <a:gd name="connsiteY10" fmla="*/ 285464 h 2667095"/>
                <a:gd name="connsiteX11" fmla="*/ 82296 w 1632204"/>
                <a:gd name="connsiteY11" fmla="*/ 285464 h 2667095"/>
                <a:gd name="connsiteX12" fmla="*/ 218789 w 1632204"/>
                <a:gd name="connsiteY12" fmla="*/ 421958 h 2667095"/>
                <a:gd name="connsiteX13" fmla="*/ 218789 w 1632204"/>
                <a:gd name="connsiteY13" fmla="*/ 599980 h 2667095"/>
                <a:gd name="connsiteX14" fmla="*/ 882587 w 1632204"/>
                <a:gd name="connsiteY14" fmla="*/ 599980 h 2667095"/>
                <a:gd name="connsiteX15" fmla="*/ 879919 w 1632204"/>
                <a:gd name="connsiteY15" fmla="*/ 1064324 h 2667095"/>
                <a:gd name="connsiteX16" fmla="*/ 879919 w 1632204"/>
                <a:gd name="connsiteY16" fmla="*/ 1076516 h 2667095"/>
                <a:gd name="connsiteX17" fmla="*/ 872966 w 1632204"/>
                <a:gd name="connsiteY17" fmla="*/ 1076516 h 2667095"/>
                <a:gd name="connsiteX18" fmla="*/ 864203 w 1632204"/>
                <a:gd name="connsiteY18" fmla="*/ 1076516 h 2667095"/>
                <a:gd name="connsiteX19" fmla="*/ 856011 w 1632204"/>
                <a:gd name="connsiteY19" fmla="*/ 1076897 h 2667095"/>
                <a:gd name="connsiteX20" fmla="*/ 853440 w 1632204"/>
                <a:gd name="connsiteY20" fmla="*/ 1077278 h 2667095"/>
                <a:gd name="connsiteX21" fmla="*/ 848106 w 1632204"/>
                <a:gd name="connsiteY21" fmla="*/ 1078135 h 2667095"/>
                <a:gd name="connsiteX22" fmla="*/ 847439 w 1632204"/>
                <a:gd name="connsiteY22" fmla="*/ 1078325 h 2667095"/>
                <a:gd name="connsiteX23" fmla="*/ 845153 w 1632204"/>
                <a:gd name="connsiteY23" fmla="*/ 1078897 h 2667095"/>
                <a:gd name="connsiteX24" fmla="*/ 840486 w 1632204"/>
                <a:gd name="connsiteY24" fmla="*/ 1080135 h 2667095"/>
                <a:gd name="connsiteX25" fmla="*/ 837438 w 1632204"/>
                <a:gd name="connsiteY25" fmla="*/ 1081183 h 2667095"/>
                <a:gd name="connsiteX26" fmla="*/ 833056 w 1632204"/>
                <a:gd name="connsiteY26" fmla="*/ 1082802 h 2667095"/>
                <a:gd name="connsiteX27" fmla="*/ 830104 w 1632204"/>
                <a:gd name="connsiteY27" fmla="*/ 1084136 h 2667095"/>
                <a:gd name="connsiteX28" fmla="*/ 826008 w 1632204"/>
                <a:gd name="connsiteY28" fmla="*/ 1086136 h 2667095"/>
                <a:gd name="connsiteX29" fmla="*/ 824484 w 1632204"/>
                <a:gd name="connsiteY29" fmla="*/ 1086993 h 2667095"/>
                <a:gd name="connsiteX30" fmla="*/ 823055 w 1632204"/>
                <a:gd name="connsiteY30" fmla="*/ 1087755 h 2667095"/>
                <a:gd name="connsiteX31" fmla="*/ 819150 w 1632204"/>
                <a:gd name="connsiteY31" fmla="*/ 1090136 h 2667095"/>
                <a:gd name="connsiteX32" fmla="*/ 818674 w 1632204"/>
                <a:gd name="connsiteY32" fmla="*/ 1090422 h 2667095"/>
                <a:gd name="connsiteX33" fmla="*/ 816483 w 1632204"/>
                <a:gd name="connsiteY33" fmla="*/ 1091946 h 2667095"/>
                <a:gd name="connsiteX34" fmla="*/ 812768 w 1632204"/>
                <a:gd name="connsiteY34" fmla="*/ 1094708 h 2667095"/>
                <a:gd name="connsiteX35" fmla="*/ 810292 w 1632204"/>
                <a:gd name="connsiteY35" fmla="*/ 1096709 h 2667095"/>
                <a:gd name="connsiteX36" fmla="*/ 806767 w 1632204"/>
                <a:gd name="connsiteY36" fmla="*/ 1099852 h 2667095"/>
                <a:gd name="connsiteX37" fmla="*/ 804577 w 1632204"/>
                <a:gd name="connsiteY37" fmla="*/ 1101947 h 2667095"/>
                <a:gd name="connsiteX38" fmla="*/ 801148 w 1632204"/>
                <a:gd name="connsiteY38" fmla="*/ 1105662 h 2667095"/>
                <a:gd name="connsiteX39" fmla="*/ 799434 w 1632204"/>
                <a:gd name="connsiteY39" fmla="*/ 1107662 h 2667095"/>
                <a:gd name="connsiteX40" fmla="*/ 795909 w 1632204"/>
                <a:gd name="connsiteY40" fmla="*/ 1112330 h 2667095"/>
                <a:gd name="connsiteX41" fmla="*/ 795814 w 1632204"/>
                <a:gd name="connsiteY41" fmla="*/ 1112520 h 2667095"/>
                <a:gd name="connsiteX42" fmla="*/ 794861 w 1632204"/>
                <a:gd name="connsiteY42" fmla="*/ 1113854 h 2667095"/>
                <a:gd name="connsiteX43" fmla="*/ 790765 w 1632204"/>
                <a:gd name="connsiteY43" fmla="*/ 1120521 h 2667095"/>
                <a:gd name="connsiteX44" fmla="*/ 790480 w 1632204"/>
                <a:gd name="connsiteY44" fmla="*/ 1121093 h 2667095"/>
                <a:gd name="connsiteX45" fmla="*/ 787337 w 1632204"/>
                <a:gd name="connsiteY45" fmla="*/ 1127570 h 2667095"/>
                <a:gd name="connsiteX46" fmla="*/ 786479 w 1632204"/>
                <a:gd name="connsiteY46" fmla="*/ 1129951 h 2667095"/>
                <a:gd name="connsiteX47" fmla="*/ 784669 w 1632204"/>
                <a:gd name="connsiteY47" fmla="*/ 1134904 h 2667095"/>
                <a:gd name="connsiteX48" fmla="*/ 783908 w 1632204"/>
                <a:gd name="connsiteY48" fmla="*/ 1137666 h 2667095"/>
                <a:gd name="connsiteX49" fmla="*/ 783908 w 1632204"/>
                <a:gd name="connsiteY49" fmla="*/ 1137857 h 2667095"/>
                <a:gd name="connsiteX50" fmla="*/ 782669 w 1632204"/>
                <a:gd name="connsiteY50" fmla="*/ 1142524 h 2667095"/>
                <a:gd name="connsiteX51" fmla="*/ 782574 w 1632204"/>
                <a:gd name="connsiteY51" fmla="*/ 1143000 h 2667095"/>
                <a:gd name="connsiteX52" fmla="*/ 782098 w 1632204"/>
                <a:gd name="connsiteY52" fmla="*/ 1145762 h 2667095"/>
                <a:gd name="connsiteX53" fmla="*/ 780764 w 1632204"/>
                <a:gd name="connsiteY53" fmla="*/ 1160336 h 2667095"/>
                <a:gd name="connsiteX54" fmla="*/ 709517 w 1632204"/>
                <a:gd name="connsiteY54" fmla="*/ 1218438 h 2667095"/>
                <a:gd name="connsiteX55" fmla="*/ 702850 w 1632204"/>
                <a:gd name="connsiteY55" fmla="*/ 1218819 h 2667095"/>
                <a:gd name="connsiteX56" fmla="*/ 700754 w 1632204"/>
                <a:gd name="connsiteY56" fmla="*/ 1219010 h 2667095"/>
                <a:gd name="connsiteX57" fmla="*/ 699802 w 1632204"/>
                <a:gd name="connsiteY57" fmla="*/ 1219105 h 2667095"/>
                <a:gd name="connsiteX58" fmla="*/ 693801 w 1632204"/>
                <a:gd name="connsiteY58" fmla="*/ 1220057 h 2667095"/>
                <a:gd name="connsiteX59" fmla="*/ 692563 w 1632204"/>
                <a:gd name="connsiteY59" fmla="*/ 1220248 h 2667095"/>
                <a:gd name="connsiteX60" fmla="*/ 627031 w 1632204"/>
                <a:gd name="connsiteY60" fmla="*/ 1290923 h 2667095"/>
                <a:gd name="connsiteX61" fmla="*/ 626745 w 1632204"/>
                <a:gd name="connsiteY61" fmla="*/ 1359884 h 2667095"/>
                <a:gd name="connsiteX62" fmla="*/ 626174 w 1632204"/>
                <a:gd name="connsiteY62" fmla="*/ 1359884 h 2667095"/>
                <a:gd name="connsiteX63" fmla="*/ 626174 w 1632204"/>
                <a:gd name="connsiteY63" fmla="*/ 1359884 h 2667095"/>
                <a:gd name="connsiteX64" fmla="*/ 887349 w 1632204"/>
                <a:gd name="connsiteY64" fmla="*/ 1359884 h 2667095"/>
                <a:gd name="connsiteX65" fmla="*/ 957358 w 1632204"/>
                <a:gd name="connsiteY65" fmla="*/ 1429893 h 2667095"/>
                <a:gd name="connsiteX66" fmla="*/ 957358 w 1632204"/>
                <a:gd name="connsiteY66" fmla="*/ 1454277 h 2667095"/>
                <a:gd name="connsiteX67" fmla="*/ 887349 w 1632204"/>
                <a:gd name="connsiteY67" fmla="*/ 1524286 h 2667095"/>
                <a:gd name="connsiteX68" fmla="*/ 626174 w 1632204"/>
                <a:gd name="connsiteY68" fmla="*/ 1524286 h 2667095"/>
                <a:gd name="connsiteX69" fmla="*/ 626174 w 1632204"/>
                <a:gd name="connsiteY69" fmla="*/ 1814417 h 2667095"/>
                <a:gd name="connsiteX70" fmla="*/ 626174 w 1632204"/>
                <a:gd name="connsiteY70" fmla="*/ 1959959 h 2667095"/>
                <a:gd name="connsiteX71" fmla="*/ 1134046 w 1632204"/>
                <a:gd name="connsiteY71" fmla="*/ 1959959 h 2667095"/>
                <a:gd name="connsiteX72" fmla="*/ 1249204 w 1632204"/>
                <a:gd name="connsiteY72" fmla="*/ 2074259 h 2667095"/>
                <a:gd name="connsiteX73" fmla="*/ 1249204 w 1632204"/>
                <a:gd name="connsiteY73" fmla="*/ 2667095 h 2667095"/>
                <a:gd name="connsiteX74" fmla="*/ 1632204 w 1632204"/>
                <a:gd name="connsiteY74" fmla="*/ 2667095 h 2667095"/>
                <a:gd name="connsiteX75" fmla="*/ 1632204 w 1632204"/>
                <a:gd name="connsiteY75" fmla="*/ 1233678 h 2667095"/>
                <a:gd name="connsiteX76" fmla="*/ 1496949 w 1632204"/>
                <a:gd name="connsiteY76" fmla="*/ 1233678 h 2667095"/>
                <a:gd name="connsiteX77" fmla="*/ 1277398 w 1632204"/>
                <a:gd name="connsiteY77" fmla="*/ 1311974 h 2667095"/>
                <a:gd name="connsiteX78" fmla="*/ 1217390 w 1632204"/>
                <a:gd name="connsiteY78" fmla="*/ 1371981 h 2667095"/>
                <a:gd name="connsiteX79" fmla="*/ 1196530 w 1632204"/>
                <a:gd name="connsiteY79" fmla="*/ 1371981 h 2667095"/>
                <a:gd name="connsiteX80" fmla="*/ 1136523 w 1632204"/>
                <a:gd name="connsiteY80" fmla="*/ 1313117 h 2667095"/>
                <a:gd name="connsiteX81" fmla="*/ 1055560 w 1632204"/>
                <a:gd name="connsiteY81" fmla="*/ 1233583 h 2667095"/>
                <a:gd name="connsiteX82" fmla="*/ 1016222 w 1632204"/>
                <a:gd name="connsiteY82" fmla="*/ 1233583 h 2667095"/>
                <a:gd name="connsiteX83" fmla="*/ 956215 w 1632204"/>
                <a:gd name="connsiteY83" fmla="*/ 1173575 h 2667095"/>
                <a:gd name="connsiteX84" fmla="*/ 956215 w 1632204"/>
                <a:gd name="connsiteY84" fmla="*/ 1152716 h 2667095"/>
                <a:gd name="connsiteX85" fmla="*/ 1016222 w 1632204"/>
                <a:gd name="connsiteY85" fmla="*/ 1092708 h 2667095"/>
                <a:gd name="connsiteX86" fmla="*/ 1181005 w 1632204"/>
                <a:gd name="connsiteY86" fmla="*/ 1092708 h 2667095"/>
                <a:gd name="connsiteX87" fmla="*/ 1189959 w 1632204"/>
                <a:gd name="connsiteY87" fmla="*/ 1092232 h 2667095"/>
                <a:gd name="connsiteX88" fmla="*/ 1196530 w 1632204"/>
                <a:gd name="connsiteY88" fmla="*/ 1091851 h 2667095"/>
                <a:gd name="connsiteX89" fmla="*/ 1217390 w 1632204"/>
                <a:gd name="connsiteY89" fmla="*/ 1091851 h 2667095"/>
                <a:gd name="connsiteX90" fmla="*/ 1277398 w 1632204"/>
                <a:gd name="connsiteY90" fmla="*/ 1151858 h 2667095"/>
                <a:gd name="connsiteX91" fmla="*/ 1277398 w 1632204"/>
                <a:gd name="connsiteY91" fmla="*/ 1311974 h 26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632204" h="2667095">
                  <a:moveTo>
                    <a:pt x="1496949" y="1233678"/>
                  </a:moveTo>
                  <a:cubicBezTo>
                    <a:pt x="1463992" y="1233678"/>
                    <a:pt x="1436942" y="1206627"/>
                    <a:pt x="1436942" y="1173671"/>
                  </a:cubicBezTo>
                  <a:lnTo>
                    <a:pt x="1436942" y="1152811"/>
                  </a:lnTo>
                  <a:cubicBezTo>
                    <a:pt x="1436942" y="1119854"/>
                    <a:pt x="1463897" y="1092803"/>
                    <a:pt x="1496949" y="1092803"/>
                  </a:cubicBezTo>
                  <a:lnTo>
                    <a:pt x="1629346" y="1092803"/>
                  </a:lnTo>
                  <a:lnTo>
                    <a:pt x="1629823" y="596932"/>
                  </a:lnTo>
                  <a:lnTo>
                    <a:pt x="1264444" y="596932"/>
                  </a:lnTo>
                  <a:lnTo>
                    <a:pt x="1264444" y="96869"/>
                  </a:lnTo>
                  <a:cubicBezTo>
                    <a:pt x="1264444" y="43434"/>
                    <a:pt x="1221105" y="0"/>
                    <a:pt x="1167574" y="0"/>
                  </a:cubicBezTo>
                  <a:lnTo>
                    <a:pt x="0" y="0"/>
                  </a:lnTo>
                  <a:lnTo>
                    <a:pt x="0" y="285464"/>
                  </a:lnTo>
                  <a:lnTo>
                    <a:pt x="82296" y="285464"/>
                  </a:lnTo>
                  <a:cubicBezTo>
                    <a:pt x="157734" y="285464"/>
                    <a:pt x="218789" y="346615"/>
                    <a:pt x="218789" y="421958"/>
                  </a:cubicBezTo>
                  <a:lnTo>
                    <a:pt x="218789" y="599980"/>
                  </a:lnTo>
                  <a:lnTo>
                    <a:pt x="882587" y="599980"/>
                  </a:lnTo>
                  <a:cubicBezTo>
                    <a:pt x="882587" y="790861"/>
                    <a:pt x="879634" y="920306"/>
                    <a:pt x="879919" y="1064324"/>
                  </a:cubicBezTo>
                  <a:cubicBezTo>
                    <a:pt x="880967" y="1072229"/>
                    <a:pt x="881062" y="1076516"/>
                    <a:pt x="879919" y="1076516"/>
                  </a:cubicBezTo>
                  <a:lnTo>
                    <a:pt x="872966" y="1076516"/>
                  </a:lnTo>
                  <a:cubicBezTo>
                    <a:pt x="869537" y="1076611"/>
                    <a:pt x="866489" y="1076516"/>
                    <a:pt x="864203" y="1076516"/>
                  </a:cubicBezTo>
                  <a:cubicBezTo>
                    <a:pt x="861441" y="1076516"/>
                    <a:pt x="858679" y="1076706"/>
                    <a:pt x="856011" y="1076897"/>
                  </a:cubicBezTo>
                  <a:cubicBezTo>
                    <a:pt x="855155" y="1076992"/>
                    <a:pt x="854297" y="1077182"/>
                    <a:pt x="853440" y="1077278"/>
                  </a:cubicBezTo>
                  <a:cubicBezTo>
                    <a:pt x="851630" y="1077468"/>
                    <a:pt x="849821" y="1077754"/>
                    <a:pt x="848106" y="1078135"/>
                  </a:cubicBezTo>
                  <a:cubicBezTo>
                    <a:pt x="847915" y="1078135"/>
                    <a:pt x="847630" y="1078230"/>
                    <a:pt x="847439" y="1078325"/>
                  </a:cubicBezTo>
                  <a:cubicBezTo>
                    <a:pt x="846677" y="1078516"/>
                    <a:pt x="845915" y="1078706"/>
                    <a:pt x="845153" y="1078897"/>
                  </a:cubicBezTo>
                  <a:cubicBezTo>
                    <a:pt x="843534" y="1079278"/>
                    <a:pt x="842010" y="1079659"/>
                    <a:pt x="840486" y="1080135"/>
                  </a:cubicBezTo>
                  <a:cubicBezTo>
                    <a:pt x="839438" y="1080421"/>
                    <a:pt x="838486" y="1080802"/>
                    <a:pt x="837438" y="1081183"/>
                  </a:cubicBezTo>
                  <a:cubicBezTo>
                    <a:pt x="836009" y="1081659"/>
                    <a:pt x="834485" y="1082231"/>
                    <a:pt x="833056" y="1082802"/>
                  </a:cubicBezTo>
                  <a:cubicBezTo>
                    <a:pt x="832009" y="1083183"/>
                    <a:pt x="831056" y="1083659"/>
                    <a:pt x="830104" y="1084136"/>
                  </a:cubicBezTo>
                  <a:cubicBezTo>
                    <a:pt x="828675" y="1084802"/>
                    <a:pt x="827342" y="1085374"/>
                    <a:pt x="826008" y="1086136"/>
                  </a:cubicBezTo>
                  <a:cubicBezTo>
                    <a:pt x="825532" y="1086422"/>
                    <a:pt x="825055" y="1086707"/>
                    <a:pt x="824484" y="1086993"/>
                  </a:cubicBezTo>
                  <a:cubicBezTo>
                    <a:pt x="824008" y="1087279"/>
                    <a:pt x="823531" y="1087469"/>
                    <a:pt x="823055" y="1087755"/>
                  </a:cubicBezTo>
                  <a:cubicBezTo>
                    <a:pt x="821722" y="1088517"/>
                    <a:pt x="820483" y="1089279"/>
                    <a:pt x="819150" y="1090136"/>
                  </a:cubicBezTo>
                  <a:cubicBezTo>
                    <a:pt x="818960" y="1090232"/>
                    <a:pt x="818864" y="1090327"/>
                    <a:pt x="818674" y="1090422"/>
                  </a:cubicBezTo>
                  <a:cubicBezTo>
                    <a:pt x="817911" y="1090898"/>
                    <a:pt x="817150" y="1091375"/>
                    <a:pt x="816483" y="1091946"/>
                  </a:cubicBezTo>
                  <a:cubicBezTo>
                    <a:pt x="815245" y="1092803"/>
                    <a:pt x="814006" y="1093756"/>
                    <a:pt x="812768" y="1094708"/>
                  </a:cubicBezTo>
                  <a:cubicBezTo>
                    <a:pt x="811911" y="1095375"/>
                    <a:pt x="811149" y="1095947"/>
                    <a:pt x="810292" y="1096709"/>
                  </a:cubicBezTo>
                  <a:cubicBezTo>
                    <a:pt x="809053" y="1097756"/>
                    <a:pt x="807910" y="1098804"/>
                    <a:pt x="806767" y="1099852"/>
                  </a:cubicBezTo>
                  <a:cubicBezTo>
                    <a:pt x="806005" y="1100519"/>
                    <a:pt x="805339" y="1101185"/>
                    <a:pt x="804577" y="1101947"/>
                  </a:cubicBezTo>
                  <a:cubicBezTo>
                    <a:pt x="803434" y="1103186"/>
                    <a:pt x="802291" y="1104424"/>
                    <a:pt x="801148" y="1105662"/>
                  </a:cubicBezTo>
                  <a:cubicBezTo>
                    <a:pt x="800576" y="1106329"/>
                    <a:pt x="799910" y="1106996"/>
                    <a:pt x="799434" y="1107662"/>
                  </a:cubicBezTo>
                  <a:cubicBezTo>
                    <a:pt x="798195" y="1109186"/>
                    <a:pt x="797052" y="1110710"/>
                    <a:pt x="795909" y="1112330"/>
                  </a:cubicBezTo>
                  <a:cubicBezTo>
                    <a:pt x="795909" y="1112425"/>
                    <a:pt x="795814" y="1112425"/>
                    <a:pt x="795814" y="1112520"/>
                  </a:cubicBezTo>
                  <a:cubicBezTo>
                    <a:pt x="795528" y="1112996"/>
                    <a:pt x="795147" y="1113377"/>
                    <a:pt x="794861" y="1113854"/>
                  </a:cubicBezTo>
                  <a:cubicBezTo>
                    <a:pt x="793433" y="1116044"/>
                    <a:pt x="792004" y="1118235"/>
                    <a:pt x="790765" y="1120521"/>
                  </a:cubicBezTo>
                  <a:cubicBezTo>
                    <a:pt x="790670" y="1120712"/>
                    <a:pt x="790575" y="1120902"/>
                    <a:pt x="790480" y="1121093"/>
                  </a:cubicBezTo>
                  <a:cubicBezTo>
                    <a:pt x="789336" y="1123188"/>
                    <a:pt x="788289" y="1125379"/>
                    <a:pt x="787337" y="1127570"/>
                  </a:cubicBezTo>
                  <a:cubicBezTo>
                    <a:pt x="787051" y="1128332"/>
                    <a:pt x="786765" y="1129094"/>
                    <a:pt x="786479" y="1129951"/>
                  </a:cubicBezTo>
                  <a:cubicBezTo>
                    <a:pt x="785812" y="1131570"/>
                    <a:pt x="785146" y="1133285"/>
                    <a:pt x="784669" y="1134904"/>
                  </a:cubicBezTo>
                  <a:cubicBezTo>
                    <a:pt x="784384" y="1135856"/>
                    <a:pt x="784098" y="1136714"/>
                    <a:pt x="783908" y="1137666"/>
                  </a:cubicBezTo>
                  <a:cubicBezTo>
                    <a:pt x="783908" y="1137761"/>
                    <a:pt x="783908" y="1137761"/>
                    <a:pt x="783908" y="1137857"/>
                  </a:cubicBezTo>
                  <a:cubicBezTo>
                    <a:pt x="783431" y="1139381"/>
                    <a:pt x="783050" y="1141000"/>
                    <a:pt x="782669" y="1142524"/>
                  </a:cubicBezTo>
                  <a:cubicBezTo>
                    <a:pt x="782669" y="1142714"/>
                    <a:pt x="782574" y="1142905"/>
                    <a:pt x="782574" y="1143000"/>
                  </a:cubicBezTo>
                  <a:cubicBezTo>
                    <a:pt x="782383" y="1143953"/>
                    <a:pt x="782193" y="1144810"/>
                    <a:pt x="782098" y="1145762"/>
                  </a:cubicBezTo>
                  <a:cubicBezTo>
                    <a:pt x="781240" y="1150525"/>
                    <a:pt x="780764" y="1155287"/>
                    <a:pt x="780764" y="1160336"/>
                  </a:cubicBezTo>
                  <a:cubicBezTo>
                    <a:pt x="780288" y="1185863"/>
                    <a:pt x="744760" y="1217771"/>
                    <a:pt x="709517" y="1218438"/>
                  </a:cubicBezTo>
                  <a:cubicBezTo>
                    <a:pt x="707231" y="1218438"/>
                    <a:pt x="705040" y="1218628"/>
                    <a:pt x="702850" y="1218819"/>
                  </a:cubicBezTo>
                  <a:cubicBezTo>
                    <a:pt x="702183" y="1218914"/>
                    <a:pt x="701421" y="1218914"/>
                    <a:pt x="700754" y="1219010"/>
                  </a:cubicBezTo>
                  <a:cubicBezTo>
                    <a:pt x="700469" y="1219010"/>
                    <a:pt x="700087" y="1219105"/>
                    <a:pt x="699802" y="1219105"/>
                  </a:cubicBezTo>
                  <a:cubicBezTo>
                    <a:pt x="697801" y="1219391"/>
                    <a:pt x="695801" y="1219676"/>
                    <a:pt x="693801" y="1220057"/>
                  </a:cubicBezTo>
                  <a:cubicBezTo>
                    <a:pt x="693420" y="1220153"/>
                    <a:pt x="692943" y="1220248"/>
                    <a:pt x="692563" y="1220248"/>
                  </a:cubicBezTo>
                  <a:cubicBezTo>
                    <a:pt x="658273" y="1227487"/>
                    <a:pt x="631698" y="1255871"/>
                    <a:pt x="627031" y="1290923"/>
                  </a:cubicBezTo>
                  <a:lnTo>
                    <a:pt x="626745" y="1359884"/>
                  </a:lnTo>
                  <a:lnTo>
                    <a:pt x="626174" y="1359884"/>
                  </a:lnTo>
                  <a:lnTo>
                    <a:pt x="626174" y="1359884"/>
                  </a:lnTo>
                  <a:lnTo>
                    <a:pt x="887349" y="1359884"/>
                  </a:lnTo>
                  <a:cubicBezTo>
                    <a:pt x="925830" y="1359884"/>
                    <a:pt x="957358" y="1391412"/>
                    <a:pt x="957358" y="1429893"/>
                  </a:cubicBezTo>
                  <a:lnTo>
                    <a:pt x="957358" y="1454277"/>
                  </a:lnTo>
                  <a:cubicBezTo>
                    <a:pt x="957358" y="1492758"/>
                    <a:pt x="925830" y="1524286"/>
                    <a:pt x="887349" y="1524286"/>
                  </a:cubicBezTo>
                  <a:lnTo>
                    <a:pt x="626174" y="1524286"/>
                  </a:lnTo>
                  <a:lnTo>
                    <a:pt x="626174" y="1814417"/>
                  </a:lnTo>
                  <a:lnTo>
                    <a:pt x="626174" y="1959959"/>
                  </a:lnTo>
                  <a:lnTo>
                    <a:pt x="1134046" y="1959959"/>
                  </a:lnTo>
                  <a:cubicBezTo>
                    <a:pt x="1197388" y="1959959"/>
                    <a:pt x="1249204" y="2011394"/>
                    <a:pt x="1249204" y="2074259"/>
                  </a:cubicBezTo>
                  <a:lnTo>
                    <a:pt x="1249204" y="2667095"/>
                  </a:lnTo>
                  <a:lnTo>
                    <a:pt x="1632204" y="2667095"/>
                  </a:lnTo>
                  <a:lnTo>
                    <a:pt x="1632204" y="1233678"/>
                  </a:lnTo>
                  <a:lnTo>
                    <a:pt x="1496949" y="1233678"/>
                  </a:lnTo>
                  <a:close/>
                  <a:moveTo>
                    <a:pt x="1277398" y="1311974"/>
                  </a:moveTo>
                  <a:cubicBezTo>
                    <a:pt x="1277398" y="1344930"/>
                    <a:pt x="1250442" y="1371981"/>
                    <a:pt x="1217390" y="1371981"/>
                  </a:cubicBezTo>
                  <a:lnTo>
                    <a:pt x="1196530" y="1371981"/>
                  </a:lnTo>
                  <a:cubicBezTo>
                    <a:pt x="1163955" y="1371981"/>
                    <a:pt x="1137190" y="1345597"/>
                    <a:pt x="1136523" y="1313117"/>
                  </a:cubicBezTo>
                  <a:cubicBezTo>
                    <a:pt x="1135666" y="1269016"/>
                    <a:pt x="1099661" y="1233583"/>
                    <a:pt x="1055560" y="1233583"/>
                  </a:cubicBezTo>
                  <a:lnTo>
                    <a:pt x="1016222" y="1233583"/>
                  </a:lnTo>
                  <a:cubicBezTo>
                    <a:pt x="983266" y="1233583"/>
                    <a:pt x="956215" y="1206627"/>
                    <a:pt x="956215" y="1173575"/>
                  </a:cubicBezTo>
                  <a:lnTo>
                    <a:pt x="956215" y="1152716"/>
                  </a:lnTo>
                  <a:cubicBezTo>
                    <a:pt x="956215" y="1119759"/>
                    <a:pt x="983171" y="1092708"/>
                    <a:pt x="1016222" y="1092708"/>
                  </a:cubicBezTo>
                  <a:lnTo>
                    <a:pt x="1181005" y="1092708"/>
                  </a:lnTo>
                  <a:cubicBezTo>
                    <a:pt x="1184148" y="1092708"/>
                    <a:pt x="1186815" y="1092518"/>
                    <a:pt x="1189959" y="1092232"/>
                  </a:cubicBezTo>
                  <a:cubicBezTo>
                    <a:pt x="1192149" y="1091946"/>
                    <a:pt x="1194340" y="1091851"/>
                    <a:pt x="1196530" y="1091851"/>
                  </a:cubicBezTo>
                  <a:lnTo>
                    <a:pt x="1217390" y="1091851"/>
                  </a:lnTo>
                  <a:cubicBezTo>
                    <a:pt x="1250347" y="1091851"/>
                    <a:pt x="1277398" y="1118807"/>
                    <a:pt x="1277398" y="1151858"/>
                  </a:cubicBezTo>
                  <a:lnTo>
                    <a:pt x="1277398" y="1311974"/>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2" name="Freeform: Shape 131">
              <a:extLst>
                <a:ext uri="{FF2B5EF4-FFF2-40B4-BE49-F238E27FC236}">
                  <a16:creationId xmlns:a16="http://schemas.microsoft.com/office/drawing/2014/main" id="{AC70116A-7652-4811-8D66-234C32436A2F}"/>
                </a:ext>
              </a:extLst>
            </p:cNvPr>
            <p:cNvSpPr/>
            <p:nvPr/>
          </p:nvSpPr>
          <p:spPr>
            <a:xfrm>
              <a:off x="5121228" y="1934892"/>
              <a:ext cx="931164" cy="707326"/>
            </a:xfrm>
            <a:custGeom>
              <a:avLst/>
              <a:gdLst>
                <a:gd name="connsiteX0" fmla="*/ 931164 w 931164"/>
                <a:gd name="connsiteY0" fmla="*/ 114300 h 707326"/>
                <a:gd name="connsiteX1" fmla="*/ 816007 w 931164"/>
                <a:gd name="connsiteY1" fmla="*/ 0 h 707326"/>
                <a:gd name="connsiteX2" fmla="*/ 308134 w 931164"/>
                <a:gd name="connsiteY2" fmla="*/ 0 h 707326"/>
                <a:gd name="connsiteX3" fmla="*/ 308134 w 931164"/>
                <a:gd name="connsiteY3" fmla="*/ 143827 h 707326"/>
                <a:gd name="connsiteX4" fmla="*/ 308229 w 931164"/>
                <a:gd name="connsiteY4" fmla="*/ 143827 h 707326"/>
                <a:gd name="connsiteX5" fmla="*/ 308229 w 931164"/>
                <a:gd name="connsiteY5" fmla="*/ 206883 h 707326"/>
                <a:gd name="connsiteX6" fmla="*/ 308229 w 931164"/>
                <a:gd name="connsiteY6" fmla="*/ 219742 h 707326"/>
                <a:gd name="connsiteX7" fmla="*/ 308229 w 931164"/>
                <a:gd name="connsiteY7" fmla="*/ 227933 h 707326"/>
                <a:gd name="connsiteX8" fmla="*/ 308134 w 931164"/>
                <a:gd name="connsiteY8" fmla="*/ 229171 h 707326"/>
                <a:gd name="connsiteX9" fmla="*/ 308134 w 931164"/>
                <a:gd name="connsiteY9" fmla="*/ 230696 h 707326"/>
                <a:gd name="connsiteX10" fmla="*/ 307943 w 931164"/>
                <a:gd name="connsiteY10" fmla="*/ 232410 h 707326"/>
                <a:gd name="connsiteX11" fmla="*/ 307658 w 931164"/>
                <a:gd name="connsiteY11" fmla="*/ 235363 h 707326"/>
                <a:gd name="connsiteX12" fmla="*/ 307181 w 931164"/>
                <a:gd name="connsiteY12" fmla="*/ 238411 h 707326"/>
                <a:gd name="connsiteX13" fmla="*/ 306610 w 931164"/>
                <a:gd name="connsiteY13" fmla="*/ 241268 h 707326"/>
                <a:gd name="connsiteX14" fmla="*/ 305848 w 931164"/>
                <a:gd name="connsiteY14" fmla="*/ 244221 h 707326"/>
                <a:gd name="connsiteX15" fmla="*/ 304991 w 931164"/>
                <a:gd name="connsiteY15" fmla="*/ 246983 h 707326"/>
                <a:gd name="connsiteX16" fmla="*/ 303943 w 931164"/>
                <a:gd name="connsiteY16" fmla="*/ 249746 h 707326"/>
                <a:gd name="connsiteX17" fmla="*/ 302895 w 931164"/>
                <a:gd name="connsiteY17" fmla="*/ 252413 h 707326"/>
                <a:gd name="connsiteX18" fmla="*/ 301657 w 931164"/>
                <a:gd name="connsiteY18" fmla="*/ 254984 h 707326"/>
                <a:gd name="connsiteX19" fmla="*/ 300324 w 931164"/>
                <a:gd name="connsiteY19" fmla="*/ 257556 h 707326"/>
                <a:gd name="connsiteX20" fmla="*/ 298799 w 931164"/>
                <a:gd name="connsiteY20" fmla="*/ 260032 h 707326"/>
                <a:gd name="connsiteX21" fmla="*/ 297275 w 931164"/>
                <a:gd name="connsiteY21" fmla="*/ 262414 h 707326"/>
                <a:gd name="connsiteX22" fmla="*/ 295561 w 931164"/>
                <a:gd name="connsiteY22" fmla="*/ 264700 h 707326"/>
                <a:gd name="connsiteX23" fmla="*/ 293751 w 931164"/>
                <a:gd name="connsiteY23" fmla="*/ 266986 h 707326"/>
                <a:gd name="connsiteX24" fmla="*/ 291846 w 931164"/>
                <a:gd name="connsiteY24" fmla="*/ 269081 h 707326"/>
                <a:gd name="connsiteX25" fmla="*/ 289846 w 931164"/>
                <a:gd name="connsiteY25" fmla="*/ 271177 h 707326"/>
                <a:gd name="connsiteX26" fmla="*/ 287655 w 931164"/>
                <a:gd name="connsiteY26" fmla="*/ 273082 h 707326"/>
                <a:gd name="connsiteX27" fmla="*/ 285560 w 931164"/>
                <a:gd name="connsiteY27" fmla="*/ 274892 h 707326"/>
                <a:gd name="connsiteX28" fmla="*/ 283179 w 931164"/>
                <a:gd name="connsiteY28" fmla="*/ 276606 h 707326"/>
                <a:gd name="connsiteX29" fmla="*/ 280892 w 931164"/>
                <a:gd name="connsiteY29" fmla="*/ 278225 h 707326"/>
                <a:gd name="connsiteX30" fmla="*/ 278321 w 931164"/>
                <a:gd name="connsiteY30" fmla="*/ 279749 h 707326"/>
                <a:gd name="connsiteX31" fmla="*/ 275940 w 931164"/>
                <a:gd name="connsiteY31" fmla="*/ 281178 h 707326"/>
                <a:gd name="connsiteX32" fmla="*/ 273177 w 931164"/>
                <a:gd name="connsiteY32" fmla="*/ 282511 h 707326"/>
                <a:gd name="connsiteX33" fmla="*/ 270701 w 931164"/>
                <a:gd name="connsiteY33" fmla="*/ 283655 h 707326"/>
                <a:gd name="connsiteX34" fmla="*/ 267653 w 931164"/>
                <a:gd name="connsiteY34" fmla="*/ 284797 h 707326"/>
                <a:gd name="connsiteX35" fmla="*/ 265272 w 931164"/>
                <a:gd name="connsiteY35" fmla="*/ 285655 h 707326"/>
                <a:gd name="connsiteX36" fmla="*/ 261938 w 931164"/>
                <a:gd name="connsiteY36" fmla="*/ 286512 h 707326"/>
                <a:gd name="connsiteX37" fmla="*/ 259556 w 931164"/>
                <a:gd name="connsiteY37" fmla="*/ 287084 h 707326"/>
                <a:gd name="connsiteX38" fmla="*/ 255651 w 931164"/>
                <a:gd name="connsiteY38" fmla="*/ 287655 h 707326"/>
                <a:gd name="connsiteX39" fmla="*/ 253651 w 931164"/>
                <a:gd name="connsiteY39" fmla="*/ 287941 h 707326"/>
                <a:gd name="connsiteX40" fmla="*/ 247555 w 931164"/>
                <a:gd name="connsiteY40" fmla="*/ 288226 h 707326"/>
                <a:gd name="connsiteX41" fmla="*/ 157449 w 931164"/>
                <a:gd name="connsiteY41" fmla="*/ 288226 h 707326"/>
                <a:gd name="connsiteX42" fmla="*/ 157449 w 931164"/>
                <a:gd name="connsiteY42" fmla="*/ 363950 h 707326"/>
                <a:gd name="connsiteX43" fmla="*/ 96964 w 931164"/>
                <a:gd name="connsiteY43" fmla="*/ 424434 h 707326"/>
                <a:gd name="connsiteX44" fmla="*/ 0 w 931164"/>
                <a:gd name="connsiteY44" fmla="*/ 424434 h 707326"/>
                <a:gd name="connsiteX45" fmla="*/ 0 w 931164"/>
                <a:gd name="connsiteY45" fmla="*/ 707326 h 707326"/>
                <a:gd name="connsiteX46" fmla="*/ 930879 w 931164"/>
                <a:gd name="connsiteY46" fmla="*/ 707326 h 707326"/>
                <a:gd name="connsiteX47" fmla="*/ 930879 w 931164"/>
                <a:gd name="connsiteY47" fmla="*/ 114300 h 70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31164" h="707326">
                  <a:moveTo>
                    <a:pt x="931164" y="114300"/>
                  </a:moveTo>
                  <a:cubicBezTo>
                    <a:pt x="931164" y="51435"/>
                    <a:pt x="879348" y="0"/>
                    <a:pt x="816007" y="0"/>
                  </a:cubicBezTo>
                  <a:lnTo>
                    <a:pt x="308134" y="0"/>
                  </a:lnTo>
                  <a:lnTo>
                    <a:pt x="308134" y="143827"/>
                  </a:lnTo>
                  <a:lnTo>
                    <a:pt x="308229" y="143827"/>
                  </a:lnTo>
                  <a:lnTo>
                    <a:pt x="308229" y="206883"/>
                  </a:lnTo>
                  <a:lnTo>
                    <a:pt x="308229" y="219742"/>
                  </a:lnTo>
                  <a:lnTo>
                    <a:pt x="308229" y="227933"/>
                  </a:lnTo>
                  <a:cubicBezTo>
                    <a:pt x="308229" y="228314"/>
                    <a:pt x="308134" y="228790"/>
                    <a:pt x="308134" y="229171"/>
                  </a:cubicBezTo>
                  <a:lnTo>
                    <a:pt x="308134" y="230696"/>
                  </a:lnTo>
                  <a:cubicBezTo>
                    <a:pt x="308134" y="231267"/>
                    <a:pt x="308039" y="231838"/>
                    <a:pt x="307943" y="232410"/>
                  </a:cubicBezTo>
                  <a:cubicBezTo>
                    <a:pt x="307848" y="233363"/>
                    <a:pt x="307753" y="234315"/>
                    <a:pt x="307658" y="235363"/>
                  </a:cubicBezTo>
                  <a:cubicBezTo>
                    <a:pt x="307563" y="236410"/>
                    <a:pt x="307372" y="237363"/>
                    <a:pt x="307181" y="238411"/>
                  </a:cubicBezTo>
                  <a:cubicBezTo>
                    <a:pt x="306991" y="239363"/>
                    <a:pt x="306800" y="240316"/>
                    <a:pt x="306610" y="241268"/>
                  </a:cubicBezTo>
                  <a:cubicBezTo>
                    <a:pt x="306420" y="242221"/>
                    <a:pt x="306134" y="243173"/>
                    <a:pt x="305848" y="244221"/>
                  </a:cubicBezTo>
                  <a:cubicBezTo>
                    <a:pt x="305562" y="245173"/>
                    <a:pt x="305371" y="246031"/>
                    <a:pt x="304991" y="246983"/>
                  </a:cubicBezTo>
                  <a:cubicBezTo>
                    <a:pt x="304705" y="247936"/>
                    <a:pt x="304324" y="248793"/>
                    <a:pt x="303943" y="249746"/>
                  </a:cubicBezTo>
                  <a:cubicBezTo>
                    <a:pt x="303562" y="250603"/>
                    <a:pt x="303276" y="251555"/>
                    <a:pt x="302895" y="252413"/>
                  </a:cubicBezTo>
                  <a:cubicBezTo>
                    <a:pt x="302514" y="253270"/>
                    <a:pt x="302038" y="254127"/>
                    <a:pt x="301657" y="254984"/>
                  </a:cubicBezTo>
                  <a:cubicBezTo>
                    <a:pt x="301180" y="255842"/>
                    <a:pt x="300800" y="256699"/>
                    <a:pt x="300324" y="257556"/>
                  </a:cubicBezTo>
                  <a:cubicBezTo>
                    <a:pt x="299847" y="258413"/>
                    <a:pt x="299371" y="259175"/>
                    <a:pt x="298799" y="260032"/>
                  </a:cubicBezTo>
                  <a:cubicBezTo>
                    <a:pt x="298323" y="260794"/>
                    <a:pt x="297752" y="261652"/>
                    <a:pt x="297275" y="262414"/>
                  </a:cubicBezTo>
                  <a:cubicBezTo>
                    <a:pt x="296704" y="263176"/>
                    <a:pt x="296133" y="263938"/>
                    <a:pt x="295561" y="264700"/>
                  </a:cubicBezTo>
                  <a:cubicBezTo>
                    <a:pt x="294990" y="265462"/>
                    <a:pt x="294418" y="266224"/>
                    <a:pt x="293751" y="266986"/>
                  </a:cubicBezTo>
                  <a:cubicBezTo>
                    <a:pt x="293180" y="267748"/>
                    <a:pt x="292513" y="268414"/>
                    <a:pt x="291846" y="269081"/>
                  </a:cubicBezTo>
                  <a:cubicBezTo>
                    <a:pt x="291179" y="269748"/>
                    <a:pt x="290513" y="270510"/>
                    <a:pt x="289846" y="271177"/>
                  </a:cubicBezTo>
                  <a:cubicBezTo>
                    <a:pt x="289179" y="271843"/>
                    <a:pt x="288417" y="272510"/>
                    <a:pt x="287655" y="273082"/>
                  </a:cubicBezTo>
                  <a:cubicBezTo>
                    <a:pt x="286988" y="273748"/>
                    <a:pt x="286227" y="274320"/>
                    <a:pt x="285560" y="274892"/>
                  </a:cubicBezTo>
                  <a:cubicBezTo>
                    <a:pt x="284798" y="275463"/>
                    <a:pt x="284036" y="276034"/>
                    <a:pt x="283179" y="276606"/>
                  </a:cubicBezTo>
                  <a:cubicBezTo>
                    <a:pt x="282416" y="277177"/>
                    <a:pt x="281654" y="277749"/>
                    <a:pt x="280892" y="278225"/>
                  </a:cubicBezTo>
                  <a:cubicBezTo>
                    <a:pt x="280035" y="278797"/>
                    <a:pt x="279178" y="279273"/>
                    <a:pt x="278321" y="279749"/>
                  </a:cubicBezTo>
                  <a:cubicBezTo>
                    <a:pt x="277559" y="280225"/>
                    <a:pt x="276796" y="280702"/>
                    <a:pt x="275940" y="281178"/>
                  </a:cubicBezTo>
                  <a:cubicBezTo>
                    <a:pt x="274987" y="281654"/>
                    <a:pt x="274130" y="282130"/>
                    <a:pt x="273177" y="282511"/>
                  </a:cubicBezTo>
                  <a:cubicBezTo>
                    <a:pt x="272320" y="282892"/>
                    <a:pt x="271558" y="283273"/>
                    <a:pt x="270701" y="283655"/>
                  </a:cubicBezTo>
                  <a:cubicBezTo>
                    <a:pt x="269748" y="284035"/>
                    <a:pt x="268700" y="284417"/>
                    <a:pt x="267653" y="284797"/>
                  </a:cubicBezTo>
                  <a:cubicBezTo>
                    <a:pt x="266891" y="285083"/>
                    <a:pt x="266033" y="285369"/>
                    <a:pt x="265272" y="285655"/>
                  </a:cubicBezTo>
                  <a:cubicBezTo>
                    <a:pt x="264129" y="286036"/>
                    <a:pt x="263080" y="286226"/>
                    <a:pt x="261938" y="286512"/>
                  </a:cubicBezTo>
                  <a:cubicBezTo>
                    <a:pt x="261176" y="286702"/>
                    <a:pt x="260414" y="286988"/>
                    <a:pt x="259556" y="287084"/>
                  </a:cubicBezTo>
                  <a:cubicBezTo>
                    <a:pt x="258223" y="287369"/>
                    <a:pt x="256890" y="287464"/>
                    <a:pt x="255651" y="287655"/>
                  </a:cubicBezTo>
                  <a:cubicBezTo>
                    <a:pt x="254984" y="287750"/>
                    <a:pt x="254318" y="287846"/>
                    <a:pt x="253651" y="287941"/>
                  </a:cubicBezTo>
                  <a:cubicBezTo>
                    <a:pt x="251651" y="288131"/>
                    <a:pt x="249650" y="288226"/>
                    <a:pt x="247555" y="288226"/>
                  </a:cubicBezTo>
                  <a:lnTo>
                    <a:pt x="157449" y="288226"/>
                  </a:lnTo>
                  <a:lnTo>
                    <a:pt x="157449" y="363950"/>
                  </a:lnTo>
                  <a:cubicBezTo>
                    <a:pt x="157449" y="397192"/>
                    <a:pt x="130207" y="424434"/>
                    <a:pt x="96964" y="424434"/>
                  </a:cubicBezTo>
                  <a:lnTo>
                    <a:pt x="0" y="424434"/>
                  </a:lnTo>
                  <a:lnTo>
                    <a:pt x="0" y="707326"/>
                  </a:lnTo>
                  <a:lnTo>
                    <a:pt x="930879" y="707326"/>
                  </a:lnTo>
                  <a:lnTo>
                    <a:pt x="930879" y="11430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3" name="Freeform: Shape 132">
              <a:extLst>
                <a:ext uri="{FF2B5EF4-FFF2-40B4-BE49-F238E27FC236}">
                  <a16:creationId xmlns:a16="http://schemas.microsoft.com/office/drawing/2014/main" id="{B3880A1B-9EB4-45B9-9C91-A7B0300BDEE2}"/>
                </a:ext>
              </a:extLst>
            </p:cNvPr>
            <p:cNvSpPr/>
            <p:nvPr/>
          </p:nvSpPr>
          <p:spPr>
            <a:xfrm>
              <a:off x="4648978" y="4562649"/>
              <a:ext cx="325278" cy="429958"/>
            </a:xfrm>
            <a:custGeom>
              <a:avLst/>
              <a:gdLst>
                <a:gd name="connsiteX0" fmla="*/ 211741 w 325278"/>
                <a:gd name="connsiteY0" fmla="*/ 95 h 429958"/>
                <a:gd name="connsiteX1" fmla="*/ 172593 w 325278"/>
                <a:gd name="connsiteY1" fmla="*/ 95 h 429958"/>
                <a:gd name="connsiteX2" fmla="*/ 107252 w 325278"/>
                <a:gd name="connsiteY2" fmla="*/ 95 h 429958"/>
                <a:gd name="connsiteX3" fmla="*/ 95155 w 325278"/>
                <a:gd name="connsiteY3" fmla="*/ 95 h 429958"/>
                <a:gd name="connsiteX4" fmla="*/ 0 w 325278"/>
                <a:gd name="connsiteY4" fmla="*/ 95 h 429958"/>
                <a:gd name="connsiteX5" fmla="*/ 11621 w 325278"/>
                <a:gd name="connsiteY5" fmla="*/ 34004 h 429958"/>
                <a:gd name="connsiteX6" fmla="*/ 11049 w 325278"/>
                <a:gd name="connsiteY6" fmla="*/ 232791 h 429958"/>
                <a:gd name="connsiteX7" fmla="*/ 11049 w 325278"/>
                <a:gd name="connsiteY7" fmla="*/ 236315 h 429958"/>
                <a:gd name="connsiteX8" fmla="*/ 11049 w 325278"/>
                <a:gd name="connsiteY8" fmla="*/ 237839 h 429958"/>
                <a:gd name="connsiteX9" fmla="*/ 11049 w 325278"/>
                <a:gd name="connsiteY9" fmla="*/ 237839 h 429958"/>
                <a:gd name="connsiteX10" fmla="*/ 11144 w 325278"/>
                <a:gd name="connsiteY10" fmla="*/ 239268 h 429958"/>
                <a:gd name="connsiteX11" fmla="*/ 11144 w 325278"/>
                <a:gd name="connsiteY11" fmla="*/ 239268 h 429958"/>
                <a:gd name="connsiteX12" fmla="*/ 11239 w 325278"/>
                <a:gd name="connsiteY12" fmla="*/ 240697 h 429958"/>
                <a:gd name="connsiteX13" fmla="*/ 11239 w 325278"/>
                <a:gd name="connsiteY13" fmla="*/ 240697 h 429958"/>
                <a:gd name="connsiteX14" fmla="*/ 11335 w 325278"/>
                <a:gd name="connsiteY14" fmla="*/ 242126 h 429958"/>
                <a:gd name="connsiteX15" fmla="*/ 11335 w 325278"/>
                <a:gd name="connsiteY15" fmla="*/ 242126 h 429958"/>
                <a:gd name="connsiteX16" fmla="*/ 11525 w 325278"/>
                <a:gd name="connsiteY16" fmla="*/ 243554 h 429958"/>
                <a:gd name="connsiteX17" fmla="*/ 11525 w 325278"/>
                <a:gd name="connsiteY17" fmla="*/ 243554 h 429958"/>
                <a:gd name="connsiteX18" fmla="*/ 11716 w 325278"/>
                <a:gd name="connsiteY18" fmla="*/ 244983 h 429958"/>
                <a:gd name="connsiteX19" fmla="*/ 11716 w 325278"/>
                <a:gd name="connsiteY19" fmla="*/ 244983 h 429958"/>
                <a:gd name="connsiteX20" fmla="*/ 12002 w 325278"/>
                <a:gd name="connsiteY20" fmla="*/ 246412 h 429958"/>
                <a:gd name="connsiteX21" fmla="*/ 12002 w 325278"/>
                <a:gd name="connsiteY21" fmla="*/ 246412 h 429958"/>
                <a:gd name="connsiteX22" fmla="*/ 12287 w 325278"/>
                <a:gd name="connsiteY22" fmla="*/ 247841 h 429958"/>
                <a:gd name="connsiteX23" fmla="*/ 12287 w 325278"/>
                <a:gd name="connsiteY23" fmla="*/ 247841 h 429958"/>
                <a:gd name="connsiteX24" fmla="*/ 12573 w 325278"/>
                <a:gd name="connsiteY24" fmla="*/ 249269 h 429958"/>
                <a:gd name="connsiteX25" fmla="*/ 12573 w 325278"/>
                <a:gd name="connsiteY25" fmla="*/ 249269 h 429958"/>
                <a:gd name="connsiteX26" fmla="*/ 12954 w 325278"/>
                <a:gd name="connsiteY26" fmla="*/ 250698 h 429958"/>
                <a:gd name="connsiteX27" fmla="*/ 12954 w 325278"/>
                <a:gd name="connsiteY27" fmla="*/ 250698 h 429958"/>
                <a:gd name="connsiteX28" fmla="*/ 64294 w 325278"/>
                <a:gd name="connsiteY28" fmla="*/ 293751 h 429958"/>
                <a:gd name="connsiteX29" fmla="*/ 64294 w 325278"/>
                <a:gd name="connsiteY29" fmla="*/ 293751 h 429958"/>
                <a:gd name="connsiteX30" fmla="*/ 65722 w 325278"/>
                <a:gd name="connsiteY30" fmla="*/ 293846 h 429958"/>
                <a:gd name="connsiteX31" fmla="*/ 65722 w 325278"/>
                <a:gd name="connsiteY31" fmla="*/ 293846 h 429958"/>
                <a:gd name="connsiteX32" fmla="*/ 66199 w 325278"/>
                <a:gd name="connsiteY32" fmla="*/ 293846 h 429958"/>
                <a:gd name="connsiteX33" fmla="*/ 69342 w 325278"/>
                <a:gd name="connsiteY33" fmla="*/ 293941 h 429958"/>
                <a:gd name="connsiteX34" fmla="*/ 76771 w 325278"/>
                <a:gd name="connsiteY34" fmla="*/ 293941 h 429958"/>
                <a:gd name="connsiteX35" fmla="*/ 157734 w 325278"/>
                <a:gd name="connsiteY35" fmla="*/ 374904 h 429958"/>
                <a:gd name="connsiteX36" fmla="*/ 157734 w 325278"/>
                <a:gd name="connsiteY36" fmla="*/ 429959 h 429958"/>
                <a:gd name="connsiteX37" fmla="*/ 268510 w 325278"/>
                <a:gd name="connsiteY37" fmla="*/ 429959 h 429958"/>
                <a:gd name="connsiteX38" fmla="*/ 325279 w 325278"/>
                <a:gd name="connsiteY38" fmla="*/ 381476 h 429958"/>
                <a:gd name="connsiteX39" fmla="*/ 325279 w 325278"/>
                <a:gd name="connsiteY39" fmla="*/ 0 h 429958"/>
                <a:gd name="connsiteX40" fmla="*/ 211741 w 325278"/>
                <a:gd name="connsiteY40" fmla="*/ 0 h 42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5278" h="429958">
                  <a:moveTo>
                    <a:pt x="211741" y="95"/>
                  </a:moveTo>
                  <a:lnTo>
                    <a:pt x="172593" y="95"/>
                  </a:lnTo>
                  <a:lnTo>
                    <a:pt x="107252" y="95"/>
                  </a:lnTo>
                  <a:lnTo>
                    <a:pt x="95155" y="95"/>
                  </a:lnTo>
                  <a:lnTo>
                    <a:pt x="0" y="95"/>
                  </a:lnTo>
                  <a:cubicBezTo>
                    <a:pt x="7239" y="7906"/>
                    <a:pt x="11716" y="18764"/>
                    <a:pt x="11621" y="34004"/>
                  </a:cubicBezTo>
                  <a:lnTo>
                    <a:pt x="11049" y="232791"/>
                  </a:lnTo>
                  <a:lnTo>
                    <a:pt x="11049" y="236315"/>
                  </a:lnTo>
                  <a:lnTo>
                    <a:pt x="11049" y="237839"/>
                  </a:lnTo>
                  <a:lnTo>
                    <a:pt x="11049" y="237839"/>
                  </a:lnTo>
                  <a:lnTo>
                    <a:pt x="11144" y="239268"/>
                  </a:lnTo>
                  <a:lnTo>
                    <a:pt x="11144" y="239268"/>
                  </a:lnTo>
                  <a:lnTo>
                    <a:pt x="11239" y="240697"/>
                  </a:lnTo>
                  <a:lnTo>
                    <a:pt x="11239" y="240697"/>
                  </a:lnTo>
                  <a:lnTo>
                    <a:pt x="11335" y="242126"/>
                  </a:lnTo>
                  <a:lnTo>
                    <a:pt x="11335" y="242126"/>
                  </a:lnTo>
                  <a:lnTo>
                    <a:pt x="11525" y="243554"/>
                  </a:lnTo>
                  <a:lnTo>
                    <a:pt x="11525" y="243554"/>
                  </a:lnTo>
                  <a:lnTo>
                    <a:pt x="11716" y="244983"/>
                  </a:lnTo>
                  <a:lnTo>
                    <a:pt x="11716" y="244983"/>
                  </a:lnTo>
                  <a:lnTo>
                    <a:pt x="12002" y="246412"/>
                  </a:lnTo>
                  <a:lnTo>
                    <a:pt x="12002" y="246412"/>
                  </a:lnTo>
                  <a:cubicBezTo>
                    <a:pt x="12097" y="246888"/>
                    <a:pt x="12192" y="247364"/>
                    <a:pt x="12287" y="247841"/>
                  </a:cubicBezTo>
                  <a:lnTo>
                    <a:pt x="12287" y="247841"/>
                  </a:lnTo>
                  <a:lnTo>
                    <a:pt x="12573" y="249269"/>
                  </a:lnTo>
                  <a:lnTo>
                    <a:pt x="12573" y="249269"/>
                  </a:lnTo>
                  <a:lnTo>
                    <a:pt x="12954" y="250698"/>
                  </a:lnTo>
                  <a:lnTo>
                    <a:pt x="12954" y="250698"/>
                  </a:lnTo>
                  <a:cubicBezTo>
                    <a:pt x="19145" y="273844"/>
                    <a:pt x="39434" y="291655"/>
                    <a:pt x="64294" y="293751"/>
                  </a:cubicBezTo>
                  <a:lnTo>
                    <a:pt x="64294" y="293751"/>
                  </a:lnTo>
                  <a:lnTo>
                    <a:pt x="65722" y="293846"/>
                  </a:lnTo>
                  <a:lnTo>
                    <a:pt x="65722" y="293846"/>
                  </a:lnTo>
                  <a:lnTo>
                    <a:pt x="66199" y="293846"/>
                  </a:lnTo>
                  <a:cubicBezTo>
                    <a:pt x="67342" y="293846"/>
                    <a:pt x="68199" y="293941"/>
                    <a:pt x="69342" y="293941"/>
                  </a:cubicBezTo>
                  <a:lnTo>
                    <a:pt x="76771" y="293941"/>
                  </a:lnTo>
                  <a:cubicBezTo>
                    <a:pt x="121349" y="293941"/>
                    <a:pt x="157734" y="330327"/>
                    <a:pt x="157734" y="374904"/>
                  </a:cubicBezTo>
                  <a:lnTo>
                    <a:pt x="157734" y="429959"/>
                  </a:lnTo>
                  <a:lnTo>
                    <a:pt x="268510" y="429959"/>
                  </a:lnTo>
                  <a:cubicBezTo>
                    <a:pt x="297085" y="429959"/>
                    <a:pt x="320898" y="408813"/>
                    <a:pt x="325279" y="381476"/>
                  </a:cubicBezTo>
                  <a:cubicBezTo>
                    <a:pt x="325279" y="381476"/>
                    <a:pt x="325279" y="80201"/>
                    <a:pt x="325279" y="0"/>
                  </a:cubicBezTo>
                  <a:lnTo>
                    <a:pt x="211741"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4" name="Freeform: Shape 133">
              <a:extLst>
                <a:ext uri="{FF2B5EF4-FFF2-40B4-BE49-F238E27FC236}">
                  <a16:creationId xmlns:a16="http://schemas.microsoft.com/office/drawing/2014/main" id="{5BC2B00C-9F8A-4C22-AADA-E14BA6C13698}"/>
                </a:ext>
              </a:extLst>
            </p:cNvPr>
            <p:cNvSpPr/>
            <p:nvPr/>
          </p:nvSpPr>
          <p:spPr>
            <a:xfrm>
              <a:off x="4486386" y="4284043"/>
              <a:ext cx="276796" cy="278606"/>
            </a:xfrm>
            <a:custGeom>
              <a:avLst/>
              <a:gdLst>
                <a:gd name="connsiteX0" fmla="*/ 115158 w 276796"/>
                <a:gd name="connsiteY0" fmla="*/ 95 h 278606"/>
                <a:gd name="connsiteX1" fmla="*/ 0 w 276796"/>
                <a:gd name="connsiteY1" fmla="*/ 114395 h 278606"/>
                <a:gd name="connsiteX2" fmla="*/ 0 w 276796"/>
                <a:gd name="connsiteY2" fmla="*/ 164402 h 278606"/>
                <a:gd name="connsiteX3" fmla="*/ 191 w 276796"/>
                <a:gd name="connsiteY3" fmla="*/ 167545 h 278606"/>
                <a:gd name="connsiteX4" fmla="*/ 0 w 276796"/>
                <a:gd name="connsiteY4" fmla="*/ 170688 h 278606"/>
                <a:gd name="connsiteX5" fmla="*/ 0 w 276796"/>
                <a:gd name="connsiteY5" fmla="*/ 278606 h 278606"/>
                <a:gd name="connsiteX6" fmla="*/ 115158 w 276796"/>
                <a:gd name="connsiteY6" fmla="*/ 278606 h 278606"/>
                <a:gd name="connsiteX7" fmla="*/ 154305 w 276796"/>
                <a:gd name="connsiteY7" fmla="*/ 278606 h 278606"/>
                <a:gd name="connsiteX8" fmla="*/ 276797 w 276796"/>
                <a:gd name="connsiteY8" fmla="*/ 278606 h 278606"/>
                <a:gd name="connsiteX9" fmla="*/ 276797 w 276796"/>
                <a:gd name="connsiteY9" fmla="*/ 0 h 278606"/>
                <a:gd name="connsiteX10" fmla="*/ 115158 w 276796"/>
                <a:gd name="connsiteY10" fmla="*/ 0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6796" h="278606">
                  <a:moveTo>
                    <a:pt x="115158" y="95"/>
                  </a:moveTo>
                  <a:cubicBezTo>
                    <a:pt x="51816" y="95"/>
                    <a:pt x="0" y="51530"/>
                    <a:pt x="0" y="114395"/>
                  </a:cubicBezTo>
                  <a:lnTo>
                    <a:pt x="0" y="164402"/>
                  </a:lnTo>
                  <a:cubicBezTo>
                    <a:pt x="0" y="165449"/>
                    <a:pt x="95" y="166497"/>
                    <a:pt x="191" y="167545"/>
                  </a:cubicBezTo>
                  <a:cubicBezTo>
                    <a:pt x="95" y="168593"/>
                    <a:pt x="0" y="169640"/>
                    <a:pt x="0" y="170688"/>
                  </a:cubicBezTo>
                  <a:lnTo>
                    <a:pt x="0" y="278606"/>
                  </a:lnTo>
                  <a:lnTo>
                    <a:pt x="115158" y="278606"/>
                  </a:lnTo>
                  <a:lnTo>
                    <a:pt x="154305" y="278606"/>
                  </a:lnTo>
                  <a:lnTo>
                    <a:pt x="276797" y="278606"/>
                  </a:lnTo>
                  <a:lnTo>
                    <a:pt x="276797" y="0"/>
                  </a:lnTo>
                  <a:lnTo>
                    <a:pt x="11515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5" name="Freeform: Shape 134">
              <a:extLst>
                <a:ext uri="{FF2B5EF4-FFF2-40B4-BE49-F238E27FC236}">
                  <a16:creationId xmlns:a16="http://schemas.microsoft.com/office/drawing/2014/main" id="{A918E8A8-378C-4B35-8CB9-04D03B86D1E2}"/>
                </a:ext>
              </a:extLst>
            </p:cNvPr>
            <p:cNvSpPr/>
            <p:nvPr/>
          </p:nvSpPr>
          <p:spPr>
            <a:xfrm>
              <a:off x="4651074" y="3828367"/>
              <a:ext cx="633888" cy="734377"/>
            </a:xfrm>
            <a:custGeom>
              <a:avLst/>
              <a:gdLst>
                <a:gd name="connsiteX0" fmla="*/ 575024 w 633888"/>
                <a:gd name="connsiteY0" fmla="*/ 0 h 734377"/>
                <a:gd name="connsiteX1" fmla="*/ 472916 w 633888"/>
                <a:gd name="connsiteY1" fmla="*/ 0 h 734377"/>
                <a:gd name="connsiteX2" fmla="*/ 273463 w 633888"/>
                <a:gd name="connsiteY2" fmla="*/ 0 h 734377"/>
                <a:gd name="connsiteX3" fmla="*/ 247079 w 633888"/>
                <a:gd name="connsiteY3" fmla="*/ 0 h 734377"/>
                <a:gd name="connsiteX4" fmla="*/ 233648 w 633888"/>
                <a:gd name="connsiteY4" fmla="*/ 857 h 734377"/>
                <a:gd name="connsiteX5" fmla="*/ 82487 w 633888"/>
                <a:gd name="connsiteY5" fmla="*/ 1238 h 734377"/>
                <a:gd name="connsiteX6" fmla="*/ 762 w 633888"/>
                <a:gd name="connsiteY6" fmla="*/ 762 h 734377"/>
                <a:gd name="connsiteX7" fmla="*/ 762 w 633888"/>
                <a:gd name="connsiteY7" fmla="*/ 141637 h 734377"/>
                <a:gd name="connsiteX8" fmla="*/ 0 w 633888"/>
                <a:gd name="connsiteY8" fmla="*/ 141637 h 734377"/>
                <a:gd name="connsiteX9" fmla="*/ 0 w 633888"/>
                <a:gd name="connsiteY9" fmla="*/ 455771 h 734377"/>
                <a:gd name="connsiteX10" fmla="*/ 93250 w 633888"/>
                <a:gd name="connsiteY10" fmla="*/ 455771 h 734377"/>
                <a:gd name="connsiteX11" fmla="*/ 105346 w 633888"/>
                <a:gd name="connsiteY11" fmla="*/ 455771 h 734377"/>
                <a:gd name="connsiteX12" fmla="*/ 110776 w 633888"/>
                <a:gd name="connsiteY12" fmla="*/ 455771 h 734377"/>
                <a:gd name="connsiteX13" fmla="*/ 110776 w 633888"/>
                <a:gd name="connsiteY13" fmla="*/ 734378 h 734377"/>
                <a:gd name="connsiteX14" fmla="*/ 182309 w 633888"/>
                <a:gd name="connsiteY14" fmla="*/ 734378 h 734377"/>
                <a:gd name="connsiteX15" fmla="*/ 218504 w 633888"/>
                <a:gd name="connsiteY15" fmla="*/ 734378 h 734377"/>
                <a:gd name="connsiteX16" fmla="*/ 324993 w 633888"/>
                <a:gd name="connsiteY16" fmla="*/ 734378 h 734377"/>
                <a:gd name="connsiteX17" fmla="*/ 324993 w 633888"/>
                <a:gd name="connsiteY17" fmla="*/ 711232 h 734377"/>
                <a:gd name="connsiteX18" fmla="*/ 437674 w 633888"/>
                <a:gd name="connsiteY18" fmla="*/ 615029 h 734377"/>
                <a:gd name="connsiteX19" fmla="*/ 633889 w 633888"/>
                <a:gd name="connsiteY19" fmla="*/ 615029 h 734377"/>
                <a:gd name="connsiteX20" fmla="*/ 633889 w 633888"/>
                <a:gd name="connsiteY20" fmla="*/ 512731 h 734377"/>
                <a:gd name="connsiteX21" fmla="*/ 633889 w 633888"/>
                <a:gd name="connsiteY21" fmla="*/ 232886 h 734377"/>
                <a:gd name="connsiteX22" fmla="*/ 633889 w 633888"/>
                <a:gd name="connsiteY22" fmla="*/ 58769 h 734377"/>
                <a:gd name="connsiteX23" fmla="*/ 575024 w 633888"/>
                <a:gd name="connsiteY23" fmla="*/ 0 h 73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3888" h="734377">
                  <a:moveTo>
                    <a:pt x="575024" y="0"/>
                  </a:moveTo>
                  <a:lnTo>
                    <a:pt x="472916" y="0"/>
                  </a:lnTo>
                  <a:lnTo>
                    <a:pt x="273463" y="0"/>
                  </a:lnTo>
                  <a:lnTo>
                    <a:pt x="247079" y="0"/>
                  </a:lnTo>
                  <a:cubicBezTo>
                    <a:pt x="242506" y="0"/>
                    <a:pt x="238030" y="381"/>
                    <a:pt x="233648" y="857"/>
                  </a:cubicBezTo>
                  <a:lnTo>
                    <a:pt x="82487" y="1238"/>
                  </a:lnTo>
                  <a:lnTo>
                    <a:pt x="762" y="762"/>
                  </a:lnTo>
                  <a:lnTo>
                    <a:pt x="762" y="141637"/>
                  </a:lnTo>
                  <a:lnTo>
                    <a:pt x="0" y="141637"/>
                  </a:lnTo>
                  <a:lnTo>
                    <a:pt x="0" y="455771"/>
                  </a:lnTo>
                  <a:lnTo>
                    <a:pt x="93250" y="455771"/>
                  </a:lnTo>
                  <a:lnTo>
                    <a:pt x="105346" y="455771"/>
                  </a:lnTo>
                  <a:lnTo>
                    <a:pt x="110776" y="455771"/>
                  </a:lnTo>
                  <a:lnTo>
                    <a:pt x="110776" y="734378"/>
                  </a:lnTo>
                  <a:lnTo>
                    <a:pt x="182309" y="734378"/>
                  </a:lnTo>
                  <a:lnTo>
                    <a:pt x="218504" y="734378"/>
                  </a:lnTo>
                  <a:lnTo>
                    <a:pt x="324993" y="734378"/>
                  </a:lnTo>
                  <a:lnTo>
                    <a:pt x="324993" y="711232"/>
                  </a:lnTo>
                  <a:cubicBezTo>
                    <a:pt x="333756" y="656939"/>
                    <a:pt x="381000" y="615029"/>
                    <a:pt x="437674" y="615029"/>
                  </a:cubicBezTo>
                  <a:lnTo>
                    <a:pt x="633889" y="615029"/>
                  </a:lnTo>
                  <a:lnTo>
                    <a:pt x="633889" y="512731"/>
                  </a:lnTo>
                  <a:lnTo>
                    <a:pt x="633889" y="232886"/>
                  </a:lnTo>
                  <a:lnTo>
                    <a:pt x="633889" y="58769"/>
                  </a:lnTo>
                  <a:cubicBezTo>
                    <a:pt x="633699" y="26384"/>
                    <a:pt x="607314" y="0"/>
                    <a:pt x="575024" y="0"/>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602328109"/>
      </p:ext>
    </p:extLst>
  </p:cSld>
  <p:clrMap bg1="lt1" tx1="dk1" bg2="lt2" tx2="dk2" accent1="accent1" accent2="accent2" accent3="accent3" accent4="accent4" accent5="accent5" accent6="accent6" hlink="hlink" folHlink="folHlink"/>
  <p:sldLayoutIdLst>
    <p:sldLayoutId id="2147488742" r:id="rId1"/>
    <p:sldLayoutId id="2147488743" r:id="rId2"/>
    <p:sldLayoutId id="2147488744" r:id="rId3"/>
    <p:sldLayoutId id="2147488745" r:id="rId4"/>
  </p:sldLayoutIdLst>
  <p:hf hdr="0" ftr="0" dt="0"/>
  <p:txStyles>
    <p:title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p:titleStyle>
    <p:body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3366FF"/>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100FE"/>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p:bodyStyle>
    <p:otherStyle>
      <a:defPPr>
        <a:defRPr lang="fr-FR"/>
      </a:defPPr>
      <a:lvl1pPr marL="0" algn="l" defTabSz="440284" rtl="0" eaLnBrk="1" latinLnBrk="0" hangingPunct="1">
        <a:defRPr sz="1733" kern="1200">
          <a:solidFill>
            <a:schemeClr val="tx1"/>
          </a:solidFill>
          <a:latin typeface="+mn-lt"/>
          <a:ea typeface="+mn-ea"/>
          <a:cs typeface="+mn-cs"/>
        </a:defRPr>
      </a:lvl1pPr>
      <a:lvl2pPr marL="440284" algn="l" defTabSz="440284" rtl="0" eaLnBrk="1" latinLnBrk="0" hangingPunct="1">
        <a:defRPr sz="1733" kern="1200">
          <a:solidFill>
            <a:schemeClr val="tx1"/>
          </a:solidFill>
          <a:latin typeface="+mn-lt"/>
          <a:ea typeface="+mn-ea"/>
          <a:cs typeface="+mn-cs"/>
        </a:defRPr>
      </a:lvl2pPr>
      <a:lvl3pPr marL="880567" algn="l" defTabSz="440284" rtl="0" eaLnBrk="1" latinLnBrk="0" hangingPunct="1">
        <a:defRPr sz="1733" kern="1200">
          <a:solidFill>
            <a:schemeClr val="tx1"/>
          </a:solidFill>
          <a:latin typeface="+mn-lt"/>
          <a:ea typeface="+mn-ea"/>
          <a:cs typeface="+mn-cs"/>
        </a:defRPr>
      </a:lvl3pPr>
      <a:lvl4pPr marL="1320851" algn="l" defTabSz="440284" rtl="0" eaLnBrk="1" latinLnBrk="0" hangingPunct="1">
        <a:defRPr sz="1733" kern="1200">
          <a:solidFill>
            <a:schemeClr val="tx1"/>
          </a:solidFill>
          <a:latin typeface="+mn-lt"/>
          <a:ea typeface="+mn-ea"/>
          <a:cs typeface="+mn-cs"/>
        </a:defRPr>
      </a:lvl4pPr>
      <a:lvl5pPr marL="1761134" algn="l" defTabSz="440284" rtl="0" eaLnBrk="1" latinLnBrk="0" hangingPunct="1">
        <a:defRPr sz="1733" kern="1200">
          <a:solidFill>
            <a:schemeClr val="tx1"/>
          </a:solidFill>
          <a:latin typeface="+mn-lt"/>
          <a:ea typeface="+mn-ea"/>
          <a:cs typeface="+mn-cs"/>
        </a:defRPr>
      </a:lvl5pPr>
      <a:lvl6pPr marL="2201418" algn="l" defTabSz="440284" rtl="0" eaLnBrk="1" latinLnBrk="0" hangingPunct="1">
        <a:defRPr sz="1733" kern="1200">
          <a:solidFill>
            <a:schemeClr val="tx1"/>
          </a:solidFill>
          <a:latin typeface="+mn-lt"/>
          <a:ea typeface="+mn-ea"/>
          <a:cs typeface="+mn-cs"/>
        </a:defRPr>
      </a:lvl6pPr>
      <a:lvl7pPr marL="2641702" algn="l" defTabSz="440284" rtl="0" eaLnBrk="1" latinLnBrk="0" hangingPunct="1">
        <a:defRPr sz="1733" kern="1200">
          <a:solidFill>
            <a:schemeClr val="tx1"/>
          </a:solidFill>
          <a:latin typeface="+mn-lt"/>
          <a:ea typeface="+mn-ea"/>
          <a:cs typeface="+mn-cs"/>
        </a:defRPr>
      </a:lvl7pPr>
      <a:lvl8pPr marL="3081985" algn="l" defTabSz="440284" rtl="0" eaLnBrk="1" latinLnBrk="0" hangingPunct="1">
        <a:defRPr sz="1733" kern="1200">
          <a:solidFill>
            <a:schemeClr val="tx1"/>
          </a:solidFill>
          <a:latin typeface="+mn-lt"/>
          <a:ea typeface="+mn-ea"/>
          <a:cs typeface="+mn-cs"/>
        </a:defRPr>
      </a:lvl8pPr>
      <a:lvl9pPr marL="3522269" algn="l" defTabSz="440284" rtl="0" eaLnBrk="1" latinLnBrk="0" hangingPunct="1">
        <a:defRPr sz="17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5AA23E-9F3B-4705-91CC-5E7E5423DC71}"/>
              </a:ext>
            </a:extLst>
          </p:cNvPr>
          <p:cNvPicPr>
            <a:picLocks noChangeAspect="1"/>
          </p:cNvPicPr>
          <p:nvPr userDrawn="1"/>
        </p:nvPicPr>
        <p:blipFill>
          <a:blip r:embed="rId6"/>
          <a:stretch>
            <a:fillRect/>
          </a:stretch>
        </p:blipFill>
        <p:spPr>
          <a:xfrm>
            <a:off x="0" y="0"/>
            <a:ext cx="9906000" cy="835819"/>
          </a:xfrm>
          <a:prstGeom prst="rect">
            <a:avLst/>
          </a:prstGeom>
        </p:spPr>
      </p:pic>
      <p:sp>
        <p:nvSpPr>
          <p:cNvPr id="2" name="Espace réservé du numéro de diapositive 1"/>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a:t>
            </a:fld>
            <a:endParaRPr lang="en-US" dirty="0"/>
          </a:p>
        </p:txBody>
      </p:sp>
      <p:sp>
        <p:nvSpPr>
          <p:cNvPr id="5" name="Title Placeholder 4"/>
          <p:cNvSpPr>
            <a:spLocks noGrp="1"/>
          </p:cNvSpPr>
          <p:nvPr>
            <p:ph type="title"/>
          </p:nvPr>
        </p:nvSpPr>
        <p:spPr>
          <a:xfrm>
            <a:off x="540000" y="108000"/>
            <a:ext cx="8543925" cy="336550"/>
          </a:xfrm>
          <a:prstGeom prst="rect">
            <a:avLst/>
          </a:prstGeom>
        </p:spPr>
        <p:txBody>
          <a:bodyPr vert="horz" lIns="72000" tIns="36000" rIns="72000" bIns="36000" rtlCol="0" anchor="t">
            <a:noAutofit/>
          </a:bodyPr>
          <a:lstStyle/>
          <a:p>
            <a:pPr lvl="0"/>
            <a:r>
              <a:rPr lang="en-US" dirty="0"/>
              <a:t>Click to edit Master title style</a:t>
            </a:r>
            <a:endParaRPr lang="nl-NL" dirty="0"/>
          </a:p>
        </p:txBody>
      </p:sp>
      <p:sp>
        <p:nvSpPr>
          <p:cNvPr id="3" name="Text Placeholder 2"/>
          <p:cNvSpPr>
            <a:spLocks noGrp="1"/>
          </p:cNvSpPr>
          <p:nvPr>
            <p:ph type="body" idx="1"/>
          </p:nvPr>
        </p:nvSpPr>
        <p:spPr>
          <a:xfrm>
            <a:off x="539999" y="1080000"/>
            <a:ext cx="9000000" cy="4351338"/>
          </a:xfrm>
          <a:prstGeom prst="rect">
            <a:avLst/>
          </a:prstGeom>
        </p:spPr>
        <p:txBody>
          <a:bodyPr vert="horz" lIns="91440" tIns="45720" rIns="91440" bIns="45720" rtlCol="0">
            <a:noAutofit/>
          </a:bodyPr>
          <a:lstStyle/>
          <a:p>
            <a:pPr lvl="0"/>
            <a:r>
              <a:rPr lang="en-US" dirty="0"/>
              <a:t>Edit Master text styles</a:t>
            </a:r>
          </a:p>
          <a:p>
            <a:pPr lvl="1"/>
            <a:r>
              <a:rPr lang="en-US" dirty="0"/>
              <a:t>[Add text]</a:t>
            </a:r>
          </a:p>
          <a:p>
            <a:pPr lvl="2"/>
            <a:r>
              <a:rPr lang="en-US" dirty="0"/>
              <a:t>[Add text]</a:t>
            </a:r>
          </a:p>
          <a:p>
            <a:pPr lvl="3"/>
            <a:r>
              <a:rPr lang="en-US" dirty="0"/>
              <a:t>[Add text]</a:t>
            </a:r>
          </a:p>
        </p:txBody>
      </p:sp>
      <p:grpSp>
        <p:nvGrpSpPr>
          <p:cNvPr id="45" name="Graphic 3">
            <a:extLst>
              <a:ext uri="{FF2B5EF4-FFF2-40B4-BE49-F238E27FC236}">
                <a16:creationId xmlns:a16="http://schemas.microsoft.com/office/drawing/2014/main" id="{56B033C0-3928-468B-8CF6-1496F52E0712}"/>
              </a:ext>
            </a:extLst>
          </p:cNvPr>
          <p:cNvGrpSpPr>
            <a:grpSpLocks noChangeAspect="1"/>
          </p:cNvGrpSpPr>
          <p:nvPr userDrawn="1"/>
        </p:nvGrpSpPr>
        <p:grpSpPr>
          <a:xfrm>
            <a:off x="8928000" y="20857"/>
            <a:ext cx="857650" cy="792366"/>
            <a:chOff x="66025" y="-34306"/>
            <a:chExt cx="6381750" cy="5895975"/>
          </a:xfrm>
        </p:grpSpPr>
        <p:sp>
          <p:nvSpPr>
            <p:cNvPr id="47" name="Freeform: Shape 46">
              <a:extLst>
                <a:ext uri="{FF2B5EF4-FFF2-40B4-BE49-F238E27FC236}">
                  <a16:creationId xmlns:a16="http://schemas.microsoft.com/office/drawing/2014/main" id="{8FFBD3D4-4671-45AB-B604-0CEAAC63B7C9}"/>
                </a:ext>
              </a:extLst>
            </p:cNvPr>
            <p:cNvSpPr/>
            <p:nvPr/>
          </p:nvSpPr>
          <p:spPr>
            <a:xfrm>
              <a:off x="5751687" y="4420250"/>
              <a:ext cx="484155" cy="202882"/>
            </a:xfrm>
            <a:custGeom>
              <a:avLst/>
              <a:gdLst>
                <a:gd name="connsiteX0" fmla="*/ 426530 w 484155"/>
                <a:gd name="connsiteY0" fmla="*/ 0 h 202882"/>
                <a:gd name="connsiteX1" fmla="*/ 396050 w 484155"/>
                <a:gd name="connsiteY1" fmla="*/ 0 h 202882"/>
                <a:gd name="connsiteX2" fmla="*/ 0 w 484155"/>
                <a:gd name="connsiteY2" fmla="*/ 95 h 202882"/>
                <a:gd name="connsiteX3" fmla="*/ 0 w 484155"/>
                <a:gd name="connsiteY3" fmla="*/ 196596 h 202882"/>
                <a:gd name="connsiteX4" fmla="*/ 476 w 484155"/>
                <a:gd name="connsiteY4" fmla="*/ 202882 h 202882"/>
                <a:gd name="connsiteX5" fmla="*/ 69152 w 484155"/>
                <a:gd name="connsiteY5" fmla="*/ 135255 h 202882"/>
                <a:gd name="connsiteX6" fmla="*/ 426530 w 484155"/>
                <a:gd name="connsiteY6" fmla="*/ 135350 h 202882"/>
                <a:gd name="connsiteX7" fmla="*/ 484156 w 484155"/>
                <a:gd name="connsiteY7" fmla="*/ 77724 h 202882"/>
                <a:gd name="connsiteX8" fmla="*/ 484156 w 484155"/>
                <a:gd name="connsiteY8" fmla="*/ 57721 h 202882"/>
                <a:gd name="connsiteX9" fmla="*/ 426530 w 484155"/>
                <a:gd name="connsiteY9" fmla="*/ 0 h 20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4155" h="202882">
                  <a:moveTo>
                    <a:pt x="426530" y="0"/>
                  </a:moveTo>
                  <a:lnTo>
                    <a:pt x="396050" y="0"/>
                  </a:lnTo>
                  <a:cubicBezTo>
                    <a:pt x="63913" y="0"/>
                    <a:pt x="40767" y="0"/>
                    <a:pt x="0" y="95"/>
                  </a:cubicBezTo>
                  <a:lnTo>
                    <a:pt x="0" y="196596"/>
                  </a:lnTo>
                  <a:cubicBezTo>
                    <a:pt x="571" y="196977"/>
                    <a:pt x="476" y="199930"/>
                    <a:pt x="476" y="202882"/>
                  </a:cubicBezTo>
                  <a:cubicBezTo>
                    <a:pt x="476" y="170497"/>
                    <a:pt x="7334" y="135255"/>
                    <a:pt x="69152" y="135255"/>
                  </a:cubicBezTo>
                  <a:lnTo>
                    <a:pt x="426530" y="135350"/>
                  </a:lnTo>
                  <a:cubicBezTo>
                    <a:pt x="458248" y="135350"/>
                    <a:pt x="484156" y="109442"/>
                    <a:pt x="484156" y="77724"/>
                  </a:cubicBezTo>
                  <a:lnTo>
                    <a:pt x="484156" y="57721"/>
                  </a:lnTo>
                  <a:cubicBezTo>
                    <a:pt x="484156" y="25908"/>
                    <a:pt x="458153" y="0"/>
                    <a:pt x="426530" y="0"/>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48" name="Freeform: Shape 47">
              <a:extLst>
                <a:ext uri="{FF2B5EF4-FFF2-40B4-BE49-F238E27FC236}">
                  <a16:creationId xmlns:a16="http://schemas.microsoft.com/office/drawing/2014/main" id="{70E968C3-6094-4563-9C29-65EB27A50039}"/>
                </a:ext>
              </a:extLst>
            </p:cNvPr>
            <p:cNvSpPr/>
            <p:nvPr/>
          </p:nvSpPr>
          <p:spPr>
            <a:xfrm>
              <a:off x="4971686" y="52273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49" name="Freeform: Shape 48">
              <a:extLst>
                <a:ext uri="{FF2B5EF4-FFF2-40B4-BE49-F238E27FC236}">
                  <a16:creationId xmlns:a16="http://schemas.microsoft.com/office/drawing/2014/main" id="{55A31E9F-A94F-45F8-BF93-D84A8C6DA807}"/>
                </a:ext>
              </a:extLst>
            </p:cNvPr>
            <p:cNvSpPr/>
            <p:nvPr/>
          </p:nvSpPr>
          <p:spPr>
            <a:xfrm>
              <a:off x="4507341" y="448711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0" name="Freeform: Shape 49">
              <a:extLst>
                <a:ext uri="{FF2B5EF4-FFF2-40B4-BE49-F238E27FC236}">
                  <a16:creationId xmlns:a16="http://schemas.microsoft.com/office/drawing/2014/main" id="{C2DB8481-8B23-479A-9514-240E6508D49C}"/>
                </a:ext>
              </a:extLst>
            </p:cNvPr>
            <p:cNvSpPr/>
            <p:nvPr/>
          </p:nvSpPr>
          <p:spPr>
            <a:xfrm>
              <a:off x="4659360" y="479953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1" name="Freeform: Shape 50">
              <a:extLst>
                <a:ext uri="{FF2B5EF4-FFF2-40B4-BE49-F238E27FC236}">
                  <a16:creationId xmlns:a16="http://schemas.microsoft.com/office/drawing/2014/main" id="{20BC56EA-7519-4612-A39E-81EBB7DD740C}"/>
                </a:ext>
              </a:extLst>
            </p:cNvPr>
            <p:cNvSpPr/>
            <p:nvPr/>
          </p:nvSpPr>
          <p:spPr>
            <a:xfrm>
              <a:off x="4806046" y="50789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2" name="Freeform: Shape 51">
              <a:extLst>
                <a:ext uri="{FF2B5EF4-FFF2-40B4-BE49-F238E27FC236}">
                  <a16:creationId xmlns:a16="http://schemas.microsoft.com/office/drawing/2014/main" id="{63C56C61-7E4E-4C7A-8C28-8EC4584AD35D}"/>
                </a:ext>
              </a:extLst>
            </p:cNvPr>
            <p:cNvSpPr/>
            <p:nvPr/>
          </p:nvSpPr>
          <p:spPr>
            <a:xfrm>
              <a:off x="539988" y="2223595"/>
              <a:ext cx="151257" cy="159829"/>
            </a:xfrm>
            <a:custGeom>
              <a:avLst/>
              <a:gdLst>
                <a:gd name="connsiteX0" fmla="*/ 151257 w 151257"/>
                <a:gd name="connsiteY0" fmla="*/ 159829 h 159829"/>
                <a:gd name="connsiteX1" fmla="*/ 151257 w 151257"/>
                <a:gd name="connsiteY1" fmla="*/ 83439 h 159829"/>
                <a:gd name="connsiteX2" fmla="*/ 67818 w 151257"/>
                <a:gd name="connsiteY2" fmla="*/ 0 h 159829"/>
                <a:gd name="connsiteX3" fmla="*/ 0 w 151257"/>
                <a:gd name="connsiteY3" fmla="*/ 0 h 159829"/>
                <a:gd name="connsiteX4" fmla="*/ 0 w 151257"/>
                <a:gd name="connsiteY4" fmla="*/ 76391 h 159829"/>
                <a:gd name="connsiteX5" fmla="*/ 83439 w 151257"/>
                <a:gd name="connsiteY5" fmla="*/ 159829 h 159829"/>
                <a:gd name="connsiteX6" fmla="*/ 151257 w 151257"/>
                <a:gd name="connsiteY6" fmla="*/ 159829 h 15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257" h="159829">
                  <a:moveTo>
                    <a:pt x="151257" y="159829"/>
                  </a:moveTo>
                  <a:lnTo>
                    <a:pt x="151257" y="83439"/>
                  </a:lnTo>
                  <a:cubicBezTo>
                    <a:pt x="151257" y="37529"/>
                    <a:pt x="113729" y="0"/>
                    <a:pt x="67818" y="0"/>
                  </a:cubicBezTo>
                  <a:lnTo>
                    <a:pt x="0" y="0"/>
                  </a:lnTo>
                  <a:lnTo>
                    <a:pt x="0" y="76391"/>
                  </a:lnTo>
                  <a:cubicBezTo>
                    <a:pt x="0" y="122301"/>
                    <a:pt x="37529" y="159829"/>
                    <a:pt x="83439" y="159829"/>
                  </a:cubicBezTo>
                  <a:lnTo>
                    <a:pt x="151257" y="159829"/>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3" name="Freeform: Shape 52">
              <a:extLst>
                <a:ext uri="{FF2B5EF4-FFF2-40B4-BE49-F238E27FC236}">
                  <a16:creationId xmlns:a16="http://schemas.microsoft.com/office/drawing/2014/main" id="{4805347C-EEE8-4911-8713-96A3756D3ABD}"/>
                </a:ext>
              </a:extLst>
            </p:cNvPr>
            <p:cNvSpPr/>
            <p:nvPr/>
          </p:nvSpPr>
          <p:spPr>
            <a:xfrm>
              <a:off x="243761" y="2223595"/>
              <a:ext cx="447484" cy="566261"/>
            </a:xfrm>
            <a:custGeom>
              <a:avLst/>
              <a:gdLst>
                <a:gd name="connsiteX0" fmla="*/ 83344 w 447484"/>
                <a:gd name="connsiteY0" fmla="*/ 566261 h 566261"/>
                <a:gd name="connsiteX1" fmla="*/ 364046 w 447484"/>
                <a:gd name="connsiteY1" fmla="*/ 566261 h 566261"/>
                <a:gd name="connsiteX2" fmla="*/ 447485 w 447484"/>
                <a:gd name="connsiteY2" fmla="*/ 482822 h 566261"/>
                <a:gd name="connsiteX3" fmla="*/ 447485 w 447484"/>
                <a:gd name="connsiteY3" fmla="*/ 240316 h 566261"/>
                <a:gd name="connsiteX4" fmla="*/ 447485 w 447484"/>
                <a:gd name="connsiteY4" fmla="*/ 159829 h 566261"/>
                <a:gd name="connsiteX5" fmla="*/ 379667 w 447484"/>
                <a:gd name="connsiteY5" fmla="*/ 159829 h 566261"/>
                <a:gd name="connsiteX6" fmla="*/ 375952 w 447484"/>
                <a:gd name="connsiteY6" fmla="*/ 159829 h 566261"/>
                <a:gd name="connsiteX7" fmla="*/ 372999 w 447484"/>
                <a:gd name="connsiteY7" fmla="*/ 159544 h 566261"/>
                <a:gd name="connsiteX8" fmla="*/ 296228 w 447484"/>
                <a:gd name="connsiteY8" fmla="*/ 76391 h 566261"/>
                <a:gd name="connsiteX9" fmla="*/ 296228 w 447484"/>
                <a:gd name="connsiteY9" fmla="*/ 0 h 566261"/>
                <a:gd name="connsiteX10" fmla="*/ 237458 w 447484"/>
                <a:gd name="connsiteY10" fmla="*/ 0 h 566261"/>
                <a:gd name="connsiteX11" fmla="*/ 156496 w 447484"/>
                <a:gd name="connsiteY11" fmla="*/ 78676 h 566261"/>
                <a:gd name="connsiteX12" fmla="*/ 77153 w 447484"/>
                <a:gd name="connsiteY12" fmla="*/ 159639 h 566261"/>
                <a:gd name="connsiteX13" fmla="*/ 0 w 447484"/>
                <a:gd name="connsiteY13" fmla="*/ 240506 h 566261"/>
                <a:gd name="connsiteX14" fmla="*/ 0 w 447484"/>
                <a:gd name="connsiteY14" fmla="*/ 482632 h 566261"/>
                <a:gd name="connsiteX15" fmla="*/ 83344 w 447484"/>
                <a:gd name="connsiteY15" fmla="*/ 566261 h 56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7484" h="566261">
                  <a:moveTo>
                    <a:pt x="83344" y="566261"/>
                  </a:moveTo>
                  <a:lnTo>
                    <a:pt x="364046" y="566261"/>
                  </a:lnTo>
                  <a:cubicBezTo>
                    <a:pt x="409956" y="566261"/>
                    <a:pt x="447485" y="528733"/>
                    <a:pt x="447485" y="482822"/>
                  </a:cubicBezTo>
                  <a:lnTo>
                    <a:pt x="447485" y="240316"/>
                  </a:lnTo>
                  <a:lnTo>
                    <a:pt x="447485" y="159829"/>
                  </a:lnTo>
                  <a:lnTo>
                    <a:pt x="379667" y="159829"/>
                  </a:lnTo>
                  <a:cubicBezTo>
                    <a:pt x="378428" y="159829"/>
                    <a:pt x="377190" y="159829"/>
                    <a:pt x="375952" y="159829"/>
                  </a:cubicBezTo>
                  <a:cubicBezTo>
                    <a:pt x="374999" y="159734"/>
                    <a:pt x="373951" y="159639"/>
                    <a:pt x="372999" y="159544"/>
                  </a:cubicBezTo>
                  <a:cubicBezTo>
                    <a:pt x="330232" y="156115"/>
                    <a:pt x="296228" y="120015"/>
                    <a:pt x="296228" y="76391"/>
                  </a:cubicBezTo>
                  <a:lnTo>
                    <a:pt x="296228" y="0"/>
                  </a:lnTo>
                  <a:lnTo>
                    <a:pt x="237458" y="0"/>
                  </a:lnTo>
                  <a:cubicBezTo>
                    <a:pt x="193643" y="0"/>
                    <a:pt x="157734" y="34957"/>
                    <a:pt x="156496" y="78676"/>
                  </a:cubicBezTo>
                  <a:cubicBezTo>
                    <a:pt x="155258" y="122110"/>
                    <a:pt x="120396" y="157543"/>
                    <a:pt x="77153" y="159639"/>
                  </a:cubicBezTo>
                  <a:cubicBezTo>
                    <a:pt x="33909" y="161734"/>
                    <a:pt x="0" y="197263"/>
                    <a:pt x="0" y="240506"/>
                  </a:cubicBezTo>
                  <a:lnTo>
                    <a:pt x="0" y="482632"/>
                  </a:lnTo>
                  <a:cubicBezTo>
                    <a:pt x="0" y="528733"/>
                    <a:pt x="37529" y="566261"/>
                    <a:pt x="83344" y="566261"/>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4" name="Freeform: Shape 53">
              <a:extLst>
                <a:ext uri="{FF2B5EF4-FFF2-40B4-BE49-F238E27FC236}">
                  <a16:creationId xmlns:a16="http://schemas.microsoft.com/office/drawing/2014/main" id="{FB9ADC9D-67CE-485B-9843-09372F3614C1}"/>
                </a:ext>
              </a:extLst>
            </p:cNvPr>
            <p:cNvSpPr/>
            <p:nvPr/>
          </p:nvSpPr>
          <p:spPr>
            <a:xfrm>
              <a:off x="718392" y="1652285"/>
              <a:ext cx="1079087" cy="1436369"/>
            </a:xfrm>
            <a:custGeom>
              <a:avLst/>
              <a:gdLst>
                <a:gd name="connsiteX0" fmla="*/ 235363 w 1079087"/>
                <a:gd name="connsiteY0" fmla="*/ 707612 h 1436369"/>
                <a:gd name="connsiteX1" fmla="*/ 366617 w 1079087"/>
                <a:gd name="connsiteY1" fmla="*/ 707612 h 1436369"/>
                <a:gd name="connsiteX2" fmla="*/ 373856 w 1079087"/>
                <a:gd name="connsiteY2" fmla="*/ 707326 h 1436369"/>
                <a:gd name="connsiteX3" fmla="*/ 387953 w 1079087"/>
                <a:gd name="connsiteY3" fmla="*/ 707326 h 1436369"/>
                <a:gd name="connsiteX4" fmla="*/ 388906 w 1079087"/>
                <a:gd name="connsiteY4" fmla="*/ 707422 h 1436369"/>
                <a:gd name="connsiteX5" fmla="*/ 463772 w 1079087"/>
                <a:gd name="connsiteY5" fmla="*/ 788194 h 1436369"/>
                <a:gd name="connsiteX6" fmla="*/ 463772 w 1079087"/>
                <a:gd name="connsiteY6" fmla="*/ 789527 h 1436369"/>
                <a:gd name="connsiteX7" fmla="*/ 386239 w 1079087"/>
                <a:gd name="connsiteY7" fmla="*/ 870490 h 1436369"/>
                <a:gd name="connsiteX8" fmla="*/ 306896 w 1079087"/>
                <a:gd name="connsiteY8" fmla="*/ 945166 h 1436369"/>
                <a:gd name="connsiteX9" fmla="*/ 226314 w 1079087"/>
                <a:gd name="connsiteY9" fmla="*/ 1017746 h 1436369"/>
                <a:gd name="connsiteX10" fmla="*/ 206407 w 1079087"/>
                <a:gd name="connsiteY10" fmla="*/ 1017746 h 1436369"/>
                <a:gd name="connsiteX11" fmla="*/ 146495 w 1079087"/>
                <a:gd name="connsiteY11" fmla="*/ 1077658 h 1436369"/>
                <a:gd name="connsiteX12" fmla="*/ 146495 w 1079087"/>
                <a:gd name="connsiteY12" fmla="*/ 1083850 h 1436369"/>
                <a:gd name="connsiteX13" fmla="*/ 206407 w 1079087"/>
                <a:gd name="connsiteY13" fmla="*/ 1143762 h 1436369"/>
                <a:gd name="connsiteX14" fmla="*/ 225362 w 1079087"/>
                <a:gd name="connsiteY14" fmla="*/ 1143762 h 1436369"/>
                <a:gd name="connsiteX15" fmla="*/ 306324 w 1079087"/>
                <a:gd name="connsiteY15" fmla="*/ 1224724 h 1436369"/>
                <a:gd name="connsiteX16" fmla="*/ 306324 w 1079087"/>
                <a:gd name="connsiteY16" fmla="*/ 1229392 h 1436369"/>
                <a:gd name="connsiteX17" fmla="*/ 225362 w 1079087"/>
                <a:gd name="connsiteY17" fmla="*/ 1310354 h 1436369"/>
                <a:gd name="connsiteX18" fmla="*/ 59912 w 1079087"/>
                <a:gd name="connsiteY18" fmla="*/ 1310354 h 1436369"/>
                <a:gd name="connsiteX19" fmla="*/ 0 w 1079087"/>
                <a:gd name="connsiteY19" fmla="*/ 1370266 h 1436369"/>
                <a:gd name="connsiteX20" fmla="*/ 0 w 1079087"/>
                <a:gd name="connsiteY20" fmla="*/ 1376458 h 1436369"/>
                <a:gd name="connsiteX21" fmla="*/ 59912 w 1079087"/>
                <a:gd name="connsiteY21" fmla="*/ 1436370 h 1436369"/>
                <a:gd name="connsiteX22" fmla="*/ 389954 w 1079087"/>
                <a:gd name="connsiteY22" fmla="*/ 1436370 h 1436369"/>
                <a:gd name="connsiteX23" fmla="*/ 397764 w 1079087"/>
                <a:gd name="connsiteY23" fmla="*/ 1436370 h 1436369"/>
                <a:gd name="connsiteX24" fmla="*/ 521208 w 1079087"/>
                <a:gd name="connsiteY24" fmla="*/ 1436370 h 1436369"/>
                <a:gd name="connsiteX25" fmla="*/ 603980 w 1079087"/>
                <a:gd name="connsiteY25" fmla="*/ 1363218 h 1436369"/>
                <a:gd name="connsiteX26" fmla="*/ 684371 w 1079087"/>
                <a:gd name="connsiteY26" fmla="*/ 1292162 h 1436369"/>
                <a:gd name="connsiteX27" fmla="*/ 838390 w 1079087"/>
                <a:gd name="connsiteY27" fmla="*/ 1292162 h 1436369"/>
                <a:gd name="connsiteX28" fmla="*/ 920782 w 1079087"/>
                <a:gd name="connsiteY28" fmla="*/ 1221581 h 1436369"/>
                <a:gd name="connsiteX29" fmla="*/ 998315 w 1079087"/>
                <a:gd name="connsiteY29" fmla="*/ 1153192 h 1436369"/>
                <a:gd name="connsiteX30" fmla="*/ 1079087 w 1079087"/>
                <a:gd name="connsiteY30" fmla="*/ 1069848 h 1436369"/>
                <a:gd name="connsiteX31" fmla="*/ 1079087 w 1079087"/>
                <a:gd name="connsiteY31" fmla="*/ 956310 h 1436369"/>
                <a:gd name="connsiteX32" fmla="*/ 998792 w 1079087"/>
                <a:gd name="connsiteY32" fmla="*/ 872966 h 1436369"/>
                <a:gd name="connsiteX33" fmla="*/ 921258 w 1079087"/>
                <a:gd name="connsiteY33" fmla="*/ 800672 h 1436369"/>
                <a:gd name="connsiteX34" fmla="*/ 840581 w 1079087"/>
                <a:gd name="connsiteY34" fmla="*/ 726186 h 1436369"/>
                <a:gd name="connsiteX35" fmla="*/ 761810 w 1079087"/>
                <a:gd name="connsiteY35" fmla="*/ 645223 h 1436369"/>
                <a:gd name="connsiteX36" fmla="*/ 761810 w 1079087"/>
                <a:gd name="connsiteY36" fmla="*/ 515969 h 1436369"/>
                <a:gd name="connsiteX37" fmla="*/ 684657 w 1079087"/>
                <a:gd name="connsiteY37" fmla="*/ 432816 h 1436369"/>
                <a:gd name="connsiteX38" fmla="*/ 609695 w 1079087"/>
                <a:gd name="connsiteY38" fmla="*/ 352044 h 1436369"/>
                <a:gd name="connsiteX39" fmla="*/ 609695 w 1079087"/>
                <a:gd name="connsiteY39" fmla="*/ 224980 h 1436369"/>
                <a:gd name="connsiteX40" fmla="*/ 527780 w 1079087"/>
                <a:gd name="connsiteY40" fmla="*/ 141541 h 1436369"/>
                <a:gd name="connsiteX41" fmla="*/ 449009 w 1079087"/>
                <a:gd name="connsiteY41" fmla="*/ 71818 h 1436369"/>
                <a:gd name="connsiteX42" fmla="*/ 366427 w 1079087"/>
                <a:gd name="connsiteY42" fmla="*/ 0 h 1436369"/>
                <a:gd name="connsiteX43" fmla="*/ 235363 w 1079087"/>
                <a:gd name="connsiteY43" fmla="*/ 0 h 1436369"/>
                <a:gd name="connsiteX44" fmla="*/ 151924 w 1079087"/>
                <a:gd name="connsiteY44" fmla="*/ 83439 h 1436369"/>
                <a:gd name="connsiteX45" fmla="*/ 151924 w 1079087"/>
                <a:gd name="connsiteY45" fmla="*/ 624268 h 1436369"/>
                <a:gd name="connsiteX46" fmla="*/ 235363 w 1079087"/>
                <a:gd name="connsiteY46" fmla="*/ 707612 h 143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79087" h="1436369">
                  <a:moveTo>
                    <a:pt x="235363" y="707612"/>
                  </a:moveTo>
                  <a:lnTo>
                    <a:pt x="366617" y="707612"/>
                  </a:lnTo>
                  <a:cubicBezTo>
                    <a:pt x="369094" y="707612"/>
                    <a:pt x="371475" y="707517"/>
                    <a:pt x="373856" y="707326"/>
                  </a:cubicBezTo>
                  <a:cubicBezTo>
                    <a:pt x="378809" y="706850"/>
                    <a:pt x="383000" y="706850"/>
                    <a:pt x="387953" y="707326"/>
                  </a:cubicBezTo>
                  <a:cubicBezTo>
                    <a:pt x="388239" y="707326"/>
                    <a:pt x="388620" y="707422"/>
                    <a:pt x="388906" y="707422"/>
                  </a:cubicBezTo>
                  <a:cubicBezTo>
                    <a:pt x="431292" y="710660"/>
                    <a:pt x="463772" y="745712"/>
                    <a:pt x="463772" y="788194"/>
                  </a:cubicBezTo>
                  <a:lnTo>
                    <a:pt x="463772" y="789527"/>
                  </a:lnTo>
                  <a:cubicBezTo>
                    <a:pt x="463772" y="832866"/>
                    <a:pt x="429578" y="868585"/>
                    <a:pt x="386239" y="870490"/>
                  </a:cubicBezTo>
                  <a:cubicBezTo>
                    <a:pt x="344900" y="872299"/>
                    <a:pt x="311182" y="904494"/>
                    <a:pt x="306896" y="945166"/>
                  </a:cubicBezTo>
                  <a:cubicBezTo>
                    <a:pt x="302514" y="986599"/>
                    <a:pt x="267938" y="1017746"/>
                    <a:pt x="226314" y="1017746"/>
                  </a:cubicBezTo>
                  <a:lnTo>
                    <a:pt x="206407" y="1017746"/>
                  </a:lnTo>
                  <a:cubicBezTo>
                    <a:pt x="173450" y="1017746"/>
                    <a:pt x="146495" y="1044702"/>
                    <a:pt x="146495" y="1077658"/>
                  </a:cubicBezTo>
                  <a:lnTo>
                    <a:pt x="146495" y="1083850"/>
                  </a:lnTo>
                  <a:cubicBezTo>
                    <a:pt x="146495" y="1116806"/>
                    <a:pt x="173450" y="1143762"/>
                    <a:pt x="206407" y="1143762"/>
                  </a:cubicBezTo>
                  <a:lnTo>
                    <a:pt x="225362" y="1143762"/>
                  </a:lnTo>
                  <a:cubicBezTo>
                    <a:pt x="269939" y="1143762"/>
                    <a:pt x="306324" y="1180148"/>
                    <a:pt x="306324" y="1224724"/>
                  </a:cubicBezTo>
                  <a:lnTo>
                    <a:pt x="306324" y="1229392"/>
                  </a:lnTo>
                  <a:cubicBezTo>
                    <a:pt x="306324" y="1273969"/>
                    <a:pt x="269939" y="1310354"/>
                    <a:pt x="225362" y="1310354"/>
                  </a:cubicBezTo>
                  <a:lnTo>
                    <a:pt x="59912" y="1310354"/>
                  </a:lnTo>
                  <a:cubicBezTo>
                    <a:pt x="26956" y="1310354"/>
                    <a:pt x="0" y="1337310"/>
                    <a:pt x="0" y="1370266"/>
                  </a:cubicBezTo>
                  <a:lnTo>
                    <a:pt x="0" y="1376458"/>
                  </a:lnTo>
                  <a:cubicBezTo>
                    <a:pt x="0" y="1409414"/>
                    <a:pt x="26956" y="1436370"/>
                    <a:pt x="59912" y="1436370"/>
                  </a:cubicBezTo>
                  <a:lnTo>
                    <a:pt x="389954" y="1436370"/>
                  </a:lnTo>
                  <a:lnTo>
                    <a:pt x="397764" y="1436370"/>
                  </a:lnTo>
                  <a:lnTo>
                    <a:pt x="521208" y="1436370"/>
                  </a:lnTo>
                  <a:cubicBezTo>
                    <a:pt x="563594" y="1436370"/>
                    <a:pt x="598932" y="1404271"/>
                    <a:pt x="603980" y="1363218"/>
                  </a:cubicBezTo>
                  <a:cubicBezTo>
                    <a:pt x="609028" y="1322451"/>
                    <a:pt x="643223" y="1292162"/>
                    <a:pt x="684371" y="1292162"/>
                  </a:cubicBezTo>
                  <a:lnTo>
                    <a:pt x="838390" y="1292162"/>
                  </a:lnTo>
                  <a:cubicBezTo>
                    <a:pt x="879920" y="1292162"/>
                    <a:pt x="914590" y="1261396"/>
                    <a:pt x="920782" y="1221581"/>
                  </a:cubicBezTo>
                  <a:cubicBezTo>
                    <a:pt x="926878" y="1182719"/>
                    <a:pt x="958977" y="1154335"/>
                    <a:pt x="998315" y="1153192"/>
                  </a:cubicBezTo>
                  <a:cubicBezTo>
                    <a:pt x="1042988" y="1151763"/>
                    <a:pt x="1079087" y="1114806"/>
                    <a:pt x="1079087" y="1069848"/>
                  </a:cubicBezTo>
                  <a:lnTo>
                    <a:pt x="1079087" y="956310"/>
                  </a:lnTo>
                  <a:cubicBezTo>
                    <a:pt x="1079087" y="911447"/>
                    <a:pt x="1043273" y="874586"/>
                    <a:pt x="998792" y="872966"/>
                  </a:cubicBezTo>
                  <a:cubicBezTo>
                    <a:pt x="958310" y="871442"/>
                    <a:pt x="925640" y="840962"/>
                    <a:pt x="921258" y="800672"/>
                  </a:cubicBezTo>
                  <a:cubicBezTo>
                    <a:pt x="916877" y="759619"/>
                    <a:pt x="882396" y="727329"/>
                    <a:pt x="840581" y="726186"/>
                  </a:cubicBezTo>
                  <a:cubicBezTo>
                    <a:pt x="796766" y="724948"/>
                    <a:pt x="761810" y="689038"/>
                    <a:pt x="761810" y="645223"/>
                  </a:cubicBezTo>
                  <a:lnTo>
                    <a:pt x="761810" y="515969"/>
                  </a:lnTo>
                  <a:cubicBezTo>
                    <a:pt x="761810" y="472154"/>
                    <a:pt x="727615" y="436055"/>
                    <a:pt x="684657" y="432816"/>
                  </a:cubicBezTo>
                  <a:cubicBezTo>
                    <a:pt x="642271" y="429577"/>
                    <a:pt x="609695" y="394525"/>
                    <a:pt x="609695" y="352044"/>
                  </a:cubicBezTo>
                  <a:lnTo>
                    <a:pt x="609695" y="224980"/>
                  </a:lnTo>
                  <a:cubicBezTo>
                    <a:pt x="609695" y="179641"/>
                    <a:pt x="572929" y="142399"/>
                    <a:pt x="527780" y="141541"/>
                  </a:cubicBezTo>
                  <a:cubicBezTo>
                    <a:pt x="487680" y="140875"/>
                    <a:pt x="454533" y="111538"/>
                    <a:pt x="449009" y="71818"/>
                  </a:cubicBezTo>
                  <a:cubicBezTo>
                    <a:pt x="443294" y="31337"/>
                    <a:pt x="408337" y="0"/>
                    <a:pt x="366427" y="0"/>
                  </a:cubicBezTo>
                  <a:lnTo>
                    <a:pt x="235363" y="0"/>
                  </a:lnTo>
                  <a:cubicBezTo>
                    <a:pt x="189452" y="0"/>
                    <a:pt x="151924" y="37528"/>
                    <a:pt x="151924" y="83439"/>
                  </a:cubicBezTo>
                  <a:lnTo>
                    <a:pt x="151924" y="624268"/>
                  </a:lnTo>
                  <a:cubicBezTo>
                    <a:pt x="151924" y="670084"/>
                    <a:pt x="189452" y="707612"/>
                    <a:pt x="235363" y="707612"/>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5" name="Freeform: Shape 54">
              <a:extLst>
                <a:ext uri="{FF2B5EF4-FFF2-40B4-BE49-F238E27FC236}">
                  <a16:creationId xmlns:a16="http://schemas.microsoft.com/office/drawing/2014/main" id="{47B7A1B4-FD2D-44A8-A32B-03E30BD09CF7}"/>
                </a:ext>
              </a:extLst>
            </p:cNvPr>
            <p:cNvSpPr/>
            <p:nvPr/>
          </p:nvSpPr>
          <p:spPr>
            <a:xfrm>
              <a:off x="4979019" y="1499219"/>
              <a:ext cx="450437" cy="290036"/>
            </a:xfrm>
            <a:custGeom>
              <a:avLst/>
              <a:gdLst>
                <a:gd name="connsiteX0" fmla="*/ 450438 w 450437"/>
                <a:gd name="connsiteY0" fmla="*/ 0 h 290036"/>
                <a:gd name="connsiteX1" fmla="*/ 70009 w 450437"/>
                <a:gd name="connsiteY1" fmla="*/ 0 h 290036"/>
                <a:gd name="connsiteX2" fmla="*/ 0 w 450437"/>
                <a:gd name="connsiteY2" fmla="*/ 70009 h 290036"/>
                <a:gd name="connsiteX3" fmla="*/ 0 w 450437"/>
                <a:gd name="connsiteY3" fmla="*/ 220028 h 290036"/>
                <a:gd name="connsiteX4" fmla="*/ 70009 w 450437"/>
                <a:gd name="connsiteY4" fmla="*/ 290036 h 290036"/>
                <a:gd name="connsiteX5" fmla="*/ 450438 w 450437"/>
                <a:gd name="connsiteY5" fmla="*/ 290036 h 290036"/>
                <a:gd name="connsiteX6" fmla="*/ 450438 w 450437"/>
                <a:gd name="connsiteY6" fmla="*/ 0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437" h="290036">
                  <a:moveTo>
                    <a:pt x="450438" y="0"/>
                  </a:moveTo>
                  <a:lnTo>
                    <a:pt x="70009" y="0"/>
                  </a:lnTo>
                  <a:cubicBezTo>
                    <a:pt x="31528" y="0"/>
                    <a:pt x="0" y="31528"/>
                    <a:pt x="0" y="70009"/>
                  </a:cubicBezTo>
                  <a:lnTo>
                    <a:pt x="0" y="220028"/>
                  </a:lnTo>
                  <a:cubicBezTo>
                    <a:pt x="0" y="258509"/>
                    <a:pt x="31528" y="290036"/>
                    <a:pt x="70009" y="290036"/>
                  </a:cubicBezTo>
                  <a:lnTo>
                    <a:pt x="450438" y="290036"/>
                  </a:lnTo>
                  <a:lnTo>
                    <a:pt x="45043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6" name="Freeform: Shape 55">
              <a:extLst>
                <a:ext uri="{FF2B5EF4-FFF2-40B4-BE49-F238E27FC236}">
                  <a16:creationId xmlns:a16="http://schemas.microsoft.com/office/drawing/2014/main" id="{577E858F-FC3D-459D-84E3-39455C9A7343}"/>
                </a:ext>
              </a:extLst>
            </p:cNvPr>
            <p:cNvSpPr/>
            <p:nvPr/>
          </p:nvSpPr>
          <p:spPr>
            <a:xfrm>
              <a:off x="4666981" y="1789445"/>
              <a:ext cx="762571" cy="290036"/>
            </a:xfrm>
            <a:custGeom>
              <a:avLst/>
              <a:gdLst>
                <a:gd name="connsiteX0" fmla="*/ 762476 w 762571"/>
                <a:gd name="connsiteY0" fmla="*/ 290036 h 290036"/>
                <a:gd name="connsiteX1" fmla="*/ 70009 w 762571"/>
                <a:gd name="connsiteY1" fmla="*/ 290036 h 290036"/>
                <a:gd name="connsiteX2" fmla="*/ 0 w 762571"/>
                <a:gd name="connsiteY2" fmla="*/ 220028 h 290036"/>
                <a:gd name="connsiteX3" fmla="*/ 0 w 762571"/>
                <a:gd name="connsiteY3" fmla="*/ 70009 h 290036"/>
                <a:gd name="connsiteX4" fmla="*/ 70009 w 762571"/>
                <a:gd name="connsiteY4" fmla="*/ 0 h 290036"/>
                <a:gd name="connsiteX5" fmla="*/ 208216 w 762571"/>
                <a:gd name="connsiteY5" fmla="*/ 0 h 290036"/>
                <a:gd name="connsiteX6" fmla="*/ 299847 w 762571"/>
                <a:gd name="connsiteY6" fmla="*/ 61531 h 290036"/>
                <a:gd name="connsiteX7" fmla="*/ 299847 w 762571"/>
                <a:gd name="connsiteY7" fmla="*/ 77629 h 290036"/>
                <a:gd name="connsiteX8" fmla="*/ 368046 w 762571"/>
                <a:gd name="connsiteY8" fmla="*/ 145828 h 290036"/>
                <a:gd name="connsiteX9" fmla="*/ 391763 w 762571"/>
                <a:gd name="connsiteY9" fmla="*/ 145828 h 290036"/>
                <a:gd name="connsiteX10" fmla="*/ 459962 w 762571"/>
                <a:gd name="connsiteY10" fmla="*/ 77629 h 290036"/>
                <a:gd name="connsiteX11" fmla="*/ 459962 w 762571"/>
                <a:gd name="connsiteY11" fmla="*/ 61531 h 290036"/>
                <a:gd name="connsiteX12" fmla="*/ 421005 w 762571"/>
                <a:gd name="connsiteY12" fmla="*/ 0 h 290036"/>
                <a:gd name="connsiteX13" fmla="*/ 762571 w 762571"/>
                <a:gd name="connsiteY13" fmla="*/ 0 h 290036"/>
                <a:gd name="connsiteX14" fmla="*/ 762571 w 762571"/>
                <a:gd name="connsiteY14" fmla="*/ 290036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2571" h="290036">
                  <a:moveTo>
                    <a:pt x="762476" y="290036"/>
                  </a:moveTo>
                  <a:lnTo>
                    <a:pt x="70009" y="290036"/>
                  </a:lnTo>
                  <a:cubicBezTo>
                    <a:pt x="31528" y="290036"/>
                    <a:pt x="0" y="258509"/>
                    <a:pt x="0" y="220028"/>
                  </a:cubicBezTo>
                  <a:lnTo>
                    <a:pt x="0" y="70009"/>
                  </a:lnTo>
                  <a:cubicBezTo>
                    <a:pt x="0" y="31528"/>
                    <a:pt x="31528" y="0"/>
                    <a:pt x="70009" y="0"/>
                  </a:cubicBezTo>
                  <a:lnTo>
                    <a:pt x="208216" y="0"/>
                  </a:lnTo>
                  <a:cubicBezTo>
                    <a:pt x="268224" y="1143"/>
                    <a:pt x="299847" y="34480"/>
                    <a:pt x="299847" y="61531"/>
                  </a:cubicBezTo>
                  <a:lnTo>
                    <a:pt x="299847" y="77629"/>
                  </a:lnTo>
                  <a:cubicBezTo>
                    <a:pt x="299847" y="115157"/>
                    <a:pt x="330517" y="145828"/>
                    <a:pt x="368046" y="145828"/>
                  </a:cubicBezTo>
                  <a:lnTo>
                    <a:pt x="391763" y="145828"/>
                  </a:lnTo>
                  <a:cubicBezTo>
                    <a:pt x="429292" y="145828"/>
                    <a:pt x="459962" y="115157"/>
                    <a:pt x="459962" y="77629"/>
                  </a:cubicBezTo>
                  <a:lnTo>
                    <a:pt x="459962" y="61531"/>
                  </a:lnTo>
                  <a:cubicBezTo>
                    <a:pt x="459962" y="34480"/>
                    <a:pt x="443960" y="10954"/>
                    <a:pt x="421005" y="0"/>
                  </a:cubicBezTo>
                  <a:lnTo>
                    <a:pt x="762571" y="0"/>
                  </a:lnTo>
                  <a:lnTo>
                    <a:pt x="762571" y="29003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7" name="Freeform: Shape 56">
              <a:extLst>
                <a:ext uri="{FF2B5EF4-FFF2-40B4-BE49-F238E27FC236}">
                  <a16:creationId xmlns:a16="http://schemas.microsoft.com/office/drawing/2014/main" id="{4D18E699-492E-4A0A-8F83-20CA3D9275C1}"/>
                </a:ext>
              </a:extLst>
            </p:cNvPr>
            <p:cNvSpPr/>
            <p:nvPr/>
          </p:nvSpPr>
          <p:spPr>
            <a:xfrm>
              <a:off x="4752787" y="2078719"/>
              <a:ext cx="676764" cy="280797"/>
            </a:xfrm>
            <a:custGeom>
              <a:avLst/>
              <a:gdLst>
                <a:gd name="connsiteX0" fmla="*/ 676764 w 676764"/>
                <a:gd name="connsiteY0" fmla="*/ 63056 h 280797"/>
                <a:gd name="connsiteX1" fmla="*/ 676764 w 676764"/>
                <a:gd name="connsiteY1" fmla="*/ 75914 h 280797"/>
                <a:gd name="connsiteX2" fmla="*/ 676764 w 676764"/>
                <a:gd name="connsiteY2" fmla="*/ 84106 h 280797"/>
                <a:gd name="connsiteX3" fmla="*/ 616281 w 676764"/>
                <a:gd name="connsiteY3" fmla="*/ 144590 h 280797"/>
                <a:gd name="connsiteX4" fmla="*/ 526174 w 676764"/>
                <a:gd name="connsiteY4" fmla="*/ 144590 h 280797"/>
                <a:gd name="connsiteX5" fmla="*/ 526174 w 676764"/>
                <a:gd name="connsiteY5" fmla="*/ 220313 h 280797"/>
                <a:gd name="connsiteX6" fmla="*/ 465691 w 676764"/>
                <a:gd name="connsiteY6" fmla="*/ 280797 h 280797"/>
                <a:gd name="connsiteX7" fmla="*/ 227566 w 676764"/>
                <a:gd name="connsiteY7" fmla="*/ 280797 h 280797"/>
                <a:gd name="connsiteX8" fmla="*/ 227566 w 676764"/>
                <a:gd name="connsiteY8" fmla="*/ 205073 h 280797"/>
                <a:gd name="connsiteX9" fmla="*/ 167082 w 676764"/>
                <a:gd name="connsiteY9" fmla="*/ 144590 h 280797"/>
                <a:gd name="connsiteX10" fmla="*/ 7348 w 676764"/>
                <a:gd name="connsiteY10" fmla="*/ 144590 h 280797"/>
                <a:gd name="connsiteX11" fmla="*/ 67832 w 676764"/>
                <a:gd name="connsiteY11" fmla="*/ 84106 h 280797"/>
                <a:gd name="connsiteX12" fmla="*/ 67832 w 676764"/>
                <a:gd name="connsiteY12" fmla="*/ 63056 h 280797"/>
                <a:gd name="connsiteX13" fmla="*/ 7348 w 676764"/>
                <a:gd name="connsiteY13" fmla="*/ 2572 h 280797"/>
                <a:gd name="connsiteX14" fmla="*/ 96502 w 676764"/>
                <a:gd name="connsiteY14" fmla="*/ 1905 h 280797"/>
                <a:gd name="connsiteX15" fmla="*/ 96502 w 676764"/>
                <a:gd name="connsiteY15" fmla="*/ 0 h 280797"/>
                <a:gd name="connsiteX16" fmla="*/ 465691 w 676764"/>
                <a:gd name="connsiteY16" fmla="*/ 0 h 280797"/>
                <a:gd name="connsiteX17" fmla="*/ 676764 w 676764"/>
                <a:gd name="connsiteY17" fmla="*/ 0 h 280797"/>
                <a:gd name="connsiteX18" fmla="*/ 676764 w 676764"/>
                <a:gd name="connsiteY18" fmla="*/ 63056 h 28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6764" h="280797">
                  <a:moveTo>
                    <a:pt x="676764" y="63056"/>
                  </a:moveTo>
                  <a:lnTo>
                    <a:pt x="676764" y="75914"/>
                  </a:lnTo>
                  <a:lnTo>
                    <a:pt x="676764" y="84106"/>
                  </a:lnTo>
                  <a:cubicBezTo>
                    <a:pt x="676764" y="117348"/>
                    <a:pt x="649523" y="144590"/>
                    <a:pt x="616281" y="144590"/>
                  </a:cubicBezTo>
                  <a:lnTo>
                    <a:pt x="526174" y="144590"/>
                  </a:lnTo>
                  <a:lnTo>
                    <a:pt x="526174" y="220313"/>
                  </a:lnTo>
                  <a:cubicBezTo>
                    <a:pt x="526174" y="253556"/>
                    <a:pt x="498933" y="280797"/>
                    <a:pt x="465691" y="280797"/>
                  </a:cubicBezTo>
                  <a:lnTo>
                    <a:pt x="227566" y="280797"/>
                  </a:lnTo>
                  <a:lnTo>
                    <a:pt x="227566" y="205073"/>
                  </a:lnTo>
                  <a:cubicBezTo>
                    <a:pt x="227566" y="171831"/>
                    <a:pt x="200324" y="144590"/>
                    <a:pt x="167082" y="144590"/>
                  </a:cubicBezTo>
                  <a:lnTo>
                    <a:pt x="7348" y="144590"/>
                  </a:lnTo>
                  <a:cubicBezTo>
                    <a:pt x="40590" y="144590"/>
                    <a:pt x="67832" y="117443"/>
                    <a:pt x="67832" y="84106"/>
                  </a:cubicBezTo>
                  <a:lnTo>
                    <a:pt x="67832" y="63056"/>
                  </a:lnTo>
                  <a:cubicBezTo>
                    <a:pt x="67832" y="29813"/>
                    <a:pt x="40590" y="2572"/>
                    <a:pt x="7348" y="2572"/>
                  </a:cubicBezTo>
                  <a:cubicBezTo>
                    <a:pt x="-18370" y="2572"/>
                    <a:pt x="26302" y="2286"/>
                    <a:pt x="96502" y="1905"/>
                  </a:cubicBezTo>
                  <a:lnTo>
                    <a:pt x="96502" y="0"/>
                  </a:lnTo>
                  <a:lnTo>
                    <a:pt x="465691" y="0"/>
                  </a:lnTo>
                  <a:lnTo>
                    <a:pt x="676764" y="0"/>
                  </a:lnTo>
                  <a:lnTo>
                    <a:pt x="676764" y="6305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8" name="Freeform: Shape 57">
              <a:extLst>
                <a:ext uri="{FF2B5EF4-FFF2-40B4-BE49-F238E27FC236}">
                  <a16:creationId xmlns:a16="http://schemas.microsoft.com/office/drawing/2014/main" id="{D57D48E2-D36D-4C65-8FB4-4F27AF98A90F}"/>
                </a:ext>
              </a:extLst>
            </p:cNvPr>
            <p:cNvSpPr/>
            <p:nvPr/>
          </p:nvSpPr>
          <p:spPr>
            <a:xfrm>
              <a:off x="4480672" y="2223214"/>
              <a:ext cx="495776" cy="136207"/>
            </a:xfrm>
            <a:custGeom>
              <a:avLst/>
              <a:gdLst>
                <a:gd name="connsiteX0" fmla="*/ 495776 w 495776"/>
                <a:gd name="connsiteY0" fmla="*/ 136208 h 136207"/>
                <a:gd name="connsiteX1" fmla="*/ 495776 w 495776"/>
                <a:gd name="connsiteY1" fmla="*/ 60484 h 136207"/>
                <a:gd name="connsiteX2" fmla="*/ 435292 w 495776"/>
                <a:gd name="connsiteY2" fmla="*/ 0 h 136207"/>
                <a:gd name="connsiteX3" fmla="*/ 89630 w 495776"/>
                <a:gd name="connsiteY3" fmla="*/ 0 h 136207"/>
                <a:gd name="connsiteX4" fmla="*/ 29146 w 495776"/>
                <a:gd name="connsiteY4" fmla="*/ 60484 h 136207"/>
                <a:gd name="connsiteX5" fmla="*/ 29146 w 495776"/>
                <a:gd name="connsiteY5" fmla="*/ 73914 h 136207"/>
                <a:gd name="connsiteX6" fmla="*/ 0 w 495776"/>
                <a:gd name="connsiteY6" fmla="*/ 136208 h 136207"/>
                <a:gd name="connsiteX7" fmla="*/ 495776 w 495776"/>
                <a:gd name="connsiteY7" fmla="*/ 136208 h 13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776" h="136207">
                  <a:moveTo>
                    <a:pt x="495776" y="136208"/>
                  </a:moveTo>
                  <a:lnTo>
                    <a:pt x="495776" y="60484"/>
                  </a:lnTo>
                  <a:cubicBezTo>
                    <a:pt x="495776" y="27242"/>
                    <a:pt x="468534" y="0"/>
                    <a:pt x="435292" y="0"/>
                  </a:cubicBezTo>
                  <a:lnTo>
                    <a:pt x="89630" y="0"/>
                  </a:lnTo>
                  <a:cubicBezTo>
                    <a:pt x="56388" y="0"/>
                    <a:pt x="29146" y="27242"/>
                    <a:pt x="29146" y="60484"/>
                  </a:cubicBezTo>
                  <a:lnTo>
                    <a:pt x="29146" y="73914"/>
                  </a:lnTo>
                  <a:cubicBezTo>
                    <a:pt x="29146" y="98870"/>
                    <a:pt x="17907" y="121253"/>
                    <a:pt x="0" y="136208"/>
                  </a:cubicBezTo>
                  <a:lnTo>
                    <a:pt x="495776" y="136208"/>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9" name="Freeform: Shape 58">
              <a:extLst>
                <a:ext uri="{FF2B5EF4-FFF2-40B4-BE49-F238E27FC236}">
                  <a16:creationId xmlns:a16="http://schemas.microsoft.com/office/drawing/2014/main" id="{CC95BA71-F64B-4E49-913A-83C7DB7E2B10}"/>
                </a:ext>
              </a:extLst>
            </p:cNvPr>
            <p:cNvSpPr/>
            <p:nvPr/>
          </p:nvSpPr>
          <p:spPr>
            <a:xfrm>
              <a:off x="3380820" y="2942637"/>
              <a:ext cx="1117568" cy="468344"/>
            </a:xfrm>
            <a:custGeom>
              <a:avLst/>
              <a:gdLst>
                <a:gd name="connsiteX0" fmla="*/ 1117568 w 1117568"/>
                <a:gd name="connsiteY0" fmla="*/ 208883 h 468344"/>
                <a:gd name="connsiteX1" fmla="*/ 1117568 w 1117568"/>
                <a:gd name="connsiteY1" fmla="*/ 303943 h 468344"/>
                <a:gd name="connsiteX2" fmla="*/ 1047559 w 1117568"/>
                <a:gd name="connsiteY2" fmla="*/ 303276 h 468344"/>
                <a:gd name="connsiteX3" fmla="*/ 1041273 w 1117568"/>
                <a:gd name="connsiteY3" fmla="*/ 303276 h 468344"/>
                <a:gd name="connsiteX4" fmla="*/ 960310 w 1117568"/>
                <a:gd name="connsiteY4" fmla="*/ 384238 h 468344"/>
                <a:gd name="connsiteX5" fmla="*/ 960310 w 1117568"/>
                <a:gd name="connsiteY5" fmla="*/ 398335 h 468344"/>
                <a:gd name="connsiteX6" fmla="*/ 890302 w 1117568"/>
                <a:gd name="connsiteY6" fmla="*/ 468344 h 468344"/>
                <a:gd name="connsiteX7" fmla="*/ 323088 w 1117568"/>
                <a:gd name="connsiteY7" fmla="*/ 468344 h 468344"/>
                <a:gd name="connsiteX8" fmla="*/ 322421 w 1117568"/>
                <a:gd name="connsiteY8" fmla="*/ 398335 h 468344"/>
                <a:gd name="connsiteX9" fmla="*/ 322421 w 1117568"/>
                <a:gd name="connsiteY9" fmla="*/ 384238 h 468344"/>
                <a:gd name="connsiteX10" fmla="*/ 241459 w 1117568"/>
                <a:gd name="connsiteY10" fmla="*/ 303276 h 468344"/>
                <a:gd name="connsiteX11" fmla="*/ 224695 w 1117568"/>
                <a:gd name="connsiteY11" fmla="*/ 303276 h 468344"/>
                <a:gd name="connsiteX12" fmla="*/ 154876 w 1117568"/>
                <a:gd name="connsiteY12" fmla="*/ 238887 h 468344"/>
                <a:gd name="connsiteX13" fmla="*/ 74104 w 1117568"/>
                <a:gd name="connsiteY13" fmla="*/ 164401 h 468344"/>
                <a:gd name="connsiteX14" fmla="*/ 70009 w 1117568"/>
                <a:gd name="connsiteY14" fmla="*/ 164401 h 468344"/>
                <a:gd name="connsiteX15" fmla="*/ 0 w 1117568"/>
                <a:gd name="connsiteY15" fmla="*/ 94393 h 468344"/>
                <a:gd name="connsiteX16" fmla="*/ 0 w 1117568"/>
                <a:gd name="connsiteY16" fmla="*/ 70009 h 468344"/>
                <a:gd name="connsiteX17" fmla="*/ 70009 w 1117568"/>
                <a:gd name="connsiteY17" fmla="*/ 0 h 468344"/>
                <a:gd name="connsiteX18" fmla="*/ 403003 w 1117568"/>
                <a:gd name="connsiteY18" fmla="*/ 0 h 468344"/>
                <a:gd name="connsiteX19" fmla="*/ 452533 w 1117568"/>
                <a:gd name="connsiteY19" fmla="*/ 0 h 468344"/>
                <a:gd name="connsiteX20" fmla="*/ 567880 w 1117568"/>
                <a:gd name="connsiteY20" fmla="*/ 0 h 468344"/>
                <a:gd name="connsiteX21" fmla="*/ 637699 w 1117568"/>
                <a:gd name="connsiteY21" fmla="*/ 64389 h 468344"/>
                <a:gd name="connsiteX22" fmla="*/ 718471 w 1117568"/>
                <a:gd name="connsiteY22" fmla="*/ 138874 h 468344"/>
                <a:gd name="connsiteX23" fmla="*/ 1047655 w 1117568"/>
                <a:gd name="connsiteY23" fmla="*/ 138874 h 468344"/>
                <a:gd name="connsiteX24" fmla="*/ 1117568 w 1117568"/>
                <a:gd name="connsiteY24" fmla="*/ 208883 h 46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7568" h="468344">
                  <a:moveTo>
                    <a:pt x="1117568" y="208883"/>
                  </a:moveTo>
                  <a:lnTo>
                    <a:pt x="1117568" y="303943"/>
                  </a:lnTo>
                  <a:lnTo>
                    <a:pt x="1047559" y="303276"/>
                  </a:lnTo>
                  <a:lnTo>
                    <a:pt x="1041273" y="303276"/>
                  </a:lnTo>
                  <a:cubicBezTo>
                    <a:pt x="996696" y="303276"/>
                    <a:pt x="960310" y="339662"/>
                    <a:pt x="960310" y="384238"/>
                  </a:cubicBezTo>
                  <a:lnTo>
                    <a:pt x="960310" y="398335"/>
                  </a:lnTo>
                  <a:cubicBezTo>
                    <a:pt x="960310" y="436816"/>
                    <a:pt x="928783" y="468344"/>
                    <a:pt x="890302" y="468344"/>
                  </a:cubicBezTo>
                  <a:lnTo>
                    <a:pt x="323088" y="468344"/>
                  </a:lnTo>
                  <a:lnTo>
                    <a:pt x="322421" y="398335"/>
                  </a:lnTo>
                  <a:lnTo>
                    <a:pt x="322421" y="384238"/>
                  </a:lnTo>
                  <a:cubicBezTo>
                    <a:pt x="322421" y="339662"/>
                    <a:pt x="286036" y="303276"/>
                    <a:pt x="241459" y="303276"/>
                  </a:cubicBezTo>
                  <a:lnTo>
                    <a:pt x="224695" y="303276"/>
                  </a:lnTo>
                  <a:cubicBezTo>
                    <a:pt x="188023" y="303276"/>
                    <a:pt x="157734" y="274796"/>
                    <a:pt x="154876" y="238887"/>
                  </a:cubicBezTo>
                  <a:cubicBezTo>
                    <a:pt x="151447" y="196691"/>
                    <a:pt x="116491" y="164401"/>
                    <a:pt x="74104" y="164401"/>
                  </a:cubicBezTo>
                  <a:lnTo>
                    <a:pt x="70009" y="164401"/>
                  </a:lnTo>
                  <a:cubicBezTo>
                    <a:pt x="31528" y="164401"/>
                    <a:pt x="0" y="132874"/>
                    <a:pt x="0" y="94393"/>
                  </a:cubicBezTo>
                  <a:lnTo>
                    <a:pt x="0" y="70009"/>
                  </a:lnTo>
                  <a:cubicBezTo>
                    <a:pt x="0" y="31528"/>
                    <a:pt x="31528" y="0"/>
                    <a:pt x="70009" y="0"/>
                  </a:cubicBezTo>
                  <a:lnTo>
                    <a:pt x="403003" y="0"/>
                  </a:lnTo>
                  <a:lnTo>
                    <a:pt x="452533" y="0"/>
                  </a:lnTo>
                  <a:lnTo>
                    <a:pt x="567880" y="0"/>
                  </a:lnTo>
                  <a:cubicBezTo>
                    <a:pt x="604456" y="0"/>
                    <a:pt x="634841" y="28480"/>
                    <a:pt x="637699" y="64389"/>
                  </a:cubicBezTo>
                  <a:cubicBezTo>
                    <a:pt x="641128" y="106585"/>
                    <a:pt x="676084" y="138874"/>
                    <a:pt x="718471" y="138874"/>
                  </a:cubicBezTo>
                  <a:lnTo>
                    <a:pt x="1047655" y="138874"/>
                  </a:lnTo>
                  <a:cubicBezTo>
                    <a:pt x="1086040" y="138874"/>
                    <a:pt x="1117568" y="170402"/>
                    <a:pt x="1117568" y="208883"/>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0" name="Freeform: Shape 59">
              <a:extLst>
                <a:ext uri="{FF2B5EF4-FFF2-40B4-BE49-F238E27FC236}">
                  <a16:creationId xmlns:a16="http://schemas.microsoft.com/office/drawing/2014/main" id="{8EA42EC0-CC00-472D-9C59-C262992F99D9}"/>
                </a:ext>
              </a:extLst>
            </p:cNvPr>
            <p:cNvSpPr/>
            <p:nvPr/>
          </p:nvSpPr>
          <p:spPr>
            <a:xfrm>
              <a:off x="4183110" y="3246961"/>
              <a:ext cx="781336" cy="280130"/>
            </a:xfrm>
            <a:custGeom>
              <a:avLst/>
              <a:gdLst>
                <a:gd name="connsiteX0" fmla="*/ 0 w 781336"/>
                <a:gd name="connsiteY0" fmla="*/ 164116 h 280130"/>
                <a:gd name="connsiteX1" fmla="*/ 0 w 781336"/>
                <a:gd name="connsiteY1" fmla="*/ 280130 h 280130"/>
                <a:gd name="connsiteX2" fmla="*/ 241363 w 781336"/>
                <a:gd name="connsiteY2" fmla="*/ 280130 h 280130"/>
                <a:gd name="connsiteX3" fmla="*/ 290894 w 781336"/>
                <a:gd name="connsiteY3" fmla="*/ 280130 h 280130"/>
                <a:gd name="connsiteX4" fmla="*/ 406241 w 781336"/>
                <a:gd name="connsiteY4" fmla="*/ 280130 h 280130"/>
                <a:gd name="connsiteX5" fmla="*/ 476060 w 781336"/>
                <a:gd name="connsiteY5" fmla="*/ 215741 h 280130"/>
                <a:gd name="connsiteX6" fmla="*/ 556832 w 781336"/>
                <a:gd name="connsiteY6" fmla="*/ 141256 h 280130"/>
                <a:gd name="connsiteX7" fmla="*/ 781336 w 781336"/>
                <a:gd name="connsiteY7" fmla="*/ 141256 h 280130"/>
                <a:gd name="connsiteX8" fmla="*/ 781336 w 781336"/>
                <a:gd name="connsiteY8" fmla="*/ 1524 h 280130"/>
                <a:gd name="connsiteX9" fmla="*/ 530162 w 781336"/>
                <a:gd name="connsiteY9" fmla="*/ 1524 h 280130"/>
                <a:gd name="connsiteX10" fmla="*/ 223647 w 781336"/>
                <a:gd name="connsiteY10" fmla="*/ 0 h 280130"/>
                <a:gd name="connsiteX11" fmla="*/ 157925 w 781336"/>
                <a:gd name="connsiteY11" fmla="*/ 80010 h 280130"/>
                <a:gd name="connsiteX12" fmla="*/ 157925 w 781336"/>
                <a:gd name="connsiteY12" fmla="*/ 94107 h 280130"/>
                <a:gd name="connsiteX13" fmla="*/ 87916 w 781336"/>
                <a:gd name="connsiteY13" fmla="*/ 164116 h 280130"/>
                <a:gd name="connsiteX14" fmla="*/ 0 w 781336"/>
                <a:gd name="connsiteY14" fmla="*/ 164116 h 28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1336" h="280130">
                  <a:moveTo>
                    <a:pt x="0" y="164116"/>
                  </a:moveTo>
                  <a:lnTo>
                    <a:pt x="0" y="280130"/>
                  </a:lnTo>
                  <a:lnTo>
                    <a:pt x="241363" y="280130"/>
                  </a:lnTo>
                  <a:lnTo>
                    <a:pt x="290894" y="280130"/>
                  </a:lnTo>
                  <a:lnTo>
                    <a:pt x="406241" y="280130"/>
                  </a:lnTo>
                  <a:cubicBezTo>
                    <a:pt x="442817" y="280130"/>
                    <a:pt x="473202" y="251651"/>
                    <a:pt x="476060" y="215741"/>
                  </a:cubicBezTo>
                  <a:cubicBezTo>
                    <a:pt x="479488" y="173546"/>
                    <a:pt x="514445" y="141256"/>
                    <a:pt x="556832" y="141256"/>
                  </a:cubicBezTo>
                  <a:lnTo>
                    <a:pt x="781336" y="141256"/>
                  </a:lnTo>
                  <a:lnTo>
                    <a:pt x="781336" y="1524"/>
                  </a:lnTo>
                  <a:lnTo>
                    <a:pt x="530162" y="1524"/>
                  </a:lnTo>
                  <a:lnTo>
                    <a:pt x="223647" y="0"/>
                  </a:lnTo>
                  <a:cubicBezTo>
                    <a:pt x="188500" y="8858"/>
                    <a:pt x="157925" y="42196"/>
                    <a:pt x="157925" y="80010"/>
                  </a:cubicBezTo>
                  <a:lnTo>
                    <a:pt x="157925" y="94107"/>
                  </a:lnTo>
                  <a:cubicBezTo>
                    <a:pt x="157925" y="132588"/>
                    <a:pt x="126397" y="164116"/>
                    <a:pt x="87916" y="164116"/>
                  </a:cubicBezTo>
                  <a:lnTo>
                    <a:pt x="0" y="164116"/>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1" name="Freeform: Shape 60">
              <a:extLst>
                <a:ext uri="{FF2B5EF4-FFF2-40B4-BE49-F238E27FC236}">
                  <a16:creationId xmlns:a16="http://schemas.microsoft.com/office/drawing/2014/main" id="{D8036831-E3F9-413C-82F8-1AAE8176253E}"/>
                </a:ext>
              </a:extLst>
            </p:cNvPr>
            <p:cNvSpPr/>
            <p:nvPr/>
          </p:nvSpPr>
          <p:spPr>
            <a:xfrm>
              <a:off x="3700479" y="2359612"/>
              <a:ext cx="1578101" cy="888872"/>
            </a:xfrm>
            <a:custGeom>
              <a:avLst/>
              <a:gdLst>
                <a:gd name="connsiteX0" fmla="*/ 1423702 w 1578101"/>
                <a:gd name="connsiteY0" fmla="*/ 828389 h 888872"/>
                <a:gd name="connsiteX1" fmla="*/ 1363218 w 1578101"/>
                <a:gd name="connsiteY1" fmla="*/ 888873 h 888872"/>
                <a:gd name="connsiteX2" fmla="*/ 1012793 w 1578101"/>
                <a:gd name="connsiteY2" fmla="*/ 888873 h 888872"/>
                <a:gd name="connsiteX3" fmla="*/ 797909 w 1578101"/>
                <a:gd name="connsiteY3" fmla="*/ 887063 h 888872"/>
                <a:gd name="connsiteX4" fmla="*/ 797909 w 1578101"/>
                <a:gd name="connsiteY4" fmla="*/ 792004 h 888872"/>
                <a:gd name="connsiteX5" fmla="*/ 727900 w 1578101"/>
                <a:gd name="connsiteY5" fmla="*/ 721995 h 888872"/>
                <a:gd name="connsiteX6" fmla="*/ 398716 w 1578101"/>
                <a:gd name="connsiteY6" fmla="*/ 721995 h 888872"/>
                <a:gd name="connsiteX7" fmla="*/ 317945 w 1578101"/>
                <a:gd name="connsiteY7" fmla="*/ 647509 h 888872"/>
                <a:gd name="connsiteX8" fmla="*/ 248126 w 1578101"/>
                <a:gd name="connsiteY8" fmla="*/ 583120 h 888872"/>
                <a:gd name="connsiteX9" fmla="*/ 132683 w 1578101"/>
                <a:gd name="connsiteY9" fmla="*/ 583120 h 888872"/>
                <a:gd name="connsiteX10" fmla="*/ 83153 w 1578101"/>
                <a:gd name="connsiteY10" fmla="*/ 583120 h 888872"/>
                <a:gd name="connsiteX11" fmla="*/ 0 w 1578101"/>
                <a:gd name="connsiteY11" fmla="*/ 583120 h 888872"/>
                <a:gd name="connsiteX12" fmla="*/ 0 w 1578101"/>
                <a:gd name="connsiteY12" fmla="*/ 60484 h 888872"/>
                <a:gd name="connsiteX13" fmla="*/ 60484 w 1578101"/>
                <a:gd name="connsiteY13" fmla="*/ 0 h 888872"/>
                <a:gd name="connsiteX14" fmla="*/ 1420939 w 1578101"/>
                <a:gd name="connsiteY14" fmla="*/ 0 h 888872"/>
                <a:gd name="connsiteX15" fmla="*/ 1420939 w 1578101"/>
                <a:gd name="connsiteY15" fmla="*/ 338328 h 888872"/>
                <a:gd name="connsiteX16" fmla="*/ 1420939 w 1578101"/>
                <a:gd name="connsiteY16" fmla="*/ 390716 h 888872"/>
                <a:gd name="connsiteX17" fmla="*/ 1481423 w 1578101"/>
                <a:gd name="connsiteY17" fmla="*/ 451199 h 888872"/>
                <a:gd name="connsiteX18" fmla="*/ 1575721 w 1578101"/>
                <a:gd name="connsiteY18" fmla="*/ 451199 h 888872"/>
                <a:gd name="connsiteX19" fmla="*/ 1578102 w 1578101"/>
                <a:gd name="connsiteY19" fmla="*/ 729996 h 888872"/>
                <a:gd name="connsiteX20" fmla="*/ 1496282 w 1578101"/>
                <a:gd name="connsiteY20" fmla="*/ 729996 h 888872"/>
                <a:gd name="connsiteX21" fmla="*/ 1423797 w 1578101"/>
                <a:gd name="connsiteY21" fmla="*/ 797624 h 888872"/>
                <a:gd name="connsiteX22" fmla="*/ 1423702 w 1578101"/>
                <a:gd name="connsiteY22" fmla="*/ 828389 h 88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8101" h="888872">
                  <a:moveTo>
                    <a:pt x="1423702" y="828389"/>
                  </a:moveTo>
                  <a:cubicBezTo>
                    <a:pt x="1423511" y="861632"/>
                    <a:pt x="1396460" y="888873"/>
                    <a:pt x="1363218" y="888873"/>
                  </a:cubicBezTo>
                  <a:lnTo>
                    <a:pt x="1012793" y="888873"/>
                  </a:lnTo>
                  <a:lnTo>
                    <a:pt x="797909" y="887063"/>
                  </a:lnTo>
                  <a:lnTo>
                    <a:pt x="797909" y="792004"/>
                  </a:lnTo>
                  <a:cubicBezTo>
                    <a:pt x="797909" y="753523"/>
                    <a:pt x="766381" y="721995"/>
                    <a:pt x="727900" y="721995"/>
                  </a:cubicBezTo>
                  <a:lnTo>
                    <a:pt x="398716" y="721995"/>
                  </a:lnTo>
                  <a:cubicBezTo>
                    <a:pt x="356425" y="721995"/>
                    <a:pt x="321373" y="689705"/>
                    <a:pt x="317945" y="647509"/>
                  </a:cubicBezTo>
                  <a:cubicBezTo>
                    <a:pt x="315087" y="611600"/>
                    <a:pt x="284797" y="583120"/>
                    <a:pt x="248126" y="583120"/>
                  </a:cubicBezTo>
                  <a:lnTo>
                    <a:pt x="132683" y="583120"/>
                  </a:lnTo>
                  <a:lnTo>
                    <a:pt x="83153" y="583120"/>
                  </a:lnTo>
                  <a:lnTo>
                    <a:pt x="0" y="583120"/>
                  </a:lnTo>
                  <a:lnTo>
                    <a:pt x="0" y="60484"/>
                  </a:lnTo>
                  <a:cubicBezTo>
                    <a:pt x="0" y="27242"/>
                    <a:pt x="27241" y="0"/>
                    <a:pt x="60484" y="0"/>
                  </a:cubicBezTo>
                  <a:lnTo>
                    <a:pt x="1420939" y="0"/>
                  </a:lnTo>
                  <a:lnTo>
                    <a:pt x="1420939" y="338328"/>
                  </a:lnTo>
                  <a:lnTo>
                    <a:pt x="1420939" y="390716"/>
                  </a:lnTo>
                  <a:cubicBezTo>
                    <a:pt x="1420939" y="423958"/>
                    <a:pt x="1448181" y="451199"/>
                    <a:pt x="1481423" y="451199"/>
                  </a:cubicBezTo>
                  <a:lnTo>
                    <a:pt x="1575721" y="451199"/>
                  </a:lnTo>
                  <a:lnTo>
                    <a:pt x="1578102" y="729996"/>
                  </a:lnTo>
                  <a:lnTo>
                    <a:pt x="1496282" y="729996"/>
                  </a:lnTo>
                  <a:cubicBezTo>
                    <a:pt x="1457801" y="729996"/>
                    <a:pt x="1423988" y="759047"/>
                    <a:pt x="1423797" y="797624"/>
                  </a:cubicBezTo>
                  <a:lnTo>
                    <a:pt x="1423702" y="828389"/>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2" name="Freeform: Shape 61">
              <a:extLst>
                <a:ext uri="{FF2B5EF4-FFF2-40B4-BE49-F238E27FC236}">
                  <a16:creationId xmlns:a16="http://schemas.microsoft.com/office/drawing/2014/main" id="{97E700EE-8996-4E37-AAEB-1EB990B7019B}"/>
                </a:ext>
              </a:extLst>
            </p:cNvPr>
            <p:cNvSpPr/>
            <p:nvPr/>
          </p:nvSpPr>
          <p:spPr>
            <a:xfrm>
              <a:off x="2589388" y="2358278"/>
              <a:ext cx="1112234" cy="1175003"/>
            </a:xfrm>
            <a:custGeom>
              <a:avLst/>
              <a:gdLst>
                <a:gd name="connsiteX0" fmla="*/ 162115 w 1112234"/>
                <a:gd name="connsiteY0" fmla="*/ 371475 h 1175003"/>
                <a:gd name="connsiteX1" fmla="*/ 162115 w 1112234"/>
                <a:gd name="connsiteY1" fmla="*/ 164402 h 1175003"/>
                <a:gd name="connsiteX2" fmla="*/ 219837 w 1112234"/>
                <a:gd name="connsiteY2" fmla="*/ 164116 h 1175003"/>
                <a:gd name="connsiteX3" fmla="*/ 246412 w 1112234"/>
                <a:gd name="connsiteY3" fmla="*/ 164116 h 1175003"/>
                <a:gd name="connsiteX4" fmla="*/ 322802 w 1112234"/>
                <a:gd name="connsiteY4" fmla="*/ 87725 h 1175003"/>
                <a:gd name="connsiteX5" fmla="*/ 322802 w 1112234"/>
                <a:gd name="connsiteY5" fmla="*/ 69723 h 1175003"/>
                <a:gd name="connsiteX6" fmla="*/ 279844 w 1112234"/>
                <a:gd name="connsiteY6" fmla="*/ 1143 h 1175003"/>
                <a:gd name="connsiteX7" fmla="*/ 876872 w 1112234"/>
                <a:gd name="connsiteY7" fmla="*/ 0 h 1175003"/>
                <a:gd name="connsiteX8" fmla="*/ 948309 w 1112234"/>
                <a:gd name="connsiteY8" fmla="*/ 69723 h 1175003"/>
                <a:gd name="connsiteX9" fmla="*/ 948309 w 1112234"/>
                <a:gd name="connsiteY9" fmla="*/ 87725 h 1175003"/>
                <a:gd name="connsiteX10" fmla="*/ 1024699 w 1112234"/>
                <a:gd name="connsiteY10" fmla="*/ 164116 h 1175003"/>
                <a:gd name="connsiteX11" fmla="*/ 1051274 w 1112234"/>
                <a:gd name="connsiteY11" fmla="*/ 164116 h 1175003"/>
                <a:gd name="connsiteX12" fmla="*/ 1112234 w 1112234"/>
                <a:gd name="connsiteY12" fmla="*/ 133636 h 1175003"/>
                <a:gd name="connsiteX13" fmla="*/ 1112234 w 1112234"/>
                <a:gd name="connsiteY13" fmla="*/ 584263 h 1175003"/>
                <a:gd name="connsiteX14" fmla="*/ 861346 w 1112234"/>
                <a:gd name="connsiteY14" fmla="*/ 584263 h 1175003"/>
                <a:gd name="connsiteX15" fmla="*/ 791337 w 1112234"/>
                <a:gd name="connsiteY15" fmla="*/ 654272 h 1175003"/>
                <a:gd name="connsiteX16" fmla="*/ 791337 w 1112234"/>
                <a:gd name="connsiteY16" fmla="*/ 678656 h 1175003"/>
                <a:gd name="connsiteX17" fmla="*/ 861346 w 1112234"/>
                <a:gd name="connsiteY17" fmla="*/ 748665 h 1175003"/>
                <a:gd name="connsiteX18" fmla="*/ 865441 w 1112234"/>
                <a:gd name="connsiteY18" fmla="*/ 748665 h 1175003"/>
                <a:gd name="connsiteX19" fmla="*/ 946213 w 1112234"/>
                <a:gd name="connsiteY19" fmla="*/ 823150 h 1175003"/>
                <a:gd name="connsiteX20" fmla="*/ 1016032 w 1112234"/>
                <a:gd name="connsiteY20" fmla="*/ 887539 h 1175003"/>
                <a:gd name="connsiteX21" fmla="*/ 1032796 w 1112234"/>
                <a:gd name="connsiteY21" fmla="*/ 887539 h 1175003"/>
                <a:gd name="connsiteX22" fmla="*/ 1112234 w 1112234"/>
                <a:gd name="connsiteY22" fmla="*/ 952786 h 1175003"/>
                <a:gd name="connsiteX23" fmla="*/ 1112234 w 1112234"/>
                <a:gd name="connsiteY23" fmla="*/ 1103948 h 1175003"/>
                <a:gd name="connsiteX24" fmla="*/ 1042225 w 1112234"/>
                <a:gd name="connsiteY24" fmla="*/ 1173956 h 1175003"/>
                <a:gd name="connsiteX25" fmla="*/ 743236 w 1112234"/>
                <a:gd name="connsiteY25" fmla="*/ 1173956 h 1175003"/>
                <a:gd name="connsiteX26" fmla="*/ 735330 w 1112234"/>
                <a:gd name="connsiteY26" fmla="*/ 1174337 h 1175003"/>
                <a:gd name="connsiteX27" fmla="*/ 720757 w 1112234"/>
                <a:gd name="connsiteY27" fmla="*/ 1175004 h 1175003"/>
                <a:gd name="connsiteX28" fmla="*/ 162782 w 1112234"/>
                <a:gd name="connsiteY28" fmla="*/ 1175004 h 1175003"/>
                <a:gd name="connsiteX29" fmla="*/ 162782 w 1112234"/>
                <a:gd name="connsiteY29" fmla="*/ 1111853 h 1175003"/>
                <a:gd name="connsiteX30" fmla="*/ 81820 w 1112234"/>
                <a:gd name="connsiteY30" fmla="*/ 1030891 h 1175003"/>
                <a:gd name="connsiteX31" fmla="*/ 70009 w 1112234"/>
                <a:gd name="connsiteY31" fmla="*/ 1030891 h 1175003"/>
                <a:gd name="connsiteX32" fmla="*/ 0 w 1112234"/>
                <a:gd name="connsiteY32" fmla="*/ 960882 h 1175003"/>
                <a:gd name="connsiteX33" fmla="*/ 0 w 1112234"/>
                <a:gd name="connsiteY33" fmla="*/ 522446 h 1175003"/>
                <a:gd name="connsiteX34" fmla="*/ 70009 w 1112234"/>
                <a:gd name="connsiteY34" fmla="*/ 452438 h 1175003"/>
                <a:gd name="connsiteX35" fmla="*/ 81153 w 1112234"/>
                <a:gd name="connsiteY35" fmla="*/ 452438 h 1175003"/>
                <a:gd name="connsiteX36" fmla="*/ 162115 w 1112234"/>
                <a:gd name="connsiteY36" fmla="*/ 371475 h 117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12234" h="1175003">
                  <a:moveTo>
                    <a:pt x="162115" y="371475"/>
                  </a:moveTo>
                  <a:lnTo>
                    <a:pt x="162115" y="164402"/>
                  </a:lnTo>
                  <a:lnTo>
                    <a:pt x="219837" y="164116"/>
                  </a:lnTo>
                  <a:lnTo>
                    <a:pt x="246412" y="164116"/>
                  </a:lnTo>
                  <a:cubicBezTo>
                    <a:pt x="288417" y="164116"/>
                    <a:pt x="322802" y="129730"/>
                    <a:pt x="322802" y="87725"/>
                  </a:cubicBezTo>
                  <a:lnTo>
                    <a:pt x="322802" y="69723"/>
                  </a:lnTo>
                  <a:cubicBezTo>
                    <a:pt x="322802" y="39719"/>
                    <a:pt x="305181" y="13621"/>
                    <a:pt x="279844" y="1143"/>
                  </a:cubicBezTo>
                  <a:cubicBezTo>
                    <a:pt x="462439" y="1143"/>
                    <a:pt x="695897" y="0"/>
                    <a:pt x="876872" y="0"/>
                  </a:cubicBezTo>
                  <a:cubicBezTo>
                    <a:pt x="939736" y="1524"/>
                    <a:pt x="948309" y="38767"/>
                    <a:pt x="948309" y="69723"/>
                  </a:cubicBezTo>
                  <a:lnTo>
                    <a:pt x="948309" y="87725"/>
                  </a:lnTo>
                  <a:cubicBezTo>
                    <a:pt x="948309" y="129730"/>
                    <a:pt x="982694" y="164116"/>
                    <a:pt x="1024699" y="164116"/>
                  </a:cubicBezTo>
                  <a:lnTo>
                    <a:pt x="1051274" y="164116"/>
                  </a:lnTo>
                  <a:cubicBezTo>
                    <a:pt x="1076134" y="164116"/>
                    <a:pt x="1098232" y="152114"/>
                    <a:pt x="1112234" y="133636"/>
                  </a:cubicBezTo>
                  <a:lnTo>
                    <a:pt x="1112234" y="584263"/>
                  </a:lnTo>
                  <a:lnTo>
                    <a:pt x="861346" y="584263"/>
                  </a:lnTo>
                  <a:cubicBezTo>
                    <a:pt x="822865" y="584263"/>
                    <a:pt x="791337" y="615791"/>
                    <a:pt x="791337" y="654272"/>
                  </a:cubicBezTo>
                  <a:lnTo>
                    <a:pt x="791337" y="678656"/>
                  </a:lnTo>
                  <a:cubicBezTo>
                    <a:pt x="791337" y="717137"/>
                    <a:pt x="822865" y="748665"/>
                    <a:pt x="861346" y="748665"/>
                  </a:cubicBezTo>
                  <a:lnTo>
                    <a:pt x="865441" y="748665"/>
                  </a:lnTo>
                  <a:cubicBezTo>
                    <a:pt x="907828" y="748665"/>
                    <a:pt x="942784" y="780955"/>
                    <a:pt x="946213" y="823150"/>
                  </a:cubicBezTo>
                  <a:cubicBezTo>
                    <a:pt x="949071" y="859060"/>
                    <a:pt x="979360" y="887539"/>
                    <a:pt x="1016032" y="887539"/>
                  </a:cubicBezTo>
                  <a:lnTo>
                    <a:pt x="1032796" y="887539"/>
                  </a:lnTo>
                  <a:cubicBezTo>
                    <a:pt x="1072039" y="887539"/>
                    <a:pt x="1104900" y="915638"/>
                    <a:pt x="1112234" y="952786"/>
                  </a:cubicBezTo>
                  <a:lnTo>
                    <a:pt x="1112234" y="1103948"/>
                  </a:lnTo>
                  <a:cubicBezTo>
                    <a:pt x="1112234" y="1142429"/>
                    <a:pt x="1080706" y="1173956"/>
                    <a:pt x="1042225" y="1173956"/>
                  </a:cubicBezTo>
                  <a:lnTo>
                    <a:pt x="743236" y="1173956"/>
                  </a:lnTo>
                  <a:cubicBezTo>
                    <a:pt x="740473" y="1173956"/>
                    <a:pt x="738092" y="1174052"/>
                    <a:pt x="735330" y="1174337"/>
                  </a:cubicBezTo>
                  <a:cubicBezTo>
                    <a:pt x="730567" y="1174814"/>
                    <a:pt x="725710" y="1175004"/>
                    <a:pt x="720757" y="1175004"/>
                  </a:cubicBezTo>
                  <a:lnTo>
                    <a:pt x="162782" y="1175004"/>
                  </a:lnTo>
                  <a:lnTo>
                    <a:pt x="162782" y="1111853"/>
                  </a:lnTo>
                  <a:cubicBezTo>
                    <a:pt x="162782" y="1067276"/>
                    <a:pt x="126397" y="1030891"/>
                    <a:pt x="81820" y="1030891"/>
                  </a:cubicBezTo>
                  <a:lnTo>
                    <a:pt x="70009" y="1030891"/>
                  </a:lnTo>
                  <a:cubicBezTo>
                    <a:pt x="31528" y="1030891"/>
                    <a:pt x="0" y="999363"/>
                    <a:pt x="0" y="960882"/>
                  </a:cubicBezTo>
                  <a:lnTo>
                    <a:pt x="0" y="522446"/>
                  </a:lnTo>
                  <a:cubicBezTo>
                    <a:pt x="0" y="483965"/>
                    <a:pt x="31528" y="452438"/>
                    <a:pt x="70009" y="452438"/>
                  </a:cubicBezTo>
                  <a:lnTo>
                    <a:pt x="81153" y="452438"/>
                  </a:lnTo>
                  <a:cubicBezTo>
                    <a:pt x="125730" y="452438"/>
                    <a:pt x="162115" y="416052"/>
                    <a:pt x="162115" y="371475"/>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3" name="Freeform: Shape 62">
              <a:extLst>
                <a:ext uri="{FF2B5EF4-FFF2-40B4-BE49-F238E27FC236}">
                  <a16:creationId xmlns:a16="http://schemas.microsoft.com/office/drawing/2014/main" id="{6413D5FD-88A1-4E99-8BF3-01C6F0698E93}"/>
                </a:ext>
              </a:extLst>
            </p:cNvPr>
            <p:cNvSpPr/>
            <p:nvPr/>
          </p:nvSpPr>
          <p:spPr>
            <a:xfrm>
              <a:off x="2763124" y="1790874"/>
              <a:ext cx="304800" cy="536924"/>
            </a:xfrm>
            <a:custGeom>
              <a:avLst/>
              <a:gdLst>
                <a:gd name="connsiteX0" fmla="*/ 303657 w 304800"/>
                <a:gd name="connsiteY0" fmla="*/ 536639 h 536924"/>
                <a:gd name="connsiteX1" fmla="*/ 304800 w 304800"/>
                <a:gd name="connsiteY1" fmla="*/ 57626 h 536924"/>
                <a:gd name="connsiteX2" fmla="*/ 247174 w 304800"/>
                <a:gd name="connsiteY2" fmla="*/ 0 h 536924"/>
                <a:gd name="connsiteX3" fmla="*/ 227076 w 304800"/>
                <a:gd name="connsiteY3" fmla="*/ 0 h 536924"/>
                <a:gd name="connsiteX4" fmla="*/ 169450 w 304800"/>
                <a:gd name="connsiteY4" fmla="*/ 57626 h 536924"/>
                <a:gd name="connsiteX5" fmla="*/ 169450 w 304800"/>
                <a:gd name="connsiteY5" fmla="*/ 66866 h 536924"/>
                <a:gd name="connsiteX6" fmla="*/ 88487 w 304800"/>
                <a:gd name="connsiteY6" fmla="*/ 147828 h 536924"/>
                <a:gd name="connsiteX7" fmla="*/ 76390 w 304800"/>
                <a:gd name="connsiteY7" fmla="*/ 147828 h 536924"/>
                <a:gd name="connsiteX8" fmla="*/ 0 w 304800"/>
                <a:gd name="connsiteY8" fmla="*/ 224219 h 536924"/>
                <a:gd name="connsiteX9" fmla="*/ 0 w 304800"/>
                <a:gd name="connsiteY9" fmla="*/ 432340 h 536924"/>
                <a:gd name="connsiteX10" fmla="*/ 0 w 304800"/>
                <a:gd name="connsiteY10" fmla="*/ 434531 h 536924"/>
                <a:gd name="connsiteX11" fmla="*/ 0 w 304800"/>
                <a:gd name="connsiteY11" fmla="*/ 439579 h 536924"/>
                <a:gd name="connsiteX12" fmla="*/ 0 w 304800"/>
                <a:gd name="connsiteY12" fmla="*/ 441770 h 536924"/>
                <a:gd name="connsiteX13" fmla="*/ 0 w 304800"/>
                <a:gd name="connsiteY13" fmla="*/ 459772 h 536924"/>
                <a:gd name="connsiteX14" fmla="*/ 76390 w 304800"/>
                <a:gd name="connsiteY14" fmla="*/ 536162 h 536924"/>
                <a:gd name="connsiteX15" fmla="*/ 94107 w 304800"/>
                <a:gd name="connsiteY15" fmla="*/ 536162 h 536924"/>
                <a:gd name="connsiteX16" fmla="*/ 117824 w 304800"/>
                <a:gd name="connsiteY16" fmla="*/ 536924 h 536924"/>
                <a:gd name="connsiteX17" fmla="*/ 303657 w 304800"/>
                <a:gd name="connsiteY17" fmla="*/ 536639 h 53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4800" h="536924">
                  <a:moveTo>
                    <a:pt x="303657" y="536639"/>
                  </a:moveTo>
                  <a:lnTo>
                    <a:pt x="304800" y="57626"/>
                  </a:lnTo>
                  <a:cubicBezTo>
                    <a:pt x="304800" y="25908"/>
                    <a:pt x="278892" y="0"/>
                    <a:pt x="247174" y="0"/>
                  </a:cubicBezTo>
                  <a:lnTo>
                    <a:pt x="227076" y="0"/>
                  </a:lnTo>
                  <a:cubicBezTo>
                    <a:pt x="195358" y="0"/>
                    <a:pt x="169450" y="25908"/>
                    <a:pt x="169450" y="57626"/>
                  </a:cubicBezTo>
                  <a:lnTo>
                    <a:pt x="169450" y="66866"/>
                  </a:lnTo>
                  <a:cubicBezTo>
                    <a:pt x="169450" y="111443"/>
                    <a:pt x="133064" y="147828"/>
                    <a:pt x="88487" y="147828"/>
                  </a:cubicBezTo>
                  <a:lnTo>
                    <a:pt x="76390" y="147828"/>
                  </a:lnTo>
                  <a:cubicBezTo>
                    <a:pt x="34385" y="147828"/>
                    <a:pt x="0" y="182213"/>
                    <a:pt x="0" y="224219"/>
                  </a:cubicBezTo>
                  <a:lnTo>
                    <a:pt x="0" y="432340"/>
                  </a:lnTo>
                  <a:cubicBezTo>
                    <a:pt x="0" y="433102"/>
                    <a:pt x="0" y="433864"/>
                    <a:pt x="0" y="434531"/>
                  </a:cubicBezTo>
                  <a:cubicBezTo>
                    <a:pt x="95" y="436340"/>
                    <a:pt x="95" y="437864"/>
                    <a:pt x="0" y="439579"/>
                  </a:cubicBezTo>
                  <a:cubicBezTo>
                    <a:pt x="0" y="440341"/>
                    <a:pt x="0" y="441008"/>
                    <a:pt x="0" y="441770"/>
                  </a:cubicBezTo>
                  <a:lnTo>
                    <a:pt x="0" y="459772"/>
                  </a:lnTo>
                  <a:cubicBezTo>
                    <a:pt x="0" y="501777"/>
                    <a:pt x="34385" y="536162"/>
                    <a:pt x="76390" y="536162"/>
                  </a:cubicBezTo>
                  <a:lnTo>
                    <a:pt x="94107" y="536162"/>
                  </a:lnTo>
                  <a:cubicBezTo>
                    <a:pt x="102775" y="536162"/>
                    <a:pt x="108871" y="536924"/>
                    <a:pt x="117824" y="536924"/>
                  </a:cubicBezTo>
                  <a:cubicBezTo>
                    <a:pt x="176022" y="536924"/>
                    <a:pt x="238982" y="536829"/>
                    <a:pt x="303657" y="53663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4" name="Freeform: Shape 63">
              <a:extLst>
                <a:ext uri="{FF2B5EF4-FFF2-40B4-BE49-F238E27FC236}">
                  <a16:creationId xmlns:a16="http://schemas.microsoft.com/office/drawing/2014/main" id="{D11FD7DF-3CC7-4E66-9DD8-A15D26C32876}"/>
                </a:ext>
              </a:extLst>
            </p:cNvPr>
            <p:cNvSpPr/>
            <p:nvPr/>
          </p:nvSpPr>
          <p:spPr>
            <a:xfrm>
              <a:off x="3109262" y="2015378"/>
              <a:ext cx="266318" cy="238580"/>
            </a:xfrm>
            <a:custGeom>
              <a:avLst/>
              <a:gdLst>
                <a:gd name="connsiteX0" fmla="*/ 208693 w 266318"/>
                <a:gd name="connsiteY0" fmla="*/ 71533 h 238580"/>
                <a:gd name="connsiteX1" fmla="*/ 188690 w 266318"/>
                <a:gd name="connsiteY1" fmla="*/ 71533 h 238580"/>
                <a:gd name="connsiteX2" fmla="*/ 183547 w 266318"/>
                <a:gd name="connsiteY2" fmla="*/ 71818 h 238580"/>
                <a:gd name="connsiteX3" fmla="*/ 183547 w 266318"/>
                <a:gd name="connsiteY3" fmla="*/ 15907 h 238580"/>
                <a:gd name="connsiteX4" fmla="*/ 148876 w 266318"/>
                <a:gd name="connsiteY4" fmla="*/ 286 h 238580"/>
                <a:gd name="connsiteX5" fmla="*/ 136779 w 266318"/>
                <a:gd name="connsiteY5" fmla="*/ 286 h 238580"/>
                <a:gd name="connsiteX6" fmla="*/ 46006 w 266318"/>
                <a:gd name="connsiteY6" fmla="*/ 0 h 238580"/>
                <a:gd name="connsiteX7" fmla="*/ 0 w 266318"/>
                <a:gd name="connsiteY7" fmla="*/ 46006 h 238580"/>
                <a:gd name="connsiteX8" fmla="*/ 0 w 266318"/>
                <a:gd name="connsiteY8" fmla="*/ 134969 h 238580"/>
                <a:gd name="connsiteX9" fmla="*/ 0 w 266318"/>
                <a:gd name="connsiteY9" fmla="*/ 174403 h 238580"/>
                <a:gd name="connsiteX10" fmla="*/ 0 w 266318"/>
                <a:gd name="connsiteY10" fmla="*/ 177451 h 238580"/>
                <a:gd name="connsiteX11" fmla="*/ 0 w 266318"/>
                <a:gd name="connsiteY11" fmla="*/ 178784 h 238580"/>
                <a:gd name="connsiteX12" fmla="*/ 0 w 266318"/>
                <a:gd name="connsiteY12" fmla="*/ 189643 h 238580"/>
                <a:gd name="connsiteX13" fmla="*/ 48768 w 266318"/>
                <a:gd name="connsiteY13" fmla="*/ 238411 h 238580"/>
                <a:gd name="connsiteX14" fmla="*/ 56674 w 266318"/>
                <a:gd name="connsiteY14" fmla="*/ 238411 h 238580"/>
                <a:gd name="connsiteX15" fmla="*/ 180213 w 266318"/>
                <a:gd name="connsiteY15" fmla="*/ 238411 h 238580"/>
                <a:gd name="connsiteX16" fmla="*/ 188690 w 266318"/>
                <a:gd name="connsiteY16" fmla="*/ 238411 h 238580"/>
                <a:gd name="connsiteX17" fmla="*/ 208693 w 266318"/>
                <a:gd name="connsiteY17" fmla="*/ 238411 h 238580"/>
                <a:gd name="connsiteX18" fmla="*/ 266319 w 266318"/>
                <a:gd name="connsiteY18" fmla="*/ 180784 h 238580"/>
                <a:gd name="connsiteX19" fmla="*/ 266319 w 266318"/>
                <a:gd name="connsiteY19" fmla="*/ 129159 h 238580"/>
                <a:gd name="connsiteX20" fmla="*/ 208693 w 266318"/>
                <a:gd name="connsiteY20" fmla="*/ 71533 h 23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6318" h="238580">
                  <a:moveTo>
                    <a:pt x="208693" y="71533"/>
                  </a:moveTo>
                  <a:lnTo>
                    <a:pt x="188690" y="71533"/>
                  </a:lnTo>
                  <a:cubicBezTo>
                    <a:pt x="186976" y="71533"/>
                    <a:pt x="185261" y="71628"/>
                    <a:pt x="183547" y="71818"/>
                  </a:cubicBezTo>
                  <a:lnTo>
                    <a:pt x="183547" y="15907"/>
                  </a:lnTo>
                  <a:cubicBezTo>
                    <a:pt x="183547" y="-3143"/>
                    <a:pt x="167926" y="286"/>
                    <a:pt x="148876" y="286"/>
                  </a:cubicBezTo>
                  <a:lnTo>
                    <a:pt x="136779" y="286"/>
                  </a:lnTo>
                  <a:cubicBezTo>
                    <a:pt x="117729" y="286"/>
                    <a:pt x="46006" y="0"/>
                    <a:pt x="46006" y="0"/>
                  </a:cubicBezTo>
                  <a:cubicBezTo>
                    <a:pt x="20669" y="0"/>
                    <a:pt x="0" y="20669"/>
                    <a:pt x="0" y="46006"/>
                  </a:cubicBezTo>
                  <a:lnTo>
                    <a:pt x="0" y="134969"/>
                  </a:lnTo>
                  <a:cubicBezTo>
                    <a:pt x="0" y="135446"/>
                    <a:pt x="0" y="173926"/>
                    <a:pt x="0" y="174403"/>
                  </a:cubicBezTo>
                  <a:cubicBezTo>
                    <a:pt x="0" y="175450"/>
                    <a:pt x="0" y="176403"/>
                    <a:pt x="0" y="177451"/>
                  </a:cubicBezTo>
                  <a:cubicBezTo>
                    <a:pt x="0" y="177927"/>
                    <a:pt x="0" y="178308"/>
                    <a:pt x="0" y="178784"/>
                  </a:cubicBezTo>
                  <a:lnTo>
                    <a:pt x="0" y="189643"/>
                  </a:lnTo>
                  <a:cubicBezTo>
                    <a:pt x="0" y="216503"/>
                    <a:pt x="22003" y="238411"/>
                    <a:pt x="48768" y="238411"/>
                  </a:cubicBezTo>
                  <a:lnTo>
                    <a:pt x="56674" y="238411"/>
                  </a:lnTo>
                  <a:cubicBezTo>
                    <a:pt x="61913" y="238411"/>
                    <a:pt x="142494" y="238506"/>
                    <a:pt x="180213" y="238411"/>
                  </a:cubicBezTo>
                  <a:cubicBezTo>
                    <a:pt x="182975" y="238792"/>
                    <a:pt x="185833" y="238411"/>
                    <a:pt x="188690" y="238411"/>
                  </a:cubicBezTo>
                  <a:lnTo>
                    <a:pt x="208693" y="238411"/>
                  </a:lnTo>
                  <a:cubicBezTo>
                    <a:pt x="240411" y="238411"/>
                    <a:pt x="266319" y="212503"/>
                    <a:pt x="266319" y="180784"/>
                  </a:cubicBezTo>
                  <a:lnTo>
                    <a:pt x="266319" y="129159"/>
                  </a:lnTo>
                  <a:cubicBezTo>
                    <a:pt x="266319" y="97441"/>
                    <a:pt x="240411" y="71533"/>
                    <a:pt x="208693" y="71533"/>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5" name="Freeform: Shape 64">
              <a:extLst>
                <a:ext uri="{FF2B5EF4-FFF2-40B4-BE49-F238E27FC236}">
                  <a16:creationId xmlns:a16="http://schemas.microsoft.com/office/drawing/2014/main" id="{5533A543-785C-48BD-ADF0-7CBB79F446CD}"/>
                </a:ext>
              </a:extLst>
            </p:cNvPr>
            <p:cNvSpPr/>
            <p:nvPr/>
          </p:nvSpPr>
          <p:spPr>
            <a:xfrm>
              <a:off x="2926191" y="4271089"/>
              <a:ext cx="135255" cy="274415"/>
            </a:xfrm>
            <a:custGeom>
              <a:avLst/>
              <a:gdLst>
                <a:gd name="connsiteX0" fmla="*/ 57626 w 135255"/>
                <a:gd name="connsiteY0" fmla="*/ 274415 h 274415"/>
                <a:gd name="connsiteX1" fmla="*/ 77629 w 135255"/>
                <a:gd name="connsiteY1" fmla="*/ 274415 h 274415"/>
                <a:gd name="connsiteX2" fmla="*/ 135255 w 135255"/>
                <a:gd name="connsiteY2" fmla="*/ 216789 h 274415"/>
                <a:gd name="connsiteX3" fmla="*/ 135255 w 135255"/>
                <a:gd name="connsiteY3" fmla="*/ 57626 h 274415"/>
                <a:gd name="connsiteX4" fmla="*/ 77629 w 135255"/>
                <a:gd name="connsiteY4" fmla="*/ 0 h 274415"/>
                <a:gd name="connsiteX5" fmla="*/ 57626 w 135255"/>
                <a:gd name="connsiteY5" fmla="*/ 0 h 274415"/>
                <a:gd name="connsiteX6" fmla="*/ 0 w 135255"/>
                <a:gd name="connsiteY6" fmla="*/ 57626 h 274415"/>
                <a:gd name="connsiteX7" fmla="*/ 0 w 135255"/>
                <a:gd name="connsiteY7" fmla="*/ 216789 h 274415"/>
                <a:gd name="connsiteX8" fmla="*/ 57626 w 135255"/>
                <a:gd name="connsiteY8" fmla="*/ 274415 h 27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5" h="274415">
                  <a:moveTo>
                    <a:pt x="57626" y="274415"/>
                  </a:moveTo>
                  <a:lnTo>
                    <a:pt x="77629" y="274415"/>
                  </a:lnTo>
                  <a:cubicBezTo>
                    <a:pt x="109347" y="274415"/>
                    <a:pt x="135255" y="248507"/>
                    <a:pt x="135255" y="216789"/>
                  </a:cubicBezTo>
                  <a:lnTo>
                    <a:pt x="135255" y="57626"/>
                  </a:lnTo>
                  <a:cubicBezTo>
                    <a:pt x="135255" y="25908"/>
                    <a:pt x="109347" y="0"/>
                    <a:pt x="77629" y="0"/>
                  </a:cubicBezTo>
                  <a:lnTo>
                    <a:pt x="57626" y="0"/>
                  </a:lnTo>
                  <a:cubicBezTo>
                    <a:pt x="25908" y="0"/>
                    <a:pt x="0" y="25908"/>
                    <a:pt x="0" y="57626"/>
                  </a:cubicBezTo>
                  <a:lnTo>
                    <a:pt x="0" y="216789"/>
                  </a:lnTo>
                  <a:cubicBezTo>
                    <a:pt x="0" y="248412"/>
                    <a:pt x="25908" y="274415"/>
                    <a:pt x="57626" y="274415"/>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6" name="Freeform: Shape 65">
              <a:extLst>
                <a:ext uri="{FF2B5EF4-FFF2-40B4-BE49-F238E27FC236}">
                  <a16:creationId xmlns:a16="http://schemas.microsoft.com/office/drawing/2014/main" id="{DF251ECA-FFEA-4F2C-9464-2E5641CE9989}"/>
                </a:ext>
              </a:extLst>
            </p:cNvPr>
            <p:cNvSpPr/>
            <p:nvPr/>
          </p:nvSpPr>
          <p:spPr>
            <a:xfrm>
              <a:off x="2129520" y="2520773"/>
              <a:ext cx="621982" cy="435008"/>
            </a:xfrm>
            <a:custGeom>
              <a:avLst/>
              <a:gdLst>
                <a:gd name="connsiteX0" fmla="*/ 331280 w 621982"/>
                <a:gd name="connsiteY0" fmla="*/ 2 h 435008"/>
                <a:gd name="connsiteX1" fmla="*/ 247841 w 621982"/>
                <a:gd name="connsiteY1" fmla="*/ 83441 h 435008"/>
                <a:gd name="connsiteX2" fmla="*/ 247841 w 621982"/>
                <a:gd name="connsiteY2" fmla="*/ 146592 h 435008"/>
                <a:gd name="connsiteX3" fmla="*/ 83439 w 621982"/>
                <a:gd name="connsiteY3" fmla="*/ 146592 h 435008"/>
                <a:gd name="connsiteX4" fmla="*/ 0 w 621982"/>
                <a:gd name="connsiteY4" fmla="*/ 230030 h 435008"/>
                <a:gd name="connsiteX5" fmla="*/ 0 w 621982"/>
                <a:gd name="connsiteY5" fmla="*/ 283751 h 435008"/>
                <a:gd name="connsiteX6" fmla="*/ 232410 w 621982"/>
                <a:gd name="connsiteY6" fmla="*/ 283751 h 435008"/>
                <a:gd name="connsiteX7" fmla="*/ 315849 w 621982"/>
                <a:gd name="connsiteY7" fmla="*/ 367190 h 435008"/>
                <a:gd name="connsiteX8" fmla="*/ 393001 w 621982"/>
                <a:gd name="connsiteY8" fmla="*/ 435009 h 435008"/>
                <a:gd name="connsiteX9" fmla="*/ 459867 w 621982"/>
                <a:gd name="connsiteY9" fmla="*/ 434437 h 435008"/>
                <a:gd name="connsiteX10" fmla="*/ 459867 w 621982"/>
                <a:gd name="connsiteY10" fmla="*/ 360142 h 435008"/>
                <a:gd name="connsiteX11" fmla="*/ 529876 w 621982"/>
                <a:gd name="connsiteY11" fmla="*/ 290133 h 435008"/>
                <a:gd name="connsiteX12" fmla="*/ 541020 w 621982"/>
                <a:gd name="connsiteY12" fmla="*/ 290133 h 435008"/>
                <a:gd name="connsiteX13" fmla="*/ 621983 w 621982"/>
                <a:gd name="connsiteY13" fmla="*/ 209171 h 435008"/>
                <a:gd name="connsiteX14" fmla="*/ 621983 w 621982"/>
                <a:gd name="connsiteY14" fmla="*/ 2097 h 435008"/>
                <a:gd name="connsiteX15" fmla="*/ 331280 w 621982"/>
                <a:gd name="connsiteY15" fmla="*/ 2 h 43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1982" h="435008">
                  <a:moveTo>
                    <a:pt x="331280" y="2"/>
                  </a:moveTo>
                  <a:cubicBezTo>
                    <a:pt x="285369" y="-284"/>
                    <a:pt x="247841" y="37530"/>
                    <a:pt x="247841" y="83441"/>
                  </a:cubicBezTo>
                  <a:lnTo>
                    <a:pt x="247841" y="146592"/>
                  </a:lnTo>
                  <a:lnTo>
                    <a:pt x="83439" y="146592"/>
                  </a:lnTo>
                  <a:cubicBezTo>
                    <a:pt x="37529" y="146592"/>
                    <a:pt x="0" y="184120"/>
                    <a:pt x="0" y="230030"/>
                  </a:cubicBezTo>
                  <a:lnTo>
                    <a:pt x="0" y="283751"/>
                  </a:lnTo>
                  <a:lnTo>
                    <a:pt x="232410" y="283751"/>
                  </a:lnTo>
                  <a:cubicBezTo>
                    <a:pt x="278321" y="283751"/>
                    <a:pt x="315849" y="321280"/>
                    <a:pt x="315849" y="367190"/>
                  </a:cubicBezTo>
                  <a:cubicBezTo>
                    <a:pt x="312706" y="406052"/>
                    <a:pt x="339947" y="427103"/>
                    <a:pt x="393001" y="435009"/>
                  </a:cubicBezTo>
                  <a:lnTo>
                    <a:pt x="459867" y="434437"/>
                  </a:lnTo>
                  <a:lnTo>
                    <a:pt x="459867" y="360142"/>
                  </a:lnTo>
                  <a:cubicBezTo>
                    <a:pt x="459867" y="321661"/>
                    <a:pt x="491395" y="290133"/>
                    <a:pt x="529876" y="290133"/>
                  </a:cubicBezTo>
                  <a:lnTo>
                    <a:pt x="541020" y="290133"/>
                  </a:lnTo>
                  <a:cubicBezTo>
                    <a:pt x="585597" y="290133"/>
                    <a:pt x="621983" y="253748"/>
                    <a:pt x="621983" y="209171"/>
                  </a:cubicBezTo>
                  <a:lnTo>
                    <a:pt x="621983" y="2097"/>
                  </a:lnTo>
                  <a:lnTo>
                    <a:pt x="331280" y="2"/>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7" name="Freeform: Shape 66">
              <a:extLst>
                <a:ext uri="{FF2B5EF4-FFF2-40B4-BE49-F238E27FC236}">
                  <a16:creationId xmlns:a16="http://schemas.microsoft.com/office/drawing/2014/main" id="{18B987F5-EBC0-43E8-B606-0AC7F7AE8A40}"/>
                </a:ext>
              </a:extLst>
            </p:cNvPr>
            <p:cNvSpPr/>
            <p:nvPr/>
          </p:nvSpPr>
          <p:spPr>
            <a:xfrm>
              <a:off x="1962262" y="2804429"/>
              <a:ext cx="627126" cy="447484"/>
            </a:xfrm>
            <a:custGeom>
              <a:avLst/>
              <a:gdLst>
                <a:gd name="connsiteX0" fmla="*/ 627126 w 627126"/>
                <a:gd name="connsiteY0" fmla="*/ 447485 h 447484"/>
                <a:gd name="connsiteX1" fmla="*/ 627126 w 627126"/>
                <a:gd name="connsiteY1" fmla="*/ 150686 h 447484"/>
                <a:gd name="connsiteX2" fmla="*/ 560260 w 627126"/>
                <a:gd name="connsiteY2" fmla="*/ 151257 h 447484"/>
                <a:gd name="connsiteX3" fmla="*/ 483108 w 627126"/>
                <a:gd name="connsiteY3" fmla="*/ 83439 h 447484"/>
                <a:gd name="connsiteX4" fmla="*/ 399669 w 627126"/>
                <a:gd name="connsiteY4" fmla="*/ 0 h 447484"/>
                <a:gd name="connsiteX5" fmla="*/ 168212 w 627126"/>
                <a:gd name="connsiteY5" fmla="*/ 0 h 447484"/>
                <a:gd name="connsiteX6" fmla="*/ 168212 w 627126"/>
                <a:gd name="connsiteY6" fmla="*/ 69437 h 447484"/>
                <a:gd name="connsiteX7" fmla="*/ 84106 w 627126"/>
                <a:gd name="connsiteY7" fmla="*/ 158401 h 447484"/>
                <a:gd name="connsiteX8" fmla="*/ 0 w 627126"/>
                <a:gd name="connsiteY8" fmla="*/ 158401 h 447484"/>
                <a:gd name="connsiteX9" fmla="*/ 381 w 627126"/>
                <a:gd name="connsiteY9" fmla="*/ 212788 h 447484"/>
                <a:gd name="connsiteX10" fmla="*/ 83820 w 627126"/>
                <a:gd name="connsiteY10" fmla="*/ 296228 h 447484"/>
                <a:gd name="connsiteX11" fmla="*/ 225457 w 627126"/>
                <a:gd name="connsiteY11" fmla="*/ 296228 h 447484"/>
                <a:gd name="connsiteX12" fmla="*/ 318421 w 627126"/>
                <a:gd name="connsiteY12" fmla="*/ 364046 h 447484"/>
                <a:gd name="connsiteX13" fmla="*/ 401860 w 627126"/>
                <a:gd name="connsiteY13" fmla="*/ 447485 h 447484"/>
                <a:gd name="connsiteX14" fmla="*/ 627126 w 627126"/>
                <a:gd name="connsiteY14" fmla="*/ 447485 h 44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7126" h="447484">
                  <a:moveTo>
                    <a:pt x="627126" y="447485"/>
                  </a:moveTo>
                  <a:lnTo>
                    <a:pt x="627126" y="150686"/>
                  </a:lnTo>
                  <a:lnTo>
                    <a:pt x="560260" y="151257"/>
                  </a:lnTo>
                  <a:cubicBezTo>
                    <a:pt x="507301" y="143351"/>
                    <a:pt x="479965" y="122301"/>
                    <a:pt x="483108" y="83439"/>
                  </a:cubicBezTo>
                  <a:cubicBezTo>
                    <a:pt x="483108" y="37529"/>
                    <a:pt x="445580" y="0"/>
                    <a:pt x="399669" y="0"/>
                  </a:cubicBezTo>
                  <a:lnTo>
                    <a:pt x="168212" y="0"/>
                  </a:lnTo>
                  <a:lnTo>
                    <a:pt x="168212" y="69437"/>
                  </a:lnTo>
                  <a:cubicBezTo>
                    <a:pt x="168212" y="115348"/>
                    <a:pt x="130016" y="158401"/>
                    <a:pt x="84106" y="158401"/>
                  </a:cubicBezTo>
                  <a:lnTo>
                    <a:pt x="0" y="158401"/>
                  </a:lnTo>
                  <a:lnTo>
                    <a:pt x="381" y="212788"/>
                  </a:lnTo>
                  <a:cubicBezTo>
                    <a:pt x="667" y="258699"/>
                    <a:pt x="37909" y="296228"/>
                    <a:pt x="83820" y="296228"/>
                  </a:cubicBezTo>
                  <a:lnTo>
                    <a:pt x="225457" y="296228"/>
                  </a:lnTo>
                  <a:cubicBezTo>
                    <a:pt x="307753" y="293180"/>
                    <a:pt x="320326" y="324993"/>
                    <a:pt x="318421" y="364046"/>
                  </a:cubicBezTo>
                  <a:cubicBezTo>
                    <a:pt x="318421" y="409956"/>
                    <a:pt x="355949" y="447485"/>
                    <a:pt x="401860" y="447485"/>
                  </a:cubicBezTo>
                  <a:lnTo>
                    <a:pt x="627126" y="447485"/>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8" name="Freeform: Shape 67">
              <a:extLst>
                <a:ext uri="{FF2B5EF4-FFF2-40B4-BE49-F238E27FC236}">
                  <a16:creationId xmlns:a16="http://schemas.microsoft.com/office/drawing/2014/main" id="{4BAD3166-2690-4E5E-BEB1-1C4DA794B9C2}"/>
                </a:ext>
              </a:extLst>
            </p:cNvPr>
            <p:cNvSpPr/>
            <p:nvPr/>
          </p:nvSpPr>
          <p:spPr>
            <a:xfrm>
              <a:off x="2437369" y="3095990"/>
              <a:ext cx="152019" cy="156019"/>
            </a:xfrm>
            <a:custGeom>
              <a:avLst/>
              <a:gdLst>
                <a:gd name="connsiteX0" fmla="*/ 152019 w 152019"/>
                <a:gd name="connsiteY0" fmla="*/ 0 h 156019"/>
                <a:gd name="connsiteX1" fmla="*/ 57626 w 152019"/>
                <a:gd name="connsiteY1" fmla="*/ 0 h 156019"/>
                <a:gd name="connsiteX2" fmla="*/ 0 w 152019"/>
                <a:gd name="connsiteY2" fmla="*/ 57626 h 156019"/>
                <a:gd name="connsiteX3" fmla="*/ 0 w 152019"/>
                <a:gd name="connsiteY3" fmla="*/ 156019 h 156019"/>
                <a:gd name="connsiteX4" fmla="*/ 152019 w 152019"/>
                <a:gd name="connsiteY4" fmla="*/ 156019 h 156019"/>
                <a:gd name="connsiteX5" fmla="*/ 152019 w 152019"/>
                <a:gd name="connsiteY5" fmla="*/ 0 h 15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019" h="156019">
                  <a:moveTo>
                    <a:pt x="152019" y="0"/>
                  </a:moveTo>
                  <a:lnTo>
                    <a:pt x="57626" y="0"/>
                  </a:lnTo>
                  <a:cubicBezTo>
                    <a:pt x="25908" y="0"/>
                    <a:pt x="0" y="25908"/>
                    <a:pt x="0" y="57626"/>
                  </a:cubicBezTo>
                  <a:lnTo>
                    <a:pt x="0" y="156019"/>
                  </a:lnTo>
                  <a:lnTo>
                    <a:pt x="152019" y="156019"/>
                  </a:lnTo>
                  <a:lnTo>
                    <a:pt x="152019" y="0"/>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9" name="Freeform: Shape 68">
              <a:extLst>
                <a:ext uri="{FF2B5EF4-FFF2-40B4-BE49-F238E27FC236}">
                  <a16:creationId xmlns:a16="http://schemas.microsoft.com/office/drawing/2014/main" id="{3F5D6D0C-AA48-4000-8CF4-536B6532A88B}"/>
                </a:ext>
              </a:extLst>
            </p:cNvPr>
            <p:cNvSpPr/>
            <p:nvPr/>
          </p:nvSpPr>
          <p:spPr>
            <a:xfrm>
              <a:off x="866029" y="2961973"/>
              <a:ext cx="1885569" cy="1438655"/>
            </a:xfrm>
            <a:custGeom>
              <a:avLst/>
              <a:gdLst>
                <a:gd name="connsiteX0" fmla="*/ 945452 w 1885569"/>
                <a:gd name="connsiteY0" fmla="*/ 114776 h 1438655"/>
                <a:gd name="connsiteX1" fmla="*/ 945452 w 1885569"/>
                <a:gd name="connsiteY1" fmla="*/ 205835 h 1438655"/>
                <a:gd name="connsiteX2" fmla="*/ 864489 w 1885569"/>
                <a:gd name="connsiteY2" fmla="*/ 286798 h 1438655"/>
                <a:gd name="connsiteX3" fmla="*/ 558165 w 1885569"/>
                <a:gd name="connsiteY3" fmla="*/ 286798 h 1438655"/>
                <a:gd name="connsiteX4" fmla="*/ 475393 w 1885569"/>
                <a:gd name="connsiteY4" fmla="*/ 359759 h 1438655"/>
                <a:gd name="connsiteX5" fmla="*/ 395002 w 1885569"/>
                <a:gd name="connsiteY5" fmla="*/ 430530 h 1438655"/>
                <a:gd name="connsiteX6" fmla="*/ 57626 w 1885569"/>
                <a:gd name="connsiteY6" fmla="*/ 430530 h 1438655"/>
                <a:gd name="connsiteX7" fmla="*/ 0 w 1885569"/>
                <a:gd name="connsiteY7" fmla="*/ 488156 h 1438655"/>
                <a:gd name="connsiteX8" fmla="*/ 0 w 1885569"/>
                <a:gd name="connsiteY8" fmla="*/ 508159 h 1438655"/>
                <a:gd name="connsiteX9" fmla="*/ 57626 w 1885569"/>
                <a:gd name="connsiteY9" fmla="*/ 565785 h 1438655"/>
                <a:gd name="connsiteX10" fmla="*/ 222885 w 1885569"/>
                <a:gd name="connsiteY10" fmla="*/ 565785 h 1438655"/>
                <a:gd name="connsiteX11" fmla="*/ 303848 w 1885569"/>
                <a:gd name="connsiteY11" fmla="*/ 645890 h 1438655"/>
                <a:gd name="connsiteX12" fmla="*/ 361474 w 1885569"/>
                <a:gd name="connsiteY12" fmla="*/ 702850 h 1438655"/>
                <a:gd name="connsiteX13" fmla="*/ 550736 w 1885569"/>
                <a:gd name="connsiteY13" fmla="*/ 702850 h 1438655"/>
                <a:gd name="connsiteX14" fmla="*/ 631698 w 1885569"/>
                <a:gd name="connsiteY14" fmla="*/ 783812 h 1438655"/>
                <a:gd name="connsiteX15" fmla="*/ 631698 w 1885569"/>
                <a:gd name="connsiteY15" fmla="*/ 924687 h 1438655"/>
                <a:gd name="connsiteX16" fmla="*/ 550736 w 1885569"/>
                <a:gd name="connsiteY16" fmla="*/ 1005649 h 1438655"/>
                <a:gd name="connsiteX17" fmla="*/ 536257 w 1885569"/>
                <a:gd name="connsiteY17" fmla="*/ 1005649 h 1438655"/>
                <a:gd name="connsiteX18" fmla="*/ 478631 w 1885569"/>
                <a:gd name="connsiteY18" fmla="*/ 1063276 h 1438655"/>
                <a:gd name="connsiteX19" fmla="*/ 478631 w 1885569"/>
                <a:gd name="connsiteY19" fmla="*/ 1220914 h 1438655"/>
                <a:gd name="connsiteX20" fmla="*/ 397669 w 1885569"/>
                <a:gd name="connsiteY20" fmla="*/ 1301877 h 1438655"/>
                <a:gd name="connsiteX21" fmla="*/ 883634 w 1885569"/>
                <a:gd name="connsiteY21" fmla="*/ 1301877 h 1438655"/>
                <a:gd name="connsiteX22" fmla="*/ 941261 w 1885569"/>
                <a:gd name="connsiteY22" fmla="*/ 1359503 h 1438655"/>
                <a:gd name="connsiteX23" fmla="*/ 941261 w 1885569"/>
                <a:gd name="connsiteY23" fmla="*/ 1380363 h 1438655"/>
                <a:gd name="connsiteX24" fmla="*/ 941546 w 1885569"/>
                <a:gd name="connsiteY24" fmla="*/ 1380363 h 1438655"/>
                <a:gd name="connsiteX25" fmla="*/ 941546 w 1885569"/>
                <a:gd name="connsiteY25" fmla="*/ 1381030 h 1438655"/>
                <a:gd name="connsiteX26" fmla="*/ 999173 w 1885569"/>
                <a:gd name="connsiteY26" fmla="*/ 1438656 h 1438655"/>
                <a:gd name="connsiteX27" fmla="*/ 1261110 w 1885569"/>
                <a:gd name="connsiteY27" fmla="*/ 1438656 h 1438655"/>
                <a:gd name="connsiteX28" fmla="*/ 1261110 w 1885569"/>
                <a:gd name="connsiteY28" fmla="*/ 1362647 h 1438655"/>
                <a:gd name="connsiteX29" fmla="*/ 1318736 w 1885569"/>
                <a:gd name="connsiteY29" fmla="*/ 1305020 h 1438655"/>
                <a:gd name="connsiteX30" fmla="*/ 1765459 w 1885569"/>
                <a:gd name="connsiteY30" fmla="*/ 1305020 h 1438655"/>
                <a:gd name="connsiteX31" fmla="*/ 1785557 w 1885569"/>
                <a:gd name="connsiteY31" fmla="*/ 1304544 h 1438655"/>
                <a:gd name="connsiteX32" fmla="*/ 1827181 w 1885569"/>
                <a:gd name="connsiteY32" fmla="*/ 1303115 h 1438655"/>
                <a:gd name="connsiteX33" fmla="*/ 1884807 w 1885569"/>
                <a:gd name="connsiteY33" fmla="*/ 1245489 h 1438655"/>
                <a:gd name="connsiteX34" fmla="*/ 1885093 w 1885569"/>
                <a:gd name="connsiteY34" fmla="*/ 865251 h 1438655"/>
                <a:gd name="connsiteX35" fmla="*/ 1789367 w 1885569"/>
                <a:gd name="connsiteY35" fmla="*/ 865251 h 1438655"/>
                <a:gd name="connsiteX36" fmla="*/ 1731740 w 1885569"/>
                <a:gd name="connsiteY36" fmla="*/ 807625 h 1438655"/>
                <a:gd name="connsiteX37" fmla="*/ 1731740 w 1885569"/>
                <a:gd name="connsiteY37" fmla="*/ 629983 h 1438655"/>
                <a:gd name="connsiteX38" fmla="*/ 1789367 w 1885569"/>
                <a:gd name="connsiteY38" fmla="*/ 572357 h 1438655"/>
                <a:gd name="connsiteX39" fmla="*/ 1885474 w 1885569"/>
                <a:gd name="connsiteY39" fmla="*/ 572357 h 1438655"/>
                <a:gd name="connsiteX40" fmla="*/ 1885569 w 1885569"/>
                <a:gd name="connsiteY40" fmla="*/ 495967 h 1438655"/>
                <a:gd name="connsiteX41" fmla="*/ 1805464 w 1885569"/>
                <a:gd name="connsiteY41" fmla="*/ 427101 h 1438655"/>
                <a:gd name="connsiteX42" fmla="*/ 1793653 w 1885569"/>
                <a:gd name="connsiteY42" fmla="*/ 427101 h 1438655"/>
                <a:gd name="connsiteX43" fmla="*/ 1723644 w 1885569"/>
                <a:gd name="connsiteY43" fmla="*/ 357092 h 1438655"/>
                <a:gd name="connsiteX44" fmla="*/ 1723644 w 1885569"/>
                <a:gd name="connsiteY44" fmla="*/ 289750 h 1438655"/>
                <a:gd name="connsiteX45" fmla="*/ 1498378 w 1885569"/>
                <a:gd name="connsiteY45" fmla="*/ 289750 h 1438655"/>
                <a:gd name="connsiteX46" fmla="*/ 1417225 w 1885569"/>
                <a:gd name="connsiteY46" fmla="*/ 225742 h 1438655"/>
                <a:gd name="connsiteX47" fmla="*/ 1415034 w 1885569"/>
                <a:gd name="connsiteY47" fmla="*/ 204025 h 1438655"/>
                <a:gd name="connsiteX48" fmla="*/ 1323308 w 1885569"/>
                <a:gd name="connsiteY48" fmla="*/ 138398 h 1438655"/>
                <a:gd name="connsiteX49" fmla="*/ 1320641 w 1885569"/>
                <a:gd name="connsiteY49" fmla="*/ 138398 h 1438655"/>
                <a:gd name="connsiteX50" fmla="*/ 1180338 w 1885569"/>
                <a:gd name="connsiteY50" fmla="*/ 138398 h 1438655"/>
                <a:gd name="connsiteX51" fmla="*/ 1121950 w 1885569"/>
                <a:gd name="connsiteY51" fmla="*/ 114490 h 1438655"/>
                <a:gd name="connsiteX52" fmla="*/ 1121950 w 1885569"/>
                <a:gd name="connsiteY52" fmla="*/ 114490 h 1438655"/>
                <a:gd name="connsiteX53" fmla="*/ 1115092 w 1885569"/>
                <a:gd name="connsiteY53" fmla="*/ 106966 h 1438655"/>
                <a:gd name="connsiteX54" fmla="*/ 1114616 w 1885569"/>
                <a:gd name="connsiteY54" fmla="*/ 106299 h 1438655"/>
                <a:gd name="connsiteX55" fmla="*/ 1114520 w 1885569"/>
                <a:gd name="connsiteY55" fmla="*/ 106204 h 1438655"/>
                <a:gd name="connsiteX56" fmla="*/ 1114425 w 1885569"/>
                <a:gd name="connsiteY56" fmla="*/ 106108 h 1438655"/>
                <a:gd name="connsiteX57" fmla="*/ 1109853 w 1885569"/>
                <a:gd name="connsiteY57" fmla="*/ 99631 h 1438655"/>
                <a:gd name="connsiteX58" fmla="*/ 1109853 w 1885569"/>
                <a:gd name="connsiteY58" fmla="*/ 99631 h 1438655"/>
                <a:gd name="connsiteX59" fmla="*/ 1108805 w 1885569"/>
                <a:gd name="connsiteY59" fmla="*/ 97917 h 1438655"/>
                <a:gd name="connsiteX60" fmla="*/ 1108805 w 1885569"/>
                <a:gd name="connsiteY60" fmla="*/ 97822 h 1438655"/>
                <a:gd name="connsiteX61" fmla="*/ 1108424 w 1885569"/>
                <a:gd name="connsiteY61" fmla="*/ 97155 h 1438655"/>
                <a:gd name="connsiteX62" fmla="*/ 1108329 w 1885569"/>
                <a:gd name="connsiteY62" fmla="*/ 96964 h 1438655"/>
                <a:gd name="connsiteX63" fmla="*/ 1107853 w 1885569"/>
                <a:gd name="connsiteY63" fmla="*/ 96107 h 1438655"/>
                <a:gd name="connsiteX64" fmla="*/ 1107853 w 1885569"/>
                <a:gd name="connsiteY64" fmla="*/ 96107 h 1438655"/>
                <a:gd name="connsiteX65" fmla="*/ 1107377 w 1885569"/>
                <a:gd name="connsiteY65" fmla="*/ 95250 h 1438655"/>
                <a:gd name="connsiteX66" fmla="*/ 1107377 w 1885569"/>
                <a:gd name="connsiteY66" fmla="*/ 95250 h 1438655"/>
                <a:gd name="connsiteX67" fmla="*/ 1106996 w 1885569"/>
                <a:gd name="connsiteY67" fmla="*/ 94488 h 1438655"/>
                <a:gd name="connsiteX68" fmla="*/ 1106900 w 1885569"/>
                <a:gd name="connsiteY68" fmla="*/ 94393 h 1438655"/>
                <a:gd name="connsiteX69" fmla="*/ 1106424 w 1885569"/>
                <a:gd name="connsiteY69" fmla="*/ 93536 h 1438655"/>
                <a:gd name="connsiteX70" fmla="*/ 1106424 w 1885569"/>
                <a:gd name="connsiteY70" fmla="*/ 93440 h 1438655"/>
                <a:gd name="connsiteX71" fmla="*/ 1106329 w 1885569"/>
                <a:gd name="connsiteY71" fmla="*/ 93154 h 1438655"/>
                <a:gd name="connsiteX72" fmla="*/ 1105948 w 1885569"/>
                <a:gd name="connsiteY72" fmla="*/ 92392 h 1438655"/>
                <a:gd name="connsiteX73" fmla="*/ 1105567 w 1885569"/>
                <a:gd name="connsiteY73" fmla="*/ 91630 h 1438655"/>
                <a:gd name="connsiteX74" fmla="*/ 1105091 w 1885569"/>
                <a:gd name="connsiteY74" fmla="*/ 90678 h 1438655"/>
                <a:gd name="connsiteX75" fmla="*/ 1104995 w 1885569"/>
                <a:gd name="connsiteY75" fmla="*/ 90583 h 1438655"/>
                <a:gd name="connsiteX76" fmla="*/ 1104614 w 1885569"/>
                <a:gd name="connsiteY76" fmla="*/ 89821 h 1438655"/>
                <a:gd name="connsiteX77" fmla="*/ 1104614 w 1885569"/>
                <a:gd name="connsiteY77" fmla="*/ 89821 h 1438655"/>
                <a:gd name="connsiteX78" fmla="*/ 1104233 w 1885569"/>
                <a:gd name="connsiteY78" fmla="*/ 88963 h 1438655"/>
                <a:gd name="connsiteX79" fmla="*/ 1104233 w 1885569"/>
                <a:gd name="connsiteY79" fmla="*/ 88963 h 1438655"/>
                <a:gd name="connsiteX80" fmla="*/ 1103852 w 1885569"/>
                <a:gd name="connsiteY80" fmla="*/ 88011 h 1438655"/>
                <a:gd name="connsiteX81" fmla="*/ 1103662 w 1885569"/>
                <a:gd name="connsiteY81" fmla="*/ 87535 h 1438655"/>
                <a:gd name="connsiteX82" fmla="*/ 1103281 w 1885569"/>
                <a:gd name="connsiteY82" fmla="*/ 86582 h 1438655"/>
                <a:gd name="connsiteX83" fmla="*/ 1103186 w 1885569"/>
                <a:gd name="connsiteY83" fmla="*/ 86392 h 1438655"/>
                <a:gd name="connsiteX84" fmla="*/ 1102614 w 1885569"/>
                <a:gd name="connsiteY84" fmla="*/ 84963 h 1438655"/>
                <a:gd name="connsiteX85" fmla="*/ 1102424 w 1885569"/>
                <a:gd name="connsiteY85" fmla="*/ 84582 h 1438655"/>
                <a:gd name="connsiteX86" fmla="*/ 1097090 w 1885569"/>
                <a:gd name="connsiteY86" fmla="*/ 55245 h 1438655"/>
                <a:gd name="connsiteX87" fmla="*/ 1097090 w 1885569"/>
                <a:gd name="connsiteY87" fmla="*/ 0 h 1438655"/>
                <a:gd name="connsiteX88" fmla="*/ 1029367 w 1885569"/>
                <a:gd name="connsiteY88" fmla="*/ 0 h 1438655"/>
                <a:gd name="connsiteX89" fmla="*/ 945928 w 1885569"/>
                <a:gd name="connsiteY89" fmla="*/ 83439 h 1438655"/>
                <a:gd name="connsiteX90" fmla="*/ 945452 w 1885569"/>
                <a:gd name="connsiteY90" fmla="*/ 114776 h 1438655"/>
                <a:gd name="connsiteX91" fmla="*/ 945452 w 1885569"/>
                <a:gd name="connsiteY91" fmla="*/ 114776 h 143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885569" h="1438655">
                  <a:moveTo>
                    <a:pt x="945452" y="114776"/>
                  </a:moveTo>
                  <a:lnTo>
                    <a:pt x="945452" y="205835"/>
                  </a:lnTo>
                  <a:cubicBezTo>
                    <a:pt x="945452" y="250412"/>
                    <a:pt x="909066" y="286798"/>
                    <a:pt x="864489" y="286798"/>
                  </a:cubicBezTo>
                  <a:lnTo>
                    <a:pt x="558165" y="286798"/>
                  </a:lnTo>
                  <a:cubicBezTo>
                    <a:pt x="515874" y="286798"/>
                    <a:pt x="480632" y="318706"/>
                    <a:pt x="475393" y="359759"/>
                  </a:cubicBezTo>
                  <a:cubicBezTo>
                    <a:pt x="470249" y="400431"/>
                    <a:pt x="436055" y="430530"/>
                    <a:pt x="395002" y="430530"/>
                  </a:cubicBezTo>
                  <a:lnTo>
                    <a:pt x="57626" y="430530"/>
                  </a:lnTo>
                  <a:cubicBezTo>
                    <a:pt x="25908" y="430530"/>
                    <a:pt x="0" y="456438"/>
                    <a:pt x="0" y="488156"/>
                  </a:cubicBezTo>
                  <a:lnTo>
                    <a:pt x="0" y="508159"/>
                  </a:lnTo>
                  <a:cubicBezTo>
                    <a:pt x="0" y="539877"/>
                    <a:pt x="25908" y="565785"/>
                    <a:pt x="57626" y="565785"/>
                  </a:cubicBezTo>
                  <a:lnTo>
                    <a:pt x="222885" y="565785"/>
                  </a:lnTo>
                  <a:cubicBezTo>
                    <a:pt x="267176" y="565785"/>
                    <a:pt x="303371" y="601599"/>
                    <a:pt x="303848" y="645890"/>
                  </a:cubicBezTo>
                  <a:cubicBezTo>
                    <a:pt x="304229" y="677323"/>
                    <a:pt x="329946" y="702850"/>
                    <a:pt x="361474" y="702850"/>
                  </a:cubicBezTo>
                  <a:lnTo>
                    <a:pt x="550736" y="702850"/>
                  </a:lnTo>
                  <a:cubicBezTo>
                    <a:pt x="595313" y="702850"/>
                    <a:pt x="631698" y="739235"/>
                    <a:pt x="631698" y="783812"/>
                  </a:cubicBezTo>
                  <a:lnTo>
                    <a:pt x="631698" y="924687"/>
                  </a:lnTo>
                  <a:cubicBezTo>
                    <a:pt x="631698" y="969264"/>
                    <a:pt x="595313" y="1005649"/>
                    <a:pt x="550736" y="1005649"/>
                  </a:cubicBezTo>
                  <a:lnTo>
                    <a:pt x="536257" y="1005649"/>
                  </a:lnTo>
                  <a:cubicBezTo>
                    <a:pt x="504539" y="1005649"/>
                    <a:pt x="478631" y="1031557"/>
                    <a:pt x="478631" y="1063276"/>
                  </a:cubicBezTo>
                  <a:lnTo>
                    <a:pt x="478631" y="1220914"/>
                  </a:lnTo>
                  <a:cubicBezTo>
                    <a:pt x="478631" y="1265491"/>
                    <a:pt x="442246" y="1301877"/>
                    <a:pt x="397669" y="1301877"/>
                  </a:cubicBezTo>
                  <a:lnTo>
                    <a:pt x="883634" y="1301877"/>
                  </a:lnTo>
                  <a:cubicBezTo>
                    <a:pt x="915353" y="1301877"/>
                    <a:pt x="941261" y="1327785"/>
                    <a:pt x="941261" y="1359503"/>
                  </a:cubicBezTo>
                  <a:lnTo>
                    <a:pt x="941261" y="1380363"/>
                  </a:lnTo>
                  <a:lnTo>
                    <a:pt x="941546" y="1380363"/>
                  </a:lnTo>
                  <a:lnTo>
                    <a:pt x="941546" y="1381030"/>
                  </a:lnTo>
                  <a:cubicBezTo>
                    <a:pt x="941546" y="1412748"/>
                    <a:pt x="967454" y="1438656"/>
                    <a:pt x="999173" y="1438656"/>
                  </a:cubicBezTo>
                  <a:lnTo>
                    <a:pt x="1261110" y="1438656"/>
                  </a:lnTo>
                  <a:lnTo>
                    <a:pt x="1261110" y="1362647"/>
                  </a:lnTo>
                  <a:cubicBezTo>
                    <a:pt x="1261110" y="1330928"/>
                    <a:pt x="1287018" y="1305020"/>
                    <a:pt x="1318736" y="1305020"/>
                  </a:cubicBezTo>
                  <a:lnTo>
                    <a:pt x="1765459" y="1305020"/>
                  </a:lnTo>
                  <a:lnTo>
                    <a:pt x="1785557" y="1304544"/>
                  </a:lnTo>
                  <a:lnTo>
                    <a:pt x="1827181" y="1303115"/>
                  </a:lnTo>
                  <a:cubicBezTo>
                    <a:pt x="1858804" y="1302067"/>
                    <a:pt x="1884807" y="1277207"/>
                    <a:pt x="1884807" y="1245489"/>
                  </a:cubicBezTo>
                  <a:cubicBezTo>
                    <a:pt x="1884807" y="1118806"/>
                    <a:pt x="1884902" y="991933"/>
                    <a:pt x="1885093" y="865251"/>
                  </a:cubicBezTo>
                  <a:lnTo>
                    <a:pt x="1789367" y="865251"/>
                  </a:lnTo>
                  <a:cubicBezTo>
                    <a:pt x="1757648" y="865251"/>
                    <a:pt x="1731740" y="839343"/>
                    <a:pt x="1731740" y="807625"/>
                  </a:cubicBezTo>
                  <a:lnTo>
                    <a:pt x="1731740" y="629983"/>
                  </a:lnTo>
                  <a:cubicBezTo>
                    <a:pt x="1731740" y="598265"/>
                    <a:pt x="1757648" y="572357"/>
                    <a:pt x="1789367" y="572357"/>
                  </a:cubicBezTo>
                  <a:lnTo>
                    <a:pt x="1885474" y="572357"/>
                  </a:lnTo>
                  <a:lnTo>
                    <a:pt x="1885569" y="495967"/>
                  </a:lnTo>
                  <a:cubicBezTo>
                    <a:pt x="1879663" y="457009"/>
                    <a:pt x="1845945" y="427101"/>
                    <a:pt x="1805464" y="427101"/>
                  </a:cubicBezTo>
                  <a:lnTo>
                    <a:pt x="1793653" y="427101"/>
                  </a:lnTo>
                  <a:cubicBezTo>
                    <a:pt x="1755172" y="427101"/>
                    <a:pt x="1723644" y="395573"/>
                    <a:pt x="1723644" y="357092"/>
                  </a:cubicBezTo>
                  <a:lnTo>
                    <a:pt x="1723644" y="289750"/>
                  </a:lnTo>
                  <a:lnTo>
                    <a:pt x="1498378" y="289750"/>
                  </a:lnTo>
                  <a:cubicBezTo>
                    <a:pt x="1459135" y="289750"/>
                    <a:pt x="1426083" y="262318"/>
                    <a:pt x="1417225" y="225742"/>
                  </a:cubicBezTo>
                  <a:cubicBezTo>
                    <a:pt x="1415415" y="218313"/>
                    <a:pt x="1414748" y="211741"/>
                    <a:pt x="1415034" y="204025"/>
                  </a:cubicBezTo>
                  <a:cubicBezTo>
                    <a:pt x="1416272" y="166211"/>
                    <a:pt x="1402842" y="135826"/>
                    <a:pt x="1323308" y="138398"/>
                  </a:cubicBezTo>
                  <a:cubicBezTo>
                    <a:pt x="1322356" y="138398"/>
                    <a:pt x="1321594" y="138398"/>
                    <a:pt x="1320641" y="138398"/>
                  </a:cubicBezTo>
                  <a:lnTo>
                    <a:pt x="1180338" y="138398"/>
                  </a:lnTo>
                  <a:cubicBezTo>
                    <a:pt x="1157669" y="138398"/>
                    <a:pt x="1137095" y="129254"/>
                    <a:pt x="1121950" y="114490"/>
                  </a:cubicBezTo>
                  <a:lnTo>
                    <a:pt x="1121950" y="114490"/>
                  </a:lnTo>
                  <a:cubicBezTo>
                    <a:pt x="1119569" y="112109"/>
                    <a:pt x="1117283" y="109633"/>
                    <a:pt x="1115092" y="106966"/>
                  </a:cubicBezTo>
                  <a:lnTo>
                    <a:pt x="1114616" y="106299"/>
                  </a:lnTo>
                  <a:lnTo>
                    <a:pt x="1114520" y="106204"/>
                  </a:lnTo>
                  <a:lnTo>
                    <a:pt x="1114425" y="106108"/>
                  </a:lnTo>
                  <a:cubicBezTo>
                    <a:pt x="1112806" y="104013"/>
                    <a:pt x="1111282" y="101822"/>
                    <a:pt x="1109853" y="99631"/>
                  </a:cubicBezTo>
                  <a:lnTo>
                    <a:pt x="1109853" y="99631"/>
                  </a:lnTo>
                  <a:cubicBezTo>
                    <a:pt x="1109472" y="99060"/>
                    <a:pt x="1109186" y="98488"/>
                    <a:pt x="1108805" y="97917"/>
                  </a:cubicBezTo>
                  <a:lnTo>
                    <a:pt x="1108805" y="97822"/>
                  </a:lnTo>
                  <a:lnTo>
                    <a:pt x="1108424" y="97155"/>
                  </a:lnTo>
                  <a:lnTo>
                    <a:pt x="1108329" y="96964"/>
                  </a:lnTo>
                  <a:lnTo>
                    <a:pt x="1107853" y="96107"/>
                  </a:lnTo>
                  <a:lnTo>
                    <a:pt x="1107853" y="96107"/>
                  </a:lnTo>
                  <a:lnTo>
                    <a:pt x="1107377" y="95250"/>
                  </a:lnTo>
                  <a:lnTo>
                    <a:pt x="1107377" y="95250"/>
                  </a:lnTo>
                  <a:lnTo>
                    <a:pt x="1106996" y="94488"/>
                  </a:lnTo>
                  <a:lnTo>
                    <a:pt x="1106900" y="94393"/>
                  </a:lnTo>
                  <a:lnTo>
                    <a:pt x="1106424" y="93536"/>
                  </a:lnTo>
                  <a:lnTo>
                    <a:pt x="1106424" y="93440"/>
                  </a:lnTo>
                  <a:lnTo>
                    <a:pt x="1106329" y="93154"/>
                  </a:lnTo>
                  <a:lnTo>
                    <a:pt x="1105948" y="92392"/>
                  </a:lnTo>
                  <a:lnTo>
                    <a:pt x="1105567" y="91630"/>
                  </a:lnTo>
                  <a:lnTo>
                    <a:pt x="1105091" y="90678"/>
                  </a:lnTo>
                  <a:lnTo>
                    <a:pt x="1104995" y="90583"/>
                  </a:lnTo>
                  <a:lnTo>
                    <a:pt x="1104614" y="89821"/>
                  </a:lnTo>
                  <a:lnTo>
                    <a:pt x="1104614" y="89821"/>
                  </a:lnTo>
                  <a:lnTo>
                    <a:pt x="1104233" y="88963"/>
                  </a:lnTo>
                  <a:lnTo>
                    <a:pt x="1104233" y="88963"/>
                  </a:lnTo>
                  <a:lnTo>
                    <a:pt x="1103852" y="88011"/>
                  </a:lnTo>
                  <a:lnTo>
                    <a:pt x="1103662" y="87535"/>
                  </a:lnTo>
                  <a:lnTo>
                    <a:pt x="1103281" y="86582"/>
                  </a:lnTo>
                  <a:lnTo>
                    <a:pt x="1103186" y="86392"/>
                  </a:lnTo>
                  <a:lnTo>
                    <a:pt x="1102614" y="84963"/>
                  </a:lnTo>
                  <a:lnTo>
                    <a:pt x="1102424" y="84582"/>
                  </a:lnTo>
                  <a:cubicBezTo>
                    <a:pt x="1098995" y="75438"/>
                    <a:pt x="1097090" y="65532"/>
                    <a:pt x="1097090" y="55245"/>
                  </a:cubicBezTo>
                  <a:lnTo>
                    <a:pt x="1097090" y="0"/>
                  </a:lnTo>
                  <a:lnTo>
                    <a:pt x="1029367" y="0"/>
                  </a:lnTo>
                  <a:cubicBezTo>
                    <a:pt x="983456" y="0"/>
                    <a:pt x="945928" y="37529"/>
                    <a:pt x="945928" y="83439"/>
                  </a:cubicBezTo>
                  <a:lnTo>
                    <a:pt x="945452" y="114776"/>
                  </a:lnTo>
                  <a:lnTo>
                    <a:pt x="945452" y="114776"/>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0" name="Freeform: Shape 69">
              <a:extLst>
                <a:ext uri="{FF2B5EF4-FFF2-40B4-BE49-F238E27FC236}">
                  <a16:creationId xmlns:a16="http://schemas.microsoft.com/office/drawing/2014/main" id="{CE9D3C97-CCCA-4A9A-A7CB-D3860EDBD247}"/>
                </a:ext>
              </a:extLst>
            </p:cNvPr>
            <p:cNvSpPr/>
            <p:nvPr/>
          </p:nvSpPr>
          <p:spPr>
            <a:xfrm>
              <a:off x="1972549" y="4846494"/>
              <a:ext cx="135254" cy="128873"/>
            </a:xfrm>
            <a:custGeom>
              <a:avLst/>
              <a:gdLst>
                <a:gd name="connsiteX0" fmla="*/ 57626 w 135254"/>
                <a:gd name="connsiteY0" fmla="*/ 128874 h 128873"/>
                <a:gd name="connsiteX1" fmla="*/ 77629 w 135254"/>
                <a:gd name="connsiteY1" fmla="*/ 128874 h 128873"/>
                <a:gd name="connsiteX2" fmla="*/ 135255 w 135254"/>
                <a:gd name="connsiteY2" fmla="*/ 71247 h 128873"/>
                <a:gd name="connsiteX3" fmla="*/ 135255 w 135254"/>
                <a:gd name="connsiteY3" fmla="*/ 57626 h 128873"/>
                <a:gd name="connsiteX4" fmla="*/ 77629 w 135254"/>
                <a:gd name="connsiteY4" fmla="*/ 0 h 128873"/>
                <a:gd name="connsiteX5" fmla="*/ 57626 w 135254"/>
                <a:gd name="connsiteY5" fmla="*/ 0 h 128873"/>
                <a:gd name="connsiteX6" fmla="*/ 0 w 135254"/>
                <a:gd name="connsiteY6" fmla="*/ 57626 h 128873"/>
                <a:gd name="connsiteX7" fmla="*/ 0 w 135254"/>
                <a:gd name="connsiteY7" fmla="*/ 71247 h 128873"/>
                <a:gd name="connsiteX8" fmla="*/ 57626 w 135254"/>
                <a:gd name="connsiteY8" fmla="*/ 128874 h 1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4" h="128873">
                  <a:moveTo>
                    <a:pt x="57626" y="128874"/>
                  </a:moveTo>
                  <a:lnTo>
                    <a:pt x="77629" y="128874"/>
                  </a:lnTo>
                  <a:cubicBezTo>
                    <a:pt x="109347" y="128874"/>
                    <a:pt x="135255" y="102965"/>
                    <a:pt x="135255" y="71247"/>
                  </a:cubicBezTo>
                  <a:lnTo>
                    <a:pt x="135255" y="57626"/>
                  </a:lnTo>
                  <a:cubicBezTo>
                    <a:pt x="135255" y="25908"/>
                    <a:pt x="109347" y="0"/>
                    <a:pt x="77629" y="0"/>
                  </a:cubicBezTo>
                  <a:lnTo>
                    <a:pt x="57626" y="0"/>
                  </a:lnTo>
                  <a:cubicBezTo>
                    <a:pt x="25908" y="0"/>
                    <a:pt x="0" y="25908"/>
                    <a:pt x="0" y="57626"/>
                  </a:cubicBezTo>
                  <a:lnTo>
                    <a:pt x="0" y="71247"/>
                  </a:lnTo>
                  <a:cubicBezTo>
                    <a:pt x="0" y="102965"/>
                    <a:pt x="25908" y="128874"/>
                    <a:pt x="57626" y="128874"/>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1" name="Freeform: Shape 70">
              <a:extLst>
                <a:ext uri="{FF2B5EF4-FFF2-40B4-BE49-F238E27FC236}">
                  <a16:creationId xmlns:a16="http://schemas.microsoft.com/office/drawing/2014/main" id="{EB67E3B8-E59E-4483-8281-B69EA50C41F3}"/>
                </a:ext>
              </a:extLst>
            </p:cNvPr>
            <p:cNvSpPr/>
            <p:nvPr/>
          </p:nvSpPr>
          <p:spPr>
            <a:xfrm>
              <a:off x="2926191" y="4710763"/>
              <a:ext cx="299656" cy="417766"/>
            </a:xfrm>
            <a:custGeom>
              <a:avLst/>
              <a:gdLst>
                <a:gd name="connsiteX0" fmla="*/ 57626 w 299656"/>
                <a:gd name="connsiteY0" fmla="*/ 417767 h 417766"/>
                <a:gd name="connsiteX1" fmla="*/ 77629 w 299656"/>
                <a:gd name="connsiteY1" fmla="*/ 417767 h 417766"/>
                <a:gd name="connsiteX2" fmla="*/ 135255 w 299656"/>
                <a:gd name="connsiteY2" fmla="*/ 360140 h 417766"/>
                <a:gd name="connsiteX3" fmla="*/ 135255 w 299656"/>
                <a:gd name="connsiteY3" fmla="*/ 216217 h 417766"/>
                <a:gd name="connsiteX4" fmla="*/ 216218 w 299656"/>
                <a:gd name="connsiteY4" fmla="*/ 135255 h 417766"/>
                <a:gd name="connsiteX5" fmla="*/ 242030 w 299656"/>
                <a:gd name="connsiteY5" fmla="*/ 135255 h 417766"/>
                <a:gd name="connsiteX6" fmla="*/ 299656 w 299656"/>
                <a:gd name="connsiteY6" fmla="*/ 77629 h 417766"/>
                <a:gd name="connsiteX7" fmla="*/ 299656 w 299656"/>
                <a:gd name="connsiteY7" fmla="*/ 57626 h 417766"/>
                <a:gd name="connsiteX8" fmla="*/ 242030 w 299656"/>
                <a:gd name="connsiteY8" fmla="*/ 0 h 417766"/>
                <a:gd name="connsiteX9" fmla="*/ 77629 w 299656"/>
                <a:gd name="connsiteY9" fmla="*/ 0 h 417766"/>
                <a:gd name="connsiteX10" fmla="*/ 57626 w 299656"/>
                <a:gd name="connsiteY10" fmla="*/ 0 h 417766"/>
                <a:gd name="connsiteX11" fmla="*/ 56197 w 299656"/>
                <a:gd name="connsiteY11" fmla="*/ 0 h 417766"/>
                <a:gd name="connsiteX12" fmla="*/ 56197 w 299656"/>
                <a:gd name="connsiteY12" fmla="*/ 0 h 417766"/>
                <a:gd name="connsiteX13" fmla="*/ 54769 w 299656"/>
                <a:gd name="connsiteY13" fmla="*/ 95 h 417766"/>
                <a:gd name="connsiteX14" fmla="*/ 54769 w 299656"/>
                <a:gd name="connsiteY14" fmla="*/ 95 h 417766"/>
                <a:gd name="connsiteX15" fmla="*/ 53340 w 299656"/>
                <a:gd name="connsiteY15" fmla="*/ 190 h 417766"/>
                <a:gd name="connsiteX16" fmla="*/ 53340 w 299656"/>
                <a:gd name="connsiteY16" fmla="*/ 190 h 417766"/>
                <a:gd name="connsiteX17" fmla="*/ 51911 w 299656"/>
                <a:gd name="connsiteY17" fmla="*/ 286 h 417766"/>
                <a:gd name="connsiteX18" fmla="*/ 51911 w 299656"/>
                <a:gd name="connsiteY18" fmla="*/ 286 h 417766"/>
                <a:gd name="connsiteX19" fmla="*/ 50482 w 299656"/>
                <a:gd name="connsiteY19" fmla="*/ 476 h 417766"/>
                <a:gd name="connsiteX20" fmla="*/ 50482 w 299656"/>
                <a:gd name="connsiteY20" fmla="*/ 476 h 417766"/>
                <a:gd name="connsiteX21" fmla="*/ 49054 w 299656"/>
                <a:gd name="connsiteY21" fmla="*/ 667 h 417766"/>
                <a:gd name="connsiteX22" fmla="*/ 49054 w 299656"/>
                <a:gd name="connsiteY22" fmla="*/ 667 h 417766"/>
                <a:gd name="connsiteX23" fmla="*/ 47625 w 299656"/>
                <a:gd name="connsiteY23" fmla="*/ 857 h 417766"/>
                <a:gd name="connsiteX24" fmla="*/ 47625 w 299656"/>
                <a:gd name="connsiteY24" fmla="*/ 857 h 417766"/>
                <a:gd name="connsiteX25" fmla="*/ 46196 w 299656"/>
                <a:gd name="connsiteY25" fmla="*/ 1143 h 417766"/>
                <a:gd name="connsiteX26" fmla="*/ 46196 w 299656"/>
                <a:gd name="connsiteY26" fmla="*/ 1143 h 417766"/>
                <a:gd name="connsiteX27" fmla="*/ 44768 w 299656"/>
                <a:gd name="connsiteY27" fmla="*/ 1429 h 417766"/>
                <a:gd name="connsiteX28" fmla="*/ 44768 w 299656"/>
                <a:gd name="connsiteY28" fmla="*/ 1429 h 417766"/>
                <a:gd name="connsiteX29" fmla="*/ 43339 w 299656"/>
                <a:gd name="connsiteY29" fmla="*/ 1809 h 417766"/>
                <a:gd name="connsiteX30" fmla="*/ 43339 w 299656"/>
                <a:gd name="connsiteY30" fmla="*/ 1809 h 417766"/>
                <a:gd name="connsiteX31" fmla="*/ 42005 w 299656"/>
                <a:gd name="connsiteY31" fmla="*/ 2191 h 417766"/>
                <a:gd name="connsiteX32" fmla="*/ 42005 w 299656"/>
                <a:gd name="connsiteY32" fmla="*/ 2191 h 417766"/>
                <a:gd name="connsiteX33" fmla="*/ 40672 w 299656"/>
                <a:gd name="connsiteY33" fmla="*/ 2572 h 417766"/>
                <a:gd name="connsiteX34" fmla="*/ 40672 w 299656"/>
                <a:gd name="connsiteY34" fmla="*/ 2572 h 417766"/>
                <a:gd name="connsiteX35" fmla="*/ 39338 w 299656"/>
                <a:gd name="connsiteY35" fmla="*/ 3048 h 417766"/>
                <a:gd name="connsiteX36" fmla="*/ 39338 w 299656"/>
                <a:gd name="connsiteY36" fmla="*/ 3048 h 417766"/>
                <a:gd name="connsiteX37" fmla="*/ 38005 w 299656"/>
                <a:gd name="connsiteY37" fmla="*/ 3524 h 417766"/>
                <a:gd name="connsiteX38" fmla="*/ 38005 w 299656"/>
                <a:gd name="connsiteY38" fmla="*/ 3524 h 417766"/>
                <a:gd name="connsiteX39" fmla="*/ 36671 w 299656"/>
                <a:gd name="connsiteY39" fmla="*/ 4000 h 417766"/>
                <a:gd name="connsiteX40" fmla="*/ 36671 w 299656"/>
                <a:gd name="connsiteY40" fmla="*/ 4000 h 417766"/>
                <a:gd name="connsiteX41" fmla="*/ 35338 w 299656"/>
                <a:gd name="connsiteY41" fmla="*/ 4572 h 417766"/>
                <a:gd name="connsiteX42" fmla="*/ 35338 w 299656"/>
                <a:gd name="connsiteY42" fmla="*/ 4572 h 417766"/>
                <a:gd name="connsiteX43" fmla="*/ 34099 w 299656"/>
                <a:gd name="connsiteY43" fmla="*/ 5143 h 417766"/>
                <a:gd name="connsiteX44" fmla="*/ 34099 w 299656"/>
                <a:gd name="connsiteY44" fmla="*/ 5143 h 417766"/>
                <a:gd name="connsiteX45" fmla="*/ 32861 w 299656"/>
                <a:gd name="connsiteY45" fmla="*/ 5715 h 417766"/>
                <a:gd name="connsiteX46" fmla="*/ 32861 w 299656"/>
                <a:gd name="connsiteY46" fmla="*/ 5715 h 417766"/>
                <a:gd name="connsiteX47" fmla="*/ 31623 w 299656"/>
                <a:gd name="connsiteY47" fmla="*/ 6382 h 417766"/>
                <a:gd name="connsiteX48" fmla="*/ 31623 w 299656"/>
                <a:gd name="connsiteY48" fmla="*/ 6382 h 417766"/>
                <a:gd name="connsiteX49" fmla="*/ 30385 w 299656"/>
                <a:gd name="connsiteY49" fmla="*/ 7048 h 417766"/>
                <a:gd name="connsiteX50" fmla="*/ 30385 w 299656"/>
                <a:gd name="connsiteY50" fmla="*/ 7048 h 417766"/>
                <a:gd name="connsiteX51" fmla="*/ 29146 w 299656"/>
                <a:gd name="connsiteY51" fmla="*/ 7715 h 417766"/>
                <a:gd name="connsiteX52" fmla="*/ 29146 w 299656"/>
                <a:gd name="connsiteY52" fmla="*/ 7715 h 417766"/>
                <a:gd name="connsiteX53" fmla="*/ 27908 w 299656"/>
                <a:gd name="connsiteY53" fmla="*/ 8382 h 417766"/>
                <a:gd name="connsiteX54" fmla="*/ 27908 w 299656"/>
                <a:gd name="connsiteY54" fmla="*/ 8382 h 417766"/>
                <a:gd name="connsiteX55" fmla="*/ 26765 w 299656"/>
                <a:gd name="connsiteY55" fmla="*/ 9144 h 417766"/>
                <a:gd name="connsiteX56" fmla="*/ 26765 w 299656"/>
                <a:gd name="connsiteY56" fmla="*/ 9144 h 417766"/>
                <a:gd name="connsiteX57" fmla="*/ 25622 w 299656"/>
                <a:gd name="connsiteY57" fmla="*/ 9906 h 417766"/>
                <a:gd name="connsiteX58" fmla="*/ 25622 w 299656"/>
                <a:gd name="connsiteY58" fmla="*/ 9906 h 417766"/>
                <a:gd name="connsiteX59" fmla="*/ 24479 w 299656"/>
                <a:gd name="connsiteY59" fmla="*/ 10668 h 417766"/>
                <a:gd name="connsiteX60" fmla="*/ 24479 w 299656"/>
                <a:gd name="connsiteY60" fmla="*/ 10668 h 417766"/>
                <a:gd name="connsiteX61" fmla="*/ 23336 w 299656"/>
                <a:gd name="connsiteY61" fmla="*/ 11525 h 417766"/>
                <a:gd name="connsiteX62" fmla="*/ 23336 w 299656"/>
                <a:gd name="connsiteY62" fmla="*/ 11525 h 417766"/>
                <a:gd name="connsiteX63" fmla="*/ 22193 w 299656"/>
                <a:gd name="connsiteY63" fmla="*/ 12382 h 417766"/>
                <a:gd name="connsiteX64" fmla="*/ 22193 w 299656"/>
                <a:gd name="connsiteY64" fmla="*/ 12382 h 417766"/>
                <a:gd name="connsiteX65" fmla="*/ 21146 w 299656"/>
                <a:gd name="connsiteY65" fmla="*/ 13240 h 417766"/>
                <a:gd name="connsiteX66" fmla="*/ 21146 w 299656"/>
                <a:gd name="connsiteY66" fmla="*/ 13240 h 417766"/>
                <a:gd name="connsiteX67" fmla="*/ 20098 w 299656"/>
                <a:gd name="connsiteY67" fmla="*/ 14097 h 417766"/>
                <a:gd name="connsiteX68" fmla="*/ 20098 w 299656"/>
                <a:gd name="connsiteY68" fmla="*/ 14097 h 417766"/>
                <a:gd name="connsiteX69" fmla="*/ 19050 w 299656"/>
                <a:gd name="connsiteY69" fmla="*/ 15049 h 417766"/>
                <a:gd name="connsiteX70" fmla="*/ 19050 w 299656"/>
                <a:gd name="connsiteY70" fmla="*/ 15049 h 417766"/>
                <a:gd name="connsiteX71" fmla="*/ 18002 w 299656"/>
                <a:gd name="connsiteY71" fmla="*/ 16002 h 417766"/>
                <a:gd name="connsiteX72" fmla="*/ 18002 w 299656"/>
                <a:gd name="connsiteY72" fmla="*/ 16002 h 417766"/>
                <a:gd name="connsiteX73" fmla="*/ 17050 w 299656"/>
                <a:gd name="connsiteY73" fmla="*/ 16954 h 417766"/>
                <a:gd name="connsiteX74" fmla="*/ 17050 w 299656"/>
                <a:gd name="connsiteY74" fmla="*/ 16954 h 417766"/>
                <a:gd name="connsiteX75" fmla="*/ 16097 w 299656"/>
                <a:gd name="connsiteY75" fmla="*/ 17907 h 417766"/>
                <a:gd name="connsiteX76" fmla="*/ 16097 w 299656"/>
                <a:gd name="connsiteY76" fmla="*/ 17907 h 417766"/>
                <a:gd name="connsiteX77" fmla="*/ 15145 w 299656"/>
                <a:gd name="connsiteY77" fmla="*/ 18955 h 417766"/>
                <a:gd name="connsiteX78" fmla="*/ 15145 w 299656"/>
                <a:gd name="connsiteY78" fmla="*/ 18955 h 417766"/>
                <a:gd name="connsiteX79" fmla="*/ 14192 w 299656"/>
                <a:gd name="connsiteY79" fmla="*/ 20002 h 417766"/>
                <a:gd name="connsiteX80" fmla="*/ 14192 w 299656"/>
                <a:gd name="connsiteY80" fmla="*/ 20002 h 417766"/>
                <a:gd name="connsiteX81" fmla="*/ 13335 w 299656"/>
                <a:gd name="connsiteY81" fmla="*/ 21050 h 417766"/>
                <a:gd name="connsiteX82" fmla="*/ 13335 w 299656"/>
                <a:gd name="connsiteY82" fmla="*/ 21050 h 417766"/>
                <a:gd name="connsiteX83" fmla="*/ 12478 w 299656"/>
                <a:gd name="connsiteY83" fmla="*/ 22098 h 417766"/>
                <a:gd name="connsiteX84" fmla="*/ 12478 w 299656"/>
                <a:gd name="connsiteY84" fmla="*/ 22098 h 417766"/>
                <a:gd name="connsiteX85" fmla="*/ 11621 w 299656"/>
                <a:gd name="connsiteY85" fmla="*/ 23146 h 417766"/>
                <a:gd name="connsiteX86" fmla="*/ 11621 w 299656"/>
                <a:gd name="connsiteY86" fmla="*/ 23146 h 417766"/>
                <a:gd name="connsiteX87" fmla="*/ 10763 w 299656"/>
                <a:gd name="connsiteY87" fmla="*/ 24289 h 417766"/>
                <a:gd name="connsiteX88" fmla="*/ 10763 w 299656"/>
                <a:gd name="connsiteY88" fmla="*/ 24289 h 417766"/>
                <a:gd name="connsiteX89" fmla="*/ 10001 w 299656"/>
                <a:gd name="connsiteY89" fmla="*/ 25432 h 417766"/>
                <a:gd name="connsiteX90" fmla="*/ 10001 w 299656"/>
                <a:gd name="connsiteY90" fmla="*/ 25432 h 417766"/>
                <a:gd name="connsiteX91" fmla="*/ 9239 w 299656"/>
                <a:gd name="connsiteY91" fmla="*/ 26575 h 417766"/>
                <a:gd name="connsiteX92" fmla="*/ 9239 w 299656"/>
                <a:gd name="connsiteY92" fmla="*/ 26575 h 417766"/>
                <a:gd name="connsiteX93" fmla="*/ 8477 w 299656"/>
                <a:gd name="connsiteY93" fmla="*/ 27717 h 417766"/>
                <a:gd name="connsiteX94" fmla="*/ 8477 w 299656"/>
                <a:gd name="connsiteY94" fmla="*/ 27717 h 417766"/>
                <a:gd name="connsiteX95" fmla="*/ 7811 w 299656"/>
                <a:gd name="connsiteY95" fmla="*/ 28956 h 417766"/>
                <a:gd name="connsiteX96" fmla="*/ 7811 w 299656"/>
                <a:gd name="connsiteY96" fmla="*/ 28956 h 417766"/>
                <a:gd name="connsiteX97" fmla="*/ 7144 w 299656"/>
                <a:gd name="connsiteY97" fmla="*/ 30194 h 417766"/>
                <a:gd name="connsiteX98" fmla="*/ 7144 w 299656"/>
                <a:gd name="connsiteY98" fmla="*/ 30194 h 417766"/>
                <a:gd name="connsiteX99" fmla="*/ 6477 w 299656"/>
                <a:gd name="connsiteY99" fmla="*/ 31432 h 417766"/>
                <a:gd name="connsiteX100" fmla="*/ 6477 w 299656"/>
                <a:gd name="connsiteY100" fmla="*/ 31432 h 417766"/>
                <a:gd name="connsiteX101" fmla="*/ 5810 w 299656"/>
                <a:gd name="connsiteY101" fmla="*/ 32671 h 417766"/>
                <a:gd name="connsiteX102" fmla="*/ 5810 w 299656"/>
                <a:gd name="connsiteY102" fmla="*/ 32671 h 417766"/>
                <a:gd name="connsiteX103" fmla="*/ 5239 w 299656"/>
                <a:gd name="connsiteY103" fmla="*/ 33909 h 417766"/>
                <a:gd name="connsiteX104" fmla="*/ 5239 w 299656"/>
                <a:gd name="connsiteY104" fmla="*/ 33909 h 417766"/>
                <a:gd name="connsiteX105" fmla="*/ 4667 w 299656"/>
                <a:gd name="connsiteY105" fmla="*/ 35147 h 417766"/>
                <a:gd name="connsiteX106" fmla="*/ 4667 w 299656"/>
                <a:gd name="connsiteY106" fmla="*/ 35147 h 417766"/>
                <a:gd name="connsiteX107" fmla="*/ 4096 w 299656"/>
                <a:gd name="connsiteY107" fmla="*/ 36481 h 417766"/>
                <a:gd name="connsiteX108" fmla="*/ 4096 w 299656"/>
                <a:gd name="connsiteY108" fmla="*/ 36481 h 417766"/>
                <a:gd name="connsiteX109" fmla="*/ 3620 w 299656"/>
                <a:gd name="connsiteY109" fmla="*/ 37814 h 417766"/>
                <a:gd name="connsiteX110" fmla="*/ 3620 w 299656"/>
                <a:gd name="connsiteY110" fmla="*/ 37814 h 417766"/>
                <a:gd name="connsiteX111" fmla="*/ 3143 w 299656"/>
                <a:gd name="connsiteY111" fmla="*/ 39148 h 417766"/>
                <a:gd name="connsiteX112" fmla="*/ 3143 w 299656"/>
                <a:gd name="connsiteY112" fmla="*/ 39148 h 417766"/>
                <a:gd name="connsiteX113" fmla="*/ 2667 w 299656"/>
                <a:gd name="connsiteY113" fmla="*/ 40481 h 417766"/>
                <a:gd name="connsiteX114" fmla="*/ 2667 w 299656"/>
                <a:gd name="connsiteY114" fmla="*/ 40481 h 417766"/>
                <a:gd name="connsiteX115" fmla="*/ 2286 w 299656"/>
                <a:gd name="connsiteY115" fmla="*/ 41815 h 417766"/>
                <a:gd name="connsiteX116" fmla="*/ 2286 w 299656"/>
                <a:gd name="connsiteY116" fmla="*/ 41815 h 417766"/>
                <a:gd name="connsiteX117" fmla="*/ 1905 w 299656"/>
                <a:gd name="connsiteY117" fmla="*/ 43148 h 417766"/>
                <a:gd name="connsiteX118" fmla="*/ 1905 w 299656"/>
                <a:gd name="connsiteY118" fmla="*/ 43148 h 417766"/>
                <a:gd name="connsiteX119" fmla="*/ 1524 w 299656"/>
                <a:gd name="connsiteY119" fmla="*/ 44482 h 417766"/>
                <a:gd name="connsiteX120" fmla="*/ 1524 w 299656"/>
                <a:gd name="connsiteY120" fmla="*/ 44482 h 417766"/>
                <a:gd name="connsiteX121" fmla="*/ 1238 w 299656"/>
                <a:gd name="connsiteY121" fmla="*/ 45910 h 417766"/>
                <a:gd name="connsiteX122" fmla="*/ 1238 w 299656"/>
                <a:gd name="connsiteY122" fmla="*/ 45910 h 417766"/>
                <a:gd name="connsiteX123" fmla="*/ 953 w 299656"/>
                <a:gd name="connsiteY123" fmla="*/ 47339 h 417766"/>
                <a:gd name="connsiteX124" fmla="*/ 953 w 299656"/>
                <a:gd name="connsiteY124" fmla="*/ 47339 h 417766"/>
                <a:gd name="connsiteX125" fmla="*/ 667 w 299656"/>
                <a:gd name="connsiteY125" fmla="*/ 48768 h 417766"/>
                <a:gd name="connsiteX126" fmla="*/ 667 w 299656"/>
                <a:gd name="connsiteY126" fmla="*/ 48768 h 417766"/>
                <a:gd name="connsiteX127" fmla="*/ 476 w 299656"/>
                <a:gd name="connsiteY127" fmla="*/ 50197 h 417766"/>
                <a:gd name="connsiteX128" fmla="*/ 476 w 299656"/>
                <a:gd name="connsiteY128" fmla="*/ 50197 h 417766"/>
                <a:gd name="connsiteX129" fmla="*/ 286 w 299656"/>
                <a:gd name="connsiteY129" fmla="*/ 51625 h 417766"/>
                <a:gd name="connsiteX130" fmla="*/ 286 w 299656"/>
                <a:gd name="connsiteY130" fmla="*/ 51625 h 417766"/>
                <a:gd name="connsiteX131" fmla="*/ 190 w 299656"/>
                <a:gd name="connsiteY131" fmla="*/ 53054 h 417766"/>
                <a:gd name="connsiteX132" fmla="*/ 190 w 299656"/>
                <a:gd name="connsiteY132" fmla="*/ 53054 h 417766"/>
                <a:gd name="connsiteX133" fmla="*/ 95 w 299656"/>
                <a:gd name="connsiteY133" fmla="*/ 54483 h 417766"/>
                <a:gd name="connsiteX134" fmla="*/ 95 w 299656"/>
                <a:gd name="connsiteY134" fmla="*/ 54483 h 417766"/>
                <a:gd name="connsiteX135" fmla="*/ 95 w 299656"/>
                <a:gd name="connsiteY135" fmla="*/ 54959 h 417766"/>
                <a:gd name="connsiteX136" fmla="*/ 0 w 299656"/>
                <a:gd name="connsiteY136" fmla="*/ 56864 h 417766"/>
                <a:gd name="connsiteX137" fmla="*/ 0 w 299656"/>
                <a:gd name="connsiteY137" fmla="*/ 57340 h 417766"/>
                <a:gd name="connsiteX138" fmla="*/ 0 w 299656"/>
                <a:gd name="connsiteY138" fmla="*/ 57340 h 417766"/>
                <a:gd name="connsiteX139" fmla="*/ 0 w 299656"/>
                <a:gd name="connsiteY139" fmla="*/ 77343 h 417766"/>
                <a:gd name="connsiteX140" fmla="*/ 0 w 299656"/>
                <a:gd name="connsiteY140" fmla="*/ 359855 h 417766"/>
                <a:gd name="connsiteX141" fmla="*/ 57626 w 299656"/>
                <a:gd name="connsiteY141" fmla="*/ 417767 h 417766"/>
                <a:gd name="connsiteX142" fmla="*/ 57626 w 299656"/>
                <a:gd name="connsiteY142" fmla="*/ 417767 h 417766"/>
                <a:gd name="connsiteX143" fmla="*/ 57626 w 299656"/>
                <a:gd name="connsiteY143" fmla="*/ 0 h 417766"/>
                <a:gd name="connsiteX144" fmla="*/ 57626 w 299656"/>
                <a:gd name="connsiteY144" fmla="*/ 0 h 417766"/>
                <a:gd name="connsiteX145" fmla="*/ 57626 w 299656"/>
                <a:gd name="connsiteY145" fmla="*/ 0 h 417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299656" h="417766">
                  <a:moveTo>
                    <a:pt x="57626" y="417767"/>
                  </a:moveTo>
                  <a:lnTo>
                    <a:pt x="77629" y="417767"/>
                  </a:lnTo>
                  <a:cubicBezTo>
                    <a:pt x="109347" y="417767"/>
                    <a:pt x="135255" y="391858"/>
                    <a:pt x="135255" y="360140"/>
                  </a:cubicBezTo>
                  <a:lnTo>
                    <a:pt x="135255" y="216217"/>
                  </a:lnTo>
                  <a:cubicBezTo>
                    <a:pt x="135255" y="171640"/>
                    <a:pt x="171640" y="135255"/>
                    <a:pt x="216218" y="135255"/>
                  </a:cubicBezTo>
                  <a:lnTo>
                    <a:pt x="242030" y="135255"/>
                  </a:lnTo>
                  <a:cubicBezTo>
                    <a:pt x="273748" y="135255"/>
                    <a:pt x="299656" y="109347"/>
                    <a:pt x="299656" y="77629"/>
                  </a:cubicBezTo>
                  <a:lnTo>
                    <a:pt x="299656" y="57626"/>
                  </a:lnTo>
                  <a:cubicBezTo>
                    <a:pt x="299656" y="25908"/>
                    <a:pt x="273748" y="0"/>
                    <a:pt x="242030" y="0"/>
                  </a:cubicBezTo>
                  <a:lnTo>
                    <a:pt x="77629" y="0"/>
                  </a:lnTo>
                  <a:lnTo>
                    <a:pt x="57626" y="0"/>
                  </a:lnTo>
                  <a:lnTo>
                    <a:pt x="56197" y="0"/>
                  </a:lnTo>
                  <a:lnTo>
                    <a:pt x="56197" y="0"/>
                  </a:lnTo>
                  <a:lnTo>
                    <a:pt x="54769" y="95"/>
                  </a:lnTo>
                  <a:lnTo>
                    <a:pt x="54769" y="95"/>
                  </a:lnTo>
                  <a:lnTo>
                    <a:pt x="53340" y="190"/>
                  </a:lnTo>
                  <a:lnTo>
                    <a:pt x="53340" y="190"/>
                  </a:lnTo>
                  <a:lnTo>
                    <a:pt x="51911" y="286"/>
                  </a:lnTo>
                  <a:lnTo>
                    <a:pt x="51911" y="286"/>
                  </a:lnTo>
                  <a:lnTo>
                    <a:pt x="50482" y="476"/>
                  </a:lnTo>
                  <a:lnTo>
                    <a:pt x="50482" y="476"/>
                  </a:lnTo>
                  <a:lnTo>
                    <a:pt x="49054" y="667"/>
                  </a:lnTo>
                  <a:lnTo>
                    <a:pt x="49054" y="667"/>
                  </a:lnTo>
                  <a:lnTo>
                    <a:pt x="47625" y="857"/>
                  </a:lnTo>
                  <a:lnTo>
                    <a:pt x="47625" y="857"/>
                  </a:lnTo>
                  <a:cubicBezTo>
                    <a:pt x="47149" y="952"/>
                    <a:pt x="46672" y="1048"/>
                    <a:pt x="46196" y="1143"/>
                  </a:cubicBezTo>
                  <a:lnTo>
                    <a:pt x="46196" y="1143"/>
                  </a:lnTo>
                  <a:lnTo>
                    <a:pt x="44768" y="1429"/>
                  </a:lnTo>
                  <a:lnTo>
                    <a:pt x="44768" y="1429"/>
                  </a:lnTo>
                  <a:lnTo>
                    <a:pt x="43339" y="1809"/>
                  </a:lnTo>
                  <a:lnTo>
                    <a:pt x="43339" y="1809"/>
                  </a:lnTo>
                  <a:lnTo>
                    <a:pt x="42005" y="2191"/>
                  </a:lnTo>
                  <a:lnTo>
                    <a:pt x="42005" y="2191"/>
                  </a:lnTo>
                  <a:lnTo>
                    <a:pt x="40672" y="2572"/>
                  </a:lnTo>
                  <a:lnTo>
                    <a:pt x="40672" y="2572"/>
                  </a:lnTo>
                  <a:lnTo>
                    <a:pt x="39338" y="3048"/>
                  </a:lnTo>
                  <a:lnTo>
                    <a:pt x="39338" y="3048"/>
                  </a:lnTo>
                  <a:lnTo>
                    <a:pt x="38005" y="3524"/>
                  </a:lnTo>
                  <a:lnTo>
                    <a:pt x="38005" y="3524"/>
                  </a:lnTo>
                  <a:lnTo>
                    <a:pt x="36671" y="4000"/>
                  </a:lnTo>
                  <a:lnTo>
                    <a:pt x="36671" y="4000"/>
                  </a:lnTo>
                  <a:lnTo>
                    <a:pt x="35338" y="4572"/>
                  </a:lnTo>
                  <a:lnTo>
                    <a:pt x="35338" y="4572"/>
                  </a:lnTo>
                  <a:lnTo>
                    <a:pt x="34099" y="5143"/>
                  </a:lnTo>
                  <a:lnTo>
                    <a:pt x="34099" y="5143"/>
                  </a:lnTo>
                  <a:lnTo>
                    <a:pt x="32861" y="5715"/>
                  </a:lnTo>
                  <a:lnTo>
                    <a:pt x="32861" y="5715"/>
                  </a:lnTo>
                  <a:lnTo>
                    <a:pt x="31623" y="6382"/>
                  </a:lnTo>
                  <a:lnTo>
                    <a:pt x="31623" y="6382"/>
                  </a:lnTo>
                  <a:cubicBezTo>
                    <a:pt x="31242" y="6572"/>
                    <a:pt x="30766" y="6763"/>
                    <a:pt x="30385" y="7048"/>
                  </a:cubicBezTo>
                  <a:lnTo>
                    <a:pt x="30385" y="7048"/>
                  </a:lnTo>
                  <a:lnTo>
                    <a:pt x="29146" y="7715"/>
                  </a:lnTo>
                  <a:lnTo>
                    <a:pt x="29146" y="7715"/>
                  </a:lnTo>
                  <a:cubicBezTo>
                    <a:pt x="28765" y="7906"/>
                    <a:pt x="28385" y="8191"/>
                    <a:pt x="27908" y="8382"/>
                  </a:cubicBezTo>
                  <a:lnTo>
                    <a:pt x="27908" y="8382"/>
                  </a:lnTo>
                  <a:lnTo>
                    <a:pt x="26765" y="9144"/>
                  </a:lnTo>
                  <a:lnTo>
                    <a:pt x="26765" y="9144"/>
                  </a:lnTo>
                  <a:lnTo>
                    <a:pt x="25622" y="9906"/>
                  </a:lnTo>
                  <a:lnTo>
                    <a:pt x="25622" y="9906"/>
                  </a:lnTo>
                  <a:lnTo>
                    <a:pt x="24479" y="10668"/>
                  </a:lnTo>
                  <a:lnTo>
                    <a:pt x="24479" y="10668"/>
                  </a:lnTo>
                  <a:lnTo>
                    <a:pt x="23336" y="11525"/>
                  </a:lnTo>
                  <a:lnTo>
                    <a:pt x="23336" y="11525"/>
                  </a:lnTo>
                  <a:lnTo>
                    <a:pt x="22193" y="12382"/>
                  </a:lnTo>
                  <a:lnTo>
                    <a:pt x="22193" y="12382"/>
                  </a:lnTo>
                  <a:cubicBezTo>
                    <a:pt x="21812" y="12668"/>
                    <a:pt x="21431" y="12954"/>
                    <a:pt x="21146" y="13240"/>
                  </a:cubicBezTo>
                  <a:lnTo>
                    <a:pt x="21146" y="13240"/>
                  </a:lnTo>
                  <a:lnTo>
                    <a:pt x="20098" y="14097"/>
                  </a:lnTo>
                  <a:lnTo>
                    <a:pt x="20098" y="14097"/>
                  </a:lnTo>
                  <a:lnTo>
                    <a:pt x="19050" y="15049"/>
                  </a:lnTo>
                  <a:lnTo>
                    <a:pt x="19050" y="15049"/>
                  </a:lnTo>
                  <a:lnTo>
                    <a:pt x="18002" y="16002"/>
                  </a:lnTo>
                  <a:lnTo>
                    <a:pt x="18002" y="16002"/>
                  </a:lnTo>
                  <a:lnTo>
                    <a:pt x="17050" y="16954"/>
                  </a:lnTo>
                  <a:lnTo>
                    <a:pt x="17050" y="16954"/>
                  </a:lnTo>
                  <a:lnTo>
                    <a:pt x="16097" y="17907"/>
                  </a:lnTo>
                  <a:lnTo>
                    <a:pt x="16097" y="17907"/>
                  </a:lnTo>
                  <a:lnTo>
                    <a:pt x="15145" y="18955"/>
                  </a:lnTo>
                  <a:lnTo>
                    <a:pt x="15145" y="18955"/>
                  </a:lnTo>
                  <a:lnTo>
                    <a:pt x="14192" y="20002"/>
                  </a:lnTo>
                  <a:lnTo>
                    <a:pt x="14192" y="20002"/>
                  </a:lnTo>
                  <a:lnTo>
                    <a:pt x="13335" y="21050"/>
                  </a:lnTo>
                  <a:lnTo>
                    <a:pt x="13335" y="21050"/>
                  </a:lnTo>
                  <a:cubicBezTo>
                    <a:pt x="13049" y="21431"/>
                    <a:pt x="12763" y="21812"/>
                    <a:pt x="12478" y="22098"/>
                  </a:cubicBezTo>
                  <a:lnTo>
                    <a:pt x="12478" y="22098"/>
                  </a:lnTo>
                  <a:cubicBezTo>
                    <a:pt x="12192" y="22479"/>
                    <a:pt x="11906" y="22860"/>
                    <a:pt x="11621" y="23146"/>
                  </a:cubicBezTo>
                  <a:lnTo>
                    <a:pt x="11621" y="23146"/>
                  </a:lnTo>
                  <a:lnTo>
                    <a:pt x="10763" y="24289"/>
                  </a:lnTo>
                  <a:lnTo>
                    <a:pt x="10763" y="24289"/>
                  </a:lnTo>
                  <a:lnTo>
                    <a:pt x="10001" y="25432"/>
                  </a:lnTo>
                  <a:lnTo>
                    <a:pt x="10001" y="25432"/>
                  </a:lnTo>
                  <a:lnTo>
                    <a:pt x="9239" y="26575"/>
                  </a:lnTo>
                  <a:lnTo>
                    <a:pt x="9239" y="26575"/>
                  </a:lnTo>
                  <a:lnTo>
                    <a:pt x="8477" y="27717"/>
                  </a:lnTo>
                  <a:lnTo>
                    <a:pt x="8477" y="27717"/>
                  </a:lnTo>
                  <a:lnTo>
                    <a:pt x="7811" y="28956"/>
                  </a:lnTo>
                  <a:lnTo>
                    <a:pt x="7811" y="28956"/>
                  </a:lnTo>
                  <a:lnTo>
                    <a:pt x="7144" y="30194"/>
                  </a:lnTo>
                  <a:lnTo>
                    <a:pt x="7144" y="30194"/>
                  </a:lnTo>
                  <a:lnTo>
                    <a:pt x="6477" y="31432"/>
                  </a:lnTo>
                  <a:lnTo>
                    <a:pt x="6477" y="31432"/>
                  </a:lnTo>
                  <a:lnTo>
                    <a:pt x="5810" y="32671"/>
                  </a:lnTo>
                  <a:lnTo>
                    <a:pt x="5810" y="32671"/>
                  </a:lnTo>
                  <a:lnTo>
                    <a:pt x="5239" y="33909"/>
                  </a:lnTo>
                  <a:lnTo>
                    <a:pt x="5239" y="33909"/>
                  </a:lnTo>
                  <a:cubicBezTo>
                    <a:pt x="5048" y="34290"/>
                    <a:pt x="4858" y="34766"/>
                    <a:pt x="4667" y="35147"/>
                  </a:cubicBezTo>
                  <a:lnTo>
                    <a:pt x="4667" y="35147"/>
                  </a:lnTo>
                  <a:lnTo>
                    <a:pt x="4096" y="36481"/>
                  </a:lnTo>
                  <a:lnTo>
                    <a:pt x="4096" y="36481"/>
                  </a:lnTo>
                  <a:lnTo>
                    <a:pt x="3620" y="37814"/>
                  </a:lnTo>
                  <a:lnTo>
                    <a:pt x="3620" y="37814"/>
                  </a:lnTo>
                  <a:lnTo>
                    <a:pt x="3143" y="39148"/>
                  </a:lnTo>
                  <a:lnTo>
                    <a:pt x="3143" y="39148"/>
                  </a:lnTo>
                  <a:lnTo>
                    <a:pt x="2667" y="40481"/>
                  </a:lnTo>
                  <a:lnTo>
                    <a:pt x="2667" y="40481"/>
                  </a:lnTo>
                  <a:lnTo>
                    <a:pt x="2286" y="41815"/>
                  </a:lnTo>
                  <a:lnTo>
                    <a:pt x="2286" y="41815"/>
                  </a:lnTo>
                  <a:lnTo>
                    <a:pt x="1905" y="43148"/>
                  </a:lnTo>
                  <a:lnTo>
                    <a:pt x="1905" y="43148"/>
                  </a:lnTo>
                  <a:lnTo>
                    <a:pt x="1524" y="44482"/>
                  </a:lnTo>
                  <a:lnTo>
                    <a:pt x="1524" y="44482"/>
                  </a:lnTo>
                  <a:lnTo>
                    <a:pt x="1238" y="45910"/>
                  </a:lnTo>
                  <a:lnTo>
                    <a:pt x="1238" y="45910"/>
                  </a:lnTo>
                  <a:cubicBezTo>
                    <a:pt x="1143" y="46387"/>
                    <a:pt x="1048" y="46863"/>
                    <a:pt x="953" y="47339"/>
                  </a:cubicBezTo>
                  <a:lnTo>
                    <a:pt x="953" y="47339"/>
                  </a:lnTo>
                  <a:lnTo>
                    <a:pt x="667" y="48768"/>
                  </a:lnTo>
                  <a:lnTo>
                    <a:pt x="667" y="48768"/>
                  </a:lnTo>
                  <a:lnTo>
                    <a:pt x="476" y="50197"/>
                  </a:lnTo>
                  <a:lnTo>
                    <a:pt x="476" y="50197"/>
                  </a:lnTo>
                  <a:lnTo>
                    <a:pt x="286" y="51625"/>
                  </a:lnTo>
                  <a:lnTo>
                    <a:pt x="286" y="51625"/>
                  </a:lnTo>
                  <a:lnTo>
                    <a:pt x="190" y="53054"/>
                  </a:lnTo>
                  <a:lnTo>
                    <a:pt x="190" y="53054"/>
                  </a:lnTo>
                  <a:lnTo>
                    <a:pt x="95" y="54483"/>
                  </a:lnTo>
                  <a:lnTo>
                    <a:pt x="95" y="54483"/>
                  </a:lnTo>
                  <a:lnTo>
                    <a:pt x="95" y="54959"/>
                  </a:lnTo>
                  <a:cubicBezTo>
                    <a:pt x="95" y="55626"/>
                    <a:pt x="95" y="56197"/>
                    <a:pt x="0" y="56864"/>
                  </a:cubicBezTo>
                  <a:lnTo>
                    <a:pt x="0" y="57340"/>
                  </a:lnTo>
                  <a:lnTo>
                    <a:pt x="0" y="57340"/>
                  </a:lnTo>
                  <a:lnTo>
                    <a:pt x="0" y="77343"/>
                  </a:lnTo>
                  <a:lnTo>
                    <a:pt x="0" y="359855"/>
                  </a:lnTo>
                  <a:cubicBezTo>
                    <a:pt x="0" y="391858"/>
                    <a:pt x="25908" y="417767"/>
                    <a:pt x="57626" y="417767"/>
                  </a:cubicBezTo>
                  <a:lnTo>
                    <a:pt x="57626" y="417767"/>
                  </a:lnTo>
                  <a:close/>
                  <a:moveTo>
                    <a:pt x="57626" y="0"/>
                  </a:moveTo>
                  <a:lnTo>
                    <a:pt x="57626" y="0"/>
                  </a:lnTo>
                  <a:lnTo>
                    <a:pt x="57626"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2" name="Freeform: Shape 71">
              <a:extLst>
                <a:ext uri="{FF2B5EF4-FFF2-40B4-BE49-F238E27FC236}">
                  <a16:creationId xmlns:a16="http://schemas.microsoft.com/office/drawing/2014/main" id="{8A3E5852-F6AA-45E3-A2C0-3E71F79A6554}"/>
                </a:ext>
              </a:extLst>
            </p:cNvPr>
            <p:cNvSpPr/>
            <p:nvPr/>
          </p:nvSpPr>
          <p:spPr>
            <a:xfrm>
              <a:off x="75454" y="4553410"/>
              <a:ext cx="628078" cy="867822"/>
            </a:xfrm>
            <a:custGeom>
              <a:avLst/>
              <a:gdLst>
                <a:gd name="connsiteX0" fmla="*/ 550069 w 628078"/>
                <a:gd name="connsiteY0" fmla="*/ 300609 h 867822"/>
                <a:gd name="connsiteX1" fmla="*/ 570452 w 628078"/>
                <a:gd name="connsiteY1" fmla="*/ 300609 h 867822"/>
                <a:gd name="connsiteX2" fmla="*/ 628079 w 628078"/>
                <a:gd name="connsiteY2" fmla="*/ 242983 h 867822"/>
                <a:gd name="connsiteX3" fmla="*/ 628079 w 628078"/>
                <a:gd name="connsiteY3" fmla="*/ 57626 h 867822"/>
                <a:gd name="connsiteX4" fmla="*/ 570452 w 628078"/>
                <a:gd name="connsiteY4" fmla="*/ 0 h 867822"/>
                <a:gd name="connsiteX5" fmla="*/ 216599 w 628078"/>
                <a:gd name="connsiteY5" fmla="*/ 0 h 867822"/>
                <a:gd name="connsiteX6" fmla="*/ 158972 w 628078"/>
                <a:gd name="connsiteY6" fmla="*/ 857 h 867822"/>
                <a:gd name="connsiteX7" fmla="*/ 158972 w 628078"/>
                <a:gd name="connsiteY7" fmla="*/ 212884 h 867822"/>
                <a:gd name="connsiteX8" fmla="*/ 78010 w 628078"/>
                <a:gd name="connsiteY8" fmla="*/ 293846 h 867822"/>
                <a:gd name="connsiteX9" fmla="*/ 57626 w 628078"/>
                <a:gd name="connsiteY9" fmla="*/ 293846 h 867822"/>
                <a:gd name="connsiteX10" fmla="*/ 0 w 628078"/>
                <a:gd name="connsiteY10" fmla="*/ 352901 h 867822"/>
                <a:gd name="connsiteX11" fmla="*/ 0 w 628078"/>
                <a:gd name="connsiteY11" fmla="*/ 464153 h 867822"/>
                <a:gd name="connsiteX12" fmla="*/ 0 w 628078"/>
                <a:gd name="connsiteY12" fmla="*/ 520351 h 867822"/>
                <a:gd name="connsiteX13" fmla="*/ 0 w 628078"/>
                <a:gd name="connsiteY13" fmla="*/ 810197 h 867822"/>
                <a:gd name="connsiteX14" fmla="*/ 57626 w 628078"/>
                <a:gd name="connsiteY14" fmla="*/ 867823 h 867822"/>
                <a:gd name="connsiteX15" fmla="*/ 252413 w 628078"/>
                <a:gd name="connsiteY15" fmla="*/ 867823 h 867822"/>
                <a:gd name="connsiteX16" fmla="*/ 310039 w 628078"/>
                <a:gd name="connsiteY16" fmla="*/ 866965 h 867822"/>
                <a:gd name="connsiteX17" fmla="*/ 310039 w 628078"/>
                <a:gd name="connsiteY17" fmla="*/ 660559 h 867822"/>
                <a:gd name="connsiteX18" fmla="*/ 391001 w 628078"/>
                <a:gd name="connsiteY18" fmla="*/ 579596 h 867822"/>
                <a:gd name="connsiteX19" fmla="*/ 411385 w 628078"/>
                <a:gd name="connsiteY19" fmla="*/ 579596 h 867822"/>
                <a:gd name="connsiteX20" fmla="*/ 469011 w 628078"/>
                <a:gd name="connsiteY20" fmla="*/ 520541 h 867822"/>
                <a:gd name="connsiteX21" fmla="*/ 469011 w 628078"/>
                <a:gd name="connsiteY21" fmla="*/ 381667 h 867822"/>
                <a:gd name="connsiteX22" fmla="*/ 550069 w 628078"/>
                <a:gd name="connsiteY22" fmla="*/ 300609 h 86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8078" h="867822">
                  <a:moveTo>
                    <a:pt x="550069" y="300609"/>
                  </a:moveTo>
                  <a:lnTo>
                    <a:pt x="570452" y="300609"/>
                  </a:lnTo>
                  <a:cubicBezTo>
                    <a:pt x="602171" y="300609"/>
                    <a:pt x="628079" y="274701"/>
                    <a:pt x="628079" y="242983"/>
                  </a:cubicBezTo>
                  <a:lnTo>
                    <a:pt x="628079" y="57626"/>
                  </a:lnTo>
                  <a:cubicBezTo>
                    <a:pt x="628079" y="25908"/>
                    <a:pt x="602171" y="0"/>
                    <a:pt x="570452" y="0"/>
                  </a:cubicBezTo>
                  <a:lnTo>
                    <a:pt x="216599" y="0"/>
                  </a:lnTo>
                  <a:lnTo>
                    <a:pt x="158972" y="857"/>
                  </a:lnTo>
                  <a:lnTo>
                    <a:pt x="158972" y="212884"/>
                  </a:lnTo>
                  <a:cubicBezTo>
                    <a:pt x="158972" y="257461"/>
                    <a:pt x="122587" y="293846"/>
                    <a:pt x="78010" y="293846"/>
                  </a:cubicBezTo>
                  <a:lnTo>
                    <a:pt x="57626" y="293846"/>
                  </a:lnTo>
                  <a:cubicBezTo>
                    <a:pt x="25908" y="293846"/>
                    <a:pt x="0" y="320421"/>
                    <a:pt x="0" y="352901"/>
                  </a:cubicBezTo>
                  <a:lnTo>
                    <a:pt x="0" y="464153"/>
                  </a:lnTo>
                  <a:lnTo>
                    <a:pt x="0" y="520351"/>
                  </a:lnTo>
                  <a:lnTo>
                    <a:pt x="0" y="810197"/>
                  </a:lnTo>
                  <a:cubicBezTo>
                    <a:pt x="0" y="841915"/>
                    <a:pt x="25908" y="867823"/>
                    <a:pt x="57626" y="867823"/>
                  </a:cubicBezTo>
                  <a:lnTo>
                    <a:pt x="252413" y="867823"/>
                  </a:lnTo>
                  <a:lnTo>
                    <a:pt x="310039" y="866965"/>
                  </a:lnTo>
                  <a:lnTo>
                    <a:pt x="310039" y="660559"/>
                  </a:lnTo>
                  <a:cubicBezTo>
                    <a:pt x="310039" y="615982"/>
                    <a:pt x="346424" y="579596"/>
                    <a:pt x="391001" y="579596"/>
                  </a:cubicBezTo>
                  <a:lnTo>
                    <a:pt x="411385" y="579596"/>
                  </a:lnTo>
                  <a:cubicBezTo>
                    <a:pt x="443103" y="579596"/>
                    <a:pt x="469011" y="553022"/>
                    <a:pt x="469011" y="520541"/>
                  </a:cubicBezTo>
                  <a:lnTo>
                    <a:pt x="469011" y="381667"/>
                  </a:lnTo>
                  <a:cubicBezTo>
                    <a:pt x="469011" y="336995"/>
                    <a:pt x="505397" y="300609"/>
                    <a:pt x="550069" y="30060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3" name="Freeform: Shape 72">
              <a:extLst>
                <a:ext uri="{FF2B5EF4-FFF2-40B4-BE49-F238E27FC236}">
                  <a16:creationId xmlns:a16="http://schemas.microsoft.com/office/drawing/2014/main" id="{AF4DA893-5D5A-4489-A2A8-083227624CFF}"/>
                </a:ext>
              </a:extLst>
            </p:cNvPr>
            <p:cNvSpPr/>
            <p:nvPr/>
          </p:nvSpPr>
          <p:spPr>
            <a:xfrm>
              <a:off x="234712" y="4126976"/>
              <a:ext cx="1892046" cy="1432274"/>
            </a:xfrm>
            <a:custGeom>
              <a:avLst/>
              <a:gdLst>
                <a:gd name="connsiteX0" fmla="*/ 388906 w 1892046"/>
                <a:gd name="connsiteY0" fmla="*/ 1432274 h 1432274"/>
                <a:gd name="connsiteX1" fmla="*/ 542068 w 1892046"/>
                <a:gd name="connsiteY1" fmla="*/ 1432274 h 1432274"/>
                <a:gd name="connsiteX2" fmla="*/ 624364 w 1892046"/>
                <a:gd name="connsiteY2" fmla="*/ 1362266 h 1432274"/>
                <a:gd name="connsiteX3" fmla="*/ 704279 w 1892046"/>
                <a:gd name="connsiteY3" fmla="*/ 1294352 h 1432274"/>
                <a:gd name="connsiteX4" fmla="*/ 1017461 w 1892046"/>
                <a:gd name="connsiteY4" fmla="*/ 1294352 h 1432274"/>
                <a:gd name="connsiteX5" fmla="*/ 1100042 w 1892046"/>
                <a:gd name="connsiteY5" fmla="*/ 1222724 h 1432274"/>
                <a:gd name="connsiteX6" fmla="*/ 1177576 w 1892046"/>
                <a:gd name="connsiteY6" fmla="*/ 1153287 h 1432274"/>
                <a:gd name="connsiteX7" fmla="*/ 1258253 w 1892046"/>
                <a:gd name="connsiteY7" fmla="*/ 1069943 h 1432274"/>
                <a:gd name="connsiteX8" fmla="*/ 1258253 w 1892046"/>
                <a:gd name="connsiteY8" fmla="*/ 796194 h 1432274"/>
                <a:gd name="connsiteX9" fmla="*/ 1337405 w 1892046"/>
                <a:gd name="connsiteY9" fmla="*/ 715232 h 1432274"/>
                <a:gd name="connsiteX10" fmla="*/ 1417701 w 1892046"/>
                <a:gd name="connsiteY10" fmla="*/ 645605 h 1432274"/>
                <a:gd name="connsiteX11" fmla="*/ 1495235 w 1892046"/>
                <a:gd name="connsiteY11" fmla="*/ 578072 h 1432274"/>
                <a:gd name="connsiteX12" fmla="*/ 1576292 w 1892046"/>
                <a:gd name="connsiteY12" fmla="*/ 495681 h 1432274"/>
                <a:gd name="connsiteX13" fmla="*/ 1657255 w 1892046"/>
                <a:gd name="connsiteY13" fmla="*/ 415671 h 1432274"/>
                <a:gd name="connsiteX14" fmla="*/ 1833658 w 1892046"/>
                <a:gd name="connsiteY14" fmla="*/ 415671 h 1432274"/>
                <a:gd name="connsiteX15" fmla="*/ 1892046 w 1892046"/>
                <a:gd name="connsiteY15" fmla="*/ 363188 h 1432274"/>
                <a:gd name="connsiteX16" fmla="*/ 1891951 w 1892046"/>
                <a:gd name="connsiteY16" fmla="*/ 273177 h 1432274"/>
                <a:gd name="connsiteX17" fmla="*/ 1630299 w 1892046"/>
                <a:gd name="connsiteY17" fmla="*/ 273844 h 1432274"/>
                <a:gd name="connsiteX18" fmla="*/ 1572673 w 1892046"/>
                <a:gd name="connsiteY18" fmla="*/ 216217 h 1432274"/>
                <a:gd name="connsiteX19" fmla="*/ 1572673 w 1892046"/>
                <a:gd name="connsiteY19" fmla="*/ 215551 h 1432274"/>
                <a:gd name="connsiteX20" fmla="*/ 1572387 w 1892046"/>
                <a:gd name="connsiteY20" fmla="*/ 215551 h 1432274"/>
                <a:gd name="connsiteX21" fmla="*/ 1572387 w 1892046"/>
                <a:gd name="connsiteY21" fmla="*/ 194691 h 1432274"/>
                <a:gd name="connsiteX22" fmla="*/ 1514761 w 1892046"/>
                <a:gd name="connsiteY22" fmla="*/ 137065 h 1432274"/>
                <a:gd name="connsiteX23" fmla="*/ 1028795 w 1892046"/>
                <a:gd name="connsiteY23" fmla="*/ 137065 h 1432274"/>
                <a:gd name="connsiteX24" fmla="*/ 1028986 w 1892046"/>
                <a:gd name="connsiteY24" fmla="*/ 137065 h 1432274"/>
                <a:gd name="connsiteX25" fmla="*/ 852869 w 1892046"/>
                <a:gd name="connsiteY25" fmla="*/ 137065 h 1432274"/>
                <a:gd name="connsiteX26" fmla="*/ 771906 w 1892046"/>
                <a:gd name="connsiteY26" fmla="*/ 56959 h 1432274"/>
                <a:gd name="connsiteX27" fmla="*/ 714280 w 1892046"/>
                <a:gd name="connsiteY27" fmla="*/ 0 h 1432274"/>
                <a:gd name="connsiteX28" fmla="*/ 57626 w 1892046"/>
                <a:gd name="connsiteY28" fmla="*/ 0 h 1432274"/>
                <a:gd name="connsiteX29" fmla="*/ 0 w 1892046"/>
                <a:gd name="connsiteY29" fmla="*/ 57626 h 1432274"/>
                <a:gd name="connsiteX30" fmla="*/ 0 w 1892046"/>
                <a:gd name="connsiteY30" fmla="*/ 288798 h 1432274"/>
                <a:gd name="connsiteX31" fmla="*/ 95 w 1892046"/>
                <a:gd name="connsiteY31" fmla="*/ 291655 h 1432274"/>
                <a:gd name="connsiteX32" fmla="*/ 95 w 1892046"/>
                <a:gd name="connsiteY32" fmla="*/ 299656 h 1432274"/>
                <a:gd name="connsiteX33" fmla="*/ 0 w 1892046"/>
                <a:gd name="connsiteY33" fmla="*/ 303466 h 1432274"/>
                <a:gd name="connsiteX34" fmla="*/ 0 w 1892046"/>
                <a:gd name="connsiteY34" fmla="*/ 427387 h 1432274"/>
                <a:gd name="connsiteX35" fmla="*/ 57341 w 1892046"/>
                <a:gd name="connsiteY35" fmla="*/ 426530 h 1432274"/>
                <a:gd name="connsiteX36" fmla="*/ 411099 w 1892046"/>
                <a:gd name="connsiteY36" fmla="*/ 426530 h 1432274"/>
                <a:gd name="connsiteX37" fmla="*/ 468725 w 1892046"/>
                <a:gd name="connsiteY37" fmla="*/ 484156 h 1432274"/>
                <a:gd name="connsiteX38" fmla="*/ 468725 w 1892046"/>
                <a:gd name="connsiteY38" fmla="*/ 669512 h 1432274"/>
                <a:gd name="connsiteX39" fmla="*/ 411099 w 1892046"/>
                <a:gd name="connsiteY39" fmla="*/ 727138 h 1432274"/>
                <a:gd name="connsiteX40" fmla="*/ 390716 w 1892046"/>
                <a:gd name="connsiteY40" fmla="*/ 727138 h 1432274"/>
                <a:gd name="connsiteX41" fmla="*/ 309753 w 1892046"/>
                <a:gd name="connsiteY41" fmla="*/ 808101 h 1432274"/>
                <a:gd name="connsiteX42" fmla="*/ 309753 w 1892046"/>
                <a:gd name="connsiteY42" fmla="*/ 946975 h 1432274"/>
                <a:gd name="connsiteX43" fmla="*/ 252127 w 1892046"/>
                <a:gd name="connsiteY43" fmla="*/ 1006030 h 1432274"/>
                <a:gd name="connsiteX44" fmla="*/ 231743 w 1892046"/>
                <a:gd name="connsiteY44" fmla="*/ 1006030 h 1432274"/>
                <a:gd name="connsiteX45" fmla="*/ 150781 w 1892046"/>
                <a:gd name="connsiteY45" fmla="*/ 1086993 h 1432274"/>
                <a:gd name="connsiteX46" fmla="*/ 150781 w 1892046"/>
                <a:gd name="connsiteY46" fmla="*/ 1293495 h 1432274"/>
                <a:gd name="connsiteX47" fmla="*/ 107347 w 1892046"/>
                <a:gd name="connsiteY47" fmla="*/ 1294162 h 1432274"/>
                <a:gd name="connsiteX48" fmla="*/ 113348 w 1892046"/>
                <a:gd name="connsiteY48" fmla="*/ 1294352 h 1432274"/>
                <a:gd name="connsiteX49" fmla="*/ 226600 w 1892046"/>
                <a:gd name="connsiteY49" fmla="*/ 1294352 h 1432274"/>
                <a:gd name="connsiteX50" fmla="*/ 306515 w 1892046"/>
                <a:gd name="connsiteY50" fmla="*/ 1362266 h 1432274"/>
                <a:gd name="connsiteX51" fmla="*/ 388906 w 1892046"/>
                <a:gd name="connsiteY51" fmla="*/ 1432274 h 143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892046" h="1432274">
                  <a:moveTo>
                    <a:pt x="388906" y="1432274"/>
                  </a:moveTo>
                  <a:lnTo>
                    <a:pt x="542068" y="1432274"/>
                  </a:lnTo>
                  <a:cubicBezTo>
                    <a:pt x="583406" y="1432274"/>
                    <a:pt x="617982" y="1401794"/>
                    <a:pt x="624364" y="1362266"/>
                  </a:cubicBezTo>
                  <a:cubicBezTo>
                    <a:pt x="630841" y="1322737"/>
                    <a:pt x="664274" y="1294352"/>
                    <a:pt x="704279" y="1294352"/>
                  </a:cubicBezTo>
                  <a:lnTo>
                    <a:pt x="1017461" y="1294352"/>
                  </a:lnTo>
                  <a:cubicBezTo>
                    <a:pt x="1059371" y="1294352"/>
                    <a:pt x="1094232" y="1263110"/>
                    <a:pt x="1100042" y="1222724"/>
                  </a:cubicBezTo>
                  <a:cubicBezTo>
                    <a:pt x="1105662" y="1183481"/>
                    <a:pt x="1137952" y="1154526"/>
                    <a:pt x="1177576" y="1153287"/>
                  </a:cubicBezTo>
                  <a:cubicBezTo>
                    <a:pt x="1222248" y="1151858"/>
                    <a:pt x="1258253" y="1114901"/>
                    <a:pt x="1258253" y="1069943"/>
                  </a:cubicBezTo>
                  <a:lnTo>
                    <a:pt x="1258253" y="796194"/>
                  </a:lnTo>
                  <a:cubicBezTo>
                    <a:pt x="1258253" y="752284"/>
                    <a:pt x="1293400" y="716280"/>
                    <a:pt x="1337405" y="715232"/>
                  </a:cubicBezTo>
                  <a:cubicBezTo>
                    <a:pt x="1377696" y="714280"/>
                    <a:pt x="1411224" y="684371"/>
                    <a:pt x="1417701" y="645605"/>
                  </a:cubicBezTo>
                  <a:cubicBezTo>
                    <a:pt x="1424178" y="607123"/>
                    <a:pt x="1456182" y="579215"/>
                    <a:pt x="1495235" y="578072"/>
                  </a:cubicBezTo>
                  <a:cubicBezTo>
                    <a:pt x="1539716" y="576834"/>
                    <a:pt x="1575721" y="540353"/>
                    <a:pt x="1576292" y="495681"/>
                  </a:cubicBezTo>
                  <a:cubicBezTo>
                    <a:pt x="1576864" y="451390"/>
                    <a:pt x="1613059" y="415671"/>
                    <a:pt x="1657255" y="415671"/>
                  </a:cubicBezTo>
                  <a:lnTo>
                    <a:pt x="1833658" y="415671"/>
                  </a:lnTo>
                  <a:cubicBezTo>
                    <a:pt x="1865376" y="415671"/>
                    <a:pt x="1892141" y="395002"/>
                    <a:pt x="1892046" y="363188"/>
                  </a:cubicBezTo>
                  <a:lnTo>
                    <a:pt x="1891951" y="273177"/>
                  </a:lnTo>
                  <a:cubicBezTo>
                    <a:pt x="1804130" y="273177"/>
                    <a:pt x="1718215" y="273844"/>
                    <a:pt x="1630299" y="273844"/>
                  </a:cubicBezTo>
                  <a:cubicBezTo>
                    <a:pt x="1598581" y="273844"/>
                    <a:pt x="1572673" y="247936"/>
                    <a:pt x="1572673" y="216217"/>
                  </a:cubicBezTo>
                  <a:lnTo>
                    <a:pt x="1572673" y="215551"/>
                  </a:lnTo>
                  <a:lnTo>
                    <a:pt x="1572387" y="215551"/>
                  </a:lnTo>
                  <a:lnTo>
                    <a:pt x="1572387" y="194691"/>
                  </a:lnTo>
                  <a:cubicBezTo>
                    <a:pt x="1572387" y="162973"/>
                    <a:pt x="1546479" y="137065"/>
                    <a:pt x="1514761" y="137065"/>
                  </a:cubicBezTo>
                  <a:lnTo>
                    <a:pt x="1028795" y="137065"/>
                  </a:lnTo>
                  <a:lnTo>
                    <a:pt x="1028986" y="137065"/>
                  </a:lnTo>
                  <a:lnTo>
                    <a:pt x="852869" y="137065"/>
                  </a:lnTo>
                  <a:cubicBezTo>
                    <a:pt x="808577" y="137065"/>
                    <a:pt x="772382" y="101251"/>
                    <a:pt x="771906" y="56959"/>
                  </a:cubicBezTo>
                  <a:cubicBezTo>
                    <a:pt x="771525" y="25622"/>
                    <a:pt x="745712" y="0"/>
                    <a:pt x="714280" y="0"/>
                  </a:cubicBezTo>
                  <a:lnTo>
                    <a:pt x="57626" y="0"/>
                  </a:lnTo>
                  <a:cubicBezTo>
                    <a:pt x="25908" y="0"/>
                    <a:pt x="0" y="25908"/>
                    <a:pt x="0" y="57626"/>
                  </a:cubicBezTo>
                  <a:lnTo>
                    <a:pt x="0" y="288798"/>
                  </a:lnTo>
                  <a:cubicBezTo>
                    <a:pt x="0" y="289750"/>
                    <a:pt x="0" y="290703"/>
                    <a:pt x="95" y="291655"/>
                  </a:cubicBezTo>
                  <a:cubicBezTo>
                    <a:pt x="286" y="294418"/>
                    <a:pt x="286" y="296799"/>
                    <a:pt x="95" y="299656"/>
                  </a:cubicBezTo>
                  <a:cubicBezTo>
                    <a:pt x="0" y="300895"/>
                    <a:pt x="0" y="302228"/>
                    <a:pt x="0" y="303466"/>
                  </a:cubicBezTo>
                  <a:lnTo>
                    <a:pt x="0" y="427387"/>
                  </a:lnTo>
                  <a:lnTo>
                    <a:pt x="57341" y="426530"/>
                  </a:lnTo>
                  <a:lnTo>
                    <a:pt x="411099" y="426530"/>
                  </a:lnTo>
                  <a:cubicBezTo>
                    <a:pt x="442817" y="426530"/>
                    <a:pt x="468725" y="452438"/>
                    <a:pt x="468725" y="484156"/>
                  </a:cubicBezTo>
                  <a:lnTo>
                    <a:pt x="468725" y="669512"/>
                  </a:lnTo>
                  <a:cubicBezTo>
                    <a:pt x="468725" y="701230"/>
                    <a:pt x="442817" y="727138"/>
                    <a:pt x="411099" y="727138"/>
                  </a:cubicBezTo>
                  <a:lnTo>
                    <a:pt x="390716" y="727138"/>
                  </a:lnTo>
                  <a:cubicBezTo>
                    <a:pt x="346139" y="727138"/>
                    <a:pt x="309753" y="763524"/>
                    <a:pt x="309753" y="808101"/>
                  </a:cubicBezTo>
                  <a:lnTo>
                    <a:pt x="309753" y="946975"/>
                  </a:lnTo>
                  <a:cubicBezTo>
                    <a:pt x="309753" y="979456"/>
                    <a:pt x="283845" y="1006030"/>
                    <a:pt x="252127" y="1006030"/>
                  </a:cubicBezTo>
                  <a:lnTo>
                    <a:pt x="231743" y="1006030"/>
                  </a:lnTo>
                  <a:cubicBezTo>
                    <a:pt x="187166" y="1006030"/>
                    <a:pt x="150781" y="1042416"/>
                    <a:pt x="150781" y="1086993"/>
                  </a:cubicBezTo>
                  <a:lnTo>
                    <a:pt x="150781" y="1293495"/>
                  </a:lnTo>
                  <a:lnTo>
                    <a:pt x="107347" y="1294162"/>
                  </a:lnTo>
                  <a:cubicBezTo>
                    <a:pt x="109347" y="1294352"/>
                    <a:pt x="111347" y="1294352"/>
                    <a:pt x="113348" y="1294352"/>
                  </a:cubicBezTo>
                  <a:lnTo>
                    <a:pt x="226600" y="1294352"/>
                  </a:lnTo>
                  <a:cubicBezTo>
                    <a:pt x="266605" y="1294352"/>
                    <a:pt x="300038" y="1322832"/>
                    <a:pt x="306515" y="1362266"/>
                  </a:cubicBezTo>
                  <a:cubicBezTo>
                    <a:pt x="312992" y="1401889"/>
                    <a:pt x="347567" y="1432274"/>
                    <a:pt x="388906" y="1432274"/>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4" name="Freeform: Shape 73">
              <a:extLst>
                <a:ext uri="{FF2B5EF4-FFF2-40B4-BE49-F238E27FC236}">
                  <a16:creationId xmlns:a16="http://schemas.microsoft.com/office/drawing/2014/main" id="{4B519E33-07A0-4069-ACAA-B67B710CD6A1}"/>
                </a:ext>
              </a:extLst>
            </p:cNvPr>
            <p:cNvSpPr/>
            <p:nvPr/>
          </p:nvSpPr>
          <p:spPr>
            <a:xfrm>
              <a:off x="3572367" y="5286168"/>
              <a:ext cx="417766" cy="299656"/>
            </a:xfrm>
            <a:custGeom>
              <a:avLst/>
              <a:gdLst>
                <a:gd name="connsiteX0" fmla="*/ 0 w 417766"/>
                <a:gd name="connsiteY0" fmla="*/ 57626 h 299656"/>
                <a:gd name="connsiteX1" fmla="*/ 0 w 417766"/>
                <a:gd name="connsiteY1" fmla="*/ 77628 h 299656"/>
                <a:gd name="connsiteX2" fmla="*/ 57626 w 417766"/>
                <a:gd name="connsiteY2" fmla="*/ 135255 h 299656"/>
                <a:gd name="connsiteX3" fmla="*/ 201549 w 417766"/>
                <a:gd name="connsiteY3" fmla="*/ 135255 h 299656"/>
                <a:gd name="connsiteX4" fmla="*/ 282512 w 417766"/>
                <a:gd name="connsiteY4" fmla="*/ 216218 h 299656"/>
                <a:gd name="connsiteX5" fmla="*/ 282512 w 417766"/>
                <a:gd name="connsiteY5" fmla="*/ 242030 h 299656"/>
                <a:gd name="connsiteX6" fmla="*/ 340138 w 417766"/>
                <a:gd name="connsiteY6" fmla="*/ 299656 h 299656"/>
                <a:gd name="connsiteX7" fmla="*/ 360140 w 417766"/>
                <a:gd name="connsiteY7" fmla="*/ 299656 h 299656"/>
                <a:gd name="connsiteX8" fmla="*/ 417767 w 417766"/>
                <a:gd name="connsiteY8" fmla="*/ 242030 h 299656"/>
                <a:gd name="connsiteX9" fmla="*/ 417767 w 417766"/>
                <a:gd name="connsiteY9" fmla="*/ 77628 h 299656"/>
                <a:gd name="connsiteX10" fmla="*/ 417767 w 417766"/>
                <a:gd name="connsiteY10" fmla="*/ 57626 h 299656"/>
                <a:gd name="connsiteX11" fmla="*/ 417767 w 417766"/>
                <a:gd name="connsiteY11" fmla="*/ 56102 h 299656"/>
                <a:gd name="connsiteX12" fmla="*/ 417767 w 417766"/>
                <a:gd name="connsiteY12" fmla="*/ 56102 h 299656"/>
                <a:gd name="connsiteX13" fmla="*/ 417671 w 417766"/>
                <a:gd name="connsiteY13" fmla="*/ 54673 h 299656"/>
                <a:gd name="connsiteX14" fmla="*/ 417671 w 417766"/>
                <a:gd name="connsiteY14" fmla="*/ 54673 h 299656"/>
                <a:gd name="connsiteX15" fmla="*/ 417576 w 417766"/>
                <a:gd name="connsiteY15" fmla="*/ 53244 h 299656"/>
                <a:gd name="connsiteX16" fmla="*/ 417576 w 417766"/>
                <a:gd name="connsiteY16" fmla="*/ 53244 h 299656"/>
                <a:gd name="connsiteX17" fmla="*/ 417481 w 417766"/>
                <a:gd name="connsiteY17" fmla="*/ 51816 h 299656"/>
                <a:gd name="connsiteX18" fmla="*/ 417481 w 417766"/>
                <a:gd name="connsiteY18" fmla="*/ 51816 h 299656"/>
                <a:gd name="connsiteX19" fmla="*/ 417290 w 417766"/>
                <a:gd name="connsiteY19" fmla="*/ 50387 h 299656"/>
                <a:gd name="connsiteX20" fmla="*/ 417290 w 417766"/>
                <a:gd name="connsiteY20" fmla="*/ 50387 h 299656"/>
                <a:gd name="connsiteX21" fmla="*/ 417100 w 417766"/>
                <a:gd name="connsiteY21" fmla="*/ 48958 h 299656"/>
                <a:gd name="connsiteX22" fmla="*/ 417100 w 417766"/>
                <a:gd name="connsiteY22" fmla="*/ 48958 h 299656"/>
                <a:gd name="connsiteX23" fmla="*/ 416909 w 417766"/>
                <a:gd name="connsiteY23" fmla="*/ 47530 h 299656"/>
                <a:gd name="connsiteX24" fmla="*/ 416909 w 417766"/>
                <a:gd name="connsiteY24" fmla="*/ 47530 h 299656"/>
                <a:gd name="connsiteX25" fmla="*/ 416623 w 417766"/>
                <a:gd name="connsiteY25" fmla="*/ 46101 h 299656"/>
                <a:gd name="connsiteX26" fmla="*/ 416623 w 417766"/>
                <a:gd name="connsiteY26" fmla="*/ 46101 h 299656"/>
                <a:gd name="connsiteX27" fmla="*/ 416338 w 417766"/>
                <a:gd name="connsiteY27" fmla="*/ 44672 h 299656"/>
                <a:gd name="connsiteX28" fmla="*/ 416338 w 417766"/>
                <a:gd name="connsiteY28" fmla="*/ 44672 h 299656"/>
                <a:gd name="connsiteX29" fmla="*/ 415957 w 417766"/>
                <a:gd name="connsiteY29" fmla="*/ 43243 h 299656"/>
                <a:gd name="connsiteX30" fmla="*/ 415957 w 417766"/>
                <a:gd name="connsiteY30" fmla="*/ 43243 h 299656"/>
                <a:gd name="connsiteX31" fmla="*/ 415576 w 417766"/>
                <a:gd name="connsiteY31" fmla="*/ 41910 h 299656"/>
                <a:gd name="connsiteX32" fmla="*/ 415576 w 417766"/>
                <a:gd name="connsiteY32" fmla="*/ 41910 h 299656"/>
                <a:gd name="connsiteX33" fmla="*/ 415195 w 417766"/>
                <a:gd name="connsiteY33" fmla="*/ 40577 h 299656"/>
                <a:gd name="connsiteX34" fmla="*/ 415195 w 417766"/>
                <a:gd name="connsiteY34" fmla="*/ 40577 h 299656"/>
                <a:gd name="connsiteX35" fmla="*/ 414719 w 417766"/>
                <a:gd name="connsiteY35" fmla="*/ 39243 h 299656"/>
                <a:gd name="connsiteX36" fmla="*/ 414719 w 417766"/>
                <a:gd name="connsiteY36" fmla="*/ 39243 h 299656"/>
                <a:gd name="connsiteX37" fmla="*/ 414242 w 417766"/>
                <a:gd name="connsiteY37" fmla="*/ 37909 h 299656"/>
                <a:gd name="connsiteX38" fmla="*/ 414242 w 417766"/>
                <a:gd name="connsiteY38" fmla="*/ 37909 h 299656"/>
                <a:gd name="connsiteX39" fmla="*/ 413766 w 417766"/>
                <a:gd name="connsiteY39" fmla="*/ 36576 h 299656"/>
                <a:gd name="connsiteX40" fmla="*/ 413766 w 417766"/>
                <a:gd name="connsiteY40" fmla="*/ 36576 h 299656"/>
                <a:gd name="connsiteX41" fmla="*/ 413195 w 417766"/>
                <a:gd name="connsiteY41" fmla="*/ 35243 h 299656"/>
                <a:gd name="connsiteX42" fmla="*/ 413195 w 417766"/>
                <a:gd name="connsiteY42" fmla="*/ 35243 h 299656"/>
                <a:gd name="connsiteX43" fmla="*/ 412623 w 417766"/>
                <a:gd name="connsiteY43" fmla="*/ 34004 h 299656"/>
                <a:gd name="connsiteX44" fmla="*/ 412623 w 417766"/>
                <a:gd name="connsiteY44" fmla="*/ 34004 h 299656"/>
                <a:gd name="connsiteX45" fmla="*/ 412052 w 417766"/>
                <a:gd name="connsiteY45" fmla="*/ 32766 h 299656"/>
                <a:gd name="connsiteX46" fmla="*/ 412052 w 417766"/>
                <a:gd name="connsiteY46" fmla="*/ 32766 h 299656"/>
                <a:gd name="connsiteX47" fmla="*/ 411385 w 417766"/>
                <a:gd name="connsiteY47" fmla="*/ 31528 h 299656"/>
                <a:gd name="connsiteX48" fmla="*/ 411385 w 417766"/>
                <a:gd name="connsiteY48" fmla="*/ 31528 h 299656"/>
                <a:gd name="connsiteX49" fmla="*/ 410718 w 417766"/>
                <a:gd name="connsiteY49" fmla="*/ 30289 h 299656"/>
                <a:gd name="connsiteX50" fmla="*/ 410718 w 417766"/>
                <a:gd name="connsiteY50" fmla="*/ 30289 h 299656"/>
                <a:gd name="connsiteX51" fmla="*/ 410051 w 417766"/>
                <a:gd name="connsiteY51" fmla="*/ 29051 h 299656"/>
                <a:gd name="connsiteX52" fmla="*/ 410051 w 417766"/>
                <a:gd name="connsiteY52" fmla="*/ 29051 h 299656"/>
                <a:gd name="connsiteX53" fmla="*/ 409385 w 417766"/>
                <a:gd name="connsiteY53" fmla="*/ 27813 h 299656"/>
                <a:gd name="connsiteX54" fmla="*/ 409385 w 417766"/>
                <a:gd name="connsiteY54" fmla="*/ 27813 h 299656"/>
                <a:gd name="connsiteX55" fmla="*/ 408622 w 417766"/>
                <a:gd name="connsiteY55" fmla="*/ 26670 h 299656"/>
                <a:gd name="connsiteX56" fmla="*/ 408622 w 417766"/>
                <a:gd name="connsiteY56" fmla="*/ 26670 h 299656"/>
                <a:gd name="connsiteX57" fmla="*/ 407861 w 417766"/>
                <a:gd name="connsiteY57" fmla="*/ 25527 h 299656"/>
                <a:gd name="connsiteX58" fmla="*/ 407861 w 417766"/>
                <a:gd name="connsiteY58" fmla="*/ 25527 h 299656"/>
                <a:gd name="connsiteX59" fmla="*/ 407098 w 417766"/>
                <a:gd name="connsiteY59" fmla="*/ 24384 h 299656"/>
                <a:gd name="connsiteX60" fmla="*/ 407098 w 417766"/>
                <a:gd name="connsiteY60" fmla="*/ 24384 h 299656"/>
                <a:gd name="connsiteX61" fmla="*/ 406241 w 417766"/>
                <a:gd name="connsiteY61" fmla="*/ 23241 h 299656"/>
                <a:gd name="connsiteX62" fmla="*/ 406241 w 417766"/>
                <a:gd name="connsiteY62" fmla="*/ 23241 h 299656"/>
                <a:gd name="connsiteX63" fmla="*/ 405384 w 417766"/>
                <a:gd name="connsiteY63" fmla="*/ 22193 h 299656"/>
                <a:gd name="connsiteX64" fmla="*/ 405384 w 417766"/>
                <a:gd name="connsiteY64" fmla="*/ 22193 h 299656"/>
                <a:gd name="connsiteX65" fmla="*/ 404527 w 417766"/>
                <a:gd name="connsiteY65" fmla="*/ 21145 h 299656"/>
                <a:gd name="connsiteX66" fmla="*/ 404527 w 417766"/>
                <a:gd name="connsiteY66" fmla="*/ 21145 h 299656"/>
                <a:gd name="connsiteX67" fmla="*/ 403670 w 417766"/>
                <a:gd name="connsiteY67" fmla="*/ 20098 h 299656"/>
                <a:gd name="connsiteX68" fmla="*/ 403670 w 417766"/>
                <a:gd name="connsiteY68" fmla="*/ 20098 h 299656"/>
                <a:gd name="connsiteX69" fmla="*/ 402717 w 417766"/>
                <a:gd name="connsiteY69" fmla="*/ 19050 h 299656"/>
                <a:gd name="connsiteX70" fmla="*/ 402717 w 417766"/>
                <a:gd name="connsiteY70" fmla="*/ 19050 h 299656"/>
                <a:gd name="connsiteX71" fmla="*/ 401764 w 417766"/>
                <a:gd name="connsiteY71" fmla="*/ 18002 h 299656"/>
                <a:gd name="connsiteX72" fmla="*/ 401764 w 417766"/>
                <a:gd name="connsiteY72" fmla="*/ 18002 h 299656"/>
                <a:gd name="connsiteX73" fmla="*/ 400812 w 417766"/>
                <a:gd name="connsiteY73" fmla="*/ 17050 h 299656"/>
                <a:gd name="connsiteX74" fmla="*/ 400812 w 417766"/>
                <a:gd name="connsiteY74" fmla="*/ 17050 h 299656"/>
                <a:gd name="connsiteX75" fmla="*/ 399860 w 417766"/>
                <a:gd name="connsiteY75" fmla="*/ 16097 h 299656"/>
                <a:gd name="connsiteX76" fmla="*/ 399860 w 417766"/>
                <a:gd name="connsiteY76" fmla="*/ 16097 h 299656"/>
                <a:gd name="connsiteX77" fmla="*/ 398812 w 417766"/>
                <a:gd name="connsiteY77" fmla="*/ 15144 h 299656"/>
                <a:gd name="connsiteX78" fmla="*/ 398812 w 417766"/>
                <a:gd name="connsiteY78" fmla="*/ 15144 h 299656"/>
                <a:gd name="connsiteX79" fmla="*/ 397764 w 417766"/>
                <a:gd name="connsiteY79" fmla="*/ 14192 h 299656"/>
                <a:gd name="connsiteX80" fmla="*/ 397764 w 417766"/>
                <a:gd name="connsiteY80" fmla="*/ 14192 h 299656"/>
                <a:gd name="connsiteX81" fmla="*/ 396716 w 417766"/>
                <a:gd name="connsiteY81" fmla="*/ 13335 h 299656"/>
                <a:gd name="connsiteX82" fmla="*/ 396716 w 417766"/>
                <a:gd name="connsiteY82" fmla="*/ 13335 h 299656"/>
                <a:gd name="connsiteX83" fmla="*/ 395669 w 417766"/>
                <a:gd name="connsiteY83" fmla="*/ 12478 h 299656"/>
                <a:gd name="connsiteX84" fmla="*/ 395669 w 417766"/>
                <a:gd name="connsiteY84" fmla="*/ 12478 h 299656"/>
                <a:gd name="connsiteX85" fmla="*/ 394621 w 417766"/>
                <a:gd name="connsiteY85" fmla="*/ 11620 h 299656"/>
                <a:gd name="connsiteX86" fmla="*/ 394621 w 417766"/>
                <a:gd name="connsiteY86" fmla="*/ 11620 h 299656"/>
                <a:gd name="connsiteX87" fmla="*/ 393478 w 417766"/>
                <a:gd name="connsiteY87" fmla="*/ 10763 h 299656"/>
                <a:gd name="connsiteX88" fmla="*/ 393478 w 417766"/>
                <a:gd name="connsiteY88" fmla="*/ 10763 h 299656"/>
                <a:gd name="connsiteX89" fmla="*/ 392335 w 417766"/>
                <a:gd name="connsiteY89" fmla="*/ 10001 h 299656"/>
                <a:gd name="connsiteX90" fmla="*/ 392335 w 417766"/>
                <a:gd name="connsiteY90" fmla="*/ 10001 h 299656"/>
                <a:gd name="connsiteX91" fmla="*/ 391192 w 417766"/>
                <a:gd name="connsiteY91" fmla="*/ 9239 h 299656"/>
                <a:gd name="connsiteX92" fmla="*/ 391192 w 417766"/>
                <a:gd name="connsiteY92" fmla="*/ 9239 h 299656"/>
                <a:gd name="connsiteX93" fmla="*/ 390049 w 417766"/>
                <a:gd name="connsiteY93" fmla="*/ 8477 h 299656"/>
                <a:gd name="connsiteX94" fmla="*/ 390049 w 417766"/>
                <a:gd name="connsiteY94" fmla="*/ 8477 h 299656"/>
                <a:gd name="connsiteX95" fmla="*/ 388811 w 417766"/>
                <a:gd name="connsiteY95" fmla="*/ 7811 h 299656"/>
                <a:gd name="connsiteX96" fmla="*/ 388811 w 417766"/>
                <a:gd name="connsiteY96" fmla="*/ 7811 h 299656"/>
                <a:gd name="connsiteX97" fmla="*/ 387572 w 417766"/>
                <a:gd name="connsiteY97" fmla="*/ 7144 h 299656"/>
                <a:gd name="connsiteX98" fmla="*/ 387572 w 417766"/>
                <a:gd name="connsiteY98" fmla="*/ 7144 h 299656"/>
                <a:gd name="connsiteX99" fmla="*/ 386334 w 417766"/>
                <a:gd name="connsiteY99" fmla="*/ 6477 h 299656"/>
                <a:gd name="connsiteX100" fmla="*/ 386334 w 417766"/>
                <a:gd name="connsiteY100" fmla="*/ 6477 h 299656"/>
                <a:gd name="connsiteX101" fmla="*/ 385096 w 417766"/>
                <a:gd name="connsiteY101" fmla="*/ 5810 h 299656"/>
                <a:gd name="connsiteX102" fmla="*/ 385096 w 417766"/>
                <a:gd name="connsiteY102" fmla="*/ 5810 h 299656"/>
                <a:gd name="connsiteX103" fmla="*/ 383858 w 417766"/>
                <a:gd name="connsiteY103" fmla="*/ 5239 h 299656"/>
                <a:gd name="connsiteX104" fmla="*/ 383858 w 417766"/>
                <a:gd name="connsiteY104" fmla="*/ 5239 h 299656"/>
                <a:gd name="connsiteX105" fmla="*/ 382619 w 417766"/>
                <a:gd name="connsiteY105" fmla="*/ 4667 h 299656"/>
                <a:gd name="connsiteX106" fmla="*/ 382619 w 417766"/>
                <a:gd name="connsiteY106" fmla="*/ 4667 h 299656"/>
                <a:gd name="connsiteX107" fmla="*/ 381286 w 417766"/>
                <a:gd name="connsiteY107" fmla="*/ 4096 h 299656"/>
                <a:gd name="connsiteX108" fmla="*/ 381286 w 417766"/>
                <a:gd name="connsiteY108" fmla="*/ 4096 h 299656"/>
                <a:gd name="connsiteX109" fmla="*/ 379952 w 417766"/>
                <a:gd name="connsiteY109" fmla="*/ 3620 h 299656"/>
                <a:gd name="connsiteX110" fmla="*/ 379952 w 417766"/>
                <a:gd name="connsiteY110" fmla="*/ 3620 h 299656"/>
                <a:gd name="connsiteX111" fmla="*/ 378619 w 417766"/>
                <a:gd name="connsiteY111" fmla="*/ 3143 h 299656"/>
                <a:gd name="connsiteX112" fmla="*/ 378619 w 417766"/>
                <a:gd name="connsiteY112" fmla="*/ 3143 h 299656"/>
                <a:gd name="connsiteX113" fmla="*/ 377285 w 417766"/>
                <a:gd name="connsiteY113" fmla="*/ 2667 h 299656"/>
                <a:gd name="connsiteX114" fmla="*/ 377285 w 417766"/>
                <a:gd name="connsiteY114" fmla="*/ 2667 h 299656"/>
                <a:gd name="connsiteX115" fmla="*/ 375952 w 417766"/>
                <a:gd name="connsiteY115" fmla="*/ 2286 h 299656"/>
                <a:gd name="connsiteX116" fmla="*/ 375952 w 417766"/>
                <a:gd name="connsiteY116" fmla="*/ 2286 h 299656"/>
                <a:gd name="connsiteX117" fmla="*/ 374618 w 417766"/>
                <a:gd name="connsiteY117" fmla="*/ 1905 h 299656"/>
                <a:gd name="connsiteX118" fmla="*/ 374618 w 417766"/>
                <a:gd name="connsiteY118" fmla="*/ 1905 h 299656"/>
                <a:gd name="connsiteX119" fmla="*/ 373285 w 417766"/>
                <a:gd name="connsiteY119" fmla="*/ 1524 h 299656"/>
                <a:gd name="connsiteX120" fmla="*/ 373285 w 417766"/>
                <a:gd name="connsiteY120" fmla="*/ 1524 h 299656"/>
                <a:gd name="connsiteX121" fmla="*/ 371856 w 417766"/>
                <a:gd name="connsiteY121" fmla="*/ 1238 h 299656"/>
                <a:gd name="connsiteX122" fmla="*/ 371856 w 417766"/>
                <a:gd name="connsiteY122" fmla="*/ 1238 h 299656"/>
                <a:gd name="connsiteX123" fmla="*/ 370427 w 417766"/>
                <a:gd name="connsiteY123" fmla="*/ 952 h 299656"/>
                <a:gd name="connsiteX124" fmla="*/ 370427 w 417766"/>
                <a:gd name="connsiteY124" fmla="*/ 952 h 299656"/>
                <a:gd name="connsiteX125" fmla="*/ 368998 w 417766"/>
                <a:gd name="connsiteY125" fmla="*/ 667 h 299656"/>
                <a:gd name="connsiteX126" fmla="*/ 368998 w 417766"/>
                <a:gd name="connsiteY126" fmla="*/ 667 h 299656"/>
                <a:gd name="connsiteX127" fmla="*/ 367570 w 417766"/>
                <a:gd name="connsiteY127" fmla="*/ 476 h 299656"/>
                <a:gd name="connsiteX128" fmla="*/ 367570 w 417766"/>
                <a:gd name="connsiteY128" fmla="*/ 476 h 299656"/>
                <a:gd name="connsiteX129" fmla="*/ 366141 w 417766"/>
                <a:gd name="connsiteY129" fmla="*/ 285 h 299656"/>
                <a:gd name="connsiteX130" fmla="*/ 366141 w 417766"/>
                <a:gd name="connsiteY130" fmla="*/ 285 h 299656"/>
                <a:gd name="connsiteX131" fmla="*/ 364712 w 417766"/>
                <a:gd name="connsiteY131" fmla="*/ 190 h 299656"/>
                <a:gd name="connsiteX132" fmla="*/ 364712 w 417766"/>
                <a:gd name="connsiteY132" fmla="*/ 190 h 299656"/>
                <a:gd name="connsiteX133" fmla="*/ 363284 w 417766"/>
                <a:gd name="connsiteY133" fmla="*/ 95 h 299656"/>
                <a:gd name="connsiteX134" fmla="*/ 363284 w 417766"/>
                <a:gd name="connsiteY134" fmla="*/ 95 h 299656"/>
                <a:gd name="connsiteX135" fmla="*/ 362807 w 417766"/>
                <a:gd name="connsiteY135" fmla="*/ 95 h 299656"/>
                <a:gd name="connsiteX136" fmla="*/ 360902 w 417766"/>
                <a:gd name="connsiteY136" fmla="*/ 0 h 299656"/>
                <a:gd name="connsiteX137" fmla="*/ 360426 w 417766"/>
                <a:gd name="connsiteY137" fmla="*/ 0 h 299656"/>
                <a:gd name="connsiteX138" fmla="*/ 360426 w 417766"/>
                <a:gd name="connsiteY138" fmla="*/ 0 h 299656"/>
                <a:gd name="connsiteX139" fmla="*/ 340423 w 417766"/>
                <a:gd name="connsiteY139" fmla="*/ 0 h 299656"/>
                <a:gd name="connsiteX140" fmla="*/ 57912 w 417766"/>
                <a:gd name="connsiteY140" fmla="*/ 0 h 299656"/>
                <a:gd name="connsiteX141" fmla="*/ 0 w 417766"/>
                <a:gd name="connsiteY141" fmla="*/ 57626 h 299656"/>
                <a:gd name="connsiteX142" fmla="*/ 0 w 417766"/>
                <a:gd name="connsiteY142" fmla="*/ 57626 h 299656"/>
                <a:gd name="connsiteX143" fmla="*/ 417767 w 417766"/>
                <a:gd name="connsiteY143" fmla="*/ 57626 h 299656"/>
                <a:gd name="connsiteX144" fmla="*/ 417767 w 417766"/>
                <a:gd name="connsiteY144" fmla="*/ 57626 h 299656"/>
                <a:gd name="connsiteX145" fmla="*/ 417767 w 417766"/>
                <a:gd name="connsiteY145" fmla="*/ 57626 h 29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17766" h="299656">
                  <a:moveTo>
                    <a:pt x="0" y="57626"/>
                  </a:moveTo>
                  <a:lnTo>
                    <a:pt x="0" y="77628"/>
                  </a:lnTo>
                  <a:cubicBezTo>
                    <a:pt x="0" y="109347"/>
                    <a:pt x="25908" y="135255"/>
                    <a:pt x="57626" y="135255"/>
                  </a:cubicBezTo>
                  <a:lnTo>
                    <a:pt x="201549" y="135255"/>
                  </a:lnTo>
                  <a:cubicBezTo>
                    <a:pt x="246126" y="135255"/>
                    <a:pt x="282512" y="171640"/>
                    <a:pt x="282512" y="216218"/>
                  </a:cubicBezTo>
                  <a:lnTo>
                    <a:pt x="282512" y="242030"/>
                  </a:lnTo>
                  <a:cubicBezTo>
                    <a:pt x="282512" y="273748"/>
                    <a:pt x="308420" y="299656"/>
                    <a:pt x="340138" y="299656"/>
                  </a:cubicBezTo>
                  <a:lnTo>
                    <a:pt x="360140" y="299656"/>
                  </a:lnTo>
                  <a:cubicBezTo>
                    <a:pt x="391859" y="299656"/>
                    <a:pt x="417767" y="273748"/>
                    <a:pt x="417767" y="242030"/>
                  </a:cubicBezTo>
                  <a:lnTo>
                    <a:pt x="417767" y="77628"/>
                  </a:lnTo>
                  <a:lnTo>
                    <a:pt x="417767" y="57626"/>
                  </a:lnTo>
                  <a:lnTo>
                    <a:pt x="417767" y="56102"/>
                  </a:lnTo>
                  <a:lnTo>
                    <a:pt x="417767" y="56102"/>
                  </a:lnTo>
                  <a:lnTo>
                    <a:pt x="417671" y="54673"/>
                  </a:lnTo>
                  <a:lnTo>
                    <a:pt x="417671" y="54673"/>
                  </a:lnTo>
                  <a:lnTo>
                    <a:pt x="417576" y="53244"/>
                  </a:lnTo>
                  <a:lnTo>
                    <a:pt x="417576" y="53244"/>
                  </a:lnTo>
                  <a:lnTo>
                    <a:pt x="417481" y="51816"/>
                  </a:lnTo>
                  <a:lnTo>
                    <a:pt x="417481" y="51816"/>
                  </a:lnTo>
                  <a:lnTo>
                    <a:pt x="417290" y="50387"/>
                  </a:lnTo>
                  <a:lnTo>
                    <a:pt x="417290" y="50387"/>
                  </a:lnTo>
                  <a:lnTo>
                    <a:pt x="417100" y="48958"/>
                  </a:lnTo>
                  <a:lnTo>
                    <a:pt x="417100" y="48958"/>
                  </a:lnTo>
                  <a:lnTo>
                    <a:pt x="416909" y="47530"/>
                  </a:lnTo>
                  <a:lnTo>
                    <a:pt x="416909" y="47530"/>
                  </a:lnTo>
                  <a:cubicBezTo>
                    <a:pt x="416814" y="47054"/>
                    <a:pt x="416719" y="46577"/>
                    <a:pt x="416623" y="46101"/>
                  </a:cubicBezTo>
                  <a:lnTo>
                    <a:pt x="416623" y="46101"/>
                  </a:lnTo>
                  <a:lnTo>
                    <a:pt x="416338" y="44672"/>
                  </a:lnTo>
                  <a:lnTo>
                    <a:pt x="416338" y="44672"/>
                  </a:lnTo>
                  <a:lnTo>
                    <a:pt x="415957" y="43243"/>
                  </a:lnTo>
                  <a:lnTo>
                    <a:pt x="415957" y="43243"/>
                  </a:lnTo>
                  <a:lnTo>
                    <a:pt x="415576" y="41910"/>
                  </a:lnTo>
                  <a:lnTo>
                    <a:pt x="415576" y="41910"/>
                  </a:lnTo>
                  <a:lnTo>
                    <a:pt x="415195" y="40577"/>
                  </a:lnTo>
                  <a:lnTo>
                    <a:pt x="415195" y="40577"/>
                  </a:lnTo>
                  <a:lnTo>
                    <a:pt x="414719" y="39243"/>
                  </a:lnTo>
                  <a:lnTo>
                    <a:pt x="414719" y="39243"/>
                  </a:lnTo>
                  <a:lnTo>
                    <a:pt x="414242" y="37909"/>
                  </a:lnTo>
                  <a:lnTo>
                    <a:pt x="414242" y="37909"/>
                  </a:lnTo>
                  <a:lnTo>
                    <a:pt x="413766" y="36576"/>
                  </a:lnTo>
                  <a:lnTo>
                    <a:pt x="413766" y="36576"/>
                  </a:lnTo>
                  <a:lnTo>
                    <a:pt x="413195" y="35243"/>
                  </a:lnTo>
                  <a:lnTo>
                    <a:pt x="413195" y="35243"/>
                  </a:lnTo>
                  <a:lnTo>
                    <a:pt x="412623" y="34004"/>
                  </a:lnTo>
                  <a:lnTo>
                    <a:pt x="412623" y="34004"/>
                  </a:lnTo>
                  <a:lnTo>
                    <a:pt x="412052" y="32766"/>
                  </a:lnTo>
                  <a:lnTo>
                    <a:pt x="412052" y="32766"/>
                  </a:lnTo>
                  <a:lnTo>
                    <a:pt x="411385" y="31528"/>
                  </a:lnTo>
                  <a:lnTo>
                    <a:pt x="411385" y="31528"/>
                  </a:lnTo>
                  <a:cubicBezTo>
                    <a:pt x="411194" y="31146"/>
                    <a:pt x="411004" y="30670"/>
                    <a:pt x="410718" y="30289"/>
                  </a:cubicBezTo>
                  <a:lnTo>
                    <a:pt x="410718" y="30289"/>
                  </a:lnTo>
                  <a:lnTo>
                    <a:pt x="410051" y="29051"/>
                  </a:lnTo>
                  <a:lnTo>
                    <a:pt x="410051" y="29051"/>
                  </a:lnTo>
                  <a:cubicBezTo>
                    <a:pt x="409861" y="28670"/>
                    <a:pt x="409575" y="28289"/>
                    <a:pt x="409385" y="27813"/>
                  </a:cubicBezTo>
                  <a:lnTo>
                    <a:pt x="409385" y="27813"/>
                  </a:lnTo>
                  <a:lnTo>
                    <a:pt x="408622" y="26670"/>
                  </a:lnTo>
                  <a:lnTo>
                    <a:pt x="408622" y="26670"/>
                  </a:lnTo>
                  <a:lnTo>
                    <a:pt x="407861" y="25527"/>
                  </a:lnTo>
                  <a:lnTo>
                    <a:pt x="407861" y="25527"/>
                  </a:lnTo>
                  <a:lnTo>
                    <a:pt x="407098" y="24384"/>
                  </a:lnTo>
                  <a:lnTo>
                    <a:pt x="407098" y="24384"/>
                  </a:lnTo>
                  <a:lnTo>
                    <a:pt x="406241" y="23241"/>
                  </a:lnTo>
                  <a:lnTo>
                    <a:pt x="406241" y="23241"/>
                  </a:lnTo>
                  <a:lnTo>
                    <a:pt x="405384" y="22193"/>
                  </a:lnTo>
                  <a:lnTo>
                    <a:pt x="405384" y="22193"/>
                  </a:lnTo>
                  <a:cubicBezTo>
                    <a:pt x="405098" y="21812"/>
                    <a:pt x="404813" y="21431"/>
                    <a:pt x="404527" y="21145"/>
                  </a:cubicBezTo>
                  <a:lnTo>
                    <a:pt x="404527" y="21145"/>
                  </a:lnTo>
                  <a:lnTo>
                    <a:pt x="403670" y="20098"/>
                  </a:lnTo>
                  <a:lnTo>
                    <a:pt x="403670" y="20098"/>
                  </a:lnTo>
                  <a:lnTo>
                    <a:pt x="402717" y="19050"/>
                  </a:lnTo>
                  <a:lnTo>
                    <a:pt x="402717" y="19050"/>
                  </a:lnTo>
                  <a:lnTo>
                    <a:pt x="401764" y="18002"/>
                  </a:lnTo>
                  <a:lnTo>
                    <a:pt x="401764" y="18002"/>
                  </a:lnTo>
                  <a:lnTo>
                    <a:pt x="400812" y="17050"/>
                  </a:lnTo>
                  <a:lnTo>
                    <a:pt x="400812" y="17050"/>
                  </a:lnTo>
                  <a:lnTo>
                    <a:pt x="399860" y="16097"/>
                  </a:lnTo>
                  <a:lnTo>
                    <a:pt x="399860" y="16097"/>
                  </a:lnTo>
                  <a:lnTo>
                    <a:pt x="398812" y="15144"/>
                  </a:lnTo>
                  <a:lnTo>
                    <a:pt x="398812" y="15144"/>
                  </a:lnTo>
                  <a:lnTo>
                    <a:pt x="397764" y="14192"/>
                  </a:lnTo>
                  <a:lnTo>
                    <a:pt x="397764" y="14192"/>
                  </a:lnTo>
                  <a:lnTo>
                    <a:pt x="396716" y="13335"/>
                  </a:lnTo>
                  <a:lnTo>
                    <a:pt x="396716" y="13335"/>
                  </a:lnTo>
                  <a:cubicBezTo>
                    <a:pt x="396335" y="13049"/>
                    <a:pt x="395954" y="12763"/>
                    <a:pt x="395669" y="12478"/>
                  </a:cubicBezTo>
                  <a:lnTo>
                    <a:pt x="395669" y="12478"/>
                  </a:lnTo>
                  <a:cubicBezTo>
                    <a:pt x="395288" y="12192"/>
                    <a:pt x="394906" y="11906"/>
                    <a:pt x="394621" y="11620"/>
                  </a:cubicBezTo>
                  <a:lnTo>
                    <a:pt x="394621" y="11620"/>
                  </a:lnTo>
                  <a:lnTo>
                    <a:pt x="393478" y="10763"/>
                  </a:lnTo>
                  <a:lnTo>
                    <a:pt x="393478" y="10763"/>
                  </a:lnTo>
                  <a:lnTo>
                    <a:pt x="392335" y="10001"/>
                  </a:lnTo>
                  <a:lnTo>
                    <a:pt x="392335" y="10001"/>
                  </a:lnTo>
                  <a:lnTo>
                    <a:pt x="391192" y="9239"/>
                  </a:lnTo>
                  <a:lnTo>
                    <a:pt x="391192" y="9239"/>
                  </a:lnTo>
                  <a:lnTo>
                    <a:pt x="390049" y="8477"/>
                  </a:lnTo>
                  <a:lnTo>
                    <a:pt x="390049" y="8477"/>
                  </a:lnTo>
                  <a:lnTo>
                    <a:pt x="388811" y="7811"/>
                  </a:lnTo>
                  <a:lnTo>
                    <a:pt x="388811" y="7811"/>
                  </a:lnTo>
                  <a:lnTo>
                    <a:pt x="387572" y="7144"/>
                  </a:lnTo>
                  <a:lnTo>
                    <a:pt x="387572" y="7144"/>
                  </a:lnTo>
                  <a:lnTo>
                    <a:pt x="386334" y="6477"/>
                  </a:lnTo>
                  <a:lnTo>
                    <a:pt x="386334" y="6477"/>
                  </a:lnTo>
                  <a:lnTo>
                    <a:pt x="385096" y="5810"/>
                  </a:lnTo>
                  <a:lnTo>
                    <a:pt x="385096" y="5810"/>
                  </a:lnTo>
                  <a:lnTo>
                    <a:pt x="383858" y="5239"/>
                  </a:lnTo>
                  <a:lnTo>
                    <a:pt x="383858" y="5239"/>
                  </a:lnTo>
                  <a:cubicBezTo>
                    <a:pt x="383477" y="5048"/>
                    <a:pt x="383000" y="4858"/>
                    <a:pt x="382619" y="4667"/>
                  </a:cubicBezTo>
                  <a:lnTo>
                    <a:pt x="382619" y="4667"/>
                  </a:lnTo>
                  <a:lnTo>
                    <a:pt x="381286" y="4096"/>
                  </a:lnTo>
                  <a:lnTo>
                    <a:pt x="381286" y="4096"/>
                  </a:lnTo>
                  <a:lnTo>
                    <a:pt x="379952" y="3620"/>
                  </a:lnTo>
                  <a:lnTo>
                    <a:pt x="379952" y="3620"/>
                  </a:lnTo>
                  <a:lnTo>
                    <a:pt x="378619" y="3143"/>
                  </a:lnTo>
                  <a:lnTo>
                    <a:pt x="378619" y="3143"/>
                  </a:lnTo>
                  <a:lnTo>
                    <a:pt x="377285" y="2667"/>
                  </a:lnTo>
                  <a:lnTo>
                    <a:pt x="377285" y="2667"/>
                  </a:lnTo>
                  <a:lnTo>
                    <a:pt x="375952" y="2286"/>
                  </a:lnTo>
                  <a:lnTo>
                    <a:pt x="375952" y="2286"/>
                  </a:lnTo>
                  <a:lnTo>
                    <a:pt x="374618" y="1905"/>
                  </a:lnTo>
                  <a:lnTo>
                    <a:pt x="374618" y="1905"/>
                  </a:lnTo>
                  <a:lnTo>
                    <a:pt x="373285" y="1524"/>
                  </a:lnTo>
                  <a:lnTo>
                    <a:pt x="373285" y="1524"/>
                  </a:lnTo>
                  <a:lnTo>
                    <a:pt x="371856" y="1238"/>
                  </a:lnTo>
                  <a:lnTo>
                    <a:pt x="371856" y="1238"/>
                  </a:lnTo>
                  <a:cubicBezTo>
                    <a:pt x="371380" y="1143"/>
                    <a:pt x="370904" y="1048"/>
                    <a:pt x="370427" y="952"/>
                  </a:cubicBezTo>
                  <a:lnTo>
                    <a:pt x="370427" y="952"/>
                  </a:lnTo>
                  <a:lnTo>
                    <a:pt x="368998" y="667"/>
                  </a:lnTo>
                  <a:lnTo>
                    <a:pt x="368998" y="667"/>
                  </a:lnTo>
                  <a:lnTo>
                    <a:pt x="367570" y="476"/>
                  </a:lnTo>
                  <a:lnTo>
                    <a:pt x="367570" y="476"/>
                  </a:lnTo>
                  <a:lnTo>
                    <a:pt x="366141" y="285"/>
                  </a:lnTo>
                  <a:lnTo>
                    <a:pt x="366141" y="285"/>
                  </a:lnTo>
                  <a:lnTo>
                    <a:pt x="364712" y="190"/>
                  </a:lnTo>
                  <a:lnTo>
                    <a:pt x="364712" y="190"/>
                  </a:lnTo>
                  <a:lnTo>
                    <a:pt x="363284" y="95"/>
                  </a:lnTo>
                  <a:lnTo>
                    <a:pt x="363284" y="95"/>
                  </a:lnTo>
                  <a:lnTo>
                    <a:pt x="362807" y="95"/>
                  </a:lnTo>
                  <a:cubicBezTo>
                    <a:pt x="362141" y="95"/>
                    <a:pt x="361569" y="95"/>
                    <a:pt x="360902" y="0"/>
                  </a:cubicBezTo>
                  <a:lnTo>
                    <a:pt x="360426" y="0"/>
                  </a:lnTo>
                  <a:lnTo>
                    <a:pt x="360426" y="0"/>
                  </a:lnTo>
                  <a:lnTo>
                    <a:pt x="340423" y="0"/>
                  </a:lnTo>
                  <a:lnTo>
                    <a:pt x="57912" y="0"/>
                  </a:lnTo>
                  <a:cubicBezTo>
                    <a:pt x="25908" y="0"/>
                    <a:pt x="0" y="25908"/>
                    <a:pt x="0" y="57626"/>
                  </a:cubicBezTo>
                  <a:lnTo>
                    <a:pt x="0" y="57626"/>
                  </a:lnTo>
                  <a:close/>
                  <a:moveTo>
                    <a:pt x="417767" y="57626"/>
                  </a:moveTo>
                  <a:lnTo>
                    <a:pt x="417767" y="57626"/>
                  </a:lnTo>
                  <a:lnTo>
                    <a:pt x="417767" y="5762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5" name="Freeform: Shape 74">
              <a:extLst>
                <a:ext uri="{FF2B5EF4-FFF2-40B4-BE49-F238E27FC236}">
                  <a16:creationId xmlns:a16="http://schemas.microsoft.com/office/drawing/2014/main" id="{81C386AB-91B8-4AAD-8BEE-4DEC5D3BFA02}"/>
                </a:ext>
              </a:extLst>
            </p:cNvPr>
            <p:cNvSpPr/>
            <p:nvPr/>
          </p:nvSpPr>
          <p:spPr>
            <a:xfrm>
              <a:off x="2750550" y="3676824"/>
              <a:ext cx="1739455" cy="1600200"/>
            </a:xfrm>
            <a:custGeom>
              <a:avLst/>
              <a:gdLst>
                <a:gd name="connsiteX0" fmla="*/ 476 w 1739455"/>
                <a:gd name="connsiteY0" fmla="*/ 514921 h 1600200"/>
                <a:gd name="connsiteX1" fmla="*/ 48006 w 1739455"/>
                <a:gd name="connsiteY1" fmla="*/ 442722 h 1600200"/>
                <a:gd name="connsiteX2" fmla="*/ 234791 w 1739455"/>
                <a:gd name="connsiteY2" fmla="*/ 442722 h 1600200"/>
                <a:gd name="connsiteX3" fmla="*/ 319373 w 1739455"/>
                <a:gd name="connsiteY3" fmla="*/ 508063 h 1600200"/>
                <a:gd name="connsiteX4" fmla="*/ 319373 w 1739455"/>
                <a:gd name="connsiteY4" fmla="*/ 527018 h 1600200"/>
                <a:gd name="connsiteX5" fmla="*/ 377000 w 1739455"/>
                <a:gd name="connsiteY5" fmla="*/ 584645 h 1600200"/>
                <a:gd name="connsiteX6" fmla="*/ 405098 w 1739455"/>
                <a:gd name="connsiteY6" fmla="*/ 584645 h 1600200"/>
                <a:gd name="connsiteX7" fmla="*/ 486061 w 1739455"/>
                <a:gd name="connsiteY7" fmla="*/ 665607 h 1600200"/>
                <a:gd name="connsiteX8" fmla="*/ 486061 w 1739455"/>
                <a:gd name="connsiteY8" fmla="*/ 672751 h 1600200"/>
                <a:gd name="connsiteX9" fmla="*/ 486061 w 1739455"/>
                <a:gd name="connsiteY9" fmla="*/ 674275 h 1600200"/>
                <a:gd name="connsiteX10" fmla="*/ 486061 w 1739455"/>
                <a:gd name="connsiteY10" fmla="*/ 674275 h 1600200"/>
                <a:gd name="connsiteX11" fmla="*/ 486156 w 1739455"/>
                <a:gd name="connsiteY11" fmla="*/ 675704 h 1600200"/>
                <a:gd name="connsiteX12" fmla="*/ 486156 w 1739455"/>
                <a:gd name="connsiteY12" fmla="*/ 675704 h 1600200"/>
                <a:gd name="connsiteX13" fmla="*/ 486251 w 1739455"/>
                <a:gd name="connsiteY13" fmla="*/ 677132 h 1600200"/>
                <a:gd name="connsiteX14" fmla="*/ 486251 w 1739455"/>
                <a:gd name="connsiteY14" fmla="*/ 677132 h 1600200"/>
                <a:gd name="connsiteX15" fmla="*/ 486346 w 1739455"/>
                <a:gd name="connsiteY15" fmla="*/ 678561 h 1600200"/>
                <a:gd name="connsiteX16" fmla="*/ 486346 w 1739455"/>
                <a:gd name="connsiteY16" fmla="*/ 678561 h 1600200"/>
                <a:gd name="connsiteX17" fmla="*/ 486537 w 1739455"/>
                <a:gd name="connsiteY17" fmla="*/ 679990 h 1600200"/>
                <a:gd name="connsiteX18" fmla="*/ 486537 w 1739455"/>
                <a:gd name="connsiteY18" fmla="*/ 679990 h 1600200"/>
                <a:gd name="connsiteX19" fmla="*/ 486728 w 1739455"/>
                <a:gd name="connsiteY19" fmla="*/ 681419 h 1600200"/>
                <a:gd name="connsiteX20" fmla="*/ 486728 w 1739455"/>
                <a:gd name="connsiteY20" fmla="*/ 681419 h 1600200"/>
                <a:gd name="connsiteX21" fmla="*/ 486918 w 1739455"/>
                <a:gd name="connsiteY21" fmla="*/ 682847 h 1600200"/>
                <a:gd name="connsiteX22" fmla="*/ 486918 w 1739455"/>
                <a:gd name="connsiteY22" fmla="*/ 682847 h 1600200"/>
                <a:gd name="connsiteX23" fmla="*/ 509206 w 1739455"/>
                <a:gd name="connsiteY23" fmla="*/ 718852 h 1600200"/>
                <a:gd name="connsiteX24" fmla="*/ 509206 w 1739455"/>
                <a:gd name="connsiteY24" fmla="*/ 718852 h 1600200"/>
                <a:gd name="connsiteX25" fmla="*/ 510350 w 1739455"/>
                <a:gd name="connsiteY25" fmla="*/ 719709 h 1600200"/>
                <a:gd name="connsiteX26" fmla="*/ 510350 w 1739455"/>
                <a:gd name="connsiteY26" fmla="*/ 719709 h 1600200"/>
                <a:gd name="connsiteX27" fmla="*/ 511493 w 1739455"/>
                <a:gd name="connsiteY27" fmla="*/ 720471 h 1600200"/>
                <a:gd name="connsiteX28" fmla="*/ 511493 w 1739455"/>
                <a:gd name="connsiteY28" fmla="*/ 720471 h 1600200"/>
                <a:gd name="connsiteX29" fmla="*/ 512636 w 1739455"/>
                <a:gd name="connsiteY29" fmla="*/ 721233 h 1600200"/>
                <a:gd name="connsiteX30" fmla="*/ 512636 w 1739455"/>
                <a:gd name="connsiteY30" fmla="*/ 721233 h 1600200"/>
                <a:gd name="connsiteX31" fmla="*/ 513779 w 1739455"/>
                <a:gd name="connsiteY31" fmla="*/ 721995 h 1600200"/>
                <a:gd name="connsiteX32" fmla="*/ 513779 w 1739455"/>
                <a:gd name="connsiteY32" fmla="*/ 721995 h 1600200"/>
                <a:gd name="connsiteX33" fmla="*/ 514350 w 1739455"/>
                <a:gd name="connsiteY33" fmla="*/ 722281 h 1600200"/>
                <a:gd name="connsiteX34" fmla="*/ 515684 w 1739455"/>
                <a:gd name="connsiteY34" fmla="*/ 723043 h 1600200"/>
                <a:gd name="connsiteX35" fmla="*/ 516255 w 1739455"/>
                <a:gd name="connsiteY35" fmla="*/ 723329 h 1600200"/>
                <a:gd name="connsiteX36" fmla="*/ 516255 w 1739455"/>
                <a:gd name="connsiteY36" fmla="*/ 723329 h 1600200"/>
                <a:gd name="connsiteX37" fmla="*/ 517493 w 1739455"/>
                <a:gd name="connsiteY37" fmla="*/ 723995 h 1600200"/>
                <a:gd name="connsiteX38" fmla="*/ 517493 w 1739455"/>
                <a:gd name="connsiteY38" fmla="*/ 723995 h 1600200"/>
                <a:gd name="connsiteX39" fmla="*/ 518731 w 1739455"/>
                <a:gd name="connsiteY39" fmla="*/ 724662 h 1600200"/>
                <a:gd name="connsiteX40" fmla="*/ 518731 w 1739455"/>
                <a:gd name="connsiteY40" fmla="*/ 724662 h 1600200"/>
                <a:gd name="connsiteX41" fmla="*/ 519970 w 1739455"/>
                <a:gd name="connsiteY41" fmla="*/ 725234 h 1600200"/>
                <a:gd name="connsiteX42" fmla="*/ 519970 w 1739455"/>
                <a:gd name="connsiteY42" fmla="*/ 725234 h 1600200"/>
                <a:gd name="connsiteX43" fmla="*/ 521208 w 1739455"/>
                <a:gd name="connsiteY43" fmla="*/ 725805 h 1600200"/>
                <a:gd name="connsiteX44" fmla="*/ 521208 w 1739455"/>
                <a:gd name="connsiteY44" fmla="*/ 725805 h 1600200"/>
                <a:gd name="connsiteX45" fmla="*/ 522542 w 1739455"/>
                <a:gd name="connsiteY45" fmla="*/ 726377 h 1600200"/>
                <a:gd name="connsiteX46" fmla="*/ 522542 w 1739455"/>
                <a:gd name="connsiteY46" fmla="*/ 726377 h 1600200"/>
                <a:gd name="connsiteX47" fmla="*/ 523875 w 1739455"/>
                <a:gd name="connsiteY47" fmla="*/ 726853 h 1600200"/>
                <a:gd name="connsiteX48" fmla="*/ 523875 w 1739455"/>
                <a:gd name="connsiteY48" fmla="*/ 726853 h 1600200"/>
                <a:gd name="connsiteX49" fmla="*/ 525209 w 1739455"/>
                <a:gd name="connsiteY49" fmla="*/ 727329 h 1600200"/>
                <a:gd name="connsiteX50" fmla="*/ 525209 w 1739455"/>
                <a:gd name="connsiteY50" fmla="*/ 727329 h 1600200"/>
                <a:gd name="connsiteX51" fmla="*/ 525494 w 1739455"/>
                <a:gd name="connsiteY51" fmla="*/ 727424 h 1600200"/>
                <a:gd name="connsiteX52" fmla="*/ 527590 w 1739455"/>
                <a:gd name="connsiteY52" fmla="*/ 728091 h 1600200"/>
                <a:gd name="connsiteX53" fmla="*/ 527876 w 1739455"/>
                <a:gd name="connsiteY53" fmla="*/ 728186 h 1600200"/>
                <a:gd name="connsiteX54" fmla="*/ 527876 w 1739455"/>
                <a:gd name="connsiteY54" fmla="*/ 728186 h 1600200"/>
                <a:gd name="connsiteX55" fmla="*/ 529209 w 1739455"/>
                <a:gd name="connsiteY55" fmla="*/ 728567 h 1600200"/>
                <a:gd name="connsiteX56" fmla="*/ 529209 w 1739455"/>
                <a:gd name="connsiteY56" fmla="*/ 728567 h 1600200"/>
                <a:gd name="connsiteX57" fmla="*/ 530543 w 1739455"/>
                <a:gd name="connsiteY57" fmla="*/ 728948 h 1600200"/>
                <a:gd name="connsiteX58" fmla="*/ 530543 w 1739455"/>
                <a:gd name="connsiteY58" fmla="*/ 728948 h 1600200"/>
                <a:gd name="connsiteX59" fmla="*/ 531971 w 1739455"/>
                <a:gd name="connsiteY59" fmla="*/ 729234 h 1600200"/>
                <a:gd name="connsiteX60" fmla="*/ 531971 w 1739455"/>
                <a:gd name="connsiteY60" fmla="*/ 729234 h 1600200"/>
                <a:gd name="connsiteX61" fmla="*/ 533400 w 1739455"/>
                <a:gd name="connsiteY61" fmla="*/ 729520 h 1600200"/>
                <a:gd name="connsiteX62" fmla="*/ 533400 w 1739455"/>
                <a:gd name="connsiteY62" fmla="*/ 729520 h 1600200"/>
                <a:gd name="connsiteX63" fmla="*/ 533686 w 1739455"/>
                <a:gd name="connsiteY63" fmla="*/ 729520 h 1600200"/>
                <a:gd name="connsiteX64" fmla="*/ 536067 w 1739455"/>
                <a:gd name="connsiteY64" fmla="*/ 729901 h 1600200"/>
                <a:gd name="connsiteX65" fmla="*/ 536353 w 1739455"/>
                <a:gd name="connsiteY65" fmla="*/ 729901 h 1600200"/>
                <a:gd name="connsiteX66" fmla="*/ 536353 w 1739455"/>
                <a:gd name="connsiteY66" fmla="*/ 729901 h 1600200"/>
                <a:gd name="connsiteX67" fmla="*/ 537781 w 1739455"/>
                <a:gd name="connsiteY67" fmla="*/ 730091 h 1600200"/>
                <a:gd name="connsiteX68" fmla="*/ 537781 w 1739455"/>
                <a:gd name="connsiteY68" fmla="*/ 730091 h 1600200"/>
                <a:gd name="connsiteX69" fmla="*/ 539210 w 1739455"/>
                <a:gd name="connsiteY69" fmla="*/ 730187 h 1600200"/>
                <a:gd name="connsiteX70" fmla="*/ 539210 w 1739455"/>
                <a:gd name="connsiteY70" fmla="*/ 730187 h 1600200"/>
                <a:gd name="connsiteX71" fmla="*/ 540639 w 1739455"/>
                <a:gd name="connsiteY71" fmla="*/ 730282 h 1600200"/>
                <a:gd name="connsiteX72" fmla="*/ 540639 w 1739455"/>
                <a:gd name="connsiteY72" fmla="*/ 730282 h 1600200"/>
                <a:gd name="connsiteX73" fmla="*/ 541115 w 1739455"/>
                <a:gd name="connsiteY73" fmla="*/ 730282 h 1600200"/>
                <a:gd name="connsiteX74" fmla="*/ 544259 w 1739455"/>
                <a:gd name="connsiteY74" fmla="*/ 730377 h 1600200"/>
                <a:gd name="connsiteX75" fmla="*/ 563594 w 1739455"/>
                <a:gd name="connsiteY75" fmla="*/ 730377 h 1600200"/>
                <a:gd name="connsiteX76" fmla="*/ 565880 w 1739455"/>
                <a:gd name="connsiteY76" fmla="*/ 730377 h 1600200"/>
                <a:gd name="connsiteX77" fmla="*/ 646843 w 1739455"/>
                <a:gd name="connsiteY77" fmla="*/ 811339 h 1600200"/>
                <a:gd name="connsiteX78" fmla="*/ 646843 w 1739455"/>
                <a:gd name="connsiteY78" fmla="*/ 814864 h 1600200"/>
                <a:gd name="connsiteX79" fmla="*/ 646843 w 1739455"/>
                <a:gd name="connsiteY79" fmla="*/ 816388 h 1600200"/>
                <a:gd name="connsiteX80" fmla="*/ 646843 w 1739455"/>
                <a:gd name="connsiteY80" fmla="*/ 816388 h 1600200"/>
                <a:gd name="connsiteX81" fmla="*/ 646938 w 1739455"/>
                <a:gd name="connsiteY81" fmla="*/ 817817 h 1600200"/>
                <a:gd name="connsiteX82" fmla="*/ 646938 w 1739455"/>
                <a:gd name="connsiteY82" fmla="*/ 817817 h 1600200"/>
                <a:gd name="connsiteX83" fmla="*/ 647033 w 1739455"/>
                <a:gd name="connsiteY83" fmla="*/ 819245 h 1600200"/>
                <a:gd name="connsiteX84" fmla="*/ 647033 w 1739455"/>
                <a:gd name="connsiteY84" fmla="*/ 819245 h 1600200"/>
                <a:gd name="connsiteX85" fmla="*/ 647129 w 1739455"/>
                <a:gd name="connsiteY85" fmla="*/ 820674 h 1600200"/>
                <a:gd name="connsiteX86" fmla="*/ 647129 w 1739455"/>
                <a:gd name="connsiteY86" fmla="*/ 820674 h 1600200"/>
                <a:gd name="connsiteX87" fmla="*/ 647319 w 1739455"/>
                <a:gd name="connsiteY87" fmla="*/ 822103 h 1600200"/>
                <a:gd name="connsiteX88" fmla="*/ 647319 w 1739455"/>
                <a:gd name="connsiteY88" fmla="*/ 822103 h 1600200"/>
                <a:gd name="connsiteX89" fmla="*/ 647510 w 1739455"/>
                <a:gd name="connsiteY89" fmla="*/ 823531 h 1600200"/>
                <a:gd name="connsiteX90" fmla="*/ 647510 w 1739455"/>
                <a:gd name="connsiteY90" fmla="*/ 823531 h 1600200"/>
                <a:gd name="connsiteX91" fmla="*/ 647795 w 1739455"/>
                <a:gd name="connsiteY91" fmla="*/ 824960 h 1600200"/>
                <a:gd name="connsiteX92" fmla="*/ 647795 w 1739455"/>
                <a:gd name="connsiteY92" fmla="*/ 824960 h 1600200"/>
                <a:gd name="connsiteX93" fmla="*/ 648081 w 1739455"/>
                <a:gd name="connsiteY93" fmla="*/ 826389 h 1600200"/>
                <a:gd name="connsiteX94" fmla="*/ 648081 w 1739455"/>
                <a:gd name="connsiteY94" fmla="*/ 826389 h 1600200"/>
                <a:gd name="connsiteX95" fmla="*/ 648367 w 1739455"/>
                <a:gd name="connsiteY95" fmla="*/ 827818 h 1600200"/>
                <a:gd name="connsiteX96" fmla="*/ 648367 w 1739455"/>
                <a:gd name="connsiteY96" fmla="*/ 827818 h 1600200"/>
                <a:gd name="connsiteX97" fmla="*/ 648748 w 1739455"/>
                <a:gd name="connsiteY97" fmla="*/ 829247 h 1600200"/>
                <a:gd name="connsiteX98" fmla="*/ 648748 w 1739455"/>
                <a:gd name="connsiteY98" fmla="*/ 829247 h 1600200"/>
                <a:gd name="connsiteX99" fmla="*/ 700088 w 1739455"/>
                <a:gd name="connsiteY99" fmla="*/ 872300 h 1600200"/>
                <a:gd name="connsiteX100" fmla="*/ 700088 w 1739455"/>
                <a:gd name="connsiteY100" fmla="*/ 872300 h 1600200"/>
                <a:gd name="connsiteX101" fmla="*/ 701516 w 1739455"/>
                <a:gd name="connsiteY101" fmla="*/ 872395 h 1600200"/>
                <a:gd name="connsiteX102" fmla="*/ 701516 w 1739455"/>
                <a:gd name="connsiteY102" fmla="*/ 872395 h 1600200"/>
                <a:gd name="connsiteX103" fmla="*/ 701993 w 1739455"/>
                <a:gd name="connsiteY103" fmla="*/ 872395 h 1600200"/>
                <a:gd name="connsiteX104" fmla="*/ 705136 w 1739455"/>
                <a:gd name="connsiteY104" fmla="*/ 872490 h 1600200"/>
                <a:gd name="connsiteX105" fmla="*/ 712565 w 1739455"/>
                <a:gd name="connsiteY105" fmla="*/ 872490 h 1600200"/>
                <a:gd name="connsiteX106" fmla="*/ 793528 w 1739455"/>
                <a:gd name="connsiteY106" fmla="*/ 953453 h 1600200"/>
                <a:gd name="connsiteX107" fmla="*/ 793528 w 1739455"/>
                <a:gd name="connsiteY107" fmla="*/ 956977 h 1600200"/>
                <a:gd name="connsiteX108" fmla="*/ 793528 w 1739455"/>
                <a:gd name="connsiteY108" fmla="*/ 958501 h 1600200"/>
                <a:gd name="connsiteX109" fmla="*/ 793528 w 1739455"/>
                <a:gd name="connsiteY109" fmla="*/ 958501 h 1600200"/>
                <a:gd name="connsiteX110" fmla="*/ 793623 w 1739455"/>
                <a:gd name="connsiteY110" fmla="*/ 959930 h 1600200"/>
                <a:gd name="connsiteX111" fmla="*/ 793623 w 1739455"/>
                <a:gd name="connsiteY111" fmla="*/ 959930 h 1600200"/>
                <a:gd name="connsiteX112" fmla="*/ 793718 w 1739455"/>
                <a:gd name="connsiteY112" fmla="*/ 961358 h 1600200"/>
                <a:gd name="connsiteX113" fmla="*/ 793718 w 1739455"/>
                <a:gd name="connsiteY113" fmla="*/ 961358 h 1600200"/>
                <a:gd name="connsiteX114" fmla="*/ 793813 w 1739455"/>
                <a:gd name="connsiteY114" fmla="*/ 962787 h 1600200"/>
                <a:gd name="connsiteX115" fmla="*/ 793813 w 1739455"/>
                <a:gd name="connsiteY115" fmla="*/ 962787 h 1600200"/>
                <a:gd name="connsiteX116" fmla="*/ 794004 w 1739455"/>
                <a:gd name="connsiteY116" fmla="*/ 964216 h 1600200"/>
                <a:gd name="connsiteX117" fmla="*/ 794004 w 1739455"/>
                <a:gd name="connsiteY117" fmla="*/ 964216 h 1600200"/>
                <a:gd name="connsiteX118" fmla="*/ 794195 w 1739455"/>
                <a:gd name="connsiteY118" fmla="*/ 965645 h 1600200"/>
                <a:gd name="connsiteX119" fmla="*/ 794195 w 1739455"/>
                <a:gd name="connsiteY119" fmla="*/ 965645 h 1600200"/>
                <a:gd name="connsiteX120" fmla="*/ 823151 w 1739455"/>
                <a:gd name="connsiteY120" fmla="*/ 1007269 h 1600200"/>
                <a:gd name="connsiteX121" fmla="*/ 823722 w 1739455"/>
                <a:gd name="connsiteY121" fmla="*/ 1007555 h 1600200"/>
                <a:gd name="connsiteX122" fmla="*/ 823722 w 1739455"/>
                <a:gd name="connsiteY122" fmla="*/ 1007555 h 1600200"/>
                <a:gd name="connsiteX123" fmla="*/ 824960 w 1739455"/>
                <a:gd name="connsiteY123" fmla="*/ 1008221 h 1600200"/>
                <a:gd name="connsiteX124" fmla="*/ 824960 w 1739455"/>
                <a:gd name="connsiteY124" fmla="*/ 1008221 h 1600200"/>
                <a:gd name="connsiteX125" fmla="*/ 826198 w 1739455"/>
                <a:gd name="connsiteY125" fmla="*/ 1008888 h 1600200"/>
                <a:gd name="connsiteX126" fmla="*/ 826198 w 1739455"/>
                <a:gd name="connsiteY126" fmla="*/ 1008888 h 1600200"/>
                <a:gd name="connsiteX127" fmla="*/ 827437 w 1739455"/>
                <a:gd name="connsiteY127" fmla="*/ 1009460 h 1600200"/>
                <a:gd name="connsiteX128" fmla="*/ 827437 w 1739455"/>
                <a:gd name="connsiteY128" fmla="*/ 1009460 h 1600200"/>
                <a:gd name="connsiteX129" fmla="*/ 828675 w 1739455"/>
                <a:gd name="connsiteY129" fmla="*/ 1010031 h 1600200"/>
                <a:gd name="connsiteX130" fmla="*/ 828675 w 1739455"/>
                <a:gd name="connsiteY130" fmla="*/ 1010031 h 1600200"/>
                <a:gd name="connsiteX131" fmla="*/ 830009 w 1739455"/>
                <a:gd name="connsiteY131" fmla="*/ 1010603 h 1600200"/>
                <a:gd name="connsiteX132" fmla="*/ 830009 w 1739455"/>
                <a:gd name="connsiteY132" fmla="*/ 1010603 h 1600200"/>
                <a:gd name="connsiteX133" fmla="*/ 831342 w 1739455"/>
                <a:gd name="connsiteY133" fmla="*/ 1011079 h 1600200"/>
                <a:gd name="connsiteX134" fmla="*/ 831342 w 1739455"/>
                <a:gd name="connsiteY134" fmla="*/ 1011079 h 1600200"/>
                <a:gd name="connsiteX135" fmla="*/ 832676 w 1739455"/>
                <a:gd name="connsiteY135" fmla="*/ 1011555 h 1600200"/>
                <a:gd name="connsiteX136" fmla="*/ 832676 w 1739455"/>
                <a:gd name="connsiteY136" fmla="*/ 1011555 h 1600200"/>
                <a:gd name="connsiteX137" fmla="*/ 832961 w 1739455"/>
                <a:gd name="connsiteY137" fmla="*/ 1011650 h 1600200"/>
                <a:gd name="connsiteX138" fmla="*/ 835057 w 1739455"/>
                <a:gd name="connsiteY138" fmla="*/ 1012317 h 1600200"/>
                <a:gd name="connsiteX139" fmla="*/ 835343 w 1739455"/>
                <a:gd name="connsiteY139" fmla="*/ 1012412 h 1600200"/>
                <a:gd name="connsiteX140" fmla="*/ 835343 w 1739455"/>
                <a:gd name="connsiteY140" fmla="*/ 1012412 h 1600200"/>
                <a:gd name="connsiteX141" fmla="*/ 836676 w 1739455"/>
                <a:gd name="connsiteY141" fmla="*/ 1012793 h 1600200"/>
                <a:gd name="connsiteX142" fmla="*/ 836676 w 1739455"/>
                <a:gd name="connsiteY142" fmla="*/ 1012793 h 1600200"/>
                <a:gd name="connsiteX143" fmla="*/ 838010 w 1739455"/>
                <a:gd name="connsiteY143" fmla="*/ 1013174 h 1600200"/>
                <a:gd name="connsiteX144" fmla="*/ 838010 w 1739455"/>
                <a:gd name="connsiteY144" fmla="*/ 1013174 h 1600200"/>
                <a:gd name="connsiteX145" fmla="*/ 839438 w 1739455"/>
                <a:gd name="connsiteY145" fmla="*/ 1013460 h 1600200"/>
                <a:gd name="connsiteX146" fmla="*/ 839438 w 1739455"/>
                <a:gd name="connsiteY146" fmla="*/ 1013460 h 1600200"/>
                <a:gd name="connsiteX147" fmla="*/ 840867 w 1739455"/>
                <a:gd name="connsiteY147" fmla="*/ 1013746 h 1600200"/>
                <a:gd name="connsiteX148" fmla="*/ 840867 w 1739455"/>
                <a:gd name="connsiteY148" fmla="*/ 1013746 h 1600200"/>
                <a:gd name="connsiteX149" fmla="*/ 841153 w 1739455"/>
                <a:gd name="connsiteY149" fmla="*/ 1013746 h 1600200"/>
                <a:gd name="connsiteX150" fmla="*/ 843534 w 1739455"/>
                <a:gd name="connsiteY150" fmla="*/ 1014127 h 1600200"/>
                <a:gd name="connsiteX151" fmla="*/ 843820 w 1739455"/>
                <a:gd name="connsiteY151" fmla="*/ 1014127 h 1600200"/>
                <a:gd name="connsiteX152" fmla="*/ 843820 w 1739455"/>
                <a:gd name="connsiteY152" fmla="*/ 1014127 h 1600200"/>
                <a:gd name="connsiteX153" fmla="*/ 845248 w 1739455"/>
                <a:gd name="connsiteY153" fmla="*/ 1014317 h 1600200"/>
                <a:gd name="connsiteX154" fmla="*/ 845248 w 1739455"/>
                <a:gd name="connsiteY154" fmla="*/ 1014317 h 1600200"/>
                <a:gd name="connsiteX155" fmla="*/ 846677 w 1739455"/>
                <a:gd name="connsiteY155" fmla="*/ 1014413 h 1600200"/>
                <a:gd name="connsiteX156" fmla="*/ 846677 w 1739455"/>
                <a:gd name="connsiteY156" fmla="*/ 1014413 h 1600200"/>
                <a:gd name="connsiteX157" fmla="*/ 848106 w 1739455"/>
                <a:gd name="connsiteY157" fmla="*/ 1014508 h 1600200"/>
                <a:gd name="connsiteX158" fmla="*/ 848106 w 1739455"/>
                <a:gd name="connsiteY158" fmla="*/ 1014508 h 1600200"/>
                <a:gd name="connsiteX159" fmla="*/ 848582 w 1739455"/>
                <a:gd name="connsiteY159" fmla="*/ 1014508 h 1600200"/>
                <a:gd name="connsiteX160" fmla="*/ 851726 w 1739455"/>
                <a:gd name="connsiteY160" fmla="*/ 1014603 h 1600200"/>
                <a:gd name="connsiteX161" fmla="*/ 871156 w 1739455"/>
                <a:gd name="connsiteY161" fmla="*/ 1014603 h 1600200"/>
                <a:gd name="connsiteX162" fmla="*/ 878110 w 1739455"/>
                <a:gd name="connsiteY162" fmla="*/ 1014603 h 1600200"/>
                <a:gd name="connsiteX163" fmla="*/ 959072 w 1739455"/>
                <a:gd name="connsiteY163" fmla="*/ 1095566 h 1600200"/>
                <a:gd name="connsiteX164" fmla="*/ 959072 w 1739455"/>
                <a:gd name="connsiteY164" fmla="*/ 1105376 h 1600200"/>
                <a:gd name="connsiteX165" fmla="*/ 959072 w 1739455"/>
                <a:gd name="connsiteY165" fmla="*/ 1106805 h 1600200"/>
                <a:gd name="connsiteX166" fmla="*/ 959072 w 1739455"/>
                <a:gd name="connsiteY166" fmla="*/ 1106805 h 1600200"/>
                <a:gd name="connsiteX167" fmla="*/ 959168 w 1739455"/>
                <a:gd name="connsiteY167" fmla="*/ 1108234 h 1600200"/>
                <a:gd name="connsiteX168" fmla="*/ 959168 w 1739455"/>
                <a:gd name="connsiteY168" fmla="*/ 1108234 h 1600200"/>
                <a:gd name="connsiteX169" fmla="*/ 959263 w 1739455"/>
                <a:gd name="connsiteY169" fmla="*/ 1109663 h 1600200"/>
                <a:gd name="connsiteX170" fmla="*/ 959263 w 1739455"/>
                <a:gd name="connsiteY170" fmla="*/ 1109663 h 1600200"/>
                <a:gd name="connsiteX171" fmla="*/ 959358 w 1739455"/>
                <a:gd name="connsiteY171" fmla="*/ 1111091 h 1600200"/>
                <a:gd name="connsiteX172" fmla="*/ 959358 w 1739455"/>
                <a:gd name="connsiteY172" fmla="*/ 1111091 h 1600200"/>
                <a:gd name="connsiteX173" fmla="*/ 959548 w 1739455"/>
                <a:gd name="connsiteY173" fmla="*/ 1112520 h 1600200"/>
                <a:gd name="connsiteX174" fmla="*/ 959548 w 1739455"/>
                <a:gd name="connsiteY174" fmla="*/ 1112520 h 1600200"/>
                <a:gd name="connsiteX175" fmla="*/ 959739 w 1739455"/>
                <a:gd name="connsiteY175" fmla="*/ 1113949 h 1600200"/>
                <a:gd name="connsiteX176" fmla="*/ 959739 w 1739455"/>
                <a:gd name="connsiteY176" fmla="*/ 1113949 h 1600200"/>
                <a:gd name="connsiteX177" fmla="*/ 959930 w 1739455"/>
                <a:gd name="connsiteY177" fmla="*/ 1115378 h 1600200"/>
                <a:gd name="connsiteX178" fmla="*/ 959930 w 1739455"/>
                <a:gd name="connsiteY178" fmla="*/ 1115378 h 1600200"/>
                <a:gd name="connsiteX179" fmla="*/ 960215 w 1739455"/>
                <a:gd name="connsiteY179" fmla="*/ 1116806 h 1600200"/>
                <a:gd name="connsiteX180" fmla="*/ 960215 w 1739455"/>
                <a:gd name="connsiteY180" fmla="*/ 1116806 h 1600200"/>
                <a:gd name="connsiteX181" fmla="*/ 960501 w 1739455"/>
                <a:gd name="connsiteY181" fmla="*/ 1118235 h 1600200"/>
                <a:gd name="connsiteX182" fmla="*/ 960501 w 1739455"/>
                <a:gd name="connsiteY182" fmla="*/ 1118235 h 1600200"/>
                <a:gd name="connsiteX183" fmla="*/ 960882 w 1739455"/>
                <a:gd name="connsiteY183" fmla="*/ 1119664 h 1600200"/>
                <a:gd name="connsiteX184" fmla="*/ 960882 w 1739455"/>
                <a:gd name="connsiteY184" fmla="*/ 1119664 h 1600200"/>
                <a:gd name="connsiteX185" fmla="*/ 961263 w 1739455"/>
                <a:gd name="connsiteY185" fmla="*/ 1120997 h 1600200"/>
                <a:gd name="connsiteX186" fmla="*/ 961263 w 1739455"/>
                <a:gd name="connsiteY186" fmla="*/ 1120997 h 1600200"/>
                <a:gd name="connsiteX187" fmla="*/ 961644 w 1739455"/>
                <a:gd name="connsiteY187" fmla="*/ 1122331 h 1600200"/>
                <a:gd name="connsiteX188" fmla="*/ 961644 w 1739455"/>
                <a:gd name="connsiteY188" fmla="*/ 1122331 h 1600200"/>
                <a:gd name="connsiteX189" fmla="*/ 962120 w 1739455"/>
                <a:gd name="connsiteY189" fmla="*/ 1123664 h 1600200"/>
                <a:gd name="connsiteX190" fmla="*/ 962120 w 1739455"/>
                <a:gd name="connsiteY190" fmla="*/ 1123664 h 1600200"/>
                <a:gd name="connsiteX191" fmla="*/ 962597 w 1739455"/>
                <a:gd name="connsiteY191" fmla="*/ 1124998 h 1600200"/>
                <a:gd name="connsiteX192" fmla="*/ 962597 w 1739455"/>
                <a:gd name="connsiteY192" fmla="*/ 1124998 h 1600200"/>
                <a:gd name="connsiteX193" fmla="*/ 963073 w 1739455"/>
                <a:gd name="connsiteY193" fmla="*/ 1126331 h 1600200"/>
                <a:gd name="connsiteX194" fmla="*/ 963073 w 1739455"/>
                <a:gd name="connsiteY194" fmla="*/ 1126331 h 1600200"/>
                <a:gd name="connsiteX195" fmla="*/ 963644 w 1739455"/>
                <a:gd name="connsiteY195" fmla="*/ 1127665 h 1600200"/>
                <a:gd name="connsiteX196" fmla="*/ 963644 w 1739455"/>
                <a:gd name="connsiteY196" fmla="*/ 1127665 h 1600200"/>
                <a:gd name="connsiteX197" fmla="*/ 964216 w 1739455"/>
                <a:gd name="connsiteY197" fmla="*/ 1128903 h 1600200"/>
                <a:gd name="connsiteX198" fmla="*/ 964216 w 1739455"/>
                <a:gd name="connsiteY198" fmla="*/ 1128903 h 1600200"/>
                <a:gd name="connsiteX199" fmla="*/ 964787 w 1739455"/>
                <a:gd name="connsiteY199" fmla="*/ 1130141 h 1600200"/>
                <a:gd name="connsiteX200" fmla="*/ 964787 w 1739455"/>
                <a:gd name="connsiteY200" fmla="*/ 1130141 h 1600200"/>
                <a:gd name="connsiteX201" fmla="*/ 965454 w 1739455"/>
                <a:gd name="connsiteY201" fmla="*/ 1131380 h 1600200"/>
                <a:gd name="connsiteX202" fmla="*/ 965454 w 1739455"/>
                <a:gd name="connsiteY202" fmla="*/ 1131380 h 1600200"/>
                <a:gd name="connsiteX203" fmla="*/ 966121 w 1739455"/>
                <a:gd name="connsiteY203" fmla="*/ 1132618 h 1600200"/>
                <a:gd name="connsiteX204" fmla="*/ 966121 w 1739455"/>
                <a:gd name="connsiteY204" fmla="*/ 1132618 h 1600200"/>
                <a:gd name="connsiteX205" fmla="*/ 966788 w 1739455"/>
                <a:gd name="connsiteY205" fmla="*/ 1133856 h 1600200"/>
                <a:gd name="connsiteX206" fmla="*/ 966788 w 1739455"/>
                <a:gd name="connsiteY206" fmla="*/ 1133856 h 1600200"/>
                <a:gd name="connsiteX207" fmla="*/ 967454 w 1739455"/>
                <a:gd name="connsiteY207" fmla="*/ 1135094 h 1600200"/>
                <a:gd name="connsiteX208" fmla="*/ 967454 w 1739455"/>
                <a:gd name="connsiteY208" fmla="*/ 1135094 h 1600200"/>
                <a:gd name="connsiteX209" fmla="*/ 968216 w 1739455"/>
                <a:gd name="connsiteY209" fmla="*/ 1136237 h 1600200"/>
                <a:gd name="connsiteX210" fmla="*/ 968216 w 1739455"/>
                <a:gd name="connsiteY210" fmla="*/ 1136237 h 1600200"/>
                <a:gd name="connsiteX211" fmla="*/ 968978 w 1739455"/>
                <a:gd name="connsiteY211" fmla="*/ 1137380 h 1600200"/>
                <a:gd name="connsiteX212" fmla="*/ 968978 w 1739455"/>
                <a:gd name="connsiteY212" fmla="*/ 1137380 h 1600200"/>
                <a:gd name="connsiteX213" fmla="*/ 969740 w 1739455"/>
                <a:gd name="connsiteY213" fmla="*/ 1138523 h 1600200"/>
                <a:gd name="connsiteX214" fmla="*/ 969740 w 1739455"/>
                <a:gd name="connsiteY214" fmla="*/ 1138523 h 1600200"/>
                <a:gd name="connsiteX215" fmla="*/ 970597 w 1739455"/>
                <a:gd name="connsiteY215" fmla="*/ 1139666 h 1600200"/>
                <a:gd name="connsiteX216" fmla="*/ 970597 w 1739455"/>
                <a:gd name="connsiteY216" fmla="*/ 1139666 h 1600200"/>
                <a:gd name="connsiteX217" fmla="*/ 971455 w 1739455"/>
                <a:gd name="connsiteY217" fmla="*/ 1140809 h 1600200"/>
                <a:gd name="connsiteX218" fmla="*/ 971455 w 1739455"/>
                <a:gd name="connsiteY218" fmla="*/ 1140809 h 1600200"/>
                <a:gd name="connsiteX219" fmla="*/ 972312 w 1739455"/>
                <a:gd name="connsiteY219" fmla="*/ 1141857 h 1600200"/>
                <a:gd name="connsiteX220" fmla="*/ 972312 w 1739455"/>
                <a:gd name="connsiteY220" fmla="*/ 1141857 h 1600200"/>
                <a:gd name="connsiteX221" fmla="*/ 973169 w 1739455"/>
                <a:gd name="connsiteY221" fmla="*/ 1142905 h 1600200"/>
                <a:gd name="connsiteX222" fmla="*/ 973169 w 1739455"/>
                <a:gd name="connsiteY222" fmla="*/ 1142905 h 1600200"/>
                <a:gd name="connsiteX223" fmla="*/ 974122 w 1739455"/>
                <a:gd name="connsiteY223" fmla="*/ 1143953 h 1600200"/>
                <a:gd name="connsiteX224" fmla="*/ 974122 w 1739455"/>
                <a:gd name="connsiteY224" fmla="*/ 1143953 h 1600200"/>
                <a:gd name="connsiteX225" fmla="*/ 975074 w 1739455"/>
                <a:gd name="connsiteY225" fmla="*/ 1145000 h 1600200"/>
                <a:gd name="connsiteX226" fmla="*/ 975074 w 1739455"/>
                <a:gd name="connsiteY226" fmla="*/ 1145000 h 1600200"/>
                <a:gd name="connsiteX227" fmla="*/ 976027 w 1739455"/>
                <a:gd name="connsiteY227" fmla="*/ 1145953 h 1600200"/>
                <a:gd name="connsiteX228" fmla="*/ 976027 w 1739455"/>
                <a:gd name="connsiteY228" fmla="*/ 1145953 h 1600200"/>
                <a:gd name="connsiteX229" fmla="*/ 976979 w 1739455"/>
                <a:gd name="connsiteY229" fmla="*/ 1146905 h 1600200"/>
                <a:gd name="connsiteX230" fmla="*/ 976979 w 1739455"/>
                <a:gd name="connsiteY230" fmla="*/ 1146905 h 1600200"/>
                <a:gd name="connsiteX231" fmla="*/ 978027 w 1739455"/>
                <a:gd name="connsiteY231" fmla="*/ 1147858 h 1600200"/>
                <a:gd name="connsiteX232" fmla="*/ 978027 w 1739455"/>
                <a:gd name="connsiteY232" fmla="*/ 1147858 h 1600200"/>
                <a:gd name="connsiteX233" fmla="*/ 979075 w 1739455"/>
                <a:gd name="connsiteY233" fmla="*/ 1148810 h 1600200"/>
                <a:gd name="connsiteX234" fmla="*/ 979075 w 1739455"/>
                <a:gd name="connsiteY234" fmla="*/ 1148810 h 1600200"/>
                <a:gd name="connsiteX235" fmla="*/ 980122 w 1739455"/>
                <a:gd name="connsiteY235" fmla="*/ 1149668 h 1600200"/>
                <a:gd name="connsiteX236" fmla="*/ 980122 w 1739455"/>
                <a:gd name="connsiteY236" fmla="*/ 1149668 h 1600200"/>
                <a:gd name="connsiteX237" fmla="*/ 981170 w 1739455"/>
                <a:gd name="connsiteY237" fmla="*/ 1150525 h 1600200"/>
                <a:gd name="connsiteX238" fmla="*/ 981170 w 1739455"/>
                <a:gd name="connsiteY238" fmla="*/ 1150525 h 1600200"/>
                <a:gd name="connsiteX239" fmla="*/ 982218 w 1739455"/>
                <a:gd name="connsiteY239" fmla="*/ 1151382 h 1600200"/>
                <a:gd name="connsiteX240" fmla="*/ 982218 w 1739455"/>
                <a:gd name="connsiteY240" fmla="*/ 1151382 h 1600200"/>
                <a:gd name="connsiteX241" fmla="*/ 983361 w 1739455"/>
                <a:gd name="connsiteY241" fmla="*/ 1152239 h 1600200"/>
                <a:gd name="connsiteX242" fmla="*/ 983361 w 1739455"/>
                <a:gd name="connsiteY242" fmla="*/ 1152239 h 1600200"/>
                <a:gd name="connsiteX243" fmla="*/ 984504 w 1739455"/>
                <a:gd name="connsiteY243" fmla="*/ 1153001 h 1600200"/>
                <a:gd name="connsiteX244" fmla="*/ 984504 w 1739455"/>
                <a:gd name="connsiteY244" fmla="*/ 1153001 h 1600200"/>
                <a:gd name="connsiteX245" fmla="*/ 985647 w 1739455"/>
                <a:gd name="connsiteY245" fmla="*/ 1153763 h 1600200"/>
                <a:gd name="connsiteX246" fmla="*/ 985647 w 1739455"/>
                <a:gd name="connsiteY246" fmla="*/ 1153763 h 1600200"/>
                <a:gd name="connsiteX247" fmla="*/ 986790 w 1739455"/>
                <a:gd name="connsiteY247" fmla="*/ 1154525 h 1600200"/>
                <a:gd name="connsiteX248" fmla="*/ 986790 w 1739455"/>
                <a:gd name="connsiteY248" fmla="*/ 1154525 h 1600200"/>
                <a:gd name="connsiteX249" fmla="*/ 988028 w 1739455"/>
                <a:gd name="connsiteY249" fmla="*/ 1155192 h 1600200"/>
                <a:gd name="connsiteX250" fmla="*/ 988028 w 1739455"/>
                <a:gd name="connsiteY250" fmla="*/ 1155192 h 1600200"/>
                <a:gd name="connsiteX251" fmla="*/ 989267 w 1739455"/>
                <a:gd name="connsiteY251" fmla="*/ 1155859 h 1600200"/>
                <a:gd name="connsiteX252" fmla="*/ 989267 w 1739455"/>
                <a:gd name="connsiteY252" fmla="*/ 1155859 h 1600200"/>
                <a:gd name="connsiteX253" fmla="*/ 990505 w 1739455"/>
                <a:gd name="connsiteY253" fmla="*/ 1156526 h 1600200"/>
                <a:gd name="connsiteX254" fmla="*/ 990505 w 1739455"/>
                <a:gd name="connsiteY254" fmla="*/ 1156526 h 1600200"/>
                <a:gd name="connsiteX255" fmla="*/ 991743 w 1739455"/>
                <a:gd name="connsiteY255" fmla="*/ 1157192 h 1600200"/>
                <a:gd name="connsiteX256" fmla="*/ 991743 w 1739455"/>
                <a:gd name="connsiteY256" fmla="*/ 1157192 h 1600200"/>
                <a:gd name="connsiteX257" fmla="*/ 992981 w 1739455"/>
                <a:gd name="connsiteY257" fmla="*/ 1157764 h 1600200"/>
                <a:gd name="connsiteX258" fmla="*/ 992981 w 1739455"/>
                <a:gd name="connsiteY258" fmla="*/ 1157764 h 1600200"/>
                <a:gd name="connsiteX259" fmla="*/ 994220 w 1739455"/>
                <a:gd name="connsiteY259" fmla="*/ 1158335 h 1600200"/>
                <a:gd name="connsiteX260" fmla="*/ 994220 w 1739455"/>
                <a:gd name="connsiteY260" fmla="*/ 1158335 h 1600200"/>
                <a:gd name="connsiteX261" fmla="*/ 995553 w 1739455"/>
                <a:gd name="connsiteY261" fmla="*/ 1158907 h 1600200"/>
                <a:gd name="connsiteX262" fmla="*/ 995553 w 1739455"/>
                <a:gd name="connsiteY262" fmla="*/ 1158907 h 1600200"/>
                <a:gd name="connsiteX263" fmla="*/ 996887 w 1739455"/>
                <a:gd name="connsiteY263" fmla="*/ 1159383 h 1600200"/>
                <a:gd name="connsiteX264" fmla="*/ 996887 w 1739455"/>
                <a:gd name="connsiteY264" fmla="*/ 1159383 h 1600200"/>
                <a:gd name="connsiteX265" fmla="*/ 998220 w 1739455"/>
                <a:gd name="connsiteY265" fmla="*/ 1159859 h 1600200"/>
                <a:gd name="connsiteX266" fmla="*/ 998220 w 1739455"/>
                <a:gd name="connsiteY266" fmla="*/ 1159859 h 1600200"/>
                <a:gd name="connsiteX267" fmla="*/ 999554 w 1739455"/>
                <a:gd name="connsiteY267" fmla="*/ 1160336 h 1600200"/>
                <a:gd name="connsiteX268" fmla="*/ 999554 w 1739455"/>
                <a:gd name="connsiteY268" fmla="*/ 1160336 h 1600200"/>
                <a:gd name="connsiteX269" fmla="*/ 1000887 w 1739455"/>
                <a:gd name="connsiteY269" fmla="*/ 1160717 h 1600200"/>
                <a:gd name="connsiteX270" fmla="*/ 1000887 w 1739455"/>
                <a:gd name="connsiteY270" fmla="*/ 1160717 h 1600200"/>
                <a:gd name="connsiteX271" fmla="*/ 1002221 w 1739455"/>
                <a:gd name="connsiteY271" fmla="*/ 1161098 h 1600200"/>
                <a:gd name="connsiteX272" fmla="*/ 1002221 w 1739455"/>
                <a:gd name="connsiteY272" fmla="*/ 1161098 h 1600200"/>
                <a:gd name="connsiteX273" fmla="*/ 1003554 w 1739455"/>
                <a:gd name="connsiteY273" fmla="*/ 1161479 h 1600200"/>
                <a:gd name="connsiteX274" fmla="*/ 1003554 w 1739455"/>
                <a:gd name="connsiteY274" fmla="*/ 1161479 h 1600200"/>
                <a:gd name="connsiteX275" fmla="*/ 1004983 w 1739455"/>
                <a:gd name="connsiteY275" fmla="*/ 1161764 h 1600200"/>
                <a:gd name="connsiteX276" fmla="*/ 1004983 w 1739455"/>
                <a:gd name="connsiteY276" fmla="*/ 1161764 h 1600200"/>
                <a:gd name="connsiteX277" fmla="*/ 1006412 w 1739455"/>
                <a:gd name="connsiteY277" fmla="*/ 1162050 h 1600200"/>
                <a:gd name="connsiteX278" fmla="*/ 1006412 w 1739455"/>
                <a:gd name="connsiteY278" fmla="*/ 1162050 h 1600200"/>
                <a:gd name="connsiteX279" fmla="*/ 1007840 w 1739455"/>
                <a:gd name="connsiteY279" fmla="*/ 1162336 h 1600200"/>
                <a:gd name="connsiteX280" fmla="*/ 1007840 w 1739455"/>
                <a:gd name="connsiteY280" fmla="*/ 1162336 h 1600200"/>
                <a:gd name="connsiteX281" fmla="*/ 1009269 w 1739455"/>
                <a:gd name="connsiteY281" fmla="*/ 1162526 h 1600200"/>
                <a:gd name="connsiteX282" fmla="*/ 1009269 w 1739455"/>
                <a:gd name="connsiteY282" fmla="*/ 1162526 h 1600200"/>
                <a:gd name="connsiteX283" fmla="*/ 1010698 w 1739455"/>
                <a:gd name="connsiteY283" fmla="*/ 1162717 h 1600200"/>
                <a:gd name="connsiteX284" fmla="*/ 1010698 w 1739455"/>
                <a:gd name="connsiteY284" fmla="*/ 1162717 h 1600200"/>
                <a:gd name="connsiteX285" fmla="*/ 1012127 w 1739455"/>
                <a:gd name="connsiteY285" fmla="*/ 1162812 h 1600200"/>
                <a:gd name="connsiteX286" fmla="*/ 1012127 w 1739455"/>
                <a:gd name="connsiteY286" fmla="*/ 1162812 h 1600200"/>
                <a:gd name="connsiteX287" fmla="*/ 1013555 w 1739455"/>
                <a:gd name="connsiteY287" fmla="*/ 1162907 h 1600200"/>
                <a:gd name="connsiteX288" fmla="*/ 1013555 w 1739455"/>
                <a:gd name="connsiteY288" fmla="*/ 1162907 h 1600200"/>
                <a:gd name="connsiteX289" fmla="*/ 1014031 w 1739455"/>
                <a:gd name="connsiteY289" fmla="*/ 1162907 h 1600200"/>
                <a:gd name="connsiteX290" fmla="*/ 1017175 w 1739455"/>
                <a:gd name="connsiteY290" fmla="*/ 1163003 h 1600200"/>
                <a:gd name="connsiteX291" fmla="*/ 1047560 w 1739455"/>
                <a:gd name="connsiteY291" fmla="*/ 1163003 h 1600200"/>
                <a:gd name="connsiteX292" fmla="*/ 1199483 w 1739455"/>
                <a:gd name="connsiteY292" fmla="*/ 1163003 h 1600200"/>
                <a:gd name="connsiteX293" fmla="*/ 1280446 w 1739455"/>
                <a:gd name="connsiteY293" fmla="*/ 1243965 h 1600200"/>
                <a:gd name="connsiteX294" fmla="*/ 1280446 w 1739455"/>
                <a:gd name="connsiteY294" fmla="*/ 1375886 h 1600200"/>
                <a:gd name="connsiteX295" fmla="*/ 1280446 w 1739455"/>
                <a:gd name="connsiteY295" fmla="*/ 1539431 h 1600200"/>
                <a:gd name="connsiteX296" fmla="*/ 1280446 w 1739455"/>
                <a:gd name="connsiteY296" fmla="*/ 1542574 h 1600200"/>
                <a:gd name="connsiteX297" fmla="*/ 1338072 w 1739455"/>
                <a:gd name="connsiteY297" fmla="*/ 1600200 h 1600200"/>
                <a:gd name="connsiteX298" fmla="*/ 1358075 w 1739455"/>
                <a:gd name="connsiteY298" fmla="*/ 1600200 h 1600200"/>
                <a:gd name="connsiteX299" fmla="*/ 1415701 w 1739455"/>
                <a:gd name="connsiteY299" fmla="*/ 1542574 h 1600200"/>
                <a:gd name="connsiteX300" fmla="*/ 1415701 w 1739455"/>
                <a:gd name="connsiteY300" fmla="*/ 1534477 h 1600200"/>
                <a:gd name="connsiteX301" fmla="*/ 1496663 w 1739455"/>
                <a:gd name="connsiteY301" fmla="*/ 1453515 h 1600200"/>
                <a:gd name="connsiteX302" fmla="*/ 1527239 w 1739455"/>
                <a:gd name="connsiteY302" fmla="*/ 1453515 h 1600200"/>
                <a:gd name="connsiteX303" fmla="*/ 1584865 w 1739455"/>
                <a:gd name="connsiteY303" fmla="*/ 1395889 h 1600200"/>
                <a:gd name="connsiteX304" fmla="*/ 1584865 w 1739455"/>
                <a:gd name="connsiteY304" fmla="*/ 1375886 h 1600200"/>
                <a:gd name="connsiteX305" fmla="*/ 1546765 w 1739455"/>
                <a:gd name="connsiteY305" fmla="*/ 1321689 h 1600200"/>
                <a:gd name="connsiteX306" fmla="*/ 1477518 w 1739455"/>
                <a:gd name="connsiteY306" fmla="*/ 1318070 h 1600200"/>
                <a:gd name="connsiteX307" fmla="*/ 1429988 w 1739455"/>
                <a:gd name="connsiteY307" fmla="*/ 1231487 h 1600200"/>
                <a:gd name="connsiteX308" fmla="*/ 1498759 w 1739455"/>
                <a:gd name="connsiteY308" fmla="*/ 1164527 h 1600200"/>
                <a:gd name="connsiteX309" fmla="*/ 1681829 w 1739455"/>
                <a:gd name="connsiteY309" fmla="*/ 1164527 h 1600200"/>
                <a:gd name="connsiteX310" fmla="*/ 1739456 w 1739455"/>
                <a:gd name="connsiteY310" fmla="*/ 1106900 h 1600200"/>
                <a:gd name="connsiteX311" fmla="*/ 1739456 w 1739455"/>
                <a:gd name="connsiteY311" fmla="*/ 1086898 h 1600200"/>
                <a:gd name="connsiteX312" fmla="*/ 1681829 w 1739455"/>
                <a:gd name="connsiteY312" fmla="*/ 1029272 h 1600200"/>
                <a:gd name="connsiteX313" fmla="*/ 1498854 w 1739455"/>
                <a:gd name="connsiteY313" fmla="*/ 1029272 h 1600200"/>
                <a:gd name="connsiteX314" fmla="*/ 1417892 w 1739455"/>
                <a:gd name="connsiteY314" fmla="*/ 948309 h 1600200"/>
                <a:gd name="connsiteX315" fmla="*/ 1417892 w 1739455"/>
                <a:gd name="connsiteY315" fmla="*/ 942594 h 1600200"/>
                <a:gd name="connsiteX316" fmla="*/ 1360265 w 1739455"/>
                <a:gd name="connsiteY316" fmla="*/ 884968 h 1600200"/>
                <a:gd name="connsiteX317" fmla="*/ 1186148 w 1739455"/>
                <a:gd name="connsiteY317" fmla="*/ 884968 h 1600200"/>
                <a:gd name="connsiteX318" fmla="*/ 1105186 w 1739455"/>
                <a:gd name="connsiteY318" fmla="*/ 804005 h 1600200"/>
                <a:gd name="connsiteX319" fmla="*/ 1105186 w 1739455"/>
                <a:gd name="connsiteY319" fmla="*/ 646176 h 1600200"/>
                <a:gd name="connsiteX320" fmla="*/ 1097089 w 1739455"/>
                <a:gd name="connsiteY320" fmla="*/ 616839 h 1600200"/>
                <a:gd name="connsiteX321" fmla="*/ 1096423 w 1739455"/>
                <a:gd name="connsiteY321" fmla="*/ 615696 h 1600200"/>
                <a:gd name="connsiteX322" fmla="*/ 1046417 w 1739455"/>
                <a:gd name="connsiteY322" fmla="*/ 586550 h 1600200"/>
                <a:gd name="connsiteX323" fmla="*/ 1024128 w 1739455"/>
                <a:gd name="connsiteY323" fmla="*/ 586550 h 1600200"/>
                <a:gd name="connsiteX324" fmla="*/ 943165 w 1739455"/>
                <a:gd name="connsiteY324" fmla="*/ 505587 h 1600200"/>
                <a:gd name="connsiteX325" fmla="*/ 943165 w 1739455"/>
                <a:gd name="connsiteY325" fmla="*/ 505206 h 1600200"/>
                <a:gd name="connsiteX326" fmla="*/ 885539 w 1739455"/>
                <a:gd name="connsiteY326" fmla="*/ 446818 h 1600200"/>
                <a:gd name="connsiteX327" fmla="*/ 844772 w 1739455"/>
                <a:gd name="connsiteY327" fmla="*/ 445580 h 1600200"/>
                <a:gd name="connsiteX328" fmla="*/ 795242 w 1739455"/>
                <a:gd name="connsiteY328" fmla="*/ 388525 h 1600200"/>
                <a:gd name="connsiteX329" fmla="*/ 795242 w 1739455"/>
                <a:gd name="connsiteY329" fmla="*/ 368522 h 1600200"/>
                <a:gd name="connsiteX330" fmla="*/ 852869 w 1739455"/>
                <a:gd name="connsiteY330" fmla="*/ 310896 h 1600200"/>
                <a:gd name="connsiteX331" fmla="*/ 952119 w 1739455"/>
                <a:gd name="connsiteY331" fmla="*/ 310896 h 1600200"/>
                <a:gd name="connsiteX332" fmla="*/ 951167 w 1739455"/>
                <a:gd name="connsiteY332" fmla="*/ 57626 h 1600200"/>
                <a:gd name="connsiteX333" fmla="*/ 893540 w 1739455"/>
                <a:gd name="connsiteY333" fmla="*/ 0 h 1600200"/>
                <a:gd name="connsiteX334" fmla="*/ 214598 w 1739455"/>
                <a:gd name="connsiteY334" fmla="*/ 0 h 1600200"/>
                <a:gd name="connsiteX335" fmla="*/ 157353 w 1739455"/>
                <a:gd name="connsiteY335" fmla="*/ 51149 h 1600200"/>
                <a:gd name="connsiteX336" fmla="*/ 157353 w 1739455"/>
                <a:gd name="connsiteY336" fmla="*/ 93059 h 1600200"/>
                <a:gd name="connsiteX337" fmla="*/ 99727 w 1739455"/>
                <a:gd name="connsiteY337" fmla="*/ 150686 h 1600200"/>
                <a:gd name="connsiteX338" fmla="*/ 0 w 1739455"/>
                <a:gd name="connsiteY338" fmla="*/ 150686 h 1600200"/>
                <a:gd name="connsiteX339" fmla="*/ 476 w 1739455"/>
                <a:gd name="connsiteY339" fmla="*/ 514921 h 1600200"/>
                <a:gd name="connsiteX340" fmla="*/ 476 w 1739455"/>
                <a:gd name="connsiteY340" fmla="*/ 514921 h 1600200"/>
                <a:gd name="connsiteX341" fmla="*/ 959358 w 1739455"/>
                <a:gd name="connsiteY341" fmla="*/ 1105281 h 1600200"/>
                <a:gd name="connsiteX342" fmla="*/ 959358 w 1739455"/>
                <a:gd name="connsiteY342" fmla="*/ 1105281 h 1600200"/>
                <a:gd name="connsiteX343" fmla="*/ 959358 w 1739455"/>
                <a:gd name="connsiteY343" fmla="*/ 1105281 h 1600200"/>
                <a:gd name="connsiteX344" fmla="*/ 959358 w 1739455"/>
                <a:gd name="connsiteY344" fmla="*/ 1105281 h 1600200"/>
                <a:gd name="connsiteX345" fmla="*/ 486156 w 1739455"/>
                <a:gd name="connsiteY345" fmla="*/ 672655 h 1600200"/>
                <a:gd name="connsiteX346" fmla="*/ 486156 w 1739455"/>
                <a:gd name="connsiteY346" fmla="*/ 672655 h 1600200"/>
                <a:gd name="connsiteX347" fmla="*/ 486156 w 1739455"/>
                <a:gd name="connsiteY347" fmla="*/ 672655 h 1600200"/>
                <a:gd name="connsiteX348" fmla="*/ 486156 w 1739455"/>
                <a:gd name="connsiteY348" fmla="*/ 672655 h 1600200"/>
                <a:gd name="connsiteX349" fmla="*/ 647033 w 1739455"/>
                <a:gd name="connsiteY349" fmla="*/ 814769 h 1600200"/>
                <a:gd name="connsiteX350" fmla="*/ 647033 w 1739455"/>
                <a:gd name="connsiteY350" fmla="*/ 814769 h 1600200"/>
                <a:gd name="connsiteX351" fmla="*/ 647033 w 1739455"/>
                <a:gd name="connsiteY351" fmla="*/ 814769 h 1600200"/>
                <a:gd name="connsiteX352" fmla="*/ 647033 w 1739455"/>
                <a:gd name="connsiteY352" fmla="*/ 814769 h 1600200"/>
                <a:gd name="connsiteX353" fmla="*/ 793813 w 1739455"/>
                <a:gd name="connsiteY353" fmla="*/ 956881 h 1600200"/>
                <a:gd name="connsiteX354" fmla="*/ 793813 w 1739455"/>
                <a:gd name="connsiteY354" fmla="*/ 956881 h 1600200"/>
                <a:gd name="connsiteX355" fmla="*/ 793813 w 1739455"/>
                <a:gd name="connsiteY355" fmla="*/ 956881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Lst>
              <a:rect l="l" t="t" r="r" b="b"/>
              <a:pathLst>
                <a:path w="1739455" h="1600200">
                  <a:moveTo>
                    <a:pt x="476" y="514921"/>
                  </a:moveTo>
                  <a:cubicBezTo>
                    <a:pt x="0" y="531686"/>
                    <a:pt x="10001" y="442722"/>
                    <a:pt x="48006" y="442722"/>
                  </a:cubicBezTo>
                  <a:lnTo>
                    <a:pt x="234791" y="442722"/>
                  </a:lnTo>
                  <a:cubicBezTo>
                    <a:pt x="271939" y="443389"/>
                    <a:pt x="319373" y="430435"/>
                    <a:pt x="319373" y="508063"/>
                  </a:cubicBezTo>
                  <a:lnTo>
                    <a:pt x="319373" y="527018"/>
                  </a:lnTo>
                  <a:cubicBezTo>
                    <a:pt x="319373" y="558737"/>
                    <a:pt x="345281" y="584645"/>
                    <a:pt x="377000" y="584645"/>
                  </a:cubicBezTo>
                  <a:lnTo>
                    <a:pt x="405098" y="584645"/>
                  </a:lnTo>
                  <a:cubicBezTo>
                    <a:pt x="449675" y="584645"/>
                    <a:pt x="486061" y="621030"/>
                    <a:pt x="486061" y="665607"/>
                  </a:cubicBezTo>
                  <a:lnTo>
                    <a:pt x="486061" y="672751"/>
                  </a:lnTo>
                  <a:lnTo>
                    <a:pt x="486061" y="674275"/>
                  </a:lnTo>
                  <a:lnTo>
                    <a:pt x="486061" y="674275"/>
                  </a:lnTo>
                  <a:lnTo>
                    <a:pt x="486156" y="675704"/>
                  </a:lnTo>
                  <a:lnTo>
                    <a:pt x="486156" y="675704"/>
                  </a:lnTo>
                  <a:lnTo>
                    <a:pt x="486251" y="677132"/>
                  </a:lnTo>
                  <a:lnTo>
                    <a:pt x="486251" y="677132"/>
                  </a:lnTo>
                  <a:lnTo>
                    <a:pt x="486346" y="678561"/>
                  </a:lnTo>
                  <a:lnTo>
                    <a:pt x="486346" y="678561"/>
                  </a:lnTo>
                  <a:lnTo>
                    <a:pt x="486537" y="679990"/>
                  </a:lnTo>
                  <a:lnTo>
                    <a:pt x="486537" y="679990"/>
                  </a:lnTo>
                  <a:lnTo>
                    <a:pt x="486728" y="681419"/>
                  </a:lnTo>
                  <a:lnTo>
                    <a:pt x="486728" y="681419"/>
                  </a:lnTo>
                  <a:lnTo>
                    <a:pt x="486918" y="682847"/>
                  </a:lnTo>
                  <a:lnTo>
                    <a:pt x="486918" y="682847"/>
                  </a:lnTo>
                  <a:cubicBezTo>
                    <a:pt x="489395" y="697039"/>
                    <a:pt x="497586" y="709994"/>
                    <a:pt x="509206" y="718852"/>
                  </a:cubicBezTo>
                  <a:lnTo>
                    <a:pt x="509206" y="718852"/>
                  </a:lnTo>
                  <a:lnTo>
                    <a:pt x="510350" y="719709"/>
                  </a:lnTo>
                  <a:lnTo>
                    <a:pt x="510350" y="719709"/>
                  </a:lnTo>
                  <a:lnTo>
                    <a:pt x="511493" y="720471"/>
                  </a:lnTo>
                  <a:lnTo>
                    <a:pt x="511493" y="720471"/>
                  </a:lnTo>
                  <a:lnTo>
                    <a:pt x="512636" y="721233"/>
                  </a:lnTo>
                  <a:lnTo>
                    <a:pt x="512636" y="721233"/>
                  </a:lnTo>
                  <a:lnTo>
                    <a:pt x="513779" y="721995"/>
                  </a:lnTo>
                  <a:lnTo>
                    <a:pt x="513779" y="721995"/>
                  </a:lnTo>
                  <a:lnTo>
                    <a:pt x="514350" y="722281"/>
                  </a:lnTo>
                  <a:cubicBezTo>
                    <a:pt x="514826" y="722567"/>
                    <a:pt x="515207" y="722757"/>
                    <a:pt x="515684" y="723043"/>
                  </a:cubicBezTo>
                  <a:lnTo>
                    <a:pt x="516255" y="723329"/>
                  </a:lnTo>
                  <a:lnTo>
                    <a:pt x="516255" y="723329"/>
                  </a:lnTo>
                  <a:lnTo>
                    <a:pt x="517493" y="723995"/>
                  </a:lnTo>
                  <a:lnTo>
                    <a:pt x="517493" y="723995"/>
                  </a:lnTo>
                  <a:lnTo>
                    <a:pt x="518731" y="724662"/>
                  </a:lnTo>
                  <a:lnTo>
                    <a:pt x="518731" y="724662"/>
                  </a:lnTo>
                  <a:lnTo>
                    <a:pt x="519970" y="725234"/>
                  </a:lnTo>
                  <a:lnTo>
                    <a:pt x="519970" y="725234"/>
                  </a:lnTo>
                  <a:cubicBezTo>
                    <a:pt x="520351" y="725424"/>
                    <a:pt x="520827" y="725614"/>
                    <a:pt x="521208" y="725805"/>
                  </a:cubicBezTo>
                  <a:lnTo>
                    <a:pt x="521208" y="725805"/>
                  </a:lnTo>
                  <a:lnTo>
                    <a:pt x="522542" y="726377"/>
                  </a:lnTo>
                  <a:lnTo>
                    <a:pt x="522542" y="726377"/>
                  </a:lnTo>
                  <a:lnTo>
                    <a:pt x="523875" y="726853"/>
                  </a:lnTo>
                  <a:lnTo>
                    <a:pt x="523875" y="726853"/>
                  </a:lnTo>
                  <a:lnTo>
                    <a:pt x="525209" y="727329"/>
                  </a:lnTo>
                  <a:lnTo>
                    <a:pt x="525209" y="727329"/>
                  </a:lnTo>
                  <a:lnTo>
                    <a:pt x="525494" y="727424"/>
                  </a:lnTo>
                  <a:cubicBezTo>
                    <a:pt x="526256" y="727615"/>
                    <a:pt x="526828" y="727805"/>
                    <a:pt x="527590" y="728091"/>
                  </a:cubicBezTo>
                  <a:lnTo>
                    <a:pt x="527876" y="728186"/>
                  </a:lnTo>
                  <a:lnTo>
                    <a:pt x="527876" y="728186"/>
                  </a:lnTo>
                  <a:lnTo>
                    <a:pt x="529209" y="728567"/>
                  </a:lnTo>
                  <a:lnTo>
                    <a:pt x="529209" y="728567"/>
                  </a:lnTo>
                  <a:lnTo>
                    <a:pt x="530543" y="728948"/>
                  </a:lnTo>
                  <a:lnTo>
                    <a:pt x="530543" y="728948"/>
                  </a:lnTo>
                  <a:lnTo>
                    <a:pt x="531971" y="729234"/>
                  </a:lnTo>
                  <a:lnTo>
                    <a:pt x="531971" y="729234"/>
                  </a:lnTo>
                  <a:cubicBezTo>
                    <a:pt x="532447" y="729329"/>
                    <a:pt x="532924" y="729425"/>
                    <a:pt x="533400" y="729520"/>
                  </a:cubicBezTo>
                  <a:lnTo>
                    <a:pt x="533400" y="729520"/>
                  </a:lnTo>
                  <a:lnTo>
                    <a:pt x="533686" y="729520"/>
                  </a:lnTo>
                  <a:cubicBezTo>
                    <a:pt x="534543" y="729615"/>
                    <a:pt x="535210" y="729805"/>
                    <a:pt x="536067" y="729901"/>
                  </a:cubicBezTo>
                  <a:lnTo>
                    <a:pt x="536353" y="729901"/>
                  </a:lnTo>
                  <a:lnTo>
                    <a:pt x="536353" y="729901"/>
                  </a:lnTo>
                  <a:lnTo>
                    <a:pt x="537781" y="730091"/>
                  </a:lnTo>
                  <a:lnTo>
                    <a:pt x="537781" y="730091"/>
                  </a:lnTo>
                  <a:lnTo>
                    <a:pt x="539210" y="730187"/>
                  </a:lnTo>
                  <a:lnTo>
                    <a:pt x="539210" y="730187"/>
                  </a:lnTo>
                  <a:lnTo>
                    <a:pt x="540639" y="730282"/>
                  </a:lnTo>
                  <a:lnTo>
                    <a:pt x="540639" y="730282"/>
                  </a:lnTo>
                  <a:lnTo>
                    <a:pt x="541115" y="730282"/>
                  </a:lnTo>
                  <a:cubicBezTo>
                    <a:pt x="542258" y="730282"/>
                    <a:pt x="543115" y="730377"/>
                    <a:pt x="544259" y="730377"/>
                  </a:cubicBezTo>
                  <a:lnTo>
                    <a:pt x="563594" y="730377"/>
                  </a:lnTo>
                  <a:lnTo>
                    <a:pt x="565880" y="730377"/>
                  </a:lnTo>
                  <a:cubicBezTo>
                    <a:pt x="610457" y="730377"/>
                    <a:pt x="646843" y="766763"/>
                    <a:pt x="646843" y="811339"/>
                  </a:cubicBezTo>
                  <a:lnTo>
                    <a:pt x="646843" y="814864"/>
                  </a:lnTo>
                  <a:lnTo>
                    <a:pt x="646843" y="816388"/>
                  </a:lnTo>
                  <a:lnTo>
                    <a:pt x="646843" y="816388"/>
                  </a:lnTo>
                  <a:lnTo>
                    <a:pt x="646938" y="817817"/>
                  </a:lnTo>
                  <a:lnTo>
                    <a:pt x="646938" y="817817"/>
                  </a:lnTo>
                  <a:lnTo>
                    <a:pt x="647033" y="819245"/>
                  </a:lnTo>
                  <a:lnTo>
                    <a:pt x="647033" y="819245"/>
                  </a:lnTo>
                  <a:lnTo>
                    <a:pt x="647129" y="820674"/>
                  </a:lnTo>
                  <a:lnTo>
                    <a:pt x="647129" y="820674"/>
                  </a:lnTo>
                  <a:lnTo>
                    <a:pt x="647319" y="822103"/>
                  </a:lnTo>
                  <a:lnTo>
                    <a:pt x="647319" y="822103"/>
                  </a:lnTo>
                  <a:lnTo>
                    <a:pt x="647510" y="823531"/>
                  </a:lnTo>
                  <a:lnTo>
                    <a:pt x="647510" y="823531"/>
                  </a:lnTo>
                  <a:lnTo>
                    <a:pt x="647795" y="824960"/>
                  </a:lnTo>
                  <a:lnTo>
                    <a:pt x="647795" y="824960"/>
                  </a:lnTo>
                  <a:cubicBezTo>
                    <a:pt x="647890" y="825437"/>
                    <a:pt x="647986" y="825913"/>
                    <a:pt x="648081" y="826389"/>
                  </a:cubicBezTo>
                  <a:lnTo>
                    <a:pt x="648081" y="826389"/>
                  </a:lnTo>
                  <a:lnTo>
                    <a:pt x="648367" y="827818"/>
                  </a:lnTo>
                  <a:lnTo>
                    <a:pt x="648367" y="827818"/>
                  </a:lnTo>
                  <a:lnTo>
                    <a:pt x="648748" y="829247"/>
                  </a:lnTo>
                  <a:lnTo>
                    <a:pt x="648748" y="829247"/>
                  </a:lnTo>
                  <a:cubicBezTo>
                    <a:pt x="654939" y="852392"/>
                    <a:pt x="675227" y="870204"/>
                    <a:pt x="700088" y="872300"/>
                  </a:cubicBezTo>
                  <a:lnTo>
                    <a:pt x="700088" y="872300"/>
                  </a:lnTo>
                  <a:lnTo>
                    <a:pt x="701516" y="872395"/>
                  </a:lnTo>
                  <a:lnTo>
                    <a:pt x="701516" y="872395"/>
                  </a:lnTo>
                  <a:lnTo>
                    <a:pt x="701993" y="872395"/>
                  </a:lnTo>
                  <a:cubicBezTo>
                    <a:pt x="703136" y="872395"/>
                    <a:pt x="703993" y="872490"/>
                    <a:pt x="705136" y="872490"/>
                  </a:cubicBezTo>
                  <a:lnTo>
                    <a:pt x="712565" y="872490"/>
                  </a:lnTo>
                  <a:cubicBezTo>
                    <a:pt x="757142" y="872490"/>
                    <a:pt x="793528" y="908876"/>
                    <a:pt x="793528" y="953453"/>
                  </a:cubicBezTo>
                  <a:lnTo>
                    <a:pt x="793528" y="956977"/>
                  </a:lnTo>
                  <a:lnTo>
                    <a:pt x="793528" y="958501"/>
                  </a:lnTo>
                  <a:lnTo>
                    <a:pt x="793528" y="958501"/>
                  </a:lnTo>
                  <a:lnTo>
                    <a:pt x="793623" y="959930"/>
                  </a:lnTo>
                  <a:lnTo>
                    <a:pt x="793623" y="959930"/>
                  </a:lnTo>
                  <a:lnTo>
                    <a:pt x="793718" y="961358"/>
                  </a:lnTo>
                  <a:lnTo>
                    <a:pt x="793718" y="961358"/>
                  </a:lnTo>
                  <a:lnTo>
                    <a:pt x="793813" y="962787"/>
                  </a:lnTo>
                  <a:lnTo>
                    <a:pt x="793813" y="962787"/>
                  </a:lnTo>
                  <a:lnTo>
                    <a:pt x="794004" y="964216"/>
                  </a:lnTo>
                  <a:lnTo>
                    <a:pt x="794004" y="964216"/>
                  </a:lnTo>
                  <a:lnTo>
                    <a:pt x="794195" y="965645"/>
                  </a:lnTo>
                  <a:lnTo>
                    <a:pt x="794195" y="965645"/>
                  </a:lnTo>
                  <a:cubicBezTo>
                    <a:pt x="797147" y="983361"/>
                    <a:pt x="807530" y="998315"/>
                    <a:pt x="823151" y="1007269"/>
                  </a:cubicBezTo>
                  <a:lnTo>
                    <a:pt x="823722" y="1007555"/>
                  </a:lnTo>
                  <a:lnTo>
                    <a:pt x="823722" y="1007555"/>
                  </a:lnTo>
                  <a:lnTo>
                    <a:pt x="824960" y="1008221"/>
                  </a:lnTo>
                  <a:lnTo>
                    <a:pt x="824960" y="1008221"/>
                  </a:lnTo>
                  <a:lnTo>
                    <a:pt x="826198" y="1008888"/>
                  </a:lnTo>
                  <a:lnTo>
                    <a:pt x="826198" y="1008888"/>
                  </a:lnTo>
                  <a:lnTo>
                    <a:pt x="827437" y="1009460"/>
                  </a:lnTo>
                  <a:lnTo>
                    <a:pt x="827437" y="1009460"/>
                  </a:lnTo>
                  <a:cubicBezTo>
                    <a:pt x="827818" y="1009650"/>
                    <a:pt x="828294" y="1009841"/>
                    <a:pt x="828675" y="1010031"/>
                  </a:cubicBezTo>
                  <a:lnTo>
                    <a:pt x="828675" y="1010031"/>
                  </a:lnTo>
                  <a:lnTo>
                    <a:pt x="830009" y="1010603"/>
                  </a:lnTo>
                  <a:lnTo>
                    <a:pt x="830009" y="1010603"/>
                  </a:lnTo>
                  <a:lnTo>
                    <a:pt x="831342" y="1011079"/>
                  </a:lnTo>
                  <a:lnTo>
                    <a:pt x="831342" y="1011079"/>
                  </a:lnTo>
                  <a:lnTo>
                    <a:pt x="832676" y="1011555"/>
                  </a:lnTo>
                  <a:lnTo>
                    <a:pt x="832676" y="1011555"/>
                  </a:lnTo>
                  <a:lnTo>
                    <a:pt x="832961" y="1011650"/>
                  </a:lnTo>
                  <a:cubicBezTo>
                    <a:pt x="833723" y="1011841"/>
                    <a:pt x="834295" y="1012031"/>
                    <a:pt x="835057" y="1012317"/>
                  </a:cubicBezTo>
                  <a:lnTo>
                    <a:pt x="835343" y="1012412"/>
                  </a:lnTo>
                  <a:lnTo>
                    <a:pt x="835343" y="1012412"/>
                  </a:lnTo>
                  <a:lnTo>
                    <a:pt x="836676" y="1012793"/>
                  </a:lnTo>
                  <a:lnTo>
                    <a:pt x="836676" y="1012793"/>
                  </a:lnTo>
                  <a:lnTo>
                    <a:pt x="838010" y="1013174"/>
                  </a:lnTo>
                  <a:lnTo>
                    <a:pt x="838010" y="1013174"/>
                  </a:lnTo>
                  <a:lnTo>
                    <a:pt x="839438" y="1013460"/>
                  </a:lnTo>
                  <a:lnTo>
                    <a:pt x="839438" y="1013460"/>
                  </a:lnTo>
                  <a:cubicBezTo>
                    <a:pt x="839914" y="1013555"/>
                    <a:pt x="840391" y="1013651"/>
                    <a:pt x="840867" y="1013746"/>
                  </a:cubicBezTo>
                  <a:lnTo>
                    <a:pt x="840867" y="1013746"/>
                  </a:lnTo>
                  <a:lnTo>
                    <a:pt x="841153" y="1013746"/>
                  </a:lnTo>
                  <a:cubicBezTo>
                    <a:pt x="842010" y="1013841"/>
                    <a:pt x="842677" y="1014031"/>
                    <a:pt x="843534" y="1014127"/>
                  </a:cubicBezTo>
                  <a:lnTo>
                    <a:pt x="843820" y="1014127"/>
                  </a:lnTo>
                  <a:lnTo>
                    <a:pt x="843820" y="1014127"/>
                  </a:lnTo>
                  <a:lnTo>
                    <a:pt x="845248" y="1014317"/>
                  </a:lnTo>
                  <a:lnTo>
                    <a:pt x="845248" y="1014317"/>
                  </a:lnTo>
                  <a:lnTo>
                    <a:pt x="846677" y="1014413"/>
                  </a:lnTo>
                  <a:lnTo>
                    <a:pt x="846677" y="1014413"/>
                  </a:lnTo>
                  <a:lnTo>
                    <a:pt x="848106" y="1014508"/>
                  </a:lnTo>
                  <a:lnTo>
                    <a:pt x="848106" y="1014508"/>
                  </a:lnTo>
                  <a:lnTo>
                    <a:pt x="848582" y="1014508"/>
                  </a:lnTo>
                  <a:cubicBezTo>
                    <a:pt x="849725" y="1014508"/>
                    <a:pt x="850583" y="1014603"/>
                    <a:pt x="851726" y="1014603"/>
                  </a:cubicBezTo>
                  <a:lnTo>
                    <a:pt x="871156" y="1014603"/>
                  </a:lnTo>
                  <a:lnTo>
                    <a:pt x="878110" y="1014603"/>
                  </a:lnTo>
                  <a:cubicBezTo>
                    <a:pt x="922687" y="1014603"/>
                    <a:pt x="959072" y="1050989"/>
                    <a:pt x="959072" y="1095566"/>
                  </a:cubicBezTo>
                  <a:lnTo>
                    <a:pt x="959072" y="1105376"/>
                  </a:lnTo>
                  <a:lnTo>
                    <a:pt x="959072" y="1106805"/>
                  </a:lnTo>
                  <a:lnTo>
                    <a:pt x="959072" y="1106805"/>
                  </a:lnTo>
                  <a:lnTo>
                    <a:pt x="959168" y="1108234"/>
                  </a:lnTo>
                  <a:lnTo>
                    <a:pt x="959168" y="1108234"/>
                  </a:lnTo>
                  <a:lnTo>
                    <a:pt x="959263" y="1109663"/>
                  </a:lnTo>
                  <a:lnTo>
                    <a:pt x="959263" y="1109663"/>
                  </a:lnTo>
                  <a:lnTo>
                    <a:pt x="959358" y="1111091"/>
                  </a:lnTo>
                  <a:lnTo>
                    <a:pt x="959358" y="1111091"/>
                  </a:lnTo>
                  <a:lnTo>
                    <a:pt x="959548" y="1112520"/>
                  </a:lnTo>
                  <a:lnTo>
                    <a:pt x="959548" y="1112520"/>
                  </a:lnTo>
                  <a:lnTo>
                    <a:pt x="959739" y="1113949"/>
                  </a:lnTo>
                  <a:lnTo>
                    <a:pt x="959739" y="1113949"/>
                  </a:lnTo>
                  <a:lnTo>
                    <a:pt x="959930" y="1115378"/>
                  </a:lnTo>
                  <a:lnTo>
                    <a:pt x="959930" y="1115378"/>
                  </a:lnTo>
                  <a:cubicBezTo>
                    <a:pt x="960025" y="1115854"/>
                    <a:pt x="960120" y="1116330"/>
                    <a:pt x="960215" y="1116806"/>
                  </a:cubicBezTo>
                  <a:lnTo>
                    <a:pt x="960215" y="1116806"/>
                  </a:lnTo>
                  <a:lnTo>
                    <a:pt x="960501" y="1118235"/>
                  </a:lnTo>
                  <a:lnTo>
                    <a:pt x="960501" y="1118235"/>
                  </a:lnTo>
                  <a:lnTo>
                    <a:pt x="960882" y="1119664"/>
                  </a:lnTo>
                  <a:lnTo>
                    <a:pt x="960882" y="1119664"/>
                  </a:lnTo>
                  <a:lnTo>
                    <a:pt x="961263" y="1120997"/>
                  </a:lnTo>
                  <a:lnTo>
                    <a:pt x="961263" y="1120997"/>
                  </a:lnTo>
                  <a:lnTo>
                    <a:pt x="961644" y="1122331"/>
                  </a:lnTo>
                  <a:lnTo>
                    <a:pt x="961644" y="1122331"/>
                  </a:lnTo>
                  <a:lnTo>
                    <a:pt x="962120" y="1123664"/>
                  </a:lnTo>
                  <a:lnTo>
                    <a:pt x="962120" y="1123664"/>
                  </a:lnTo>
                  <a:lnTo>
                    <a:pt x="962597" y="1124998"/>
                  </a:lnTo>
                  <a:lnTo>
                    <a:pt x="962597" y="1124998"/>
                  </a:lnTo>
                  <a:lnTo>
                    <a:pt x="963073" y="1126331"/>
                  </a:lnTo>
                  <a:lnTo>
                    <a:pt x="963073" y="1126331"/>
                  </a:lnTo>
                  <a:lnTo>
                    <a:pt x="963644" y="1127665"/>
                  </a:lnTo>
                  <a:lnTo>
                    <a:pt x="963644" y="1127665"/>
                  </a:lnTo>
                  <a:lnTo>
                    <a:pt x="964216" y="1128903"/>
                  </a:lnTo>
                  <a:lnTo>
                    <a:pt x="964216" y="1128903"/>
                  </a:lnTo>
                  <a:lnTo>
                    <a:pt x="964787" y="1130141"/>
                  </a:lnTo>
                  <a:lnTo>
                    <a:pt x="964787" y="1130141"/>
                  </a:lnTo>
                  <a:lnTo>
                    <a:pt x="965454" y="1131380"/>
                  </a:lnTo>
                  <a:lnTo>
                    <a:pt x="965454" y="1131380"/>
                  </a:lnTo>
                  <a:cubicBezTo>
                    <a:pt x="965645" y="1131761"/>
                    <a:pt x="965835" y="1132237"/>
                    <a:pt x="966121" y="1132618"/>
                  </a:cubicBezTo>
                  <a:lnTo>
                    <a:pt x="966121" y="1132618"/>
                  </a:lnTo>
                  <a:lnTo>
                    <a:pt x="966788" y="1133856"/>
                  </a:lnTo>
                  <a:lnTo>
                    <a:pt x="966788" y="1133856"/>
                  </a:lnTo>
                  <a:cubicBezTo>
                    <a:pt x="966978" y="1134237"/>
                    <a:pt x="967264" y="1134618"/>
                    <a:pt x="967454" y="1135094"/>
                  </a:cubicBezTo>
                  <a:lnTo>
                    <a:pt x="967454" y="1135094"/>
                  </a:lnTo>
                  <a:lnTo>
                    <a:pt x="968216" y="1136237"/>
                  </a:lnTo>
                  <a:lnTo>
                    <a:pt x="968216" y="1136237"/>
                  </a:lnTo>
                  <a:lnTo>
                    <a:pt x="968978" y="1137380"/>
                  </a:lnTo>
                  <a:lnTo>
                    <a:pt x="968978" y="1137380"/>
                  </a:lnTo>
                  <a:lnTo>
                    <a:pt x="969740" y="1138523"/>
                  </a:lnTo>
                  <a:lnTo>
                    <a:pt x="969740" y="1138523"/>
                  </a:lnTo>
                  <a:lnTo>
                    <a:pt x="970597" y="1139666"/>
                  </a:lnTo>
                  <a:lnTo>
                    <a:pt x="970597" y="1139666"/>
                  </a:lnTo>
                  <a:lnTo>
                    <a:pt x="971455" y="1140809"/>
                  </a:lnTo>
                  <a:lnTo>
                    <a:pt x="971455" y="1140809"/>
                  </a:lnTo>
                  <a:cubicBezTo>
                    <a:pt x="971740" y="1141190"/>
                    <a:pt x="972026" y="1141571"/>
                    <a:pt x="972312" y="1141857"/>
                  </a:cubicBezTo>
                  <a:lnTo>
                    <a:pt x="972312" y="1141857"/>
                  </a:lnTo>
                  <a:lnTo>
                    <a:pt x="973169" y="1142905"/>
                  </a:lnTo>
                  <a:lnTo>
                    <a:pt x="973169" y="1142905"/>
                  </a:lnTo>
                  <a:lnTo>
                    <a:pt x="974122" y="1143953"/>
                  </a:lnTo>
                  <a:lnTo>
                    <a:pt x="974122" y="1143953"/>
                  </a:lnTo>
                  <a:lnTo>
                    <a:pt x="975074" y="1145000"/>
                  </a:lnTo>
                  <a:lnTo>
                    <a:pt x="975074" y="1145000"/>
                  </a:lnTo>
                  <a:lnTo>
                    <a:pt x="976027" y="1145953"/>
                  </a:lnTo>
                  <a:lnTo>
                    <a:pt x="976027" y="1145953"/>
                  </a:lnTo>
                  <a:lnTo>
                    <a:pt x="976979" y="1146905"/>
                  </a:lnTo>
                  <a:lnTo>
                    <a:pt x="976979" y="1146905"/>
                  </a:lnTo>
                  <a:lnTo>
                    <a:pt x="978027" y="1147858"/>
                  </a:lnTo>
                  <a:lnTo>
                    <a:pt x="978027" y="1147858"/>
                  </a:lnTo>
                  <a:lnTo>
                    <a:pt x="979075" y="1148810"/>
                  </a:lnTo>
                  <a:lnTo>
                    <a:pt x="979075" y="1148810"/>
                  </a:lnTo>
                  <a:lnTo>
                    <a:pt x="980122" y="1149668"/>
                  </a:lnTo>
                  <a:lnTo>
                    <a:pt x="980122" y="1149668"/>
                  </a:lnTo>
                  <a:cubicBezTo>
                    <a:pt x="980504" y="1149953"/>
                    <a:pt x="980885" y="1150239"/>
                    <a:pt x="981170" y="1150525"/>
                  </a:cubicBezTo>
                  <a:lnTo>
                    <a:pt x="981170" y="1150525"/>
                  </a:lnTo>
                  <a:cubicBezTo>
                    <a:pt x="981551" y="1150811"/>
                    <a:pt x="981932" y="1151096"/>
                    <a:pt x="982218" y="1151382"/>
                  </a:cubicBezTo>
                  <a:lnTo>
                    <a:pt x="982218" y="1151382"/>
                  </a:lnTo>
                  <a:lnTo>
                    <a:pt x="983361" y="1152239"/>
                  </a:lnTo>
                  <a:lnTo>
                    <a:pt x="983361" y="1152239"/>
                  </a:lnTo>
                  <a:lnTo>
                    <a:pt x="984504" y="1153001"/>
                  </a:lnTo>
                  <a:lnTo>
                    <a:pt x="984504" y="1153001"/>
                  </a:lnTo>
                  <a:lnTo>
                    <a:pt x="985647" y="1153763"/>
                  </a:lnTo>
                  <a:lnTo>
                    <a:pt x="985647" y="1153763"/>
                  </a:lnTo>
                  <a:lnTo>
                    <a:pt x="986790" y="1154525"/>
                  </a:lnTo>
                  <a:lnTo>
                    <a:pt x="986790" y="1154525"/>
                  </a:lnTo>
                  <a:lnTo>
                    <a:pt x="988028" y="1155192"/>
                  </a:lnTo>
                  <a:lnTo>
                    <a:pt x="988028" y="1155192"/>
                  </a:lnTo>
                  <a:lnTo>
                    <a:pt x="989267" y="1155859"/>
                  </a:lnTo>
                  <a:lnTo>
                    <a:pt x="989267" y="1155859"/>
                  </a:lnTo>
                  <a:lnTo>
                    <a:pt x="990505" y="1156526"/>
                  </a:lnTo>
                  <a:lnTo>
                    <a:pt x="990505" y="1156526"/>
                  </a:lnTo>
                  <a:lnTo>
                    <a:pt x="991743" y="1157192"/>
                  </a:lnTo>
                  <a:lnTo>
                    <a:pt x="991743" y="1157192"/>
                  </a:lnTo>
                  <a:lnTo>
                    <a:pt x="992981" y="1157764"/>
                  </a:lnTo>
                  <a:lnTo>
                    <a:pt x="992981" y="1157764"/>
                  </a:lnTo>
                  <a:cubicBezTo>
                    <a:pt x="993362" y="1157954"/>
                    <a:pt x="993838" y="1158145"/>
                    <a:pt x="994220" y="1158335"/>
                  </a:cubicBezTo>
                  <a:lnTo>
                    <a:pt x="994220" y="1158335"/>
                  </a:lnTo>
                  <a:lnTo>
                    <a:pt x="995553" y="1158907"/>
                  </a:lnTo>
                  <a:lnTo>
                    <a:pt x="995553" y="1158907"/>
                  </a:lnTo>
                  <a:lnTo>
                    <a:pt x="996887" y="1159383"/>
                  </a:lnTo>
                  <a:lnTo>
                    <a:pt x="996887" y="1159383"/>
                  </a:lnTo>
                  <a:lnTo>
                    <a:pt x="998220" y="1159859"/>
                  </a:lnTo>
                  <a:lnTo>
                    <a:pt x="998220" y="1159859"/>
                  </a:lnTo>
                  <a:lnTo>
                    <a:pt x="999554" y="1160336"/>
                  </a:lnTo>
                  <a:lnTo>
                    <a:pt x="999554" y="1160336"/>
                  </a:lnTo>
                  <a:lnTo>
                    <a:pt x="1000887" y="1160717"/>
                  </a:lnTo>
                  <a:lnTo>
                    <a:pt x="1000887" y="1160717"/>
                  </a:lnTo>
                  <a:lnTo>
                    <a:pt x="1002221" y="1161098"/>
                  </a:lnTo>
                  <a:lnTo>
                    <a:pt x="1002221" y="1161098"/>
                  </a:lnTo>
                  <a:lnTo>
                    <a:pt x="1003554" y="1161479"/>
                  </a:lnTo>
                  <a:lnTo>
                    <a:pt x="1003554" y="1161479"/>
                  </a:lnTo>
                  <a:lnTo>
                    <a:pt x="1004983" y="1161764"/>
                  </a:lnTo>
                  <a:lnTo>
                    <a:pt x="1004983" y="1161764"/>
                  </a:lnTo>
                  <a:cubicBezTo>
                    <a:pt x="1005459" y="1161860"/>
                    <a:pt x="1005935" y="1161955"/>
                    <a:pt x="1006412" y="1162050"/>
                  </a:cubicBezTo>
                  <a:lnTo>
                    <a:pt x="1006412" y="1162050"/>
                  </a:lnTo>
                  <a:lnTo>
                    <a:pt x="1007840" y="1162336"/>
                  </a:lnTo>
                  <a:lnTo>
                    <a:pt x="1007840" y="1162336"/>
                  </a:lnTo>
                  <a:lnTo>
                    <a:pt x="1009269" y="1162526"/>
                  </a:lnTo>
                  <a:lnTo>
                    <a:pt x="1009269" y="1162526"/>
                  </a:lnTo>
                  <a:lnTo>
                    <a:pt x="1010698" y="1162717"/>
                  </a:lnTo>
                  <a:lnTo>
                    <a:pt x="1010698" y="1162717"/>
                  </a:lnTo>
                  <a:lnTo>
                    <a:pt x="1012127" y="1162812"/>
                  </a:lnTo>
                  <a:lnTo>
                    <a:pt x="1012127" y="1162812"/>
                  </a:lnTo>
                  <a:lnTo>
                    <a:pt x="1013555" y="1162907"/>
                  </a:lnTo>
                  <a:lnTo>
                    <a:pt x="1013555" y="1162907"/>
                  </a:lnTo>
                  <a:lnTo>
                    <a:pt x="1014031" y="1162907"/>
                  </a:lnTo>
                  <a:cubicBezTo>
                    <a:pt x="1015079" y="1162907"/>
                    <a:pt x="1016032" y="1163003"/>
                    <a:pt x="1017175" y="1163003"/>
                  </a:cubicBezTo>
                  <a:lnTo>
                    <a:pt x="1047560" y="1163003"/>
                  </a:lnTo>
                  <a:lnTo>
                    <a:pt x="1199483" y="1163003"/>
                  </a:lnTo>
                  <a:cubicBezTo>
                    <a:pt x="1244060" y="1163003"/>
                    <a:pt x="1280446" y="1199388"/>
                    <a:pt x="1280446" y="1243965"/>
                  </a:cubicBezTo>
                  <a:lnTo>
                    <a:pt x="1280446" y="1375886"/>
                  </a:lnTo>
                  <a:lnTo>
                    <a:pt x="1280446" y="1539431"/>
                  </a:lnTo>
                  <a:lnTo>
                    <a:pt x="1280446" y="1542574"/>
                  </a:lnTo>
                  <a:cubicBezTo>
                    <a:pt x="1280446" y="1574292"/>
                    <a:pt x="1306354" y="1600200"/>
                    <a:pt x="1338072" y="1600200"/>
                  </a:cubicBezTo>
                  <a:lnTo>
                    <a:pt x="1358075" y="1600200"/>
                  </a:lnTo>
                  <a:cubicBezTo>
                    <a:pt x="1389793" y="1600200"/>
                    <a:pt x="1415701" y="1574292"/>
                    <a:pt x="1415701" y="1542574"/>
                  </a:cubicBezTo>
                  <a:lnTo>
                    <a:pt x="1415701" y="1534477"/>
                  </a:lnTo>
                  <a:cubicBezTo>
                    <a:pt x="1415701" y="1489900"/>
                    <a:pt x="1452086" y="1453515"/>
                    <a:pt x="1496663" y="1453515"/>
                  </a:cubicBezTo>
                  <a:lnTo>
                    <a:pt x="1527239" y="1453515"/>
                  </a:lnTo>
                  <a:cubicBezTo>
                    <a:pt x="1558957" y="1453515"/>
                    <a:pt x="1584865" y="1427607"/>
                    <a:pt x="1584865" y="1395889"/>
                  </a:cubicBezTo>
                  <a:lnTo>
                    <a:pt x="1584865" y="1375886"/>
                  </a:lnTo>
                  <a:cubicBezTo>
                    <a:pt x="1584865" y="1351026"/>
                    <a:pt x="1568958" y="1329690"/>
                    <a:pt x="1546765" y="1321689"/>
                  </a:cubicBezTo>
                  <a:cubicBezTo>
                    <a:pt x="1535716" y="1317689"/>
                    <a:pt x="1493520" y="1325689"/>
                    <a:pt x="1477518" y="1318070"/>
                  </a:cubicBezTo>
                  <a:cubicBezTo>
                    <a:pt x="1439609" y="1299877"/>
                    <a:pt x="1425226" y="1259014"/>
                    <a:pt x="1429988" y="1231487"/>
                  </a:cubicBezTo>
                  <a:cubicBezTo>
                    <a:pt x="1436846" y="1192435"/>
                    <a:pt x="1459039" y="1164527"/>
                    <a:pt x="1498759" y="1164527"/>
                  </a:cubicBezTo>
                  <a:lnTo>
                    <a:pt x="1681829" y="1164527"/>
                  </a:lnTo>
                  <a:cubicBezTo>
                    <a:pt x="1713548" y="1164527"/>
                    <a:pt x="1739456" y="1138619"/>
                    <a:pt x="1739456" y="1106900"/>
                  </a:cubicBezTo>
                  <a:lnTo>
                    <a:pt x="1739456" y="1086898"/>
                  </a:lnTo>
                  <a:cubicBezTo>
                    <a:pt x="1739456" y="1055180"/>
                    <a:pt x="1713548" y="1029272"/>
                    <a:pt x="1681829" y="1029272"/>
                  </a:cubicBezTo>
                  <a:lnTo>
                    <a:pt x="1498854" y="1029272"/>
                  </a:lnTo>
                  <a:cubicBezTo>
                    <a:pt x="1454277" y="1029272"/>
                    <a:pt x="1417892" y="992886"/>
                    <a:pt x="1417892" y="948309"/>
                  </a:cubicBezTo>
                  <a:lnTo>
                    <a:pt x="1417892" y="942594"/>
                  </a:lnTo>
                  <a:cubicBezTo>
                    <a:pt x="1417892" y="910876"/>
                    <a:pt x="1391984" y="884968"/>
                    <a:pt x="1360265" y="884968"/>
                  </a:cubicBezTo>
                  <a:lnTo>
                    <a:pt x="1186148" y="884968"/>
                  </a:lnTo>
                  <a:cubicBezTo>
                    <a:pt x="1141571" y="884968"/>
                    <a:pt x="1105186" y="848582"/>
                    <a:pt x="1105186" y="804005"/>
                  </a:cubicBezTo>
                  <a:lnTo>
                    <a:pt x="1105186" y="646176"/>
                  </a:lnTo>
                  <a:cubicBezTo>
                    <a:pt x="1105186" y="635508"/>
                    <a:pt x="1102233" y="625412"/>
                    <a:pt x="1097089" y="616839"/>
                  </a:cubicBezTo>
                  <a:cubicBezTo>
                    <a:pt x="1096804" y="616458"/>
                    <a:pt x="1096613" y="616077"/>
                    <a:pt x="1096423" y="615696"/>
                  </a:cubicBezTo>
                  <a:cubicBezTo>
                    <a:pt x="1086517" y="598361"/>
                    <a:pt x="1067753" y="586550"/>
                    <a:pt x="1046417" y="586550"/>
                  </a:cubicBezTo>
                  <a:lnTo>
                    <a:pt x="1024128" y="586550"/>
                  </a:lnTo>
                  <a:cubicBezTo>
                    <a:pt x="979551" y="586550"/>
                    <a:pt x="943165" y="550164"/>
                    <a:pt x="943165" y="505587"/>
                  </a:cubicBezTo>
                  <a:lnTo>
                    <a:pt x="943165" y="505206"/>
                  </a:lnTo>
                  <a:cubicBezTo>
                    <a:pt x="943165" y="473488"/>
                    <a:pt x="917162" y="447770"/>
                    <a:pt x="885539" y="446818"/>
                  </a:cubicBezTo>
                  <a:lnTo>
                    <a:pt x="844772" y="445580"/>
                  </a:lnTo>
                  <a:cubicBezTo>
                    <a:pt x="816864" y="441674"/>
                    <a:pt x="795242" y="417481"/>
                    <a:pt x="795242" y="388525"/>
                  </a:cubicBezTo>
                  <a:lnTo>
                    <a:pt x="795242" y="368522"/>
                  </a:lnTo>
                  <a:cubicBezTo>
                    <a:pt x="795242" y="336804"/>
                    <a:pt x="821150" y="310896"/>
                    <a:pt x="852869" y="310896"/>
                  </a:cubicBezTo>
                  <a:lnTo>
                    <a:pt x="952119" y="310896"/>
                  </a:lnTo>
                  <a:lnTo>
                    <a:pt x="951167" y="57626"/>
                  </a:lnTo>
                  <a:cubicBezTo>
                    <a:pt x="951071" y="26003"/>
                    <a:pt x="925259" y="0"/>
                    <a:pt x="893540" y="0"/>
                  </a:cubicBezTo>
                  <a:lnTo>
                    <a:pt x="214598" y="0"/>
                  </a:lnTo>
                  <a:cubicBezTo>
                    <a:pt x="185166" y="0"/>
                    <a:pt x="160592" y="22479"/>
                    <a:pt x="157353" y="51149"/>
                  </a:cubicBezTo>
                  <a:lnTo>
                    <a:pt x="157353" y="93059"/>
                  </a:lnTo>
                  <a:cubicBezTo>
                    <a:pt x="157353" y="124778"/>
                    <a:pt x="131445" y="150686"/>
                    <a:pt x="99727" y="150686"/>
                  </a:cubicBezTo>
                  <a:lnTo>
                    <a:pt x="0" y="150686"/>
                  </a:lnTo>
                  <a:lnTo>
                    <a:pt x="476" y="514921"/>
                  </a:lnTo>
                  <a:lnTo>
                    <a:pt x="476" y="514921"/>
                  </a:lnTo>
                  <a:close/>
                  <a:moveTo>
                    <a:pt x="959358" y="1105281"/>
                  </a:moveTo>
                  <a:lnTo>
                    <a:pt x="959358" y="1105281"/>
                  </a:lnTo>
                  <a:lnTo>
                    <a:pt x="959358" y="1105281"/>
                  </a:lnTo>
                  <a:lnTo>
                    <a:pt x="959358" y="1105281"/>
                  </a:lnTo>
                  <a:close/>
                  <a:moveTo>
                    <a:pt x="486156" y="672655"/>
                  </a:moveTo>
                  <a:lnTo>
                    <a:pt x="486156" y="672655"/>
                  </a:lnTo>
                  <a:lnTo>
                    <a:pt x="486156" y="672655"/>
                  </a:lnTo>
                  <a:lnTo>
                    <a:pt x="486156" y="672655"/>
                  </a:lnTo>
                  <a:close/>
                  <a:moveTo>
                    <a:pt x="647033" y="814769"/>
                  </a:moveTo>
                  <a:lnTo>
                    <a:pt x="647033" y="814769"/>
                  </a:lnTo>
                  <a:lnTo>
                    <a:pt x="647033" y="814769"/>
                  </a:lnTo>
                  <a:lnTo>
                    <a:pt x="647033" y="814769"/>
                  </a:lnTo>
                  <a:close/>
                  <a:moveTo>
                    <a:pt x="793813" y="956881"/>
                  </a:moveTo>
                  <a:lnTo>
                    <a:pt x="793813" y="956881"/>
                  </a:lnTo>
                  <a:lnTo>
                    <a:pt x="793813" y="956881"/>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6" name="Freeform: Shape 75">
              <a:extLst>
                <a:ext uri="{FF2B5EF4-FFF2-40B4-BE49-F238E27FC236}">
                  <a16:creationId xmlns:a16="http://schemas.microsoft.com/office/drawing/2014/main" id="{ADBE45A6-1754-4E48-8162-FDC37FDF368B}"/>
                </a:ext>
              </a:extLst>
            </p:cNvPr>
            <p:cNvSpPr/>
            <p:nvPr/>
          </p:nvSpPr>
          <p:spPr>
            <a:xfrm>
              <a:off x="2597579" y="3391265"/>
              <a:ext cx="633888" cy="436149"/>
            </a:xfrm>
            <a:custGeom>
              <a:avLst/>
              <a:gdLst>
                <a:gd name="connsiteX0" fmla="*/ 633889 w 633888"/>
                <a:gd name="connsiteY0" fmla="*/ 285464 h 436149"/>
                <a:gd name="connsiteX1" fmla="*/ 633889 w 633888"/>
                <a:gd name="connsiteY1" fmla="*/ 142208 h 436149"/>
                <a:gd name="connsiteX2" fmla="*/ 57626 w 633888"/>
                <a:gd name="connsiteY2" fmla="*/ 143256 h 436149"/>
                <a:gd name="connsiteX3" fmla="*/ 0 w 633888"/>
                <a:gd name="connsiteY3" fmla="*/ 200882 h 436149"/>
                <a:gd name="connsiteX4" fmla="*/ 0 w 633888"/>
                <a:gd name="connsiteY4" fmla="*/ 378523 h 436149"/>
                <a:gd name="connsiteX5" fmla="*/ 57626 w 633888"/>
                <a:gd name="connsiteY5" fmla="*/ 436150 h 436149"/>
                <a:gd name="connsiteX6" fmla="*/ 253079 w 633888"/>
                <a:gd name="connsiteY6" fmla="*/ 436150 h 436149"/>
                <a:gd name="connsiteX7" fmla="*/ 310705 w 633888"/>
                <a:gd name="connsiteY7" fmla="*/ 378523 h 436149"/>
                <a:gd name="connsiteX8" fmla="*/ 310705 w 633888"/>
                <a:gd name="connsiteY8" fmla="*/ 336613 h 436149"/>
                <a:gd name="connsiteX9" fmla="*/ 367951 w 633888"/>
                <a:gd name="connsiteY9" fmla="*/ 285464 h 436149"/>
                <a:gd name="connsiteX10" fmla="*/ 633889 w 633888"/>
                <a:gd name="connsiteY10" fmla="*/ 285464 h 436149"/>
                <a:gd name="connsiteX11" fmla="*/ 633889 w 633888"/>
                <a:gd name="connsiteY11" fmla="*/ 285464 h 436149"/>
                <a:gd name="connsiteX12" fmla="*/ 91345 w 633888"/>
                <a:gd name="connsiteY12" fmla="*/ 0 h 436149"/>
                <a:gd name="connsiteX13" fmla="*/ 91345 w 633888"/>
                <a:gd name="connsiteY13" fmla="*/ 0 h 436149"/>
                <a:gd name="connsiteX14" fmla="*/ 91345 w 633888"/>
                <a:gd name="connsiteY14" fmla="*/ 0 h 436149"/>
                <a:gd name="connsiteX15" fmla="*/ 91345 w 633888"/>
                <a:gd name="connsiteY15" fmla="*/ 0 h 43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3888" h="436149">
                  <a:moveTo>
                    <a:pt x="633889" y="285464"/>
                  </a:moveTo>
                  <a:lnTo>
                    <a:pt x="633889" y="142208"/>
                  </a:lnTo>
                  <a:cubicBezTo>
                    <a:pt x="427482" y="142208"/>
                    <a:pt x="249746" y="143256"/>
                    <a:pt x="57626" y="143256"/>
                  </a:cubicBezTo>
                  <a:cubicBezTo>
                    <a:pt x="25908" y="143256"/>
                    <a:pt x="0" y="169164"/>
                    <a:pt x="0" y="200882"/>
                  </a:cubicBezTo>
                  <a:lnTo>
                    <a:pt x="0" y="378523"/>
                  </a:lnTo>
                  <a:cubicBezTo>
                    <a:pt x="0" y="410242"/>
                    <a:pt x="25908" y="436150"/>
                    <a:pt x="57626" y="436150"/>
                  </a:cubicBezTo>
                  <a:lnTo>
                    <a:pt x="253079" y="436150"/>
                  </a:lnTo>
                  <a:cubicBezTo>
                    <a:pt x="284797" y="436150"/>
                    <a:pt x="310705" y="410242"/>
                    <a:pt x="310705" y="378523"/>
                  </a:cubicBezTo>
                  <a:lnTo>
                    <a:pt x="310705" y="336613"/>
                  </a:lnTo>
                  <a:cubicBezTo>
                    <a:pt x="313944" y="307943"/>
                    <a:pt x="338519" y="285464"/>
                    <a:pt x="367951" y="285464"/>
                  </a:cubicBezTo>
                  <a:lnTo>
                    <a:pt x="633889" y="285464"/>
                  </a:lnTo>
                  <a:lnTo>
                    <a:pt x="633889" y="285464"/>
                  </a:lnTo>
                  <a:close/>
                  <a:moveTo>
                    <a:pt x="91345" y="0"/>
                  </a:moveTo>
                  <a:lnTo>
                    <a:pt x="91345" y="0"/>
                  </a:lnTo>
                  <a:lnTo>
                    <a:pt x="91345" y="0"/>
                  </a:lnTo>
                  <a:lnTo>
                    <a:pt x="91345"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7" name="Freeform: Shape 76">
              <a:extLst>
                <a:ext uri="{FF2B5EF4-FFF2-40B4-BE49-F238E27FC236}">
                  <a16:creationId xmlns:a16="http://schemas.microsoft.com/office/drawing/2014/main" id="{62F51B9B-4E03-4045-B10D-5D366682E2F4}"/>
                </a:ext>
              </a:extLst>
            </p:cNvPr>
            <p:cNvSpPr/>
            <p:nvPr/>
          </p:nvSpPr>
          <p:spPr>
            <a:xfrm>
              <a:off x="3231373" y="3411077"/>
              <a:ext cx="951737" cy="573595"/>
            </a:xfrm>
            <a:custGeom>
              <a:avLst/>
              <a:gdLst>
                <a:gd name="connsiteX0" fmla="*/ 472440 w 951737"/>
                <a:gd name="connsiteY0" fmla="*/ 0 h 573595"/>
                <a:gd name="connsiteX1" fmla="*/ 951738 w 951737"/>
                <a:gd name="connsiteY1" fmla="*/ 0 h 573595"/>
                <a:gd name="connsiteX2" fmla="*/ 951738 w 951737"/>
                <a:gd name="connsiteY2" fmla="*/ 213265 h 573595"/>
                <a:gd name="connsiteX3" fmla="*/ 894112 w 951737"/>
                <a:gd name="connsiteY3" fmla="*/ 270891 h 573595"/>
                <a:gd name="connsiteX4" fmla="*/ 859250 w 951737"/>
                <a:gd name="connsiteY4" fmla="*/ 270891 h 573595"/>
                <a:gd name="connsiteX5" fmla="*/ 786574 w 951737"/>
                <a:gd name="connsiteY5" fmla="*/ 347567 h 573595"/>
                <a:gd name="connsiteX6" fmla="*/ 786574 w 951737"/>
                <a:gd name="connsiteY6" fmla="*/ 515969 h 573595"/>
                <a:gd name="connsiteX7" fmla="*/ 728948 w 951737"/>
                <a:gd name="connsiteY7" fmla="*/ 573596 h 573595"/>
                <a:gd name="connsiteX8" fmla="*/ 472535 w 951737"/>
                <a:gd name="connsiteY8" fmla="*/ 573596 h 573595"/>
                <a:gd name="connsiteX9" fmla="*/ 475869 w 951737"/>
                <a:gd name="connsiteY9" fmla="*/ 515969 h 573595"/>
                <a:gd name="connsiteX10" fmla="*/ 475869 w 951737"/>
                <a:gd name="connsiteY10" fmla="*/ 316802 h 573595"/>
                <a:gd name="connsiteX11" fmla="*/ 418624 w 951737"/>
                <a:gd name="connsiteY11" fmla="*/ 265652 h 573595"/>
                <a:gd name="connsiteX12" fmla="*/ 0 w 951737"/>
                <a:gd name="connsiteY12" fmla="*/ 265652 h 573595"/>
                <a:gd name="connsiteX13" fmla="*/ 0 w 951737"/>
                <a:gd name="connsiteY13" fmla="*/ 122396 h 573595"/>
                <a:gd name="connsiteX14" fmla="*/ 78772 w 951737"/>
                <a:gd name="connsiteY14" fmla="*/ 122396 h 573595"/>
                <a:gd name="connsiteX15" fmla="*/ 93345 w 951737"/>
                <a:gd name="connsiteY15" fmla="*/ 121729 h 573595"/>
                <a:gd name="connsiteX16" fmla="*/ 101251 w 951737"/>
                <a:gd name="connsiteY16" fmla="*/ 121348 h 573595"/>
                <a:gd name="connsiteX17" fmla="*/ 400240 w 951737"/>
                <a:gd name="connsiteY17" fmla="*/ 121348 h 573595"/>
                <a:gd name="connsiteX18" fmla="*/ 470249 w 951737"/>
                <a:gd name="connsiteY18" fmla="*/ 51340 h 573595"/>
                <a:gd name="connsiteX19" fmla="*/ 472440 w 951737"/>
                <a:gd name="connsiteY19" fmla="*/ 0 h 5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1737" h="573595">
                  <a:moveTo>
                    <a:pt x="472440" y="0"/>
                  </a:moveTo>
                  <a:lnTo>
                    <a:pt x="951738" y="0"/>
                  </a:lnTo>
                  <a:lnTo>
                    <a:pt x="951738" y="213265"/>
                  </a:lnTo>
                  <a:cubicBezTo>
                    <a:pt x="951738" y="244983"/>
                    <a:pt x="925830" y="270891"/>
                    <a:pt x="894112" y="270891"/>
                  </a:cubicBezTo>
                  <a:lnTo>
                    <a:pt x="859250" y="270891"/>
                  </a:lnTo>
                  <a:cubicBezTo>
                    <a:pt x="802957" y="270891"/>
                    <a:pt x="784955" y="325946"/>
                    <a:pt x="786574" y="347567"/>
                  </a:cubicBezTo>
                  <a:lnTo>
                    <a:pt x="786574" y="515969"/>
                  </a:lnTo>
                  <a:cubicBezTo>
                    <a:pt x="786574" y="547688"/>
                    <a:pt x="760666" y="573596"/>
                    <a:pt x="728948" y="573596"/>
                  </a:cubicBezTo>
                  <a:lnTo>
                    <a:pt x="472535" y="573596"/>
                  </a:lnTo>
                  <a:lnTo>
                    <a:pt x="475869" y="515969"/>
                  </a:lnTo>
                  <a:lnTo>
                    <a:pt x="475869" y="316802"/>
                  </a:lnTo>
                  <a:cubicBezTo>
                    <a:pt x="472630" y="288131"/>
                    <a:pt x="448056" y="265652"/>
                    <a:pt x="418624" y="265652"/>
                  </a:cubicBezTo>
                  <a:lnTo>
                    <a:pt x="0" y="265652"/>
                  </a:lnTo>
                  <a:lnTo>
                    <a:pt x="0" y="122396"/>
                  </a:lnTo>
                  <a:lnTo>
                    <a:pt x="78772" y="122396"/>
                  </a:lnTo>
                  <a:cubicBezTo>
                    <a:pt x="83725" y="122396"/>
                    <a:pt x="88582" y="122111"/>
                    <a:pt x="93345" y="121729"/>
                  </a:cubicBezTo>
                  <a:cubicBezTo>
                    <a:pt x="96107" y="121444"/>
                    <a:pt x="98488" y="121348"/>
                    <a:pt x="101251" y="121348"/>
                  </a:cubicBezTo>
                  <a:lnTo>
                    <a:pt x="400240" y="121348"/>
                  </a:lnTo>
                  <a:cubicBezTo>
                    <a:pt x="438721" y="121348"/>
                    <a:pt x="468630" y="89821"/>
                    <a:pt x="470249" y="51340"/>
                  </a:cubicBezTo>
                  <a:lnTo>
                    <a:pt x="472440" y="0"/>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8" name="Freeform: Shape 77">
              <a:extLst>
                <a:ext uri="{FF2B5EF4-FFF2-40B4-BE49-F238E27FC236}">
                  <a16:creationId xmlns:a16="http://schemas.microsoft.com/office/drawing/2014/main" id="{A1A71930-64E4-44CF-BCC5-2C1AA1D05337}"/>
                </a:ext>
              </a:extLst>
            </p:cNvPr>
            <p:cNvSpPr/>
            <p:nvPr/>
          </p:nvSpPr>
          <p:spPr>
            <a:xfrm>
              <a:off x="3704003" y="3830177"/>
              <a:ext cx="314039" cy="154495"/>
            </a:xfrm>
            <a:custGeom>
              <a:avLst/>
              <a:gdLst>
                <a:gd name="connsiteX0" fmla="*/ 314039 w 314039"/>
                <a:gd name="connsiteY0" fmla="*/ 0 h 154495"/>
                <a:gd name="connsiteX1" fmla="*/ 314039 w 314039"/>
                <a:gd name="connsiteY1" fmla="*/ 96869 h 154495"/>
                <a:gd name="connsiteX2" fmla="*/ 256413 w 314039"/>
                <a:gd name="connsiteY2" fmla="*/ 154496 h 154495"/>
                <a:gd name="connsiteX3" fmla="*/ 0 w 314039"/>
                <a:gd name="connsiteY3" fmla="*/ 154496 h 154495"/>
                <a:gd name="connsiteX4" fmla="*/ 3334 w 314039"/>
                <a:gd name="connsiteY4" fmla="*/ 96869 h 154495"/>
                <a:gd name="connsiteX5" fmla="*/ 3334 w 314039"/>
                <a:gd name="connsiteY5" fmla="*/ 0 h 154495"/>
                <a:gd name="connsiteX6" fmla="*/ 314039 w 314039"/>
                <a:gd name="connsiteY6" fmla="*/ 0 h 15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039" h="154495">
                  <a:moveTo>
                    <a:pt x="314039" y="0"/>
                  </a:moveTo>
                  <a:lnTo>
                    <a:pt x="314039" y="96869"/>
                  </a:lnTo>
                  <a:cubicBezTo>
                    <a:pt x="314039" y="128588"/>
                    <a:pt x="288131" y="154496"/>
                    <a:pt x="256413" y="154496"/>
                  </a:cubicBezTo>
                  <a:lnTo>
                    <a:pt x="0" y="154496"/>
                  </a:lnTo>
                  <a:lnTo>
                    <a:pt x="3334" y="96869"/>
                  </a:lnTo>
                  <a:lnTo>
                    <a:pt x="3334" y="0"/>
                  </a:lnTo>
                  <a:lnTo>
                    <a:pt x="314039" y="0"/>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1" name="Freeform: Shape 80">
              <a:extLst>
                <a:ext uri="{FF2B5EF4-FFF2-40B4-BE49-F238E27FC236}">
                  <a16:creationId xmlns:a16="http://schemas.microsoft.com/office/drawing/2014/main" id="{7DB9E8EB-2B5D-4391-9D44-13E2D271D45A}"/>
                </a:ext>
              </a:extLst>
            </p:cNvPr>
            <p:cNvSpPr/>
            <p:nvPr/>
          </p:nvSpPr>
          <p:spPr>
            <a:xfrm>
              <a:off x="3828495" y="3830462"/>
              <a:ext cx="820769" cy="493014"/>
            </a:xfrm>
            <a:custGeom>
              <a:avLst/>
              <a:gdLst>
                <a:gd name="connsiteX0" fmla="*/ 0 w 820769"/>
                <a:gd name="connsiteY0" fmla="*/ 154210 h 493014"/>
                <a:gd name="connsiteX1" fmla="*/ 41053 w 820769"/>
                <a:gd name="connsiteY1" fmla="*/ 220313 h 493014"/>
                <a:gd name="connsiteX2" fmla="*/ 41053 w 820769"/>
                <a:gd name="connsiteY2" fmla="*/ 239268 h 493014"/>
                <a:gd name="connsiteX3" fmla="*/ 98679 w 820769"/>
                <a:gd name="connsiteY3" fmla="*/ 296894 h 493014"/>
                <a:gd name="connsiteX4" fmla="*/ 126778 w 820769"/>
                <a:gd name="connsiteY4" fmla="*/ 296894 h 493014"/>
                <a:gd name="connsiteX5" fmla="*/ 207740 w 820769"/>
                <a:gd name="connsiteY5" fmla="*/ 377857 h 493014"/>
                <a:gd name="connsiteX6" fmla="*/ 207740 w 820769"/>
                <a:gd name="connsiteY6" fmla="*/ 385001 h 493014"/>
                <a:gd name="connsiteX7" fmla="*/ 207740 w 820769"/>
                <a:gd name="connsiteY7" fmla="*/ 386524 h 493014"/>
                <a:gd name="connsiteX8" fmla="*/ 207740 w 820769"/>
                <a:gd name="connsiteY8" fmla="*/ 386524 h 493014"/>
                <a:gd name="connsiteX9" fmla="*/ 207835 w 820769"/>
                <a:gd name="connsiteY9" fmla="*/ 387953 h 493014"/>
                <a:gd name="connsiteX10" fmla="*/ 207835 w 820769"/>
                <a:gd name="connsiteY10" fmla="*/ 387953 h 493014"/>
                <a:gd name="connsiteX11" fmla="*/ 207931 w 820769"/>
                <a:gd name="connsiteY11" fmla="*/ 389382 h 493014"/>
                <a:gd name="connsiteX12" fmla="*/ 207931 w 820769"/>
                <a:gd name="connsiteY12" fmla="*/ 389382 h 493014"/>
                <a:gd name="connsiteX13" fmla="*/ 208026 w 820769"/>
                <a:gd name="connsiteY13" fmla="*/ 390811 h 493014"/>
                <a:gd name="connsiteX14" fmla="*/ 208026 w 820769"/>
                <a:gd name="connsiteY14" fmla="*/ 390811 h 493014"/>
                <a:gd name="connsiteX15" fmla="*/ 208216 w 820769"/>
                <a:gd name="connsiteY15" fmla="*/ 392239 h 493014"/>
                <a:gd name="connsiteX16" fmla="*/ 208216 w 820769"/>
                <a:gd name="connsiteY16" fmla="*/ 392239 h 493014"/>
                <a:gd name="connsiteX17" fmla="*/ 208407 w 820769"/>
                <a:gd name="connsiteY17" fmla="*/ 393668 h 493014"/>
                <a:gd name="connsiteX18" fmla="*/ 208407 w 820769"/>
                <a:gd name="connsiteY18" fmla="*/ 393668 h 493014"/>
                <a:gd name="connsiteX19" fmla="*/ 208597 w 820769"/>
                <a:gd name="connsiteY19" fmla="*/ 395097 h 493014"/>
                <a:gd name="connsiteX20" fmla="*/ 208597 w 820769"/>
                <a:gd name="connsiteY20" fmla="*/ 395097 h 493014"/>
                <a:gd name="connsiteX21" fmla="*/ 230886 w 820769"/>
                <a:gd name="connsiteY21" fmla="*/ 431102 h 493014"/>
                <a:gd name="connsiteX22" fmla="*/ 230886 w 820769"/>
                <a:gd name="connsiteY22" fmla="*/ 431102 h 493014"/>
                <a:gd name="connsiteX23" fmla="*/ 232029 w 820769"/>
                <a:gd name="connsiteY23" fmla="*/ 431959 h 493014"/>
                <a:gd name="connsiteX24" fmla="*/ 232029 w 820769"/>
                <a:gd name="connsiteY24" fmla="*/ 431959 h 493014"/>
                <a:gd name="connsiteX25" fmla="*/ 233172 w 820769"/>
                <a:gd name="connsiteY25" fmla="*/ 432721 h 493014"/>
                <a:gd name="connsiteX26" fmla="*/ 233172 w 820769"/>
                <a:gd name="connsiteY26" fmla="*/ 432721 h 493014"/>
                <a:gd name="connsiteX27" fmla="*/ 234315 w 820769"/>
                <a:gd name="connsiteY27" fmla="*/ 433483 h 493014"/>
                <a:gd name="connsiteX28" fmla="*/ 234315 w 820769"/>
                <a:gd name="connsiteY28" fmla="*/ 433483 h 493014"/>
                <a:gd name="connsiteX29" fmla="*/ 235458 w 820769"/>
                <a:gd name="connsiteY29" fmla="*/ 434245 h 493014"/>
                <a:gd name="connsiteX30" fmla="*/ 235458 w 820769"/>
                <a:gd name="connsiteY30" fmla="*/ 434245 h 493014"/>
                <a:gd name="connsiteX31" fmla="*/ 236029 w 820769"/>
                <a:gd name="connsiteY31" fmla="*/ 434530 h 493014"/>
                <a:gd name="connsiteX32" fmla="*/ 237363 w 820769"/>
                <a:gd name="connsiteY32" fmla="*/ 435293 h 493014"/>
                <a:gd name="connsiteX33" fmla="*/ 237934 w 820769"/>
                <a:gd name="connsiteY33" fmla="*/ 435578 h 493014"/>
                <a:gd name="connsiteX34" fmla="*/ 237934 w 820769"/>
                <a:gd name="connsiteY34" fmla="*/ 435578 h 493014"/>
                <a:gd name="connsiteX35" fmla="*/ 239173 w 820769"/>
                <a:gd name="connsiteY35" fmla="*/ 436245 h 493014"/>
                <a:gd name="connsiteX36" fmla="*/ 239173 w 820769"/>
                <a:gd name="connsiteY36" fmla="*/ 436245 h 493014"/>
                <a:gd name="connsiteX37" fmla="*/ 240411 w 820769"/>
                <a:gd name="connsiteY37" fmla="*/ 436912 h 493014"/>
                <a:gd name="connsiteX38" fmla="*/ 240411 w 820769"/>
                <a:gd name="connsiteY38" fmla="*/ 436912 h 493014"/>
                <a:gd name="connsiteX39" fmla="*/ 241649 w 820769"/>
                <a:gd name="connsiteY39" fmla="*/ 437483 h 493014"/>
                <a:gd name="connsiteX40" fmla="*/ 241649 w 820769"/>
                <a:gd name="connsiteY40" fmla="*/ 437483 h 493014"/>
                <a:gd name="connsiteX41" fmla="*/ 242888 w 820769"/>
                <a:gd name="connsiteY41" fmla="*/ 438055 h 493014"/>
                <a:gd name="connsiteX42" fmla="*/ 242888 w 820769"/>
                <a:gd name="connsiteY42" fmla="*/ 438055 h 493014"/>
                <a:gd name="connsiteX43" fmla="*/ 244221 w 820769"/>
                <a:gd name="connsiteY43" fmla="*/ 438626 h 493014"/>
                <a:gd name="connsiteX44" fmla="*/ 244221 w 820769"/>
                <a:gd name="connsiteY44" fmla="*/ 438626 h 493014"/>
                <a:gd name="connsiteX45" fmla="*/ 245554 w 820769"/>
                <a:gd name="connsiteY45" fmla="*/ 439103 h 493014"/>
                <a:gd name="connsiteX46" fmla="*/ 245554 w 820769"/>
                <a:gd name="connsiteY46" fmla="*/ 439103 h 493014"/>
                <a:gd name="connsiteX47" fmla="*/ 246888 w 820769"/>
                <a:gd name="connsiteY47" fmla="*/ 439579 h 493014"/>
                <a:gd name="connsiteX48" fmla="*/ 246888 w 820769"/>
                <a:gd name="connsiteY48" fmla="*/ 439579 h 493014"/>
                <a:gd name="connsiteX49" fmla="*/ 247174 w 820769"/>
                <a:gd name="connsiteY49" fmla="*/ 439674 h 493014"/>
                <a:gd name="connsiteX50" fmla="*/ 249269 w 820769"/>
                <a:gd name="connsiteY50" fmla="*/ 440341 h 493014"/>
                <a:gd name="connsiteX51" fmla="*/ 249555 w 820769"/>
                <a:gd name="connsiteY51" fmla="*/ 440436 h 493014"/>
                <a:gd name="connsiteX52" fmla="*/ 249555 w 820769"/>
                <a:gd name="connsiteY52" fmla="*/ 440436 h 493014"/>
                <a:gd name="connsiteX53" fmla="*/ 250888 w 820769"/>
                <a:gd name="connsiteY53" fmla="*/ 440817 h 493014"/>
                <a:gd name="connsiteX54" fmla="*/ 250888 w 820769"/>
                <a:gd name="connsiteY54" fmla="*/ 440817 h 493014"/>
                <a:gd name="connsiteX55" fmla="*/ 252222 w 820769"/>
                <a:gd name="connsiteY55" fmla="*/ 441198 h 493014"/>
                <a:gd name="connsiteX56" fmla="*/ 252222 w 820769"/>
                <a:gd name="connsiteY56" fmla="*/ 441198 h 493014"/>
                <a:gd name="connsiteX57" fmla="*/ 253651 w 820769"/>
                <a:gd name="connsiteY57" fmla="*/ 441484 h 493014"/>
                <a:gd name="connsiteX58" fmla="*/ 253651 w 820769"/>
                <a:gd name="connsiteY58" fmla="*/ 441484 h 493014"/>
                <a:gd name="connsiteX59" fmla="*/ 255079 w 820769"/>
                <a:gd name="connsiteY59" fmla="*/ 441770 h 493014"/>
                <a:gd name="connsiteX60" fmla="*/ 255079 w 820769"/>
                <a:gd name="connsiteY60" fmla="*/ 441770 h 493014"/>
                <a:gd name="connsiteX61" fmla="*/ 255365 w 820769"/>
                <a:gd name="connsiteY61" fmla="*/ 441770 h 493014"/>
                <a:gd name="connsiteX62" fmla="*/ 257746 w 820769"/>
                <a:gd name="connsiteY62" fmla="*/ 442151 h 493014"/>
                <a:gd name="connsiteX63" fmla="*/ 258032 w 820769"/>
                <a:gd name="connsiteY63" fmla="*/ 442151 h 493014"/>
                <a:gd name="connsiteX64" fmla="*/ 258032 w 820769"/>
                <a:gd name="connsiteY64" fmla="*/ 442151 h 493014"/>
                <a:gd name="connsiteX65" fmla="*/ 259461 w 820769"/>
                <a:gd name="connsiteY65" fmla="*/ 442341 h 493014"/>
                <a:gd name="connsiteX66" fmla="*/ 259461 w 820769"/>
                <a:gd name="connsiteY66" fmla="*/ 442341 h 493014"/>
                <a:gd name="connsiteX67" fmla="*/ 260890 w 820769"/>
                <a:gd name="connsiteY67" fmla="*/ 442436 h 493014"/>
                <a:gd name="connsiteX68" fmla="*/ 260890 w 820769"/>
                <a:gd name="connsiteY68" fmla="*/ 442436 h 493014"/>
                <a:gd name="connsiteX69" fmla="*/ 262318 w 820769"/>
                <a:gd name="connsiteY69" fmla="*/ 442531 h 493014"/>
                <a:gd name="connsiteX70" fmla="*/ 262318 w 820769"/>
                <a:gd name="connsiteY70" fmla="*/ 442531 h 493014"/>
                <a:gd name="connsiteX71" fmla="*/ 262795 w 820769"/>
                <a:gd name="connsiteY71" fmla="*/ 442531 h 493014"/>
                <a:gd name="connsiteX72" fmla="*/ 265938 w 820769"/>
                <a:gd name="connsiteY72" fmla="*/ 442627 h 493014"/>
                <a:gd name="connsiteX73" fmla="*/ 431768 w 820769"/>
                <a:gd name="connsiteY73" fmla="*/ 442627 h 493014"/>
                <a:gd name="connsiteX74" fmla="*/ 434054 w 820769"/>
                <a:gd name="connsiteY74" fmla="*/ 442627 h 493014"/>
                <a:gd name="connsiteX75" fmla="*/ 509016 w 820769"/>
                <a:gd name="connsiteY75" fmla="*/ 493014 h 493014"/>
                <a:gd name="connsiteX76" fmla="*/ 506349 w 820769"/>
                <a:gd name="connsiteY76" fmla="*/ 345377 h 493014"/>
                <a:gd name="connsiteX77" fmla="*/ 423767 w 820769"/>
                <a:gd name="connsiteY77" fmla="*/ 276130 h 493014"/>
                <a:gd name="connsiteX78" fmla="*/ 408622 w 820769"/>
                <a:gd name="connsiteY78" fmla="*/ 276130 h 493014"/>
                <a:gd name="connsiteX79" fmla="*/ 350996 w 820769"/>
                <a:gd name="connsiteY79" fmla="*/ 218504 h 493014"/>
                <a:gd name="connsiteX80" fmla="*/ 350996 w 820769"/>
                <a:gd name="connsiteY80" fmla="*/ 198501 h 493014"/>
                <a:gd name="connsiteX81" fmla="*/ 408622 w 820769"/>
                <a:gd name="connsiteY81" fmla="*/ 140875 h 493014"/>
                <a:gd name="connsiteX82" fmla="*/ 820769 w 820769"/>
                <a:gd name="connsiteY82" fmla="*/ 140875 h 493014"/>
                <a:gd name="connsiteX83" fmla="*/ 820769 w 820769"/>
                <a:gd name="connsiteY83" fmla="*/ 0 h 493014"/>
                <a:gd name="connsiteX84" fmla="*/ 189547 w 820769"/>
                <a:gd name="connsiteY84" fmla="*/ 0 h 493014"/>
                <a:gd name="connsiteX85" fmla="*/ 189547 w 820769"/>
                <a:gd name="connsiteY85" fmla="*/ 96869 h 493014"/>
                <a:gd name="connsiteX86" fmla="*/ 131921 w 820769"/>
                <a:gd name="connsiteY86" fmla="*/ 154496 h 493014"/>
                <a:gd name="connsiteX87" fmla="*/ 0 w 820769"/>
                <a:gd name="connsiteY87" fmla="*/ 154496 h 493014"/>
                <a:gd name="connsiteX88" fmla="*/ 0 w 820769"/>
                <a:gd name="connsiteY88" fmla="*/ 154210 h 493014"/>
                <a:gd name="connsiteX89" fmla="*/ 207740 w 820769"/>
                <a:gd name="connsiteY89" fmla="*/ 384905 h 493014"/>
                <a:gd name="connsiteX90" fmla="*/ 207740 w 820769"/>
                <a:gd name="connsiteY90" fmla="*/ 384905 h 493014"/>
                <a:gd name="connsiteX91" fmla="*/ 207740 w 820769"/>
                <a:gd name="connsiteY91" fmla="*/ 384905 h 49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820769" h="493014">
                  <a:moveTo>
                    <a:pt x="0" y="154210"/>
                  </a:moveTo>
                  <a:cubicBezTo>
                    <a:pt x="24003" y="154496"/>
                    <a:pt x="41053" y="169450"/>
                    <a:pt x="41053" y="220313"/>
                  </a:cubicBezTo>
                  <a:lnTo>
                    <a:pt x="41053" y="239268"/>
                  </a:lnTo>
                  <a:cubicBezTo>
                    <a:pt x="41053" y="270986"/>
                    <a:pt x="66961" y="296894"/>
                    <a:pt x="98679" y="296894"/>
                  </a:cubicBezTo>
                  <a:lnTo>
                    <a:pt x="126778" y="296894"/>
                  </a:lnTo>
                  <a:cubicBezTo>
                    <a:pt x="171355" y="296894"/>
                    <a:pt x="207740" y="333280"/>
                    <a:pt x="207740" y="377857"/>
                  </a:cubicBezTo>
                  <a:lnTo>
                    <a:pt x="207740" y="385001"/>
                  </a:lnTo>
                  <a:lnTo>
                    <a:pt x="207740" y="386524"/>
                  </a:lnTo>
                  <a:lnTo>
                    <a:pt x="207740" y="386524"/>
                  </a:lnTo>
                  <a:lnTo>
                    <a:pt x="207835" y="387953"/>
                  </a:lnTo>
                  <a:lnTo>
                    <a:pt x="207835" y="387953"/>
                  </a:lnTo>
                  <a:lnTo>
                    <a:pt x="207931" y="389382"/>
                  </a:lnTo>
                  <a:lnTo>
                    <a:pt x="207931" y="389382"/>
                  </a:lnTo>
                  <a:lnTo>
                    <a:pt x="208026" y="390811"/>
                  </a:lnTo>
                  <a:lnTo>
                    <a:pt x="208026" y="390811"/>
                  </a:lnTo>
                  <a:lnTo>
                    <a:pt x="208216" y="392239"/>
                  </a:lnTo>
                  <a:lnTo>
                    <a:pt x="208216" y="392239"/>
                  </a:lnTo>
                  <a:lnTo>
                    <a:pt x="208407" y="393668"/>
                  </a:lnTo>
                  <a:lnTo>
                    <a:pt x="208407" y="393668"/>
                  </a:lnTo>
                  <a:lnTo>
                    <a:pt x="208597" y="395097"/>
                  </a:lnTo>
                  <a:lnTo>
                    <a:pt x="208597" y="395097"/>
                  </a:lnTo>
                  <a:cubicBezTo>
                    <a:pt x="211074" y="409289"/>
                    <a:pt x="219265" y="422243"/>
                    <a:pt x="230886" y="431102"/>
                  </a:cubicBezTo>
                  <a:lnTo>
                    <a:pt x="230886" y="431102"/>
                  </a:lnTo>
                  <a:lnTo>
                    <a:pt x="232029" y="431959"/>
                  </a:lnTo>
                  <a:lnTo>
                    <a:pt x="232029" y="431959"/>
                  </a:lnTo>
                  <a:lnTo>
                    <a:pt x="233172" y="432721"/>
                  </a:lnTo>
                  <a:lnTo>
                    <a:pt x="233172" y="432721"/>
                  </a:lnTo>
                  <a:lnTo>
                    <a:pt x="234315" y="433483"/>
                  </a:lnTo>
                  <a:lnTo>
                    <a:pt x="234315" y="433483"/>
                  </a:lnTo>
                  <a:lnTo>
                    <a:pt x="235458" y="434245"/>
                  </a:lnTo>
                  <a:lnTo>
                    <a:pt x="235458" y="434245"/>
                  </a:lnTo>
                  <a:lnTo>
                    <a:pt x="236029" y="434530"/>
                  </a:lnTo>
                  <a:cubicBezTo>
                    <a:pt x="236506" y="434816"/>
                    <a:pt x="236887" y="435007"/>
                    <a:pt x="237363" y="435293"/>
                  </a:cubicBezTo>
                  <a:lnTo>
                    <a:pt x="237934" y="435578"/>
                  </a:lnTo>
                  <a:lnTo>
                    <a:pt x="237934" y="435578"/>
                  </a:lnTo>
                  <a:lnTo>
                    <a:pt x="239173" y="436245"/>
                  </a:lnTo>
                  <a:lnTo>
                    <a:pt x="239173" y="436245"/>
                  </a:lnTo>
                  <a:lnTo>
                    <a:pt x="240411" y="436912"/>
                  </a:lnTo>
                  <a:lnTo>
                    <a:pt x="240411" y="436912"/>
                  </a:lnTo>
                  <a:lnTo>
                    <a:pt x="241649" y="437483"/>
                  </a:lnTo>
                  <a:lnTo>
                    <a:pt x="241649" y="437483"/>
                  </a:lnTo>
                  <a:cubicBezTo>
                    <a:pt x="242030" y="437674"/>
                    <a:pt x="242506" y="437864"/>
                    <a:pt x="242888" y="438055"/>
                  </a:cubicBezTo>
                  <a:lnTo>
                    <a:pt x="242888" y="438055"/>
                  </a:lnTo>
                  <a:lnTo>
                    <a:pt x="244221" y="438626"/>
                  </a:lnTo>
                  <a:lnTo>
                    <a:pt x="244221" y="438626"/>
                  </a:lnTo>
                  <a:lnTo>
                    <a:pt x="245554" y="439103"/>
                  </a:lnTo>
                  <a:lnTo>
                    <a:pt x="245554" y="439103"/>
                  </a:lnTo>
                  <a:lnTo>
                    <a:pt x="246888" y="439579"/>
                  </a:lnTo>
                  <a:lnTo>
                    <a:pt x="246888" y="439579"/>
                  </a:lnTo>
                  <a:lnTo>
                    <a:pt x="247174" y="439674"/>
                  </a:lnTo>
                  <a:cubicBezTo>
                    <a:pt x="247936" y="439864"/>
                    <a:pt x="248507" y="440055"/>
                    <a:pt x="249269" y="440341"/>
                  </a:cubicBezTo>
                  <a:lnTo>
                    <a:pt x="249555" y="440436"/>
                  </a:lnTo>
                  <a:lnTo>
                    <a:pt x="249555" y="440436"/>
                  </a:lnTo>
                  <a:lnTo>
                    <a:pt x="250888" y="440817"/>
                  </a:lnTo>
                  <a:lnTo>
                    <a:pt x="250888" y="440817"/>
                  </a:lnTo>
                  <a:lnTo>
                    <a:pt x="252222" y="441198"/>
                  </a:lnTo>
                  <a:lnTo>
                    <a:pt x="252222" y="441198"/>
                  </a:lnTo>
                  <a:lnTo>
                    <a:pt x="253651" y="441484"/>
                  </a:lnTo>
                  <a:lnTo>
                    <a:pt x="253651" y="441484"/>
                  </a:lnTo>
                  <a:cubicBezTo>
                    <a:pt x="254127" y="441579"/>
                    <a:pt x="254603" y="441674"/>
                    <a:pt x="255079" y="441770"/>
                  </a:cubicBezTo>
                  <a:lnTo>
                    <a:pt x="255079" y="441770"/>
                  </a:lnTo>
                  <a:lnTo>
                    <a:pt x="255365" y="441770"/>
                  </a:lnTo>
                  <a:cubicBezTo>
                    <a:pt x="256222" y="441865"/>
                    <a:pt x="256889" y="442055"/>
                    <a:pt x="257746" y="442151"/>
                  </a:cubicBezTo>
                  <a:lnTo>
                    <a:pt x="258032" y="442151"/>
                  </a:lnTo>
                  <a:lnTo>
                    <a:pt x="258032" y="442151"/>
                  </a:lnTo>
                  <a:lnTo>
                    <a:pt x="259461" y="442341"/>
                  </a:lnTo>
                  <a:lnTo>
                    <a:pt x="259461" y="442341"/>
                  </a:lnTo>
                  <a:lnTo>
                    <a:pt x="260890" y="442436"/>
                  </a:lnTo>
                  <a:lnTo>
                    <a:pt x="260890" y="442436"/>
                  </a:lnTo>
                  <a:lnTo>
                    <a:pt x="262318" y="442531"/>
                  </a:lnTo>
                  <a:lnTo>
                    <a:pt x="262318" y="442531"/>
                  </a:lnTo>
                  <a:lnTo>
                    <a:pt x="262795" y="442531"/>
                  </a:lnTo>
                  <a:cubicBezTo>
                    <a:pt x="263938" y="442531"/>
                    <a:pt x="264795" y="442627"/>
                    <a:pt x="265938" y="442627"/>
                  </a:cubicBezTo>
                  <a:lnTo>
                    <a:pt x="431768" y="442627"/>
                  </a:lnTo>
                  <a:lnTo>
                    <a:pt x="434054" y="442627"/>
                  </a:lnTo>
                  <a:cubicBezTo>
                    <a:pt x="467868" y="442627"/>
                    <a:pt x="496824" y="463487"/>
                    <a:pt x="509016" y="493014"/>
                  </a:cubicBezTo>
                  <a:lnTo>
                    <a:pt x="506349" y="345377"/>
                  </a:lnTo>
                  <a:cubicBezTo>
                    <a:pt x="505015" y="273463"/>
                    <a:pt x="439007" y="276606"/>
                    <a:pt x="423767" y="276130"/>
                  </a:cubicBezTo>
                  <a:lnTo>
                    <a:pt x="408622" y="276130"/>
                  </a:lnTo>
                  <a:cubicBezTo>
                    <a:pt x="376904" y="276130"/>
                    <a:pt x="350996" y="250222"/>
                    <a:pt x="350996" y="218504"/>
                  </a:cubicBezTo>
                  <a:lnTo>
                    <a:pt x="350996" y="198501"/>
                  </a:lnTo>
                  <a:cubicBezTo>
                    <a:pt x="350996" y="166783"/>
                    <a:pt x="376904" y="140875"/>
                    <a:pt x="408622" y="140875"/>
                  </a:cubicBezTo>
                  <a:lnTo>
                    <a:pt x="820769" y="140875"/>
                  </a:lnTo>
                  <a:lnTo>
                    <a:pt x="820769" y="0"/>
                  </a:lnTo>
                  <a:lnTo>
                    <a:pt x="189547" y="0"/>
                  </a:lnTo>
                  <a:lnTo>
                    <a:pt x="189547" y="96869"/>
                  </a:lnTo>
                  <a:cubicBezTo>
                    <a:pt x="189547" y="128588"/>
                    <a:pt x="163639" y="154496"/>
                    <a:pt x="131921" y="154496"/>
                  </a:cubicBezTo>
                  <a:lnTo>
                    <a:pt x="0" y="154496"/>
                  </a:lnTo>
                  <a:lnTo>
                    <a:pt x="0" y="154210"/>
                  </a:lnTo>
                  <a:close/>
                  <a:moveTo>
                    <a:pt x="207740" y="384905"/>
                  </a:moveTo>
                  <a:lnTo>
                    <a:pt x="207740" y="384905"/>
                  </a:lnTo>
                  <a:lnTo>
                    <a:pt x="207740" y="384905"/>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2" name="Freeform: Shape 81">
              <a:extLst>
                <a:ext uri="{FF2B5EF4-FFF2-40B4-BE49-F238E27FC236}">
                  <a16:creationId xmlns:a16="http://schemas.microsoft.com/office/drawing/2014/main" id="{2A319A01-1506-48E7-8264-66BC09F1C34C}"/>
                </a:ext>
              </a:extLst>
            </p:cNvPr>
            <p:cNvSpPr/>
            <p:nvPr/>
          </p:nvSpPr>
          <p:spPr>
            <a:xfrm>
              <a:off x="5452983" y="5721461"/>
              <a:ext cx="448627" cy="135254"/>
            </a:xfrm>
            <a:custGeom>
              <a:avLst/>
              <a:gdLst>
                <a:gd name="connsiteX0" fmla="*/ 0 w 448627"/>
                <a:gd name="connsiteY0" fmla="*/ 57626 h 135254"/>
                <a:gd name="connsiteX1" fmla="*/ 0 w 448627"/>
                <a:gd name="connsiteY1" fmla="*/ 77628 h 135254"/>
                <a:gd name="connsiteX2" fmla="*/ 57626 w 448627"/>
                <a:gd name="connsiteY2" fmla="*/ 135255 h 135254"/>
                <a:gd name="connsiteX3" fmla="*/ 391001 w 448627"/>
                <a:gd name="connsiteY3" fmla="*/ 135255 h 135254"/>
                <a:gd name="connsiteX4" fmla="*/ 448627 w 448627"/>
                <a:gd name="connsiteY4" fmla="*/ 77628 h 135254"/>
                <a:gd name="connsiteX5" fmla="*/ 448627 w 448627"/>
                <a:gd name="connsiteY5" fmla="*/ 57626 h 135254"/>
                <a:gd name="connsiteX6" fmla="*/ 391001 w 448627"/>
                <a:gd name="connsiteY6" fmla="*/ 0 h 135254"/>
                <a:gd name="connsiteX7" fmla="*/ 57626 w 448627"/>
                <a:gd name="connsiteY7" fmla="*/ 0 h 135254"/>
                <a:gd name="connsiteX8" fmla="*/ 0 w 448627"/>
                <a:gd name="connsiteY8" fmla="*/ 57626 h 1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8627" h="135254">
                  <a:moveTo>
                    <a:pt x="0" y="57626"/>
                  </a:moveTo>
                  <a:lnTo>
                    <a:pt x="0" y="77628"/>
                  </a:lnTo>
                  <a:cubicBezTo>
                    <a:pt x="0" y="109347"/>
                    <a:pt x="25908" y="135255"/>
                    <a:pt x="57626" y="135255"/>
                  </a:cubicBezTo>
                  <a:lnTo>
                    <a:pt x="391001" y="135255"/>
                  </a:lnTo>
                  <a:cubicBezTo>
                    <a:pt x="422720" y="135255"/>
                    <a:pt x="448627" y="109347"/>
                    <a:pt x="448627" y="77628"/>
                  </a:cubicBezTo>
                  <a:lnTo>
                    <a:pt x="448627" y="57626"/>
                  </a:lnTo>
                  <a:cubicBezTo>
                    <a:pt x="448627" y="25908"/>
                    <a:pt x="422720" y="0"/>
                    <a:pt x="391001" y="0"/>
                  </a:cubicBezTo>
                  <a:lnTo>
                    <a:pt x="57626" y="0"/>
                  </a:lnTo>
                  <a:cubicBezTo>
                    <a:pt x="26003" y="0"/>
                    <a:pt x="0" y="25908"/>
                    <a:pt x="0" y="57626"/>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3" name="Freeform: Shape 82">
              <a:extLst>
                <a:ext uri="{FF2B5EF4-FFF2-40B4-BE49-F238E27FC236}">
                  <a16:creationId xmlns:a16="http://schemas.microsoft.com/office/drawing/2014/main" id="{ACC3D5D9-F647-479C-8F4E-492E0219DACE}"/>
                </a:ext>
              </a:extLst>
            </p:cNvPr>
            <p:cNvSpPr/>
            <p:nvPr/>
          </p:nvSpPr>
          <p:spPr>
            <a:xfrm>
              <a:off x="4806046" y="4414821"/>
              <a:ext cx="945927" cy="1170241"/>
            </a:xfrm>
            <a:custGeom>
              <a:avLst/>
              <a:gdLst>
                <a:gd name="connsiteX0" fmla="*/ 168402 w 945927"/>
                <a:gd name="connsiteY0" fmla="*/ 288131 h 1170241"/>
                <a:gd name="connsiteX1" fmla="*/ 168402 w 945927"/>
                <a:gd name="connsiteY1" fmla="*/ 520827 h 1170241"/>
                <a:gd name="connsiteX2" fmla="*/ 110776 w 945927"/>
                <a:gd name="connsiteY2" fmla="*/ 578453 h 1170241"/>
                <a:gd name="connsiteX3" fmla="*/ 0 w 945927"/>
                <a:gd name="connsiteY3" fmla="*/ 578453 h 1170241"/>
                <a:gd name="connsiteX4" fmla="*/ 0 w 945927"/>
                <a:gd name="connsiteY4" fmla="*/ 664083 h 1170241"/>
                <a:gd name="connsiteX5" fmla="*/ 0 w 945927"/>
                <a:gd name="connsiteY5" fmla="*/ 665607 h 1170241"/>
                <a:gd name="connsiteX6" fmla="*/ 0 w 945927"/>
                <a:gd name="connsiteY6" fmla="*/ 665607 h 1170241"/>
                <a:gd name="connsiteX7" fmla="*/ 95 w 945927"/>
                <a:gd name="connsiteY7" fmla="*/ 667036 h 1170241"/>
                <a:gd name="connsiteX8" fmla="*/ 95 w 945927"/>
                <a:gd name="connsiteY8" fmla="*/ 667036 h 1170241"/>
                <a:gd name="connsiteX9" fmla="*/ 190 w 945927"/>
                <a:gd name="connsiteY9" fmla="*/ 668465 h 1170241"/>
                <a:gd name="connsiteX10" fmla="*/ 190 w 945927"/>
                <a:gd name="connsiteY10" fmla="*/ 668465 h 1170241"/>
                <a:gd name="connsiteX11" fmla="*/ 286 w 945927"/>
                <a:gd name="connsiteY11" fmla="*/ 669893 h 1170241"/>
                <a:gd name="connsiteX12" fmla="*/ 286 w 945927"/>
                <a:gd name="connsiteY12" fmla="*/ 669893 h 1170241"/>
                <a:gd name="connsiteX13" fmla="*/ 476 w 945927"/>
                <a:gd name="connsiteY13" fmla="*/ 671322 h 1170241"/>
                <a:gd name="connsiteX14" fmla="*/ 476 w 945927"/>
                <a:gd name="connsiteY14" fmla="*/ 671322 h 1170241"/>
                <a:gd name="connsiteX15" fmla="*/ 667 w 945927"/>
                <a:gd name="connsiteY15" fmla="*/ 672751 h 1170241"/>
                <a:gd name="connsiteX16" fmla="*/ 667 w 945927"/>
                <a:gd name="connsiteY16" fmla="*/ 672751 h 1170241"/>
                <a:gd name="connsiteX17" fmla="*/ 29623 w 945927"/>
                <a:gd name="connsiteY17" fmla="*/ 714375 h 1170241"/>
                <a:gd name="connsiteX18" fmla="*/ 30194 w 945927"/>
                <a:gd name="connsiteY18" fmla="*/ 714661 h 1170241"/>
                <a:gd name="connsiteX19" fmla="*/ 30194 w 945927"/>
                <a:gd name="connsiteY19" fmla="*/ 714661 h 1170241"/>
                <a:gd name="connsiteX20" fmla="*/ 31432 w 945927"/>
                <a:gd name="connsiteY20" fmla="*/ 715328 h 1170241"/>
                <a:gd name="connsiteX21" fmla="*/ 31432 w 945927"/>
                <a:gd name="connsiteY21" fmla="*/ 715328 h 1170241"/>
                <a:gd name="connsiteX22" fmla="*/ 32671 w 945927"/>
                <a:gd name="connsiteY22" fmla="*/ 715994 h 1170241"/>
                <a:gd name="connsiteX23" fmla="*/ 32671 w 945927"/>
                <a:gd name="connsiteY23" fmla="*/ 715994 h 1170241"/>
                <a:gd name="connsiteX24" fmla="*/ 33909 w 945927"/>
                <a:gd name="connsiteY24" fmla="*/ 716566 h 1170241"/>
                <a:gd name="connsiteX25" fmla="*/ 33909 w 945927"/>
                <a:gd name="connsiteY25" fmla="*/ 716566 h 1170241"/>
                <a:gd name="connsiteX26" fmla="*/ 35147 w 945927"/>
                <a:gd name="connsiteY26" fmla="*/ 717137 h 1170241"/>
                <a:gd name="connsiteX27" fmla="*/ 35147 w 945927"/>
                <a:gd name="connsiteY27" fmla="*/ 717137 h 1170241"/>
                <a:gd name="connsiteX28" fmla="*/ 36481 w 945927"/>
                <a:gd name="connsiteY28" fmla="*/ 717709 h 1170241"/>
                <a:gd name="connsiteX29" fmla="*/ 36481 w 945927"/>
                <a:gd name="connsiteY29" fmla="*/ 717709 h 1170241"/>
                <a:gd name="connsiteX30" fmla="*/ 37814 w 945927"/>
                <a:gd name="connsiteY30" fmla="*/ 718185 h 1170241"/>
                <a:gd name="connsiteX31" fmla="*/ 37814 w 945927"/>
                <a:gd name="connsiteY31" fmla="*/ 718185 h 1170241"/>
                <a:gd name="connsiteX32" fmla="*/ 39148 w 945927"/>
                <a:gd name="connsiteY32" fmla="*/ 718661 h 1170241"/>
                <a:gd name="connsiteX33" fmla="*/ 39148 w 945927"/>
                <a:gd name="connsiteY33" fmla="*/ 718661 h 1170241"/>
                <a:gd name="connsiteX34" fmla="*/ 39433 w 945927"/>
                <a:gd name="connsiteY34" fmla="*/ 718756 h 1170241"/>
                <a:gd name="connsiteX35" fmla="*/ 41529 w 945927"/>
                <a:gd name="connsiteY35" fmla="*/ 719423 h 1170241"/>
                <a:gd name="connsiteX36" fmla="*/ 41815 w 945927"/>
                <a:gd name="connsiteY36" fmla="*/ 719519 h 1170241"/>
                <a:gd name="connsiteX37" fmla="*/ 41815 w 945927"/>
                <a:gd name="connsiteY37" fmla="*/ 719519 h 1170241"/>
                <a:gd name="connsiteX38" fmla="*/ 43148 w 945927"/>
                <a:gd name="connsiteY38" fmla="*/ 719899 h 1170241"/>
                <a:gd name="connsiteX39" fmla="*/ 43148 w 945927"/>
                <a:gd name="connsiteY39" fmla="*/ 719899 h 1170241"/>
                <a:gd name="connsiteX40" fmla="*/ 44482 w 945927"/>
                <a:gd name="connsiteY40" fmla="*/ 720280 h 1170241"/>
                <a:gd name="connsiteX41" fmla="*/ 44482 w 945927"/>
                <a:gd name="connsiteY41" fmla="*/ 720280 h 1170241"/>
                <a:gd name="connsiteX42" fmla="*/ 45910 w 945927"/>
                <a:gd name="connsiteY42" fmla="*/ 720566 h 1170241"/>
                <a:gd name="connsiteX43" fmla="*/ 45910 w 945927"/>
                <a:gd name="connsiteY43" fmla="*/ 720566 h 1170241"/>
                <a:gd name="connsiteX44" fmla="*/ 47339 w 945927"/>
                <a:gd name="connsiteY44" fmla="*/ 720852 h 1170241"/>
                <a:gd name="connsiteX45" fmla="*/ 47339 w 945927"/>
                <a:gd name="connsiteY45" fmla="*/ 720852 h 1170241"/>
                <a:gd name="connsiteX46" fmla="*/ 47625 w 945927"/>
                <a:gd name="connsiteY46" fmla="*/ 720852 h 1170241"/>
                <a:gd name="connsiteX47" fmla="*/ 50006 w 945927"/>
                <a:gd name="connsiteY47" fmla="*/ 721233 h 1170241"/>
                <a:gd name="connsiteX48" fmla="*/ 50292 w 945927"/>
                <a:gd name="connsiteY48" fmla="*/ 721233 h 1170241"/>
                <a:gd name="connsiteX49" fmla="*/ 50292 w 945927"/>
                <a:gd name="connsiteY49" fmla="*/ 721233 h 1170241"/>
                <a:gd name="connsiteX50" fmla="*/ 51721 w 945927"/>
                <a:gd name="connsiteY50" fmla="*/ 721424 h 1170241"/>
                <a:gd name="connsiteX51" fmla="*/ 51721 w 945927"/>
                <a:gd name="connsiteY51" fmla="*/ 721424 h 1170241"/>
                <a:gd name="connsiteX52" fmla="*/ 53149 w 945927"/>
                <a:gd name="connsiteY52" fmla="*/ 721518 h 1170241"/>
                <a:gd name="connsiteX53" fmla="*/ 53149 w 945927"/>
                <a:gd name="connsiteY53" fmla="*/ 721518 h 1170241"/>
                <a:gd name="connsiteX54" fmla="*/ 54578 w 945927"/>
                <a:gd name="connsiteY54" fmla="*/ 721614 h 1170241"/>
                <a:gd name="connsiteX55" fmla="*/ 54578 w 945927"/>
                <a:gd name="connsiteY55" fmla="*/ 721614 h 1170241"/>
                <a:gd name="connsiteX56" fmla="*/ 55054 w 945927"/>
                <a:gd name="connsiteY56" fmla="*/ 721614 h 1170241"/>
                <a:gd name="connsiteX57" fmla="*/ 58198 w 945927"/>
                <a:gd name="connsiteY57" fmla="*/ 721709 h 1170241"/>
                <a:gd name="connsiteX58" fmla="*/ 77629 w 945927"/>
                <a:gd name="connsiteY58" fmla="*/ 721709 h 1170241"/>
                <a:gd name="connsiteX59" fmla="*/ 84582 w 945927"/>
                <a:gd name="connsiteY59" fmla="*/ 721709 h 1170241"/>
                <a:gd name="connsiteX60" fmla="*/ 165545 w 945927"/>
                <a:gd name="connsiteY60" fmla="*/ 802672 h 1170241"/>
                <a:gd name="connsiteX61" fmla="*/ 165545 w 945927"/>
                <a:gd name="connsiteY61" fmla="*/ 812483 h 1170241"/>
                <a:gd name="connsiteX62" fmla="*/ 165545 w 945927"/>
                <a:gd name="connsiteY62" fmla="*/ 814006 h 1170241"/>
                <a:gd name="connsiteX63" fmla="*/ 165545 w 945927"/>
                <a:gd name="connsiteY63" fmla="*/ 814006 h 1170241"/>
                <a:gd name="connsiteX64" fmla="*/ 165640 w 945927"/>
                <a:gd name="connsiteY64" fmla="*/ 815435 h 1170241"/>
                <a:gd name="connsiteX65" fmla="*/ 165640 w 945927"/>
                <a:gd name="connsiteY65" fmla="*/ 815435 h 1170241"/>
                <a:gd name="connsiteX66" fmla="*/ 165735 w 945927"/>
                <a:gd name="connsiteY66" fmla="*/ 816864 h 1170241"/>
                <a:gd name="connsiteX67" fmla="*/ 165735 w 945927"/>
                <a:gd name="connsiteY67" fmla="*/ 816864 h 1170241"/>
                <a:gd name="connsiteX68" fmla="*/ 165830 w 945927"/>
                <a:gd name="connsiteY68" fmla="*/ 818293 h 1170241"/>
                <a:gd name="connsiteX69" fmla="*/ 165830 w 945927"/>
                <a:gd name="connsiteY69" fmla="*/ 818293 h 1170241"/>
                <a:gd name="connsiteX70" fmla="*/ 166021 w 945927"/>
                <a:gd name="connsiteY70" fmla="*/ 819721 h 1170241"/>
                <a:gd name="connsiteX71" fmla="*/ 166021 w 945927"/>
                <a:gd name="connsiteY71" fmla="*/ 819721 h 1170241"/>
                <a:gd name="connsiteX72" fmla="*/ 166211 w 945927"/>
                <a:gd name="connsiteY72" fmla="*/ 821150 h 1170241"/>
                <a:gd name="connsiteX73" fmla="*/ 166211 w 945927"/>
                <a:gd name="connsiteY73" fmla="*/ 821150 h 1170241"/>
                <a:gd name="connsiteX74" fmla="*/ 166497 w 945927"/>
                <a:gd name="connsiteY74" fmla="*/ 822579 h 1170241"/>
                <a:gd name="connsiteX75" fmla="*/ 166497 w 945927"/>
                <a:gd name="connsiteY75" fmla="*/ 822579 h 1170241"/>
                <a:gd name="connsiteX76" fmla="*/ 166783 w 945927"/>
                <a:gd name="connsiteY76" fmla="*/ 824008 h 1170241"/>
                <a:gd name="connsiteX77" fmla="*/ 166783 w 945927"/>
                <a:gd name="connsiteY77" fmla="*/ 824008 h 1170241"/>
                <a:gd name="connsiteX78" fmla="*/ 167068 w 945927"/>
                <a:gd name="connsiteY78" fmla="*/ 825437 h 1170241"/>
                <a:gd name="connsiteX79" fmla="*/ 167068 w 945927"/>
                <a:gd name="connsiteY79" fmla="*/ 825437 h 1170241"/>
                <a:gd name="connsiteX80" fmla="*/ 167449 w 945927"/>
                <a:gd name="connsiteY80" fmla="*/ 826865 h 1170241"/>
                <a:gd name="connsiteX81" fmla="*/ 167449 w 945927"/>
                <a:gd name="connsiteY81" fmla="*/ 826865 h 1170241"/>
                <a:gd name="connsiteX82" fmla="*/ 167830 w 945927"/>
                <a:gd name="connsiteY82" fmla="*/ 828199 h 1170241"/>
                <a:gd name="connsiteX83" fmla="*/ 167830 w 945927"/>
                <a:gd name="connsiteY83" fmla="*/ 828199 h 1170241"/>
                <a:gd name="connsiteX84" fmla="*/ 168211 w 945927"/>
                <a:gd name="connsiteY84" fmla="*/ 829532 h 1170241"/>
                <a:gd name="connsiteX85" fmla="*/ 168211 w 945927"/>
                <a:gd name="connsiteY85" fmla="*/ 829532 h 1170241"/>
                <a:gd name="connsiteX86" fmla="*/ 168687 w 945927"/>
                <a:gd name="connsiteY86" fmla="*/ 830866 h 1170241"/>
                <a:gd name="connsiteX87" fmla="*/ 168687 w 945927"/>
                <a:gd name="connsiteY87" fmla="*/ 830866 h 1170241"/>
                <a:gd name="connsiteX88" fmla="*/ 169164 w 945927"/>
                <a:gd name="connsiteY88" fmla="*/ 832199 h 1170241"/>
                <a:gd name="connsiteX89" fmla="*/ 169164 w 945927"/>
                <a:gd name="connsiteY89" fmla="*/ 832199 h 1170241"/>
                <a:gd name="connsiteX90" fmla="*/ 169640 w 945927"/>
                <a:gd name="connsiteY90" fmla="*/ 833533 h 1170241"/>
                <a:gd name="connsiteX91" fmla="*/ 169640 w 945927"/>
                <a:gd name="connsiteY91" fmla="*/ 833533 h 1170241"/>
                <a:gd name="connsiteX92" fmla="*/ 170212 w 945927"/>
                <a:gd name="connsiteY92" fmla="*/ 834866 h 1170241"/>
                <a:gd name="connsiteX93" fmla="*/ 170212 w 945927"/>
                <a:gd name="connsiteY93" fmla="*/ 834866 h 1170241"/>
                <a:gd name="connsiteX94" fmla="*/ 170783 w 945927"/>
                <a:gd name="connsiteY94" fmla="*/ 836105 h 1170241"/>
                <a:gd name="connsiteX95" fmla="*/ 170783 w 945927"/>
                <a:gd name="connsiteY95" fmla="*/ 836105 h 1170241"/>
                <a:gd name="connsiteX96" fmla="*/ 171355 w 945927"/>
                <a:gd name="connsiteY96" fmla="*/ 837343 h 1170241"/>
                <a:gd name="connsiteX97" fmla="*/ 171355 w 945927"/>
                <a:gd name="connsiteY97" fmla="*/ 837343 h 1170241"/>
                <a:gd name="connsiteX98" fmla="*/ 172021 w 945927"/>
                <a:gd name="connsiteY98" fmla="*/ 838581 h 1170241"/>
                <a:gd name="connsiteX99" fmla="*/ 172021 w 945927"/>
                <a:gd name="connsiteY99" fmla="*/ 838581 h 1170241"/>
                <a:gd name="connsiteX100" fmla="*/ 172688 w 945927"/>
                <a:gd name="connsiteY100" fmla="*/ 839819 h 1170241"/>
                <a:gd name="connsiteX101" fmla="*/ 172688 w 945927"/>
                <a:gd name="connsiteY101" fmla="*/ 839819 h 1170241"/>
                <a:gd name="connsiteX102" fmla="*/ 173355 w 945927"/>
                <a:gd name="connsiteY102" fmla="*/ 841058 h 1170241"/>
                <a:gd name="connsiteX103" fmla="*/ 173355 w 945927"/>
                <a:gd name="connsiteY103" fmla="*/ 841058 h 1170241"/>
                <a:gd name="connsiteX104" fmla="*/ 174021 w 945927"/>
                <a:gd name="connsiteY104" fmla="*/ 842296 h 1170241"/>
                <a:gd name="connsiteX105" fmla="*/ 174021 w 945927"/>
                <a:gd name="connsiteY105" fmla="*/ 842296 h 1170241"/>
                <a:gd name="connsiteX106" fmla="*/ 174784 w 945927"/>
                <a:gd name="connsiteY106" fmla="*/ 843439 h 1170241"/>
                <a:gd name="connsiteX107" fmla="*/ 174784 w 945927"/>
                <a:gd name="connsiteY107" fmla="*/ 843439 h 1170241"/>
                <a:gd name="connsiteX108" fmla="*/ 175546 w 945927"/>
                <a:gd name="connsiteY108" fmla="*/ 844582 h 1170241"/>
                <a:gd name="connsiteX109" fmla="*/ 175546 w 945927"/>
                <a:gd name="connsiteY109" fmla="*/ 844582 h 1170241"/>
                <a:gd name="connsiteX110" fmla="*/ 176308 w 945927"/>
                <a:gd name="connsiteY110" fmla="*/ 845725 h 1170241"/>
                <a:gd name="connsiteX111" fmla="*/ 176308 w 945927"/>
                <a:gd name="connsiteY111" fmla="*/ 845725 h 1170241"/>
                <a:gd name="connsiteX112" fmla="*/ 177165 w 945927"/>
                <a:gd name="connsiteY112" fmla="*/ 846868 h 1170241"/>
                <a:gd name="connsiteX113" fmla="*/ 177165 w 945927"/>
                <a:gd name="connsiteY113" fmla="*/ 846868 h 1170241"/>
                <a:gd name="connsiteX114" fmla="*/ 178022 w 945927"/>
                <a:gd name="connsiteY114" fmla="*/ 848011 h 1170241"/>
                <a:gd name="connsiteX115" fmla="*/ 178022 w 945927"/>
                <a:gd name="connsiteY115" fmla="*/ 848011 h 1170241"/>
                <a:gd name="connsiteX116" fmla="*/ 178879 w 945927"/>
                <a:gd name="connsiteY116" fmla="*/ 849058 h 1170241"/>
                <a:gd name="connsiteX117" fmla="*/ 178879 w 945927"/>
                <a:gd name="connsiteY117" fmla="*/ 849058 h 1170241"/>
                <a:gd name="connsiteX118" fmla="*/ 179737 w 945927"/>
                <a:gd name="connsiteY118" fmla="*/ 850106 h 1170241"/>
                <a:gd name="connsiteX119" fmla="*/ 179737 w 945927"/>
                <a:gd name="connsiteY119" fmla="*/ 850106 h 1170241"/>
                <a:gd name="connsiteX120" fmla="*/ 180689 w 945927"/>
                <a:gd name="connsiteY120" fmla="*/ 851154 h 1170241"/>
                <a:gd name="connsiteX121" fmla="*/ 180689 w 945927"/>
                <a:gd name="connsiteY121" fmla="*/ 851154 h 1170241"/>
                <a:gd name="connsiteX122" fmla="*/ 181642 w 945927"/>
                <a:gd name="connsiteY122" fmla="*/ 852202 h 1170241"/>
                <a:gd name="connsiteX123" fmla="*/ 181642 w 945927"/>
                <a:gd name="connsiteY123" fmla="*/ 852202 h 1170241"/>
                <a:gd name="connsiteX124" fmla="*/ 182594 w 945927"/>
                <a:gd name="connsiteY124" fmla="*/ 853154 h 1170241"/>
                <a:gd name="connsiteX125" fmla="*/ 182594 w 945927"/>
                <a:gd name="connsiteY125" fmla="*/ 853154 h 1170241"/>
                <a:gd name="connsiteX126" fmla="*/ 183546 w 945927"/>
                <a:gd name="connsiteY126" fmla="*/ 854107 h 1170241"/>
                <a:gd name="connsiteX127" fmla="*/ 183546 w 945927"/>
                <a:gd name="connsiteY127" fmla="*/ 854107 h 1170241"/>
                <a:gd name="connsiteX128" fmla="*/ 184595 w 945927"/>
                <a:gd name="connsiteY128" fmla="*/ 855059 h 1170241"/>
                <a:gd name="connsiteX129" fmla="*/ 184595 w 945927"/>
                <a:gd name="connsiteY129" fmla="*/ 855059 h 1170241"/>
                <a:gd name="connsiteX130" fmla="*/ 185642 w 945927"/>
                <a:gd name="connsiteY130" fmla="*/ 856011 h 1170241"/>
                <a:gd name="connsiteX131" fmla="*/ 185642 w 945927"/>
                <a:gd name="connsiteY131" fmla="*/ 856011 h 1170241"/>
                <a:gd name="connsiteX132" fmla="*/ 186690 w 945927"/>
                <a:gd name="connsiteY132" fmla="*/ 856869 h 1170241"/>
                <a:gd name="connsiteX133" fmla="*/ 186690 w 945927"/>
                <a:gd name="connsiteY133" fmla="*/ 856869 h 1170241"/>
                <a:gd name="connsiteX134" fmla="*/ 187737 w 945927"/>
                <a:gd name="connsiteY134" fmla="*/ 857726 h 1170241"/>
                <a:gd name="connsiteX135" fmla="*/ 187737 w 945927"/>
                <a:gd name="connsiteY135" fmla="*/ 857726 h 1170241"/>
                <a:gd name="connsiteX136" fmla="*/ 188786 w 945927"/>
                <a:gd name="connsiteY136" fmla="*/ 858583 h 1170241"/>
                <a:gd name="connsiteX137" fmla="*/ 188786 w 945927"/>
                <a:gd name="connsiteY137" fmla="*/ 858583 h 1170241"/>
                <a:gd name="connsiteX138" fmla="*/ 189929 w 945927"/>
                <a:gd name="connsiteY138" fmla="*/ 859441 h 1170241"/>
                <a:gd name="connsiteX139" fmla="*/ 189929 w 945927"/>
                <a:gd name="connsiteY139" fmla="*/ 859441 h 1170241"/>
                <a:gd name="connsiteX140" fmla="*/ 191071 w 945927"/>
                <a:gd name="connsiteY140" fmla="*/ 860202 h 1170241"/>
                <a:gd name="connsiteX141" fmla="*/ 191071 w 945927"/>
                <a:gd name="connsiteY141" fmla="*/ 860202 h 1170241"/>
                <a:gd name="connsiteX142" fmla="*/ 192214 w 945927"/>
                <a:gd name="connsiteY142" fmla="*/ 860965 h 1170241"/>
                <a:gd name="connsiteX143" fmla="*/ 192214 w 945927"/>
                <a:gd name="connsiteY143" fmla="*/ 860965 h 1170241"/>
                <a:gd name="connsiteX144" fmla="*/ 193357 w 945927"/>
                <a:gd name="connsiteY144" fmla="*/ 861727 h 1170241"/>
                <a:gd name="connsiteX145" fmla="*/ 193357 w 945927"/>
                <a:gd name="connsiteY145" fmla="*/ 861727 h 1170241"/>
                <a:gd name="connsiteX146" fmla="*/ 194596 w 945927"/>
                <a:gd name="connsiteY146" fmla="*/ 862394 h 1170241"/>
                <a:gd name="connsiteX147" fmla="*/ 194596 w 945927"/>
                <a:gd name="connsiteY147" fmla="*/ 862394 h 1170241"/>
                <a:gd name="connsiteX148" fmla="*/ 195834 w 945927"/>
                <a:gd name="connsiteY148" fmla="*/ 863060 h 1170241"/>
                <a:gd name="connsiteX149" fmla="*/ 195834 w 945927"/>
                <a:gd name="connsiteY149" fmla="*/ 863060 h 1170241"/>
                <a:gd name="connsiteX150" fmla="*/ 197072 w 945927"/>
                <a:gd name="connsiteY150" fmla="*/ 863727 h 1170241"/>
                <a:gd name="connsiteX151" fmla="*/ 197072 w 945927"/>
                <a:gd name="connsiteY151" fmla="*/ 863727 h 1170241"/>
                <a:gd name="connsiteX152" fmla="*/ 198311 w 945927"/>
                <a:gd name="connsiteY152" fmla="*/ 864393 h 1170241"/>
                <a:gd name="connsiteX153" fmla="*/ 198311 w 945927"/>
                <a:gd name="connsiteY153" fmla="*/ 864393 h 1170241"/>
                <a:gd name="connsiteX154" fmla="*/ 199549 w 945927"/>
                <a:gd name="connsiteY154" fmla="*/ 864965 h 1170241"/>
                <a:gd name="connsiteX155" fmla="*/ 199549 w 945927"/>
                <a:gd name="connsiteY155" fmla="*/ 864965 h 1170241"/>
                <a:gd name="connsiteX156" fmla="*/ 200787 w 945927"/>
                <a:gd name="connsiteY156" fmla="*/ 865536 h 1170241"/>
                <a:gd name="connsiteX157" fmla="*/ 200787 w 945927"/>
                <a:gd name="connsiteY157" fmla="*/ 865536 h 1170241"/>
                <a:gd name="connsiteX158" fmla="*/ 202120 w 945927"/>
                <a:gd name="connsiteY158" fmla="*/ 866109 h 1170241"/>
                <a:gd name="connsiteX159" fmla="*/ 202120 w 945927"/>
                <a:gd name="connsiteY159" fmla="*/ 866109 h 1170241"/>
                <a:gd name="connsiteX160" fmla="*/ 203454 w 945927"/>
                <a:gd name="connsiteY160" fmla="*/ 866585 h 1170241"/>
                <a:gd name="connsiteX161" fmla="*/ 203454 w 945927"/>
                <a:gd name="connsiteY161" fmla="*/ 866585 h 1170241"/>
                <a:gd name="connsiteX162" fmla="*/ 204788 w 945927"/>
                <a:gd name="connsiteY162" fmla="*/ 867061 h 1170241"/>
                <a:gd name="connsiteX163" fmla="*/ 204788 w 945927"/>
                <a:gd name="connsiteY163" fmla="*/ 867061 h 1170241"/>
                <a:gd name="connsiteX164" fmla="*/ 206121 w 945927"/>
                <a:gd name="connsiteY164" fmla="*/ 867537 h 1170241"/>
                <a:gd name="connsiteX165" fmla="*/ 206121 w 945927"/>
                <a:gd name="connsiteY165" fmla="*/ 867537 h 1170241"/>
                <a:gd name="connsiteX166" fmla="*/ 207454 w 945927"/>
                <a:gd name="connsiteY166" fmla="*/ 867918 h 1170241"/>
                <a:gd name="connsiteX167" fmla="*/ 207454 w 945927"/>
                <a:gd name="connsiteY167" fmla="*/ 867918 h 1170241"/>
                <a:gd name="connsiteX168" fmla="*/ 208788 w 945927"/>
                <a:gd name="connsiteY168" fmla="*/ 868299 h 1170241"/>
                <a:gd name="connsiteX169" fmla="*/ 208788 w 945927"/>
                <a:gd name="connsiteY169" fmla="*/ 868299 h 1170241"/>
                <a:gd name="connsiteX170" fmla="*/ 210121 w 945927"/>
                <a:gd name="connsiteY170" fmla="*/ 868680 h 1170241"/>
                <a:gd name="connsiteX171" fmla="*/ 210121 w 945927"/>
                <a:gd name="connsiteY171" fmla="*/ 868680 h 1170241"/>
                <a:gd name="connsiteX172" fmla="*/ 211550 w 945927"/>
                <a:gd name="connsiteY172" fmla="*/ 868966 h 1170241"/>
                <a:gd name="connsiteX173" fmla="*/ 211550 w 945927"/>
                <a:gd name="connsiteY173" fmla="*/ 868966 h 1170241"/>
                <a:gd name="connsiteX174" fmla="*/ 212979 w 945927"/>
                <a:gd name="connsiteY174" fmla="*/ 869251 h 1170241"/>
                <a:gd name="connsiteX175" fmla="*/ 212979 w 945927"/>
                <a:gd name="connsiteY175" fmla="*/ 869251 h 1170241"/>
                <a:gd name="connsiteX176" fmla="*/ 214408 w 945927"/>
                <a:gd name="connsiteY176" fmla="*/ 869537 h 1170241"/>
                <a:gd name="connsiteX177" fmla="*/ 214408 w 945927"/>
                <a:gd name="connsiteY177" fmla="*/ 869537 h 1170241"/>
                <a:gd name="connsiteX178" fmla="*/ 215836 w 945927"/>
                <a:gd name="connsiteY178" fmla="*/ 869727 h 1170241"/>
                <a:gd name="connsiteX179" fmla="*/ 215836 w 945927"/>
                <a:gd name="connsiteY179" fmla="*/ 869727 h 1170241"/>
                <a:gd name="connsiteX180" fmla="*/ 217265 w 945927"/>
                <a:gd name="connsiteY180" fmla="*/ 869918 h 1170241"/>
                <a:gd name="connsiteX181" fmla="*/ 217265 w 945927"/>
                <a:gd name="connsiteY181" fmla="*/ 869918 h 1170241"/>
                <a:gd name="connsiteX182" fmla="*/ 218694 w 945927"/>
                <a:gd name="connsiteY182" fmla="*/ 870013 h 1170241"/>
                <a:gd name="connsiteX183" fmla="*/ 218694 w 945927"/>
                <a:gd name="connsiteY183" fmla="*/ 870013 h 1170241"/>
                <a:gd name="connsiteX184" fmla="*/ 220123 w 945927"/>
                <a:gd name="connsiteY184" fmla="*/ 870109 h 1170241"/>
                <a:gd name="connsiteX185" fmla="*/ 220123 w 945927"/>
                <a:gd name="connsiteY185" fmla="*/ 870109 h 1170241"/>
                <a:gd name="connsiteX186" fmla="*/ 220599 w 945927"/>
                <a:gd name="connsiteY186" fmla="*/ 870109 h 1170241"/>
                <a:gd name="connsiteX187" fmla="*/ 223742 w 945927"/>
                <a:gd name="connsiteY187" fmla="*/ 870204 h 1170241"/>
                <a:gd name="connsiteX188" fmla="*/ 236505 w 945927"/>
                <a:gd name="connsiteY188" fmla="*/ 870204 h 1170241"/>
                <a:gd name="connsiteX189" fmla="*/ 251270 w 945927"/>
                <a:gd name="connsiteY189" fmla="*/ 870204 h 1170241"/>
                <a:gd name="connsiteX190" fmla="*/ 332232 w 945927"/>
                <a:gd name="connsiteY190" fmla="*/ 951167 h 1170241"/>
                <a:gd name="connsiteX191" fmla="*/ 332232 w 945927"/>
                <a:gd name="connsiteY191" fmla="*/ 1014508 h 1170241"/>
                <a:gd name="connsiteX192" fmla="*/ 332232 w 945927"/>
                <a:gd name="connsiteY192" fmla="*/ 1109472 h 1170241"/>
                <a:gd name="connsiteX193" fmla="*/ 332232 w 945927"/>
                <a:gd name="connsiteY193" fmla="*/ 1112615 h 1170241"/>
                <a:gd name="connsiteX194" fmla="*/ 389858 w 945927"/>
                <a:gd name="connsiteY194" fmla="*/ 1170242 h 1170241"/>
                <a:gd name="connsiteX195" fmla="*/ 564737 w 945927"/>
                <a:gd name="connsiteY195" fmla="*/ 1170242 h 1170241"/>
                <a:gd name="connsiteX196" fmla="*/ 622363 w 945927"/>
                <a:gd name="connsiteY196" fmla="*/ 1112615 h 1170241"/>
                <a:gd name="connsiteX197" fmla="*/ 622363 w 945927"/>
                <a:gd name="connsiteY197" fmla="*/ 1104519 h 1170241"/>
                <a:gd name="connsiteX198" fmla="*/ 624364 w 945927"/>
                <a:gd name="connsiteY198" fmla="*/ 600646 h 1170241"/>
                <a:gd name="connsiteX199" fmla="*/ 572928 w 945927"/>
                <a:gd name="connsiteY199" fmla="*/ 559403 h 1170241"/>
                <a:gd name="connsiteX200" fmla="*/ 529494 w 945927"/>
                <a:gd name="connsiteY200" fmla="*/ 559403 h 1170241"/>
                <a:gd name="connsiteX201" fmla="*/ 471868 w 945927"/>
                <a:gd name="connsiteY201" fmla="*/ 501777 h 1170241"/>
                <a:gd name="connsiteX202" fmla="*/ 471868 w 945927"/>
                <a:gd name="connsiteY202" fmla="*/ 481774 h 1170241"/>
                <a:gd name="connsiteX203" fmla="*/ 529494 w 945927"/>
                <a:gd name="connsiteY203" fmla="*/ 424148 h 1170241"/>
                <a:gd name="connsiteX204" fmla="*/ 888302 w 945927"/>
                <a:gd name="connsiteY204" fmla="*/ 423100 h 1170241"/>
                <a:gd name="connsiteX205" fmla="*/ 945928 w 945927"/>
                <a:gd name="connsiteY205" fmla="*/ 365474 h 1170241"/>
                <a:gd name="connsiteX206" fmla="*/ 945928 w 945927"/>
                <a:gd name="connsiteY206" fmla="*/ 208312 h 1170241"/>
                <a:gd name="connsiteX207" fmla="*/ 945452 w 945927"/>
                <a:gd name="connsiteY207" fmla="*/ 202025 h 1170241"/>
                <a:gd name="connsiteX208" fmla="*/ 945452 w 945927"/>
                <a:gd name="connsiteY208" fmla="*/ 0 h 1170241"/>
                <a:gd name="connsiteX209" fmla="*/ 857726 w 945927"/>
                <a:gd name="connsiteY209" fmla="*/ 0 h 1170241"/>
                <a:gd name="connsiteX210" fmla="*/ 802577 w 945927"/>
                <a:gd name="connsiteY210" fmla="*/ 41053 h 1170241"/>
                <a:gd name="connsiteX211" fmla="*/ 802577 w 945927"/>
                <a:gd name="connsiteY211" fmla="*/ 83058 h 1170241"/>
                <a:gd name="connsiteX212" fmla="*/ 744950 w 945927"/>
                <a:gd name="connsiteY212" fmla="*/ 140684 h 1170241"/>
                <a:gd name="connsiteX213" fmla="*/ 635508 w 945927"/>
                <a:gd name="connsiteY213" fmla="*/ 140684 h 1170241"/>
                <a:gd name="connsiteX214" fmla="*/ 635508 w 945927"/>
                <a:gd name="connsiteY214" fmla="*/ 230505 h 1170241"/>
                <a:gd name="connsiteX215" fmla="*/ 577882 w 945927"/>
                <a:gd name="connsiteY215" fmla="*/ 288131 h 1170241"/>
                <a:gd name="connsiteX216" fmla="*/ 168402 w 945927"/>
                <a:gd name="connsiteY216" fmla="*/ 288131 h 1170241"/>
                <a:gd name="connsiteX217" fmla="*/ 165640 w 945927"/>
                <a:gd name="connsiteY217" fmla="*/ 812483 h 1170241"/>
                <a:gd name="connsiteX218" fmla="*/ 165640 w 945927"/>
                <a:gd name="connsiteY218" fmla="*/ 812483 h 1170241"/>
                <a:gd name="connsiteX219" fmla="*/ 165640 w 945927"/>
                <a:gd name="connsiteY219" fmla="*/ 812483 h 1170241"/>
                <a:gd name="connsiteX220" fmla="*/ 165640 w 945927"/>
                <a:gd name="connsiteY220" fmla="*/ 812483 h 1170241"/>
                <a:gd name="connsiteX221" fmla="*/ 0 w 945927"/>
                <a:gd name="connsiteY221" fmla="*/ 664083 h 1170241"/>
                <a:gd name="connsiteX222" fmla="*/ 0 w 945927"/>
                <a:gd name="connsiteY222" fmla="*/ 664083 h 1170241"/>
                <a:gd name="connsiteX223" fmla="*/ 0 w 945927"/>
                <a:gd name="connsiteY223" fmla="*/ 664083 h 117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945927" h="1170241">
                  <a:moveTo>
                    <a:pt x="168402" y="288131"/>
                  </a:moveTo>
                  <a:lnTo>
                    <a:pt x="168402" y="520827"/>
                  </a:lnTo>
                  <a:cubicBezTo>
                    <a:pt x="168402" y="552450"/>
                    <a:pt x="142494" y="578453"/>
                    <a:pt x="110776" y="578453"/>
                  </a:cubicBezTo>
                  <a:lnTo>
                    <a:pt x="0" y="578453"/>
                  </a:lnTo>
                  <a:lnTo>
                    <a:pt x="0" y="664083"/>
                  </a:lnTo>
                  <a:lnTo>
                    <a:pt x="0" y="665607"/>
                  </a:lnTo>
                  <a:lnTo>
                    <a:pt x="0" y="665607"/>
                  </a:lnTo>
                  <a:lnTo>
                    <a:pt x="95" y="667036"/>
                  </a:lnTo>
                  <a:lnTo>
                    <a:pt x="95" y="667036"/>
                  </a:lnTo>
                  <a:lnTo>
                    <a:pt x="190" y="668465"/>
                  </a:lnTo>
                  <a:lnTo>
                    <a:pt x="190" y="668465"/>
                  </a:lnTo>
                  <a:lnTo>
                    <a:pt x="286" y="669893"/>
                  </a:lnTo>
                  <a:lnTo>
                    <a:pt x="286" y="669893"/>
                  </a:lnTo>
                  <a:lnTo>
                    <a:pt x="476" y="671322"/>
                  </a:lnTo>
                  <a:lnTo>
                    <a:pt x="476" y="671322"/>
                  </a:lnTo>
                  <a:lnTo>
                    <a:pt x="667" y="672751"/>
                  </a:lnTo>
                  <a:lnTo>
                    <a:pt x="667" y="672751"/>
                  </a:lnTo>
                  <a:cubicBezTo>
                    <a:pt x="3619" y="690467"/>
                    <a:pt x="14001" y="705421"/>
                    <a:pt x="29623" y="714375"/>
                  </a:cubicBezTo>
                  <a:lnTo>
                    <a:pt x="30194" y="714661"/>
                  </a:lnTo>
                  <a:lnTo>
                    <a:pt x="30194" y="714661"/>
                  </a:lnTo>
                  <a:lnTo>
                    <a:pt x="31432" y="715328"/>
                  </a:lnTo>
                  <a:lnTo>
                    <a:pt x="31432" y="715328"/>
                  </a:lnTo>
                  <a:lnTo>
                    <a:pt x="32671" y="715994"/>
                  </a:lnTo>
                  <a:lnTo>
                    <a:pt x="32671" y="715994"/>
                  </a:lnTo>
                  <a:lnTo>
                    <a:pt x="33909" y="716566"/>
                  </a:lnTo>
                  <a:lnTo>
                    <a:pt x="33909" y="716566"/>
                  </a:lnTo>
                  <a:cubicBezTo>
                    <a:pt x="34290" y="716756"/>
                    <a:pt x="34766" y="716947"/>
                    <a:pt x="35147" y="717137"/>
                  </a:cubicBezTo>
                  <a:lnTo>
                    <a:pt x="35147" y="717137"/>
                  </a:lnTo>
                  <a:lnTo>
                    <a:pt x="36481" y="717709"/>
                  </a:lnTo>
                  <a:lnTo>
                    <a:pt x="36481" y="717709"/>
                  </a:lnTo>
                  <a:lnTo>
                    <a:pt x="37814" y="718185"/>
                  </a:lnTo>
                  <a:lnTo>
                    <a:pt x="37814" y="718185"/>
                  </a:lnTo>
                  <a:lnTo>
                    <a:pt x="39148" y="718661"/>
                  </a:lnTo>
                  <a:lnTo>
                    <a:pt x="39148" y="718661"/>
                  </a:lnTo>
                  <a:lnTo>
                    <a:pt x="39433" y="718756"/>
                  </a:lnTo>
                  <a:cubicBezTo>
                    <a:pt x="40195" y="718947"/>
                    <a:pt x="40767" y="719233"/>
                    <a:pt x="41529" y="719423"/>
                  </a:cubicBezTo>
                  <a:lnTo>
                    <a:pt x="41815" y="719519"/>
                  </a:lnTo>
                  <a:lnTo>
                    <a:pt x="41815" y="719519"/>
                  </a:lnTo>
                  <a:lnTo>
                    <a:pt x="43148" y="719899"/>
                  </a:lnTo>
                  <a:lnTo>
                    <a:pt x="43148" y="719899"/>
                  </a:lnTo>
                  <a:lnTo>
                    <a:pt x="44482" y="720280"/>
                  </a:lnTo>
                  <a:lnTo>
                    <a:pt x="44482" y="720280"/>
                  </a:lnTo>
                  <a:lnTo>
                    <a:pt x="45910" y="720566"/>
                  </a:lnTo>
                  <a:lnTo>
                    <a:pt x="45910" y="720566"/>
                  </a:lnTo>
                  <a:cubicBezTo>
                    <a:pt x="46387" y="720662"/>
                    <a:pt x="46863" y="720757"/>
                    <a:pt x="47339" y="720852"/>
                  </a:cubicBezTo>
                  <a:lnTo>
                    <a:pt x="47339" y="720852"/>
                  </a:lnTo>
                  <a:lnTo>
                    <a:pt x="47625" y="720852"/>
                  </a:lnTo>
                  <a:cubicBezTo>
                    <a:pt x="48482" y="720947"/>
                    <a:pt x="49149" y="721138"/>
                    <a:pt x="50006" y="721233"/>
                  </a:cubicBezTo>
                  <a:lnTo>
                    <a:pt x="50292" y="721233"/>
                  </a:lnTo>
                  <a:lnTo>
                    <a:pt x="50292" y="721233"/>
                  </a:lnTo>
                  <a:lnTo>
                    <a:pt x="51721" y="721424"/>
                  </a:lnTo>
                  <a:lnTo>
                    <a:pt x="51721" y="721424"/>
                  </a:lnTo>
                  <a:lnTo>
                    <a:pt x="53149" y="721518"/>
                  </a:lnTo>
                  <a:lnTo>
                    <a:pt x="53149" y="721518"/>
                  </a:lnTo>
                  <a:lnTo>
                    <a:pt x="54578" y="721614"/>
                  </a:lnTo>
                  <a:lnTo>
                    <a:pt x="54578" y="721614"/>
                  </a:lnTo>
                  <a:lnTo>
                    <a:pt x="55054" y="721614"/>
                  </a:lnTo>
                  <a:cubicBezTo>
                    <a:pt x="56197" y="721614"/>
                    <a:pt x="57055" y="721709"/>
                    <a:pt x="58198" y="721709"/>
                  </a:cubicBezTo>
                  <a:lnTo>
                    <a:pt x="77629" y="721709"/>
                  </a:lnTo>
                  <a:lnTo>
                    <a:pt x="84582" y="721709"/>
                  </a:lnTo>
                  <a:cubicBezTo>
                    <a:pt x="129159" y="721709"/>
                    <a:pt x="165545" y="758095"/>
                    <a:pt x="165545" y="802672"/>
                  </a:cubicBezTo>
                  <a:lnTo>
                    <a:pt x="165545" y="812483"/>
                  </a:lnTo>
                  <a:lnTo>
                    <a:pt x="165545" y="814006"/>
                  </a:lnTo>
                  <a:lnTo>
                    <a:pt x="165545" y="814006"/>
                  </a:lnTo>
                  <a:lnTo>
                    <a:pt x="165640" y="815435"/>
                  </a:lnTo>
                  <a:lnTo>
                    <a:pt x="165640" y="815435"/>
                  </a:lnTo>
                  <a:lnTo>
                    <a:pt x="165735" y="816864"/>
                  </a:lnTo>
                  <a:lnTo>
                    <a:pt x="165735" y="816864"/>
                  </a:lnTo>
                  <a:lnTo>
                    <a:pt x="165830" y="818293"/>
                  </a:lnTo>
                  <a:lnTo>
                    <a:pt x="165830" y="818293"/>
                  </a:lnTo>
                  <a:lnTo>
                    <a:pt x="166021" y="819721"/>
                  </a:lnTo>
                  <a:lnTo>
                    <a:pt x="166021" y="819721"/>
                  </a:lnTo>
                  <a:lnTo>
                    <a:pt x="166211" y="821150"/>
                  </a:lnTo>
                  <a:lnTo>
                    <a:pt x="166211" y="821150"/>
                  </a:lnTo>
                  <a:lnTo>
                    <a:pt x="166497" y="822579"/>
                  </a:lnTo>
                  <a:lnTo>
                    <a:pt x="166497" y="822579"/>
                  </a:lnTo>
                  <a:cubicBezTo>
                    <a:pt x="166592" y="823055"/>
                    <a:pt x="166688" y="823531"/>
                    <a:pt x="166783" y="824008"/>
                  </a:cubicBezTo>
                  <a:lnTo>
                    <a:pt x="166783" y="824008"/>
                  </a:lnTo>
                  <a:lnTo>
                    <a:pt x="167068" y="825437"/>
                  </a:lnTo>
                  <a:lnTo>
                    <a:pt x="167068" y="825437"/>
                  </a:lnTo>
                  <a:lnTo>
                    <a:pt x="167449" y="826865"/>
                  </a:lnTo>
                  <a:lnTo>
                    <a:pt x="167449" y="826865"/>
                  </a:lnTo>
                  <a:lnTo>
                    <a:pt x="167830" y="828199"/>
                  </a:lnTo>
                  <a:lnTo>
                    <a:pt x="167830" y="828199"/>
                  </a:lnTo>
                  <a:lnTo>
                    <a:pt x="168211" y="829532"/>
                  </a:lnTo>
                  <a:lnTo>
                    <a:pt x="168211" y="829532"/>
                  </a:lnTo>
                  <a:lnTo>
                    <a:pt x="168687" y="830866"/>
                  </a:lnTo>
                  <a:lnTo>
                    <a:pt x="168687" y="830866"/>
                  </a:lnTo>
                  <a:lnTo>
                    <a:pt x="169164" y="832199"/>
                  </a:lnTo>
                  <a:lnTo>
                    <a:pt x="169164" y="832199"/>
                  </a:lnTo>
                  <a:lnTo>
                    <a:pt x="169640" y="833533"/>
                  </a:lnTo>
                  <a:lnTo>
                    <a:pt x="169640" y="833533"/>
                  </a:lnTo>
                  <a:lnTo>
                    <a:pt x="170212" y="834866"/>
                  </a:lnTo>
                  <a:lnTo>
                    <a:pt x="170212" y="834866"/>
                  </a:lnTo>
                  <a:lnTo>
                    <a:pt x="170783" y="836105"/>
                  </a:lnTo>
                  <a:lnTo>
                    <a:pt x="170783" y="836105"/>
                  </a:lnTo>
                  <a:lnTo>
                    <a:pt x="171355" y="837343"/>
                  </a:lnTo>
                  <a:lnTo>
                    <a:pt x="171355" y="837343"/>
                  </a:lnTo>
                  <a:lnTo>
                    <a:pt x="172021" y="838581"/>
                  </a:lnTo>
                  <a:lnTo>
                    <a:pt x="172021" y="838581"/>
                  </a:lnTo>
                  <a:cubicBezTo>
                    <a:pt x="172212" y="838962"/>
                    <a:pt x="172402" y="839438"/>
                    <a:pt x="172688" y="839819"/>
                  </a:cubicBezTo>
                  <a:lnTo>
                    <a:pt x="172688" y="839819"/>
                  </a:lnTo>
                  <a:lnTo>
                    <a:pt x="173355" y="841058"/>
                  </a:lnTo>
                  <a:lnTo>
                    <a:pt x="173355" y="841058"/>
                  </a:lnTo>
                  <a:cubicBezTo>
                    <a:pt x="173545" y="841438"/>
                    <a:pt x="173831" y="841819"/>
                    <a:pt x="174021" y="842296"/>
                  </a:cubicBezTo>
                  <a:lnTo>
                    <a:pt x="174021" y="842296"/>
                  </a:lnTo>
                  <a:lnTo>
                    <a:pt x="174784" y="843439"/>
                  </a:lnTo>
                  <a:lnTo>
                    <a:pt x="174784" y="843439"/>
                  </a:lnTo>
                  <a:lnTo>
                    <a:pt x="175546" y="844582"/>
                  </a:lnTo>
                  <a:lnTo>
                    <a:pt x="175546" y="844582"/>
                  </a:lnTo>
                  <a:lnTo>
                    <a:pt x="176308" y="845725"/>
                  </a:lnTo>
                  <a:lnTo>
                    <a:pt x="176308" y="845725"/>
                  </a:lnTo>
                  <a:lnTo>
                    <a:pt x="177165" y="846868"/>
                  </a:lnTo>
                  <a:lnTo>
                    <a:pt x="177165" y="846868"/>
                  </a:lnTo>
                  <a:lnTo>
                    <a:pt x="178022" y="848011"/>
                  </a:lnTo>
                  <a:lnTo>
                    <a:pt x="178022" y="848011"/>
                  </a:lnTo>
                  <a:cubicBezTo>
                    <a:pt x="178308" y="848392"/>
                    <a:pt x="178594" y="848773"/>
                    <a:pt x="178879" y="849058"/>
                  </a:cubicBezTo>
                  <a:lnTo>
                    <a:pt x="178879" y="849058"/>
                  </a:lnTo>
                  <a:lnTo>
                    <a:pt x="179737" y="850106"/>
                  </a:lnTo>
                  <a:lnTo>
                    <a:pt x="179737" y="850106"/>
                  </a:lnTo>
                  <a:lnTo>
                    <a:pt x="180689" y="851154"/>
                  </a:lnTo>
                  <a:lnTo>
                    <a:pt x="180689" y="851154"/>
                  </a:lnTo>
                  <a:lnTo>
                    <a:pt x="181642" y="852202"/>
                  </a:lnTo>
                  <a:lnTo>
                    <a:pt x="181642" y="852202"/>
                  </a:lnTo>
                  <a:lnTo>
                    <a:pt x="182594" y="853154"/>
                  </a:lnTo>
                  <a:lnTo>
                    <a:pt x="182594" y="853154"/>
                  </a:lnTo>
                  <a:lnTo>
                    <a:pt x="183546" y="854107"/>
                  </a:lnTo>
                  <a:lnTo>
                    <a:pt x="183546" y="854107"/>
                  </a:lnTo>
                  <a:lnTo>
                    <a:pt x="184595" y="855059"/>
                  </a:lnTo>
                  <a:lnTo>
                    <a:pt x="184595" y="855059"/>
                  </a:lnTo>
                  <a:lnTo>
                    <a:pt x="185642" y="856011"/>
                  </a:lnTo>
                  <a:lnTo>
                    <a:pt x="185642" y="856011"/>
                  </a:lnTo>
                  <a:lnTo>
                    <a:pt x="186690" y="856869"/>
                  </a:lnTo>
                  <a:lnTo>
                    <a:pt x="186690" y="856869"/>
                  </a:lnTo>
                  <a:cubicBezTo>
                    <a:pt x="187071" y="857155"/>
                    <a:pt x="187452" y="857440"/>
                    <a:pt x="187737" y="857726"/>
                  </a:cubicBezTo>
                  <a:lnTo>
                    <a:pt x="187737" y="857726"/>
                  </a:lnTo>
                  <a:cubicBezTo>
                    <a:pt x="188119" y="858012"/>
                    <a:pt x="188500" y="858298"/>
                    <a:pt x="188786" y="858583"/>
                  </a:cubicBezTo>
                  <a:lnTo>
                    <a:pt x="188786" y="858583"/>
                  </a:lnTo>
                  <a:lnTo>
                    <a:pt x="189929" y="859441"/>
                  </a:lnTo>
                  <a:lnTo>
                    <a:pt x="189929" y="859441"/>
                  </a:lnTo>
                  <a:lnTo>
                    <a:pt x="191071" y="860202"/>
                  </a:lnTo>
                  <a:lnTo>
                    <a:pt x="191071" y="860202"/>
                  </a:lnTo>
                  <a:lnTo>
                    <a:pt x="192214" y="860965"/>
                  </a:lnTo>
                  <a:lnTo>
                    <a:pt x="192214" y="860965"/>
                  </a:lnTo>
                  <a:lnTo>
                    <a:pt x="193357" y="861727"/>
                  </a:lnTo>
                  <a:lnTo>
                    <a:pt x="193357" y="861727"/>
                  </a:lnTo>
                  <a:lnTo>
                    <a:pt x="194596" y="862394"/>
                  </a:lnTo>
                  <a:lnTo>
                    <a:pt x="194596" y="862394"/>
                  </a:lnTo>
                  <a:lnTo>
                    <a:pt x="195834" y="863060"/>
                  </a:lnTo>
                  <a:lnTo>
                    <a:pt x="195834" y="863060"/>
                  </a:lnTo>
                  <a:lnTo>
                    <a:pt x="197072" y="863727"/>
                  </a:lnTo>
                  <a:lnTo>
                    <a:pt x="197072" y="863727"/>
                  </a:lnTo>
                  <a:lnTo>
                    <a:pt x="198311" y="864393"/>
                  </a:lnTo>
                  <a:lnTo>
                    <a:pt x="198311" y="864393"/>
                  </a:lnTo>
                  <a:lnTo>
                    <a:pt x="199549" y="864965"/>
                  </a:lnTo>
                  <a:lnTo>
                    <a:pt x="199549" y="864965"/>
                  </a:lnTo>
                  <a:cubicBezTo>
                    <a:pt x="199930" y="865156"/>
                    <a:pt x="200406" y="865346"/>
                    <a:pt x="200787" y="865536"/>
                  </a:cubicBezTo>
                  <a:lnTo>
                    <a:pt x="200787" y="865536"/>
                  </a:lnTo>
                  <a:lnTo>
                    <a:pt x="202120" y="866109"/>
                  </a:lnTo>
                  <a:lnTo>
                    <a:pt x="202120" y="866109"/>
                  </a:lnTo>
                  <a:lnTo>
                    <a:pt x="203454" y="866585"/>
                  </a:lnTo>
                  <a:lnTo>
                    <a:pt x="203454" y="866585"/>
                  </a:lnTo>
                  <a:lnTo>
                    <a:pt x="204788" y="867061"/>
                  </a:lnTo>
                  <a:lnTo>
                    <a:pt x="204788" y="867061"/>
                  </a:lnTo>
                  <a:lnTo>
                    <a:pt x="206121" y="867537"/>
                  </a:lnTo>
                  <a:lnTo>
                    <a:pt x="206121" y="867537"/>
                  </a:lnTo>
                  <a:lnTo>
                    <a:pt x="207454" y="867918"/>
                  </a:lnTo>
                  <a:lnTo>
                    <a:pt x="207454" y="867918"/>
                  </a:lnTo>
                  <a:lnTo>
                    <a:pt x="208788" y="868299"/>
                  </a:lnTo>
                  <a:lnTo>
                    <a:pt x="208788" y="868299"/>
                  </a:lnTo>
                  <a:lnTo>
                    <a:pt x="210121" y="868680"/>
                  </a:lnTo>
                  <a:lnTo>
                    <a:pt x="210121" y="868680"/>
                  </a:lnTo>
                  <a:lnTo>
                    <a:pt x="211550" y="868966"/>
                  </a:lnTo>
                  <a:lnTo>
                    <a:pt x="211550" y="868966"/>
                  </a:lnTo>
                  <a:cubicBezTo>
                    <a:pt x="212027" y="869061"/>
                    <a:pt x="212503" y="869156"/>
                    <a:pt x="212979" y="869251"/>
                  </a:cubicBezTo>
                  <a:lnTo>
                    <a:pt x="212979" y="869251"/>
                  </a:lnTo>
                  <a:lnTo>
                    <a:pt x="214408" y="869537"/>
                  </a:lnTo>
                  <a:lnTo>
                    <a:pt x="214408" y="869537"/>
                  </a:lnTo>
                  <a:lnTo>
                    <a:pt x="215836" y="869727"/>
                  </a:lnTo>
                  <a:lnTo>
                    <a:pt x="215836" y="869727"/>
                  </a:lnTo>
                  <a:lnTo>
                    <a:pt x="217265" y="869918"/>
                  </a:lnTo>
                  <a:lnTo>
                    <a:pt x="217265" y="869918"/>
                  </a:lnTo>
                  <a:lnTo>
                    <a:pt x="218694" y="870013"/>
                  </a:lnTo>
                  <a:lnTo>
                    <a:pt x="218694" y="870013"/>
                  </a:lnTo>
                  <a:lnTo>
                    <a:pt x="220123" y="870109"/>
                  </a:lnTo>
                  <a:lnTo>
                    <a:pt x="220123" y="870109"/>
                  </a:lnTo>
                  <a:lnTo>
                    <a:pt x="220599" y="870109"/>
                  </a:lnTo>
                  <a:cubicBezTo>
                    <a:pt x="221646" y="870109"/>
                    <a:pt x="222599" y="870204"/>
                    <a:pt x="223742" y="870204"/>
                  </a:cubicBezTo>
                  <a:lnTo>
                    <a:pt x="236505" y="870204"/>
                  </a:lnTo>
                  <a:lnTo>
                    <a:pt x="251270" y="870204"/>
                  </a:lnTo>
                  <a:cubicBezTo>
                    <a:pt x="295846" y="870204"/>
                    <a:pt x="332232" y="906590"/>
                    <a:pt x="332232" y="951167"/>
                  </a:cubicBezTo>
                  <a:lnTo>
                    <a:pt x="332232" y="1014508"/>
                  </a:lnTo>
                  <a:lnTo>
                    <a:pt x="332232" y="1109472"/>
                  </a:lnTo>
                  <a:lnTo>
                    <a:pt x="332232" y="1112615"/>
                  </a:lnTo>
                  <a:cubicBezTo>
                    <a:pt x="332232" y="1144238"/>
                    <a:pt x="358140" y="1170242"/>
                    <a:pt x="389858" y="1170242"/>
                  </a:cubicBezTo>
                  <a:lnTo>
                    <a:pt x="564737" y="1170242"/>
                  </a:lnTo>
                  <a:cubicBezTo>
                    <a:pt x="596455" y="1170242"/>
                    <a:pt x="622363" y="1144333"/>
                    <a:pt x="622363" y="1112615"/>
                  </a:cubicBezTo>
                  <a:lnTo>
                    <a:pt x="622363" y="1104519"/>
                  </a:lnTo>
                  <a:lnTo>
                    <a:pt x="624364" y="600646"/>
                  </a:lnTo>
                  <a:cubicBezTo>
                    <a:pt x="623983" y="579501"/>
                    <a:pt x="613696" y="559403"/>
                    <a:pt x="572928" y="559403"/>
                  </a:cubicBezTo>
                  <a:lnTo>
                    <a:pt x="529494" y="559403"/>
                  </a:lnTo>
                  <a:cubicBezTo>
                    <a:pt x="497777" y="559403"/>
                    <a:pt x="471868" y="533495"/>
                    <a:pt x="471868" y="501777"/>
                  </a:cubicBezTo>
                  <a:lnTo>
                    <a:pt x="471868" y="481774"/>
                  </a:lnTo>
                  <a:cubicBezTo>
                    <a:pt x="471868" y="450056"/>
                    <a:pt x="497777" y="424148"/>
                    <a:pt x="529494" y="424148"/>
                  </a:cubicBezTo>
                  <a:cubicBezTo>
                    <a:pt x="649034" y="424148"/>
                    <a:pt x="767810" y="423100"/>
                    <a:pt x="888302" y="423100"/>
                  </a:cubicBezTo>
                  <a:cubicBezTo>
                    <a:pt x="920019" y="423100"/>
                    <a:pt x="945928" y="397192"/>
                    <a:pt x="945928" y="365474"/>
                  </a:cubicBezTo>
                  <a:lnTo>
                    <a:pt x="945928" y="208312"/>
                  </a:lnTo>
                  <a:cubicBezTo>
                    <a:pt x="945928" y="205359"/>
                    <a:pt x="945928" y="202501"/>
                    <a:pt x="945452" y="202025"/>
                  </a:cubicBezTo>
                  <a:lnTo>
                    <a:pt x="945452" y="0"/>
                  </a:lnTo>
                  <a:lnTo>
                    <a:pt x="857726" y="0"/>
                  </a:lnTo>
                  <a:cubicBezTo>
                    <a:pt x="831818" y="0"/>
                    <a:pt x="809720" y="17431"/>
                    <a:pt x="802577" y="41053"/>
                  </a:cubicBezTo>
                  <a:lnTo>
                    <a:pt x="802577" y="83058"/>
                  </a:lnTo>
                  <a:cubicBezTo>
                    <a:pt x="802577" y="114681"/>
                    <a:pt x="776668" y="140684"/>
                    <a:pt x="744950" y="140684"/>
                  </a:cubicBezTo>
                  <a:lnTo>
                    <a:pt x="635508" y="140684"/>
                  </a:lnTo>
                  <a:lnTo>
                    <a:pt x="635508" y="230505"/>
                  </a:lnTo>
                  <a:cubicBezTo>
                    <a:pt x="635508" y="262128"/>
                    <a:pt x="609600" y="288131"/>
                    <a:pt x="577882" y="288131"/>
                  </a:cubicBezTo>
                  <a:lnTo>
                    <a:pt x="168402" y="288131"/>
                  </a:lnTo>
                  <a:close/>
                  <a:moveTo>
                    <a:pt x="165640" y="812483"/>
                  </a:moveTo>
                  <a:lnTo>
                    <a:pt x="165640" y="812483"/>
                  </a:lnTo>
                  <a:lnTo>
                    <a:pt x="165640" y="812483"/>
                  </a:lnTo>
                  <a:lnTo>
                    <a:pt x="165640" y="812483"/>
                  </a:lnTo>
                  <a:close/>
                  <a:moveTo>
                    <a:pt x="0" y="664083"/>
                  </a:moveTo>
                  <a:lnTo>
                    <a:pt x="0" y="664083"/>
                  </a:lnTo>
                  <a:lnTo>
                    <a:pt x="0" y="664083"/>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0" name="Freeform: Shape 119">
              <a:extLst>
                <a:ext uri="{FF2B5EF4-FFF2-40B4-BE49-F238E27FC236}">
                  <a16:creationId xmlns:a16="http://schemas.microsoft.com/office/drawing/2014/main" id="{22FCF579-D6C2-4B89-B667-A6F686154050}"/>
                </a:ext>
              </a:extLst>
            </p:cNvPr>
            <p:cNvSpPr/>
            <p:nvPr/>
          </p:nvSpPr>
          <p:spPr>
            <a:xfrm>
              <a:off x="5763689" y="4552457"/>
              <a:ext cx="678846" cy="1020508"/>
            </a:xfrm>
            <a:custGeom>
              <a:avLst/>
              <a:gdLst>
                <a:gd name="connsiteX0" fmla="*/ 374332 w 678846"/>
                <a:gd name="connsiteY0" fmla="*/ 1020509 h 1020508"/>
                <a:gd name="connsiteX1" fmla="*/ 678847 w 678846"/>
                <a:gd name="connsiteY1" fmla="*/ 1020509 h 1020508"/>
                <a:gd name="connsiteX2" fmla="*/ 678847 w 678846"/>
                <a:gd name="connsiteY2" fmla="*/ 0 h 1020508"/>
                <a:gd name="connsiteX3" fmla="*/ 544925 w 678846"/>
                <a:gd name="connsiteY3" fmla="*/ 0 h 1020508"/>
                <a:gd name="connsiteX4" fmla="*/ 474916 w 678846"/>
                <a:gd name="connsiteY4" fmla="*/ 70009 h 1020508"/>
                <a:gd name="connsiteX5" fmla="*/ 474916 w 678846"/>
                <a:gd name="connsiteY5" fmla="*/ 153258 h 1020508"/>
                <a:gd name="connsiteX6" fmla="*/ 234410 w 678846"/>
                <a:gd name="connsiteY6" fmla="*/ 153258 h 1020508"/>
                <a:gd name="connsiteX7" fmla="*/ 164402 w 678846"/>
                <a:gd name="connsiteY7" fmla="*/ 223266 h 1020508"/>
                <a:gd name="connsiteX8" fmla="*/ 164402 w 678846"/>
                <a:gd name="connsiteY8" fmla="*/ 284893 h 1020508"/>
                <a:gd name="connsiteX9" fmla="*/ 70009 w 678846"/>
                <a:gd name="connsiteY9" fmla="*/ 284893 h 1020508"/>
                <a:gd name="connsiteX10" fmla="*/ 0 w 678846"/>
                <a:gd name="connsiteY10" fmla="*/ 354902 h 1020508"/>
                <a:gd name="connsiteX11" fmla="*/ 0 w 678846"/>
                <a:gd name="connsiteY11" fmla="*/ 662845 h 1020508"/>
                <a:gd name="connsiteX12" fmla="*/ 70009 w 678846"/>
                <a:gd name="connsiteY12" fmla="*/ 732854 h 1020508"/>
                <a:gd name="connsiteX13" fmla="*/ 122682 w 678846"/>
                <a:gd name="connsiteY13" fmla="*/ 732854 h 1020508"/>
                <a:gd name="connsiteX14" fmla="*/ 164402 w 678846"/>
                <a:gd name="connsiteY14" fmla="*/ 777145 h 1020508"/>
                <a:gd name="connsiteX15" fmla="*/ 164402 w 678846"/>
                <a:gd name="connsiteY15" fmla="*/ 806292 h 1020508"/>
                <a:gd name="connsiteX16" fmla="*/ 234410 w 678846"/>
                <a:gd name="connsiteY16" fmla="*/ 876300 h 1020508"/>
                <a:gd name="connsiteX17" fmla="*/ 316706 w 678846"/>
                <a:gd name="connsiteY17" fmla="*/ 876300 h 1020508"/>
                <a:gd name="connsiteX18" fmla="*/ 316706 w 678846"/>
                <a:gd name="connsiteY18" fmla="*/ 962692 h 1020508"/>
                <a:gd name="connsiteX19" fmla="*/ 374332 w 678846"/>
                <a:gd name="connsiteY19" fmla="*/ 1020509 h 1020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8846" h="1020508">
                  <a:moveTo>
                    <a:pt x="374332" y="1020509"/>
                  </a:moveTo>
                  <a:lnTo>
                    <a:pt x="678847" y="1020509"/>
                  </a:lnTo>
                  <a:lnTo>
                    <a:pt x="678847" y="0"/>
                  </a:lnTo>
                  <a:lnTo>
                    <a:pt x="544925" y="0"/>
                  </a:lnTo>
                  <a:cubicBezTo>
                    <a:pt x="506444" y="0"/>
                    <a:pt x="474916" y="31528"/>
                    <a:pt x="474916" y="70009"/>
                  </a:cubicBezTo>
                  <a:lnTo>
                    <a:pt x="474916" y="153258"/>
                  </a:lnTo>
                  <a:lnTo>
                    <a:pt x="234410" y="153258"/>
                  </a:lnTo>
                  <a:cubicBezTo>
                    <a:pt x="195929" y="153258"/>
                    <a:pt x="164402" y="184785"/>
                    <a:pt x="164402" y="223266"/>
                  </a:cubicBezTo>
                  <a:lnTo>
                    <a:pt x="164402" y="284893"/>
                  </a:lnTo>
                  <a:lnTo>
                    <a:pt x="70009" y="284893"/>
                  </a:lnTo>
                  <a:cubicBezTo>
                    <a:pt x="31528" y="284893"/>
                    <a:pt x="0" y="316421"/>
                    <a:pt x="0" y="354902"/>
                  </a:cubicBezTo>
                  <a:lnTo>
                    <a:pt x="0" y="662845"/>
                  </a:lnTo>
                  <a:cubicBezTo>
                    <a:pt x="0" y="701326"/>
                    <a:pt x="31528" y="732854"/>
                    <a:pt x="70009" y="732854"/>
                  </a:cubicBezTo>
                  <a:lnTo>
                    <a:pt x="122682" y="732854"/>
                  </a:lnTo>
                  <a:cubicBezTo>
                    <a:pt x="149066" y="734854"/>
                    <a:pt x="165545" y="754475"/>
                    <a:pt x="164402" y="777145"/>
                  </a:cubicBezTo>
                  <a:lnTo>
                    <a:pt x="164402" y="806292"/>
                  </a:lnTo>
                  <a:cubicBezTo>
                    <a:pt x="164402" y="844772"/>
                    <a:pt x="195929" y="876300"/>
                    <a:pt x="234410" y="876300"/>
                  </a:cubicBezTo>
                  <a:lnTo>
                    <a:pt x="316706" y="876300"/>
                  </a:lnTo>
                  <a:lnTo>
                    <a:pt x="316706" y="962692"/>
                  </a:lnTo>
                  <a:cubicBezTo>
                    <a:pt x="316706" y="994600"/>
                    <a:pt x="342615" y="1020509"/>
                    <a:pt x="374332" y="102050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1" name="Freeform: Shape 120">
              <a:extLst>
                <a:ext uri="{FF2B5EF4-FFF2-40B4-BE49-F238E27FC236}">
                  <a16:creationId xmlns:a16="http://schemas.microsoft.com/office/drawing/2014/main" id="{1B5151B4-4356-44BA-84DE-1C04644E6D16}"/>
                </a:ext>
              </a:extLst>
            </p:cNvPr>
            <p:cNvSpPr/>
            <p:nvPr/>
          </p:nvSpPr>
          <p:spPr>
            <a:xfrm>
              <a:off x="5282867" y="4139834"/>
              <a:ext cx="864774" cy="563117"/>
            </a:xfrm>
            <a:custGeom>
              <a:avLst/>
              <a:gdLst>
                <a:gd name="connsiteX0" fmla="*/ 0 w 864774"/>
                <a:gd name="connsiteY0" fmla="*/ 208979 h 563117"/>
                <a:gd name="connsiteX1" fmla="*/ 0 w 864774"/>
                <a:gd name="connsiteY1" fmla="*/ 563118 h 563117"/>
                <a:gd name="connsiteX2" fmla="*/ 101251 w 864774"/>
                <a:gd name="connsiteY2" fmla="*/ 563118 h 563117"/>
                <a:gd name="connsiteX3" fmla="*/ 158877 w 864774"/>
                <a:gd name="connsiteY3" fmla="*/ 505492 h 563117"/>
                <a:gd name="connsiteX4" fmla="*/ 158877 w 864774"/>
                <a:gd name="connsiteY4" fmla="*/ 415671 h 563117"/>
                <a:gd name="connsiteX5" fmla="*/ 268319 w 864774"/>
                <a:gd name="connsiteY5" fmla="*/ 415671 h 563117"/>
                <a:gd name="connsiteX6" fmla="*/ 325945 w 864774"/>
                <a:gd name="connsiteY6" fmla="*/ 358045 h 563117"/>
                <a:gd name="connsiteX7" fmla="*/ 325945 w 864774"/>
                <a:gd name="connsiteY7" fmla="*/ 321564 h 563117"/>
                <a:gd name="connsiteX8" fmla="*/ 381095 w 864774"/>
                <a:gd name="connsiteY8" fmla="*/ 280511 h 563117"/>
                <a:gd name="connsiteX9" fmla="*/ 864775 w 864774"/>
                <a:gd name="connsiteY9" fmla="*/ 280416 h 563117"/>
                <a:gd name="connsiteX10" fmla="*/ 864775 w 864774"/>
                <a:gd name="connsiteY10" fmla="*/ 278416 h 563117"/>
                <a:gd name="connsiteX11" fmla="*/ 856679 w 864774"/>
                <a:gd name="connsiteY11" fmla="*/ 278416 h 563117"/>
                <a:gd name="connsiteX12" fmla="*/ 799052 w 864774"/>
                <a:gd name="connsiteY12" fmla="*/ 220789 h 563117"/>
                <a:gd name="connsiteX13" fmla="*/ 799052 w 864774"/>
                <a:gd name="connsiteY13" fmla="*/ 1143 h 563117"/>
                <a:gd name="connsiteX14" fmla="*/ 786575 w 864774"/>
                <a:gd name="connsiteY14" fmla="*/ 0 h 563117"/>
                <a:gd name="connsiteX15" fmla="*/ 453580 w 864774"/>
                <a:gd name="connsiteY15" fmla="*/ 0 h 563117"/>
                <a:gd name="connsiteX16" fmla="*/ 404050 w 864774"/>
                <a:gd name="connsiteY16" fmla="*/ 0 h 563117"/>
                <a:gd name="connsiteX17" fmla="*/ 288703 w 864774"/>
                <a:gd name="connsiteY17" fmla="*/ 0 h 563117"/>
                <a:gd name="connsiteX18" fmla="*/ 218884 w 864774"/>
                <a:gd name="connsiteY18" fmla="*/ 64389 h 563117"/>
                <a:gd name="connsiteX19" fmla="*/ 138113 w 864774"/>
                <a:gd name="connsiteY19" fmla="*/ 138874 h 563117"/>
                <a:gd name="connsiteX20" fmla="*/ 69913 w 864774"/>
                <a:gd name="connsiteY20" fmla="*/ 138874 h 563117"/>
                <a:gd name="connsiteX21" fmla="*/ 0 w 864774"/>
                <a:gd name="connsiteY21" fmla="*/ 208979 h 56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4774" h="563117">
                  <a:moveTo>
                    <a:pt x="0" y="208979"/>
                  </a:moveTo>
                  <a:lnTo>
                    <a:pt x="0" y="563118"/>
                  </a:lnTo>
                  <a:lnTo>
                    <a:pt x="101251" y="563118"/>
                  </a:lnTo>
                  <a:cubicBezTo>
                    <a:pt x="132969" y="563118"/>
                    <a:pt x="158877" y="537210"/>
                    <a:pt x="158877" y="505492"/>
                  </a:cubicBezTo>
                  <a:lnTo>
                    <a:pt x="158877" y="415671"/>
                  </a:lnTo>
                  <a:lnTo>
                    <a:pt x="268319" y="415671"/>
                  </a:lnTo>
                  <a:cubicBezTo>
                    <a:pt x="300038" y="415671"/>
                    <a:pt x="325945" y="389763"/>
                    <a:pt x="325945" y="358045"/>
                  </a:cubicBezTo>
                  <a:lnTo>
                    <a:pt x="325945" y="321564"/>
                  </a:lnTo>
                  <a:cubicBezTo>
                    <a:pt x="333089" y="297847"/>
                    <a:pt x="355187" y="280511"/>
                    <a:pt x="381095" y="280511"/>
                  </a:cubicBezTo>
                  <a:cubicBezTo>
                    <a:pt x="546449" y="280511"/>
                    <a:pt x="390430" y="280416"/>
                    <a:pt x="864775" y="280416"/>
                  </a:cubicBezTo>
                  <a:lnTo>
                    <a:pt x="864775" y="278416"/>
                  </a:lnTo>
                  <a:lnTo>
                    <a:pt x="856679" y="278416"/>
                  </a:lnTo>
                  <a:cubicBezTo>
                    <a:pt x="825055" y="278416"/>
                    <a:pt x="799052" y="252508"/>
                    <a:pt x="799052" y="220789"/>
                  </a:cubicBezTo>
                  <a:lnTo>
                    <a:pt x="799052" y="1143"/>
                  </a:lnTo>
                  <a:cubicBezTo>
                    <a:pt x="795052" y="381"/>
                    <a:pt x="790860" y="0"/>
                    <a:pt x="786575" y="0"/>
                  </a:cubicBezTo>
                  <a:lnTo>
                    <a:pt x="453580" y="0"/>
                  </a:lnTo>
                  <a:lnTo>
                    <a:pt x="404050" y="0"/>
                  </a:lnTo>
                  <a:lnTo>
                    <a:pt x="288703" y="0"/>
                  </a:lnTo>
                  <a:cubicBezTo>
                    <a:pt x="252126" y="0"/>
                    <a:pt x="221742" y="28480"/>
                    <a:pt x="218884" y="64389"/>
                  </a:cubicBezTo>
                  <a:cubicBezTo>
                    <a:pt x="215551" y="106585"/>
                    <a:pt x="180499" y="138874"/>
                    <a:pt x="138113" y="138874"/>
                  </a:cubicBezTo>
                  <a:lnTo>
                    <a:pt x="69913" y="138874"/>
                  </a:lnTo>
                  <a:cubicBezTo>
                    <a:pt x="31528" y="138970"/>
                    <a:pt x="0" y="170497"/>
                    <a:pt x="0" y="20897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2" name="Freeform: Shape 121">
              <a:extLst>
                <a:ext uri="{FF2B5EF4-FFF2-40B4-BE49-F238E27FC236}">
                  <a16:creationId xmlns:a16="http://schemas.microsoft.com/office/drawing/2014/main" id="{2196E3EC-3083-4807-880D-1039E101BB0A}"/>
                </a:ext>
              </a:extLst>
            </p:cNvPr>
            <p:cNvSpPr/>
            <p:nvPr/>
          </p:nvSpPr>
          <p:spPr>
            <a:xfrm>
              <a:off x="4017848" y="3391550"/>
              <a:ext cx="1149861" cy="437387"/>
            </a:xfrm>
            <a:custGeom>
              <a:avLst/>
              <a:gdLst>
                <a:gd name="connsiteX0" fmla="*/ 16292 w 1149861"/>
                <a:gd name="connsiteY0" fmla="*/ 437388 h 437387"/>
                <a:gd name="connsiteX1" fmla="*/ 927834 w 1149861"/>
                <a:gd name="connsiteY1" fmla="*/ 437388 h 437387"/>
                <a:gd name="connsiteX2" fmla="*/ 985460 w 1149861"/>
                <a:gd name="connsiteY2" fmla="*/ 379762 h 437387"/>
                <a:gd name="connsiteX3" fmla="*/ 985460 w 1149861"/>
                <a:gd name="connsiteY3" fmla="*/ 216217 h 437387"/>
                <a:gd name="connsiteX4" fmla="*/ 1066423 w 1149861"/>
                <a:gd name="connsiteY4" fmla="*/ 135255 h 437387"/>
                <a:gd name="connsiteX5" fmla="*/ 1092236 w 1149861"/>
                <a:gd name="connsiteY5" fmla="*/ 135255 h 437387"/>
                <a:gd name="connsiteX6" fmla="*/ 1149862 w 1149861"/>
                <a:gd name="connsiteY6" fmla="*/ 77629 h 437387"/>
                <a:gd name="connsiteX7" fmla="*/ 1149862 w 1149861"/>
                <a:gd name="connsiteY7" fmla="*/ 57626 h 437387"/>
                <a:gd name="connsiteX8" fmla="*/ 1092236 w 1149861"/>
                <a:gd name="connsiteY8" fmla="*/ 0 h 437387"/>
                <a:gd name="connsiteX9" fmla="*/ 927834 w 1149861"/>
                <a:gd name="connsiteY9" fmla="*/ 0 h 437387"/>
                <a:gd name="connsiteX10" fmla="*/ 698662 w 1149861"/>
                <a:gd name="connsiteY10" fmla="*/ 0 h 437387"/>
                <a:gd name="connsiteX11" fmla="*/ 641322 w 1149861"/>
                <a:gd name="connsiteY11" fmla="*/ 71056 h 437387"/>
                <a:gd name="connsiteX12" fmla="*/ 571504 w 1149861"/>
                <a:gd name="connsiteY12" fmla="*/ 135446 h 437387"/>
                <a:gd name="connsiteX13" fmla="*/ 456156 w 1149861"/>
                <a:gd name="connsiteY13" fmla="*/ 135446 h 437387"/>
                <a:gd name="connsiteX14" fmla="*/ 406626 w 1149861"/>
                <a:gd name="connsiteY14" fmla="*/ 135446 h 437387"/>
                <a:gd name="connsiteX15" fmla="*/ 165262 w 1149861"/>
                <a:gd name="connsiteY15" fmla="*/ 135446 h 437387"/>
                <a:gd name="connsiteX16" fmla="*/ 165262 w 1149861"/>
                <a:gd name="connsiteY16" fmla="*/ 232696 h 437387"/>
                <a:gd name="connsiteX17" fmla="*/ 107636 w 1149861"/>
                <a:gd name="connsiteY17" fmla="*/ 290322 h 437387"/>
                <a:gd name="connsiteX18" fmla="*/ 72775 w 1149861"/>
                <a:gd name="connsiteY18" fmla="*/ 290322 h 437387"/>
                <a:gd name="connsiteX19" fmla="*/ 99 w 1149861"/>
                <a:gd name="connsiteY19" fmla="*/ 366998 h 437387"/>
                <a:gd name="connsiteX20" fmla="*/ 99 w 1149861"/>
                <a:gd name="connsiteY20" fmla="*/ 435007 h 437387"/>
                <a:gd name="connsiteX21" fmla="*/ 16292 w 1149861"/>
                <a:gd name="connsiteY21" fmla="*/ 437388 h 43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9861" h="437387">
                  <a:moveTo>
                    <a:pt x="16292" y="437388"/>
                  </a:moveTo>
                  <a:lnTo>
                    <a:pt x="927834" y="437388"/>
                  </a:lnTo>
                  <a:cubicBezTo>
                    <a:pt x="959552" y="437388"/>
                    <a:pt x="985460" y="411480"/>
                    <a:pt x="985460" y="379762"/>
                  </a:cubicBezTo>
                  <a:lnTo>
                    <a:pt x="985460" y="216217"/>
                  </a:lnTo>
                  <a:cubicBezTo>
                    <a:pt x="985460" y="171640"/>
                    <a:pt x="1021846" y="135255"/>
                    <a:pt x="1066423" y="135255"/>
                  </a:cubicBezTo>
                  <a:lnTo>
                    <a:pt x="1092236" y="135255"/>
                  </a:lnTo>
                  <a:cubicBezTo>
                    <a:pt x="1123954" y="135255"/>
                    <a:pt x="1149862" y="109347"/>
                    <a:pt x="1149862" y="77629"/>
                  </a:cubicBezTo>
                  <a:lnTo>
                    <a:pt x="1149862" y="57626"/>
                  </a:lnTo>
                  <a:cubicBezTo>
                    <a:pt x="1149862" y="25908"/>
                    <a:pt x="1123954" y="0"/>
                    <a:pt x="1092236" y="0"/>
                  </a:cubicBezTo>
                  <a:lnTo>
                    <a:pt x="927834" y="0"/>
                  </a:lnTo>
                  <a:lnTo>
                    <a:pt x="698662" y="0"/>
                  </a:lnTo>
                  <a:cubicBezTo>
                    <a:pt x="667420" y="9334"/>
                    <a:pt x="644084" y="36957"/>
                    <a:pt x="641322" y="71056"/>
                  </a:cubicBezTo>
                  <a:cubicBezTo>
                    <a:pt x="638465" y="106966"/>
                    <a:pt x="608175" y="135446"/>
                    <a:pt x="571504" y="135446"/>
                  </a:cubicBezTo>
                  <a:lnTo>
                    <a:pt x="456156" y="135446"/>
                  </a:lnTo>
                  <a:lnTo>
                    <a:pt x="406626" y="135446"/>
                  </a:lnTo>
                  <a:lnTo>
                    <a:pt x="165262" y="135446"/>
                  </a:lnTo>
                  <a:lnTo>
                    <a:pt x="165262" y="232696"/>
                  </a:lnTo>
                  <a:cubicBezTo>
                    <a:pt x="165262" y="264414"/>
                    <a:pt x="139354" y="290322"/>
                    <a:pt x="107636" y="290322"/>
                  </a:cubicBezTo>
                  <a:lnTo>
                    <a:pt x="72775" y="290322"/>
                  </a:lnTo>
                  <a:cubicBezTo>
                    <a:pt x="16482" y="290322"/>
                    <a:pt x="-1520" y="345376"/>
                    <a:pt x="99" y="366998"/>
                  </a:cubicBezTo>
                  <a:lnTo>
                    <a:pt x="99" y="435007"/>
                  </a:lnTo>
                  <a:cubicBezTo>
                    <a:pt x="5338" y="436626"/>
                    <a:pt x="10672" y="437388"/>
                    <a:pt x="16292" y="437388"/>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3" name="Freeform: Shape 122">
              <a:extLst>
                <a:ext uri="{FF2B5EF4-FFF2-40B4-BE49-F238E27FC236}">
                  <a16:creationId xmlns:a16="http://schemas.microsoft.com/office/drawing/2014/main" id="{C6862D5D-B4FD-494B-8DB6-CCE1245FA70B}"/>
                </a:ext>
              </a:extLst>
            </p:cNvPr>
            <p:cNvSpPr/>
            <p:nvPr/>
          </p:nvSpPr>
          <p:spPr>
            <a:xfrm>
              <a:off x="4975781" y="4445015"/>
              <a:ext cx="307848" cy="259556"/>
            </a:xfrm>
            <a:custGeom>
              <a:avLst/>
              <a:gdLst>
                <a:gd name="connsiteX0" fmla="*/ 115157 w 307848"/>
                <a:gd name="connsiteY0" fmla="*/ 0 h 259556"/>
                <a:gd name="connsiteX1" fmla="*/ 0 w 307848"/>
                <a:gd name="connsiteY1" fmla="*/ 114300 h 259556"/>
                <a:gd name="connsiteX2" fmla="*/ 0 w 307848"/>
                <a:gd name="connsiteY2" fmla="*/ 259556 h 259556"/>
                <a:gd name="connsiteX3" fmla="*/ 115157 w 307848"/>
                <a:gd name="connsiteY3" fmla="*/ 259556 h 259556"/>
                <a:gd name="connsiteX4" fmla="*/ 154305 w 307848"/>
                <a:gd name="connsiteY4" fmla="*/ 259556 h 259556"/>
                <a:gd name="connsiteX5" fmla="*/ 307848 w 307848"/>
                <a:gd name="connsiteY5" fmla="*/ 259556 h 259556"/>
                <a:gd name="connsiteX6" fmla="*/ 307848 w 307848"/>
                <a:gd name="connsiteY6" fmla="*/ 0 h 259556"/>
                <a:gd name="connsiteX7" fmla="*/ 115157 w 307848"/>
                <a:gd name="connsiteY7" fmla="*/ 0 h 25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848" h="259556">
                  <a:moveTo>
                    <a:pt x="115157" y="0"/>
                  </a:moveTo>
                  <a:cubicBezTo>
                    <a:pt x="51816" y="0"/>
                    <a:pt x="0" y="51435"/>
                    <a:pt x="0" y="114300"/>
                  </a:cubicBezTo>
                  <a:lnTo>
                    <a:pt x="0" y="259556"/>
                  </a:lnTo>
                  <a:lnTo>
                    <a:pt x="115157" y="259556"/>
                  </a:lnTo>
                  <a:lnTo>
                    <a:pt x="154305" y="259556"/>
                  </a:lnTo>
                  <a:lnTo>
                    <a:pt x="307848" y="259556"/>
                  </a:lnTo>
                  <a:lnTo>
                    <a:pt x="307848" y="0"/>
                  </a:lnTo>
                  <a:lnTo>
                    <a:pt x="115157"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4" name="Freeform: Shape 123">
              <a:extLst>
                <a:ext uri="{FF2B5EF4-FFF2-40B4-BE49-F238E27FC236}">
                  <a16:creationId xmlns:a16="http://schemas.microsoft.com/office/drawing/2014/main" id="{BDEF878B-2EEC-44BB-BEB4-3E3EBB217931}"/>
                </a:ext>
              </a:extLst>
            </p:cNvPr>
            <p:cNvSpPr/>
            <p:nvPr/>
          </p:nvSpPr>
          <p:spPr>
            <a:xfrm>
              <a:off x="4180063" y="3970003"/>
              <a:ext cx="470820" cy="419195"/>
            </a:xfrm>
            <a:custGeom>
              <a:avLst/>
              <a:gdLst>
                <a:gd name="connsiteX0" fmla="*/ 57626 w 470820"/>
                <a:gd name="connsiteY0" fmla="*/ 571 h 419195"/>
                <a:gd name="connsiteX1" fmla="*/ 0 w 470820"/>
                <a:gd name="connsiteY1" fmla="*/ 58198 h 419195"/>
                <a:gd name="connsiteX2" fmla="*/ 0 w 470820"/>
                <a:gd name="connsiteY2" fmla="*/ 78200 h 419195"/>
                <a:gd name="connsiteX3" fmla="*/ 57626 w 470820"/>
                <a:gd name="connsiteY3" fmla="*/ 135827 h 419195"/>
                <a:gd name="connsiteX4" fmla="*/ 72771 w 470820"/>
                <a:gd name="connsiteY4" fmla="*/ 135827 h 419195"/>
                <a:gd name="connsiteX5" fmla="*/ 155353 w 470820"/>
                <a:gd name="connsiteY5" fmla="*/ 205073 h 419195"/>
                <a:gd name="connsiteX6" fmla="*/ 157448 w 470820"/>
                <a:gd name="connsiteY6" fmla="*/ 319945 h 419195"/>
                <a:gd name="connsiteX7" fmla="*/ 158877 w 470820"/>
                <a:gd name="connsiteY7" fmla="*/ 325946 h 419195"/>
                <a:gd name="connsiteX8" fmla="*/ 158877 w 470820"/>
                <a:gd name="connsiteY8" fmla="*/ 347853 h 419195"/>
                <a:gd name="connsiteX9" fmla="*/ 230219 w 470820"/>
                <a:gd name="connsiteY9" fmla="*/ 419195 h 419195"/>
                <a:gd name="connsiteX10" fmla="*/ 293275 w 470820"/>
                <a:gd name="connsiteY10" fmla="*/ 419195 h 419195"/>
                <a:gd name="connsiteX11" fmla="*/ 293275 w 470820"/>
                <a:gd name="connsiteY11" fmla="*/ 418338 h 419195"/>
                <a:gd name="connsiteX12" fmla="*/ 382714 w 470820"/>
                <a:gd name="connsiteY12" fmla="*/ 418338 h 419195"/>
                <a:gd name="connsiteX13" fmla="*/ 470821 w 470820"/>
                <a:gd name="connsiteY13" fmla="*/ 330232 h 419195"/>
                <a:gd name="connsiteX14" fmla="*/ 470821 w 470820"/>
                <a:gd name="connsiteY14" fmla="*/ 0 h 419195"/>
                <a:gd name="connsiteX15" fmla="*/ 57626 w 470820"/>
                <a:gd name="connsiteY15" fmla="*/ 571 h 41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0820" h="419195">
                  <a:moveTo>
                    <a:pt x="57626" y="571"/>
                  </a:moveTo>
                  <a:cubicBezTo>
                    <a:pt x="25908" y="571"/>
                    <a:pt x="0" y="26479"/>
                    <a:pt x="0" y="58198"/>
                  </a:cubicBezTo>
                  <a:lnTo>
                    <a:pt x="0" y="78200"/>
                  </a:lnTo>
                  <a:cubicBezTo>
                    <a:pt x="0" y="109919"/>
                    <a:pt x="25908" y="135827"/>
                    <a:pt x="57626" y="135827"/>
                  </a:cubicBezTo>
                  <a:lnTo>
                    <a:pt x="72771" y="135827"/>
                  </a:lnTo>
                  <a:cubicBezTo>
                    <a:pt x="88011" y="136303"/>
                    <a:pt x="154114" y="133160"/>
                    <a:pt x="155353" y="205073"/>
                  </a:cubicBezTo>
                  <a:lnTo>
                    <a:pt x="157448" y="319945"/>
                  </a:lnTo>
                  <a:cubicBezTo>
                    <a:pt x="158020" y="321850"/>
                    <a:pt x="158496" y="323850"/>
                    <a:pt x="158877" y="325946"/>
                  </a:cubicBezTo>
                  <a:lnTo>
                    <a:pt x="158877" y="347853"/>
                  </a:lnTo>
                  <a:cubicBezTo>
                    <a:pt x="158877" y="387096"/>
                    <a:pt x="190976" y="419195"/>
                    <a:pt x="230219" y="419195"/>
                  </a:cubicBezTo>
                  <a:lnTo>
                    <a:pt x="293275" y="419195"/>
                  </a:lnTo>
                  <a:lnTo>
                    <a:pt x="293275" y="418338"/>
                  </a:lnTo>
                  <a:lnTo>
                    <a:pt x="382714" y="418338"/>
                  </a:lnTo>
                  <a:cubicBezTo>
                    <a:pt x="431197" y="418338"/>
                    <a:pt x="470821" y="378714"/>
                    <a:pt x="470821" y="330232"/>
                  </a:cubicBezTo>
                  <a:lnTo>
                    <a:pt x="470821" y="0"/>
                  </a:lnTo>
                  <a:lnTo>
                    <a:pt x="57626" y="571"/>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5" name="Freeform: Shape 124">
              <a:extLst>
                <a:ext uri="{FF2B5EF4-FFF2-40B4-BE49-F238E27FC236}">
                  <a16:creationId xmlns:a16="http://schemas.microsoft.com/office/drawing/2014/main" id="{015E406B-7ED7-4D8F-8453-9FB621679AD5}"/>
                </a:ext>
              </a:extLst>
            </p:cNvPr>
            <p:cNvSpPr/>
            <p:nvPr/>
          </p:nvSpPr>
          <p:spPr>
            <a:xfrm>
              <a:off x="5003118" y="3381263"/>
              <a:ext cx="1432559" cy="951547"/>
            </a:xfrm>
            <a:custGeom>
              <a:avLst/>
              <a:gdLst>
                <a:gd name="connsiteX0" fmla="*/ 1331309 w 1432559"/>
                <a:gd name="connsiteY0" fmla="*/ 122872 h 951547"/>
                <a:gd name="connsiteX1" fmla="*/ 1217009 w 1432559"/>
                <a:gd name="connsiteY1" fmla="*/ 8572 h 951547"/>
                <a:gd name="connsiteX2" fmla="*/ 1217009 w 1432559"/>
                <a:gd name="connsiteY2" fmla="*/ 0 h 951547"/>
                <a:gd name="connsiteX3" fmla="*/ 508921 w 1432559"/>
                <a:gd name="connsiteY3" fmla="*/ 0 h 951547"/>
                <a:gd name="connsiteX4" fmla="*/ 459391 w 1432559"/>
                <a:gd name="connsiteY4" fmla="*/ 0 h 951547"/>
                <a:gd name="connsiteX5" fmla="*/ 344043 w 1432559"/>
                <a:gd name="connsiteY5" fmla="*/ 0 h 951547"/>
                <a:gd name="connsiteX6" fmla="*/ 274225 w 1432559"/>
                <a:gd name="connsiteY6" fmla="*/ 64389 h 951547"/>
                <a:gd name="connsiteX7" fmla="*/ 193453 w 1432559"/>
                <a:gd name="connsiteY7" fmla="*/ 138875 h 951547"/>
                <a:gd name="connsiteX8" fmla="*/ 70009 w 1432559"/>
                <a:gd name="connsiteY8" fmla="*/ 138875 h 951547"/>
                <a:gd name="connsiteX9" fmla="*/ 0 w 1432559"/>
                <a:gd name="connsiteY9" fmla="*/ 208883 h 951547"/>
                <a:gd name="connsiteX10" fmla="*/ 0 w 1432559"/>
                <a:gd name="connsiteY10" fmla="*/ 447008 h 951547"/>
                <a:gd name="connsiteX11" fmla="*/ 222980 w 1432559"/>
                <a:gd name="connsiteY11" fmla="*/ 447008 h 951547"/>
                <a:gd name="connsiteX12" fmla="*/ 281749 w 1432559"/>
                <a:gd name="connsiteY12" fmla="*/ 505778 h 951547"/>
                <a:gd name="connsiteX13" fmla="*/ 281749 w 1432559"/>
                <a:gd name="connsiteY13" fmla="*/ 542258 h 951547"/>
                <a:gd name="connsiteX14" fmla="*/ 281749 w 1432559"/>
                <a:gd name="connsiteY14" fmla="*/ 951547 h 951547"/>
                <a:gd name="connsiteX15" fmla="*/ 349853 w 1432559"/>
                <a:gd name="connsiteY15" fmla="*/ 897446 h 951547"/>
                <a:gd name="connsiteX16" fmla="*/ 418052 w 1432559"/>
                <a:gd name="connsiteY16" fmla="*/ 897446 h 951547"/>
                <a:gd name="connsiteX17" fmla="*/ 498824 w 1432559"/>
                <a:gd name="connsiteY17" fmla="*/ 822960 h 951547"/>
                <a:gd name="connsiteX18" fmla="*/ 568643 w 1432559"/>
                <a:gd name="connsiteY18" fmla="*/ 758571 h 951547"/>
                <a:gd name="connsiteX19" fmla="*/ 683990 w 1432559"/>
                <a:gd name="connsiteY19" fmla="*/ 758571 h 951547"/>
                <a:gd name="connsiteX20" fmla="*/ 733520 w 1432559"/>
                <a:gd name="connsiteY20" fmla="*/ 758571 h 951547"/>
                <a:gd name="connsiteX21" fmla="*/ 1066514 w 1432559"/>
                <a:gd name="connsiteY21" fmla="*/ 758571 h 951547"/>
                <a:gd name="connsiteX22" fmla="*/ 1078992 w 1432559"/>
                <a:gd name="connsiteY22" fmla="*/ 759714 h 951547"/>
                <a:gd name="connsiteX23" fmla="*/ 1078992 w 1432559"/>
                <a:gd name="connsiteY23" fmla="*/ 617506 h 951547"/>
                <a:gd name="connsiteX24" fmla="*/ 1136618 w 1432559"/>
                <a:gd name="connsiteY24" fmla="*/ 559880 h 951547"/>
                <a:gd name="connsiteX25" fmla="*/ 1156621 w 1432559"/>
                <a:gd name="connsiteY25" fmla="*/ 559880 h 951547"/>
                <a:gd name="connsiteX26" fmla="*/ 1158335 w 1432559"/>
                <a:gd name="connsiteY26" fmla="*/ 559880 h 951547"/>
                <a:gd name="connsiteX27" fmla="*/ 1209199 w 1432559"/>
                <a:gd name="connsiteY27" fmla="*/ 559880 h 951547"/>
                <a:gd name="connsiteX28" fmla="*/ 1266825 w 1432559"/>
                <a:gd name="connsiteY28" fmla="*/ 502253 h 951547"/>
                <a:gd name="connsiteX29" fmla="*/ 1266825 w 1432559"/>
                <a:gd name="connsiteY29" fmla="*/ 425768 h 951547"/>
                <a:gd name="connsiteX30" fmla="*/ 1349121 w 1432559"/>
                <a:gd name="connsiteY30" fmla="*/ 425768 h 951547"/>
                <a:gd name="connsiteX31" fmla="*/ 1432560 w 1432559"/>
                <a:gd name="connsiteY31" fmla="*/ 342329 h 951547"/>
                <a:gd name="connsiteX32" fmla="*/ 1432560 w 1432559"/>
                <a:gd name="connsiteY32" fmla="*/ 122777 h 951547"/>
                <a:gd name="connsiteX33" fmla="*/ 1331309 w 1432559"/>
                <a:gd name="connsiteY33" fmla="*/ 122777 h 95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32559" h="951547">
                  <a:moveTo>
                    <a:pt x="1331309" y="122872"/>
                  </a:moveTo>
                  <a:cubicBezTo>
                    <a:pt x="1268444" y="122872"/>
                    <a:pt x="1217009" y="71438"/>
                    <a:pt x="1217009" y="8572"/>
                  </a:cubicBezTo>
                  <a:lnTo>
                    <a:pt x="1217009" y="0"/>
                  </a:lnTo>
                  <a:lnTo>
                    <a:pt x="508921" y="0"/>
                  </a:lnTo>
                  <a:lnTo>
                    <a:pt x="459391" y="0"/>
                  </a:lnTo>
                  <a:lnTo>
                    <a:pt x="344043" y="0"/>
                  </a:lnTo>
                  <a:cubicBezTo>
                    <a:pt x="307467" y="0"/>
                    <a:pt x="277082" y="28480"/>
                    <a:pt x="274225" y="64389"/>
                  </a:cubicBezTo>
                  <a:cubicBezTo>
                    <a:pt x="270891" y="106585"/>
                    <a:pt x="235839" y="138875"/>
                    <a:pt x="193453" y="138875"/>
                  </a:cubicBezTo>
                  <a:lnTo>
                    <a:pt x="70009" y="138875"/>
                  </a:lnTo>
                  <a:cubicBezTo>
                    <a:pt x="31528" y="138875"/>
                    <a:pt x="0" y="170497"/>
                    <a:pt x="0" y="208883"/>
                  </a:cubicBezTo>
                  <a:lnTo>
                    <a:pt x="0" y="447008"/>
                  </a:lnTo>
                  <a:lnTo>
                    <a:pt x="222980" y="447008"/>
                  </a:lnTo>
                  <a:cubicBezTo>
                    <a:pt x="255270" y="447008"/>
                    <a:pt x="281749" y="473488"/>
                    <a:pt x="281749" y="505778"/>
                  </a:cubicBezTo>
                  <a:lnTo>
                    <a:pt x="281749" y="542258"/>
                  </a:lnTo>
                  <a:lnTo>
                    <a:pt x="281749" y="951547"/>
                  </a:lnTo>
                  <a:cubicBezTo>
                    <a:pt x="288988" y="920687"/>
                    <a:pt x="316896" y="897446"/>
                    <a:pt x="349853" y="897446"/>
                  </a:cubicBezTo>
                  <a:lnTo>
                    <a:pt x="418052" y="897446"/>
                  </a:lnTo>
                  <a:cubicBezTo>
                    <a:pt x="460343" y="897446"/>
                    <a:pt x="495395" y="865156"/>
                    <a:pt x="498824" y="822960"/>
                  </a:cubicBezTo>
                  <a:cubicBezTo>
                    <a:pt x="501682" y="787051"/>
                    <a:pt x="532066" y="758571"/>
                    <a:pt x="568643" y="758571"/>
                  </a:cubicBezTo>
                  <a:lnTo>
                    <a:pt x="683990" y="758571"/>
                  </a:lnTo>
                  <a:lnTo>
                    <a:pt x="733520" y="758571"/>
                  </a:lnTo>
                  <a:lnTo>
                    <a:pt x="1066514" y="758571"/>
                  </a:lnTo>
                  <a:cubicBezTo>
                    <a:pt x="1070800" y="758571"/>
                    <a:pt x="1074896" y="758952"/>
                    <a:pt x="1078992" y="759714"/>
                  </a:cubicBezTo>
                  <a:lnTo>
                    <a:pt x="1078992" y="617506"/>
                  </a:lnTo>
                  <a:cubicBezTo>
                    <a:pt x="1078992" y="585788"/>
                    <a:pt x="1104900" y="559880"/>
                    <a:pt x="1136618" y="559880"/>
                  </a:cubicBezTo>
                  <a:lnTo>
                    <a:pt x="1156621" y="559880"/>
                  </a:lnTo>
                  <a:cubicBezTo>
                    <a:pt x="1157192" y="559880"/>
                    <a:pt x="1157764" y="559880"/>
                    <a:pt x="1158335" y="559880"/>
                  </a:cubicBezTo>
                  <a:lnTo>
                    <a:pt x="1209199" y="559880"/>
                  </a:lnTo>
                  <a:cubicBezTo>
                    <a:pt x="1240917" y="559880"/>
                    <a:pt x="1266825" y="533972"/>
                    <a:pt x="1266825" y="502253"/>
                  </a:cubicBezTo>
                  <a:lnTo>
                    <a:pt x="1266825" y="425768"/>
                  </a:lnTo>
                  <a:lnTo>
                    <a:pt x="1349121" y="425768"/>
                  </a:lnTo>
                  <a:cubicBezTo>
                    <a:pt x="1395031" y="425768"/>
                    <a:pt x="1432560" y="388239"/>
                    <a:pt x="1432560" y="342329"/>
                  </a:cubicBezTo>
                  <a:lnTo>
                    <a:pt x="1432560" y="122777"/>
                  </a:lnTo>
                  <a:lnTo>
                    <a:pt x="1331309" y="122777"/>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6" name="Freeform: Shape 125">
              <a:extLst>
                <a:ext uri="{FF2B5EF4-FFF2-40B4-BE49-F238E27FC236}">
                  <a16:creationId xmlns:a16="http://schemas.microsoft.com/office/drawing/2014/main" id="{FDA9CE58-0B13-4CCA-AEB4-660DF867DAE3}"/>
                </a:ext>
              </a:extLst>
            </p:cNvPr>
            <p:cNvSpPr/>
            <p:nvPr/>
          </p:nvSpPr>
          <p:spPr>
            <a:xfrm>
              <a:off x="3245469" y="381555"/>
              <a:ext cx="1149858" cy="1834229"/>
            </a:xfrm>
            <a:custGeom>
              <a:avLst/>
              <a:gdLst>
                <a:gd name="connsiteX0" fmla="*/ 935450 w 1149858"/>
                <a:gd name="connsiteY0" fmla="*/ 0 h 1834229"/>
                <a:gd name="connsiteX1" fmla="*/ 644367 w 1149858"/>
                <a:gd name="connsiteY1" fmla="*/ 0 h 1834229"/>
                <a:gd name="connsiteX2" fmla="*/ 436912 w 1149858"/>
                <a:gd name="connsiteY2" fmla="*/ 0 h 1834229"/>
                <a:gd name="connsiteX3" fmla="*/ 340043 w 1149858"/>
                <a:gd name="connsiteY3" fmla="*/ 96869 h 1834229"/>
                <a:gd name="connsiteX4" fmla="*/ 340043 w 1149858"/>
                <a:gd name="connsiteY4" fmla="*/ 393764 h 1834229"/>
                <a:gd name="connsiteX5" fmla="*/ 98774 w 1149858"/>
                <a:gd name="connsiteY5" fmla="*/ 393764 h 1834229"/>
                <a:gd name="connsiteX6" fmla="*/ 1905 w 1149858"/>
                <a:gd name="connsiteY6" fmla="*/ 490633 h 1834229"/>
                <a:gd name="connsiteX7" fmla="*/ 1905 w 1149858"/>
                <a:gd name="connsiteY7" fmla="*/ 659606 h 1834229"/>
                <a:gd name="connsiteX8" fmla="*/ 0 w 1149858"/>
                <a:gd name="connsiteY8" fmla="*/ 659892 h 1834229"/>
                <a:gd name="connsiteX9" fmla="*/ 0 w 1149858"/>
                <a:gd name="connsiteY9" fmla="*/ 916305 h 1834229"/>
                <a:gd name="connsiteX10" fmla="*/ 0 w 1149858"/>
                <a:gd name="connsiteY10" fmla="*/ 998410 h 1834229"/>
                <a:gd name="connsiteX11" fmla="*/ 0 w 1149858"/>
                <a:gd name="connsiteY11" fmla="*/ 1315593 h 1834229"/>
                <a:gd name="connsiteX12" fmla="*/ 78486 w 1149858"/>
                <a:gd name="connsiteY12" fmla="*/ 1398842 h 1834229"/>
                <a:gd name="connsiteX13" fmla="*/ 154686 w 1149858"/>
                <a:gd name="connsiteY13" fmla="*/ 1479709 h 1834229"/>
                <a:gd name="connsiteX14" fmla="*/ 154686 w 1149858"/>
                <a:gd name="connsiteY14" fmla="*/ 1601343 h 1834229"/>
                <a:gd name="connsiteX15" fmla="*/ 234506 w 1149858"/>
                <a:gd name="connsiteY15" fmla="*/ 1684687 h 1834229"/>
                <a:gd name="connsiteX16" fmla="*/ 312039 w 1149858"/>
                <a:gd name="connsiteY16" fmla="*/ 1765649 h 1834229"/>
                <a:gd name="connsiteX17" fmla="*/ 312039 w 1149858"/>
                <a:gd name="connsiteY17" fmla="*/ 1776603 h 1834229"/>
                <a:gd name="connsiteX18" fmla="*/ 369665 w 1149858"/>
                <a:gd name="connsiteY18" fmla="*/ 1834229 h 1834229"/>
                <a:gd name="connsiteX19" fmla="*/ 389668 w 1149858"/>
                <a:gd name="connsiteY19" fmla="*/ 1834229 h 1834229"/>
                <a:gd name="connsiteX20" fmla="*/ 447294 w 1149858"/>
                <a:gd name="connsiteY20" fmla="*/ 1776603 h 1834229"/>
                <a:gd name="connsiteX21" fmla="*/ 447294 w 1149858"/>
                <a:gd name="connsiteY21" fmla="*/ 1765745 h 1834229"/>
                <a:gd name="connsiteX22" fmla="*/ 528257 w 1149858"/>
                <a:gd name="connsiteY22" fmla="*/ 1684782 h 1834229"/>
                <a:gd name="connsiteX23" fmla="*/ 681323 w 1149858"/>
                <a:gd name="connsiteY23" fmla="*/ 1684782 h 1834229"/>
                <a:gd name="connsiteX24" fmla="*/ 764762 w 1149858"/>
                <a:gd name="connsiteY24" fmla="*/ 1601343 h 1834229"/>
                <a:gd name="connsiteX25" fmla="*/ 764762 w 1149858"/>
                <a:gd name="connsiteY25" fmla="*/ 1348835 h 1834229"/>
                <a:gd name="connsiteX26" fmla="*/ 681323 w 1149858"/>
                <a:gd name="connsiteY26" fmla="*/ 1265396 h 1834229"/>
                <a:gd name="connsiteX27" fmla="*/ 602171 w 1149858"/>
                <a:gd name="connsiteY27" fmla="*/ 1186910 h 1834229"/>
                <a:gd name="connsiteX28" fmla="*/ 683133 w 1149858"/>
                <a:gd name="connsiteY28" fmla="*/ 1105948 h 1834229"/>
                <a:gd name="connsiteX29" fmla="*/ 860870 w 1149858"/>
                <a:gd name="connsiteY29" fmla="*/ 1105948 h 1834229"/>
                <a:gd name="connsiteX30" fmla="*/ 918496 w 1149858"/>
                <a:gd name="connsiteY30" fmla="*/ 1048322 h 1834229"/>
                <a:gd name="connsiteX31" fmla="*/ 918496 w 1149858"/>
                <a:gd name="connsiteY31" fmla="*/ 1028319 h 1834229"/>
                <a:gd name="connsiteX32" fmla="*/ 860870 w 1149858"/>
                <a:gd name="connsiteY32" fmla="*/ 970693 h 1834229"/>
                <a:gd name="connsiteX33" fmla="*/ 845725 w 1149858"/>
                <a:gd name="connsiteY33" fmla="*/ 970693 h 1834229"/>
                <a:gd name="connsiteX34" fmla="*/ 764762 w 1149858"/>
                <a:gd name="connsiteY34" fmla="*/ 889730 h 1834229"/>
                <a:gd name="connsiteX35" fmla="*/ 764762 w 1149858"/>
                <a:gd name="connsiteY35" fmla="*/ 759047 h 1834229"/>
                <a:gd name="connsiteX36" fmla="*/ 763905 w 1149858"/>
                <a:gd name="connsiteY36" fmla="*/ 730282 h 1834229"/>
                <a:gd name="connsiteX37" fmla="*/ 798862 w 1149858"/>
                <a:gd name="connsiteY37" fmla="*/ 730282 h 1834229"/>
                <a:gd name="connsiteX38" fmla="*/ 935355 w 1149858"/>
                <a:gd name="connsiteY38" fmla="*/ 640937 h 1834229"/>
                <a:gd name="connsiteX39" fmla="*/ 935355 w 1149858"/>
                <a:gd name="connsiteY39" fmla="*/ 636556 h 1834229"/>
                <a:gd name="connsiteX40" fmla="*/ 935355 w 1149858"/>
                <a:gd name="connsiteY40" fmla="*/ 626555 h 1834229"/>
                <a:gd name="connsiteX41" fmla="*/ 1006221 w 1149858"/>
                <a:gd name="connsiteY41" fmla="*/ 626555 h 1834229"/>
                <a:gd name="connsiteX42" fmla="*/ 1149858 w 1149858"/>
                <a:gd name="connsiteY42" fmla="*/ 490061 h 1834229"/>
                <a:gd name="connsiteX43" fmla="*/ 1149858 w 1149858"/>
                <a:gd name="connsiteY43" fmla="*/ 0 h 1834229"/>
                <a:gd name="connsiteX44" fmla="*/ 935450 w 1149858"/>
                <a:gd name="connsiteY44" fmla="*/ 0 h 18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49858" h="1834229">
                  <a:moveTo>
                    <a:pt x="935450" y="0"/>
                  </a:moveTo>
                  <a:lnTo>
                    <a:pt x="644367" y="0"/>
                  </a:lnTo>
                  <a:lnTo>
                    <a:pt x="436912" y="0"/>
                  </a:lnTo>
                  <a:cubicBezTo>
                    <a:pt x="383477" y="0"/>
                    <a:pt x="340043" y="43339"/>
                    <a:pt x="340043" y="96869"/>
                  </a:cubicBezTo>
                  <a:lnTo>
                    <a:pt x="340043" y="393764"/>
                  </a:lnTo>
                  <a:lnTo>
                    <a:pt x="98774" y="393764"/>
                  </a:lnTo>
                  <a:cubicBezTo>
                    <a:pt x="45339" y="393764"/>
                    <a:pt x="1905" y="437102"/>
                    <a:pt x="1905" y="490633"/>
                  </a:cubicBezTo>
                  <a:lnTo>
                    <a:pt x="1905" y="659606"/>
                  </a:lnTo>
                  <a:lnTo>
                    <a:pt x="0" y="659892"/>
                  </a:lnTo>
                  <a:lnTo>
                    <a:pt x="0" y="916305"/>
                  </a:lnTo>
                  <a:lnTo>
                    <a:pt x="0" y="998410"/>
                  </a:lnTo>
                  <a:lnTo>
                    <a:pt x="0" y="1315593"/>
                  </a:lnTo>
                  <a:cubicBezTo>
                    <a:pt x="0" y="1359789"/>
                    <a:pt x="34862" y="1396270"/>
                    <a:pt x="78486" y="1398842"/>
                  </a:cubicBezTo>
                  <a:cubicBezTo>
                    <a:pt x="121349" y="1401413"/>
                    <a:pt x="154686" y="1436751"/>
                    <a:pt x="154686" y="1479709"/>
                  </a:cubicBezTo>
                  <a:lnTo>
                    <a:pt x="154686" y="1601343"/>
                  </a:lnTo>
                  <a:cubicBezTo>
                    <a:pt x="154686" y="1646015"/>
                    <a:pt x="190310" y="1682782"/>
                    <a:pt x="234506" y="1684687"/>
                  </a:cubicBezTo>
                  <a:cubicBezTo>
                    <a:pt x="277844" y="1686592"/>
                    <a:pt x="312039" y="1722215"/>
                    <a:pt x="312039" y="1765649"/>
                  </a:cubicBezTo>
                  <a:lnTo>
                    <a:pt x="312039" y="1776603"/>
                  </a:lnTo>
                  <a:cubicBezTo>
                    <a:pt x="312039" y="1808321"/>
                    <a:pt x="337947" y="1834229"/>
                    <a:pt x="369665" y="1834229"/>
                  </a:cubicBezTo>
                  <a:lnTo>
                    <a:pt x="389668" y="1834229"/>
                  </a:lnTo>
                  <a:cubicBezTo>
                    <a:pt x="421386" y="1834229"/>
                    <a:pt x="447294" y="1808321"/>
                    <a:pt x="447294" y="1776603"/>
                  </a:cubicBezTo>
                  <a:lnTo>
                    <a:pt x="447294" y="1765745"/>
                  </a:lnTo>
                  <a:cubicBezTo>
                    <a:pt x="447294" y="1721168"/>
                    <a:pt x="483680" y="1684782"/>
                    <a:pt x="528257" y="1684782"/>
                  </a:cubicBezTo>
                  <a:lnTo>
                    <a:pt x="681323" y="1684782"/>
                  </a:lnTo>
                  <a:cubicBezTo>
                    <a:pt x="727234" y="1684782"/>
                    <a:pt x="764762" y="1647254"/>
                    <a:pt x="764762" y="1601343"/>
                  </a:cubicBezTo>
                  <a:lnTo>
                    <a:pt x="764762" y="1348835"/>
                  </a:lnTo>
                  <a:cubicBezTo>
                    <a:pt x="764762" y="1302925"/>
                    <a:pt x="726662" y="1258253"/>
                    <a:pt x="681323" y="1265396"/>
                  </a:cubicBezTo>
                  <a:cubicBezTo>
                    <a:pt x="633508" y="1272921"/>
                    <a:pt x="601028" y="1256348"/>
                    <a:pt x="602171" y="1186910"/>
                  </a:cubicBezTo>
                  <a:cubicBezTo>
                    <a:pt x="602933" y="1142333"/>
                    <a:pt x="638556" y="1105948"/>
                    <a:pt x="683133" y="1105948"/>
                  </a:cubicBezTo>
                  <a:lnTo>
                    <a:pt x="860870" y="1105948"/>
                  </a:lnTo>
                  <a:cubicBezTo>
                    <a:pt x="892588" y="1105948"/>
                    <a:pt x="918496" y="1080040"/>
                    <a:pt x="918496" y="1048322"/>
                  </a:cubicBezTo>
                  <a:lnTo>
                    <a:pt x="918496" y="1028319"/>
                  </a:lnTo>
                  <a:cubicBezTo>
                    <a:pt x="918496" y="996601"/>
                    <a:pt x="892588" y="970693"/>
                    <a:pt x="860870" y="970693"/>
                  </a:cubicBezTo>
                  <a:lnTo>
                    <a:pt x="845725" y="970693"/>
                  </a:lnTo>
                  <a:cubicBezTo>
                    <a:pt x="801148" y="970693"/>
                    <a:pt x="764762" y="934307"/>
                    <a:pt x="764762" y="889730"/>
                  </a:cubicBezTo>
                  <a:lnTo>
                    <a:pt x="764762" y="759047"/>
                  </a:lnTo>
                  <a:cubicBezTo>
                    <a:pt x="764762" y="748951"/>
                    <a:pt x="764381" y="740950"/>
                    <a:pt x="763905" y="730282"/>
                  </a:cubicBezTo>
                  <a:lnTo>
                    <a:pt x="798862" y="730282"/>
                  </a:lnTo>
                  <a:cubicBezTo>
                    <a:pt x="874300" y="730282"/>
                    <a:pt x="935355" y="716375"/>
                    <a:pt x="935355" y="640937"/>
                  </a:cubicBezTo>
                  <a:lnTo>
                    <a:pt x="935355" y="636556"/>
                  </a:lnTo>
                  <a:lnTo>
                    <a:pt x="935355" y="626555"/>
                  </a:lnTo>
                  <a:lnTo>
                    <a:pt x="1006221" y="626555"/>
                  </a:lnTo>
                  <a:cubicBezTo>
                    <a:pt x="1081659" y="626555"/>
                    <a:pt x="1149858" y="565404"/>
                    <a:pt x="1149858" y="490061"/>
                  </a:cubicBezTo>
                  <a:lnTo>
                    <a:pt x="1149858" y="0"/>
                  </a:lnTo>
                  <a:lnTo>
                    <a:pt x="93545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7" name="Freeform: Shape 126">
              <a:extLst>
                <a:ext uri="{FF2B5EF4-FFF2-40B4-BE49-F238E27FC236}">
                  <a16:creationId xmlns:a16="http://schemas.microsoft.com/office/drawing/2014/main" id="{81C07194-EC3B-408A-AFC7-945F624F9FBE}"/>
                </a:ext>
              </a:extLst>
            </p:cNvPr>
            <p:cNvSpPr/>
            <p:nvPr/>
          </p:nvSpPr>
          <p:spPr>
            <a:xfrm>
              <a:off x="4395518" y="260683"/>
              <a:ext cx="1290351" cy="1074229"/>
            </a:xfrm>
            <a:custGeom>
              <a:avLst/>
              <a:gdLst>
                <a:gd name="connsiteX0" fmla="*/ 1290352 w 1290351"/>
                <a:gd name="connsiteY0" fmla="*/ 314516 h 1074229"/>
                <a:gd name="connsiteX1" fmla="*/ 626555 w 1290351"/>
                <a:gd name="connsiteY1" fmla="*/ 314516 h 1074229"/>
                <a:gd name="connsiteX2" fmla="*/ 626555 w 1290351"/>
                <a:gd name="connsiteY2" fmla="*/ 136493 h 1074229"/>
                <a:gd name="connsiteX3" fmla="*/ 490061 w 1290351"/>
                <a:gd name="connsiteY3" fmla="*/ 0 h 1074229"/>
                <a:gd name="connsiteX4" fmla="*/ 407765 w 1290351"/>
                <a:gd name="connsiteY4" fmla="*/ 0 h 1074229"/>
                <a:gd name="connsiteX5" fmla="*/ 407765 w 1290351"/>
                <a:gd name="connsiteY5" fmla="*/ 286 h 1074229"/>
                <a:gd name="connsiteX6" fmla="*/ 248983 w 1290351"/>
                <a:gd name="connsiteY6" fmla="*/ 286 h 1074229"/>
                <a:gd name="connsiteX7" fmla="*/ 248983 w 1290351"/>
                <a:gd name="connsiteY7" fmla="*/ 28861 h 1074229"/>
                <a:gd name="connsiteX8" fmla="*/ 156877 w 1290351"/>
                <a:gd name="connsiteY8" fmla="*/ 120967 h 1074229"/>
                <a:gd name="connsiteX9" fmla="*/ 0 w 1290351"/>
                <a:gd name="connsiteY9" fmla="*/ 120967 h 1074229"/>
                <a:gd name="connsiteX10" fmla="*/ 0 w 1290351"/>
                <a:gd name="connsiteY10" fmla="*/ 595408 h 1074229"/>
                <a:gd name="connsiteX11" fmla="*/ 270986 w 1290351"/>
                <a:gd name="connsiteY11" fmla="*/ 595408 h 1074229"/>
                <a:gd name="connsiteX12" fmla="*/ 270986 w 1290351"/>
                <a:gd name="connsiteY12" fmla="*/ 990791 h 1074229"/>
                <a:gd name="connsiteX13" fmla="*/ 354425 w 1290351"/>
                <a:gd name="connsiteY13" fmla="*/ 1074230 h 1074229"/>
                <a:gd name="connsiteX14" fmla="*/ 954500 w 1290351"/>
                <a:gd name="connsiteY14" fmla="*/ 1074230 h 1074229"/>
                <a:gd name="connsiteX15" fmla="*/ 1034415 w 1290351"/>
                <a:gd name="connsiteY15" fmla="*/ 1074230 h 1074229"/>
                <a:gd name="connsiteX16" fmla="*/ 1034701 w 1290351"/>
                <a:gd name="connsiteY16" fmla="*/ 1004602 h 1074229"/>
                <a:gd name="connsiteX17" fmla="*/ 1113186 w 1290351"/>
                <a:gd name="connsiteY17" fmla="*/ 932974 h 1074229"/>
                <a:gd name="connsiteX18" fmla="*/ 1189386 w 1290351"/>
                <a:gd name="connsiteY18" fmla="*/ 863251 h 1074229"/>
                <a:gd name="connsiteX19" fmla="*/ 1272064 w 1290351"/>
                <a:gd name="connsiteY19" fmla="*/ 791337 h 1074229"/>
                <a:gd name="connsiteX20" fmla="*/ 1287780 w 1290351"/>
                <a:gd name="connsiteY20" fmla="*/ 791337 h 1074229"/>
                <a:gd name="connsiteX21" fmla="*/ 1290352 w 1290351"/>
                <a:gd name="connsiteY21" fmla="*/ 314516 h 107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90351" h="1074229">
                  <a:moveTo>
                    <a:pt x="1290352" y="314516"/>
                  </a:moveTo>
                  <a:lnTo>
                    <a:pt x="626555" y="314516"/>
                  </a:lnTo>
                  <a:lnTo>
                    <a:pt x="626555" y="136493"/>
                  </a:lnTo>
                  <a:cubicBezTo>
                    <a:pt x="626555" y="61055"/>
                    <a:pt x="565404" y="0"/>
                    <a:pt x="490061" y="0"/>
                  </a:cubicBezTo>
                  <a:lnTo>
                    <a:pt x="407765" y="0"/>
                  </a:lnTo>
                  <a:lnTo>
                    <a:pt x="407765" y="286"/>
                  </a:lnTo>
                  <a:lnTo>
                    <a:pt x="248983" y="286"/>
                  </a:lnTo>
                  <a:lnTo>
                    <a:pt x="248983" y="28861"/>
                  </a:lnTo>
                  <a:cubicBezTo>
                    <a:pt x="248983" y="79724"/>
                    <a:pt x="207740" y="120967"/>
                    <a:pt x="156877" y="120967"/>
                  </a:cubicBezTo>
                  <a:lnTo>
                    <a:pt x="0" y="120967"/>
                  </a:lnTo>
                  <a:lnTo>
                    <a:pt x="0" y="595408"/>
                  </a:lnTo>
                  <a:lnTo>
                    <a:pt x="270986" y="595408"/>
                  </a:lnTo>
                  <a:lnTo>
                    <a:pt x="270986" y="990791"/>
                  </a:lnTo>
                  <a:cubicBezTo>
                    <a:pt x="270986" y="1036701"/>
                    <a:pt x="308515" y="1074230"/>
                    <a:pt x="354425" y="1074230"/>
                  </a:cubicBezTo>
                  <a:lnTo>
                    <a:pt x="954500" y="1074230"/>
                  </a:lnTo>
                  <a:lnTo>
                    <a:pt x="1034415" y="1074230"/>
                  </a:lnTo>
                  <a:lnTo>
                    <a:pt x="1034701" y="1004602"/>
                  </a:lnTo>
                  <a:cubicBezTo>
                    <a:pt x="1034891" y="965168"/>
                    <a:pt x="1073087" y="934879"/>
                    <a:pt x="1113186" y="932974"/>
                  </a:cubicBezTo>
                  <a:cubicBezTo>
                    <a:pt x="1152430" y="931069"/>
                    <a:pt x="1183958" y="902113"/>
                    <a:pt x="1189386" y="863251"/>
                  </a:cubicBezTo>
                  <a:cubicBezTo>
                    <a:pt x="1195006" y="822770"/>
                    <a:pt x="1230058" y="791337"/>
                    <a:pt x="1272064" y="791337"/>
                  </a:cubicBezTo>
                  <a:lnTo>
                    <a:pt x="1287780" y="791337"/>
                  </a:lnTo>
                  <a:cubicBezTo>
                    <a:pt x="1287208" y="673227"/>
                    <a:pt x="1290352" y="511397"/>
                    <a:pt x="1290352" y="314516"/>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8" name="Freeform: Shape 127">
              <a:extLst>
                <a:ext uri="{FF2B5EF4-FFF2-40B4-BE49-F238E27FC236}">
                  <a16:creationId xmlns:a16="http://schemas.microsoft.com/office/drawing/2014/main" id="{6B2906E9-2D4B-4CB3-AE59-72F915171DA2}"/>
                </a:ext>
              </a:extLst>
            </p:cNvPr>
            <p:cNvSpPr/>
            <p:nvPr/>
          </p:nvSpPr>
          <p:spPr>
            <a:xfrm>
              <a:off x="2456609" y="-24876"/>
              <a:ext cx="2346960" cy="1813083"/>
            </a:xfrm>
            <a:custGeom>
              <a:avLst/>
              <a:gdLst>
                <a:gd name="connsiteX0" fmla="*/ 862298 w 2346960"/>
                <a:gd name="connsiteY0" fmla="*/ 0 h 1813083"/>
                <a:gd name="connsiteX1" fmla="*/ 654368 w 2346960"/>
                <a:gd name="connsiteY1" fmla="*/ 207931 h 1813083"/>
                <a:gd name="connsiteX2" fmla="*/ 654368 w 2346960"/>
                <a:gd name="connsiteY2" fmla="*/ 444437 h 1813083"/>
                <a:gd name="connsiteX3" fmla="*/ 513112 w 2346960"/>
                <a:gd name="connsiteY3" fmla="*/ 444437 h 1813083"/>
                <a:gd name="connsiteX4" fmla="*/ 305181 w 2346960"/>
                <a:gd name="connsiteY4" fmla="*/ 652367 h 1813083"/>
                <a:gd name="connsiteX5" fmla="*/ 305181 w 2346960"/>
                <a:gd name="connsiteY5" fmla="*/ 1066514 h 1813083"/>
                <a:gd name="connsiteX6" fmla="*/ 268319 w 2346960"/>
                <a:gd name="connsiteY6" fmla="*/ 1078135 h 1813083"/>
                <a:gd name="connsiteX7" fmla="*/ 235458 w 2346960"/>
                <a:gd name="connsiteY7" fmla="*/ 1090327 h 1813083"/>
                <a:gd name="connsiteX8" fmla="*/ 162497 w 2346960"/>
                <a:gd name="connsiteY8" fmla="*/ 1173099 h 1813083"/>
                <a:gd name="connsiteX9" fmla="*/ 162497 w 2346960"/>
                <a:gd name="connsiteY9" fmla="*/ 1441228 h 1813083"/>
                <a:gd name="connsiteX10" fmla="*/ 81915 w 2346960"/>
                <a:gd name="connsiteY10" fmla="*/ 1522190 h 1813083"/>
                <a:gd name="connsiteX11" fmla="*/ 0 w 2346960"/>
                <a:gd name="connsiteY11" fmla="*/ 1605629 h 1813083"/>
                <a:gd name="connsiteX12" fmla="*/ 0 w 2346960"/>
                <a:gd name="connsiteY12" fmla="*/ 1729645 h 1813083"/>
                <a:gd name="connsiteX13" fmla="*/ 83439 w 2346960"/>
                <a:gd name="connsiteY13" fmla="*/ 1813084 h 1813083"/>
                <a:gd name="connsiteX14" fmla="*/ 364141 w 2346960"/>
                <a:gd name="connsiteY14" fmla="*/ 1813084 h 1813083"/>
                <a:gd name="connsiteX15" fmla="*/ 447484 w 2346960"/>
                <a:gd name="connsiteY15" fmla="*/ 1733264 h 1813083"/>
                <a:gd name="connsiteX16" fmla="*/ 527590 w 2346960"/>
                <a:gd name="connsiteY16" fmla="*/ 1655731 h 1813083"/>
                <a:gd name="connsiteX17" fmla="*/ 609600 w 2346960"/>
                <a:gd name="connsiteY17" fmla="*/ 1581817 h 1813083"/>
                <a:gd name="connsiteX18" fmla="*/ 687896 w 2346960"/>
                <a:gd name="connsiteY18" fmla="*/ 1508951 h 1813083"/>
                <a:gd name="connsiteX19" fmla="*/ 708184 w 2346960"/>
                <a:gd name="connsiteY19" fmla="*/ 1508951 h 1813083"/>
                <a:gd name="connsiteX20" fmla="*/ 789146 w 2346960"/>
                <a:gd name="connsiteY20" fmla="*/ 1589913 h 1813083"/>
                <a:gd name="connsiteX21" fmla="*/ 789146 w 2346960"/>
                <a:gd name="connsiteY21" fmla="*/ 1404557 h 1813083"/>
                <a:gd name="connsiteX22" fmla="*/ 789146 w 2346960"/>
                <a:gd name="connsiteY22" fmla="*/ 1322451 h 1813083"/>
                <a:gd name="connsiteX23" fmla="*/ 789146 w 2346960"/>
                <a:gd name="connsiteY23" fmla="*/ 1066038 h 1813083"/>
                <a:gd name="connsiteX24" fmla="*/ 787908 w 2346960"/>
                <a:gd name="connsiteY24" fmla="*/ 1066038 h 1813083"/>
                <a:gd name="connsiteX25" fmla="*/ 787908 w 2346960"/>
                <a:gd name="connsiteY25" fmla="*/ 876300 h 1813083"/>
                <a:gd name="connsiteX26" fmla="*/ 793337 w 2346960"/>
                <a:gd name="connsiteY26" fmla="*/ 876300 h 1813083"/>
                <a:gd name="connsiteX27" fmla="*/ 887921 w 2346960"/>
                <a:gd name="connsiteY27" fmla="*/ 800100 h 1813083"/>
                <a:gd name="connsiteX28" fmla="*/ 1129189 w 2346960"/>
                <a:gd name="connsiteY28" fmla="*/ 800100 h 1813083"/>
                <a:gd name="connsiteX29" fmla="*/ 1129189 w 2346960"/>
                <a:gd name="connsiteY29" fmla="*/ 503301 h 1813083"/>
                <a:gd name="connsiteX30" fmla="*/ 1226058 w 2346960"/>
                <a:gd name="connsiteY30" fmla="*/ 406432 h 1813083"/>
                <a:gd name="connsiteX31" fmla="*/ 1433513 w 2346960"/>
                <a:gd name="connsiteY31" fmla="*/ 406432 h 1813083"/>
                <a:gd name="connsiteX32" fmla="*/ 1724597 w 2346960"/>
                <a:gd name="connsiteY32" fmla="*/ 406432 h 1813083"/>
                <a:gd name="connsiteX33" fmla="*/ 2096072 w 2346960"/>
                <a:gd name="connsiteY33" fmla="*/ 406432 h 1813083"/>
                <a:gd name="connsiteX34" fmla="*/ 2188178 w 2346960"/>
                <a:gd name="connsiteY34" fmla="*/ 314325 h 1813083"/>
                <a:gd name="connsiteX35" fmla="*/ 2188178 w 2346960"/>
                <a:gd name="connsiteY35" fmla="*/ 285750 h 1813083"/>
                <a:gd name="connsiteX36" fmla="*/ 2346960 w 2346960"/>
                <a:gd name="connsiteY36" fmla="*/ 285750 h 1813083"/>
                <a:gd name="connsiteX37" fmla="*/ 2346960 w 2346960"/>
                <a:gd name="connsiteY37" fmla="*/ 0 h 1813083"/>
                <a:gd name="connsiteX38" fmla="*/ 862298 w 2346960"/>
                <a:gd name="connsiteY38" fmla="*/ 0 h 181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46960" h="1813083">
                  <a:moveTo>
                    <a:pt x="862298" y="0"/>
                  </a:moveTo>
                  <a:cubicBezTo>
                    <a:pt x="747427" y="0"/>
                    <a:pt x="654368" y="93155"/>
                    <a:pt x="654368" y="207931"/>
                  </a:cubicBezTo>
                  <a:lnTo>
                    <a:pt x="654368" y="444437"/>
                  </a:lnTo>
                  <a:lnTo>
                    <a:pt x="513112" y="444437"/>
                  </a:lnTo>
                  <a:cubicBezTo>
                    <a:pt x="398240" y="444437"/>
                    <a:pt x="305181" y="537591"/>
                    <a:pt x="305181" y="652367"/>
                  </a:cubicBezTo>
                  <a:lnTo>
                    <a:pt x="305181" y="1066514"/>
                  </a:lnTo>
                  <a:cubicBezTo>
                    <a:pt x="291846" y="1067562"/>
                    <a:pt x="279273" y="1071563"/>
                    <a:pt x="268319" y="1078135"/>
                  </a:cubicBezTo>
                  <a:cubicBezTo>
                    <a:pt x="258223" y="1084231"/>
                    <a:pt x="247174" y="1088803"/>
                    <a:pt x="235458" y="1090327"/>
                  </a:cubicBezTo>
                  <a:cubicBezTo>
                    <a:pt x="194405" y="1095470"/>
                    <a:pt x="162497" y="1130713"/>
                    <a:pt x="162497" y="1173099"/>
                  </a:cubicBezTo>
                  <a:lnTo>
                    <a:pt x="162497" y="1441228"/>
                  </a:lnTo>
                  <a:cubicBezTo>
                    <a:pt x="162497" y="1485519"/>
                    <a:pt x="126206" y="1521428"/>
                    <a:pt x="81915" y="1522190"/>
                  </a:cubicBezTo>
                  <a:cubicBezTo>
                    <a:pt x="36671" y="1522952"/>
                    <a:pt x="0" y="1560195"/>
                    <a:pt x="0" y="1605629"/>
                  </a:cubicBezTo>
                  <a:lnTo>
                    <a:pt x="0" y="1729645"/>
                  </a:lnTo>
                  <a:cubicBezTo>
                    <a:pt x="0" y="1775555"/>
                    <a:pt x="37529" y="1813084"/>
                    <a:pt x="83439" y="1813084"/>
                  </a:cubicBezTo>
                  <a:lnTo>
                    <a:pt x="364141" y="1813084"/>
                  </a:lnTo>
                  <a:cubicBezTo>
                    <a:pt x="408813" y="1813084"/>
                    <a:pt x="445580" y="1777460"/>
                    <a:pt x="447484" y="1733264"/>
                  </a:cubicBezTo>
                  <a:cubicBezTo>
                    <a:pt x="449390" y="1690211"/>
                    <a:pt x="484442" y="1656207"/>
                    <a:pt x="527590" y="1655731"/>
                  </a:cubicBezTo>
                  <a:cubicBezTo>
                    <a:pt x="569881" y="1655255"/>
                    <a:pt x="604838" y="1622965"/>
                    <a:pt x="609600" y="1581817"/>
                  </a:cubicBezTo>
                  <a:cubicBezTo>
                    <a:pt x="614267" y="1540859"/>
                    <a:pt x="646748" y="1508951"/>
                    <a:pt x="687896" y="1508951"/>
                  </a:cubicBezTo>
                  <a:lnTo>
                    <a:pt x="708184" y="1508951"/>
                  </a:lnTo>
                  <a:cubicBezTo>
                    <a:pt x="752761" y="1508951"/>
                    <a:pt x="789146" y="1545336"/>
                    <a:pt x="789146" y="1589913"/>
                  </a:cubicBezTo>
                  <a:lnTo>
                    <a:pt x="789146" y="1404557"/>
                  </a:lnTo>
                  <a:lnTo>
                    <a:pt x="789146" y="1322451"/>
                  </a:lnTo>
                  <a:lnTo>
                    <a:pt x="789146" y="1066038"/>
                  </a:lnTo>
                  <a:lnTo>
                    <a:pt x="787908" y="1066038"/>
                  </a:lnTo>
                  <a:lnTo>
                    <a:pt x="787908" y="876300"/>
                  </a:lnTo>
                  <a:lnTo>
                    <a:pt x="793337" y="876300"/>
                  </a:lnTo>
                  <a:cubicBezTo>
                    <a:pt x="802767" y="832771"/>
                    <a:pt x="841534" y="800100"/>
                    <a:pt x="887921" y="800100"/>
                  </a:cubicBezTo>
                  <a:lnTo>
                    <a:pt x="1129189" y="800100"/>
                  </a:lnTo>
                  <a:lnTo>
                    <a:pt x="1129189" y="503301"/>
                  </a:lnTo>
                  <a:cubicBezTo>
                    <a:pt x="1129189" y="449866"/>
                    <a:pt x="1172527" y="406432"/>
                    <a:pt x="1226058" y="406432"/>
                  </a:cubicBezTo>
                  <a:lnTo>
                    <a:pt x="1433513" y="406432"/>
                  </a:lnTo>
                  <a:lnTo>
                    <a:pt x="1724597" y="406432"/>
                  </a:lnTo>
                  <a:lnTo>
                    <a:pt x="2096072" y="406432"/>
                  </a:lnTo>
                  <a:cubicBezTo>
                    <a:pt x="2146935" y="406432"/>
                    <a:pt x="2188178" y="365189"/>
                    <a:pt x="2188178" y="314325"/>
                  </a:cubicBezTo>
                  <a:lnTo>
                    <a:pt x="2188178" y="285750"/>
                  </a:lnTo>
                  <a:lnTo>
                    <a:pt x="2346960" y="285750"/>
                  </a:lnTo>
                  <a:lnTo>
                    <a:pt x="2346960" y="0"/>
                  </a:lnTo>
                  <a:lnTo>
                    <a:pt x="86229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9" name="Freeform: Shape 128">
              <a:extLst>
                <a:ext uri="{FF2B5EF4-FFF2-40B4-BE49-F238E27FC236}">
                  <a16:creationId xmlns:a16="http://schemas.microsoft.com/office/drawing/2014/main" id="{51D0CF0F-4233-4970-B46B-65DA292542AA}"/>
                </a:ext>
              </a:extLst>
            </p:cNvPr>
            <p:cNvSpPr/>
            <p:nvPr/>
          </p:nvSpPr>
          <p:spPr>
            <a:xfrm>
              <a:off x="4963684" y="2644504"/>
              <a:ext cx="1471421" cy="875728"/>
            </a:xfrm>
            <a:custGeom>
              <a:avLst/>
              <a:gdLst>
                <a:gd name="connsiteX0" fmla="*/ 157829 w 1471421"/>
                <a:gd name="connsiteY0" fmla="*/ 0 h 875728"/>
                <a:gd name="connsiteX1" fmla="*/ 157829 w 1471421"/>
                <a:gd name="connsiteY1" fmla="*/ 53245 h 875728"/>
                <a:gd name="connsiteX2" fmla="*/ 157829 w 1471421"/>
                <a:gd name="connsiteY2" fmla="*/ 105632 h 875728"/>
                <a:gd name="connsiteX3" fmla="*/ 200406 w 1471421"/>
                <a:gd name="connsiteY3" fmla="*/ 163354 h 875728"/>
                <a:gd name="connsiteX4" fmla="*/ 218313 w 1471421"/>
                <a:gd name="connsiteY4" fmla="*/ 166116 h 875728"/>
                <a:gd name="connsiteX5" fmla="*/ 312515 w 1471421"/>
                <a:gd name="connsiteY5" fmla="*/ 166116 h 875728"/>
                <a:gd name="connsiteX6" fmla="*/ 314134 w 1471421"/>
                <a:gd name="connsiteY6" fmla="*/ 166116 h 875728"/>
                <a:gd name="connsiteX7" fmla="*/ 314801 w 1471421"/>
                <a:gd name="connsiteY7" fmla="*/ 442722 h 875728"/>
                <a:gd name="connsiteX8" fmla="*/ 314801 w 1471421"/>
                <a:gd name="connsiteY8" fmla="*/ 444913 h 875728"/>
                <a:gd name="connsiteX9" fmla="*/ 314801 w 1471421"/>
                <a:gd name="connsiteY9" fmla="*/ 444913 h 875728"/>
                <a:gd name="connsiteX10" fmla="*/ 232982 w 1471421"/>
                <a:gd name="connsiteY10" fmla="*/ 444913 h 875728"/>
                <a:gd name="connsiteX11" fmla="*/ 162020 w 1471421"/>
                <a:gd name="connsiteY11" fmla="*/ 498538 h 875728"/>
                <a:gd name="connsiteX12" fmla="*/ 160401 w 1471421"/>
                <a:gd name="connsiteY12" fmla="*/ 512540 h 875728"/>
                <a:gd name="connsiteX13" fmla="*/ 160211 w 1471421"/>
                <a:gd name="connsiteY13" fmla="*/ 543497 h 875728"/>
                <a:gd name="connsiteX14" fmla="*/ 99726 w 1471421"/>
                <a:gd name="connsiteY14" fmla="*/ 603980 h 875728"/>
                <a:gd name="connsiteX15" fmla="*/ 381 w 1471421"/>
                <a:gd name="connsiteY15" fmla="*/ 603980 h 875728"/>
                <a:gd name="connsiteX16" fmla="*/ 381 w 1471421"/>
                <a:gd name="connsiteY16" fmla="*/ 743712 h 875728"/>
                <a:gd name="connsiteX17" fmla="*/ 0 w 1471421"/>
                <a:gd name="connsiteY17" fmla="*/ 743712 h 875728"/>
                <a:gd name="connsiteX18" fmla="*/ 0 w 1471421"/>
                <a:gd name="connsiteY18" fmla="*/ 747141 h 875728"/>
                <a:gd name="connsiteX19" fmla="*/ 146114 w 1471421"/>
                <a:gd name="connsiteY19" fmla="*/ 747141 h 875728"/>
                <a:gd name="connsiteX20" fmla="*/ 203740 w 1471421"/>
                <a:gd name="connsiteY20" fmla="*/ 804767 h 875728"/>
                <a:gd name="connsiteX21" fmla="*/ 203740 w 1471421"/>
                <a:gd name="connsiteY21" fmla="*/ 824770 h 875728"/>
                <a:gd name="connsiteX22" fmla="*/ 172879 w 1471421"/>
                <a:gd name="connsiteY22" fmla="*/ 875729 h 875728"/>
                <a:gd name="connsiteX23" fmla="*/ 232600 w 1471421"/>
                <a:gd name="connsiteY23" fmla="*/ 875729 h 875728"/>
                <a:gd name="connsiteX24" fmla="*/ 313373 w 1471421"/>
                <a:gd name="connsiteY24" fmla="*/ 801243 h 875728"/>
                <a:gd name="connsiteX25" fmla="*/ 383191 w 1471421"/>
                <a:gd name="connsiteY25" fmla="*/ 736854 h 875728"/>
                <a:gd name="connsiteX26" fmla="*/ 498539 w 1471421"/>
                <a:gd name="connsiteY26" fmla="*/ 736854 h 875728"/>
                <a:gd name="connsiteX27" fmla="*/ 548068 w 1471421"/>
                <a:gd name="connsiteY27" fmla="*/ 736854 h 875728"/>
                <a:gd name="connsiteX28" fmla="*/ 1256157 w 1471421"/>
                <a:gd name="connsiteY28" fmla="*/ 736854 h 875728"/>
                <a:gd name="connsiteX29" fmla="*/ 1256157 w 1471421"/>
                <a:gd name="connsiteY29" fmla="*/ 745427 h 875728"/>
                <a:gd name="connsiteX30" fmla="*/ 1370457 w 1471421"/>
                <a:gd name="connsiteY30" fmla="*/ 859727 h 875728"/>
                <a:gd name="connsiteX31" fmla="*/ 1471422 w 1471421"/>
                <a:gd name="connsiteY31" fmla="*/ 859727 h 875728"/>
                <a:gd name="connsiteX32" fmla="*/ 1471422 w 1471421"/>
                <a:gd name="connsiteY32" fmla="*/ 843439 h 875728"/>
                <a:gd name="connsiteX33" fmla="*/ 1471422 w 1471421"/>
                <a:gd name="connsiteY33" fmla="*/ 390620 h 875728"/>
                <a:gd name="connsiteX34" fmla="*/ 1471422 w 1471421"/>
                <a:gd name="connsiteY34" fmla="*/ 191 h 875728"/>
                <a:gd name="connsiteX35" fmla="*/ 157829 w 1471421"/>
                <a:gd name="connsiteY35" fmla="*/ 191 h 875728"/>
                <a:gd name="connsiteX36" fmla="*/ 1255395 w 1471421"/>
                <a:gd name="connsiteY36" fmla="*/ 736663 h 875728"/>
                <a:gd name="connsiteX37" fmla="*/ 947452 w 1471421"/>
                <a:gd name="connsiteY37" fmla="*/ 736663 h 875728"/>
                <a:gd name="connsiteX38" fmla="*/ 947452 w 1471421"/>
                <a:gd name="connsiteY38" fmla="*/ 496157 h 875728"/>
                <a:gd name="connsiteX39" fmla="*/ 1062609 w 1471421"/>
                <a:gd name="connsiteY39" fmla="*/ 381857 h 875728"/>
                <a:gd name="connsiteX40" fmla="*/ 1255395 w 1471421"/>
                <a:gd name="connsiteY40" fmla="*/ 381857 h 875728"/>
                <a:gd name="connsiteX41" fmla="*/ 1255395 w 1471421"/>
                <a:gd name="connsiteY41" fmla="*/ 736663 h 87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71421" h="875728">
                  <a:moveTo>
                    <a:pt x="157829" y="0"/>
                  </a:moveTo>
                  <a:lnTo>
                    <a:pt x="157829" y="53245"/>
                  </a:lnTo>
                  <a:lnTo>
                    <a:pt x="157829" y="105632"/>
                  </a:lnTo>
                  <a:cubicBezTo>
                    <a:pt x="157829" y="132683"/>
                    <a:pt x="175832" y="155638"/>
                    <a:pt x="200406" y="163354"/>
                  </a:cubicBezTo>
                  <a:cubicBezTo>
                    <a:pt x="206121" y="165163"/>
                    <a:pt x="212122" y="166116"/>
                    <a:pt x="218313" y="166116"/>
                  </a:cubicBezTo>
                  <a:lnTo>
                    <a:pt x="312515" y="166116"/>
                  </a:lnTo>
                  <a:lnTo>
                    <a:pt x="314134" y="166116"/>
                  </a:lnTo>
                  <a:lnTo>
                    <a:pt x="314801" y="442722"/>
                  </a:lnTo>
                  <a:lnTo>
                    <a:pt x="314801" y="444913"/>
                  </a:lnTo>
                  <a:lnTo>
                    <a:pt x="314801" y="444913"/>
                  </a:lnTo>
                  <a:lnTo>
                    <a:pt x="232982" y="444913"/>
                  </a:lnTo>
                  <a:cubicBezTo>
                    <a:pt x="199263" y="444913"/>
                    <a:pt x="169164" y="467201"/>
                    <a:pt x="162020" y="498538"/>
                  </a:cubicBezTo>
                  <a:cubicBezTo>
                    <a:pt x="160973" y="503015"/>
                    <a:pt x="160496" y="507683"/>
                    <a:pt x="160401" y="512540"/>
                  </a:cubicBezTo>
                  <a:lnTo>
                    <a:pt x="160211" y="543497"/>
                  </a:lnTo>
                  <a:cubicBezTo>
                    <a:pt x="160020" y="576739"/>
                    <a:pt x="132969" y="603980"/>
                    <a:pt x="99726" y="603980"/>
                  </a:cubicBezTo>
                  <a:lnTo>
                    <a:pt x="381" y="603980"/>
                  </a:lnTo>
                  <a:lnTo>
                    <a:pt x="381" y="743712"/>
                  </a:lnTo>
                  <a:lnTo>
                    <a:pt x="0" y="743712"/>
                  </a:lnTo>
                  <a:lnTo>
                    <a:pt x="0" y="747141"/>
                  </a:lnTo>
                  <a:lnTo>
                    <a:pt x="146114" y="747141"/>
                  </a:lnTo>
                  <a:cubicBezTo>
                    <a:pt x="177832" y="747141"/>
                    <a:pt x="203740" y="773049"/>
                    <a:pt x="203740" y="804767"/>
                  </a:cubicBezTo>
                  <a:lnTo>
                    <a:pt x="203740" y="824770"/>
                  </a:lnTo>
                  <a:cubicBezTo>
                    <a:pt x="203740" y="846773"/>
                    <a:pt x="191167" y="866013"/>
                    <a:pt x="172879" y="875729"/>
                  </a:cubicBezTo>
                  <a:lnTo>
                    <a:pt x="232600" y="875729"/>
                  </a:lnTo>
                  <a:cubicBezTo>
                    <a:pt x="274891" y="875729"/>
                    <a:pt x="309943" y="843439"/>
                    <a:pt x="313373" y="801243"/>
                  </a:cubicBezTo>
                  <a:cubicBezTo>
                    <a:pt x="316230" y="765334"/>
                    <a:pt x="346615" y="736854"/>
                    <a:pt x="383191" y="736854"/>
                  </a:cubicBezTo>
                  <a:lnTo>
                    <a:pt x="498539" y="736854"/>
                  </a:lnTo>
                  <a:lnTo>
                    <a:pt x="548068" y="736854"/>
                  </a:lnTo>
                  <a:lnTo>
                    <a:pt x="1256157" y="736854"/>
                  </a:lnTo>
                  <a:lnTo>
                    <a:pt x="1256157" y="745427"/>
                  </a:lnTo>
                  <a:cubicBezTo>
                    <a:pt x="1256157" y="808292"/>
                    <a:pt x="1307592" y="859727"/>
                    <a:pt x="1370457" y="859727"/>
                  </a:cubicBezTo>
                  <a:lnTo>
                    <a:pt x="1471422" y="859727"/>
                  </a:lnTo>
                  <a:lnTo>
                    <a:pt x="1471422" y="843439"/>
                  </a:lnTo>
                  <a:lnTo>
                    <a:pt x="1471422" y="390620"/>
                  </a:lnTo>
                  <a:lnTo>
                    <a:pt x="1471422" y="191"/>
                  </a:lnTo>
                  <a:lnTo>
                    <a:pt x="157829" y="191"/>
                  </a:lnTo>
                  <a:close/>
                  <a:moveTo>
                    <a:pt x="1255395" y="736663"/>
                  </a:moveTo>
                  <a:lnTo>
                    <a:pt x="947452" y="736663"/>
                  </a:lnTo>
                  <a:lnTo>
                    <a:pt x="947452" y="496157"/>
                  </a:lnTo>
                  <a:cubicBezTo>
                    <a:pt x="947452" y="433292"/>
                    <a:pt x="999268" y="381857"/>
                    <a:pt x="1062609" y="381857"/>
                  </a:cubicBezTo>
                  <a:lnTo>
                    <a:pt x="1255395" y="381857"/>
                  </a:lnTo>
                  <a:lnTo>
                    <a:pt x="1255395" y="736663"/>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0" name="Freeform: Shape 129">
              <a:extLst>
                <a:ext uri="{FF2B5EF4-FFF2-40B4-BE49-F238E27FC236}">
                  <a16:creationId xmlns:a16="http://schemas.microsoft.com/office/drawing/2014/main" id="{F365C1AE-BE6C-4275-82BA-282E4009909E}"/>
                </a:ext>
              </a:extLst>
            </p:cNvPr>
            <p:cNvSpPr/>
            <p:nvPr/>
          </p:nvSpPr>
          <p:spPr>
            <a:xfrm>
              <a:off x="5911136" y="3026362"/>
              <a:ext cx="307943" cy="354806"/>
            </a:xfrm>
            <a:custGeom>
              <a:avLst/>
              <a:gdLst>
                <a:gd name="connsiteX0" fmla="*/ 115158 w 307943"/>
                <a:gd name="connsiteY0" fmla="*/ 0 h 354806"/>
                <a:gd name="connsiteX1" fmla="*/ 0 w 307943"/>
                <a:gd name="connsiteY1" fmla="*/ 114300 h 354806"/>
                <a:gd name="connsiteX2" fmla="*/ 0 w 307943"/>
                <a:gd name="connsiteY2" fmla="*/ 354806 h 354806"/>
                <a:gd name="connsiteX3" fmla="*/ 307943 w 307943"/>
                <a:gd name="connsiteY3" fmla="*/ 354806 h 354806"/>
                <a:gd name="connsiteX4" fmla="*/ 307943 w 307943"/>
                <a:gd name="connsiteY4" fmla="*/ 0 h 354806"/>
                <a:gd name="connsiteX5" fmla="*/ 115158 w 307943"/>
                <a:gd name="connsiteY5" fmla="*/ 0 h 35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943" h="354806">
                  <a:moveTo>
                    <a:pt x="115158" y="0"/>
                  </a:moveTo>
                  <a:cubicBezTo>
                    <a:pt x="51816" y="0"/>
                    <a:pt x="0" y="51435"/>
                    <a:pt x="0" y="114300"/>
                  </a:cubicBezTo>
                  <a:lnTo>
                    <a:pt x="0" y="354806"/>
                  </a:lnTo>
                  <a:lnTo>
                    <a:pt x="307943" y="354806"/>
                  </a:lnTo>
                  <a:lnTo>
                    <a:pt x="307943" y="0"/>
                  </a:lnTo>
                  <a:lnTo>
                    <a:pt x="11515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1" name="Freeform: Shape 130">
              <a:extLst>
                <a:ext uri="{FF2B5EF4-FFF2-40B4-BE49-F238E27FC236}">
                  <a16:creationId xmlns:a16="http://schemas.microsoft.com/office/drawing/2014/main" id="{2B3D20F9-63D4-4DC8-9C2C-A0EE3A910E57}"/>
                </a:ext>
              </a:extLst>
            </p:cNvPr>
            <p:cNvSpPr/>
            <p:nvPr/>
          </p:nvSpPr>
          <p:spPr>
            <a:xfrm>
              <a:off x="4803283" y="-24876"/>
              <a:ext cx="1632204" cy="2667095"/>
            </a:xfrm>
            <a:custGeom>
              <a:avLst/>
              <a:gdLst>
                <a:gd name="connsiteX0" fmla="*/ 1496949 w 1632204"/>
                <a:gd name="connsiteY0" fmla="*/ 1233678 h 2667095"/>
                <a:gd name="connsiteX1" fmla="*/ 1436942 w 1632204"/>
                <a:gd name="connsiteY1" fmla="*/ 1173671 h 2667095"/>
                <a:gd name="connsiteX2" fmla="*/ 1436942 w 1632204"/>
                <a:gd name="connsiteY2" fmla="*/ 1152811 h 2667095"/>
                <a:gd name="connsiteX3" fmla="*/ 1496949 w 1632204"/>
                <a:gd name="connsiteY3" fmla="*/ 1092803 h 2667095"/>
                <a:gd name="connsiteX4" fmla="*/ 1629346 w 1632204"/>
                <a:gd name="connsiteY4" fmla="*/ 1092803 h 2667095"/>
                <a:gd name="connsiteX5" fmla="*/ 1629823 w 1632204"/>
                <a:gd name="connsiteY5" fmla="*/ 596932 h 2667095"/>
                <a:gd name="connsiteX6" fmla="*/ 1264444 w 1632204"/>
                <a:gd name="connsiteY6" fmla="*/ 596932 h 2667095"/>
                <a:gd name="connsiteX7" fmla="*/ 1264444 w 1632204"/>
                <a:gd name="connsiteY7" fmla="*/ 96869 h 2667095"/>
                <a:gd name="connsiteX8" fmla="*/ 1167574 w 1632204"/>
                <a:gd name="connsiteY8" fmla="*/ 0 h 2667095"/>
                <a:gd name="connsiteX9" fmla="*/ 0 w 1632204"/>
                <a:gd name="connsiteY9" fmla="*/ 0 h 2667095"/>
                <a:gd name="connsiteX10" fmla="*/ 0 w 1632204"/>
                <a:gd name="connsiteY10" fmla="*/ 285464 h 2667095"/>
                <a:gd name="connsiteX11" fmla="*/ 82296 w 1632204"/>
                <a:gd name="connsiteY11" fmla="*/ 285464 h 2667095"/>
                <a:gd name="connsiteX12" fmla="*/ 218789 w 1632204"/>
                <a:gd name="connsiteY12" fmla="*/ 421958 h 2667095"/>
                <a:gd name="connsiteX13" fmla="*/ 218789 w 1632204"/>
                <a:gd name="connsiteY13" fmla="*/ 599980 h 2667095"/>
                <a:gd name="connsiteX14" fmla="*/ 882587 w 1632204"/>
                <a:gd name="connsiteY14" fmla="*/ 599980 h 2667095"/>
                <a:gd name="connsiteX15" fmla="*/ 879919 w 1632204"/>
                <a:gd name="connsiteY15" fmla="*/ 1064324 h 2667095"/>
                <a:gd name="connsiteX16" fmla="*/ 879919 w 1632204"/>
                <a:gd name="connsiteY16" fmla="*/ 1076516 h 2667095"/>
                <a:gd name="connsiteX17" fmla="*/ 872966 w 1632204"/>
                <a:gd name="connsiteY17" fmla="*/ 1076516 h 2667095"/>
                <a:gd name="connsiteX18" fmla="*/ 864203 w 1632204"/>
                <a:gd name="connsiteY18" fmla="*/ 1076516 h 2667095"/>
                <a:gd name="connsiteX19" fmla="*/ 856011 w 1632204"/>
                <a:gd name="connsiteY19" fmla="*/ 1076897 h 2667095"/>
                <a:gd name="connsiteX20" fmla="*/ 853440 w 1632204"/>
                <a:gd name="connsiteY20" fmla="*/ 1077278 h 2667095"/>
                <a:gd name="connsiteX21" fmla="*/ 848106 w 1632204"/>
                <a:gd name="connsiteY21" fmla="*/ 1078135 h 2667095"/>
                <a:gd name="connsiteX22" fmla="*/ 847439 w 1632204"/>
                <a:gd name="connsiteY22" fmla="*/ 1078325 h 2667095"/>
                <a:gd name="connsiteX23" fmla="*/ 845153 w 1632204"/>
                <a:gd name="connsiteY23" fmla="*/ 1078897 h 2667095"/>
                <a:gd name="connsiteX24" fmla="*/ 840486 w 1632204"/>
                <a:gd name="connsiteY24" fmla="*/ 1080135 h 2667095"/>
                <a:gd name="connsiteX25" fmla="*/ 837438 w 1632204"/>
                <a:gd name="connsiteY25" fmla="*/ 1081183 h 2667095"/>
                <a:gd name="connsiteX26" fmla="*/ 833056 w 1632204"/>
                <a:gd name="connsiteY26" fmla="*/ 1082802 h 2667095"/>
                <a:gd name="connsiteX27" fmla="*/ 830104 w 1632204"/>
                <a:gd name="connsiteY27" fmla="*/ 1084136 h 2667095"/>
                <a:gd name="connsiteX28" fmla="*/ 826008 w 1632204"/>
                <a:gd name="connsiteY28" fmla="*/ 1086136 h 2667095"/>
                <a:gd name="connsiteX29" fmla="*/ 824484 w 1632204"/>
                <a:gd name="connsiteY29" fmla="*/ 1086993 h 2667095"/>
                <a:gd name="connsiteX30" fmla="*/ 823055 w 1632204"/>
                <a:gd name="connsiteY30" fmla="*/ 1087755 h 2667095"/>
                <a:gd name="connsiteX31" fmla="*/ 819150 w 1632204"/>
                <a:gd name="connsiteY31" fmla="*/ 1090136 h 2667095"/>
                <a:gd name="connsiteX32" fmla="*/ 818674 w 1632204"/>
                <a:gd name="connsiteY32" fmla="*/ 1090422 h 2667095"/>
                <a:gd name="connsiteX33" fmla="*/ 816483 w 1632204"/>
                <a:gd name="connsiteY33" fmla="*/ 1091946 h 2667095"/>
                <a:gd name="connsiteX34" fmla="*/ 812768 w 1632204"/>
                <a:gd name="connsiteY34" fmla="*/ 1094708 h 2667095"/>
                <a:gd name="connsiteX35" fmla="*/ 810292 w 1632204"/>
                <a:gd name="connsiteY35" fmla="*/ 1096709 h 2667095"/>
                <a:gd name="connsiteX36" fmla="*/ 806767 w 1632204"/>
                <a:gd name="connsiteY36" fmla="*/ 1099852 h 2667095"/>
                <a:gd name="connsiteX37" fmla="*/ 804577 w 1632204"/>
                <a:gd name="connsiteY37" fmla="*/ 1101947 h 2667095"/>
                <a:gd name="connsiteX38" fmla="*/ 801148 w 1632204"/>
                <a:gd name="connsiteY38" fmla="*/ 1105662 h 2667095"/>
                <a:gd name="connsiteX39" fmla="*/ 799434 w 1632204"/>
                <a:gd name="connsiteY39" fmla="*/ 1107662 h 2667095"/>
                <a:gd name="connsiteX40" fmla="*/ 795909 w 1632204"/>
                <a:gd name="connsiteY40" fmla="*/ 1112330 h 2667095"/>
                <a:gd name="connsiteX41" fmla="*/ 795814 w 1632204"/>
                <a:gd name="connsiteY41" fmla="*/ 1112520 h 2667095"/>
                <a:gd name="connsiteX42" fmla="*/ 794861 w 1632204"/>
                <a:gd name="connsiteY42" fmla="*/ 1113854 h 2667095"/>
                <a:gd name="connsiteX43" fmla="*/ 790765 w 1632204"/>
                <a:gd name="connsiteY43" fmla="*/ 1120521 h 2667095"/>
                <a:gd name="connsiteX44" fmla="*/ 790480 w 1632204"/>
                <a:gd name="connsiteY44" fmla="*/ 1121093 h 2667095"/>
                <a:gd name="connsiteX45" fmla="*/ 787337 w 1632204"/>
                <a:gd name="connsiteY45" fmla="*/ 1127570 h 2667095"/>
                <a:gd name="connsiteX46" fmla="*/ 786479 w 1632204"/>
                <a:gd name="connsiteY46" fmla="*/ 1129951 h 2667095"/>
                <a:gd name="connsiteX47" fmla="*/ 784669 w 1632204"/>
                <a:gd name="connsiteY47" fmla="*/ 1134904 h 2667095"/>
                <a:gd name="connsiteX48" fmla="*/ 783908 w 1632204"/>
                <a:gd name="connsiteY48" fmla="*/ 1137666 h 2667095"/>
                <a:gd name="connsiteX49" fmla="*/ 783908 w 1632204"/>
                <a:gd name="connsiteY49" fmla="*/ 1137857 h 2667095"/>
                <a:gd name="connsiteX50" fmla="*/ 782669 w 1632204"/>
                <a:gd name="connsiteY50" fmla="*/ 1142524 h 2667095"/>
                <a:gd name="connsiteX51" fmla="*/ 782574 w 1632204"/>
                <a:gd name="connsiteY51" fmla="*/ 1143000 h 2667095"/>
                <a:gd name="connsiteX52" fmla="*/ 782098 w 1632204"/>
                <a:gd name="connsiteY52" fmla="*/ 1145762 h 2667095"/>
                <a:gd name="connsiteX53" fmla="*/ 780764 w 1632204"/>
                <a:gd name="connsiteY53" fmla="*/ 1160336 h 2667095"/>
                <a:gd name="connsiteX54" fmla="*/ 709517 w 1632204"/>
                <a:gd name="connsiteY54" fmla="*/ 1218438 h 2667095"/>
                <a:gd name="connsiteX55" fmla="*/ 702850 w 1632204"/>
                <a:gd name="connsiteY55" fmla="*/ 1218819 h 2667095"/>
                <a:gd name="connsiteX56" fmla="*/ 700754 w 1632204"/>
                <a:gd name="connsiteY56" fmla="*/ 1219010 h 2667095"/>
                <a:gd name="connsiteX57" fmla="*/ 699802 w 1632204"/>
                <a:gd name="connsiteY57" fmla="*/ 1219105 h 2667095"/>
                <a:gd name="connsiteX58" fmla="*/ 693801 w 1632204"/>
                <a:gd name="connsiteY58" fmla="*/ 1220057 h 2667095"/>
                <a:gd name="connsiteX59" fmla="*/ 692563 w 1632204"/>
                <a:gd name="connsiteY59" fmla="*/ 1220248 h 2667095"/>
                <a:gd name="connsiteX60" fmla="*/ 627031 w 1632204"/>
                <a:gd name="connsiteY60" fmla="*/ 1290923 h 2667095"/>
                <a:gd name="connsiteX61" fmla="*/ 626745 w 1632204"/>
                <a:gd name="connsiteY61" fmla="*/ 1359884 h 2667095"/>
                <a:gd name="connsiteX62" fmla="*/ 626174 w 1632204"/>
                <a:gd name="connsiteY62" fmla="*/ 1359884 h 2667095"/>
                <a:gd name="connsiteX63" fmla="*/ 626174 w 1632204"/>
                <a:gd name="connsiteY63" fmla="*/ 1359884 h 2667095"/>
                <a:gd name="connsiteX64" fmla="*/ 887349 w 1632204"/>
                <a:gd name="connsiteY64" fmla="*/ 1359884 h 2667095"/>
                <a:gd name="connsiteX65" fmla="*/ 957358 w 1632204"/>
                <a:gd name="connsiteY65" fmla="*/ 1429893 h 2667095"/>
                <a:gd name="connsiteX66" fmla="*/ 957358 w 1632204"/>
                <a:gd name="connsiteY66" fmla="*/ 1454277 h 2667095"/>
                <a:gd name="connsiteX67" fmla="*/ 887349 w 1632204"/>
                <a:gd name="connsiteY67" fmla="*/ 1524286 h 2667095"/>
                <a:gd name="connsiteX68" fmla="*/ 626174 w 1632204"/>
                <a:gd name="connsiteY68" fmla="*/ 1524286 h 2667095"/>
                <a:gd name="connsiteX69" fmla="*/ 626174 w 1632204"/>
                <a:gd name="connsiteY69" fmla="*/ 1814417 h 2667095"/>
                <a:gd name="connsiteX70" fmla="*/ 626174 w 1632204"/>
                <a:gd name="connsiteY70" fmla="*/ 1959959 h 2667095"/>
                <a:gd name="connsiteX71" fmla="*/ 1134046 w 1632204"/>
                <a:gd name="connsiteY71" fmla="*/ 1959959 h 2667095"/>
                <a:gd name="connsiteX72" fmla="*/ 1249204 w 1632204"/>
                <a:gd name="connsiteY72" fmla="*/ 2074259 h 2667095"/>
                <a:gd name="connsiteX73" fmla="*/ 1249204 w 1632204"/>
                <a:gd name="connsiteY73" fmla="*/ 2667095 h 2667095"/>
                <a:gd name="connsiteX74" fmla="*/ 1632204 w 1632204"/>
                <a:gd name="connsiteY74" fmla="*/ 2667095 h 2667095"/>
                <a:gd name="connsiteX75" fmla="*/ 1632204 w 1632204"/>
                <a:gd name="connsiteY75" fmla="*/ 1233678 h 2667095"/>
                <a:gd name="connsiteX76" fmla="*/ 1496949 w 1632204"/>
                <a:gd name="connsiteY76" fmla="*/ 1233678 h 2667095"/>
                <a:gd name="connsiteX77" fmla="*/ 1277398 w 1632204"/>
                <a:gd name="connsiteY77" fmla="*/ 1311974 h 2667095"/>
                <a:gd name="connsiteX78" fmla="*/ 1217390 w 1632204"/>
                <a:gd name="connsiteY78" fmla="*/ 1371981 h 2667095"/>
                <a:gd name="connsiteX79" fmla="*/ 1196530 w 1632204"/>
                <a:gd name="connsiteY79" fmla="*/ 1371981 h 2667095"/>
                <a:gd name="connsiteX80" fmla="*/ 1136523 w 1632204"/>
                <a:gd name="connsiteY80" fmla="*/ 1313117 h 2667095"/>
                <a:gd name="connsiteX81" fmla="*/ 1055560 w 1632204"/>
                <a:gd name="connsiteY81" fmla="*/ 1233583 h 2667095"/>
                <a:gd name="connsiteX82" fmla="*/ 1016222 w 1632204"/>
                <a:gd name="connsiteY82" fmla="*/ 1233583 h 2667095"/>
                <a:gd name="connsiteX83" fmla="*/ 956215 w 1632204"/>
                <a:gd name="connsiteY83" fmla="*/ 1173575 h 2667095"/>
                <a:gd name="connsiteX84" fmla="*/ 956215 w 1632204"/>
                <a:gd name="connsiteY84" fmla="*/ 1152716 h 2667095"/>
                <a:gd name="connsiteX85" fmla="*/ 1016222 w 1632204"/>
                <a:gd name="connsiteY85" fmla="*/ 1092708 h 2667095"/>
                <a:gd name="connsiteX86" fmla="*/ 1181005 w 1632204"/>
                <a:gd name="connsiteY86" fmla="*/ 1092708 h 2667095"/>
                <a:gd name="connsiteX87" fmla="*/ 1189959 w 1632204"/>
                <a:gd name="connsiteY87" fmla="*/ 1092232 h 2667095"/>
                <a:gd name="connsiteX88" fmla="*/ 1196530 w 1632204"/>
                <a:gd name="connsiteY88" fmla="*/ 1091851 h 2667095"/>
                <a:gd name="connsiteX89" fmla="*/ 1217390 w 1632204"/>
                <a:gd name="connsiteY89" fmla="*/ 1091851 h 2667095"/>
                <a:gd name="connsiteX90" fmla="*/ 1277398 w 1632204"/>
                <a:gd name="connsiteY90" fmla="*/ 1151858 h 2667095"/>
                <a:gd name="connsiteX91" fmla="*/ 1277398 w 1632204"/>
                <a:gd name="connsiteY91" fmla="*/ 1311974 h 26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632204" h="2667095">
                  <a:moveTo>
                    <a:pt x="1496949" y="1233678"/>
                  </a:moveTo>
                  <a:cubicBezTo>
                    <a:pt x="1463992" y="1233678"/>
                    <a:pt x="1436942" y="1206627"/>
                    <a:pt x="1436942" y="1173671"/>
                  </a:cubicBezTo>
                  <a:lnTo>
                    <a:pt x="1436942" y="1152811"/>
                  </a:lnTo>
                  <a:cubicBezTo>
                    <a:pt x="1436942" y="1119854"/>
                    <a:pt x="1463897" y="1092803"/>
                    <a:pt x="1496949" y="1092803"/>
                  </a:cubicBezTo>
                  <a:lnTo>
                    <a:pt x="1629346" y="1092803"/>
                  </a:lnTo>
                  <a:lnTo>
                    <a:pt x="1629823" y="596932"/>
                  </a:lnTo>
                  <a:lnTo>
                    <a:pt x="1264444" y="596932"/>
                  </a:lnTo>
                  <a:lnTo>
                    <a:pt x="1264444" y="96869"/>
                  </a:lnTo>
                  <a:cubicBezTo>
                    <a:pt x="1264444" y="43434"/>
                    <a:pt x="1221105" y="0"/>
                    <a:pt x="1167574" y="0"/>
                  </a:cubicBezTo>
                  <a:lnTo>
                    <a:pt x="0" y="0"/>
                  </a:lnTo>
                  <a:lnTo>
                    <a:pt x="0" y="285464"/>
                  </a:lnTo>
                  <a:lnTo>
                    <a:pt x="82296" y="285464"/>
                  </a:lnTo>
                  <a:cubicBezTo>
                    <a:pt x="157734" y="285464"/>
                    <a:pt x="218789" y="346615"/>
                    <a:pt x="218789" y="421958"/>
                  </a:cubicBezTo>
                  <a:lnTo>
                    <a:pt x="218789" y="599980"/>
                  </a:lnTo>
                  <a:lnTo>
                    <a:pt x="882587" y="599980"/>
                  </a:lnTo>
                  <a:cubicBezTo>
                    <a:pt x="882587" y="790861"/>
                    <a:pt x="879634" y="920306"/>
                    <a:pt x="879919" y="1064324"/>
                  </a:cubicBezTo>
                  <a:cubicBezTo>
                    <a:pt x="880967" y="1072229"/>
                    <a:pt x="881062" y="1076516"/>
                    <a:pt x="879919" y="1076516"/>
                  </a:cubicBezTo>
                  <a:lnTo>
                    <a:pt x="872966" y="1076516"/>
                  </a:lnTo>
                  <a:cubicBezTo>
                    <a:pt x="869537" y="1076611"/>
                    <a:pt x="866489" y="1076516"/>
                    <a:pt x="864203" y="1076516"/>
                  </a:cubicBezTo>
                  <a:cubicBezTo>
                    <a:pt x="861441" y="1076516"/>
                    <a:pt x="858679" y="1076706"/>
                    <a:pt x="856011" y="1076897"/>
                  </a:cubicBezTo>
                  <a:cubicBezTo>
                    <a:pt x="855155" y="1076992"/>
                    <a:pt x="854297" y="1077182"/>
                    <a:pt x="853440" y="1077278"/>
                  </a:cubicBezTo>
                  <a:cubicBezTo>
                    <a:pt x="851630" y="1077468"/>
                    <a:pt x="849821" y="1077754"/>
                    <a:pt x="848106" y="1078135"/>
                  </a:cubicBezTo>
                  <a:cubicBezTo>
                    <a:pt x="847915" y="1078135"/>
                    <a:pt x="847630" y="1078230"/>
                    <a:pt x="847439" y="1078325"/>
                  </a:cubicBezTo>
                  <a:cubicBezTo>
                    <a:pt x="846677" y="1078516"/>
                    <a:pt x="845915" y="1078706"/>
                    <a:pt x="845153" y="1078897"/>
                  </a:cubicBezTo>
                  <a:cubicBezTo>
                    <a:pt x="843534" y="1079278"/>
                    <a:pt x="842010" y="1079659"/>
                    <a:pt x="840486" y="1080135"/>
                  </a:cubicBezTo>
                  <a:cubicBezTo>
                    <a:pt x="839438" y="1080421"/>
                    <a:pt x="838486" y="1080802"/>
                    <a:pt x="837438" y="1081183"/>
                  </a:cubicBezTo>
                  <a:cubicBezTo>
                    <a:pt x="836009" y="1081659"/>
                    <a:pt x="834485" y="1082231"/>
                    <a:pt x="833056" y="1082802"/>
                  </a:cubicBezTo>
                  <a:cubicBezTo>
                    <a:pt x="832009" y="1083183"/>
                    <a:pt x="831056" y="1083659"/>
                    <a:pt x="830104" y="1084136"/>
                  </a:cubicBezTo>
                  <a:cubicBezTo>
                    <a:pt x="828675" y="1084802"/>
                    <a:pt x="827342" y="1085374"/>
                    <a:pt x="826008" y="1086136"/>
                  </a:cubicBezTo>
                  <a:cubicBezTo>
                    <a:pt x="825532" y="1086422"/>
                    <a:pt x="825055" y="1086707"/>
                    <a:pt x="824484" y="1086993"/>
                  </a:cubicBezTo>
                  <a:cubicBezTo>
                    <a:pt x="824008" y="1087279"/>
                    <a:pt x="823531" y="1087469"/>
                    <a:pt x="823055" y="1087755"/>
                  </a:cubicBezTo>
                  <a:cubicBezTo>
                    <a:pt x="821722" y="1088517"/>
                    <a:pt x="820483" y="1089279"/>
                    <a:pt x="819150" y="1090136"/>
                  </a:cubicBezTo>
                  <a:cubicBezTo>
                    <a:pt x="818960" y="1090232"/>
                    <a:pt x="818864" y="1090327"/>
                    <a:pt x="818674" y="1090422"/>
                  </a:cubicBezTo>
                  <a:cubicBezTo>
                    <a:pt x="817911" y="1090898"/>
                    <a:pt x="817150" y="1091375"/>
                    <a:pt x="816483" y="1091946"/>
                  </a:cubicBezTo>
                  <a:cubicBezTo>
                    <a:pt x="815245" y="1092803"/>
                    <a:pt x="814006" y="1093756"/>
                    <a:pt x="812768" y="1094708"/>
                  </a:cubicBezTo>
                  <a:cubicBezTo>
                    <a:pt x="811911" y="1095375"/>
                    <a:pt x="811149" y="1095947"/>
                    <a:pt x="810292" y="1096709"/>
                  </a:cubicBezTo>
                  <a:cubicBezTo>
                    <a:pt x="809053" y="1097756"/>
                    <a:pt x="807910" y="1098804"/>
                    <a:pt x="806767" y="1099852"/>
                  </a:cubicBezTo>
                  <a:cubicBezTo>
                    <a:pt x="806005" y="1100519"/>
                    <a:pt x="805339" y="1101185"/>
                    <a:pt x="804577" y="1101947"/>
                  </a:cubicBezTo>
                  <a:cubicBezTo>
                    <a:pt x="803434" y="1103186"/>
                    <a:pt x="802291" y="1104424"/>
                    <a:pt x="801148" y="1105662"/>
                  </a:cubicBezTo>
                  <a:cubicBezTo>
                    <a:pt x="800576" y="1106329"/>
                    <a:pt x="799910" y="1106996"/>
                    <a:pt x="799434" y="1107662"/>
                  </a:cubicBezTo>
                  <a:cubicBezTo>
                    <a:pt x="798195" y="1109186"/>
                    <a:pt x="797052" y="1110710"/>
                    <a:pt x="795909" y="1112330"/>
                  </a:cubicBezTo>
                  <a:cubicBezTo>
                    <a:pt x="795909" y="1112425"/>
                    <a:pt x="795814" y="1112425"/>
                    <a:pt x="795814" y="1112520"/>
                  </a:cubicBezTo>
                  <a:cubicBezTo>
                    <a:pt x="795528" y="1112996"/>
                    <a:pt x="795147" y="1113377"/>
                    <a:pt x="794861" y="1113854"/>
                  </a:cubicBezTo>
                  <a:cubicBezTo>
                    <a:pt x="793433" y="1116044"/>
                    <a:pt x="792004" y="1118235"/>
                    <a:pt x="790765" y="1120521"/>
                  </a:cubicBezTo>
                  <a:cubicBezTo>
                    <a:pt x="790670" y="1120712"/>
                    <a:pt x="790575" y="1120902"/>
                    <a:pt x="790480" y="1121093"/>
                  </a:cubicBezTo>
                  <a:cubicBezTo>
                    <a:pt x="789336" y="1123188"/>
                    <a:pt x="788289" y="1125379"/>
                    <a:pt x="787337" y="1127570"/>
                  </a:cubicBezTo>
                  <a:cubicBezTo>
                    <a:pt x="787051" y="1128332"/>
                    <a:pt x="786765" y="1129094"/>
                    <a:pt x="786479" y="1129951"/>
                  </a:cubicBezTo>
                  <a:cubicBezTo>
                    <a:pt x="785812" y="1131570"/>
                    <a:pt x="785146" y="1133285"/>
                    <a:pt x="784669" y="1134904"/>
                  </a:cubicBezTo>
                  <a:cubicBezTo>
                    <a:pt x="784384" y="1135856"/>
                    <a:pt x="784098" y="1136714"/>
                    <a:pt x="783908" y="1137666"/>
                  </a:cubicBezTo>
                  <a:cubicBezTo>
                    <a:pt x="783908" y="1137761"/>
                    <a:pt x="783908" y="1137761"/>
                    <a:pt x="783908" y="1137857"/>
                  </a:cubicBezTo>
                  <a:cubicBezTo>
                    <a:pt x="783431" y="1139381"/>
                    <a:pt x="783050" y="1141000"/>
                    <a:pt x="782669" y="1142524"/>
                  </a:cubicBezTo>
                  <a:cubicBezTo>
                    <a:pt x="782669" y="1142714"/>
                    <a:pt x="782574" y="1142905"/>
                    <a:pt x="782574" y="1143000"/>
                  </a:cubicBezTo>
                  <a:cubicBezTo>
                    <a:pt x="782383" y="1143953"/>
                    <a:pt x="782193" y="1144810"/>
                    <a:pt x="782098" y="1145762"/>
                  </a:cubicBezTo>
                  <a:cubicBezTo>
                    <a:pt x="781240" y="1150525"/>
                    <a:pt x="780764" y="1155287"/>
                    <a:pt x="780764" y="1160336"/>
                  </a:cubicBezTo>
                  <a:cubicBezTo>
                    <a:pt x="780288" y="1185863"/>
                    <a:pt x="744760" y="1217771"/>
                    <a:pt x="709517" y="1218438"/>
                  </a:cubicBezTo>
                  <a:cubicBezTo>
                    <a:pt x="707231" y="1218438"/>
                    <a:pt x="705040" y="1218628"/>
                    <a:pt x="702850" y="1218819"/>
                  </a:cubicBezTo>
                  <a:cubicBezTo>
                    <a:pt x="702183" y="1218914"/>
                    <a:pt x="701421" y="1218914"/>
                    <a:pt x="700754" y="1219010"/>
                  </a:cubicBezTo>
                  <a:cubicBezTo>
                    <a:pt x="700469" y="1219010"/>
                    <a:pt x="700087" y="1219105"/>
                    <a:pt x="699802" y="1219105"/>
                  </a:cubicBezTo>
                  <a:cubicBezTo>
                    <a:pt x="697801" y="1219391"/>
                    <a:pt x="695801" y="1219676"/>
                    <a:pt x="693801" y="1220057"/>
                  </a:cubicBezTo>
                  <a:cubicBezTo>
                    <a:pt x="693420" y="1220153"/>
                    <a:pt x="692943" y="1220248"/>
                    <a:pt x="692563" y="1220248"/>
                  </a:cubicBezTo>
                  <a:cubicBezTo>
                    <a:pt x="658273" y="1227487"/>
                    <a:pt x="631698" y="1255871"/>
                    <a:pt x="627031" y="1290923"/>
                  </a:cubicBezTo>
                  <a:lnTo>
                    <a:pt x="626745" y="1359884"/>
                  </a:lnTo>
                  <a:lnTo>
                    <a:pt x="626174" y="1359884"/>
                  </a:lnTo>
                  <a:lnTo>
                    <a:pt x="626174" y="1359884"/>
                  </a:lnTo>
                  <a:lnTo>
                    <a:pt x="887349" y="1359884"/>
                  </a:lnTo>
                  <a:cubicBezTo>
                    <a:pt x="925830" y="1359884"/>
                    <a:pt x="957358" y="1391412"/>
                    <a:pt x="957358" y="1429893"/>
                  </a:cubicBezTo>
                  <a:lnTo>
                    <a:pt x="957358" y="1454277"/>
                  </a:lnTo>
                  <a:cubicBezTo>
                    <a:pt x="957358" y="1492758"/>
                    <a:pt x="925830" y="1524286"/>
                    <a:pt x="887349" y="1524286"/>
                  </a:cubicBezTo>
                  <a:lnTo>
                    <a:pt x="626174" y="1524286"/>
                  </a:lnTo>
                  <a:lnTo>
                    <a:pt x="626174" y="1814417"/>
                  </a:lnTo>
                  <a:lnTo>
                    <a:pt x="626174" y="1959959"/>
                  </a:lnTo>
                  <a:lnTo>
                    <a:pt x="1134046" y="1959959"/>
                  </a:lnTo>
                  <a:cubicBezTo>
                    <a:pt x="1197388" y="1959959"/>
                    <a:pt x="1249204" y="2011394"/>
                    <a:pt x="1249204" y="2074259"/>
                  </a:cubicBezTo>
                  <a:lnTo>
                    <a:pt x="1249204" y="2667095"/>
                  </a:lnTo>
                  <a:lnTo>
                    <a:pt x="1632204" y="2667095"/>
                  </a:lnTo>
                  <a:lnTo>
                    <a:pt x="1632204" y="1233678"/>
                  </a:lnTo>
                  <a:lnTo>
                    <a:pt x="1496949" y="1233678"/>
                  </a:lnTo>
                  <a:close/>
                  <a:moveTo>
                    <a:pt x="1277398" y="1311974"/>
                  </a:moveTo>
                  <a:cubicBezTo>
                    <a:pt x="1277398" y="1344930"/>
                    <a:pt x="1250442" y="1371981"/>
                    <a:pt x="1217390" y="1371981"/>
                  </a:cubicBezTo>
                  <a:lnTo>
                    <a:pt x="1196530" y="1371981"/>
                  </a:lnTo>
                  <a:cubicBezTo>
                    <a:pt x="1163955" y="1371981"/>
                    <a:pt x="1137190" y="1345597"/>
                    <a:pt x="1136523" y="1313117"/>
                  </a:cubicBezTo>
                  <a:cubicBezTo>
                    <a:pt x="1135666" y="1269016"/>
                    <a:pt x="1099661" y="1233583"/>
                    <a:pt x="1055560" y="1233583"/>
                  </a:cubicBezTo>
                  <a:lnTo>
                    <a:pt x="1016222" y="1233583"/>
                  </a:lnTo>
                  <a:cubicBezTo>
                    <a:pt x="983266" y="1233583"/>
                    <a:pt x="956215" y="1206627"/>
                    <a:pt x="956215" y="1173575"/>
                  </a:cubicBezTo>
                  <a:lnTo>
                    <a:pt x="956215" y="1152716"/>
                  </a:lnTo>
                  <a:cubicBezTo>
                    <a:pt x="956215" y="1119759"/>
                    <a:pt x="983171" y="1092708"/>
                    <a:pt x="1016222" y="1092708"/>
                  </a:cubicBezTo>
                  <a:lnTo>
                    <a:pt x="1181005" y="1092708"/>
                  </a:lnTo>
                  <a:cubicBezTo>
                    <a:pt x="1184148" y="1092708"/>
                    <a:pt x="1186815" y="1092518"/>
                    <a:pt x="1189959" y="1092232"/>
                  </a:cubicBezTo>
                  <a:cubicBezTo>
                    <a:pt x="1192149" y="1091946"/>
                    <a:pt x="1194340" y="1091851"/>
                    <a:pt x="1196530" y="1091851"/>
                  </a:cubicBezTo>
                  <a:lnTo>
                    <a:pt x="1217390" y="1091851"/>
                  </a:lnTo>
                  <a:cubicBezTo>
                    <a:pt x="1250347" y="1091851"/>
                    <a:pt x="1277398" y="1118807"/>
                    <a:pt x="1277398" y="1151858"/>
                  </a:cubicBezTo>
                  <a:lnTo>
                    <a:pt x="1277398" y="1311974"/>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2" name="Freeform: Shape 131">
              <a:extLst>
                <a:ext uri="{FF2B5EF4-FFF2-40B4-BE49-F238E27FC236}">
                  <a16:creationId xmlns:a16="http://schemas.microsoft.com/office/drawing/2014/main" id="{AC70116A-7652-4811-8D66-234C32436A2F}"/>
                </a:ext>
              </a:extLst>
            </p:cNvPr>
            <p:cNvSpPr/>
            <p:nvPr/>
          </p:nvSpPr>
          <p:spPr>
            <a:xfrm>
              <a:off x="5121228" y="1934892"/>
              <a:ext cx="931164" cy="707326"/>
            </a:xfrm>
            <a:custGeom>
              <a:avLst/>
              <a:gdLst>
                <a:gd name="connsiteX0" fmla="*/ 931164 w 931164"/>
                <a:gd name="connsiteY0" fmla="*/ 114300 h 707326"/>
                <a:gd name="connsiteX1" fmla="*/ 816007 w 931164"/>
                <a:gd name="connsiteY1" fmla="*/ 0 h 707326"/>
                <a:gd name="connsiteX2" fmla="*/ 308134 w 931164"/>
                <a:gd name="connsiteY2" fmla="*/ 0 h 707326"/>
                <a:gd name="connsiteX3" fmla="*/ 308134 w 931164"/>
                <a:gd name="connsiteY3" fmla="*/ 143827 h 707326"/>
                <a:gd name="connsiteX4" fmla="*/ 308229 w 931164"/>
                <a:gd name="connsiteY4" fmla="*/ 143827 h 707326"/>
                <a:gd name="connsiteX5" fmla="*/ 308229 w 931164"/>
                <a:gd name="connsiteY5" fmla="*/ 206883 h 707326"/>
                <a:gd name="connsiteX6" fmla="*/ 308229 w 931164"/>
                <a:gd name="connsiteY6" fmla="*/ 219742 h 707326"/>
                <a:gd name="connsiteX7" fmla="*/ 308229 w 931164"/>
                <a:gd name="connsiteY7" fmla="*/ 227933 h 707326"/>
                <a:gd name="connsiteX8" fmla="*/ 308134 w 931164"/>
                <a:gd name="connsiteY8" fmla="*/ 229171 h 707326"/>
                <a:gd name="connsiteX9" fmla="*/ 308134 w 931164"/>
                <a:gd name="connsiteY9" fmla="*/ 230696 h 707326"/>
                <a:gd name="connsiteX10" fmla="*/ 307943 w 931164"/>
                <a:gd name="connsiteY10" fmla="*/ 232410 h 707326"/>
                <a:gd name="connsiteX11" fmla="*/ 307658 w 931164"/>
                <a:gd name="connsiteY11" fmla="*/ 235363 h 707326"/>
                <a:gd name="connsiteX12" fmla="*/ 307181 w 931164"/>
                <a:gd name="connsiteY12" fmla="*/ 238411 h 707326"/>
                <a:gd name="connsiteX13" fmla="*/ 306610 w 931164"/>
                <a:gd name="connsiteY13" fmla="*/ 241268 h 707326"/>
                <a:gd name="connsiteX14" fmla="*/ 305848 w 931164"/>
                <a:gd name="connsiteY14" fmla="*/ 244221 h 707326"/>
                <a:gd name="connsiteX15" fmla="*/ 304991 w 931164"/>
                <a:gd name="connsiteY15" fmla="*/ 246983 h 707326"/>
                <a:gd name="connsiteX16" fmla="*/ 303943 w 931164"/>
                <a:gd name="connsiteY16" fmla="*/ 249746 h 707326"/>
                <a:gd name="connsiteX17" fmla="*/ 302895 w 931164"/>
                <a:gd name="connsiteY17" fmla="*/ 252413 h 707326"/>
                <a:gd name="connsiteX18" fmla="*/ 301657 w 931164"/>
                <a:gd name="connsiteY18" fmla="*/ 254984 h 707326"/>
                <a:gd name="connsiteX19" fmla="*/ 300324 w 931164"/>
                <a:gd name="connsiteY19" fmla="*/ 257556 h 707326"/>
                <a:gd name="connsiteX20" fmla="*/ 298799 w 931164"/>
                <a:gd name="connsiteY20" fmla="*/ 260032 h 707326"/>
                <a:gd name="connsiteX21" fmla="*/ 297275 w 931164"/>
                <a:gd name="connsiteY21" fmla="*/ 262414 h 707326"/>
                <a:gd name="connsiteX22" fmla="*/ 295561 w 931164"/>
                <a:gd name="connsiteY22" fmla="*/ 264700 h 707326"/>
                <a:gd name="connsiteX23" fmla="*/ 293751 w 931164"/>
                <a:gd name="connsiteY23" fmla="*/ 266986 h 707326"/>
                <a:gd name="connsiteX24" fmla="*/ 291846 w 931164"/>
                <a:gd name="connsiteY24" fmla="*/ 269081 h 707326"/>
                <a:gd name="connsiteX25" fmla="*/ 289846 w 931164"/>
                <a:gd name="connsiteY25" fmla="*/ 271177 h 707326"/>
                <a:gd name="connsiteX26" fmla="*/ 287655 w 931164"/>
                <a:gd name="connsiteY26" fmla="*/ 273082 h 707326"/>
                <a:gd name="connsiteX27" fmla="*/ 285560 w 931164"/>
                <a:gd name="connsiteY27" fmla="*/ 274892 h 707326"/>
                <a:gd name="connsiteX28" fmla="*/ 283179 w 931164"/>
                <a:gd name="connsiteY28" fmla="*/ 276606 h 707326"/>
                <a:gd name="connsiteX29" fmla="*/ 280892 w 931164"/>
                <a:gd name="connsiteY29" fmla="*/ 278225 h 707326"/>
                <a:gd name="connsiteX30" fmla="*/ 278321 w 931164"/>
                <a:gd name="connsiteY30" fmla="*/ 279749 h 707326"/>
                <a:gd name="connsiteX31" fmla="*/ 275940 w 931164"/>
                <a:gd name="connsiteY31" fmla="*/ 281178 h 707326"/>
                <a:gd name="connsiteX32" fmla="*/ 273177 w 931164"/>
                <a:gd name="connsiteY32" fmla="*/ 282511 h 707326"/>
                <a:gd name="connsiteX33" fmla="*/ 270701 w 931164"/>
                <a:gd name="connsiteY33" fmla="*/ 283655 h 707326"/>
                <a:gd name="connsiteX34" fmla="*/ 267653 w 931164"/>
                <a:gd name="connsiteY34" fmla="*/ 284797 h 707326"/>
                <a:gd name="connsiteX35" fmla="*/ 265272 w 931164"/>
                <a:gd name="connsiteY35" fmla="*/ 285655 h 707326"/>
                <a:gd name="connsiteX36" fmla="*/ 261938 w 931164"/>
                <a:gd name="connsiteY36" fmla="*/ 286512 h 707326"/>
                <a:gd name="connsiteX37" fmla="*/ 259556 w 931164"/>
                <a:gd name="connsiteY37" fmla="*/ 287084 h 707326"/>
                <a:gd name="connsiteX38" fmla="*/ 255651 w 931164"/>
                <a:gd name="connsiteY38" fmla="*/ 287655 h 707326"/>
                <a:gd name="connsiteX39" fmla="*/ 253651 w 931164"/>
                <a:gd name="connsiteY39" fmla="*/ 287941 h 707326"/>
                <a:gd name="connsiteX40" fmla="*/ 247555 w 931164"/>
                <a:gd name="connsiteY40" fmla="*/ 288226 h 707326"/>
                <a:gd name="connsiteX41" fmla="*/ 157449 w 931164"/>
                <a:gd name="connsiteY41" fmla="*/ 288226 h 707326"/>
                <a:gd name="connsiteX42" fmla="*/ 157449 w 931164"/>
                <a:gd name="connsiteY42" fmla="*/ 363950 h 707326"/>
                <a:gd name="connsiteX43" fmla="*/ 96964 w 931164"/>
                <a:gd name="connsiteY43" fmla="*/ 424434 h 707326"/>
                <a:gd name="connsiteX44" fmla="*/ 0 w 931164"/>
                <a:gd name="connsiteY44" fmla="*/ 424434 h 707326"/>
                <a:gd name="connsiteX45" fmla="*/ 0 w 931164"/>
                <a:gd name="connsiteY45" fmla="*/ 707326 h 707326"/>
                <a:gd name="connsiteX46" fmla="*/ 930879 w 931164"/>
                <a:gd name="connsiteY46" fmla="*/ 707326 h 707326"/>
                <a:gd name="connsiteX47" fmla="*/ 930879 w 931164"/>
                <a:gd name="connsiteY47" fmla="*/ 114300 h 70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31164" h="707326">
                  <a:moveTo>
                    <a:pt x="931164" y="114300"/>
                  </a:moveTo>
                  <a:cubicBezTo>
                    <a:pt x="931164" y="51435"/>
                    <a:pt x="879348" y="0"/>
                    <a:pt x="816007" y="0"/>
                  </a:cubicBezTo>
                  <a:lnTo>
                    <a:pt x="308134" y="0"/>
                  </a:lnTo>
                  <a:lnTo>
                    <a:pt x="308134" y="143827"/>
                  </a:lnTo>
                  <a:lnTo>
                    <a:pt x="308229" y="143827"/>
                  </a:lnTo>
                  <a:lnTo>
                    <a:pt x="308229" y="206883"/>
                  </a:lnTo>
                  <a:lnTo>
                    <a:pt x="308229" y="219742"/>
                  </a:lnTo>
                  <a:lnTo>
                    <a:pt x="308229" y="227933"/>
                  </a:lnTo>
                  <a:cubicBezTo>
                    <a:pt x="308229" y="228314"/>
                    <a:pt x="308134" y="228790"/>
                    <a:pt x="308134" y="229171"/>
                  </a:cubicBezTo>
                  <a:lnTo>
                    <a:pt x="308134" y="230696"/>
                  </a:lnTo>
                  <a:cubicBezTo>
                    <a:pt x="308134" y="231267"/>
                    <a:pt x="308039" y="231838"/>
                    <a:pt x="307943" y="232410"/>
                  </a:cubicBezTo>
                  <a:cubicBezTo>
                    <a:pt x="307848" y="233363"/>
                    <a:pt x="307753" y="234315"/>
                    <a:pt x="307658" y="235363"/>
                  </a:cubicBezTo>
                  <a:cubicBezTo>
                    <a:pt x="307563" y="236410"/>
                    <a:pt x="307372" y="237363"/>
                    <a:pt x="307181" y="238411"/>
                  </a:cubicBezTo>
                  <a:cubicBezTo>
                    <a:pt x="306991" y="239363"/>
                    <a:pt x="306800" y="240316"/>
                    <a:pt x="306610" y="241268"/>
                  </a:cubicBezTo>
                  <a:cubicBezTo>
                    <a:pt x="306420" y="242221"/>
                    <a:pt x="306134" y="243173"/>
                    <a:pt x="305848" y="244221"/>
                  </a:cubicBezTo>
                  <a:cubicBezTo>
                    <a:pt x="305562" y="245173"/>
                    <a:pt x="305371" y="246031"/>
                    <a:pt x="304991" y="246983"/>
                  </a:cubicBezTo>
                  <a:cubicBezTo>
                    <a:pt x="304705" y="247936"/>
                    <a:pt x="304324" y="248793"/>
                    <a:pt x="303943" y="249746"/>
                  </a:cubicBezTo>
                  <a:cubicBezTo>
                    <a:pt x="303562" y="250603"/>
                    <a:pt x="303276" y="251555"/>
                    <a:pt x="302895" y="252413"/>
                  </a:cubicBezTo>
                  <a:cubicBezTo>
                    <a:pt x="302514" y="253270"/>
                    <a:pt x="302038" y="254127"/>
                    <a:pt x="301657" y="254984"/>
                  </a:cubicBezTo>
                  <a:cubicBezTo>
                    <a:pt x="301180" y="255842"/>
                    <a:pt x="300800" y="256699"/>
                    <a:pt x="300324" y="257556"/>
                  </a:cubicBezTo>
                  <a:cubicBezTo>
                    <a:pt x="299847" y="258413"/>
                    <a:pt x="299371" y="259175"/>
                    <a:pt x="298799" y="260032"/>
                  </a:cubicBezTo>
                  <a:cubicBezTo>
                    <a:pt x="298323" y="260794"/>
                    <a:pt x="297752" y="261652"/>
                    <a:pt x="297275" y="262414"/>
                  </a:cubicBezTo>
                  <a:cubicBezTo>
                    <a:pt x="296704" y="263176"/>
                    <a:pt x="296133" y="263938"/>
                    <a:pt x="295561" y="264700"/>
                  </a:cubicBezTo>
                  <a:cubicBezTo>
                    <a:pt x="294990" y="265462"/>
                    <a:pt x="294418" y="266224"/>
                    <a:pt x="293751" y="266986"/>
                  </a:cubicBezTo>
                  <a:cubicBezTo>
                    <a:pt x="293180" y="267748"/>
                    <a:pt x="292513" y="268414"/>
                    <a:pt x="291846" y="269081"/>
                  </a:cubicBezTo>
                  <a:cubicBezTo>
                    <a:pt x="291179" y="269748"/>
                    <a:pt x="290513" y="270510"/>
                    <a:pt x="289846" y="271177"/>
                  </a:cubicBezTo>
                  <a:cubicBezTo>
                    <a:pt x="289179" y="271843"/>
                    <a:pt x="288417" y="272510"/>
                    <a:pt x="287655" y="273082"/>
                  </a:cubicBezTo>
                  <a:cubicBezTo>
                    <a:pt x="286988" y="273748"/>
                    <a:pt x="286227" y="274320"/>
                    <a:pt x="285560" y="274892"/>
                  </a:cubicBezTo>
                  <a:cubicBezTo>
                    <a:pt x="284798" y="275463"/>
                    <a:pt x="284036" y="276034"/>
                    <a:pt x="283179" y="276606"/>
                  </a:cubicBezTo>
                  <a:cubicBezTo>
                    <a:pt x="282416" y="277177"/>
                    <a:pt x="281654" y="277749"/>
                    <a:pt x="280892" y="278225"/>
                  </a:cubicBezTo>
                  <a:cubicBezTo>
                    <a:pt x="280035" y="278797"/>
                    <a:pt x="279178" y="279273"/>
                    <a:pt x="278321" y="279749"/>
                  </a:cubicBezTo>
                  <a:cubicBezTo>
                    <a:pt x="277559" y="280225"/>
                    <a:pt x="276796" y="280702"/>
                    <a:pt x="275940" y="281178"/>
                  </a:cubicBezTo>
                  <a:cubicBezTo>
                    <a:pt x="274987" y="281654"/>
                    <a:pt x="274130" y="282130"/>
                    <a:pt x="273177" y="282511"/>
                  </a:cubicBezTo>
                  <a:cubicBezTo>
                    <a:pt x="272320" y="282892"/>
                    <a:pt x="271558" y="283273"/>
                    <a:pt x="270701" y="283655"/>
                  </a:cubicBezTo>
                  <a:cubicBezTo>
                    <a:pt x="269748" y="284035"/>
                    <a:pt x="268700" y="284417"/>
                    <a:pt x="267653" y="284797"/>
                  </a:cubicBezTo>
                  <a:cubicBezTo>
                    <a:pt x="266891" y="285083"/>
                    <a:pt x="266033" y="285369"/>
                    <a:pt x="265272" y="285655"/>
                  </a:cubicBezTo>
                  <a:cubicBezTo>
                    <a:pt x="264129" y="286036"/>
                    <a:pt x="263080" y="286226"/>
                    <a:pt x="261938" y="286512"/>
                  </a:cubicBezTo>
                  <a:cubicBezTo>
                    <a:pt x="261176" y="286702"/>
                    <a:pt x="260414" y="286988"/>
                    <a:pt x="259556" y="287084"/>
                  </a:cubicBezTo>
                  <a:cubicBezTo>
                    <a:pt x="258223" y="287369"/>
                    <a:pt x="256890" y="287464"/>
                    <a:pt x="255651" y="287655"/>
                  </a:cubicBezTo>
                  <a:cubicBezTo>
                    <a:pt x="254984" y="287750"/>
                    <a:pt x="254318" y="287846"/>
                    <a:pt x="253651" y="287941"/>
                  </a:cubicBezTo>
                  <a:cubicBezTo>
                    <a:pt x="251651" y="288131"/>
                    <a:pt x="249650" y="288226"/>
                    <a:pt x="247555" y="288226"/>
                  </a:cubicBezTo>
                  <a:lnTo>
                    <a:pt x="157449" y="288226"/>
                  </a:lnTo>
                  <a:lnTo>
                    <a:pt x="157449" y="363950"/>
                  </a:lnTo>
                  <a:cubicBezTo>
                    <a:pt x="157449" y="397192"/>
                    <a:pt x="130207" y="424434"/>
                    <a:pt x="96964" y="424434"/>
                  </a:cubicBezTo>
                  <a:lnTo>
                    <a:pt x="0" y="424434"/>
                  </a:lnTo>
                  <a:lnTo>
                    <a:pt x="0" y="707326"/>
                  </a:lnTo>
                  <a:lnTo>
                    <a:pt x="930879" y="707326"/>
                  </a:lnTo>
                  <a:lnTo>
                    <a:pt x="930879" y="11430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3" name="Freeform: Shape 132">
              <a:extLst>
                <a:ext uri="{FF2B5EF4-FFF2-40B4-BE49-F238E27FC236}">
                  <a16:creationId xmlns:a16="http://schemas.microsoft.com/office/drawing/2014/main" id="{B3880A1B-9EB4-45B9-9C91-A7B0300BDEE2}"/>
                </a:ext>
              </a:extLst>
            </p:cNvPr>
            <p:cNvSpPr/>
            <p:nvPr/>
          </p:nvSpPr>
          <p:spPr>
            <a:xfrm>
              <a:off x="4648978" y="4562649"/>
              <a:ext cx="325278" cy="429958"/>
            </a:xfrm>
            <a:custGeom>
              <a:avLst/>
              <a:gdLst>
                <a:gd name="connsiteX0" fmla="*/ 211741 w 325278"/>
                <a:gd name="connsiteY0" fmla="*/ 95 h 429958"/>
                <a:gd name="connsiteX1" fmla="*/ 172593 w 325278"/>
                <a:gd name="connsiteY1" fmla="*/ 95 h 429958"/>
                <a:gd name="connsiteX2" fmla="*/ 107252 w 325278"/>
                <a:gd name="connsiteY2" fmla="*/ 95 h 429958"/>
                <a:gd name="connsiteX3" fmla="*/ 95155 w 325278"/>
                <a:gd name="connsiteY3" fmla="*/ 95 h 429958"/>
                <a:gd name="connsiteX4" fmla="*/ 0 w 325278"/>
                <a:gd name="connsiteY4" fmla="*/ 95 h 429958"/>
                <a:gd name="connsiteX5" fmla="*/ 11621 w 325278"/>
                <a:gd name="connsiteY5" fmla="*/ 34004 h 429958"/>
                <a:gd name="connsiteX6" fmla="*/ 11049 w 325278"/>
                <a:gd name="connsiteY6" fmla="*/ 232791 h 429958"/>
                <a:gd name="connsiteX7" fmla="*/ 11049 w 325278"/>
                <a:gd name="connsiteY7" fmla="*/ 236315 h 429958"/>
                <a:gd name="connsiteX8" fmla="*/ 11049 w 325278"/>
                <a:gd name="connsiteY8" fmla="*/ 237839 h 429958"/>
                <a:gd name="connsiteX9" fmla="*/ 11049 w 325278"/>
                <a:gd name="connsiteY9" fmla="*/ 237839 h 429958"/>
                <a:gd name="connsiteX10" fmla="*/ 11144 w 325278"/>
                <a:gd name="connsiteY10" fmla="*/ 239268 h 429958"/>
                <a:gd name="connsiteX11" fmla="*/ 11144 w 325278"/>
                <a:gd name="connsiteY11" fmla="*/ 239268 h 429958"/>
                <a:gd name="connsiteX12" fmla="*/ 11239 w 325278"/>
                <a:gd name="connsiteY12" fmla="*/ 240697 h 429958"/>
                <a:gd name="connsiteX13" fmla="*/ 11239 w 325278"/>
                <a:gd name="connsiteY13" fmla="*/ 240697 h 429958"/>
                <a:gd name="connsiteX14" fmla="*/ 11335 w 325278"/>
                <a:gd name="connsiteY14" fmla="*/ 242126 h 429958"/>
                <a:gd name="connsiteX15" fmla="*/ 11335 w 325278"/>
                <a:gd name="connsiteY15" fmla="*/ 242126 h 429958"/>
                <a:gd name="connsiteX16" fmla="*/ 11525 w 325278"/>
                <a:gd name="connsiteY16" fmla="*/ 243554 h 429958"/>
                <a:gd name="connsiteX17" fmla="*/ 11525 w 325278"/>
                <a:gd name="connsiteY17" fmla="*/ 243554 h 429958"/>
                <a:gd name="connsiteX18" fmla="*/ 11716 w 325278"/>
                <a:gd name="connsiteY18" fmla="*/ 244983 h 429958"/>
                <a:gd name="connsiteX19" fmla="*/ 11716 w 325278"/>
                <a:gd name="connsiteY19" fmla="*/ 244983 h 429958"/>
                <a:gd name="connsiteX20" fmla="*/ 12002 w 325278"/>
                <a:gd name="connsiteY20" fmla="*/ 246412 h 429958"/>
                <a:gd name="connsiteX21" fmla="*/ 12002 w 325278"/>
                <a:gd name="connsiteY21" fmla="*/ 246412 h 429958"/>
                <a:gd name="connsiteX22" fmla="*/ 12287 w 325278"/>
                <a:gd name="connsiteY22" fmla="*/ 247841 h 429958"/>
                <a:gd name="connsiteX23" fmla="*/ 12287 w 325278"/>
                <a:gd name="connsiteY23" fmla="*/ 247841 h 429958"/>
                <a:gd name="connsiteX24" fmla="*/ 12573 w 325278"/>
                <a:gd name="connsiteY24" fmla="*/ 249269 h 429958"/>
                <a:gd name="connsiteX25" fmla="*/ 12573 w 325278"/>
                <a:gd name="connsiteY25" fmla="*/ 249269 h 429958"/>
                <a:gd name="connsiteX26" fmla="*/ 12954 w 325278"/>
                <a:gd name="connsiteY26" fmla="*/ 250698 h 429958"/>
                <a:gd name="connsiteX27" fmla="*/ 12954 w 325278"/>
                <a:gd name="connsiteY27" fmla="*/ 250698 h 429958"/>
                <a:gd name="connsiteX28" fmla="*/ 64294 w 325278"/>
                <a:gd name="connsiteY28" fmla="*/ 293751 h 429958"/>
                <a:gd name="connsiteX29" fmla="*/ 64294 w 325278"/>
                <a:gd name="connsiteY29" fmla="*/ 293751 h 429958"/>
                <a:gd name="connsiteX30" fmla="*/ 65722 w 325278"/>
                <a:gd name="connsiteY30" fmla="*/ 293846 h 429958"/>
                <a:gd name="connsiteX31" fmla="*/ 65722 w 325278"/>
                <a:gd name="connsiteY31" fmla="*/ 293846 h 429958"/>
                <a:gd name="connsiteX32" fmla="*/ 66199 w 325278"/>
                <a:gd name="connsiteY32" fmla="*/ 293846 h 429958"/>
                <a:gd name="connsiteX33" fmla="*/ 69342 w 325278"/>
                <a:gd name="connsiteY33" fmla="*/ 293941 h 429958"/>
                <a:gd name="connsiteX34" fmla="*/ 76771 w 325278"/>
                <a:gd name="connsiteY34" fmla="*/ 293941 h 429958"/>
                <a:gd name="connsiteX35" fmla="*/ 157734 w 325278"/>
                <a:gd name="connsiteY35" fmla="*/ 374904 h 429958"/>
                <a:gd name="connsiteX36" fmla="*/ 157734 w 325278"/>
                <a:gd name="connsiteY36" fmla="*/ 429959 h 429958"/>
                <a:gd name="connsiteX37" fmla="*/ 268510 w 325278"/>
                <a:gd name="connsiteY37" fmla="*/ 429959 h 429958"/>
                <a:gd name="connsiteX38" fmla="*/ 325279 w 325278"/>
                <a:gd name="connsiteY38" fmla="*/ 381476 h 429958"/>
                <a:gd name="connsiteX39" fmla="*/ 325279 w 325278"/>
                <a:gd name="connsiteY39" fmla="*/ 0 h 429958"/>
                <a:gd name="connsiteX40" fmla="*/ 211741 w 325278"/>
                <a:gd name="connsiteY40" fmla="*/ 0 h 42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5278" h="429958">
                  <a:moveTo>
                    <a:pt x="211741" y="95"/>
                  </a:moveTo>
                  <a:lnTo>
                    <a:pt x="172593" y="95"/>
                  </a:lnTo>
                  <a:lnTo>
                    <a:pt x="107252" y="95"/>
                  </a:lnTo>
                  <a:lnTo>
                    <a:pt x="95155" y="95"/>
                  </a:lnTo>
                  <a:lnTo>
                    <a:pt x="0" y="95"/>
                  </a:lnTo>
                  <a:cubicBezTo>
                    <a:pt x="7239" y="7906"/>
                    <a:pt x="11716" y="18764"/>
                    <a:pt x="11621" y="34004"/>
                  </a:cubicBezTo>
                  <a:lnTo>
                    <a:pt x="11049" y="232791"/>
                  </a:lnTo>
                  <a:lnTo>
                    <a:pt x="11049" y="236315"/>
                  </a:lnTo>
                  <a:lnTo>
                    <a:pt x="11049" y="237839"/>
                  </a:lnTo>
                  <a:lnTo>
                    <a:pt x="11049" y="237839"/>
                  </a:lnTo>
                  <a:lnTo>
                    <a:pt x="11144" y="239268"/>
                  </a:lnTo>
                  <a:lnTo>
                    <a:pt x="11144" y="239268"/>
                  </a:lnTo>
                  <a:lnTo>
                    <a:pt x="11239" y="240697"/>
                  </a:lnTo>
                  <a:lnTo>
                    <a:pt x="11239" y="240697"/>
                  </a:lnTo>
                  <a:lnTo>
                    <a:pt x="11335" y="242126"/>
                  </a:lnTo>
                  <a:lnTo>
                    <a:pt x="11335" y="242126"/>
                  </a:lnTo>
                  <a:lnTo>
                    <a:pt x="11525" y="243554"/>
                  </a:lnTo>
                  <a:lnTo>
                    <a:pt x="11525" y="243554"/>
                  </a:lnTo>
                  <a:lnTo>
                    <a:pt x="11716" y="244983"/>
                  </a:lnTo>
                  <a:lnTo>
                    <a:pt x="11716" y="244983"/>
                  </a:lnTo>
                  <a:lnTo>
                    <a:pt x="12002" y="246412"/>
                  </a:lnTo>
                  <a:lnTo>
                    <a:pt x="12002" y="246412"/>
                  </a:lnTo>
                  <a:cubicBezTo>
                    <a:pt x="12097" y="246888"/>
                    <a:pt x="12192" y="247364"/>
                    <a:pt x="12287" y="247841"/>
                  </a:cubicBezTo>
                  <a:lnTo>
                    <a:pt x="12287" y="247841"/>
                  </a:lnTo>
                  <a:lnTo>
                    <a:pt x="12573" y="249269"/>
                  </a:lnTo>
                  <a:lnTo>
                    <a:pt x="12573" y="249269"/>
                  </a:lnTo>
                  <a:lnTo>
                    <a:pt x="12954" y="250698"/>
                  </a:lnTo>
                  <a:lnTo>
                    <a:pt x="12954" y="250698"/>
                  </a:lnTo>
                  <a:cubicBezTo>
                    <a:pt x="19145" y="273844"/>
                    <a:pt x="39434" y="291655"/>
                    <a:pt x="64294" y="293751"/>
                  </a:cubicBezTo>
                  <a:lnTo>
                    <a:pt x="64294" y="293751"/>
                  </a:lnTo>
                  <a:lnTo>
                    <a:pt x="65722" y="293846"/>
                  </a:lnTo>
                  <a:lnTo>
                    <a:pt x="65722" y="293846"/>
                  </a:lnTo>
                  <a:lnTo>
                    <a:pt x="66199" y="293846"/>
                  </a:lnTo>
                  <a:cubicBezTo>
                    <a:pt x="67342" y="293846"/>
                    <a:pt x="68199" y="293941"/>
                    <a:pt x="69342" y="293941"/>
                  </a:cubicBezTo>
                  <a:lnTo>
                    <a:pt x="76771" y="293941"/>
                  </a:lnTo>
                  <a:cubicBezTo>
                    <a:pt x="121349" y="293941"/>
                    <a:pt x="157734" y="330327"/>
                    <a:pt x="157734" y="374904"/>
                  </a:cubicBezTo>
                  <a:lnTo>
                    <a:pt x="157734" y="429959"/>
                  </a:lnTo>
                  <a:lnTo>
                    <a:pt x="268510" y="429959"/>
                  </a:lnTo>
                  <a:cubicBezTo>
                    <a:pt x="297085" y="429959"/>
                    <a:pt x="320898" y="408813"/>
                    <a:pt x="325279" y="381476"/>
                  </a:cubicBezTo>
                  <a:cubicBezTo>
                    <a:pt x="325279" y="381476"/>
                    <a:pt x="325279" y="80201"/>
                    <a:pt x="325279" y="0"/>
                  </a:cubicBezTo>
                  <a:lnTo>
                    <a:pt x="211741"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4" name="Freeform: Shape 133">
              <a:extLst>
                <a:ext uri="{FF2B5EF4-FFF2-40B4-BE49-F238E27FC236}">
                  <a16:creationId xmlns:a16="http://schemas.microsoft.com/office/drawing/2014/main" id="{5BC2B00C-9F8A-4C22-AADA-E14BA6C13698}"/>
                </a:ext>
              </a:extLst>
            </p:cNvPr>
            <p:cNvSpPr/>
            <p:nvPr/>
          </p:nvSpPr>
          <p:spPr>
            <a:xfrm>
              <a:off x="4486386" y="4284043"/>
              <a:ext cx="276796" cy="278606"/>
            </a:xfrm>
            <a:custGeom>
              <a:avLst/>
              <a:gdLst>
                <a:gd name="connsiteX0" fmla="*/ 115158 w 276796"/>
                <a:gd name="connsiteY0" fmla="*/ 95 h 278606"/>
                <a:gd name="connsiteX1" fmla="*/ 0 w 276796"/>
                <a:gd name="connsiteY1" fmla="*/ 114395 h 278606"/>
                <a:gd name="connsiteX2" fmla="*/ 0 w 276796"/>
                <a:gd name="connsiteY2" fmla="*/ 164402 h 278606"/>
                <a:gd name="connsiteX3" fmla="*/ 191 w 276796"/>
                <a:gd name="connsiteY3" fmla="*/ 167545 h 278606"/>
                <a:gd name="connsiteX4" fmla="*/ 0 w 276796"/>
                <a:gd name="connsiteY4" fmla="*/ 170688 h 278606"/>
                <a:gd name="connsiteX5" fmla="*/ 0 w 276796"/>
                <a:gd name="connsiteY5" fmla="*/ 278606 h 278606"/>
                <a:gd name="connsiteX6" fmla="*/ 115158 w 276796"/>
                <a:gd name="connsiteY6" fmla="*/ 278606 h 278606"/>
                <a:gd name="connsiteX7" fmla="*/ 154305 w 276796"/>
                <a:gd name="connsiteY7" fmla="*/ 278606 h 278606"/>
                <a:gd name="connsiteX8" fmla="*/ 276797 w 276796"/>
                <a:gd name="connsiteY8" fmla="*/ 278606 h 278606"/>
                <a:gd name="connsiteX9" fmla="*/ 276797 w 276796"/>
                <a:gd name="connsiteY9" fmla="*/ 0 h 278606"/>
                <a:gd name="connsiteX10" fmla="*/ 115158 w 276796"/>
                <a:gd name="connsiteY10" fmla="*/ 0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6796" h="278606">
                  <a:moveTo>
                    <a:pt x="115158" y="95"/>
                  </a:moveTo>
                  <a:cubicBezTo>
                    <a:pt x="51816" y="95"/>
                    <a:pt x="0" y="51530"/>
                    <a:pt x="0" y="114395"/>
                  </a:cubicBezTo>
                  <a:lnTo>
                    <a:pt x="0" y="164402"/>
                  </a:lnTo>
                  <a:cubicBezTo>
                    <a:pt x="0" y="165449"/>
                    <a:pt x="95" y="166497"/>
                    <a:pt x="191" y="167545"/>
                  </a:cubicBezTo>
                  <a:cubicBezTo>
                    <a:pt x="95" y="168593"/>
                    <a:pt x="0" y="169640"/>
                    <a:pt x="0" y="170688"/>
                  </a:cubicBezTo>
                  <a:lnTo>
                    <a:pt x="0" y="278606"/>
                  </a:lnTo>
                  <a:lnTo>
                    <a:pt x="115158" y="278606"/>
                  </a:lnTo>
                  <a:lnTo>
                    <a:pt x="154305" y="278606"/>
                  </a:lnTo>
                  <a:lnTo>
                    <a:pt x="276797" y="278606"/>
                  </a:lnTo>
                  <a:lnTo>
                    <a:pt x="276797" y="0"/>
                  </a:lnTo>
                  <a:lnTo>
                    <a:pt x="11515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5" name="Freeform: Shape 134">
              <a:extLst>
                <a:ext uri="{FF2B5EF4-FFF2-40B4-BE49-F238E27FC236}">
                  <a16:creationId xmlns:a16="http://schemas.microsoft.com/office/drawing/2014/main" id="{A918E8A8-378C-4B35-8CB9-04D03B86D1E2}"/>
                </a:ext>
              </a:extLst>
            </p:cNvPr>
            <p:cNvSpPr/>
            <p:nvPr/>
          </p:nvSpPr>
          <p:spPr>
            <a:xfrm>
              <a:off x="4651074" y="3828367"/>
              <a:ext cx="633888" cy="734377"/>
            </a:xfrm>
            <a:custGeom>
              <a:avLst/>
              <a:gdLst>
                <a:gd name="connsiteX0" fmla="*/ 575024 w 633888"/>
                <a:gd name="connsiteY0" fmla="*/ 0 h 734377"/>
                <a:gd name="connsiteX1" fmla="*/ 472916 w 633888"/>
                <a:gd name="connsiteY1" fmla="*/ 0 h 734377"/>
                <a:gd name="connsiteX2" fmla="*/ 273463 w 633888"/>
                <a:gd name="connsiteY2" fmla="*/ 0 h 734377"/>
                <a:gd name="connsiteX3" fmla="*/ 247079 w 633888"/>
                <a:gd name="connsiteY3" fmla="*/ 0 h 734377"/>
                <a:gd name="connsiteX4" fmla="*/ 233648 w 633888"/>
                <a:gd name="connsiteY4" fmla="*/ 857 h 734377"/>
                <a:gd name="connsiteX5" fmla="*/ 82487 w 633888"/>
                <a:gd name="connsiteY5" fmla="*/ 1238 h 734377"/>
                <a:gd name="connsiteX6" fmla="*/ 762 w 633888"/>
                <a:gd name="connsiteY6" fmla="*/ 762 h 734377"/>
                <a:gd name="connsiteX7" fmla="*/ 762 w 633888"/>
                <a:gd name="connsiteY7" fmla="*/ 141637 h 734377"/>
                <a:gd name="connsiteX8" fmla="*/ 0 w 633888"/>
                <a:gd name="connsiteY8" fmla="*/ 141637 h 734377"/>
                <a:gd name="connsiteX9" fmla="*/ 0 w 633888"/>
                <a:gd name="connsiteY9" fmla="*/ 455771 h 734377"/>
                <a:gd name="connsiteX10" fmla="*/ 93250 w 633888"/>
                <a:gd name="connsiteY10" fmla="*/ 455771 h 734377"/>
                <a:gd name="connsiteX11" fmla="*/ 105346 w 633888"/>
                <a:gd name="connsiteY11" fmla="*/ 455771 h 734377"/>
                <a:gd name="connsiteX12" fmla="*/ 110776 w 633888"/>
                <a:gd name="connsiteY12" fmla="*/ 455771 h 734377"/>
                <a:gd name="connsiteX13" fmla="*/ 110776 w 633888"/>
                <a:gd name="connsiteY13" fmla="*/ 734378 h 734377"/>
                <a:gd name="connsiteX14" fmla="*/ 182309 w 633888"/>
                <a:gd name="connsiteY14" fmla="*/ 734378 h 734377"/>
                <a:gd name="connsiteX15" fmla="*/ 218504 w 633888"/>
                <a:gd name="connsiteY15" fmla="*/ 734378 h 734377"/>
                <a:gd name="connsiteX16" fmla="*/ 324993 w 633888"/>
                <a:gd name="connsiteY16" fmla="*/ 734378 h 734377"/>
                <a:gd name="connsiteX17" fmla="*/ 324993 w 633888"/>
                <a:gd name="connsiteY17" fmla="*/ 711232 h 734377"/>
                <a:gd name="connsiteX18" fmla="*/ 437674 w 633888"/>
                <a:gd name="connsiteY18" fmla="*/ 615029 h 734377"/>
                <a:gd name="connsiteX19" fmla="*/ 633889 w 633888"/>
                <a:gd name="connsiteY19" fmla="*/ 615029 h 734377"/>
                <a:gd name="connsiteX20" fmla="*/ 633889 w 633888"/>
                <a:gd name="connsiteY20" fmla="*/ 512731 h 734377"/>
                <a:gd name="connsiteX21" fmla="*/ 633889 w 633888"/>
                <a:gd name="connsiteY21" fmla="*/ 232886 h 734377"/>
                <a:gd name="connsiteX22" fmla="*/ 633889 w 633888"/>
                <a:gd name="connsiteY22" fmla="*/ 58769 h 734377"/>
                <a:gd name="connsiteX23" fmla="*/ 575024 w 633888"/>
                <a:gd name="connsiteY23" fmla="*/ 0 h 73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3888" h="734377">
                  <a:moveTo>
                    <a:pt x="575024" y="0"/>
                  </a:moveTo>
                  <a:lnTo>
                    <a:pt x="472916" y="0"/>
                  </a:lnTo>
                  <a:lnTo>
                    <a:pt x="273463" y="0"/>
                  </a:lnTo>
                  <a:lnTo>
                    <a:pt x="247079" y="0"/>
                  </a:lnTo>
                  <a:cubicBezTo>
                    <a:pt x="242506" y="0"/>
                    <a:pt x="238030" y="381"/>
                    <a:pt x="233648" y="857"/>
                  </a:cubicBezTo>
                  <a:lnTo>
                    <a:pt x="82487" y="1238"/>
                  </a:lnTo>
                  <a:lnTo>
                    <a:pt x="762" y="762"/>
                  </a:lnTo>
                  <a:lnTo>
                    <a:pt x="762" y="141637"/>
                  </a:lnTo>
                  <a:lnTo>
                    <a:pt x="0" y="141637"/>
                  </a:lnTo>
                  <a:lnTo>
                    <a:pt x="0" y="455771"/>
                  </a:lnTo>
                  <a:lnTo>
                    <a:pt x="93250" y="455771"/>
                  </a:lnTo>
                  <a:lnTo>
                    <a:pt x="105346" y="455771"/>
                  </a:lnTo>
                  <a:lnTo>
                    <a:pt x="110776" y="455771"/>
                  </a:lnTo>
                  <a:lnTo>
                    <a:pt x="110776" y="734378"/>
                  </a:lnTo>
                  <a:lnTo>
                    <a:pt x="182309" y="734378"/>
                  </a:lnTo>
                  <a:lnTo>
                    <a:pt x="218504" y="734378"/>
                  </a:lnTo>
                  <a:lnTo>
                    <a:pt x="324993" y="734378"/>
                  </a:lnTo>
                  <a:lnTo>
                    <a:pt x="324993" y="711232"/>
                  </a:lnTo>
                  <a:cubicBezTo>
                    <a:pt x="333756" y="656939"/>
                    <a:pt x="381000" y="615029"/>
                    <a:pt x="437674" y="615029"/>
                  </a:cubicBezTo>
                  <a:lnTo>
                    <a:pt x="633889" y="615029"/>
                  </a:lnTo>
                  <a:lnTo>
                    <a:pt x="633889" y="512731"/>
                  </a:lnTo>
                  <a:lnTo>
                    <a:pt x="633889" y="232886"/>
                  </a:lnTo>
                  <a:lnTo>
                    <a:pt x="633889" y="58769"/>
                  </a:lnTo>
                  <a:cubicBezTo>
                    <a:pt x="633699" y="26384"/>
                    <a:pt x="607314" y="0"/>
                    <a:pt x="575024" y="0"/>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927089660"/>
      </p:ext>
    </p:extLst>
  </p:cSld>
  <p:clrMap bg1="lt1" tx1="dk1" bg2="lt2" tx2="dk2" accent1="accent1" accent2="accent2" accent3="accent3" accent4="accent4" accent5="accent5" accent6="accent6" hlink="hlink" folHlink="folHlink"/>
  <p:sldLayoutIdLst>
    <p:sldLayoutId id="2147488748" r:id="rId1"/>
    <p:sldLayoutId id="2147488749" r:id="rId2"/>
    <p:sldLayoutId id="2147488750" r:id="rId3"/>
    <p:sldLayoutId id="2147488751" r:id="rId4"/>
  </p:sldLayoutIdLst>
  <p:hf hdr="0" ftr="0" dt="0"/>
  <p:txStyles>
    <p:title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p:titleStyle>
    <p:body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3366FF"/>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100FE"/>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p:bodyStyle>
    <p:otherStyle>
      <a:defPPr>
        <a:defRPr lang="fr-FR"/>
      </a:defPPr>
      <a:lvl1pPr marL="0" algn="l" defTabSz="440284" rtl="0" eaLnBrk="1" latinLnBrk="0" hangingPunct="1">
        <a:defRPr sz="1733" kern="1200">
          <a:solidFill>
            <a:schemeClr val="tx1"/>
          </a:solidFill>
          <a:latin typeface="+mn-lt"/>
          <a:ea typeface="+mn-ea"/>
          <a:cs typeface="+mn-cs"/>
        </a:defRPr>
      </a:lvl1pPr>
      <a:lvl2pPr marL="440284" algn="l" defTabSz="440284" rtl="0" eaLnBrk="1" latinLnBrk="0" hangingPunct="1">
        <a:defRPr sz="1733" kern="1200">
          <a:solidFill>
            <a:schemeClr val="tx1"/>
          </a:solidFill>
          <a:latin typeface="+mn-lt"/>
          <a:ea typeface="+mn-ea"/>
          <a:cs typeface="+mn-cs"/>
        </a:defRPr>
      </a:lvl2pPr>
      <a:lvl3pPr marL="880567" algn="l" defTabSz="440284" rtl="0" eaLnBrk="1" latinLnBrk="0" hangingPunct="1">
        <a:defRPr sz="1733" kern="1200">
          <a:solidFill>
            <a:schemeClr val="tx1"/>
          </a:solidFill>
          <a:latin typeface="+mn-lt"/>
          <a:ea typeface="+mn-ea"/>
          <a:cs typeface="+mn-cs"/>
        </a:defRPr>
      </a:lvl3pPr>
      <a:lvl4pPr marL="1320851" algn="l" defTabSz="440284" rtl="0" eaLnBrk="1" latinLnBrk="0" hangingPunct="1">
        <a:defRPr sz="1733" kern="1200">
          <a:solidFill>
            <a:schemeClr val="tx1"/>
          </a:solidFill>
          <a:latin typeface="+mn-lt"/>
          <a:ea typeface="+mn-ea"/>
          <a:cs typeface="+mn-cs"/>
        </a:defRPr>
      </a:lvl4pPr>
      <a:lvl5pPr marL="1761134" algn="l" defTabSz="440284" rtl="0" eaLnBrk="1" latinLnBrk="0" hangingPunct="1">
        <a:defRPr sz="1733" kern="1200">
          <a:solidFill>
            <a:schemeClr val="tx1"/>
          </a:solidFill>
          <a:latin typeface="+mn-lt"/>
          <a:ea typeface="+mn-ea"/>
          <a:cs typeface="+mn-cs"/>
        </a:defRPr>
      </a:lvl5pPr>
      <a:lvl6pPr marL="2201418" algn="l" defTabSz="440284" rtl="0" eaLnBrk="1" latinLnBrk="0" hangingPunct="1">
        <a:defRPr sz="1733" kern="1200">
          <a:solidFill>
            <a:schemeClr val="tx1"/>
          </a:solidFill>
          <a:latin typeface="+mn-lt"/>
          <a:ea typeface="+mn-ea"/>
          <a:cs typeface="+mn-cs"/>
        </a:defRPr>
      </a:lvl6pPr>
      <a:lvl7pPr marL="2641702" algn="l" defTabSz="440284" rtl="0" eaLnBrk="1" latinLnBrk="0" hangingPunct="1">
        <a:defRPr sz="1733" kern="1200">
          <a:solidFill>
            <a:schemeClr val="tx1"/>
          </a:solidFill>
          <a:latin typeface="+mn-lt"/>
          <a:ea typeface="+mn-ea"/>
          <a:cs typeface="+mn-cs"/>
        </a:defRPr>
      </a:lvl7pPr>
      <a:lvl8pPr marL="3081985" algn="l" defTabSz="440284" rtl="0" eaLnBrk="1" latinLnBrk="0" hangingPunct="1">
        <a:defRPr sz="1733" kern="1200">
          <a:solidFill>
            <a:schemeClr val="tx1"/>
          </a:solidFill>
          <a:latin typeface="+mn-lt"/>
          <a:ea typeface="+mn-ea"/>
          <a:cs typeface="+mn-cs"/>
        </a:defRPr>
      </a:lvl8pPr>
      <a:lvl9pPr marL="3522269" algn="l" defTabSz="440284" rtl="0" eaLnBrk="1" latinLnBrk="0" hangingPunct="1">
        <a:defRPr sz="173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5AA23E-9F3B-4705-91CC-5E7E5423DC71}"/>
              </a:ext>
            </a:extLst>
          </p:cNvPr>
          <p:cNvPicPr>
            <a:picLocks noChangeAspect="1"/>
          </p:cNvPicPr>
          <p:nvPr userDrawn="1"/>
        </p:nvPicPr>
        <p:blipFill>
          <a:blip r:embed="rId7"/>
          <a:stretch>
            <a:fillRect/>
          </a:stretch>
        </p:blipFill>
        <p:spPr>
          <a:xfrm>
            <a:off x="0" y="0"/>
            <a:ext cx="9906000" cy="835819"/>
          </a:xfrm>
          <a:prstGeom prst="rect">
            <a:avLst/>
          </a:prstGeom>
        </p:spPr>
      </p:pic>
      <p:sp>
        <p:nvSpPr>
          <p:cNvPr id="2" name="Espace réservé du numéro de diapositive 1"/>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a:t>
            </a:fld>
            <a:endParaRPr lang="en-US" dirty="0"/>
          </a:p>
        </p:txBody>
      </p:sp>
      <p:sp>
        <p:nvSpPr>
          <p:cNvPr id="5" name="Title Placeholder 4"/>
          <p:cNvSpPr>
            <a:spLocks noGrp="1"/>
          </p:cNvSpPr>
          <p:nvPr>
            <p:ph type="title"/>
          </p:nvPr>
        </p:nvSpPr>
        <p:spPr>
          <a:xfrm>
            <a:off x="540000" y="108000"/>
            <a:ext cx="8543925" cy="336550"/>
          </a:xfrm>
          <a:prstGeom prst="rect">
            <a:avLst/>
          </a:prstGeom>
        </p:spPr>
        <p:txBody>
          <a:bodyPr vert="horz" lIns="72000" tIns="36000" rIns="72000" bIns="36000" rtlCol="0" anchor="t">
            <a:noAutofit/>
          </a:bodyPr>
          <a:lstStyle/>
          <a:p>
            <a:pPr lvl="0"/>
            <a:r>
              <a:rPr lang="en-US" dirty="0"/>
              <a:t>Click to edit Master title style</a:t>
            </a:r>
            <a:endParaRPr lang="nl-NL" dirty="0"/>
          </a:p>
        </p:txBody>
      </p:sp>
      <p:sp>
        <p:nvSpPr>
          <p:cNvPr id="3" name="Text Placeholder 2"/>
          <p:cNvSpPr>
            <a:spLocks noGrp="1"/>
          </p:cNvSpPr>
          <p:nvPr>
            <p:ph type="body" idx="1"/>
          </p:nvPr>
        </p:nvSpPr>
        <p:spPr>
          <a:xfrm>
            <a:off x="539999" y="1080000"/>
            <a:ext cx="9000000" cy="4351338"/>
          </a:xfrm>
          <a:prstGeom prst="rect">
            <a:avLst/>
          </a:prstGeom>
        </p:spPr>
        <p:txBody>
          <a:bodyPr vert="horz" lIns="91440" tIns="45720" rIns="91440" bIns="45720" rtlCol="0">
            <a:noAutofit/>
          </a:bodyPr>
          <a:lstStyle/>
          <a:p>
            <a:pPr lvl="0"/>
            <a:r>
              <a:rPr lang="en-US" dirty="0"/>
              <a:t>Edit Master text styles</a:t>
            </a:r>
          </a:p>
          <a:p>
            <a:pPr lvl="1"/>
            <a:r>
              <a:rPr lang="en-US" dirty="0"/>
              <a:t>[Add text]</a:t>
            </a:r>
          </a:p>
          <a:p>
            <a:pPr lvl="2"/>
            <a:r>
              <a:rPr lang="en-US" dirty="0"/>
              <a:t>[Add text]</a:t>
            </a:r>
          </a:p>
          <a:p>
            <a:pPr lvl="3"/>
            <a:r>
              <a:rPr lang="en-US" dirty="0"/>
              <a:t>[Add text]</a:t>
            </a:r>
          </a:p>
        </p:txBody>
      </p:sp>
      <p:grpSp>
        <p:nvGrpSpPr>
          <p:cNvPr id="45" name="Graphic 3">
            <a:extLst>
              <a:ext uri="{FF2B5EF4-FFF2-40B4-BE49-F238E27FC236}">
                <a16:creationId xmlns:a16="http://schemas.microsoft.com/office/drawing/2014/main" id="{56B033C0-3928-468B-8CF6-1496F52E0712}"/>
              </a:ext>
            </a:extLst>
          </p:cNvPr>
          <p:cNvGrpSpPr>
            <a:grpSpLocks noChangeAspect="1"/>
          </p:cNvGrpSpPr>
          <p:nvPr userDrawn="1"/>
        </p:nvGrpSpPr>
        <p:grpSpPr>
          <a:xfrm>
            <a:off x="8928000" y="20857"/>
            <a:ext cx="857650" cy="792366"/>
            <a:chOff x="66025" y="-34306"/>
            <a:chExt cx="6381750" cy="5895975"/>
          </a:xfrm>
        </p:grpSpPr>
        <p:sp>
          <p:nvSpPr>
            <p:cNvPr id="47" name="Freeform: Shape 46">
              <a:extLst>
                <a:ext uri="{FF2B5EF4-FFF2-40B4-BE49-F238E27FC236}">
                  <a16:creationId xmlns:a16="http://schemas.microsoft.com/office/drawing/2014/main" id="{8FFBD3D4-4671-45AB-B604-0CEAAC63B7C9}"/>
                </a:ext>
              </a:extLst>
            </p:cNvPr>
            <p:cNvSpPr/>
            <p:nvPr/>
          </p:nvSpPr>
          <p:spPr>
            <a:xfrm>
              <a:off x="5751687" y="4420250"/>
              <a:ext cx="484155" cy="202882"/>
            </a:xfrm>
            <a:custGeom>
              <a:avLst/>
              <a:gdLst>
                <a:gd name="connsiteX0" fmla="*/ 426530 w 484155"/>
                <a:gd name="connsiteY0" fmla="*/ 0 h 202882"/>
                <a:gd name="connsiteX1" fmla="*/ 396050 w 484155"/>
                <a:gd name="connsiteY1" fmla="*/ 0 h 202882"/>
                <a:gd name="connsiteX2" fmla="*/ 0 w 484155"/>
                <a:gd name="connsiteY2" fmla="*/ 95 h 202882"/>
                <a:gd name="connsiteX3" fmla="*/ 0 w 484155"/>
                <a:gd name="connsiteY3" fmla="*/ 196596 h 202882"/>
                <a:gd name="connsiteX4" fmla="*/ 476 w 484155"/>
                <a:gd name="connsiteY4" fmla="*/ 202882 h 202882"/>
                <a:gd name="connsiteX5" fmla="*/ 69152 w 484155"/>
                <a:gd name="connsiteY5" fmla="*/ 135255 h 202882"/>
                <a:gd name="connsiteX6" fmla="*/ 426530 w 484155"/>
                <a:gd name="connsiteY6" fmla="*/ 135350 h 202882"/>
                <a:gd name="connsiteX7" fmla="*/ 484156 w 484155"/>
                <a:gd name="connsiteY7" fmla="*/ 77724 h 202882"/>
                <a:gd name="connsiteX8" fmla="*/ 484156 w 484155"/>
                <a:gd name="connsiteY8" fmla="*/ 57721 h 202882"/>
                <a:gd name="connsiteX9" fmla="*/ 426530 w 484155"/>
                <a:gd name="connsiteY9" fmla="*/ 0 h 20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4155" h="202882">
                  <a:moveTo>
                    <a:pt x="426530" y="0"/>
                  </a:moveTo>
                  <a:lnTo>
                    <a:pt x="396050" y="0"/>
                  </a:lnTo>
                  <a:cubicBezTo>
                    <a:pt x="63913" y="0"/>
                    <a:pt x="40767" y="0"/>
                    <a:pt x="0" y="95"/>
                  </a:cubicBezTo>
                  <a:lnTo>
                    <a:pt x="0" y="196596"/>
                  </a:lnTo>
                  <a:cubicBezTo>
                    <a:pt x="571" y="196977"/>
                    <a:pt x="476" y="199930"/>
                    <a:pt x="476" y="202882"/>
                  </a:cubicBezTo>
                  <a:cubicBezTo>
                    <a:pt x="476" y="170497"/>
                    <a:pt x="7334" y="135255"/>
                    <a:pt x="69152" y="135255"/>
                  </a:cubicBezTo>
                  <a:lnTo>
                    <a:pt x="426530" y="135350"/>
                  </a:lnTo>
                  <a:cubicBezTo>
                    <a:pt x="458248" y="135350"/>
                    <a:pt x="484156" y="109442"/>
                    <a:pt x="484156" y="77724"/>
                  </a:cubicBezTo>
                  <a:lnTo>
                    <a:pt x="484156" y="57721"/>
                  </a:lnTo>
                  <a:cubicBezTo>
                    <a:pt x="484156" y="25908"/>
                    <a:pt x="458153" y="0"/>
                    <a:pt x="426530" y="0"/>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48" name="Freeform: Shape 47">
              <a:extLst>
                <a:ext uri="{FF2B5EF4-FFF2-40B4-BE49-F238E27FC236}">
                  <a16:creationId xmlns:a16="http://schemas.microsoft.com/office/drawing/2014/main" id="{70E968C3-6094-4563-9C29-65EB27A50039}"/>
                </a:ext>
              </a:extLst>
            </p:cNvPr>
            <p:cNvSpPr/>
            <p:nvPr/>
          </p:nvSpPr>
          <p:spPr>
            <a:xfrm>
              <a:off x="4971686" y="52273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49" name="Freeform: Shape 48">
              <a:extLst>
                <a:ext uri="{FF2B5EF4-FFF2-40B4-BE49-F238E27FC236}">
                  <a16:creationId xmlns:a16="http://schemas.microsoft.com/office/drawing/2014/main" id="{55A31E9F-A94F-45F8-BF93-D84A8C6DA807}"/>
                </a:ext>
              </a:extLst>
            </p:cNvPr>
            <p:cNvSpPr/>
            <p:nvPr/>
          </p:nvSpPr>
          <p:spPr>
            <a:xfrm>
              <a:off x="4507341" y="448711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0" name="Freeform: Shape 49">
              <a:extLst>
                <a:ext uri="{FF2B5EF4-FFF2-40B4-BE49-F238E27FC236}">
                  <a16:creationId xmlns:a16="http://schemas.microsoft.com/office/drawing/2014/main" id="{C2DB8481-8B23-479A-9514-240E6508D49C}"/>
                </a:ext>
              </a:extLst>
            </p:cNvPr>
            <p:cNvSpPr/>
            <p:nvPr/>
          </p:nvSpPr>
          <p:spPr>
            <a:xfrm>
              <a:off x="4659360" y="479953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1" name="Freeform: Shape 50">
              <a:extLst>
                <a:ext uri="{FF2B5EF4-FFF2-40B4-BE49-F238E27FC236}">
                  <a16:creationId xmlns:a16="http://schemas.microsoft.com/office/drawing/2014/main" id="{20BC56EA-7519-4612-A39E-81EBB7DD740C}"/>
                </a:ext>
              </a:extLst>
            </p:cNvPr>
            <p:cNvSpPr/>
            <p:nvPr/>
          </p:nvSpPr>
          <p:spPr>
            <a:xfrm>
              <a:off x="4806046" y="50789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2" name="Freeform: Shape 51">
              <a:extLst>
                <a:ext uri="{FF2B5EF4-FFF2-40B4-BE49-F238E27FC236}">
                  <a16:creationId xmlns:a16="http://schemas.microsoft.com/office/drawing/2014/main" id="{63C56C61-7E4E-4C7A-8C28-8EC4584AD35D}"/>
                </a:ext>
              </a:extLst>
            </p:cNvPr>
            <p:cNvSpPr/>
            <p:nvPr/>
          </p:nvSpPr>
          <p:spPr>
            <a:xfrm>
              <a:off x="539988" y="2223595"/>
              <a:ext cx="151257" cy="159829"/>
            </a:xfrm>
            <a:custGeom>
              <a:avLst/>
              <a:gdLst>
                <a:gd name="connsiteX0" fmla="*/ 151257 w 151257"/>
                <a:gd name="connsiteY0" fmla="*/ 159829 h 159829"/>
                <a:gd name="connsiteX1" fmla="*/ 151257 w 151257"/>
                <a:gd name="connsiteY1" fmla="*/ 83439 h 159829"/>
                <a:gd name="connsiteX2" fmla="*/ 67818 w 151257"/>
                <a:gd name="connsiteY2" fmla="*/ 0 h 159829"/>
                <a:gd name="connsiteX3" fmla="*/ 0 w 151257"/>
                <a:gd name="connsiteY3" fmla="*/ 0 h 159829"/>
                <a:gd name="connsiteX4" fmla="*/ 0 w 151257"/>
                <a:gd name="connsiteY4" fmla="*/ 76391 h 159829"/>
                <a:gd name="connsiteX5" fmla="*/ 83439 w 151257"/>
                <a:gd name="connsiteY5" fmla="*/ 159829 h 159829"/>
                <a:gd name="connsiteX6" fmla="*/ 151257 w 151257"/>
                <a:gd name="connsiteY6" fmla="*/ 159829 h 15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257" h="159829">
                  <a:moveTo>
                    <a:pt x="151257" y="159829"/>
                  </a:moveTo>
                  <a:lnTo>
                    <a:pt x="151257" y="83439"/>
                  </a:lnTo>
                  <a:cubicBezTo>
                    <a:pt x="151257" y="37529"/>
                    <a:pt x="113729" y="0"/>
                    <a:pt x="67818" y="0"/>
                  </a:cubicBezTo>
                  <a:lnTo>
                    <a:pt x="0" y="0"/>
                  </a:lnTo>
                  <a:lnTo>
                    <a:pt x="0" y="76391"/>
                  </a:lnTo>
                  <a:cubicBezTo>
                    <a:pt x="0" y="122301"/>
                    <a:pt x="37529" y="159829"/>
                    <a:pt x="83439" y="159829"/>
                  </a:cubicBezTo>
                  <a:lnTo>
                    <a:pt x="151257" y="159829"/>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3" name="Freeform: Shape 52">
              <a:extLst>
                <a:ext uri="{FF2B5EF4-FFF2-40B4-BE49-F238E27FC236}">
                  <a16:creationId xmlns:a16="http://schemas.microsoft.com/office/drawing/2014/main" id="{4805347C-EEE8-4911-8713-96A3756D3ABD}"/>
                </a:ext>
              </a:extLst>
            </p:cNvPr>
            <p:cNvSpPr/>
            <p:nvPr/>
          </p:nvSpPr>
          <p:spPr>
            <a:xfrm>
              <a:off x="243761" y="2223595"/>
              <a:ext cx="447484" cy="566261"/>
            </a:xfrm>
            <a:custGeom>
              <a:avLst/>
              <a:gdLst>
                <a:gd name="connsiteX0" fmla="*/ 83344 w 447484"/>
                <a:gd name="connsiteY0" fmla="*/ 566261 h 566261"/>
                <a:gd name="connsiteX1" fmla="*/ 364046 w 447484"/>
                <a:gd name="connsiteY1" fmla="*/ 566261 h 566261"/>
                <a:gd name="connsiteX2" fmla="*/ 447485 w 447484"/>
                <a:gd name="connsiteY2" fmla="*/ 482822 h 566261"/>
                <a:gd name="connsiteX3" fmla="*/ 447485 w 447484"/>
                <a:gd name="connsiteY3" fmla="*/ 240316 h 566261"/>
                <a:gd name="connsiteX4" fmla="*/ 447485 w 447484"/>
                <a:gd name="connsiteY4" fmla="*/ 159829 h 566261"/>
                <a:gd name="connsiteX5" fmla="*/ 379667 w 447484"/>
                <a:gd name="connsiteY5" fmla="*/ 159829 h 566261"/>
                <a:gd name="connsiteX6" fmla="*/ 375952 w 447484"/>
                <a:gd name="connsiteY6" fmla="*/ 159829 h 566261"/>
                <a:gd name="connsiteX7" fmla="*/ 372999 w 447484"/>
                <a:gd name="connsiteY7" fmla="*/ 159544 h 566261"/>
                <a:gd name="connsiteX8" fmla="*/ 296228 w 447484"/>
                <a:gd name="connsiteY8" fmla="*/ 76391 h 566261"/>
                <a:gd name="connsiteX9" fmla="*/ 296228 w 447484"/>
                <a:gd name="connsiteY9" fmla="*/ 0 h 566261"/>
                <a:gd name="connsiteX10" fmla="*/ 237458 w 447484"/>
                <a:gd name="connsiteY10" fmla="*/ 0 h 566261"/>
                <a:gd name="connsiteX11" fmla="*/ 156496 w 447484"/>
                <a:gd name="connsiteY11" fmla="*/ 78676 h 566261"/>
                <a:gd name="connsiteX12" fmla="*/ 77153 w 447484"/>
                <a:gd name="connsiteY12" fmla="*/ 159639 h 566261"/>
                <a:gd name="connsiteX13" fmla="*/ 0 w 447484"/>
                <a:gd name="connsiteY13" fmla="*/ 240506 h 566261"/>
                <a:gd name="connsiteX14" fmla="*/ 0 w 447484"/>
                <a:gd name="connsiteY14" fmla="*/ 482632 h 566261"/>
                <a:gd name="connsiteX15" fmla="*/ 83344 w 447484"/>
                <a:gd name="connsiteY15" fmla="*/ 566261 h 56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7484" h="566261">
                  <a:moveTo>
                    <a:pt x="83344" y="566261"/>
                  </a:moveTo>
                  <a:lnTo>
                    <a:pt x="364046" y="566261"/>
                  </a:lnTo>
                  <a:cubicBezTo>
                    <a:pt x="409956" y="566261"/>
                    <a:pt x="447485" y="528733"/>
                    <a:pt x="447485" y="482822"/>
                  </a:cubicBezTo>
                  <a:lnTo>
                    <a:pt x="447485" y="240316"/>
                  </a:lnTo>
                  <a:lnTo>
                    <a:pt x="447485" y="159829"/>
                  </a:lnTo>
                  <a:lnTo>
                    <a:pt x="379667" y="159829"/>
                  </a:lnTo>
                  <a:cubicBezTo>
                    <a:pt x="378428" y="159829"/>
                    <a:pt x="377190" y="159829"/>
                    <a:pt x="375952" y="159829"/>
                  </a:cubicBezTo>
                  <a:cubicBezTo>
                    <a:pt x="374999" y="159734"/>
                    <a:pt x="373951" y="159639"/>
                    <a:pt x="372999" y="159544"/>
                  </a:cubicBezTo>
                  <a:cubicBezTo>
                    <a:pt x="330232" y="156115"/>
                    <a:pt x="296228" y="120015"/>
                    <a:pt x="296228" y="76391"/>
                  </a:cubicBezTo>
                  <a:lnTo>
                    <a:pt x="296228" y="0"/>
                  </a:lnTo>
                  <a:lnTo>
                    <a:pt x="237458" y="0"/>
                  </a:lnTo>
                  <a:cubicBezTo>
                    <a:pt x="193643" y="0"/>
                    <a:pt x="157734" y="34957"/>
                    <a:pt x="156496" y="78676"/>
                  </a:cubicBezTo>
                  <a:cubicBezTo>
                    <a:pt x="155258" y="122110"/>
                    <a:pt x="120396" y="157543"/>
                    <a:pt x="77153" y="159639"/>
                  </a:cubicBezTo>
                  <a:cubicBezTo>
                    <a:pt x="33909" y="161734"/>
                    <a:pt x="0" y="197263"/>
                    <a:pt x="0" y="240506"/>
                  </a:cubicBezTo>
                  <a:lnTo>
                    <a:pt x="0" y="482632"/>
                  </a:lnTo>
                  <a:cubicBezTo>
                    <a:pt x="0" y="528733"/>
                    <a:pt x="37529" y="566261"/>
                    <a:pt x="83344" y="566261"/>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4" name="Freeform: Shape 53">
              <a:extLst>
                <a:ext uri="{FF2B5EF4-FFF2-40B4-BE49-F238E27FC236}">
                  <a16:creationId xmlns:a16="http://schemas.microsoft.com/office/drawing/2014/main" id="{FB9ADC9D-67CE-485B-9843-09372F3614C1}"/>
                </a:ext>
              </a:extLst>
            </p:cNvPr>
            <p:cNvSpPr/>
            <p:nvPr/>
          </p:nvSpPr>
          <p:spPr>
            <a:xfrm>
              <a:off x="718392" y="1652285"/>
              <a:ext cx="1079087" cy="1436369"/>
            </a:xfrm>
            <a:custGeom>
              <a:avLst/>
              <a:gdLst>
                <a:gd name="connsiteX0" fmla="*/ 235363 w 1079087"/>
                <a:gd name="connsiteY0" fmla="*/ 707612 h 1436369"/>
                <a:gd name="connsiteX1" fmla="*/ 366617 w 1079087"/>
                <a:gd name="connsiteY1" fmla="*/ 707612 h 1436369"/>
                <a:gd name="connsiteX2" fmla="*/ 373856 w 1079087"/>
                <a:gd name="connsiteY2" fmla="*/ 707326 h 1436369"/>
                <a:gd name="connsiteX3" fmla="*/ 387953 w 1079087"/>
                <a:gd name="connsiteY3" fmla="*/ 707326 h 1436369"/>
                <a:gd name="connsiteX4" fmla="*/ 388906 w 1079087"/>
                <a:gd name="connsiteY4" fmla="*/ 707422 h 1436369"/>
                <a:gd name="connsiteX5" fmla="*/ 463772 w 1079087"/>
                <a:gd name="connsiteY5" fmla="*/ 788194 h 1436369"/>
                <a:gd name="connsiteX6" fmla="*/ 463772 w 1079087"/>
                <a:gd name="connsiteY6" fmla="*/ 789527 h 1436369"/>
                <a:gd name="connsiteX7" fmla="*/ 386239 w 1079087"/>
                <a:gd name="connsiteY7" fmla="*/ 870490 h 1436369"/>
                <a:gd name="connsiteX8" fmla="*/ 306896 w 1079087"/>
                <a:gd name="connsiteY8" fmla="*/ 945166 h 1436369"/>
                <a:gd name="connsiteX9" fmla="*/ 226314 w 1079087"/>
                <a:gd name="connsiteY9" fmla="*/ 1017746 h 1436369"/>
                <a:gd name="connsiteX10" fmla="*/ 206407 w 1079087"/>
                <a:gd name="connsiteY10" fmla="*/ 1017746 h 1436369"/>
                <a:gd name="connsiteX11" fmla="*/ 146495 w 1079087"/>
                <a:gd name="connsiteY11" fmla="*/ 1077658 h 1436369"/>
                <a:gd name="connsiteX12" fmla="*/ 146495 w 1079087"/>
                <a:gd name="connsiteY12" fmla="*/ 1083850 h 1436369"/>
                <a:gd name="connsiteX13" fmla="*/ 206407 w 1079087"/>
                <a:gd name="connsiteY13" fmla="*/ 1143762 h 1436369"/>
                <a:gd name="connsiteX14" fmla="*/ 225362 w 1079087"/>
                <a:gd name="connsiteY14" fmla="*/ 1143762 h 1436369"/>
                <a:gd name="connsiteX15" fmla="*/ 306324 w 1079087"/>
                <a:gd name="connsiteY15" fmla="*/ 1224724 h 1436369"/>
                <a:gd name="connsiteX16" fmla="*/ 306324 w 1079087"/>
                <a:gd name="connsiteY16" fmla="*/ 1229392 h 1436369"/>
                <a:gd name="connsiteX17" fmla="*/ 225362 w 1079087"/>
                <a:gd name="connsiteY17" fmla="*/ 1310354 h 1436369"/>
                <a:gd name="connsiteX18" fmla="*/ 59912 w 1079087"/>
                <a:gd name="connsiteY18" fmla="*/ 1310354 h 1436369"/>
                <a:gd name="connsiteX19" fmla="*/ 0 w 1079087"/>
                <a:gd name="connsiteY19" fmla="*/ 1370266 h 1436369"/>
                <a:gd name="connsiteX20" fmla="*/ 0 w 1079087"/>
                <a:gd name="connsiteY20" fmla="*/ 1376458 h 1436369"/>
                <a:gd name="connsiteX21" fmla="*/ 59912 w 1079087"/>
                <a:gd name="connsiteY21" fmla="*/ 1436370 h 1436369"/>
                <a:gd name="connsiteX22" fmla="*/ 389954 w 1079087"/>
                <a:gd name="connsiteY22" fmla="*/ 1436370 h 1436369"/>
                <a:gd name="connsiteX23" fmla="*/ 397764 w 1079087"/>
                <a:gd name="connsiteY23" fmla="*/ 1436370 h 1436369"/>
                <a:gd name="connsiteX24" fmla="*/ 521208 w 1079087"/>
                <a:gd name="connsiteY24" fmla="*/ 1436370 h 1436369"/>
                <a:gd name="connsiteX25" fmla="*/ 603980 w 1079087"/>
                <a:gd name="connsiteY25" fmla="*/ 1363218 h 1436369"/>
                <a:gd name="connsiteX26" fmla="*/ 684371 w 1079087"/>
                <a:gd name="connsiteY26" fmla="*/ 1292162 h 1436369"/>
                <a:gd name="connsiteX27" fmla="*/ 838390 w 1079087"/>
                <a:gd name="connsiteY27" fmla="*/ 1292162 h 1436369"/>
                <a:gd name="connsiteX28" fmla="*/ 920782 w 1079087"/>
                <a:gd name="connsiteY28" fmla="*/ 1221581 h 1436369"/>
                <a:gd name="connsiteX29" fmla="*/ 998315 w 1079087"/>
                <a:gd name="connsiteY29" fmla="*/ 1153192 h 1436369"/>
                <a:gd name="connsiteX30" fmla="*/ 1079087 w 1079087"/>
                <a:gd name="connsiteY30" fmla="*/ 1069848 h 1436369"/>
                <a:gd name="connsiteX31" fmla="*/ 1079087 w 1079087"/>
                <a:gd name="connsiteY31" fmla="*/ 956310 h 1436369"/>
                <a:gd name="connsiteX32" fmla="*/ 998792 w 1079087"/>
                <a:gd name="connsiteY32" fmla="*/ 872966 h 1436369"/>
                <a:gd name="connsiteX33" fmla="*/ 921258 w 1079087"/>
                <a:gd name="connsiteY33" fmla="*/ 800672 h 1436369"/>
                <a:gd name="connsiteX34" fmla="*/ 840581 w 1079087"/>
                <a:gd name="connsiteY34" fmla="*/ 726186 h 1436369"/>
                <a:gd name="connsiteX35" fmla="*/ 761810 w 1079087"/>
                <a:gd name="connsiteY35" fmla="*/ 645223 h 1436369"/>
                <a:gd name="connsiteX36" fmla="*/ 761810 w 1079087"/>
                <a:gd name="connsiteY36" fmla="*/ 515969 h 1436369"/>
                <a:gd name="connsiteX37" fmla="*/ 684657 w 1079087"/>
                <a:gd name="connsiteY37" fmla="*/ 432816 h 1436369"/>
                <a:gd name="connsiteX38" fmla="*/ 609695 w 1079087"/>
                <a:gd name="connsiteY38" fmla="*/ 352044 h 1436369"/>
                <a:gd name="connsiteX39" fmla="*/ 609695 w 1079087"/>
                <a:gd name="connsiteY39" fmla="*/ 224980 h 1436369"/>
                <a:gd name="connsiteX40" fmla="*/ 527780 w 1079087"/>
                <a:gd name="connsiteY40" fmla="*/ 141541 h 1436369"/>
                <a:gd name="connsiteX41" fmla="*/ 449009 w 1079087"/>
                <a:gd name="connsiteY41" fmla="*/ 71818 h 1436369"/>
                <a:gd name="connsiteX42" fmla="*/ 366427 w 1079087"/>
                <a:gd name="connsiteY42" fmla="*/ 0 h 1436369"/>
                <a:gd name="connsiteX43" fmla="*/ 235363 w 1079087"/>
                <a:gd name="connsiteY43" fmla="*/ 0 h 1436369"/>
                <a:gd name="connsiteX44" fmla="*/ 151924 w 1079087"/>
                <a:gd name="connsiteY44" fmla="*/ 83439 h 1436369"/>
                <a:gd name="connsiteX45" fmla="*/ 151924 w 1079087"/>
                <a:gd name="connsiteY45" fmla="*/ 624268 h 1436369"/>
                <a:gd name="connsiteX46" fmla="*/ 235363 w 1079087"/>
                <a:gd name="connsiteY46" fmla="*/ 707612 h 143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79087" h="1436369">
                  <a:moveTo>
                    <a:pt x="235363" y="707612"/>
                  </a:moveTo>
                  <a:lnTo>
                    <a:pt x="366617" y="707612"/>
                  </a:lnTo>
                  <a:cubicBezTo>
                    <a:pt x="369094" y="707612"/>
                    <a:pt x="371475" y="707517"/>
                    <a:pt x="373856" y="707326"/>
                  </a:cubicBezTo>
                  <a:cubicBezTo>
                    <a:pt x="378809" y="706850"/>
                    <a:pt x="383000" y="706850"/>
                    <a:pt x="387953" y="707326"/>
                  </a:cubicBezTo>
                  <a:cubicBezTo>
                    <a:pt x="388239" y="707326"/>
                    <a:pt x="388620" y="707422"/>
                    <a:pt x="388906" y="707422"/>
                  </a:cubicBezTo>
                  <a:cubicBezTo>
                    <a:pt x="431292" y="710660"/>
                    <a:pt x="463772" y="745712"/>
                    <a:pt x="463772" y="788194"/>
                  </a:cubicBezTo>
                  <a:lnTo>
                    <a:pt x="463772" y="789527"/>
                  </a:lnTo>
                  <a:cubicBezTo>
                    <a:pt x="463772" y="832866"/>
                    <a:pt x="429578" y="868585"/>
                    <a:pt x="386239" y="870490"/>
                  </a:cubicBezTo>
                  <a:cubicBezTo>
                    <a:pt x="344900" y="872299"/>
                    <a:pt x="311182" y="904494"/>
                    <a:pt x="306896" y="945166"/>
                  </a:cubicBezTo>
                  <a:cubicBezTo>
                    <a:pt x="302514" y="986599"/>
                    <a:pt x="267938" y="1017746"/>
                    <a:pt x="226314" y="1017746"/>
                  </a:cubicBezTo>
                  <a:lnTo>
                    <a:pt x="206407" y="1017746"/>
                  </a:lnTo>
                  <a:cubicBezTo>
                    <a:pt x="173450" y="1017746"/>
                    <a:pt x="146495" y="1044702"/>
                    <a:pt x="146495" y="1077658"/>
                  </a:cubicBezTo>
                  <a:lnTo>
                    <a:pt x="146495" y="1083850"/>
                  </a:lnTo>
                  <a:cubicBezTo>
                    <a:pt x="146495" y="1116806"/>
                    <a:pt x="173450" y="1143762"/>
                    <a:pt x="206407" y="1143762"/>
                  </a:cubicBezTo>
                  <a:lnTo>
                    <a:pt x="225362" y="1143762"/>
                  </a:lnTo>
                  <a:cubicBezTo>
                    <a:pt x="269939" y="1143762"/>
                    <a:pt x="306324" y="1180148"/>
                    <a:pt x="306324" y="1224724"/>
                  </a:cubicBezTo>
                  <a:lnTo>
                    <a:pt x="306324" y="1229392"/>
                  </a:lnTo>
                  <a:cubicBezTo>
                    <a:pt x="306324" y="1273969"/>
                    <a:pt x="269939" y="1310354"/>
                    <a:pt x="225362" y="1310354"/>
                  </a:cubicBezTo>
                  <a:lnTo>
                    <a:pt x="59912" y="1310354"/>
                  </a:lnTo>
                  <a:cubicBezTo>
                    <a:pt x="26956" y="1310354"/>
                    <a:pt x="0" y="1337310"/>
                    <a:pt x="0" y="1370266"/>
                  </a:cubicBezTo>
                  <a:lnTo>
                    <a:pt x="0" y="1376458"/>
                  </a:lnTo>
                  <a:cubicBezTo>
                    <a:pt x="0" y="1409414"/>
                    <a:pt x="26956" y="1436370"/>
                    <a:pt x="59912" y="1436370"/>
                  </a:cubicBezTo>
                  <a:lnTo>
                    <a:pt x="389954" y="1436370"/>
                  </a:lnTo>
                  <a:lnTo>
                    <a:pt x="397764" y="1436370"/>
                  </a:lnTo>
                  <a:lnTo>
                    <a:pt x="521208" y="1436370"/>
                  </a:lnTo>
                  <a:cubicBezTo>
                    <a:pt x="563594" y="1436370"/>
                    <a:pt x="598932" y="1404271"/>
                    <a:pt x="603980" y="1363218"/>
                  </a:cubicBezTo>
                  <a:cubicBezTo>
                    <a:pt x="609028" y="1322451"/>
                    <a:pt x="643223" y="1292162"/>
                    <a:pt x="684371" y="1292162"/>
                  </a:cubicBezTo>
                  <a:lnTo>
                    <a:pt x="838390" y="1292162"/>
                  </a:lnTo>
                  <a:cubicBezTo>
                    <a:pt x="879920" y="1292162"/>
                    <a:pt x="914590" y="1261396"/>
                    <a:pt x="920782" y="1221581"/>
                  </a:cubicBezTo>
                  <a:cubicBezTo>
                    <a:pt x="926878" y="1182719"/>
                    <a:pt x="958977" y="1154335"/>
                    <a:pt x="998315" y="1153192"/>
                  </a:cubicBezTo>
                  <a:cubicBezTo>
                    <a:pt x="1042988" y="1151763"/>
                    <a:pt x="1079087" y="1114806"/>
                    <a:pt x="1079087" y="1069848"/>
                  </a:cubicBezTo>
                  <a:lnTo>
                    <a:pt x="1079087" y="956310"/>
                  </a:lnTo>
                  <a:cubicBezTo>
                    <a:pt x="1079087" y="911447"/>
                    <a:pt x="1043273" y="874586"/>
                    <a:pt x="998792" y="872966"/>
                  </a:cubicBezTo>
                  <a:cubicBezTo>
                    <a:pt x="958310" y="871442"/>
                    <a:pt x="925640" y="840962"/>
                    <a:pt x="921258" y="800672"/>
                  </a:cubicBezTo>
                  <a:cubicBezTo>
                    <a:pt x="916877" y="759619"/>
                    <a:pt x="882396" y="727329"/>
                    <a:pt x="840581" y="726186"/>
                  </a:cubicBezTo>
                  <a:cubicBezTo>
                    <a:pt x="796766" y="724948"/>
                    <a:pt x="761810" y="689038"/>
                    <a:pt x="761810" y="645223"/>
                  </a:cubicBezTo>
                  <a:lnTo>
                    <a:pt x="761810" y="515969"/>
                  </a:lnTo>
                  <a:cubicBezTo>
                    <a:pt x="761810" y="472154"/>
                    <a:pt x="727615" y="436055"/>
                    <a:pt x="684657" y="432816"/>
                  </a:cubicBezTo>
                  <a:cubicBezTo>
                    <a:pt x="642271" y="429577"/>
                    <a:pt x="609695" y="394525"/>
                    <a:pt x="609695" y="352044"/>
                  </a:cubicBezTo>
                  <a:lnTo>
                    <a:pt x="609695" y="224980"/>
                  </a:lnTo>
                  <a:cubicBezTo>
                    <a:pt x="609695" y="179641"/>
                    <a:pt x="572929" y="142399"/>
                    <a:pt x="527780" y="141541"/>
                  </a:cubicBezTo>
                  <a:cubicBezTo>
                    <a:pt x="487680" y="140875"/>
                    <a:pt x="454533" y="111538"/>
                    <a:pt x="449009" y="71818"/>
                  </a:cubicBezTo>
                  <a:cubicBezTo>
                    <a:pt x="443294" y="31337"/>
                    <a:pt x="408337" y="0"/>
                    <a:pt x="366427" y="0"/>
                  </a:cubicBezTo>
                  <a:lnTo>
                    <a:pt x="235363" y="0"/>
                  </a:lnTo>
                  <a:cubicBezTo>
                    <a:pt x="189452" y="0"/>
                    <a:pt x="151924" y="37528"/>
                    <a:pt x="151924" y="83439"/>
                  </a:cubicBezTo>
                  <a:lnTo>
                    <a:pt x="151924" y="624268"/>
                  </a:lnTo>
                  <a:cubicBezTo>
                    <a:pt x="151924" y="670084"/>
                    <a:pt x="189452" y="707612"/>
                    <a:pt x="235363" y="707612"/>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5" name="Freeform: Shape 54">
              <a:extLst>
                <a:ext uri="{FF2B5EF4-FFF2-40B4-BE49-F238E27FC236}">
                  <a16:creationId xmlns:a16="http://schemas.microsoft.com/office/drawing/2014/main" id="{47B7A1B4-FD2D-44A8-A32B-03E30BD09CF7}"/>
                </a:ext>
              </a:extLst>
            </p:cNvPr>
            <p:cNvSpPr/>
            <p:nvPr/>
          </p:nvSpPr>
          <p:spPr>
            <a:xfrm>
              <a:off x="4979019" y="1499219"/>
              <a:ext cx="450437" cy="290036"/>
            </a:xfrm>
            <a:custGeom>
              <a:avLst/>
              <a:gdLst>
                <a:gd name="connsiteX0" fmla="*/ 450438 w 450437"/>
                <a:gd name="connsiteY0" fmla="*/ 0 h 290036"/>
                <a:gd name="connsiteX1" fmla="*/ 70009 w 450437"/>
                <a:gd name="connsiteY1" fmla="*/ 0 h 290036"/>
                <a:gd name="connsiteX2" fmla="*/ 0 w 450437"/>
                <a:gd name="connsiteY2" fmla="*/ 70009 h 290036"/>
                <a:gd name="connsiteX3" fmla="*/ 0 w 450437"/>
                <a:gd name="connsiteY3" fmla="*/ 220028 h 290036"/>
                <a:gd name="connsiteX4" fmla="*/ 70009 w 450437"/>
                <a:gd name="connsiteY4" fmla="*/ 290036 h 290036"/>
                <a:gd name="connsiteX5" fmla="*/ 450438 w 450437"/>
                <a:gd name="connsiteY5" fmla="*/ 290036 h 290036"/>
                <a:gd name="connsiteX6" fmla="*/ 450438 w 450437"/>
                <a:gd name="connsiteY6" fmla="*/ 0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437" h="290036">
                  <a:moveTo>
                    <a:pt x="450438" y="0"/>
                  </a:moveTo>
                  <a:lnTo>
                    <a:pt x="70009" y="0"/>
                  </a:lnTo>
                  <a:cubicBezTo>
                    <a:pt x="31528" y="0"/>
                    <a:pt x="0" y="31528"/>
                    <a:pt x="0" y="70009"/>
                  </a:cubicBezTo>
                  <a:lnTo>
                    <a:pt x="0" y="220028"/>
                  </a:lnTo>
                  <a:cubicBezTo>
                    <a:pt x="0" y="258509"/>
                    <a:pt x="31528" y="290036"/>
                    <a:pt x="70009" y="290036"/>
                  </a:cubicBezTo>
                  <a:lnTo>
                    <a:pt x="450438" y="290036"/>
                  </a:lnTo>
                  <a:lnTo>
                    <a:pt x="45043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6" name="Freeform: Shape 55">
              <a:extLst>
                <a:ext uri="{FF2B5EF4-FFF2-40B4-BE49-F238E27FC236}">
                  <a16:creationId xmlns:a16="http://schemas.microsoft.com/office/drawing/2014/main" id="{577E858F-FC3D-459D-84E3-39455C9A7343}"/>
                </a:ext>
              </a:extLst>
            </p:cNvPr>
            <p:cNvSpPr/>
            <p:nvPr/>
          </p:nvSpPr>
          <p:spPr>
            <a:xfrm>
              <a:off x="4666981" y="1789445"/>
              <a:ext cx="762571" cy="290036"/>
            </a:xfrm>
            <a:custGeom>
              <a:avLst/>
              <a:gdLst>
                <a:gd name="connsiteX0" fmla="*/ 762476 w 762571"/>
                <a:gd name="connsiteY0" fmla="*/ 290036 h 290036"/>
                <a:gd name="connsiteX1" fmla="*/ 70009 w 762571"/>
                <a:gd name="connsiteY1" fmla="*/ 290036 h 290036"/>
                <a:gd name="connsiteX2" fmla="*/ 0 w 762571"/>
                <a:gd name="connsiteY2" fmla="*/ 220028 h 290036"/>
                <a:gd name="connsiteX3" fmla="*/ 0 w 762571"/>
                <a:gd name="connsiteY3" fmla="*/ 70009 h 290036"/>
                <a:gd name="connsiteX4" fmla="*/ 70009 w 762571"/>
                <a:gd name="connsiteY4" fmla="*/ 0 h 290036"/>
                <a:gd name="connsiteX5" fmla="*/ 208216 w 762571"/>
                <a:gd name="connsiteY5" fmla="*/ 0 h 290036"/>
                <a:gd name="connsiteX6" fmla="*/ 299847 w 762571"/>
                <a:gd name="connsiteY6" fmla="*/ 61531 h 290036"/>
                <a:gd name="connsiteX7" fmla="*/ 299847 w 762571"/>
                <a:gd name="connsiteY7" fmla="*/ 77629 h 290036"/>
                <a:gd name="connsiteX8" fmla="*/ 368046 w 762571"/>
                <a:gd name="connsiteY8" fmla="*/ 145828 h 290036"/>
                <a:gd name="connsiteX9" fmla="*/ 391763 w 762571"/>
                <a:gd name="connsiteY9" fmla="*/ 145828 h 290036"/>
                <a:gd name="connsiteX10" fmla="*/ 459962 w 762571"/>
                <a:gd name="connsiteY10" fmla="*/ 77629 h 290036"/>
                <a:gd name="connsiteX11" fmla="*/ 459962 w 762571"/>
                <a:gd name="connsiteY11" fmla="*/ 61531 h 290036"/>
                <a:gd name="connsiteX12" fmla="*/ 421005 w 762571"/>
                <a:gd name="connsiteY12" fmla="*/ 0 h 290036"/>
                <a:gd name="connsiteX13" fmla="*/ 762571 w 762571"/>
                <a:gd name="connsiteY13" fmla="*/ 0 h 290036"/>
                <a:gd name="connsiteX14" fmla="*/ 762571 w 762571"/>
                <a:gd name="connsiteY14" fmla="*/ 290036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2571" h="290036">
                  <a:moveTo>
                    <a:pt x="762476" y="290036"/>
                  </a:moveTo>
                  <a:lnTo>
                    <a:pt x="70009" y="290036"/>
                  </a:lnTo>
                  <a:cubicBezTo>
                    <a:pt x="31528" y="290036"/>
                    <a:pt x="0" y="258509"/>
                    <a:pt x="0" y="220028"/>
                  </a:cubicBezTo>
                  <a:lnTo>
                    <a:pt x="0" y="70009"/>
                  </a:lnTo>
                  <a:cubicBezTo>
                    <a:pt x="0" y="31528"/>
                    <a:pt x="31528" y="0"/>
                    <a:pt x="70009" y="0"/>
                  </a:cubicBezTo>
                  <a:lnTo>
                    <a:pt x="208216" y="0"/>
                  </a:lnTo>
                  <a:cubicBezTo>
                    <a:pt x="268224" y="1143"/>
                    <a:pt x="299847" y="34480"/>
                    <a:pt x="299847" y="61531"/>
                  </a:cubicBezTo>
                  <a:lnTo>
                    <a:pt x="299847" y="77629"/>
                  </a:lnTo>
                  <a:cubicBezTo>
                    <a:pt x="299847" y="115157"/>
                    <a:pt x="330517" y="145828"/>
                    <a:pt x="368046" y="145828"/>
                  </a:cubicBezTo>
                  <a:lnTo>
                    <a:pt x="391763" y="145828"/>
                  </a:lnTo>
                  <a:cubicBezTo>
                    <a:pt x="429292" y="145828"/>
                    <a:pt x="459962" y="115157"/>
                    <a:pt x="459962" y="77629"/>
                  </a:cubicBezTo>
                  <a:lnTo>
                    <a:pt x="459962" y="61531"/>
                  </a:lnTo>
                  <a:cubicBezTo>
                    <a:pt x="459962" y="34480"/>
                    <a:pt x="443960" y="10954"/>
                    <a:pt x="421005" y="0"/>
                  </a:cubicBezTo>
                  <a:lnTo>
                    <a:pt x="762571" y="0"/>
                  </a:lnTo>
                  <a:lnTo>
                    <a:pt x="762571" y="29003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7" name="Freeform: Shape 56">
              <a:extLst>
                <a:ext uri="{FF2B5EF4-FFF2-40B4-BE49-F238E27FC236}">
                  <a16:creationId xmlns:a16="http://schemas.microsoft.com/office/drawing/2014/main" id="{4D18E699-492E-4A0A-8F83-20CA3D9275C1}"/>
                </a:ext>
              </a:extLst>
            </p:cNvPr>
            <p:cNvSpPr/>
            <p:nvPr/>
          </p:nvSpPr>
          <p:spPr>
            <a:xfrm>
              <a:off x="4752787" y="2078719"/>
              <a:ext cx="676764" cy="280797"/>
            </a:xfrm>
            <a:custGeom>
              <a:avLst/>
              <a:gdLst>
                <a:gd name="connsiteX0" fmla="*/ 676764 w 676764"/>
                <a:gd name="connsiteY0" fmla="*/ 63056 h 280797"/>
                <a:gd name="connsiteX1" fmla="*/ 676764 w 676764"/>
                <a:gd name="connsiteY1" fmla="*/ 75914 h 280797"/>
                <a:gd name="connsiteX2" fmla="*/ 676764 w 676764"/>
                <a:gd name="connsiteY2" fmla="*/ 84106 h 280797"/>
                <a:gd name="connsiteX3" fmla="*/ 616281 w 676764"/>
                <a:gd name="connsiteY3" fmla="*/ 144590 h 280797"/>
                <a:gd name="connsiteX4" fmla="*/ 526174 w 676764"/>
                <a:gd name="connsiteY4" fmla="*/ 144590 h 280797"/>
                <a:gd name="connsiteX5" fmla="*/ 526174 w 676764"/>
                <a:gd name="connsiteY5" fmla="*/ 220313 h 280797"/>
                <a:gd name="connsiteX6" fmla="*/ 465691 w 676764"/>
                <a:gd name="connsiteY6" fmla="*/ 280797 h 280797"/>
                <a:gd name="connsiteX7" fmla="*/ 227566 w 676764"/>
                <a:gd name="connsiteY7" fmla="*/ 280797 h 280797"/>
                <a:gd name="connsiteX8" fmla="*/ 227566 w 676764"/>
                <a:gd name="connsiteY8" fmla="*/ 205073 h 280797"/>
                <a:gd name="connsiteX9" fmla="*/ 167082 w 676764"/>
                <a:gd name="connsiteY9" fmla="*/ 144590 h 280797"/>
                <a:gd name="connsiteX10" fmla="*/ 7348 w 676764"/>
                <a:gd name="connsiteY10" fmla="*/ 144590 h 280797"/>
                <a:gd name="connsiteX11" fmla="*/ 67832 w 676764"/>
                <a:gd name="connsiteY11" fmla="*/ 84106 h 280797"/>
                <a:gd name="connsiteX12" fmla="*/ 67832 w 676764"/>
                <a:gd name="connsiteY12" fmla="*/ 63056 h 280797"/>
                <a:gd name="connsiteX13" fmla="*/ 7348 w 676764"/>
                <a:gd name="connsiteY13" fmla="*/ 2572 h 280797"/>
                <a:gd name="connsiteX14" fmla="*/ 96502 w 676764"/>
                <a:gd name="connsiteY14" fmla="*/ 1905 h 280797"/>
                <a:gd name="connsiteX15" fmla="*/ 96502 w 676764"/>
                <a:gd name="connsiteY15" fmla="*/ 0 h 280797"/>
                <a:gd name="connsiteX16" fmla="*/ 465691 w 676764"/>
                <a:gd name="connsiteY16" fmla="*/ 0 h 280797"/>
                <a:gd name="connsiteX17" fmla="*/ 676764 w 676764"/>
                <a:gd name="connsiteY17" fmla="*/ 0 h 280797"/>
                <a:gd name="connsiteX18" fmla="*/ 676764 w 676764"/>
                <a:gd name="connsiteY18" fmla="*/ 63056 h 28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6764" h="280797">
                  <a:moveTo>
                    <a:pt x="676764" y="63056"/>
                  </a:moveTo>
                  <a:lnTo>
                    <a:pt x="676764" y="75914"/>
                  </a:lnTo>
                  <a:lnTo>
                    <a:pt x="676764" y="84106"/>
                  </a:lnTo>
                  <a:cubicBezTo>
                    <a:pt x="676764" y="117348"/>
                    <a:pt x="649523" y="144590"/>
                    <a:pt x="616281" y="144590"/>
                  </a:cubicBezTo>
                  <a:lnTo>
                    <a:pt x="526174" y="144590"/>
                  </a:lnTo>
                  <a:lnTo>
                    <a:pt x="526174" y="220313"/>
                  </a:lnTo>
                  <a:cubicBezTo>
                    <a:pt x="526174" y="253556"/>
                    <a:pt x="498933" y="280797"/>
                    <a:pt x="465691" y="280797"/>
                  </a:cubicBezTo>
                  <a:lnTo>
                    <a:pt x="227566" y="280797"/>
                  </a:lnTo>
                  <a:lnTo>
                    <a:pt x="227566" y="205073"/>
                  </a:lnTo>
                  <a:cubicBezTo>
                    <a:pt x="227566" y="171831"/>
                    <a:pt x="200324" y="144590"/>
                    <a:pt x="167082" y="144590"/>
                  </a:cubicBezTo>
                  <a:lnTo>
                    <a:pt x="7348" y="144590"/>
                  </a:lnTo>
                  <a:cubicBezTo>
                    <a:pt x="40590" y="144590"/>
                    <a:pt x="67832" y="117443"/>
                    <a:pt x="67832" y="84106"/>
                  </a:cubicBezTo>
                  <a:lnTo>
                    <a:pt x="67832" y="63056"/>
                  </a:lnTo>
                  <a:cubicBezTo>
                    <a:pt x="67832" y="29813"/>
                    <a:pt x="40590" y="2572"/>
                    <a:pt x="7348" y="2572"/>
                  </a:cubicBezTo>
                  <a:cubicBezTo>
                    <a:pt x="-18370" y="2572"/>
                    <a:pt x="26302" y="2286"/>
                    <a:pt x="96502" y="1905"/>
                  </a:cubicBezTo>
                  <a:lnTo>
                    <a:pt x="96502" y="0"/>
                  </a:lnTo>
                  <a:lnTo>
                    <a:pt x="465691" y="0"/>
                  </a:lnTo>
                  <a:lnTo>
                    <a:pt x="676764" y="0"/>
                  </a:lnTo>
                  <a:lnTo>
                    <a:pt x="676764" y="6305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8" name="Freeform: Shape 57">
              <a:extLst>
                <a:ext uri="{FF2B5EF4-FFF2-40B4-BE49-F238E27FC236}">
                  <a16:creationId xmlns:a16="http://schemas.microsoft.com/office/drawing/2014/main" id="{D57D48E2-D36D-4C65-8FB4-4F27AF98A90F}"/>
                </a:ext>
              </a:extLst>
            </p:cNvPr>
            <p:cNvSpPr/>
            <p:nvPr/>
          </p:nvSpPr>
          <p:spPr>
            <a:xfrm>
              <a:off x="4480672" y="2223214"/>
              <a:ext cx="495776" cy="136207"/>
            </a:xfrm>
            <a:custGeom>
              <a:avLst/>
              <a:gdLst>
                <a:gd name="connsiteX0" fmla="*/ 495776 w 495776"/>
                <a:gd name="connsiteY0" fmla="*/ 136208 h 136207"/>
                <a:gd name="connsiteX1" fmla="*/ 495776 w 495776"/>
                <a:gd name="connsiteY1" fmla="*/ 60484 h 136207"/>
                <a:gd name="connsiteX2" fmla="*/ 435292 w 495776"/>
                <a:gd name="connsiteY2" fmla="*/ 0 h 136207"/>
                <a:gd name="connsiteX3" fmla="*/ 89630 w 495776"/>
                <a:gd name="connsiteY3" fmla="*/ 0 h 136207"/>
                <a:gd name="connsiteX4" fmla="*/ 29146 w 495776"/>
                <a:gd name="connsiteY4" fmla="*/ 60484 h 136207"/>
                <a:gd name="connsiteX5" fmla="*/ 29146 w 495776"/>
                <a:gd name="connsiteY5" fmla="*/ 73914 h 136207"/>
                <a:gd name="connsiteX6" fmla="*/ 0 w 495776"/>
                <a:gd name="connsiteY6" fmla="*/ 136208 h 136207"/>
                <a:gd name="connsiteX7" fmla="*/ 495776 w 495776"/>
                <a:gd name="connsiteY7" fmla="*/ 136208 h 13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776" h="136207">
                  <a:moveTo>
                    <a:pt x="495776" y="136208"/>
                  </a:moveTo>
                  <a:lnTo>
                    <a:pt x="495776" y="60484"/>
                  </a:lnTo>
                  <a:cubicBezTo>
                    <a:pt x="495776" y="27242"/>
                    <a:pt x="468534" y="0"/>
                    <a:pt x="435292" y="0"/>
                  </a:cubicBezTo>
                  <a:lnTo>
                    <a:pt x="89630" y="0"/>
                  </a:lnTo>
                  <a:cubicBezTo>
                    <a:pt x="56388" y="0"/>
                    <a:pt x="29146" y="27242"/>
                    <a:pt x="29146" y="60484"/>
                  </a:cubicBezTo>
                  <a:lnTo>
                    <a:pt x="29146" y="73914"/>
                  </a:lnTo>
                  <a:cubicBezTo>
                    <a:pt x="29146" y="98870"/>
                    <a:pt x="17907" y="121253"/>
                    <a:pt x="0" y="136208"/>
                  </a:cubicBezTo>
                  <a:lnTo>
                    <a:pt x="495776" y="136208"/>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9" name="Freeform: Shape 58">
              <a:extLst>
                <a:ext uri="{FF2B5EF4-FFF2-40B4-BE49-F238E27FC236}">
                  <a16:creationId xmlns:a16="http://schemas.microsoft.com/office/drawing/2014/main" id="{CC95BA71-F64B-4E49-913A-83C7DB7E2B10}"/>
                </a:ext>
              </a:extLst>
            </p:cNvPr>
            <p:cNvSpPr/>
            <p:nvPr/>
          </p:nvSpPr>
          <p:spPr>
            <a:xfrm>
              <a:off x="3380820" y="2942637"/>
              <a:ext cx="1117568" cy="468344"/>
            </a:xfrm>
            <a:custGeom>
              <a:avLst/>
              <a:gdLst>
                <a:gd name="connsiteX0" fmla="*/ 1117568 w 1117568"/>
                <a:gd name="connsiteY0" fmla="*/ 208883 h 468344"/>
                <a:gd name="connsiteX1" fmla="*/ 1117568 w 1117568"/>
                <a:gd name="connsiteY1" fmla="*/ 303943 h 468344"/>
                <a:gd name="connsiteX2" fmla="*/ 1047559 w 1117568"/>
                <a:gd name="connsiteY2" fmla="*/ 303276 h 468344"/>
                <a:gd name="connsiteX3" fmla="*/ 1041273 w 1117568"/>
                <a:gd name="connsiteY3" fmla="*/ 303276 h 468344"/>
                <a:gd name="connsiteX4" fmla="*/ 960310 w 1117568"/>
                <a:gd name="connsiteY4" fmla="*/ 384238 h 468344"/>
                <a:gd name="connsiteX5" fmla="*/ 960310 w 1117568"/>
                <a:gd name="connsiteY5" fmla="*/ 398335 h 468344"/>
                <a:gd name="connsiteX6" fmla="*/ 890302 w 1117568"/>
                <a:gd name="connsiteY6" fmla="*/ 468344 h 468344"/>
                <a:gd name="connsiteX7" fmla="*/ 323088 w 1117568"/>
                <a:gd name="connsiteY7" fmla="*/ 468344 h 468344"/>
                <a:gd name="connsiteX8" fmla="*/ 322421 w 1117568"/>
                <a:gd name="connsiteY8" fmla="*/ 398335 h 468344"/>
                <a:gd name="connsiteX9" fmla="*/ 322421 w 1117568"/>
                <a:gd name="connsiteY9" fmla="*/ 384238 h 468344"/>
                <a:gd name="connsiteX10" fmla="*/ 241459 w 1117568"/>
                <a:gd name="connsiteY10" fmla="*/ 303276 h 468344"/>
                <a:gd name="connsiteX11" fmla="*/ 224695 w 1117568"/>
                <a:gd name="connsiteY11" fmla="*/ 303276 h 468344"/>
                <a:gd name="connsiteX12" fmla="*/ 154876 w 1117568"/>
                <a:gd name="connsiteY12" fmla="*/ 238887 h 468344"/>
                <a:gd name="connsiteX13" fmla="*/ 74104 w 1117568"/>
                <a:gd name="connsiteY13" fmla="*/ 164401 h 468344"/>
                <a:gd name="connsiteX14" fmla="*/ 70009 w 1117568"/>
                <a:gd name="connsiteY14" fmla="*/ 164401 h 468344"/>
                <a:gd name="connsiteX15" fmla="*/ 0 w 1117568"/>
                <a:gd name="connsiteY15" fmla="*/ 94393 h 468344"/>
                <a:gd name="connsiteX16" fmla="*/ 0 w 1117568"/>
                <a:gd name="connsiteY16" fmla="*/ 70009 h 468344"/>
                <a:gd name="connsiteX17" fmla="*/ 70009 w 1117568"/>
                <a:gd name="connsiteY17" fmla="*/ 0 h 468344"/>
                <a:gd name="connsiteX18" fmla="*/ 403003 w 1117568"/>
                <a:gd name="connsiteY18" fmla="*/ 0 h 468344"/>
                <a:gd name="connsiteX19" fmla="*/ 452533 w 1117568"/>
                <a:gd name="connsiteY19" fmla="*/ 0 h 468344"/>
                <a:gd name="connsiteX20" fmla="*/ 567880 w 1117568"/>
                <a:gd name="connsiteY20" fmla="*/ 0 h 468344"/>
                <a:gd name="connsiteX21" fmla="*/ 637699 w 1117568"/>
                <a:gd name="connsiteY21" fmla="*/ 64389 h 468344"/>
                <a:gd name="connsiteX22" fmla="*/ 718471 w 1117568"/>
                <a:gd name="connsiteY22" fmla="*/ 138874 h 468344"/>
                <a:gd name="connsiteX23" fmla="*/ 1047655 w 1117568"/>
                <a:gd name="connsiteY23" fmla="*/ 138874 h 468344"/>
                <a:gd name="connsiteX24" fmla="*/ 1117568 w 1117568"/>
                <a:gd name="connsiteY24" fmla="*/ 208883 h 46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7568" h="468344">
                  <a:moveTo>
                    <a:pt x="1117568" y="208883"/>
                  </a:moveTo>
                  <a:lnTo>
                    <a:pt x="1117568" y="303943"/>
                  </a:lnTo>
                  <a:lnTo>
                    <a:pt x="1047559" y="303276"/>
                  </a:lnTo>
                  <a:lnTo>
                    <a:pt x="1041273" y="303276"/>
                  </a:lnTo>
                  <a:cubicBezTo>
                    <a:pt x="996696" y="303276"/>
                    <a:pt x="960310" y="339662"/>
                    <a:pt x="960310" y="384238"/>
                  </a:cubicBezTo>
                  <a:lnTo>
                    <a:pt x="960310" y="398335"/>
                  </a:lnTo>
                  <a:cubicBezTo>
                    <a:pt x="960310" y="436816"/>
                    <a:pt x="928783" y="468344"/>
                    <a:pt x="890302" y="468344"/>
                  </a:cubicBezTo>
                  <a:lnTo>
                    <a:pt x="323088" y="468344"/>
                  </a:lnTo>
                  <a:lnTo>
                    <a:pt x="322421" y="398335"/>
                  </a:lnTo>
                  <a:lnTo>
                    <a:pt x="322421" y="384238"/>
                  </a:lnTo>
                  <a:cubicBezTo>
                    <a:pt x="322421" y="339662"/>
                    <a:pt x="286036" y="303276"/>
                    <a:pt x="241459" y="303276"/>
                  </a:cubicBezTo>
                  <a:lnTo>
                    <a:pt x="224695" y="303276"/>
                  </a:lnTo>
                  <a:cubicBezTo>
                    <a:pt x="188023" y="303276"/>
                    <a:pt x="157734" y="274796"/>
                    <a:pt x="154876" y="238887"/>
                  </a:cubicBezTo>
                  <a:cubicBezTo>
                    <a:pt x="151447" y="196691"/>
                    <a:pt x="116491" y="164401"/>
                    <a:pt x="74104" y="164401"/>
                  </a:cubicBezTo>
                  <a:lnTo>
                    <a:pt x="70009" y="164401"/>
                  </a:lnTo>
                  <a:cubicBezTo>
                    <a:pt x="31528" y="164401"/>
                    <a:pt x="0" y="132874"/>
                    <a:pt x="0" y="94393"/>
                  </a:cubicBezTo>
                  <a:lnTo>
                    <a:pt x="0" y="70009"/>
                  </a:lnTo>
                  <a:cubicBezTo>
                    <a:pt x="0" y="31528"/>
                    <a:pt x="31528" y="0"/>
                    <a:pt x="70009" y="0"/>
                  </a:cubicBezTo>
                  <a:lnTo>
                    <a:pt x="403003" y="0"/>
                  </a:lnTo>
                  <a:lnTo>
                    <a:pt x="452533" y="0"/>
                  </a:lnTo>
                  <a:lnTo>
                    <a:pt x="567880" y="0"/>
                  </a:lnTo>
                  <a:cubicBezTo>
                    <a:pt x="604456" y="0"/>
                    <a:pt x="634841" y="28480"/>
                    <a:pt x="637699" y="64389"/>
                  </a:cubicBezTo>
                  <a:cubicBezTo>
                    <a:pt x="641128" y="106585"/>
                    <a:pt x="676084" y="138874"/>
                    <a:pt x="718471" y="138874"/>
                  </a:cubicBezTo>
                  <a:lnTo>
                    <a:pt x="1047655" y="138874"/>
                  </a:lnTo>
                  <a:cubicBezTo>
                    <a:pt x="1086040" y="138874"/>
                    <a:pt x="1117568" y="170402"/>
                    <a:pt x="1117568" y="208883"/>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0" name="Freeform: Shape 59">
              <a:extLst>
                <a:ext uri="{FF2B5EF4-FFF2-40B4-BE49-F238E27FC236}">
                  <a16:creationId xmlns:a16="http://schemas.microsoft.com/office/drawing/2014/main" id="{8EA42EC0-CC00-472D-9C59-C262992F99D9}"/>
                </a:ext>
              </a:extLst>
            </p:cNvPr>
            <p:cNvSpPr/>
            <p:nvPr/>
          </p:nvSpPr>
          <p:spPr>
            <a:xfrm>
              <a:off x="4183110" y="3246961"/>
              <a:ext cx="781336" cy="280130"/>
            </a:xfrm>
            <a:custGeom>
              <a:avLst/>
              <a:gdLst>
                <a:gd name="connsiteX0" fmla="*/ 0 w 781336"/>
                <a:gd name="connsiteY0" fmla="*/ 164116 h 280130"/>
                <a:gd name="connsiteX1" fmla="*/ 0 w 781336"/>
                <a:gd name="connsiteY1" fmla="*/ 280130 h 280130"/>
                <a:gd name="connsiteX2" fmla="*/ 241363 w 781336"/>
                <a:gd name="connsiteY2" fmla="*/ 280130 h 280130"/>
                <a:gd name="connsiteX3" fmla="*/ 290894 w 781336"/>
                <a:gd name="connsiteY3" fmla="*/ 280130 h 280130"/>
                <a:gd name="connsiteX4" fmla="*/ 406241 w 781336"/>
                <a:gd name="connsiteY4" fmla="*/ 280130 h 280130"/>
                <a:gd name="connsiteX5" fmla="*/ 476060 w 781336"/>
                <a:gd name="connsiteY5" fmla="*/ 215741 h 280130"/>
                <a:gd name="connsiteX6" fmla="*/ 556832 w 781336"/>
                <a:gd name="connsiteY6" fmla="*/ 141256 h 280130"/>
                <a:gd name="connsiteX7" fmla="*/ 781336 w 781336"/>
                <a:gd name="connsiteY7" fmla="*/ 141256 h 280130"/>
                <a:gd name="connsiteX8" fmla="*/ 781336 w 781336"/>
                <a:gd name="connsiteY8" fmla="*/ 1524 h 280130"/>
                <a:gd name="connsiteX9" fmla="*/ 530162 w 781336"/>
                <a:gd name="connsiteY9" fmla="*/ 1524 h 280130"/>
                <a:gd name="connsiteX10" fmla="*/ 223647 w 781336"/>
                <a:gd name="connsiteY10" fmla="*/ 0 h 280130"/>
                <a:gd name="connsiteX11" fmla="*/ 157925 w 781336"/>
                <a:gd name="connsiteY11" fmla="*/ 80010 h 280130"/>
                <a:gd name="connsiteX12" fmla="*/ 157925 w 781336"/>
                <a:gd name="connsiteY12" fmla="*/ 94107 h 280130"/>
                <a:gd name="connsiteX13" fmla="*/ 87916 w 781336"/>
                <a:gd name="connsiteY13" fmla="*/ 164116 h 280130"/>
                <a:gd name="connsiteX14" fmla="*/ 0 w 781336"/>
                <a:gd name="connsiteY14" fmla="*/ 164116 h 28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1336" h="280130">
                  <a:moveTo>
                    <a:pt x="0" y="164116"/>
                  </a:moveTo>
                  <a:lnTo>
                    <a:pt x="0" y="280130"/>
                  </a:lnTo>
                  <a:lnTo>
                    <a:pt x="241363" y="280130"/>
                  </a:lnTo>
                  <a:lnTo>
                    <a:pt x="290894" y="280130"/>
                  </a:lnTo>
                  <a:lnTo>
                    <a:pt x="406241" y="280130"/>
                  </a:lnTo>
                  <a:cubicBezTo>
                    <a:pt x="442817" y="280130"/>
                    <a:pt x="473202" y="251651"/>
                    <a:pt x="476060" y="215741"/>
                  </a:cubicBezTo>
                  <a:cubicBezTo>
                    <a:pt x="479488" y="173546"/>
                    <a:pt x="514445" y="141256"/>
                    <a:pt x="556832" y="141256"/>
                  </a:cubicBezTo>
                  <a:lnTo>
                    <a:pt x="781336" y="141256"/>
                  </a:lnTo>
                  <a:lnTo>
                    <a:pt x="781336" y="1524"/>
                  </a:lnTo>
                  <a:lnTo>
                    <a:pt x="530162" y="1524"/>
                  </a:lnTo>
                  <a:lnTo>
                    <a:pt x="223647" y="0"/>
                  </a:lnTo>
                  <a:cubicBezTo>
                    <a:pt x="188500" y="8858"/>
                    <a:pt x="157925" y="42196"/>
                    <a:pt x="157925" y="80010"/>
                  </a:cubicBezTo>
                  <a:lnTo>
                    <a:pt x="157925" y="94107"/>
                  </a:lnTo>
                  <a:cubicBezTo>
                    <a:pt x="157925" y="132588"/>
                    <a:pt x="126397" y="164116"/>
                    <a:pt x="87916" y="164116"/>
                  </a:cubicBezTo>
                  <a:lnTo>
                    <a:pt x="0" y="164116"/>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1" name="Freeform: Shape 60">
              <a:extLst>
                <a:ext uri="{FF2B5EF4-FFF2-40B4-BE49-F238E27FC236}">
                  <a16:creationId xmlns:a16="http://schemas.microsoft.com/office/drawing/2014/main" id="{D8036831-E3F9-413C-82F8-1AAE8176253E}"/>
                </a:ext>
              </a:extLst>
            </p:cNvPr>
            <p:cNvSpPr/>
            <p:nvPr/>
          </p:nvSpPr>
          <p:spPr>
            <a:xfrm>
              <a:off x="3700479" y="2359612"/>
              <a:ext cx="1578101" cy="888872"/>
            </a:xfrm>
            <a:custGeom>
              <a:avLst/>
              <a:gdLst>
                <a:gd name="connsiteX0" fmla="*/ 1423702 w 1578101"/>
                <a:gd name="connsiteY0" fmla="*/ 828389 h 888872"/>
                <a:gd name="connsiteX1" fmla="*/ 1363218 w 1578101"/>
                <a:gd name="connsiteY1" fmla="*/ 888873 h 888872"/>
                <a:gd name="connsiteX2" fmla="*/ 1012793 w 1578101"/>
                <a:gd name="connsiteY2" fmla="*/ 888873 h 888872"/>
                <a:gd name="connsiteX3" fmla="*/ 797909 w 1578101"/>
                <a:gd name="connsiteY3" fmla="*/ 887063 h 888872"/>
                <a:gd name="connsiteX4" fmla="*/ 797909 w 1578101"/>
                <a:gd name="connsiteY4" fmla="*/ 792004 h 888872"/>
                <a:gd name="connsiteX5" fmla="*/ 727900 w 1578101"/>
                <a:gd name="connsiteY5" fmla="*/ 721995 h 888872"/>
                <a:gd name="connsiteX6" fmla="*/ 398716 w 1578101"/>
                <a:gd name="connsiteY6" fmla="*/ 721995 h 888872"/>
                <a:gd name="connsiteX7" fmla="*/ 317945 w 1578101"/>
                <a:gd name="connsiteY7" fmla="*/ 647509 h 888872"/>
                <a:gd name="connsiteX8" fmla="*/ 248126 w 1578101"/>
                <a:gd name="connsiteY8" fmla="*/ 583120 h 888872"/>
                <a:gd name="connsiteX9" fmla="*/ 132683 w 1578101"/>
                <a:gd name="connsiteY9" fmla="*/ 583120 h 888872"/>
                <a:gd name="connsiteX10" fmla="*/ 83153 w 1578101"/>
                <a:gd name="connsiteY10" fmla="*/ 583120 h 888872"/>
                <a:gd name="connsiteX11" fmla="*/ 0 w 1578101"/>
                <a:gd name="connsiteY11" fmla="*/ 583120 h 888872"/>
                <a:gd name="connsiteX12" fmla="*/ 0 w 1578101"/>
                <a:gd name="connsiteY12" fmla="*/ 60484 h 888872"/>
                <a:gd name="connsiteX13" fmla="*/ 60484 w 1578101"/>
                <a:gd name="connsiteY13" fmla="*/ 0 h 888872"/>
                <a:gd name="connsiteX14" fmla="*/ 1420939 w 1578101"/>
                <a:gd name="connsiteY14" fmla="*/ 0 h 888872"/>
                <a:gd name="connsiteX15" fmla="*/ 1420939 w 1578101"/>
                <a:gd name="connsiteY15" fmla="*/ 338328 h 888872"/>
                <a:gd name="connsiteX16" fmla="*/ 1420939 w 1578101"/>
                <a:gd name="connsiteY16" fmla="*/ 390716 h 888872"/>
                <a:gd name="connsiteX17" fmla="*/ 1481423 w 1578101"/>
                <a:gd name="connsiteY17" fmla="*/ 451199 h 888872"/>
                <a:gd name="connsiteX18" fmla="*/ 1575721 w 1578101"/>
                <a:gd name="connsiteY18" fmla="*/ 451199 h 888872"/>
                <a:gd name="connsiteX19" fmla="*/ 1578102 w 1578101"/>
                <a:gd name="connsiteY19" fmla="*/ 729996 h 888872"/>
                <a:gd name="connsiteX20" fmla="*/ 1496282 w 1578101"/>
                <a:gd name="connsiteY20" fmla="*/ 729996 h 888872"/>
                <a:gd name="connsiteX21" fmla="*/ 1423797 w 1578101"/>
                <a:gd name="connsiteY21" fmla="*/ 797624 h 888872"/>
                <a:gd name="connsiteX22" fmla="*/ 1423702 w 1578101"/>
                <a:gd name="connsiteY22" fmla="*/ 828389 h 88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8101" h="888872">
                  <a:moveTo>
                    <a:pt x="1423702" y="828389"/>
                  </a:moveTo>
                  <a:cubicBezTo>
                    <a:pt x="1423511" y="861632"/>
                    <a:pt x="1396460" y="888873"/>
                    <a:pt x="1363218" y="888873"/>
                  </a:cubicBezTo>
                  <a:lnTo>
                    <a:pt x="1012793" y="888873"/>
                  </a:lnTo>
                  <a:lnTo>
                    <a:pt x="797909" y="887063"/>
                  </a:lnTo>
                  <a:lnTo>
                    <a:pt x="797909" y="792004"/>
                  </a:lnTo>
                  <a:cubicBezTo>
                    <a:pt x="797909" y="753523"/>
                    <a:pt x="766381" y="721995"/>
                    <a:pt x="727900" y="721995"/>
                  </a:cubicBezTo>
                  <a:lnTo>
                    <a:pt x="398716" y="721995"/>
                  </a:lnTo>
                  <a:cubicBezTo>
                    <a:pt x="356425" y="721995"/>
                    <a:pt x="321373" y="689705"/>
                    <a:pt x="317945" y="647509"/>
                  </a:cubicBezTo>
                  <a:cubicBezTo>
                    <a:pt x="315087" y="611600"/>
                    <a:pt x="284797" y="583120"/>
                    <a:pt x="248126" y="583120"/>
                  </a:cubicBezTo>
                  <a:lnTo>
                    <a:pt x="132683" y="583120"/>
                  </a:lnTo>
                  <a:lnTo>
                    <a:pt x="83153" y="583120"/>
                  </a:lnTo>
                  <a:lnTo>
                    <a:pt x="0" y="583120"/>
                  </a:lnTo>
                  <a:lnTo>
                    <a:pt x="0" y="60484"/>
                  </a:lnTo>
                  <a:cubicBezTo>
                    <a:pt x="0" y="27242"/>
                    <a:pt x="27241" y="0"/>
                    <a:pt x="60484" y="0"/>
                  </a:cubicBezTo>
                  <a:lnTo>
                    <a:pt x="1420939" y="0"/>
                  </a:lnTo>
                  <a:lnTo>
                    <a:pt x="1420939" y="338328"/>
                  </a:lnTo>
                  <a:lnTo>
                    <a:pt x="1420939" y="390716"/>
                  </a:lnTo>
                  <a:cubicBezTo>
                    <a:pt x="1420939" y="423958"/>
                    <a:pt x="1448181" y="451199"/>
                    <a:pt x="1481423" y="451199"/>
                  </a:cubicBezTo>
                  <a:lnTo>
                    <a:pt x="1575721" y="451199"/>
                  </a:lnTo>
                  <a:lnTo>
                    <a:pt x="1578102" y="729996"/>
                  </a:lnTo>
                  <a:lnTo>
                    <a:pt x="1496282" y="729996"/>
                  </a:lnTo>
                  <a:cubicBezTo>
                    <a:pt x="1457801" y="729996"/>
                    <a:pt x="1423988" y="759047"/>
                    <a:pt x="1423797" y="797624"/>
                  </a:cubicBezTo>
                  <a:lnTo>
                    <a:pt x="1423702" y="828389"/>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2" name="Freeform: Shape 61">
              <a:extLst>
                <a:ext uri="{FF2B5EF4-FFF2-40B4-BE49-F238E27FC236}">
                  <a16:creationId xmlns:a16="http://schemas.microsoft.com/office/drawing/2014/main" id="{97E700EE-8996-4E37-AAEB-1EB990B7019B}"/>
                </a:ext>
              </a:extLst>
            </p:cNvPr>
            <p:cNvSpPr/>
            <p:nvPr/>
          </p:nvSpPr>
          <p:spPr>
            <a:xfrm>
              <a:off x="2589388" y="2358278"/>
              <a:ext cx="1112234" cy="1175003"/>
            </a:xfrm>
            <a:custGeom>
              <a:avLst/>
              <a:gdLst>
                <a:gd name="connsiteX0" fmla="*/ 162115 w 1112234"/>
                <a:gd name="connsiteY0" fmla="*/ 371475 h 1175003"/>
                <a:gd name="connsiteX1" fmla="*/ 162115 w 1112234"/>
                <a:gd name="connsiteY1" fmla="*/ 164402 h 1175003"/>
                <a:gd name="connsiteX2" fmla="*/ 219837 w 1112234"/>
                <a:gd name="connsiteY2" fmla="*/ 164116 h 1175003"/>
                <a:gd name="connsiteX3" fmla="*/ 246412 w 1112234"/>
                <a:gd name="connsiteY3" fmla="*/ 164116 h 1175003"/>
                <a:gd name="connsiteX4" fmla="*/ 322802 w 1112234"/>
                <a:gd name="connsiteY4" fmla="*/ 87725 h 1175003"/>
                <a:gd name="connsiteX5" fmla="*/ 322802 w 1112234"/>
                <a:gd name="connsiteY5" fmla="*/ 69723 h 1175003"/>
                <a:gd name="connsiteX6" fmla="*/ 279844 w 1112234"/>
                <a:gd name="connsiteY6" fmla="*/ 1143 h 1175003"/>
                <a:gd name="connsiteX7" fmla="*/ 876872 w 1112234"/>
                <a:gd name="connsiteY7" fmla="*/ 0 h 1175003"/>
                <a:gd name="connsiteX8" fmla="*/ 948309 w 1112234"/>
                <a:gd name="connsiteY8" fmla="*/ 69723 h 1175003"/>
                <a:gd name="connsiteX9" fmla="*/ 948309 w 1112234"/>
                <a:gd name="connsiteY9" fmla="*/ 87725 h 1175003"/>
                <a:gd name="connsiteX10" fmla="*/ 1024699 w 1112234"/>
                <a:gd name="connsiteY10" fmla="*/ 164116 h 1175003"/>
                <a:gd name="connsiteX11" fmla="*/ 1051274 w 1112234"/>
                <a:gd name="connsiteY11" fmla="*/ 164116 h 1175003"/>
                <a:gd name="connsiteX12" fmla="*/ 1112234 w 1112234"/>
                <a:gd name="connsiteY12" fmla="*/ 133636 h 1175003"/>
                <a:gd name="connsiteX13" fmla="*/ 1112234 w 1112234"/>
                <a:gd name="connsiteY13" fmla="*/ 584263 h 1175003"/>
                <a:gd name="connsiteX14" fmla="*/ 861346 w 1112234"/>
                <a:gd name="connsiteY14" fmla="*/ 584263 h 1175003"/>
                <a:gd name="connsiteX15" fmla="*/ 791337 w 1112234"/>
                <a:gd name="connsiteY15" fmla="*/ 654272 h 1175003"/>
                <a:gd name="connsiteX16" fmla="*/ 791337 w 1112234"/>
                <a:gd name="connsiteY16" fmla="*/ 678656 h 1175003"/>
                <a:gd name="connsiteX17" fmla="*/ 861346 w 1112234"/>
                <a:gd name="connsiteY17" fmla="*/ 748665 h 1175003"/>
                <a:gd name="connsiteX18" fmla="*/ 865441 w 1112234"/>
                <a:gd name="connsiteY18" fmla="*/ 748665 h 1175003"/>
                <a:gd name="connsiteX19" fmla="*/ 946213 w 1112234"/>
                <a:gd name="connsiteY19" fmla="*/ 823150 h 1175003"/>
                <a:gd name="connsiteX20" fmla="*/ 1016032 w 1112234"/>
                <a:gd name="connsiteY20" fmla="*/ 887539 h 1175003"/>
                <a:gd name="connsiteX21" fmla="*/ 1032796 w 1112234"/>
                <a:gd name="connsiteY21" fmla="*/ 887539 h 1175003"/>
                <a:gd name="connsiteX22" fmla="*/ 1112234 w 1112234"/>
                <a:gd name="connsiteY22" fmla="*/ 952786 h 1175003"/>
                <a:gd name="connsiteX23" fmla="*/ 1112234 w 1112234"/>
                <a:gd name="connsiteY23" fmla="*/ 1103948 h 1175003"/>
                <a:gd name="connsiteX24" fmla="*/ 1042225 w 1112234"/>
                <a:gd name="connsiteY24" fmla="*/ 1173956 h 1175003"/>
                <a:gd name="connsiteX25" fmla="*/ 743236 w 1112234"/>
                <a:gd name="connsiteY25" fmla="*/ 1173956 h 1175003"/>
                <a:gd name="connsiteX26" fmla="*/ 735330 w 1112234"/>
                <a:gd name="connsiteY26" fmla="*/ 1174337 h 1175003"/>
                <a:gd name="connsiteX27" fmla="*/ 720757 w 1112234"/>
                <a:gd name="connsiteY27" fmla="*/ 1175004 h 1175003"/>
                <a:gd name="connsiteX28" fmla="*/ 162782 w 1112234"/>
                <a:gd name="connsiteY28" fmla="*/ 1175004 h 1175003"/>
                <a:gd name="connsiteX29" fmla="*/ 162782 w 1112234"/>
                <a:gd name="connsiteY29" fmla="*/ 1111853 h 1175003"/>
                <a:gd name="connsiteX30" fmla="*/ 81820 w 1112234"/>
                <a:gd name="connsiteY30" fmla="*/ 1030891 h 1175003"/>
                <a:gd name="connsiteX31" fmla="*/ 70009 w 1112234"/>
                <a:gd name="connsiteY31" fmla="*/ 1030891 h 1175003"/>
                <a:gd name="connsiteX32" fmla="*/ 0 w 1112234"/>
                <a:gd name="connsiteY32" fmla="*/ 960882 h 1175003"/>
                <a:gd name="connsiteX33" fmla="*/ 0 w 1112234"/>
                <a:gd name="connsiteY33" fmla="*/ 522446 h 1175003"/>
                <a:gd name="connsiteX34" fmla="*/ 70009 w 1112234"/>
                <a:gd name="connsiteY34" fmla="*/ 452438 h 1175003"/>
                <a:gd name="connsiteX35" fmla="*/ 81153 w 1112234"/>
                <a:gd name="connsiteY35" fmla="*/ 452438 h 1175003"/>
                <a:gd name="connsiteX36" fmla="*/ 162115 w 1112234"/>
                <a:gd name="connsiteY36" fmla="*/ 371475 h 117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12234" h="1175003">
                  <a:moveTo>
                    <a:pt x="162115" y="371475"/>
                  </a:moveTo>
                  <a:lnTo>
                    <a:pt x="162115" y="164402"/>
                  </a:lnTo>
                  <a:lnTo>
                    <a:pt x="219837" y="164116"/>
                  </a:lnTo>
                  <a:lnTo>
                    <a:pt x="246412" y="164116"/>
                  </a:lnTo>
                  <a:cubicBezTo>
                    <a:pt x="288417" y="164116"/>
                    <a:pt x="322802" y="129730"/>
                    <a:pt x="322802" y="87725"/>
                  </a:cubicBezTo>
                  <a:lnTo>
                    <a:pt x="322802" y="69723"/>
                  </a:lnTo>
                  <a:cubicBezTo>
                    <a:pt x="322802" y="39719"/>
                    <a:pt x="305181" y="13621"/>
                    <a:pt x="279844" y="1143"/>
                  </a:cubicBezTo>
                  <a:cubicBezTo>
                    <a:pt x="462439" y="1143"/>
                    <a:pt x="695897" y="0"/>
                    <a:pt x="876872" y="0"/>
                  </a:cubicBezTo>
                  <a:cubicBezTo>
                    <a:pt x="939736" y="1524"/>
                    <a:pt x="948309" y="38767"/>
                    <a:pt x="948309" y="69723"/>
                  </a:cubicBezTo>
                  <a:lnTo>
                    <a:pt x="948309" y="87725"/>
                  </a:lnTo>
                  <a:cubicBezTo>
                    <a:pt x="948309" y="129730"/>
                    <a:pt x="982694" y="164116"/>
                    <a:pt x="1024699" y="164116"/>
                  </a:cubicBezTo>
                  <a:lnTo>
                    <a:pt x="1051274" y="164116"/>
                  </a:lnTo>
                  <a:cubicBezTo>
                    <a:pt x="1076134" y="164116"/>
                    <a:pt x="1098232" y="152114"/>
                    <a:pt x="1112234" y="133636"/>
                  </a:cubicBezTo>
                  <a:lnTo>
                    <a:pt x="1112234" y="584263"/>
                  </a:lnTo>
                  <a:lnTo>
                    <a:pt x="861346" y="584263"/>
                  </a:lnTo>
                  <a:cubicBezTo>
                    <a:pt x="822865" y="584263"/>
                    <a:pt x="791337" y="615791"/>
                    <a:pt x="791337" y="654272"/>
                  </a:cubicBezTo>
                  <a:lnTo>
                    <a:pt x="791337" y="678656"/>
                  </a:lnTo>
                  <a:cubicBezTo>
                    <a:pt x="791337" y="717137"/>
                    <a:pt x="822865" y="748665"/>
                    <a:pt x="861346" y="748665"/>
                  </a:cubicBezTo>
                  <a:lnTo>
                    <a:pt x="865441" y="748665"/>
                  </a:lnTo>
                  <a:cubicBezTo>
                    <a:pt x="907828" y="748665"/>
                    <a:pt x="942784" y="780955"/>
                    <a:pt x="946213" y="823150"/>
                  </a:cubicBezTo>
                  <a:cubicBezTo>
                    <a:pt x="949071" y="859060"/>
                    <a:pt x="979360" y="887539"/>
                    <a:pt x="1016032" y="887539"/>
                  </a:cubicBezTo>
                  <a:lnTo>
                    <a:pt x="1032796" y="887539"/>
                  </a:lnTo>
                  <a:cubicBezTo>
                    <a:pt x="1072039" y="887539"/>
                    <a:pt x="1104900" y="915638"/>
                    <a:pt x="1112234" y="952786"/>
                  </a:cubicBezTo>
                  <a:lnTo>
                    <a:pt x="1112234" y="1103948"/>
                  </a:lnTo>
                  <a:cubicBezTo>
                    <a:pt x="1112234" y="1142429"/>
                    <a:pt x="1080706" y="1173956"/>
                    <a:pt x="1042225" y="1173956"/>
                  </a:cubicBezTo>
                  <a:lnTo>
                    <a:pt x="743236" y="1173956"/>
                  </a:lnTo>
                  <a:cubicBezTo>
                    <a:pt x="740473" y="1173956"/>
                    <a:pt x="738092" y="1174052"/>
                    <a:pt x="735330" y="1174337"/>
                  </a:cubicBezTo>
                  <a:cubicBezTo>
                    <a:pt x="730567" y="1174814"/>
                    <a:pt x="725710" y="1175004"/>
                    <a:pt x="720757" y="1175004"/>
                  </a:cubicBezTo>
                  <a:lnTo>
                    <a:pt x="162782" y="1175004"/>
                  </a:lnTo>
                  <a:lnTo>
                    <a:pt x="162782" y="1111853"/>
                  </a:lnTo>
                  <a:cubicBezTo>
                    <a:pt x="162782" y="1067276"/>
                    <a:pt x="126397" y="1030891"/>
                    <a:pt x="81820" y="1030891"/>
                  </a:cubicBezTo>
                  <a:lnTo>
                    <a:pt x="70009" y="1030891"/>
                  </a:lnTo>
                  <a:cubicBezTo>
                    <a:pt x="31528" y="1030891"/>
                    <a:pt x="0" y="999363"/>
                    <a:pt x="0" y="960882"/>
                  </a:cubicBezTo>
                  <a:lnTo>
                    <a:pt x="0" y="522446"/>
                  </a:lnTo>
                  <a:cubicBezTo>
                    <a:pt x="0" y="483965"/>
                    <a:pt x="31528" y="452438"/>
                    <a:pt x="70009" y="452438"/>
                  </a:cubicBezTo>
                  <a:lnTo>
                    <a:pt x="81153" y="452438"/>
                  </a:lnTo>
                  <a:cubicBezTo>
                    <a:pt x="125730" y="452438"/>
                    <a:pt x="162115" y="416052"/>
                    <a:pt x="162115" y="371475"/>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3" name="Freeform: Shape 62">
              <a:extLst>
                <a:ext uri="{FF2B5EF4-FFF2-40B4-BE49-F238E27FC236}">
                  <a16:creationId xmlns:a16="http://schemas.microsoft.com/office/drawing/2014/main" id="{6413D5FD-88A1-4E99-8BF3-01C6F0698E93}"/>
                </a:ext>
              </a:extLst>
            </p:cNvPr>
            <p:cNvSpPr/>
            <p:nvPr/>
          </p:nvSpPr>
          <p:spPr>
            <a:xfrm>
              <a:off x="2763124" y="1790874"/>
              <a:ext cx="304800" cy="536924"/>
            </a:xfrm>
            <a:custGeom>
              <a:avLst/>
              <a:gdLst>
                <a:gd name="connsiteX0" fmla="*/ 303657 w 304800"/>
                <a:gd name="connsiteY0" fmla="*/ 536639 h 536924"/>
                <a:gd name="connsiteX1" fmla="*/ 304800 w 304800"/>
                <a:gd name="connsiteY1" fmla="*/ 57626 h 536924"/>
                <a:gd name="connsiteX2" fmla="*/ 247174 w 304800"/>
                <a:gd name="connsiteY2" fmla="*/ 0 h 536924"/>
                <a:gd name="connsiteX3" fmla="*/ 227076 w 304800"/>
                <a:gd name="connsiteY3" fmla="*/ 0 h 536924"/>
                <a:gd name="connsiteX4" fmla="*/ 169450 w 304800"/>
                <a:gd name="connsiteY4" fmla="*/ 57626 h 536924"/>
                <a:gd name="connsiteX5" fmla="*/ 169450 w 304800"/>
                <a:gd name="connsiteY5" fmla="*/ 66866 h 536924"/>
                <a:gd name="connsiteX6" fmla="*/ 88487 w 304800"/>
                <a:gd name="connsiteY6" fmla="*/ 147828 h 536924"/>
                <a:gd name="connsiteX7" fmla="*/ 76390 w 304800"/>
                <a:gd name="connsiteY7" fmla="*/ 147828 h 536924"/>
                <a:gd name="connsiteX8" fmla="*/ 0 w 304800"/>
                <a:gd name="connsiteY8" fmla="*/ 224219 h 536924"/>
                <a:gd name="connsiteX9" fmla="*/ 0 w 304800"/>
                <a:gd name="connsiteY9" fmla="*/ 432340 h 536924"/>
                <a:gd name="connsiteX10" fmla="*/ 0 w 304800"/>
                <a:gd name="connsiteY10" fmla="*/ 434531 h 536924"/>
                <a:gd name="connsiteX11" fmla="*/ 0 w 304800"/>
                <a:gd name="connsiteY11" fmla="*/ 439579 h 536924"/>
                <a:gd name="connsiteX12" fmla="*/ 0 w 304800"/>
                <a:gd name="connsiteY12" fmla="*/ 441770 h 536924"/>
                <a:gd name="connsiteX13" fmla="*/ 0 w 304800"/>
                <a:gd name="connsiteY13" fmla="*/ 459772 h 536924"/>
                <a:gd name="connsiteX14" fmla="*/ 76390 w 304800"/>
                <a:gd name="connsiteY14" fmla="*/ 536162 h 536924"/>
                <a:gd name="connsiteX15" fmla="*/ 94107 w 304800"/>
                <a:gd name="connsiteY15" fmla="*/ 536162 h 536924"/>
                <a:gd name="connsiteX16" fmla="*/ 117824 w 304800"/>
                <a:gd name="connsiteY16" fmla="*/ 536924 h 536924"/>
                <a:gd name="connsiteX17" fmla="*/ 303657 w 304800"/>
                <a:gd name="connsiteY17" fmla="*/ 536639 h 53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4800" h="536924">
                  <a:moveTo>
                    <a:pt x="303657" y="536639"/>
                  </a:moveTo>
                  <a:lnTo>
                    <a:pt x="304800" y="57626"/>
                  </a:lnTo>
                  <a:cubicBezTo>
                    <a:pt x="304800" y="25908"/>
                    <a:pt x="278892" y="0"/>
                    <a:pt x="247174" y="0"/>
                  </a:cubicBezTo>
                  <a:lnTo>
                    <a:pt x="227076" y="0"/>
                  </a:lnTo>
                  <a:cubicBezTo>
                    <a:pt x="195358" y="0"/>
                    <a:pt x="169450" y="25908"/>
                    <a:pt x="169450" y="57626"/>
                  </a:cubicBezTo>
                  <a:lnTo>
                    <a:pt x="169450" y="66866"/>
                  </a:lnTo>
                  <a:cubicBezTo>
                    <a:pt x="169450" y="111443"/>
                    <a:pt x="133064" y="147828"/>
                    <a:pt x="88487" y="147828"/>
                  </a:cubicBezTo>
                  <a:lnTo>
                    <a:pt x="76390" y="147828"/>
                  </a:lnTo>
                  <a:cubicBezTo>
                    <a:pt x="34385" y="147828"/>
                    <a:pt x="0" y="182213"/>
                    <a:pt x="0" y="224219"/>
                  </a:cubicBezTo>
                  <a:lnTo>
                    <a:pt x="0" y="432340"/>
                  </a:lnTo>
                  <a:cubicBezTo>
                    <a:pt x="0" y="433102"/>
                    <a:pt x="0" y="433864"/>
                    <a:pt x="0" y="434531"/>
                  </a:cubicBezTo>
                  <a:cubicBezTo>
                    <a:pt x="95" y="436340"/>
                    <a:pt x="95" y="437864"/>
                    <a:pt x="0" y="439579"/>
                  </a:cubicBezTo>
                  <a:cubicBezTo>
                    <a:pt x="0" y="440341"/>
                    <a:pt x="0" y="441008"/>
                    <a:pt x="0" y="441770"/>
                  </a:cubicBezTo>
                  <a:lnTo>
                    <a:pt x="0" y="459772"/>
                  </a:lnTo>
                  <a:cubicBezTo>
                    <a:pt x="0" y="501777"/>
                    <a:pt x="34385" y="536162"/>
                    <a:pt x="76390" y="536162"/>
                  </a:cubicBezTo>
                  <a:lnTo>
                    <a:pt x="94107" y="536162"/>
                  </a:lnTo>
                  <a:cubicBezTo>
                    <a:pt x="102775" y="536162"/>
                    <a:pt x="108871" y="536924"/>
                    <a:pt x="117824" y="536924"/>
                  </a:cubicBezTo>
                  <a:cubicBezTo>
                    <a:pt x="176022" y="536924"/>
                    <a:pt x="238982" y="536829"/>
                    <a:pt x="303657" y="53663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4" name="Freeform: Shape 63">
              <a:extLst>
                <a:ext uri="{FF2B5EF4-FFF2-40B4-BE49-F238E27FC236}">
                  <a16:creationId xmlns:a16="http://schemas.microsoft.com/office/drawing/2014/main" id="{D11FD7DF-3CC7-4E66-9DD8-A15D26C32876}"/>
                </a:ext>
              </a:extLst>
            </p:cNvPr>
            <p:cNvSpPr/>
            <p:nvPr/>
          </p:nvSpPr>
          <p:spPr>
            <a:xfrm>
              <a:off x="3109262" y="2015378"/>
              <a:ext cx="266318" cy="238580"/>
            </a:xfrm>
            <a:custGeom>
              <a:avLst/>
              <a:gdLst>
                <a:gd name="connsiteX0" fmla="*/ 208693 w 266318"/>
                <a:gd name="connsiteY0" fmla="*/ 71533 h 238580"/>
                <a:gd name="connsiteX1" fmla="*/ 188690 w 266318"/>
                <a:gd name="connsiteY1" fmla="*/ 71533 h 238580"/>
                <a:gd name="connsiteX2" fmla="*/ 183547 w 266318"/>
                <a:gd name="connsiteY2" fmla="*/ 71818 h 238580"/>
                <a:gd name="connsiteX3" fmla="*/ 183547 w 266318"/>
                <a:gd name="connsiteY3" fmla="*/ 15907 h 238580"/>
                <a:gd name="connsiteX4" fmla="*/ 148876 w 266318"/>
                <a:gd name="connsiteY4" fmla="*/ 286 h 238580"/>
                <a:gd name="connsiteX5" fmla="*/ 136779 w 266318"/>
                <a:gd name="connsiteY5" fmla="*/ 286 h 238580"/>
                <a:gd name="connsiteX6" fmla="*/ 46006 w 266318"/>
                <a:gd name="connsiteY6" fmla="*/ 0 h 238580"/>
                <a:gd name="connsiteX7" fmla="*/ 0 w 266318"/>
                <a:gd name="connsiteY7" fmla="*/ 46006 h 238580"/>
                <a:gd name="connsiteX8" fmla="*/ 0 w 266318"/>
                <a:gd name="connsiteY8" fmla="*/ 134969 h 238580"/>
                <a:gd name="connsiteX9" fmla="*/ 0 w 266318"/>
                <a:gd name="connsiteY9" fmla="*/ 174403 h 238580"/>
                <a:gd name="connsiteX10" fmla="*/ 0 w 266318"/>
                <a:gd name="connsiteY10" fmla="*/ 177451 h 238580"/>
                <a:gd name="connsiteX11" fmla="*/ 0 w 266318"/>
                <a:gd name="connsiteY11" fmla="*/ 178784 h 238580"/>
                <a:gd name="connsiteX12" fmla="*/ 0 w 266318"/>
                <a:gd name="connsiteY12" fmla="*/ 189643 h 238580"/>
                <a:gd name="connsiteX13" fmla="*/ 48768 w 266318"/>
                <a:gd name="connsiteY13" fmla="*/ 238411 h 238580"/>
                <a:gd name="connsiteX14" fmla="*/ 56674 w 266318"/>
                <a:gd name="connsiteY14" fmla="*/ 238411 h 238580"/>
                <a:gd name="connsiteX15" fmla="*/ 180213 w 266318"/>
                <a:gd name="connsiteY15" fmla="*/ 238411 h 238580"/>
                <a:gd name="connsiteX16" fmla="*/ 188690 w 266318"/>
                <a:gd name="connsiteY16" fmla="*/ 238411 h 238580"/>
                <a:gd name="connsiteX17" fmla="*/ 208693 w 266318"/>
                <a:gd name="connsiteY17" fmla="*/ 238411 h 238580"/>
                <a:gd name="connsiteX18" fmla="*/ 266319 w 266318"/>
                <a:gd name="connsiteY18" fmla="*/ 180784 h 238580"/>
                <a:gd name="connsiteX19" fmla="*/ 266319 w 266318"/>
                <a:gd name="connsiteY19" fmla="*/ 129159 h 238580"/>
                <a:gd name="connsiteX20" fmla="*/ 208693 w 266318"/>
                <a:gd name="connsiteY20" fmla="*/ 71533 h 23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6318" h="238580">
                  <a:moveTo>
                    <a:pt x="208693" y="71533"/>
                  </a:moveTo>
                  <a:lnTo>
                    <a:pt x="188690" y="71533"/>
                  </a:lnTo>
                  <a:cubicBezTo>
                    <a:pt x="186976" y="71533"/>
                    <a:pt x="185261" y="71628"/>
                    <a:pt x="183547" y="71818"/>
                  </a:cubicBezTo>
                  <a:lnTo>
                    <a:pt x="183547" y="15907"/>
                  </a:lnTo>
                  <a:cubicBezTo>
                    <a:pt x="183547" y="-3143"/>
                    <a:pt x="167926" y="286"/>
                    <a:pt x="148876" y="286"/>
                  </a:cubicBezTo>
                  <a:lnTo>
                    <a:pt x="136779" y="286"/>
                  </a:lnTo>
                  <a:cubicBezTo>
                    <a:pt x="117729" y="286"/>
                    <a:pt x="46006" y="0"/>
                    <a:pt x="46006" y="0"/>
                  </a:cubicBezTo>
                  <a:cubicBezTo>
                    <a:pt x="20669" y="0"/>
                    <a:pt x="0" y="20669"/>
                    <a:pt x="0" y="46006"/>
                  </a:cubicBezTo>
                  <a:lnTo>
                    <a:pt x="0" y="134969"/>
                  </a:lnTo>
                  <a:cubicBezTo>
                    <a:pt x="0" y="135446"/>
                    <a:pt x="0" y="173926"/>
                    <a:pt x="0" y="174403"/>
                  </a:cubicBezTo>
                  <a:cubicBezTo>
                    <a:pt x="0" y="175450"/>
                    <a:pt x="0" y="176403"/>
                    <a:pt x="0" y="177451"/>
                  </a:cubicBezTo>
                  <a:cubicBezTo>
                    <a:pt x="0" y="177927"/>
                    <a:pt x="0" y="178308"/>
                    <a:pt x="0" y="178784"/>
                  </a:cubicBezTo>
                  <a:lnTo>
                    <a:pt x="0" y="189643"/>
                  </a:lnTo>
                  <a:cubicBezTo>
                    <a:pt x="0" y="216503"/>
                    <a:pt x="22003" y="238411"/>
                    <a:pt x="48768" y="238411"/>
                  </a:cubicBezTo>
                  <a:lnTo>
                    <a:pt x="56674" y="238411"/>
                  </a:lnTo>
                  <a:cubicBezTo>
                    <a:pt x="61913" y="238411"/>
                    <a:pt x="142494" y="238506"/>
                    <a:pt x="180213" y="238411"/>
                  </a:cubicBezTo>
                  <a:cubicBezTo>
                    <a:pt x="182975" y="238792"/>
                    <a:pt x="185833" y="238411"/>
                    <a:pt x="188690" y="238411"/>
                  </a:cubicBezTo>
                  <a:lnTo>
                    <a:pt x="208693" y="238411"/>
                  </a:lnTo>
                  <a:cubicBezTo>
                    <a:pt x="240411" y="238411"/>
                    <a:pt x="266319" y="212503"/>
                    <a:pt x="266319" y="180784"/>
                  </a:cubicBezTo>
                  <a:lnTo>
                    <a:pt x="266319" y="129159"/>
                  </a:lnTo>
                  <a:cubicBezTo>
                    <a:pt x="266319" y="97441"/>
                    <a:pt x="240411" y="71533"/>
                    <a:pt x="208693" y="71533"/>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5" name="Freeform: Shape 64">
              <a:extLst>
                <a:ext uri="{FF2B5EF4-FFF2-40B4-BE49-F238E27FC236}">
                  <a16:creationId xmlns:a16="http://schemas.microsoft.com/office/drawing/2014/main" id="{5533A543-785C-48BD-ADF0-7CBB79F446CD}"/>
                </a:ext>
              </a:extLst>
            </p:cNvPr>
            <p:cNvSpPr/>
            <p:nvPr/>
          </p:nvSpPr>
          <p:spPr>
            <a:xfrm>
              <a:off x="2926191" y="4271089"/>
              <a:ext cx="135255" cy="274415"/>
            </a:xfrm>
            <a:custGeom>
              <a:avLst/>
              <a:gdLst>
                <a:gd name="connsiteX0" fmla="*/ 57626 w 135255"/>
                <a:gd name="connsiteY0" fmla="*/ 274415 h 274415"/>
                <a:gd name="connsiteX1" fmla="*/ 77629 w 135255"/>
                <a:gd name="connsiteY1" fmla="*/ 274415 h 274415"/>
                <a:gd name="connsiteX2" fmla="*/ 135255 w 135255"/>
                <a:gd name="connsiteY2" fmla="*/ 216789 h 274415"/>
                <a:gd name="connsiteX3" fmla="*/ 135255 w 135255"/>
                <a:gd name="connsiteY3" fmla="*/ 57626 h 274415"/>
                <a:gd name="connsiteX4" fmla="*/ 77629 w 135255"/>
                <a:gd name="connsiteY4" fmla="*/ 0 h 274415"/>
                <a:gd name="connsiteX5" fmla="*/ 57626 w 135255"/>
                <a:gd name="connsiteY5" fmla="*/ 0 h 274415"/>
                <a:gd name="connsiteX6" fmla="*/ 0 w 135255"/>
                <a:gd name="connsiteY6" fmla="*/ 57626 h 274415"/>
                <a:gd name="connsiteX7" fmla="*/ 0 w 135255"/>
                <a:gd name="connsiteY7" fmla="*/ 216789 h 274415"/>
                <a:gd name="connsiteX8" fmla="*/ 57626 w 135255"/>
                <a:gd name="connsiteY8" fmla="*/ 274415 h 27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5" h="274415">
                  <a:moveTo>
                    <a:pt x="57626" y="274415"/>
                  </a:moveTo>
                  <a:lnTo>
                    <a:pt x="77629" y="274415"/>
                  </a:lnTo>
                  <a:cubicBezTo>
                    <a:pt x="109347" y="274415"/>
                    <a:pt x="135255" y="248507"/>
                    <a:pt x="135255" y="216789"/>
                  </a:cubicBezTo>
                  <a:lnTo>
                    <a:pt x="135255" y="57626"/>
                  </a:lnTo>
                  <a:cubicBezTo>
                    <a:pt x="135255" y="25908"/>
                    <a:pt x="109347" y="0"/>
                    <a:pt x="77629" y="0"/>
                  </a:cubicBezTo>
                  <a:lnTo>
                    <a:pt x="57626" y="0"/>
                  </a:lnTo>
                  <a:cubicBezTo>
                    <a:pt x="25908" y="0"/>
                    <a:pt x="0" y="25908"/>
                    <a:pt x="0" y="57626"/>
                  </a:cubicBezTo>
                  <a:lnTo>
                    <a:pt x="0" y="216789"/>
                  </a:lnTo>
                  <a:cubicBezTo>
                    <a:pt x="0" y="248412"/>
                    <a:pt x="25908" y="274415"/>
                    <a:pt x="57626" y="274415"/>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6" name="Freeform: Shape 65">
              <a:extLst>
                <a:ext uri="{FF2B5EF4-FFF2-40B4-BE49-F238E27FC236}">
                  <a16:creationId xmlns:a16="http://schemas.microsoft.com/office/drawing/2014/main" id="{DF251ECA-FFEA-4F2C-9464-2E5641CE9989}"/>
                </a:ext>
              </a:extLst>
            </p:cNvPr>
            <p:cNvSpPr/>
            <p:nvPr/>
          </p:nvSpPr>
          <p:spPr>
            <a:xfrm>
              <a:off x="2129520" y="2520773"/>
              <a:ext cx="621982" cy="435008"/>
            </a:xfrm>
            <a:custGeom>
              <a:avLst/>
              <a:gdLst>
                <a:gd name="connsiteX0" fmla="*/ 331280 w 621982"/>
                <a:gd name="connsiteY0" fmla="*/ 2 h 435008"/>
                <a:gd name="connsiteX1" fmla="*/ 247841 w 621982"/>
                <a:gd name="connsiteY1" fmla="*/ 83441 h 435008"/>
                <a:gd name="connsiteX2" fmla="*/ 247841 w 621982"/>
                <a:gd name="connsiteY2" fmla="*/ 146592 h 435008"/>
                <a:gd name="connsiteX3" fmla="*/ 83439 w 621982"/>
                <a:gd name="connsiteY3" fmla="*/ 146592 h 435008"/>
                <a:gd name="connsiteX4" fmla="*/ 0 w 621982"/>
                <a:gd name="connsiteY4" fmla="*/ 230030 h 435008"/>
                <a:gd name="connsiteX5" fmla="*/ 0 w 621982"/>
                <a:gd name="connsiteY5" fmla="*/ 283751 h 435008"/>
                <a:gd name="connsiteX6" fmla="*/ 232410 w 621982"/>
                <a:gd name="connsiteY6" fmla="*/ 283751 h 435008"/>
                <a:gd name="connsiteX7" fmla="*/ 315849 w 621982"/>
                <a:gd name="connsiteY7" fmla="*/ 367190 h 435008"/>
                <a:gd name="connsiteX8" fmla="*/ 393001 w 621982"/>
                <a:gd name="connsiteY8" fmla="*/ 435009 h 435008"/>
                <a:gd name="connsiteX9" fmla="*/ 459867 w 621982"/>
                <a:gd name="connsiteY9" fmla="*/ 434437 h 435008"/>
                <a:gd name="connsiteX10" fmla="*/ 459867 w 621982"/>
                <a:gd name="connsiteY10" fmla="*/ 360142 h 435008"/>
                <a:gd name="connsiteX11" fmla="*/ 529876 w 621982"/>
                <a:gd name="connsiteY11" fmla="*/ 290133 h 435008"/>
                <a:gd name="connsiteX12" fmla="*/ 541020 w 621982"/>
                <a:gd name="connsiteY12" fmla="*/ 290133 h 435008"/>
                <a:gd name="connsiteX13" fmla="*/ 621983 w 621982"/>
                <a:gd name="connsiteY13" fmla="*/ 209171 h 435008"/>
                <a:gd name="connsiteX14" fmla="*/ 621983 w 621982"/>
                <a:gd name="connsiteY14" fmla="*/ 2097 h 435008"/>
                <a:gd name="connsiteX15" fmla="*/ 331280 w 621982"/>
                <a:gd name="connsiteY15" fmla="*/ 2 h 43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1982" h="435008">
                  <a:moveTo>
                    <a:pt x="331280" y="2"/>
                  </a:moveTo>
                  <a:cubicBezTo>
                    <a:pt x="285369" y="-284"/>
                    <a:pt x="247841" y="37530"/>
                    <a:pt x="247841" y="83441"/>
                  </a:cubicBezTo>
                  <a:lnTo>
                    <a:pt x="247841" y="146592"/>
                  </a:lnTo>
                  <a:lnTo>
                    <a:pt x="83439" y="146592"/>
                  </a:lnTo>
                  <a:cubicBezTo>
                    <a:pt x="37529" y="146592"/>
                    <a:pt x="0" y="184120"/>
                    <a:pt x="0" y="230030"/>
                  </a:cubicBezTo>
                  <a:lnTo>
                    <a:pt x="0" y="283751"/>
                  </a:lnTo>
                  <a:lnTo>
                    <a:pt x="232410" y="283751"/>
                  </a:lnTo>
                  <a:cubicBezTo>
                    <a:pt x="278321" y="283751"/>
                    <a:pt x="315849" y="321280"/>
                    <a:pt x="315849" y="367190"/>
                  </a:cubicBezTo>
                  <a:cubicBezTo>
                    <a:pt x="312706" y="406052"/>
                    <a:pt x="339947" y="427103"/>
                    <a:pt x="393001" y="435009"/>
                  </a:cubicBezTo>
                  <a:lnTo>
                    <a:pt x="459867" y="434437"/>
                  </a:lnTo>
                  <a:lnTo>
                    <a:pt x="459867" y="360142"/>
                  </a:lnTo>
                  <a:cubicBezTo>
                    <a:pt x="459867" y="321661"/>
                    <a:pt x="491395" y="290133"/>
                    <a:pt x="529876" y="290133"/>
                  </a:cubicBezTo>
                  <a:lnTo>
                    <a:pt x="541020" y="290133"/>
                  </a:lnTo>
                  <a:cubicBezTo>
                    <a:pt x="585597" y="290133"/>
                    <a:pt x="621983" y="253748"/>
                    <a:pt x="621983" y="209171"/>
                  </a:cubicBezTo>
                  <a:lnTo>
                    <a:pt x="621983" y="2097"/>
                  </a:lnTo>
                  <a:lnTo>
                    <a:pt x="331280" y="2"/>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7" name="Freeform: Shape 66">
              <a:extLst>
                <a:ext uri="{FF2B5EF4-FFF2-40B4-BE49-F238E27FC236}">
                  <a16:creationId xmlns:a16="http://schemas.microsoft.com/office/drawing/2014/main" id="{18B987F5-EBC0-43E8-B606-0AC7F7AE8A40}"/>
                </a:ext>
              </a:extLst>
            </p:cNvPr>
            <p:cNvSpPr/>
            <p:nvPr/>
          </p:nvSpPr>
          <p:spPr>
            <a:xfrm>
              <a:off x="1962262" y="2804429"/>
              <a:ext cx="627126" cy="447484"/>
            </a:xfrm>
            <a:custGeom>
              <a:avLst/>
              <a:gdLst>
                <a:gd name="connsiteX0" fmla="*/ 627126 w 627126"/>
                <a:gd name="connsiteY0" fmla="*/ 447485 h 447484"/>
                <a:gd name="connsiteX1" fmla="*/ 627126 w 627126"/>
                <a:gd name="connsiteY1" fmla="*/ 150686 h 447484"/>
                <a:gd name="connsiteX2" fmla="*/ 560260 w 627126"/>
                <a:gd name="connsiteY2" fmla="*/ 151257 h 447484"/>
                <a:gd name="connsiteX3" fmla="*/ 483108 w 627126"/>
                <a:gd name="connsiteY3" fmla="*/ 83439 h 447484"/>
                <a:gd name="connsiteX4" fmla="*/ 399669 w 627126"/>
                <a:gd name="connsiteY4" fmla="*/ 0 h 447484"/>
                <a:gd name="connsiteX5" fmla="*/ 168212 w 627126"/>
                <a:gd name="connsiteY5" fmla="*/ 0 h 447484"/>
                <a:gd name="connsiteX6" fmla="*/ 168212 w 627126"/>
                <a:gd name="connsiteY6" fmla="*/ 69437 h 447484"/>
                <a:gd name="connsiteX7" fmla="*/ 84106 w 627126"/>
                <a:gd name="connsiteY7" fmla="*/ 158401 h 447484"/>
                <a:gd name="connsiteX8" fmla="*/ 0 w 627126"/>
                <a:gd name="connsiteY8" fmla="*/ 158401 h 447484"/>
                <a:gd name="connsiteX9" fmla="*/ 381 w 627126"/>
                <a:gd name="connsiteY9" fmla="*/ 212788 h 447484"/>
                <a:gd name="connsiteX10" fmla="*/ 83820 w 627126"/>
                <a:gd name="connsiteY10" fmla="*/ 296228 h 447484"/>
                <a:gd name="connsiteX11" fmla="*/ 225457 w 627126"/>
                <a:gd name="connsiteY11" fmla="*/ 296228 h 447484"/>
                <a:gd name="connsiteX12" fmla="*/ 318421 w 627126"/>
                <a:gd name="connsiteY12" fmla="*/ 364046 h 447484"/>
                <a:gd name="connsiteX13" fmla="*/ 401860 w 627126"/>
                <a:gd name="connsiteY13" fmla="*/ 447485 h 447484"/>
                <a:gd name="connsiteX14" fmla="*/ 627126 w 627126"/>
                <a:gd name="connsiteY14" fmla="*/ 447485 h 44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7126" h="447484">
                  <a:moveTo>
                    <a:pt x="627126" y="447485"/>
                  </a:moveTo>
                  <a:lnTo>
                    <a:pt x="627126" y="150686"/>
                  </a:lnTo>
                  <a:lnTo>
                    <a:pt x="560260" y="151257"/>
                  </a:lnTo>
                  <a:cubicBezTo>
                    <a:pt x="507301" y="143351"/>
                    <a:pt x="479965" y="122301"/>
                    <a:pt x="483108" y="83439"/>
                  </a:cubicBezTo>
                  <a:cubicBezTo>
                    <a:pt x="483108" y="37529"/>
                    <a:pt x="445580" y="0"/>
                    <a:pt x="399669" y="0"/>
                  </a:cubicBezTo>
                  <a:lnTo>
                    <a:pt x="168212" y="0"/>
                  </a:lnTo>
                  <a:lnTo>
                    <a:pt x="168212" y="69437"/>
                  </a:lnTo>
                  <a:cubicBezTo>
                    <a:pt x="168212" y="115348"/>
                    <a:pt x="130016" y="158401"/>
                    <a:pt x="84106" y="158401"/>
                  </a:cubicBezTo>
                  <a:lnTo>
                    <a:pt x="0" y="158401"/>
                  </a:lnTo>
                  <a:lnTo>
                    <a:pt x="381" y="212788"/>
                  </a:lnTo>
                  <a:cubicBezTo>
                    <a:pt x="667" y="258699"/>
                    <a:pt x="37909" y="296228"/>
                    <a:pt x="83820" y="296228"/>
                  </a:cubicBezTo>
                  <a:lnTo>
                    <a:pt x="225457" y="296228"/>
                  </a:lnTo>
                  <a:cubicBezTo>
                    <a:pt x="307753" y="293180"/>
                    <a:pt x="320326" y="324993"/>
                    <a:pt x="318421" y="364046"/>
                  </a:cubicBezTo>
                  <a:cubicBezTo>
                    <a:pt x="318421" y="409956"/>
                    <a:pt x="355949" y="447485"/>
                    <a:pt x="401860" y="447485"/>
                  </a:cubicBezTo>
                  <a:lnTo>
                    <a:pt x="627126" y="447485"/>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8" name="Freeform: Shape 67">
              <a:extLst>
                <a:ext uri="{FF2B5EF4-FFF2-40B4-BE49-F238E27FC236}">
                  <a16:creationId xmlns:a16="http://schemas.microsoft.com/office/drawing/2014/main" id="{4BAD3166-2690-4E5E-BEB1-1C4DA794B9C2}"/>
                </a:ext>
              </a:extLst>
            </p:cNvPr>
            <p:cNvSpPr/>
            <p:nvPr/>
          </p:nvSpPr>
          <p:spPr>
            <a:xfrm>
              <a:off x="2437369" y="3095990"/>
              <a:ext cx="152019" cy="156019"/>
            </a:xfrm>
            <a:custGeom>
              <a:avLst/>
              <a:gdLst>
                <a:gd name="connsiteX0" fmla="*/ 152019 w 152019"/>
                <a:gd name="connsiteY0" fmla="*/ 0 h 156019"/>
                <a:gd name="connsiteX1" fmla="*/ 57626 w 152019"/>
                <a:gd name="connsiteY1" fmla="*/ 0 h 156019"/>
                <a:gd name="connsiteX2" fmla="*/ 0 w 152019"/>
                <a:gd name="connsiteY2" fmla="*/ 57626 h 156019"/>
                <a:gd name="connsiteX3" fmla="*/ 0 w 152019"/>
                <a:gd name="connsiteY3" fmla="*/ 156019 h 156019"/>
                <a:gd name="connsiteX4" fmla="*/ 152019 w 152019"/>
                <a:gd name="connsiteY4" fmla="*/ 156019 h 156019"/>
                <a:gd name="connsiteX5" fmla="*/ 152019 w 152019"/>
                <a:gd name="connsiteY5" fmla="*/ 0 h 15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019" h="156019">
                  <a:moveTo>
                    <a:pt x="152019" y="0"/>
                  </a:moveTo>
                  <a:lnTo>
                    <a:pt x="57626" y="0"/>
                  </a:lnTo>
                  <a:cubicBezTo>
                    <a:pt x="25908" y="0"/>
                    <a:pt x="0" y="25908"/>
                    <a:pt x="0" y="57626"/>
                  </a:cubicBezTo>
                  <a:lnTo>
                    <a:pt x="0" y="156019"/>
                  </a:lnTo>
                  <a:lnTo>
                    <a:pt x="152019" y="156019"/>
                  </a:lnTo>
                  <a:lnTo>
                    <a:pt x="152019" y="0"/>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9" name="Freeform: Shape 68">
              <a:extLst>
                <a:ext uri="{FF2B5EF4-FFF2-40B4-BE49-F238E27FC236}">
                  <a16:creationId xmlns:a16="http://schemas.microsoft.com/office/drawing/2014/main" id="{3F5D6D0C-AA48-4000-8CF4-536B6532A88B}"/>
                </a:ext>
              </a:extLst>
            </p:cNvPr>
            <p:cNvSpPr/>
            <p:nvPr/>
          </p:nvSpPr>
          <p:spPr>
            <a:xfrm>
              <a:off x="866029" y="2961973"/>
              <a:ext cx="1885569" cy="1438655"/>
            </a:xfrm>
            <a:custGeom>
              <a:avLst/>
              <a:gdLst>
                <a:gd name="connsiteX0" fmla="*/ 945452 w 1885569"/>
                <a:gd name="connsiteY0" fmla="*/ 114776 h 1438655"/>
                <a:gd name="connsiteX1" fmla="*/ 945452 w 1885569"/>
                <a:gd name="connsiteY1" fmla="*/ 205835 h 1438655"/>
                <a:gd name="connsiteX2" fmla="*/ 864489 w 1885569"/>
                <a:gd name="connsiteY2" fmla="*/ 286798 h 1438655"/>
                <a:gd name="connsiteX3" fmla="*/ 558165 w 1885569"/>
                <a:gd name="connsiteY3" fmla="*/ 286798 h 1438655"/>
                <a:gd name="connsiteX4" fmla="*/ 475393 w 1885569"/>
                <a:gd name="connsiteY4" fmla="*/ 359759 h 1438655"/>
                <a:gd name="connsiteX5" fmla="*/ 395002 w 1885569"/>
                <a:gd name="connsiteY5" fmla="*/ 430530 h 1438655"/>
                <a:gd name="connsiteX6" fmla="*/ 57626 w 1885569"/>
                <a:gd name="connsiteY6" fmla="*/ 430530 h 1438655"/>
                <a:gd name="connsiteX7" fmla="*/ 0 w 1885569"/>
                <a:gd name="connsiteY7" fmla="*/ 488156 h 1438655"/>
                <a:gd name="connsiteX8" fmla="*/ 0 w 1885569"/>
                <a:gd name="connsiteY8" fmla="*/ 508159 h 1438655"/>
                <a:gd name="connsiteX9" fmla="*/ 57626 w 1885569"/>
                <a:gd name="connsiteY9" fmla="*/ 565785 h 1438655"/>
                <a:gd name="connsiteX10" fmla="*/ 222885 w 1885569"/>
                <a:gd name="connsiteY10" fmla="*/ 565785 h 1438655"/>
                <a:gd name="connsiteX11" fmla="*/ 303848 w 1885569"/>
                <a:gd name="connsiteY11" fmla="*/ 645890 h 1438655"/>
                <a:gd name="connsiteX12" fmla="*/ 361474 w 1885569"/>
                <a:gd name="connsiteY12" fmla="*/ 702850 h 1438655"/>
                <a:gd name="connsiteX13" fmla="*/ 550736 w 1885569"/>
                <a:gd name="connsiteY13" fmla="*/ 702850 h 1438655"/>
                <a:gd name="connsiteX14" fmla="*/ 631698 w 1885569"/>
                <a:gd name="connsiteY14" fmla="*/ 783812 h 1438655"/>
                <a:gd name="connsiteX15" fmla="*/ 631698 w 1885569"/>
                <a:gd name="connsiteY15" fmla="*/ 924687 h 1438655"/>
                <a:gd name="connsiteX16" fmla="*/ 550736 w 1885569"/>
                <a:gd name="connsiteY16" fmla="*/ 1005649 h 1438655"/>
                <a:gd name="connsiteX17" fmla="*/ 536257 w 1885569"/>
                <a:gd name="connsiteY17" fmla="*/ 1005649 h 1438655"/>
                <a:gd name="connsiteX18" fmla="*/ 478631 w 1885569"/>
                <a:gd name="connsiteY18" fmla="*/ 1063276 h 1438655"/>
                <a:gd name="connsiteX19" fmla="*/ 478631 w 1885569"/>
                <a:gd name="connsiteY19" fmla="*/ 1220914 h 1438655"/>
                <a:gd name="connsiteX20" fmla="*/ 397669 w 1885569"/>
                <a:gd name="connsiteY20" fmla="*/ 1301877 h 1438655"/>
                <a:gd name="connsiteX21" fmla="*/ 883634 w 1885569"/>
                <a:gd name="connsiteY21" fmla="*/ 1301877 h 1438655"/>
                <a:gd name="connsiteX22" fmla="*/ 941261 w 1885569"/>
                <a:gd name="connsiteY22" fmla="*/ 1359503 h 1438655"/>
                <a:gd name="connsiteX23" fmla="*/ 941261 w 1885569"/>
                <a:gd name="connsiteY23" fmla="*/ 1380363 h 1438655"/>
                <a:gd name="connsiteX24" fmla="*/ 941546 w 1885569"/>
                <a:gd name="connsiteY24" fmla="*/ 1380363 h 1438655"/>
                <a:gd name="connsiteX25" fmla="*/ 941546 w 1885569"/>
                <a:gd name="connsiteY25" fmla="*/ 1381030 h 1438655"/>
                <a:gd name="connsiteX26" fmla="*/ 999173 w 1885569"/>
                <a:gd name="connsiteY26" fmla="*/ 1438656 h 1438655"/>
                <a:gd name="connsiteX27" fmla="*/ 1261110 w 1885569"/>
                <a:gd name="connsiteY27" fmla="*/ 1438656 h 1438655"/>
                <a:gd name="connsiteX28" fmla="*/ 1261110 w 1885569"/>
                <a:gd name="connsiteY28" fmla="*/ 1362647 h 1438655"/>
                <a:gd name="connsiteX29" fmla="*/ 1318736 w 1885569"/>
                <a:gd name="connsiteY29" fmla="*/ 1305020 h 1438655"/>
                <a:gd name="connsiteX30" fmla="*/ 1765459 w 1885569"/>
                <a:gd name="connsiteY30" fmla="*/ 1305020 h 1438655"/>
                <a:gd name="connsiteX31" fmla="*/ 1785557 w 1885569"/>
                <a:gd name="connsiteY31" fmla="*/ 1304544 h 1438655"/>
                <a:gd name="connsiteX32" fmla="*/ 1827181 w 1885569"/>
                <a:gd name="connsiteY32" fmla="*/ 1303115 h 1438655"/>
                <a:gd name="connsiteX33" fmla="*/ 1884807 w 1885569"/>
                <a:gd name="connsiteY33" fmla="*/ 1245489 h 1438655"/>
                <a:gd name="connsiteX34" fmla="*/ 1885093 w 1885569"/>
                <a:gd name="connsiteY34" fmla="*/ 865251 h 1438655"/>
                <a:gd name="connsiteX35" fmla="*/ 1789367 w 1885569"/>
                <a:gd name="connsiteY35" fmla="*/ 865251 h 1438655"/>
                <a:gd name="connsiteX36" fmla="*/ 1731740 w 1885569"/>
                <a:gd name="connsiteY36" fmla="*/ 807625 h 1438655"/>
                <a:gd name="connsiteX37" fmla="*/ 1731740 w 1885569"/>
                <a:gd name="connsiteY37" fmla="*/ 629983 h 1438655"/>
                <a:gd name="connsiteX38" fmla="*/ 1789367 w 1885569"/>
                <a:gd name="connsiteY38" fmla="*/ 572357 h 1438655"/>
                <a:gd name="connsiteX39" fmla="*/ 1885474 w 1885569"/>
                <a:gd name="connsiteY39" fmla="*/ 572357 h 1438655"/>
                <a:gd name="connsiteX40" fmla="*/ 1885569 w 1885569"/>
                <a:gd name="connsiteY40" fmla="*/ 495967 h 1438655"/>
                <a:gd name="connsiteX41" fmla="*/ 1805464 w 1885569"/>
                <a:gd name="connsiteY41" fmla="*/ 427101 h 1438655"/>
                <a:gd name="connsiteX42" fmla="*/ 1793653 w 1885569"/>
                <a:gd name="connsiteY42" fmla="*/ 427101 h 1438655"/>
                <a:gd name="connsiteX43" fmla="*/ 1723644 w 1885569"/>
                <a:gd name="connsiteY43" fmla="*/ 357092 h 1438655"/>
                <a:gd name="connsiteX44" fmla="*/ 1723644 w 1885569"/>
                <a:gd name="connsiteY44" fmla="*/ 289750 h 1438655"/>
                <a:gd name="connsiteX45" fmla="*/ 1498378 w 1885569"/>
                <a:gd name="connsiteY45" fmla="*/ 289750 h 1438655"/>
                <a:gd name="connsiteX46" fmla="*/ 1417225 w 1885569"/>
                <a:gd name="connsiteY46" fmla="*/ 225742 h 1438655"/>
                <a:gd name="connsiteX47" fmla="*/ 1415034 w 1885569"/>
                <a:gd name="connsiteY47" fmla="*/ 204025 h 1438655"/>
                <a:gd name="connsiteX48" fmla="*/ 1323308 w 1885569"/>
                <a:gd name="connsiteY48" fmla="*/ 138398 h 1438655"/>
                <a:gd name="connsiteX49" fmla="*/ 1320641 w 1885569"/>
                <a:gd name="connsiteY49" fmla="*/ 138398 h 1438655"/>
                <a:gd name="connsiteX50" fmla="*/ 1180338 w 1885569"/>
                <a:gd name="connsiteY50" fmla="*/ 138398 h 1438655"/>
                <a:gd name="connsiteX51" fmla="*/ 1121950 w 1885569"/>
                <a:gd name="connsiteY51" fmla="*/ 114490 h 1438655"/>
                <a:gd name="connsiteX52" fmla="*/ 1121950 w 1885569"/>
                <a:gd name="connsiteY52" fmla="*/ 114490 h 1438655"/>
                <a:gd name="connsiteX53" fmla="*/ 1115092 w 1885569"/>
                <a:gd name="connsiteY53" fmla="*/ 106966 h 1438655"/>
                <a:gd name="connsiteX54" fmla="*/ 1114616 w 1885569"/>
                <a:gd name="connsiteY54" fmla="*/ 106299 h 1438655"/>
                <a:gd name="connsiteX55" fmla="*/ 1114520 w 1885569"/>
                <a:gd name="connsiteY55" fmla="*/ 106204 h 1438655"/>
                <a:gd name="connsiteX56" fmla="*/ 1114425 w 1885569"/>
                <a:gd name="connsiteY56" fmla="*/ 106108 h 1438655"/>
                <a:gd name="connsiteX57" fmla="*/ 1109853 w 1885569"/>
                <a:gd name="connsiteY57" fmla="*/ 99631 h 1438655"/>
                <a:gd name="connsiteX58" fmla="*/ 1109853 w 1885569"/>
                <a:gd name="connsiteY58" fmla="*/ 99631 h 1438655"/>
                <a:gd name="connsiteX59" fmla="*/ 1108805 w 1885569"/>
                <a:gd name="connsiteY59" fmla="*/ 97917 h 1438655"/>
                <a:gd name="connsiteX60" fmla="*/ 1108805 w 1885569"/>
                <a:gd name="connsiteY60" fmla="*/ 97822 h 1438655"/>
                <a:gd name="connsiteX61" fmla="*/ 1108424 w 1885569"/>
                <a:gd name="connsiteY61" fmla="*/ 97155 h 1438655"/>
                <a:gd name="connsiteX62" fmla="*/ 1108329 w 1885569"/>
                <a:gd name="connsiteY62" fmla="*/ 96964 h 1438655"/>
                <a:gd name="connsiteX63" fmla="*/ 1107853 w 1885569"/>
                <a:gd name="connsiteY63" fmla="*/ 96107 h 1438655"/>
                <a:gd name="connsiteX64" fmla="*/ 1107853 w 1885569"/>
                <a:gd name="connsiteY64" fmla="*/ 96107 h 1438655"/>
                <a:gd name="connsiteX65" fmla="*/ 1107377 w 1885569"/>
                <a:gd name="connsiteY65" fmla="*/ 95250 h 1438655"/>
                <a:gd name="connsiteX66" fmla="*/ 1107377 w 1885569"/>
                <a:gd name="connsiteY66" fmla="*/ 95250 h 1438655"/>
                <a:gd name="connsiteX67" fmla="*/ 1106996 w 1885569"/>
                <a:gd name="connsiteY67" fmla="*/ 94488 h 1438655"/>
                <a:gd name="connsiteX68" fmla="*/ 1106900 w 1885569"/>
                <a:gd name="connsiteY68" fmla="*/ 94393 h 1438655"/>
                <a:gd name="connsiteX69" fmla="*/ 1106424 w 1885569"/>
                <a:gd name="connsiteY69" fmla="*/ 93536 h 1438655"/>
                <a:gd name="connsiteX70" fmla="*/ 1106424 w 1885569"/>
                <a:gd name="connsiteY70" fmla="*/ 93440 h 1438655"/>
                <a:gd name="connsiteX71" fmla="*/ 1106329 w 1885569"/>
                <a:gd name="connsiteY71" fmla="*/ 93154 h 1438655"/>
                <a:gd name="connsiteX72" fmla="*/ 1105948 w 1885569"/>
                <a:gd name="connsiteY72" fmla="*/ 92392 h 1438655"/>
                <a:gd name="connsiteX73" fmla="*/ 1105567 w 1885569"/>
                <a:gd name="connsiteY73" fmla="*/ 91630 h 1438655"/>
                <a:gd name="connsiteX74" fmla="*/ 1105091 w 1885569"/>
                <a:gd name="connsiteY74" fmla="*/ 90678 h 1438655"/>
                <a:gd name="connsiteX75" fmla="*/ 1104995 w 1885569"/>
                <a:gd name="connsiteY75" fmla="*/ 90583 h 1438655"/>
                <a:gd name="connsiteX76" fmla="*/ 1104614 w 1885569"/>
                <a:gd name="connsiteY76" fmla="*/ 89821 h 1438655"/>
                <a:gd name="connsiteX77" fmla="*/ 1104614 w 1885569"/>
                <a:gd name="connsiteY77" fmla="*/ 89821 h 1438655"/>
                <a:gd name="connsiteX78" fmla="*/ 1104233 w 1885569"/>
                <a:gd name="connsiteY78" fmla="*/ 88963 h 1438655"/>
                <a:gd name="connsiteX79" fmla="*/ 1104233 w 1885569"/>
                <a:gd name="connsiteY79" fmla="*/ 88963 h 1438655"/>
                <a:gd name="connsiteX80" fmla="*/ 1103852 w 1885569"/>
                <a:gd name="connsiteY80" fmla="*/ 88011 h 1438655"/>
                <a:gd name="connsiteX81" fmla="*/ 1103662 w 1885569"/>
                <a:gd name="connsiteY81" fmla="*/ 87535 h 1438655"/>
                <a:gd name="connsiteX82" fmla="*/ 1103281 w 1885569"/>
                <a:gd name="connsiteY82" fmla="*/ 86582 h 1438655"/>
                <a:gd name="connsiteX83" fmla="*/ 1103186 w 1885569"/>
                <a:gd name="connsiteY83" fmla="*/ 86392 h 1438655"/>
                <a:gd name="connsiteX84" fmla="*/ 1102614 w 1885569"/>
                <a:gd name="connsiteY84" fmla="*/ 84963 h 1438655"/>
                <a:gd name="connsiteX85" fmla="*/ 1102424 w 1885569"/>
                <a:gd name="connsiteY85" fmla="*/ 84582 h 1438655"/>
                <a:gd name="connsiteX86" fmla="*/ 1097090 w 1885569"/>
                <a:gd name="connsiteY86" fmla="*/ 55245 h 1438655"/>
                <a:gd name="connsiteX87" fmla="*/ 1097090 w 1885569"/>
                <a:gd name="connsiteY87" fmla="*/ 0 h 1438655"/>
                <a:gd name="connsiteX88" fmla="*/ 1029367 w 1885569"/>
                <a:gd name="connsiteY88" fmla="*/ 0 h 1438655"/>
                <a:gd name="connsiteX89" fmla="*/ 945928 w 1885569"/>
                <a:gd name="connsiteY89" fmla="*/ 83439 h 1438655"/>
                <a:gd name="connsiteX90" fmla="*/ 945452 w 1885569"/>
                <a:gd name="connsiteY90" fmla="*/ 114776 h 1438655"/>
                <a:gd name="connsiteX91" fmla="*/ 945452 w 1885569"/>
                <a:gd name="connsiteY91" fmla="*/ 114776 h 143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885569" h="1438655">
                  <a:moveTo>
                    <a:pt x="945452" y="114776"/>
                  </a:moveTo>
                  <a:lnTo>
                    <a:pt x="945452" y="205835"/>
                  </a:lnTo>
                  <a:cubicBezTo>
                    <a:pt x="945452" y="250412"/>
                    <a:pt x="909066" y="286798"/>
                    <a:pt x="864489" y="286798"/>
                  </a:cubicBezTo>
                  <a:lnTo>
                    <a:pt x="558165" y="286798"/>
                  </a:lnTo>
                  <a:cubicBezTo>
                    <a:pt x="515874" y="286798"/>
                    <a:pt x="480632" y="318706"/>
                    <a:pt x="475393" y="359759"/>
                  </a:cubicBezTo>
                  <a:cubicBezTo>
                    <a:pt x="470249" y="400431"/>
                    <a:pt x="436055" y="430530"/>
                    <a:pt x="395002" y="430530"/>
                  </a:cubicBezTo>
                  <a:lnTo>
                    <a:pt x="57626" y="430530"/>
                  </a:lnTo>
                  <a:cubicBezTo>
                    <a:pt x="25908" y="430530"/>
                    <a:pt x="0" y="456438"/>
                    <a:pt x="0" y="488156"/>
                  </a:cubicBezTo>
                  <a:lnTo>
                    <a:pt x="0" y="508159"/>
                  </a:lnTo>
                  <a:cubicBezTo>
                    <a:pt x="0" y="539877"/>
                    <a:pt x="25908" y="565785"/>
                    <a:pt x="57626" y="565785"/>
                  </a:cubicBezTo>
                  <a:lnTo>
                    <a:pt x="222885" y="565785"/>
                  </a:lnTo>
                  <a:cubicBezTo>
                    <a:pt x="267176" y="565785"/>
                    <a:pt x="303371" y="601599"/>
                    <a:pt x="303848" y="645890"/>
                  </a:cubicBezTo>
                  <a:cubicBezTo>
                    <a:pt x="304229" y="677323"/>
                    <a:pt x="329946" y="702850"/>
                    <a:pt x="361474" y="702850"/>
                  </a:cubicBezTo>
                  <a:lnTo>
                    <a:pt x="550736" y="702850"/>
                  </a:lnTo>
                  <a:cubicBezTo>
                    <a:pt x="595313" y="702850"/>
                    <a:pt x="631698" y="739235"/>
                    <a:pt x="631698" y="783812"/>
                  </a:cubicBezTo>
                  <a:lnTo>
                    <a:pt x="631698" y="924687"/>
                  </a:lnTo>
                  <a:cubicBezTo>
                    <a:pt x="631698" y="969264"/>
                    <a:pt x="595313" y="1005649"/>
                    <a:pt x="550736" y="1005649"/>
                  </a:cubicBezTo>
                  <a:lnTo>
                    <a:pt x="536257" y="1005649"/>
                  </a:lnTo>
                  <a:cubicBezTo>
                    <a:pt x="504539" y="1005649"/>
                    <a:pt x="478631" y="1031557"/>
                    <a:pt x="478631" y="1063276"/>
                  </a:cubicBezTo>
                  <a:lnTo>
                    <a:pt x="478631" y="1220914"/>
                  </a:lnTo>
                  <a:cubicBezTo>
                    <a:pt x="478631" y="1265491"/>
                    <a:pt x="442246" y="1301877"/>
                    <a:pt x="397669" y="1301877"/>
                  </a:cubicBezTo>
                  <a:lnTo>
                    <a:pt x="883634" y="1301877"/>
                  </a:lnTo>
                  <a:cubicBezTo>
                    <a:pt x="915353" y="1301877"/>
                    <a:pt x="941261" y="1327785"/>
                    <a:pt x="941261" y="1359503"/>
                  </a:cubicBezTo>
                  <a:lnTo>
                    <a:pt x="941261" y="1380363"/>
                  </a:lnTo>
                  <a:lnTo>
                    <a:pt x="941546" y="1380363"/>
                  </a:lnTo>
                  <a:lnTo>
                    <a:pt x="941546" y="1381030"/>
                  </a:lnTo>
                  <a:cubicBezTo>
                    <a:pt x="941546" y="1412748"/>
                    <a:pt x="967454" y="1438656"/>
                    <a:pt x="999173" y="1438656"/>
                  </a:cubicBezTo>
                  <a:lnTo>
                    <a:pt x="1261110" y="1438656"/>
                  </a:lnTo>
                  <a:lnTo>
                    <a:pt x="1261110" y="1362647"/>
                  </a:lnTo>
                  <a:cubicBezTo>
                    <a:pt x="1261110" y="1330928"/>
                    <a:pt x="1287018" y="1305020"/>
                    <a:pt x="1318736" y="1305020"/>
                  </a:cubicBezTo>
                  <a:lnTo>
                    <a:pt x="1765459" y="1305020"/>
                  </a:lnTo>
                  <a:lnTo>
                    <a:pt x="1785557" y="1304544"/>
                  </a:lnTo>
                  <a:lnTo>
                    <a:pt x="1827181" y="1303115"/>
                  </a:lnTo>
                  <a:cubicBezTo>
                    <a:pt x="1858804" y="1302067"/>
                    <a:pt x="1884807" y="1277207"/>
                    <a:pt x="1884807" y="1245489"/>
                  </a:cubicBezTo>
                  <a:cubicBezTo>
                    <a:pt x="1884807" y="1118806"/>
                    <a:pt x="1884902" y="991933"/>
                    <a:pt x="1885093" y="865251"/>
                  </a:cubicBezTo>
                  <a:lnTo>
                    <a:pt x="1789367" y="865251"/>
                  </a:lnTo>
                  <a:cubicBezTo>
                    <a:pt x="1757648" y="865251"/>
                    <a:pt x="1731740" y="839343"/>
                    <a:pt x="1731740" y="807625"/>
                  </a:cubicBezTo>
                  <a:lnTo>
                    <a:pt x="1731740" y="629983"/>
                  </a:lnTo>
                  <a:cubicBezTo>
                    <a:pt x="1731740" y="598265"/>
                    <a:pt x="1757648" y="572357"/>
                    <a:pt x="1789367" y="572357"/>
                  </a:cubicBezTo>
                  <a:lnTo>
                    <a:pt x="1885474" y="572357"/>
                  </a:lnTo>
                  <a:lnTo>
                    <a:pt x="1885569" y="495967"/>
                  </a:lnTo>
                  <a:cubicBezTo>
                    <a:pt x="1879663" y="457009"/>
                    <a:pt x="1845945" y="427101"/>
                    <a:pt x="1805464" y="427101"/>
                  </a:cubicBezTo>
                  <a:lnTo>
                    <a:pt x="1793653" y="427101"/>
                  </a:lnTo>
                  <a:cubicBezTo>
                    <a:pt x="1755172" y="427101"/>
                    <a:pt x="1723644" y="395573"/>
                    <a:pt x="1723644" y="357092"/>
                  </a:cubicBezTo>
                  <a:lnTo>
                    <a:pt x="1723644" y="289750"/>
                  </a:lnTo>
                  <a:lnTo>
                    <a:pt x="1498378" y="289750"/>
                  </a:lnTo>
                  <a:cubicBezTo>
                    <a:pt x="1459135" y="289750"/>
                    <a:pt x="1426083" y="262318"/>
                    <a:pt x="1417225" y="225742"/>
                  </a:cubicBezTo>
                  <a:cubicBezTo>
                    <a:pt x="1415415" y="218313"/>
                    <a:pt x="1414748" y="211741"/>
                    <a:pt x="1415034" y="204025"/>
                  </a:cubicBezTo>
                  <a:cubicBezTo>
                    <a:pt x="1416272" y="166211"/>
                    <a:pt x="1402842" y="135826"/>
                    <a:pt x="1323308" y="138398"/>
                  </a:cubicBezTo>
                  <a:cubicBezTo>
                    <a:pt x="1322356" y="138398"/>
                    <a:pt x="1321594" y="138398"/>
                    <a:pt x="1320641" y="138398"/>
                  </a:cubicBezTo>
                  <a:lnTo>
                    <a:pt x="1180338" y="138398"/>
                  </a:lnTo>
                  <a:cubicBezTo>
                    <a:pt x="1157669" y="138398"/>
                    <a:pt x="1137095" y="129254"/>
                    <a:pt x="1121950" y="114490"/>
                  </a:cubicBezTo>
                  <a:lnTo>
                    <a:pt x="1121950" y="114490"/>
                  </a:lnTo>
                  <a:cubicBezTo>
                    <a:pt x="1119569" y="112109"/>
                    <a:pt x="1117283" y="109633"/>
                    <a:pt x="1115092" y="106966"/>
                  </a:cubicBezTo>
                  <a:lnTo>
                    <a:pt x="1114616" y="106299"/>
                  </a:lnTo>
                  <a:lnTo>
                    <a:pt x="1114520" y="106204"/>
                  </a:lnTo>
                  <a:lnTo>
                    <a:pt x="1114425" y="106108"/>
                  </a:lnTo>
                  <a:cubicBezTo>
                    <a:pt x="1112806" y="104013"/>
                    <a:pt x="1111282" y="101822"/>
                    <a:pt x="1109853" y="99631"/>
                  </a:cubicBezTo>
                  <a:lnTo>
                    <a:pt x="1109853" y="99631"/>
                  </a:lnTo>
                  <a:cubicBezTo>
                    <a:pt x="1109472" y="99060"/>
                    <a:pt x="1109186" y="98488"/>
                    <a:pt x="1108805" y="97917"/>
                  </a:cubicBezTo>
                  <a:lnTo>
                    <a:pt x="1108805" y="97822"/>
                  </a:lnTo>
                  <a:lnTo>
                    <a:pt x="1108424" y="97155"/>
                  </a:lnTo>
                  <a:lnTo>
                    <a:pt x="1108329" y="96964"/>
                  </a:lnTo>
                  <a:lnTo>
                    <a:pt x="1107853" y="96107"/>
                  </a:lnTo>
                  <a:lnTo>
                    <a:pt x="1107853" y="96107"/>
                  </a:lnTo>
                  <a:lnTo>
                    <a:pt x="1107377" y="95250"/>
                  </a:lnTo>
                  <a:lnTo>
                    <a:pt x="1107377" y="95250"/>
                  </a:lnTo>
                  <a:lnTo>
                    <a:pt x="1106996" y="94488"/>
                  </a:lnTo>
                  <a:lnTo>
                    <a:pt x="1106900" y="94393"/>
                  </a:lnTo>
                  <a:lnTo>
                    <a:pt x="1106424" y="93536"/>
                  </a:lnTo>
                  <a:lnTo>
                    <a:pt x="1106424" y="93440"/>
                  </a:lnTo>
                  <a:lnTo>
                    <a:pt x="1106329" y="93154"/>
                  </a:lnTo>
                  <a:lnTo>
                    <a:pt x="1105948" y="92392"/>
                  </a:lnTo>
                  <a:lnTo>
                    <a:pt x="1105567" y="91630"/>
                  </a:lnTo>
                  <a:lnTo>
                    <a:pt x="1105091" y="90678"/>
                  </a:lnTo>
                  <a:lnTo>
                    <a:pt x="1104995" y="90583"/>
                  </a:lnTo>
                  <a:lnTo>
                    <a:pt x="1104614" y="89821"/>
                  </a:lnTo>
                  <a:lnTo>
                    <a:pt x="1104614" y="89821"/>
                  </a:lnTo>
                  <a:lnTo>
                    <a:pt x="1104233" y="88963"/>
                  </a:lnTo>
                  <a:lnTo>
                    <a:pt x="1104233" y="88963"/>
                  </a:lnTo>
                  <a:lnTo>
                    <a:pt x="1103852" y="88011"/>
                  </a:lnTo>
                  <a:lnTo>
                    <a:pt x="1103662" y="87535"/>
                  </a:lnTo>
                  <a:lnTo>
                    <a:pt x="1103281" y="86582"/>
                  </a:lnTo>
                  <a:lnTo>
                    <a:pt x="1103186" y="86392"/>
                  </a:lnTo>
                  <a:lnTo>
                    <a:pt x="1102614" y="84963"/>
                  </a:lnTo>
                  <a:lnTo>
                    <a:pt x="1102424" y="84582"/>
                  </a:lnTo>
                  <a:cubicBezTo>
                    <a:pt x="1098995" y="75438"/>
                    <a:pt x="1097090" y="65532"/>
                    <a:pt x="1097090" y="55245"/>
                  </a:cubicBezTo>
                  <a:lnTo>
                    <a:pt x="1097090" y="0"/>
                  </a:lnTo>
                  <a:lnTo>
                    <a:pt x="1029367" y="0"/>
                  </a:lnTo>
                  <a:cubicBezTo>
                    <a:pt x="983456" y="0"/>
                    <a:pt x="945928" y="37529"/>
                    <a:pt x="945928" y="83439"/>
                  </a:cubicBezTo>
                  <a:lnTo>
                    <a:pt x="945452" y="114776"/>
                  </a:lnTo>
                  <a:lnTo>
                    <a:pt x="945452" y="114776"/>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0" name="Freeform: Shape 69">
              <a:extLst>
                <a:ext uri="{FF2B5EF4-FFF2-40B4-BE49-F238E27FC236}">
                  <a16:creationId xmlns:a16="http://schemas.microsoft.com/office/drawing/2014/main" id="{CE9D3C97-CCCA-4A9A-A7CB-D3860EDBD247}"/>
                </a:ext>
              </a:extLst>
            </p:cNvPr>
            <p:cNvSpPr/>
            <p:nvPr/>
          </p:nvSpPr>
          <p:spPr>
            <a:xfrm>
              <a:off x="1972549" y="4846494"/>
              <a:ext cx="135254" cy="128873"/>
            </a:xfrm>
            <a:custGeom>
              <a:avLst/>
              <a:gdLst>
                <a:gd name="connsiteX0" fmla="*/ 57626 w 135254"/>
                <a:gd name="connsiteY0" fmla="*/ 128874 h 128873"/>
                <a:gd name="connsiteX1" fmla="*/ 77629 w 135254"/>
                <a:gd name="connsiteY1" fmla="*/ 128874 h 128873"/>
                <a:gd name="connsiteX2" fmla="*/ 135255 w 135254"/>
                <a:gd name="connsiteY2" fmla="*/ 71247 h 128873"/>
                <a:gd name="connsiteX3" fmla="*/ 135255 w 135254"/>
                <a:gd name="connsiteY3" fmla="*/ 57626 h 128873"/>
                <a:gd name="connsiteX4" fmla="*/ 77629 w 135254"/>
                <a:gd name="connsiteY4" fmla="*/ 0 h 128873"/>
                <a:gd name="connsiteX5" fmla="*/ 57626 w 135254"/>
                <a:gd name="connsiteY5" fmla="*/ 0 h 128873"/>
                <a:gd name="connsiteX6" fmla="*/ 0 w 135254"/>
                <a:gd name="connsiteY6" fmla="*/ 57626 h 128873"/>
                <a:gd name="connsiteX7" fmla="*/ 0 w 135254"/>
                <a:gd name="connsiteY7" fmla="*/ 71247 h 128873"/>
                <a:gd name="connsiteX8" fmla="*/ 57626 w 135254"/>
                <a:gd name="connsiteY8" fmla="*/ 128874 h 1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4" h="128873">
                  <a:moveTo>
                    <a:pt x="57626" y="128874"/>
                  </a:moveTo>
                  <a:lnTo>
                    <a:pt x="77629" y="128874"/>
                  </a:lnTo>
                  <a:cubicBezTo>
                    <a:pt x="109347" y="128874"/>
                    <a:pt x="135255" y="102965"/>
                    <a:pt x="135255" y="71247"/>
                  </a:cubicBezTo>
                  <a:lnTo>
                    <a:pt x="135255" y="57626"/>
                  </a:lnTo>
                  <a:cubicBezTo>
                    <a:pt x="135255" y="25908"/>
                    <a:pt x="109347" y="0"/>
                    <a:pt x="77629" y="0"/>
                  </a:cubicBezTo>
                  <a:lnTo>
                    <a:pt x="57626" y="0"/>
                  </a:lnTo>
                  <a:cubicBezTo>
                    <a:pt x="25908" y="0"/>
                    <a:pt x="0" y="25908"/>
                    <a:pt x="0" y="57626"/>
                  </a:cubicBezTo>
                  <a:lnTo>
                    <a:pt x="0" y="71247"/>
                  </a:lnTo>
                  <a:cubicBezTo>
                    <a:pt x="0" y="102965"/>
                    <a:pt x="25908" y="128874"/>
                    <a:pt x="57626" y="128874"/>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1" name="Freeform: Shape 70">
              <a:extLst>
                <a:ext uri="{FF2B5EF4-FFF2-40B4-BE49-F238E27FC236}">
                  <a16:creationId xmlns:a16="http://schemas.microsoft.com/office/drawing/2014/main" id="{EB67E3B8-E59E-4483-8281-B69EA50C41F3}"/>
                </a:ext>
              </a:extLst>
            </p:cNvPr>
            <p:cNvSpPr/>
            <p:nvPr/>
          </p:nvSpPr>
          <p:spPr>
            <a:xfrm>
              <a:off x="2926191" y="4710763"/>
              <a:ext cx="299656" cy="417766"/>
            </a:xfrm>
            <a:custGeom>
              <a:avLst/>
              <a:gdLst>
                <a:gd name="connsiteX0" fmla="*/ 57626 w 299656"/>
                <a:gd name="connsiteY0" fmla="*/ 417767 h 417766"/>
                <a:gd name="connsiteX1" fmla="*/ 77629 w 299656"/>
                <a:gd name="connsiteY1" fmla="*/ 417767 h 417766"/>
                <a:gd name="connsiteX2" fmla="*/ 135255 w 299656"/>
                <a:gd name="connsiteY2" fmla="*/ 360140 h 417766"/>
                <a:gd name="connsiteX3" fmla="*/ 135255 w 299656"/>
                <a:gd name="connsiteY3" fmla="*/ 216217 h 417766"/>
                <a:gd name="connsiteX4" fmla="*/ 216218 w 299656"/>
                <a:gd name="connsiteY4" fmla="*/ 135255 h 417766"/>
                <a:gd name="connsiteX5" fmla="*/ 242030 w 299656"/>
                <a:gd name="connsiteY5" fmla="*/ 135255 h 417766"/>
                <a:gd name="connsiteX6" fmla="*/ 299656 w 299656"/>
                <a:gd name="connsiteY6" fmla="*/ 77629 h 417766"/>
                <a:gd name="connsiteX7" fmla="*/ 299656 w 299656"/>
                <a:gd name="connsiteY7" fmla="*/ 57626 h 417766"/>
                <a:gd name="connsiteX8" fmla="*/ 242030 w 299656"/>
                <a:gd name="connsiteY8" fmla="*/ 0 h 417766"/>
                <a:gd name="connsiteX9" fmla="*/ 77629 w 299656"/>
                <a:gd name="connsiteY9" fmla="*/ 0 h 417766"/>
                <a:gd name="connsiteX10" fmla="*/ 57626 w 299656"/>
                <a:gd name="connsiteY10" fmla="*/ 0 h 417766"/>
                <a:gd name="connsiteX11" fmla="*/ 56197 w 299656"/>
                <a:gd name="connsiteY11" fmla="*/ 0 h 417766"/>
                <a:gd name="connsiteX12" fmla="*/ 56197 w 299656"/>
                <a:gd name="connsiteY12" fmla="*/ 0 h 417766"/>
                <a:gd name="connsiteX13" fmla="*/ 54769 w 299656"/>
                <a:gd name="connsiteY13" fmla="*/ 95 h 417766"/>
                <a:gd name="connsiteX14" fmla="*/ 54769 w 299656"/>
                <a:gd name="connsiteY14" fmla="*/ 95 h 417766"/>
                <a:gd name="connsiteX15" fmla="*/ 53340 w 299656"/>
                <a:gd name="connsiteY15" fmla="*/ 190 h 417766"/>
                <a:gd name="connsiteX16" fmla="*/ 53340 w 299656"/>
                <a:gd name="connsiteY16" fmla="*/ 190 h 417766"/>
                <a:gd name="connsiteX17" fmla="*/ 51911 w 299656"/>
                <a:gd name="connsiteY17" fmla="*/ 286 h 417766"/>
                <a:gd name="connsiteX18" fmla="*/ 51911 w 299656"/>
                <a:gd name="connsiteY18" fmla="*/ 286 h 417766"/>
                <a:gd name="connsiteX19" fmla="*/ 50482 w 299656"/>
                <a:gd name="connsiteY19" fmla="*/ 476 h 417766"/>
                <a:gd name="connsiteX20" fmla="*/ 50482 w 299656"/>
                <a:gd name="connsiteY20" fmla="*/ 476 h 417766"/>
                <a:gd name="connsiteX21" fmla="*/ 49054 w 299656"/>
                <a:gd name="connsiteY21" fmla="*/ 667 h 417766"/>
                <a:gd name="connsiteX22" fmla="*/ 49054 w 299656"/>
                <a:gd name="connsiteY22" fmla="*/ 667 h 417766"/>
                <a:gd name="connsiteX23" fmla="*/ 47625 w 299656"/>
                <a:gd name="connsiteY23" fmla="*/ 857 h 417766"/>
                <a:gd name="connsiteX24" fmla="*/ 47625 w 299656"/>
                <a:gd name="connsiteY24" fmla="*/ 857 h 417766"/>
                <a:gd name="connsiteX25" fmla="*/ 46196 w 299656"/>
                <a:gd name="connsiteY25" fmla="*/ 1143 h 417766"/>
                <a:gd name="connsiteX26" fmla="*/ 46196 w 299656"/>
                <a:gd name="connsiteY26" fmla="*/ 1143 h 417766"/>
                <a:gd name="connsiteX27" fmla="*/ 44768 w 299656"/>
                <a:gd name="connsiteY27" fmla="*/ 1429 h 417766"/>
                <a:gd name="connsiteX28" fmla="*/ 44768 w 299656"/>
                <a:gd name="connsiteY28" fmla="*/ 1429 h 417766"/>
                <a:gd name="connsiteX29" fmla="*/ 43339 w 299656"/>
                <a:gd name="connsiteY29" fmla="*/ 1809 h 417766"/>
                <a:gd name="connsiteX30" fmla="*/ 43339 w 299656"/>
                <a:gd name="connsiteY30" fmla="*/ 1809 h 417766"/>
                <a:gd name="connsiteX31" fmla="*/ 42005 w 299656"/>
                <a:gd name="connsiteY31" fmla="*/ 2191 h 417766"/>
                <a:gd name="connsiteX32" fmla="*/ 42005 w 299656"/>
                <a:gd name="connsiteY32" fmla="*/ 2191 h 417766"/>
                <a:gd name="connsiteX33" fmla="*/ 40672 w 299656"/>
                <a:gd name="connsiteY33" fmla="*/ 2572 h 417766"/>
                <a:gd name="connsiteX34" fmla="*/ 40672 w 299656"/>
                <a:gd name="connsiteY34" fmla="*/ 2572 h 417766"/>
                <a:gd name="connsiteX35" fmla="*/ 39338 w 299656"/>
                <a:gd name="connsiteY35" fmla="*/ 3048 h 417766"/>
                <a:gd name="connsiteX36" fmla="*/ 39338 w 299656"/>
                <a:gd name="connsiteY36" fmla="*/ 3048 h 417766"/>
                <a:gd name="connsiteX37" fmla="*/ 38005 w 299656"/>
                <a:gd name="connsiteY37" fmla="*/ 3524 h 417766"/>
                <a:gd name="connsiteX38" fmla="*/ 38005 w 299656"/>
                <a:gd name="connsiteY38" fmla="*/ 3524 h 417766"/>
                <a:gd name="connsiteX39" fmla="*/ 36671 w 299656"/>
                <a:gd name="connsiteY39" fmla="*/ 4000 h 417766"/>
                <a:gd name="connsiteX40" fmla="*/ 36671 w 299656"/>
                <a:gd name="connsiteY40" fmla="*/ 4000 h 417766"/>
                <a:gd name="connsiteX41" fmla="*/ 35338 w 299656"/>
                <a:gd name="connsiteY41" fmla="*/ 4572 h 417766"/>
                <a:gd name="connsiteX42" fmla="*/ 35338 w 299656"/>
                <a:gd name="connsiteY42" fmla="*/ 4572 h 417766"/>
                <a:gd name="connsiteX43" fmla="*/ 34099 w 299656"/>
                <a:gd name="connsiteY43" fmla="*/ 5143 h 417766"/>
                <a:gd name="connsiteX44" fmla="*/ 34099 w 299656"/>
                <a:gd name="connsiteY44" fmla="*/ 5143 h 417766"/>
                <a:gd name="connsiteX45" fmla="*/ 32861 w 299656"/>
                <a:gd name="connsiteY45" fmla="*/ 5715 h 417766"/>
                <a:gd name="connsiteX46" fmla="*/ 32861 w 299656"/>
                <a:gd name="connsiteY46" fmla="*/ 5715 h 417766"/>
                <a:gd name="connsiteX47" fmla="*/ 31623 w 299656"/>
                <a:gd name="connsiteY47" fmla="*/ 6382 h 417766"/>
                <a:gd name="connsiteX48" fmla="*/ 31623 w 299656"/>
                <a:gd name="connsiteY48" fmla="*/ 6382 h 417766"/>
                <a:gd name="connsiteX49" fmla="*/ 30385 w 299656"/>
                <a:gd name="connsiteY49" fmla="*/ 7048 h 417766"/>
                <a:gd name="connsiteX50" fmla="*/ 30385 w 299656"/>
                <a:gd name="connsiteY50" fmla="*/ 7048 h 417766"/>
                <a:gd name="connsiteX51" fmla="*/ 29146 w 299656"/>
                <a:gd name="connsiteY51" fmla="*/ 7715 h 417766"/>
                <a:gd name="connsiteX52" fmla="*/ 29146 w 299656"/>
                <a:gd name="connsiteY52" fmla="*/ 7715 h 417766"/>
                <a:gd name="connsiteX53" fmla="*/ 27908 w 299656"/>
                <a:gd name="connsiteY53" fmla="*/ 8382 h 417766"/>
                <a:gd name="connsiteX54" fmla="*/ 27908 w 299656"/>
                <a:gd name="connsiteY54" fmla="*/ 8382 h 417766"/>
                <a:gd name="connsiteX55" fmla="*/ 26765 w 299656"/>
                <a:gd name="connsiteY55" fmla="*/ 9144 h 417766"/>
                <a:gd name="connsiteX56" fmla="*/ 26765 w 299656"/>
                <a:gd name="connsiteY56" fmla="*/ 9144 h 417766"/>
                <a:gd name="connsiteX57" fmla="*/ 25622 w 299656"/>
                <a:gd name="connsiteY57" fmla="*/ 9906 h 417766"/>
                <a:gd name="connsiteX58" fmla="*/ 25622 w 299656"/>
                <a:gd name="connsiteY58" fmla="*/ 9906 h 417766"/>
                <a:gd name="connsiteX59" fmla="*/ 24479 w 299656"/>
                <a:gd name="connsiteY59" fmla="*/ 10668 h 417766"/>
                <a:gd name="connsiteX60" fmla="*/ 24479 w 299656"/>
                <a:gd name="connsiteY60" fmla="*/ 10668 h 417766"/>
                <a:gd name="connsiteX61" fmla="*/ 23336 w 299656"/>
                <a:gd name="connsiteY61" fmla="*/ 11525 h 417766"/>
                <a:gd name="connsiteX62" fmla="*/ 23336 w 299656"/>
                <a:gd name="connsiteY62" fmla="*/ 11525 h 417766"/>
                <a:gd name="connsiteX63" fmla="*/ 22193 w 299656"/>
                <a:gd name="connsiteY63" fmla="*/ 12382 h 417766"/>
                <a:gd name="connsiteX64" fmla="*/ 22193 w 299656"/>
                <a:gd name="connsiteY64" fmla="*/ 12382 h 417766"/>
                <a:gd name="connsiteX65" fmla="*/ 21146 w 299656"/>
                <a:gd name="connsiteY65" fmla="*/ 13240 h 417766"/>
                <a:gd name="connsiteX66" fmla="*/ 21146 w 299656"/>
                <a:gd name="connsiteY66" fmla="*/ 13240 h 417766"/>
                <a:gd name="connsiteX67" fmla="*/ 20098 w 299656"/>
                <a:gd name="connsiteY67" fmla="*/ 14097 h 417766"/>
                <a:gd name="connsiteX68" fmla="*/ 20098 w 299656"/>
                <a:gd name="connsiteY68" fmla="*/ 14097 h 417766"/>
                <a:gd name="connsiteX69" fmla="*/ 19050 w 299656"/>
                <a:gd name="connsiteY69" fmla="*/ 15049 h 417766"/>
                <a:gd name="connsiteX70" fmla="*/ 19050 w 299656"/>
                <a:gd name="connsiteY70" fmla="*/ 15049 h 417766"/>
                <a:gd name="connsiteX71" fmla="*/ 18002 w 299656"/>
                <a:gd name="connsiteY71" fmla="*/ 16002 h 417766"/>
                <a:gd name="connsiteX72" fmla="*/ 18002 w 299656"/>
                <a:gd name="connsiteY72" fmla="*/ 16002 h 417766"/>
                <a:gd name="connsiteX73" fmla="*/ 17050 w 299656"/>
                <a:gd name="connsiteY73" fmla="*/ 16954 h 417766"/>
                <a:gd name="connsiteX74" fmla="*/ 17050 w 299656"/>
                <a:gd name="connsiteY74" fmla="*/ 16954 h 417766"/>
                <a:gd name="connsiteX75" fmla="*/ 16097 w 299656"/>
                <a:gd name="connsiteY75" fmla="*/ 17907 h 417766"/>
                <a:gd name="connsiteX76" fmla="*/ 16097 w 299656"/>
                <a:gd name="connsiteY76" fmla="*/ 17907 h 417766"/>
                <a:gd name="connsiteX77" fmla="*/ 15145 w 299656"/>
                <a:gd name="connsiteY77" fmla="*/ 18955 h 417766"/>
                <a:gd name="connsiteX78" fmla="*/ 15145 w 299656"/>
                <a:gd name="connsiteY78" fmla="*/ 18955 h 417766"/>
                <a:gd name="connsiteX79" fmla="*/ 14192 w 299656"/>
                <a:gd name="connsiteY79" fmla="*/ 20002 h 417766"/>
                <a:gd name="connsiteX80" fmla="*/ 14192 w 299656"/>
                <a:gd name="connsiteY80" fmla="*/ 20002 h 417766"/>
                <a:gd name="connsiteX81" fmla="*/ 13335 w 299656"/>
                <a:gd name="connsiteY81" fmla="*/ 21050 h 417766"/>
                <a:gd name="connsiteX82" fmla="*/ 13335 w 299656"/>
                <a:gd name="connsiteY82" fmla="*/ 21050 h 417766"/>
                <a:gd name="connsiteX83" fmla="*/ 12478 w 299656"/>
                <a:gd name="connsiteY83" fmla="*/ 22098 h 417766"/>
                <a:gd name="connsiteX84" fmla="*/ 12478 w 299656"/>
                <a:gd name="connsiteY84" fmla="*/ 22098 h 417766"/>
                <a:gd name="connsiteX85" fmla="*/ 11621 w 299656"/>
                <a:gd name="connsiteY85" fmla="*/ 23146 h 417766"/>
                <a:gd name="connsiteX86" fmla="*/ 11621 w 299656"/>
                <a:gd name="connsiteY86" fmla="*/ 23146 h 417766"/>
                <a:gd name="connsiteX87" fmla="*/ 10763 w 299656"/>
                <a:gd name="connsiteY87" fmla="*/ 24289 h 417766"/>
                <a:gd name="connsiteX88" fmla="*/ 10763 w 299656"/>
                <a:gd name="connsiteY88" fmla="*/ 24289 h 417766"/>
                <a:gd name="connsiteX89" fmla="*/ 10001 w 299656"/>
                <a:gd name="connsiteY89" fmla="*/ 25432 h 417766"/>
                <a:gd name="connsiteX90" fmla="*/ 10001 w 299656"/>
                <a:gd name="connsiteY90" fmla="*/ 25432 h 417766"/>
                <a:gd name="connsiteX91" fmla="*/ 9239 w 299656"/>
                <a:gd name="connsiteY91" fmla="*/ 26575 h 417766"/>
                <a:gd name="connsiteX92" fmla="*/ 9239 w 299656"/>
                <a:gd name="connsiteY92" fmla="*/ 26575 h 417766"/>
                <a:gd name="connsiteX93" fmla="*/ 8477 w 299656"/>
                <a:gd name="connsiteY93" fmla="*/ 27717 h 417766"/>
                <a:gd name="connsiteX94" fmla="*/ 8477 w 299656"/>
                <a:gd name="connsiteY94" fmla="*/ 27717 h 417766"/>
                <a:gd name="connsiteX95" fmla="*/ 7811 w 299656"/>
                <a:gd name="connsiteY95" fmla="*/ 28956 h 417766"/>
                <a:gd name="connsiteX96" fmla="*/ 7811 w 299656"/>
                <a:gd name="connsiteY96" fmla="*/ 28956 h 417766"/>
                <a:gd name="connsiteX97" fmla="*/ 7144 w 299656"/>
                <a:gd name="connsiteY97" fmla="*/ 30194 h 417766"/>
                <a:gd name="connsiteX98" fmla="*/ 7144 w 299656"/>
                <a:gd name="connsiteY98" fmla="*/ 30194 h 417766"/>
                <a:gd name="connsiteX99" fmla="*/ 6477 w 299656"/>
                <a:gd name="connsiteY99" fmla="*/ 31432 h 417766"/>
                <a:gd name="connsiteX100" fmla="*/ 6477 w 299656"/>
                <a:gd name="connsiteY100" fmla="*/ 31432 h 417766"/>
                <a:gd name="connsiteX101" fmla="*/ 5810 w 299656"/>
                <a:gd name="connsiteY101" fmla="*/ 32671 h 417766"/>
                <a:gd name="connsiteX102" fmla="*/ 5810 w 299656"/>
                <a:gd name="connsiteY102" fmla="*/ 32671 h 417766"/>
                <a:gd name="connsiteX103" fmla="*/ 5239 w 299656"/>
                <a:gd name="connsiteY103" fmla="*/ 33909 h 417766"/>
                <a:gd name="connsiteX104" fmla="*/ 5239 w 299656"/>
                <a:gd name="connsiteY104" fmla="*/ 33909 h 417766"/>
                <a:gd name="connsiteX105" fmla="*/ 4667 w 299656"/>
                <a:gd name="connsiteY105" fmla="*/ 35147 h 417766"/>
                <a:gd name="connsiteX106" fmla="*/ 4667 w 299656"/>
                <a:gd name="connsiteY106" fmla="*/ 35147 h 417766"/>
                <a:gd name="connsiteX107" fmla="*/ 4096 w 299656"/>
                <a:gd name="connsiteY107" fmla="*/ 36481 h 417766"/>
                <a:gd name="connsiteX108" fmla="*/ 4096 w 299656"/>
                <a:gd name="connsiteY108" fmla="*/ 36481 h 417766"/>
                <a:gd name="connsiteX109" fmla="*/ 3620 w 299656"/>
                <a:gd name="connsiteY109" fmla="*/ 37814 h 417766"/>
                <a:gd name="connsiteX110" fmla="*/ 3620 w 299656"/>
                <a:gd name="connsiteY110" fmla="*/ 37814 h 417766"/>
                <a:gd name="connsiteX111" fmla="*/ 3143 w 299656"/>
                <a:gd name="connsiteY111" fmla="*/ 39148 h 417766"/>
                <a:gd name="connsiteX112" fmla="*/ 3143 w 299656"/>
                <a:gd name="connsiteY112" fmla="*/ 39148 h 417766"/>
                <a:gd name="connsiteX113" fmla="*/ 2667 w 299656"/>
                <a:gd name="connsiteY113" fmla="*/ 40481 h 417766"/>
                <a:gd name="connsiteX114" fmla="*/ 2667 w 299656"/>
                <a:gd name="connsiteY114" fmla="*/ 40481 h 417766"/>
                <a:gd name="connsiteX115" fmla="*/ 2286 w 299656"/>
                <a:gd name="connsiteY115" fmla="*/ 41815 h 417766"/>
                <a:gd name="connsiteX116" fmla="*/ 2286 w 299656"/>
                <a:gd name="connsiteY116" fmla="*/ 41815 h 417766"/>
                <a:gd name="connsiteX117" fmla="*/ 1905 w 299656"/>
                <a:gd name="connsiteY117" fmla="*/ 43148 h 417766"/>
                <a:gd name="connsiteX118" fmla="*/ 1905 w 299656"/>
                <a:gd name="connsiteY118" fmla="*/ 43148 h 417766"/>
                <a:gd name="connsiteX119" fmla="*/ 1524 w 299656"/>
                <a:gd name="connsiteY119" fmla="*/ 44482 h 417766"/>
                <a:gd name="connsiteX120" fmla="*/ 1524 w 299656"/>
                <a:gd name="connsiteY120" fmla="*/ 44482 h 417766"/>
                <a:gd name="connsiteX121" fmla="*/ 1238 w 299656"/>
                <a:gd name="connsiteY121" fmla="*/ 45910 h 417766"/>
                <a:gd name="connsiteX122" fmla="*/ 1238 w 299656"/>
                <a:gd name="connsiteY122" fmla="*/ 45910 h 417766"/>
                <a:gd name="connsiteX123" fmla="*/ 953 w 299656"/>
                <a:gd name="connsiteY123" fmla="*/ 47339 h 417766"/>
                <a:gd name="connsiteX124" fmla="*/ 953 w 299656"/>
                <a:gd name="connsiteY124" fmla="*/ 47339 h 417766"/>
                <a:gd name="connsiteX125" fmla="*/ 667 w 299656"/>
                <a:gd name="connsiteY125" fmla="*/ 48768 h 417766"/>
                <a:gd name="connsiteX126" fmla="*/ 667 w 299656"/>
                <a:gd name="connsiteY126" fmla="*/ 48768 h 417766"/>
                <a:gd name="connsiteX127" fmla="*/ 476 w 299656"/>
                <a:gd name="connsiteY127" fmla="*/ 50197 h 417766"/>
                <a:gd name="connsiteX128" fmla="*/ 476 w 299656"/>
                <a:gd name="connsiteY128" fmla="*/ 50197 h 417766"/>
                <a:gd name="connsiteX129" fmla="*/ 286 w 299656"/>
                <a:gd name="connsiteY129" fmla="*/ 51625 h 417766"/>
                <a:gd name="connsiteX130" fmla="*/ 286 w 299656"/>
                <a:gd name="connsiteY130" fmla="*/ 51625 h 417766"/>
                <a:gd name="connsiteX131" fmla="*/ 190 w 299656"/>
                <a:gd name="connsiteY131" fmla="*/ 53054 h 417766"/>
                <a:gd name="connsiteX132" fmla="*/ 190 w 299656"/>
                <a:gd name="connsiteY132" fmla="*/ 53054 h 417766"/>
                <a:gd name="connsiteX133" fmla="*/ 95 w 299656"/>
                <a:gd name="connsiteY133" fmla="*/ 54483 h 417766"/>
                <a:gd name="connsiteX134" fmla="*/ 95 w 299656"/>
                <a:gd name="connsiteY134" fmla="*/ 54483 h 417766"/>
                <a:gd name="connsiteX135" fmla="*/ 95 w 299656"/>
                <a:gd name="connsiteY135" fmla="*/ 54959 h 417766"/>
                <a:gd name="connsiteX136" fmla="*/ 0 w 299656"/>
                <a:gd name="connsiteY136" fmla="*/ 56864 h 417766"/>
                <a:gd name="connsiteX137" fmla="*/ 0 w 299656"/>
                <a:gd name="connsiteY137" fmla="*/ 57340 h 417766"/>
                <a:gd name="connsiteX138" fmla="*/ 0 w 299656"/>
                <a:gd name="connsiteY138" fmla="*/ 57340 h 417766"/>
                <a:gd name="connsiteX139" fmla="*/ 0 w 299656"/>
                <a:gd name="connsiteY139" fmla="*/ 77343 h 417766"/>
                <a:gd name="connsiteX140" fmla="*/ 0 w 299656"/>
                <a:gd name="connsiteY140" fmla="*/ 359855 h 417766"/>
                <a:gd name="connsiteX141" fmla="*/ 57626 w 299656"/>
                <a:gd name="connsiteY141" fmla="*/ 417767 h 417766"/>
                <a:gd name="connsiteX142" fmla="*/ 57626 w 299656"/>
                <a:gd name="connsiteY142" fmla="*/ 417767 h 417766"/>
                <a:gd name="connsiteX143" fmla="*/ 57626 w 299656"/>
                <a:gd name="connsiteY143" fmla="*/ 0 h 417766"/>
                <a:gd name="connsiteX144" fmla="*/ 57626 w 299656"/>
                <a:gd name="connsiteY144" fmla="*/ 0 h 417766"/>
                <a:gd name="connsiteX145" fmla="*/ 57626 w 299656"/>
                <a:gd name="connsiteY145" fmla="*/ 0 h 417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299656" h="417766">
                  <a:moveTo>
                    <a:pt x="57626" y="417767"/>
                  </a:moveTo>
                  <a:lnTo>
                    <a:pt x="77629" y="417767"/>
                  </a:lnTo>
                  <a:cubicBezTo>
                    <a:pt x="109347" y="417767"/>
                    <a:pt x="135255" y="391858"/>
                    <a:pt x="135255" y="360140"/>
                  </a:cubicBezTo>
                  <a:lnTo>
                    <a:pt x="135255" y="216217"/>
                  </a:lnTo>
                  <a:cubicBezTo>
                    <a:pt x="135255" y="171640"/>
                    <a:pt x="171640" y="135255"/>
                    <a:pt x="216218" y="135255"/>
                  </a:cubicBezTo>
                  <a:lnTo>
                    <a:pt x="242030" y="135255"/>
                  </a:lnTo>
                  <a:cubicBezTo>
                    <a:pt x="273748" y="135255"/>
                    <a:pt x="299656" y="109347"/>
                    <a:pt x="299656" y="77629"/>
                  </a:cubicBezTo>
                  <a:lnTo>
                    <a:pt x="299656" y="57626"/>
                  </a:lnTo>
                  <a:cubicBezTo>
                    <a:pt x="299656" y="25908"/>
                    <a:pt x="273748" y="0"/>
                    <a:pt x="242030" y="0"/>
                  </a:cubicBezTo>
                  <a:lnTo>
                    <a:pt x="77629" y="0"/>
                  </a:lnTo>
                  <a:lnTo>
                    <a:pt x="57626" y="0"/>
                  </a:lnTo>
                  <a:lnTo>
                    <a:pt x="56197" y="0"/>
                  </a:lnTo>
                  <a:lnTo>
                    <a:pt x="56197" y="0"/>
                  </a:lnTo>
                  <a:lnTo>
                    <a:pt x="54769" y="95"/>
                  </a:lnTo>
                  <a:lnTo>
                    <a:pt x="54769" y="95"/>
                  </a:lnTo>
                  <a:lnTo>
                    <a:pt x="53340" y="190"/>
                  </a:lnTo>
                  <a:lnTo>
                    <a:pt x="53340" y="190"/>
                  </a:lnTo>
                  <a:lnTo>
                    <a:pt x="51911" y="286"/>
                  </a:lnTo>
                  <a:lnTo>
                    <a:pt x="51911" y="286"/>
                  </a:lnTo>
                  <a:lnTo>
                    <a:pt x="50482" y="476"/>
                  </a:lnTo>
                  <a:lnTo>
                    <a:pt x="50482" y="476"/>
                  </a:lnTo>
                  <a:lnTo>
                    <a:pt x="49054" y="667"/>
                  </a:lnTo>
                  <a:lnTo>
                    <a:pt x="49054" y="667"/>
                  </a:lnTo>
                  <a:lnTo>
                    <a:pt x="47625" y="857"/>
                  </a:lnTo>
                  <a:lnTo>
                    <a:pt x="47625" y="857"/>
                  </a:lnTo>
                  <a:cubicBezTo>
                    <a:pt x="47149" y="952"/>
                    <a:pt x="46672" y="1048"/>
                    <a:pt x="46196" y="1143"/>
                  </a:cubicBezTo>
                  <a:lnTo>
                    <a:pt x="46196" y="1143"/>
                  </a:lnTo>
                  <a:lnTo>
                    <a:pt x="44768" y="1429"/>
                  </a:lnTo>
                  <a:lnTo>
                    <a:pt x="44768" y="1429"/>
                  </a:lnTo>
                  <a:lnTo>
                    <a:pt x="43339" y="1809"/>
                  </a:lnTo>
                  <a:lnTo>
                    <a:pt x="43339" y="1809"/>
                  </a:lnTo>
                  <a:lnTo>
                    <a:pt x="42005" y="2191"/>
                  </a:lnTo>
                  <a:lnTo>
                    <a:pt x="42005" y="2191"/>
                  </a:lnTo>
                  <a:lnTo>
                    <a:pt x="40672" y="2572"/>
                  </a:lnTo>
                  <a:lnTo>
                    <a:pt x="40672" y="2572"/>
                  </a:lnTo>
                  <a:lnTo>
                    <a:pt x="39338" y="3048"/>
                  </a:lnTo>
                  <a:lnTo>
                    <a:pt x="39338" y="3048"/>
                  </a:lnTo>
                  <a:lnTo>
                    <a:pt x="38005" y="3524"/>
                  </a:lnTo>
                  <a:lnTo>
                    <a:pt x="38005" y="3524"/>
                  </a:lnTo>
                  <a:lnTo>
                    <a:pt x="36671" y="4000"/>
                  </a:lnTo>
                  <a:lnTo>
                    <a:pt x="36671" y="4000"/>
                  </a:lnTo>
                  <a:lnTo>
                    <a:pt x="35338" y="4572"/>
                  </a:lnTo>
                  <a:lnTo>
                    <a:pt x="35338" y="4572"/>
                  </a:lnTo>
                  <a:lnTo>
                    <a:pt x="34099" y="5143"/>
                  </a:lnTo>
                  <a:lnTo>
                    <a:pt x="34099" y="5143"/>
                  </a:lnTo>
                  <a:lnTo>
                    <a:pt x="32861" y="5715"/>
                  </a:lnTo>
                  <a:lnTo>
                    <a:pt x="32861" y="5715"/>
                  </a:lnTo>
                  <a:lnTo>
                    <a:pt x="31623" y="6382"/>
                  </a:lnTo>
                  <a:lnTo>
                    <a:pt x="31623" y="6382"/>
                  </a:lnTo>
                  <a:cubicBezTo>
                    <a:pt x="31242" y="6572"/>
                    <a:pt x="30766" y="6763"/>
                    <a:pt x="30385" y="7048"/>
                  </a:cubicBezTo>
                  <a:lnTo>
                    <a:pt x="30385" y="7048"/>
                  </a:lnTo>
                  <a:lnTo>
                    <a:pt x="29146" y="7715"/>
                  </a:lnTo>
                  <a:lnTo>
                    <a:pt x="29146" y="7715"/>
                  </a:lnTo>
                  <a:cubicBezTo>
                    <a:pt x="28765" y="7906"/>
                    <a:pt x="28385" y="8191"/>
                    <a:pt x="27908" y="8382"/>
                  </a:cubicBezTo>
                  <a:lnTo>
                    <a:pt x="27908" y="8382"/>
                  </a:lnTo>
                  <a:lnTo>
                    <a:pt x="26765" y="9144"/>
                  </a:lnTo>
                  <a:lnTo>
                    <a:pt x="26765" y="9144"/>
                  </a:lnTo>
                  <a:lnTo>
                    <a:pt x="25622" y="9906"/>
                  </a:lnTo>
                  <a:lnTo>
                    <a:pt x="25622" y="9906"/>
                  </a:lnTo>
                  <a:lnTo>
                    <a:pt x="24479" y="10668"/>
                  </a:lnTo>
                  <a:lnTo>
                    <a:pt x="24479" y="10668"/>
                  </a:lnTo>
                  <a:lnTo>
                    <a:pt x="23336" y="11525"/>
                  </a:lnTo>
                  <a:lnTo>
                    <a:pt x="23336" y="11525"/>
                  </a:lnTo>
                  <a:lnTo>
                    <a:pt x="22193" y="12382"/>
                  </a:lnTo>
                  <a:lnTo>
                    <a:pt x="22193" y="12382"/>
                  </a:lnTo>
                  <a:cubicBezTo>
                    <a:pt x="21812" y="12668"/>
                    <a:pt x="21431" y="12954"/>
                    <a:pt x="21146" y="13240"/>
                  </a:cubicBezTo>
                  <a:lnTo>
                    <a:pt x="21146" y="13240"/>
                  </a:lnTo>
                  <a:lnTo>
                    <a:pt x="20098" y="14097"/>
                  </a:lnTo>
                  <a:lnTo>
                    <a:pt x="20098" y="14097"/>
                  </a:lnTo>
                  <a:lnTo>
                    <a:pt x="19050" y="15049"/>
                  </a:lnTo>
                  <a:lnTo>
                    <a:pt x="19050" y="15049"/>
                  </a:lnTo>
                  <a:lnTo>
                    <a:pt x="18002" y="16002"/>
                  </a:lnTo>
                  <a:lnTo>
                    <a:pt x="18002" y="16002"/>
                  </a:lnTo>
                  <a:lnTo>
                    <a:pt x="17050" y="16954"/>
                  </a:lnTo>
                  <a:lnTo>
                    <a:pt x="17050" y="16954"/>
                  </a:lnTo>
                  <a:lnTo>
                    <a:pt x="16097" y="17907"/>
                  </a:lnTo>
                  <a:lnTo>
                    <a:pt x="16097" y="17907"/>
                  </a:lnTo>
                  <a:lnTo>
                    <a:pt x="15145" y="18955"/>
                  </a:lnTo>
                  <a:lnTo>
                    <a:pt x="15145" y="18955"/>
                  </a:lnTo>
                  <a:lnTo>
                    <a:pt x="14192" y="20002"/>
                  </a:lnTo>
                  <a:lnTo>
                    <a:pt x="14192" y="20002"/>
                  </a:lnTo>
                  <a:lnTo>
                    <a:pt x="13335" y="21050"/>
                  </a:lnTo>
                  <a:lnTo>
                    <a:pt x="13335" y="21050"/>
                  </a:lnTo>
                  <a:cubicBezTo>
                    <a:pt x="13049" y="21431"/>
                    <a:pt x="12763" y="21812"/>
                    <a:pt x="12478" y="22098"/>
                  </a:cubicBezTo>
                  <a:lnTo>
                    <a:pt x="12478" y="22098"/>
                  </a:lnTo>
                  <a:cubicBezTo>
                    <a:pt x="12192" y="22479"/>
                    <a:pt x="11906" y="22860"/>
                    <a:pt x="11621" y="23146"/>
                  </a:cubicBezTo>
                  <a:lnTo>
                    <a:pt x="11621" y="23146"/>
                  </a:lnTo>
                  <a:lnTo>
                    <a:pt x="10763" y="24289"/>
                  </a:lnTo>
                  <a:lnTo>
                    <a:pt x="10763" y="24289"/>
                  </a:lnTo>
                  <a:lnTo>
                    <a:pt x="10001" y="25432"/>
                  </a:lnTo>
                  <a:lnTo>
                    <a:pt x="10001" y="25432"/>
                  </a:lnTo>
                  <a:lnTo>
                    <a:pt x="9239" y="26575"/>
                  </a:lnTo>
                  <a:lnTo>
                    <a:pt x="9239" y="26575"/>
                  </a:lnTo>
                  <a:lnTo>
                    <a:pt x="8477" y="27717"/>
                  </a:lnTo>
                  <a:lnTo>
                    <a:pt x="8477" y="27717"/>
                  </a:lnTo>
                  <a:lnTo>
                    <a:pt x="7811" y="28956"/>
                  </a:lnTo>
                  <a:lnTo>
                    <a:pt x="7811" y="28956"/>
                  </a:lnTo>
                  <a:lnTo>
                    <a:pt x="7144" y="30194"/>
                  </a:lnTo>
                  <a:lnTo>
                    <a:pt x="7144" y="30194"/>
                  </a:lnTo>
                  <a:lnTo>
                    <a:pt x="6477" y="31432"/>
                  </a:lnTo>
                  <a:lnTo>
                    <a:pt x="6477" y="31432"/>
                  </a:lnTo>
                  <a:lnTo>
                    <a:pt x="5810" y="32671"/>
                  </a:lnTo>
                  <a:lnTo>
                    <a:pt x="5810" y="32671"/>
                  </a:lnTo>
                  <a:lnTo>
                    <a:pt x="5239" y="33909"/>
                  </a:lnTo>
                  <a:lnTo>
                    <a:pt x="5239" y="33909"/>
                  </a:lnTo>
                  <a:cubicBezTo>
                    <a:pt x="5048" y="34290"/>
                    <a:pt x="4858" y="34766"/>
                    <a:pt x="4667" y="35147"/>
                  </a:cubicBezTo>
                  <a:lnTo>
                    <a:pt x="4667" y="35147"/>
                  </a:lnTo>
                  <a:lnTo>
                    <a:pt x="4096" y="36481"/>
                  </a:lnTo>
                  <a:lnTo>
                    <a:pt x="4096" y="36481"/>
                  </a:lnTo>
                  <a:lnTo>
                    <a:pt x="3620" y="37814"/>
                  </a:lnTo>
                  <a:lnTo>
                    <a:pt x="3620" y="37814"/>
                  </a:lnTo>
                  <a:lnTo>
                    <a:pt x="3143" y="39148"/>
                  </a:lnTo>
                  <a:lnTo>
                    <a:pt x="3143" y="39148"/>
                  </a:lnTo>
                  <a:lnTo>
                    <a:pt x="2667" y="40481"/>
                  </a:lnTo>
                  <a:lnTo>
                    <a:pt x="2667" y="40481"/>
                  </a:lnTo>
                  <a:lnTo>
                    <a:pt x="2286" y="41815"/>
                  </a:lnTo>
                  <a:lnTo>
                    <a:pt x="2286" y="41815"/>
                  </a:lnTo>
                  <a:lnTo>
                    <a:pt x="1905" y="43148"/>
                  </a:lnTo>
                  <a:lnTo>
                    <a:pt x="1905" y="43148"/>
                  </a:lnTo>
                  <a:lnTo>
                    <a:pt x="1524" y="44482"/>
                  </a:lnTo>
                  <a:lnTo>
                    <a:pt x="1524" y="44482"/>
                  </a:lnTo>
                  <a:lnTo>
                    <a:pt x="1238" y="45910"/>
                  </a:lnTo>
                  <a:lnTo>
                    <a:pt x="1238" y="45910"/>
                  </a:lnTo>
                  <a:cubicBezTo>
                    <a:pt x="1143" y="46387"/>
                    <a:pt x="1048" y="46863"/>
                    <a:pt x="953" y="47339"/>
                  </a:cubicBezTo>
                  <a:lnTo>
                    <a:pt x="953" y="47339"/>
                  </a:lnTo>
                  <a:lnTo>
                    <a:pt x="667" y="48768"/>
                  </a:lnTo>
                  <a:lnTo>
                    <a:pt x="667" y="48768"/>
                  </a:lnTo>
                  <a:lnTo>
                    <a:pt x="476" y="50197"/>
                  </a:lnTo>
                  <a:lnTo>
                    <a:pt x="476" y="50197"/>
                  </a:lnTo>
                  <a:lnTo>
                    <a:pt x="286" y="51625"/>
                  </a:lnTo>
                  <a:lnTo>
                    <a:pt x="286" y="51625"/>
                  </a:lnTo>
                  <a:lnTo>
                    <a:pt x="190" y="53054"/>
                  </a:lnTo>
                  <a:lnTo>
                    <a:pt x="190" y="53054"/>
                  </a:lnTo>
                  <a:lnTo>
                    <a:pt x="95" y="54483"/>
                  </a:lnTo>
                  <a:lnTo>
                    <a:pt x="95" y="54483"/>
                  </a:lnTo>
                  <a:lnTo>
                    <a:pt x="95" y="54959"/>
                  </a:lnTo>
                  <a:cubicBezTo>
                    <a:pt x="95" y="55626"/>
                    <a:pt x="95" y="56197"/>
                    <a:pt x="0" y="56864"/>
                  </a:cubicBezTo>
                  <a:lnTo>
                    <a:pt x="0" y="57340"/>
                  </a:lnTo>
                  <a:lnTo>
                    <a:pt x="0" y="57340"/>
                  </a:lnTo>
                  <a:lnTo>
                    <a:pt x="0" y="77343"/>
                  </a:lnTo>
                  <a:lnTo>
                    <a:pt x="0" y="359855"/>
                  </a:lnTo>
                  <a:cubicBezTo>
                    <a:pt x="0" y="391858"/>
                    <a:pt x="25908" y="417767"/>
                    <a:pt x="57626" y="417767"/>
                  </a:cubicBezTo>
                  <a:lnTo>
                    <a:pt x="57626" y="417767"/>
                  </a:lnTo>
                  <a:close/>
                  <a:moveTo>
                    <a:pt x="57626" y="0"/>
                  </a:moveTo>
                  <a:lnTo>
                    <a:pt x="57626" y="0"/>
                  </a:lnTo>
                  <a:lnTo>
                    <a:pt x="57626"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2" name="Freeform: Shape 71">
              <a:extLst>
                <a:ext uri="{FF2B5EF4-FFF2-40B4-BE49-F238E27FC236}">
                  <a16:creationId xmlns:a16="http://schemas.microsoft.com/office/drawing/2014/main" id="{8A3E5852-F6AA-45E3-A2C0-3E71F79A6554}"/>
                </a:ext>
              </a:extLst>
            </p:cNvPr>
            <p:cNvSpPr/>
            <p:nvPr/>
          </p:nvSpPr>
          <p:spPr>
            <a:xfrm>
              <a:off x="75454" y="4553410"/>
              <a:ext cx="628078" cy="867822"/>
            </a:xfrm>
            <a:custGeom>
              <a:avLst/>
              <a:gdLst>
                <a:gd name="connsiteX0" fmla="*/ 550069 w 628078"/>
                <a:gd name="connsiteY0" fmla="*/ 300609 h 867822"/>
                <a:gd name="connsiteX1" fmla="*/ 570452 w 628078"/>
                <a:gd name="connsiteY1" fmla="*/ 300609 h 867822"/>
                <a:gd name="connsiteX2" fmla="*/ 628079 w 628078"/>
                <a:gd name="connsiteY2" fmla="*/ 242983 h 867822"/>
                <a:gd name="connsiteX3" fmla="*/ 628079 w 628078"/>
                <a:gd name="connsiteY3" fmla="*/ 57626 h 867822"/>
                <a:gd name="connsiteX4" fmla="*/ 570452 w 628078"/>
                <a:gd name="connsiteY4" fmla="*/ 0 h 867822"/>
                <a:gd name="connsiteX5" fmla="*/ 216599 w 628078"/>
                <a:gd name="connsiteY5" fmla="*/ 0 h 867822"/>
                <a:gd name="connsiteX6" fmla="*/ 158972 w 628078"/>
                <a:gd name="connsiteY6" fmla="*/ 857 h 867822"/>
                <a:gd name="connsiteX7" fmla="*/ 158972 w 628078"/>
                <a:gd name="connsiteY7" fmla="*/ 212884 h 867822"/>
                <a:gd name="connsiteX8" fmla="*/ 78010 w 628078"/>
                <a:gd name="connsiteY8" fmla="*/ 293846 h 867822"/>
                <a:gd name="connsiteX9" fmla="*/ 57626 w 628078"/>
                <a:gd name="connsiteY9" fmla="*/ 293846 h 867822"/>
                <a:gd name="connsiteX10" fmla="*/ 0 w 628078"/>
                <a:gd name="connsiteY10" fmla="*/ 352901 h 867822"/>
                <a:gd name="connsiteX11" fmla="*/ 0 w 628078"/>
                <a:gd name="connsiteY11" fmla="*/ 464153 h 867822"/>
                <a:gd name="connsiteX12" fmla="*/ 0 w 628078"/>
                <a:gd name="connsiteY12" fmla="*/ 520351 h 867822"/>
                <a:gd name="connsiteX13" fmla="*/ 0 w 628078"/>
                <a:gd name="connsiteY13" fmla="*/ 810197 h 867822"/>
                <a:gd name="connsiteX14" fmla="*/ 57626 w 628078"/>
                <a:gd name="connsiteY14" fmla="*/ 867823 h 867822"/>
                <a:gd name="connsiteX15" fmla="*/ 252413 w 628078"/>
                <a:gd name="connsiteY15" fmla="*/ 867823 h 867822"/>
                <a:gd name="connsiteX16" fmla="*/ 310039 w 628078"/>
                <a:gd name="connsiteY16" fmla="*/ 866965 h 867822"/>
                <a:gd name="connsiteX17" fmla="*/ 310039 w 628078"/>
                <a:gd name="connsiteY17" fmla="*/ 660559 h 867822"/>
                <a:gd name="connsiteX18" fmla="*/ 391001 w 628078"/>
                <a:gd name="connsiteY18" fmla="*/ 579596 h 867822"/>
                <a:gd name="connsiteX19" fmla="*/ 411385 w 628078"/>
                <a:gd name="connsiteY19" fmla="*/ 579596 h 867822"/>
                <a:gd name="connsiteX20" fmla="*/ 469011 w 628078"/>
                <a:gd name="connsiteY20" fmla="*/ 520541 h 867822"/>
                <a:gd name="connsiteX21" fmla="*/ 469011 w 628078"/>
                <a:gd name="connsiteY21" fmla="*/ 381667 h 867822"/>
                <a:gd name="connsiteX22" fmla="*/ 550069 w 628078"/>
                <a:gd name="connsiteY22" fmla="*/ 300609 h 86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8078" h="867822">
                  <a:moveTo>
                    <a:pt x="550069" y="300609"/>
                  </a:moveTo>
                  <a:lnTo>
                    <a:pt x="570452" y="300609"/>
                  </a:lnTo>
                  <a:cubicBezTo>
                    <a:pt x="602171" y="300609"/>
                    <a:pt x="628079" y="274701"/>
                    <a:pt x="628079" y="242983"/>
                  </a:cubicBezTo>
                  <a:lnTo>
                    <a:pt x="628079" y="57626"/>
                  </a:lnTo>
                  <a:cubicBezTo>
                    <a:pt x="628079" y="25908"/>
                    <a:pt x="602171" y="0"/>
                    <a:pt x="570452" y="0"/>
                  </a:cubicBezTo>
                  <a:lnTo>
                    <a:pt x="216599" y="0"/>
                  </a:lnTo>
                  <a:lnTo>
                    <a:pt x="158972" y="857"/>
                  </a:lnTo>
                  <a:lnTo>
                    <a:pt x="158972" y="212884"/>
                  </a:lnTo>
                  <a:cubicBezTo>
                    <a:pt x="158972" y="257461"/>
                    <a:pt x="122587" y="293846"/>
                    <a:pt x="78010" y="293846"/>
                  </a:cubicBezTo>
                  <a:lnTo>
                    <a:pt x="57626" y="293846"/>
                  </a:lnTo>
                  <a:cubicBezTo>
                    <a:pt x="25908" y="293846"/>
                    <a:pt x="0" y="320421"/>
                    <a:pt x="0" y="352901"/>
                  </a:cubicBezTo>
                  <a:lnTo>
                    <a:pt x="0" y="464153"/>
                  </a:lnTo>
                  <a:lnTo>
                    <a:pt x="0" y="520351"/>
                  </a:lnTo>
                  <a:lnTo>
                    <a:pt x="0" y="810197"/>
                  </a:lnTo>
                  <a:cubicBezTo>
                    <a:pt x="0" y="841915"/>
                    <a:pt x="25908" y="867823"/>
                    <a:pt x="57626" y="867823"/>
                  </a:cubicBezTo>
                  <a:lnTo>
                    <a:pt x="252413" y="867823"/>
                  </a:lnTo>
                  <a:lnTo>
                    <a:pt x="310039" y="866965"/>
                  </a:lnTo>
                  <a:lnTo>
                    <a:pt x="310039" y="660559"/>
                  </a:lnTo>
                  <a:cubicBezTo>
                    <a:pt x="310039" y="615982"/>
                    <a:pt x="346424" y="579596"/>
                    <a:pt x="391001" y="579596"/>
                  </a:cubicBezTo>
                  <a:lnTo>
                    <a:pt x="411385" y="579596"/>
                  </a:lnTo>
                  <a:cubicBezTo>
                    <a:pt x="443103" y="579596"/>
                    <a:pt x="469011" y="553022"/>
                    <a:pt x="469011" y="520541"/>
                  </a:cubicBezTo>
                  <a:lnTo>
                    <a:pt x="469011" y="381667"/>
                  </a:lnTo>
                  <a:cubicBezTo>
                    <a:pt x="469011" y="336995"/>
                    <a:pt x="505397" y="300609"/>
                    <a:pt x="550069" y="30060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3" name="Freeform: Shape 72">
              <a:extLst>
                <a:ext uri="{FF2B5EF4-FFF2-40B4-BE49-F238E27FC236}">
                  <a16:creationId xmlns:a16="http://schemas.microsoft.com/office/drawing/2014/main" id="{AF4DA893-5D5A-4489-A2A8-083227624CFF}"/>
                </a:ext>
              </a:extLst>
            </p:cNvPr>
            <p:cNvSpPr/>
            <p:nvPr/>
          </p:nvSpPr>
          <p:spPr>
            <a:xfrm>
              <a:off x="234712" y="4126976"/>
              <a:ext cx="1892046" cy="1432274"/>
            </a:xfrm>
            <a:custGeom>
              <a:avLst/>
              <a:gdLst>
                <a:gd name="connsiteX0" fmla="*/ 388906 w 1892046"/>
                <a:gd name="connsiteY0" fmla="*/ 1432274 h 1432274"/>
                <a:gd name="connsiteX1" fmla="*/ 542068 w 1892046"/>
                <a:gd name="connsiteY1" fmla="*/ 1432274 h 1432274"/>
                <a:gd name="connsiteX2" fmla="*/ 624364 w 1892046"/>
                <a:gd name="connsiteY2" fmla="*/ 1362266 h 1432274"/>
                <a:gd name="connsiteX3" fmla="*/ 704279 w 1892046"/>
                <a:gd name="connsiteY3" fmla="*/ 1294352 h 1432274"/>
                <a:gd name="connsiteX4" fmla="*/ 1017461 w 1892046"/>
                <a:gd name="connsiteY4" fmla="*/ 1294352 h 1432274"/>
                <a:gd name="connsiteX5" fmla="*/ 1100042 w 1892046"/>
                <a:gd name="connsiteY5" fmla="*/ 1222724 h 1432274"/>
                <a:gd name="connsiteX6" fmla="*/ 1177576 w 1892046"/>
                <a:gd name="connsiteY6" fmla="*/ 1153287 h 1432274"/>
                <a:gd name="connsiteX7" fmla="*/ 1258253 w 1892046"/>
                <a:gd name="connsiteY7" fmla="*/ 1069943 h 1432274"/>
                <a:gd name="connsiteX8" fmla="*/ 1258253 w 1892046"/>
                <a:gd name="connsiteY8" fmla="*/ 796194 h 1432274"/>
                <a:gd name="connsiteX9" fmla="*/ 1337405 w 1892046"/>
                <a:gd name="connsiteY9" fmla="*/ 715232 h 1432274"/>
                <a:gd name="connsiteX10" fmla="*/ 1417701 w 1892046"/>
                <a:gd name="connsiteY10" fmla="*/ 645605 h 1432274"/>
                <a:gd name="connsiteX11" fmla="*/ 1495235 w 1892046"/>
                <a:gd name="connsiteY11" fmla="*/ 578072 h 1432274"/>
                <a:gd name="connsiteX12" fmla="*/ 1576292 w 1892046"/>
                <a:gd name="connsiteY12" fmla="*/ 495681 h 1432274"/>
                <a:gd name="connsiteX13" fmla="*/ 1657255 w 1892046"/>
                <a:gd name="connsiteY13" fmla="*/ 415671 h 1432274"/>
                <a:gd name="connsiteX14" fmla="*/ 1833658 w 1892046"/>
                <a:gd name="connsiteY14" fmla="*/ 415671 h 1432274"/>
                <a:gd name="connsiteX15" fmla="*/ 1892046 w 1892046"/>
                <a:gd name="connsiteY15" fmla="*/ 363188 h 1432274"/>
                <a:gd name="connsiteX16" fmla="*/ 1891951 w 1892046"/>
                <a:gd name="connsiteY16" fmla="*/ 273177 h 1432274"/>
                <a:gd name="connsiteX17" fmla="*/ 1630299 w 1892046"/>
                <a:gd name="connsiteY17" fmla="*/ 273844 h 1432274"/>
                <a:gd name="connsiteX18" fmla="*/ 1572673 w 1892046"/>
                <a:gd name="connsiteY18" fmla="*/ 216217 h 1432274"/>
                <a:gd name="connsiteX19" fmla="*/ 1572673 w 1892046"/>
                <a:gd name="connsiteY19" fmla="*/ 215551 h 1432274"/>
                <a:gd name="connsiteX20" fmla="*/ 1572387 w 1892046"/>
                <a:gd name="connsiteY20" fmla="*/ 215551 h 1432274"/>
                <a:gd name="connsiteX21" fmla="*/ 1572387 w 1892046"/>
                <a:gd name="connsiteY21" fmla="*/ 194691 h 1432274"/>
                <a:gd name="connsiteX22" fmla="*/ 1514761 w 1892046"/>
                <a:gd name="connsiteY22" fmla="*/ 137065 h 1432274"/>
                <a:gd name="connsiteX23" fmla="*/ 1028795 w 1892046"/>
                <a:gd name="connsiteY23" fmla="*/ 137065 h 1432274"/>
                <a:gd name="connsiteX24" fmla="*/ 1028986 w 1892046"/>
                <a:gd name="connsiteY24" fmla="*/ 137065 h 1432274"/>
                <a:gd name="connsiteX25" fmla="*/ 852869 w 1892046"/>
                <a:gd name="connsiteY25" fmla="*/ 137065 h 1432274"/>
                <a:gd name="connsiteX26" fmla="*/ 771906 w 1892046"/>
                <a:gd name="connsiteY26" fmla="*/ 56959 h 1432274"/>
                <a:gd name="connsiteX27" fmla="*/ 714280 w 1892046"/>
                <a:gd name="connsiteY27" fmla="*/ 0 h 1432274"/>
                <a:gd name="connsiteX28" fmla="*/ 57626 w 1892046"/>
                <a:gd name="connsiteY28" fmla="*/ 0 h 1432274"/>
                <a:gd name="connsiteX29" fmla="*/ 0 w 1892046"/>
                <a:gd name="connsiteY29" fmla="*/ 57626 h 1432274"/>
                <a:gd name="connsiteX30" fmla="*/ 0 w 1892046"/>
                <a:gd name="connsiteY30" fmla="*/ 288798 h 1432274"/>
                <a:gd name="connsiteX31" fmla="*/ 95 w 1892046"/>
                <a:gd name="connsiteY31" fmla="*/ 291655 h 1432274"/>
                <a:gd name="connsiteX32" fmla="*/ 95 w 1892046"/>
                <a:gd name="connsiteY32" fmla="*/ 299656 h 1432274"/>
                <a:gd name="connsiteX33" fmla="*/ 0 w 1892046"/>
                <a:gd name="connsiteY33" fmla="*/ 303466 h 1432274"/>
                <a:gd name="connsiteX34" fmla="*/ 0 w 1892046"/>
                <a:gd name="connsiteY34" fmla="*/ 427387 h 1432274"/>
                <a:gd name="connsiteX35" fmla="*/ 57341 w 1892046"/>
                <a:gd name="connsiteY35" fmla="*/ 426530 h 1432274"/>
                <a:gd name="connsiteX36" fmla="*/ 411099 w 1892046"/>
                <a:gd name="connsiteY36" fmla="*/ 426530 h 1432274"/>
                <a:gd name="connsiteX37" fmla="*/ 468725 w 1892046"/>
                <a:gd name="connsiteY37" fmla="*/ 484156 h 1432274"/>
                <a:gd name="connsiteX38" fmla="*/ 468725 w 1892046"/>
                <a:gd name="connsiteY38" fmla="*/ 669512 h 1432274"/>
                <a:gd name="connsiteX39" fmla="*/ 411099 w 1892046"/>
                <a:gd name="connsiteY39" fmla="*/ 727138 h 1432274"/>
                <a:gd name="connsiteX40" fmla="*/ 390716 w 1892046"/>
                <a:gd name="connsiteY40" fmla="*/ 727138 h 1432274"/>
                <a:gd name="connsiteX41" fmla="*/ 309753 w 1892046"/>
                <a:gd name="connsiteY41" fmla="*/ 808101 h 1432274"/>
                <a:gd name="connsiteX42" fmla="*/ 309753 w 1892046"/>
                <a:gd name="connsiteY42" fmla="*/ 946975 h 1432274"/>
                <a:gd name="connsiteX43" fmla="*/ 252127 w 1892046"/>
                <a:gd name="connsiteY43" fmla="*/ 1006030 h 1432274"/>
                <a:gd name="connsiteX44" fmla="*/ 231743 w 1892046"/>
                <a:gd name="connsiteY44" fmla="*/ 1006030 h 1432274"/>
                <a:gd name="connsiteX45" fmla="*/ 150781 w 1892046"/>
                <a:gd name="connsiteY45" fmla="*/ 1086993 h 1432274"/>
                <a:gd name="connsiteX46" fmla="*/ 150781 w 1892046"/>
                <a:gd name="connsiteY46" fmla="*/ 1293495 h 1432274"/>
                <a:gd name="connsiteX47" fmla="*/ 107347 w 1892046"/>
                <a:gd name="connsiteY47" fmla="*/ 1294162 h 1432274"/>
                <a:gd name="connsiteX48" fmla="*/ 113348 w 1892046"/>
                <a:gd name="connsiteY48" fmla="*/ 1294352 h 1432274"/>
                <a:gd name="connsiteX49" fmla="*/ 226600 w 1892046"/>
                <a:gd name="connsiteY49" fmla="*/ 1294352 h 1432274"/>
                <a:gd name="connsiteX50" fmla="*/ 306515 w 1892046"/>
                <a:gd name="connsiteY50" fmla="*/ 1362266 h 1432274"/>
                <a:gd name="connsiteX51" fmla="*/ 388906 w 1892046"/>
                <a:gd name="connsiteY51" fmla="*/ 1432274 h 143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892046" h="1432274">
                  <a:moveTo>
                    <a:pt x="388906" y="1432274"/>
                  </a:moveTo>
                  <a:lnTo>
                    <a:pt x="542068" y="1432274"/>
                  </a:lnTo>
                  <a:cubicBezTo>
                    <a:pt x="583406" y="1432274"/>
                    <a:pt x="617982" y="1401794"/>
                    <a:pt x="624364" y="1362266"/>
                  </a:cubicBezTo>
                  <a:cubicBezTo>
                    <a:pt x="630841" y="1322737"/>
                    <a:pt x="664274" y="1294352"/>
                    <a:pt x="704279" y="1294352"/>
                  </a:cubicBezTo>
                  <a:lnTo>
                    <a:pt x="1017461" y="1294352"/>
                  </a:lnTo>
                  <a:cubicBezTo>
                    <a:pt x="1059371" y="1294352"/>
                    <a:pt x="1094232" y="1263110"/>
                    <a:pt x="1100042" y="1222724"/>
                  </a:cubicBezTo>
                  <a:cubicBezTo>
                    <a:pt x="1105662" y="1183481"/>
                    <a:pt x="1137952" y="1154526"/>
                    <a:pt x="1177576" y="1153287"/>
                  </a:cubicBezTo>
                  <a:cubicBezTo>
                    <a:pt x="1222248" y="1151858"/>
                    <a:pt x="1258253" y="1114901"/>
                    <a:pt x="1258253" y="1069943"/>
                  </a:cubicBezTo>
                  <a:lnTo>
                    <a:pt x="1258253" y="796194"/>
                  </a:lnTo>
                  <a:cubicBezTo>
                    <a:pt x="1258253" y="752284"/>
                    <a:pt x="1293400" y="716280"/>
                    <a:pt x="1337405" y="715232"/>
                  </a:cubicBezTo>
                  <a:cubicBezTo>
                    <a:pt x="1377696" y="714280"/>
                    <a:pt x="1411224" y="684371"/>
                    <a:pt x="1417701" y="645605"/>
                  </a:cubicBezTo>
                  <a:cubicBezTo>
                    <a:pt x="1424178" y="607123"/>
                    <a:pt x="1456182" y="579215"/>
                    <a:pt x="1495235" y="578072"/>
                  </a:cubicBezTo>
                  <a:cubicBezTo>
                    <a:pt x="1539716" y="576834"/>
                    <a:pt x="1575721" y="540353"/>
                    <a:pt x="1576292" y="495681"/>
                  </a:cubicBezTo>
                  <a:cubicBezTo>
                    <a:pt x="1576864" y="451390"/>
                    <a:pt x="1613059" y="415671"/>
                    <a:pt x="1657255" y="415671"/>
                  </a:cubicBezTo>
                  <a:lnTo>
                    <a:pt x="1833658" y="415671"/>
                  </a:lnTo>
                  <a:cubicBezTo>
                    <a:pt x="1865376" y="415671"/>
                    <a:pt x="1892141" y="395002"/>
                    <a:pt x="1892046" y="363188"/>
                  </a:cubicBezTo>
                  <a:lnTo>
                    <a:pt x="1891951" y="273177"/>
                  </a:lnTo>
                  <a:cubicBezTo>
                    <a:pt x="1804130" y="273177"/>
                    <a:pt x="1718215" y="273844"/>
                    <a:pt x="1630299" y="273844"/>
                  </a:cubicBezTo>
                  <a:cubicBezTo>
                    <a:pt x="1598581" y="273844"/>
                    <a:pt x="1572673" y="247936"/>
                    <a:pt x="1572673" y="216217"/>
                  </a:cubicBezTo>
                  <a:lnTo>
                    <a:pt x="1572673" y="215551"/>
                  </a:lnTo>
                  <a:lnTo>
                    <a:pt x="1572387" y="215551"/>
                  </a:lnTo>
                  <a:lnTo>
                    <a:pt x="1572387" y="194691"/>
                  </a:lnTo>
                  <a:cubicBezTo>
                    <a:pt x="1572387" y="162973"/>
                    <a:pt x="1546479" y="137065"/>
                    <a:pt x="1514761" y="137065"/>
                  </a:cubicBezTo>
                  <a:lnTo>
                    <a:pt x="1028795" y="137065"/>
                  </a:lnTo>
                  <a:lnTo>
                    <a:pt x="1028986" y="137065"/>
                  </a:lnTo>
                  <a:lnTo>
                    <a:pt x="852869" y="137065"/>
                  </a:lnTo>
                  <a:cubicBezTo>
                    <a:pt x="808577" y="137065"/>
                    <a:pt x="772382" y="101251"/>
                    <a:pt x="771906" y="56959"/>
                  </a:cubicBezTo>
                  <a:cubicBezTo>
                    <a:pt x="771525" y="25622"/>
                    <a:pt x="745712" y="0"/>
                    <a:pt x="714280" y="0"/>
                  </a:cubicBezTo>
                  <a:lnTo>
                    <a:pt x="57626" y="0"/>
                  </a:lnTo>
                  <a:cubicBezTo>
                    <a:pt x="25908" y="0"/>
                    <a:pt x="0" y="25908"/>
                    <a:pt x="0" y="57626"/>
                  </a:cubicBezTo>
                  <a:lnTo>
                    <a:pt x="0" y="288798"/>
                  </a:lnTo>
                  <a:cubicBezTo>
                    <a:pt x="0" y="289750"/>
                    <a:pt x="0" y="290703"/>
                    <a:pt x="95" y="291655"/>
                  </a:cubicBezTo>
                  <a:cubicBezTo>
                    <a:pt x="286" y="294418"/>
                    <a:pt x="286" y="296799"/>
                    <a:pt x="95" y="299656"/>
                  </a:cubicBezTo>
                  <a:cubicBezTo>
                    <a:pt x="0" y="300895"/>
                    <a:pt x="0" y="302228"/>
                    <a:pt x="0" y="303466"/>
                  </a:cubicBezTo>
                  <a:lnTo>
                    <a:pt x="0" y="427387"/>
                  </a:lnTo>
                  <a:lnTo>
                    <a:pt x="57341" y="426530"/>
                  </a:lnTo>
                  <a:lnTo>
                    <a:pt x="411099" y="426530"/>
                  </a:lnTo>
                  <a:cubicBezTo>
                    <a:pt x="442817" y="426530"/>
                    <a:pt x="468725" y="452438"/>
                    <a:pt x="468725" y="484156"/>
                  </a:cubicBezTo>
                  <a:lnTo>
                    <a:pt x="468725" y="669512"/>
                  </a:lnTo>
                  <a:cubicBezTo>
                    <a:pt x="468725" y="701230"/>
                    <a:pt x="442817" y="727138"/>
                    <a:pt x="411099" y="727138"/>
                  </a:cubicBezTo>
                  <a:lnTo>
                    <a:pt x="390716" y="727138"/>
                  </a:lnTo>
                  <a:cubicBezTo>
                    <a:pt x="346139" y="727138"/>
                    <a:pt x="309753" y="763524"/>
                    <a:pt x="309753" y="808101"/>
                  </a:cubicBezTo>
                  <a:lnTo>
                    <a:pt x="309753" y="946975"/>
                  </a:lnTo>
                  <a:cubicBezTo>
                    <a:pt x="309753" y="979456"/>
                    <a:pt x="283845" y="1006030"/>
                    <a:pt x="252127" y="1006030"/>
                  </a:cubicBezTo>
                  <a:lnTo>
                    <a:pt x="231743" y="1006030"/>
                  </a:lnTo>
                  <a:cubicBezTo>
                    <a:pt x="187166" y="1006030"/>
                    <a:pt x="150781" y="1042416"/>
                    <a:pt x="150781" y="1086993"/>
                  </a:cubicBezTo>
                  <a:lnTo>
                    <a:pt x="150781" y="1293495"/>
                  </a:lnTo>
                  <a:lnTo>
                    <a:pt x="107347" y="1294162"/>
                  </a:lnTo>
                  <a:cubicBezTo>
                    <a:pt x="109347" y="1294352"/>
                    <a:pt x="111347" y="1294352"/>
                    <a:pt x="113348" y="1294352"/>
                  </a:cubicBezTo>
                  <a:lnTo>
                    <a:pt x="226600" y="1294352"/>
                  </a:lnTo>
                  <a:cubicBezTo>
                    <a:pt x="266605" y="1294352"/>
                    <a:pt x="300038" y="1322832"/>
                    <a:pt x="306515" y="1362266"/>
                  </a:cubicBezTo>
                  <a:cubicBezTo>
                    <a:pt x="312992" y="1401889"/>
                    <a:pt x="347567" y="1432274"/>
                    <a:pt x="388906" y="1432274"/>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4" name="Freeform: Shape 73">
              <a:extLst>
                <a:ext uri="{FF2B5EF4-FFF2-40B4-BE49-F238E27FC236}">
                  <a16:creationId xmlns:a16="http://schemas.microsoft.com/office/drawing/2014/main" id="{4B519E33-07A0-4069-ACAA-B67B710CD6A1}"/>
                </a:ext>
              </a:extLst>
            </p:cNvPr>
            <p:cNvSpPr/>
            <p:nvPr/>
          </p:nvSpPr>
          <p:spPr>
            <a:xfrm>
              <a:off x="3572367" y="5286168"/>
              <a:ext cx="417766" cy="299656"/>
            </a:xfrm>
            <a:custGeom>
              <a:avLst/>
              <a:gdLst>
                <a:gd name="connsiteX0" fmla="*/ 0 w 417766"/>
                <a:gd name="connsiteY0" fmla="*/ 57626 h 299656"/>
                <a:gd name="connsiteX1" fmla="*/ 0 w 417766"/>
                <a:gd name="connsiteY1" fmla="*/ 77628 h 299656"/>
                <a:gd name="connsiteX2" fmla="*/ 57626 w 417766"/>
                <a:gd name="connsiteY2" fmla="*/ 135255 h 299656"/>
                <a:gd name="connsiteX3" fmla="*/ 201549 w 417766"/>
                <a:gd name="connsiteY3" fmla="*/ 135255 h 299656"/>
                <a:gd name="connsiteX4" fmla="*/ 282512 w 417766"/>
                <a:gd name="connsiteY4" fmla="*/ 216218 h 299656"/>
                <a:gd name="connsiteX5" fmla="*/ 282512 w 417766"/>
                <a:gd name="connsiteY5" fmla="*/ 242030 h 299656"/>
                <a:gd name="connsiteX6" fmla="*/ 340138 w 417766"/>
                <a:gd name="connsiteY6" fmla="*/ 299656 h 299656"/>
                <a:gd name="connsiteX7" fmla="*/ 360140 w 417766"/>
                <a:gd name="connsiteY7" fmla="*/ 299656 h 299656"/>
                <a:gd name="connsiteX8" fmla="*/ 417767 w 417766"/>
                <a:gd name="connsiteY8" fmla="*/ 242030 h 299656"/>
                <a:gd name="connsiteX9" fmla="*/ 417767 w 417766"/>
                <a:gd name="connsiteY9" fmla="*/ 77628 h 299656"/>
                <a:gd name="connsiteX10" fmla="*/ 417767 w 417766"/>
                <a:gd name="connsiteY10" fmla="*/ 57626 h 299656"/>
                <a:gd name="connsiteX11" fmla="*/ 417767 w 417766"/>
                <a:gd name="connsiteY11" fmla="*/ 56102 h 299656"/>
                <a:gd name="connsiteX12" fmla="*/ 417767 w 417766"/>
                <a:gd name="connsiteY12" fmla="*/ 56102 h 299656"/>
                <a:gd name="connsiteX13" fmla="*/ 417671 w 417766"/>
                <a:gd name="connsiteY13" fmla="*/ 54673 h 299656"/>
                <a:gd name="connsiteX14" fmla="*/ 417671 w 417766"/>
                <a:gd name="connsiteY14" fmla="*/ 54673 h 299656"/>
                <a:gd name="connsiteX15" fmla="*/ 417576 w 417766"/>
                <a:gd name="connsiteY15" fmla="*/ 53244 h 299656"/>
                <a:gd name="connsiteX16" fmla="*/ 417576 w 417766"/>
                <a:gd name="connsiteY16" fmla="*/ 53244 h 299656"/>
                <a:gd name="connsiteX17" fmla="*/ 417481 w 417766"/>
                <a:gd name="connsiteY17" fmla="*/ 51816 h 299656"/>
                <a:gd name="connsiteX18" fmla="*/ 417481 w 417766"/>
                <a:gd name="connsiteY18" fmla="*/ 51816 h 299656"/>
                <a:gd name="connsiteX19" fmla="*/ 417290 w 417766"/>
                <a:gd name="connsiteY19" fmla="*/ 50387 h 299656"/>
                <a:gd name="connsiteX20" fmla="*/ 417290 w 417766"/>
                <a:gd name="connsiteY20" fmla="*/ 50387 h 299656"/>
                <a:gd name="connsiteX21" fmla="*/ 417100 w 417766"/>
                <a:gd name="connsiteY21" fmla="*/ 48958 h 299656"/>
                <a:gd name="connsiteX22" fmla="*/ 417100 w 417766"/>
                <a:gd name="connsiteY22" fmla="*/ 48958 h 299656"/>
                <a:gd name="connsiteX23" fmla="*/ 416909 w 417766"/>
                <a:gd name="connsiteY23" fmla="*/ 47530 h 299656"/>
                <a:gd name="connsiteX24" fmla="*/ 416909 w 417766"/>
                <a:gd name="connsiteY24" fmla="*/ 47530 h 299656"/>
                <a:gd name="connsiteX25" fmla="*/ 416623 w 417766"/>
                <a:gd name="connsiteY25" fmla="*/ 46101 h 299656"/>
                <a:gd name="connsiteX26" fmla="*/ 416623 w 417766"/>
                <a:gd name="connsiteY26" fmla="*/ 46101 h 299656"/>
                <a:gd name="connsiteX27" fmla="*/ 416338 w 417766"/>
                <a:gd name="connsiteY27" fmla="*/ 44672 h 299656"/>
                <a:gd name="connsiteX28" fmla="*/ 416338 w 417766"/>
                <a:gd name="connsiteY28" fmla="*/ 44672 h 299656"/>
                <a:gd name="connsiteX29" fmla="*/ 415957 w 417766"/>
                <a:gd name="connsiteY29" fmla="*/ 43243 h 299656"/>
                <a:gd name="connsiteX30" fmla="*/ 415957 w 417766"/>
                <a:gd name="connsiteY30" fmla="*/ 43243 h 299656"/>
                <a:gd name="connsiteX31" fmla="*/ 415576 w 417766"/>
                <a:gd name="connsiteY31" fmla="*/ 41910 h 299656"/>
                <a:gd name="connsiteX32" fmla="*/ 415576 w 417766"/>
                <a:gd name="connsiteY32" fmla="*/ 41910 h 299656"/>
                <a:gd name="connsiteX33" fmla="*/ 415195 w 417766"/>
                <a:gd name="connsiteY33" fmla="*/ 40577 h 299656"/>
                <a:gd name="connsiteX34" fmla="*/ 415195 w 417766"/>
                <a:gd name="connsiteY34" fmla="*/ 40577 h 299656"/>
                <a:gd name="connsiteX35" fmla="*/ 414719 w 417766"/>
                <a:gd name="connsiteY35" fmla="*/ 39243 h 299656"/>
                <a:gd name="connsiteX36" fmla="*/ 414719 w 417766"/>
                <a:gd name="connsiteY36" fmla="*/ 39243 h 299656"/>
                <a:gd name="connsiteX37" fmla="*/ 414242 w 417766"/>
                <a:gd name="connsiteY37" fmla="*/ 37909 h 299656"/>
                <a:gd name="connsiteX38" fmla="*/ 414242 w 417766"/>
                <a:gd name="connsiteY38" fmla="*/ 37909 h 299656"/>
                <a:gd name="connsiteX39" fmla="*/ 413766 w 417766"/>
                <a:gd name="connsiteY39" fmla="*/ 36576 h 299656"/>
                <a:gd name="connsiteX40" fmla="*/ 413766 w 417766"/>
                <a:gd name="connsiteY40" fmla="*/ 36576 h 299656"/>
                <a:gd name="connsiteX41" fmla="*/ 413195 w 417766"/>
                <a:gd name="connsiteY41" fmla="*/ 35243 h 299656"/>
                <a:gd name="connsiteX42" fmla="*/ 413195 w 417766"/>
                <a:gd name="connsiteY42" fmla="*/ 35243 h 299656"/>
                <a:gd name="connsiteX43" fmla="*/ 412623 w 417766"/>
                <a:gd name="connsiteY43" fmla="*/ 34004 h 299656"/>
                <a:gd name="connsiteX44" fmla="*/ 412623 w 417766"/>
                <a:gd name="connsiteY44" fmla="*/ 34004 h 299656"/>
                <a:gd name="connsiteX45" fmla="*/ 412052 w 417766"/>
                <a:gd name="connsiteY45" fmla="*/ 32766 h 299656"/>
                <a:gd name="connsiteX46" fmla="*/ 412052 w 417766"/>
                <a:gd name="connsiteY46" fmla="*/ 32766 h 299656"/>
                <a:gd name="connsiteX47" fmla="*/ 411385 w 417766"/>
                <a:gd name="connsiteY47" fmla="*/ 31528 h 299656"/>
                <a:gd name="connsiteX48" fmla="*/ 411385 w 417766"/>
                <a:gd name="connsiteY48" fmla="*/ 31528 h 299656"/>
                <a:gd name="connsiteX49" fmla="*/ 410718 w 417766"/>
                <a:gd name="connsiteY49" fmla="*/ 30289 h 299656"/>
                <a:gd name="connsiteX50" fmla="*/ 410718 w 417766"/>
                <a:gd name="connsiteY50" fmla="*/ 30289 h 299656"/>
                <a:gd name="connsiteX51" fmla="*/ 410051 w 417766"/>
                <a:gd name="connsiteY51" fmla="*/ 29051 h 299656"/>
                <a:gd name="connsiteX52" fmla="*/ 410051 w 417766"/>
                <a:gd name="connsiteY52" fmla="*/ 29051 h 299656"/>
                <a:gd name="connsiteX53" fmla="*/ 409385 w 417766"/>
                <a:gd name="connsiteY53" fmla="*/ 27813 h 299656"/>
                <a:gd name="connsiteX54" fmla="*/ 409385 w 417766"/>
                <a:gd name="connsiteY54" fmla="*/ 27813 h 299656"/>
                <a:gd name="connsiteX55" fmla="*/ 408622 w 417766"/>
                <a:gd name="connsiteY55" fmla="*/ 26670 h 299656"/>
                <a:gd name="connsiteX56" fmla="*/ 408622 w 417766"/>
                <a:gd name="connsiteY56" fmla="*/ 26670 h 299656"/>
                <a:gd name="connsiteX57" fmla="*/ 407861 w 417766"/>
                <a:gd name="connsiteY57" fmla="*/ 25527 h 299656"/>
                <a:gd name="connsiteX58" fmla="*/ 407861 w 417766"/>
                <a:gd name="connsiteY58" fmla="*/ 25527 h 299656"/>
                <a:gd name="connsiteX59" fmla="*/ 407098 w 417766"/>
                <a:gd name="connsiteY59" fmla="*/ 24384 h 299656"/>
                <a:gd name="connsiteX60" fmla="*/ 407098 w 417766"/>
                <a:gd name="connsiteY60" fmla="*/ 24384 h 299656"/>
                <a:gd name="connsiteX61" fmla="*/ 406241 w 417766"/>
                <a:gd name="connsiteY61" fmla="*/ 23241 h 299656"/>
                <a:gd name="connsiteX62" fmla="*/ 406241 w 417766"/>
                <a:gd name="connsiteY62" fmla="*/ 23241 h 299656"/>
                <a:gd name="connsiteX63" fmla="*/ 405384 w 417766"/>
                <a:gd name="connsiteY63" fmla="*/ 22193 h 299656"/>
                <a:gd name="connsiteX64" fmla="*/ 405384 w 417766"/>
                <a:gd name="connsiteY64" fmla="*/ 22193 h 299656"/>
                <a:gd name="connsiteX65" fmla="*/ 404527 w 417766"/>
                <a:gd name="connsiteY65" fmla="*/ 21145 h 299656"/>
                <a:gd name="connsiteX66" fmla="*/ 404527 w 417766"/>
                <a:gd name="connsiteY66" fmla="*/ 21145 h 299656"/>
                <a:gd name="connsiteX67" fmla="*/ 403670 w 417766"/>
                <a:gd name="connsiteY67" fmla="*/ 20098 h 299656"/>
                <a:gd name="connsiteX68" fmla="*/ 403670 w 417766"/>
                <a:gd name="connsiteY68" fmla="*/ 20098 h 299656"/>
                <a:gd name="connsiteX69" fmla="*/ 402717 w 417766"/>
                <a:gd name="connsiteY69" fmla="*/ 19050 h 299656"/>
                <a:gd name="connsiteX70" fmla="*/ 402717 w 417766"/>
                <a:gd name="connsiteY70" fmla="*/ 19050 h 299656"/>
                <a:gd name="connsiteX71" fmla="*/ 401764 w 417766"/>
                <a:gd name="connsiteY71" fmla="*/ 18002 h 299656"/>
                <a:gd name="connsiteX72" fmla="*/ 401764 w 417766"/>
                <a:gd name="connsiteY72" fmla="*/ 18002 h 299656"/>
                <a:gd name="connsiteX73" fmla="*/ 400812 w 417766"/>
                <a:gd name="connsiteY73" fmla="*/ 17050 h 299656"/>
                <a:gd name="connsiteX74" fmla="*/ 400812 w 417766"/>
                <a:gd name="connsiteY74" fmla="*/ 17050 h 299656"/>
                <a:gd name="connsiteX75" fmla="*/ 399860 w 417766"/>
                <a:gd name="connsiteY75" fmla="*/ 16097 h 299656"/>
                <a:gd name="connsiteX76" fmla="*/ 399860 w 417766"/>
                <a:gd name="connsiteY76" fmla="*/ 16097 h 299656"/>
                <a:gd name="connsiteX77" fmla="*/ 398812 w 417766"/>
                <a:gd name="connsiteY77" fmla="*/ 15144 h 299656"/>
                <a:gd name="connsiteX78" fmla="*/ 398812 w 417766"/>
                <a:gd name="connsiteY78" fmla="*/ 15144 h 299656"/>
                <a:gd name="connsiteX79" fmla="*/ 397764 w 417766"/>
                <a:gd name="connsiteY79" fmla="*/ 14192 h 299656"/>
                <a:gd name="connsiteX80" fmla="*/ 397764 w 417766"/>
                <a:gd name="connsiteY80" fmla="*/ 14192 h 299656"/>
                <a:gd name="connsiteX81" fmla="*/ 396716 w 417766"/>
                <a:gd name="connsiteY81" fmla="*/ 13335 h 299656"/>
                <a:gd name="connsiteX82" fmla="*/ 396716 w 417766"/>
                <a:gd name="connsiteY82" fmla="*/ 13335 h 299656"/>
                <a:gd name="connsiteX83" fmla="*/ 395669 w 417766"/>
                <a:gd name="connsiteY83" fmla="*/ 12478 h 299656"/>
                <a:gd name="connsiteX84" fmla="*/ 395669 w 417766"/>
                <a:gd name="connsiteY84" fmla="*/ 12478 h 299656"/>
                <a:gd name="connsiteX85" fmla="*/ 394621 w 417766"/>
                <a:gd name="connsiteY85" fmla="*/ 11620 h 299656"/>
                <a:gd name="connsiteX86" fmla="*/ 394621 w 417766"/>
                <a:gd name="connsiteY86" fmla="*/ 11620 h 299656"/>
                <a:gd name="connsiteX87" fmla="*/ 393478 w 417766"/>
                <a:gd name="connsiteY87" fmla="*/ 10763 h 299656"/>
                <a:gd name="connsiteX88" fmla="*/ 393478 w 417766"/>
                <a:gd name="connsiteY88" fmla="*/ 10763 h 299656"/>
                <a:gd name="connsiteX89" fmla="*/ 392335 w 417766"/>
                <a:gd name="connsiteY89" fmla="*/ 10001 h 299656"/>
                <a:gd name="connsiteX90" fmla="*/ 392335 w 417766"/>
                <a:gd name="connsiteY90" fmla="*/ 10001 h 299656"/>
                <a:gd name="connsiteX91" fmla="*/ 391192 w 417766"/>
                <a:gd name="connsiteY91" fmla="*/ 9239 h 299656"/>
                <a:gd name="connsiteX92" fmla="*/ 391192 w 417766"/>
                <a:gd name="connsiteY92" fmla="*/ 9239 h 299656"/>
                <a:gd name="connsiteX93" fmla="*/ 390049 w 417766"/>
                <a:gd name="connsiteY93" fmla="*/ 8477 h 299656"/>
                <a:gd name="connsiteX94" fmla="*/ 390049 w 417766"/>
                <a:gd name="connsiteY94" fmla="*/ 8477 h 299656"/>
                <a:gd name="connsiteX95" fmla="*/ 388811 w 417766"/>
                <a:gd name="connsiteY95" fmla="*/ 7811 h 299656"/>
                <a:gd name="connsiteX96" fmla="*/ 388811 w 417766"/>
                <a:gd name="connsiteY96" fmla="*/ 7811 h 299656"/>
                <a:gd name="connsiteX97" fmla="*/ 387572 w 417766"/>
                <a:gd name="connsiteY97" fmla="*/ 7144 h 299656"/>
                <a:gd name="connsiteX98" fmla="*/ 387572 w 417766"/>
                <a:gd name="connsiteY98" fmla="*/ 7144 h 299656"/>
                <a:gd name="connsiteX99" fmla="*/ 386334 w 417766"/>
                <a:gd name="connsiteY99" fmla="*/ 6477 h 299656"/>
                <a:gd name="connsiteX100" fmla="*/ 386334 w 417766"/>
                <a:gd name="connsiteY100" fmla="*/ 6477 h 299656"/>
                <a:gd name="connsiteX101" fmla="*/ 385096 w 417766"/>
                <a:gd name="connsiteY101" fmla="*/ 5810 h 299656"/>
                <a:gd name="connsiteX102" fmla="*/ 385096 w 417766"/>
                <a:gd name="connsiteY102" fmla="*/ 5810 h 299656"/>
                <a:gd name="connsiteX103" fmla="*/ 383858 w 417766"/>
                <a:gd name="connsiteY103" fmla="*/ 5239 h 299656"/>
                <a:gd name="connsiteX104" fmla="*/ 383858 w 417766"/>
                <a:gd name="connsiteY104" fmla="*/ 5239 h 299656"/>
                <a:gd name="connsiteX105" fmla="*/ 382619 w 417766"/>
                <a:gd name="connsiteY105" fmla="*/ 4667 h 299656"/>
                <a:gd name="connsiteX106" fmla="*/ 382619 w 417766"/>
                <a:gd name="connsiteY106" fmla="*/ 4667 h 299656"/>
                <a:gd name="connsiteX107" fmla="*/ 381286 w 417766"/>
                <a:gd name="connsiteY107" fmla="*/ 4096 h 299656"/>
                <a:gd name="connsiteX108" fmla="*/ 381286 w 417766"/>
                <a:gd name="connsiteY108" fmla="*/ 4096 h 299656"/>
                <a:gd name="connsiteX109" fmla="*/ 379952 w 417766"/>
                <a:gd name="connsiteY109" fmla="*/ 3620 h 299656"/>
                <a:gd name="connsiteX110" fmla="*/ 379952 w 417766"/>
                <a:gd name="connsiteY110" fmla="*/ 3620 h 299656"/>
                <a:gd name="connsiteX111" fmla="*/ 378619 w 417766"/>
                <a:gd name="connsiteY111" fmla="*/ 3143 h 299656"/>
                <a:gd name="connsiteX112" fmla="*/ 378619 w 417766"/>
                <a:gd name="connsiteY112" fmla="*/ 3143 h 299656"/>
                <a:gd name="connsiteX113" fmla="*/ 377285 w 417766"/>
                <a:gd name="connsiteY113" fmla="*/ 2667 h 299656"/>
                <a:gd name="connsiteX114" fmla="*/ 377285 w 417766"/>
                <a:gd name="connsiteY114" fmla="*/ 2667 h 299656"/>
                <a:gd name="connsiteX115" fmla="*/ 375952 w 417766"/>
                <a:gd name="connsiteY115" fmla="*/ 2286 h 299656"/>
                <a:gd name="connsiteX116" fmla="*/ 375952 w 417766"/>
                <a:gd name="connsiteY116" fmla="*/ 2286 h 299656"/>
                <a:gd name="connsiteX117" fmla="*/ 374618 w 417766"/>
                <a:gd name="connsiteY117" fmla="*/ 1905 h 299656"/>
                <a:gd name="connsiteX118" fmla="*/ 374618 w 417766"/>
                <a:gd name="connsiteY118" fmla="*/ 1905 h 299656"/>
                <a:gd name="connsiteX119" fmla="*/ 373285 w 417766"/>
                <a:gd name="connsiteY119" fmla="*/ 1524 h 299656"/>
                <a:gd name="connsiteX120" fmla="*/ 373285 w 417766"/>
                <a:gd name="connsiteY120" fmla="*/ 1524 h 299656"/>
                <a:gd name="connsiteX121" fmla="*/ 371856 w 417766"/>
                <a:gd name="connsiteY121" fmla="*/ 1238 h 299656"/>
                <a:gd name="connsiteX122" fmla="*/ 371856 w 417766"/>
                <a:gd name="connsiteY122" fmla="*/ 1238 h 299656"/>
                <a:gd name="connsiteX123" fmla="*/ 370427 w 417766"/>
                <a:gd name="connsiteY123" fmla="*/ 952 h 299656"/>
                <a:gd name="connsiteX124" fmla="*/ 370427 w 417766"/>
                <a:gd name="connsiteY124" fmla="*/ 952 h 299656"/>
                <a:gd name="connsiteX125" fmla="*/ 368998 w 417766"/>
                <a:gd name="connsiteY125" fmla="*/ 667 h 299656"/>
                <a:gd name="connsiteX126" fmla="*/ 368998 w 417766"/>
                <a:gd name="connsiteY126" fmla="*/ 667 h 299656"/>
                <a:gd name="connsiteX127" fmla="*/ 367570 w 417766"/>
                <a:gd name="connsiteY127" fmla="*/ 476 h 299656"/>
                <a:gd name="connsiteX128" fmla="*/ 367570 w 417766"/>
                <a:gd name="connsiteY128" fmla="*/ 476 h 299656"/>
                <a:gd name="connsiteX129" fmla="*/ 366141 w 417766"/>
                <a:gd name="connsiteY129" fmla="*/ 285 h 299656"/>
                <a:gd name="connsiteX130" fmla="*/ 366141 w 417766"/>
                <a:gd name="connsiteY130" fmla="*/ 285 h 299656"/>
                <a:gd name="connsiteX131" fmla="*/ 364712 w 417766"/>
                <a:gd name="connsiteY131" fmla="*/ 190 h 299656"/>
                <a:gd name="connsiteX132" fmla="*/ 364712 w 417766"/>
                <a:gd name="connsiteY132" fmla="*/ 190 h 299656"/>
                <a:gd name="connsiteX133" fmla="*/ 363284 w 417766"/>
                <a:gd name="connsiteY133" fmla="*/ 95 h 299656"/>
                <a:gd name="connsiteX134" fmla="*/ 363284 w 417766"/>
                <a:gd name="connsiteY134" fmla="*/ 95 h 299656"/>
                <a:gd name="connsiteX135" fmla="*/ 362807 w 417766"/>
                <a:gd name="connsiteY135" fmla="*/ 95 h 299656"/>
                <a:gd name="connsiteX136" fmla="*/ 360902 w 417766"/>
                <a:gd name="connsiteY136" fmla="*/ 0 h 299656"/>
                <a:gd name="connsiteX137" fmla="*/ 360426 w 417766"/>
                <a:gd name="connsiteY137" fmla="*/ 0 h 299656"/>
                <a:gd name="connsiteX138" fmla="*/ 360426 w 417766"/>
                <a:gd name="connsiteY138" fmla="*/ 0 h 299656"/>
                <a:gd name="connsiteX139" fmla="*/ 340423 w 417766"/>
                <a:gd name="connsiteY139" fmla="*/ 0 h 299656"/>
                <a:gd name="connsiteX140" fmla="*/ 57912 w 417766"/>
                <a:gd name="connsiteY140" fmla="*/ 0 h 299656"/>
                <a:gd name="connsiteX141" fmla="*/ 0 w 417766"/>
                <a:gd name="connsiteY141" fmla="*/ 57626 h 299656"/>
                <a:gd name="connsiteX142" fmla="*/ 0 w 417766"/>
                <a:gd name="connsiteY142" fmla="*/ 57626 h 299656"/>
                <a:gd name="connsiteX143" fmla="*/ 417767 w 417766"/>
                <a:gd name="connsiteY143" fmla="*/ 57626 h 299656"/>
                <a:gd name="connsiteX144" fmla="*/ 417767 w 417766"/>
                <a:gd name="connsiteY144" fmla="*/ 57626 h 299656"/>
                <a:gd name="connsiteX145" fmla="*/ 417767 w 417766"/>
                <a:gd name="connsiteY145" fmla="*/ 57626 h 29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17766" h="299656">
                  <a:moveTo>
                    <a:pt x="0" y="57626"/>
                  </a:moveTo>
                  <a:lnTo>
                    <a:pt x="0" y="77628"/>
                  </a:lnTo>
                  <a:cubicBezTo>
                    <a:pt x="0" y="109347"/>
                    <a:pt x="25908" y="135255"/>
                    <a:pt x="57626" y="135255"/>
                  </a:cubicBezTo>
                  <a:lnTo>
                    <a:pt x="201549" y="135255"/>
                  </a:lnTo>
                  <a:cubicBezTo>
                    <a:pt x="246126" y="135255"/>
                    <a:pt x="282512" y="171640"/>
                    <a:pt x="282512" y="216218"/>
                  </a:cubicBezTo>
                  <a:lnTo>
                    <a:pt x="282512" y="242030"/>
                  </a:lnTo>
                  <a:cubicBezTo>
                    <a:pt x="282512" y="273748"/>
                    <a:pt x="308420" y="299656"/>
                    <a:pt x="340138" y="299656"/>
                  </a:cubicBezTo>
                  <a:lnTo>
                    <a:pt x="360140" y="299656"/>
                  </a:lnTo>
                  <a:cubicBezTo>
                    <a:pt x="391859" y="299656"/>
                    <a:pt x="417767" y="273748"/>
                    <a:pt x="417767" y="242030"/>
                  </a:cubicBezTo>
                  <a:lnTo>
                    <a:pt x="417767" y="77628"/>
                  </a:lnTo>
                  <a:lnTo>
                    <a:pt x="417767" y="57626"/>
                  </a:lnTo>
                  <a:lnTo>
                    <a:pt x="417767" y="56102"/>
                  </a:lnTo>
                  <a:lnTo>
                    <a:pt x="417767" y="56102"/>
                  </a:lnTo>
                  <a:lnTo>
                    <a:pt x="417671" y="54673"/>
                  </a:lnTo>
                  <a:lnTo>
                    <a:pt x="417671" y="54673"/>
                  </a:lnTo>
                  <a:lnTo>
                    <a:pt x="417576" y="53244"/>
                  </a:lnTo>
                  <a:lnTo>
                    <a:pt x="417576" y="53244"/>
                  </a:lnTo>
                  <a:lnTo>
                    <a:pt x="417481" y="51816"/>
                  </a:lnTo>
                  <a:lnTo>
                    <a:pt x="417481" y="51816"/>
                  </a:lnTo>
                  <a:lnTo>
                    <a:pt x="417290" y="50387"/>
                  </a:lnTo>
                  <a:lnTo>
                    <a:pt x="417290" y="50387"/>
                  </a:lnTo>
                  <a:lnTo>
                    <a:pt x="417100" y="48958"/>
                  </a:lnTo>
                  <a:lnTo>
                    <a:pt x="417100" y="48958"/>
                  </a:lnTo>
                  <a:lnTo>
                    <a:pt x="416909" y="47530"/>
                  </a:lnTo>
                  <a:lnTo>
                    <a:pt x="416909" y="47530"/>
                  </a:lnTo>
                  <a:cubicBezTo>
                    <a:pt x="416814" y="47054"/>
                    <a:pt x="416719" y="46577"/>
                    <a:pt x="416623" y="46101"/>
                  </a:cubicBezTo>
                  <a:lnTo>
                    <a:pt x="416623" y="46101"/>
                  </a:lnTo>
                  <a:lnTo>
                    <a:pt x="416338" y="44672"/>
                  </a:lnTo>
                  <a:lnTo>
                    <a:pt x="416338" y="44672"/>
                  </a:lnTo>
                  <a:lnTo>
                    <a:pt x="415957" y="43243"/>
                  </a:lnTo>
                  <a:lnTo>
                    <a:pt x="415957" y="43243"/>
                  </a:lnTo>
                  <a:lnTo>
                    <a:pt x="415576" y="41910"/>
                  </a:lnTo>
                  <a:lnTo>
                    <a:pt x="415576" y="41910"/>
                  </a:lnTo>
                  <a:lnTo>
                    <a:pt x="415195" y="40577"/>
                  </a:lnTo>
                  <a:lnTo>
                    <a:pt x="415195" y="40577"/>
                  </a:lnTo>
                  <a:lnTo>
                    <a:pt x="414719" y="39243"/>
                  </a:lnTo>
                  <a:lnTo>
                    <a:pt x="414719" y="39243"/>
                  </a:lnTo>
                  <a:lnTo>
                    <a:pt x="414242" y="37909"/>
                  </a:lnTo>
                  <a:lnTo>
                    <a:pt x="414242" y="37909"/>
                  </a:lnTo>
                  <a:lnTo>
                    <a:pt x="413766" y="36576"/>
                  </a:lnTo>
                  <a:lnTo>
                    <a:pt x="413766" y="36576"/>
                  </a:lnTo>
                  <a:lnTo>
                    <a:pt x="413195" y="35243"/>
                  </a:lnTo>
                  <a:lnTo>
                    <a:pt x="413195" y="35243"/>
                  </a:lnTo>
                  <a:lnTo>
                    <a:pt x="412623" y="34004"/>
                  </a:lnTo>
                  <a:lnTo>
                    <a:pt x="412623" y="34004"/>
                  </a:lnTo>
                  <a:lnTo>
                    <a:pt x="412052" y="32766"/>
                  </a:lnTo>
                  <a:lnTo>
                    <a:pt x="412052" y="32766"/>
                  </a:lnTo>
                  <a:lnTo>
                    <a:pt x="411385" y="31528"/>
                  </a:lnTo>
                  <a:lnTo>
                    <a:pt x="411385" y="31528"/>
                  </a:lnTo>
                  <a:cubicBezTo>
                    <a:pt x="411194" y="31146"/>
                    <a:pt x="411004" y="30670"/>
                    <a:pt x="410718" y="30289"/>
                  </a:cubicBezTo>
                  <a:lnTo>
                    <a:pt x="410718" y="30289"/>
                  </a:lnTo>
                  <a:lnTo>
                    <a:pt x="410051" y="29051"/>
                  </a:lnTo>
                  <a:lnTo>
                    <a:pt x="410051" y="29051"/>
                  </a:lnTo>
                  <a:cubicBezTo>
                    <a:pt x="409861" y="28670"/>
                    <a:pt x="409575" y="28289"/>
                    <a:pt x="409385" y="27813"/>
                  </a:cubicBezTo>
                  <a:lnTo>
                    <a:pt x="409385" y="27813"/>
                  </a:lnTo>
                  <a:lnTo>
                    <a:pt x="408622" y="26670"/>
                  </a:lnTo>
                  <a:lnTo>
                    <a:pt x="408622" y="26670"/>
                  </a:lnTo>
                  <a:lnTo>
                    <a:pt x="407861" y="25527"/>
                  </a:lnTo>
                  <a:lnTo>
                    <a:pt x="407861" y="25527"/>
                  </a:lnTo>
                  <a:lnTo>
                    <a:pt x="407098" y="24384"/>
                  </a:lnTo>
                  <a:lnTo>
                    <a:pt x="407098" y="24384"/>
                  </a:lnTo>
                  <a:lnTo>
                    <a:pt x="406241" y="23241"/>
                  </a:lnTo>
                  <a:lnTo>
                    <a:pt x="406241" y="23241"/>
                  </a:lnTo>
                  <a:lnTo>
                    <a:pt x="405384" y="22193"/>
                  </a:lnTo>
                  <a:lnTo>
                    <a:pt x="405384" y="22193"/>
                  </a:lnTo>
                  <a:cubicBezTo>
                    <a:pt x="405098" y="21812"/>
                    <a:pt x="404813" y="21431"/>
                    <a:pt x="404527" y="21145"/>
                  </a:cubicBezTo>
                  <a:lnTo>
                    <a:pt x="404527" y="21145"/>
                  </a:lnTo>
                  <a:lnTo>
                    <a:pt x="403670" y="20098"/>
                  </a:lnTo>
                  <a:lnTo>
                    <a:pt x="403670" y="20098"/>
                  </a:lnTo>
                  <a:lnTo>
                    <a:pt x="402717" y="19050"/>
                  </a:lnTo>
                  <a:lnTo>
                    <a:pt x="402717" y="19050"/>
                  </a:lnTo>
                  <a:lnTo>
                    <a:pt x="401764" y="18002"/>
                  </a:lnTo>
                  <a:lnTo>
                    <a:pt x="401764" y="18002"/>
                  </a:lnTo>
                  <a:lnTo>
                    <a:pt x="400812" y="17050"/>
                  </a:lnTo>
                  <a:lnTo>
                    <a:pt x="400812" y="17050"/>
                  </a:lnTo>
                  <a:lnTo>
                    <a:pt x="399860" y="16097"/>
                  </a:lnTo>
                  <a:lnTo>
                    <a:pt x="399860" y="16097"/>
                  </a:lnTo>
                  <a:lnTo>
                    <a:pt x="398812" y="15144"/>
                  </a:lnTo>
                  <a:lnTo>
                    <a:pt x="398812" y="15144"/>
                  </a:lnTo>
                  <a:lnTo>
                    <a:pt x="397764" y="14192"/>
                  </a:lnTo>
                  <a:lnTo>
                    <a:pt x="397764" y="14192"/>
                  </a:lnTo>
                  <a:lnTo>
                    <a:pt x="396716" y="13335"/>
                  </a:lnTo>
                  <a:lnTo>
                    <a:pt x="396716" y="13335"/>
                  </a:lnTo>
                  <a:cubicBezTo>
                    <a:pt x="396335" y="13049"/>
                    <a:pt x="395954" y="12763"/>
                    <a:pt x="395669" y="12478"/>
                  </a:cubicBezTo>
                  <a:lnTo>
                    <a:pt x="395669" y="12478"/>
                  </a:lnTo>
                  <a:cubicBezTo>
                    <a:pt x="395288" y="12192"/>
                    <a:pt x="394906" y="11906"/>
                    <a:pt x="394621" y="11620"/>
                  </a:cubicBezTo>
                  <a:lnTo>
                    <a:pt x="394621" y="11620"/>
                  </a:lnTo>
                  <a:lnTo>
                    <a:pt x="393478" y="10763"/>
                  </a:lnTo>
                  <a:lnTo>
                    <a:pt x="393478" y="10763"/>
                  </a:lnTo>
                  <a:lnTo>
                    <a:pt x="392335" y="10001"/>
                  </a:lnTo>
                  <a:lnTo>
                    <a:pt x="392335" y="10001"/>
                  </a:lnTo>
                  <a:lnTo>
                    <a:pt x="391192" y="9239"/>
                  </a:lnTo>
                  <a:lnTo>
                    <a:pt x="391192" y="9239"/>
                  </a:lnTo>
                  <a:lnTo>
                    <a:pt x="390049" y="8477"/>
                  </a:lnTo>
                  <a:lnTo>
                    <a:pt x="390049" y="8477"/>
                  </a:lnTo>
                  <a:lnTo>
                    <a:pt x="388811" y="7811"/>
                  </a:lnTo>
                  <a:lnTo>
                    <a:pt x="388811" y="7811"/>
                  </a:lnTo>
                  <a:lnTo>
                    <a:pt x="387572" y="7144"/>
                  </a:lnTo>
                  <a:lnTo>
                    <a:pt x="387572" y="7144"/>
                  </a:lnTo>
                  <a:lnTo>
                    <a:pt x="386334" y="6477"/>
                  </a:lnTo>
                  <a:lnTo>
                    <a:pt x="386334" y="6477"/>
                  </a:lnTo>
                  <a:lnTo>
                    <a:pt x="385096" y="5810"/>
                  </a:lnTo>
                  <a:lnTo>
                    <a:pt x="385096" y="5810"/>
                  </a:lnTo>
                  <a:lnTo>
                    <a:pt x="383858" y="5239"/>
                  </a:lnTo>
                  <a:lnTo>
                    <a:pt x="383858" y="5239"/>
                  </a:lnTo>
                  <a:cubicBezTo>
                    <a:pt x="383477" y="5048"/>
                    <a:pt x="383000" y="4858"/>
                    <a:pt x="382619" y="4667"/>
                  </a:cubicBezTo>
                  <a:lnTo>
                    <a:pt x="382619" y="4667"/>
                  </a:lnTo>
                  <a:lnTo>
                    <a:pt x="381286" y="4096"/>
                  </a:lnTo>
                  <a:lnTo>
                    <a:pt x="381286" y="4096"/>
                  </a:lnTo>
                  <a:lnTo>
                    <a:pt x="379952" y="3620"/>
                  </a:lnTo>
                  <a:lnTo>
                    <a:pt x="379952" y="3620"/>
                  </a:lnTo>
                  <a:lnTo>
                    <a:pt x="378619" y="3143"/>
                  </a:lnTo>
                  <a:lnTo>
                    <a:pt x="378619" y="3143"/>
                  </a:lnTo>
                  <a:lnTo>
                    <a:pt x="377285" y="2667"/>
                  </a:lnTo>
                  <a:lnTo>
                    <a:pt x="377285" y="2667"/>
                  </a:lnTo>
                  <a:lnTo>
                    <a:pt x="375952" y="2286"/>
                  </a:lnTo>
                  <a:lnTo>
                    <a:pt x="375952" y="2286"/>
                  </a:lnTo>
                  <a:lnTo>
                    <a:pt x="374618" y="1905"/>
                  </a:lnTo>
                  <a:lnTo>
                    <a:pt x="374618" y="1905"/>
                  </a:lnTo>
                  <a:lnTo>
                    <a:pt x="373285" y="1524"/>
                  </a:lnTo>
                  <a:lnTo>
                    <a:pt x="373285" y="1524"/>
                  </a:lnTo>
                  <a:lnTo>
                    <a:pt x="371856" y="1238"/>
                  </a:lnTo>
                  <a:lnTo>
                    <a:pt x="371856" y="1238"/>
                  </a:lnTo>
                  <a:cubicBezTo>
                    <a:pt x="371380" y="1143"/>
                    <a:pt x="370904" y="1048"/>
                    <a:pt x="370427" y="952"/>
                  </a:cubicBezTo>
                  <a:lnTo>
                    <a:pt x="370427" y="952"/>
                  </a:lnTo>
                  <a:lnTo>
                    <a:pt x="368998" y="667"/>
                  </a:lnTo>
                  <a:lnTo>
                    <a:pt x="368998" y="667"/>
                  </a:lnTo>
                  <a:lnTo>
                    <a:pt x="367570" y="476"/>
                  </a:lnTo>
                  <a:lnTo>
                    <a:pt x="367570" y="476"/>
                  </a:lnTo>
                  <a:lnTo>
                    <a:pt x="366141" y="285"/>
                  </a:lnTo>
                  <a:lnTo>
                    <a:pt x="366141" y="285"/>
                  </a:lnTo>
                  <a:lnTo>
                    <a:pt x="364712" y="190"/>
                  </a:lnTo>
                  <a:lnTo>
                    <a:pt x="364712" y="190"/>
                  </a:lnTo>
                  <a:lnTo>
                    <a:pt x="363284" y="95"/>
                  </a:lnTo>
                  <a:lnTo>
                    <a:pt x="363284" y="95"/>
                  </a:lnTo>
                  <a:lnTo>
                    <a:pt x="362807" y="95"/>
                  </a:lnTo>
                  <a:cubicBezTo>
                    <a:pt x="362141" y="95"/>
                    <a:pt x="361569" y="95"/>
                    <a:pt x="360902" y="0"/>
                  </a:cubicBezTo>
                  <a:lnTo>
                    <a:pt x="360426" y="0"/>
                  </a:lnTo>
                  <a:lnTo>
                    <a:pt x="360426" y="0"/>
                  </a:lnTo>
                  <a:lnTo>
                    <a:pt x="340423" y="0"/>
                  </a:lnTo>
                  <a:lnTo>
                    <a:pt x="57912" y="0"/>
                  </a:lnTo>
                  <a:cubicBezTo>
                    <a:pt x="25908" y="0"/>
                    <a:pt x="0" y="25908"/>
                    <a:pt x="0" y="57626"/>
                  </a:cubicBezTo>
                  <a:lnTo>
                    <a:pt x="0" y="57626"/>
                  </a:lnTo>
                  <a:close/>
                  <a:moveTo>
                    <a:pt x="417767" y="57626"/>
                  </a:moveTo>
                  <a:lnTo>
                    <a:pt x="417767" y="57626"/>
                  </a:lnTo>
                  <a:lnTo>
                    <a:pt x="417767" y="5762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5" name="Freeform: Shape 74">
              <a:extLst>
                <a:ext uri="{FF2B5EF4-FFF2-40B4-BE49-F238E27FC236}">
                  <a16:creationId xmlns:a16="http://schemas.microsoft.com/office/drawing/2014/main" id="{81C386AB-91B8-4AAD-8BEE-4DEC5D3BFA02}"/>
                </a:ext>
              </a:extLst>
            </p:cNvPr>
            <p:cNvSpPr/>
            <p:nvPr/>
          </p:nvSpPr>
          <p:spPr>
            <a:xfrm>
              <a:off x="2750550" y="3676824"/>
              <a:ext cx="1739455" cy="1600200"/>
            </a:xfrm>
            <a:custGeom>
              <a:avLst/>
              <a:gdLst>
                <a:gd name="connsiteX0" fmla="*/ 476 w 1739455"/>
                <a:gd name="connsiteY0" fmla="*/ 514921 h 1600200"/>
                <a:gd name="connsiteX1" fmla="*/ 48006 w 1739455"/>
                <a:gd name="connsiteY1" fmla="*/ 442722 h 1600200"/>
                <a:gd name="connsiteX2" fmla="*/ 234791 w 1739455"/>
                <a:gd name="connsiteY2" fmla="*/ 442722 h 1600200"/>
                <a:gd name="connsiteX3" fmla="*/ 319373 w 1739455"/>
                <a:gd name="connsiteY3" fmla="*/ 508063 h 1600200"/>
                <a:gd name="connsiteX4" fmla="*/ 319373 w 1739455"/>
                <a:gd name="connsiteY4" fmla="*/ 527018 h 1600200"/>
                <a:gd name="connsiteX5" fmla="*/ 377000 w 1739455"/>
                <a:gd name="connsiteY5" fmla="*/ 584645 h 1600200"/>
                <a:gd name="connsiteX6" fmla="*/ 405098 w 1739455"/>
                <a:gd name="connsiteY6" fmla="*/ 584645 h 1600200"/>
                <a:gd name="connsiteX7" fmla="*/ 486061 w 1739455"/>
                <a:gd name="connsiteY7" fmla="*/ 665607 h 1600200"/>
                <a:gd name="connsiteX8" fmla="*/ 486061 w 1739455"/>
                <a:gd name="connsiteY8" fmla="*/ 672751 h 1600200"/>
                <a:gd name="connsiteX9" fmla="*/ 486061 w 1739455"/>
                <a:gd name="connsiteY9" fmla="*/ 674275 h 1600200"/>
                <a:gd name="connsiteX10" fmla="*/ 486061 w 1739455"/>
                <a:gd name="connsiteY10" fmla="*/ 674275 h 1600200"/>
                <a:gd name="connsiteX11" fmla="*/ 486156 w 1739455"/>
                <a:gd name="connsiteY11" fmla="*/ 675704 h 1600200"/>
                <a:gd name="connsiteX12" fmla="*/ 486156 w 1739455"/>
                <a:gd name="connsiteY12" fmla="*/ 675704 h 1600200"/>
                <a:gd name="connsiteX13" fmla="*/ 486251 w 1739455"/>
                <a:gd name="connsiteY13" fmla="*/ 677132 h 1600200"/>
                <a:gd name="connsiteX14" fmla="*/ 486251 w 1739455"/>
                <a:gd name="connsiteY14" fmla="*/ 677132 h 1600200"/>
                <a:gd name="connsiteX15" fmla="*/ 486346 w 1739455"/>
                <a:gd name="connsiteY15" fmla="*/ 678561 h 1600200"/>
                <a:gd name="connsiteX16" fmla="*/ 486346 w 1739455"/>
                <a:gd name="connsiteY16" fmla="*/ 678561 h 1600200"/>
                <a:gd name="connsiteX17" fmla="*/ 486537 w 1739455"/>
                <a:gd name="connsiteY17" fmla="*/ 679990 h 1600200"/>
                <a:gd name="connsiteX18" fmla="*/ 486537 w 1739455"/>
                <a:gd name="connsiteY18" fmla="*/ 679990 h 1600200"/>
                <a:gd name="connsiteX19" fmla="*/ 486728 w 1739455"/>
                <a:gd name="connsiteY19" fmla="*/ 681419 h 1600200"/>
                <a:gd name="connsiteX20" fmla="*/ 486728 w 1739455"/>
                <a:gd name="connsiteY20" fmla="*/ 681419 h 1600200"/>
                <a:gd name="connsiteX21" fmla="*/ 486918 w 1739455"/>
                <a:gd name="connsiteY21" fmla="*/ 682847 h 1600200"/>
                <a:gd name="connsiteX22" fmla="*/ 486918 w 1739455"/>
                <a:gd name="connsiteY22" fmla="*/ 682847 h 1600200"/>
                <a:gd name="connsiteX23" fmla="*/ 509206 w 1739455"/>
                <a:gd name="connsiteY23" fmla="*/ 718852 h 1600200"/>
                <a:gd name="connsiteX24" fmla="*/ 509206 w 1739455"/>
                <a:gd name="connsiteY24" fmla="*/ 718852 h 1600200"/>
                <a:gd name="connsiteX25" fmla="*/ 510350 w 1739455"/>
                <a:gd name="connsiteY25" fmla="*/ 719709 h 1600200"/>
                <a:gd name="connsiteX26" fmla="*/ 510350 w 1739455"/>
                <a:gd name="connsiteY26" fmla="*/ 719709 h 1600200"/>
                <a:gd name="connsiteX27" fmla="*/ 511493 w 1739455"/>
                <a:gd name="connsiteY27" fmla="*/ 720471 h 1600200"/>
                <a:gd name="connsiteX28" fmla="*/ 511493 w 1739455"/>
                <a:gd name="connsiteY28" fmla="*/ 720471 h 1600200"/>
                <a:gd name="connsiteX29" fmla="*/ 512636 w 1739455"/>
                <a:gd name="connsiteY29" fmla="*/ 721233 h 1600200"/>
                <a:gd name="connsiteX30" fmla="*/ 512636 w 1739455"/>
                <a:gd name="connsiteY30" fmla="*/ 721233 h 1600200"/>
                <a:gd name="connsiteX31" fmla="*/ 513779 w 1739455"/>
                <a:gd name="connsiteY31" fmla="*/ 721995 h 1600200"/>
                <a:gd name="connsiteX32" fmla="*/ 513779 w 1739455"/>
                <a:gd name="connsiteY32" fmla="*/ 721995 h 1600200"/>
                <a:gd name="connsiteX33" fmla="*/ 514350 w 1739455"/>
                <a:gd name="connsiteY33" fmla="*/ 722281 h 1600200"/>
                <a:gd name="connsiteX34" fmla="*/ 515684 w 1739455"/>
                <a:gd name="connsiteY34" fmla="*/ 723043 h 1600200"/>
                <a:gd name="connsiteX35" fmla="*/ 516255 w 1739455"/>
                <a:gd name="connsiteY35" fmla="*/ 723329 h 1600200"/>
                <a:gd name="connsiteX36" fmla="*/ 516255 w 1739455"/>
                <a:gd name="connsiteY36" fmla="*/ 723329 h 1600200"/>
                <a:gd name="connsiteX37" fmla="*/ 517493 w 1739455"/>
                <a:gd name="connsiteY37" fmla="*/ 723995 h 1600200"/>
                <a:gd name="connsiteX38" fmla="*/ 517493 w 1739455"/>
                <a:gd name="connsiteY38" fmla="*/ 723995 h 1600200"/>
                <a:gd name="connsiteX39" fmla="*/ 518731 w 1739455"/>
                <a:gd name="connsiteY39" fmla="*/ 724662 h 1600200"/>
                <a:gd name="connsiteX40" fmla="*/ 518731 w 1739455"/>
                <a:gd name="connsiteY40" fmla="*/ 724662 h 1600200"/>
                <a:gd name="connsiteX41" fmla="*/ 519970 w 1739455"/>
                <a:gd name="connsiteY41" fmla="*/ 725234 h 1600200"/>
                <a:gd name="connsiteX42" fmla="*/ 519970 w 1739455"/>
                <a:gd name="connsiteY42" fmla="*/ 725234 h 1600200"/>
                <a:gd name="connsiteX43" fmla="*/ 521208 w 1739455"/>
                <a:gd name="connsiteY43" fmla="*/ 725805 h 1600200"/>
                <a:gd name="connsiteX44" fmla="*/ 521208 w 1739455"/>
                <a:gd name="connsiteY44" fmla="*/ 725805 h 1600200"/>
                <a:gd name="connsiteX45" fmla="*/ 522542 w 1739455"/>
                <a:gd name="connsiteY45" fmla="*/ 726377 h 1600200"/>
                <a:gd name="connsiteX46" fmla="*/ 522542 w 1739455"/>
                <a:gd name="connsiteY46" fmla="*/ 726377 h 1600200"/>
                <a:gd name="connsiteX47" fmla="*/ 523875 w 1739455"/>
                <a:gd name="connsiteY47" fmla="*/ 726853 h 1600200"/>
                <a:gd name="connsiteX48" fmla="*/ 523875 w 1739455"/>
                <a:gd name="connsiteY48" fmla="*/ 726853 h 1600200"/>
                <a:gd name="connsiteX49" fmla="*/ 525209 w 1739455"/>
                <a:gd name="connsiteY49" fmla="*/ 727329 h 1600200"/>
                <a:gd name="connsiteX50" fmla="*/ 525209 w 1739455"/>
                <a:gd name="connsiteY50" fmla="*/ 727329 h 1600200"/>
                <a:gd name="connsiteX51" fmla="*/ 525494 w 1739455"/>
                <a:gd name="connsiteY51" fmla="*/ 727424 h 1600200"/>
                <a:gd name="connsiteX52" fmla="*/ 527590 w 1739455"/>
                <a:gd name="connsiteY52" fmla="*/ 728091 h 1600200"/>
                <a:gd name="connsiteX53" fmla="*/ 527876 w 1739455"/>
                <a:gd name="connsiteY53" fmla="*/ 728186 h 1600200"/>
                <a:gd name="connsiteX54" fmla="*/ 527876 w 1739455"/>
                <a:gd name="connsiteY54" fmla="*/ 728186 h 1600200"/>
                <a:gd name="connsiteX55" fmla="*/ 529209 w 1739455"/>
                <a:gd name="connsiteY55" fmla="*/ 728567 h 1600200"/>
                <a:gd name="connsiteX56" fmla="*/ 529209 w 1739455"/>
                <a:gd name="connsiteY56" fmla="*/ 728567 h 1600200"/>
                <a:gd name="connsiteX57" fmla="*/ 530543 w 1739455"/>
                <a:gd name="connsiteY57" fmla="*/ 728948 h 1600200"/>
                <a:gd name="connsiteX58" fmla="*/ 530543 w 1739455"/>
                <a:gd name="connsiteY58" fmla="*/ 728948 h 1600200"/>
                <a:gd name="connsiteX59" fmla="*/ 531971 w 1739455"/>
                <a:gd name="connsiteY59" fmla="*/ 729234 h 1600200"/>
                <a:gd name="connsiteX60" fmla="*/ 531971 w 1739455"/>
                <a:gd name="connsiteY60" fmla="*/ 729234 h 1600200"/>
                <a:gd name="connsiteX61" fmla="*/ 533400 w 1739455"/>
                <a:gd name="connsiteY61" fmla="*/ 729520 h 1600200"/>
                <a:gd name="connsiteX62" fmla="*/ 533400 w 1739455"/>
                <a:gd name="connsiteY62" fmla="*/ 729520 h 1600200"/>
                <a:gd name="connsiteX63" fmla="*/ 533686 w 1739455"/>
                <a:gd name="connsiteY63" fmla="*/ 729520 h 1600200"/>
                <a:gd name="connsiteX64" fmla="*/ 536067 w 1739455"/>
                <a:gd name="connsiteY64" fmla="*/ 729901 h 1600200"/>
                <a:gd name="connsiteX65" fmla="*/ 536353 w 1739455"/>
                <a:gd name="connsiteY65" fmla="*/ 729901 h 1600200"/>
                <a:gd name="connsiteX66" fmla="*/ 536353 w 1739455"/>
                <a:gd name="connsiteY66" fmla="*/ 729901 h 1600200"/>
                <a:gd name="connsiteX67" fmla="*/ 537781 w 1739455"/>
                <a:gd name="connsiteY67" fmla="*/ 730091 h 1600200"/>
                <a:gd name="connsiteX68" fmla="*/ 537781 w 1739455"/>
                <a:gd name="connsiteY68" fmla="*/ 730091 h 1600200"/>
                <a:gd name="connsiteX69" fmla="*/ 539210 w 1739455"/>
                <a:gd name="connsiteY69" fmla="*/ 730187 h 1600200"/>
                <a:gd name="connsiteX70" fmla="*/ 539210 w 1739455"/>
                <a:gd name="connsiteY70" fmla="*/ 730187 h 1600200"/>
                <a:gd name="connsiteX71" fmla="*/ 540639 w 1739455"/>
                <a:gd name="connsiteY71" fmla="*/ 730282 h 1600200"/>
                <a:gd name="connsiteX72" fmla="*/ 540639 w 1739455"/>
                <a:gd name="connsiteY72" fmla="*/ 730282 h 1600200"/>
                <a:gd name="connsiteX73" fmla="*/ 541115 w 1739455"/>
                <a:gd name="connsiteY73" fmla="*/ 730282 h 1600200"/>
                <a:gd name="connsiteX74" fmla="*/ 544259 w 1739455"/>
                <a:gd name="connsiteY74" fmla="*/ 730377 h 1600200"/>
                <a:gd name="connsiteX75" fmla="*/ 563594 w 1739455"/>
                <a:gd name="connsiteY75" fmla="*/ 730377 h 1600200"/>
                <a:gd name="connsiteX76" fmla="*/ 565880 w 1739455"/>
                <a:gd name="connsiteY76" fmla="*/ 730377 h 1600200"/>
                <a:gd name="connsiteX77" fmla="*/ 646843 w 1739455"/>
                <a:gd name="connsiteY77" fmla="*/ 811339 h 1600200"/>
                <a:gd name="connsiteX78" fmla="*/ 646843 w 1739455"/>
                <a:gd name="connsiteY78" fmla="*/ 814864 h 1600200"/>
                <a:gd name="connsiteX79" fmla="*/ 646843 w 1739455"/>
                <a:gd name="connsiteY79" fmla="*/ 816388 h 1600200"/>
                <a:gd name="connsiteX80" fmla="*/ 646843 w 1739455"/>
                <a:gd name="connsiteY80" fmla="*/ 816388 h 1600200"/>
                <a:gd name="connsiteX81" fmla="*/ 646938 w 1739455"/>
                <a:gd name="connsiteY81" fmla="*/ 817817 h 1600200"/>
                <a:gd name="connsiteX82" fmla="*/ 646938 w 1739455"/>
                <a:gd name="connsiteY82" fmla="*/ 817817 h 1600200"/>
                <a:gd name="connsiteX83" fmla="*/ 647033 w 1739455"/>
                <a:gd name="connsiteY83" fmla="*/ 819245 h 1600200"/>
                <a:gd name="connsiteX84" fmla="*/ 647033 w 1739455"/>
                <a:gd name="connsiteY84" fmla="*/ 819245 h 1600200"/>
                <a:gd name="connsiteX85" fmla="*/ 647129 w 1739455"/>
                <a:gd name="connsiteY85" fmla="*/ 820674 h 1600200"/>
                <a:gd name="connsiteX86" fmla="*/ 647129 w 1739455"/>
                <a:gd name="connsiteY86" fmla="*/ 820674 h 1600200"/>
                <a:gd name="connsiteX87" fmla="*/ 647319 w 1739455"/>
                <a:gd name="connsiteY87" fmla="*/ 822103 h 1600200"/>
                <a:gd name="connsiteX88" fmla="*/ 647319 w 1739455"/>
                <a:gd name="connsiteY88" fmla="*/ 822103 h 1600200"/>
                <a:gd name="connsiteX89" fmla="*/ 647510 w 1739455"/>
                <a:gd name="connsiteY89" fmla="*/ 823531 h 1600200"/>
                <a:gd name="connsiteX90" fmla="*/ 647510 w 1739455"/>
                <a:gd name="connsiteY90" fmla="*/ 823531 h 1600200"/>
                <a:gd name="connsiteX91" fmla="*/ 647795 w 1739455"/>
                <a:gd name="connsiteY91" fmla="*/ 824960 h 1600200"/>
                <a:gd name="connsiteX92" fmla="*/ 647795 w 1739455"/>
                <a:gd name="connsiteY92" fmla="*/ 824960 h 1600200"/>
                <a:gd name="connsiteX93" fmla="*/ 648081 w 1739455"/>
                <a:gd name="connsiteY93" fmla="*/ 826389 h 1600200"/>
                <a:gd name="connsiteX94" fmla="*/ 648081 w 1739455"/>
                <a:gd name="connsiteY94" fmla="*/ 826389 h 1600200"/>
                <a:gd name="connsiteX95" fmla="*/ 648367 w 1739455"/>
                <a:gd name="connsiteY95" fmla="*/ 827818 h 1600200"/>
                <a:gd name="connsiteX96" fmla="*/ 648367 w 1739455"/>
                <a:gd name="connsiteY96" fmla="*/ 827818 h 1600200"/>
                <a:gd name="connsiteX97" fmla="*/ 648748 w 1739455"/>
                <a:gd name="connsiteY97" fmla="*/ 829247 h 1600200"/>
                <a:gd name="connsiteX98" fmla="*/ 648748 w 1739455"/>
                <a:gd name="connsiteY98" fmla="*/ 829247 h 1600200"/>
                <a:gd name="connsiteX99" fmla="*/ 700088 w 1739455"/>
                <a:gd name="connsiteY99" fmla="*/ 872300 h 1600200"/>
                <a:gd name="connsiteX100" fmla="*/ 700088 w 1739455"/>
                <a:gd name="connsiteY100" fmla="*/ 872300 h 1600200"/>
                <a:gd name="connsiteX101" fmla="*/ 701516 w 1739455"/>
                <a:gd name="connsiteY101" fmla="*/ 872395 h 1600200"/>
                <a:gd name="connsiteX102" fmla="*/ 701516 w 1739455"/>
                <a:gd name="connsiteY102" fmla="*/ 872395 h 1600200"/>
                <a:gd name="connsiteX103" fmla="*/ 701993 w 1739455"/>
                <a:gd name="connsiteY103" fmla="*/ 872395 h 1600200"/>
                <a:gd name="connsiteX104" fmla="*/ 705136 w 1739455"/>
                <a:gd name="connsiteY104" fmla="*/ 872490 h 1600200"/>
                <a:gd name="connsiteX105" fmla="*/ 712565 w 1739455"/>
                <a:gd name="connsiteY105" fmla="*/ 872490 h 1600200"/>
                <a:gd name="connsiteX106" fmla="*/ 793528 w 1739455"/>
                <a:gd name="connsiteY106" fmla="*/ 953453 h 1600200"/>
                <a:gd name="connsiteX107" fmla="*/ 793528 w 1739455"/>
                <a:gd name="connsiteY107" fmla="*/ 956977 h 1600200"/>
                <a:gd name="connsiteX108" fmla="*/ 793528 w 1739455"/>
                <a:gd name="connsiteY108" fmla="*/ 958501 h 1600200"/>
                <a:gd name="connsiteX109" fmla="*/ 793528 w 1739455"/>
                <a:gd name="connsiteY109" fmla="*/ 958501 h 1600200"/>
                <a:gd name="connsiteX110" fmla="*/ 793623 w 1739455"/>
                <a:gd name="connsiteY110" fmla="*/ 959930 h 1600200"/>
                <a:gd name="connsiteX111" fmla="*/ 793623 w 1739455"/>
                <a:gd name="connsiteY111" fmla="*/ 959930 h 1600200"/>
                <a:gd name="connsiteX112" fmla="*/ 793718 w 1739455"/>
                <a:gd name="connsiteY112" fmla="*/ 961358 h 1600200"/>
                <a:gd name="connsiteX113" fmla="*/ 793718 w 1739455"/>
                <a:gd name="connsiteY113" fmla="*/ 961358 h 1600200"/>
                <a:gd name="connsiteX114" fmla="*/ 793813 w 1739455"/>
                <a:gd name="connsiteY114" fmla="*/ 962787 h 1600200"/>
                <a:gd name="connsiteX115" fmla="*/ 793813 w 1739455"/>
                <a:gd name="connsiteY115" fmla="*/ 962787 h 1600200"/>
                <a:gd name="connsiteX116" fmla="*/ 794004 w 1739455"/>
                <a:gd name="connsiteY116" fmla="*/ 964216 h 1600200"/>
                <a:gd name="connsiteX117" fmla="*/ 794004 w 1739455"/>
                <a:gd name="connsiteY117" fmla="*/ 964216 h 1600200"/>
                <a:gd name="connsiteX118" fmla="*/ 794195 w 1739455"/>
                <a:gd name="connsiteY118" fmla="*/ 965645 h 1600200"/>
                <a:gd name="connsiteX119" fmla="*/ 794195 w 1739455"/>
                <a:gd name="connsiteY119" fmla="*/ 965645 h 1600200"/>
                <a:gd name="connsiteX120" fmla="*/ 823151 w 1739455"/>
                <a:gd name="connsiteY120" fmla="*/ 1007269 h 1600200"/>
                <a:gd name="connsiteX121" fmla="*/ 823722 w 1739455"/>
                <a:gd name="connsiteY121" fmla="*/ 1007555 h 1600200"/>
                <a:gd name="connsiteX122" fmla="*/ 823722 w 1739455"/>
                <a:gd name="connsiteY122" fmla="*/ 1007555 h 1600200"/>
                <a:gd name="connsiteX123" fmla="*/ 824960 w 1739455"/>
                <a:gd name="connsiteY123" fmla="*/ 1008221 h 1600200"/>
                <a:gd name="connsiteX124" fmla="*/ 824960 w 1739455"/>
                <a:gd name="connsiteY124" fmla="*/ 1008221 h 1600200"/>
                <a:gd name="connsiteX125" fmla="*/ 826198 w 1739455"/>
                <a:gd name="connsiteY125" fmla="*/ 1008888 h 1600200"/>
                <a:gd name="connsiteX126" fmla="*/ 826198 w 1739455"/>
                <a:gd name="connsiteY126" fmla="*/ 1008888 h 1600200"/>
                <a:gd name="connsiteX127" fmla="*/ 827437 w 1739455"/>
                <a:gd name="connsiteY127" fmla="*/ 1009460 h 1600200"/>
                <a:gd name="connsiteX128" fmla="*/ 827437 w 1739455"/>
                <a:gd name="connsiteY128" fmla="*/ 1009460 h 1600200"/>
                <a:gd name="connsiteX129" fmla="*/ 828675 w 1739455"/>
                <a:gd name="connsiteY129" fmla="*/ 1010031 h 1600200"/>
                <a:gd name="connsiteX130" fmla="*/ 828675 w 1739455"/>
                <a:gd name="connsiteY130" fmla="*/ 1010031 h 1600200"/>
                <a:gd name="connsiteX131" fmla="*/ 830009 w 1739455"/>
                <a:gd name="connsiteY131" fmla="*/ 1010603 h 1600200"/>
                <a:gd name="connsiteX132" fmla="*/ 830009 w 1739455"/>
                <a:gd name="connsiteY132" fmla="*/ 1010603 h 1600200"/>
                <a:gd name="connsiteX133" fmla="*/ 831342 w 1739455"/>
                <a:gd name="connsiteY133" fmla="*/ 1011079 h 1600200"/>
                <a:gd name="connsiteX134" fmla="*/ 831342 w 1739455"/>
                <a:gd name="connsiteY134" fmla="*/ 1011079 h 1600200"/>
                <a:gd name="connsiteX135" fmla="*/ 832676 w 1739455"/>
                <a:gd name="connsiteY135" fmla="*/ 1011555 h 1600200"/>
                <a:gd name="connsiteX136" fmla="*/ 832676 w 1739455"/>
                <a:gd name="connsiteY136" fmla="*/ 1011555 h 1600200"/>
                <a:gd name="connsiteX137" fmla="*/ 832961 w 1739455"/>
                <a:gd name="connsiteY137" fmla="*/ 1011650 h 1600200"/>
                <a:gd name="connsiteX138" fmla="*/ 835057 w 1739455"/>
                <a:gd name="connsiteY138" fmla="*/ 1012317 h 1600200"/>
                <a:gd name="connsiteX139" fmla="*/ 835343 w 1739455"/>
                <a:gd name="connsiteY139" fmla="*/ 1012412 h 1600200"/>
                <a:gd name="connsiteX140" fmla="*/ 835343 w 1739455"/>
                <a:gd name="connsiteY140" fmla="*/ 1012412 h 1600200"/>
                <a:gd name="connsiteX141" fmla="*/ 836676 w 1739455"/>
                <a:gd name="connsiteY141" fmla="*/ 1012793 h 1600200"/>
                <a:gd name="connsiteX142" fmla="*/ 836676 w 1739455"/>
                <a:gd name="connsiteY142" fmla="*/ 1012793 h 1600200"/>
                <a:gd name="connsiteX143" fmla="*/ 838010 w 1739455"/>
                <a:gd name="connsiteY143" fmla="*/ 1013174 h 1600200"/>
                <a:gd name="connsiteX144" fmla="*/ 838010 w 1739455"/>
                <a:gd name="connsiteY144" fmla="*/ 1013174 h 1600200"/>
                <a:gd name="connsiteX145" fmla="*/ 839438 w 1739455"/>
                <a:gd name="connsiteY145" fmla="*/ 1013460 h 1600200"/>
                <a:gd name="connsiteX146" fmla="*/ 839438 w 1739455"/>
                <a:gd name="connsiteY146" fmla="*/ 1013460 h 1600200"/>
                <a:gd name="connsiteX147" fmla="*/ 840867 w 1739455"/>
                <a:gd name="connsiteY147" fmla="*/ 1013746 h 1600200"/>
                <a:gd name="connsiteX148" fmla="*/ 840867 w 1739455"/>
                <a:gd name="connsiteY148" fmla="*/ 1013746 h 1600200"/>
                <a:gd name="connsiteX149" fmla="*/ 841153 w 1739455"/>
                <a:gd name="connsiteY149" fmla="*/ 1013746 h 1600200"/>
                <a:gd name="connsiteX150" fmla="*/ 843534 w 1739455"/>
                <a:gd name="connsiteY150" fmla="*/ 1014127 h 1600200"/>
                <a:gd name="connsiteX151" fmla="*/ 843820 w 1739455"/>
                <a:gd name="connsiteY151" fmla="*/ 1014127 h 1600200"/>
                <a:gd name="connsiteX152" fmla="*/ 843820 w 1739455"/>
                <a:gd name="connsiteY152" fmla="*/ 1014127 h 1600200"/>
                <a:gd name="connsiteX153" fmla="*/ 845248 w 1739455"/>
                <a:gd name="connsiteY153" fmla="*/ 1014317 h 1600200"/>
                <a:gd name="connsiteX154" fmla="*/ 845248 w 1739455"/>
                <a:gd name="connsiteY154" fmla="*/ 1014317 h 1600200"/>
                <a:gd name="connsiteX155" fmla="*/ 846677 w 1739455"/>
                <a:gd name="connsiteY155" fmla="*/ 1014413 h 1600200"/>
                <a:gd name="connsiteX156" fmla="*/ 846677 w 1739455"/>
                <a:gd name="connsiteY156" fmla="*/ 1014413 h 1600200"/>
                <a:gd name="connsiteX157" fmla="*/ 848106 w 1739455"/>
                <a:gd name="connsiteY157" fmla="*/ 1014508 h 1600200"/>
                <a:gd name="connsiteX158" fmla="*/ 848106 w 1739455"/>
                <a:gd name="connsiteY158" fmla="*/ 1014508 h 1600200"/>
                <a:gd name="connsiteX159" fmla="*/ 848582 w 1739455"/>
                <a:gd name="connsiteY159" fmla="*/ 1014508 h 1600200"/>
                <a:gd name="connsiteX160" fmla="*/ 851726 w 1739455"/>
                <a:gd name="connsiteY160" fmla="*/ 1014603 h 1600200"/>
                <a:gd name="connsiteX161" fmla="*/ 871156 w 1739455"/>
                <a:gd name="connsiteY161" fmla="*/ 1014603 h 1600200"/>
                <a:gd name="connsiteX162" fmla="*/ 878110 w 1739455"/>
                <a:gd name="connsiteY162" fmla="*/ 1014603 h 1600200"/>
                <a:gd name="connsiteX163" fmla="*/ 959072 w 1739455"/>
                <a:gd name="connsiteY163" fmla="*/ 1095566 h 1600200"/>
                <a:gd name="connsiteX164" fmla="*/ 959072 w 1739455"/>
                <a:gd name="connsiteY164" fmla="*/ 1105376 h 1600200"/>
                <a:gd name="connsiteX165" fmla="*/ 959072 w 1739455"/>
                <a:gd name="connsiteY165" fmla="*/ 1106805 h 1600200"/>
                <a:gd name="connsiteX166" fmla="*/ 959072 w 1739455"/>
                <a:gd name="connsiteY166" fmla="*/ 1106805 h 1600200"/>
                <a:gd name="connsiteX167" fmla="*/ 959168 w 1739455"/>
                <a:gd name="connsiteY167" fmla="*/ 1108234 h 1600200"/>
                <a:gd name="connsiteX168" fmla="*/ 959168 w 1739455"/>
                <a:gd name="connsiteY168" fmla="*/ 1108234 h 1600200"/>
                <a:gd name="connsiteX169" fmla="*/ 959263 w 1739455"/>
                <a:gd name="connsiteY169" fmla="*/ 1109663 h 1600200"/>
                <a:gd name="connsiteX170" fmla="*/ 959263 w 1739455"/>
                <a:gd name="connsiteY170" fmla="*/ 1109663 h 1600200"/>
                <a:gd name="connsiteX171" fmla="*/ 959358 w 1739455"/>
                <a:gd name="connsiteY171" fmla="*/ 1111091 h 1600200"/>
                <a:gd name="connsiteX172" fmla="*/ 959358 w 1739455"/>
                <a:gd name="connsiteY172" fmla="*/ 1111091 h 1600200"/>
                <a:gd name="connsiteX173" fmla="*/ 959548 w 1739455"/>
                <a:gd name="connsiteY173" fmla="*/ 1112520 h 1600200"/>
                <a:gd name="connsiteX174" fmla="*/ 959548 w 1739455"/>
                <a:gd name="connsiteY174" fmla="*/ 1112520 h 1600200"/>
                <a:gd name="connsiteX175" fmla="*/ 959739 w 1739455"/>
                <a:gd name="connsiteY175" fmla="*/ 1113949 h 1600200"/>
                <a:gd name="connsiteX176" fmla="*/ 959739 w 1739455"/>
                <a:gd name="connsiteY176" fmla="*/ 1113949 h 1600200"/>
                <a:gd name="connsiteX177" fmla="*/ 959930 w 1739455"/>
                <a:gd name="connsiteY177" fmla="*/ 1115378 h 1600200"/>
                <a:gd name="connsiteX178" fmla="*/ 959930 w 1739455"/>
                <a:gd name="connsiteY178" fmla="*/ 1115378 h 1600200"/>
                <a:gd name="connsiteX179" fmla="*/ 960215 w 1739455"/>
                <a:gd name="connsiteY179" fmla="*/ 1116806 h 1600200"/>
                <a:gd name="connsiteX180" fmla="*/ 960215 w 1739455"/>
                <a:gd name="connsiteY180" fmla="*/ 1116806 h 1600200"/>
                <a:gd name="connsiteX181" fmla="*/ 960501 w 1739455"/>
                <a:gd name="connsiteY181" fmla="*/ 1118235 h 1600200"/>
                <a:gd name="connsiteX182" fmla="*/ 960501 w 1739455"/>
                <a:gd name="connsiteY182" fmla="*/ 1118235 h 1600200"/>
                <a:gd name="connsiteX183" fmla="*/ 960882 w 1739455"/>
                <a:gd name="connsiteY183" fmla="*/ 1119664 h 1600200"/>
                <a:gd name="connsiteX184" fmla="*/ 960882 w 1739455"/>
                <a:gd name="connsiteY184" fmla="*/ 1119664 h 1600200"/>
                <a:gd name="connsiteX185" fmla="*/ 961263 w 1739455"/>
                <a:gd name="connsiteY185" fmla="*/ 1120997 h 1600200"/>
                <a:gd name="connsiteX186" fmla="*/ 961263 w 1739455"/>
                <a:gd name="connsiteY186" fmla="*/ 1120997 h 1600200"/>
                <a:gd name="connsiteX187" fmla="*/ 961644 w 1739455"/>
                <a:gd name="connsiteY187" fmla="*/ 1122331 h 1600200"/>
                <a:gd name="connsiteX188" fmla="*/ 961644 w 1739455"/>
                <a:gd name="connsiteY188" fmla="*/ 1122331 h 1600200"/>
                <a:gd name="connsiteX189" fmla="*/ 962120 w 1739455"/>
                <a:gd name="connsiteY189" fmla="*/ 1123664 h 1600200"/>
                <a:gd name="connsiteX190" fmla="*/ 962120 w 1739455"/>
                <a:gd name="connsiteY190" fmla="*/ 1123664 h 1600200"/>
                <a:gd name="connsiteX191" fmla="*/ 962597 w 1739455"/>
                <a:gd name="connsiteY191" fmla="*/ 1124998 h 1600200"/>
                <a:gd name="connsiteX192" fmla="*/ 962597 w 1739455"/>
                <a:gd name="connsiteY192" fmla="*/ 1124998 h 1600200"/>
                <a:gd name="connsiteX193" fmla="*/ 963073 w 1739455"/>
                <a:gd name="connsiteY193" fmla="*/ 1126331 h 1600200"/>
                <a:gd name="connsiteX194" fmla="*/ 963073 w 1739455"/>
                <a:gd name="connsiteY194" fmla="*/ 1126331 h 1600200"/>
                <a:gd name="connsiteX195" fmla="*/ 963644 w 1739455"/>
                <a:gd name="connsiteY195" fmla="*/ 1127665 h 1600200"/>
                <a:gd name="connsiteX196" fmla="*/ 963644 w 1739455"/>
                <a:gd name="connsiteY196" fmla="*/ 1127665 h 1600200"/>
                <a:gd name="connsiteX197" fmla="*/ 964216 w 1739455"/>
                <a:gd name="connsiteY197" fmla="*/ 1128903 h 1600200"/>
                <a:gd name="connsiteX198" fmla="*/ 964216 w 1739455"/>
                <a:gd name="connsiteY198" fmla="*/ 1128903 h 1600200"/>
                <a:gd name="connsiteX199" fmla="*/ 964787 w 1739455"/>
                <a:gd name="connsiteY199" fmla="*/ 1130141 h 1600200"/>
                <a:gd name="connsiteX200" fmla="*/ 964787 w 1739455"/>
                <a:gd name="connsiteY200" fmla="*/ 1130141 h 1600200"/>
                <a:gd name="connsiteX201" fmla="*/ 965454 w 1739455"/>
                <a:gd name="connsiteY201" fmla="*/ 1131380 h 1600200"/>
                <a:gd name="connsiteX202" fmla="*/ 965454 w 1739455"/>
                <a:gd name="connsiteY202" fmla="*/ 1131380 h 1600200"/>
                <a:gd name="connsiteX203" fmla="*/ 966121 w 1739455"/>
                <a:gd name="connsiteY203" fmla="*/ 1132618 h 1600200"/>
                <a:gd name="connsiteX204" fmla="*/ 966121 w 1739455"/>
                <a:gd name="connsiteY204" fmla="*/ 1132618 h 1600200"/>
                <a:gd name="connsiteX205" fmla="*/ 966788 w 1739455"/>
                <a:gd name="connsiteY205" fmla="*/ 1133856 h 1600200"/>
                <a:gd name="connsiteX206" fmla="*/ 966788 w 1739455"/>
                <a:gd name="connsiteY206" fmla="*/ 1133856 h 1600200"/>
                <a:gd name="connsiteX207" fmla="*/ 967454 w 1739455"/>
                <a:gd name="connsiteY207" fmla="*/ 1135094 h 1600200"/>
                <a:gd name="connsiteX208" fmla="*/ 967454 w 1739455"/>
                <a:gd name="connsiteY208" fmla="*/ 1135094 h 1600200"/>
                <a:gd name="connsiteX209" fmla="*/ 968216 w 1739455"/>
                <a:gd name="connsiteY209" fmla="*/ 1136237 h 1600200"/>
                <a:gd name="connsiteX210" fmla="*/ 968216 w 1739455"/>
                <a:gd name="connsiteY210" fmla="*/ 1136237 h 1600200"/>
                <a:gd name="connsiteX211" fmla="*/ 968978 w 1739455"/>
                <a:gd name="connsiteY211" fmla="*/ 1137380 h 1600200"/>
                <a:gd name="connsiteX212" fmla="*/ 968978 w 1739455"/>
                <a:gd name="connsiteY212" fmla="*/ 1137380 h 1600200"/>
                <a:gd name="connsiteX213" fmla="*/ 969740 w 1739455"/>
                <a:gd name="connsiteY213" fmla="*/ 1138523 h 1600200"/>
                <a:gd name="connsiteX214" fmla="*/ 969740 w 1739455"/>
                <a:gd name="connsiteY214" fmla="*/ 1138523 h 1600200"/>
                <a:gd name="connsiteX215" fmla="*/ 970597 w 1739455"/>
                <a:gd name="connsiteY215" fmla="*/ 1139666 h 1600200"/>
                <a:gd name="connsiteX216" fmla="*/ 970597 w 1739455"/>
                <a:gd name="connsiteY216" fmla="*/ 1139666 h 1600200"/>
                <a:gd name="connsiteX217" fmla="*/ 971455 w 1739455"/>
                <a:gd name="connsiteY217" fmla="*/ 1140809 h 1600200"/>
                <a:gd name="connsiteX218" fmla="*/ 971455 w 1739455"/>
                <a:gd name="connsiteY218" fmla="*/ 1140809 h 1600200"/>
                <a:gd name="connsiteX219" fmla="*/ 972312 w 1739455"/>
                <a:gd name="connsiteY219" fmla="*/ 1141857 h 1600200"/>
                <a:gd name="connsiteX220" fmla="*/ 972312 w 1739455"/>
                <a:gd name="connsiteY220" fmla="*/ 1141857 h 1600200"/>
                <a:gd name="connsiteX221" fmla="*/ 973169 w 1739455"/>
                <a:gd name="connsiteY221" fmla="*/ 1142905 h 1600200"/>
                <a:gd name="connsiteX222" fmla="*/ 973169 w 1739455"/>
                <a:gd name="connsiteY222" fmla="*/ 1142905 h 1600200"/>
                <a:gd name="connsiteX223" fmla="*/ 974122 w 1739455"/>
                <a:gd name="connsiteY223" fmla="*/ 1143953 h 1600200"/>
                <a:gd name="connsiteX224" fmla="*/ 974122 w 1739455"/>
                <a:gd name="connsiteY224" fmla="*/ 1143953 h 1600200"/>
                <a:gd name="connsiteX225" fmla="*/ 975074 w 1739455"/>
                <a:gd name="connsiteY225" fmla="*/ 1145000 h 1600200"/>
                <a:gd name="connsiteX226" fmla="*/ 975074 w 1739455"/>
                <a:gd name="connsiteY226" fmla="*/ 1145000 h 1600200"/>
                <a:gd name="connsiteX227" fmla="*/ 976027 w 1739455"/>
                <a:gd name="connsiteY227" fmla="*/ 1145953 h 1600200"/>
                <a:gd name="connsiteX228" fmla="*/ 976027 w 1739455"/>
                <a:gd name="connsiteY228" fmla="*/ 1145953 h 1600200"/>
                <a:gd name="connsiteX229" fmla="*/ 976979 w 1739455"/>
                <a:gd name="connsiteY229" fmla="*/ 1146905 h 1600200"/>
                <a:gd name="connsiteX230" fmla="*/ 976979 w 1739455"/>
                <a:gd name="connsiteY230" fmla="*/ 1146905 h 1600200"/>
                <a:gd name="connsiteX231" fmla="*/ 978027 w 1739455"/>
                <a:gd name="connsiteY231" fmla="*/ 1147858 h 1600200"/>
                <a:gd name="connsiteX232" fmla="*/ 978027 w 1739455"/>
                <a:gd name="connsiteY232" fmla="*/ 1147858 h 1600200"/>
                <a:gd name="connsiteX233" fmla="*/ 979075 w 1739455"/>
                <a:gd name="connsiteY233" fmla="*/ 1148810 h 1600200"/>
                <a:gd name="connsiteX234" fmla="*/ 979075 w 1739455"/>
                <a:gd name="connsiteY234" fmla="*/ 1148810 h 1600200"/>
                <a:gd name="connsiteX235" fmla="*/ 980122 w 1739455"/>
                <a:gd name="connsiteY235" fmla="*/ 1149668 h 1600200"/>
                <a:gd name="connsiteX236" fmla="*/ 980122 w 1739455"/>
                <a:gd name="connsiteY236" fmla="*/ 1149668 h 1600200"/>
                <a:gd name="connsiteX237" fmla="*/ 981170 w 1739455"/>
                <a:gd name="connsiteY237" fmla="*/ 1150525 h 1600200"/>
                <a:gd name="connsiteX238" fmla="*/ 981170 w 1739455"/>
                <a:gd name="connsiteY238" fmla="*/ 1150525 h 1600200"/>
                <a:gd name="connsiteX239" fmla="*/ 982218 w 1739455"/>
                <a:gd name="connsiteY239" fmla="*/ 1151382 h 1600200"/>
                <a:gd name="connsiteX240" fmla="*/ 982218 w 1739455"/>
                <a:gd name="connsiteY240" fmla="*/ 1151382 h 1600200"/>
                <a:gd name="connsiteX241" fmla="*/ 983361 w 1739455"/>
                <a:gd name="connsiteY241" fmla="*/ 1152239 h 1600200"/>
                <a:gd name="connsiteX242" fmla="*/ 983361 w 1739455"/>
                <a:gd name="connsiteY242" fmla="*/ 1152239 h 1600200"/>
                <a:gd name="connsiteX243" fmla="*/ 984504 w 1739455"/>
                <a:gd name="connsiteY243" fmla="*/ 1153001 h 1600200"/>
                <a:gd name="connsiteX244" fmla="*/ 984504 w 1739455"/>
                <a:gd name="connsiteY244" fmla="*/ 1153001 h 1600200"/>
                <a:gd name="connsiteX245" fmla="*/ 985647 w 1739455"/>
                <a:gd name="connsiteY245" fmla="*/ 1153763 h 1600200"/>
                <a:gd name="connsiteX246" fmla="*/ 985647 w 1739455"/>
                <a:gd name="connsiteY246" fmla="*/ 1153763 h 1600200"/>
                <a:gd name="connsiteX247" fmla="*/ 986790 w 1739455"/>
                <a:gd name="connsiteY247" fmla="*/ 1154525 h 1600200"/>
                <a:gd name="connsiteX248" fmla="*/ 986790 w 1739455"/>
                <a:gd name="connsiteY248" fmla="*/ 1154525 h 1600200"/>
                <a:gd name="connsiteX249" fmla="*/ 988028 w 1739455"/>
                <a:gd name="connsiteY249" fmla="*/ 1155192 h 1600200"/>
                <a:gd name="connsiteX250" fmla="*/ 988028 w 1739455"/>
                <a:gd name="connsiteY250" fmla="*/ 1155192 h 1600200"/>
                <a:gd name="connsiteX251" fmla="*/ 989267 w 1739455"/>
                <a:gd name="connsiteY251" fmla="*/ 1155859 h 1600200"/>
                <a:gd name="connsiteX252" fmla="*/ 989267 w 1739455"/>
                <a:gd name="connsiteY252" fmla="*/ 1155859 h 1600200"/>
                <a:gd name="connsiteX253" fmla="*/ 990505 w 1739455"/>
                <a:gd name="connsiteY253" fmla="*/ 1156526 h 1600200"/>
                <a:gd name="connsiteX254" fmla="*/ 990505 w 1739455"/>
                <a:gd name="connsiteY254" fmla="*/ 1156526 h 1600200"/>
                <a:gd name="connsiteX255" fmla="*/ 991743 w 1739455"/>
                <a:gd name="connsiteY255" fmla="*/ 1157192 h 1600200"/>
                <a:gd name="connsiteX256" fmla="*/ 991743 w 1739455"/>
                <a:gd name="connsiteY256" fmla="*/ 1157192 h 1600200"/>
                <a:gd name="connsiteX257" fmla="*/ 992981 w 1739455"/>
                <a:gd name="connsiteY257" fmla="*/ 1157764 h 1600200"/>
                <a:gd name="connsiteX258" fmla="*/ 992981 w 1739455"/>
                <a:gd name="connsiteY258" fmla="*/ 1157764 h 1600200"/>
                <a:gd name="connsiteX259" fmla="*/ 994220 w 1739455"/>
                <a:gd name="connsiteY259" fmla="*/ 1158335 h 1600200"/>
                <a:gd name="connsiteX260" fmla="*/ 994220 w 1739455"/>
                <a:gd name="connsiteY260" fmla="*/ 1158335 h 1600200"/>
                <a:gd name="connsiteX261" fmla="*/ 995553 w 1739455"/>
                <a:gd name="connsiteY261" fmla="*/ 1158907 h 1600200"/>
                <a:gd name="connsiteX262" fmla="*/ 995553 w 1739455"/>
                <a:gd name="connsiteY262" fmla="*/ 1158907 h 1600200"/>
                <a:gd name="connsiteX263" fmla="*/ 996887 w 1739455"/>
                <a:gd name="connsiteY263" fmla="*/ 1159383 h 1600200"/>
                <a:gd name="connsiteX264" fmla="*/ 996887 w 1739455"/>
                <a:gd name="connsiteY264" fmla="*/ 1159383 h 1600200"/>
                <a:gd name="connsiteX265" fmla="*/ 998220 w 1739455"/>
                <a:gd name="connsiteY265" fmla="*/ 1159859 h 1600200"/>
                <a:gd name="connsiteX266" fmla="*/ 998220 w 1739455"/>
                <a:gd name="connsiteY266" fmla="*/ 1159859 h 1600200"/>
                <a:gd name="connsiteX267" fmla="*/ 999554 w 1739455"/>
                <a:gd name="connsiteY267" fmla="*/ 1160336 h 1600200"/>
                <a:gd name="connsiteX268" fmla="*/ 999554 w 1739455"/>
                <a:gd name="connsiteY268" fmla="*/ 1160336 h 1600200"/>
                <a:gd name="connsiteX269" fmla="*/ 1000887 w 1739455"/>
                <a:gd name="connsiteY269" fmla="*/ 1160717 h 1600200"/>
                <a:gd name="connsiteX270" fmla="*/ 1000887 w 1739455"/>
                <a:gd name="connsiteY270" fmla="*/ 1160717 h 1600200"/>
                <a:gd name="connsiteX271" fmla="*/ 1002221 w 1739455"/>
                <a:gd name="connsiteY271" fmla="*/ 1161098 h 1600200"/>
                <a:gd name="connsiteX272" fmla="*/ 1002221 w 1739455"/>
                <a:gd name="connsiteY272" fmla="*/ 1161098 h 1600200"/>
                <a:gd name="connsiteX273" fmla="*/ 1003554 w 1739455"/>
                <a:gd name="connsiteY273" fmla="*/ 1161479 h 1600200"/>
                <a:gd name="connsiteX274" fmla="*/ 1003554 w 1739455"/>
                <a:gd name="connsiteY274" fmla="*/ 1161479 h 1600200"/>
                <a:gd name="connsiteX275" fmla="*/ 1004983 w 1739455"/>
                <a:gd name="connsiteY275" fmla="*/ 1161764 h 1600200"/>
                <a:gd name="connsiteX276" fmla="*/ 1004983 w 1739455"/>
                <a:gd name="connsiteY276" fmla="*/ 1161764 h 1600200"/>
                <a:gd name="connsiteX277" fmla="*/ 1006412 w 1739455"/>
                <a:gd name="connsiteY277" fmla="*/ 1162050 h 1600200"/>
                <a:gd name="connsiteX278" fmla="*/ 1006412 w 1739455"/>
                <a:gd name="connsiteY278" fmla="*/ 1162050 h 1600200"/>
                <a:gd name="connsiteX279" fmla="*/ 1007840 w 1739455"/>
                <a:gd name="connsiteY279" fmla="*/ 1162336 h 1600200"/>
                <a:gd name="connsiteX280" fmla="*/ 1007840 w 1739455"/>
                <a:gd name="connsiteY280" fmla="*/ 1162336 h 1600200"/>
                <a:gd name="connsiteX281" fmla="*/ 1009269 w 1739455"/>
                <a:gd name="connsiteY281" fmla="*/ 1162526 h 1600200"/>
                <a:gd name="connsiteX282" fmla="*/ 1009269 w 1739455"/>
                <a:gd name="connsiteY282" fmla="*/ 1162526 h 1600200"/>
                <a:gd name="connsiteX283" fmla="*/ 1010698 w 1739455"/>
                <a:gd name="connsiteY283" fmla="*/ 1162717 h 1600200"/>
                <a:gd name="connsiteX284" fmla="*/ 1010698 w 1739455"/>
                <a:gd name="connsiteY284" fmla="*/ 1162717 h 1600200"/>
                <a:gd name="connsiteX285" fmla="*/ 1012127 w 1739455"/>
                <a:gd name="connsiteY285" fmla="*/ 1162812 h 1600200"/>
                <a:gd name="connsiteX286" fmla="*/ 1012127 w 1739455"/>
                <a:gd name="connsiteY286" fmla="*/ 1162812 h 1600200"/>
                <a:gd name="connsiteX287" fmla="*/ 1013555 w 1739455"/>
                <a:gd name="connsiteY287" fmla="*/ 1162907 h 1600200"/>
                <a:gd name="connsiteX288" fmla="*/ 1013555 w 1739455"/>
                <a:gd name="connsiteY288" fmla="*/ 1162907 h 1600200"/>
                <a:gd name="connsiteX289" fmla="*/ 1014031 w 1739455"/>
                <a:gd name="connsiteY289" fmla="*/ 1162907 h 1600200"/>
                <a:gd name="connsiteX290" fmla="*/ 1017175 w 1739455"/>
                <a:gd name="connsiteY290" fmla="*/ 1163003 h 1600200"/>
                <a:gd name="connsiteX291" fmla="*/ 1047560 w 1739455"/>
                <a:gd name="connsiteY291" fmla="*/ 1163003 h 1600200"/>
                <a:gd name="connsiteX292" fmla="*/ 1199483 w 1739455"/>
                <a:gd name="connsiteY292" fmla="*/ 1163003 h 1600200"/>
                <a:gd name="connsiteX293" fmla="*/ 1280446 w 1739455"/>
                <a:gd name="connsiteY293" fmla="*/ 1243965 h 1600200"/>
                <a:gd name="connsiteX294" fmla="*/ 1280446 w 1739455"/>
                <a:gd name="connsiteY294" fmla="*/ 1375886 h 1600200"/>
                <a:gd name="connsiteX295" fmla="*/ 1280446 w 1739455"/>
                <a:gd name="connsiteY295" fmla="*/ 1539431 h 1600200"/>
                <a:gd name="connsiteX296" fmla="*/ 1280446 w 1739455"/>
                <a:gd name="connsiteY296" fmla="*/ 1542574 h 1600200"/>
                <a:gd name="connsiteX297" fmla="*/ 1338072 w 1739455"/>
                <a:gd name="connsiteY297" fmla="*/ 1600200 h 1600200"/>
                <a:gd name="connsiteX298" fmla="*/ 1358075 w 1739455"/>
                <a:gd name="connsiteY298" fmla="*/ 1600200 h 1600200"/>
                <a:gd name="connsiteX299" fmla="*/ 1415701 w 1739455"/>
                <a:gd name="connsiteY299" fmla="*/ 1542574 h 1600200"/>
                <a:gd name="connsiteX300" fmla="*/ 1415701 w 1739455"/>
                <a:gd name="connsiteY300" fmla="*/ 1534477 h 1600200"/>
                <a:gd name="connsiteX301" fmla="*/ 1496663 w 1739455"/>
                <a:gd name="connsiteY301" fmla="*/ 1453515 h 1600200"/>
                <a:gd name="connsiteX302" fmla="*/ 1527239 w 1739455"/>
                <a:gd name="connsiteY302" fmla="*/ 1453515 h 1600200"/>
                <a:gd name="connsiteX303" fmla="*/ 1584865 w 1739455"/>
                <a:gd name="connsiteY303" fmla="*/ 1395889 h 1600200"/>
                <a:gd name="connsiteX304" fmla="*/ 1584865 w 1739455"/>
                <a:gd name="connsiteY304" fmla="*/ 1375886 h 1600200"/>
                <a:gd name="connsiteX305" fmla="*/ 1546765 w 1739455"/>
                <a:gd name="connsiteY305" fmla="*/ 1321689 h 1600200"/>
                <a:gd name="connsiteX306" fmla="*/ 1477518 w 1739455"/>
                <a:gd name="connsiteY306" fmla="*/ 1318070 h 1600200"/>
                <a:gd name="connsiteX307" fmla="*/ 1429988 w 1739455"/>
                <a:gd name="connsiteY307" fmla="*/ 1231487 h 1600200"/>
                <a:gd name="connsiteX308" fmla="*/ 1498759 w 1739455"/>
                <a:gd name="connsiteY308" fmla="*/ 1164527 h 1600200"/>
                <a:gd name="connsiteX309" fmla="*/ 1681829 w 1739455"/>
                <a:gd name="connsiteY309" fmla="*/ 1164527 h 1600200"/>
                <a:gd name="connsiteX310" fmla="*/ 1739456 w 1739455"/>
                <a:gd name="connsiteY310" fmla="*/ 1106900 h 1600200"/>
                <a:gd name="connsiteX311" fmla="*/ 1739456 w 1739455"/>
                <a:gd name="connsiteY311" fmla="*/ 1086898 h 1600200"/>
                <a:gd name="connsiteX312" fmla="*/ 1681829 w 1739455"/>
                <a:gd name="connsiteY312" fmla="*/ 1029272 h 1600200"/>
                <a:gd name="connsiteX313" fmla="*/ 1498854 w 1739455"/>
                <a:gd name="connsiteY313" fmla="*/ 1029272 h 1600200"/>
                <a:gd name="connsiteX314" fmla="*/ 1417892 w 1739455"/>
                <a:gd name="connsiteY314" fmla="*/ 948309 h 1600200"/>
                <a:gd name="connsiteX315" fmla="*/ 1417892 w 1739455"/>
                <a:gd name="connsiteY315" fmla="*/ 942594 h 1600200"/>
                <a:gd name="connsiteX316" fmla="*/ 1360265 w 1739455"/>
                <a:gd name="connsiteY316" fmla="*/ 884968 h 1600200"/>
                <a:gd name="connsiteX317" fmla="*/ 1186148 w 1739455"/>
                <a:gd name="connsiteY317" fmla="*/ 884968 h 1600200"/>
                <a:gd name="connsiteX318" fmla="*/ 1105186 w 1739455"/>
                <a:gd name="connsiteY318" fmla="*/ 804005 h 1600200"/>
                <a:gd name="connsiteX319" fmla="*/ 1105186 w 1739455"/>
                <a:gd name="connsiteY319" fmla="*/ 646176 h 1600200"/>
                <a:gd name="connsiteX320" fmla="*/ 1097089 w 1739455"/>
                <a:gd name="connsiteY320" fmla="*/ 616839 h 1600200"/>
                <a:gd name="connsiteX321" fmla="*/ 1096423 w 1739455"/>
                <a:gd name="connsiteY321" fmla="*/ 615696 h 1600200"/>
                <a:gd name="connsiteX322" fmla="*/ 1046417 w 1739455"/>
                <a:gd name="connsiteY322" fmla="*/ 586550 h 1600200"/>
                <a:gd name="connsiteX323" fmla="*/ 1024128 w 1739455"/>
                <a:gd name="connsiteY323" fmla="*/ 586550 h 1600200"/>
                <a:gd name="connsiteX324" fmla="*/ 943165 w 1739455"/>
                <a:gd name="connsiteY324" fmla="*/ 505587 h 1600200"/>
                <a:gd name="connsiteX325" fmla="*/ 943165 w 1739455"/>
                <a:gd name="connsiteY325" fmla="*/ 505206 h 1600200"/>
                <a:gd name="connsiteX326" fmla="*/ 885539 w 1739455"/>
                <a:gd name="connsiteY326" fmla="*/ 446818 h 1600200"/>
                <a:gd name="connsiteX327" fmla="*/ 844772 w 1739455"/>
                <a:gd name="connsiteY327" fmla="*/ 445580 h 1600200"/>
                <a:gd name="connsiteX328" fmla="*/ 795242 w 1739455"/>
                <a:gd name="connsiteY328" fmla="*/ 388525 h 1600200"/>
                <a:gd name="connsiteX329" fmla="*/ 795242 w 1739455"/>
                <a:gd name="connsiteY329" fmla="*/ 368522 h 1600200"/>
                <a:gd name="connsiteX330" fmla="*/ 852869 w 1739455"/>
                <a:gd name="connsiteY330" fmla="*/ 310896 h 1600200"/>
                <a:gd name="connsiteX331" fmla="*/ 952119 w 1739455"/>
                <a:gd name="connsiteY331" fmla="*/ 310896 h 1600200"/>
                <a:gd name="connsiteX332" fmla="*/ 951167 w 1739455"/>
                <a:gd name="connsiteY332" fmla="*/ 57626 h 1600200"/>
                <a:gd name="connsiteX333" fmla="*/ 893540 w 1739455"/>
                <a:gd name="connsiteY333" fmla="*/ 0 h 1600200"/>
                <a:gd name="connsiteX334" fmla="*/ 214598 w 1739455"/>
                <a:gd name="connsiteY334" fmla="*/ 0 h 1600200"/>
                <a:gd name="connsiteX335" fmla="*/ 157353 w 1739455"/>
                <a:gd name="connsiteY335" fmla="*/ 51149 h 1600200"/>
                <a:gd name="connsiteX336" fmla="*/ 157353 w 1739455"/>
                <a:gd name="connsiteY336" fmla="*/ 93059 h 1600200"/>
                <a:gd name="connsiteX337" fmla="*/ 99727 w 1739455"/>
                <a:gd name="connsiteY337" fmla="*/ 150686 h 1600200"/>
                <a:gd name="connsiteX338" fmla="*/ 0 w 1739455"/>
                <a:gd name="connsiteY338" fmla="*/ 150686 h 1600200"/>
                <a:gd name="connsiteX339" fmla="*/ 476 w 1739455"/>
                <a:gd name="connsiteY339" fmla="*/ 514921 h 1600200"/>
                <a:gd name="connsiteX340" fmla="*/ 476 w 1739455"/>
                <a:gd name="connsiteY340" fmla="*/ 514921 h 1600200"/>
                <a:gd name="connsiteX341" fmla="*/ 959358 w 1739455"/>
                <a:gd name="connsiteY341" fmla="*/ 1105281 h 1600200"/>
                <a:gd name="connsiteX342" fmla="*/ 959358 w 1739455"/>
                <a:gd name="connsiteY342" fmla="*/ 1105281 h 1600200"/>
                <a:gd name="connsiteX343" fmla="*/ 959358 w 1739455"/>
                <a:gd name="connsiteY343" fmla="*/ 1105281 h 1600200"/>
                <a:gd name="connsiteX344" fmla="*/ 959358 w 1739455"/>
                <a:gd name="connsiteY344" fmla="*/ 1105281 h 1600200"/>
                <a:gd name="connsiteX345" fmla="*/ 486156 w 1739455"/>
                <a:gd name="connsiteY345" fmla="*/ 672655 h 1600200"/>
                <a:gd name="connsiteX346" fmla="*/ 486156 w 1739455"/>
                <a:gd name="connsiteY346" fmla="*/ 672655 h 1600200"/>
                <a:gd name="connsiteX347" fmla="*/ 486156 w 1739455"/>
                <a:gd name="connsiteY347" fmla="*/ 672655 h 1600200"/>
                <a:gd name="connsiteX348" fmla="*/ 486156 w 1739455"/>
                <a:gd name="connsiteY348" fmla="*/ 672655 h 1600200"/>
                <a:gd name="connsiteX349" fmla="*/ 647033 w 1739455"/>
                <a:gd name="connsiteY349" fmla="*/ 814769 h 1600200"/>
                <a:gd name="connsiteX350" fmla="*/ 647033 w 1739455"/>
                <a:gd name="connsiteY350" fmla="*/ 814769 h 1600200"/>
                <a:gd name="connsiteX351" fmla="*/ 647033 w 1739455"/>
                <a:gd name="connsiteY351" fmla="*/ 814769 h 1600200"/>
                <a:gd name="connsiteX352" fmla="*/ 647033 w 1739455"/>
                <a:gd name="connsiteY352" fmla="*/ 814769 h 1600200"/>
                <a:gd name="connsiteX353" fmla="*/ 793813 w 1739455"/>
                <a:gd name="connsiteY353" fmla="*/ 956881 h 1600200"/>
                <a:gd name="connsiteX354" fmla="*/ 793813 w 1739455"/>
                <a:gd name="connsiteY354" fmla="*/ 956881 h 1600200"/>
                <a:gd name="connsiteX355" fmla="*/ 793813 w 1739455"/>
                <a:gd name="connsiteY355" fmla="*/ 956881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Lst>
              <a:rect l="l" t="t" r="r" b="b"/>
              <a:pathLst>
                <a:path w="1739455" h="1600200">
                  <a:moveTo>
                    <a:pt x="476" y="514921"/>
                  </a:moveTo>
                  <a:cubicBezTo>
                    <a:pt x="0" y="531686"/>
                    <a:pt x="10001" y="442722"/>
                    <a:pt x="48006" y="442722"/>
                  </a:cubicBezTo>
                  <a:lnTo>
                    <a:pt x="234791" y="442722"/>
                  </a:lnTo>
                  <a:cubicBezTo>
                    <a:pt x="271939" y="443389"/>
                    <a:pt x="319373" y="430435"/>
                    <a:pt x="319373" y="508063"/>
                  </a:cubicBezTo>
                  <a:lnTo>
                    <a:pt x="319373" y="527018"/>
                  </a:lnTo>
                  <a:cubicBezTo>
                    <a:pt x="319373" y="558737"/>
                    <a:pt x="345281" y="584645"/>
                    <a:pt x="377000" y="584645"/>
                  </a:cubicBezTo>
                  <a:lnTo>
                    <a:pt x="405098" y="584645"/>
                  </a:lnTo>
                  <a:cubicBezTo>
                    <a:pt x="449675" y="584645"/>
                    <a:pt x="486061" y="621030"/>
                    <a:pt x="486061" y="665607"/>
                  </a:cubicBezTo>
                  <a:lnTo>
                    <a:pt x="486061" y="672751"/>
                  </a:lnTo>
                  <a:lnTo>
                    <a:pt x="486061" y="674275"/>
                  </a:lnTo>
                  <a:lnTo>
                    <a:pt x="486061" y="674275"/>
                  </a:lnTo>
                  <a:lnTo>
                    <a:pt x="486156" y="675704"/>
                  </a:lnTo>
                  <a:lnTo>
                    <a:pt x="486156" y="675704"/>
                  </a:lnTo>
                  <a:lnTo>
                    <a:pt x="486251" y="677132"/>
                  </a:lnTo>
                  <a:lnTo>
                    <a:pt x="486251" y="677132"/>
                  </a:lnTo>
                  <a:lnTo>
                    <a:pt x="486346" y="678561"/>
                  </a:lnTo>
                  <a:lnTo>
                    <a:pt x="486346" y="678561"/>
                  </a:lnTo>
                  <a:lnTo>
                    <a:pt x="486537" y="679990"/>
                  </a:lnTo>
                  <a:lnTo>
                    <a:pt x="486537" y="679990"/>
                  </a:lnTo>
                  <a:lnTo>
                    <a:pt x="486728" y="681419"/>
                  </a:lnTo>
                  <a:lnTo>
                    <a:pt x="486728" y="681419"/>
                  </a:lnTo>
                  <a:lnTo>
                    <a:pt x="486918" y="682847"/>
                  </a:lnTo>
                  <a:lnTo>
                    <a:pt x="486918" y="682847"/>
                  </a:lnTo>
                  <a:cubicBezTo>
                    <a:pt x="489395" y="697039"/>
                    <a:pt x="497586" y="709994"/>
                    <a:pt x="509206" y="718852"/>
                  </a:cubicBezTo>
                  <a:lnTo>
                    <a:pt x="509206" y="718852"/>
                  </a:lnTo>
                  <a:lnTo>
                    <a:pt x="510350" y="719709"/>
                  </a:lnTo>
                  <a:lnTo>
                    <a:pt x="510350" y="719709"/>
                  </a:lnTo>
                  <a:lnTo>
                    <a:pt x="511493" y="720471"/>
                  </a:lnTo>
                  <a:lnTo>
                    <a:pt x="511493" y="720471"/>
                  </a:lnTo>
                  <a:lnTo>
                    <a:pt x="512636" y="721233"/>
                  </a:lnTo>
                  <a:lnTo>
                    <a:pt x="512636" y="721233"/>
                  </a:lnTo>
                  <a:lnTo>
                    <a:pt x="513779" y="721995"/>
                  </a:lnTo>
                  <a:lnTo>
                    <a:pt x="513779" y="721995"/>
                  </a:lnTo>
                  <a:lnTo>
                    <a:pt x="514350" y="722281"/>
                  </a:lnTo>
                  <a:cubicBezTo>
                    <a:pt x="514826" y="722567"/>
                    <a:pt x="515207" y="722757"/>
                    <a:pt x="515684" y="723043"/>
                  </a:cubicBezTo>
                  <a:lnTo>
                    <a:pt x="516255" y="723329"/>
                  </a:lnTo>
                  <a:lnTo>
                    <a:pt x="516255" y="723329"/>
                  </a:lnTo>
                  <a:lnTo>
                    <a:pt x="517493" y="723995"/>
                  </a:lnTo>
                  <a:lnTo>
                    <a:pt x="517493" y="723995"/>
                  </a:lnTo>
                  <a:lnTo>
                    <a:pt x="518731" y="724662"/>
                  </a:lnTo>
                  <a:lnTo>
                    <a:pt x="518731" y="724662"/>
                  </a:lnTo>
                  <a:lnTo>
                    <a:pt x="519970" y="725234"/>
                  </a:lnTo>
                  <a:lnTo>
                    <a:pt x="519970" y="725234"/>
                  </a:lnTo>
                  <a:cubicBezTo>
                    <a:pt x="520351" y="725424"/>
                    <a:pt x="520827" y="725614"/>
                    <a:pt x="521208" y="725805"/>
                  </a:cubicBezTo>
                  <a:lnTo>
                    <a:pt x="521208" y="725805"/>
                  </a:lnTo>
                  <a:lnTo>
                    <a:pt x="522542" y="726377"/>
                  </a:lnTo>
                  <a:lnTo>
                    <a:pt x="522542" y="726377"/>
                  </a:lnTo>
                  <a:lnTo>
                    <a:pt x="523875" y="726853"/>
                  </a:lnTo>
                  <a:lnTo>
                    <a:pt x="523875" y="726853"/>
                  </a:lnTo>
                  <a:lnTo>
                    <a:pt x="525209" y="727329"/>
                  </a:lnTo>
                  <a:lnTo>
                    <a:pt x="525209" y="727329"/>
                  </a:lnTo>
                  <a:lnTo>
                    <a:pt x="525494" y="727424"/>
                  </a:lnTo>
                  <a:cubicBezTo>
                    <a:pt x="526256" y="727615"/>
                    <a:pt x="526828" y="727805"/>
                    <a:pt x="527590" y="728091"/>
                  </a:cubicBezTo>
                  <a:lnTo>
                    <a:pt x="527876" y="728186"/>
                  </a:lnTo>
                  <a:lnTo>
                    <a:pt x="527876" y="728186"/>
                  </a:lnTo>
                  <a:lnTo>
                    <a:pt x="529209" y="728567"/>
                  </a:lnTo>
                  <a:lnTo>
                    <a:pt x="529209" y="728567"/>
                  </a:lnTo>
                  <a:lnTo>
                    <a:pt x="530543" y="728948"/>
                  </a:lnTo>
                  <a:lnTo>
                    <a:pt x="530543" y="728948"/>
                  </a:lnTo>
                  <a:lnTo>
                    <a:pt x="531971" y="729234"/>
                  </a:lnTo>
                  <a:lnTo>
                    <a:pt x="531971" y="729234"/>
                  </a:lnTo>
                  <a:cubicBezTo>
                    <a:pt x="532447" y="729329"/>
                    <a:pt x="532924" y="729425"/>
                    <a:pt x="533400" y="729520"/>
                  </a:cubicBezTo>
                  <a:lnTo>
                    <a:pt x="533400" y="729520"/>
                  </a:lnTo>
                  <a:lnTo>
                    <a:pt x="533686" y="729520"/>
                  </a:lnTo>
                  <a:cubicBezTo>
                    <a:pt x="534543" y="729615"/>
                    <a:pt x="535210" y="729805"/>
                    <a:pt x="536067" y="729901"/>
                  </a:cubicBezTo>
                  <a:lnTo>
                    <a:pt x="536353" y="729901"/>
                  </a:lnTo>
                  <a:lnTo>
                    <a:pt x="536353" y="729901"/>
                  </a:lnTo>
                  <a:lnTo>
                    <a:pt x="537781" y="730091"/>
                  </a:lnTo>
                  <a:lnTo>
                    <a:pt x="537781" y="730091"/>
                  </a:lnTo>
                  <a:lnTo>
                    <a:pt x="539210" y="730187"/>
                  </a:lnTo>
                  <a:lnTo>
                    <a:pt x="539210" y="730187"/>
                  </a:lnTo>
                  <a:lnTo>
                    <a:pt x="540639" y="730282"/>
                  </a:lnTo>
                  <a:lnTo>
                    <a:pt x="540639" y="730282"/>
                  </a:lnTo>
                  <a:lnTo>
                    <a:pt x="541115" y="730282"/>
                  </a:lnTo>
                  <a:cubicBezTo>
                    <a:pt x="542258" y="730282"/>
                    <a:pt x="543115" y="730377"/>
                    <a:pt x="544259" y="730377"/>
                  </a:cubicBezTo>
                  <a:lnTo>
                    <a:pt x="563594" y="730377"/>
                  </a:lnTo>
                  <a:lnTo>
                    <a:pt x="565880" y="730377"/>
                  </a:lnTo>
                  <a:cubicBezTo>
                    <a:pt x="610457" y="730377"/>
                    <a:pt x="646843" y="766763"/>
                    <a:pt x="646843" y="811339"/>
                  </a:cubicBezTo>
                  <a:lnTo>
                    <a:pt x="646843" y="814864"/>
                  </a:lnTo>
                  <a:lnTo>
                    <a:pt x="646843" y="816388"/>
                  </a:lnTo>
                  <a:lnTo>
                    <a:pt x="646843" y="816388"/>
                  </a:lnTo>
                  <a:lnTo>
                    <a:pt x="646938" y="817817"/>
                  </a:lnTo>
                  <a:lnTo>
                    <a:pt x="646938" y="817817"/>
                  </a:lnTo>
                  <a:lnTo>
                    <a:pt x="647033" y="819245"/>
                  </a:lnTo>
                  <a:lnTo>
                    <a:pt x="647033" y="819245"/>
                  </a:lnTo>
                  <a:lnTo>
                    <a:pt x="647129" y="820674"/>
                  </a:lnTo>
                  <a:lnTo>
                    <a:pt x="647129" y="820674"/>
                  </a:lnTo>
                  <a:lnTo>
                    <a:pt x="647319" y="822103"/>
                  </a:lnTo>
                  <a:lnTo>
                    <a:pt x="647319" y="822103"/>
                  </a:lnTo>
                  <a:lnTo>
                    <a:pt x="647510" y="823531"/>
                  </a:lnTo>
                  <a:lnTo>
                    <a:pt x="647510" y="823531"/>
                  </a:lnTo>
                  <a:lnTo>
                    <a:pt x="647795" y="824960"/>
                  </a:lnTo>
                  <a:lnTo>
                    <a:pt x="647795" y="824960"/>
                  </a:lnTo>
                  <a:cubicBezTo>
                    <a:pt x="647890" y="825437"/>
                    <a:pt x="647986" y="825913"/>
                    <a:pt x="648081" y="826389"/>
                  </a:cubicBezTo>
                  <a:lnTo>
                    <a:pt x="648081" y="826389"/>
                  </a:lnTo>
                  <a:lnTo>
                    <a:pt x="648367" y="827818"/>
                  </a:lnTo>
                  <a:lnTo>
                    <a:pt x="648367" y="827818"/>
                  </a:lnTo>
                  <a:lnTo>
                    <a:pt x="648748" y="829247"/>
                  </a:lnTo>
                  <a:lnTo>
                    <a:pt x="648748" y="829247"/>
                  </a:lnTo>
                  <a:cubicBezTo>
                    <a:pt x="654939" y="852392"/>
                    <a:pt x="675227" y="870204"/>
                    <a:pt x="700088" y="872300"/>
                  </a:cubicBezTo>
                  <a:lnTo>
                    <a:pt x="700088" y="872300"/>
                  </a:lnTo>
                  <a:lnTo>
                    <a:pt x="701516" y="872395"/>
                  </a:lnTo>
                  <a:lnTo>
                    <a:pt x="701516" y="872395"/>
                  </a:lnTo>
                  <a:lnTo>
                    <a:pt x="701993" y="872395"/>
                  </a:lnTo>
                  <a:cubicBezTo>
                    <a:pt x="703136" y="872395"/>
                    <a:pt x="703993" y="872490"/>
                    <a:pt x="705136" y="872490"/>
                  </a:cubicBezTo>
                  <a:lnTo>
                    <a:pt x="712565" y="872490"/>
                  </a:lnTo>
                  <a:cubicBezTo>
                    <a:pt x="757142" y="872490"/>
                    <a:pt x="793528" y="908876"/>
                    <a:pt x="793528" y="953453"/>
                  </a:cubicBezTo>
                  <a:lnTo>
                    <a:pt x="793528" y="956977"/>
                  </a:lnTo>
                  <a:lnTo>
                    <a:pt x="793528" y="958501"/>
                  </a:lnTo>
                  <a:lnTo>
                    <a:pt x="793528" y="958501"/>
                  </a:lnTo>
                  <a:lnTo>
                    <a:pt x="793623" y="959930"/>
                  </a:lnTo>
                  <a:lnTo>
                    <a:pt x="793623" y="959930"/>
                  </a:lnTo>
                  <a:lnTo>
                    <a:pt x="793718" y="961358"/>
                  </a:lnTo>
                  <a:lnTo>
                    <a:pt x="793718" y="961358"/>
                  </a:lnTo>
                  <a:lnTo>
                    <a:pt x="793813" y="962787"/>
                  </a:lnTo>
                  <a:lnTo>
                    <a:pt x="793813" y="962787"/>
                  </a:lnTo>
                  <a:lnTo>
                    <a:pt x="794004" y="964216"/>
                  </a:lnTo>
                  <a:lnTo>
                    <a:pt x="794004" y="964216"/>
                  </a:lnTo>
                  <a:lnTo>
                    <a:pt x="794195" y="965645"/>
                  </a:lnTo>
                  <a:lnTo>
                    <a:pt x="794195" y="965645"/>
                  </a:lnTo>
                  <a:cubicBezTo>
                    <a:pt x="797147" y="983361"/>
                    <a:pt x="807530" y="998315"/>
                    <a:pt x="823151" y="1007269"/>
                  </a:cubicBezTo>
                  <a:lnTo>
                    <a:pt x="823722" y="1007555"/>
                  </a:lnTo>
                  <a:lnTo>
                    <a:pt x="823722" y="1007555"/>
                  </a:lnTo>
                  <a:lnTo>
                    <a:pt x="824960" y="1008221"/>
                  </a:lnTo>
                  <a:lnTo>
                    <a:pt x="824960" y="1008221"/>
                  </a:lnTo>
                  <a:lnTo>
                    <a:pt x="826198" y="1008888"/>
                  </a:lnTo>
                  <a:lnTo>
                    <a:pt x="826198" y="1008888"/>
                  </a:lnTo>
                  <a:lnTo>
                    <a:pt x="827437" y="1009460"/>
                  </a:lnTo>
                  <a:lnTo>
                    <a:pt x="827437" y="1009460"/>
                  </a:lnTo>
                  <a:cubicBezTo>
                    <a:pt x="827818" y="1009650"/>
                    <a:pt x="828294" y="1009841"/>
                    <a:pt x="828675" y="1010031"/>
                  </a:cubicBezTo>
                  <a:lnTo>
                    <a:pt x="828675" y="1010031"/>
                  </a:lnTo>
                  <a:lnTo>
                    <a:pt x="830009" y="1010603"/>
                  </a:lnTo>
                  <a:lnTo>
                    <a:pt x="830009" y="1010603"/>
                  </a:lnTo>
                  <a:lnTo>
                    <a:pt x="831342" y="1011079"/>
                  </a:lnTo>
                  <a:lnTo>
                    <a:pt x="831342" y="1011079"/>
                  </a:lnTo>
                  <a:lnTo>
                    <a:pt x="832676" y="1011555"/>
                  </a:lnTo>
                  <a:lnTo>
                    <a:pt x="832676" y="1011555"/>
                  </a:lnTo>
                  <a:lnTo>
                    <a:pt x="832961" y="1011650"/>
                  </a:lnTo>
                  <a:cubicBezTo>
                    <a:pt x="833723" y="1011841"/>
                    <a:pt x="834295" y="1012031"/>
                    <a:pt x="835057" y="1012317"/>
                  </a:cubicBezTo>
                  <a:lnTo>
                    <a:pt x="835343" y="1012412"/>
                  </a:lnTo>
                  <a:lnTo>
                    <a:pt x="835343" y="1012412"/>
                  </a:lnTo>
                  <a:lnTo>
                    <a:pt x="836676" y="1012793"/>
                  </a:lnTo>
                  <a:lnTo>
                    <a:pt x="836676" y="1012793"/>
                  </a:lnTo>
                  <a:lnTo>
                    <a:pt x="838010" y="1013174"/>
                  </a:lnTo>
                  <a:lnTo>
                    <a:pt x="838010" y="1013174"/>
                  </a:lnTo>
                  <a:lnTo>
                    <a:pt x="839438" y="1013460"/>
                  </a:lnTo>
                  <a:lnTo>
                    <a:pt x="839438" y="1013460"/>
                  </a:lnTo>
                  <a:cubicBezTo>
                    <a:pt x="839914" y="1013555"/>
                    <a:pt x="840391" y="1013651"/>
                    <a:pt x="840867" y="1013746"/>
                  </a:cubicBezTo>
                  <a:lnTo>
                    <a:pt x="840867" y="1013746"/>
                  </a:lnTo>
                  <a:lnTo>
                    <a:pt x="841153" y="1013746"/>
                  </a:lnTo>
                  <a:cubicBezTo>
                    <a:pt x="842010" y="1013841"/>
                    <a:pt x="842677" y="1014031"/>
                    <a:pt x="843534" y="1014127"/>
                  </a:cubicBezTo>
                  <a:lnTo>
                    <a:pt x="843820" y="1014127"/>
                  </a:lnTo>
                  <a:lnTo>
                    <a:pt x="843820" y="1014127"/>
                  </a:lnTo>
                  <a:lnTo>
                    <a:pt x="845248" y="1014317"/>
                  </a:lnTo>
                  <a:lnTo>
                    <a:pt x="845248" y="1014317"/>
                  </a:lnTo>
                  <a:lnTo>
                    <a:pt x="846677" y="1014413"/>
                  </a:lnTo>
                  <a:lnTo>
                    <a:pt x="846677" y="1014413"/>
                  </a:lnTo>
                  <a:lnTo>
                    <a:pt x="848106" y="1014508"/>
                  </a:lnTo>
                  <a:lnTo>
                    <a:pt x="848106" y="1014508"/>
                  </a:lnTo>
                  <a:lnTo>
                    <a:pt x="848582" y="1014508"/>
                  </a:lnTo>
                  <a:cubicBezTo>
                    <a:pt x="849725" y="1014508"/>
                    <a:pt x="850583" y="1014603"/>
                    <a:pt x="851726" y="1014603"/>
                  </a:cubicBezTo>
                  <a:lnTo>
                    <a:pt x="871156" y="1014603"/>
                  </a:lnTo>
                  <a:lnTo>
                    <a:pt x="878110" y="1014603"/>
                  </a:lnTo>
                  <a:cubicBezTo>
                    <a:pt x="922687" y="1014603"/>
                    <a:pt x="959072" y="1050989"/>
                    <a:pt x="959072" y="1095566"/>
                  </a:cubicBezTo>
                  <a:lnTo>
                    <a:pt x="959072" y="1105376"/>
                  </a:lnTo>
                  <a:lnTo>
                    <a:pt x="959072" y="1106805"/>
                  </a:lnTo>
                  <a:lnTo>
                    <a:pt x="959072" y="1106805"/>
                  </a:lnTo>
                  <a:lnTo>
                    <a:pt x="959168" y="1108234"/>
                  </a:lnTo>
                  <a:lnTo>
                    <a:pt x="959168" y="1108234"/>
                  </a:lnTo>
                  <a:lnTo>
                    <a:pt x="959263" y="1109663"/>
                  </a:lnTo>
                  <a:lnTo>
                    <a:pt x="959263" y="1109663"/>
                  </a:lnTo>
                  <a:lnTo>
                    <a:pt x="959358" y="1111091"/>
                  </a:lnTo>
                  <a:lnTo>
                    <a:pt x="959358" y="1111091"/>
                  </a:lnTo>
                  <a:lnTo>
                    <a:pt x="959548" y="1112520"/>
                  </a:lnTo>
                  <a:lnTo>
                    <a:pt x="959548" y="1112520"/>
                  </a:lnTo>
                  <a:lnTo>
                    <a:pt x="959739" y="1113949"/>
                  </a:lnTo>
                  <a:lnTo>
                    <a:pt x="959739" y="1113949"/>
                  </a:lnTo>
                  <a:lnTo>
                    <a:pt x="959930" y="1115378"/>
                  </a:lnTo>
                  <a:lnTo>
                    <a:pt x="959930" y="1115378"/>
                  </a:lnTo>
                  <a:cubicBezTo>
                    <a:pt x="960025" y="1115854"/>
                    <a:pt x="960120" y="1116330"/>
                    <a:pt x="960215" y="1116806"/>
                  </a:cubicBezTo>
                  <a:lnTo>
                    <a:pt x="960215" y="1116806"/>
                  </a:lnTo>
                  <a:lnTo>
                    <a:pt x="960501" y="1118235"/>
                  </a:lnTo>
                  <a:lnTo>
                    <a:pt x="960501" y="1118235"/>
                  </a:lnTo>
                  <a:lnTo>
                    <a:pt x="960882" y="1119664"/>
                  </a:lnTo>
                  <a:lnTo>
                    <a:pt x="960882" y="1119664"/>
                  </a:lnTo>
                  <a:lnTo>
                    <a:pt x="961263" y="1120997"/>
                  </a:lnTo>
                  <a:lnTo>
                    <a:pt x="961263" y="1120997"/>
                  </a:lnTo>
                  <a:lnTo>
                    <a:pt x="961644" y="1122331"/>
                  </a:lnTo>
                  <a:lnTo>
                    <a:pt x="961644" y="1122331"/>
                  </a:lnTo>
                  <a:lnTo>
                    <a:pt x="962120" y="1123664"/>
                  </a:lnTo>
                  <a:lnTo>
                    <a:pt x="962120" y="1123664"/>
                  </a:lnTo>
                  <a:lnTo>
                    <a:pt x="962597" y="1124998"/>
                  </a:lnTo>
                  <a:lnTo>
                    <a:pt x="962597" y="1124998"/>
                  </a:lnTo>
                  <a:lnTo>
                    <a:pt x="963073" y="1126331"/>
                  </a:lnTo>
                  <a:lnTo>
                    <a:pt x="963073" y="1126331"/>
                  </a:lnTo>
                  <a:lnTo>
                    <a:pt x="963644" y="1127665"/>
                  </a:lnTo>
                  <a:lnTo>
                    <a:pt x="963644" y="1127665"/>
                  </a:lnTo>
                  <a:lnTo>
                    <a:pt x="964216" y="1128903"/>
                  </a:lnTo>
                  <a:lnTo>
                    <a:pt x="964216" y="1128903"/>
                  </a:lnTo>
                  <a:lnTo>
                    <a:pt x="964787" y="1130141"/>
                  </a:lnTo>
                  <a:lnTo>
                    <a:pt x="964787" y="1130141"/>
                  </a:lnTo>
                  <a:lnTo>
                    <a:pt x="965454" y="1131380"/>
                  </a:lnTo>
                  <a:lnTo>
                    <a:pt x="965454" y="1131380"/>
                  </a:lnTo>
                  <a:cubicBezTo>
                    <a:pt x="965645" y="1131761"/>
                    <a:pt x="965835" y="1132237"/>
                    <a:pt x="966121" y="1132618"/>
                  </a:cubicBezTo>
                  <a:lnTo>
                    <a:pt x="966121" y="1132618"/>
                  </a:lnTo>
                  <a:lnTo>
                    <a:pt x="966788" y="1133856"/>
                  </a:lnTo>
                  <a:lnTo>
                    <a:pt x="966788" y="1133856"/>
                  </a:lnTo>
                  <a:cubicBezTo>
                    <a:pt x="966978" y="1134237"/>
                    <a:pt x="967264" y="1134618"/>
                    <a:pt x="967454" y="1135094"/>
                  </a:cubicBezTo>
                  <a:lnTo>
                    <a:pt x="967454" y="1135094"/>
                  </a:lnTo>
                  <a:lnTo>
                    <a:pt x="968216" y="1136237"/>
                  </a:lnTo>
                  <a:lnTo>
                    <a:pt x="968216" y="1136237"/>
                  </a:lnTo>
                  <a:lnTo>
                    <a:pt x="968978" y="1137380"/>
                  </a:lnTo>
                  <a:lnTo>
                    <a:pt x="968978" y="1137380"/>
                  </a:lnTo>
                  <a:lnTo>
                    <a:pt x="969740" y="1138523"/>
                  </a:lnTo>
                  <a:lnTo>
                    <a:pt x="969740" y="1138523"/>
                  </a:lnTo>
                  <a:lnTo>
                    <a:pt x="970597" y="1139666"/>
                  </a:lnTo>
                  <a:lnTo>
                    <a:pt x="970597" y="1139666"/>
                  </a:lnTo>
                  <a:lnTo>
                    <a:pt x="971455" y="1140809"/>
                  </a:lnTo>
                  <a:lnTo>
                    <a:pt x="971455" y="1140809"/>
                  </a:lnTo>
                  <a:cubicBezTo>
                    <a:pt x="971740" y="1141190"/>
                    <a:pt x="972026" y="1141571"/>
                    <a:pt x="972312" y="1141857"/>
                  </a:cubicBezTo>
                  <a:lnTo>
                    <a:pt x="972312" y="1141857"/>
                  </a:lnTo>
                  <a:lnTo>
                    <a:pt x="973169" y="1142905"/>
                  </a:lnTo>
                  <a:lnTo>
                    <a:pt x="973169" y="1142905"/>
                  </a:lnTo>
                  <a:lnTo>
                    <a:pt x="974122" y="1143953"/>
                  </a:lnTo>
                  <a:lnTo>
                    <a:pt x="974122" y="1143953"/>
                  </a:lnTo>
                  <a:lnTo>
                    <a:pt x="975074" y="1145000"/>
                  </a:lnTo>
                  <a:lnTo>
                    <a:pt x="975074" y="1145000"/>
                  </a:lnTo>
                  <a:lnTo>
                    <a:pt x="976027" y="1145953"/>
                  </a:lnTo>
                  <a:lnTo>
                    <a:pt x="976027" y="1145953"/>
                  </a:lnTo>
                  <a:lnTo>
                    <a:pt x="976979" y="1146905"/>
                  </a:lnTo>
                  <a:lnTo>
                    <a:pt x="976979" y="1146905"/>
                  </a:lnTo>
                  <a:lnTo>
                    <a:pt x="978027" y="1147858"/>
                  </a:lnTo>
                  <a:lnTo>
                    <a:pt x="978027" y="1147858"/>
                  </a:lnTo>
                  <a:lnTo>
                    <a:pt x="979075" y="1148810"/>
                  </a:lnTo>
                  <a:lnTo>
                    <a:pt x="979075" y="1148810"/>
                  </a:lnTo>
                  <a:lnTo>
                    <a:pt x="980122" y="1149668"/>
                  </a:lnTo>
                  <a:lnTo>
                    <a:pt x="980122" y="1149668"/>
                  </a:lnTo>
                  <a:cubicBezTo>
                    <a:pt x="980504" y="1149953"/>
                    <a:pt x="980885" y="1150239"/>
                    <a:pt x="981170" y="1150525"/>
                  </a:cubicBezTo>
                  <a:lnTo>
                    <a:pt x="981170" y="1150525"/>
                  </a:lnTo>
                  <a:cubicBezTo>
                    <a:pt x="981551" y="1150811"/>
                    <a:pt x="981932" y="1151096"/>
                    <a:pt x="982218" y="1151382"/>
                  </a:cubicBezTo>
                  <a:lnTo>
                    <a:pt x="982218" y="1151382"/>
                  </a:lnTo>
                  <a:lnTo>
                    <a:pt x="983361" y="1152239"/>
                  </a:lnTo>
                  <a:lnTo>
                    <a:pt x="983361" y="1152239"/>
                  </a:lnTo>
                  <a:lnTo>
                    <a:pt x="984504" y="1153001"/>
                  </a:lnTo>
                  <a:lnTo>
                    <a:pt x="984504" y="1153001"/>
                  </a:lnTo>
                  <a:lnTo>
                    <a:pt x="985647" y="1153763"/>
                  </a:lnTo>
                  <a:lnTo>
                    <a:pt x="985647" y="1153763"/>
                  </a:lnTo>
                  <a:lnTo>
                    <a:pt x="986790" y="1154525"/>
                  </a:lnTo>
                  <a:lnTo>
                    <a:pt x="986790" y="1154525"/>
                  </a:lnTo>
                  <a:lnTo>
                    <a:pt x="988028" y="1155192"/>
                  </a:lnTo>
                  <a:lnTo>
                    <a:pt x="988028" y="1155192"/>
                  </a:lnTo>
                  <a:lnTo>
                    <a:pt x="989267" y="1155859"/>
                  </a:lnTo>
                  <a:lnTo>
                    <a:pt x="989267" y="1155859"/>
                  </a:lnTo>
                  <a:lnTo>
                    <a:pt x="990505" y="1156526"/>
                  </a:lnTo>
                  <a:lnTo>
                    <a:pt x="990505" y="1156526"/>
                  </a:lnTo>
                  <a:lnTo>
                    <a:pt x="991743" y="1157192"/>
                  </a:lnTo>
                  <a:lnTo>
                    <a:pt x="991743" y="1157192"/>
                  </a:lnTo>
                  <a:lnTo>
                    <a:pt x="992981" y="1157764"/>
                  </a:lnTo>
                  <a:lnTo>
                    <a:pt x="992981" y="1157764"/>
                  </a:lnTo>
                  <a:cubicBezTo>
                    <a:pt x="993362" y="1157954"/>
                    <a:pt x="993838" y="1158145"/>
                    <a:pt x="994220" y="1158335"/>
                  </a:cubicBezTo>
                  <a:lnTo>
                    <a:pt x="994220" y="1158335"/>
                  </a:lnTo>
                  <a:lnTo>
                    <a:pt x="995553" y="1158907"/>
                  </a:lnTo>
                  <a:lnTo>
                    <a:pt x="995553" y="1158907"/>
                  </a:lnTo>
                  <a:lnTo>
                    <a:pt x="996887" y="1159383"/>
                  </a:lnTo>
                  <a:lnTo>
                    <a:pt x="996887" y="1159383"/>
                  </a:lnTo>
                  <a:lnTo>
                    <a:pt x="998220" y="1159859"/>
                  </a:lnTo>
                  <a:lnTo>
                    <a:pt x="998220" y="1159859"/>
                  </a:lnTo>
                  <a:lnTo>
                    <a:pt x="999554" y="1160336"/>
                  </a:lnTo>
                  <a:lnTo>
                    <a:pt x="999554" y="1160336"/>
                  </a:lnTo>
                  <a:lnTo>
                    <a:pt x="1000887" y="1160717"/>
                  </a:lnTo>
                  <a:lnTo>
                    <a:pt x="1000887" y="1160717"/>
                  </a:lnTo>
                  <a:lnTo>
                    <a:pt x="1002221" y="1161098"/>
                  </a:lnTo>
                  <a:lnTo>
                    <a:pt x="1002221" y="1161098"/>
                  </a:lnTo>
                  <a:lnTo>
                    <a:pt x="1003554" y="1161479"/>
                  </a:lnTo>
                  <a:lnTo>
                    <a:pt x="1003554" y="1161479"/>
                  </a:lnTo>
                  <a:lnTo>
                    <a:pt x="1004983" y="1161764"/>
                  </a:lnTo>
                  <a:lnTo>
                    <a:pt x="1004983" y="1161764"/>
                  </a:lnTo>
                  <a:cubicBezTo>
                    <a:pt x="1005459" y="1161860"/>
                    <a:pt x="1005935" y="1161955"/>
                    <a:pt x="1006412" y="1162050"/>
                  </a:cubicBezTo>
                  <a:lnTo>
                    <a:pt x="1006412" y="1162050"/>
                  </a:lnTo>
                  <a:lnTo>
                    <a:pt x="1007840" y="1162336"/>
                  </a:lnTo>
                  <a:lnTo>
                    <a:pt x="1007840" y="1162336"/>
                  </a:lnTo>
                  <a:lnTo>
                    <a:pt x="1009269" y="1162526"/>
                  </a:lnTo>
                  <a:lnTo>
                    <a:pt x="1009269" y="1162526"/>
                  </a:lnTo>
                  <a:lnTo>
                    <a:pt x="1010698" y="1162717"/>
                  </a:lnTo>
                  <a:lnTo>
                    <a:pt x="1010698" y="1162717"/>
                  </a:lnTo>
                  <a:lnTo>
                    <a:pt x="1012127" y="1162812"/>
                  </a:lnTo>
                  <a:lnTo>
                    <a:pt x="1012127" y="1162812"/>
                  </a:lnTo>
                  <a:lnTo>
                    <a:pt x="1013555" y="1162907"/>
                  </a:lnTo>
                  <a:lnTo>
                    <a:pt x="1013555" y="1162907"/>
                  </a:lnTo>
                  <a:lnTo>
                    <a:pt x="1014031" y="1162907"/>
                  </a:lnTo>
                  <a:cubicBezTo>
                    <a:pt x="1015079" y="1162907"/>
                    <a:pt x="1016032" y="1163003"/>
                    <a:pt x="1017175" y="1163003"/>
                  </a:cubicBezTo>
                  <a:lnTo>
                    <a:pt x="1047560" y="1163003"/>
                  </a:lnTo>
                  <a:lnTo>
                    <a:pt x="1199483" y="1163003"/>
                  </a:lnTo>
                  <a:cubicBezTo>
                    <a:pt x="1244060" y="1163003"/>
                    <a:pt x="1280446" y="1199388"/>
                    <a:pt x="1280446" y="1243965"/>
                  </a:cubicBezTo>
                  <a:lnTo>
                    <a:pt x="1280446" y="1375886"/>
                  </a:lnTo>
                  <a:lnTo>
                    <a:pt x="1280446" y="1539431"/>
                  </a:lnTo>
                  <a:lnTo>
                    <a:pt x="1280446" y="1542574"/>
                  </a:lnTo>
                  <a:cubicBezTo>
                    <a:pt x="1280446" y="1574292"/>
                    <a:pt x="1306354" y="1600200"/>
                    <a:pt x="1338072" y="1600200"/>
                  </a:cubicBezTo>
                  <a:lnTo>
                    <a:pt x="1358075" y="1600200"/>
                  </a:lnTo>
                  <a:cubicBezTo>
                    <a:pt x="1389793" y="1600200"/>
                    <a:pt x="1415701" y="1574292"/>
                    <a:pt x="1415701" y="1542574"/>
                  </a:cubicBezTo>
                  <a:lnTo>
                    <a:pt x="1415701" y="1534477"/>
                  </a:lnTo>
                  <a:cubicBezTo>
                    <a:pt x="1415701" y="1489900"/>
                    <a:pt x="1452086" y="1453515"/>
                    <a:pt x="1496663" y="1453515"/>
                  </a:cubicBezTo>
                  <a:lnTo>
                    <a:pt x="1527239" y="1453515"/>
                  </a:lnTo>
                  <a:cubicBezTo>
                    <a:pt x="1558957" y="1453515"/>
                    <a:pt x="1584865" y="1427607"/>
                    <a:pt x="1584865" y="1395889"/>
                  </a:cubicBezTo>
                  <a:lnTo>
                    <a:pt x="1584865" y="1375886"/>
                  </a:lnTo>
                  <a:cubicBezTo>
                    <a:pt x="1584865" y="1351026"/>
                    <a:pt x="1568958" y="1329690"/>
                    <a:pt x="1546765" y="1321689"/>
                  </a:cubicBezTo>
                  <a:cubicBezTo>
                    <a:pt x="1535716" y="1317689"/>
                    <a:pt x="1493520" y="1325689"/>
                    <a:pt x="1477518" y="1318070"/>
                  </a:cubicBezTo>
                  <a:cubicBezTo>
                    <a:pt x="1439609" y="1299877"/>
                    <a:pt x="1425226" y="1259014"/>
                    <a:pt x="1429988" y="1231487"/>
                  </a:cubicBezTo>
                  <a:cubicBezTo>
                    <a:pt x="1436846" y="1192435"/>
                    <a:pt x="1459039" y="1164527"/>
                    <a:pt x="1498759" y="1164527"/>
                  </a:cubicBezTo>
                  <a:lnTo>
                    <a:pt x="1681829" y="1164527"/>
                  </a:lnTo>
                  <a:cubicBezTo>
                    <a:pt x="1713548" y="1164527"/>
                    <a:pt x="1739456" y="1138619"/>
                    <a:pt x="1739456" y="1106900"/>
                  </a:cubicBezTo>
                  <a:lnTo>
                    <a:pt x="1739456" y="1086898"/>
                  </a:lnTo>
                  <a:cubicBezTo>
                    <a:pt x="1739456" y="1055180"/>
                    <a:pt x="1713548" y="1029272"/>
                    <a:pt x="1681829" y="1029272"/>
                  </a:cubicBezTo>
                  <a:lnTo>
                    <a:pt x="1498854" y="1029272"/>
                  </a:lnTo>
                  <a:cubicBezTo>
                    <a:pt x="1454277" y="1029272"/>
                    <a:pt x="1417892" y="992886"/>
                    <a:pt x="1417892" y="948309"/>
                  </a:cubicBezTo>
                  <a:lnTo>
                    <a:pt x="1417892" y="942594"/>
                  </a:lnTo>
                  <a:cubicBezTo>
                    <a:pt x="1417892" y="910876"/>
                    <a:pt x="1391984" y="884968"/>
                    <a:pt x="1360265" y="884968"/>
                  </a:cubicBezTo>
                  <a:lnTo>
                    <a:pt x="1186148" y="884968"/>
                  </a:lnTo>
                  <a:cubicBezTo>
                    <a:pt x="1141571" y="884968"/>
                    <a:pt x="1105186" y="848582"/>
                    <a:pt x="1105186" y="804005"/>
                  </a:cubicBezTo>
                  <a:lnTo>
                    <a:pt x="1105186" y="646176"/>
                  </a:lnTo>
                  <a:cubicBezTo>
                    <a:pt x="1105186" y="635508"/>
                    <a:pt x="1102233" y="625412"/>
                    <a:pt x="1097089" y="616839"/>
                  </a:cubicBezTo>
                  <a:cubicBezTo>
                    <a:pt x="1096804" y="616458"/>
                    <a:pt x="1096613" y="616077"/>
                    <a:pt x="1096423" y="615696"/>
                  </a:cubicBezTo>
                  <a:cubicBezTo>
                    <a:pt x="1086517" y="598361"/>
                    <a:pt x="1067753" y="586550"/>
                    <a:pt x="1046417" y="586550"/>
                  </a:cubicBezTo>
                  <a:lnTo>
                    <a:pt x="1024128" y="586550"/>
                  </a:lnTo>
                  <a:cubicBezTo>
                    <a:pt x="979551" y="586550"/>
                    <a:pt x="943165" y="550164"/>
                    <a:pt x="943165" y="505587"/>
                  </a:cubicBezTo>
                  <a:lnTo>
                    <a:pt x="943165" y="505206"/>
                  </a:lnTo>
                  <a:cubicBezTo>
                    <a:pt x="943165" y="473488"/>
                    <a:pt x="917162" y="447770"/>
                    <a:pt x="885539" y="446818"/>
                  </a:cubicBezTo>
                  <a:lnTo>
                    <a:pt x="844772" y="445580"/>
                  </a:lnTo>
                  <a:cubicBezTo>
                    <a:pt x="816864" y="441674"/>
                    <a:pt x="795242" y="417481"/>
                    <a:pt x="795242" y="388525"/>
                  </a:cubicBezTo>
                  <a:lnTo>
                    <a:pt x="795242" y="368522"/>
                  </a:lnTo>
                  <a:cubicBezTo>
                    <a:pt x="795242" y="336804"/>
                    <a:pt x="821150" y="310896"/>
                    <a:pt x="852869" y="310896"/>
                  </a:cubicBezTo>
                  <a:lnTo>
                    <a:pt x="952119" y="310896"/>
                  </a:lnTo>
                  <a:lnTo>
                    <a:pt x="951167" y="57626"/>
                  </a:lnTo>
                  <a:cubicBezTo>
                    <a:pt x="951071" y="26003"/>
                    <a:pt x="925259" y="0"/>
                    <a:pt x="893540" y="0"/>
                  </a:cubicBezTo>
                  <a:lnTo>
                    <a:pt x="214598" y="0"/>
                  </a:lnTo>
                  <a:cubicBezTo>
                    <a:pt x="185166" y="0"/>
                    <a:pt x="160592" y="22479"/>
                    <a:pt x="157353" y="51149"/>
                  </a:cubicBezTo>
                  <a:lnTo>
                    <a:pt x="157353" y="93059"/>
                  </a:lnTo>
                  <a:cubicBezTo>
                    <a:pt x="157353" y="124778"/>
                    <a:pt x="131445" y="150686"/>
                    <a:pt x="99727" y="150686"/>
                  </a:cubicBezTo>
                  <a:lnTo>
                    <a:pt x="0" y="150686"/>
                  </a:lnTo>
                  <a:lnTo>
                    <a:pt x="476" y="514921"/>
                  </a:lnTo>
                  <a:lnTo>
                    <a:pt x="476" y="514921"/>
                  </a:lnTo>
                  <a:close/>
                  <a:moveTo>
                    <a:pt x="959358" y="1105281"/>
                  </a:moveTo>
                  <a:lnTo>
                    <a:pt x="959358" y="1105281"/>
                  </a:lnTo>
                  <a:lnTo>
                    <a:pt x="959358" y="1105281"/>
                  </a:lnTo>
                  <a:lnTo>
                    <a:pt x="959358" y="1105281"/>
                  </a:lnTo>
                  <a:close/>
                  <a:moveTo>
                    <a:pt x="486156" y="672655"/>
                  </a:moveTo>
                  <a:lnTo>
                    <a:pt x="486156" y="672655"/>
                  </a:lnTo>
                  <a:lnTo>
                    <a:pt x="486156" y="672655"/>
                  </a:lnTo>
                  <a:lnTo>
                    <a:pt x="486156" y="672655"/>
                  </a:lnTo>
                  <a:close/>
                  <a:moveTo>
                    <a:pt x="647033" y="814769"/>
                  </a:moveTo>
                  <a:lnTo>
                    <a:pt x="647033" y="814769"/>
                  </a:lnTo>
                  <a:lnTo>
                    <a:pt x="647033" y="814769"/>
                  </a:lnTo>
                  <a:lnTo>
                    <a:pt x="647033" y="814769"/>
                  </a:lnTo>
                  <a:close/>
                  <a:moveTo>
                    <a:pt x="793813" y="956881"/>
                  </a:moveTo>
                  <a:lnTo>
                    <a:pt x="793813" y="956881"/>
                  </a:lnTo>
                  <a:lnTo>
                    <a:pt x="793813" y="956881"/>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6" name="Freeform: Shape 75">
              <a:extLst>
                <a:ext uri="{FF2B5EF4-FFF2-40B4-BE49-F238E27FC236}">
                  <a16:creationId xmlns:a16="http://schemas.microsoft.com/office/drawing/2014/main" id="{ADBE45A6-1754-4E48-8162-FDC37FDF368B}"/>
                </a:ext>
              </a:extLst>
            </p:cNvPr>
            <p:cNvSpPr/>
            <p:nvPr/>
          </p:nvSpPr>
          <p:spPr>
            <a:xfrm>
              <a:off x="2597579" y="3391265"/>
              <a:ext cx="633888" cy="436149"/>
            </a:xfrm>
            <a:custGeom>
              <a:avLst/>
              <a:gdLst>
                <a:gd name="connsiteX0" fmla="*/ 633889 w 633888"/>
                <a:gd name="connsiteY0" fmla="*/ 285464 h 436149"/>
                <a:gd name="connsiteX1" fmla="*/ 633889 w 633888"/>
                <a:gd name="connsiteY1" fmla="*/ 142208 h 436149"/>
                <a:gd name="connsiteX2" fmla="*/ 57626 w 633888"/>
                <a:gd name="connsiteY2" fmla="*/ 143256 h 436149"/>
                <a:gd name="connsiteX3" fmla="*/ 0 w 633888"/>
                <a:gd name="connsiteY3" fmla="*/ 200882 h 436149"/>
                <a:gd name="connsiteX4" fmla="*/ 0 w 633888"/>
                <a:gd name="connsiteY4" fmla="*/ 378523 h 436149"/>
                <a:gd name="connsiteX5" fmla="*/ 57626 w 633888"/>
                <a:gd name="connsiteY5" fmla="*/ 436150 h 436149"/>
                <a:gd name="connsiteX6" fmla="*/ 253079 w 633888"/>
                <a:gd name="connsiteY6" fmla="*/ 436150 h 436149"/>
                <a:gd name="connsiteX7" fmla="*/ 310705 w 633888"/>
                <a:gd name="connsiteY7" fmla="*/ 378523 h 436149"/>
                <a:gd name="connsiteX8" fmla="*/ 310705 w 633888"/>
                <a:gd name="connsiteY8" fmla="*/ 336613 h 436149"/>
                <a:gd name="connsiteX9" fmla="*/ 367951 w 633888"/>
                <a:gd name="connsiteY9" fmla="*/ 285464 h 436149"/>
                <a:gd name="connsiteX10" fmla="*/ 633889 w 633888"/>
                <a:gd name="connsiteY10" fmla="*/ 285464 h 436149"/>
                <a:gd name="connsiteX11" fmla="*/ 633889 w 633888"/>
                <a:gd name="connsiteY11" fmla="*/ 285464 h 436149"/>
                <a:gd name="connsiteX12" fmla="*/ 91345 w 633888"/>
                <a:gd name="connsiteY12" fmla="*/ 0 h 436149"/>
                <a:gd name="connsiteX13" fmla="*/ 91345 w 633888"/>
                <a:gd name="connsiteY13" fmla="*/ 0 h 436149"/>
                <a:gd name="connsiteX14" fmla="*/ 91345 w 633888"/>
                <a:gd name="connsiteY14" fmla="*/ 0 h 436149"/>
                <a:gd name="connsiteX15" fmla="*/ 91345 w 633888"/>
                <a:gd name="connsiteY15" fmla="*/ 0 h 43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3888" h="436149">
                  <a:moveTo>
                    <a:pt x="633889" y="285464"/>
                  </a:moveTo>
                  <a:lnTo>
                    <a:pt x="633889" y="142208"/>
                  </a:lnTo>
                  <a:cubicBezTo>
                    <a:pt x="427482" y="142208"/>
                    <a:pt x="249746" y="143256"/>
                    <a:pt x="57626" y="143256"/>
                  </a:cubicBezTo>
                  <a:cubicBezTo>
                    <a:pt x="25908" y="143256"/>
                    <a:pt x="0" y="169164"/>
                    <a:pt x="0" y="200882"/>
                  </a:cubicBezTo>
                  <a:lnTo>
                    <a:pt x="0" y="378523"/>
                  </a:lnTo>
                  <a:cubicBezTo>
                    <a:pt x="0" y="410242"/>
                    <a:pt x="25908" y="436150"/>
                    <a:pt x="57626" y="436150"/>
                  </a:cubicBezTo>
                  <a:lnTo>
                    <a:pt x="253079" y="436150"/>
                  </a:lnTo>
                  <a:cubicBezTo>
                    <a:pt x="284797" y="436150"/>
                    <a:pt x="310705" y="410242"/>
                    <a:pt x="310705" y="378523"/>
                  </a:cubicBezTo>
                  <a:lnTo>
                    <a:pt x="310705" y="336613"/>
                  </a:lnTo>
                  <a:cubicBezTo>
                    <a:pt x="313944" y="307943"/>
                    <a:pt x="338519" y="285464"/>
                    <a:pt x="367951" y="285464"/>
                  </a:cubicBezTo>
                  <a:lnTo>
                    <a:pt x="633889" y="285464"/>
                  </a:lnTo>
                  <a:lnTo>
                    <a:pt x="633889" y="285464"/>
                  </a:lnTo>
                  <a:close/>
                  <a:moveTo>
                    <a:pt x="91345" y="0"/>
                  </a:moveTo>
                  <a:lnTo>
                    <a:pt x="91345" y="0"/>
                  </a:lnTo>
                  <a:lnTo>
                    <a:pt x="91345" y="0"/>
                  </a:lnTo>
                  <a:lnTo>
                    <a:pt x="91345"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7" name="Freeform: Shape 76">
              <a:extLst>
                <a:ext uri="{FF2B5EF4-FFF2-40B4-BE49-F238E27FC236}">
                  <a16:creationId xmlns:a16="http://schemas.microsoft.com/office/drawing/2014/main" id="{62F51B9B-4E03-4045-B10D-5D366682E2F4}"/>
                </a:ext>
              </a:extLst>
            </p:cNvPr>
            <p:cNvSpPr/>
            <p:nvPr/>
          </p:nvSpPr>
          <p:spPr>
            <a:xfrm>
              <a:off x="3231373" y="3411077"/>
              <a:ext cx="951737" cy="573595"/>
            </a:xfrm>
            <a:custGeom>
              <a:avLst/>
              <a:gdLst>
                <a:gd name="connsiteX0" fmla="*/ 472440 w 951737"/>
                <a:gd name="connsiteY0" fmla="*/ 0 h 573595"/>
                <a:gd name="connsiteX1" fmla="*/ 951738 w 951737"/>
                <a:gd name="connsiteY1" fmla="*/ 0 h 573595"/>
                <a:gd name="connsiteX2" fmla="*/ 951738 w 951737"/>
                <a:gd name="connsiteY2" fmla="*/ 213265 h 573595"/>
                <a:gd name="connsiteX3" fmla="*/ 894112 w 951737"/>
                <a:gd name="connsiteY3" fmla="*/ 270891 h 573595"/>
                <a:gd name="connsiteX4" fmla="*/ 859250 w 951737"/>
                <a:gd name="connsiteY4" fmla="*/ 270891 h 573595"/>
                <a:gd name="connsiteX5" fmla="*/ 786574 w 951737"/>
                <a:gd name="connsiteY5" fmla="*/ 347567 h 573595"/>
                <a:gd name="connsiteX6" fmla="*/ 786574 w 951737"/>
                <a:gd name="connsiteY6" fmla="*/ 515969 h 573595"/>
                <a:gd name="connsiteX7" fmla="*/ 728948 w 951737"/>
                <a:gd name="connsiteY7" fmla="*/ 573596 h 573595"/>
                <a:gd name="connsiteX8" fmla="*/ 472535 w 951737"/>
                <a:gd name="connsiteY8" fmla="*/ 573596 h 573595"/>
                <a:gd name="connsiteX9" fmla="*/ 475869 w 951737"/>
                <a:gd name="connsiteY9" fmla="*/ 515969 h 573595"/>
                <a:gd name="connsiteX10" fmla="*/ 475869 w 951737"/>
                <a:gd name="connsiteY10" fmla="*/ 316802 h 573595"/>
                <a:gd name="connsiteX11" fmla="*/ 418624 w 951737"/>
                <a:gd name="connsiteY11" fmla="*/ 265652 h 573595"/>
                <a:gd name="connsiteX12" fmla="*/ 0 w 951737"/>
                <a:gd name="connsiteY12" fmla="*/ 265652 h 573595"/>
                <a:gd name="connsiteX13" fmla="*/ 0 w 951737"/>
                <a:gd name="connsiteY13" fmla="*/ 122396 h 573595"/>
                <a:gd name="connsiteX14" fmla="*/ 78772 w 951737"/>
                <a:gd name="connsiteY14" fmla="*/ 122396 h 573595"/>
                <a:gd name="connsiteX15" fmla="*/ 93345 w 951737"/>
                <a:gd name="connsiteY15" fmla="*/ 121729 h 573595"/>
                <a:gd name="connsiteX16" fmla="*/ 101251 w 951737"/>
                <a:gd name="connsiteY16" fmla="*/ 121348 h 573595"/>
                <a:gd name="connsiteX17" fmla="*/ 400240 w 951737"/>
                <a:gd name="connsiteY17" fmla="*/ 121348 h 573595"/>
                <a:gd name="connsiteX18" fmla="*/ 470249 w 951737"/>
                <a:gd name="connsiteY18" fmla="*/ 51340 h 573595"/>
                <a:gd name="connsiteX19" fmla="*/ 472440 w 951737"/>
                <a:gd name="connsiteY19" fmla="*/ 0 h 5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1737" h="573595">
                  <a:moveTo>
                    <a:pt x="472440" y="0"/>
                  </a:moveTo>
                  <a:lnTo>
                    <a:pt x="951738" y="0"/>
                  </a:lnTo>
                  <a:lnTo>
                    <a:pt x="951738" y="213265"/>
                  </a:lnTo>
                  <a:cubicBezTo>
                    <a:pt x="951738" y="244983"/>
                    <a:pt x="925830" y="270891"/>
                    <a:pt x="894112" y="270891"/>
                  </a:cubicBezTo>
                  <a:lnTo>
                    <a:pt x="859250" y="270891"/>
                  </a:lnTo>
                  <a:cubicBezTo>
                    <a:pt x="802957" y="270891"/>
                    <a:pt x="784955" y="325946"/>
                    <a:pt x="786574" y="347567"/>
                  </a:cubicBezTo>
                  <a:lnTo>
                    <a:pt x="786574" y="515969"/>
                  </a:lnTo>
                  <a:cubicBezTo>
                    <a:pt x="786574" y="547688"/>
                    <a:pt x="760666" y="573596"/>
                    <a:pt x="728948" y="573596"/>
                  </a:cubicBezTo>
                  <a:lnTo>
                    <a:pt x="472535" y="573596"/>
                  </a:lnTo>
                  <a:lnTo>
                    <a:pt x="475869" y="515969"/>
                  </a:lnTo>
                  <a:lnTo>
                    <a:pt x="475869" y="316802"/>
                  </a:lnTo>
                  <a:cubicBezTo>
                    <a:pt x="472630" y="288131"/>
                    <a:pt x="448056" y="265652"/>
                    <a:pt x="418624" y="265652"/>
                  </a:cubicBezTo>
                  <a:lnTo>
                    <a:pt x="0" y="265652"/>
                  </a:lnTo>
                  <a:lnTo>
                    <a:pt x="0" y="122396"/>
                  </a:lnTo>
                  <a:lnTo>
                    <a:pt x="78772" y="122396"/>
                  </a:lnTo>
                  <a:cubicBezTo>
                    <a:pt x="83725" y="122396"/>
                    <a:pt x="88582" y="122111"/>
                    <a:pt x="93345" y="121729"/>
                  </a:cubicBezTo>
                  <a:cubicBezTo>
                    <a:pt x="96107" y="121444"/>
                    <a:pt x="98488" y="121348"/>
                    <a:pt x="101251" y="121348"/>
                  </a:cubicBezTo>
                  <a:lnTo>
                    <a:pt x="400240" y="121348"/>
                  </a:lnTo>
                  <a:cubicBezTo>
                    <a:pt x="438721" y="121348"/>
                    <a:pt x="468630" y="89821"/>
                    <a:pt x="470249" y="51340"/>
                  </a:cubicBezTo>
                  <a:lnTo>
                    <a:pt x="472440" y="0"/>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8" name="Freeform: Shape 77">
              <a:extLst>
                <a:ext uri="{FF2B5EF4-FFF2-40B4-BE49-F238E27FC236}">
                  <a16:creationId xmlns:a16="http://schemas.microsoft.com/office/drawing/2014/main" id="{A1A71930-64E4-44CF-BCC5-2C1AA1D05337}"/>
                </a:ext>
              </a:extLst>
            </p:cNvPr>
            <p:cNvSpPr/>
            <p:nvPr/>
          </p:nvSpPr>
          <p:spPr>
            <a:xfrm>
              <a:off x="3704003" y="3830177"/>
              <a:ext cx="314039" cy="154495"/>
            </a:xfrm>
            <a:custGeom>
              <a:avLst/>
              <a:gdLst>
                <a:gd name="connsiteX0" fmla="*/ 314039 w 314039"/>
                <a:gd name="connsiteY0" fmla="*/ 0 h 154495"/>
                <a:gd name="connsiteX1" fmla="*/ 314039 w 314039"/>
                <a:gd name="connsiteY1" fmla="*/ 96869 h 154495"/>
                <a:gd name="connsiteX2" fmla="*/ 256413 w 314039"/>
                <a:gd name="connsiteY2" fmla="*/ 154496 h 154495"/>
                <a:gd name="connsiteX3" fmla="*/ 0 w 314039"/>
                <a:gd name="connsiteY3" fmla="*/ 154496 h 154495"/>
                <a:gd name="connsiteX4" fmla="*/ 3334 w 314039"/>
                <a:gd name="connsiteY4" fmla="*/ 96869 h 154495"/>
                <a:gd name="connsiteX5" fmla="*/ 3334 w 314039"/>
                <a:gd name="connsiteY5" fmla="*/ 0 h 154495"/>
                <a:gd name="connsiteX6" fmla="*/ 314039 w 314039"/>
                <a:gd name="connsiteY6" fmla="*/ 0 h 15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039" h="154495">
                  <a:moveTo>
                    <a:pt x="314039" y="0"/>
                  </a:moveTo>
                  <a:lnTo>
                    <a:pt x="314039" y="96869"/>
                  </a:lnTo>
                  <a:cubicBezTo>
                    <a:pt x="314039" y="128588"/>
                    <a:pt x="288131" y="154496"/>
                    <a:pt x="256413" y="154496"/>
                  </a:cubicBezTo>
                  <a:lnTo>
                    <a:pt x="0" y="154496"/>
                  </a:lnTo>
                  <a:lnTo>
                    <a:pt x="3334" y="96869"/>
                  </a:lnTo>
                  <a:lnTo>
                    <a:pt x="3334" y="0"/>
                  </a:lnTo>
                  <a:lnTo>
                    <a:pt x="314039" y="0"/>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1" name="Freeform: Shape 80">
              <a:extLst>
                <a:ext uri="{FF2B5EF4-FFF2-40B4-BE49-F238E27FC236}">
                  <a16:creationId xmlns:a16="http://schemas.microsoft.com/office/drawing/2014/main" id="{7DB9E8EB-2B5D-4391-9D44-13E2D271D45A}"/>
                </a:ext>
              </a:extLst>
            </p:cNvPr>
            <p:cNvSpPr/>
            <p:nvPr/>
          </p:nvSpPr>
          <p:spPr>
            <a:xfrm>
              <a:off x="3828495" y="3830462"/>
              <a:ext cx="820769" cy="493014"/>
            </a:xfrm>
            <a:custGeom>
              <a:avLst/>
              <a:gdLst>
                <a:gd name="connsiteX0" fmla="*/ 0 w 820769"/>
                <a:gd name="connsiteY0" fmla="*/ 154210 h 493014"/>
                <a:gd name="connsiteX1" fmla="*/ 41053 w 820769"/>
                <a:gd name="connsiteY1" fmla="*/ 220313 h 493014"/>
                <a:gd name="connsiteX2" fmla="*/ 41053 w 820769"/>
                <a:gd name="connsiteY2" fmla="*/ 239268 h 493014"/>
                <a:gd name="connsiteX3" fmla="*/ 98679 w 820769"/>
                <a:gd name="connsiteY3" fmla="*/ 296894 h 493014"/>
                <a:gd name="connsiteX4" fmla="*/ 126778 w 820769"/>
                <a:gd name="connsiteY4" fmla="*/ 296894 h 493014"/>
                <a:gd name="connsiteX5" fmla="*/ 207740 w 820769"/>
                <a:gd name="connsiteY5" fmla="*/ 377857 h 493014"/>
                <a:gd name="connsiteX6" fmla="*/ 207740 w 820769"/>
                <a:gd name="connsiteY6" fmla="*/ 385001 h 493014"/>
                <a:gd name="connsiteX7" fmla="*/ 207740 w 820769"/>
                <a:gd name="connsiteY7" fmla="*/ 386524 h 493014"/>
                <a:gd name="connsiteX8" fmla="*/ 207740 w 820769"/>
                <a:gd name="connsiteY8" fmla="*/ 386524 h 493014"/>
                <a:gd name="connsiteX9" fmla="*/ 207835 w 820769"/>
                <a:gd name="connsiteY9" fmla="*/ 387953 h 493014"/>
                <a:gd name="connsiteX10" fmla="*/ 207835 w 820769"/>
                <a:gd name="connsiteY10" fmla="*/ 387953 h 493014"/>
                <a:gd name="connsiteX11" fmla="*/ 207931 w 820769"/>
                <a:gd name="connsiteY11" fmla="*/ 389382 h 493014"/>
                <a:gd name="connsiteX12" fmla="*/ 207931 w 820769"/>
                <a:gd name="connsiteY12" fmla="*/ 389382 h 493014"/>
                <a:gd name="connsiteX13" fmla="*/ 208026 w 820769"/>
                <a:gd name="connsiteY13" fmla="*/ 390811 h 493014"/>
                <a:gd name="connsiteX14" fmla="*/ 208026 w 820769"/>
                <a:gd name="connsiteY14" fmla="*/ 390811 h 493014"/>
                <a:gd name="connsiteX15" fmla="*/ 208216 w 820769"/>
                <a:gd name="connsiteY15" fmla="*/ 392239 h 493014"/>
                <a:gd name="connsiteX16" fmla="*/ 208216 w 820769"/>
                <a:gd name="connsiteY16" fmla="*/ 392239 h 493014"/>
                <a:gd name="connsiteX17" fmla="*/ 208407 w 820769"/>
                <a:gd name="connsiteY17" fmla="*/ 393668 h 493014"/>
                <a:gd name="connsiteX18" fmla="*/ 208407 w 820769"/>
                <a:gd name="connsiteY18" fmla="*/ 393668 h 493014"/>
                <a:gd name="connsiteX19" fmla="*/ 208597 w 820769"/>
                <a:gd name="connsiteY19" fmla="*/ 395097 h 493014"/>
                <a:gd name="connsiteX20" fmla="*/ 208597 w 820769"/>
                <a:gd name="connsiteY20" fmla="*/ 395097 h 493014"/>
                <a:gd name="connsiteX21" fmla="*/ 230886 w 820769"/>
                <a:gd name="connsiteY21" fmla="*/ 431102 h 493014"/>
                <a:gd name="connsiteX22" fmla="*/ 230886 w 820769"/>
                <a:gd name="connsiteY22" fmla="*/ 431102 h 493014"/>
                <a:gd name="connsiteX23" fmla="*/ 232029 w 820769"/>
                <a:gd name="connsiteY23" fmla="*/ 431959 h 493014"/>
                <a:gd name="connsiteX24" fmla="*/ 232029 w 820769"/>
                <a:gd name="connsiteY24" fmla="*/ 431959 h 493014"/>
                <a:gd name="connsiteX25" fmla="*/ 233172 w 820769"/>
                <a:gd name="connsiteY25" fmla="*/ 432721 h 493014"/>
                <a:gd name="connsiteX26" fmla="*/ 233172 w 820769"/>
                <a:gd name="connsiteY26" fmla="*/ 432721 h 493014"/>
                <a:gd name="connsiteX27" fmla="*/ 234315 w 820769"/>
                <a:gd name="connsiteY27" fmla="*/ 433483 h 493014"/>
                <a:gd name="connsiteX28" fmla="*/ 234315 w 820769"/>
                <a:gd name="connsiteY28" fmla="*/ 433483 h 493014"/>
                <a:gd name="connsiteX29" fmla="*/ 235458 w 820769"/>
                <a:gd name="connsiteY29" fmla="*/ 434245 h 493014"/>
                <a:gd name="connsiteX30" fmla="*/ 235458 w 820769"/>
                <a:gd name="connsiteY30" fmla="*/ 434245 h 493014"/>
                <a:gd name="connsiteX31" fmla="*/ 236029 w 820769"/>
                <a:gd name="connsiteY31" fmla="*/ 434530 h 493014"/>
                <a:gd name="connsiteX32" fmla="*/ 237363 w 820769"/>
                <a:gd name="connsiteY32" fmla="*/ 435293 h 493014"/>
                <a:gd name="connsiteX33" fmla="*/ 237934 w 820769"/>
                <a:gd name="connsiteY33" fmla="*/ 435578 h 493014"/>
                <a:gd name="connsiteX34" fmla="*/ 237934 w 820769"/>
                <a:gd name="connsiteY34" fmla="*/ 435578 h 493014"/>
                <a:gd name="connsiteX35" fmla="*/ 239173 w 820769"/>
                <a:gd name="connsiteY35" fmla="*/ 436245 h 493014"/>
                <a:gd name="connsiteX36" fmla="*/ 239173 w 820769"/>
                <a:gd name="connsiteY36" fmla="*/ 436245 h 493014"/>
                <a:gd name="connsiteX37" fmla="*/ 240411 w 820769"/>
                <a:gd name="connsiteY37" fmla="*/ 436912 h 493014"/>
                <a:gd name="connsiteX38" fmla="*/ 240411 w 820769"/>
                <a:gd name="connsiteY38" fmla="*/ 436912 h 493014"/>
                <a:gd name="connsiteX39" fmla="*/ 241649 w 820769"/>
                <a:gd name="connsiteY39" fmla="*/ 437483 h 493014"/>
                <a:gd name="connsiteX40" fmla="*/ 241649 w 820769"/>
                <a:gd name="connsiteY40" fmla="*/ 437483 h 493014"/>
                <a:gd name="connsiteX41" fmla="*/ 242888 w 820769"/>
                <a:gd name="connsiteY41" fmla="*/ 438055 h 493014"/>
                <a:gd name="connsiteX42" fmla="*/ 242888 w 820769"/>
                <a:gd name="connsiteY42" fmla="*/ 438055 h 493014"/>
                <a:gd name="connsiteX43" fmla="*/ 244221 w 820769"/>
                <a:gd name="connsiteY43" fmla="*/ 438626 h 493014"/>
                <a:gd name="connsiteX44" fmla="*/ 244221 w 820769"/>
                <a:gd name="connsiteY44" fmla="*/ 438626 h 493014"/>
                <a:gd name="connsiteX45" fmla="*/ 245554 w 820769"/>
                <a:gd name="connsiteY45" fmla="*/ 439103 h 493014"/>
                <a:gd name="connsiteX46" fmla="*/ 245554 w 820769"/>
                <a:gd name="connsiteY46" fmla="*/ 439103 h 493014"/>
                <a:gd name="connsiteX47" fmla="*/ 246888 w 820769"/>
                <a:gd name="connsiteY47" fmla="*/ 439579 h 493014"/>
                <a:gd name="connsiteX48" fmla="*/ 246888 w 820769"/>
                <a:gd name="connsiteY48" fmla="*/ 439579 h 493014"/>
                <a:gd name="connsiteX49" fmla="*/ 247174 w 820769"/>
                <a:gd name="connsiteY49" fmla="*/ 439674 h 493014"/>
                <a:gd name="connsiteX50" fmla="*/ 249269 w 820769"/>
                <a:gd name="connsiteY50" fmla="*/ 440341 h 493014"/>
                <a:gd name="connsiteX51" fmla="*/ 249555 w 820769"/>
                <a:gd name="connsiteY51" fmla="*/ 440436 h 493014"/>
                <a:gd name="connsiteX52" fmla="*/ 249555 w 820769"/>
                <a:gd name="connsiteY52" fmla="*/ 440436 h 493014"/>
                <a:gd name="connsiteX53" fmla="*/ 250888 w 820769"/>
                <a:gd name="connsiteY53" fmla="*/ 440817 h 493014"/>
                <a:gd name="connsiteX54" fmla="*/ 250888 w 820769"/>
                <a:gd name="connsiteY54" fmla="*/ 440817 h 493014"/>
                <a:gd name="connsiteX55" fmla="*/ 252222 w 820769"/>
                <a:gd name="connsiteY55" fmla="*/ 441198 h 493014"/>
                <a:gd name="connsiteX56" fmla="*/ 252222 w 820769"/>
                <a:gd name="connsiteY56" fmla="*/ 441198 h 493014"/>
                <a:gd name="connsiteX57" fmla="*/ 253651 w 820769"/>
                <a:gd name="connsiteY57" fmla="*/ 441484 h 493014"/>
                <a:gd name="connsiteX58" fmla="*/ 253651 w 820769"/>
                <a:gd name="connsiteY58" fmla="*/ 441484 h 493014"/>
                <a:gd name="connsiteX59" fmla="*/ 255079 w 820769"/>
                <a:gd name="connsiteY59" fmla="*/ 441770 h 493014"/>
                <a:gd name="connsiteX60" fmla="*/ 255079 w 820769"/>
                <a:gd name="connsiteY60" fmla="*/ 441770 h 493014"/>
                <a:gd name="connsiteX61" fmla="*/ 255365 w 820769"/>
                <a:gd name="connsiteY61" fmla="*/ 441770 h 493014"/>
                <a:gd name="connsiteX62" fmla="*/ 257746 w 820769"/>
                <a:gd name="connsiteY62" fmla="*/ 442151 h 493014"/>
                <a:gd name="connsiteX63" fmla="*/ 258032 w 820769"/>
                <a:gd name="connsiteY63" fmla="*/ 442151 h 493014"/>
                <a:gd name="connsiteX64" fmla="*/ 258032 w 820769"/>
                <a:gd name="connsiteY64" fmla="*/ 442151 h 493014"/>
                <a:gd name="connsiteX65" fmla="*/ 259461 w 820769"/>
                <a:gd name="connsiteY65" fmla="*/ 442341 h 493014"/>
                <a:gd name="connsiteX66" fmla="*/ 259461 w 820769"/>
                <a:gd name="connsiteY66" fmla="*/ 442341 h 493014"/>
                <a:gd name="connsiteX67" fmla="*/ 260890 w 820769"/>
                <a:gd name="connsiteY67" fmla="*/ 442436 h 493014"/>
                <a:gd name="connsiteX68" fmla="*/ 260890 w 820769"/>
                <a:gd name="connsiteY68" fmla="*/ 442436 h 493014"/>
                <a:gd name="connsiteX69" fmla="*/ 262318 w 820769"/>
                <a:gd name="connsiteY69" fmla="*/ 442531 h 493014"/>
                <a:gd name="connsiteX70" fmla="*/ 262318 w 820769"/>
                <a:gd name="connsiteY70" fmla="*/ 442531 h 493014"/>
                <a:gd name="connsiteX71" fmla="*/ 262795 w 820769"/>
                <a:gd name="connsiteY71" fmla="*/ 442531 h 493014"/>
                <a:gd name="connsiteX72" fmla="*/ 265938 w 820769"/>
                <a:gd name="connsiteY72" fmla="*/ 442627 h 493014"/>
                <a:gd name="connsiteX73" fmla="*/ 431768 w 820769"/>
                <a:gd name="connsiteY73" fmla="*/ 442627 h 493014"/>
                <a:gd name="connsiteX74" fmla="*/ 434054 w 820769"/>
                <a:gd name="connsiteY74" fmla="*/ 442627 h 493014"/>
                <a:gd name="connsiteX75" fmla="*/ 509016 w 820769"/>
                <a:gd name="connsiteY75" fmla="*/ 493014 h 493014"/>
                <a:gd name="connsiteX76" fmla="*/ 506349 w 820769"/>
                <a:gd name="connsiteY76" fmla="*/ 345377 h 493014"/>
                <a:gd name="connsiteX77" fmla="*/ 423767 w 820769"/>
                <a:gd name="connsiteY77" fmla="*/ 276130 h 493014"/>
                <a:gd name="connsiteX78" fmla="*/ 408622 w 820769"/>
                <a:gd name="connsiteY78" fmla="*/ 276130 h 493014"/>
                <a:gd name="connsiteX79" fmla="*/ 350996 w 820769"/>
                <a:gd name="connsiteY79" fmla="*/ 218504 h 493014"/>
                <a:gd name="connsiteX80" fmla="*/ 350996 w 820769"/>
                <a:gd name="connsiteY80" fmla="*/ 198501 h 493014"/>
                <a:gd name="connsiteX81" fmla="*/ 408622 w 820769"/>
                <a:gd name="connsiteY81" fmla="*/ 140875 h 493014"/>
                <a:gd name="connsiteX82" fmla="*/ 820769 w 820769"/>
                <a:gd name="connsiteY82" fmla="*/ 140875 h 493014"/>
                <a:gd name="connsiteX83" fmla="*/ 820769 w 820769"/>
                <a:gd name="connsiteY83" fmla="*/ 0 h 493014"/>
                <a:gd name="connsiteX84" fmla="*/ 189547 w 820769"/>
                <a:gd name="connsiteY84" fmla="*/ 0 h 493014"/>
                <a:gd name="connsiteX85" fmla="*/ 189547 w 820769"/>
                <a:gd name="connsiteY85" fmla="*/ 96869 h 493014"/>
                <a:gd name="connsiteX86" fmla="*/ 131921 w 820769"/>
                <a:gd name="connsiteY86" fmla="*/ 154496 h 493014"/>
                <a:gd name="connsiteX87" fmla="*/ 0 w 820769"/>
                <a:gd name="connsiteY87" fmla="*/ 154496 h 493014"/>
                <a:gd name="connsiteX88" fmla="*/ 0 w 820769"/>
                <a:gd name="connsiteY88" fmla="*/ 154210 h 493014"/>
                <a:gd name="connsiteX89" fmla="*/ 207740 w 820769"/>
                <a:gd name="connsiteY89" fmla="*/ 384905 h 493014"/>
                <a:gd name="connsiteX90" fmla="*/ 207740 w 820769"/>
                <a:gd name="connsiteY90" fmla="*/ 384905 h 493014"/>
                <a:gd name="connsiteX91" fmla="*/ 207740 w 820769"/>
                <a:gd name="connsiteY91" fmla="*/ 384905 h 49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820769" h="493014">
                  <a:moveTo>
                    <a:pt x="0" y="154210"/>
                  </a:moveTo>
                  <a:cubicBezTo>
                    <a:pt x="24003" y="154496"/>
                    <a:pt x="41053" y="169450"/>
                    <a:pt x="41053" y="220313"/>
                  </a:cubicBezTo>
                  <a:lnTo>
                    <a:pt x="41053" y="239268"/>
                  </a:lnTo>
                  <a:cubicBezTo>
                    <a:pt x="41053" y="270986"/>
                    <a:pt x="66961" y="296894"/>
                    <a:pt x="98679" y="296894"/>
                  </a:cubicBezTo>
                  <a:lnTo>
                    <a:pt x="126778" y="296894"/>
                  </a:lnTo>
                  <a:cubicBezTo>
                    <a:pt x="171355" y="296894"/>
                    <a:pt x="207740" y="333280"/>
                    <a:pt x="207740" y="377857"/>
                  </a:cubicBezTo>
                  <a:lnTo>
                    <a:pt x="207740" y="385001"/>
                  </a:lnTo>
                  <a:lnTo>
                    <a:pt x="207740" y="386524"/>
                  </a:lnTo>
                  <a:lnTo>
                    <a:pt x="207740" y="386524"/>
                  </a:lnTo>
                  <a:lnTo>
                    <a:pt x="207835" y="387953"/>
                  </a:lnTo>
                  <a:lnTo>
                    <a:pt x="207835" y="387953"/>
                  </a:lnTo>
                  <a:lnTo>
                    <a:pt x="207931" y="389382"/>
                  </a:lnTo>
                  <a:lnTo>
                    <a:pt x="207931" y="389382"/>
                  </a:lnTo>
                  <a:lnTo>
                    <a:pt x="208026" y="390811"/>
                  </a:lnTo>
                  <a:lnTo>
                    <a:pt x="208026" y="390811"/>
                  </a:lnTo>
                  <a:lnTo>
                    <a:pt x="208216" y="392239"/>
                  </a:lnTo>
                  <a:lnTo>
                    <a:pt x="208216" y="392239"/>
                  </a:lnTo>
                  <a:lnTo>
                    <a:pt x="208407" y="393668"/>
                  </a:lnTo>
                  <a:lnTo>
                    <a:pt x="208407" y="393668"/>
                  </a:lnTo>
                  <a:lnTo>
                    <a:pt x="208597" y="395097"/>
                  </a:lnTo>
                  <a:lnTo>
                    <a:pt x="208597" y="395097"/>
                  </a:lnTo>
                  <a:cubicBezTo>
                    <a:pt x="211074" y="409289"/>
                    <a:pt x="219265" y="422243"/>
                    <a:pt x="230886" y="431102"/>
                  </a:cubicBezTo>
                  <a:lnTo>
                    <a:pt x="230886" y="431102"/>
                  </a:lnTo>
                  <a:lnTo>
                    <a:pt x="232029" y="431959"/>
                  </a:lnTo>
                  <a:lnTo>
                    <a:pt x="232029" y="431959"/>
                  </a:lnTo>
                  <a:lnTo>
                    <a:pt x="233172" y="432721"/>
                  </a:lnTo>
                  <a:lnTo>
                    <a:pt x="233172" y="432721"/>
                  </a:lnTo>
                  <a:lnTo>
                    <a:pt x="234315" y="433483"/>
                  </a:lnTo>
                  <a:lnTo>
                    <a:pt x="234315" y="433483"/>
                  </a:lnTo>
                  <a:lnTo>
                    <a:pt x="235458" y="434245"/>
                  </a:lnTo>
                  <a:lnTo>
                    <a:pt x="235458" y="434245"/>
                  </a:lnTo>
                  <a:lnTo>
                    <a:pt x="236029" y="434530"/>
                  </a:lnTo>
                  <a:cubicBezTo>
                    <a:pt x="236506" y="434816"/>
                    <a:pt x="236887" y="435007"/>
                    <a:pt x="237363" y="435293"/>
                  </a:cubicBezTo>
                  <a:lnTo>
                    <a:pt x="237934" y="435578"/>
                  </a:lnTo>
                  <a:lnTo>
                    <a:pt x="237934" y="435578"/>
                  </a:lnTo>
                  <a:lnTo>
                    <a:pt x="239173" y="436245"/>
                  </a:lnTo>
                  <a:lnTo>
                    <a:pt x="239173" y="436245"/>
                  </a:lnTo>
                  <a:lnTo>
                    <a:pt x="240411" y="436912"/>
                  </a:lnTo>
                  <a:lnTo>
                    <a:pt x="240411" y="436912"/>
                  </a:lnTo>
                  <a:lnTo>
                    <a:pt x="241649" y="437483"/>
                  </a:lnTo>
                  <a:lnTo>
                    <a:pt x="241649" y="437483"/>
                  </a:lnTo>
                  <a:cubicBezTo>
                    <a:pt x="242030" y="437674"/>
                    <a:pt x="242506" y="437864"/>
                    <a:pt x="242888" y="438055"/>
                  </a:cubicBezTo>
                  <a:lnTo>
                    <a:pt x="242888" y="438055"/>
                  </a:lnTo>
                  <a:lnTo>
                    <a:pt x="244221" y="438626"/>
                  </a:lnTo>
                  <a:lnTo>
                    <a:pt x="244221" y="438626"/>
                  </a:lnTo>
                  <a:lnTo>
                    <a:pt x="245554" y="439103"/>
                  </a:lnTo>
                  <a:lnTo>
                    <a:pt x="245554" y="439103"/>
                  </a:lnTo>
                  <a:lnTo>
                    <a:pt x="246888" y="439579"/>
                  </a:lnTo>
                  <a:lnTo>
                    <a:pt x="246888" y="439579"/>
                  </a:lnTo>
                  <a:lnTo>
                    <a:pt x="247174" y="439674"/>
                  </a:lnTo>
                  <a:cubicBezTo>
                    <a:pt x="247936" y="439864"/>
                    <a:pt x="248507" y="440055"/>
                    <a:pt x="249269" y="440341"/>
                  </a:cubicBezTo>
                  <a:lnTo>
                    <a:pt x="249555" y="440436"/>
                  </a:lnTo>
                  <a:lnTo>
                    <a:pt x="249555" y="440436"/>
                  </a:lnTo>
                  <a:lnTo>
                    <a:pt x="250888" y="440817"/>
                  </a:lnTo>
                  <a:lnTo>
                    <a:pt x="250888" y="440817"/>
                  </a:lnTo>
                  <a:lnTo>
                    <a:pt x="252222" y="441198"/>
                  </a:lnTo>
                  <a:lnTo>
                    <a:pt x="252222" y="441198"/>
                  </a:lnTo>
                  <a:lnTo>
                    <a:pt x="253651" y="441484"/>
                  </a:lnTo>
                  <a:lnTo>
                    <a:pt x="253651" y="441484"/>
                  </a:lnTo>
                  <a:cubicBezTo>
                    <a:pt x="254127" y="441579"/>
                    <a:pt x="254603" y="441674"/>
                    <a:pt x="255079" y="441770"/>
                  </a:cubicBezTo>
                  <a:lnTo>
                    <a:pt x="255079" y="441770"/>
                  </a:lnTo>
                  <a:lnTo>
                    <a:pt x="255365" y="441770"/>
                  </a:lnTo>
                  <a:cubicBezTo>
                    <a:pt x="256222" y="441865"/>
                    <a:pt x="256889" y="442055"/>
                    <a:pt x="257746" y="442151"/>
                  </a:cubicBezTo>
                  <a:lnTo>
                    <a:pt x="258032" y="442151"/>
                  </a:lnTo>
                  <a:lnTo>
                    <a:pt x="258032" y="442151"/>
                  </a:lnTo>
                  <a:lnTo>
                    <a:pt x="259461" y="442341"/>
                  </a:lnTo>
                  <a:lnTo>
                    <a:pt x="259461" y="442341"/>
                  </a:lnTo>
                  <a:lnTo>
                    <a:pt x="260890" y="442436"/>
                  </a:lnTo>
                  <a:lnTo>
                    <a:pt x="260890" y="442436"/>
                  </a:lnTo>
                  <a:lnTo>
                    <a:pt x="262318" y="442531"/>
                  </a:lnTo>
                  <a:lnTo>
                    <a:pt x="262318" y="442531"/>
                  </a:lnTo>
                  <a:lnTo>
                    <a:pt x="262795" y="442531"/>
                  </a:lnTo>
                  <a:cubicBezTo>
                    <a:pt x="263938" y="442531"/>
                    <a:pt x="264795" y="442627"/>
                    <a:pt x="265938" y="442627"/>
                  </a:cubicBezTo>
                  <a:lnTo>
                    <a:pt x="431768" y="442627"/>
                  </a:lnTo>
                  <a:lnTo>
                    <a:pt x="434054" y="442627"/>
                  </a:lnTo>
                  <a:cubicBezTo>
                    <a:pt x="467868" y="442627"/>
                    <a:pt x="496824" y="463487"/>
                    <a:pt x="509016" y="493014"/>
                  </a:cubicBezTo>
                  <a:lnTo>
                    <a:pt x="506349" y="345377"/>
                  </a:lnTo>
                  <a:cubicBezTo>
                    <a:pt x="505015" y="273463"/>
                    <a:pt x="439007" y="276606"/>
                    <a:pt x="423767" y="276130"/>
                  </a:cubicBezTo>
                  <a:lnTo>
                    <a:pt x="408622" y="276130"/>
                  </a:lnTo>
                  <a:cubicBezTo>
                    <a:pt x="376904" y="276130"/>
                    <a:pt x="350996" y="250222"/>
                    <a:pt x="350996" y="218504"/>
                  </a:cubicBezTo>
                  <a:lnTo>
                    <a:pt x="350996" y="198501"/>
                  </a:lnTo>
                  <a:cubicBezTo>
                    <a:pt x="350996" y="166783"/>
                    <a:pt x="376904" y="140875"/>
                    <a:pt x="408622" y="140875"/>
                  </a:cubicBezTo>
                  <a:lnTo>
                    <a:pt x="820769" y="140875"/>
                  </a:lnTo>
                  <a:lnTo>
                    <a:pt x="820769" y="0"/>
                  </a:lnTo>
                  <a:lnTo>
                    <a:pt x="189547" y="0"/>
                  </a:lnTo>
                  <a:lnTo>
                    <a:pt x="189547" y="96869"/>
                  </a:lnTo>
                  <a:cubicBezTo>
                    <a:pt x="189547" y="128588"/>
                    <a:pt x="163639" y="154496"/>
                    <a:pt x="131921" y="154496"/>
                  </a:cubicBezTo>
                  <a:lnTo>
                    <a:pt x="0" y="154496"/>
                  </a:lnTo>
                  <a:lnTo>
                    <a:pt x="0" y="154210"/>
                  </a:lnTo>
                  <a:close/>
                  <a:moveTo>
                    <a:pt x="207740" y="384905"/>
                  </a:moveTo>
                  <a:lnTo>
                    <a:pt x="207740" y="384905"/>
                  </a:lnTo>
                  <a:lnTo>
                    <a:pt x="207740" y="384905"/>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2" name="Freeform: Shape 81">
              <a:extLst>
                <a:ext uri="{FF2B5EF4-FFF2-40B4-BE49-F238E27FC236}">
                  <a16:creationId xmlns:a16="http://schemas.microsoft.com/office/drawing/2014/main" id="{2A319A01-1506-48E7-8264-66BC09F1C34C}"/>
                </a:ext>
              </a:extLst>
            </p:cNvPr>
            <p:cNvSpPr/>
            <p:nvPr/>
          </p:nvSpPr>
          <p:spPr>
            <a:xfrm>
              <a:off x="5452983" y="5721461"/>
              <a:ext cx="448627" cy="135254"/>
            </a:xfrm>
            <a:custGeom>
              <a:avLst/>
              <a:gdLst>
                <a:gd name="connsiteX0" fmla="*/ 0 w 448627"/>
                <a:gd name="connsiteY0" fmla="*/ 57626 h 135254"/>
                <a:gd name="connsiteX1" fmla="*/ 0 w 448627"/>
                <a:gd name="connsiteY1" fmla="*/ 77628 h 135254"/>
                <a:gd name="connsiteX2" fmla="*/ 57626 w 448627"/>
                <a:gd name="connsiteY2" fmla="*/ 135255 h 135254"/>
                <a:gd name="connsiteX3" fmla="*/ 391001 w 448627"/>
                <a:gd name="connsiteY3" fmla="*/ 135255 h 135254"/>
                <a:gd name="connsiteX4" fmla="*/ 448627 w 448627"/>
                <a:gd name="connsiteY4" fmla="*/ 77628 h 135254"/>
                <a:gd name="connsiteX5" fmla="*/ 448627 w 448627"/>
                <a:gd name="connsiteY5" fmla="*/ 57626 h 135254"/>
                <a:gd name="connsiteX6" fmla="*/ 391001 w 448627"/>
                <a:gd name="connsiteY6" fmla="*/ 0 h 135254"/>
                <a:gd name="connsiteX7" fmla="*/ 57626 w 448627"/>
                <a:gd name="connsiteY7" fmla="*/ 0 h 135254"/>
                <a:gd name="connsiteX8" fmla="*/ 0 w 448627"/>
                <a:gd name="connsiteY8" fmla="*/ 57626 h 1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8627" h="135254">
                  <a:moveTo>
                    <a:pt x="0" y="57626"/>
                  </a:moveTo>
                  <a:lnTo>
                    <a:pt x="0" y="77628"/>
                  </a:lnTo>
                  <a:cubicBezTo>
                    <a:pt x="0" y="109347"/>
                    <a:pt x="25908" y="135255"/>
                    <a:pt x="57626" y="135255"/>
                  </a:cubicBezTo>
                  <a:lnTo>
                    <a:pt x="391001" y="135255"/>
                  </a:lnTo>
                  <a:cubicBezTo>
                    <a:pt x="422720" y="135255"/>
                    <a:pt x="448627" y="109347"/>
                    <a:pt x="448627" y="77628"/>
                  </a:cubicBezTo>
                  <a:lnTo>
                    <a:pt x="448627" y="57626"/>
                  </a:lnTo>
                  <a:cubicBezTo>
                    <a:pt x="448627" y="25908"/>
                    <a:pt x="422720" y="0"/>
                    <a:pt x="391001" y="0"/>
                  </a:cubicBezTo>
                  <a:lnTo>
                    <a:pt x="57626" y="0"/>
                  </a:lnTo>
                  <a:cubicBezTo>
                    <a:pt x="26003" y="0"/>
                    <a:pt x="0" y="25908"/>
                    <a:pt x="0" y="57626"/>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3" name="Freeform: Shape 82">
              <a:extLst>
                <a:ext uri="{FF2B5EF4-FFF2-40B4-BE49-F238E27FC236}">
                  <a16:creationId xmlns:a16="http://schemas.microsoft.com/office/drawing/2014/main" id="{ACC3D5D9-F647-479C-8F4E-492E0219DACE}"/>
                </a:ext>
              </a:extLst>
            </p:cNvPr>
            <p:cNvSpPr/>
            <p:nvPr/>
          </p:nvSpPr>
          <p:spPr>
            <a:xfrm>
              <a:off x="4806046" y="4414821"/>
              <a:ext cx="945927" cy="1170241"/>
            </a:xfrm>
            <a:custGeom>
              <a:avLst/>
              <a:gdLst>
                <a:gd name="connsiteX0" fmla="*/ 168402 w 945927"/>
                <a:gd name="connsiteY0" fmla="*/ 288131 h 1170241"/>
                <a:gd name="connsiteX1" fmla="*/ 168402 w 945927"/>
                <a:gd name="connsiteY1" fmla="*/ 520827 h 1170241"/>
                <a:gd name="connsiteX2" fmla="*/ 110776 w 945927"/>
                <a:gd name="connsiteY2" fmla="*/ 578453 h 1170241"/>
                <a:gd name="connsiteX3" fmla="*/ 0 w 945927"/>
                <a:gd name="connsiteY3" fmla="*/ 578453 h 1170241"/>
                <a:gd name="connsiteX4" fmla="*/ 0 w 945927"/>
                <a:gd name="connsiteY4" fmla="*/ 664083 h 1170241"/>
                <a:gd name="connsiteX5" fmla="*/ 0 w 945927"/>
                <a:gd name="connsiteY5" fmla="*/ 665607 h 1170241"/>
                <a:gd name="connsiteX6" fmla="*/ 0 w 945927"/>
                <a:gd name="connsiteY6" fmla="*/ 665607 h 1170241"/>
                <a:gd name="connsiteX7" fmla="*/ 95 w 945927"/>
                <a:gd name="connsiteY7" fmla="*/ 667036 h 1170241"/>
                <a:gd name="connsiteX8" fmla="*/ 95 w 945927"/>
                <a:gd name="connsiteY8" fmla="*/ 667036 h 1170241"/>
                <a:gd name="connsiteX9" fmla="*/ 190 w 945927"/>
                <a:gd name="connsiteY9" fmla="*/ 668465 h 1170241"/>
                <a:gd name="connsiteX10" fmla="*/ 190 w 945927"/>
                <a:gd name="connsiteY10" fmla="*/ 668465 h 1170241"/>
                <a:gd name="connsiteX11" fmla="*/ 286 w 945927"/>
                <a:gd name="connsiteY11" fmla="*/ 669893 h 1170241"/>
                <a:gd name="connsiteX12" fmla="*/ 286 w 945927"/>
                <a:gd name="connsiteY12" fmla="*/ 669893 h 1170241"/>
                <a:gd name="connsiteX13" fmla="*/ 476 w 945927"/>
                <a:gd name="connsiteY13" fmla="*/ 671322 h 1170241"/>
                <a:gd name="connsiteX14" fmla="*/ 476 w 945927"/>
                <a:gd name="connsiteY14" fmla="*/ 671322 h 1170241"/>
                <a:gd name="connsiteX15" fmla="*/ 667 w 945927"/>
                <a:gd name="connsiteY15" fmla="*/ 672751 h 1170241"/>
                <a:gd name="connsiteX16" fmla="*/ 667 w 945927"/>
                <a:gd name="connsiteY16" fmla="*/ 672751 h 1170241"/>
                <a:gd name="connsiteX17" fmla="*/ 29623 w 945927"/>
                <a:gd name="connsiteY17" fmla="*/ 714375 h 1170241"/>
                <a:gd name="connsiteX18" fmla="*/ 30194 w 945927"/>
                <a:gd name="connsiteY18" fmla="*/ 714661 h 1170241"/>
                <a:gd name="connsiteX19" fmla="*/ 30194 w 945927"/>
                <a:gd name="connsiteY19" fmla="*/ 714661 h 1170241"/>
                <a:gd name="connsiteX20" fmla="*/ 31432 w 945927"/>
                <a:gd name="connsiteY20" fmla="*/ 715328 h 1170241"/>
                <a:gd name="connsiteX21" fmla="*/ 31432 w 945927"/>
                <a:gd name="connsiteY21" fmla="*/ 715328 h 1170241"/>
                <a:gd name="connsiteX22" fmla="*/ 32671 w 945927"/>
                <a:gd name="connsiteY22" fmla="*/ 715994 h 1170241"/>
                <a:gd name="connsiteX23" fmla="*/ 32671 w 945927"/>
                <a:gd name="connsiteY23" fmla="*/ 715994 h 1170241"/>
                <a:gd name="connsiteX24" fmla="*/ 33909 w 945927"/>
                <a:gd name="connsiteY24" fmla="*/ 716566 h 1170241"/>
                <a:gd name="connsiteX25" fmla="*/ 33909 w 945927"/>
                <a:gd name="connsiteY25" fmla="*/ 716566 h 1170241"/>
                <a:gd name="connsiteX26" fmla="*/ 35147 w 945927"/>
                <a:gd name="connsiteY26" fmla="*/ 717137 h 1170241"/>
                <a:gd name="connsiteX27" fmla="*/ 35147 w 945927"/>
                <a:gd name="connsiteY27" fmla="*/ 717137 h 1170241"/>
                <a:gd name="connsiteX28" fmla="*/ 36481 w 945927"/>
                <a:gd name="connsiteY28" fmla="*/ 717709 h 1170241"/>
                <a:gd name="connsiteX29" fmla="*/ 36481 w 945927"/>
                <a:gd name="connsiteY29" fmla="*/ 717709 h 1170241"/>
                <a:gd name="connsiteX30" fmla="*/ 37814 w 945927"/>
                <a:gd name="connsiteY30" fmla="*/ 718185 h 1170241"/>
                <a:gd name="connsiteX31" fmla="*/ 37814 w 945927"/>
                <a:gd name="connsiteY31" fmla="*/ 718185 h 1170241"/>
                <a:gd name="connsiteX32" fmla="*/ 39148 w 945927"/>
                <a:gd name="connsiteY32" fmla="*/ 718661 h 1170241"/>
                <a:gd name="connsiteX33" fmla="*/ 39148 w 945927"/>
                <a:gd name="connsiteY33" fmla="*/ 718661 h 1170241"/>
                <a:gd name="connsiteX34" fmla="*/ 39433 w 945927"/>
                <a:gd name="connsiteY34" fmla="*/ 718756 h 1170241"/>
                <a:gd name="connsiteX35" fmla="*/ 41529 w 945927"/>
                <a:gd name="connsiteY35" fmla="*/ 719423 h 1170241"/>
                <a:gd name="connsiteX36" fmla="*/ 41815 w 945927"/>
                <a:gd name="connsiteY36" fmla="*/ 719519 h 1170241"/>
                <a:gd name="connsiteX37" fmla="*/ 41815 w 945927"/>
                <a:gd name="connsiteY37" fmla="*/ 719519 h 1170241"/>
                <a:gd name="connsiteX38" fmla="*/ 43148 w 945927"/>
                <a:gd name="connsiteY38" fmla="*/ 719899 h 1170241"/>
                <a:gd name="connsiteX39" fmla="*/ 43148 w 945927"/>
                <a:gd name="connsiteY39" fmla="*/ 719899 h 1170241"/>
                <a:gd name="connsiteX40" fmla="*/ 44482 w 945927"/>
                <a:gd name="connsiteY40" fmla="*/ 720280 h 1170241"/>
                <a:gd name="connsiteX41" fmla="*/ 44482 w 945927"/>
                <a:gd name="connsiteY41" fmla="*/ 720280 h 1170241"/>
                <a:gd name="connsiteX42" fmla="*/ 45910 w 945927"/>
                <a:gd name="connsiteY42" fmla="*/ 720566 h 1170241"/>
                <a:gd name="connsiteX43" fmla="*/ 45910 w 945927"/>
                <a:gd name="connsiteY43" fmla="*/ 720566 h 1170241"/>
                <a:gd name="connsiteX44" fmla="*/ 47339 w 945927"/>
                <a:gd name="connsiteY44" fmla="*/ 720852 h 1170241"/>
                <a:gd name="connsiteX45" fmla="*/ 47339 w 945927"/>
                <a:gd name="connsiteY45" fmla="*/ 720852 h 1170241"/>
                <a:gd name="connsiteX46" fmla="*/ 47625 w 945927"/>
                <a:gd name="connsiteY46" fmla="*/ 720852 h 1170241"/>
                <a:gd name="connsiteX47" fmla="*/ 50006 w 945927"/>
                <a:gd name="connsiteY47" fmla="*/ 721233 h 1170241"/>
                <a:gd name="connsiteX48" fmla="*/ 50292 w 945927"/>
                <a:gd name="connsiteY48" fmla="*/ 721233 h 1170241"/>
                <a:gd name="connsiteX49" fmla="*/ 50292 w 945927"/>
                <a:gd name="connsiteY49" fmla="*/ 721233 h 1170241"/>
                <a:gd name="connsiteX50" fmla="*/ 51721 w 945927"/>
                <a:gd name="connsiteY50" fmla="*/ 721424 h 1170241"/>
                <a:gd name="connsiteX51" fmla="*/ 51721 w 945927"/>
                <a:gd name="connsiteY51" fmla="*/ 721424 h 1170241"/>
                <a:gd name="connsiteX52" fmla="*/ 53149 w 945927"/>
                <a:gd name="connsiteY52" fmla="*/ 721518 h 1170241"/>
                <a:gd name="connsiteX53" fmla="*/ 53149 w 945927"/>
                <a:gd name="connsiteY53" fmla="*/ 721518 h 1170241"/>
                <a:gd name="connsiteX54" fmla="*/ 54578 w 945927"/>
                <a:gd name="connsiteY54" fmla="*/ 721614 h 1170241"/>
                <a:gd name="connsiteX55" fmla="*/ 54578 w 945927"/>
                <a:gd name="connsiteY55" fmla="*/ 721614 h 1170241"/>
                <a:gd name="connsiteX56" fmla="*/ 55054 w 945927"/>
                <a:gd name="connsiteY56" fmla="*/ 721614 h 1170241"/>
                <a:gd name="connsiteX57" fmla="*/ 58198 w 945927"/>
                <a:gd name="connsiteY57" fmla="*/ 721709 h 1170241"/>
                <a:gd name="connsiteX58" fmla="*/ 77629 w 945927"/>
                <a:gd name="connsiteY58" fmla="*/ 721709 h 1170241"/>
                <a:gd name="connsiteX59" fmla="*/ 84582 w 945927"/>
                <a:gd name="connsiteY59" fmla="*/ 721709 h 1170241"/>
                <a:gd name="connsiteX60" fmla="*/ 165545 w 945927"/>
                <a:gd name="connsiteY60" fmla="*/ 802672 h 1170241"/>
                <a:gd name="connsiteX61" fmla="*/ 165545 w 945927"/>
                <a:gd name="connsiteY61" fmla="*/ 812483 h 1170241"/>
                <a:gd name="connsiteX62" fmla="*/ 165545 w 945927"/>
                <a:gd name="connsiteY62" fmla="*/ 814006 h 1170241"/>
                <a:gd name="connsiteX63" fmla="*/ 165545 w 945927"/>
                <a:gd name="connsiteY63" fmla="*/ 814006 h 1170241"/>
                <a:gd name="connsiteX64" fmla="*/ 165640 w 945927"/>
                <a:gd name="connsiteY64" fmla="*/ 815435 h 1170241"/>
                <a:gd name="connsiteX65" fmla="*/ 165640 w 945927"/>
                <a:gd name="connsiteY65" fmla="*/ 815435 h 1170241"/>
                <a:gd name="connsiteX66" fmla="*/ 165735 w 945927"/>
                <a:gd name="connsiteY66" fmla="*/ 816864 h 1170241"/>
                <a:gd name="connsiteX67" fmla="*/ 165735 w 945927"/>
                <a:gd name="connsiteY67" fmla="*/ 816864 h 1170241"/>
                <a:gd name="connsiteX68" fmla="*/ 165830 w 945927"/>
                <a:gd name="connsiteY68" fmla="*/ 818293 h 1170241"/>
                <a:gd name="connsiteX69" fmla="*/ 165830 w 945927"/>
                <a:gd name="connsiteY69" fmla="*/ 818293 h 1170241"/>
                <a:gd name="connsiteX70" fmla="*/ 166021 w 945927"/>
                <a:gd name="connsiteY70" fmla="*/ 819721 h 1170241"/>
                <a:gd name="connsiteX71" fmla="*/ 166021 w 945927"/>
                <a:gd name="connsiteY71" fmla="*/ 819721 h 1170241"/>
                <a:gd name="connsiteX72" fmla="*/ 166211 w 945927"/>
                <a:gd name="connsiteY72" fmla="*/ 821150 h 1170241"/>
                <a:gd name="connsiteX73" fmla="*/ 166211 w 945927"/>
                <a:gd name="connsiteY73" fmla="*/ 821150 h 1170241"/>
                <a:gd name="connsiteX74" fmla="*/ 166497 w 945927"/>
                <a:gd name="connsiteY74" fmla="*/ 822579 h 1170241"/>
                <a:gd name="connsiteX75" fmla="*/ 166497 w 945927"/>
                <a:gd name="connsiteY75" fmla="*/ 822579 h 1170241"/>
                <a:gd name="connsiteX76" fmla="*/ 166783 w 945927"/>
                <a:gd name="connsiteY76" fmla="*/ 824008 h 1170241"/>
                <a:gd name="connsiteX77" fmla="*/ 166783 w 945927"/>
                <a:gd name="connsiteY77" fmla="*/ 824008 h 1170241"/>
                <a:gd name="connsiteX78" fmla="*/ 167068 w 945927"/>
                <a:gd name="connsiteY78" fmla="*/ 825437 h 1170241"/>
                <a:gd name="connsiteX79" fmla="*/ 167068 w 945927"/>
                <a:gd name="connsiteY79" fmla="*/ 825437 h 1170241"/>
                <a:gd name="connsiteX80" fmla="*/ 167449 w 945927"/>
                <a:gd name="connsiteY80" fmla="*/ 826865 h 1170241"/>
                <a:gd name="connsiteX81" fmla="*/ 167449 w 945927"/>
                <a:gd name="connsiteY81" fmla="*/ 826865 h 1170241"/>
                <a:gd name="connsiteX82" fmla="*/ 167830 w 945927"/>
                <a:gd name="connsiteY82" fmla="*/ 828199 h 1170241"/>
                <a:gd name="connsiteX83" fmla="*/ 167830 w 945927"/>
                <a:gd name="connsiteY83" fmla="*/ 828199 h 1170241"/>
                <a:gd name="connsiteX84" fmla="*/ 168211 w 945927"/>
                <a:gd name="connsiteY84" fmla="*/ 829532 h 1170241"/>
                <a:gd name="connsiteX85" fmla="*/ 168211 w 945927"/>
                <a:gd name="connsiteY85" fmla="*/ 829532 h 1170241"/>
                <a:gd name="connsiteX86" fmla="*/ 168687 w 945927"/>
                <a:gd name="connsiteY86" fmla="*/ 830866 h 1170241"/>
                <a:gd name="connsiteX87" fmla="*/ 168687 w 945927"/>
                <a:gd name="connsiteY87" fmla="*/ 830866 h 1170241"/>
                <a:gd name="connsiteX88" fmla="*/ 169164 w 945927"/>
                <a:gd name="connsiteY88" fmla="*/ 832199 h 1170241"/>
                <a:gd name="connsiteX89" fmla="*/ 169164 w 945927"/>
                <a:gd name="connsiteY89" fmla="*/ 832199 h 1170241"/>
                <a:gd name="connsiteX90" fmla="*/ 169640 w 945927"/>
                <a:gd name="connsiteY90" fmla="*/ 833533 h 1170241"/>
                <a:gd name="connsiteX91" fmla="*/ 169640 w 945927"/>
                <a:gd name="connsiteY91" fmla="*/ 833533 h 1170241"/>
                <a:gd name="connsiteX92" fmla="*/ 170212 w 945927"/>
                <a:gd name="connsiteY92" fmla="*/ 834866 h 1170241"/>
                <a:gd name="connsiteX93" fmla="*/ 170212 w 945927"/>
                <a:gd name="connsiteY93" fmla="*/ 834866 h 1170241"/>
                <a:gd name="connsiteX94" fmla="*/ 170783 w 945927"/>
                <a:gd name="connsiteY94" fmla="*/ 836105 h 1170241"/>
                <a:gd name="connsiteX95" fmla="*/ 170783 w 945927"/>
                <a:gd name="connsiteY95" fmla="*/ 836105 h 1170241"/>
                <a:gd name="connsiteX96" fmla="*/ 171355 w 945927"/>
                <a:gd name="connsiteY96" fmla="*/ 837343 h 1170241"/>
                <a:gd name="connsiteX97" fmla="*/ 171355 w 945927"/>
                <a:gd name="connsiteY97" fmla="*/ 837343 h 1170241"/>
                <a:gd name="connsiteX98" fmla="*/ 172021 w 945927"/>
                <a:gd name="connsiteY98" fmla="*/ 838581 h 1170241"/>
                <a:gd name="connsiteX99" fmla="*/ 172021 w 945927"/>
                <a:gd name="connsiteY99" fmla="*/ 838581 h 1170241"/>
                <a:gd name="connsiteX100" fmla="*/ 172688 w 945927"/>
                <a:gd name="connsiteY100" fmla="*/ 839819 h 1170241"/>
                <a:gd name="connsiteX101" fmla="*/ 172688 w 945927"/>
                <a:gd name="connsiteY101" fmla="*/ 839819 h 1170241"/>
                <a:gd name="connsiteX102" fmla="*/ 173355 w 945927"/>
                <a:gd name="connsiteY102" fmla="*/ 841058 h 1170241"/>
                <a:gd name="connsiteX103" fmla="*/ 173355 w 945927"/>
                <a:gd name="connsiteY103" fmla="*/ 841058 h 1170241"/>
                <a:gd name="connsiteX104" fmla="*/ 174021 w 945927"/>
                <a:gd name="connsiteY104" fmla="*/ 842296 h 1170241"/>
                <a:gd name="connsiteX105" fmla="*/ 174021 w 945927"/>
                <a:gd name="connsiteY105" fmla="*/ 842296 h 1170241"/>
                <a:gd name="connsiteX106" fmla="*/ 174784 w 945927"/>
                <a:gd name="connsiteY106" fmla="*/ 843439 h 1170241"/>
                <a:gd name="connsiteX107" fmla="*/ 174784 w 945927"/>
                <a:gd name="connsiteY107" fmla="*/ 843439 h 1170241"/>
                <a:gd name="connsiteX108" fmla="*/ 175546 w 945927"/>
                <a:gd name="connsiteY108" fmla="*/ 844582 h 1170241"/>
                <a:gd name="connsiteX109" fmla="*/ 175546 w 945927"/>
                <a:gd name="connsiteY109" fmla="*/ 844582 h 1170241"/>
                <a:gd name="connsiteX110" fmla="*/ 176308 w 945927"/>
                <a:gd name="connsiteY110" fmla="*/ 845725 h 1170241"/>
                <a:gd name="connsiteX111" fmla="*/ 176308 w 945927"/>
                <a:gd name="connsiteY111" fmla="*/ 845725 h 1170241"/>
                <a:gd name="connsiteX112" fmla="*/ 177165 w 945927"/>
                <a:gd name="connsiteY112" fmla="*/ 846868 h 1170241"/>
                <a:gd name="connsiteX113" fmla="*/ 177165 w 945927"/>
                <a:gd name="connsiteY113" fmla="*/ 846868 h 1170241"/>
                <a:gd name="connsiteX114" fmla="*/ 178022 w 945927"/>
                <a:gd name="connsiteY114" fmla="*/ 848011 h 1170241"/>
                <a:gd name="connsiteX115" fmla="*/ 178022 w 945927"/>
                <a:gd name="connsiteY115" fmla="*/ 848011 h 1170241"/>
                <a:gd name="connsiteX116" fmla="*/ 178879 w 945927"/>
                <a:gd name="connsiteY116" fmla="*/ 849058 h 1170241"/>
                <a:gd name="connsiteX117" fmla="*/ 178879 w 945927"/>
                <a:gd name="connsiteY117" fmla="*/ 849058 h 1170241"/>
                <a:gd name="connsiteX118" fmla="*/ 179737 w 945927"/>
                <a:gd name="connsiteY118" fmla="*/ 850106 h 1170241"/>
                <a:gd name="connsiteX119" fmla="*/ 179737 w 945927"/>
                <a:gd name="connsiteY119" fmla="*/ 850106 h 1170241"/>
                <a:gd name="connsiteX120" fmla="*/ 180689 w 945927"/>
                <a:gd name="connsiteY120" fmla="*/ 851154 h 1170241"/>
                <a:gd name="connsiteX121" fmla="*/ 180689 w 945927"/>
                <a:gd name="connsiteY121" fmla="*/ 851154 h 1170241"/>
                <a:gd name="connsiteX122" fmla="*/ 181642 w 945927"/>
                <a:gd name="connsiteY122" fmla="*/ 852202 h 1170241"/>
                <a:gd name="connsiteX123" fmla="*/ 181642 w 945927"/>
                <a:gd name="connsiteY123" fmla="*/ 852202 h 1170241"/>
                <a:gd name="connsiteX124" fmla="*/ 182594 w 945927"/>
                <a:gd name="connsiteY124" fmla="*/ 853154 h 1170241"/>
                <a:gd name="connsiteX125" fmla="*/ 182594 w 945927"/>
                <a:gd name="connsiteY125" fmla="*/ 853154 h 1170241"/>
                <a:gd name="connsiteX126" fmla="*/ 183546 w 945927"/>
                <a:gd name="connsiteY126" fmla="*/ 854107 h 1170241"/>
                <a:gd name="connsiteX127" fmla="*/ 183546 w 945927"/>
                <a:gd name="connsiteY127" fmla="*/ 854107 h 1170241"/>
                <a:gd name="connsiteX128" fmla="*/ 184595 w 945927"/>
                <a:gd name="connsiteY128" fmla="*/ 855059 h 1170241"/>
                <a:gd name="connsiteX129" fmla="*/ 184595 w 945927"/>
                <a:gd name="connsiteY129" fmla="*/ 855059 h 1170241"/>
                <a:gd name="connsiteX130" fmla="*/ 185642 w 945927"/>
                <a:gd name="connsiteY130" fmla="*/ 856011 h 1170241"/>
                <a:gd name="connsiteX131" fmla="*/ 185642 w 945927"/>
                <a:gd name="connsiteY131" fmla="*/ 856011 h 1170241"/>
                <a:gd name="connsiteX132" fmla="*/ 186690 w 945927"/>
                <a:gd name="connsiteY132" fmla="*/ 856869 h 1170241"/>
                <a:gd name="connsiteX133" fmla="*/ 186690 w 945927"/>
                <a:gd name="connsiteY133" fmla="*/ 856869 h 1170241"/>
                <a:gd name="connsiteX134" fmla="*/ 187737 w 945927"/>
                <a:gd name="connsiteY134" fmla="*/ 857726 h 1170241"/>
                <a:gd name="connsiteX135" fmla="*/ 187737 w 945927"/>
                <a:gd name="connsiteY135" fmla="*/ 857726 h 1170241"/>
                <a:gd name="connsiteX136" fmla="*/ 188786 w 945927"/>
                <a:gd name="connsiteY136" fmla="*/ 858583 h 1170241"/>
                <a:gd name="connsiteX137" fmla="*/ 188786 w 945927"/>
                <a:gd name="connsiteY137" fmla="*/ 858583 h 1170241"/>
                <a:gd name="connsiteX138" fmla="*/ 189929 w 945927"/>
                <a:gd name="connsiteY138" fmla="*/ 859441 h 1170241"/>
                <a:gd name="connsiteX139" fmla="*/ 189929 w 945927"/>
                <a:gd name="connsiteY139" fmla="*/ 859441 h 1170241"/>
                <a:gd name="connsiteX140" fmla="*/ 191071 w 945927"/>
                <a:gd name="connsiteY140" fmla="*/ 860202 h 1170241"/>
                <a:gd name="connsiteX141" fmla="*/ 191071 w 945927"/>
                <a:gd name="connsiteY141" fmla="*/ 860202 h 1170241"/>
                <a:gd name="connsiteX142" fmla="*/ 192214 w 945927"/>
                <a:gd name="connsiteY142" fmla="*/ 860965 h 1170241"/>
                <a:gd name="connsiteX143" fmla="*/ 192214 w 945927"/>
                <a:gd name="connsiteY143" fmla="*/ 860965 h 1170241"/>
                <a:gd name="connsiteX144" fmla="*/ 193357 w 945927"/>
                <a:gd name="connsiteY144" fmla="*/ 861727 h 1170241"/>
                <a:gd name="connsiteX145" fmla="*/ 193357 w 945927"/>
                <a:gd name="connsiteY145" fmla="*/ 861727 h 1170241"/>
                <a:gd name="connsiteX146" fmla="*/ 194596 w 945927"/>
                <a:gd name="connsiteY146" fmla="*/ 862394 h 1170241"/>
                <a:gd name="connsiteX147" fmla="*/ 194596 w 945927"/>
                <a:gd name="connsiteY147" fmla="*/ 862394 h 1170241"/>
                <a:gd name="connsiteX148" fmla="*/ 195834 w 945927"/>
                <a:gd name="connsiteY148" fmla="*/ 863060 h 1170241"/>
                <a:gd name="connsiteX149" fmla="*/ 195834 w 945927"/>
                <a:gd name="connsiteY149" fmla="*/ 863060 h 1170241"/>
                <a:gd name="connsiteX150" fmla="*/ 197072 w 945927"/>
                <a:gd name="connsiteY150" fmla="*/ 863727 h 1170241"/>
                <a:gd name="connsiteX151" fmla="*/ 197072 w 945927"/>
                <a:gd name="connsiteY151" fmla="*/ 863727 h 1170241"/>
                <a:gd name="connsiteX152" fmla="*/ 198311 w 945927"/>
                <a:gd name="connsiteY152" fmla="*/ 864393 h 1170241"/>
                <a:gd name="connsiteX153" fmla="*/ 198311 w 945927"/>
                <a:gd name="connsiteY153" fmla="*/ 864393 h 1170241"/>
                <a:gd name="connsiteX154" fmla="*/ 199549 w 945927"/>
                <a:gd name="connsiteY154" fmla="*/ 864965 h 1170241"/>
                <a:gd name="connsiteX155" fmla="*/ 199549 w 945927"/>
                <a:gd name="connsiteY155" fmla="*/ 864965 h 1170241"/>
                <a:gd name="connsiteX156" fmla="*/ 200787 w 945927"/>
                <a:gd name="connsiteY156" fmla="*/ 865536 h 1170241"/>
                <a:gd name="connsiteX157" fmla="*/ 200787 w 945927"/>
                <a:gd name="connsiteY157" fmla="*/ 865536 h 1170241"/>
                <a:gd name="connsiteX158" fmla="*/ 202120 w 945927"/>
                <a:gd name="connsiteY158" fmla="*/ 866109 h 1170241"/>
                <a:gd name="connsiteX159" fmla="*/ 202120 w 945927"/>
                <a:gd name="connsiteY159" fmla="*/ 866109 h 1170241"/>
                <a:gd name="connsiteX160" fmla="*/ 203454 w 945927"/>
                <a:gd name="connsiteY160" fmla="*/ 866585 h 1170241"/>
                <a:gd name="connsiteX161" fmla="*/ 203454 w 945927"/>
                <a:gd name="connsiteY161" fmla="*/ 866585 h 1170241"/>
                <a:gd name="connsiteX162" fmla="*/ 204788 w 945927"/>
                <a:gd name="connsiteY162" fmla="*/ 867061 h 1170241"/>
                <a:gd name="connsiteX163" fmla="*/ 204788 w 945927"/>
                <a:gd name="connsiteY163" fmla="*/ 867061 h 1170241"/>
                <a:gd name="connsiteX164" fmla="*/ 206121 w 945927"/>
                <a:gd name="connsiteY164" fmla="*/ 867537 h 1170241"/>
                <a:gd name="connsiteX165" fmla="*/ 206121 w 945927"/>
                <a:gd name="connsiteY165" fmla="*/ 867537 h 1170241"/>
                <a:gd name="connsiteX166" fmla="*/ 207454 w 945927"/>
                <a:gd name="connsiteY166" fmla="*/ 867918 h 1170241"/>
                <a:gd name="connsiteX167" fmla="*/ 207454 w 945927"/>
                <a:gd name="connsiteY167" fmla="*/ 867918 h 1170241"/>
                <a:gd name="connsiteX168" fmla="*/ 208788 w 945927"/>
                <a:gd name="connsiteY168" fmla="*/ 868299 h 1170241"/>
                <a:gd name="connsiteX169" fmla="*/ 208788 w 945927"/>
                <a:gd name="connsiteY169" fmla="*/ 868299 h 1170241"/>
                <a:gd name="connsiteX170" fmla="*/ 210121 w 945927"/>
                <a:gd name="connsiteY170" fmla="*/ 868680 h 1170241"/>
                <a:gd name="connsiteX171" fmla="*/ 210121 w 945927"/>
                <a:gd name="connsiteY171" fmla="*/ 868680 h 1170241"/>
                <a:gd name="connsiteX172" fmla="*/ 211550 w 945927"/>
                <a:gd name="connsiteY172" fmla="*/ 868966 h 1170241"/>
                <a:gd name="connsiteX173" fmla="*/ 211550 w 945927"/>
                <a:gd name="connsiteY173" fmla="*/ 868966 h 1170241"/>
                <a:gd name="connsiteX174" fmla="*/ 212979 w 945927"/>
                <a:gd name="connsiteY174" fmla="*/ 869251 h 1170241"/>
                <a:gd name="connsiteX175" fmla="*/ 212979 w 945927"/>
                <a:gd name="connsiteY175" fmla="*/ 869251 h 1170241"/>
                <a:gd name="connsiteX176" fmla="*/ 214408 w 945927"/>
                <a:gd name="connsiteY176" fmla="*/ 869537 h 1170241"/>
                <a:gd name="connsiteX177" fmla="*/ 214408 w 945927"/>
                <a:gd name="connsiteY177" fmla="*/ 869537 h 1170241"/>
                <a:gd name="connsiteX178" fmla="*/ 215836 w 945927"/>
                <a:gd name="connsiteY178" fmla="*/ 869727 h 1170241"/>
                <a:gd name="connsiteX179" fmla="*/ 215836 w 945927"/>
                <a:gd name="connsiteY179" fmla="*/ 869727 h 1170241"/>
                <a:gd name="connsiteX180" fmla="*/ 217265 w 945927"/>
                <a:gd name="connsiteY180" fmla="*/ 869918 h 1170241"/>
                <a:gd name="connsiteX181" fmla="*/ 217265 w 945927"/>
                <a:gd name="connsiteY181" fmla="*/ 869918 h 1170241"/>
                <a:gd name="connsiteX182" fmla="*/ 218694 w 945927"/>
                <a:gd name="connsiteY182" fmla="*/ 870013 h 1170241"/>
                <a:gd name="connsiteX183" fmla="*/ 218694 w 945927"/>
                <a:gd name="connsiteY183" fmla="*/ 870013 h 1170241"/>
                <a:gd name="connsiteX184" fmla="*/ 220123 w 945927"/>
                <a:gd name="connsiteY184" fmla="*/ 870109 h 1170241"/>
                <a:gd name="connsiteX185" fmla="*/ 220123 w 945927"/>
                <a:gd name="connsiteY185" fmla="*/ 870109 h 1170241"/>
                <a:gd name="connsiteX186" fmla="*/ 220599 w 945927"/>
                <a:gd name="connsiteY186" fmla="*/ 870109 h 1170241"/>
                <a:gd name="connsiteX187" fmla="*/ 223742 w 945927"/>
                <a:gd name="connsiteY187" fmla="*/ 870204 h 1170241"/>
                <a:gd name="connsiteX188" fmla="*/ 236505 w 945927"/>
                <a:gd name="connsiteY188" fmla="*/ 870204 h 1170241"/>
                <a:gd name="connsiteX189" fmla="*/ 251270 w 945927"/>
                <a:gd name="connsiteY189" fmla="*/ 870204 h 1170241"/>
                <a:gd name="connsiteX190" fmla="*/ 332232 w 945927"/>
                <a:gd name="connsiteY190" fmla="*/ 951167 h 1170241"/>
                <a:gd name="connsiteX191" fmla="*/ 332232 w 945927"/>
                <a:gd name="connsiteY191" fmla="*/ 1014508 h 1170241"/>
                <a:gd name="connsiteX192" fmla="*/ 332232 w 945927"/>
                <a:gd name="connsiteY192" fmla="*/ 1109472 h 1170241"/>
                <a:gd name="connsiteX193" fmla="*/ 332232 w 945927"/>
                <a:gd name="connsiteY193" fmla="*/ 1112615 h 1170241"/>
                <a:gd name="connsiteX194" fmla="*/ 389858 w 945927"/>
                <a:gd name="connsiteY194" fmla="*/ 1170242 h 1170241"/>
                <a:gd name="connsiteX195" fmla="*/ 564737 w 945927"/>
                <a:gd name="connsiteY195" fmla="*/ 1170242 h 1170241"/>
                <a:gd name="connsiteX196" fmla="*/ 622363 w 945927"/>
                <a:gd name="connsiteY196" fmla="*/ 1112615 h 1170241"/>
                <a:gd name="connsiteX197" fmla="*/ 622363 w 945927"/>
                <a:gd name="connsiteY197" fmla="*/ 1104519 h 1170241"/>
                <a:gd name="connsiteX198" fmla="*/ 624364 w 945927"/>
                <a:gd name="connsiteY198" fmla="*/ 600646 h 1170241"/>
                <a:gd name="connsiteX199" fmla="*/ 572928 w 945927"/>
                <a:gd name="connsiteY199" fmla="*/ 559403 h 1170241"/>
                <a:gd name="connsiteX200" fmla="*/ 529494 w 945927"/>
                <a:gd name="connsiteY200" fmla="*/ 559403 h 1170241"/>
                <a:gd name="connsiteX201" fmla="*/ 471868 w 945927"/>
                <a:gd name="connsiteY201" fmla="*/ 501777 h 1170241"/>
                <a:gd name="connsiteX202" fmla="*/ 471868 w 945927"/>
                <a:gd name="connsiteY202" fmla="*/ 481774 h 1170241"/>
                <a:gd name="connsiteX203" fmla="*/ 529494 w 945927"/>
                <a:gd name="connsiteY203" fmla="*/ 424148 h 1170241"/>
                <a:gd name="connsiteX204" fmla="*/ 888302 w 945927"/>
                <a:gd name="connsiteY204" fmla="*/ 423100 h 1170241"/>
                <a:gd name="connsiteX205" fmla="*/ 945928 w 945927"/>
                <a:gd name="connsiteY205" fmla="*/ 365474 h 1170241"/>
                <a:gd name="connsiteX206" fmla="*/ 945928 w 945927"/>
                <a:gd name="connsiteY206" fmla="*/ 208312 h 1170241"/>
                <a:gd name="connsiteX207" fmla="*/ 945452 w 945927"/>
                <a:gd name="connsiteY207" fmla="*/ 202025 h 1170241"/>
                <a:gd name="connsiteX208" fmla="*/ 945452 w 945927"/>
                <a:gd name="connsiteY208" fmla="*/ 0 h 1170241"/>
                <a:gd name="connsiteX209" fmla="*/ 857726 w 945927"/>
                <a:gd name="connsiteY209" fmla="*/ 0 h 1170241"/>
                <a:gd name="connsiteX210" fmla="*/ 802577 w 945927"/>
                <a:gd name="connsiteY210" fmla="*/ 41053 h 1170241"/>
                <a:gd name="connsiteX211" fmla="*/ 802577 w 945927"/>
                <a:gd name="connsiteY211" fmla="*/ 83058 h 1170241"/>
                <a:gd name="connsiteX212" fmla="*/ 744950 w 945927"/>
                <a:gd name="connsiteY212" fmla="*/ 140684 h 1170241"/>
                <a:gd name="connsiteX213" fmla="*/ 635508 w 945927"/>
                <a:gd name="connsiteY213" fmla="*/ 140684 h 1170241"/>
                <a:gd name="connsiteX214" fmla="*/ 635508 w 945927"/>
                <a:gd name="connsiteY214" fmla="*/ 230505 h 1170241"/>
                <a:gd name="connsiteX215" fmla="*/ 577882 w 945927"/>
                <a:gd name="connsiteY215" fmla="*/ 288131 h 1170241"/>
                <a:gd name="connsiteX216" fmla="*/ 168402 w 945927"/>
                <a:gd name="connsiteY216" fmla="*/ 288131 h 1170241"/>
                <a:gd name="connsiteX217" fmla="*/ 165640 w 945927"/>
                <a:gd name="connsiteY217" fmla="*/ 812483 h 1170241"/>
                <a:gd name="connsiteX218" fmla="*/ 165640 w 945927"/>
                <a:gd name="connsiteY218" fmla="*/ 812483 h 1170241"/>
                <a:gd name="connsiteX219" fmla="*/ 165640 w 945927"/>
                <a:gd name="connsiteY219" fmla="*/ 812483 h 1170241"/>
                <a:gd name="connsiteX220" fmla="*/ 165640 w 945927"/>
                <a:gd name="connsiteY220" fmla="*/ 812483 h 1170241"/>
                <a:gd name="connsiteX221" fmla="*/ 0 w 945927"/>
                <a:gd name="connsiteY221" fmla="*/ 664083 h 1170241"/>
                <a:gd name="connsiteX222" fmla="*/ 0 w 945927"/>
                <a:gd name="connsiteY222" fmla="*/ 664083 h 1170241"/>
                <a:gd name="connsiteX223" fmla="*/ 0 w 945927"/>
                <a:gd name="connsiteY223" fmla="*/ 664083 h 117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945927" h="1170241">
                  <a:moveTo>
                    <a:pt x="168402" y="288131"/>
                  </a:moveTo>
                  <a:lnTo>
                    <a:pt x="168402" y="520827"/>
                  </a:lnTo>
                  <a:cubicBezTo>
                    <a:pt x="168402" y="552450"/>
                    <a:pt x="142494" y="578453"/>
                    <a:pt x="110776" y="578453"/>
                  </a:cubicBezTo>
                  <a:lnTo>
                    <a:pt x="0" y="578453"/>
                  </a:lnTo>
                  <a:lnTo>
                    <a:pt x="0" y="664083"/>
                  </a:lnTo>
                  <a:lnTo>
                    <a:pt x="0" y="665607"/>
                  </a:lnTo>
                  <a:lnTo>
                    <a:pt x="0" y="665607"/>
                  </a:lnTo>
                  <a:lnTo>
                    <a:pt x="95" y="667036"/>
                  </a:lnTo>
                  <a:lnTo>
                    <a:pt x="95" y="667036"/>
                  </a:lnTo>
                  <a:lnTo>
                    <a:pt x="190" y="668465"/>
                  </a:lnTo>
                  <a:lnTo>
                    <a:pt x="190" y="668465"/>
                  </a:lnTo>
                  <a:lnTo>
                    <a:pt x="286" y="669893"/>
                  </a:lnTo>
                  <a:lnTo>
                    <a:pt x="286" y="669893"/>
                  </a:lnTo>
                  <a:lnTo>
                    <a:pt x="476" y="671322"/>
                  </a:lnTo>
                  <a:lnTo>
                    <a:pt x="476" y="671322"/>
                  </a:lnTo>
                  <a:lnTo>
                    <a:pt x="667" y="672751"/>
                  </a:lnTo>
                  <a:lnTo>
                    <a:pt x="667" y="672751"/>
                  </a:lnTo>
                  <a:cubicBezTo>
                    <a:pt x="3619" y="690467"/>
                    <a:pt x="14001" y="705421"/>
                    <a:pt x="29623" y="714375"/>
                  </a:cubicBezTo>
                  <a:lnTo>
                    <a:pt x="30194" y="714661"/>
                  </a:lnTo>
                  <a:lnTo>
                    <a:pt x="30194" y="714661"/>
                  </a:lnTo>
                  <a:lnTo>
                    <a:pt x="31432" y="715328"/>
                  </a:lnTo>
                  <a:lnTo>
                    <a:pt x="31432" y="715328"/>
                  </a:lnTo>
                  <a:lnTo>
                    <a:pt x="32671" y="715994"/>
                  </a:lnTo>
                  <a:lnTo>
                    <a:pt x="32671" y="715994"/>
                  </a:lnTo>
                  <a:lnTo>
                    <a:pt x="33909" y="716566"/>
                  </a:lnTo>
                  <a:lnTo>
                    <a:pt x="33909" y="716566"/>
                  </a:lnTo>
                  <a:cubicBezTo>
                    <a:pt x="34290" y="716756"/>
                    <a:pt x="34766" y="716947"/>
                    <a:pt x="35147" y="717137"/>
                  </a:cubicBezTo>
                  <a:lnTo>
                    <a:pt x="35147" y="717137"/>
                  </a:lnTo>
                  <a:lnTo>
                    <a:pt x="36481" y="717709"/>
                  </a:lnTo>
                  <a:lnTo>
                    <a:pt x="36481" y="717709"/>
                  </a:lnTo>
                  <a:lnTo>
                    <a:pt x="37814" y="718185"/>
                  </a:lnTo>
                  <a:lnTo>
                    <a:pt x="37814" y="718185"/>
                  </a:lnTo>
                  <a:lnTo>
                    <a:pt x="39148" y="718661"/>
                  </a:lnTo>
                  <a:lnTo>
                    <a:pt x="39148" y="718661"/>
                  </a:lnTo>
                  <a:lnTo>
                    <a:pt x="39433" y="718756"/>
                  </a:lnTo>
                  <a:cubicBezTo>
                    <a:pt x="40195" y="718947"/>
                    <a:pt x="40767" y="719233"/>
                    <a:pt x="41529" y="719423"/>
                  </a:cubicBezTo>
                  <a:lnTo>
                    <a:pt x="41815" y="719519"/>
                  </a:lnTo>
                  <a:lnTo>
                    <a:pt x="41815" y="719519"/>
                  </a:lnTo>
                  <a:lnTo>
                    <a:pt x="43148" y="719899"/>
                  </a:lnTo>
                  <a:lnTo>
                    <a:pt x="43148" y="719899"/>
                  </a:lnTo>
                  <a:lnTo>
                    <a:pt x="44482" y="720280"/>
                  </a:lnTo>
                  <a:lnTo>
                    <a:pt x="44482" y="720280"/>
                  </a:lnTo>
                  <a:lnTo>
                    <a:pt x="45910" y="720566"/>
                  </a:lnTo>
                  <a:lnTo>
                    <a:pt x="45910" y="720566"/>
                  </a:lnTo>
                  <a:cubicBezTo>
                    <a:pt x="46387" y="720662"/>
                    <a:pt x="46863" y="720757"/>
                    <a:pt x="47339" y="720852"/>
                  </a:cubicBezTo>
                  <a:lnTo>
                    <a:pt x="47339" y="720852"/>
                  </a:lnTo>
                  <a:lnTo>
                    <a:pt x="47625" y="720852"/>
                  </a:lnTo>
                  <a:cubicBezTo>
                    <a:pt x="48482" y="720947"/>
                    <a:pt x="49149" y="721138"/>
                    <a:pt x="50006" y="721233"/>
                  </a:cubicBezTo>
                  <a:lnTo>
                    <a:pt x="50292" y="721233"/>
                  </a:lnTo>
                  <a:lnTo>
                    <a:pt x="50292" y="721233"/>
                  </a:lnTo>
                  <a:lnTo>
                    <a:pt x="51721" y="721424"/>
                  </a:lnTo>
                  <a:lnTo>
                    <a:pt x="51721" y="721424"/>
                  </a:lnTo>
                  <a:lnTo>
                    <a:pt x="53149" y="721518"/>
                  </a:lnTo>
                  <a:lnTo>
                    <a:pt x="53149" y="721518"/>
                  </a:lnTo>
                  <a:lnTo>
                    <a:pt x="54578" y="721614"/>
                  </a:lnTo>
                  <a:lnTo>
                    <a:pt x="54578" y="721614"/>
                  </a:lnTo>
                  <a:lnTo>
                    <a:pt x="55054" y="721614"/>
                  </a:lnTo>
                  <a:cubicBezTo>
                    <a:pt x="56197" y="721614"/>
                    <a:pt x="57055" y="721709"/>
                    <a:pt x="58198" y="721709"/>
                  </a:cubicBezTo>
                  <a:lnTo>
                    <a:pt x="77629" y="721709"/>
                  </a:lnTo>
                  <a:lnTo>
                    <a:pt x="84582" y="721709"/>
                  </a:lnTo>
                  <a:cubicBezTo>
                    <a:pt x="129159" y="721709"/>
                    <a:pt x="165545" y="758095"/>
                    <a:pt x="165545" y="802672"/>
                  </a:cubicBezTo>
                  <a:lnTo>
                    <a:pt x="165545" y="812483"/>
                  </a:lnTo>
                  <a:lnTo>
                    <a:pt x="165545" y="814006"/>
                  </a:lnTo>
                  <a:lnTo>
                    <a:pt x="165545" y="814006"/>
                  </a:lnTo>
                  <a:lnTo>
                    <a:pt x="165640" y="815435"/>
                  </a:lnTo>
                  <a:lnTo>
                    <a:pt x="165640" y="815435"/>
                  </a:lnTo>
                  <a:lnTo>
                    <a:pt x="165735" y="816864"/>
                  </a:lnTo>
                  <a:lnTo>
                    <a:pt x="165735" y="816864"/>
                  </a:lnTo>
                  <a:lnTo>
                    <a:pt x="165830" y="818293"/>
                  </a:lnTo>
                  <a:lnTo>
                    <a:pt x="165830" y="818293"/>
                  </a:lnTo>
                  <a:lnTo>
                    <a:pt x="166021" y="819721"/>
                  </a:lnTo>
                  <a:lnTo>
                    <a:pt x="166021" y="819721"/>
                  </a:lnTo>
                  <a:lnTo>
                    <a:pt x="166211" y="821150"/>
                  </a:lnTo>
                  <a:lnTo>
                    <a:pt x="166211" y="821150"/>
                  </a:lnTo>
                  <a:lnTo>
                    <a:pt x="166497" y="822579"/>
                  </a:lnTo>
                  <a:lnTo>
                    <a:pt x="166497" y="822579"/>
                  </a:lnTo>
                  <a:cubicBezTo>
                    <a:pt x="166592" y="823055"/>
                    <a:pt x="166688" y="823531"/>
                    <a:pt x="166783" y="824008"/>
                  </a:cubicBezTo>
                  <a:lnTo>
                    <a:pt x="166783" y="824008"/>
                  </a:lnTo>
                  <a:lnTo>
                    <a:pt x="167068" y="825437"/>
                  </a:lnTo>
                  <a:lnTo>
                    <a:pt x="167068" y="825437"/>
                  </a:lnTo>
                  <a:lnTo>
                    <a:pt x="167449" y="826865"/>
                  </a:lnTo>
                  <a:lnTo>
                    <a:pt x="167449" y="826865"/>
                  </a:lnTo>
                  <a:lnTo>
                    <a:pt x="167830" y="828199"/>
                  </a:lnTo>
                  <a:lnTo>
                    <a:pt x="167830" y="828199"/>
                  </a:lnTo>
                  <a:lnTo>
                    <a:pt x="168211" y="829532"/>
                  </a:lnTo>
                  <a:lnTo>
                    <a:pt x="168211" y="829532"/>
                  </a:lnTo>
                  <a:lnTo>
                    <a:pt x="168687" y="830866"/>
                  </a:lnTo>
                  <a:lnTo>
                    <a:pt x="168687" y="830866"/>
                  </a:lnTo>
                  <a:lnTo>
                    <a:pt x="169164" y="832199"/>
                  </a:lnTo>
                  <a:lnTo>
                    <a:pt x="169164" y="832199"/>
                  </a:lnTo>
                  <a:lnTo>
                    <a:pt x="169640" y="833533"/>
                  </a:lnTo>
                  <a:lnTo>
                    <a:pt x="169640" y="833533"/>
                  </a:lnTo>
                  <a:lnTo>
                    <a:pt x="170212" y="834866"/>
                  </a:lnTo>
                  <a:lnTo>
                    <a:pt x="170212" y="834866"/>
                  </a:lnTo>
                  <a:lnTo>
                    <a:pt x="170783" y="836105"/>
                  </a:lnTo>
                  <a:lnTo>
                    <a:pt x="170783" y="836105"/>
                  </a:lnTo>
                  <a:lnTo>
                    <a:pt x="171355" y="837343"/>
                  </a:lnTo>
                  <a:lnTo>
                    <a:pt x="171355" y="837343"/>
                  </a:lnTo>
                  <a:lnTo>
                    <a:pt x="172021" y="838581"/>
                  </a:lnTo>
                  <a:lnTo>
                    <a:pt x="172021" y="838581"/>
                  </a:lnTo>
                  <a:cubicBezTo>
                    <a:pt x="172212" y="838962"/>
                    <a:pt x="172402" y="839438"/>
                    <a:pt x="172688" y="839819"/>
                  </a:cubicBezTo>
                  <a:lnTo>
                    <a:pt x="172688" y="839819"/>
                  </a:lnTo>
                  <a:lnTo>
                    <a:pt x="173355" y="841058"/>
                  </a:lnTo>
                  <a:lnTo>
                    <a:pt x="173355" y="841058"/>
                  </a:lnTo>
                  <a:cubicBezTo>
                    <a:pt x="173545" y="841438"/>
                    <a:pt x="173831" y="841819"/>
                    <a:pt x="174021" y="842296"/>
                  </a:cubicBezTo>
                  <a:lnTo>
                    <a:pt x="174021" y="842296"/>
                  </a:lnTo>
                  <a:lnTo>
                    <a:pt x="174784" y="843439"/>
                  </a:lnTo>
                  <a:lnTo>
                    <a:pt x="174784" y="843439"/>
                  </a:lnTo>
                  <a:lnTo>
                    <a:pt x="175546" y="844582"/>
                  </a:lnTo>
                  <a:lnTo>
                    <a:pt x="175546" y="844582"/>
                  </a:lnTo>
                  <a:lnTo>
                    <a:pt x="176308" y="845725"/>
                  </a:lnTo>
                  <a:lnTo>
                    <a:pt x="176308" y="845725"/>
                  </a:lnTo>
                  <a:lnTo>
                    <a:pt x="177165" y="846868"/>
                  </a:lnTo>
                  <a:lnTo>
                    <a:pt x="177165" y="846868"/>
                  </a:lnTo>
                  <a:lnTo>
                    <a:pt x="178022" y="848011"/>
                  </a:lnTo>
                  <a:lnTo>
                    <a:pt x="178022" y="848011"/>
                  </a:lnTo>
                  <a:cubicBezTo>
                    <a:pt x="178308" y="848392"/>
                    <a:pt x="178594" y="848773"/>
                    <a:pt x="178879" y="849058"/>
                  </a:cubicBezTo>
                  <a:lnTo>
                    <a:pt x="178879" y="849058"/>
                  </a:lnTo>
                  <a:lnTo>
                    <a:pt x="179737" y="850106"/>
                  </a:lnTo>
                  <a:lnTo>
                    <a:pt x="179737" y="850106"/>
                  </a:lnTo>
                  <a:lnTo>
                    <a:pt x="180689" y="851154"/>
                  </a:lnTo>
                  <a:lnTo>
                    <a:pt x="180689" y="851154"/>
                  </a:lnTo>
                  <a:lnTo>
                    <a:pt x="181642" y="852202"/>
                  </a:lnTo>
                  <a:lnTo>
                    <a:pt x="181642" y="852202"/>
                  </a:lnTo>
                  <a:lnTo>
                    <a:pt x="182594" y="853154"/>
                  </a:lnTo>
                  <a:lnTo>
                    <a:pt x="182594" y="853154"/>
                  </a:lnTo>
                  <a:lnTo>
                    <a:pt x="183546" y="854107"/>
                  </a:lnTo>
                  <a:lnTo>
                    <a:pt x="183546" y="854107"/>
                  </a:lnTo>
                  <a:lnTo>
                    <a:pt x="184595" y="855059"/>
                  </a:lnTo>
                  <a:lnTo>
                    <a:pt x="184595" y="855059"/>
                  </a:lnTo>
                  <a:lnTo>
                    <a:pt x="185642" y="856011"/>
                  </a:lnTo>
                  <a:lnTo>
                    <a:pt x="185642" y="856011"/>
                  </a:lnTo>
                  <a:lnTo>
                    <a:pt x="186690" y="856869"/>
                  </a:lnTo>
                  <a:lnTo>
                    <a:pt x="186690" y="856869"/>
                  </a:lnTo>
                  <a:cubicBezTo>
                    <a:pt x="187071" y="857155"/>
                    <a:pt x="187452" y="857440"/>
                    <a:pt x="187737" y="857726"/>
                  </a:cubicBezTo>
                  <a:lnTo>
                    <a:pt x="187737" y="857726"/>
                  </a:lnTo>
                  <a:cubicBezTo>
                    <a:pt x="188119" y="858012"/>
                    <a:pt x="188500" y="858298"/>
                    <a:pt x="188786" y="858583"/>
                  </a:cubicBezTo>
                  <a:lnTo>
                    <a:pt x="188786" y="858583"/>
                  </a:lnTo>
                  <a:lnTo>
                    <a:pt x="189929" y="859441"/>
                  </a:lnTo>
                  <a:lnTo>
                    <a:pt x="189929" y="859441"/>
                  </a:lnTo>
                  <a:lnTo>
                    <a:pt x="191071" y="860202"/>
                  </a:lnTo>
                  <a:lnTo>
                    <a:pt x="191071" y="860202"/>
                  </a:lnTo>
                  <a:lnTo>
                    <a:pt x="192214" y="860965"/>
                  </a:lnTo>
                  <a:lnTo>
                    <a:pt x="192214" y="860965"/>
                  </a:lnTo>
                  <a:lnTo>
                    <a:pt x="193357" y="861727"/>
                  </a:lnTo>
                  <a:lnTo>
                    <a:pt x="193357" y="861727"/>
                  </a:lnTo>
                  <a:lnTo>
                    <a:pt x="194596" y="862394"/>
                  </a:lnTo>
                  <a:lnTo>
                    <a:pt x="194596" y="862394"/>
                  </a:lnTo>
                  <a:lnTo>
                    <a:pt x="195834" y="863060"/>
                  </a:lnTo>
                  <a:lnTo>
                    <a:pt x="195834" y="863060"/>
                  </a:lnTo>
                  <a:lnTo>
                    <a:pt x="197072" y="863727"/>
                  </a:lnTo>
                  <a:lnTo>
                    <a:pt x="197072" y="863727"/>
                  </a:lnTo>
                  <a:lnTo>
                    <a:pt x="198311" y="864393"/>
                  </a:lnTo>
                  <a:lnTo>
                    <a:pt x="198311" y="864393"/>
                  </a:lnTo>
                  <a:lnTo>
                    <a:pt x="199549" y="864965"/>
                  </a:lnTo>
                  <a:lnTo>
                    <a:pt x="199549" y="864965"/>
                  </a:lnTo>
                  <a:cubicBezTo>
                    <a:pt x="199930" y="865156"/>
                    <a:pt x="200406" y="865346"/>
                    <a:pt x="200787" y="865536"/>
                  </a:cubicBezTo>
                  <a:lnTo>
                    <a:pt x="200787" y="865536"/>
                  </a:lnTo>
                  <a:lnTo>
                    <a:pt x="202120" y="866109"/>
                  </a:lnTo>
                  <a:lnTo>
                    <a:pt x="202120" y="866109"/>
                  </a:lnTo>
                  <a:lnTo>
                    <a:pt x="203454" y="866585"/>
                  </a:lnTo>
                  <a:lnTo>
                    <a:pt x="203454" y="866585"/>
                  </a:lnTo>
                  <a:lnTo>
                    <a:pt x="204788" y="867061"/>
                  </a:lnTo>
                  <a:lnTo>
                    <a:pt x="204788" y="867061"/>
                  </a:lnTo>
                  <a:lnTo>
                    <a:pt x="206121" y="867537"/>
                  </a:lnTo>
                  <a:lnTo>
                    <a:pt x="206121" y="867537"/>
                  </a:lnTo>
                  <a:lnTo>
                    <a:pt x="207454" y="867918"/>
                  </a:lnTo>
                  <a:lnTo>
                    <a:pt x="207454" y="867918"/>
                  </a:lnTo>
                  <a:lnTo>
                    <a:pt x="208788" y="868299"/>
                  </a:lnTo>
                  <a:lnTo>
                    <a:pt x="208788" y="868299"/>
                  </a:lnTo>
                  <a:lnTo>
                    <a:pt x="210121" y="868680"/>
                  </a:lnTo>
                  <a:lnTo>
                    <a:pt x="210121" y="868680"/>
                  </a:lnTo>
                  <a:lnTo>
                    <a:pt x="211550" y="868966"/>
                  </a:lnTo>
                  <a:lnTo>
                    <a:pt x="211550" y="868966"/>
                  </a:lnTo>
                  <a:cubicBezTo>
                    <a:pt x="212027" y="869061"/>
                    <a:pt x="212503" y="869156"/>
                    <a:pt x="212979" y="869251"/>
                  </a:cubicBezTo>
                  <a:lnTo>
                    <a:pt x="212979" y="869251"/>
                  </a:lnTo>
                  <a:lnTo>
                    <a:pt x="214408" y="869537"/>
                  </a:lnTo>
                  <a:lnTo>
                    <a:pt x="214408" y="869537"/>
                  </a:lnTo>
                  <a:lnTo>
                    <a:pt x="215836" y="869727"/>
                  </a:lnTo>
                  <a:lnTo>
                    <a:pt x="215836" y="869727"/>
                  </a:lnTo>
                  <a:lnTo>
                    <a:pt x="217265" y="869918"/>
                  </a:lnTo>
                  <a:lnTo>
                    <a:pt x="217265" y="869918"/>
                  </a:lnTo>
                  <a:lnTo>
                    <a:pt x="218694" y="870013"/>
                  </a:lnTo>
                  <a:lnTo>
                    <a:pt x="218694" y="870013"/>
                  </a:lnTo>
                  <a:lnTo>
                    <a:pt x="220123" y="870109"/>
                  </a:lnTo>
                  <a:lnTo>
                    <a:pt x="220123" y="870109"/>
                  </a:lnTo>
                  <a:lnTo>
                    <a:pt x="220599" y="870109"/>
                  </a:lnTo>
                  <a:cubicBezTo>
                    <a:pt x="221646" y="870109"/>
                    <a:pt x="222599" y="870204"/>
                    <a:pt x="223742" y="870204"/>
                  </a:cubicBezTo>
                  <a:lnTo>
                    <a:pt x="236505" y="870204"/>
                  </a:lnTo>
                  <a:lnTo>
                    <a:pt x="251270" y="870204"/>
                  </a:lnTo>
                  <a:cubicBezTo>
                    <a:pt x="295846" y="870204"/>
                    <a:pt x="332232" y="906590"/>
                    <a:pt x="332232" y="951167"/>
                  </a:cubicBezTo>
                  <a:lnTo>
                    <a:pt x="332232" y="1014508"/>
                  </a:lnTo>
                  <a:lnTo>
                    <a:pt x="332232" y="1109472"/>
                  </a:lnTo>
                  <a:lnTo>
                    <a:pt x="332232" y="1112615"/>
                  </a:lnTo>
                  <a:cubicBezTo>
                    <a:pt x="332232" y="1144238"/>
                    <a:pt x="358140" y="1170242"/>
                    <a:pt x="389858" y="1170242"/>
                  </a:cubicBezTo>
                  <a:lnTo>
                    <a:pt x="564737" y="1170242"/>
                  </a:lnTo>
                  <a:cubicBezTo>
                    <a:pt x="596455" y="1170242"/>
                    <a:pt x="622363" y="1144333"/>
                    <a:pt x="622363" y="1112615"/>
                  </a:cubicBezTo>
                  <a:lnTo>
                    <a:pt x="622363" y="1104519"/>
                  </a:lnTo>
                  <a:lnTo>
                    <a:pt x="624364" y="600646"/>
                  </a:lnTo>
                  <a:cubicBezTo>
                    <a:pt x="623983" y="579501"/>
                    <a:pt x="613696" y="559403"/>
                    <a:pt x="572928" y="559403"/>
                  </a:cubicBezTo>
                  <a:lnTo>
                    <a:pt x="529494" y="559403"/>
                  </a:lnTo>
                  <a:cubicBezTo>
                    <a:pt x="497777" y="559403"/>
                    <a:pt x="471868" y="533495"/>
                    <a:pt x="471868" y="501777"/>
                  </a:cubicBezTo>
                  <a:lnTo>
                    <a:pt x="471868" y="481774"/>
                  </a:lnTo>
                  <a:cubicBezTo>
                    <a:pt x="471868" y="450056"/>
                    <a:pt x="497777" y="424148"/>
                    <a:pt x="529494" y="424148"/>
                  </a:cubicBezTo>
                  <a:cubicBezTo>
                    <a:pt x="649034" y="424148"/>
                    <a:pt x="767810" y="423100"/>
                    <a:pt x="888302" y="423100"/>
                  </a:cubicBezTo>
                  <a:cubicBezTo>
                    <a:pt x="920019" y="423100"/>
                    <a:pt x="945928" y="397192"/>
                    <a:pt x="945928" y="365474"/>
                  </a:cubicBezTo>
                  <a:lnTo>
                    <a:pt x="945928" y="208312"/>
                  </a:lnTo>
                  <a:cubicBezTo>
                    <a:pt x="945928" y="205359"/>
                    <a:pt x="945928" y="202501"/>
                    <a:pt x="945452" y="202025"/>
                  </a:cubicBezTo>
                  <a:lnTo>
                    <a:pt x="945452" y="0"/>
                  </a:lnTo>
                  <a:lnTo>
                    <a:pt x="857726" y="0"/>
                  </a:lnTo>
                  <a:cubicBezTo>
                    <a:pt x="831818" y="0"/>
                    <a:pt x="809720" y="17431"/>
                    <a:pt x="802577" y="41053"/>
                  </a:cubicBezTo>
                  <a:lnTo>
                    <a:pt x="802577" y="83058"/>
                  </a:lnTo>
                  <a:cubicBezTo>
                    <a:pt x="802577" y="114681"/>
                    <a:pt x="776668" y="140684"/>
                    <a:pt x="744950" y="140684"/>
                  </a:cubicBezTo>
                  <a:lnTo>
                    <a:pt x="635508" y="140684"/>
                  </a:lnTo>
                  <a:lnTo>
                    <a:pt x="635508" y="230505"/>
                  </a:lnTo>
                  <a:cubicBezTo>
                    <a:pt x="635508" y="262128"/>
                    <a:pt x="609600" y="288131"/>
                    <a:pt x="577882" y="288131"/>
                  </a:cubicBezTo>
                  <a:lnTo>
                    <a:pt x="168402" y="288131"/>
                  </a:lnTo>
                  <a:close/>
                  <a:moveTo>
                    <a:pt x="165640" y="812483"/>
                  </a:moveTo>
                  <a:lnTo>
                    <a:pt x="165640" y="812483"/>
                  </a:lnTo>
                  <a:lnTo>
                    <a:pt x="165640" y="812483"/>
                  </a:lnTo>
                  <a:lnTo>
                    <a:pt x="165640" y="812483"/>
                  </a:lnTo>
                  <a:close/>
                  <a:moveTo>
                    <a:pt x="0" y="664083"/>
                  </a:moveTo>
                  <a:lnTo>
                    <a:pt x="0" y="664083"/>
                  </a:lnTo>
                  <a:lnTo>
                    <a:pt x="0" y="664083"/>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0" name="Freeform: Shape 119">
              <a:extLst>
                <a:ext uri="{FF2B5EF4-FFF2-40B4-BE49-F238E27FC236}">
                  <a16:creationId xmlns:a16="http://schemas.microsoft.com/office/drawing/2014/main" id="{22FCF579-D6C2-4B89-B667-A6F686154050}"/>
                </a:ext>
              </a:extLst>
            </p:cNvPr>
            <p:cNvSpPr/>
            <p:nvPr/>
          </p:nvSpPr>
          <p:spPr>
            <a:xfrm>
              <a:off x="5763689" y="4552457"/>
              <a:ext cx="678846" cy="1020508"/>
            </a:xfrm>
            <a:custGeom>
              <a:avLst/>
              <a:gdLst>
                <a:gd name="connsiteX0" fmla="*/ 374332 w 678846"/>
                <a:gd name="connsiteY0" fmla="*/ 1020509 h 1020508"/>
                <a:gd name="connsiteX1" fmla="*/ 678847 w 678846"/>
                <a:gd name="connsiteY1" fmla="*/ 1020509 h 1020508"/>
                <a:gd name="connsiteX2" fmla="*/ 678847 w 678846"/>
                <a:gd name="connsiteY2" fmla="*/ 0 h 1020508"/>
                <a:gd name="connsiteX3" fmla="*/ 544925 w 678846"/>
                <a:gd name="connsiteY3" fmla="*/ 0 h 1020508"/>
                <a:gd name="connsiteX4" fmla="*/ 474916 w 678846"/>
                <a:gd name="connsiteY4" fmla="*/ 70009 h 1020508"/>
                <a:gd name="connsiteX5" fmla="*/ 474916 w 678846"/>
                <a:gd name="connsiteY5" fmla="*/ 153258 h 1020508"/>
                <a:gd name="connsiteX6" fmla="*/ 234410 w 678846"/>
                <a:gd name="connsiteY6" fmla="*/ 153258 h 1020508"/>
                <a:gd name="connsiteX7" fmla="*/ 164402 w 678846"/>
                <a:gd name="connsiteY7" fmla="*/ 223266 h 1020508"/>
                <a:gd name="connsiteX8" fmla="*/ 164402 w 678846"/>
                <a:gd name="connsiteY8" fmla="*/ 284893 h 1020508"/>
                <a:gd name="connsiteX9" fmla="*/ 70009 w 678846"/>
                <a:gd name="connsiteY9" fmla="*/ 284893 h 1020508"/>
                <a:gd name="connsiteX10" fmla="*/ 0 w 678846"/>
                <a:gd name="connsiteY10" fmla="*/ 354902 h 1020508"/>
                <a:gd name="connsiteX11" fmla="*/ 0 w 678846"/>
                <a:gd name="connsiteY11" fmla="*/ 662845 h 1020508"/>
                <a:gd name="connsiteX12" fmla="*/ 70009 w 678846"/>
                <a:gd name="connsiteY12" fmla="*/ 732854 h 1020508"/>
                <a:gd name="connsiteX13" fmla="*/ 122682 w 678846"/>
                <a:gd name="connsiteY13" fmla="*/ 732854 h 1020508"/>
                <a:gd name="connsiteX14" fmla="*/ 164402 w 678846"/>
                <a:gd name="connsiteY14" fmla="*/ 777145 h 1020508"/>
                <a:gd name="connsiteX15" fmla="*/ 164402 w 678846"/>
                <a:gd name="connsiteY15" fmla="*/ 806292 h 1020508"/>
                <a:gd name="connsiteX16" fmla="*/ 234410 w 678846"/>
                <a:gd name="connsiteY16" fmla="*/ 876300 h 1020508"/>
                <a:gd name="connsiteX17" fmla="*/ 316706 w 678846"/>
                <a:gd name="connsiteY17" fmla="*/ 876300 h 1020508"/>
                <a:gd name="connsiteX18" fmla="*/ 316706 w 678846"/>
                <a:gd name="connsiteY18" fmla="*/ 962692 h 1020508"/>
                <a:gd name="connsiteX19" fmla="*/ 374332 w 678846"/>
                <a:gd name="connsiteY19" fmla="*/ 1020509 h 1020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8846" h="1020508">
                  <a:moveTo>
                    <a:pt x="374332" y="1020509"/>
                  </a:moveTo>
                  <a:lnTo>
                    <a:pt x="678847" y="1020509"/>
                  </a:lnTo>
                  <a:lnTo>
                    <a:pt x="678847" y="0"/>
                  </a:lnTo>
                  <a:lnTo>
                    <a:pt x="544925" y="0"/>
                  </a:lnTo>
                  <a:cubicBezTo>
                    <a:pt x="506444" y="0"/>
                    <a:pt x="474916" y="31528"/>
                    <a:pt x="474916" y="70009"/>
                  </a:cubicBezTo>
                  <a:lnTo>
                    <a:pt x="474916" y="153258"/>
                  </a:lnTo>
                  <a:lnTo>
                    <a:pt x="234410" y="153258"/>
                  </a:lnTo>
                  <a:cubicBezTo>
                    <a:pt x="195929" y="153258"/>
                    <a:pt x="164402" y="184785"/>
                    <a:pt x="164402" y="223266"/>
                  </a:cubicBezTo>
                  <a:lnTo>
                    <a:pt x="164402" y="284893"/>
                  </a:lnTo>
                  <a:lnTo>
                    <a:pt x="70009" y="284893"/>
                  </a:lnTo>
                  <a:cubicBezTo>
                    <a:pt x="31528" y="284893"/>
                    <a:pt x="0" y="316421"/>
                    <a:pt x="0" y="354902"/>
                  </a:cubicBezTo>
                  <a:lnTo>
                    <a:pt x="0" y="662845"/>
                  </a:lnTo>
                  <a:cubicBezTo>
                    <a:pt x="0" y="701326"/>
                    <a:pt x="31528" y="732854"/>
                    <a:pt x="70009" y="732854"/>
                  </a:cubicBezTo>
                  <a:lnTo>
                    <a:pt x="122682" y="732854"/>
                  </a:lnTo>
                  <a:cubicBezTo>
                    <a:pt x="149066" y="734854"/>
                    <a:pt x="165545" y="754475"/>
                    <a:pt x="164402" y="777145"/>
                  </a:cubicBezTo>
                  <a:lnTo>
                    <a:pt x="164402" y="806292"/>
                  </a:lnTo>
                  <a:cubicBezTo>
                    <a:pt x="164402" y="844772"/>
                    <a:pt x="195929" y="876300"/>
                    <a:pt x="234410" y="876300"/>
                  </a:cubicBezTo>
                  <a:lnTo>
                    <a:pt x="316706" y="876300"/>
                  </a:lnTo>
                  <a:lnTo>
                    <a:pt x="316706" y="962692"/>
                  </a:lnTo>
                  <a:cubicBezTo>
                    <a:pt x="316706" y="994600"/>
                    <a:pt x="342615" y="1020509"/>
                    <a:pt x="374332" y="102050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1" name="Freeform: Shape 120">
              <a:extLst>
                <a:ext uri="{FF2B5EF4-FFF2-40B4-BE49-F238E27FC236}">
                  <a16:creationId xmlns:a16="http://schemas.microsoft.com/office/drawing/2014/main" id="{1B5151B4-4356-44BA-84DE-1C04644E6D16}"/>
                </a:ext>
              </a:extLst>
            </p:cNvPr>
            <p:cNvSpPr/>
            <p:nvPr/>
          </p:nvSpPr>
          <p:spPr>
            <a:xfrm>
              <a:off x="5282867" y="4139834"/>
              <a:ext cx="864774" cy="563117"/>
            </a:xfrm>
            <a:custGeom>
              <a:avLst/>
              <a:gdLst>
                <a:gd name="connsiteX0" fmla="*/ 0 w 864774"/>
                <a:gd name="connsiteY0" fmla="*/ 208979 h 563117"/>
                <a:gd name="connsiteX1" fmla="*/ 0 w 864774"/>
                <a:gd name="connsiteY1" fmla="*/ 563118 h 563117"/>
                <a:gd name="connsiteX2" fmla="*/ 101251 w 864774"/>
                <a:gd name="connsiteY2" fmla="*/ 563118 h 563117"/>
                <a:gd name="connsiteX3" fmla="*/ 158877 w 864774"/>
                <a:gd name="connsiteY3" fmla="*/ 505492 h 563117"/>
                <a:gd name="connsiteX4" fmla="*/ 158877 w 864774"/>
                <a:gd name="connsiteY4" fmla="*/ 415671 h 563117"/>
                <a:gd name="connsiteX5" fmla="*/ 268319 w 864774"/>
                <a:gd name="connsiteY5" fmla="*/ 415671 h 563117"/>
                <a:gd name="connsiteX6" fmla="*/ 325945 w 864774"/>
                <a:gd name="connsiteY6" fmla="*/ 358045 h 563117"/>
                <a:gd name="connsiteX7" fmla="*/ 325945 w 864774"/>
                <a:gd name="connsiteY7" fmla="*/ 321564 h 563117"/>
                <a:gd name="connsiteX8" fmla="*/ 381095 w 864774"/>
                <a:gd name="connsiteY8" fmla="*/ 280511 h 563117"/>
                <a:gd name="connsiteX9" fmla="*/ 864775 w 864774"/>
                <a:gd name="connsiteY9" fmla="*/ 280416 h 563117"/>
                <a:gd name="connsiteX10" fmla="*/ 864775 w 864774"/>
                <a:gd name="connsiteY10" fmla="*/ 278416 h 563117"/>
                <a:gd name="connsiteX11" fmla="*/ 856679 w 864774"/>
                <a:gd name="connsiteY11" fmla="*/ 278416 h 563117"/>
                <a:gd name="connsiteX12" fmla="*/ 799052 w 864774"/>
                <a:gd name="connsiteY12" fmla="*/ 220789 h 563117"/>
                <a:gd name="connsiteX13" fmla="*/ 799052 w 864774"/>
                <a:gd name="connsiteY13" fmla="*/ 1143 h 563117"/>
                <a:gd name="connsiteX14" fmla="*/ 786575 w 864774"/>
                <a:gd name="connsiteY14" fmla="*/ 0 h 563117"/>
                <a:gd name="connsiteX15" fmla="*/ 453580 w 864774"/>
                <a:gd name="connsiteY15" fmla="*/ 0 h 563117"/>
                <a:gd name="connsiteX16" fmla="*/ 404050 w 864774"/>
                <a:gd name="connsiteY16" fmla="*/ 0 h 563117"/>
                <a:gd name="connsiteX17" fmla="*/ 288703 w 864774"/>
                <a:gd name="connsiteY17" fmla="*/ 0 h 563117"/>
                <a:gd name="connsiteX18" fmla="*/ 218884 w 864774"/>
                <a:gd name="connsiteY18" fmla="*/ 64389 h 563117"/>
                <a:gd name="connsiteX19" fmla="*/ 138113 w 864774"/>
                <a:gd name="connsiteY19" fmla="*/ 138874 h 563117"/>
                <a:gd name="connsiteX20" fmla="*/ 69913 w 864774"/>
                <a:gd name="connsiteY20" fmla="*/ 138874 h 563117"/>
                <a:gd name="connsiteX21" fmla="*/ 0 w 864774"/>
                <a:gd name="connsiteY21" fmla="*/ 208979 h 56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4774" h="563117">
                  <a:moveTo>
                    <a:pt x="0" y="208979"/>
                  </a:moveTo>
                  <a:lnTo>
                    <a:pt x="0" y="563118"/>
                  </a:lnTo>
                  <a:lnTo>
                    <a:pt x="101251" y="563118"/>
                  </a:lnTo>
                  <a:cubicBezTo>
                    <a:pt x="132969" y="563118"/>
                    <a:pt x="158877" y="537210"/>
                    <a:pt x="158877" y="505492"/>
                  </a:cubicBezTo>
                  <a:lnTo>
                    <a:pt x="158877" y="415671"/>
                  </a:lnTo>
                  <a:lnTo>
                    <a:pt x="268319" y="415671"/>
                  </a:lnTo>
                  <a:cubicBezTo>
                    <a:pt x="300038" y="415671"/>
                    <a:pt x="325945" y="389763"/>
                    <a:pt x="325945" y="358045"/>
                  </a:cubicBezTo>
                  <a:lnTo>
                    <a:pt x="325945" y="321564"/>
                  </a:lnTo>
                  <a:cubicBezTo>
                    <a:pt x="333089" y="297847"/>
                    <a:pt x="355187" y="280511"/>
                    <a:pt x="381095" y="280511"/>
                  </a:cubicBezTo>
                  <a:cubicBezTo>
                    <a:pt x="546449" y="280511"/>
                    <a:pt x="390430" y="280416"/>
                    <a:pt x="864775" y="280416"/>
                  </a:cubicBezTo>
                  <a:lnTo>
                    <a:pt x="864775" y="278416"/>
                  </a:lnTo>
                  <a:lnTo>
                    <a:pt x="856679" y="278416"/>
                  </a:lnTo>
                  <a:cubicBezTo>
                    <a:pt x="825055" y="278416"/>
                    <a:pt x="799052" y="252508"/>
                    <a:pt x="799052" y="220789"/>
                  </a:cubicBezTo>
                  <a:lnTo>
                    <a:pt x="799052" y="1143"/>
                  </a:lnTo>
                  <a:cubicBezTo>
                    <a:pt x="795052" y="381"/>
                    <a:pt x="790860" y="0"/>
                    <a:pt x="786575" y="0"/>
                  </a:cubicBezTo>
                  <a:lnTo>
                    <a:pt x="453580" y="0"/>
                  </a:lnTo>
                  <a:lnTo>
                    <a:pt x="404050" y="0"/>
                  </a:lnTo>
                  <a:lnTo>
                    <a:pt x="288703" y="0"/>
                  </a:lnTo>
                  <a:cubicBezTo>
                    <a:pt x="252126" y="0"/>
                    <a:pt x="221742" y="28480"/>
                    <a:pt x="218884" y="64389"/>
                  </a:cubicBezTo>
                  <a:cubicBezTo>
                    <a:pt x="215551" y="106585"/>
                    <a:pt x="180499" y="138874"/>
                    <a:pt x="138113" y="138874"/>
                  </a:cubicBezTo>
                  <a:lnTo>
                    <a:pt x="69913" y="138874"/>
                  </a:lnTo>
                  <a:cubicBezTo>
                    <a:pt x="31528" y="138970"/>
                    <a:pt x="0" y="170497"/>
                    <a:pt x="0" y="20897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2" name="Freeform: Shape 121">
              <a:extLst>
                <a:ext uri="{FF2B5EF4-FFF2-40B4-BE49-F238E27FC236}">
                  <a16:creationId xmlns:a16="http://schemas.microsoft.com/office/drawing/2014/main" id="{2196E3EC-3083-4807-880D-1039E101BB0A}"/>
                </a:ext>
              </a:extLst>
            </p:cNvPr>
            <p:cNvSpPr/>
            <p:nvPr/>
          </p:nvSpPr>
          <p:spPr>
            <a:xfrm>
              <a:off x="4017848" y="3391550"/>
              <a:ext cx="1149861" cy="437387"/>
            </a:xfrm>
            <a:custGeom>
              <a:avLst/>
              <a:gdLst>
                <a:gd name="connsiteX0" fmla="*/ 16292 w 1149861"/>
                <a:gd name="connsiteY0" fmla="*/ 437388 h 437387"/>
                <a:gd name="connsiteX1" fmla="*/ 927834 w 1149861"/>
                <a:gd name="connsiteY1" fmla="*/ 437388 h 437387"/>
                <a:gd name="connsiteX2" fmla="*/ 985460 w 1149861"/>
                <a:gd name="connsiteY2" fmla="*/ 379762 h 437387"/>
                <a:gd name="connsiteX3" fmla="*/ 985460 w 1149861"/>
                <a:gd name="connsiteY3" fmla="*/ 216217 h 437387"/>
                <a:gd name="connsiteX4" fmla="*/ 1066423 w 1149861"/>
                <a:gd name="connsiteY4" fmla="*/ 135255 h 437387"/>
                <a:gd name="connsiteX5" fmla="*/ 1092236 w 1149861"/>
                <a:gd name="connsiteY5" fmla="*/ 135255 h 437387"/>
                <a:gd name="connsiteX6" fmla="*/ 1149862 w 1149861"/>
                <a:gd name="connsiteY6" fmla="*/ 77629 h 437387"/>
                <a:gd name="connsiteX7" fmla="*/ 1149862 w 1149861"/>
                <a:gd name="connsiteY7" fmla="*/ 57626 h 437387"/>
                <a:gd name="connsiteX8" fmla="*/ 1092236 w 1149861"/>
                <a:gd name="connsiteY8" fmla="*/ 0 h 437387"/>
                <a:gd name="connsiteX9" fmla="*/ 927834 w 1149861"/>
                <a:gd name="connsiteY9" fmla="*/ 0 h 437387"/>
                <a:gd name="connsiteX10" fmla="*/ 698662 w 1149861"/>
                <a:gd name="connsiteY10" fmla="*/ 0 h 437387"/>
                <a:gd name="connsiteX11" fmla="*/ 641322 w 1149861"/>
                <a:gd name="connsiteY11" fmla="*/ 71056 h 437387"/>
                <a:gd name="connsiteX12" fmla="*/ 571504 w 1149861"/>
                <a:gd name="connsiteY12" fmla="*/ 135446 h 437387"/>
                <a:gd name="connsiteX13" fmla="*/ 456156 w 1149861"/>
                <a:gd name="connsiteY13" fmla="*/ 135446 h 437387"/>
                <a:gd name="connsiteX14" fmla="*/ 406626 w 1149861"/>
                <a:gd name="connsiteY14" fmla="*/ 135446 h 437387"/>
                <a:gd name="connsiteX15" fmla="*/ 165262 w 1149861"/>
                <a:gd name="connsiteY15" fmla="*/ 135446 h 437387"/>
                <a:gd name="connsiteX16" fmla="*/ 165262 w 1149861"/>
                <a:gd name="connsiteY16" fmla="*/ 232696 h 437387"/>
                <a:gd name="connsiteX17" fmla="*/ 107636 w 1149861"/>
                <a:gd name="connsiteY17" fmla="*/ 290322 h 437387"/>
                <a:gd name="connsiteX18" fmla="*/ 72775 w 1149861"/>
                <a:gd name="connsiteY18" fmla="*/ 290322 h 437387"/>
                <a:gd name="connsiteX19" fmla="*/ 99 w 1149861"/>
                <a:gd name="connsiteY19" fmla="*/ 366998 h 437387"/>
                <a:gd name="connsiteX20" fmla="*/ 99 w 1149861"/>
                <a:gd name="connsiteY20" fmla="*/ 435007 h 437387"/>
                <a:gd name="connsiteX21" fmla="*/ 16292 w 1149861"/>
                <a:gd name="connsiteY21" fmla="*/ 437388 h 43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9861" h="437387">
                  <a:moveTo>
                    <a:pt x="16292" y="437388"/>
                  </a:moveTo>
                  <a:lnTo>
                    <a:pt x="927834" y="437388"/>
                  </a:lnTo>
                  <a:cubicBezTo>
                    <a:pt x="959552" y="437388"/>
                    <a:pt x="985460" y="411480"/>
                    <a:pt x="985460" y="379762"/>
                  </a:cubicBezTo>
                  <a:lnTo>
                    <a:pt x="985460" y="216217"/>
                  </a:lnTo>
                  <a:cubicBezTo>
                    <a:pt x="985460" y="171640"/>
                    <a:pt x="1021846" y="135255"/>
                    <a:pt x="1066423" y="135255"/>
                  </a:cubicBezTo>
                  <a:lnTo>
                    <a:pt x="1092236" y="135255"/>
                  </a:lnTo>
                  <a:cubicBezTo>
                    <a:pt x="1123954" y="135255"/>
                    <a:pt x="1149862" y="109347"/>
                    <a:pt x="1149862" y="77629"/>
                  </a:cubicBezTo>
                  <a:lnTo>
                    <a:pt x="1149862" y="57626"/>
                  </a:lnTo>
                  <a:cubicBezTo>
                    <a:pt x="1149862" y="25908"/>
                    <a:pt x="1123954" y="0"/>
                    <a:pt x="1092236" y="0"/>
                  </a:cubicBezTo>
                  <a:lnTo>
                    <a:pt x="927834" y="0"/>
                  </a:lnTo>
                  <a:lnTo>
                    <a:pt x="698662" y="0"/>
                  </a:lnTo>
                  <a:cubicBezTo>
                    <a:pt x="667420" y="9334"/>
                    <a:pt x="644084" y="36957"/>
                    <a:pt x="641322" y="71056"/>
                  </a:cubicBezTo>
                  <a:cubicBezTo>
                    <a:pt x="638465" y="106966"/>
                    <a:pt x="608175" y="135446"/>
                    <a:pt x="571504" y="135446"/>
                  </a:cubicBezTo>
                  <a:lnTo>
                    <a:pt x="456156" y="135446"/>
                  </a:lnTo>
                  <a:lnTo>
                    <a:pt x="406626" y="135446"/>
                  </a:lnTo>
                  <a:lnTo>
                    <a:pt x="165262" y="135446"/>
                  </a:lnTo>
                  <a:lnTo>
                    <a:pt x="165262" y="232696"/>
                  </a:lnTo>
                  <a:cubicBezTo>
                    <a:pt x="165262" y="264414"/>
                    <a:pt x="139354" y="290322"/>
                    <a:pt x="107636" y="290322"/>
                  </a:cubicBezTo>
                  <a:lnTo>
                    <a:pt x="72775" y="290322"/>
                  </a:lnTo>
                  <a:cubicBezTo>
                    <a:pt x="16482" y="290322"/>
                    <a:pt x="-1520" y="345376"/>
                    <a:pt x="99" y="366998"/>
                  </a:cubicBezTo>
                  <a:lnTo>
                    <a:pt x="99" y="435007"/>
                  </a:lnTo>
                  <a:cubicBezTo>
                    <a:pt x="5338" y="436626"/>
                    <a:pt x="10672" y="437388"/>
                    <a:pt x="16292" y="437388"/>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3" name="Freeform: Shape 122">
              <a:extLst>
                <a:ext uri="{FF2B5EF4-FFF2-40B4-BE49-F238E27FC236}">
                  <a16:creationId xmlns:a16="http://schemas.microsoft.com/office/drawing/2014/main" id="{C6862D5D-B4FD-494B-8DB6-CCE1245FA70B}"/>
                </a:ext>
              </a:extLst>
            </p:cNvPr>
            <p:cNvSpPr/>
            <p:nvPr/>
          </p:nvSpPr>
          <p:spPr>
            <a:xfrm>
              <a:off x="4975781" y="4445015"/>
              <a:ext cx="307848" cy="259556"/>
            </a:xfrm>
            <a:custGeom>
              <a:avLst/>
              <a:gdLst>
                <a:gd name="connsiteX0" fmla="*/ 115157 w 307848"/>
                <a:gd name="connsiteY0" fmla="*/ 0 h 259556"/>
                <a:gd name="connsiteX1" fmla="*/ 0 w 307848"/>
                <a:gd name="connsiteY1" fmla="*/ 114300 h 259556"/>
                <a:gd name="connsiteX2" fmla="*/ 0 w 307848"/>
                <a:gd name="connsiteY2" fmla="*/ 259556 h 259556"/>
                <a:gd name="connsiteX3" fmla="*/ 115157 w 307848"/>
                <a:gd name="connsiteY3" fmla="*/ 259556 h 259556"/>
                <a:gd name="connsiteX4" fmla="*/ 154305 w 307848"/>
                <a:gd name="connsiteY4" fmla="*/ 259556 h 259556"/>
                <a:gd name="connsiteX5" fmla="*/ 307848 w 307848"/>
                <a:gd name="connsiteY5" fmla="*/ 259556 h 259556"/>
                <a:gd name="connsiteX6" fmla="*/ 307848 w 307848"/>
                <a:gd name="connsiteY6" fmla="*/ 0 h 259556"/>
                <a:gd name="connsiteX7" fmla="*/ 115157 w 307848"/>
                <a:gd name="connsiteY7" fmla="*/ 0 h 25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848" h="259556">
                  <a:moveTo>
                    <a:pt x="115157" y="0"/>
                  </a:moveTo>
                  <a:cubicBezTo>
                    <a:pt x="51816" y="0"/>
                    <a:pt x="0" y="51435"/>
                    <a:pt x="0" y="114300"/>
                  </a:cubicBezTo>
                  <a:lnTo>
                    <a:pt x="0" y="259556"/>
                  </a:lnTo>
                  <a:lnTo>
                    <a:pt x="115157" y="259556"/>
                  </a:lnTo>
                  <a:lnTo>
                    <a:pt x="154305" y="259556"/>
                  </a:lnTo>
                  <a:lnTo>
                    <a:pt x="307848" y="259556"/>
                  </a:lnTo>
                  <a:lnTo>
                    <a:pt x="307848" y="0"/>
                  </a:lnTo>
                  <a:lnTo>
                    <a:pt x="115157"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4" name="Freeform: Shape 123">
              <a:extLst>
                <a:ext uri="{FF2B5EF4-FFF2-40B4-BE49-F238E27FC236}">
                  <a16:creationId xmlns:a16="http://schemas.microsoft.com/office/drawing/2014/main" id="{BDEF878B-2EEC-44BB-BEB4-3E3EBB217931}"/>
                </a:ext>
              </a:extLst>
            </p:cNvPr>
            <p:cNvSpPr/>
            <p:nvPr/>
          </p:nvSpPr>
          <p:spPr>
            <a:xfrm>
              <a:off x="4180063" y="3970003"/>
              <a:ext cx="470820" cy="419195"/>
            </a:xfrm>
            <a:custGeom>
              <a:avLst/>
              <a:gdLst>
                <a:gd name="connsiteX0" fmla="*/ 57626 w 470820"/>
                <a:gd name="connsiteY0" fmla="*/ 571 h 419195"/>
                <a:gd name="connsiteX1" fmla="*/ 0 w 470820"/>
                <a:gd name="connsiteY1" fmla="*/ 58198 h 419195"/>
                <a:gd name="connsiteX2" fmla="*/ 0 w 470820"/>
                <a:gd name="connsiteY2" fmla="*/ 78200 h 419195"/>
                <a:gd name="connsiteX3" fmla="*/ 57626 w 470820"/>
                <a:gd name="connsiteY3" fmla="*/ 135827 h 419195"/>
                <a:gd name="connsiteX4" fmla="*/ 72771 w 470820"/>
                <a:gd name="connsiteY4" fmla="*/ 135827 h 419195"/>
                <a:gd name="connsiteX5" fmla="*/ 155353 w 470820"/>
                <a:gd name="connsiteY5" fmla="*/ 205073 h 419195"/>
                <a:gd name="connsiteX6" fmla="*/ 157448 w 470820"/>
                <a:gd name="connsiteY6" fmla="*/ 319945 h 419195"/>
                <a:gd name="connsiteX7" fmla="*/ 158877 w 470820"/>
                <a:gd name="connsiteY7" fmla="*/ 325946 h 419195"/>
                <a:gd name="connsiteX8" fmla="*/ 158877 w 470820"/>
                <a:gd name="connsiteY8" fmla="*/ 347853 h 419195"/>
                <a:gd name="connsiteX9" fmla="*/ 230219 w 470820"/>
                <a:gd name="connsiteY9" fmla="*/ 419195 h 419195"/>
                <a:gd name="connsiteX10" fmla="*/ 293275 w 470820"/>
                <a:gd name="connsiteY10" fmla="*/ 419195 h 419195"/>
                <a:gd name="connsiteX11" fmla="*/ 293275 w 470820"/>
                <a:gd name="connsiteY11" fmla="*/ 418338 h 419195"/>
                <a:gd name="connsiteX12" fmla="*/ 382714 w 470820"/>
                <a:gd name="connsiteY12" fmla="*/ 418338 h 419195"/>
                <a:gd name="connsiteX13" fmla="*/ 470821 w 470820"/>
                <a:gd name="connsiteY13" fmla="*/ 330232 h 419195"/>
                <a:gd name="connsiteX14" fmla="*/ 470821 w 470820"/>
                <a:gd name="connsiteY14" fmla="*/ 0 h 419195"/>
                <a:gd name="connsiteX15" fmla="*/ 57626 w 470820"/>
                <a:gd name="connsiteY15" fmla="*/ 571 h 41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0820" h="419195">
                  <a:moveTo>
                    <a:pt x="57626" y="571"/>
                  </a:moveTo>
                  <a:cubicBezTo>
                    <a:pt x="25908" y="571"/>
                    <a:pt x="0" y="26479"/>
                    <a:pt x="0" y="58198"/>
                  </a:cubicBezTo>
                  <a:lnTo>
                    <a:pt x="0" y="78200"/>
                  </a:lnTo>
                  <a:cubicBezTo>
                    <a:pt x="0" y="109919"/>
                    <a:pt x="25908" y="135827"/>
                    <a:pt x="57626" y="135827"/>
                  </a:cubicBezTo>
                  <a:lnTo>
                    <a:pt x="72771" y="135827"/>
                  </a:lnTo>
                  <a:cubicBezTo>
                    <a:pt x="88011" y="136303"/>
                    <a:pt x="154114" y="133160"/>
                    <a:pt x="155353" y="205073"/>
                  </a:cubicBezTo>
                  <a:lnTo>
                    <a:pt x="157448" y="319945"/>
                  </a:lnTo>
                  <a:cubicBezTo>
                    <a:pt x="158020" y="321850"/>
                    <a:pt x="158496" y="323850"/>
                    <a:pt x="158877" y="325946"/>
                  </a:cubicBezTo>
                  <a:lnTo>
                    <a:pt x="158877" y="347853"/>
                  </a:lnTo>
                  <a:cubicBezTo>
                    <a:pt x="158877" y="387096"/>
                    <a:pt x="190976" y="419195"/>
                    <a:pt x="230219" y="419195"/>
                  </a:cubicBezTo>
                  <a:lnTo>
                    <a:pt x="293275" y="419195"/>
                  </a:lnTo>
                  <a:lnTo>
                    <a:pt x="293275" y="418338"/>
                  </a:lnTo>
                  <a:lnTo>
                    <a:pt x="382714" y="418338"/>
                  </a:lnTo>
                  <a:cubicBezTo>
                    <a:pt x="431197" y="418338"/>
                    <a:pt x="470821" y="378714"/>
                    <a:pt x="470821" y="330232"/>
                  </a:cubicBezTo>
                  <a:lnTo>
                    <a:pt x="470821" y="0"/>
                  </a:lnTo>
                  <a:lnTo>
                    <a:pt x="57626" y="571"/>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5" name="Freeform: Shape 124">
              <a:extLst>
                <a:ext uri="{FF2B5EF4-FFF2-40B4-BE49-F238E27FC236}">
                  <a16:creationId xmlns:a16="http://schemas.microsoft.com/office/drawing/2014/main" id="{015E406B-7ED7-4D8F-8453-9FB621679AD5}"/>
                </a:ext>
              </a:extLst>
            </p:cNvPr>
            <p:cNvSpPr/>
            <p:nvPr/>
          </p:nvSpPr>
          <p:spPr>
            <a:xfrm>
              <a:off x="5003118" y="3381263"/>
              <a:ext cx="1432559" cy="951547"/>
            </a:xfrm>
            <a:custGeom>
              <a:avLst/>
              <a:gdLst>
                <a:gd name="connsiteX0" fmla="*/ 1331309 w 1432559"/>
                <a:gd name="connsiteY0" fmla="*/ 122872 h 951547"/>
                <a:gd name="connsiteX1" fmla="*/ 1217009 w 1432559"/>
                <a:gd name="connsiteY1" fmla="*/ 8572 h 951547"/>
                <a:gd name="connsiteX2" fmla="*/ 1217009 w 1432559"/>
                <a:gd name="connsiteY2" fmla="*/ 0 h 951547"/>
                <a:gd name="connsiteX3" fmla="*/ 508921 w 1432559"/>
                <a:gd name="connsiteY3" fmla="*/ 0 h 951547"/>
                <a:gd name="connsiteX4" fmla="*/ 459391 w 1432559"/>
                <a:gd name="connsiteY4" fmla="*/ 0 h 951547"/>
                <a:gd name="connsiteX5" fmla="*/ 344043 w 1432559"/>
                <a:gd name="connsiteY5" fmla="*/ 0 h 951547"/>
                <a:gd name="connsiteX6" fmla="*/ 274225 w 1432559"/>
                <a:gd name="connsiteY6" fmla="*/ 64389 h 951547"/>
                <a:gd name="connsiteX7" fmla="*/ 193453 w 1432559"/>
                <a:gd name="connsiteY7" fmla="*/ 138875 h 951547"/>
                <a:gd name="connsiteX8" fmla="*/ 70009 w 1432559"/>
                <a:gd name="connsiteY8" fmla="*/ 138875 h 951547"/>
                <a:gd name="connsiteX9" fmla="*/ 0 w 1432559"/>
                <a:gd name="connsiteY9" fmla="*/ 208883 h 951547"/>
                <a:gd name="connsiteX10" fmla="*/ 0 w 1432559"/>
                <a:gd name="connsiteY10" fmla="*/ 447008 h 951547"/>
                <a:gd name="connsiteX11" fmla="*/ 222980 w 1432559"/>
                <a:gd name="connsiteY11" fmla="*/ 447008 h 951547"/>
                <a:gd name="connsiteX12" fmla="*/ 281749 w 1432559"/>
                <a:gd name="connsiteY12" fmla="*/ 505778 h 951547"/>
                <a:gd name="connsiteX13" fmla="*/ 281749 w 1432559"/>
                <a:gd name="connsiteY13" fmla="*/ 542258 h 951547"/>
                <a:gd name="connsiteX14" fmla="*/ 281749 w 1432559"/>
                <a:gd name="connsiteY14" fmla="*/ 951547 h 951547"/>
                <a:gd name="connsiteX15" fmla="*/ 349853 w 1432559"/>
                <a:gd name="connsiteY15" fmla="*/ 897446 h 951547"/>
                <a:gd name="connsiteX16" fmla="*/ 418052 w 1432559"/>
                <a:gd name="connsiteY16" fmla="*/ 897446 h 951547"/>
                <a:gd name="connsiteX17" fmla="*/ 498824 w 1432559"/>
                <a:gd name="connsiteY17" fmla="*/ 822960 h 951547"/>
                <a:gd name="connsiteX18" fmla="*/ 568643 w 1432559"/>
                <a:gd name="connsiteY18" fmla="*/ 758571 h 951547"/>
                <a:gd name="connsiteX19" fmla="*/ 683990 w 1432559"/>
                <a:gd name="connsiteY19" fmla="*/ 758571 h 951547"/>
                <a:gd name="connsiteX20" fmla="*/ 733520 w 1432559"/>
                <a:gd name="connsiteY20" fmla="*/ 758571 h 951547"/>
                <a:gd name="connsiteX21" fmla="*/ 1066514 w 1432559"/>
                <a:gd name="connsiteY21" fmla="*/ 758571 h 951547"/>
                <a:gd name="connsiteX22" fmla="*/ 1078992 w 1432559"/>
                <a:gd name="connsiteY22" fmla="*/ 759714 h 951547"/>
                <a:gd name="connsiteX23" fmla="*/ 1078992 w 1432559"/>
                <a:gd name="connsiteY23" fmla="*/ 617506 h 951547"/>
                <a:gd name="connsiteX24" fmla="*/ 1136618 w 1432559"/>
                <a:gd name="connsiteY24" fmla="*/ 559880 h 951547"/>
                <a:gd name="connsiteX25" fmla="*/ 1156621 w 1432559"/>
                <a:gd name="connsiteY25" fmla="*/ 559880 h 951547"/>
                <a:gd name="connsiteX26" fmla="*/ 1158335 w 1432559"/>
                <a:gd name="connsiteY26" fmla="*/ 559880 h 951547"/>
                <a:gd name="connsiteX27" fmla="*/ 1209199 w 1432559"/>
                <a:gd name="connsiteY27" fmla="*/ 559880 h 951547"/>
                <a:gd name="connsiteX28" fmla="*/ 1266825 w 1432559"/>
                <a:gd name="connsiteY28" fmla="*/ 502253 h 951547"/>
                <a:gd name="connsiteX29" fmla="*/ 1266825 w 1432559"/>
                <a:gd name="connsiteY29" fmla="*/ 425768 h 951547"/>
                <a:gd name="connsiteX30" fmla="*/ 1349121 w 1432559"/>
                <a:gd name="connsiteY30" fmla="*/ 425768 h 951547"/>
                <a:gd name="connsiteX31" fmla="*/ 1432560 w 1432559"/>
                <a:gd name="connsiteY31" fmla="*/ 342329 h 951547"/>
                <a:gd name="connsiteX32" fmla="*/ 1432560 w 1432559"/>
                <a:gd name="connsiteY32" fmla="*/ 122777 h 951547"/>
                <a:gd name="connsiteX33" fmla="*/ 1331309 w 1432559"/>
                <a:gd name="connsiteY33" fmla="*/ 122777 h 95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32559" h="951547">
                  <a:moveTo>
                    <a:pt x="1331309" y="122872"/>
                  </a:moveTo>
                  <a:cubicBezTo>
                    <a:pt x="1268444" y="122872"/>
                    <a:pt x="1217009" y="71438"/>
                    <a:pt x="1217009" y="8572"/>
                  </a:cubicBezTo>
                  <a:lnTo>
                    <a:pt x="1217009" y="0"/>
                  </a:lnTo>
                  <a:lnTo>
                    <a:pt x="508921" y="0"/>
                  </a:lnTo>
                  <a:lnTo>
                    <a:pt x="459391" y="0"/>
                  </a:lnTo>
                  <a:lnTo>
                    <a:pt x="344043" y="0"/>
                  </a:lnTo>
                  <a:cubicBezTo>
                    <a:pt x="307467" y="0"/>
                    <a:pt x="277082" y="28480"/>
                    <a:pt x="274225" y="64389"/>
                  </a:cubicBezTo>
                  <a:cubicBezTo>
                    <a:pt x="270891" y="106585"/>
                    <a:pt x="235839" y="138875"/>
                    <a:pt x="193453" y="138875"/>
                  </a:cubicBezTo>
                  <a:lnTo>
                    <a:pt x="70009" y="138875"/>
                  </a:lnTo>
                  <a:cubicBezTo>
                    <a:pt x="31528" y="138875"/>
                    <a:pt x="0" y="170497"/>
                    <a:pt x="0" y="208883"/>
                  </a:cubicBezTo>
                  <a:lnTo>
                    <a:pt x="0" y="447008"/>
                  </a:lnTo>
                  <a:lnTo>
                    <a:pt x="222980" y="447008"/>
                  </a:lnTo>
                  <a:cubicBezTo>
                    <a:pt x="255270" y="447008"/>
                    <a:pt x="281749" y="473488"/>
                    <a:pt x="281749" y="505778"/>
                  </a:cubicBezTo>
                  <a:lnTo>
                    <a:pt x="281749" y="542258"/>
                  </a:lnTo>
                  <a:lnTo>
                    <a:pt x="281749" y="951547"/>
                  </a:lnTo>
                  <a:cubicBezTo>
                    <a:pt x="288988" y="920687"/>
                    <a:pt x="316896" y="897446"/>
                    <a:pt x="349853" y="897446"/>
                  </a:cubicBezTo>
                  <a:lnTo>
                    <a:pt x="418052" y="897446"/>
                  </a:lnTo>
                  <a:cubicBezTo>
                    <a:pt x="460343" y="897446"/>
                    <a:pt x="495395" y="865156"/>
                    <a:pt x="498824" y="822960"/>
                  </a:cubicBezTo>
                  <a:cubicBezTo>
                    <a:pt x="501682" y="787051"/>
                    <a:pt x="532066" y="758571"/>
                    <a:pt x="568643" y="758571"/>
                  </a:cubicBezTo>
                  <a:lnTo>
                    <a:pt x="683990" y="758571"/>
                  </a:lnTo>
                  <a:lnTo>
                    <a:pt x="733520" y="758571"/>
                  </a:lnTo>
                  <a:lnTo>
                    <a:pt x="1066514" y="758571"/>
                  </a:lnTo>
                  <a:cubicBezTo>
                    <a:pt x="1070800" y="758571"/>
                    <a:pt x="1074896" y="758952"/>
                    <a:pt x="1078992" y="759714"/>
                  </a:cubicBezTo>
                  <a:lnTo>
                    <a:pt x="1078992" y="617506"/>
                  </a:lnTo>
                  <a:cubicBezTo>
                    <a:pt x="1078992" y="585788"/>
                    <a:pt x="1104900" y="559880"/>
                    <a:pt x="1136618" y="559880"/>
                  </a:cubicBezTo>
                  <a:lnTo>
                    <a:pt x="1156621" y="559880"/>
                  </a:lnTo>
                  <a:cubicBezTo>
                    <a:pt x="1157192" y="559880"/>
                    <a:pt x="1157764" y="559880"/>
                    <a:pt x="1158335" y="559880"/>
                  </a:cubicBezTo>
                  <a:lnTo>
                    <a:pt x="1209199" y="559880"/>
                  </a:lnTo>
                  <a:cubicBezTo>
                    <a:pt x="1240917" y="559880"/>
                    <a:pt x="1266825" y="533972"/>
                    <a:pt x="1266825" y="502253"/>
                  </a:cubicBezTo>
                  <a:lnTo>
                    <a:pt x="1266825" y="425768"/>
                  </a:lnTo>
                  <a:lnTo>
                    <a:pt x="1349121" y="425768"/>
                  </a:lnTo>
                  <a:cubicBezTo>
                    <a:pt x="1395031" y="425768"/>
                    <a:pt x="1432560" y="388239"/>
                    <a:pt x="1432560" y="342329"/>
                  </a:cubicBezTo>
                  <a:lnTo>
                    <a:pt x="1432560" y="122777"/>
                  </a:lnTo>
                  <a:lnTo>
                    <a:pt x="1331309" y="122777"/>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6" name="Freeform: Shape 125">
              <a:extLst>
                <a:ext uri="{FF2B5EF4-FFF2-40B4-BE49-F238E27FC236}">
                  <a16:creationId xmlns:a16="http://schemas.microsoft.com/office/drawing/2014/main" id="{FDA9CE58-0B13-4CCA-AEB4-660DF867DAE3}"/>
                </a:ext>
              </a:extLst>
            </p:cNvPr>
            <p:cNvSpPr/>
            <p:nvPr/>
          </p:nvSpPr>
          <p:spPr>
            <a:xfrm>
              <a:off x="3245469" y="381555"/>
              <a:ext cx="1149858" cy="1834229"/>
            </a:xfrm>
            <a:custGeom>
              <a:avLst/>
              <a:gdLst>
                <a:gd name="connsiteX0" fmla="*/ 935450 w 1149858"/>
                <a:gd name="connsiteY0" fmla="*/ 0 h 1834229"/>
                <a:gd name="connsiteX1" fmla="*/ 644367 w 1149858"/>
                <a:gd name="connsiteY1" fmla="*/ 0 h 1834229"/>
                <a:gd name="connsiteX2" fmla="*/ 436912 w 1149858"/>
                <a:gd name="connsiteY2" fmla="*/ 0 h 1834229"/>
                <a:gd name="connsiteX3" fmla="*/ 340043 w 1149858"/>
                <a:gd name="connsiteY3" fmla="*/ 96869 h 1834229"/>
                <a:gd name="connsiteX4" fmla="*/ 340043 w 1149858"/>
                <a:gd name="connsiteY4" fmla="*/ 393764 h 1834229"/>
                <a:gd name="connsiteX5" fmla="*/ 98774 w 1149858"/>
                <a:gd name="connsiteY5" fmla="*/ 393764 h 1834229"/>
                <a:gd name="connsiteX6" fmla="*/ 1905 w 1149858"/>
                <a:gd name="connsiteY6" fmla="*/ 490633 h 1834229"/>
                <a:gd name="connsiteX7" fmla="*/ 1905 w 1149858"/>
                <a:gd name="connsiteY7" fmla="*/ 659606 h 1834229"/>
                <a:gd name="connsiteX8" fmla="*/ 0 w 1149858"/>
                <a:gd name="connsiteY8" fmla="*/ 659892 h 1834229"/>
                <a:gd name="connsiteX9" fmla="*/ 0 w 1149858"/>
                <a:gd name="connsiteY9" fmla="*/ 916305 h 1834229"/>
                <a:gd name="connsiteX10" fmla="*/ 0 w 1149858"/>
                <a:gd name="connsiteY10" fmla="*/ 998410 h 1834229"/>
                <a:gd name="connsiteX11" fmla="*/ 0 w 1149858"/>
                <a:gd name="connsiteY11" fmla="*/ 1315593 h 1834229"/>
                <a:gd name="connsiteX12" fmla="*/ 78486 w 1149858"/>
                <a:gd name="connsiteY12" fmla="*/ 1398842 h 1834229"/>
                <a:gd name="connsiteX13" fmla="*/ 154686 w 1149858"/>
                <a:gd name="connsiteY13" fmla="*/ 1479709 h 1834229"/>
                <a:gd name="connsiteX14" fmla="*/ 154686 w 1149858"/>
                <a:gd name="connsiteY14" fmla="*/ 1601343 h 1834229"/>
                <a:gd name="connsiteX15" fmla="*/ 234506 w 1149858"/>
                <a:gd name="connsiteY15" fmla="*/ 1684687 h 1834229"/>
                <a:gd name="connsiteX16" fmla="*/ 312039 w 1149858"/>
                <a:gd name="connsiteY16" fmla="*/ 1765649 h 1834229"/>
                <a:gd name="connsiteX17" fmla="*/ 312039 w 1149858"/>
                <a:gd name="connsiteY17" fmla="*/ 1776603 h 1834229"/>
                <a:gd name="connsiteX18" fmla="*/ 369665 w 1149858"/>
                <a:gd name="connsiteY18" fmla="*/ 1834229 h 1834229"/>
                <a:gd name="connsiteX19" fmla="*/ 389668 w 1149858"/>
                <a:gd name="connsiteY19" fmla="*/ 1834229 h 1834229"/>
                <a:gd name="connsiteX20" fmla="*/ 447294 w 1149858"/>
                <a:gd name="connsiteY20" fmla="*/ 1776603 h 1834229"/>
                <a:gd name="connsiteX21" fmla="*/ 447294 w 1149858"/>
                <a:gd name="connsiteY21" fmla="*/ 1765745 h 1834229"/>
                <a:gd name="connsiteX22" fmla="*/ 528257 w 1149858"/>
                <a:gd name="connsiteY22" fmla="*/ 1684782 h 1834229"/>
                <a:gd name="connsiteX23" fmla="*/ 681323 w 1149858"/>
                <a:gd name="connsiteY23" fmla="*/ 1684782 h 1834229"/>
                <a:gd name="connsiteX24" fmla="*/ 764762 w 1149858"/>
                <a:gd name="connsiteY24" fmla="*/ 1601343 h 1834229"/>
                <a:gd name="connsiteX25" fmla="*/ 764762 w 1149858"/>
                <a:gd name="connsiteY25" fmla="*/ 1348835 h 1834229"/>
                <a:gd name="connsiteX26" fmla="*/ 681323 w 1149858"/>
                <a:gd name="connsiteY26" fmla="*/ 1265396 h 1834229"/>
                <a:gd name="connsiteX27" fmla="*/ 602171 w 1149858"/>
                <a:gd name="connsiteY27" fmla="*/ 1186910 h 1834229"/>
                <a:gd name="connsiteX28" fmla="*/ 683133 w 1149858"/>
                <a:gd name="connsiteY28" fmla="*/ 1105948 h 1834229"/>
                <a:gd name="connsiteX29" fmla="*/ 860870 w 1149858"/>
                <a:gd name="connsiteY29" fmla="*/ 1105948 h 1834229"/>
                <a:gd name="connsiteX30" fmla="*/ 918496 w 1149858"/>
                <a:gd name="connsiteY30" fmla="*/ 1048322 h 1834229"/>
                <a:gd name="connsiteX31" fmla="*/ 918496 w 1149858"/>
                <a:gd name="connsiteY31" fmla="*/ 1028319 h 1834229"/>
                <a:gd name="connsiteX32" fmla="*/ 860870 w 1149858"/>
                <a:gd name="connsiteY32" fmla="*/ 970693 h 1834229"/>
                <a:gd name="connsiteX33" fmla="*/ 845725 w 1149858"/>
                <a:gd name="connsiteY33" fmla="*/ 970693 h 1834229"/>
                <a:gd name="connsiteX34" fmla="*/ 764762 w 1149858"/>
                <a:gd name="connsiteY34" fmla="*/ 889730 h 1834229"/>
                <a:gd name="connsiteX35" fmla="*/ 764762 w 1149858"/>
                <a:gd name="connsiteY35" fmla="*/ 759047 h 1834229"/>
                <a:gd name="connsiteX36" fmla="*/ 763905 w 1149858"/>
                <a:gd name="connsiteY36" fmla="*/ 730282 h 1834229"/>
                <a:gd name="connsiteX37" fmla="*/ 798862 w 1149858"/>
                <a:gd name="connsiteY37" fmla="*/ 730282 h 1834229"/>
                <a:gd name="connsiteX38" fmla="*/ 935355 w 1149858"/>
                <a:gd name="connsiteY38" fmla="*/ 640937 h 1834229"/>
                <a:gd name="connsiteX39" fmla="*/ 935355 w 1149858"/>
                <a:gd name="connsiteY39" fmla="*/ 636556 h 1834229"/>
                <a:gd name="connsiteX40" fmla="*/ 935355 w 1149858"/>
                <a:gd name="connsiteY40" fmla="*/ 626555 h 1834229"/>
                <a:gd name="connsiteX41" fmla="*/ 1006221 w 1149858"/>
                <a:gd name="connsiteY41" fmla="*/ 626555 h 1834229"/>
                <a:gd name="connsiteX42" fmla="*/ 1149858 w 1149858"/>
                <a:gd name="connsiteY42" fmla="*/ 490061 h 1834229"/>
                <a:gd name="connsiteX43" fmla="*/ 1149858 w 1149858"/>
                <a:gd name="connsiteY43" fmla="*/ 0 h 1834229"/>
                <a:gd name="connsiteX44" fmla="*/ 935450 w 1149858"/>
                <a:gd name="connsiteY44" fmla="*/ 0 h 18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49858" h="1834229">
                  <a:moveTo>
                    <a:pt x="935450" y="0"/>
                  </a:moveTo>
                  <a:lnTo>
                    <a:pt x="644367" y="0"/>
                  </a:lnTo>
                  <a:lnTo>
                    <a:pt x="436912" y="0"/>
                  </a:lnTo>
                  <a:cubicBezTo>
                    <a:pt x="383477" y="0"/>
                    <a:pt x="340043" y="43339"/>
                    <a:pt x="340043" y="96869"/>
                  </a:cubicBezTo>
                  <a:lnTo>
                    <a:pt x="340043" y="393764"/>
                  </a:lnTo>
                  <a:lnTo>
                    <a:pt x="98774" y="393764"/>
                  </a:lnTo>
                  <a:cubicBezTo>
                    <a:pt x="45339" y="393764"/>
                    <a:pt x="1905" y="437102"/>
                    <a:pt x="1905" y="490633"/>
                  </a:cubicBezTo>
                  <a:lnTo>
                    <a:pt x="1905" y="659606"/>
                  </a:lnTo>
                  <a:lnTo>
                    <a:pt x="0" y="659892"/>
                  </a:lnTo>
                  <a:lnTo>
                    <a:pt x="0" y="916305"/>
                  </a:lnTo>
                  <a:lnTo>
                    <a:pt x="0" y="998410"/>
                  </a:lnTo>
                  <a:lnTo>
                    <a:pt x="0" y="1315593"/>
                  </a:lnTo>
                  <a:cubicBezTo>
                    <a:pt x="0" y="1359789"/>
                    <a:pt x="34862" y="1396270"/>
                    <a:pt x="78486" y="1398842"/>
                  </a:cubicBezTo>
                  <a:cubicBezTo>
                    <a:pt x="121349" y="1401413"/>
                    <a:pt x="154686" y="1436751"/>
                    <a:pt x="154686" y="1479709"/>
                  </a:cubicBezTo>
                  <a:lnTo>
                    <a:pt x="154686" y="1601343"/>
                  </a:lnTo>
                  <a:cubicBezTo>
                    <a:pt x="154686" y="1646015"/>
                    <a:pt x="190310" y="1682782"/>
                    <a:pt x="234506" y="1684687"/>
                  </a:cubicBezTo>
                  <a:cubicBezTo>
                    <a:pt x="277844" y="1686592"/>
                    <a:pt x="312039" y="1722215"/>
                    <a:pt x="312039" y="1765649"/>
                  </a:cubicBezTo>
                  <a:lnTo>
                    <a:pt x="312039" y="1776603"/>
                  </a:lnTo>
                  <a:cubicBezTo>
                    <a:pt x="312039" y="1808321"/>
                    <a:pt x="337947" y="1834229"/>
                    <a:pt x="369665" y="1834229"/>
                  </a:cubicBezTo>
                  <a:lnTo>
                    <a:pt x="389668" y="1834229"/>
                  </a:lnTo>
                  <a:cubicBezTo>
                    <a:pt x="421386" y="1834229"/>
                    <a:pt x="447294" y="1808321"/>
                    <a:pt x="447294" y="1776603"/>
                  </a:cubicBezTo>
                  <a:lnTo>
                    <a:pt x="447294" y="1765745"/>
                  </a:lnTo>
                  <a:cubicBezTo>
                    <a:pt x="447294" y="1721168"/>
                    <a:pt x="483680" y="1684782"/>
                    <a:pt x="528257" y="1684782"/>
                  </a:cubicBezTo>
                  <a:lnTo>
                    <a:pt x="681323" y="1684782"/>
                  </a:lnTo>
                  <a:cubicBezTo>
                    <a:pt x="727234" y="1684782"/>
                    <a:pt x="764762" y="1647254"/>
                    <a:pt x="764762" y="1601343"/>
                  </a:cubicBezTo>
                  <a:lnTo>
                    <a:pt x="764762" y="1348835"/>
                  </a:lnTo>
                  <a:cubicBezTo>
                    <a:pt x="764762" y="1302925"/>
                    <a:pt x="726662" y="1258253"/>
                    <a:pt x="681323" y="1265396"/>
                  </a:cubicBezTo>
                  <a:cubicBezTo>
                    <a:pt x="633508" y="1272921"/>
                    <a:pt x="601028" y="1256348"/>
                    <a:pt x="602171" y="1186910"/>
                  </a:cubicBezTo>
                  <a:cubicBezTo>
                    <a:pt x="602933" y="1142333"/>
                    <a:pt x="638556" y="1105948"/>
                    <a:pt x="683133" y="1105948"/>
                  </a:cubicBezTo>
                  <a:lnTo>
                    <a:pt x="860870" y="1105948"/>
                  </a:lnTo>
                  <a:cubicBezTo>
                    <a:pt x="892588" y="1105948"/>
                    <a:pt x="918496" y="1080040"/>
                    <a:pt x="918496" y="1048322"/>
                  </a:cubicBezTo>
                  <a:lnTo>
                    <a:pt x="918496" y="1028319"/>
                  </a:lnTo>
                  <a:cubicBezTo>
                    <a:pt x="918496" y="996601"/>
                    <a:pt x="892588" y="970693"/>
                    <a:pt x="860870" y="970693"/>
                  </a:cubicBezTo>
                  <a:lnTo>
                    <a:pt x="845725" y="970693"/>
                  </a:lnTo>
                  <a:cubicBezTo>
                    <a:pt x="801148" y="970693"/>
                    <a:pt x="764762" y="934307"/>
                    <a:pt x="764762" y="889730"/>
                  </a:cubicBezTo>
                  <a:lnTo>
                    <a:pt x="764762" y="759047"/>
                  </a:lnTo>
                  <a:cubicBezTo>
                    <a:pt x="764762" y="748951"/>
                    <a:pt x="764381" y="740950"/>
                    <a:pt x="763905" y="730282"/>
                  </a:cubicBezTo>
                  <a:lnTo>
                    <a:pt x="798862" y="730282"/>
                  </a:lnTo>
                  <a:cubicBezTo>
                    <a:pt x="874300" y="730282"/>
                    <a:pt x="935355" y="716375"/>
                    <a:pt x="935355" y="640937"/>
                  </a:cubicBezTo>
                  <a:lnTo>
                    <a:pt x="935355" y="636556"/>
                  </a:lnTo>
                  <a:lnTo>
                    <a:pt x="935355" y="626555"/>
                  </a:lnTo>
                  <a:lnTo>
                    <a:pt x="1006221" y="626555"/>
                  </a:lnTo>
                  <a:cubicBezTo>
                    <a:pt x="1081659" y="626555"/>
                    <a:pt x="1149858" y="565404"/>
                    <a:pt x="1149858" y="490061"/>
                  </a:cubicBezTo>
                  <a:lnTo>
                    <a:pt x="1149858" y="0"/>
                  </a:lnTo>
                  <a:lnTo>
                    <a:pt x="93545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7" name="Freeform: Shape 126">
              <a:extLst>
                <a:ext uri="{FF2B5EF4-FFF2-40B4-BE49-F238E27FC236}">
                  <a16:creationId xmlns:a16="http://schemas.microsoft.com/office/drawing/2014/main" id="{81C07194-EC3B-408A-AFC7-945F624F9FBE}"/>
                </a:ext>
              </a:extLst>
            </p:cNvPr>
            <p:cNvSpPr/>
            <p:nvPr/>
          </p:nvSpPr>
          <p:spPr>
            <a:xfrm>
              <a:off x="4395518" y="260683"/>
              <a:ext cx="1290351" cy="1074229"/>
            </a:xfrm>
            <a:custGeom>
              <a:avLst/>
              <a:gdLst>
                <a:gd name="connsiteX0" fmla="*/ 1290352 w 1290351"/>
                <a:gd name="connsiteY0" fmla="*/ 314516 h 1074229"/>
                <a:gd name="connsiteX1" fmla="*/ 626555 w 1290351"/>
                <a:gd name="connsiteY1" fmla="*/ 314516 h 1074229"/>
                <a:gd name="connsiteX2" fmla="*/ 626555 w 1290351"/>
                <a:gd name="connsiteY2" fmla="*/ 136493 h 1074229"/>
                <a:gd name="connsiteX3" fmla="*/ 490061 w 1290351"/>
                <a:gd name="connsiteY3" fmla="*/ 0 h 1074229"/>
                <a:gd name="connsiteX4" fmla="*/ 407765 w 1290351"/>
                <a:gd name="connsiteY4" fmla="*/ 0 h 1074229"/>
                <a:gd name="connsiteX5" fmla="*/ 407765 w 1290351"/>
                <a:gd name="connsiteY5" fmla="*/ 286 h 1074229"/>
                <a:gd name="connsiteX6" fmla="*/ 248983 w 1290351"/>
                <a:gd name="connsiteY6" fmla="*/ 286 h 1074229"/>
                <a:gd name="connsiteX7" fmla="*/ 248983 w 1290351"/>
                <a:gd name="connsiteY7" fmla="*/ 28861 h 1074229"/>
                <a:gd name="connsiteX8" fmla="*/ 156877 w 1290351"/>
                <a:gd name="connsiteY8" fmla="*/ 120967 h 1074229"/>
                <a:gd name="connsiteX9" fmla="*/ 0 w 1290351"/>
                <a:gd name="connsiteY9" fmla="*/ 120967 h 1074229"/>
                <a:gd name="connsiteX10" fmla="*/ 0 w 1290351"/>
                <a:gd name="connsiteY10" fmla="*/ 595408 h 1074229"/>
                <a:gd name="connsiteX11" fmla="*/ 270986 w 1290351"/>
                <a:gd name="connsiteY11" fmla="*/ 595408 h 1074229"/>
                <a:gd name="connsiteX12" fmla="*/ 270986 w 1290351"/>
                <a:gd name="connsiteY12" fmla="*/ 990791 h 1074229"/>
                <a:gd name="connsiteX13" fmla="*/ 354425 w 1290351"/>
                <a:gd name="connsiteY13" fmla="*/ 1074230 h 1074229"/>
                <a:gd name="connsiteX14" fmla="*/ 954500 w 1290351"/>
                <a:gd name="connsiteY14" fmla="*/ 1074230 h 1074229"/>
                <a:gd name="connsiteX15" fmla="*/ 1034415 w 1290351"/>
                <a:gd name="connsiteY15" fmla="*/ 1074230 h 1074229"/>
                <a:gd name="connsiteX16" fmla="*/ 1034701 w 1290351"/>
                <a:gd name="connsiteY16" fmla="*/ 1004602 h 1074229"/>
                <a:gd name="connsiteX17" fmla="*/ 1113186 w 1290351"/>
                <a:gd name="connsiteY17" fmla="*/ 932974 h 1074229"/>
                <a:gd name="connsiteX18" fmla="*/ 1189386 w 1290351"/>
                <a:gd name="connsiteY18" fmla="*/ 863251 h 1074229"/>
                <a:gd name="connsiteX19" fmla="*/ 1272064 w 1290351"/>
                <a:gd name="connsiteY19" fmla="*/ 791337 h 1074229"/>
                <a:gd name="connsiteX20" fmla="*/ 1287780 w 1290351"/>
                <a:gd name="connsiteY20" fmla="*/ 791337 h 1074229"/>
                <a:gd name="connsiteX21" fmla="*/ 1290352 w 1290351"/>
                <a:gd name="connsiteY21" fmla="*/ 314516 h 107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90351" h="1074229">
                  <a:moveTo>
                    <a:pt x="1290352" y="314516"/>
                  </a:moveTo>
                  <a:lnTo>
                    <a:pt x="626555" y="314516"/>
                  </a:lnTo>
                  <a:lnTo>
                    <a:pt x="626555" y="136493"/>
                  </a:lnTo>
                  <a:cubicBezTo>
                    <a:pt x="626555" y="61055"/>
                    <a:pt x="565404" y="0"/>
                    <a:pt x="490061" y="0"/>
                  </a:cubicBezTo>
                  <a:lnTo>
                    <a:pt x="407765" y="0"/>
                  </a:lnTo>
                  <a:lnTo>
                    <a:pt x="407765" y="286"/>
                  </a:lnTo>
                  <a:lnTo>
                    <a:pt x="248983" y="286"/>
                  </a:lnTo>
                  <a:lnTo>
                    <a:pt x="248983" y="28861"/>
                  </a:lnTo>
                  <a:cubicBezTo>
                    <a:pt x="248983" y="79724"/>
                    <a:pt x="207740" y="120967"/>
                    <a:pt x="156877" y="120967"/>
                  </a:cubicBezTo>
                  <a:lnTo>
                    <a:pt x="0" y="120967"/>
                  </a:lnTo>
                  <a:lnTo>
                    <a:pt x="0" y="595408"/>
                  </a:lnTo>
                  <a:lnTo>
                    <a:pt x="270986" y="595408"/>
                  </a:lnTo>
                  <a:lnTo>
                    <a:pt x="270986" y="990791"/>
                  </a:lnTo>
                  <a:cubicBezTo>
                    <a:pt x="270986" y="1036701"/>
                    <a:pt x="308515" y="1074230"/>
                    <a:pt x="354425" y="1074230"/>
                  </a:cubicBezTo>
                  <a:lnTo>
                    <a:pt x="954500" y="1074230"/>
                  </a:lnTo>
                  <a:lnTo>
                    <a:pt x="1034415" y="1074230"/>
                  </a:lnTo>
                  <a:lnTo>
                    <a:pt x="1034701" y="1004602"/>
                  </a:lnTo>
                  <a:cubicBezTo>
                    <a:pt x="1034891" y="965168"/>
                    <a:pt x="1073087" y="934879"/>
                    <a:pt x="1113186" y="932974"/>
                  </a:cubicBezTo>
                  <a:cubicBezTo>
                    <a:pt x="1152430" y="931069"/>
                    <a:pt x="1183958" y="902113"/>
                    <a:pt x="1189386" y="863251"/>
                  </a:cubicBezTo>
                  <a:cubicBezTo>
                    <a:pt x="1195006" y="822770"/>
                    <a:pt x="1230058" y="791337"/>
                    <a:pt x="1272064" y="791337"/>
                  </a:cubicBezTo>
                  <a:lnTo>
                    <a:pt x="1287780" y="791337"/>
                  </a:lnTo>
                  <a:cubicBezTo>
                    <a:pt x="1287208" y="673227"/>
                    <a:pt x="1290352" y="511397"/>
                    <a:pt x="1290352" y="314516"/>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8" name="Freeform: Shape 127">
              <a:extLst>
                <a:ext uri="{FF2B5EF4-FFF2-40B4-BE49-F238E27FC236}">
                  <a16:creationId xmlns:a16="http://schemas.microsoft.com/office/drawing/2014/main" id="{6B2906E9-2D4B-4CB3-AE59-72F915171DA2}"/>
                </a:ext>
              </a:extLst>
            </p:cNvPr>
            <p:cNvSpPr/>
            <p:nvPr/>
          </p:nvSpPr>
          <p:spPr>
            <a:xfrm>
              <a:off x="2456609" y="-24876"/>
              <a:ext cx="2346960" cy="1813083"/>
            </a:xfrm>
            <a:custGeom>
              <a:avLst/>
              <a:gdLst>
                <a:gd name="connsiteX0" fmla="*/ 862298 w 2346960"/>
                <a:gd name="connsiteY0" fmla="*/ 0 h 1813083"/>
                <a:gd name="connsiteX1" fmla="*/ 654368 w 2346960"/>
                <a:gd name="connsiteY1" fmla="*/ 207931 h 1813083"/>
                <a:gd name="connsiteX2" fmla="*/ 654368 w 2346960"/>
                <a:gd name="connsiteY2" fmla="*/ 444437 h 1813083"/>
                <a:gd name="connsiteX3" fmla="*/ 513112 w 2346960"/>
                <a:gd name="connsiteY3" fmla="*/ 444437 h 1813083"/>
                <a:gd name="connsiteX4" fmla="*/ 305181 w 2346960"/>
                <a:gd name="connsiteY4" fmla="*/ 652367 h 1813083"/>
                <a:gd name="connsiteX5" fmla="*/ 305181 w 2346960"/>
                <a:gd name="connsiteY5" fmla="*/ 1066514 h 1813083"/>
                <a:gd name="connsiteX6" fmla="*/ 268319 w 2346960"/>
                <a:gd name="connsiteY6" fmla="*/ 1078135 h 1813083"/>
                <a:gd name="connsiteX7" fmla="*/ 235458 w 2346960"/>
                <a:gd name="connsiteY7" fmla="*/ 1090327 h 1813083"/>
                <a:gd name="connsiteX8" fmla="*/ 162497 w 2346960"/>
                <a:gd name="connsiteY8" fmla="*/ 1173099 h 1813083"/>
                <a:gd name="connsiteX9" fmla="*/ 162497 w 2346960"/>
                <a:gd name="connsiteY9" fmla="*/ 1441228 h 1813083"/>
                <a:gd name="connsiteX10" fmla="*/ 81915 w 2346960"/>
                <a:gd name="connsiteY10" fmla="*/ 1522190 h 1813083"/>
                <a:gd name="connsiteX11" fmla="*/ 0 w 2346960"/>
                <a:gd name="connsiteY11" fmla="*/ 1605629 h 1813083"/>
                <a:gd name="connsiteX12" fmla="*/ 0 w 2346960"/>
                <a:gd name="connsiteY12" fmla="*/ 1729645 h 1813083"/>
                <a:gd name="connsiteX13" fmla="*/ 83439 w 2346960"/>
                <a:gd name="connsiteY13" fmla="*/ 1813084 h 1813083"/>
                <a:gd name="connsiteX14" fmla="*/ 364141 w 2346960"/>
                <a:gd name="connsiteY14" fmla="*/ 1813084 h 1813083"/>
                <a:gd name="connsiteX15" fmla="*/ 447484 w 2346960"/>
                <a:gd name="connsiteY15" fmla="*/ 1733264 h 1813083"/>
                <a:gd name="connsiteX16" fmla="*/ 527590 w 2346960"/>
                <a:gd name="connsiteY16" fmla="*/ 1655731 h 1813083"/>
                <a:gd name="connsiteX17" fmla="*/ 609600 w 2346960"/>
                <a:gd name="connsiteY17" fmla="*/ 1581817 h 1813083"/>
                <a:gd name="connsiteX18" fmla="*/ 687896 w 2346960"/>
                <a:gd name="connsiteY18" fmla="*/ 1508951 h 1813083"/>
                <a:gd name="connsiteX19" fmla="*/ 708184 w 2346960"/>
                <a:gd name="connsiteY19" fmla="*/ 1508951 h 1813083"/>
                <a:gd name="connsiteX20" fmla="*/ 789146 w 2346960"/>
                <a:gd name="connsiteY20" fmla="*/ 1589913 h 1813083"/>
                <a:gd name="connsiteX21" fmla="*/ 789146 w 2346960"/>
                <a:gd name="connsiteY21" fmla="*/ 1404557 h 1813083"/>
                <a:gd name="connsiteX22" fmla="*/ 789146 w 2346960"/>
                <a:gd name="connsiteY22" fmla="*/ 1322451 h 1813083"/>
                <a:gd name="connsiteX23" fmla="*/ 789146 w 2346960"/>
                <a:gd name="connsiteY23" fmla="*/ 1066038 h 1813083"/>
                <a:gd name="connsiteX24" fmla="*/ 787908 w 2346960"/>
                <a:gd name="connsiteY24" fmla="*/ 1066038 h 1813083"/>
                <a:gd name="connsiteX25" fmla="*/ 787908 w 2346960"/>
                <a:gd name="connsiteY25" fmla="*/ 876300 h 1813083"/>
                <a:gd name="connsiteX26" fmla="*/ 793337 w 2346960"/>
                <a:gd name="connsiteY26" fmla="*/ 876300 h 1813083"/>
                <a:gd name="connsiteX27" fmla="*/ 887921 w 2346960"/>
                <a:gd name="connsiteY27" fmla="*/ 800100 h 1813083"/>
                <a:gd name="connsiteX28" fmla="*/ 1129189 w 2346960"/>
                <a:gd name="connsiteY28" fmla="*/ 800100 h 1813083"/>
                <a:gd name="connsiteX29" fmla="*/ 1129189 w 2346960"/>
                <a:gd name="connsiteY29" fmla="*/ 503301 h 1813083"/>
                <a:gd name="connsiteX30" fmla="*/ 1226058 w 2346960"/>
                <a:gd name="connsiteY30" fmla="*/ 406432 h 1813083"/>
                <a:gd name="connsiteX31" fmla="*/ 1433513 w 2346960"/>
                <a:gd name="connsiteY31" fmla="*/ 406432 h 1813083"/>
                <a:gd name="connsiteX32" fmla="*/ 1724597 w 2346960"/>
                <a:gd name="connsiteY32" fmla="*/ 406432 h 1813083"/>
                <a:gd name="connsiteX33" fmla="*/ 2096072 w 2346960"/>
                <a:gd name="connsiteY33" fmla="*/ 406432 h 1813083"/>
                <a:gd name="connsiteX34" fmla="*/ 2188178 w 2346960"/>
                <a:gd name="connsiteY34" fmla="*/ 314325 h 1813083"/>
                <a:gd name="connsiteX35" fmla="*/ 2188178 w 2346960"/>
                <a:gd name="connsiteY35" fmla="*/ 285750 h 1813083"/>
                <a:gd name="connsiteX36" fmla="*/ 2346960 w 2346960"/>
                <a:gd name="connsiteY36" fmla="*/ 285750 h 1813083"/>
                <a:gd name="connsiteX37" fmla="*/ 2346960 w 2346960"/>
                <a:gd name="connsiteY37" fmla="*/ 0 h 1813083"/>
                <a:gd name="connsiteX38" fmla="*/ 862298 w 2346960"/>
                <a:gd name="connsiteY38" fmla="*/ 0 h 181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46960" h="1813083">
                  <a:moveTo>
                    <a:pt x="862298" y="0"/>
                  </a:moveTo>
                  <a:cubicBezTo>
                    <a:pt x="747427" y="0"/>
                    <a:pt x="654368" y="93155"/>
                    <a:pt x="654368" y="207931"/>
                  </a:cubicBezTo>
                  <a:lnTo>
                    <a:pt x="654368" y="444437"/>
                  </a:lnTo>
                  <a:lnTo>
                    <a:pt x="513112" y="444437"/>
                  </a:lnTo>
                  <a:cubicBezTo>
                    <a:pt x="398240" y="444437"/>
                    <a:pt x="305181" y="537591"/>
                    <a:pt x="305181" y="652367"/>
                  </a:cubicBezTo>
                  <a:lnTo>
                    <a:pt x="305181" y="1066514"/>
                  </a:lnTo>
                  <a:cubicBezTo>
                    <a:pt x="291846" y="1067562"/>
                    <a:pt x="279273" y="1071563"/>
                    <a:pt x="268319" y="1078135"/>
                  </a:cubicBezTo>
                  <a:cubicBezTo>
                    <a:pt x="258223" y="1084231"/>
                    <a:pt x="247174" y="1088803"/>
                    <a:pt x="235458" y="1090327"/>
                  </a:cubicBezTo>
                  <a:cubicBezTo>
                    <a:pt x="194405" y="1095470"/>
                    <a:pt x="162497" y="1130713"/>
                    <a:pt x="162497" y="1173099"/>
                  </a:cubicBezTo>
                  <a:lnTo>
                    <a:pt x="162497" y="1441228"/>
                  </a:lnTo>
                  <a:cubicBezTo>
                    <a:pt x="162497" y="1485519"/>
                    <a:pt x="126206" y="1521428"/>
                    <a:pt x="81915" y="1522190"/>
                  </a:cubicBezTo>
                  <a:cubicBezTo>
                    <a:pt x="36671" y="1522952"/>
                    <a:pt x="0" y="1560195"/>
                    <a:pt x="0" y="1605629"/>
                  </a:cubicBezTo>
                  <a:lnTo>
                    <a:pt x="0" y="1729645"/>
                  </a:lnTo>
                  <a:cubicBezTo>
                    <a:pt x="0" y="1775555"/>
                    <a:pt x="37529" y="1813084"/>
                    <a:pt x="83439" y="1813084"/>
                  </a:cubicBezTo>
                  <a:lnTo>
                    <a:pt x="364141" y="1813084"/>
                  </a:lnTo>
                  <a:cubicBezTo>
                    <a:pt x="408813" y="1813084"/>
                    <a:pt x="445580" y="1777460"/>
                    <a:pt x="447484" y="1733264"/>
                  </a:cubicBezTo>
                  <a:cubicBezTo>
                    <a:pt x="449390" y="1690211"/>
                    <a:pt x="484442" y="1656207"/>
                    <a:pt x="527590" y="1655731"/>
                  </a:cubicBezTo>
                  <a:cubicBezTo>
                    <a:pt x="569881" y="1655255"/>
                    <a:pt x="604838" y="1622965"/>
                    <a:pt x="609600" y="1581817"/>
                  </a:cubicBezTo>
                  <a:cubicBezTo>
                    <a:pt x="614267" y="1540859"/>
                    <a:pt x="646748" y="1508951"/>
                    <a:pt x="687896" y="1508951"/>
                  </a:cubicBezTo>
                  <a:lnTo>
                    <a:pt x="708184" y="1508951"/>
                  </a:lnTo>
                  <a:cubicBezTo>
                    <a:pt x="752761" y="1508951"/>
                    <a:pt x="789146" y="1545336"/>
                    <a:pt x="789146" y="1589913"/>
                  </a:cubicBezTo>
                  <a:lnTo>
                    <a:pt x="789146" y="1404557"/>
                  </a:lnTo>
                  <a:lnTo>
                    <a:pt x="789146" y="1322451"/>
                  </a:lnTo>
                  <a:lnTo>
                    <a:pt x="789146" y="1066038"/>
                  </a:lnTo>
                  <a:lnTo>
                    <a:pt x="787908" y="1066038"/>
                  </a:lnTo>
                  <a:lnTo>
                    <a:pt x="787908" y="876300"/>
                  </a:lnTo>
                  <a:lnTo>
                    <a:pt x="793337" y="876300"/>
                  </a:lnTo>
                  <a:cubicBezTo>
                    <a:pt x="802767" y="832771"/>
                    <a:pt x="841534" y="800100"/>
                    <a:pt x="887921" y="800100"/>
                  </a:cubicBezTo>
                  <a:lnTo>
                    <a:pt x="1129189" y="800100"/>
                  </a:lnTo>
                  <a:lnTo>
                    <a:pt x="1129189" y="503301"/>
                  </a:lnTo>
                  <a:cubicBezTo>
                    <a:pt x="1129189" y="449866"/>
                    <a:pt x="1172527" y="406432"/>
                    <a:pt x="1226058" y="406432"/>
                  </a:cubicBezTo>
                  <a:lnTo>
                    <a:pt x="1433513" y="406432"/>
                  </a:lnTo>
                  <a:lnTo>
                    <a:pt x="1724597" y="406432"/>
                  </a:lnTo>
                  <a:lnTo>
                    <a:pt x="2096072" y="406432"/>
                  </a:lnTo>
                  <a:cubicBezTo>
                    <a:pt x="2146935" y="406432"/>
                    <a:pt x="2188178" y="365189"/>
                    <a:pt x="2188178" y="314325"/>
                  </a:cubicBezTo>
                  <a:lnTo>
                    <a:pt x="2188178" y="285750"/>
                  </a:lnTo>
                  <a:lnTo>
                    <a:pt x="2346960" y="285750"/>
                  </a:lnTo>
                  <a:lnTo>
                    <a:pt x="2346960" y="0"/>
                  </a:lnTo>
                  <a:lnTo>
                    <a:pt x="86229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9" name="Freeform: Shape 128">
              <a:extLst>
                <a:ext uri="{FF2B5EF4-FFF2-40B4-BE49-F238E27FC236}">
                  <a16:creationId xmlns:a16="http://schemas.microsoft.com/office/drawing/2014/main" id="{51D0CF0F-4233-4970-B46B-65DA292542AA}"/>
                </a:ext>
              </a:extLst>
            </p:cNvPr>
            <p:cNvSpPr/>
            <p:nvPr/>
          </p:nvSpPr>
          <p:spPr>
            <a:xfrm>
              <a:off x="4963684" y="2644504"/>
              <a:ext cx="1471421" cy="875728"/>
            </a:xfrm>
            <a:custGeom>
              <a:avLst/>
              <a:gdLst>
                <a:gd name="connsiteX0" fmla="*/ 157829 w 1471421"/>
                <a:gd name="connsiteY0" fmla="*/ 0 h 875728"/>
                <a:gd name="connsiteX1" fmla="*/ 157829 w 1471421"/>
                <a:gd name="connsiteY1" fmla="*/ 53245 h 875728"/>
                <a:gd name="connsiteX2" fmla="*/ 157829 w 1471421"/>
                <a:gd name="connsiteY2" fmla="*/ 105632 h 875728"/>
                <a:gd name="connsiteX3" fmla="*/ 200406 w 1471421"/>
                <a:gd name="connsiteY3" fmla="*/ 163354 h 875728"/>
                <a:gd name="connsiteX4" fmla="*/ 218313 w 1471421"/>
                <a:gd name="connsiteY4" fmla="*/ 166116 h 875728"/>
                <a:gd name="connsiteX5" fmla="*/ 312515 w 1471421"/>
                <a:gd name="connsiteY5" fmla="*/ 166116 h 875728"/>
                <a:gd name="connsiteX6" fmla="*/ 314134 w 1471421"/>
                <a:gd name="connsiteY6" fmla="*/ 166116 h 875728"/>
                <a:gd name="connsiteX7" fmla="*/ 314801 w 1471421"/>
                <a:gd name="connsiteY7" fmla="*/ 442722 h 875728"/>
                <a:gd name="connsiteX8" fmla="*/ 314801 w 1471421"/>
                <a:gd name="connsiteY8" fmla="*/ 444913 h 875728"/>
                <a:gd name="connsiteX9" fmla="*/ 314801 w 1471421"/>
                <a:gd name="connsiteY9" fmla="*/ 444913 h 875728"/>
                <a:gd name="connsiteX10" fmla="*/ 232982 w 1471421"/>
                <a:gd name="connsiteY10" fmla="*/ 444913 h 875728"/>
                <a:gd name="connsiteX11" fmla="*/ 162020 w 1471421"/>
                <a:gd name="connsiteY11" fmla="*/ 498538 h 875728"/>
                <a:gd name="connsiteX12" fmla="*/ 160401 w 1471421"/>
                <a:gd name="connsiteY12" fmla="*/ 512540 h 875728"/>
                <a:gd name="connsiteX13" fmla="*/ 160211 w 1471421"/>
                <a:gd name="connsiteY13" fmla="*/ 543497 h 875728"/>
                <a:gd name="connsiteX14" fmla="*/ 99726 w 1471421"/>
                <a:gd name="connsiteY14" fmla="*/ 603980 h 875728"/>
                <a:gd name="connsiteX15" fmla="*/ 381 w 1471421"/>
                <a:gd name="connsiteY15" fmla="*/ 603980 h 875728"/>
                <a:gd name="connsiteX16" fmla="*/ 381 w 1471421"/>
                <a:gd name="connsiteY16" fmla="*/ 743712 h 875728"/>
                <a:gd name="connsiteX17" fmla="*/ 0 w 1471421"/>
                <a:gd name="connsiteY17" fmla="*/ 743712 h 875728"/>
                <a:gd name="connsiteX18" fmla="*/ 0 w 1471421"/>
                <a:gd name="connsiteY18" fmla="*/ 747141 h 875728"/>
                <a:gd name="connsiteX19" fmla="*/ 146114 w 1471421"/>
                <a:gd name="connsiteY19" fmla="*/ 747141 h 875728"/>
                <a:gd name="connsiteX20" fmla="*/ 203740 w 1471421"/>
                <a:gd name="connsiteY20" fmla="*/ 804767 h 875728"/>
                <a:gd name="connsiteX21" fmla="*/ 203740 w 1471421"/>
                <a:gd name="connsiteY21" fmla="*/ 824770 h 875728"/>
                <a:gd name="connsiteX22" fmla="*/ 172879 w 1471421"/>
                <a:gd name="connsiteY22" fmla="*/ 875729 h 875728"/>
                <a:gd name="connsiteX23" fmla="*/ 232600 w 1471421"/>
                <a:gd name="connsiteY23" fmla="*/ 875729 h 875728"/>
                <a:gd name="connsiteX24" fmla="*/ 313373 w 1471421"/>
                <a:gd name="connsiteY24" fmla="*/ 801243 h 875728"/>
                <a:gd name="connsiteX25" fmla="*/ 383191 w 1471421"/>
                <a:gd name="connsiteY25" fmla="*/ 736854 h 875728"/>
                <a:gd name="connsiteX26" fmla="*/ 498539 w 1471421"/>
                <a:gd name="connsiteY26" fmla="*/ 736854 h 875728"/>
                <a:gd name="connsiteX27" fmla="*/ 548068 w 1471421"/>
                <a:gd name="connsiteY27" fmla="*/ 736854 h 875728"/>
                <a:gd name="connsiteX28" fmla="*/ 1256157 w 1471421"/>
                <a:gd name="connsiteY28" fmla="*/ 736854 h 875728"/>
                <a:gd name="connsiteX29" fmla="*/ 1256157 w 1471421"/>
                <a:gd name="connsiteY29" fmla="*/ 745427 h 875728"/>
                <a:gd name="connsiteX30" fmla="*/ 1370457 w 1471421"/>
                <a:gd name="connsiteY30" fmla="*/ 859727 h 875728"/>
                <a:gd name="connsiteX31" fmla="*/ 1471422 w 1471421"/>
                <a:gd name="connsiteY31" fmla="*/ 859727 h 875728"/>
                <a:gd name="connsiteX32" fmla="*/ 1471422 w 1471421"/>
                <a:gd name="connsiteY32" fmla="*/ 843439 h 875728"/>
                <a:gd name="connsiteX33" fmla="*/ 1471422 w 1471421"/>
                <a:gd name="connsiteY33" fmla="*/ 390620 h 875728"/>
                <a:gd name="connsiteX34" fmla="*/ 1471422 w 1471421"/>
                <a:gd name="connsiteY34" fmla="*/ 191 h 875728"/>
                <a:gd name="connsiteX35" fmla="*/ 157829 w 1471421"/>
                <a:gd name="connsiteY35" fmla="*/ 191 h 875728"/>
                <a:gd name="connsiteX36" fmla="*/ 1255395 w 1471421"/>
                <a:gd name="connsiteY36" fmla="*/ 736663 h 875728"/>
                <a:gd name="connsiteX37" fmla="*/ 947452 w 1471421"/>
                <a:gd name="connsiteY37" fmla="*/ 736663 h 875728"/>
                <a:gd name="connsiteX38" fmla="*/ 947452 w 1471421"/>
                <a:gd name="connsiteY38" fmla="*/ 496157 h 875728"/>
                <a:gd name="connsiteX39" fmla="*/ 1062609 w 1471421"/>
                <a:gd name="connsiteY39" fmla="*/ 381857 h 875728"/>
                <a:gd name="connsiteX40" fmla="*/ 1255395 w 1471421"/>
                <a:gd name="connsiteY40" fmla="*/ 381857 h 875728"/>
                <a:gd name="connsiteX41" fmla="*/ 1255395 w 1471421"/>
                <a:gd name="connsiteY41" fmla="*/ 736663 h 87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71421" h="875728">
                  <a:moveTo>
                    <a:pt x="157829" y="0"/>
                  </a:moveTo>
                  <a:lnTo>
                    <a:pt x="157829" y="53245"/>
                  </a:lnTo>
                  <a:lnTo>
                    <a:pt x="157829" y="105632"/>
                  </a:lnTo>
                  <a:cubicBezTo>
                    <a:pt x="157829" y="132683"/>
                    <a:pt x="175832" y="155638"/>
                    <a:pt x="200406" y="163354"/>
                  </a:cubicBezTo>
                  <a:cubicBezTo>
                    <a:pt x="206121" y="165163"/>
                    <a:pt x="212122" y="166116"/>
                    <a:pt x="218313" y="166116"/>
                  </a:cubicBezTo>
                  <a:lnTo>
                    <a:pt x="312515" y="166116"/>
                  </a:lnTo>
                  <a:lnTo>
                    <a:pt x="314134" y="166116"/>
                  </a:lnTo>
                  <a:lnTo>
                    <a:pt x="314801" y="442722"/>
                  </a:lnTo>
                  <a:lnTo>
                    <a:pt x="314801" y="444913"/>
                  </a:lnTo>
                  <a:lnTo>
                    <a:pt x="314801" y="444913"/>
                  </a:lnTo>
                  <a:lnTo>
                    <a:pt x="232982" y="444913"/>
                  </a:lnTo>
                  <a:cubicBezTo>
                    <a:pt x="199263" y="444913"/>
                    <a:pt x="169164" y="467201"/>
                    <a:pt x="162020" y="498538"/>
                  </a:cubicBezTo>
                  <a:cubicBezTo>
                    <a:pt x="160973" y="503015"/>
                    <a:pt x="160496" y="507683"/>
                    <a:pt x="160401" y="512540"/>
                  </a:cubicBezTo>
                  <a:lnTo>
                    <a:pt x="160211" y="543497"/>
                  </a:lnTo>
                  <a:cubicBezTo>
                    <a:pt x="160020" y="576739"/>
                    <a:pt x="132969" y="603980"/>
                    <a:pt x="99726" y="603980"/>
                  </a:cubicBezTo>
                  <a:lnTo>
                    <a:pt x="381" y="603980"/>
                  </a:lnTo>
                  <a:lnTo>
                    <a:pt x="381" y="743712"/>
                  </a:lnTo>
                  <a:lnTo>
                    <a:pt x="0" y="743712"/>
                  </a:lnTo>
                  <a:lnTo>
                    <a:pt x="0" y="747141"/>
                  </a:lnTo>
                  <a:lnTo>
                    <a:pt x="146114" y="747141"/>
                  </a:lnTo>
                  <a:cubicBezTo>
                    <a:pt x="177832" y="747141"/>
                    <a:pt x="203740" y="773049"/>
                    <a:pt x="203740" y="804767"/>
                  </a:cubicBezTo>
                  <a:lnTo>
                    <a:pt x="203740" y="824770"/>
                  </a:lnTo>
                  <a:cubicBezTo>
                    <a:pt x="203740" y="846773"/>
                    <a:pt x="191167" y="866013"/>
                    <a:pt x="172879" y="875729"/>
                  </a:cubicBezTo>
                  <a:lnTo>
                    <a:pt x="232600" y="875729"/>
                  </a:lnTo>
                  <a:cubicBezTo>
                    <a:pt x="274891" y="875729"/>
                    <a:pt x="309943" y="843439"/>
                    <a:pt x="313373" y="801243"/>
                  </a:cubicBezTo>
                  <a:cubicBezTo>
                    <a:pt x="316230" y="765334"/>
                    <a:pt x="346615" y="736854"/>
                    <a:pt x="383191" y="736854"/>
                  </a:cubicBezTo>
                  <a:lnTo>
                    <a:pt x="498539" y="736854"/>
                  </a:lnTo>
                  <a:lnTo>
                    <a:pt x="548068" y="736854"/>
                  </a:lnTo>
                  <a:lnTo>
                    <a:pt x="1256157" y="736854"/>
                  </a:lnTo>
                  <a:lnTo>
                    <a:pt x="1256157" y="745427"/>
                  </a:lnTo>
                  <a:cubicBezTo>
                    <a:pt x="1256157" y="808292"/>
                    <a:pt x="1307592" y="859727"/>
                    <a:pt x="1370457" y="859727"/>
                  </a:cubicBezTo>
                  <a:lnTo>
                    <a:pt x="1471422" y="859727"/>
                  </a:lnTo>
                  <a:lnTo>
                    <a:pt x="1471422" y="843439"/>
                  </a:lnTo>
                  <a:lnTo>
                    <a:pt x="1471422" y="390620"/>
                  </a:lnTo>
                  <a:lnTo>
                    <a:pt x="1471422" y="191"/>
                  </a:lnTo>
                  <a:lnTo>
                    <a:pt x="157829" y="191"/>
                  </a:lnTo>
                  <a:close/>
                  <a:moveTo>
                    <a:pt x="1255395" y="736663"/>
                  </a:moveTo>
                  <a:lnTo>
                    <a:pt x="947452" y="736663"/>
                  </a:lnTo>
                  <a:lnTo>
                    <a:pt x="947452" y="496157"/>
                  </a:lnTo>
                  <a:cubicBezTo>
                    <a:pt x="947452" y="433292"/>
                    <a:pt x="999268" y="381857"/>
                    <a:pt x="1062609" y="381857"/>
                  </a:cubicBezTo>
                  <a:lnTo>
                    <a:pt x="1255395" y="381857"/>
                  </a:lnTo>
                  <a:lnTo>
                    <a:pt x="1255395" y="736663"/>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0" name="Freeform: Shape 129">
              <a:extLst>
                <a:ext uri="{FF2B5EF4-FFF2-40B4-BE49-F238E27FC236}">
                  <a16:creationId xmlns:a16="http://schemas.microsoft.com/office/drawing/2014/main" id="{F365C1AE-BE6C-4275-82BA-282E4009909E}"/>
                </a:ext>
              </a:extLst>
            </p:cNvPr>
            <p:cNvSpPr/>
            <p:nvPr/>
          </p:nvSpPr>
          <p:spPr>
            <a:xfrm>
              <a:off x="5911136" y="3026362"/>
              <a:ext cx="307943" cy="354806"/>
            </a:xfrm>
            <a:custGeom>
              <a:avLst/>
              <a:gdLst>
                <a:gd name="connsiteX0" fmla="*/ 115158 w 307943"/>
                <a:gd name="connsiteY0" fmla="*/ 0 h 354806"/>
                <a:gd name="connsiteX1" fmla="*/ 0 w 307943"/>
                <a:gd name="connsiteY1" fmla="*/ 114300 h 354806"/>
                <a:gd name="connsiteX2" fmla="*/ 0 w 307943"/>
                <a:gd name="connsiteY2" fmla="*/ 354806 h 354806"/>
                <a:gd name="connsiteX3" fmla="*/ 307943 w 307943"/>
                <a:gd name="connsiteY3" fmla="*/ 354806 h 354806"/>
                <a:gd name="connsiteX4" fmla="*/ 307943 w 307943"/>
                <a:gd name="connsiteY4" fmla="*/ 0 h 354806"/>
                <a:gd name="connsiteX5" fmla="*/ 115158 w 307943"/>
                <a:gd name="connsiteY5" fmla="*/ 0 h 35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943" h="354806">
                  <a:moveTo>
                    <a:pt x="115158" y="0"/>
                  </a:moveTo>
                  <a:cubicBezTo>
                    <a:pt x="51816" y="0"/>
                    <a:pt x="0" y="51435"/>
                    <a:pt x="0" y="114300"/>
                  </a:cubicBezTo>
                  <a:lnTo>
                    <a:pt x="0" y="354806"/>
                  </a:lnTo>
                  <a:lnTo>
                    <a:pt x="307943" y="354806"/>
                  </a:lnTo>
                  <a:lnTo>
                    <a:pt x="307943" y="0"/>
                  </a:lnTo>
                  <a:lnTo>
                    <a:pt x="11515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1" name="Freeform: Shape 130">
              <a:extLst>
                <a:ext uri="{FF2B5EF4-FFF2-40B4-BE49-F238E27FC236}">
                  <a16:creationId xmlns:a16="http://schemas.microsoft.com/office/drawing/2014/main" id="{2B3D20F9-63D4-4DC8-9C2C-A0EE3A910E57}"/>
                </a:ext>
              </a:extLst>
            </p:cNvPr>
            <p:cNvSpPr/>
            <p:nvPr/>
          </p:nvSpPr>
          <p:spPr>
            <a:xfrm>
              <a:off x="4803283" y="-24876"/>
              <a:ext cx="1632204" cy="2667095"/>
            </a:xfrm>
            <a:custGeom>
              <a:avLst/>
              <a:gdLst>
                <a:gd name="connsiteX0" fmla="*/ 1496949 w 1632204"/>
                <a:gd name="connsiteY0" fmla="*/ 1233678 h 2667095"/>
                <a:gd name="connsiteX1" fmla="*/ 1436942 w 1632204"/>
                <a:gd name="connsiteY1" fmla="*/ 1173671 h 2667095"/>
                <a:gd name="connsiteX2" fmla="*/ 1436942 w 1632204"/>
                <a:gd name="connsiteY2" fmla="*/ 1152811 h 2667095"/>
                <a:gd name="connsiteX3" fmla="*/ 1496949 w 1632204"/>
                <a:gd name="connsiteY3" fmla="*/ 1092803 h 2667095"/>
                <a:gd name="connsiteX4" fmla="*/ 1629346 w 1632204"/>
                <a:gd name="connsiteY4" fmla="*/ 1092803 h 2667095"/>
                <a:gd name="connsiteX5" fmla="*/ 1629823 w 1632204"/>
                <a:gd name="connsiteY5" fmla="*/ 596932 h 2667095"/>
                <a:gd name="connsiteX6" fmla="*/ 1264444 w 1632204"/>
                <a:gd name="connsiteY6" fmla="*/ 596932 h 2667095"/>
                <a:gd name="connsiteX7" fmla="*/ 1264444 w 1632204"/>
                <a:gd name="connsiteY7" fmla="*/ 96869 h 2667095"/>
                <a:gd name="connsiteX8" fmla="*/ 1167574 w 1632204"/>
                <a:gd name="connsiteY8" fmla="*/ 0 h 2667095"/>
                <a:gd name="connsiteX9" fmla="*/ 0 w 1632204"/>
                <a:gd name="connsiteY9" fmla="*/ 0 h 2667095"/>
                <a:gd name="connsiteX10" fmla="*/ 0 w 1632204"/>
                <a:gd name="connsiteY10" fmla="*/ 285464 h 2667095"/>
                <a:gd name="connsiteX11" fmla="*/ 82296 w 1632204"/>
                <a:gd name="connsiteY11" fmla="*/ 285464 h 2667095"/>
                <a:gd name="connsiteX12" fmla="*/ 218789 w 1632204"/>
                <a:gd name="connsiteY12" fmla="*/ 421958 h 2667095"/>
                <a:gd name="connsiteX13" fmla="*/ 218789 w 1632204"/>
                <a:gd name="connsiteY13" fmla="*/ 599980 h 2667095"/>
                <a:gd name="connsiteX14" fmla="*/ 882587 w 1632204"/>
                <a:gd name="connsiteY14" fmla="*/ 599980 h 2667095"/>
                <a:gd name="connsiteX15" fmla="*/ 879919 w 1632204"/>
                <a:gd name="connsiteY15" fmla="*/ 1064324 h 2667095"/>
                <a:gd name="connsiteX16" fmla="*/ 879919 w 1632204"/>
                <a:gd name="connsiteY16" fmla="*/ 1076516 h 2667095"/>
                <a:gd name="connsiteX17" fmla="*/ 872966 w 1632204"/>
                <a:gd name="connsiteY17" fmla="*/ 1076516 h 2667095"/>
                <a:gd name="connsiteX18" fmla="*/ 864203 w 1632204"/>
                <a:gd name="connsiteY18" fmla="*/ 1076516 h 2667095"/>
                <a:gd name="connsiteX19" fmla="*/ 856011 w 1632204"/>
                <a:gd name="connsiteY19" fmla="*/ 1076897 h 2667095"/>
                <a:gd name="connsiteX20" fmla="*/ 853440 w 1632204"/>
                <a:gd name="connsiteY20" fmla="*/ 1077278 h 2667095"/>
                <a:gd name="connsiteX21" fmla="*/ 848106 w 1632204"/>
                <a:gd name="connsiteY21" fmla="*/ 1078135 h 2667095"/>
                <a:gd name="connsiteX22" fmla="*/ 847439 w 1632204"/>
                <a:gd name="connsiteY22" fmla="*/ 1078325 h 2667095"/>
                <a:gd name="connsiteX23" fmla="*/ 845153 w 1632204"/>
                <a:gd name="connsiteY23" fmla="*/ 1078897 h 2667095"/>
                <a:gd name="connsiteX24" fmla="*/ 840486 w 1632204"/>
                <a:gd name="connsiteY24" fmla="*/ 1080135 h 2667095"/>
                <a:gd name="connsiteX25" fmla="*/ 837438 w 1632204"/>
                <a:gd name="connsiteY25" fmla="*/ 1081183 h 2667095"/>
                <a:gd name="connsiteX26" fmla="*/ 833056 w 1632204"/>
                <a:gd name="connsiteY26" fmla="*/ 1082802 h 2667095"/>
                <a:gd name="connsiteX27" fmla="*/ 830104 w 1632204"/>
                <a:gd name="connsiteY27" fmla="*/ 1084136 h 2667095"/>
                <a:gd name="connsiteX28" fmla="*/ 826008 w 1632204"/>
                <a:gd name="connsiteY28" fmla="*/ 1086136 h 2667095"/>
                <a:gd name="connsiteX29" fmla="*/ 824484 w 1632204"/>
                <a:gd name="connsiteY29" fmla="*/ 1086993 h 2667095"/>
                <a:gd name="connsiteX30" fmla="*/ 823055 w 1632204"/>
                <a:gd name="connsiteY30" fmla="*/ 1087755 h 2667095"/>
                <a:gd name="connsiteX31" fmla="*/ 819150 w 1632204"/>
                <a:gd name="connsiteY31" fmla="*/ 1090136 h 2667095"/>
                <a:gd name="connsiteX32" fmla="*/ 818674 w 1632204"/>
                <a:gd name="connsiteY32" fmla="*/ 1090422 h 2667095"/>
                <a:gd name="connsiteX33" fmla="*/ 816483 w 1632204"/>
                <a:gd name="connsiteY33" fmla="*/ 1091946 h 2667095"/>
                <a:gd name="connsiteX34" fmla="*/ 812768 w 1632204"/>
                <a:gd name="connsiteY34" fmla="*/ 1094708 h 2667095"/>
                <a:gd name="connsiteX35" fmla="*/ 810292 w 1632204"/>
                <a:gd name="connsiteY35" fmla="*/ 1096709 h 2667095"/>
                <a:gd name="connsiteX36" fmla="*/ 806767 w 1632204"/>
                <a:gd name="connsiteY36" fmla="*/ 1099852 h 2667095"/>
                <a:gd name="connsiteX37" fmla="*/ 804577 w 1632204"/>
                <a:gd name="connsiteY37" fmla="*/ 1101947 h 2667095"/>
                <a:gd name="connsiteX38" fmla="*/ 801148 w 1632204"/>
                <a:gd name="connsiteY38" fmla="*/ 1105662 h 2667095"/>
                <a:gd name="connsiteX39" fmla="*/ 799434 w 1632204"/>
                <a:gd name="connsiteY39" fmla="*/ 1107662 h 2667095"/>
                <a:gd name="connsiteX40" fmla="*/ 795909 w 1632204"/>
                <a:gd name="connsiteY40" fmla="*/ 1112330 h 2667095"/>
                <a:gd name="connsiteX41" fmla="*/ 795814 w 1632204"/>
                <a:gd name="connsiteY41" fmla="*/ 1112520 h 2667095"/>
                <a:gd name="connsiteX42" fmla="*/ 794861 w 1632204"/>
                <a:gd name="connsiteY42" fmla="*/ 1113854 h 2667095"/>
                <a:gd name="connsiteX43" fmla="*/ 790765 w 1632204"/>
                <a:gd name="connsiteY43" fmla="*/ 1120521 h 2667095"/>
                <a:gd name="connsiteX44" fmla="*/ 790480 w 1632204"/>
                <a:gd name="connsiteY44" fmla="*/ 1121093 h 2667095"/>
                <a:gd name="connsiteX45" fmla="*/ 787337 w 1632204"/>
                <a:gd name="connsiteY45" fmla="*/ 1127570 h 2667095"/>
                <a:gd name="connsiteX46" fmla="*/ 786479 w 1632204"/>
                <a:gd name="connsiteY46" fmla="*/ 1129951 h 2667095"/>
                <a:gd name="connsiteX47" fmla="*/ 784669 w 1632204"/>
                <a:gd name="connsiteY47" fmla="*/ 1134904 h 2667095"/>
                <a:gd name="connsiteX48" fmla="*/ 783908 w 1632204"/>
                <a:gd name="connsiteY48" fmla="*/ 1137666 h 2667095"/>
                <a:gd name="connsiteX49" fmla="*/ 783908 w 1632204"/>
                <a:gd name="connsiteY49" fmla="*/ 1137857 h 2667095"/>
                <a:gd name="connsiteX50" fmla="*/ 782669 w 1632204"/>
                <a:gd name="connsiteY50" fmla="*/ 1142524 h 2667095"/>
                <a:gd name="connsiteX51" fmla="*/ 782574 w 1632204"/>
                <a:gd name="connsiteY51" fmla="*/ 1143000 h 2667095"/>
                <a:gd name="connsiteX52" fmla="*/ 782098 w 1632204"/>
                <a:gd name="connsiteY52" fmla="*/ 1145762 h 2667095"/>
                <a:gd name="connsiteX53" fmla="*/ 780764 w 1632204"/>
                <a:gd name="connsiteY53" fmla="*/ 1160336 h 2667095"/>
                <a:gd name="connsiteX54" fmla="*/ 709517 w 1632204"/>
                <a:gd name="connsiteY54" fmla="*/ 1218438 h 2667095"/>
                <a:gd name="connsiteX55" fmla="*/ 702850 w 1632204"/>
                <a:gd name="connsiteY55" fmla="*/ 1218819 h 2667095"/>
                <a:gd name="connsiteX56" fmla="*/ 700754 w 1632204"/>
                <a:gd name="connsiteY56" fmla="*/ 1219010 h 2667095"/>
                <a:gd name="connsiteX57" fmla="*/ 699802 w 1632204"/>
                <a:gd name="connsiteY57" fmla="*/ 1219105 h 2667095"/>
                <a:gd name="connsiteX58" fmla="*/ 693801 w 1632204"/>
                <a:gd name="connsiteY58" fmla="*/ 1220057 h 2667095"/>
                <a:gd name="connsiteX59" fmla="*/ 692563 w 1632204"/>
                <a:gd name="connsiteY59" fmla="*/ 1220248 h 2667095"/>
                <a:gd name="connsiteX60" fmla="*/ 627031 w 1632204"/>
                <a:gd name="connsiteY60" fmla="*/ 1290923 h 2667095"/>
                <a:gd name="connsiteX61" fmla="*/ 626745 w 1632204"/>
                <a:gd name="connsiteY61" fmla="*/ 1359884 h 2667095"/>
                <a:gd name="connsiteX62" fmla="*/ 626174 w 1632204"/>
                <a:gd name="connsiteY62" fmla="*/ 1359884 h 2667095"/>
                <a:gd name="connsiteX63" fmla="*/ 626174 w 1632204"/>
                <a:gd name="connsiteY63" fmla="*/ 1359884 h 2667095"/>
                <a:gd name="connsiteX64" fmla="*/ 887349 w 1632204"/>
                <a:gd name="connsiteY64" fmla="*/ 1359884 h 2667095"/>
                <a:gd name="connsiteX65" fmla="*/ 957358 w 1632204"/>
                <a:gd name="connsiteY65" fmla="*/ 1429893 h 2667095"/>
                <a:gd name="connsiteX66" fmla="*/ 957358 w 1632204"/>
                <a:gd name="connsiteY66" fmla="*/ 1454277 h 2667095"/>
                <a:gd name="connsiteX67" fmla="*/ 887349 w 1632204"/>
                <a:gd name="connsiteY67" fmla="*/ 1524286 h 2667095"/>
                <a:gd name="connsiteX68" fmla="*/ 626174 w 1632204"/>
                <a:gd name="connsiteY68" fmla="*/ 1524286 h 2667095"/>
                <a:gd name="connsiteX69" fmla="*/ 626174 w 1632204"/>
                <a:gd name="connsiteY69" fmla="*/ 1814417 h 2667095"/>
                <a:gd name="connsiteX70" fmla="*/ 626174 w 1632204"/>
                <a:gd name="connsiteY70" fmla="*/ 1959959 h 2667095"/>
                <a:gd name="connsiteX71" fmla="*/ 1134046 w 1632204"/>
                <a:gd name="connsiteY71" fmla="*/ 1959959 h 2667095"/>
                <a:gd name="connsiteX72" fmla="*/ 1249204 w 1632204"/>
                <a:gd name="connsiteY72" fmla="*/ 2074259 h 2667095"/>
                <a:gd name="connsiteX73" fmla="*/ 1249204 w 1632204"/>
                <a:gd name="connsiteY73" fmla="*/ 2667095 h 2667095"/>
                <a:gd name="connsiteX74" fmla="*/ 1632204 w 1632204"/>
                <a:gd name="connsiteY74" fmla="*/ 2667095 h 2667095"/>
                <a:gd name="connsiteX75" fmla="*/ 1632204 w 1632204"/>
                <a:gd name="connsiteY75" fmla="*/ 1233678 h 2667095"/>
                <a:gd name="connsiteX76" fmla="*/ 1496949 w 1632204"/>
                <a:gd name="connsiteY76" fmla="*/ 1233678 h 2667095"/>
                <a:gd name="connsiteX77" fmla="*/ 1277398 w 1632204"/>
                <a:gd name="connsiteY77" fmla="*/ 1311974 h 2667095"/>
                <a:gd name="connsiteX78" fmla="*/ 1217390 w 1632204"/>
                <a:gd name="connsiteY78" fmla="*/ 1371981 h 2667095"/>
                <a:gd name="connsiteX79" fmla="*/ 1196530 w 1632204"/>
                <a:gd name="connsiteY79" fmla="*/ 1371981 h 2667095"/>
                <a:gd name="connsiteX80" fmla="*/ 1136523 w 1632204"/>
                <a:gd name="connsiteY80" fmla="*/ 1313117 h 2667095"/>
                <a:gd name="connsiteX81" fmla="*/ 1055560 w 1632204"/>
                <a:gd name="connsiteY81" fmla="*/ 1233583 h 2667095"/>
                <a:gd name="connsiteX82" fmla="*/ 1016222 w 1632204"/>
                <a:gd name="connsiteY82" fmla="*/ 1233583 h 2667095"/>
                <a:gd name="connsiteX83" fmla="*/ 956215 w 1632204"/>
                <a:gd name="connsiteY83" fmla="*/ 1173575 h 2667095"/>
                <a:gd name="connsiteX84" fmla="*/ 956215 w 1632204"/>
                <a:gd name="connsiteY84" fmla="*/ 1152716 h 2667095"/>
                <a:gd name="connsiteX85" fmla="*/ 1016222 w 1632204"/>
                <a:gd name="connsiteY85" fmla="*/ 1092708 h 2667095"/>
                <a:gd name="connsiteX86" fmla="*/ 1181005 w 1632204"/>
                <a:gd name="connsiteY86" fmla="*/ 1092708 h 2667095"/>
                <a:gd name="connsiteX87" fmla="*/ 1189959 w 1632204"/>
                <a:gd name="connsiteY87" fmla="*/ 1092232 h 2667095"/>
                <a:gd name="connsiteX88" fmla="*/ 1196530 w 1632204"/>
                <a:gd name="connsiteY88" fmla="*/ 1091851 h 2667095"/>
                <a:gd name="connsiteX89" fmla="*/ 1217390 w 1632204"/>
                <a:gd name="connsiteY89" fmla="*/ 1091851 h 2667095"/>
                <a:gd name="connsiteX90" fmla="*/ 1277398 w 1632204"/>
                <a:gd name="connsiteY90" fmla="*/ 1151858 h 2667095"/>
                <a:gd name="connsiteX91" fmla="*/ 1277398 w 1632204"/>
                <a:gd name="connsiteY91" fmla="*/ 1311974 h 26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632204" h="2667095">
                  <a:moveTo>
                    <a:pt x="1496949" y="1233678"/>
                  </a:moveTo>
                  <a:cubicBezTo>
                    <a:pt x="1463992" y="1233678"/>
                    <a:pt x="1436942" y="1206627"/>
                    <a:pt x="1436942" y="1173671"/>
                  </a:cubicBezTo>
                  <a:lnTo>
                    <a:pt x="1436942" y="1152811"/>
                  </a:lnTo>
                  <a:cubicBezTo>
                    <a:pt x="1436942" y="1119854"/>
                    <a:pt x="1463897" y="1092803"/>
                    <a:pt x="1496949" y="1092803"/>
                  </a:cubicBezTo>
                  <a:lnTo>
                    <a:pt x="1629346" y="1092803"/>
                  </a:lnTo>
                  <a:lnTo>
                    <a:pt x="1629823" y="596932"/>
                  </a:lnTo>
                  <a:lnTo>
                    <a:pt x="1264444" y="596932"/>
                  </a:lnTo>
                  <a:lnTo>
                    <a:pt x="1264444" y="96869"/>
                  </a:lnTo>
                  <a:cubicBezTo>
                    <a:pt x="1264444" y="43434"/>
                    <a:pt x="1221105" y="0"/>
                    <a:pt x="1167574" y="0"/>
                  </a:cubicBezTo>
                  <a:lnTo>
                    <a:pt x="0" y="0"/>
                  </a:lnTo>
                  <a:lnTo>
                    <a:pt x="0" y="285464"/>
                  </a:lnTo>
                  <a:lnTo>
                    <a:pt x="82296" y="285464"/>
                  </a:lnTo>
                  <a:cubicBezTo>
                    <a:pt x="157734" y="285464"/>
                    <a:pt x="218789" y="346615"/>
                    <a:pt x="218789" y="421958"/>
                  </a:cubicBezTo>
                  <a:lnTo>
                    <a:pt x="218789" y="599980"/>
                  </a:lnTo>
                  <a:lnTo>
                    <a:pt x="882587" y="599980"/>
                  </a:lnTo>
                  <a:cubicBezTo>
                    <a:pt x="882587" y="790861"/>
                    <a:pt x="879634" y="920306"/>
                    <a:pt x="879919" y="1064324"/>
                  </a:cubicBezTo>
                  <a:cubicBezTo>
                    <a:pt x="880967" y="1072229"/>
                    <a:pt x="881062" y="1076516"/>
                    <a:pt x="879919" y="1076516"/>
                  </a:cubicBezTo>
                  <a:lnTo>
                    <a:pt x="872966" y="1076516"/>
                  </a:lnTo>
                  <a:cubicBezTo>
                    <a:pt x="869537" y="1076611"/>
                    <a:pt x="866489" y="1076516"/>
                    <a:pt x="864203" y="1076516"/>
                  </a:cubicBezTo>
                  <a:cubicBezTo>
                    <a:pt x="861441" y="1076516"/>
                    <a:pt x="858679" y="1076706"/>
                    <a:pt x="856011" y="1076897"/>
                  </a:cubicBezTo>
                  <a:cubicBezTo>
                    <a:pt x="855155" y="1076992"/>
                    <a:pt x="854297" y="1077182"/>
                    <a:pt x="853440" y="1077278"/>
                  </a:cubicBezTo>
                  <a:cubicBezTo>
                    <a:pt x="851630" y="1077468"/>
                    <a:pt x="849821" y="1077754"/>
                    <a:pt x="848106" y="1078135"/>
                  </a:cubicBezTo>
                  <a:cubicBezTo>
                    <a:pt x="847915" y="1078135"/>
                    <a:pt x="847630" y="1078230"/>
                    <a:pt x="847439" y="1078325"/>
                  </a:cubicBezTo>
                  <a:cubicBezTo>
                    <a:pt x="846677" y="1078516"/>
                    <a:pt x="845915" y="1078706"/>
                    <a:pt x="845153" y="1078897"/>
                  </a:cubicBezTo>
                  <a:cubicBezTo>
                    <a:pt x="843534" y="1079278"/>
                    <a:pt x="842010" y="1079659"/>
                    <a:pt x="840486" y="1080135"/>
                  </a:cubicBezTo>
                  <a:cubicBezTo>
                    <a:pt x="839438" y="1080421"/>
                    <a:pt x="838486" y="1080802"/>
                    <a:pt x="837438" y="1081183"/>
                  </a:cubicBezTo>
                  <a:cubicBezTo>
                    <a:pt x="836009" y="1081659"/>
                    <a:pt x="834485" y="1082231"/>
                    <a:pt x="833056" y="1082802"/>
                  </a:cubicBezTo>
                  <a:cubicBezTo>
                    <a:pt x="832009" y="1083183"/>
                    <a:pt x="831056" y="1083659"/>
                    <a:pt x="830104" y="1084136"/>
                  </a:cubicBezTo>
                  <a:cubicBezTo>
                    <a:pt x="828675" y="1084802"/>
                    <a:pt x="827342" y="1085374"/>
                    <a:pt x="826008" y="1086136"/>
                  </a:cubicBezTo>
                  <a:cubicBezTo>
                    <a:pt x="825532" y="1086422"/>
                    <a:pt x="825055" y="1086707"/>
                    <a:pt x="824484" y="1086993"/>
                  </a:cubicBezTo>
                  <a:cubicBezTo>
                    <a:pt x="824008" y="1087279"/>
                    <a:pt x="823531" y="1087469"/>
                    <a:pt x="823055" y="1087755"/>
                  </a:cubicBezTo>
                  <a:cubicBezTo>
                    <a:pt x="821722" y="1088517"/>
                    <a:pt x="820483" y="1089279"/>
                    <a:pt x="819150" y="1090136"/>
                  </a:cubicBezTo>
                  <a:cubicBezTo>
                    <a:pt x="818960" y="1090232"/>
                    <a:pt x="818864" y="1090327"/>
                    <a:pt x="818674" y="1090422"/>
                  </a:cubicBezTo>
                  <a:cubicBezTo>
                    <a:pt x="817911" y="1090898"/>
                    <a:pt x="817150" y="1091375"/>
                    <a:pt x="816483" y="1091946"/>
                  </a:cubicBezTo>
                  <a:cubicBezTo>
                    <a:pt x="815245" y="1092803"/>
                    <a:pt x="814006" y="1093756"/>
                    <a:pt x="812768" y="1094708"/>
                  </a:cubicBezTo>
                  <a:cubicBezTo>
                    <a:pt x="811911" y="1095375"/>
                    <a:pt x="811149" y="1095947"/>
                    <a:pt x="810292" y="1096709"/>
                  </a:cubicBezTo>
                  <a:cubicBezTo>
                    <a:pt x="809053" y="1097756"/>
                    <a:pt x="807910" y="1098804"/>
                    <a:pt x="806767" y="1099852"/>
                  </a:cubicBezTo>
                  <a:cubicBezTo>
                    <a:pt x="806005" y="1100519"/>
                    <a:pt x="805339" y="1101185"/>
                    <a:pt x="804577" y="1101947"/>
                  </a:cubicBezTo>
                  <a:cubicBezTo>
                    <a:pt x="803434" y="1103186"/>
                    <a:pt x="802291" y="1104424"/>
                    <a:pt x="801148" y="1105662"/>
                  </a:cubicBezTo>
                  <a:cubicBezTo>
                    <a:pt x="800576" y="1106329"/>
                    <a:pt x="799910" y="1106996"/>
                    <a:pt x="799434" y="1107662"/>
                  </a:cubicBezTo>
                  <a:cubicBezTo>
                    <a:pt x="798195" y="1109186"/>
                    <a:pt x="797052" y="1110710"/>
                    <a:pt x="795909" y="1112330"/>
                  </a:cubicBezTo>
                  <a:cubicBezTo>
                    <a:pt x="795909" y="1112425"/>
                    <a:pt x="795814" y="1112425"/>
                    <a:pt x="795814" y="1112520"/>
                  </a:cubicBezTo>
                  <a:cubicBezTo>
                    <a:pt x="795528" y="1112996"/>
                    <a:pt x="795147" y="1113377"/>
                    <a:pt x="794861" y="1113854"/>
                  </a:cubicBezTo>
                  <a:cubicBezTo>
                    <a:pt x="793433" y="1116044"/>
                    <a:pt x="792004" y="1118235"/>
                    <a:pt x="790765" y="1120521"/>
                  </a:cubicBezTo>
                  <a:cubicBezTo>
                    <a:pt x="790670" y="1120712"/>
                    <a:pt x="790575" y="1120902"/>
                    <a:pt x="790480" y="1121093"/>
                  </a:cubicBezTo>
                  <a:cubicBezTo>
                    <a:pt x="789336" y="1123188"/>
                    <a:pt x="788289" y="1125379"/>
                    <a:pt x="787337" y="1127570"/>
                  </a:cubicBezTo>
                  <a:cubicBezTo>
                    <a:pt x="787051" y="1128332"/>
                    <a:pt x="786765" y="1129094"/>
                    <a:pt x="786479" y="1129951"/>
                  </a:cubicBezTo>
                  <a:cubicBezTo>
                    <a:pt x="785812" y="1131570"/>
                    <a:pt x="785146" y="1133285"/>
                    <a:pt x="784669" y="1134904"/>
                  </a:cubicBezTo>
                  <a:cubicBezTo>
                    <a:pt x="784384" y="1135856"/>
                    <a:pt x="784098" y="1136714"/>
                    <a:pt x="783908" y="1137666"/>
                  </a:cubicBezTo>
                  <a:cubicBezTo>
                    <a:pt x="783908" y="1137761"/>
                    <a:pt x="783908" y="1137761"/>
                    <a:pt x="783908" y="1137857"/>
                  </a:cubicBezTo>
                  <a:cubicBezTo>
                    <a:pt x="783431" y="1139381"/>
                    <a:pt x="783050" y="1141000"/>
                    <a:pt x="782669" y="1142524"/>
                  </a:cubicBezTo>
                  <a:cubicBezTo>
                    <a:pt x="782669" y="1142714"/>
                    <a:pt x="782574" y="1142905"/>
                    <a:pt x="782574" y="1143000"/>
                  </a:cubicBezTo>
                  <a:cubicBezTo>
                    <a:pt x="782383" y="1143953"/>
                    <a:pt x="782193" y="1144810"/>
                    <a:pt x="782098" y="1145762"/>
                  </a:cubicBezTo>
                  <a:cubicBezTo>
                    <a:pt x="781240" y="1150525"/>
                    <a:pt x="780764" y="1155287"/>
                    <a:pt x="780764" y="1160336"/>
                  </a:cubicBezTo>
                  <a:cubicBezTo>
                    <a:pt x="780288" y="1185863"/>
                    <a:pt x="744760" y="1217771"/>
                    <a:pt x="709517" y="1218438"/>
                  </a:cubicBezTo>
                  <a:cubicBezTo>
                    <a:pt x="707231" y="1218438"/>
                    <a:pt x="705040" y="1218628"/>
                    <a:pt x="702850" y="1218819"/>
                  </a:cubicBezTo>
                  <a:cubicBezTo>
                    <a:pt x="702183" y="1218914"/>
                    <a:pt x="701421" y="1218914"/>
                    <a:pt x="700754" y="1219010"/>
                  </a:cubicBezTo>
                  <a:cubicBezTo>
                    <a:pt x="700469" y="1219010"/>
                    <a:pt x="700087" y="1219105"/>
                    <a:pt x="699802" y="1219105"/>
                  </a:cubicBezTo>
                  <a:cubicBezTo>
                    <a:pt x="697801" y="1219391"/>
                    <a:pt x="695801" y="1219676"/>
                    <a:pt x="693801" y="1220057"/>
                  </a:cubicBezTo>
                  <a:cubicBezTo>
                    <a:pt x="693420" y="1220153"/>
                    <a:pt x="692943" y="1220248"/>
                    <a:pt x="692563" y="1220248"/>
                  </a:cubicBezTo>
                  <a:cubicBezTo>
                    <a:pt x="658273" y="1227487"/>
                    <a:pt x="631698" y="1255871"/>
                    <a:pt x="627031" y="1290923"/>
                  </a:cubicBezTo>
                  <a:lnTo>
                    <a:pt x="626745" y="1359884"/>
                  </a:lnTo>
                  <a:lnTo>
                    <a:pt x="626174" y="1359884"/>
                  </a:lnTo>
                  <a:lnTo>
                    <a:pt x="626174" y="1359884"/>
                  </a:lnTo>
                  <a:lnTo>
                    <a:pt x="887349" y="1359884"/>
                  </a:lnTo>
                  <a:cubicBezTo>
                    <a:pt x="925830" y="1359884"/>
                    <a:pt x="957358" y="1391412"/>
                    <a:pt x="957358" y="1429893"/>
                  </a:cubicBezTo>
                  <a:lnTo>
                    <a:pt x="957358" y="1454277"/>
                  </a:lnTo>
                  <a:cubicBezTo>
                    <a:pt x="957358" y="1492758"/>
                    <a:pt x="925830" y="1524286"/>
                    <a:pt x="887349" y="1524286"/>
                  </a:cubicBezTo>
                  <a:lnTo>
                    <a:pt x="626174" y="1524286"/>
                  </a:lnTo>
                  <a:lnTo>
                    <a:pt x="626174" y="1814417"/>
                  </a:lnTo>
                  <a:lnTo>
                    <a:pt x="626174" y="1959959"/>
                  </a:lnTo>
                  <a:lnTo>
                    <a:pt x="1134046" y="1959959"/>
                  </a:lnTo>
                  <a:cubicBezTo>
                    <a:pt x="1197388" y="1959959"/>
                    <a:pt x="1249204" y="2011394"/>
                    <a:pt x="1249204" y="2074259"/>
                  </a:cubicBezTo>
                  <a:lnTo>
                    <a:pt x="1249204" y="2667095"/>
                  </a:lnTo>
                  <a:lnTo>
                    <a:pt x="1632204" y="2667095"/>
                  </a:lnTo>
                  <a:lnTo>
                    <a:pt x="1632204" y="1233678"/>
                  </a:lnTo>
                  <a:lnTo>
                    <a:pt x="1496949" y="1233678"/>
                  </a:lnTo>
                  <a:close/>
                  <a:moveTo>
                    <a:pt x="1277398" y="1311974"/>
                  </a:moveTo>
                  <a:cubicBezTo>
                    <a:pt x="1277398" y="1344930"/>
                    <a:pt x="1250442" y="1371981"/>
                    <a:pt x="1217390" y="1371981"/>
                  </a:cubicBezTo>
                  <a:lnTo>
                    <a:pt x="1196530" y="1371981"/>
                  </a:lnTo>
                  <a:cubicBezTo>
                    <a:pt x="1163955" y="1371981"/>
                    <a:pt x="1137190" y="1345597"/>
                    <a:pt x="1136523" y="1313117"/>
                  </a:cubicBezTo>
                  <a:cubicBezTo>
                    <a:pt x="1135666" y="1269016"/>
                    <a:pt x="1099661" y="1233583"/>
                    <a:pt x="1055560" y="1233583"/>
                  </a:cubicBezTo>
                  <a:lnTo>
                    <a:pt x="1016222" y="1233583"/>
                  </a:lnTo>
                  <a:cubicBezTo>
                    <a:pt x="983266" y="1233583"/>
                    <a:pt x="956215" y="1206627"/>
                    <a:pt x="956215" y="1173575"/>
                  </a:cubicBezTo>
                  <a:lnTo>
                    <a:pt x="956215" y="1152716"/>
                  </a:lnTo>
                  <a:cubicBezTo>
                    <a:pt x="956215" y="1119759"/>
                    <a:pt x="983171" y="1092708"/>
                    <a:pt x="1016222" y="1092708"/>
                  </a:cubicBezTo>
                  <a:lnTo>
                    <a:pt x="1181005" y="1092708"/>
                  </a:lnTo>
                  <a:cubicBezTo>
                    <a:pt x="1184148" y="1092708"/>
                    <a:pt x="1186815" y="1092518"/>
                    <a:pt x="1189959" y="1092232"/>
                  </a:cubicBezTo>
                  <a:cubicBezTo>
                    <a:pt x="1192149" y="1091946"/>
                    <a:pt x="1194340" y="1091851"/>
                    <a:pt x="1196530" y="1091851"/>
                  </a:cubicBezTo>
                  <a:lnTo>
                    <a:pt x="1217390" y="1091851"/>
                  </a:lnTo>
                  <a:cubicBezTo>
                    <a:pt x="1250347" y="1091851"/>
                    <a:pt x="1277398" y="1118807"/>
                    <a:pt x="1277398" y="1151858"/>
                  </a:cubicBezTo>
                  <a:lnTo>
                    <a:pt x="1277398" y="1311974"/>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2" name="Freeform: Shape 131">
              <a:extLst>
                <a:ext uri="{FF2B5EF4-FFF2-40B4-BE49-F238E27FC236}">
                  <a16:creationId xmlns:a16="http://schemas.microsoft.com/office/drawing/2014/main" id="{AC70116A-7652-4811-8D66-234C32436A2F}"/>
                </a:ext>
              </a:extLst>
            </p:cNvPr>
            <p:cNvSpPr/>
            <p:nvPr/>
          </p:nvSpPr>
          <p:spPr>
            <a:xfrm>
              <a:off x="5121228" y="1934892"/>
              <a:ext cx="931164" cy="707326"/>
            </a:xfrm>
            <a:custGeom>
              <a:avLst/>
              <a:gdLst>
                <a:gd name="connsiteX0" fmla="*/ 931164 w 931164"/>
                <a:gd name="connsiteY0" fmla="*/ 114300 h 707326"/>
                <a:gd name="connsiteX1" fmla="*/ 816007 w 931164"/>
                <a:gd name="connsiteY1" fmla="*/ 0 h 707326"/>
                <a:gd name="connsiteX2" fmla="*/ 308134 w 931164"/>
                <a:gd name="connsiteY2" fmla="*/ 0 h 707326"/>
                <a:gd name="connsiteX3" fmla="*/ 308134 w 931164"/>
                <a:gd name="connsiteY3" fmla="*/ 143827 h 707326"/>
                <a:gd name="connsiteX4" fmla="*/ 308229 w 931164"/>
                <a:gd name="connsiteY4" fmla="*/ 143827 h 707326"/>
                <a:gd name="connsiteX5" fmla="*/ 308229 w 931164"/>
                <a:gd name="connsiteY5" fmla="*/ 206883 h 707326"/>
                <a:gd name="connsiteX6" fmla="*/ 308229 w 931164"/>
                <a:gd name="connsiteY6" fmla="*/ 219742 h 707326"/>
                <a:gd name="connsiteX7" fmla="*/ 308229 w 931164"/>
                <a:gd name="connsiteY7" fmla="*/ 227933 h 707326"/>
                <a:gd name="connsiteX8" fmla="*/ 308134 w 931164"/>
                <a:gd name="connsiteY8" fmla="*/ 229171 h 707326"/>
                <a:gd name="connsiteX9" fmla="*/ 308134 w 931164"/>
                <a:gd name="connsiteY9" fmla="*/ 230696 h 707326"/>
                <a:gd name="connsiteX10" fmla="*/ 307943 w 931164"/>
                <a:gd name="connsiteY10" fmla="*/ 232410 h 707326"/>
                <a:gd name="connsiteX11" fmla="*/ 307658 w 931164"/>
                <a:gd name="connsiteY11" fmla="*/ 235363 h 707326"/>
                <a:gd name="connsiteX12" fmla="*/ 307181 w 931164"/>
                <a:gd name="connsiteY12" fmla="*/ 238411 h 707326"/>
                <a:gd name="connsiteX13" fmla="*/ 306610 w 931164"/>
                <a:gd name="connsiteY13" fmla="*/ 241268 h 707326"/>
                <a:gd name="connsiteX14" fmla="*/ 305848 w 931164"/>
                <a:gd name="connsiteY14" fmla="*/ 244221 h 707326"/>
                <a:gd name="connsiteX15" fmla="*/ 304991 w 931164"/>
                <a:gd name="connsiteY15" fmla="*/ 246983 h 707326"/>
                <a:gd name="connsiteX16" fmla="*/ 303943 w 931164"/>
                <a:gd name="connsiteY16" fmla="*/ 249746 h 707326"/>
                <a:gd name="connsiteX17" fmla="*/ 302895 w 931164"/>
                <a:gd name="connsiteY17" fmla="*/ 252413 h 707326"/>
                <a:gd name="connsiteX18" fmla="*/ 301657 w 931164"/>
                <a:gd name="connsiteY18" fmla="*/ 254984 h 707326"/>
                <a:gd name="connsiteX19" fmla="*/ 300324 w 931164"/>
                <a:gd name="connsiteY19" fmla="*/ 257556 h 707326"/>
                <a:gd name="connsiteX20" fmla="*/ 298799 w 931164"/>
                <a:gd name="connsiteY20" fmla="*/ 260032 h 707326"/>
                <a:gd name="connsiteX21" fmla="*/ 297275 w 931164"/>
                <a:gd name="connsiteY21" fmla="*/ 262414 h 707326"/>
                <a:gd name="connsiteX22" fmla="*/ 295561 w 931164"/>
                <a:gd name="connsiteY22" fmla="*/ 264700 h 707326"/>
                <a:gd name="connsiteX23" fmla="*/ 293751 w 931164"/>
                <a:gd name="connsiteY23" fmla="*/ 266986 h 707326"/>
                <a:gd name="connsiteX24" fmla="*/ 291846 w 931164"/>
                <a:gd name="connsiteY24" fmla="*/ 269081 h 707326"/>
                <a:gd name="connsiteX25" fmla="*/ 289846 w 931164"/>
                <a:gd name="connsiteY25" fmla="*/ 271177 h 707326"/>
                <a:gd name="connsiteX26" fmla="*/ 287655 w 931164"/>
                <a:gd name="connsiteY26" fmla="*/ 273082 h 707326"/>
                <a:gd name="connsiteX27" fmla="*/ 285560 w 931164"/>
                <a:gd name="connsiteY27" fmla="*/ 274892 h 707326"/>
                <a:gd name="connsiteX28" fmla="*/ 283179 w 931164"/>
                <a:gd name="connsiteY28" fmla="*/ 276606 h 707326"/>
                <a:gd name="connsiteX29" fmla="*/ 280892 w 931164"/>
                <a:gd name="connsiteY29" fmla="*/ 278225 h 707326"/>
                <a:gd name="connsiteX30" fmla="*/ 278321 w 931164"/>
                <a:gd name="connsiteY30" fmla="*/ 279749 h 707326"/>
                <a:gd name="connsiteX31" fmla="*/ 275940 w 931164"/>
                <a:gd name="connsiteY31" fmla="*/ 281178 h 707326"/>
                <a:gd name="connsiteX32" fmla="*/ 273177 w 931164"/>
                <a:gd name="connsiteY32" fmla="*/ 282511 h 707326"/>
                <a:gd name="connsiteX33" fmla="*/ 270701 w 931164"/>
                <a:gd name="connsiteY33" fmla="*/ 283655 h 707326"/>
                <a:gd name="connsiteX34" fmla="*/ 267653 w 931164"/>
                <a:gd name="connsiteY34" fmla="*/ 284797 h 707326"/>
                <a:gd name="connsiteX35" fmla="*/ 265272 w 931164"/>
                <a:gd name="connsiteY35" fmla="*/ 285655 h 707326"/>
                <a:gd name="connsiteX36" fmla="*/ 261938 w 931164"/>
                <a:gd name="connsiteY36" fmla="*/ 286512 h 707326"/>
                <a:gd name="connsiteX37" fmla="*/ 259556 w 931164"/>
                <a:gd name="connsiteY37" fmla="*/ 287084 h 707326"/>
                <a:gd name="connsiteX38" fmla="*/ 255651 w 931164"/>
                <a:gd name="connsiteY38" fmla="*/ 287655 h 707326"/>
                <a:gd name="connsiteX39" fmla="*/ 253651 w 931164"/>
                <a:gd name="connsiteY39" fmla="*/ 287941 h 707326"/>
                <a:gd name="connsiteX40" fmla="*/ 247555 w 931164"/>
                <a:gd name="connsiteY40" fmla="*/ 288226 h 707326"/>
                <a:gd name="connsiteX41" fmla="*/ 157449 w 931164"/>
                <a:gd name="connsiteY41" fmla="*/ 288226 h 707326"/>
                <a:gd name="connsiteX42" fmla="*/ 157449 w 931164"/>
                <a:gd name="connsiteY42" fmla="*/ 363950 h 707326"/>
                <a:gd name="connsiteX43" fmla="*/ 96964 w 931164"/>
                <a:gd name="connsiteY43" fmla="*/ 424434 h 707326"/>
                <a:gd name="connsiteX44" fmla="*/ 0 w 931164"/>
                <a:gd name="connsiteY44" fmla="*/ 424434 h 707326"/>
                <a:gd name="connsiteX45" fmla="*/ 0 w 931164"/>
                <a:gd name="connsiteY45" fmla="*/ 707326 h 707326"/>
                <a:gd name="connsiteX46" fmla="*/ 930879 w 931164"/>
                <a:gd name="connsiteY46" fmla="*/ 707326 h 707326"/>
                <a:gd name="connsiteX47" fmla="*/ 930879 w 931164"/>
                <a:gd name="connsiteY47" fmla="*/ 114300 h 70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31164" h="707326">
                  <a:moveTo>
                    <a:pt x="931164" y="114300"/>
                  </a:moveTo>
                  <a:cubicBezTo>
                    <a:pt x="931164" y="51435"/>
                    <a:pt x="879348" y="0"/>
                    <a:pt x="816007" y="0"/>
                  </a:cubicBezTo>
                  <a:lnTo>
                    <a:pt x="308134" y="0"/>
                  </a:lnTo>
                  <a:lnTo>
                    <a:pt x="308134" y="143827"/>
                  </a:lnTo>
                  <a:lnTo>
                    <a:pt x="308229" y="143827"/>
                  </a:lnTo>
                  <a:lnTo>
                    <a:pt x="308229" y="206883"/>
                  </a:lnTo>
                  <a:lnTo>
                    <a:pt x="308229" y="219742"/>
                  </a:lnTo>
                  <a:lnTo>
                    <a:pt x="308229" y="227933"/>
                  </a:lnTo>
                  <a:cubicBezTo>
                    <a:pt x="308229" y="228314"/>
                    <a:pt x="308134" y="228790"/>
                    <a:pt x="308134" y="229171"/>
                  </a:cubicBezTo>
                  <a:lnTo>
                    <a:pt x="308134" y="230696"/>
                  </a:lnTo>
                  <a:cubicBezTo>
                    <a:pt x="308134" y="231267"/>
                    <a:pt x="308039" y="231838"/>
                    <a:pt x="307943" y="232410"/>
                  </a:cubicBezTo>
                  <a:cubicBezTo>
                    <a:pt x="307848" y="233363"/>
                    <a:pt x="307753" y="234315"/>
                    <a:pt x="307658" y="235363"/>
                  </a:cubicBezTo>
                  <a:cubicBezTo>
                    <a:pt x="307563" y="236410"/>
                    <a:pt x="307372" y="237363"/>
                    <a:pt x="307181" y="238411"/>
                  </a:cubicBezTo>
                  <a:cubicBezTo>
                    <a:pt x="306991" y="239363"/>
                    <a:pt x="306800" y="240316"/>
                    <a:pt x="306610" y="241268"/>
                  </a:cubicBezTo>
                  <a:cubicBezTo>
                    <a:pt x="306420" y="242221"/>
                    <a:pt x="306134" y="243173"/>
                    <a:pt x="305848" y="244221"/>
                  </a:cubicBezTo>
                  <a:cubicBezTo>
                    <a:pt x="305562" y="245173"/>
                    <a:pt x="305371" y="246031"/>
                    <a:pt x="304991" y="246983"/>
                  </a:cubicBezTo>
                  <a:cubicBezTo>
                    <a:pt x="304705" y="247936"/>
                    <a:pt x="304324" y="248793"/>
                    <a:pt x="303943" y="249746"/>
                  </a:cubicBezTo>
                  <a:cubicBezTo>
                    <a:pt x="303562" y="250603"/>
                    <a:pt x="303276" y="251555"/>
                    <a:pt x="302895" y="252413"/>
                  </a:cubicBezTo>
                  <a:cubicBezTo>
                    <a:pt x="302514" y="253270"/>
                    <a:pt x="302038" y="254127"/>
                    <a:pt x="301657" y="254984"/>
                  </a:cubicBezTo>
                  <a:cubicBezTo>
                    <a:pt x="301180" y="255842"/>
                    <a:pt x="300800" y="256699"/>
                    <a:pt x="300324" y="257556"/>
                  </a:cubicBezTo>
                  <a:cubicBezTo>
                    <a:pt x="299847" y="258413"/>
                    <a:pt x="299371" y="259175"/>
                    <a:pt x="298799" y="260032"/>
                  </a:cubicBezTo>
                  <a:cubicBezTo>
                    <a:pt x="298323" y="260794"/>
                    <a:pt x="297752" y="261652"/>
                    <a:pt x="297275" y="262414"/>
                  </a:cubicBezTo>
                  <a:cubicBezTo>
                    <a:pt x="296704" y="263176"/>
                    <a:pt x="296133" y="263938"/>
                    <a:pt x="295561" y="264700"/>
                  </a:cubicBezTo>
                  <a:cubicBezTo>
                    <a:pt x="294990" y="265462"/>
                    <a:pt x="294418" y="266224"/>
                    <a:pt x="293751" y="266986"/>
                  </a:cubicBezTo>
                  <a:cubicBezTo>
                    <a:pt x="293180" y="267748"/>
                    <a:pt x="292513" y="268414"/>
                    <a:pt x="291846" y="269081"/>
                  </a:cubicBezTo>
                  <a:cubicBezTo>
                    <a:pt x="291179" y="269748"/>
                    <a:pt x="290513" y="270510"/>
                    <a:pt x="289846" y="271177"/>
                  </a:cubicBezTo>
                  <a:cubicBezTo>
                    <a:pt x="289179" y="271843"/>
                    <a:pt x="288417" y="272510"/>
                    <a:pt x="287655" y="273082"/>
                  </a:cubicBezTo>
                  <a:cubicBezTo>
                    <a:pt x="286988" y="273748"/>
                    <a:pt x="286227" y="274320"/>
                    <a:pt x="285560" y="274892"/>
                  </a:cubicBezTo>
                  <a:cubicBezTo>
                    <a:pt x="284798" y="275463"/>
                    <a:pt x="284036" y="276034"/>
                    <a:pt x="283179" y="276606"/>
                  </a:cubicBezTo>
                  <a:cubicBezTo>
                    <a:pt x="282416" y="277177"/>
                    <a:pt x="281654" y="277749"/>
                    <a:pt x="280892" y="278225"/>
                  </a:cubicBezTo>
                  <a:cubicBezTo>
                    <a:pt x="280035" y="278797"/>
                    <a:pt x="279178" y="279273"/>
                    <a:pt x="278321" y="279749"/>
                  </a:cubicBezTo>
                  <a:cubicBezTo>
                    <a:pt x="277559" y="280225"/>
                    <a:pt x="276796" y="280702"/>
                    <a:pt x="275940" y="281178"/>
                  </a:cubicBezTo>
                  <a:cubicBezTo>
                    <a:pt x="274987" y="281654"/>
                    <a:pt x="274130" y="282130"/>
                    <a:pt x="273177" y="282511"/>
                  </a:cubicBezTo>
                  <a:cubicBezTo>
                    <a:pt x="272320" y="282892"/>
                    <a:pt x="271558" y="283273"/>
                    <a:pt x="270701" y="283655"/>
                  </a:cubicBezTo>
                  <a:cubicBezTo>
                    <a:pt x="269748" y="284035"/>
                    <a:pt x="268700" y="284417"/>
                    <a:pt x="267653" y="284797"/>
                  </a:cubicBezTo>
                  <a:cubicBezTo>
                    <a:pt x="266891" y="285083"/>
                    <a:pt x="266033" y="285369"/>
                    <a:pt x="265272" y="285655"/>
                  </a:cubicBezTo>
                  <a:cubicBezTo>
                    <a:pt x="264129" y="286036"/>
                    <a:pt x="263080" y="286226"/>
                    <a:pt x="261938" y="286512"/>
                  </a:cubicBezTo>
                  <a:cubicBezTo>
                    <a:pt x="261176" y="286702"/>
                    <a:pt x="260414" y="286988"/>
                    <a:pt x="259556" y="287084"/>
                  </a:cubicBezTo>
                  <a:cubicBezTo>
                    <a:pt x="258223" y="287369"/>
                    <a:pt x="256890" y="287464"/>
                    <a:pt x="255651" y="287655"/>
                  </a:cubicBezTo>
                  <a:cubicBezTo>
                    <a:pt x="254984" y="287750"/>
                    <a:pt x="254318" y="287846"/>
                    <a:pt x="253651" y="287941"/>
                  </a:cubicBezTo>
                  <a:cubicBezTo>
                    <a:pt x="251651" y="288131"/>
                    <a:pt x="249650" y="288226"/>
                    <a:pt x="247555" y="288226"/>
                  </a:cubicBezTo>
                  <a:lnTo>
                    <a:pt x="157449" y="288226"/>
                  </a:lnTo>
                  <a:lnTo>
                    <a:pt x="157449" y="363950"/>
                  </a:lnTo>
                  <a:cubicBezTo>
                    <a:pt x="157449" y="397192"/>
                    <a:pt x="130207" y="424434"/>
                    <a:pt x="96964" y="424434"/>
                  </a:cubicBezTo>
                  <a:lnTo>
                    <a:pt x="0" y="424434"/>
                  </a:lnTo>
                  <a:lnTo>
                    <a:pt x="0" y="707326"/>
                  </a:lnTo>
                  <a:lnTo>
                    <a:pt x="930879" y="707326"/>
                  </a:lnTo>
                  <a:lnTo>
                    <a:pt x="930879" y="11430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3" name="Freeform: Shape 132">
              <a:extLst>
                <a:ext uri="{FF2B5EF4-FFF2-40B4-BE49-F238E27FC236}">
                  <a16:creationId xmlns:a16="http://schemas.microsoft.com/office/drawing/2014/main" id="{B3880A1B-9EB4-45B9-9C91-A7B0300BDEE2}"/>
                </a:ext>
              </a:extLst>
            </p:cNvPr>
            <p:cNvSpPr/>
            <p:nvPr/>
          </p:nvSpPr>
          <p:spPr>
            <a:xfrm>
              <a:off x="4648978" y="4562649"/>
              <a:ext cx="325278" cy="429958"/>
            </a:xfrm>
            <a:custGeom>
              <a:avLst/>
              <a:gdLst>
                <a:gd name="connsiteX0" fmla="*/ 211741 w 325278"/>
                <a:gd name="connsiteY0" fmla="*/ 95 h 429958"/>
                <a:gd name="connsiteX1" fmla="*/ 172593 w 325278"/>
                <a:gd name="connsiteY1" fmla="*/ 95 h 429958"/>
                <a:gd name="connsiteX2" fmla="*/ 107252 w 325278"/>
                <a:gd name="connsiteY2" fmla="*/ 95 h 429958"/>
                <a:gd name="connsiteX3" fmla="*/ 95155 w 325278"/>
                <a:gd name="connsiteY3" fmla="*/ 95 h 429958"/>
                <a:gd name="connsiteX4" fmla="*/ 0 w 325278"/>
                <a:gd name="connsiteY4" fmla="*/ 95 h 429958"/>
                <a:gd name="connsiteX5" fmla="*/ 11621 w 325278"/>
                <a:gd name="connsiteY5" fmla="*/ 34004 h 429958"/>
                <a:gd name="connsiteX6" fmla="*/ 11049 w 325278"/>
                <a:gd name="connsiteY6" fmla="*/ 232791 h 429958"/>
                <a:gd name="connsiteX7" fmla="*/ 11049 w 325278"/>
                <a:gd name="connsiteY7" fmla="*/ 236315 h 429958"/>
                <a:gd name="connsiteX8" fmla="*/ 11049 w 325278"/>
                <a:gd name="connsiteY8" fmla="*/ 237839 h 429958"/>
                <a:gd name="connsiteX9" fmla="*/ 11049 w 325278"/>
                <a:gd name="connsiteY9" fmla="*/ 237839 h 429958"/>
                <a:gd name="connsiteX10" fmla="*/ 11144 w 325278"/>
                <a:gd name="connsiteY10" fmla="*/ 239268 h 429958"/>
                <a:gd name="connsiteX11" fmla="*/ 11144 w 325278"/>
                <a:gd name="connsiteY11" fmla="*/ 239268 h 429958"/>
                <a:gd name="connsiteX12" fmla="*/ 11239 w 325278"/>
                <a:gd name="connsiteY12" fmla="*/ 240697 h 429958"/>
                <a:gd name="connsiteX13" fmla="*/ 11239 w 325278"/>
                <a:gd name="connsiteY13" fmla="*/ 240697 h 429958"/>
                <a:gd name="connsiteX14" fmla="*/ 11335 w 325278"/>
                <a:gd name="connsiteY14" fmla="*/ 242126 h 429958"/>
                <a:gd name="connsiteX15" fmla="*/ 11335 w 325278"/>
                <a:gd name="connsiteY15" fmla="*/ 242126 h 429958"/>
                <a:gd name="connsiteX16" fmla="*/ 11525 w 325278"/>
                <a:gd name="connsiteY16" fmla="*/ 243554 h 429958"/>
                <a:gd name="connsiteX17" fmla="*/ 11525 w 325278"/>
                <a:gd name="connsiteY17" fmla="*/ 243554 h 429958"/>
                <a:gd name="connsiteX18" fmla="*/ 11716 w 325278"/>
                <a:gd name="connsiteY18" fmla="*/ 244983 h 429958"/>
                <a:gd name="connsiteX19" fmla="*/ 11716 w 325278"/>
                <a:gd name="connsiteY19" fmla="*/ 244983 h 429958"/>
                <a:gd name="connsiteX20" fmla="*/ 12002 w 325278"/>
                <a:gd name="connsiteY20" fmla="*/ 246412 h 429958"/>
                <a:gd name="connsiteX21" fmla="*/ 12002 w 325278"/>
                <a:gd name="connsiteY21" fmla="*/ 246412 h 429958"/>
                <a:gd name="connsiteX22" fmla="*/ 12287 w 325278"/>
                <a:gd name="connsiteY22" fmla="*/ 247841 h 429958"/>
                <a:gd name="connsiteX23" fmla="*/ 12287 w 325278"/>
                <a:gd name="connsiteY23" fmla="*/ 247841 h 429958"/>
                <a:gd name="connsiteX24" fmla="*/ 12573 w 325278"/>
                <a:gd name="connsiteY24" fmla="*/ 249269 h 429958"/>
                <a:gd name="connsiteX25" fmla="*/ 12573 w 325278"/>
                <a:gd name="connsiteY25" fmla="*/ 249269 h 429958"/>
                <a:gd name="connsiteX26" fmla="*/ 12954 w 325278"/>
                <a:gd name="connsiteY26" fmla="*/ 250698 h 429958"/>
                <a:gd name="connsiteX27" fmla="*/ 12954 w 325278"/>
                <a:gd name="connsiteY27" fmla="*/ 250698 h 429958"/>
                <a:gd name="connsiteX28" fmla="*/ 64294 w 325278"/>
                <a:gd name="connsiteY28" fmla="*/ 293751 h 429958"/>
                <a:gd name="connsiteX29" fmla="*/ 64294 w 325278"/>
                <a:gd name="connsiteY29" fmla="*/ 293751 h 429958"/>
                <a:gd name="connsiteX30" fmla="*/ 65722 w 325278"/>
                <a:gd name="connsiteY30" fmla="*/ 293846 h 429958"/>
                <a:gd name="connsiteX31" fmla="*/ 65722 w 325278"/>
                <a:gd name="connsiteY31" fmla="*/ 293846 h 429958"/>
                <a:gd name="connsiteX32" fmla="*/ 66199 w 325278"/>
                <a:gd name="connsiteY32" fmla="*/ 293846 h 429958"/>
                <a:gd name="connsiteX33" fmla="*/ 69342 w 325278"/>
                <a:gd name="connsiteY33" fmla="*/ 293941 h 429958"/>
                <a:gd name="connsiteX34" fmla="*/ 76771 w 325278"/>
                <a:gd name="connsiteY34" fmla="*/ 293941 h 429958"/>
                <a:gd name="connsiteX35" fmla="*/ 157734 w 325278"/>
                <a:gd name="connsiteY35" fmla="*/ 374904 h 429958"/>
                <a:gd name="connsiteX36" fmla="*/ 157734 w 325278"/>
                <a:gd name="connsiteY36" fmla="*/ 429959 h 429958"/>
                <a:gd name="connsiteX37" fmla="*/ 268510 w 325278"/>
                <a:gd name="connsiteY37" fmla="*/ 429959 h 429958"/>
                <a:gd name="connsiteX38" fmla="*/ 325279 w 325278"/>
                <a:gd name="connsiteY38" fmla="*/ 381476 h 429958"/>
                <a:gd name="connsiteX39" fmla="*/ 325279 w 325278"/>
                <a:gd name="connsiteY39" fmla="*/ 0 h 429958"/>
                <a:gd name="connsiteX40" fmla="*/ 211741 w 325278"/>
                <a:gd name="connsiteY40" fmla="*/ 0 h 42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5278" h="429958">
                  <a:moveTo>
                    <a:pt x="211741" y="95"/>
                  </a:moveTo>
                  <a:lnTo>
                    <a:pt x="172593" y="95"/>
                  </a:lnTo>
                  <a:lnTo>
                    <a:pt x="107252" y="95"/>
                  </a:lnTo>
                  <a:lnTo>
                    <a:pt x="95155" y="95"/>
                  </a:lnTo>
                  <a:lnTo>
                    <a:pt x="0" y="95"/>
                  </a:lnTo>
                  <a:cubicBezTo>
                    <a:pt x="7239" y="7906"/>
                    <a:pt x="11716" y="18764"/>
                    <a:pt x="11621" y="34004"/>
                  </a:cubicBezTo>
                  <a:lnTo>
                    <a:pt x="11049" y="232791"/>
                  </a:lnTo>
                  <a:lnTo>
                    <a:pt x="11049" y="236315"/>
                  </a:lnTo>
                  <a:lnTo>
                    <a:pt x="11049" y="237839"/>
                  </a:lnTo>
                  <a:lnTo>
                    <a:pt x="11049" y="237839"/>
                  </a:lnTo>
                  <a:lnTo>
                    <a:pt x="11144" y="239268"/>
                  </a:lnTo>
                  <a:lnTo>
                    <a:pt x="11144" y="239268"/>
                  </a:lnTo>
                  <a:lnTo>
                    <a:pt x="11239" y="240697"/>
                  </a:lnTo>
                  <a:lnTo>
                    <a:pt x="11239" y="240697"/>
                  </a:lnTo>
                  <a:lnTo>
                    <a:pt x="11335" y="242126"/>
                  </a:lnTo>
                  <a:lnTo>
                    <a:pt x="11335" y="242126"/>
                  </a:lnTo>
                  <a:lnTo>
                    <a:pt x="11525" y="243554"/>
                  </a:lnTo>
                  <a:lnTo>
                    <a:pt x="11525" y="243554"/>
                  </a:lnTo>
                  <a:lnTo>
                    <a:pt x="11716" y="244983"/>
                  </a:lnTo>
                  <a:lnTo>
                    <a:pt x="11716" y="244983"/>
                  </a:lnTo>
                  <a:lnTo>
                    <a:pt x="12002" y="246412"/>
                  </a:lnTo>
                  <a:lnTo>
                    <a:pt x="12002" y="246412"/>
                  </a:lnTo>
                  <a:cubicBezTo>
                    <a:pt x="12097" y="246888"/>
                    <a:pt x="12192" y="247364"/>
                    <a:pt x="12287" y="247841"/>
                  </a:cubicBezTo>
                  <a:lnTo>
                    <a:pt x="12287" y="247841"/>
                  </a:lnTo>
                  <a:lnTo>
                    <a:pt x="12573" y="249269"/>
                  </a:lnTo>
                  <a:lnTo>
                    <a:pt x="12573" y="249269"/>
                  </a:lnTo>
                  <a:lnTo>
                    <a:pt x="12954" y="250698"/>
                  </a:lnTo>
                  <a:lnTo>
                    <a:pt x="12954" y="250698"/>
                  </a:lnTo>
                  <a:cubicBezTo>
                    <a:pt x="19145" y="273844"/>
                    <a:pt x="39434" y="291655"/>
                    <a:pt x="64294" y="293751"/>
                  </a:cubicBezTo>
                  <a:lnTo>
                    <a:pt x="64294" y="293751"/>
                  </a:lnTo>
                  <a:lnTo>
                    <a:pt x="65722" y="293846"/>
                  </a:lnTo>
                  <a:lnTo>
                    <a:pt x="65722" y="293846"/>
                  </a:lnTo>
                  <a:lnTo>
                    <a:pt x="66199" y="293846"/>
                  </a:lnTo>
                  <a:cubicBezTo>
                    <a:pt x="67342" y="293846"/>
                    <a:pt x="68199" y="293941"/>
                    <a:pt x="69342" y="293941"/>
                  </a:cubicBezTo>
                  <a:lnTo>
                    <a:pt x="76771" y="293941"/>
                  </a:lnTo>
                  <a:cubicBezTo>
                    <a:pt x="121349" y="293941"/>
                    <a:pt x="157734" y="330327"/>
                    <a:pt x="157734" y="374904"/>
                  </a:cubicBezTo>
                  <a:lnTo>
                    <a:pt x="157734" y="429959"/>
                  </a:lnTo>
                  <a:lnTo>
                    <a:pt x="268510" y="429959"/>
                  </a:lnTo>
                  <a:cubicBezTo>
                    <a:pt x="297085" y="429959"/>
                    <a:pt x="320898" y="408813"/>
                    <a:pt x="325279" y="381476"/>
                  </a:cubicBezTo>
                  <a:cubicBezTo>
                    <a:pt x="325279" y="381476"/>
                    <a:pt x="325279" y="80201"/>
                    <a:pt x="325279" y="0"/>
                  </a:cubicBezTo>
                  <a:lnTo>
                    <a:pt x="211741"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4" name="Freeform: Shape 133">
              <a:extLst>
                <a:ext uri="{FF2B5EF4-FFF2-40B4-BE49-F238E27FC236}">
                  <a16:creationId xmlns:a16="http://schemas.microsoft.com/office/drawing/2014/main" id="{5BC2B00C-9F8A-4C22-AADA-E14BA6C13698}"/>
                </a:ext>
              </a:extLst>
            </p:cNvPr>
            <p:cNvSpPr/>
            <p:nvPr/>
          </p:nvSpPr>
          <p:spPr>
            <a:xfrm>
              <a:off x="4486386" y="4284043"/>
              <a:ext cx="276796" cy="278606"/>
            </a:xfrm>
            <a:custGeom>
              <a:avLst/>
              <a:gdLst>
                <a:gd name="connsiteX0" fmla="*/ 115158 w 276796"/>
                <a:gd name="connsiteY0" fmla="*/ 95 h 278606"/>
                <a:gd name="connsiteX1" fmla="*/ 0 w 276796"/>
                <a:gd name="connsiteY1" fmla="*/ 114395 h 278606"/>
                <a:gd name="connsiteX2" fmla="*/ 0 w 276796"/>
                <a:gd name="connsiteY2" fmla="*/ 164402 h 278606"/>
                <a:gd name="connsiteX3" fmla="*/ 191 w 276796"/>
                <a:gd name="connsiteY3" fmla="*/ 167545 h 278606"/>
                <a:gd name="connsiteX4" fmla="*/ 0 w 276796"/>
                <a:gd name="connsiteY4" fmla="*/ 170688 h 278606"/>
                <a:gd name="connsiteX5" fmla="*/ 0 w 276796"/>
                <a:gd name="connsiteY5" fmla="*/ 278606 h 278606"/>
                <a:gd name="connsiteX6" fmla="*/ 115158 w 276796"/>
                <a:gd name="connsiteY6" fmla="*/ 278606 h 278606"/>
                <a:gd name="connsiteX7" fmla="*/ 154305 w 276796"/>
                <a:gd name="connsiteY7" fmla="*/ 278606 h 278606"/>
                <a:gd name="connsiteX8" fmla="*/ 276797 w 276796"/>
                <a:gd name="connsiteY8" fmla="*/ 278606 h 278606"/>
                <a:gd name="connsiteX9" fmla="*/ 276797 w 276796"/>
                <a:gd name="connsiteY9" fmla="*/ 0 h 278606"/>
                <a:gd name="connsiteX10" fmla="*/ 115158 w 276796"/>
                <a:gd name="connsiteY10" fmla="*/ 0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6796" h="278606">
                  <a:moveTo>
                    <a:pt x="115158" y="95"/>
                  </a:moveTo>
                  <a:cubicBezTo>
                    <a:pt x="51816" y="95"/>
                    <a:pt x="0" y="51530"/>
                    <a:pt x="0" y="114395"/>
                  </a:cubicBezTo>
                  <a:lnTo>
                    <a:pt x="0" y="164402"/>
                  </a:lnTo>
                  <a:cubicBezTo>
                    <a:pt x="0" y="165449"/>
                    <a:pt x="95" y="166497"/>
                    <a:pt x="191" y="167545"/>
                  </a:cubicBezTo>
                  <a:cubicBezTo>
                    <a:pt x="95" y="168593"/>
                    <a:pt x="0" y="169640"/>
                    <a:pt x="0" y="170688"/>
                  </a:cubicBezTo>
                  <a:lnTo>
                    <a:pt x="0" y="278606"/>
                  </a:lnTo>
                  <a:lnTo>
                    <a:pt x="115158" y="278606"/>
                  </a:lnTo>
                  <a:lnTo>
                    <a:pt x="154305" y="278606"/>
                  </a:lnTo>
                  <a:lnTo>
                    <a:pt x="276797" y="278606"/>
                  </a:lnTo>
                  <a:lnTo>
                    <a:pt x="276797" y="0"/>
                  </a:lnTo>
                  <a:lnTo>
                    <a:pt x="11515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5" name="Freeform: Shape 134">
              <a:extLst>
                <a:ext uri="{FF2B5EF4-FFF2-40B4-BE49-F238E27FC236}">
                  <a16:creationId xmlns:a16="http://schemas.microsoft.com/office/drawing/2014/main" id="{A918E8A8-378C-4B35-8CB9-04D03B86D1E2}"/>
                </a:ext>
              </a:extLst>
            </p:cNvPr>
            <p:cNvSpPr/>
            <p:nvPr/>
          </p:nvSpPr>
          <p:spPr>
            <a:xfrm>
              <a:off x="4651074" y="3828367"/>
              <a:ext cx="633888" cy="734377"/>
            </a:xfrm>
            <a:custGeom>
              <a:avLst/>
              <a:gdLst>
                <a:gd name="connsiteX0" fmla="*/ 575024 w 633888"/>
                <a:gd name="connsiteY0" fmla="*/ 0 h 734377"/>
                <a:gd name="connsiteX1" fmla="*/ 472916 w 633888"/>
                <a:gd name="connsiteY1" fmla="*/ 0 h 734377"/>
                <a:gd name="connsiteX2" fmla="*/ 273463 w 633888"/>
                <a:gd name="connsiteY2" fmla="*/ 0 h 734377"/>
                <a:gd name="connsiteX3" fmla="*/ 247079 w 633888"/>
                <a:gd name="connsiteY3" fmla="*/ 0 h 734377"/>
                <a:gd name="connsiteX4" fmla="*/ 233648 w 633888"/>
                <a:gd name="connsiteY4" fmla="*/ 857 h 734377"/>
                <a:gd name="connsiteX5" fmla="*/ 82487 w 633888"/>
                <a:gd name="connsiteY5" fmla="*/ 1238 h 734377"/>
                <a:gd name="connsiteX6" fmla="*/ 762 w 633888"/>
                <a:gd name="connsiteY6" fmla="*/ 762 h 734377"/>
                <a:gd name="connsiteX7" fmla="*/ 762 w 633888"/>
                <a:gd name="connsiteY7" fmla="*/ 141637 h 734377"/>
                <a:gd name="connsiteX8" fmla="*/ 0 w 633888"/>
                <a:gd name="connsiteY8" fmla="*/ 141637 h 734377"/>
                <a:gd name="connsiteX9" fmla="*/ 0 w 633888"/>
                <a:gd name="connsiteY9" fmla="*/ 455771 h 734377"/>
                <a:gd name="connsiteX10" fmla="*/ 93250 w 633888"/>
                <a:gd name="connsiteY10" fmla="*/ 455771 h 734377"/>
                <a:gd name="connsiteX11" fmla="*/ 105346 w 633888"/>
                <a:gd name="connsiteY11" fmla="*/ 455771 h 734377"/>
                <a:gd name="connsiteX12" fmla="*/ 110776 w 633888"/>
                <a:gd name="connsiteY12" fmla="*/ 455771 h 734377"/>
                <a:gd name="connsiteX13" fmla="*/ 110776 w 633888"/>
                <a:gd name="connsiteY13" fmla="*/ 734378 h 734377"/>
                <a:gd name="connsiteX14" fmla="*/ 182309 w 633888"/>
                <a:gd name="connsiteY14" fmla="*/ 734378 h 734377"/>
                <a:gd name="connsiteX15" fmla="*/ 218504 w 633888"/>
                <a:gd name="connsiteY15" fmla="*/ 734378 h 734377"/>
                <a:gd name="connsiteX16" fmla="*/ 324993 w 633888"/>
                <a:gd name="connsiteY16" fmla="*/ 734378 h 734377"/>
                <a:gd name="connsiteX17" fmla="*/ 324993 w 633888"/>
                <a:gd name="connsiteY17" fmla="*/ 711232 h 734377"/>
                <a:gd name="connsiteX18" fmla="*/ 437674 w 633888"/>
                <a:gd name="connsiteY18" fmla="*/ 615029 h 734377"/>
                <a:gd name="connsiteX19" fmla="*/ 633889 w 633888"/>
                <a:gd name="connsiteY19" fmla="*/ 615029 h 734377"/>
                <a:gd name="connsiteX20" fmla="*/ 633889 w 633888"/>
                <a:gd name="connsiteY20" fmla="*/ 512731 h 734377"/>
                <a:gd name="connsiteX21" fmla="*/ 633889 w 633888"/>
                <a:gd name="connsiteY21" fmla="*/ 232886 h 734377"/>
                <a:gd name="connsiteX22" fmla="*/ 633889 w 633888"/>
                <a:gd name="connsiteY22" fmla="*/ 58769 h 734377"/>
                <a:gd name="connsiteX23" fmla="*/ 575024 w 633888"/>
                <a:gd name="connsiteY23" fmla="*/ 0 h 73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3888" h="734377">
                  <a:moveTo>
                    <a:pt x="575024" y="0"/>
                  </a:moveTo>
                  <a:lnTo>
                    <a:pt x="472916" y="0"/>
                  </a:lnTo>
                  <a:lnTo>
                    <a:pt x="273463" y="0"/>
                  </a:lnTo>
                  <a:lnTo>
                    <a:pt x="247079" y="0"/>
                  </a:lnTo>
                  <a:cubicBezTo>
                    <a:pt x="242506" y="0"/>
                    <a:pt x="238030" y="381"/>
                    <a:pt x="233648" y="857"/>
                  </a:cubicBezTo>
                  <a:lnTo>
                    <a:pt x="82487" y="1238"/>
                  </a:lnTo>
                  <a:lnTo>
                    <a:pt x="762" y="762"/>
                  </a:lnTo>
                  <a:lnTo>
                    <a:pt x="762" y="141637"/>
                  </a:lnTo>
                  <a:lnTo>
                    <a:pt x="0" y="141637"/>
                  </a:lnTo>
                  <a:lnTo>
                    <a:pt x="0" y="455771"/>
                  </a:lnTo>
                  <a:lnTo>
                    <a:pt x="93250" y="455771"/>
                  </a:lnTo>
                  <a:lnTo>
                    <a:pt x="105346" y="455771"/>
                  </a:lnTo>
                  <a:lnTo>
                    <a:pt x="110776" y="455771"/>
                  </a:lnTo>
                  <a:lnTo>
                    <a:pt x="110776" y="734378"/>
                  </a:lnTo>
                  <a:lnTo>
                    <a:pt x="182309" y="734378"/>
                  </a:lnTo>
                  <a:lnTo>
                    <a:pt x="218504" y="734378"/>
                  </a:lnTo>
                  <a:lnTo>
                    <a:pt x="324993" y="734378"/>
                  </a:lnTo>
                  <a:lnTo>
                    <a:pt x="324993" y="711232"/>
                  </a:lnTo>
                  <a:cubicBezTo>
                    <a:pt x="333756" y="656939"/>
                    <a:pt x="381000" y="615029"/>
                    <a:pt x="437674" y="615029"/>
                  </a:cubicBezTo>
                  <a:lnTo>
                    <a:pt x="633889" y="615029"/>
                  </a:lnTo>
                  <a:lnTo>
                    <a:pt x="633889" y="512731"/>
                  </a:lnTo>
                  <a:lnTo>
                    <a:pt x="633889" y="232886"/>
                  </a:lnTo>
                  <a:lnTo>
                    <a:pt x="633889" y="58769"/>
                  </a:lnTo>
                  <a:cubicBezTo>
                    <a:pt x="633699" y="26384"/>
                    <a:pt x="607314" y="0"/>
                    <a:pt x="575024" y="0"/>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061388023"/>
      </p:ext>
    </p:extLst>
  </p:cSld>
  <p:clrMap bg1="lt1" tx1="dk1" bg2="lt2" tx2="dk2" accent1="accent1" accent2="accent2" accent3="accent3" accent4="accent4" accent5="accent5" accent6="accent6" hlink="hlink" folHlink="folHlink"/>
  <p:sldLayoutIdLst>
    <p:sldLayoutId id="2147488768" r:id="rId1"/>
    <p:sldLayoutId id="2147488769" r:id="rId2"/>
    <p:sldLayoutId id="2147488770" r:id="rId3"/>
    <p:sldLayoutId id="2147488771" r:id="rId4"/>
    <p:sldLayoutId id="2147488772" r:id="rId5"/>
  </p:sldLayoutIdLst>
  <p:hf hdr="0" ftr="0" dt="0"/>
  <p:txStyles>
    <p:title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p:titleStyle>
    <p:body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3366FF"/>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100FE"/>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p:bodyStyle>
    <p:otherStyle>
      <a:defPPr>
        <a:defRPr lang="fr-FR"/>
      </a:defPPr>
      <a:lvl1pPr marL="0" algn="l" defTabSz="440284" rtl="0" eaLnBrk="1" latinLnBrk="0" hangingPunct="1">
        <a:defRPr sz="1733" kern="1200">
          <a:solidFill>
            <a:schemeClr val="tx1"/>
          </a:solidFill>
          <a:latin typeface="+mn-lt"/>
          <a:ea typeface="+mn-ea"/>
          <a:cs typeface="+mn-cs"/>
        </a:defRPr>
      </a:lvl1pPr>
      <a:lvl2pPr marL="440284" algn="l" defTabSz="440284" rtl="0" eaLnBrk="1" latinLnBrk="0" hangingPunct="1">
        <a:defRPr sz="1733" kern="1200">
          <a:solidFill>
            <a:schemeClr val="tx1"/>
          </a:solidFill>
          <a:latin typeface="+mn-lt"/>
          <a:ea typeface="+mn-ea"/>
          <a:cs typeface="+mn-cs"/>
        </a:defRPr>
      </a:lvl2pPr>
      <a:lvl3pPr marL="880567" algn="l" defTabSz="440284" rtl="0" eaLnBrk="1" latinLnBrk="0" hangingPunct="1">
        <a:defRPr sz="1733" kern="1200">
          <a:solidFill>
            <a:schemeClr val="tx1"/>
          </a:solidFill>
          <a:latin typeface="+mn-lt"/>
          <a:ea typeface="+mn-ea"/>
          <a:cs typeface="+mn-cs"/>
        </a:defRPr>
      </a:lvl3pPr>
      <a:lvl4pPr marL="1320851" algn="l" defTabSz="440284" rtl="0" eaLnBrk="1" latinLnBrk="0" hangingPunct="1">
        <a:defRPr sz="1733" kern="1200">
          <a:solidFill>
            <a:schemeClr val="tx1"/>
          </a:solidFill>
          <a:latin typeface="+mn-lt"/>
          <a:ea typeface="+mn-ea"/>
          <a:cs typeface="+mn-cs"/>
        </a:defRPr>
      </a:lvl4pPr>
      <a:lvl5pPr marL="1761134" algn="l" defTabSz="440284" rtl="0" eaLnBrk="1" latinLnBrk="0" hangingPunct="1">
        <a:defRPr sz="1733" kern="1200">
          <a:solidFill>
            <a:schemeClr val="tx1"/>
          </a:solidFill>
          <a:latin typeface="+mn-lt"/>
          <a:ea typeface="+mn-ea"/>
          <a:cs typeface="+mn-cs"/>
        </a:defRPr>
      </a:lvl5pPr>
      <a:lvl6pPr marL="2201418" algn="l" defTabSz="440284" rtl="0" eaLnBrk="1" latinLnBrk="0" hangingPunct="1">
        <a:defRPr sz="1733" kern="1200">
          <a:solidFill>
            <a:schemeClr val="tx1"/>
          </a:solidFill>
          <a:latin typeface="+mn-lt"/>
          <a:ea typeface="+mn-ea"/>
          <a:cs typeface="+mn-cs"/>
        </a:defRPr>
      </a:lvl6pPr>
      <a:lvl7pPr marL="2641702" algn="l" defTabSz="440284" rtl="0" eaLnBrk="1" latinLnBrk="0" hangingPunct="1">
        <a:defRPr sz="1733" kern="1200">
          <a:solidFill>
            <a:schemeClr val="tx1"/>
          </a:solidFill>
          <a:latin typeface="+mn-lt"/>
          <a:ea typeface="+mn-ea"/>
          <a:cs typeface="+mn-cs"/>
        </a:defRPr>
      </a:lvl7pPr>
      <a:lvl8pPr marL="3081985" algn="l" defTabSz="440284" rtl="0" eaLnBrk="1" latinLnBrk="0" hangingPunct="1">
        <a:defRPr sz="1733" kern="1200">
          <a:solidFill>
            <a:schemeClr val="tx1"/>
          </a:solidFill>
          <a:latin typeface="+mn-lt"/>
          <a:ea typeface="+mn-ea"/>
          <a:cs typeface="+mn-cs"/>
        </a:defRPr>
      </a:lvl8pPr>
      <a:lvl9pPr marL="3522269" algn="l" defTabSz="440284" rtl="0" eaLnBrk="1" latinLnBrk="0" hangingPunct="1">
        <a:defRPr sz="173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6"/>
            <a:ext cx="854392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81038" y="6356351"/>
            <a:ext cx="2228850" cy="365125"/>
          </a:xfrm>
          <a:prstGeom prst="rect">
            <a:avLst/>
          </a:prstGeom>
        </p:spPr>
        <p:txBody>
          <a:bodyPr vert="horz" lIns="91440" tIns="45720" rIns="91440" bIns="45720" rtlCol="0" anchor="ctr"/>
          <a:lstStyle>
            <a:lvl1pPr algn="l">
              <a:defRPr sz="975">
                <a:solidFill>
                  <a:schemeClr val="tx1">
                    <a:tint val="75000"/>
                  </a:schemeClr>
                </a:solidFill>
              </a:defRPr>
            </a:lvl1pPr>
          </a:lstStyle>
          <a:p>
            <a:fld id="{627ED9C8-F09A-4D9E-BEC0-4725162E21FF}" type="datetimeFigureOut">
              <a:rPr lang="en-US" smtClean="0"/>
              <a:t>1/27/2022</a:t>
            </a:fld>
            <a:endParaRPr lang="en-US"/>
          </a:p>
        </p:txBody>
      </p:sp>
      <p:sp>
        <p:nvSpPr>
          <p:cNvPr id="5" name="Footer Placeholder 4"/>
          <p:cNvSpPr>
            <a:spLocks noGrp="1"/>
          </p:cNvSpPr>
          <p:nvPr>
            <p:ph type="ftr" sz="quarter" idx="3"/>
          </p:nvPr>
        </p:nvSpPr>
        <p:spPr>
          <a:xfrm>
            <a:off x="3281363" y="6356351"/>
            <a:ext cx="3343275" cy="365125"/>
          </a:xfrm>
          <a:prstGeom prst="rect">
            <a:avLst/>
          </a:prstGeom>
        </p:spPr>
        <p:txBody>
          <a:bodyPr vert="horz" lIns="91440" tIns="45720" rIns="91440" bIns="45720" rtlCol="0" anchor="ctr"/>
          <a:lstStyle>
            <a:lvl1pPr algn="ctr">
              <a:defRPr sz="9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996113" y="6356351"/>
            <a:ext cx="2228850" cy="365125"/>
          </a:xfrm>
          <a:prstGeom prst="rect">
            <a:avLst/>
          </a:prstGeom>
        </p:spPr>
        <p:txBody>
          <a:bodyPr vert="horz" lIns="91440" tIns="45720" rIns="91440" bIns="45720" rtlCol="0" anchor="ctr"/>
          <a:lstStyle>
            <a:lvl1pPr algn="r">
              <a:defRPr sz="975">
                <a:solidFill>
                  <a:schemeClr val="tx1">
                    <a:tint val="75000"/>
                  </a:schemeClr>
                </a:solidFill>
              </a:defRPr>
            </a:lvl1pPr>
          </a:lstStyle>
          <a:p>
            <a:fld id="{8C7D807A-D3EC-4DEA-86E2-120E4093F1A6}" type="slidenum">
              <a:rPr lang="en-US" smtClean="0"/>
              <a:t>‹#›</a:t>
            </a:fld>
            <a:endParaRPr lang="en-US"/>
          </a:p>
        </p:txBody>
      </p:sp>
    </p:spTree>
    <p:extLst>
      <p:ext uri="{BB962C8B-B14F-4D97-AF65-F5344CB8AC3E}">
        <p14:creationId xmlns:p14="http://schemas.microsoft.com/office/powerpoint/2010/main" val="1445922642"/>
      </p:ext>
    </p:extLst>
  </p:cSld>
  <p:clrMap bg1="lt1" tx1="dk1" bg2="lt2" tx2="dk2" accent1="accent1" accent2="accent2" accent3="accent3" accent4="accent4" accent5="accent5" accent6="accent6" hlink="hlink" folHlink="folHlink"/>
  <p:txStyles>
    <p:titleStyle>
      <a:lvl1pPr algn="l" defTabSz="742950" rtl="0" eaLnBrk="1" latinLnBrk="0" hangingPunct="1">
        <a:lnSpc>
          <a:spcPct val="90000"/>
        </a:lnSpc>
        <a:spcBef>
          <a:spcPct val="0"/>
        </a:spcBef>
        <a:buNone/>
        <a:defRPr sz="3575" kern="1200">
          <a:solidFill>
            <a:schemeClr val="tx1"/>
          </a:solidFill>
          <a:latin typeface="+mj-lt"/>
          <a:ea typeface="+mj-ea"/>
          <a:cs typeface="+mj-cs"/>
        </a:defRPr>
      </a:lvl1pPr>
    </p:titleStyle>
    <p:bodyStyle>
      <a:lvl1pPr marL="185738" indent="-185738" algn="l" defTabSz="742950" rtl="0" eaLnBrk="1" latinLnBrk="0" hangingPunct="1">
        <a:lnSpc>
          <a:spcPct val="90000"/>
        </a:lnSpc>
        <a:spcBef>
          <a:spcPts val="813"/>
        </a:spcBef>
        <a:buFont typeface="Arial" panose="020B0604020202020204" pitchFamily="34" charset="0"/>
        <a:buChar char="•"/>
        <a:defRPr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p:bodyStyle>
    <p:otherStyle>
      <a:defPPr>
        <a:defRPr lang="en-US"/>
      </a:defPPr>
      <a:lvl1pPr marL="0" algn="l" defTabSz="742950" rtl="0" eaLnBrk="1" latinLnBrk="0" hangingPunct="1">
        <a:defRPr sz="1463" kern="1200">
          <a:solidFill>
            <a:schemeClr val="tx1"/>
          </a:solidFill>
          <a:latin typeface="+mn-lt"/>
          <a:ea typeface="+mn-ea"/>
          <a:cs typeface="+mn-cs"/>
        </a:defRPr>
      </a:lvl1pPr>
      <a:lvl2pPr marL="371475" algn="l" defTabSz="742950" rtl="0" eaLnBrk="1" latinLnBrk="0" hangingPunct="1">
        <a:defRPr sz="1463" kern="1200">
          <a:solidFill>
            <a:schemeClr val="tx1"/>
          </a:solidFill>
          <a:latin typeface="+mn-lt"/>
          <a:ea typeface="+mn-ea"/>
          <a:cs typeface="+mn-cs"/>
        </a:defRPr>
      </a:lvl2pPr>
      <a:lvl3pPr marL="742950" algn="l" defTabSz="742950" rtl="0" eaLnBrk="1" latinLnBrk="0" hangingPunct="1">
        <a:defRPr sz="1463" kern="1200">
          <a:solidFill>
            <a:schemeClr val="tx1"/>
          </a:solidFill>
          <a:latin typeface="+mn-lt"/>
          <a:ea typeface="+mn-ea"/>
          <a:cs typeface="+mn-cs"/>
        </a:defRPr>
      </a:lvl3pPr>
      <a:lvl4pPr marL="1114425" algn="l" defTabSz="742950" rtl="0" eaLnBrk="1" latinLnBrk="0" hangingPunct="1">
        <a:defRPr sz="1463" kern="1200">
          <a:solidFill>
            <a:schemeClr val="tx1"/>
          </a:solidFill>
          <a:latin typeface="+mn-lt"/>
          <a:ea typeface="+mn-ea"/>
          <a:cs typeface="+mn-cs"/>
        </a:defRPr>
      </a:lvl4pPr>
      <a:lvl5pPr marL="1485900" algn="l" defTabSz="742950" rtl="0" eaLnBrk="1" latinLnBrk="0" hangingPunct="1">
        <a:defRPr sz="1463" kern="1200">
          <a:solidFill>
            <a:schemeClr val="tx1"/>
          </a:solidFill>
          <a:latin typeface="+mn-lt"/>
          <a:ea typeface="+mn-ea"/>
          <a:cs typeface="+mn-cs"/>
        </a:defRPr>
      </a:lvl5pPr>
      <a:lvl6pPr marL="1857375" algn="l" defTabSz="742950" rtl="0" eaLnBrk="1" latinLnBrk="0" hangingPunct="1">
        <a:defRPr sz="1463" kern="1200">
          <a:solidFill>
            <a:schemeClr val="tx1"/>
          </a:solidFill>
          <a:latin typeface="+mn-lt"/>
          <a:ea typeface="+mn-ea"/>
          <a:cs typeface="+mn-cs"/>
        </a:defRPr>
      </a:lvl6pPr>
      <a:lvl7pPr marL="2228850" algn="l" defTabSz="742950" rtl="0" eaLnBrk="1" latinLnBrk="0" hangingPunct="1">
        <a:defRPr sz="1463" kern="1200">
          <a:solidFill>
            <a:schemeClr val="tx1"/>
          </a:solidFill>
          <a:latin typeface="+mn-lt"/>
          <a:ea typeface="+mn-ea"/>
          <a:cs typeface="+mn-cs"/>
        </a:defRPr>
      </a:lvl7pPr>
      <a:lvl8pPr marL="2600325" algn="l" defTabSz="742950" rtl="0" eaLnBrk="1" latinLnBrk="0" hangingPunct="1">
        <a:defRPr sz="1463" kern="1200">
          <a:solidFill>
            <a:schemeClr val="tx1"/>
          </a:solidFill>
          <a:latin typeface="+mn-lt"/>
          <a:ea typeface="+mn-ea"/>
          <a:cs typeface="+mn-cs"/>
        </a:defRPr>
      </a:lvl8pPr>
      <a:lvl9pPr marL="2971800" algn="l" defTabSz="742950" rtl="0" eaLnBrk="1" latinLnBrk="0" hangingPunct="1">
        <a:defRPr sz="146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hyperlink" Target="https://app.powerbi.com/groups/me/reports/f61708b6-05a5-43be-9ddb-c0ab1db7e34a/ReportSectione79aa8e09c4c961ba5a6?pbi_source=PowerPoint"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10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hyperlink" Target="https://app.powerbi.com/groups/me/reports/f61708b6-05a5-43be-9ddb-c0ab1db7e34a/ReportSection4c22b8e2ed4175890c7d?pbi_source=PowerPoint" TargetMode="External"/><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110.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hyperlink" Target="https://app.powerbi.com/groups/me/reports/f61708b6-05a5-43be-9ddb-c0ab1db7e34a/ReportSectionfbb2e0972d5d06b1d103?pbi_source=PowerPoint" TargetMode="External"/><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120.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hyperlink" Target="https://app.powerbi.com/groups/me/reports/f61708b6-05a5-43be-9ddb-c0ab1db7e34a/ReportSection342ce44f28ca08a22c98?pbi_source=PowerPoint"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hyperlink" Target="https://app.powerbi.com/groups/me/reports/f61708b6-05a5-43be-9ddb-c0ab1db7e34a/ReportSection0772b7cfbc137384b17d?pbi_source=PowerPoint" TargetMode="External"/><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hyperlink" Target="https://app.powerbi.com/groups/me/reports/f61708b6-05a5-43be-9ddb-c0ab1db7e34a/ReportSection358ece1c12e8c089e772?pbi_source=PowerPoint" TargetMode="External"/><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hyperlink" Target="https://app.powerbi.com/groups/me/reports/f61708b6-05a5-43be-9ddb-c0ab1db7e34a/ReportSectionffbcf8765c3320469708?pbi_source=PowerPoint" TargetMode="External"/><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hyperlink" Target="https://app.powerbi.com/groups/me/reports/f61708b6-05a5-43be-9ddb-c0ab1db7e34a/ReportSectiond6a630fac3a11ca6aca8?pbi_source=PowerPoint"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47.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hyperlink" Target="https://app.powerbi.com/groups/me/reports/f61708b6-05a5-43be-9ddb-c0ab1db7e34a/ReportSectionaea1b7e93bbf403d70d0?pbi_source=PowerPoint"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hyperlink" Target="https://app.powerbi.com/groups/me/reports/f61708b6-05a5-43be-9ddb-c0ab1db7e34a/ReportSection30ff4cefe86ee43e4035?pbi_source=PowerPoint" TargetMode="External"/><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app.powerbi.com/groups/me/reports/f61708b6-05a5-43be-9ddb-c0ab1db7e34a/ReportSection40e51598eeab3852cfb2?pbi_source=PowerPoint" TargetMode="External"/><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50.png"/></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7.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6.xml"/><Relationship Id="rId4" Type="http://schemas.openxmlformats.org/officeDocument/2006/relationships/image" Target="../media/image191.emf"/></Relationships>
</file>

<file path=ppt/slides/_rels/slide208.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6.xml"/><Relationship Id="rId4" Type="http://schemas.openxmlformats.org/officeDocument/2006/relationships/image" Target="../media/image194.emf"/></Relationships>
</file>

<file path=ppt/slides/_rels/slide209.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6.xml"/><Relationship Id="rId4" Type="http://schemas.openxmlformats.org/officeDocument/2006/relationships/image" Target="../media/image197.emf"/></Relationships>
</file>

<file path=ppt/slides/_rels/slide21.xml.rels><?xml version="1.0" encoding="UTF-8" standalone="yes"?>
<Relationships xmlns="http://schemas.openxmlformats.org/package/2006/relationships"><Relationship Id="rId3" Type="http://schemas.openxmlformats.org/officeDocument/2006/relationships/hyperlink" Target="https://app.powerbi.com/groups/me/reports/f61708b6-05a5-43be-9ddb-c0ab1db7e34a/ReportSection4fa0abaaa572c7d3e2cf?pbi_source=PowerPoint" TargetMode="External"/><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210.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6.xml"/><Relationship Id="rId4" Type="http://schemas.openxmlformats.org/officeDocument/2006/relationships/image" Target="../media/image200.emf"/></Relationships>
</file>

<file path=ppt/slides/_rels/slide211.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6.xml"/><Relationship Id="rId4" Type="http://schemas.openxmlformats.org/officeDocument/2006/relationships/image" Target="../media/image203.emf"/></Relationships>
</file>

<file path=ppt/slides/_rels/slide212.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6.xml"/><Relationship Id="rId4" Type="http://schemas.openxmlformats.org/officeDocument/2006/relationships/image" Target="../media/image206.emf"/></Relationships>
</file>

<file path=ppt/slides/_rels/slide213.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6.xml"/><Relationship Id="rId4" Type="http://schemas.openxmlformats.org/officeDocument/2006/relationships/image" Target="../media/image209.emf"/></Relationships>
</file>

<file path=ppt/slides/_rels/slide214.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6.xml"/><Relationship Id="rId4" Type="http://schemas.openxmlformats.org/officeDocument/2006/relationships/image" Target="../media/image212.emf"/></Relationships>
</file>

<file path=ppt/slides/_rels/slide215.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png"/><Relationship Id="rId1" Type="http://schemas.openxmlformats.org/officeDocument/2006/relationships/slideLayout" Target="../slideLayouts/slideLayout6.xml"/><Relationship Id="rId4" Type="http://schemas.openxmlformats.org/officeDocument/2006/relationships/image" Target="../media/image215.emf"/></Relationships>
</file>

<file path=ppt/slides/_rels/slide216.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png"/><Relationship Id="rId1" Type="http://schemas.openxmlformats.org/officeDocument/2006/relationships/slideLayout" Target="../slideLayouts/slideLayout6.xml"/><Relationship Id="rId4" Type="http://schemas.openxmlformats.org/officeDocument/2006/relationships/image" Target="../media/image218.emf"/></Relationships>
</file>

<file path=ppt/slides/_rels/slide217.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9.png"/><Relationship Id="rId1" Type="http://schemas.openxmlformats.org/officeDocument/2006/relationships/slideLayout" Target="../slideLayouts/slideLayout6.xml"/><Relationship Id="rId4" Type="http://schemas.openxmlformats.org/officeDocument/2006/relationships/image" Target="../media/image221.emf"/></Relationships>
</file>

<file path=ppt/slides/_rels/slide218.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22.png"/><Relationship Id="rId1" Type="http://schemas.openxmlformats.org/officeDocument/2006/relationships/slideLayout" Target="../slideLayouts/slideLayout6.xml"/><Relationship Id="rId4" Type="http://schemas.openxmlformats.org/officeDocument/2006/relationships/image" Target="../media/image224.emf"/></Relationships>
</file>

<file path=ppt/slides/_rels/slide219.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5.png"/><Relationship Id="rId1" Type="http://schemas.openxmlformats.org/officeDocument/2006/relationships/slideLayout" Target="../slideLayouts/slideLayout6.xml"/><Relationship Id="rId4" Type="http://schemas.openxmlformats.org/officeDocument/2006/relationships/image" Target="../media/image227.emf"/></Relationships>
</file>

<file path=ppt/slides/_rels/slide22.xml.rels><?xml version="1.0" encoding="UTF-8" standalone="yes"?>
<Relationships xmlns="http://schemas.openxmlformats.org/package/2006/relationships"><Relationship Id="rId3" Type="http://schemas.openxmlformats.org/officeDocument/2006/relationships/hyperlink" Target="https://app.powerbi.com/groups/me/reports/f61708b6-05a5-43be-9ddb-c0ab1db7e34a/ReportSectionb0cadd5deb83ffe66b5c?pbi_source=PowerPoint" TargetMode="External"/><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52.png"/></Relationships>
</file>

<file path=ppt/slides/_rels/slide220.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28.png"/><Relationship Id="rId1" Type="http://schemas.openxmlformats.org/officeDocument/2006/relationships/slideLayout" Target="../slideLayouts/slideLayout6.xml"/><Relationship Id="rId4" Type="http://schemas.openxmlformats.org/officeDocument/2006/relationships/image" Target="../media/image230.emf"/></Relationships>
</file>

<file path=ppt/slides/_rels/slide221.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31.png"/><Relationship Id="rId1" Type="http://schemas.openxmlformats.org/officeDocument/2006/relationships/slideLayout" Target="../slideLayouts/slideLayout6.xml"/><Relationship Id="rId4" Type="http://schemas.openxmlformats.org/officeDocument/2006/relationships/image" Target="../media/image233.emf"/></Relationships>
</file>

<file path=ppt/slides/_rels/slide222.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234.png"/><Relationship Id="rId1" Type="http://schemas.openxmlformats.org/officeDocument/2006/relationships/slideLayout" Target="../slideLayouts/slideLayout6.xml"/><Relationship Id="rId4" Type="http://schemas.openxmlformats.org/officeDocument/2006/relationships/image" Target="../media/image236.emf"/></Relationships>
</file>

<file path=ppt/slides/_rels/slide223.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image" Target="../media/image234.png"/><Relationship Id="rId1" Type="http://schemas.openxmlformats.org/officeDocument/2006/relationships/slideLayout" Target="../slideLayouts/slideLayout6.xml"/><Relationship Id="rId4" Type="http://schemas.openxmlformats.org/officeDocument/2006/relationships/image" Target="../media/image238.emf"/></Relationships>
</file>

<file path=ppt/slides/_rels/slide224.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9.png"/><Relationship Id="rId1" Type="http://schemas.openxmlformats.org/officeDocument/2006/relationships/slideLayout" Target="../slideLayouts/slideLayout6.xml"/><Relationship Id="rId4" Type="http://schemas.openxmlformats.org/officeDocument/2006/relationships/image" Target="../media/image241.emf"/></Relationships>
</file>

<file path=ppt/slides/_rels/slide225.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42.png"/><Relationship Id="rId1" Type="http://schemas.openxmlformats.org/officeDocument/2006/relationships/slideLayout" Target="../slideLayouts/slideLayout6.xml"/><Relationship Id="rId4" Type="http://schemas.openxmlformats.org/officeDocument/2006/relationships/image" Target="../media/image244.emf"/></Relationships>
</file>

<file path=ppt/slides/_rels/slide226.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image" Target="../media/image204.png"/><Relationship Id="rId1" Type="http://schemas.openxmlformats.org/officeDocument/2006/relationships/slideLayout" Target="../slideLayouts/slideLayout6.xml"/><Relationship Id="rId4" Type="http://schemas.openxmlformats.org/officeDocument/2006/relationships/image" Target="../media/image246.emf"/></Relationships>
</file>

<file path=ppt/slides/_rels/slide227.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image" Target="../media/image247.png"/><Relationship Id="rId1" Type="http://schemas.openxmlformats.org/officeDocument/2006/relationships/slideLayout" Target="../slideLayouts/slideLayout6.xml"/><Relationship Id="rId4" Type="http://schemas.openxmlformats.org/officeDocument/2006/relationships/image" Target="../media/image249.emf"/></Relationships>
</file>

<file path=ppt/slides/_rels/slide228.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image" Target="../media/image250.png"/><Relationship Id="rId1" Type="http://schemas.openxmlformats.org/officeDocument/2006/relationships/slideLayout" Target="../slideLayouts/slideLayout6.xml"/><Relationship Id="rId4" Type="http://schemas.openxmlformats.org/officeDocument/2006/relationships/image" Target="../media/image252.emf"/></Relationships>
</file>

<file path=ppt/slides/_rels/slide229.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image" Target="../media/image253.png"/><Relationship Id="rId1" Type="http://schemas.openxmlformats.org/officeDocument/2006/relationships/slideLayout" Target="../slideLayouts/slideLayout6.xml"/><Relationship Id="rId4" Type="http://schemas.openxmlformats.org/officeDocument/2006/relationships/image" Target="../media/image255.emf"/></Relationships>
</file>

<file path=ppt/slides/_rels/slide23.xml.rels><?xml version="1.0" encoding="UTF-8" standalone="yes"?>
<Relationships xmlns="http://schemas.openxmlformats.org/package/2006/relationships"><Relationship Id="rId3" Type="http://schemas.openxmlformats.org/officeDocument/2006/relationships/hyperlink" Target="https://app.powerbi.com/groups/me/reports/f61708b6-05a5-43be-9ddb-c0ab1db7e34a/ReportSection0d2b8fb48536a0a187f2?pbi_source=PowerPoint" TargetMode="External"/><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230.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image" Target="../media/image256.png"/><Relationship Id="rId1" Type="http://schemas.openxmlformats.org/officeDocument/2006/relationships/slideLayout" Target="../slideLayouts/slideLayout6.xml"/><Relationship Id="rId4" Type="http://schemas.openxmlformats.org/officeDocument/2006/relationships/image" Target="../media/image258.emf"/></Relationships>
</file>

<file path=ppt/slides/_rels/slide231.xml.rels><?xml version="1.0" encoding="UTF-8" standalone="yes"?>
<Relationships xmlns="http://schemas.openxmlformats.org/package/2006/relationships"><Relationship Id="rId2" Type="http://schemas.openxmlformats.org/officeDocument/2006/relationships/image" Target="../media/image259.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hyperlink" Target="https://app.powerbi.com/groups/me/reports/f61708b6-05a5-43be-9ddb-c0ab1db7e34a/ReportSectiona7238f7cd45e006ac63f?pbi_source=PowerPoint" TargetMode="External"/><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hyperlink" Target="https://app.powerbi.com/groups/me/reports/f61708b6-05a5-43be-9ddb-c0ab1db7e34a/ReportSection1e481443ab0576c4a335?pbi_source=PowerPoint" TargetMode="External"/><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hyperlink" Target="https://app.powerbi.com/groups/me/reports/f61708b6-05a5-43be-9ddb-c0ab1db7e34a/ReportSection7dc680427dffcc0ee52c?pbi_source=PowerPoint" TargetMode="External"/><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hyperlink" Target="https://app.powerbi.com/groups/me/reports/f61708b6-05a5-43be-9ddb-c0ab1db7e34a/ReportSectiond5fbf07d1042cefbeb3b?pbi_source=PowerPoint" TargetMode="External"/><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hyperlink" Target="https://app.powerbi.com/groups/me/reports/f61708b6-05a5-43be-9ddb-c0ab1db7e34a/ReportSectionf791803a7a799cc84c24?pbi_source=PowerPoint" TargetMode="External"/><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hyperlink" Target="https://app.powerbi.com/groups/me/reports/f61708b6-05a5-43be-9ddb-c0ab1db7e34a/ReportSection899baf3324dd6418d9a2?pbi_source=PowerPoint" TargetMode="External"/><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slide" Target="slide7.xml"/><Relationship Id="rId7" Type="http://schemas.openxmlformats.org/officeDocument/2006/relationships/slide" Target="slide94.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slide" Target="slide86.xml"/><Relationship Id="rId5" Type="http://schemas.openxmlformats.org/officeDocument/2006/relationships/slide" Target="slide60.xml"/><Relationship Id="rId4" Type="http://schemas.openxmlformats.org/officeDocument/2006/relationships/slide" Target="slide35.xml"/></Relationships>
</file>

<file path=ppt/slides/_rels/slide30.xml.rels><?xml version="1.0" encoding="UTF-8" standalone="yes"?>
<Relationships xmlns="http://schemas.openxmlformats.org/package/2006/relationships"><Relationship Id="rId3" Type="http://schemas.openxmlformats.org/officeDocument/2006/relationships/hyperlink" Target="https://app.powerbi.com/groups/me/reports/f61708b6-05a5-43be-9ddb-c0ab1db7e34a/ReportSection8fac2790840a1ebdbcb3?pbi_source=PowerPoint" TargetMode="External"/><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hyperlink" Target="https://app.powerbi.com/groups/me/reports/f61708b6-05a5-43be-9ddb-c0ab1db7e34a/ReportSection23483dac14a34fb15784?pbi_source=PowerPoint" TargetMode="External"/><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hyperlink" Target="https://app.powerbi.com/groups/me/reports/f61708b6-05a5-43be-9ddb-c0ab1db7e34a/ReportSection8d1fac9d204adac8bb16?pbi_source=PowerPoint" TargetMode="External"/><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hyperlink" Target="https://app.powerbi.com/groups/me/reports/f61708b6-05a5-43be-9ddb-c0ab1db7e34a/ReportSection60145c26600763012277?pbi_source=PowerPoint" TargetMode="External"/><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3" Type="http://schemas.openxmlformats.org/officeDocument/2006/relationships/hyperlink" Target="https://app.powerbi.com/groups/me/reports/f61708b6-05a5-43be-9ddb-c0ab1db7e34a/ReportSection7c1f357fd0e6743d6160?pbi_source=PowerPoint" TargetMode="External"/><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3" Type="http://schemas.openxmlformats.org/officeDocument/2006/relationships/hyperlink" Target="https://app.powerbi.com/groups/me/reports/aad6ead3-9329-420b-8bf2-f7e18c21ab1d/ReportSectiondc07dd13a034e438570e?pbi_source=PowerPoint" TargetMode="External"/><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65.png"/></Relationships>
</file>

<file path=ppt/slides/_rels/slide36.xml.rels><?xml version="1.0" encoding="UTF-8" standalone="yes"?>
<Relationships xmlns="http://schemas.openxmlformats.org/package/2006/relationships"><Relationship Id="rId3" Type="http://schemas.openxmlformats.org/officeDocument/2006/relationships/hyperlink" Target="https://app.powerbi.com/groups/me/reports/aad6ead3-9329-420b-8bf2-f7e18c21ab1d/ReportSectionac2303207b88aed49472?pbi_source=PowerPoint" TargetMode="External"/><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3" Type="http://schemas.openxmlformats.org/officeDocument/2006/relationships/hyperlink" Target="https://app.powerbi.com/groups/me/reports/aad6ead3-9329-420b-8bf2-f7e18c21ab1d/ReportSection0c6b6faa5d937bc63a72?pbi_source=PowerPoint" TargetMode="External"/><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67.png"/></Relationships>
</file>

<file path=ppt/slides/_rels/slide38.xml.rels><?xml version="1.0" encoding="UTF-8" standalone="yes"?>
<Relationships xmlns="http://schemas.openxmlformats.org/package/2006/relationships"><Relationship Id="rId3" Type="http://schemas.openxmlformats.org/officeDocument/2006/relationships/hyperlink" Target="https://app.powerbi.com/groups/me/reports/aad6ead3-9329-420b-8bf2-f7e18c21ab1d/ReportSectionf670f3da917976fffde3?pbi_source=PowerPoint" TargetMode="External"/><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68.png"/></Relationships>
</file>

<file path=ppt/slides/_rels/slide39.xml.rels><?xml version="1.0" encoding="UTF-8" standalone="yes"?>
<Relationships xmlns="http://schemas.openxmlformats.org/package/2006/relationships"><Relationship Id="rId3" Type="http://schemas.openxmlformats.org/officeDocument/2006/relationships/hyperlink" Target="https://app.powerbi.com/groups/me/reports/aad6ead3-9329-420b-8bf2-f7e18c21ab1d/ReportSectionb8d72d73cd6b6047aa71?pbi_source=PowerPoint" TargetMode="External"/><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hyperlink" Target="https://www.jao.eu/kpi-reports"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s://app.powerbi.com/groups/me/reports/aad6ead3-9329-420b-8bf2-f7e18c21ab1d/ReportSection4ef38e75d075f0c6be65?pbi_source=PowerPoint" TargetMode="External"/><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70.png"/></Relationships>
</file>

<file path=ppt/slides/_rels/slide41.xml.rels><?xml version="1.0" encoding="UTF-8" standalone="yes"?>
<Relationships xmlns="http://schemas.openxmlformats.org/package/2006/relationships"><Relationship Id="rId3" Type="http://schemas.openxmlformats.org/officeDocument/2006/relationships/hyperlink" Target="https://app.powerbi.com/groups/me/reports/aad6ead3-9329-420b-8bf2-f7e18c21ab1d/ReportSection102b732a9760e05a3de8?pbi_source=PowerPoint" TargetMode="External"/><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71.png"/></Relationships>
</file>

<file path=ppt/slides/_rels/slide42.xml.rels><?xml version="1.0" encoding="UTF-8" standalone="yes"?>
<Relationships xmlns="http://schemas.openxmlformats.org/package/2006/relationships"><Relationship Id="rId3" Type="http://schemas.openxmlformats.org/officeDocument/2006/relationships/hyperlink" Target="https://app.powerbi.com/groups/me/reports/aad6ead3-9329-420b-8bf2-f7e18c21ab1d/ReportSectionb2c6d7c52fc80be5e0f2?pbi_source=PowerPoint" TargetMode="External"/><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72.png"/></Relationships>
</file>

<file path=ppt/slides/_rels/slide43.xml.rels><?xml version="1.0" encoding="UTF-8" standalone="yes"?>
<Relationships xmlns="http://schemas.openxmlformats.org/package/2006/relationships"><Relationship Id="rId3" Type="http://schemas.openxmlformats.org/officeDocument/2006/relationships/hyperlink" Target="https://app.powerbi.com/groups/me/reports/aad6ead3-9329-420b-8bf2-f7e18c21ab1d/ReportSection9a4fe9b22708b2e5d2da?pbi_source=PowerPoint" TargetMode="External"/><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73.png"/></Relationships>
</file>

<file path=ppt/slides/_rels/slide44.xml.rels><?xml version="1.0" encoding="UTF-8" standalone="yes"?>
<Relationships xmlns="http://schemas.openxmlformats.org/package/2006/relationships"><Relationship Id="rId3" Type="http://schemas.openxmlformats.org/officeDocument/2006/relationships/hyperlink" Target="https://app.powerbi.com/groups/me/reports/aad6ead3-9329-420b-8bf2-f7e18c21ab1d/ReportSection621371d457dbae11e7f1?pbi_source=PowerPoint" TargetMode="External"/><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74.png"/></Relationships>
</file>

<file path=ppt/slides/_rels/slide45.xml.rels><?xml version="1.0" encoding="UTF-8" standalone="yes"?>
<Relationships xmlns="http://schemas.openxmlformats.org/package/2006/relationships"><Relationship Id="rId3" Type="http://schemas.openxmlformats.org/officeDocument/2006/relationships/hyperlink" Target="https://app.powerbi.com/groups/me/reports/aad6ead3-9329-420b-8bf2-f7e18c21ab1d/ReportSection9d88b9f124f087ed9ab0?pbi_source=PowerPoint" TargetMode="External"/><Relationship Id="rId2" Type="http://schemas.openxmlformats.org/officeDocument/2006/relationships/notesSlide" Target="../notesSlides/notesSlide45.xml"/><Relationship Id="rId1" Type="http://schemas.openxmlformats.org/officeDocument/2006/relationships/slideLayout" Target="../slideLayouts/slideLayout5.xml"/><Relationship Id="rId4" Type="http://schemas.openxmlformats.org/officeDocument/2006/relationships/image" Target="../media/image75.png"/></Relationships>
</file>

<file path=ppt/slides/_rels/slide46.xml.rels><?xml version="1.0" encoding="UTF-8" standalone="yes"?>
<Relationships xmlns="http://schemas.openxmlformats.org/package/2006/relationships"><Relationship Id="rId3" Type="http://schemas.openxmlformats.org/officeDocument/2006/relationships/hyperlink" Target="https://app.powerbi.com/groups/me/reports/aad6ead3-9329-420b-8bf2-f7e18c21ab1d/ReportSection8bcd11099ded884b16ac?pbi_source=PowerPoint" TargetMode="External"/><Relationship Id="rId2" Type="http://schemas.openxmlformats.org/officeDocument/2006/relationships/notesSlide" Target="../notesSlides/notesSlide46.xml"/><Relationship Id="rId1" Type="http://schemas.openxmlformats.org/officeDocument/2006/relationships/slideLayout" Target="../slideLayouts/slideLayout5.xml"/><Relationship Id="rId4" Type="http://schemas.openxmlformats.org/officeDocument/2006/relationships/image" Target="../media/image76.png"/></Relationships>
</file>

<file path=ppt/slides/_rels/slide47.xml.rels><?xml version="1.0" encoding="UTF-8" standalone="yes"?>
<Relationships xmlns="http://schemas.openxmlformats.org/package/2006/relationships"><Relationship Id="rId3" Type="http://schemas.openxmlformats.org/officeDocument/2006/relationships/hyperlink" Target="https://app.powerbi.com/groups/me/reports/aad6ead3-9329-420b-8bf2-f7e18c21ab1d/ReportSection4d80070357f509759012?pbi_source=PowerPoint" TargetMode="External"/><Relationship Id="rId2" Type="http://schemas.openxmlformats.org/officeDocument/2006/relationships/notesSlide" Target="../notesSlides/notesSlide47.xml"/><Relationship Id="rId1" Type="http://schemas.openxmlformats.org/officeDocument/2006/relationships/slideLayout" Target="../slideLayouts/slideLayout5.xml"/><Relationship Id="rId4" Type="http://schemas.openxmlformats.org/officeDocument/2006/relationships/image" Target="../media/image77.png"/></Relationships>
</file>

<file path=ppt/slides/_rels/slide48.xml.rels><?xml version="1.0" encoding="UTF-8" standalone="yes"?>
<Relationships xmlns="http://schemas.openxmlformats.org/package/2006/relationships"><Relationship Id="rId3" Type="http://schemas.openxmlformats.org/officeDocument/2006/relationships/hyperlink" Target="https://app.powerbi.com/groups/me/reports/aad6ead3-9329-420b-8bf2-f7e18c21ab1d/ReportSectionc737c1f8fb2d7e1ac75d?pbi_source=PowerPoint" TargetMode="External"/><Relationship Id="rId2" Type="http://schemas.openxmlformats.org/officeDocument/2006/relationships/notesSlide" Target="../notesSlides/notesSlide48.xml"/><Relationship Id="rId1" Type="http://schemas.openxmlformats.org/officeDocument/2006/relationships/slideLayout" Target="../slideLayouts/slideLayout5.xml"/><Relationship Id="rId4" Type="http://schemas.openxmlformats.org/officeDocument/2006/relationships/image" Target="../media/image78.png"/></Relationships>
</file>

<file path=ppt/slides/_rels/slide49.xml.rels><?xml version="1.0" encoding="UTF-8" standalone="yes"?>
<Relationships xmlns="http://schemas.openxmlformats.org/package/2006/relationships"><Relationship Id="rId3" Type="http://schemas.openxmlformats.org/officeDocument/2006/relationships/hyperlink" Target="https://app.powerbi.com/groups/me/reports/aad6ead3-9329-420b-8bf2-f7e18c21ab1d/ReportSection85b08d9c7e69cd9cdbdc?pbi_source=PowerPoint" TargetMode="External"/><Relationship Id="rId2" Type="http://schemas.openxmlformats.org/officeDocument/2006/relationships/notesSlide" Target="../notesSlides/notesSlide49.xml"/><Relationship Id="rId1" Type="http://schemas.openxmlformats.org/officeDocument/2006/relationships/slideLayout" Target="../slideLayouts/slideLayout5.xml"/><Relationship Id="rId4" Type="http://schemas.openxmlformats.org/officeDocument/2006/relationships/image" Target="../media/image79.png"/></Relationships>
</file>

<file path=ppt/slides/_rels/slide5.xml.rels><?xml version="1.0" encoding="UTF-8" standalone="yes"?>
<Relationships xmlns="http://schemas.openxmlformats.org/package/2006/relationships"><Relationship Id="rId3" Type="http://schemas.openxmlformats.org/officeDocument/2006/relationships/hyperlink" Target="https://www.jao.eu/core-fb-da-parallel-run-0"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hyperlink" Target="https://app.powerbi.com/groups/me/reports/aad6ead3-9329-420b-8bf2-f7e18c21ab1d/ReportSection8ea0cb4704333e685c1c?pbi_source=PowerPoint" TargetMode="External"/><Relationship Id="rId2" Type="http://schemas.openxmlformats.org/officeDocument/2006/relationships/notesSlide" Target="../notesSlides/notesSlide50.xml"/><Relationship Id="rId1" Type="http://schemas.openxmlformats.org/officeDocument/2006/relationships/slideLayout" Target="../slideLayouts/slideLayout5.xml"/><Relationship Id="rId4" Type="http://schemas.openxmlformats.org/officeDocument/2006/relationships/image" Target="../media/image80.png"/></Relationships>
</file>

<file path=ppt/slides/_rels/slide51.xml.rels><?xml version="1.0" encoding="UTF-8" standalone="yes"?>
<Relationships xmlns="http://schemas.openxmlformats.org/package/2006/relationships"><Relationship Id="rId3" Type="http://schemas.openxmlformats.org/officeDocument/2006/relationships/hyperlink" Target="https://app.powerbi.com/groups/me/reports/aad6ead3-9329-420b-8bf2-f7e18c21ab1d/ReportSection30ba6dea2108b47b48bf?pbi_source=PowerPoint" TargetMode="External"/><Relationship Id="rId2" Type="http://schemas.openxmlformats.org/officeDocument/2006/relationships/notesSlide" Target="../notesSlides/notesSlide51.xml"/><Relationship Id="rId1" Type="http://schemas.openxmlformats.org/officeDocument/2006/relationships/slideLayout" Target="../slideLayouts/slideLayout5.xml"/><Relationship Id="rId4" Type="http://schemas.openxmlformats.org/officeDocument/2006/relationships/image" Target="../media/image81.png"/></Relationships>
</file>

<file path=ppt/slides/_rels/slide52.xml.rels><?xml version="1.0" encoding="UTF-8" standalone="yes"?>
<Relationships xmlns="http://schemas.openxmlformats.org/package/2006/relationships"><Relationship Id="rId3" Type="http://schemas.openxmlformats.org/officeDocument/2006/relationships/hyperlink" Target="https://app.powerbi.com/groups/me/reports/aad6ead3-9329-420b-8bf2-f7e18c21ab1d/ReportSection30f2de4e890ce4aadbd5?pbi_source=PowerPoint" TargetMode="External"/><Relationship Id="rId2" Type="http://schemas.openxmlformats.org/officeDocument/2006/relationships/notesSlide" Target="../notesSlides/notesSlide52.xml"/><Relationship Id="rId1" Type="http://schemas.openxmlformats.org/officeDocument/2006/relationships/slideLayout" Target="../slideLayouts/slideLayout5.xml"/><Relationship Id="rId4" Type="http://schemas.openxmlformats.org/officeDocument/2006/relationships/image" Target="../media/image82.png"/></Relationships>
</file>

<file path=ppt/slides/_rels/slide53.xml.rels><?xml version="1.0" encoding="UTF-8" standalone="yes"?>
<Relationships xmlns="http://schemas.openxmlformats.org/package/2006/relationships"><Relationship Id="rId3" Type="http://schemas.openxmlformats.org/officeDocument/2006/relationships/hyperlink" Target="https://app.powerbi.com/groups/me/reports/aad6ead3-9329-420b-8bf2-f7e18c21ab1d/ReportSection681f8baf1a5f0fade632?pbi_source=PowerPoint" TargetMode="External"/><Relationship Id="rId2" Type="http://schemas.openxmlformats.org/officeDocument/2006/relationships/notesSlide" Target="../notesSlides/notesSlide53.xml"/><Relationship Id="rId1" Type="http://schemas.openxmlformats.org/officeDocument/2006/relationships/slideLayout" Target="../slideLayouts/slideLayout5.xml"/><Relationship Id="rId4" Type="http://schemas.openxmlformats.org/officeDocument/2006/relationships/image" Target="../media/image83.png"/></Relationships>
</file>

<file path=ppt/slides/_rels/slide54.xml.rels><?xml version="1.0" encoding="UTF-8" standalone="yes"?>
<Relationships xmlns="http://schemas.openxmlformats.org/package/2006/relationships"><Relationship Id="rId3" Type="http://schemas.openxmlformats.org/officeDocument/2006/relationships/hyperlink" Target="https://app.powerbi.com/groups/me/reports/aad6ead3-9329-420b-8bf2-f7e18c21ab1d/ReportSection0b20401a2dffe76f6c15?pbi_source=PowerPoint" TargetMode="External"/><Relationship Id="rId2" Type="http://schemas.openxmlformats.org/officeDocument/2006/relationships/notesSlide" Target="../notesSlides/notesSlide54.xml"/><Relationship Id="rId1" Type="http://schemas.openxmlformats.org/officeDocument/2006/relationships/slideLayout" Target="../slideLayouts/slideLayout5.xml"/><Relationship Id="rId4" Type="http://schemas.openxmlformats.org/officeDocument/2006/relationships/image" Target="../media/image84.png"/></Relationships>
</file>

<file path=ppt/slides/_rels/slide55.xml.rels><?xml version="1.0" encoding="UTF-8" standalone="yes"?>
<Relationships xmlns="http://schemas.openxmlformats.org/package/2006/relationships"><Relationship Id="rId3" Type="http://schemas.openxmlformats.org/officeDocument/2006/relationships/hyperlink" Target="https://app.powerbi.com/groups/me/reports/aad6ead3-9329-420b-8bf2-f7e18c21ab1d/ReportSection4eb5a6132530b9e5210b?pbi_source=PowerPoint" TargetMode="External"/><Relationship Id="rId2" Type="http://schemas.openxmlformats.org/officeDocument/2006/relationships/notesSlide" Target="../notesSlides/notesSlide55.xml"/><Relationship Id="rId1" Type="http://schemas.openxmlformats.org/officeDocument/2006/relationships/slideLayout" Target="../slideLayouts/slideLayout5.xml"/><Relationship Id="rId4" Type="http://schemas.openxmlformats.org/officeDocument/2006/relationships/image" Target="../media/image85.png"/></Relationships>
</file>

<file path=ppt/slides/_rels/slide56.xml.rels><?xml version="1.0" encoding="UTF-8" standalone="yes"?>
<Relationships xmlns="http://schemas.openxmlformats.org/package/2006/relationships"><Relationship Id="rId3" Type="http://schemas.openxmlformats.org/officeDocument/2006/relationships/hyperlink" Target="https://app.powerbi.com/groups/me/reports/aad6ead3-9329-420b-8bf2-f7e18c21ab1d/ReportSection56626b08db7f74cb9d95?pbi_source=PowerPoint" TargetMode="External"/><Relationship Id="rId2" Type="http://schemas.openxmlformats.org/officeDocument/2006/relationships/notesSlide" Target="../notesSlides/notesSlide56.xml"/><Relationship Id="rId1" Type="http://schemas.openxmlformats.org/officeDocument/2006/relationships/slideLayout" Target="../slideLayouts/slideLayout5.xml"/><Relationship Id="rId4" Type="http://schemas.openxmlformats.org/officeDocument/2006/relationships/image" Target="../media/image86.png"/></Relationships>
</file>

<file path=ppt/slides/_rels/slide57.xml.rels><?xml version="1.0" encoding="UTF-8" standalone="yes"?>
<Relationships xmlns="http://schemas.openxmlformats.org/package/2006/relationships"><Relationship Id="rId3" Type="http://schemas.openxmlformats.org/officeDocument/2006/relationships/hyperlink" Target="https://app.powerbi.com/groups/me/reports/aad6ead3-9329-420b-8bf2-f7e18c21ab1d/ReportSection5d116bfa477b54a6e694?pbi_source=PowerPoint" TargetMode="External"/><Relationship Id="rId2" Type="http://schemas.openxmlformats.org/officeDocument/2006/relationships/notesSlide" Target="../notesSlides/notesSlide57.xml"/><Relationship Id="rId1" Type="http://schemas.openxmlformats.org/officeDocument/2006/relationships/slideLayout" Target="../slideLayouts/slideLayout5.xml"/><Relationship Id="rId4" Type="http://schemas.openxmlformats.org/officeDocument/2006/relationships/image" Target="../media/image87.png"/></Relationships>
</file>

<file path=ppt/slides/_rels/slide58.xml.rels><?xml version="1.0" encoding="UTF-8" standalone="yes"?>
<Relationships xmlns="http://schemas.openxmlformats.org/package/2006/relationships"><Relationship Id="rId3" Type="http://schemas.openxmlformats.org/officeDocument/2006/relationships/hyperlink" Target="https://app.powerbi.com/groups/me/reports/aad6ead3-9329-420b-8bf2-f7e18c21ab1d/ReportSection940ccb6352eb280f1b35?pbi_source=PowerPoint" TargetMode="External"/><Relationship Id="rId2" Type="http://schemas.openxmlformats.org/officeDocument/2006/relationships/notesSlide" Target="../notesSlides/notesSlide58.xml"/><Relationship Id="rId1" Type="http://schemas.openxmlformats.org/officeDocument/2006/relationships/slideLayout" Target="../slideLayouts/slideLayout5.xml"/><Relationship Id="rId4" Type="http://schemas.openxmlformats.org/officeDocument/2006/relationships/image" Target="../media/image88.png"/></Relationships>
</file>

<file path=ppt/slides/_rels/slide59.xml.rels><?xml version="1.0" encoding="UTF-8" standalone="yes"?>
<Relationships xmlns="http://schemas.openxmlformats.org/package/2006/relationships"><Relationship Id="rId3" Type="http://schemas.openxmlformats.org/officeDocument/2006/relationships/hyperlink" Target="https://app.powerbi.com/groups/me/reports/aad6ead3-9329-420b-8bf2-f7e18c21ab1d/ReportSectionaa37dc030aebcaf1955f?pbi_source=PowerPoint" TargetMode="External"/><Relationship Id="rId2" Type="http://schemas.openxmlformats.org/officeDocument/2006/relationships/notesSlide" Target="../notesSlides/notesSlide59.xml"/><Relationship Id="rId1" Type="http://schemas.openxmlformats.org/officeDocument/2006/relationships/slideLayout" Target="../slideLayouts/slideLayout5.xml"/><Relationship Id="rId4" Type="http://schemas.openxmlformats.org/officeDocument/2006/relationships/image" Target="../media/image89.png"/></Relationships>
</file>

<file path=ppt/slides/_rels/slide6.xml.rels><?xml version="1.0" encoding="UTF-8" standalone="yes"?>
<Relationships xmlns="http://schemas.openxmlformats.org/package/2006/relationships"><Relationship Id="rId3" Type="http://schemas.openxmlformats.org/officeDocument/2006/relationships/hyperlink" Target="https://www.jao.eu/core-fb-da-parallel-run-0"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hyperlink" Target="https://www.bmk.gv.at/dam/jcr:bb4181fc-41cd-4c96-9f68-26350c69f712/Action_Plan_Austria.pdf" TargetMode="External"/></Relationships>
</file>

<file path=ppt/slides/_rels/slide60.xml.rels><?xml version="1.0" encoding="UTF-8" standalone="yes"?>
<Relationships xmlns="http://schemas.openxmlformats.org/package/2006/relationships"><Relationship Id="rId3" Type="http://schemas.openxmlformats.org/officeDocument/2006/relationships/hyperlink" Target="https://app.powerbi.com/groups/me/reports/93fa4d6d-7413-43c5-8a1c-bd2ef35ed27e/ReportSection?pbi_source=PowerPoint" TargetMode="External"/><Relationship Id="rId2" Type="http://schemas.openxmlformats.org/officeDocument/2006/relationships/notesSlide" Target="../notesSlides/notesSlide60.xml"/><Relationship Id="rId1" Type="http://schemas.openxmlformats.org/officeDocument/2006/relationships/slideLayout" Target="../slideLayouts/slideLayout5.xml"/><Relationship Id="rId4" Type="http://schemas.openxmlformats.org/officeDocument/2006/relationships/image" Target="../media/image90.png"/></Relationships>
</file>

<file path=ppt/slides/_rels/slide61.xml.rels><?xml version="1.0" encoding="UTF-8" standalone="yes"?>
<Relationships xmlns="http://schemas.openxmlformats.org/package/2006/relationships"><Relationship Id="rId3" Type="http://schemas.openxmlformats.org/officeDocument/2006/relationships/hyperlink" Target="https://app.powerbi.com/groups/me/reports/93fa4d6d-7413-43c5-8a1c-bd2ef35ed27e/ReportSectionf4c971c7bab9dd3f4bd8?pbi_source=PowerPoint" TargetMode="External"/><Relationship Id="rId2" Type="http://schemas.openxmlformats.org/officeDocument/2006/relationships/notesSlide" Target="../notesSlides/notesSlide61.xml"/><Relationship Id="rId1" Type="http://schemas.openxmlformats.org/officeDocument/2006/relationships/slideLayout" Target="../slideLayouts/slideLayout5.xml"/><Relationship Id="rId4" Type="http://schemas.openxmlformats.org/officeDocument/2006/relationships/image" Target="../media/image91.png"/></Relationships>
</file>

<file path=ppt/slides/_rels/slide62.xml.rels><?xml version="1.0" encoding="UTF-8" standalone="yes"?>
<Relationships xmlns="http://schemas.openxmlformats.org/package/2006/relationships"><Relationship Id="rId3" Type="http://schemas.openxmlformats.org/officeDocument/2006/relationships/hyperlink" Target="https://app.powerbi.com/groups/me/reports/93fa4d6d-7413-43c5-8a1c-bd2ef35ed27e/ReportSection94bc8bd8e8cbc61c516e?pbi_source=PowerPoint" TargetMode="External"/><Relationship Id="rId2" Type="http://schemas.openxmlformats.org/officeDocument/2006/relationships/notesSlide" Target="../notesSlides/notesSlide62.xml"/><Relationship Id="rId1" Type="http://schemas.openxmlformats.org/officeDocument/2006/relationships/slideLayout" Target="../slideLayouts/slideLayout5.xml"/><Relationship Id="rId4" Type="http://schemas.openxmlformats.org/officeDocument/2006/relationships/image" Target="../media/image92.png"/></Relationships>
</file>

<file path=ppt/slides/_rels/slide63.xml.rels><?xml version="1.0" encoding="UTF-8" standalone="yes"?>
<Relationships xmlns="http://schemas.openxmlformats.org/package/2006/relationships"><Relationship Id="rId3" Type="http://schemas.openxmlformats.org/officeDocument/2006/relationships/hyperlink" Target="https://app.powerbi.com/groups/me/reports/93fa4d6d-7413-43c5-8a1c-bd2ef35ed27e/ReportSectiond36e9fdd59af708fe63d?pbi_source=PowerPoint" TargetMode="External"/><Relationship Id="rId2" Type="http://schemas.openxmlformats.org/officeDocument/2006/relationships/notesSlide" Target="../notesSlides/notesSlide63.xml"/><Relationship Id="rId1" Type="http://schemas.openxmlformats.org/officeDocument/2006/relationships/slideLayout" Target="../slideLayouts/slideLayout5.xml"/><Relationship Id="rId4" Type="http://schemas.openxmlformats.org/officeDocument/2006/relationships/image" Target="../media/image93.png"/></Relationships>
</file>

<file path=ppt/slides/_rels/slide64.xml.rels><?xml version="1.0" encoding="UTF-8" standalone="yes"?>
<Relationships xmlns="http://schemas.openxmlformats.org/package/2006/relationships"><Relationship Id="rId3" Type="http://schemas.openxmlformats.org/officeDocument/2006/relationships/hyperlink" Target="https://app.powerbi.com/groups/me/reports/93fa4d6d-7413-43c5-8a1c-bd2ef35ed27e/ReportSection12447796397015689635?pbi_source=PowerPoint" TargetMode="External"/><Relationship Id="rId2" Type="http://schemas.openxmlformats.org/officeDocument/2006/relationships/notesSlide" Target="../notesSlides/notesSlide64.xml"/><Relationship Id="rId1" Type="http://schemas.openxmlformats.org/officeDocument/2006/relationships/slideLayout" Target="../slideLayouts/slideLayout5.xml"/><Relationship Id="rId4" Type="http://schemas.openxmlformats.org/officeDocument/2006/relationships/image" Target="../media/image94.png"/></Relationships>
</file>

<file path=ppt/slides/_rels/slide65.xml.rels><?xml version="1.0" encoding="UTF-8" standalone="yes"?>
<Relationships xmlns="http://schemas.openxmlformats.org/package/2006/relationships"><Relationship Id="rId3" Type="http://schemas.openxmlformats.org/officeDocument/2006/relationships/hyperlink" Target="https://app.powerbi.com/groups/me/reports/93fa4d6d-7413-43c5-8a1c-bd2ef35ed27e/ReportSectionb26b14e6894afe4b3460?pbi_source=PowerPoint" TargetMode="External"/><Relationship Id="rId2" Type="http://schemas.openxmlformats.org/officeDocument/2006/relationships/notesSlide" Target="../notesSlides/notesSlide65.xml"/><Relationship Id="rId1" Type="http://schemas.openxmlformats.org/officeDocument/2006/relationships/slideLayout" Target="../slideLayouts/slideLayout5.xml"/><Relationship Id="rId4" Type="http://schemas.openxmlformats.org/officeDocument/2006/relationships/image" Target="../media/image95.png"/></Relationships>
</file>

<file path=ppt/slides/_rels/slide6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97.png"/></Relationships>
</file>

<file path=ppt/slides/_rels/slide6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media/image99.png"/></Relationships>
</file>

<file path=ppt/slides/_rels/slide6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101.png"/></Relationships>
</file>

<file path=ppt/slides/_rels/slide6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103.png"/></Relationships>
</file>

<file path=ppt/slides/_rels/slide7.xml.rels><?xml version="1.0" encoding="UTF-8" standalone="yes"?>
<Relationships xmlns="http://schemas.openxmlformats.org/package/2006/relationships"><Relationship Id="rId3" Type="http://schemas.openxmlformats.org/officeDocument/2006/relationships/hyperlink" Target="https://app.powerbi.com/groups/me/reports/f61708b6-05a5-43be-9ddb-c0ab1db7e34a/ReportSectionae1a92f81e746eab36f7?pbi_source=PowerPoint"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7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0.xml"/><Relationship Id="rId1" Type="http://schemas.openxmlformats.org/officeDocument/2006/relationships/slideLayout" Target="../slideLayouts/slideLayout1.xml"/><Relationship Id="rId4" Type="http://schemas.openxmlformats.org/officeDocument/2006/relationships/image" Target="../media/image105.png"/></Relationships>
</file>

<file path=ppt/slides/_rels/slide7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image" Target="../media/image107.png"/></Relationships>
</file>

<file path=ppt/slides/_rels/slide7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2.xml"/><Relationship Id="rId1" Type="http://schemas.openxmlformats.org/officeDocument/2006/relationships/slideLayout" Target="../slideLayouts/slideLayout1.xml"/><Relationship Id="rId4" Type="http://schemas.openxmlformats.org/officeDocument/2006/relationships/image" Target="../media/image109.png"/></Relationships>
</file>

<file path=ppt/slides/_rels/slide7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3.xml"/><Relationship Id="rId1" Type="http://schemas.openxmlformats.org/officeDocument/2006/relationships/slideLayout" Target="../slideLayouts/slideLayout1.xml"/><Relationship Id="rId4" Type="http://schemas.openxmlformats.org/officeDocument/2006/relationships/image" Target="../media/image111.png"/></Relationships>
</file>

<file path=ppt/slides/_rels/slide7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4.xml"/><Relationship Id="rId1" Type="http://schemas.openxmlformats.org/officeDocument/2006/relationships/slideLayout" Target="../slideLayouts/slideLayout1.xml"/><Relationship Id="rId4" Type="http://schemas.openxmlformats.org/officeDocument/2006/relationships/image" Target="../media/image113.png"/></Relationships>
</file>

<file path=ppt/slides/_rels/slide7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5.xml"/><Relationship Id="rId1" Type="http://schemas.openxmlformats.org/officeDocument/2006/relationships/slideLayout" Target="../slideLayouts/slideLayout1.xml"/><Relationship Id="rId4" Type="http://schemas.openxmlformats.org/officeDocument/2006/relationships/image" Target="../media/image115.png"/></Relationships>
</file>

<file path=ppt/slides/_rels/slide7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76.xml"/><Relationship Id="rId1" Type="http://schemas.openxmlformats.org/officeDocument/2006/relationships/slideLayout" Target="../slideLayouts/slideLayout1.xml"/><Relationship Id="rId4" Type="http://schemas.openxmlformats.org/officeDocument/2006/relationships/image" Target="../media/image117.png"/></Relationships>
</file>

<file path=ppt/slides/_rels/slide7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77.xml"/><Relationship Id="rId1" Type="http://schemas.openxmlformats.org/officeDocument/2006/relationships/slideLayout" Target="../slideLayouts/slideLayout1.xml"/><Relationship Id="rId4" Type="http://schemas.openxmlformats.org/officeDocument/2006/relationships/image" Target="../media/image119.png"/></Relationships>
</file>

<file path=ppt/slides/_rels/slide7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78.xml"/><Relationship Id="rId1" Type="http://schemas.openxmlformats.org/officeDocument/2006/relationships/slideLayout" Target="../slideLayouts/slideLayout1.xml"/><Relationship Id="rId4" Type="http://schemas.openxmlformats.org/officeDocument/2006/relationships/image" Target="../media/image121.png"/></Relationships>
</file>

<file path=ppt/slides/_rels/slide7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79.xml"/><Relationship Id="rId1" Type="http://schemas.openxmlformats.org/officeDocument/2006/relationships/slideLayout" Target="../slideLayouts/slideLayout1.xml"/><Relationship Id="rId4" Type="http://schemas.openxmlformats.org/officeDocument/2006/relationships/image" Target="../media/image123.png"/></Relationships>
</file>

<file path=ppt/slides/_rels/slide8.xml.rels><?xml version="1.0" encoding="UTF-8" standalone="yes"?>
<Relationships xmlns="http://schemas.openxmlformats.org/package/2006/relationships"><Relationship Id="rId3" Type="http://schemas.openxmlformats.org/officeDocument/2006/relationships/hyperlink" Target="https://app.powerbi.com/groups/me/reports/f61708b6-05a5-43be-9ddb-c0ab1db7e34a/ReportSection7c2ca783369a786c72bd?pbi_source=PowerPoint"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8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80.xml"/><Relationship Id="rId1" Type="http://schemas.openxmlformats.org/officeDocument/2006/relationships/slideLayout" Target="../slideLayouts/slideLayout1.xml"/><Relationship Id="rId4" Type="http://schemas.openxmlformats.org/officeDocument/2006/relationships/image" Target="../media/image125.png"/></Relationships>
</file>

<file path=ppt/slides/_rels/slide8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81.xml"/><Relationship Id="rId1" Type="http://schemas.openxmlformats.org/officeDocument/2006/relationships/slideLayout" Target="../slideLayouts/slideLayout1.xml"/><Relationship Id="rId4" Type="http://schemas.openxmlformats.org/officeDocument/2006/relationships/image" Target="../media/image127.png"/></Relationships>
</file>

<file path=ppt/slides/_rels/slide82.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app.powerbi.com/groups/me/reports/f61708b6-05a5-43be-9ddb-c0ab1db7e34a/ReportSection5498b3730cc18cddb320?pbi_source=PowerPoint"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90.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200.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85.xml"/><Relationship Id="rId1" Type="http://schemas.openxmlformats.org/officeDocument/2006/relationships/slideLayout" Target="../slideLayouts/slideLayout12.xml"/><Relationship Id="rId4" Type="http://schemas.openxmlformats.org/officeDocument/2006/relationships/image" Target="../media/image140.png"/></Relationships>
</file>

<file path=ppt/slides/_rels/slide9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vert="horz" lIns="91440" tIns="45720" rIns="91440" bIns="45720" rtlCol="0" anchor="t">
            <a:noAutofit/>
          </a:bodyPr>
          <a:lstStyle/>
          <a:p>
            <a:r>
              <a:rPr lang="en-US" dirty="0"/>
              <a:t>Core Parallel Run KPI report </a:t>
            </a:r>
          </a:p>
          <a:p>
            <a:r>
              <a:rPr lang="de-DE" dirty="0" err="1">
                <a:ea typeface="Arial Unicode MS"/>
                <a:cs typeface="Arial"/>
              </a:rPr>
              <a:t>October</a:t>
            </a:r>
            <a:r>
              <a:rPr lang="de-DE" dirty="0">
                <a:ea typeface="Arial Unicode MS"/>
                <a:cs typeface="Arial"/>
              </a:rPr>
              <a:t> 2021</a:t>
            </a:r>
            <a:endParaRPr lang="en-US" dirty="0">
              <a:ea typeface="Arial Unicode MS"/>
              <a:cs typeface="Arial"/>
            </a:endParaRPr>
          </a:p>
        </p:txBody>
      </p:sp>
      <p:sp>
        <p:nvSpPr>
          <p:cNvPr id="4" name="Text Placeholder 3"/>
          <p:cNvSpPr>
            <a:spLocks noGrp="1"/>
          </p:cNvSpPr>
          <p:nvPr>
            <p:ph type="body" sz="quarter" idx="12"/>
          </p:nvPr>
        </p:nvSpPr>
        <p:spPr/>
        <p:txBody>
          <a:bodyPr/>
          <a:lstStyle/>
          <a:p>
            <a:r>
              <a:rPr lang="en-US" dirty="0"/>
              <a:t>Core FB MC </a:t>
            </a:r>
          </a:p>
        </p:txBody>
      </p:sp>
    </p:spTree>
    <p:extLst>
      <p:ext uri="{BB962C8B-B14F-4D97-AF65-F5344CB8AC3E}">
        <p14:creationId xmlns:p14="http://schemas.microsoft.com/office/powerpoint/2010/main" val="37902526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+2_4</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148946615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PoljeZBesedilom 3">
            <a:extLst>
              <a:ext uri="{FF2B5EF4-FFF2-40B4-BE49-F238E27FC236}">
                <a16:creationId xmlns:a16="http://schemas.microsoft.com/office/drawing/2014/main" id="{7C841443-AFBB-4106-BB4C-D0EE673E7836}"/>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BD2021</a:t>
            </a:r>
          </a:p>
        </p:txBody>
      </p:sp>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sp>
        <p:nvSpPr>
          <p:cNvPr id="5" name="TextBox 3">
            <a:extLst>
              <a:ext uri="{FF2B5EF4-FFF2-40B4-BE49-F238E27FC236}">
                <a16:creationId xmlns:a16="http://schemas.microsoft.com/office/drawing/2014/main" id="{6B98D070-2A77-4ABA-A0CE-4713B8B3D013}"/>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a:t>BD20211004</a:t>
            </a:r>
          </a:p>
        </p:txBody>
      </p:sp>
      <p:pic>
        <p:nvPicPr>
          <p:cNvPr id="6" name="Picture 4">
            <a:extLst>
              <a:ext uri="{FF2B5EF4-FFF2-40B4-BE49-F238E27FC236}">
                <a16:creationId xmlns:a16="http://schemas.microsoft.com/office/drawing/2014/main" id="{8AFA298F-892C-4646-AF19-9EACCB1498A8}"/>
              </a:ext>
            </a:extLst>
          </p:cNvPr>
          <p:cNvPicPr>
            <a:picLocks noChangeAspect="1" noChangeArrowheads="1"/>
          </p:cNvPicPr>
          <p:nvPr/>
        </p:nvPicPr>
        <p:blipFill>
          <a:blip r:embed="rId2"/>
          <a:srcRect/>
          <a:stretch/>
        </p:blipFill>
        <p:spPr bwMode="auto">
          <a:xfrm>
            <a:off x="2540000" y="1144885"/>
            <a:ext cx="5080000" cy="2323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a:extLst>
              <a:ext uri="{FF2B5EF4-FFF2-40B4-BE49-F238E27FC236}">
                <a16:creationId xmlns:a16="http://schemas.microsoft.com/office/drawing/2014/main" id="{6B9E05E6-AB5C-4B87-8C54-0DBD8FC189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937000"/>
            <a:ext cx="6350000"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518941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pic>
        <p:nvPicPr>
          <p:cNvPr id="10" name="Picture 5">
            <a:extLst>
              <a:ext uri="{FF2B5EF4-FFF2-40B4-BE49-F238E27FC236}">
                <a16:creationId xmlns:a16="http://schemas.microsoft.com/office/drawing/2014/main" id="{3BD4EF11-1111-4432-AA0F-AC1A174A27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937000"/>
            <a:ext cx="6350000"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3">
            <a:extLst>
              <a:ext uri="{FF2B5EF4-FFF2-40B4-BE49-F238E27FC236}">
                <a16:creationId xmlns:a16="http://schemas.microsoft.com/office/drawing/2014/main" id="{2EA0C463-4EA4-4304-964D-E63FBFBC4417}"/>
              </a:ext>
            </a:extLst>
          </p:cNvPr>
          <p:cNvSpPr txBox="1">
            <a:spLocks noChangeArrowheads="1"/>
          </p:cNvSpPr>
          <p:nvPr/>
        </p:nvSpPr>
        <p:spPr bwMode="auto">
          <a:xfrm>
            <a:off x="635000" y="877888"/>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a:t>BD20211005</a:t>
            </a:r>
          </a:p>
        </p:txBody>
      </p:sp>
      <p:pic>
        <p:nvPicPr>
          <p:cNvPr id="12" name="Picture 4">
            <a:extLst>
              <a:ext uri="{FF2B5EF4-FFF2-40B4-BE49-F238E27FC236}">
                <a16:creationId xmlns:a16="http://schemas.microsoft.com/office/drawing/2014/main" id="{6AB7CB07-875E-416C-A3E9-74AD7B7631AF}"/>
              </a:ext>
            </a:extLst>
          </p:cNvPr>
          <p:cNvPicPr>
            <a:picLocks noChangeAspect="1" noChangeArrowheads="1"/>
          </p:cNvPicPr>
          <p:nvPr/>
        </p:nvPicPr>
        <p:blipFill>
          <a:blip r:embed="rId3"/>
          <a:srcRect/>
          <a:stretch/>
        </p:blipFill>
        <p:spPr bwMode="auto">
          <a:xfrm>
            <a:off x="2540000" y="1133773"/>
            <a:ext cx="5080000" cy="2323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819736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PoljeZBesedilom 3">
            <a:extLst>
              <a:ext uri="{FF2B5EF4-FFF2-40B4-BE49-F238E27FC236}">
                <a16:creationId xmlns:a16="http://schemas.microsoft.com/office/drawing/2014/main" id="{7C841443-AFBB-4106-BB4C-D0EE673E7836}"/>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BD2021</a:t>
            </a:r>
          </a:p>
        </p:txBody>
      </p:sp>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sp>
        <p:nvSpPr>
          <p:cNvPr id="5" name="TextBox 3">
            <a:extLst>
              <a:ext uri="{FF2B5EF4-FFF2-40B4-BE49-F238E27FC236}">
                <a16:creationId xmlns:a16="http://schemas.microsoft.com/office/drawing/2014/main" id="{0467B795-E31A-4987-BDE7-F1CF8173A3A9}"/>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a:t>BD20211006</a:t>
            </a:r>
          </a:p>
        </p:txBody>
      </p:sp>
      <p:pic>
        <p:nvPicPr>
          <p:cNvPr id="6" name="Picture 4">
            <a:extLst>
              <a:ext uri="{FF2B5EF4-FFF2-40B4-BE49-F238E27FC236}">
                <a16:creationId xmlns:a16="http://schemas.microsoft.com/office/drawing/2014/main" id="{F94D9FA8-E1F4-4A83-9DF8-0B8221FF8EEE}"/>
              </a:ext>
            </a:extLst>
          </p:cNvPr>
          <p:cNvPicPr>
            <a:picLocks noChangeAspect="1" noChangeArrowheads="1"/>
          </p:cNvPicPr>
          <p:nvPr/>
        </p:nvPicPr>
        <p:blipFill>
          <a:blip r:embed="rId2"/>
          <a:srcRect/>
          <a:stretch/>
        </p:blipFill>
        <p:spPr bwMode="auto">
          <a:xfrm>
            <a:off x="2540000" y="1144885"/>
            <a:ext cx="5080000" cy="2323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a:extLst>
              <a:ext uri="{FF2B5EF4-FFF2-40B4-BE49-F238E27FC236}">
                <a16:creationId xmlns:a16="http://schemas.microsoft.com/office/drawing/2014/main" id="{13D8D489-1DDF-4B08-8BFB-24EFD7DC51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937000"/>
            <a:ext cx="6350000"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114568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PoljeZBesedilom 3">
            <a:extLst>
              <a:ext uri="{FF2B5EF4-FFF2-40B4-BE49-F238E27FC236}">
                <a16:creationId xmlns:a16="http://schemas.microsoft.com/office/drawing/2014/main" id="{7C841443-AFBB-4106-BB4C-D0EE673E7836}"/>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BD2021</a:t>
            </a:r>
          </a:p>
        </p:txBody>
      </p:sp>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sp>
        <p:nvSpPr>
          <p:cNvPr id="11" name="TextBox 3">
            <a:extLst>
              <a:ext uri="{FF2B5EF4-FFF2-40B4-BE49-F238E27FC236}">
                <a16:creationId xmlns:a16="http://schemas.microsoft.com/office/drawing/2014/main" id="{3AFA3500-7E99-49F1-BBFE-F8AA8DCCCA6C}"/>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a:t>BD20211007</a:t>
            </a:r>
          </a:p>
        </p:txBody>
      </p:sp>
      <p:pic>
        <p:nvPicPr>
          <p:cNvPr id="12" name="Picture 4">
            <a:extLst>
              <a:ext uri="{FF2B5EF4-FFF2-40B4-BE49-F238E27FC236}">
                <a16:creationId xmlns:a16="http://schemas.microsoft.com/office/drawing/2014/main" id="{8C997104-0560-42E7-9B3B-327A0E00FB0B}"/>
              </a:ext>
            </a:extLst>
          </p:cNvPr>
          <p:cNvPicPr>
            <a:picLocks noChangeAspect="1" noChangeArrowheads="1"/>
          </p:cNvPicPr>
          <p:nvPr/>
        </p:nvPicPr>
        <p:blipFill>
          <a:blip r:embed="rId2"/>
          <a:srcRect/>
          <a:stretch/>
        </p:blipFill>
        <p:spPr bwMode="auto">
          <a:xfrm>
            <a:off x="2540000" y="1144885"/>
            <a:ext cx="5080000" cy="2323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a:extLst>
              <a:ext uri="{FF2B5EF4-FFF2-40B4-BE49-F238E27FC236}">
                <a16:creationId xmlns:a16="http://schemas.microsoft.com/office/drawing/2014/main" id="{E5A4DFD3-3991-46C8-8DBC-92A2B8550A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937000"/>
            <a:ext cx="6350000"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470980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PoljeZBesedilom 3">
            <a:extLst>
              <a:ext uri="{FF2B5EF4-FFF2-40B4-BE49-F238E27FC236}">
                <a16:creationId xmlns:a16="http://schemas.microsoft.com/office/drawing/2014/main" id="{7C841443-AFBB-4106-BB4C-D0EE673E7836}"/>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BD2021</a:t>
            </a:r>
          </a:p>
        </p:txBody>
      </p:sp>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sp>
        <p:nvSpPr>
          <p:cNvPr id="5" name="TextBox 3">
            <a:extLst>
              <a:ext uri="{FF2B5EF4-FFF2-40B4-BE49-F238E27FC236}">
                <a16:creationId xmlns:a16="http://schemas.microsoft.com/office/drawing/2014/main" id="{4C8950D7-237E-4128-A736-C0C92F25A378}"/>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a:t>BD20211008</a:t>
            </a:r>
          </a:p>
        </p:txBody>
      </p:sp>
      <p:pic>
        <p:nvPicPr>
          <p:cNvPr id="6" name="Picture 4">
            <a:extLst>
              <a:ext uri="{FF2B5EF4-FFF2-40B4-BE49-F238E27FC236}">
                <a16:creationId xmlns:a16="http://schemas.microsoft.com/office/drawing/2014/main" id="{885FC8DD-7ABF-47FF-93EB-1D82C7F4B78F}"/>
              </a:ext>
            </a:extLst>
          </p:cNvPr>
          <p:cNvPicPr>
            <a:picLocks noChangeAspect="1" noChangeArrowheads="1"/>
          </p:cNvPicPr>
          <p:nvPr/>
        </p:nvPicPr>
        <p:blipFill>
          <a:blip r:embed="rId2"/>
          <a:srcRect/>
          <a:stretch/>
        </p:blipFill>
        <p:spPr bwMode="auto">
          <a:xfrm>
            <a:off x="2540000" y="1144885"/>
            <a:ext cx="5080000" cy="2323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a:extLst>
              <a:ext uri="{FF2B5EF4-FFF2-40B4-BE49-F238E27FC236}">
                <a16:creationId xmlns:a16="http://schemas.microsoft.com/office/drawing/2014/main" id="{7AE1B9B5-0977-4B1C-A313-AAC8066934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937000"/>
            <a:ext cx="6350000"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226752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PoljeZBesedilom 3">
            <a:extLst>
              <a:ext uri="{FF2B5EF4-FFF2-40B4-BE49-F238E27FC236}">
                <a16:creationId xmlns:a16="http://schemas.microsoft.com/office/drawing/2014/main" id="{7C841443-AFBB-4106-BB4C-D0EE673E7836}"/>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BD2021</a:t>
            </a:r>
          </a:p>
        </p:txBody>
      </p:sp>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sp>
        <p:nvSpPr>
          <p:cNvPr id="5" name="TextBox 3">
            <a:extLst>
              <a:ext uri="{FF2B5EF4-FFF2-40B4-BE49-F238E27FC236}">
                <a16:creationId xmlns:a16="http://schemas.microsoft.com/office/drawing/2014/main" id="{0BF08608-E700-4772-B42D-247883BE85CA}"/>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a:t>BD20211013</a:t>
            </a:r>
          </a:p>
        </p:txBody>
      </p:sp>
      <p:pic>
        <p:nvPicPr>
          <p:cNvPr id="6" name="Picture 4">
            <a:extLst>
              <a:ext uri="{FF2B5EF4-FFF2-40B4-BE49-F238E27FC236}">
                <a16:creationId xmlns:a16="http://schemas.microsoft.com/office/drawing/2014/main" id="{F8600DEA-6D4F-4BAA-B2BC-91164A93C9C1}"/>
              </a:ext>
            </a:extLst>
          </p:cNvPr>
          <p:cNvPicPr>
            <a:picLocks noChangeAspect="1" noChangeArrowheads="1"/>
          </p:cNvPicPr>
          <p:nvPr/>
        </p:nvPicPr>
        <p:blipFill>
          <a:blip r:embed="rId2"/>
          <a:srcRect/>
          <a:stretch/>
        </p:blipFill>
        <p:spPr bwMode="auto">
          <a:xfrm>
            <a:off x="2540000" y="1144885"/>
            <a:ext cx="5080000" cy="2323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a:extLst>
              <a:ext uri="{FF2B5EF4-FFF2-40B4-BE49-F238E27FC236}">
                <a16:creationId xmlns:a16="http://schemas.microsoft.com/office/drawing/2014/main" id="{E56918E5-1E26-4C0A-B01D-9242583D94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937000"/>
            <a:ext cx="6350000"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158428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PoljeZBesedilom 3">
            <a:extLst>
              <a:ext uri="{FF2B5EF4-FFF2-40B4-BE49-F238E27FC236}">
                <a16:creationId xmlns:a16="http://schemas.microsoft.com/office/drawing/2014/main" id="{7C841443-AFBB-4106-BB4C-D0EE673E7836}"/>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BD2021</a:t>
            </a:r>
          </a:p>
        </p:txBody>
      </p:sp>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sp>
        <p:nvSpPr>
          <p:cNvPr id="10" name="TextBox 3">
            <a:extLst>
              <a:ext uri="{FF2B5EF4-FFF2-40B4-BE49-F238E27FC236}">
                <a16:creationId xmlns:a16="http://schemas.microsoft.com/office/drawing/2014/main" id="{57F532D8-C651-44C0-9167-D455E8C30323}"/>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a:t>BD20211014</a:t>
            </a:r>
          </a:p>
        </p:txBody>
      </p:sp>
      <p:pic>
        <p:nvPicPr>
          <p:cNvPr id="11" name="Picture 4">
            <a:extLst>
              <a:ext uri="{FF2B5EF4-FFF2-40B4-BE49-F238E27FC236}">
                <a16:creationId xmlns:a16="http://schemas.microsoft.com/office/drawing/2014/main" id="{4ED68F7C-D9ED-4B54-B8B7-4C7FD98E1C4C}"/>
              </a:ext>
            </a:extLst>
          </p:cNvPr>
          <p:cNvPicPr>
            <a:picLocks noChangeAspect="1" noChangeArrowheads="1"/>
          </p:cNvPicPr>
          <p:nvPr/>
        </p:nvPicPr>
        <p:blipFill>
          <a:blip r:embed="rId2"/>
          <a:srcRect/>
          <a:stretch/>
        </p:blipFill>
        <p:spPr bwMode="auto">
          <a:xfrm>
            <a:off x="2540000" y="1136093"/>
            <a:ext cx="5080000" cy="2323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a:extLst>
              <a:ext uri="{FF2B5EF4-FFF2-40B4-BE49-F238E27FC236}">
                <a16:creationId xmlns:a16="http://schemas.microsoft.com/office/drawing/2014/main" id="{21F3AA17-5831-42D0-8643-704BA3CD3E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937000"/>
            <a:ext cx="6350000"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87726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PoljeZBesedilom 3">
            <a:extLst>
              <a:ext uri="{FF2B5EF4-FFF2-40B4-BE49-F238E27FC236}">
                <a16:creationId xmlns:a16="http://schemas.microsoft.com/office/drawing/2014/main" id="{7C841443-AFBB-4106-BB4C-D0EE673E7836}"/>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BD2021</a:t>
            </a:r>
          </a:p>
        </p:txBody>
      </p:sp>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sp>
        <p:nvSpPr>
          <p:cNvPr id="5" name="TextBox 3">
            <a:extLst>
              <a:ext uri="{FF2B5EF4-FFF2-40B4-BE49-F238E27FC236}">
                <a16:creationId xmlns:a16="http://schemas.microsoft.com/office/drawing/2014/main" id="{74244D55-BADE-44E1-A34E-FE45A229BC48}"/>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a:t>BD20211015</a:t>
            </a:r>
          </a:p>
        </p:txBody>
      </p:sp>
      <p:pic>
        <p:nvPicPr>
          <p:cNvPr id="6" name="Picture 4">
            <a:extLst>
              <a:ext uri="{FF2B5EF4-FFF2-40B4-BE49-F238E27FC236}">
                <a16:creationId xmlns:a16="http://schemas.microsoft.com/office/drawing/2014/main" id="{428D09C0-38AF-4D08-AD54-97EB2FCA94C8}"/>
              </a:ext>
            </a:extLst>
          </p:cNvPr>
          <p:cNvPicPr>
            <a:picLocks noChangeAspect="1" noChangeArrowheads="1"/>
          </p:cNvPicPr>
          <p:nvPr/>
        </p:nvPicPr>
        <p:blipFill>
          <a:blip r:embed="rId2"/>
          <a:srcRect/>
          <a:stretch/>
        </p:blipFill>
        <p:spPr bwMode="auto">
          <a:xfrm>
            <a:off x="2540000" y="1144885"/>
            <a:ext cx="5080000" cy="2323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a:extLst>
              <a:ext uri="{FF2B5EF4-FFF2-40B4-BE49-F238E27FC236}">
                <a16:creationId xmlns:a16="http://schemas.microsoft.com/office/drawing/2014/main" id="{BA80AFF9-A732-452B-96CB-5E611D61A5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937000"/>
            <a:ext cx="6350000"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72029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PoljeZBesedilom 3">
            <a:extLst>
              <a:ext uri="{FF2B5EF4-FFF2-40B4-BE49-F238E27FC236}">
                <a16:creationId xmlns:a16="http://schemas.microsoft.com/office/drawing/2014/main" id="{7C841443-AFBB-4106-BB4C-D0EE673E7836}"/>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BD2021</a:t>
            </a:r>
          </a:p>
        </p:txBody>
      </p:sp>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sp>
        <p:nvSpPr>
          <p:cNvPr id="5" name="TextBox 3">
            <a:extLst>
              <a:ext uri="{FF2B5EF4-FFF2-40B4-BE49-F238E27FC236}">
                <a16:creationId xmlns:a16="http://schemas.microsoft.com/office/drawing/2014/main" id="{86A5AE28-8604-462F-8A3E-48518D7DAEE5}"/>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a:t>BD20211016</a:t>
            </a:r>
          </a:p>
        </p:txBody>
      </p:sp>
      <p:pic>
        <p:nvPicPr>
          <p:cNvPr id="6" name="Picture 4">
            <a:extLst>
              <a:ext uri="{FF2B5EF4-FFF2-40B4-BE49-F238E27FC236}">
                <a16:creationId xmlns:a16="http://schemas.microsoft.com/office/drawing/2014/main" id="{E7CE8737-39FA-4CA6-A474-441426B06D36}"/>
              </a:ext>
            </a:extLst>
          </p:cNvPr>
          <p:cNvPicPr>
            <a:picLocks noChangeAspect="1" noChangeArrowheads="1"/>
          </p:cNvPicPr>
          <p:nvPr/>
        </p:nvPicPr>
        <p:blipFill>
          <a:blip r:embed="rId2"/>
          <a:srcRect/>
          <a:stretch/>
        </p:blipFill>
        <p:spPr bwMode="auto">
          <a:xfrm>
            <a:off x="2540000" y="1144885"/>
            <a:ext cx="5080000" cy="2323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a:extLst>
              <a:ext uri="{FF2B5EF4-FFF2-40B4-BE49-F238E27FC236}">
                <a16:creationId xmlns:a16="http://schemas.microsoft.com/office/drawing/2014/main" id="{D2A3300D-C6F5-4BF6-AB52-16D684BE3A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937000"/>
            <a:ext cx="6350000"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169726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PoljeZBesedilom 3">
            <a:extLst>
              <a:ext uri="{FF2B5EF4-FFF2-40B4-BE49-F238E27FC236}">
                <a16:creationId xmlns:a16="http://schemas.microsoft.com/office/drawing/2014/main" id="{7C841443-AFBB-4106-BB4C-D0EE673E7836}"/>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BD2021</a:t>
            </a:r>
          </a:p>
        </p:txBody>
      </p:sp>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sp>
        <p:nvSpPr>
          <p:cNvPr id="5" name="TextBox 3">
            <a:extLst>
              <a:ext uri="{FF2B5EF4-FFF2-40B4-BE49-F238E27FC236}">
                <a16:creationId xmlns:a16="http://schemas.microsoft.com/office/drawing/2014/main" id="{DCD58F99-23A4-4E3F-9222-FA40561CD0BC}"/>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a:t>BD20211017</a:t>
            </a:r>
          </a:p>
        </p:txBody>
      </p:sp>
      <p:pic>
        <p:nvPicPr>
          <p:cNvPr id="6" name="Picture 4">
            <a:extLst>
              <a:ext uri="{FF2B5EF4-FFF2-40B4-BE49-F238E27FC236}">
                <a16:creationId xmlns:a16="http://schemas.microsoft.com/office/drawing/2014/main" id="{51A94946-D169-43E1-8483-52C5AFFC5340}"/>
              </a:ext>
            </a:extLst>
          </p:cNvPr>
          <p:cNvPicPr>
            <a:picLocks noChangeAspect="1" noChangeArrowheads="1"/>
          </p:cNvPicPr>
          <p:nvPr/>
        </p:nvPicPr>
        <p:blipFill>
          <a:blip r:embed="rId2"/>
          <a:srcRect/>
          <a:stretch/>
        </p:blipFill>
        <p:spPr bwMode="auto">
          <a:xfrm>
            <a:off x="2540000" y="1144885"/>
            <a:ext cx="5080000" cy="2323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a:extLst>
              <a:ext uri="{FF2B5EF4-FFF2-40B4-BE49-F238E27FC236}">
                <a16:creationId xmlns:a16="http://schemas.microsoft.com/office/drawing/2014/main" id="{F90040B7-2A84-463D-91C9-ED662183CC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937000"/>
            <a:ext cx="6350000"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85609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+2_5</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407215757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PoljeZBesedilom 3">
            <a:extLst>
              <a:ext uri="{FF2B5EF4-FFF2-40B4-BE49-F238E27FC236}">
                <a16:creationId xmlns:a16="http://schemas.microsoft.com/office/drawing/2014/main" id="{7C841443-AFBB-4106-BB4C-D0EE673E7836}"/>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BD2021</a:t>
            </a:r>
          </a:p>
        </p:txBody>
      </p:sp>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sp>
        <p:nvSpPr>
          <p:cNvPr id="5" name="TextBox 3">
            <a:extLst>
              <a:ext uri="{FF2B5EF4-FFF2-40B4-BE49-F238E27FC236}">
                <a16:creationId xmlns:a16="http://schemas.microsoft.com/office/drawing/2014/main" id="{3DB8B1A1-5631-4757-AB88-816270C14D7B}"/>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a:t>BD20211018</a:t>
            </a:r>
          </a:p>
        </p:txBody>
      </p:sp>
      <p:pic>
        <p:nvPicPr>
          <p:cNvPr id="6" name="Picture 4">
            <a:extLst>
              <a:ext uri="{FF2B5EF4-FFF2-40B4-BE49-F238E27FC236}">
                <a16:creationId xmlns:a16="http://schemas.microsoft.com/office/drawing/2014/main" id="{048661B5-0865-4B4C-B15F-6F266419FF0E}"/>
              </a:ext>
            </a:extLst>
          </p:cNvPr>
          <p:cNvPicPr>
            <a:picLocks noChangeAspect="1" noChangeArrowheads="1"/>
          </p:cNvPicPr>
          <p:nvPr/>
        </p:nvPicPr>
        <p:blipFill>
          <a:blip r:embed="rId2"/>
          <a:srcRect/>
          <a:stretch/>
        </p:blipFill>
        <p:spPr bwMode="auto">
          <a:xfrm>
            <a:off x="2540000" y="1144885"/>
            <a:ext cx="5080000" cy="2323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a:extLst>
              <a:ext uri="{FF2B5EF4-FFF2-40B4-BE49-F238E27FC236}">
                <a16:creationId xmlns:a16="http://schemas.microsoft.com/office/drawing/2014/main" id="{359AAA47-8FC5-42D6-9192-32B329A9F7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937000"/>
            <a:ext cx="6350000"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852667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PoljeZBesedilom 3">
            <a:extLst>
              <a:ext uri="{FF2B5EF4-FFF2-40B4-BE49-F238E27FC236}">
                <a16:creationId xmlns:a16="http://schemas.microsoft.com/office/drawing/2014/main" id="{7C841443-AFBB-4106-BB4C-D0EE673E7836}"/>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BD2021</a:t>
            </a:r>
          </a:p>
        </p:txBody>
      </p:sp>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sp>
        <p:nvSpPr>
          <p:cNvPr id="10" name="TextBox 3">
            <a:extLst>
              <a:ext uri="{FF2B5EF4-FFF2-40B4-BE49-F238E27FC236}">
                <a16:creationId xmlns:a16="http://schemas.microsoft.com/office/drawing/2014/main" id="{6A88993B-05D7-47DB-8F5B-1FEBD055B173}"/>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a:t>BD20211019</a:t>
            </a:r>
          </a:p>
        </p:txBody>
      </p:sp>
      <p:pic>
        <p:nvPicPr>
          <p:cNvPr id="11" name="Picture 4">
            <a:extLst>
              <a:ext uri="{FF2B5EF4-FFF2-40B4-BE49-F238E27FC236}">
                <a16:creationId xmlns:a16="http://schemas.microsoft.com/office/drawing/2014/main" id="{A243E8D9-47D6-4459-994F-6FA05D627FFB}"/>
              </a:ext>
            </a:extLst>
          </p:cNvPr>
          <p:cNvPicPr>
            <a:picLocks noChangeAspect="1" noChangeArrowheads="1"/>
          </p:cNvPicPr>
          <p:nvPr/>
        </p:nvPicPr>
        <p:blipFill>
          <a:blip r:embed="rId2"/>
          <a:srcRect/>
          <a:stretch/>
        </p:blipFill>
        <p:spPr bwMode="auto">
          <a:xfrm>
            <a:off x="2540000" y="1144885"/>
            <a:ext cx="5080000" cy="2323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a:extLst>
              <a:ext uri="{FF2B5EF4-FFF2-40B4-BE49-F238E27FC236}">
                <a16:creationId xmlns:a16="http://schemas.microsoft.com/office/drawing/2014/main" id="{61BF133E-DB1A-4490-8DC9-827E7D33A2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937000"/>
            <a:ext cx="6350000"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0958388"/>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PoljeZBesedilom 3">
            <a:extLst>
              <a:ext uri="{FF2B5EF4-FFF2-40B4-BE49-F238E27FC236}">
                <a16:creationId xmlns:a16="http://schemas.microsoft.com/office/drawing/2014/main" id="{7C841443-AFBB-4106-BB4C-D0EE673E7836}"/>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BD2021</a:t>
            </a:r>
          </a:p>
        </p:txBody>
      </p:sp>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sp>
        <p:nvSpPr>
          <p:cNvPr id="5" name="TextBox 3">
            <a:extLst>
              <a:ext uri="{FF2B5EF4-FFF2-40B4-BE49-F238E27FC236}">
                <a16:creationId xmlns:a16="http://schemas.microsoft.com/office/drawing/2014/main" id="{3AECFAA2-134D-4DB5-8CA5-1148CD6C4BD7}"/>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a:t>BD20211021</a:t>
            </a:r>
          </a:p>
        </p:txBody>
      </p:sp>
      <p:pic>
        <p:nvPicPr>
          <p:cNvPr id="6" name="Picture 4">
            <a:extLst>
              <a:ext uri="{FF2B5EF4-FFF2-40B4-BE49-F238E27FC236}">
                <a16:creationId xmlns:a16="http://schemas.microsoft.com/office/drawing/2014/main" id="{843232C7-81AE-494D-8AF6-ADF4D6FCA6C1}"/>
              </a:ext>
            </a:extLst>
          </p:cNvPr>
          <p:cNvPicPr>
            <a:picLocks noChangeAspect="1" noChangeArrowheads="1"/>
          </p:cNvPicPr>
          <p:nvPr/>
        </p:nvPicPr>
        <p:blipFill>
          <a:blip r:embed="rId2"/>
          <a:srcRect/>
          <a:stretch/>
        </p:blipFill>
        <p:spPr bwMode="auto">
          <a:xfrm>
            <a:off x="2540000" y="1144885"/>
            <a:ext cx="5080000" cy="2323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a:extLst>
              <a:ext uri="{FF2B5EF4-FFF2-40B4-BE49-F238E27FC236}">
                <a16:creationId xmlns:a16="http://schemas.microsoft.com/office/drawing/2014/main" id="{EC0EA1CF-FDD6-4D7C-81D7-FC5070E317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937000"/>
            <a:ext cx="6350000"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760596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PoljeZBesedilom 3">
            <a:extLst>
              <a:ext uri="{FF2B5EF4-FFF2-40B4-BE49-F238E27FC236}">
                <a16:creationId xmlns:a16="http://schemas.microsoft.com/office/drawing/2014/main" id="{7C841443-AFBB-4106-BB4C-D0EE673E7836}"/>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BD2021</a:t>
            </a:r>
          </a:p>
        </p:txBody>
      </p:sp>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sp>
        <p:nvSpPr>
          <p:cNvPr id="5" name="TextBox 3">
            <a:extLst>
              <a:ext uri="{FF2B5EF4-FFF2-40B4-BE49-F238E27FC236}">
                <a16:creationId xmlns:a16="http://schemas.microsoft.com/office/drawing/2014/main" id="{852C1F56-8EC0-4447-9445-101CC6782DDD}"/>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a:t>BD20211022</a:t>
            </a:r>
          </a:p>
        </p:txBody>
      </p:sp>
      <p:pic>
        <p:nvPicPr>
          <p:cNvPr id="6" name="Picture 4">
            <a:extLst>
              <a:ext uri="{FF2B5EF4-FFF2-40B4-BE49-F238E27FC236}">
                <a16:creationId xmlns:a16="http://schemas.microsoft.com/office/drawing/2014/main" id="{471C2D55-EB21-4A15-B5E9-7604F91426D1}"/>
              </a:ext>
            </a:extLst>
          </p:cNvPr>
          <p:cNvPicPr>
            <a:picLocks noChangeAspect="1" noChangeArrowheads="1"/>
          </p:cNvPicPr>
          <p:nvPr/>
        </p:nvPicPr>
        <p:blipFill>
          <a:blip r:embed="rId2"/>
          <a:srcRect/>
          <a:stretch/>
        </p:blipFill>
        <p:spPr bwMode="auto">
          <a:xfrm>
            <a:off x="2540000" y="1144885"/>
            <a:ext cx="5080000" cy="2323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a:extLst>
              <a:ext uri="{FF2B5EF4-FFF2-40B4-BE49-F238E27FC236}">
                <a16:creationId xmlns:a16="http://schemas.microsoft.com/office/drawing/2014/main" id="{804590D4-ABC6-4EFE-ADA7-B30F319D99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937000"/>
            <a:ext cx="6350000"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7023598"/>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PoljeZBesedilom 3">
            <a:extLst>
              <a:ext uri="{FF2B5EF4-FFF2-40B4-BE49-F238E27FC236}">
                <a16:creationId xmlns:a16="http://schemas.microsoft.com/office/drawing/2014/main" id="{7C841443-AFBB-4106-BB4C-D0EE673E7836}"/>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BD2021</a:t>
            </a:r>
          </a:p>
        </p:txBody>
      </p:sp>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sp>
        <p:nvSpPr>
          <p:cNvPr id="5" name="TextBox 3">
            <a:extLst>
              <a:ext uri="{FF2B5EF4-FFF2-40B4-BE49-F238E27FC236}">
                <a16:creationId xmlns:a16="http://schemas.microsoft.com/office/drawing/2014/main" id="{31AABD5C-45A6-4813-A863-B4A3507124CF}"/>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a:t>BD20211023</a:t>
            </a:r>
          </a:p>
        </p:txBody>
      </p:sp>
      <p:pic>
        <p:nvPicPr>
          <p:cNvPr id="6" name="Picture 4">
            <a:extLst>
              <a:ext uri="{FF2B5EF4-FFF2-40B4-BE49-F238E27FC236}">
                <a16:creationId xmlns:a16="http://schemas.microsoft.com/office/drawing/2014/main" id="{53B053B2-390F-4D41-8735-81A7AAB5C021}"/>
              </a:ext>
            </a:extLst>
          </p:cNvPr>
          <p:cNvPicPr>
            <a:picLocks noChangeAspect="1" noChangeArrowheads="1"/>
          </p:cNvPicPr>
          <p:nvPr/>
        </p:nvPicPr>
        <p:blipFill>
          <a:blip r:embed="rId2"/>
          <a:srcRect/>
          <a:stretch/>
        </p:blipFill>
        <p:spPr bwMode="auto">
          <a:xfrm>
            <a:off x="2540000" y="1144885"/>
            <a:ext cx="5080000" cy="2323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a:extLst>
              <a:ext uri="{FF2B5EF4-FFF2-40B4-BE49-F238E27FC236}">
                <a16:creationId xmlns:a16="http://schemas.microsoft.com/office/drawing/2014/main" id="{76694403-4288-455F-8003-8DE5B2439D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937000"/>
            <a:ext cx="6350000"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932462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PoljeZBesedilom 3">
            <a:extLst>
              <a:ext uri="{FF2B5EF4-FFF2-40B4-BE49-F238E27FC236}">
                <a16:creationId xmlns:a16="http://schemas.microsoft.com/office/drawing/2014/main" id="{7C841443-AFBB-4106-BB4C-D0EE673E7836}"/>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BD2021</a:t>
            </a:r>
          </a:p>
        </p:txBody>
      </p:sp>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sp>
        <p:nvSpPr>
          <p:cNvPr id="5" name="TextBox 3">
            <a:extLst>
              <a:ext uri="{FF2B5EF4-FFF2-40B4-BE49-F238E27FC236}">
                <a16:creationId xmlns:a16="http://schemas.microsoft.com/office/drawing/2014/main" id="{7F493336-8583-4848-8F56-7946B24BCD64}"/>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a:t>BD20211024</a:t>
            </a:r>
          </a:p>
        </p:txBody>
      </p:sp>
      <p:pic>
        <p:nvPicPr>
          <p:cNvPr id="6" name="Picture 4">
            <a:extLst>
              <a:ext uri="{FF2B5EF4-FFF2-40B4-BE49-F238E27FC236}">
                <a16:creationId xmlns:a16="http://schemas.microsoft.com/office/drawing/2014/main" id="{BBFBDBD1-23C0-4FD1-AE25-0E86EF12EBE5}"/>
              </a:ext>
            </a:extLst>
          </p:cNvPr>
          <p:cNvPicPr>
            <a:picLocks noChangeAspect="1" noChangeArrowheads="1"/>
          </p:cNvPicPr>
          <p:nvPr/>
        </p:nvPicPr>
        <p:blipFill>
          <a:blip r:embed="rId2"/>
          <a:srcRect/>
          <a:stretch/>
        </p:blipFill>
        <p:spPr bwMode="auto">
          <a:xfrm>
            <a:off x="2540000" y="1144885"/>
            <a:ext cx="5080000" cy="2323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a:extLst>
              <a:ext uri="{FF2B5EF4-FFF2-40B4-BE49-F238E27FC236}">
                <a16:creationId xmlns:a16="http://schemas.microsoft.com/office/drawing/2014/main" id="{655F41E3-A0F7-442C-8A54-BEFA2D1F1D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937000"/>
            <a:ext cx="6350000"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849273"/>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PoljeZBesedilom 3">
            <a:extLst>
              <a:ext uri="{FF2B5EF4-FFF2-40B4-BE49-F238E27FC236}">
                <a16:creationId xmlns:a16="http://schemas.microsoft.com/office/drawing/2014/main" id="{7C841443-AFBB-4106-BB4C-D0EE673E7836}"/>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BD2021</a:t>
            </a:r>
          </a:p>
        </p:txBody>
      </p:sp>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sp>
        <p:nvSpPr>
          <p:cNvPr id="5" name="TextBox 3">
            <a:extLst>
              <a:ext uri="{FF2B5EF4-FFF2-40B4-BE49-F238E27FC236}">
                <a16:creationId xmlns:a16="http://schemas.microsoft.com/office/drawing/2014/main" id="{5AD49D6B-029C-4FDE-8B6E-61E274FE77C9}"/>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a:t>BD20211025</a:t>
            </a:r>
          </a:p>
        </p:txBody>
      </p:sp>
      <p:pic>
        <p:nvPicPr>
          <p:cNvPr id="6" name="Picture 4">
            <a:extLst>
              <a:ext uri="{FF2B5EF4-FFF2-40B4-BE49-F238E27FC236}">
                <a16:creationId xmlns:a16="http://schemas.microsoft.com/office/drawing/2014/main" id="{63555A0D-505C-4768-BBD1-E31BC02EBE85}"/>
              </a:ext>
            </a:extLst>
          </p:cNvPr>
          <p:cNvPicPr>
            <a:picLocks noChangeAspect="1" noChangeArrowheads="1"/>
          </p:cNvPicPr>
          <p:nvPr/>
        </p:nvPicPr>
        <p:blipFill>
          <a:blip r:embed="rId2"/>
          <a:srcRect/>
          <a:stretch/>
        </p:blipFill>
        <p:spPr bwMode="auto">
          <a:xfrm>
            <a:off x="2540000" y="1144885"/>
            <a:ext cx="5080000" cy="2323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a:extLst>
              <a:ext uri="{FF2B5EF4-FFF2-40B4-BE49-F238E27FC236}">
                <a16:creationId xmlns:a16="http://schemas.microsoft.com/office/drawing/2014/main" id="{7867BCA7-8095-422E-857E-9B29748742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937000"/>
            <a:ext cx="6350000"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9118446"/>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PoljeZBesedilom 3">
            <a:extLst>
              <a:ext uri="{FF2B5EF4-FFF2-40B4-BE49-F238E27FC236}">
                <a16:creationId xmlns:a16="http://schemas.microsoft.com/office/drawing/2014/main" id="{7C841443-AFBB-4106-BB4C-D0EE673E7836}"/>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BD2021</a:t>
            </a:r>
          </a:p>
        </p:txBody>
      </p:sp>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sp>
        <p:nvSpPr>
          <p:cNvPr id="5" name="TextBox 3">
            <a:extLst>
              <a:ext uri="{FF2B5EF4-FFF2-40B4-BE49-F238E27FC236}">
                <a16:creationId xmlns:a16="http://schemas.microsoft.com/office/drawing/2014/main" id="{820B0A07-DC5F-4561-9165-83FF1B270BCE}"/>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a:t>BD20211026</a:t>
            </a:r>
          </a:p>
        </p:txBody>
      </p:sp>
      <p:pic>
        <p:nvPicPr>
          <p:cNvPr id="6" name="Picture 4">
            <a:extLst>
              <a:ext uri="{FF2B5EF4-FFF2-40B4-BE49-F238E27FC236}">
                <a16:creationId xmlns:a16="http://schemas.microsoft.com/office/drawing/2014/main" id="{55EF30A5-E564-48C5-A676-331CCA48EFEA}"/>
              </a:ext>
            </a:extLst>
          </p:cNvPr>
          <p:cNvPicPr>
            <a:picLocks noChangeAspect="1" noChangeArrowheads="1"/>
          </p:cNvPicPr>
          <p:nvPr/>
        </p:nvPicPr>
        <p:blipFill>
          <a:blip r:embed="rId2"/>
          <a:srcRect/>
          <a:stretch/>
        </p:blipFill>
        <p:spPr bwMode="auto">
          <a:xfrm>
            <a:off x="2540000" y="1144885"/>
            <a:ext cx="5080000" cy="2323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a:extLst>
              <a:ext uri="{FF2B5EF4-FFF2-40B4-BE49-F238E27FC236}">
                <a16:creationId xmlns:a16="http://schemas.microsoft.com/office/drawing/2014/main" id="{6FAA40A3-CA3C-4DC7-B921-F27B4BE8C7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937000"/>
            <a:ext cx="6350000"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654064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PoljeZBesedilom 3">
            <a:extLst>
              <a:ext uri="{FF2B5EF4-FFF2-40B4-BE49-F238E27FC236}">
                <a16:creationId xmlns:a16="http://schemas.microsoft.com/office/drawing/2014/main" id="{7C841443-AFBB-4106-BB4C-D0EE673E7836}"/>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BD2021</a:t>
            </a:r>
          </a:p>
        </p:txBody>
      </p:sp>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sp>
        <p:nvSpPr>
          <p:cNvPr id="5" name="TextBox 3">
            <a:extLst>
              <a:ext uri="{FF2B5EF4-FFF2-40B4-BE49-F238E27FC236}">
                <a16:creationId xmlns:a16="http://schemas.microsoft.com/office/drawing/2014/main" id="{38F241DB-9730-4772-A202-81276885116A}"/>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a:t>BD20211028</a:t>
            </a:r>
          </a:p>
        </p:txBody>
      </p:sp>
      <p:pic>
        <p:nvPicPr>
          <p:cNvPr id="6" name="Picture 4">
            <a:extLst>
              <a:ext uri="{FF2B5EF4-FFF2-40B4-BE49-F238E27FC236}">
                <a16:creationId xmlns:a16="http://schemas.microsoft.com/office/drawing/2014/main" id="{9AF0B27E-EDAE-4C84-8C93-914D3186D880}"/>
              </a:ext>
            </a:extLst>
          </p:cNvPr>
          <p:cNvPicPr>
            <a:picLocks noChangeAspect="1" noChangeArrowheads="1"/>
          </p:cNvPicPr>
          <p:nvPr/>
        </p:nvPicPr>
        <p:blipFill>
          <a:blip r:embed="rId2"/>
          <a:srcRect/>
          <a:stretch/>
        </p:blipFill>
        <p:spPr bwMode="auto">
          <a:xfrm>
            <a:off x="2540000" y="1144885"/>
            <a:ext cx="5080000" cy="2323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a:extLst>
              <a:ext uri="{FF2B5EF4-FFF2-40B4-BE49-F238E27FC236}">
                <a16:creationId xmlns:a16="http://schemas.microsoft.com/office/drawing/2014/main" id="{F6324A86-13F4-473C-B5F8-ECECE067A7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937000"/>
            <a:ext cx="6350000"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752636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PoljeZBesedilom 3">
            <a:extLst>
              <a:ext uri="{FF2B5EF4-FFF2-40B4-BE49-F238E27FC236}">
                <a16:creationId xmlns:a16="http://schemas.microsoft.com/office/drawing/2014/main" id="{7C841443-AFBB-4106-BB4C-D0EE673E7836}"/>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BD2021</a:t>
            </a:r>
          </a:p>
        </p:txBody>
      </p:sp>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sp>
        <p:nvSpPr>
          <p:cNvPr id="5" name="TextBox 3">
            <a:extLst>
              <a:ext uri="{FF2B5EF4-FFF2-40B4-BE49-F238E27FC236}">
                <a16:creationId xmlns:a16="http://schemas.microsoft.com/office/drawing/2014/main" id="{E8F062E4-BA8F-4C4F-BD90-275816564027}"/>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a:t>BD20211029</a:t>
            </a:r>
          </a:p>
        </p:txBody>
      </p:sp>
      <p:pic>
        <p:nvPicPr>
          <p:cNvPr id="6" name="Picture 4">
            <a:extLst>
              <a:ext uri="{FF2B5EF4-FFF2-40B4-BE49-F238E27FC236}">
                <a16:creationId xmlns:a16="http://schemas.microsoft.com/office/drawing/2014/main" id="{4D33C4A0-3255-4464-AA69-1795D9211143}"/>
              </a:ext>
            </a:extLst>
          </p:cNvPr>
          <p:cNvPicPr>
            <a:picLocks noChangeAspect="1" noChangeArrowheads="1"/>
          </p:cNvPicPr>
          <p:nvPr/>
        </p:nvPicPr>
        <p:blipFill>
          <a:blip r:embed="rId2"/>
          <a:srcRect/>
          <a:stretch/>
        </p:blipFill>
        <p:spPr bwMode="auto">
          <a:xfrm>
            <a:off x="2540000" y="1144885"/>
            <a:ext cx="5080000" cy="2323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a:extLst>
              <a:ext uri="{FF2B5EF4-FFF2-40B4-BE49-F238E27FC236}">
                <a16:creationId xmlns:a16="http://schemas.microsoft.com/office/drawing/2014/main" id="{7DB63432-5E5C-4C0F-A698-79013CA73B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937000"/>
            <a:ext cx="6350000"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28627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+2_6</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3071374760"/>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PoljeZBesedilom 3">
            <a:extLst>
              <a:ext uri="{FF2B5EF4-FFF2-40B4-BE49-F238E27FC236}">
                <a16:creationId xmlns:a16="http://schemas.microsoft.com/office/drawing/2014/main" id="{7C841443-AFBB-4106-BB4C-D0EE673E7836}"/>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BD2021</a:t>
            </a:r>
          </a:p>
        </p:txBody>
      </p:sp>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sp>
        <p:nvSpPr>
          <p:cNvPr id="5" name="TextBox 3">
            <a:extLst>
              <a:ext uri="{FF2B5EF4-FFF2-40B4-BE49-F238E27FC236}">
                <a16:creationId xmlns:a16="http://schemas.microsoft.com/office/drawing/2014/main" id="{B61EFCAF-3D96-4FB9-8849-10AB57656122}"/>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a:t>BD20211030</a:t>
            </a:r>
          </a:p>
        </p:txBody>
      </p:sp>
      <p:pic>
        <p:nvPicPr>
          <p:cNvPr id="6" name="Picture 4">
            <a:extLst>
              <a:ext uri="{FF2B5EF4-FFF2-40B4-BE49-F238E27FC236}">
                <a16:creationId xmlns:a16="http://schemas.microsoft.com/office/drawing/2014/main" id="{BEAA0614-DBF3-4E5E-8F3D-70E309074207}"/>
              </a:ext>
            </a:extLst>
          </p:cNvPr>
          <p:cNvPicPr>
            <a:picLocks noChangeAspect="1" noChangeArrowheads="1"/>
          </p:cNvPicPr>
          <p:nvPr/>
        </p:nvPicPr>
        <p:blipFill>
          <a:blip r:embed="rId2"/>
          <a:srcRect/>
          <a:stretch/>
        </p:blipFill>
        <p:spPr bwMode="auto">
          <a:xfrm>
            <a:off x="2540000" y="1144885"/>
            <a:ext cx="5080000" cy="2323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a:extLst>
              <a:ext uri="{FF2B5EF4-FFF2-40B4-BE49-F238E27FC236}">
                <a16:creationId xmlns:a16="http://schemas.microsoft.com/office/drawing/2014/main" id="{FCB6D28B-2E02-4C55-A93A-E20D8FFD5F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937000"/>
            <a:ext cx="6350000"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6702633"/>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a:t>
            </a:r>
            <a:r>
              <a:rPr lang="en-US" altLang="hu-HU" sz="1400" dirty="0">
                <a:solidFill>
                  <a:srgbClr val="008000"/>
                </a:solidFill>
              </a:rPr>
              <a:t>1001 (part </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9" name="Table 8">
            <a:extLst>
              <a:ext uri="{FF2B5EF4-FFF2-40B4-BE49-F238E27FC236}">
                <a16:creationId xmlns:a16="http://schemas.microsoft.com/office/drawing/2014/main" id="{CAC30552-9CAC-458C-8324-C3FFCC8EA393}"/>
              </a:ext>
            </a:extLst>
          </p:cNvPr>
          <p:cNvGraphicFramePr>
            <a:graphicFrameLocks noGrp="1"/>
          </p:cNvGraphicFramePr>
          <p:nvPr/>
        </p:nvGraphicFramePr>
        <p:xfrm>
          <a:off x="1208929" y="1079502"/>
          <a:ext cx="7661179" cy="4351334"/>
        </p:xfrm>
        <a:graphic>
          <a:graphicData uri="http://schemas.openxmlformats.org/drawingml/2006/table">
            <a:tbl>
              <a:tblPr/>
              <a:tblGrid>
                <a:gridCol w="5952486">
                  <a:extLst>
                    <a:ext uri="{9D8B030D-6E8A-4147-A177-3AD203B41FA5}">
                      <a16:colId xmlns:a16="http://schemas.microsoft.com/office/drawing/2014/main" val="1778630662"/>
                    </a:ext>
                  </a:extLst>
                </a:gridCol>
                <a:gridCol w="1261668">
                  <a:extLst>
                    <a:ext uri="{9D8B030D-6E8A-4147-A177-3AD203B41FA5}">
                      <a16:colId xmlns:a16="http://schemas.microsoft.com/office/drawing/2014/main" val="1773367289"/>
                    </a:ext>
                  </a:extLst>
                </a:gridCol>
                <a:gridCol w="447025">
                  <a:extLst>
                    <a:ext uri="{9D8B030D-6E8A-4147-A177-3AD203B41FA5}">
                      <a16:colId xmlns:a16="http://schemas.microsoft.com/office/drawing/2014/main" val="2074949571"/>
                    </a:ext>
                  </a:extLst>
                </a:gridCol>
              </a:tblGrid>
              <a:tr h="150046">
                <a:tc>
                  <a:txBody>
                    <a:bodyPr/>
                    <a:lstStyle/>
                    <a:p>
                      <a:pPr algn="l" fontAlgn="b"/>
                      <a:r>
                        <a:rPr lang="sl-SI" sz="9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9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9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3684299999"/>
                  </a:ext>
                </a:extLst>
              </a:tr>
              <a:tr h="150046">
                <a:tc>
                  <a:txBody>
                    <a:bodyPr/>
                    <a:lstStyle/>
                    <a:p>
                      <a:pPr algn="l" fontAlgn="b"/>
                      <a:r>
                        <a:rPr lang="sl-SI" sz="9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1419,57</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98%</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41703319"/>
                  </a:ext>
                </a:extLst>
              </a:tr>
              <a:tr h="150046">
                <a:tc>
                  <a:txBody>
                    <a:bodyPr/>
                    <a:lstStyle/>
                    <a:p>
                      <a:pPr algn="l" fontAlgn="b"/>
                      <a:r>
                        <a:rPr lang="sl-SI" sz="900" b="0" i="0" u="none" strike="noStrike">
                          <a:solidFill>
                            <a:srgbClr val="000000"/>
                          </a:solidFill>
                          <a:effectLst/>
                          <a:latin typeface="Arial" panose="020B0604020202020204" pitchFamily="34" charset="0"/>
                        </a:rPr>
                        <a:t>[SK-PL] Lemesany - Krosno Iskrz 2 [OPP] [PL] / N-1 Lemesany - Krosno Iskrz 1</a:t>
                      </a:r>
                    </a:p>
                  </a:txBody>
                  <a:tcPr marL="105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13,24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74%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851181117"/>
                  </a:ext>
                </a:extLst>
              </a:tr>
              <a:tr h="150046">
                <a:tc>
                  <a:txBody>
                    <a:bodyPr/>
                    <a:lstStyle/>
                    <a:p>
                      <a:pPr algn="l" fontAlgn="b"/>
                      <a:r>
                        <a:rPr lang="sl-SI" sz="900" b="0" i="0" u="none" strike="noStrike">
                          <a:solidFill>
                            <a:srgbClr val="000000"/>
                          </a:solidFill>
                          <a:effectLst/>
                          <a:latin typeface="Arial" panose="020B0604020202020204" pitchFamily="34" charset="0"/>
                        </a:rPr>
                        <a:t>[D4-CH] Kuehmoos - Laufenburg br (Heimbach) [DIR] [D4] / N-1 Kuehmoos - Laufenburg ge (Seelbach)</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1419,57</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23%</a:t>
                      </a:r>
                    </a:p>
                  </a:txBody>
                  <a:tcPr marL="0" marR="0" marT="0" marB="0" anchor="b">
                    <a:lnL>
                      <a:noFill/>
                    </a:lnL>
                    <a:lnR>
                      <a:noFill/>
                    </a:lnR>
                    <a:lnT>
                      <a:noFill/>
                    </a:lnT>
                    <a:lnB>
                      <a:noFill/>
                    </a:lnB>
                  </a:tcPr>
                </a:tc>
                <a:extLst>
                  <a:ext uri="{0D108BD9-81ED-4DB2-BD59-A6C34878D82A}">
                    <a16:rowId xmlns:a16="http://schemas.microsoft.com/office/drawing/2014/main" val="4181832825"/>
                  </a:ext>
                </a:extLst>
              </a:tr>
              <a:tr h="150046">
                <a:tc>
                  <a:txBody>
                    <a:bodyPr/>
                    <a:lstStyle/>
                    <a:p>
                      <a:pPr algn="l" fontAlgn="b"/>
                      <a:r>
                        <a:rPr lang="sl-SI" sz="9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1275,41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263%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136952387"/>
                  </a:ext>
                </a:extLst>
              </a:tr>
              <a:tr h="150046">
                <a:tc>
                  <a:txBody>
                    <a:bodyPr/>
                    <a:lstStyle/>
                    <a:p>
                      <a:pPr algn="l" fontAlgn="b"/>
                      <a:r>
                        <a:rPr lang="sl-SI" sz="900" b="0" i="0" u="none" strike="noStrike">
                          <a:solidFill>
                            <a:srgbClr val="000000"/>
                          </a:solidFill>
                          <a:effectLst/>
                          <a:latin typeface="Arial" panose="020B0604020202020204" pitchFamily="34" charset="0"/>
                        </a:rPr>
                        <a:t>[SK-PL] Lemesany - Krosno Iskrz 2 [OPP] [PL] / N-1 Lemesany - Krosno Iskrz 1</a:t>
                      </a:r>
                    </a:p>
                  </a:txBody>
                  <a:tcPr marL="105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42,74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74%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402224140"/>
                  </a:ext>
                </a:extLst>
              </a:tr>
              <a:tr h="150046">
                <a:tc>
                  <a:txBody>
                    <a:bodyPr/>
                    <a:lstStyle/>
                    <a:p>
                      <a:pPr algn="l" fontAlgn="b"/>
                      <a:r>
                        <a:rPr lang="sl-SI" sz="900" b="0" i="0" u="none" strike="noStrike">
                          <a:solidFill>
                            <a:srgbClr val="000000"/>
                          </a:solidFill>
                          <a:effectLst/>
                          <a:latin typeface="Arial" panose="020B0604020202020204" pitchFamily="34" charset="0"/>
                        </a:rPr>
                        <a:t>[D2-D2] Altheim - Sittling 219 [OPP] / N-1 Altheim - Sittling 220</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17,05</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75%</a:t>
                      </a:r>
                    </a:p>
                  </a:txBody>
                  <a:tcPr marL="0" marR="0" marT="0" marB="0" anchor="b">
                    <a:lnL>
                      <a:noFill/>
                    </a:lnL>
                    <a:lnR>
                      <a:noFill/>
                    </a:lnR>
                    <a:lnT>
                      <a:noFill/>
                    </a:lnT>
                    <a:lnB>
                      <a:noFill/>
                    </a:lnB>
                  </a:tcPr>
                </a:tc>
                <a:extLst>
                  <a:ext uri="{0D108BD9-81ED-4DB2-BD59-A6C34878D82A}">
                    <a16:rowId xmlns:a16="http://schemas.microsoft.com/office/drawing/2014/main" val="3492754912"/>
                  </a:ext>
                </a:extLst>
              </a:tr>
              <a:tr h="150046">
                <a:tc>
                  <a:txBody>
                    <a:bodyPr/>
                    <a:lstStyle/>
                    <a:p>
                      <a:pPr algn="l" fontAlgn="b"/>
                      <a:r>
                        <a:rPr lang="sl-SI" sz="900" b="0" i="0" u="none" strike="noStrike">
                          <a:solidFill>
                            <a:srgbClr val="000000"/>
                          </a:solidFill>
                          <a:effectLst/>
                          <a:latin typeface="Arial" panose="020B0604020202020204" pitchFamily="34" charset="0"/>
                        </a:rPr>
                        <a:t>[D4-CH] Kuehmoos - Laufenburg br (Heimbach) [DIR] [D4] / N-1 Kuehmoos - Laufenburg ge (Seelbach)</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1275,41</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93005218"/>
                  </a:ext>
                </a:extLst>
              </a:tr>
              <a:tr h="150046">
                <a:tc>
                  <a:txBody>
                    <a:bodyPr/>
                    <a:lstStyle/>
                    <a:p>
                      <a:pPr algn="l" fontAlgn="b"/>
                      <a:r>
                        <a:rPr lang="sl-SI" sz="900" b="0" i="0" u="none" strike="noStrike">
                          <a:solidFill>
                            <a:srgbClr val="000000"/>
                          </a:solidFill>
                          <a:effectLst/>
                          <a:latin typeface="Arial" panose="020B0604020202020204" pitchFamily="34" charset="0"/>
                        </a:rPr>
                        <a:t>[PL-PL] Mikulowa PST1 [OPP] / N-1 Hagenwerder - Mikulowa 1</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9,25</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2806568813"/>
                  </a:ext>
                </a:extLst>
              </a:tr>
              <a:tr h="150046">
                <a:tc>
                  <a:txBody>
                    <a:bodyPr/>
                    <a:lstStyle/>
                    <a:p>
                      <a:pPr algn="l" fontAlgn="b"/>
                      <a:r>
                        <a:rPr lang="sl-SI" sz="900" b="0" i="0" u="none" strike="noStrike">
                          <a:solidFill>
                            <a:srgbClr val="000000"/>
                          </a:solidFill>
                          <a:effectLst/>
                          <a:latin typeface="Arial" panose="020B0604020202020204" pitchFamily="34" charset="0"/>
                        </a:rPr>
                        <a:t>[NL-D7] Maasbracht - Siersdorf  SELFK SW [DIR] [D7] / N-1 Avelgem - Avelin 380.80</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25,49</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75%</a:t>
                      </a:r>
                    </a:p>
                  </a:txBody>
                  <a:tcPr marL="0" marR="0" marT="0" marB="0" anchor="b">
                    <a:lnL>
                      <a:noFill/>
                    </a:lnL>
                    <a:lnR>
                      <a:noFill/>
                    </a:lnR>
                    <a:lnT>
                      <a:noFill/>
                    </a:lnT>
                    <a:lnB>
                      <a:noFill/>
                    </a:lnB>
                  </a:tcPr>
                </a:tc>
                <a:extLst>
                  <a:ext uri="{0D108BD9-81ED-4DB2-BD59-A6C34878D82A}">
                    <a16:rowId xmlns:a16="http://schemas.microsoft.com/office/drawing/2014/main" val="520822939"/>
                  </a:ext>
                </a:extLst>
              </a:tr>
              <a:tr h="150046">
                <a:tc>
                  <a:txBody>
                    <a:bodyPr/>
                    <a:lstStyle/>
                    <a:p>
                      <a:pPr algn="l" fontAlgn="b"/>
                      <a:r>
                        <a:rPr lang="sl-SI" sz="9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550,89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244%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224137824"/>
                  </a:ext>
                </a:extLst>
              </a:tr>
              <a:tr h="150046">
                <a:tc>
                  <a:txBody>
                    <a:bodyPr/>
                    <a:lstStyle/>
                    <a:p>
                      <a:pPr algn="l" fontAlgn="b"/>
                      <a:r>
                        <a:rPr lang="sl-SI" sz="900" b="0" i="0" u="none" strike="noStrike">
                          <a:solidFill>
                            <a:srgbClr val="000000"/>
                          </a:solidFill>
                          <a:effectLst/>
                          <a:latin typeface="Arial" panose="020B0604020202020204" pitchFamily="34" charset="0"/>
                        </a:rPr>
                        <a:t>[SK-PL] Lemesany - Krosno Iskrz 2 [OPP] [PL] / N-1 Lemesany - Krosno Iskrz 1</a:t>
                      </a:r>
                    </a:p>
                  </a:txBody>
                  <a:tcPr marL="105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13,26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77%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932012435"/>
                  </a:ext>
                </a:extLst>
              </a:tr>
              <a:tr h="150046">
                <a:tc>
                  <a:txBody>
                    <a:bodyPr/>
                    <a:lstStyle/>
                    <a:p>
                      <a:pPr algn="l" fontAlgn="b"/>
                      <a:r>
                        <a:rPr lang="sl-SI" sz="900" b="0" i="0" u="none" strike="noStrike">
                          <a:solidFill>
                            <a:srgbClr val="000000"/>
                          </a:solidFill>
                          <a:effectLst/>
                          <a:latin typeface="Arial" panose="020B0604020202020204" pitchFamily="34" charset="0"/>
                        </a:rPr>
                        <a:t>[D2-D2] Altheim - Sittling 219 [OPP] / N-1 Altheim - Sittling 220</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550,89</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74%</a:t>
                      </a:r>
                    </a:p>
                  </a:txBody>
                  <a:tcPr marL="0" marR="0" marT="0" marB="0" anchor="b">
                    <a:lnL>
                      <a:noFill/>
                    </a:lnL>
                    <a:lnR>
                      <a:noFill/>
                    </a:lnR>
                    <a:lnT>
                      <a:noFill/>
                    </a:lnT>
                    <a:lnB>
                      <a:noFill/>
                    </a:lnB>
                  </a:tcPr>
                </a:tc>
                <a:extLst>
                  <a:ext uri="{0D108BD9-81ED-4DB2-BD59-A6C34878D82A}">
                    <a16:rowId xmlns:a16="http://schemas.microsoft.com/office/drawing/2014/main" val="2943234045"/>
                  </a:ext>
                </a:extLst>
              </a:tr>
              <a:tr h="150046">
                <a:tc>
                  <a:txBody>
                    <a:bodyPr/>
                    <a:lstStyle/>
                    <a:p>
                      <a:pPr algn="l" fontAlgn="b"/>
                      <a:r>
                        <a:rPr lang="sl-SI" sz="900" b="0" i="0" u="none" strike="noStrike">
                          <a:solidFill>
                            <a:srgbClr val="000000"/>
                          </a:solidFill>
                          <a:effectLst/>
                          <a:latin typeface="Arial" panose="020B0604020202020204" pitchFamily="34" charset="0"/>
                        </a:rPr>
                        <a:t>[D4-CH] Kuehmoos - Laufenburg br (Heimbach) [DIR] [D4] / N-1 Kuehmoos - Laufenburg ge (Seelbach)</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160,85</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291860556"/>
                  </a:ext>
                </a:extLst>
              </a:tr>
              <a:tr h="150046">
                <a:tc>
                  <a:txBody>
                    <a:bodyPr/>
                    <a:lstStyle/>
                    <a:p>
                      <a:pPr algn="l" fontAlgn="b"/>
                      <a:r>
                        <a:rPr lang="de-DE" sz="900" b="0" i="0" u="none" strike="noStrike">
                          <a:solidFill>
                            <a:srgbClr val="000000"/>
                          </a:solidFill>
                          <a:effectLst/>
                          <a:latin typeface="Arial" panose="020B0604020202020204" pitchFamily="34" charset="0"/>
                        </a:rPr>
                        <a:t>[NL-D7] Maasbracht - Siersdorf  SELFK SW [DIR] [D7] / N-1 Achene - Gramme 380.10</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74%</a:t>
                      </a:r>
                    </a:p>
                  </a:txBody>
                  <a:tcPr marL="0" marR="0" marT="0" marB="0" anchor="b">
                    <a:lnL>
                      <a:noFill/>
                    </a:lnL>
                    <a:lnR>
                      <a:noFill/>
                    </a:lnR>
                    <a:lnT>
                      <a:noFill/>
                    </a:lnT>
                    <a:lnB>
                      <a:noFill/>
                    </a:lnB>
                  </a:tcPr>
                </a:tc>
                <a:extLst>
                  <a:ext uri="{0D108BD9-81ED-4DB2-BD59-A6C34878D82A}">
                    <a16:rowId xmlns:a16="http://schemas.microsoft.com/office/drawing/2014/main" val="2321685450"/>
                  </a:ext>
                </a:extLst>
              </a:tr>
              <a:tr h="150046">
                <a:tc>
                  <a:txBody>
                    <a:bodyPr/>
                    <a:lstStyle/>
                    <a:p>
                      <a:pPr algn="l" fontAlgn="b"/>
                      <a:r>
                        <a:rPr lang="sl-SI" sz="9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938,96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233%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968914162"/>
                  </a:ext>
                </a:extLst>
              </a:tr>
              <a:tr h="150046">
                <a:tc>
                  <a:txBody>
                    <a:bodyPr/>
                    <a:lstStyle/>
                    <a:p>
                      <a:pPr algn="l" fontAlgn="b"/>
                      <a:r>
                        <a:rPr lang="sl-SI" sz="900" b="0" i="0" u="none" strike="noStrike">
                          <a:solidFill>
                            <a:srgbClr val="000000"/>
                          </a:solidFill>
                          <a:effectLst/>
                          <a:latin typeface="Arial" panose="020B0604020202020204" pitchFamily="34" charset="0"/>
                        </a:rPr>
                        <a:t>[SK-PL] Lemesany - Krosno Iskrz 2 [OPP] [PL] / N-1 Lemesany - Krosno Iskrz 1</a:t>
                      </a:r>
                    </a:p>
                  </a:txBody>
                  <a:tcPr marL="105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15,61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75%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521856543"/>
                  </a:ext>
                </a:extLst>
              </a:tr>
              <a:tr h="150046">
                <a:tc>
                  <a:txBody>
                    <a:bodyPr/>
                    <a:lstStyle/>
                    <a:p>
                      <a:pPr algn="l" fontAlgn="b"/>
                      <a:r>
                        <a:rPr lang="sl-SI" sz="900" b="0" i="0" u="none" strike="noStrike">
                          <a:solidFill>
                            <a:srgbClr val="000000"/>
                          </a:solidFill>
                          <a:effectLst/>
                          <a:latin typeface="Arial" panose="020B0604020202020204" pitchFamily="34" charset="0"/>
                        </a:rPr>
                        <a:t>[D2-D2] Altheim - Sittling 219 [OPP] / N-1 Altheim - Sittling 220</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938,96</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75%</a:t>
                      </a:r>
                    </a:p>
                  </a:txBody>
                  <a:tcPr marL="0" marR="0" marT="0" marB="0" anchor="b">
                    <a:lnL>
                      <a:noFill/>
                    </a:lnL>
                    <a:lnR>
                      <a:noFill/>
                    </a:lnR>
                    <a:lnT>
                      <a:noFill/>
                    </a:lnT>
                    <a:lnB>
                      <a:noFill/>
                    </a:lnB>
                  </a:tcPr>
                </a:tc>
                <a:extLst>
                  <a:ext uri="{0D108BD9-81ED-4DB2-BD59-A6C34878D82A}">
                    <a16:rowId xmlns:a16="http://schemas.microsoft.com/office/drawing/2014/main" val="1909887272"/>
                  </a:ext>
                </a:extLst>
              </a:tr>
              <a:tr h="150046">
                <a:tc>
                  <a:txBody>
                    <a:bodyPr/>
                    <a:lstStyle/>
                    <a:p>
                      <a:pPr algn="l" fontAlgn="b"/>
                      <a:r>
                        <a:rPr lang="sl-SI" sz="900" b="0" i="0" u="none" strike="noStrike">
                          <a:solidFill>
                            <a:srgbClr val="000000"/>
                          </a:solidFill>
                          <a:effectLst/>
                          <a:latin typeface="Arial" panose="020B0604020202020204" pitchFamily="34" charset="0"/>
                        </a:rPr>
                        <a:t>[BE-BE] PST Van Eyck 2 [OPP] / N-1 Achene - Gramme 380.10</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2,61</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84%</a:t>
                      </a:r>
                    </a:p>
                  </a:txBody>
                  <a:tcPr marL="0" marR="0" marT="0" marB="0" anchor="b">
                    <a:lnL>
                      <a:noFill/>
                    </a:lnL>
                    <a:lnR>
                      <a:noFill/>
                    </a:lnR>
                    <a:lnT>
                      <a:noFill/>
                    </a:lnT>
                    <a:lnB>
                      <a:noFill/>
                    </a:lnB>
                  </a:tcPr>
                </a:tc>
                <a:extLst>
                  <a:ext uri="{0D108BD9-81ED-4DB2-BD59-A6C34878D82A}">
                    <a16:rowId xmlns:a16="http://schemas.microsoft.com/office/drawing/2014/main" val="187405714"/>
                  </a:ext>
                </a:extLst>
              </a:tr>
              <a:tr h="150046">
                <a:tc>
                  <a:txBody>
                    <a:bodyPr/>
                    <a:lstStyle/>
                    <a:p>
                      <a:pPr algn="l" fontAlgn="b"/>
                      <a:r>
                        <a:rPr lang="sl-SI" sz="9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1324,48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405%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328168850"/>
                  </a:ext>
                </a:extLst>
              </a:tr>
              <a:tr h="150046">
                <a:tc>
                  <a:txBody>
                    <a:bodyPr/>
                    <a:lstStyle/>
                    <a:p>
                      <a:pPr algn="l" fontAlgn="b"/>
                      <a:r>
                        <a:rPr lang="sl-SI" sz="900" b="0" i="0" u="none" strike="noStrike">
                          <a:solidFill>
                            <a:srgbClr val="000000"/>
                          </a:solidFill>
                          <a:effectLst/>
                          <a:latin typeface="Arial" panose="020B0604020202020204" pitchFamily="34" charset="0"/>
                        </a:rPr>
                        <a:t>[CZ-SK] Liskovec - P. Bystrica [DIR] [CZ] / N-1 Nosovice - Varin</a:t>
                      </a:r>
                    </a:p>
                  </a:txBody>
                  <a:tcPr marL="105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185,45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81%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172479330"/>
                  </a:ext>
                </a:extLst>
              </a:tr>
              <a:tr h="150046">
                <a:tc>
                  <a:txBody>
                    <a:bodyPr/>
                    <a:lstStyle/>
                    <a:p>
                      <a:pPr algn="l" fontAlgn="b"/>
                      <a:r>
                        <a:rPr lang="sl-SI" sz="900" b="0" i="0" u="none" strike="noStrike">
                          <a:solidFill>
                            <a:srgbClr val="000000"/>
                          </a:solidFill>
                          <a:effectLst/>
                          <a:latin typeface="Arial" panose="020B0604020202020204" pitchFamily="34" charset="0"/>
                        </a:rPr>
                        <a:t>[SK-PL] Lemesany - Krosno Iskrz 2 [OPP] [PL] / N-1 Lemesany - Krosno Iskrz 1</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7,21</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76%</a:t>
                      </a:r>
                    </a:p>
                  </a:txBody>
                  <a:tcPr marL="0" marR="0" marT="0" marB="0" anchor="b">
                    <a:lnL>
                      <a:noFill/>
                    </a:lnL>
                    <a:lnR>
                      <a:noFill/>
                    </a:lnR>
                    <a:lnT>
                      <a:noFill/>
                    </a:lnT>
                    <a:lnB>
                      <a:noFill/>
                    </a:lnB>
                  </a:tcPr>
                </a:tc>
                <a:extLst>
                  <a:ext uri="{0D108BD9-81ED-4DB2-BD59-A6C34878D82A}">
                    <a16:rowId xmlns:a16="http://schemas.microsoft.com/office/drawing/2014/main" val="1836901161"/>
                  </a:ext>
                </a:extLst>
              </a:tr>
              <a:tr h="150046">
                <a:tc>
                  <a:txBody>
                    <a:bodyPr/>
                    <a:lstStyle/>
                    <a:p>
                      <a:pPr algn="l" fontAlgn="b"/>
                      <a:r>
                        <a:rPr lang="sl-SI" sz="900" b="0" i="0" u="none" strike="noStrike">
                          <a:solidFill>
                            <a:srgbClr val="000000"/>
                          </a:solidFill>
                          <a:effectLst/>
                          <a:latin typeface="Arial" panose="020B0604020202020204" pitchFamily="34" charset="0"/>
                        </a:rPr>
                        <a:t>[D2-D2] Altheim - Sittling 219 [OPP] / N-1 Altheim - Sittling 220</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1324,48</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72%</a:t>
                      </a:r>
                    </a:p>
                  </a:txBody>
                  <a:tcPr marL="0" marR="0" marT="0" marB="0" anchor="b">
                    <a:lnL>
                      <a:noFill/>
                    </a:lnL>
                    <a:lnR>
                      <a:noFill/>
                    </a:lnR>
                    <a:lnT>
                      <a:noFill/>
                    </a:lnT>
                    <a:lnB>
                      <a:noFill/>
                    </a:lnB>
                  </a:tcPr>
                </a:tc>
                <a:extLst>
                  <a:ext uri="{0D108BD9-81ED-4DB2-BD59-A6C34878D82A}">
                    <a16:rowId xmlns:a16="http://schemas.microsoft.com/office/drawing/2014/main" val="1655249371"/>
                  </a:ext>
                </a:extLst>
              </a:tr>
              <a:tr h="150046">
                <a:tc>
                  <a:txBody>
                    <a:bodyPr/>
                    <a:lstStyle/>
                    <a:p>
                      <a:pPr algn="l" fontAlgn="b"/>
                      <a:r>
                        <a:rPr lang="sl-SI" sz="900" b="0" i="0" u="none" strike="noStrike">
                          <a:solidFill>
                            <a:srgbClr val="000000"/>
                          </a:solidFill>
                          <a:effectLst/>
                          <a:latin typeface="Arial" panose="020B0604020202020204" pitchFamily="34" charset="0"/>
                        </a:rPr>
                        <a:t>[BE-BE] PST Van Eyck 2 [OPP] / N-1 Achene - Gramme 380.10</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1,01</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83%</a:t>
                      </a:r>
                    </a:p>
                  </a:txBody>
                  <a:tcPr marL="0" marR="0" marT="0" marB="0" anchor="b">
                    <a:lnL>
                      <a:noFill/>
                    </a:lnL>
                    <a:lnR>
                      <a:noFill/>
                    </a:lnR>
                    <a:lnT>
                      <a:noFill/>
                    </a:lnT>
                    <a:lnB>
                      <a:noFill/>
                    </a:lnB>
                  </a:tcPr>
                </a:tc>
                <a:extLst>
                  <a:ext uri="{0D108BD9-81ED-4DB2-BD59-A6C34878D82A}">
                    <a16:rowId xmlns:a16="http://schemas.microsoft.com/office/drawing/2014/main" val="3116191744"/>
                  </a:ext>
                </a:extLst>
              </a:tr>
              <a:tr h="150046">
                <a:tc>
                  <a:txBody>
                    <a:bodyPr/>
                    <a:lstStyle/>
                    <a:p>
                      <a:pPr algn="l" fontAlgn="b"/>
                      <a:r>
                        <a:rPr lang="nn-NO" sz="900" b="0" i="0" u="none" strike="noStrike">
                          <a:solidFill>
                            <a:srgbClr val="000000"/>
                          </a:solidFill>
                          <a:effectLst/>
                          <a:latin typeface="Arial" panose="020B0604020202020204" pitchFamily="34" charset="0"/>
                        </a:rPr>
                        <a:t>[BE-BE] PST Van Eyck 2 [OPP] / N-1 PST Zandvliet 2</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2,88</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92%</a:t>
                      </a:r>
                    </a:p>
                  </a:txBody>
                  <a:tcPr marL="0" marR="0" marT="0" marB="0" anchor="b">
                    <a:lnL>
                      <a:noFill/>
                    </a:lnL>
                    <a:lnR>
                      <a:noFill/>
                    </a:lnR>
                    <a:lnT>
                      <a:noFill/>
                    </a:lnT>
                    <a:lnB>
                      <a:noFill/>
                    </a:lnB>
                  </a:tcPr>
                </a:tc>
                <a:extLst>
                  <a:ext uri="{0D108BD9-81ED-4DB2-BD59-A6C34878D82A}">
                    <a16:rowId xmlns:a16="http://schemas.microsoft.com/office/drawing/2014/main" val="1499691475"/>
                  </a:ext>
                </a:extLst>
              </a:tr>
              <a:tr h="150046">
                <a:tc>
                  <a:txBody>
                    <a:bodyPr/>
                    <a:lstStyle/>
                    <a:p>
                      <a:pPr algn="l" fontAlgn="b"/>
                      <a:r>
                        <a:rPr lang="sl-SI" sz="9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1472,67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225%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114547319"/>
                  </a:ext>
                </a:extLst>
              </a:tr>
              <a:tr h="150046">
                <a:tc>
                  <a:txBody>
                    <a:bodyPr/>
                    <a:lstStyle/>
                    <a:p>
                      <a:pPr algn="l" fontAlgn="b"/>
                      <a:r>
                        <a:rPr lang="sl-SI" sz="900" b="0" i="0" u="none" strike="noStrike">
                          <a:solidFill>
                            <a:srgbClr val="000000"/>
                          </a:solidFill>
                          <a:effectLst/>
                          <a:latin typeface="Arial" panose="020B0604020202020204" pitchFamily="34" charset="0"/>
                        </a:rPr>
                        <a:t>[CZ-SK] Liskovec - P. Bystrica [DIR] [CZ] / N-1 Nosovice - Varin</a:t>
                      </a:r>
                    </a:p>
                  </a:txBody>
                  <a:tcPr marL="105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175,53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79%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927151183"/>
                  </a:ext>
                </a:extLst>
              </a:tr>
              <a:tr h="150046">
                <a:tc>
                  <a:txBody>
                    <a:bodyPr/>
                    <a:lstStyle/>
                    <a:p>
                      <a:pPr algn="l" fontAlgn="b"/>
                      <a:r>
                        <a:rPr lang="sl-SI" sz="900" b="0" i="0" u="none" strike="noStrike">
                          <a:solidFill>
                            <a:srgbClr val="000000"/>
                          </a:solidFill>
                          <a:effectLst/>
                          <a:latin typeface="Arial" panose="020B0604020202020204" pitchFamily="34" charset="0"/>
                        </a:rPr>
                        <a:t>[SK-PL] Lemesany - Krosno Iskrz 2 [OPP] [PL] / N-1 Lemesany - Krosno Iskrz 1</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65,68</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76%</a:t>
                      </a:r>
                    </a:p>
                  </a:txBody>
                  <a:tcPr marL="0" marR="0" marT="0" marB="0" anchor="b">
                    <a:lnL>
                      <a:noFill/>
                    </a:lnL>
                    <a:lnR>
                      <a:noFill/>
                    </a:lnR>
                    <a:lnT>
                      <a:noFill/>
                    </a:lnT>
                    <a:lnB>
                      <a:noFill/>
                    </a:lnB>
                  </a:tcPr>
                </a:tc>
                <a:extLst>
                  <a:ext uri="{0D108BD9-81ED-4DB2-BD59-A6C34878D82A}">
                    <a16:rowId xmlns:a16="http://schemas.microsoft.com/office/drawing/2014/main" val="1906572782"/>
                  </a:ext>
                </a:extLst>
              </a:tr>
              <a:tr h="150046">
                <a:tc>
                  <a:txBody>
                    <a:bodyPr/>
                    <a:lstStyle/>
                    <a:p>
                      <a:pPr algn="l" fontAlgn="b"/>
                      <a:r>
                        <a:rPr lang="sl-SI" sz="900" b="0" i="0" u="none" strike="noStrike">
                          <a:solidFill>
                            <a:srgbClr val="000000"/>
                          </a:solidFill>
                          <a:effectLst/>
                          <a:latin typeface="Arial" panose="020B0604020202020204" pitchFamily="34" charset="0"/>
                        </a:rPr>
                        <a:t>[D2-D2] Altheim - Sittling 219 [OPP] / N-1 Altheim - Sittling 220</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1472,67</a:t>
                      </a:r>
                    </a:p>
                  </a:txBody>
                  <a:tcPr marL="0" marR="0" marT="0" marB="0" anchor="b">
                    <a:lnL>
                      <a:noFill/>
                    </a:lnL>
                    <a:lnR>
                      <a:noFill/>
                    </a:lnR>
                    <a:lnT>
                      <a:noFill/>
                    </a:lnT>
                    <a:lnB>
                      <a:noFill/>
                    </a:lnB>
                  </a:tcPr>
                </a:tc>
                <a:tc>
                  <a:txBody>
                    <a:bodyPr/>
                    <a:lstStyle/>
                    <a:p>
                      <a:pPr algn="r" fontAlgn="b"/>
                      <a:r>
                        <a:rPr lang="sl-SI" sz="900" b="0" i="0" u="none" strike="noStrike" dirty="0">
                          <a:solidFill>
                            <a:srgbClr val="000000"/>
                          </a:solidFill>
                          <a:effectLst/>
                          <a:latin typeface="Arial" panose="020B0604020202020204" pitchFamily="34" charset="0"/>
                        </a:rPr>
                        <a:t>69%</a:t>
                      </a:r>
                    </a:p>
                  </a:txBody>
                  <a:tcPr marL="0" marR="0" marT="0" marB="0" anchor="b">
                    <a:lnL>
                      <a:noFill/>
                    </a:lnL>
                    <a:lnR>
                      <a:noFill/>
                    </a:lnR>
                    <a:lnT>
                      <a:noFill/>
                    </a:lnT>
                    <a:lnB>
                      <a:noFill/>
                    </a:lnB>
                  </a:tcPr>
                </a:tc>
                <a:extLst>
                  <a:ext uri="{0D108BD9-81ED-4DB2-BD59-A6C34878D82A}">
                    <a16:rowId xmlns:a16="http://schemas.microsoft.com/office/drawing/2014/main" val="3030339165"/>
                  </a:ext>
                </a:extLst>
              </a:tr>
            </a:tbl>
          </a:graphicData>
        </a:graphic>
      </p:graphicFrame>
    </p:spTree>
    <p:extLst>
      <p:ext uri="{BB962C8B-B14F-4D97-AF65-F5344CB8AC3E}">
        <p14:creationId xmlns:p14="http://schemas.microsoft.com/office/powerpoint/2010/main" val="1021997184"/>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a:t>
            </a:r>
            <a:r>
              <a:rPr lang="en-US" altLang="hu-HU" sz="1400" dirty="0">
                <a:solidFill>
                  <a:srgbClr val="008000"/>
                </a:solidFill>
              </a:rPr>
              <a:t>1001 (part II)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5" name="Table 4">
            <a:extLst>
              <a:ext uri="{FF2B5EF4-FFF2-40B4-BE49-F238E27FC236}">
                <a16:creationId xmlns:a16="http://schemas.microsoft.com/office/drawing/2014/main" id="{029267CF-BA9B-415D-91D8-02E9A7A71952}"/>
              </a:ext>
            </a:extLst>
          </p:cNvPr>
          <p:cNvGraphicFramePr>
            <a:graphicFrameLocks noGrp="1"/>
          </p:cNvGraphicFramePr>
          <p:nvPr>
            <p:extLst>
              <p:ext uri="{D42A27DB-BD31-4B8C-83A1-F6EECF244321}">
                <p14:modId xmlns:p14="http://schemas.microsoft.com/office/powerpoint/2010/main" val="1660260202"/>
              </p:ext>
            </p:extLst>
          </p:nvPr>
        </p:nvGraphicFramePr>
        <p:xfrm>
          <a:off x="1343770" y="1079496"/>
          <a:ext cx="6544136" cy="5090709"/>
        </p:xfrm>
        <a:graphic>
          <a:graphicData uri="http://schemas.openxmlformats.org/drawingml/2006/table">
            <a:tbl>
              <a:tblPr/>
              <a:tblGrid>
                <a:gridCol w="5084581">
                  <a:extLst>
                    <a:ext uri="{9D8B030D-6E8A-4147-A177-3AD203B41FA5}">
                      <a16:colId xmlns:a16="http://schemas.microsoft.com/office/drawing/2014/main" val="4150477870"/>
                    </a:ext>
                  </a:extLst>
                </a:gridCol>
                <a:gridCol w="1077709">
                  <a:extLst>
                    <a:ext uri="{9D8B030D-6E8A-4147-A177-3AD203B41FA5}">
                      <a16:colId xmlns:a16="http://schemas.microsoft.com/office/drawing/2014/main" val="2253236757"/>
                    </a:ext>
                  </a:extLst>
                </a:gridCol>
                <a:gridCol w="381846">
                  <a:extLst>
                    <a:ext uri="{9D8B030D-6E8A-4147-A177-3AD203B41FA5}">
                      <a16:colId xmlns:a16="http://schemas.microsoft.com/office/drawing/2014/main" val="890109389"/>
                    </a:ext>
                  </a:extLst>
                </a:gridCol>
              </a:tblGrid>
              <a:tr h="130531">
                <a:tc>
                  <a:txBody>
                    <a:bodyPr/>
                    <a:lstStyle/>
                    <a:p>
                      <a:pPr algn="l" fontAlgn="b"/>
                      <a:r>
                        <a:rPr lang="sl-SI" sz="7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1047,98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229%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548071560"/>
                  </a:ext>
                </a:extLst>
              </a:tr>
              <a:tr h="130531">
                <a:tc>
                  <a:txBody>
                    <a:bodyPr/>
                    <a:lstStyle/>
                    <a:p>
                      <a:pPr algn="l" fontAlgn="b"/>
                      <a:r>
                        <a:rPr lang="sl-SI" sz="700" b="0" i="0" u="none" strike="noStrike">
                          <a:solidFill>
                            <a:srgbClr val="000000"/>
                          </a:solidFill>
                          <a:effectLst/>
                          <a:latin typeface="Arial" panose="020B0604020202020204" pitchFamily="34" charset="0"/>
                        </a:rPr>
                        <a:t>[SK-PL] Lemesany - Krosno Iskrz 2 [OPP] [PL] / N-1 Lemesany - Krosno Iskrz 1</a:t>
                      </a:r>
                    </a:p>
                  </a:txBody>
                  <a:tcPr marL="7875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62,17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72%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667093513"/>
                  </a:ext>
                </a:extLst>
              </a:tr>
              <a:tr h="130531">
                <a:tc>
                  <a:txBody>
                    <a:bodyPr/>
                    <a:lstStyle/>
                    <a:p>
                      <a:pPr algn="l" fontAlgn="b"/>
                      <a:r>
                        <a:rPr lang="sl-SI" sz="700" b="0" i="0" u="none" strike="noStrike">
                          <a:solidFill>
                            <a:srgbClr val="000000"/>
                          </a:solidFill>
                          <a:effectLst/>
                          <a:latin typeface="Arial" panose="020B0604020202020204" pitchFamily="34" charset="0"/>
                        </a:rPr>
                        <a:t>[D2-D2] Altheim - Sittling 219 [OPP] / N-1 Altheim - Sittling 220</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1047,98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64%</a:t>
                      </a:r>
                    </a:p>
                  </a:txBody>
                  <a:tcPr marL="0" marR="0" marT="0" marB="0" anchor="b">
                    <a:lnL>
                      <a:noFill/>
                    </a:lnL>
                    <a:lnR>
                      <a:noFill/>
                    </a:lnR>
                    <a:lnT>
                      <a:noFill/>
                    </a:lnT>
                    <a:lnB>
                      <a:noFill/>
                    </a:lnB>
                  </a:tcPr>
                </a:tc>
                <a:extLst>
                  <a:ext uri="{0D108BD9-81ED-4DB2-BD59-A6C34878D82A}">
                    <a16:rowId xmlns:a16="http://schemas.microsoft.com/office/drawing/2014/main" val="869864092"/>
                  </a:ext>
                </a:extLst>
              </a:tr>
              <a:tr h="130531">
                <a:tc>
                  <a:txBody>
                    <a:bodyPr/>
                    <a:lstStyle/>
                    <a:p>
                      <a:pPr algn="l" fontAlgn="b"/>
                      <a:r>
                        <a:rPr lang="sl-SI" sz="700" b="0" i="0" u="none" strike="noStrike">
                          <a:solidFill>
                            <a:srgbClr val="000000"/>
                          </a:solidFill>
                          <a:effectLst/>
                          <a:latin typeface="Arial" panose="020B0604020202020204" pitchFamily="34" charset="0"/>
                        </a:rPr>
                        <a:t>[D4-CH] Kuehmoos - Laufenburg br (Heimbach) [DIR] [D4] / N-1 Kuehmoos - Laufenburg ge (Seelbach)</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306,25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3762961511"/>
                  </a:ext>
                </a:extLst>
              </a:tr>
              <a:tr h="130531">
                <a:tc>
                  <a:txBody>
                    <a:bodyPr/>
                    <a:lstStyle/>
                    <a:p>
                      <a:pPr algn="l" fontAlgn="b"/>
                      <a:r>
                        <a:rPr lang="en-US" sz="700" b="0" i="0" u="none" strike="noStrike">
                          <a:solidFill>
                            <a:srgbClr val="000000"/>
                          </a:solidFill>
                          <a:effectLst/>
                          <a:latin typeface="Arial" panose="020B0604020202020204" pitchFamily="34" charset="0"/>
                        </a:rPr>
                        <a:t>[BE-BE] Achene - Gramme 380.10 [OPP] / N-1 Avelgem - Avelin 380.80</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30,91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68%</a:t>
                      </a:r>
                    </a:p>
                  </a:txBody>
                  <a:tcPr marL="0" marR="0" marT="0" marB="0" anchor="b">
                    <a:lnL>
                      <a:noFill/>
                    </a:lnL>
                    <a:lnR>
                      <a:noFill/>
                    </a:lnR>
                    <a:lnT>
                      <a:noFill/>
                    </a:lnT>
                    <a:lnB>
                      <a:noFill/>
                    </a:lnB>
                  </a:tcPr>
                </a:tc>
                <a:extLst>
                  <a:ext uri="{0D108BD9-81ED-4DB2-BD59-A6C34878D82A}">
                    <a16:rowId xmlns:a16="http://schemas.microsoft.com/office/drawing/2014/main" val="4064568825"/>
                  </a:ext>
                </a:extLst>
              </a:tr>
              <a:tr h="130531">
                <a:tc>
                  <a:txBody>
                    <a:bodyPr/>
                    <a:lstStyle/>
                    <a:p>
                      <a:pPr algn="l" fontAlgn="b"/>
                      <a:r>
                        <a:rPr lang="sl-SI" sz="7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874,35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341%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397509095"/>
                  </a:ext>
                </a:extLst>
              </a:tr>
              <a:tr h="130531">
                <a:tc>
                  <a:txBody>
                    <a:bodyPr/>
                    <a:lstStyle/>
                    <a:p>
                      <a:pPr algn="l" fontAlgn="b"/>
                      <a:r>
                        <a:rPr lang="pt-BR" sz="700" b="0" i="0" u="none" strike="noStrike">
                          <a:solidFill>
                            <a:srgbClr val="000000"/>
                          </a:solidFill>
                          <a:effectLst/>
                          <a:latin typeface="Arial" panose="020B0604020202020204" pitchFamily="34" charset="0"/>
                        </a:rPr>
                        <a:t>[HR-SI] 220kV Pehlin - Divaca [OPP] [HR] / N-1 Melina - Divaca</a:t>
                      </a:r>
                    </a:p>
                  </a:txBody>
                  <a:tcPr marL="7875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1,83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108%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538083883"/>
                  </a:ext>
                </a:extLst>
              </a:tr>
              <a:tr h="130531">
                <a:tc>
                  <a:txBody>
                    <a:bodyPr/>
                    <a:lstStyle/>
                    <a:p>
                      <a:pPr algn="l" fontAlgn="b"/>
                      <a:r>
                        <a:rPr lang="sl-SI" sz="700" b="0" i="0" u="none" strike="noStrike">
                          <a:solidFill>
                            <a:srgbClr val="000000"/>
                          </a:solidFill>
                          <a:effectLst/>
                          <a:latin typeface="Arial" panose="020B0604020202020204" pitchFamily="34" charset="0"/>
                        </a:rPr>
                        <a:t>[SK-PL] Lemesany - Krosno Iskrz 2 [OPP] [PL] / N-1 Lemesany - Krosno Iskrz 1</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89,2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77%</a:t>
                      </a:r>
                    </a:p>
                  </a:txBody>
                  <a:tcPr marL="0" marR="0" marT="0" marB="0" anchor="b">
                    <a:lnL>
                      <a:noFill/>
                    </a:lnL>
                    <a:lnR>
                      <a:noFill/>
                    </a:lnR>
                    <a:lnT>
                      <a:noFill/>
                    </a:lnT>
                    <a:lnB>
                      <a:noFill/>
                    </a:lnB>
                  </a:tcPr>
                </a:tc>
                <a:extLst>
                  <a:ext uri="{0D108BD9-81ED-4DB2-BD59-A6C34878D82A}">
                    <a16:rowId xmlns:a16="http://schemas.microsoft.com/office/drawing/2014/main" val="3873508679"/>
                  </a:ext>
                </a:extLst>
              </a:tr>
              <a:tr h="130531">
                <a:tc>
                  <a:txBody>
                    <a:bodyPr/>
                    <a:lstStyle/>
                    <a:p>
                      <a:pPr algn="l" fontAlgn="b"/>
                      <a:r>
                        <a:rPr lang="sl-SI" sz="700" b="0" i="0" u="none" strike="noStrike">
                          <a:solidFill>
                            <a:srgbClr val="000000"/>
                          </a:solidFill>
                          <a:effectLst/>
                          <a:latin typeface="Arial" panose="020B0604020202020204" pitchFamily="34" charset="0"/>
                        </a:rPr>
                        <a:t>[D2-D2] Altheim - Sittling 220 [OPP] / N-1 St. Peter - Pleinting 258</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874,35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53%</a:t>
                      </a:r>
                    </a:p>
                  </a:txBody>
                  <a:tcPr marL="0" marR="0" marT="0" marB="0" anchor="b">
                    <a:lnL>
                      <a:noFill/>
                    </a:lnL>
                    <a:lnR>
                      <a:noFill/>
                    </a:lnR>
                    <a:lnT>
                      <a:noFill/>
                    </a:lnT>
                    <a:lnB>
                      <a:noFill/>
                    </a:lnB>
                  </a:tcPr>
                </a:tc>
                <a:extLst>
                  <a:ext uri="{0D108BD9-81ED-4DB2-BD59-A6C34878D82A}">
                    <a16:rowId xmlns:a16="http://schemas.microsoft.com/office/drawing/2014/main" val="1242007222"/>
                  </a:ext>
                </a:extLst>
              </a:tr>
              <a:tr h="130531">
                <a:tc>
                  <a:txBody>
                    <a:bodyPr/>
                    <a:lstStyle/>
                    <a:p>
                      <a:pPr algn="l" fontAlgn="b"/>
                      <a:r>
                        <a:rPr lang="sl-SI" sz="700" b="0" i="0" u="none" strike="noStrike">
                          <a:solidFill>
                            <a:srgbClr val="000000"/>
                          </a:solidFill>
                          <a:effectLst/>
                          <a:latin typeface="Arial" panose="020B0604020202020204" pitchFamily="34" charset="0"/>
                        </a:rPr>
                        <a:t>[D4-D4] PST Buers BMT37 [OPP] / N-1 Buers - Westtirol ws (421)</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484,9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18%</a:t>
                      </a:r>
                    </a:p>
                  </a:txBody>
                  <a:tcPr marL="0" marR="0" marT="0" marB="0" anchor="b">
                    <a:lnL>
                      <a:noFill/>
                    </a:lnL>
                    <a:lnR>
                      <a:noFill/>
                    </a:lnR>
                    <a:lnT>
                      <a:noFill/>
                    </a:lnT>
                    <a:lnB>
                      <a:noFill/>
                    </a:lnB>
                  </a:tcPr>
                </a:tc>
                <a:extLst>
                  <a:ext uri="{0D108BD9-81ED-4DB2-BD59-A6C34878D82A}">
                    <a16:rowId xmlns:a16="http://schemas.microsoft.com/office/drawing/2014/main" val="248590534"/>
                  </a:ext>
                </a:extLst>
              </a:tr>
              <a:tr h="130531">
                <a:tc>
                  <a:txBody>
                    <a:bodyPr/>
                    <a:lstStyle/>
                    <a:p>
                      <a:pPr algn="l" fontAlgn="b"/>
                      <a:r>
                        <a:rPr lang="sl-SI" sz="700" b="0" i="0" u="none" strike="noStrike">
                          <a:solidFill>
                            <a:srgbClr val="000000"/>
                          </a:solidFill>
                          <a:effectLst/>
                          <a:latin typeface="Arial" panose="020B0604020202020204" pitchFamily="34" charset="0"/>
                        </a:rPr>
                        <a:t>[D7-D7] Niederstedem  - Y Dahlem SELHN W [OPP] / N-1 Dahlem - Rommersheim SELHN O</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99,46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087308476"/>
                  </a:ext>
                </a:extLst>
              </a:tr>
              <a:tr h="130531">
                <a:tc>
                  <a:txBody>
                    <a:bodyPr/>
                    <a:lstStyle/>
                    <a:p>
                      <a:pPr algn="l" fontAlgn="b"/>
                      <a:r>
                        <a:rPr lang="en-US" sz="700" b="0" i="0" u="none" strike="noStrike">
                          <a:solidFill>
                            <a:srgbClr val="000000"/>
                          </a:solidFill>
                          <a:effectLst/>
                          <a:latin typeface="Arial" panose="020B0604020202020204" pitchFamily="34" charset="0"/>
                        </a:rPr>
                        <a:t>[BE-BE] Achene - Gramme 380.10 [OPP] / N-1 Avelgem - Avelin 380.80</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102,75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66%</a:t>
                      </a:r>
                    </a:p>
                  </a:txBody>
                  <a:tcPr marL="0" marR="0" marT="0" marB="0" anchor="b">
                    <a:lnL>
                      <a:noFill/>
                    </a:lnL>
                    <a:lnR>
                      <a:noFill/>
                    </a:lnR>
                    <a:lnT>
                      <a:noFill/>
                    </a:lnT>
                    <a:lnB>
                      <a:noFill/>
                    </a:lnB>
                  </a:tcPr>
                </a:tc>
                <a:extLst>
                  <a:ext uri="{0D108BD9-81ED-4DB2-BD59-A6C34878D82A}">
                    <a16:rowId xmlns:a16="http://schemas.microsoft.com/office/drawing/2014/main" val="2388943786"/>
                  </a:ext>
                </a:extLst>
              </a:tr>
              <a:tr h="130531">
                <a:tc>
                  <a:txBody>
                    <a:bodyPr/>
                    <a:lstStyle/>
                    <a:p>
                      <a:pPr algn="l" fontAlgn="b"/>
                      <a:r>
                        <a:rPr lang="sl-SI" sz="700" b="1" i="0" u="none" strike="noStrike">
                          <a:solidFill>
                            <a:srgbClr val="000000"/>
                          </a:solidFill>
                          <a:effectLst/>
                          <a:latin typeface="Arial" panose="020B0604020202020204" pitchFamily="34" charset="0"/>
                        </a:rPr>
                        <a:t>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565,96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242%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529834429"/>
                  </a:ext>
                </a:extLst>
              </a:tr>
              <a:tr h="130531">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7875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564,94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733664550"/>
                  </a:ext>
                </a:extLst>
              </a:tr>
              <a:tr h="130531">
                <a:tc>
                  <a:txBody>
                    <a:bodyPr/>
                    <a:lstStyle/>
                    <a:p>
                      <a:pPr algn="l" fontAlgn="b"/>
                      <a:r>
                        <a:rPr lang="sl-SI" sz="700" b="0" i="0" u="none" strike="noStrike">
                          <a:solidFill>
                            <a:srgbClr val="000000"/>
                          </a:solidFill>
                          <a:effectLst/>
                          <a:latin typeface="Arial" panose="020B0604020202020204" pitchFamily="34" charset="0"/>
                        </a:rPr>
                        <a:t>[SK-PL] Lemesany - Krosno Iskrz 2 [OPP] [PL] / N-1 Lemesany - Krosno Iskrz 1</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97,18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73%</a:t>
                      </a:r>
                    </a:p>
                  </a:txBody>
                  <a:tcPr marL="0" marR="0" marT="0" marB="0" anchor="b">
                    <a:lnL>
                      <a:noFill/>
                    </a:lnL>
                    <a:lnR>
                      <a:noFill/>
                    </a:lnR>
                    <a:lnT>
                      <a:noFill/>
                    </a:lnT>
                    <a:lnB>
                      <a:noFill/>
                    </a:lnB>
                  </a:tcPr>
                </a:tc>
                <a:extLst>
                  <a:ext uri="{0D108BD9-81ED-4DB2-BD59-A6C34878D82A}">
                    <a16:rowId xmlns:a16="http://schemas.microsoft.com/office/drawing/2014/main" val="2595206843"/>
                  </a:ext>
                </a:extLst>
              </a:tr>
              <a:tr h="130531">
                <a:tc>
                  <a:txBody>
                    <a:bodyPr/>
                    <a:lstStyle/>
                    <a:p>
                      <a:pPr algn="l" fontAlgn="b"/>
                      <a:r>
                        <a:rPr lang="sl-SI" sz="700" b="0" i="0" u="none" strike="noStrike">
                          <a:solidFill>
                            <a:srgbClr val="000000"/>
                          </a:solidFill>
                          <a:effectLst/>
                          <a:latin typeface="Arial" panose="020B0604020202020204" pitchFamily="34" charset="0"/>
                        </a:rPr>
                        <a:t>[D4-D4] PST Buers BMT37 [OPP] / N-1 Buers - Westtirol ws (421)</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565,96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18%</a:t>
                      </a:r>
                    </a:p>
                  </a:txBody>
                  <a:tcPr marL="0" marR="0" marT="0" marB="0" anchor="b">
                    <a:lnL>
                      <a:noFill/>
                    </a:lnL>
                    <a:lnR>
                      <a:noFill/>
                    </a:lnR>
                    <a:lnT>
                      <a:noFill/>
                    </a:lnT>
                    <a:lnB>
                      <a:noFill/>
                    </a:lnB>
                  </a:tcPr>
                </a:tc>
                <a:extLst>
                  <a:ext uri="{0D108BD9-81ED-4DB2-BD59-A6C34878D82A}">
                    <a16:rowId xmlns:a16="http://schemas.microsoft.com/office/drawing/2014/main" val="1067950133"/>
                  </a:ext>
                </a:extLst>
              </a:tr>
              <a:tr h="130531">
                <a:tc>
                  <a:txBody>
                    <a:bodyPr/>
                    <a:lstStyle/>
                    <a:p>
                      <a:pPr algn="l" fontAlgn="b"/>
                      <a:r>
                        <a:rPr lang="sl-SI" sz="700" b="0" i="0" u="none" strike="noStrike">
                          <a:solidFill>
                            <a:srgbClr val="000000"/>
                          </a:solidFill>
                          <a:effectLst/>
                          <a:latin typeface="Arial" panose="020B0604020202020204" pitchFamily="34" charset="0"/>
                        </a:rPr>
                        <a:t>[D7-D7] Niederstedem  - Y Dahlem SELHN W [OPP] / N-1 Dahlem - Rommersheim SELHN O</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102,68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3741330009"/>
                  </a:ext>
                </a:extLst>
              </a:tr>
              <a:tr h="130531">
                <a:tc>
                  <a:txBody>
                    <a:bodyPr/>
                    <a:lstStyle/>
                    <a:p>
                      <a:pPr algn="l" fontAlgn="b"/>
                      <a:r>
                        <a:rPr lang="en-US" sz="700" b="0" i="0" u="none" strike="noStrike">
                          <a:solidFill>
                            <a:srgbClr val="000000"/>
                          </a:solidFill>
                          <a:effectLst/>
                          <a:latin typeface="Arial" panose="020B0604020202020204" pitchFamily="34" charset="0"/>
                        </a:rPr>
                        <a:t>[BE-BE] Achene - Gramme 380.10 [OPP] / N-1 Avelgem - Avelin 380.80</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117,93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62%</a:t>
                      </a:r>
                    </a:p>
                  </a:txBody>
                  <a:tcPr marL="0" marR="0" marT="0" marB="0" anchor="b">
                    <a:lnL>
                      <a:noFill/>
                    </a:lnL>
                    <a:lnR>
                      <a:noFill/>
                    </a:lnR>
                    <a:lnT>
                      <a:noFill/>
                    </a:lnT>
                    <a:lnB>
                      <a:noFill/>
                    </a:lnB>
                  </a:tcPr>
                </a:tc>
                <a:extLst>
                  <a:ext uri="{0D108BD9-81ED-4DB2-BD59-A6C34878D82A}">
                    <a16:rowId xmlns:a16="http://schemas.microsoft.com/office/drawing/2014/main" val="3919448498"/>
                  </a:ext>
                </a:extLst>
              </a:tr>
              <a:tr h="130531">
                <a:tc>
                  <a:txBody>
                    <a:bodyPr/>
                    <a:lstStyle/>
                    <a:p>
                      <a:pPr algn="l" fontAlgn="b"/>
                      <a:r>
                        <a:rPr lang="sl-SI" sz="7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803,83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353%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775073882"/>
                  </a:ext>
                </a:extLst>
              </a:tr>
              <a:tr h="130531">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7875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803,83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226022930"/>
                  </a:ext>
                </a:extLst>
              </a:tr>
              <a:tr h="130531">
                <a:tc>
                  <a:txBody>
                    <a:bodyPr/>
                    <a:lstStyle/>
                    <a:p>
                      <a:pPr algn="l" fontAlgn="b"/>
                      <a:r>
                        <a:rPr lang="sl-SI" sz="700" b="0" i="0" u="none" strike="noStrike">
                          <a:solidFill>
                            <a:srgbClr val="000000"/>
                          </a:solidFill>
                          <a:effectLst/>
                          <a:latin typeface="Arial" panose="020B0604020202020204" pitchFamily="34" charset="0"/>
                        </a:rPr>
                        <a:t>[CZ-SK] Liskovec - P. Bystrica [DIR] [CZ] / N-1 Nosovice - Varin</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135,13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77%</a:t>
                      </a:r>
                    </a:p>
                  </a:txBody>
                  <a:tcPr marL="0" marR="0" marT="0" marB="0" anchor="b">
                    <a:lnL>
                      <a:noFill/>
                    </a:lnL>
                    <a:lnR>
                      <a:noFill/>
                    </a:lnR>
                    <a:lnT>
                      <a:noFill/>
                    </a:lnT>
                    <a:lnB>
                      <a:noFill/>
                    </a:lnB>
                  </a:tcPr>
                </a:tc>
                <a:extLst>
                  <a:ext uri="{0D108BD9-81ED-4DB2-BD59-A6C34878D82A}">
                    <a16:rowId xmlns:a16="http://schemas.microsoft.com/office/drawing/2014/main" val="1101426885"/>
                  </a:ext>
                </a:extLst>
              </a:tr>
              <a:tr h="130531">
                <a:tc>
                  <a:txBody>
                    <a:bodyPr/>
                    <a:lstStyle/>
                    <a:p>
                      <a:pPr algn="l" fontAlgn="b"/>
                      <a:r>
                        <a:rPr lang="sl-SI" sz="700" b="0" i="0" u="none" strike="noStrike">
                          <a:solidFill>
                            <a:srgbClr val="000000"/>
                          </a:solidFill>
                          <a:effectLst/>
                          <a:latin typeface="Arial" panose="020B0604020202020204" pitchFamily="34" charset="0"/>
                        </a:rPr>
                        <a:t>[SK-PL] Lemesany - Krosno Iskrz 2 [OPP] [PL] / N-1 Lemesany - Krosno Iskrz 1</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53,63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74%</a:t>
                      </a:r>
                    </a:p>
                  </a:txBody>
                  <a:tcPr marL="0" marR="0" marT="0" marB="0" anchor="b">
                    <a:lnL>
                      <a:noFill/>
                    </a:lnL>
                    <a:lnR>
                      <a:noFill/>
                    </a:lnR>
                    <a:lnT>
                      <a:noFill/>
                    </a:lnT>
                    <a:lnB>
                      <a:noFill/>
                    </a:lnB>
                  </a:tcPr>
                </a:tc>
                <a:extLst>
                  <a:ext uri="{0D108BD9-81ED-4DB2-BD59-A6C34878D82A}">
                    <a16:rowId xmlns:a16="http://schemas.microsoft.com/office/drawing/2014/main" val="1861214916"/>
                  </a:ext>
                </a:extLst>
              </a:tr>
              <a:tr h="130531">
                <a:tc>
                  <a:txBody>
                    <a:bodyPr/>
                    <a:lstStyle/>
                    <a:p>
                      <a:pPr algn="l" fontAlgn="b"/>
                      <a:r>
                        <a:rPr lang="sl-SI" sz="700" b="0" i="0" u="none" strike="noStrike">
                          <a:solidFill>
                            <a:srgbClr val="000000"/>
                          </a:solidFill>
                          <a:effectLst/>
                          <a:latin typeface="Arial" panose="020B0604020202020204" pitchFamily="34" charset="0"/>
                        </a:rPr>
                        <a:t>[D4-D4] PST Buers BMT37 [OPP] / N-1 Buers - Westtirol ws (421)</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763,16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18%</a:t>
                      </a:r>
                    </a:p>
                  </a:txBody>
                  <a:tcPr marL="0" marR="0" marT="0" marB="0" anchor="b">
                    <a:lnL>
                      <a:noFill/>
                    </a:lnL>
                    <a:lnR>
                      <a:noFill/>
                    </a:lnR>
                    <a:lnT>
                      <a:noFill/>
                    </a:lnT>
                    <a:lnB>
                      <a:noFill/>
                    </a:lnB>
                  </a:tcPr>
                </a:tc>
                <a:extLst>
                  <a:ext uri="{0D108BD9-81ED-4DB2-BD59-A6C34878D82A}">
                    <a16:rowId xmlns:a16="http://schemas.microsoft.com/office/drawing/2014/main" val="416358602"/>
                  </a:ext>
                </a:extLst>
              </a:tr>
              <a:tr h="130531">
                <a:tc>
                  <a:txBody>
                    <a:bodyPr/>
                    <a:lstStyle/>
                    <a:p>
                      <a:pPr algn="l" fontAlgn="b"/>
                      <a:r>
                        <a:rPr lang="sl-SI" sz="700" b="0" i="0" u="none" strike="noStrike">
                          <a:solidFill>
                            <a:srgbClr val="000000"/>
                          </a:solidFill>
                          <a:effectLst/>
                          <a:latin typeface="Arial" panose="020B0604020202020204" pitchFamily="34" charset="0"/>
                        </a:rPr>
                        <a:t>[D7-D7] Niederstedem  - Y Dahlem SELHN W [OPP] / N-1 Dahlem - Rommersheim SELHN O</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153,8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3213675115"/>
                  </a:ext>
                </a:extLst>
              </a:tr>
              <a:tr h="130531">
                <a:tc>
                  <a:txBody>
                    <a:bodyPr/>
                    <a:lstStyle/>
                    <a:p>
                      <a:pPr algn="l" fontAlgn="b"/>
                      <a:r>
                        <a:rPr lang="en-US" sz="700" b="0" i="0" u="none" strike="noStrike">
                          <a:solidFill>
                            <a:srgbClr val="000000"/>
                          </a:solidFill>
                          <a:effectLst/>
                          <a:latin typeface="Arial" panose="020B0604020202020204" pitchFamily="34" charset="0"/>
                        </a:rPr>
                        <a:t>[BE-BE] Achene - Gramme 380.10 [OPP] / N-1 Avelgem - Avelin 380.80</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161,06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69%</a:t>
                      </a:r>
                    </a:p>
                  </a:txBody>
                  <a:tcPr marL="0" marR="0" marT="0" marB="0" anchor="b">
                    <a:lnL>
                      <a:noFill/>
                    </a:lnL>
                    <a:lnR>
                      <a:noFill/>
                    </a:lnR>
                    <a:lnT>
                      <a:noFill/>
                    </a:lnT>
                    <a:lnB>
                      <a:noFill/>
                    </a:lnB>
                  </a:tcPr>
                </a:tc>
                <a:extLst>
                  <a:ext uri="{0D108BD9-81ED-4DB2-BD59-A6C34878D82A}">
                    <a16:rowId xmlns:a16="http://schemas.microsoft.com/office/drawing/2014/main" val="57877698"/>
                  </a:ext>
                </a:extLst>
              </a:tr>
              <a:tr h="130531">
                <a:tc>
                  <a:txBody>
                    <a:bodyPr/>
                    <a:lstStyle/>
                    <a:p>
                      <a:pPr algn="l" fontAlgn="b"/>
                      <a:r>
                        <a:rPr lang="pt-BR" sz="700" b="0" i="0" u="none" strike="noStrike">
                          <a:solidFill>
                            <a:srgbClr val="000000"/>
                          </a:solidFill>
                          <a:effectLst/>
                          <a:latin typeface="Arial" panose="020B0604020202020204" pitchFamily="34" charset="0"/>
                        </a:rPr>
                        <a:t>[RO-RO] Baru Mare - Hasdat [DIR] / N-1 Sibiu Sud - Mintia</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8,06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629434706"/>
                  </a:ext>
                </a:extLst>
              </a:tr>
              <a:tr h="130531">
                <a:tc>
                  <a:txBody>
                    <a:bodyPr/>
                    <a:lstStyle/>
                    <a:p>
                      <a:pPr algn="l" fontAlgn="b"/>
                      <a:r>
                        <a:rPr lang="sl-SI" sz="7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1009,74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292%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039279641"/>
                  </a:ext>
                </a:extLst>
              </a:tr>
              <a:tr h="130531">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7875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1009,74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101678354"/>
                  </a:ext>
                </a:extLst>
              </a:tr>
              <a:tr h="130531">
                <a:tc>
                  <a:txBody>
                    <a:bodyPr/>
                    <a:lstStyle/>
                    <a:p>
                      <a:pPr algn="l" fontAlgn="b"/>
                      <a:r>
                        <a:rPr lang="sl-SI" sz="700" b="0" i="0" u="none" strike="noStrike">
                          <a:solidFill>
                            <a:srgbClr val="000000"/>
                          </a:solidFill>
                          <a:effectLst/>
                          <a:latin typeface="Arial" panose="020B0604020202020204" pitchFamily="34" charset="0"/>
                        </a:rPr>
                        <a:t>[CZ-SK] Liskovec - P. Bystrica [DIR] [CZ] / N-1 Nosovice - Varin</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63,81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80%</a:t>
                      </a:r>
                    </a:p>
                  </a:txBody>
                  <a:tcPr marL="0" marR="0" marT="0" marB="0" anchor="b">
                    <a:lnL>
                      <a:noFill/>
                    </a:lnL>
                    <a:lnR>
                      <a:noFill/>
                    </a:lnR>
                    <a:lnT>
                      <a:noFill/>
                    </a:lnT>
                    <a:lnB>
                      <a:noFill/>
                    </a:lnB>
                  </a:tcPr>
                </a:tc>
                <a:extLst>
                  <a:ext uri="{0D108BD9-81ED-4DB2-BD59-A6C34878D82A}">
                    <a16:rowId xmlns:a16="http://schemas.microsoft.com/office/drawing/2014/main" val="3677531367"/>
                  </a:ext>
                </a:extLst>
              </a:tr>
              <a:tr h="130531">
                <a:tc>
                  <a:txBody>
                    <a:bodyPr/>
                    <a:lstStyle/>
                    <a:p>
                      <a:pPr algn="l" fontAlgn="b"/>
                      <a:r>
                        <a:rPr lang="sl-SI" sz="700" b="0" i="0" u="none" strike="noStrike">
                          <a:solidFill>
                            <a:srgbClr val="000000"/>
                          </a:solidFill>
                          <a:effectLst/>
                          <a:latin typeface="Arial" panose="020B0604020202020204" pitchFamily="34" charset="0"/>
                        </a:rPr>
                        <a:t>[D4-D4] PST Buers BMT37 [OPP] / N-1 Buers - Westtirol ws (421)</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992,27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18%</a:t>
                      </a:r>
                    </a:p>
                  </a:txBody>
                  <a:tcPr marL="0" marR="0" marT="0" marB="0" anchor="b">
                    <a:lnL>
                      <a:noFill/>
                    </a:lnL>
                    <a:lnR>
                      <a:noFill/>
                    </a:lnR>
                    <a:lnT>
                      <a:noFill/>
                    </a:lnT>
                    <a:lnB>
                      <a:noFill/>
                    </a:lnB>
                  </a:tcPr>
                </a:tc>
                <a:extLst>
                  <a:ext uri="{0D108BD9-81ED-4DB2-BD59-A6C34878D82A}">
                    <a16:rowId xmlns:a16="http://schemas.microsoft.com/office/drawing/2014/main" val="845898125"/>
                  </a:ext>
                </a:extLst>
              </a:tr>
              <a:tr h="130531">
                <a:tc>
                  <a:txBody>
                    <a:bodyPr/>
                    <a:lstStyle/>
                    <a:p>
                      <a:pPr algn="l" fontAlgn="b"/>
                      <a:r>
                        <a:rPr lang="sl-SI" sz="700" b="0" i="0" u="none" strike="noStrike">
                          <a:solidFill>
                            <a:srgbClr val="000000"/>
                          </a:solidFill>
                          <a:effectLst/>
                          <a:latin typeface="Arial" panose="020B0604020202020204" pitchFamily="34" charset="0"/>
                        </a:rPr>
                        <a:t>[D7-D7] Niederstedem  - Y Dahlem SELHN W [OPP] / N-1 Dahlem - Rommersheim SELHN O</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166,42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160435244"/>
                  </a:ext>
                </a:extLst>
              </a:tr>
              <a:tr h="130531">
                <a:tc>
                  <a:txBody>
                    <a:bodyPr/>
                    <a:lstStyle/>
                    <a:p>
                      <a:pPr algn="l" fontAlgn="b"/>
                      <a:r>
                        <a:rPr lang="en-US" sz="700" b="0" i="0" u="none" strike="noStrike">
                          <a:solidFill>
                            <a:srgbClr val="000000"/>
                          </a:solidFill>
                          <a:effectLst/>
                          <a:latin typeface="Arial" panose="020B0604020202020204" pitchFamily="34" charset="0"/>
                        </a:rPr>
                        <a:t>[BE-BE] Achene - Gramme 380.10 [OPP] / N-1 Avelgem - Avelin 380.80</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191,78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75%</a:t>
                      </a:r>
                    </a:p>
                  </a:txBody>
                  <a:tcPr marL="0" marR="0" marT="0" marB="0" anchor="b">
                    <a:lnL>
                      <a:noFill/>
                    </a:lnL>
                    <a:lnR>
                      <a:noFill/>
                    </a:lnR>
                    <a:lnT>
                      <a:noFill/>
                    </a:lnT>
                    <a:lnB>
                      <a:noFill/>
                    </a:lnB>
                  </a:tcPr>
                </a:tc>
                <a:extLst>
                  <a:ext uri="{0D108BD9-81ED-4DB2-BD59-A6C34878D82A}">
                    <a16:rowId xmlns:a16="http://schemas.microsoft.com/office/drawing/2014/main" val="2207467138"/>
                  </a:ext>
                </a:extLst>
              </a:tr>
              <a:tr h="130531">
                <a:tc>
                  <a:txBody>
                    <a:bodyPr/>
                    <a:lstStyle/>
                    <a:p>
                      <a:pPr algn="l" fontAlgn="b"/>
                      <a:r>
                        <a:rPr lang="pt-BR" sz="700" b="0" i="0" u="none" strike="noStrike">
                          <a:solidFill>
                            <a:srgbClr val="000000"/>
                          </a:solidFill>
                          <a:effectLst/>
                          <a:latin typeface="Arial" panose="020B0604020202020204" pitchFamily="34" charset="0"/>
                        </a:rPr>
                        <a:t>[RO-RO] Baru Mare - Hasdat [DIR] / N-1 Sibiu Sud - Mintia</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25,33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2312368962"/>
                  </a:ext>
                </a:extLst>
              </a:tr>
              <a:tr h="130531">
                <a:tc>
                  <a:txBody>
                    <a:bodyPr/>
                    <a:lstStyle/>
                    <a:p>
                      <a:pPr algn="l" fontAlgn="b"/>
                      <a:r>
                        <a:rPr lang="sl-SI" sz="7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1497,23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270%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939987122"/>
                  </a:ext>
                </a:extLst>
              </a:tr>
              <a:tr h="130531">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7875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1188,38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70%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872241320"/>
                  </a:ext>
                </a:extLst>
              </a:tr>
              <a:tr h="130531">
                <a:tc>
                  <a:txBody>
                    <a:bodyPr/>
                    <a:lstStyle/>
                    <a:p>
                      <a:pPr algn="l" fontAlgn="b"/>
                      <a:r>
                        <a:rPr lang="sl-SI" sz="700" b="0" i="0" u="none" strike="noStrike">
                          <a:solidFill>
                            <a:srgbClr val="000000"/>
                          </a:solidFill>
                          <a:effectLst/>
                          <a:latin typeface="Arial" panose="020B0604020202020204" pitchFamily="34" charset="0"/>
                        </a:rPr>
                        <a:t>[CZ-SK] Liskovec - P. Bystrica [DIR] [CZ] / N-1 Nosovice - Varin</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233,82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78%</a:t>
                      </a:r>
                    </a:p>
                  </a:txBody>
                  <a:tcPr marL="0" marR="0" marT="0" marB="0" anchor="b">
                    <a:lnL>
                      <a:noFill/>
                    </a:lnL>
                    <a:lnR>
                      <a:noFill/>
                    </a:lnR>
                    <a:lnT>
                      <a:noFill/>
                    </a:lnT>
                    <a:lnB>
                      <a:noFill/>
                    </a:lnB>
                  </a:tcPr>
                </a:tc>
                <a:extLst>
                  <a:ext uri="{0D108BD9-81ED-4DB2-BD59-A6C34878D82A}">
                    <a16:rowId xmlns:a16="http://schemas.microsoft.com/office/drawing/2014/main" val="3448665732"/>
                  </a:ext>
                </a:extLst>
              </a:tr>
              <a:tr h="130531">
                <a:tc>
                  <a:txBody>
                    <a:bodyPr/>
                    <a:lstStyle/>
                    <a:p>
                      <a:pPr algn="l" fontAlgn="b"/>
                      <a:r>
                        <a:rPr lang="sl-SI" sz="700" b="0" i="0" u="none" strike="noStrike">
                          <a:solidFill>
                            <a:srgbClr val="000000"/>
                          </a:solidFill>
                          <a:effectLst/>
                          <a:latin typeface="Arial" panose="020B0604020202020204" pitchFamily="34" charset="0"/>
                        </a:rPr>
                        <a:t>[D4-D4] PST Buers BMT37 [OPP] / N-1 Buers - Westtirol ws (421)</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1497,23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18%</a:t>
                      </a:r>
                    </a:p>
                  </a:txBody>
                  <a:tcPr marL="0" marR="0" marT="0" marB="0" anchor="b">
                    <a:lnL>
                      <a:noFill/>
                    </a:lnL>
                    <a:lnR>
                      <a:noFill/>
                    </a:lnR>
                    <a:lnT>
                      <a:noFill/>
                    </a:lnT>
                    <a:lnB>
                      <a:noFill/>
                    </a:lnB>
                  </a:tcPr>
                </a:tc>
                <a:extLst>
                  <a:ext uri="{0D108BD9-81ED-4DB2-BD59-A6C34878D82A}">
                    <a16:rowId xmlns:a16="http://schemas.microsoft.com/office/drawing/2014/main" val="2462770292"/>
                  </a:ext>
                </a:extLst>
              </a:tr>
              <a:tr h="130531">
                <a:tc>
                  <a:txBody>
                    <a:bodyPr/>
                    <a:lstStyle/>
                    <a:p>
                      <a:pPr algn="l" fontAlgn="b"/>
                      <a:r>
                        <a:rPr lang="en-US" sz="700" b="0" i="0" u="none" strike="noStrike">
                          <a:solidFill>
                            <a:srgbClr val="000000"/>
                          </a:solidFill>
                          <a:effectLst/>
                          <a:latin typeface="Arial" panose="020B0604020202020204" pitchFamily="34" charset="0"/>
                        </a:rPr>
                        <a:t>[BE-BE] Achene - Gramme 380.10 [OPP] / N-1 Avelgem - Avelin 380.80</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207,1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83%</a:t>
                      </a:r>
                    </a:p>
                  </a:txBody>
                  <a:tcPr marL="0" marR="0" marT="0" marB="0" anchor="b">
                    <a:lnL>
                      <a:noFill/>
                    </a:lnL>
                    <a:lnR>
                      <a:noFill/>
                    </a:lnR>
                    <a:lnT>
                      <a:noFill/>
                    </a:lnT>
                    <a:lnB>
                      <a:noFill/>
                    </a:lnB>
                  </a:tcPr>
                </a:tc>
                <a:extLst>
                  <a:ext uri="{0D108BD9-81ED-4DB2-BD59-A6C34878D82A}">
                    <a16:rowId xmlns:a16="http://schemas.microsoft.com/office/drawing/2014/main" val="3837730860"/>
                  </a:ext>
                </a:extLst>
              </a:tr>
              <a:tr h="130531">
                <a:tc>
                  <a:txBody>
                    <a:bodyPr/>
                    <a:lstStyle/>
                    <a:p>
                      <a:pPr algn="l" fontAlgn="b"/>
                      <a:r>
                        <a:rPr lang="pt-BR" sz="700" b="0" i="0" u="none" strike="noStrike">
                          <a:solidFill>
                            <a:srgbClr val="000000"/>
                          </a:solidFill>
                          <a:effectLst/>
                          <a:latin typeface="Arial" panose="020B0604020202020204" pitchFamily="34" charset="0"/>
                        </a:rPr>
                        <a:t>[RO-RO] Baru Mare - Hasdat [DIR] / N-1 Sibiu Sud - Mintia</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23,65</a:t>
                      </a:r>
                    </a:p>
                  </a:txBody>
                  <a:tcPr marL="0" marR="0" marT="0" marB="0" anchor="b">
                    <a:lnL>
                      <a:noFill/>
                    </a:lnL>
                    <a:lnR>
                      <a:noFill/>
                    </a:lnR>
                    <a:lnT>
                      <a:noFill/>
                    </a:lnT>
                    <a:lnB>
                      <a:noFill/>
                    </a:lnB>
                  </a:tcPr>
                </a:tc>
                <a:tc>
                  <a:txBody>
                    <a:bodyPr/>
                    <a:lstStyle/>
                    <a:p>
                      <a:pPr algn="r" fontAlgn="b"/>
                      <a:r>
                        <a:rPr lang="sl-SI" sz="700" b="0" i="0" u="none" strike="noStrike" dirty="0">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135229974"/>
                  </a:ext>
                </a:extLst>
              </a:tr>
            </a:tbl>
          </a:graphicData>
        </a:graphic>
      </p:graphicFrame>
    </p:spTree>
    <p:extLst>
      <p:ext uri="{BB962C8B-B14F-4D97-AF65-F5344CB8AC3E}">
        <p14:creationId xmlns:p14="http://schemas.microsoft.com/office/powerpoint/2010/main" val="55596300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a:t>
            </a:r>
            <a:r>
              <a:rPr lang="en-US" altLang="hu-HU" sz="1400" dirty="0">
                <a:solidFill>
                  <a:srgbClr val="008000"/>
                </a:solidFill>
              </a:rPr>
              <a:t>1001 (part </a:t>
            </a:r>
            <a:r>
              <a:rPr lang="sl-SI" altLang="hu-HU" sz="1400" dirty="0">
                <a:solidFill>
                  <a:srgbClr val="008000"/>
                </a:solidFill>
              </a:rPr>
              <a:t>I</a:t>
            </a:r>
            <a:r>
              <a:rPr lang="en-US" altLang="hu-HU" sz="1400" dirty="0">
                <a:solidFill>
                  <a:srgbClr val="008000"/>
                </a:solidFill>
              </a:rPr>
              <a:t>II)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A596FC23-BE2B-4722-8CCF-84ED0B12D0FA}"/>
              </a:ext>
            </a:extLst>
          </p:cNvPr>
          <p:cNvGraphicFramePr>
            <a:graphicFrameLocks noGrp="1"/>
          </p:cNvGraphicFramePr>
          <p:nvPr>
            <p:extLst>
              <p:ext uri="{D42A27DB-BD31-4B8C-83A1-F6EECF244321}">
                <p14:modId xmlns:p14="http://schemas.microsoft.com/office/powerpoint/2010/main" val="1987552007"/>
              </p:ext>
            </p:extLst>
          </p:nvPr>
        </p:nvGraphicFramePr>
        <p:xfrm>
          <a:off x="1208598" y="1079497"/>
          <a:ext cx="6414341" cy="5583679"/>
        </p:xfrm>
        <a:graphic>
          <a:graphicData uri="http://schemas.openxmlformats.org/drawingml/2006/table">
            <a:tbl>
              <a:tblPr/>
              <a:tblGrid>
                <a:gridCol w="4983734">
                  <a:extLst>
                    <a:ext uri="{9D8B030D-6E8A-4147-A177-3AD203B41FA5}">
                      <a16:colId xmlns:a16="http://schemas.microsoft.com/office/drawing/2014/main" val="2828011114"/>
                    </a:ext>
                  </a:extLst>
                </a:gridCol>
                <a:gridCol w="1056334">
                  <a:extLst>
                    <a:ext uri="{9D8B030D-6E8A-4147-A177-3AD203B41FA5}">
                      <a16:colId xmlns:a16="http://schemas.microsoft.com/office/drawing/2014/main" val="2504348219"/>
                    </a:ext>
                  </a:extLst>
                </a:gridCol>
                <a:gridCol w="374273">
                  <a:extLst>
                    <a:ext uri="{9D8B030D-6E8A-4147-A177-3AD203B41FA5}">
                      <a16:colId xmlns:a16="http://schemas.microsoft.com/office/drawing/2014/main" val="3321406826"/>
                    </a:ext>
                  </a:extLst>
                </a:gridCol>
              </a:tblGrid>
              <a:tr h="129853">
                <a:tc>
                  <a:txBody>
                    <a:bodyPr/>
                    <a:lstStyle/>
                    <a:p>
                      <a:pPr algn="l" fontAlgn="b"/>
                      <a:r>
                        <a:rPr lang="sl-SI" sz="6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1586,29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301%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791235783"/>
                  </a:ext>
                </a:extLst>
              </a:tr>
              <a:tr h="129853">
                <a:tc>
                  <a:txBody>
                    <a:bodyPr/>
                    <a:lstStyle/>
                    <a:p>
                      <a:pPr algn="l" fontAlgn="b"/>
                      <a:r>
                        <a:rPr lang="sl-SI" sz="600" b="0" i="0" u="none" strike="noStrike">
                          <a:solidFill>
                            <a:srgbClr val="000000"/>
                          </a:solidFill>
                          <a:effectLst/>
                          <a:latin typeface="Arial" panose="020B0604020202020204" pitchFamily="34" charset="0"/>
                        </a:rPr>
                        <a:t>[AT-CZ] Duernrohr 1 - Slavetice 437 [OPP] [AT] / N-1 Slavetice - Durnrohr 2</a:t>
                      </a:r>
                    </a:p>
                  </a:txBody>
                  <a:tcPr marL="7143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23,88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44%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176670366"/>
                  </a:ext>
                </a:extLst>
              </a:tr>
              <a:tr h="129853">
                <a:tc>
                  <a:txBody>
                    <a:bodyPr/>
                    <a:lstStyle/>
                    <a:p>
                      <a:pPr algn="l" fontAlgn="b"/>
                      <a:r>
                        <a:rPr lang="sl-SI" sz="600" b="0" i="0" u="none" strike="noStrike">
                          <a:solidFill>
                            <a:srgbClr val="000000"/>
                          </a:solidFill>
                          <a:effectLst/>
                          <a:latin typeface="Arial" panose="020B0604020202020204" pitchFamily="34" charset="0"/>
                        </a:rPr>
                        <a:t>[AT-D2] St. Peter 2 - Pleinting 258 [OPP] [AT] / N-1 Pleinting - Pirach 257</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1115,61</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72%</a:t>
                      </a:r>
                    </a:p>
                  </a:txBody>
                  <a:tcPr marL="0" marR="0" marT="0" marB="0" anchor="b">
                    <a:lnL>
                      <a:noFill/>
                    </a:lnL>
                    <a:lnR>
                      <a:noFill/>
                    </a:lnR>
                    <a:lnT>
                      <a:noFill/>
                    </a:lnT>
                    <a:lnB>
                      <a:noFill/>
                    </a:lnB>
                  </a:tcPr>
                </a:tc>
                <a:extLst>
                  <a:ext uri="{0D108BD9-81ED-4DB2-BD59-A6C34878D82A}">
                    <a16:rowId xmlns:a16="http://schemas.microsoft.com/office/drawing/2014/main" val="1061545314"/>
                  </a:ext>
                </a:extLst>
              </a:tr>
              <a:tr h="129853">
                <a:tc>
                  <a:txBody>
                    <a:bodyPr/>
                    <a:lstStyle/>
                    <a:p>
                      <a:pPr algn="l" fontAlgn="b"/>
                      <a:r>
                        <a:rPr lang="sl-SI" sz="600" b="0" i="0" u="none" strike="noStrike">
                          <a:solidFill>
                            <a:srgbClr val="000000"/>
                          </a:solidFill>
                          <a:effectLst/>
                          <a:latin typeface="Arial" panose="020B0604020202020204" pitchFamily="34" charset="0"/>
                        </a:rPr>
                        <a:t>[CZ-SK] Liskovec - P. Bystrica [DIR] [CZ] / N-1 Nosovice - Varin</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510,4</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76%</a:t>
                      </a:r>
                    </a:p>
                  </a:txBody>
                  <a:tcPr marL="0" marR="0" marT="0" marB="0" anchor="b">
                    <a:lnL>
                      <a:noFill/>
                    </a:lnL>
                    <a:lnR>
                      <a:noFill/>
                    </a:lnR>
                    <a:lnT>
                      <a:noFill/>
                    </a:lnT>
                    <a:lnB>
                      <a:noFill/>
                    </a:lnB>
                  </a:tcPr>
                </a:tc>
                <a:extLst>
                  <a:ext uri="{0D108BD9-81ED-4DB2-BD59-A6C34878D82A}">
                    <a16:rowId xmlns:a16="http://schemas.microsoft.com/office/drawing/2014/main" val="2828690475"/>
                  </a:ext>
                </a:extLst>
              </a:tr>
              <a:tr h="129853">
                <a:tc>
                  <a:txBody>
                    <a:bodyPr/>
                    <a:lstStyle/>
                    <a:p>
                      <a:pPr algn="l" fontAlgn="b"/>
                      <a:r>
                        <a:rPr lang="sl-SI" sz="600" b="0" i="0" u="none" strike="noStrike">
                          <a:solidFill>
                            <a:srgbClr val="000000"/>
                          </a:solidFill>
                          <a:effectLst/>
                          <a:latin typeface="Arial" panose="020B0604020202020204" pitchFamily="34" charset="0"/>
                        </a:rPr>
                        <a:t>[D4-D4] PST Buers BMT37 [OPP] / N-1 Buers - Westtirol ws (421)</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1586,29</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18%</a:t>
                      </a:r>
                    </a:p>
                  </a:txBody>
                  <a:tcPr marL="0" marR="0" marT="0" marB="0" anchor="b">
                    <a:lnL>
                      <a:noFill/>
                    </a:lnL>
                    <a:lnR>
                      <a:noFill/>
                    </a:lnR>
                    <a:lnT>
                      <a:noFill/>
                    </a:lnT>
                    <a:lnB>
                      <a:noFill/>
                    </a:lnB>
                  </a:tcPr>
                </a:tc>
                <a:extLst>
                  <a:ext uri="{0D108BD9-81ED-4DB2-BD59-A6C34878D82A}">
                    <a16:rowId xmlns:a16="http://schemas.microsoft.com/office/drawing/2014/main" val="2662812913"/>
                  </a:ext>
                </a:extLst>
              </a:tr>
              <a:tr h="129853">
                <a:tc>
                  <a:txBody>
                    <a:bodyPr/>
                    <a:lstStyle/>
                    <a:p>
                      <a:pPr algn="l" fontAlgn="b"/>
                      <a:r>
                        <a:rPr lang="en-US" sz="600" b="0" i="0" u="none" strike="noStrike">
                          <a:solidFill>
                            <a:srgbClr val="000000"/>
                          </a:solidFill>
                          <a:effectLst/>
                          <a:latin typeface="Arial" panose="020B0604020202020204" pitchFamily="34" charset="0"/>
                        </a:rPr>
                        <a:t>[BE-BE] Achene - Gramme 380.10 [OPP] / N-1 Avelgem - Avelin 380.80</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146,46</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92%</a:t>
                      </a:r>
                    </a:p>
                  </a:txBody>
                  <a:tcPr marL="0" marR="0" marT="0" marB="0" anchor="b">
                    <a:lnL>
                      <a:noFill/>
                    </a:lnL>
                    <a:lnR>
                      <a:noFill/>
                    </a:lnR>
                    <a:lnT>
                      <a:noFill/>
                    </a:lnT>
                    <a:lnB>
                      <a:noFill/>
                    </a:lnB>
                  </a:tcPr>
                </a:tc>
                <a:extLst>
                  <a:ext uri="{0D108BD9-81ED-4DB2-BD59-A6C34878D82A}">
                    <a16:rowId xmlns:a16="http://schemas.microsoft.com/office/drawing/2014/main" val="2978200239"/>
                  </a:ext>
                </a:extLst>
              </a:tr>
              <a:tr h="129853">
                <a:tc>
                  <a:txBody>
                    <a:bodyPr/>
                    <a:lstStyle/>
                    <a:p>
                      <a:pPr algn="l" fontAlgn="b"/>
                      <a:r>
                        <a:rPr lang="sl-SI" sz="6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1541,05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303%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86536474"/>
                  </a:ext>
                </a:extLst>
              </a:tr>
              <a:tr h="129853">
                <a:tc>
                  <a:txBody>
                    <a:bodyPr/>
                    <a:lstStyle/>
                    <a:p>
                      <a:pPr algn="l" fontAlgn="b"/>
                      <a:r>
                        <a:rPr lang="sl-SI" sz="600" b="0" i="0" u="none" strike="noStrike">
                          <a:solidFill>
                            <a:srgbClr val="000000"/>
                          </a:solidFill>
                          <a:effectLst/>
                          <a:latin typeface="Arial" panose="020B0604020202020204" pitchFamily="34" charset="0"/>
                        </a:rPr>
                        <a:t>[AT-CZ] Duernrohr 1 - Slavetice 437 [OPP] [AT] / N-1 Slavetice - Durnrohr 2</a:t>
                      </a:r>
                    </a:p>
                  </a:txBody>
                  <a:tcPr marL="7143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15,02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48%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346117181"/>
                  </a:ext>
                </a:extLst>
              </a:tr>
              <a:tr h="129853">
                <a:tc>
                  <a:txBody>
                    <a:bodyPr/>
                    <a:lstStyle/>
                    <a:p>
                      <a:pPr algn="l" fontAlgn="b"/>
                      <a:r>
                        <a:rPr lang="sl-SI" sz="600" b="0" i="0" u="none" strike="noStrike">
                          <a:solidFill>
                            <a:srgbClr val="000000"/>
                          </a:solidFill>
                          <a:effectLst/>
                          <a:latin typeface="Arial" panose="020B0604020202020204" pitchFamily="34" charset="0"/>
                        </a:rPr>
                        <a:t>[AT-D2] St. Peter 2 - Pleinting 258 [OPP] [AT] / N-1 Pleinting - Pirach 257</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1215,34</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74%</a:t>
                      </a:r>
                    </a:p>
                  </a:txBody>
                  <a:tcPr marL="0" marR="0" marT="0" marB="0" anchor="b">
                    <a:lnL>
                      <a:noFill/>
                    </a:lnL>
                    <a:lnR>
                      <a:noFill/>
                    </a:lnR>
                    <a:lnT>
                      <a:noFill/>
                    </a:lnT>
                    <a:lnB>
                      <a:noFill/>
                    </a:lnB>
                  </a:tcPr>
                </a:tc>
                <a:extLst>
                  <a:ext uri="{0D108BD9-81ED-4DB2-BD59-A6C34878D82A}">
                    <a16:rowId xmlns:a16="http://schemas.microsoft.com/office/drawing/2014/main" val="2272920983"/>
                  </a:ext>
                </a:extLst>
              </a:tr>
              <a:tr h="129853">
                <a:tc>
                  <a:txBody>
                    <a:bodyPr/>
                    <a:lstStyle/>
                    <a:p>
                      <a:pPr algn="l" fontAlgn="b"/>
                      <a:r>
                        <a:rPr lang="sl-SI" sz="600" b="0" i="0" u="none" strike="noStrike">
                          <a:solidFill>
                            <a:srgbClr val="000000"/>
                          </a:solidFill>
                          <a:effectLst/>
                          <a:latin typeface="Arial" panose="020B0604020202020204" pitchFamily="34" charset="0"/>
                        </a:rPr>
                        <a:t>[CZ-SK] Liskovec - P. Bystrica [DIR] [CZ] / N-1 Nosovice - Varin</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483,48</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75%</a:t>
                      </a:r>
                    </a:p>
                  </a:txBody>
                  <a:tcPr marL="0" marR="0" marT="0" marB="0" anchor="b">
                    <a:lnL>
                      <a:noFill/>
                    </a:lnL>
                    <a:lnR>
                      <a:noFill/>
                    </a:lnR>
                    <a:lnT>
                      <a:noFill/>
                    </a:lnT>
                    <a:lnB>
                      <a:noFill/>
                    </a:lnB>
                  </a:tcPr>
                </a:tc>
                <a:extLst>
                  <a:ext uri="{0D108BD9-81ED-4DB2-BD59-A6C34878D82A}">
                    <a16:rowId xmlns:a16="http://schemas.microsoft.com/office/drawing/2014/main" val="1364893641"/>
                  </a:ext>
                </a:extLst>
              </a:tr>
              <a:tr h="129853">
                <a:tc>
                  <a:txBody>
                    <a:bodyPr/>
                    <a:lstStyle/>
                    <a:p>
                      <a:pPr algn="l" fontAlgn="b"/>
                      <a:r>
                        <a:rPr lang="sl-SI" sz="600" b="0" i="0" u="none" strike="noStrike">
                          <a:solidFill>
                            <a:srgbClr val="000000"/>
                          </a:solidFill>
                          <a:effectLst/>
                          <a:latin typeface="Arial" panose="020B0604020202020204" pitchFamily="34" charset="0"/>
                        </a:rPr>
                        <a:t>[D4-D4] PST Buers BMT37 [OPP] / N-1 Buers - Westtirol ws (421)</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1541,05</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18%</a:t>
                      </a:r>
                    </a:p>
                  </a:txBody>
                  <a:tcPr marL="0" marR="0" marT="0" marB="0" anchor="b">
                    <a:lnL>
                      <a:noFill/>
                    </a:lnL>
                    <a:lnR>
                      <a:noFill/>
                    </a:lnR>
                    <a:lnT>
                      <a:noFill/>
                    </a:lnT>
                    <a:lnB>
                      <a:noFill/>
                    </a:lnB>
                  </a:tcPr>
                </a:tc>
                <a:extLst>
                  <a:ext uri="{0D108BD9-81ED-4DB2-BD59-A6C34878D82A}">
                    <a16:rowId xmlns:a16="http://schemas.microsoft.com/office/drawing/2014/main" val="1805538146"/>
                  </a:ext>
                </a:extLst>
              </a:tr>
              <a:tr h="129853">
                <a:tc>
                  <a:txBody>
                    <a:bodyPr/>
                    <a:lstStyle/>
                    <a:p>
                      <a:pPr algn="l" fontAlgn="b"/>
                      <a:r>
                        <a:rPr lang="en-US" sz="600" b="0" i="0" u="none" strike="noStrike">
                          <a:solidFill>
                            <a:srgbClr val="000000"/>
                          </a:solidFill>
                          <a:effectLst/>
                          <a:latin typeface="Arial" panose="020B0604020202020204" pitchFamily="34" charset="0"/>
                        </a:rPr>
                        <a:t>[BE-BE] Achene - Gramme 380.10 [OPP] / N-1 Avelgem - Avelin 380.80</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133,88</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89%</a:t>
                      </a:r>
                    </a:p>
                  </a:txBody>
                  <a:tcPr marL="0" marR="0" marT="0" marB="0" anchor="b">
                    <a:lnL>
                      <a:noFill/>
                    </a:lnL>
                    <a:lnR>
                      <a:noFill/>
                    </a:lnR>
                    <a:lnT>
                      <a:noFill/>
                    </a:lnT>
                    <a:lnB>
                      <a:noFill/>
                    </a:lnB>
                  </a:tcPr>
                </a:tc>
                <a:extLst>
                  <a:ext uri="{0D108BD9-81ED-4DB2-BD59-A6C34878D82A}">
                    <a16:rowId xmlns:a16="http://schemas.microsoft.com/office/drawing/2014/main" val="776275598"/>
                  </a:ext>
                </a:extLst>
              </a:tr>
              <a:tr h="129853">
                <a:tc>
                  <a:txBody>
                    <a:bodyPr/>
                    <a:lstStyle/>
                    <a:p>
                      <a:pPr algn="l" fontAlgn="b"/>
                      <a:r>
                        <a:rPr lang="sl-SI" sz="6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1222,77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440%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206161790"/>
                  </a:ext>
                </a:extLst>
              </a:tr>
              <a:tr h="129853">
                <a:tc>
                  <a:txBody>
                    <a:bodyPr/>
                    <a:lstStyle/>
                    <a:p>
                      <a:pPr algn="l" fontAlgn="b"/>
                      <a:r>
                        <a:rPr lang="sl-SI" sz="600" b="0" i="0" u="none" strike="noStrike">
                          <a:solidFill>
                            <a:srgbClr val="000000"/>
                          </a:solidFill>
                          <a:effectLst/>
                          <a:latin typeface="Arial" panose="020B0604020202020204" pitchFamily="34" charset="0"/>
                        </a:rPr>
                        <a:t>[AT-CZ] Duernrohr 1 - Slavetice 437 [OPP] [AT] / N-1 Slavetice - Durnrohr 2</a:t>
                      </a:r>
                    </a:p>
                  </a:txBody>
                  <a:tcPr marL="7143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20,07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47%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133822337"/>
                  </a:ext>
                </a:extLst>
              </a:tr>
              <a:tr h="129853">
                <a:tc>
                  <a:txBody>
                    <a:bodyPr/>
                    <a:lstStyle/>
                    <a:p>
                      <a:pPr algn="l" fontAlgn="b"/>
                      <a:r>
                        <a:rPr lang="sl-SI" sz="600" b="0" i="0" u="none" strike="noStrike">
                          <a:solidFill>
                            <a:srgbClr val="000000"/>
                          </a:solidFill>
                          <a:effectLst/>
                          <a:latin typeface="Arial" panose="020B0604020202020204" pitchFamily="34" charset="0"/>
                        </a:rPr>
                        <a:t>[AT-D2] St. Peter 2 - Pleinting 258 [OPP] [AT] / N-1 Pleinting - Pirach 257</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1094,12</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78%</a:t>
                      </a:r>
                    </a:p>
                  </a:txBody>
                  <a:tcPr marL="0" marR="0" marT="0" marB="0" anchor="b">
                    <a:lnL>
                      <a:noFill/>
                    </a:lnL>
                    <a:lnR>
                      <a:noFill/>
                    </a:lnR>
                    <a:lnT>
                      <a:noFill/>
                    </a:lnT>
                    <a:lnB>
                      <a:noFill/>
                    </a:lnB>
                  </a:tcPr>
                </a:tc>
                <a:extLst>
                  <a:ext uri="{0D108BD9-81ED-4DB2-BD59-A6C34878D82A}">
                    <a16:rowId xmlns:a16="http://schemas.microsoft.com/office/drawing/2014/main" val="875007942"/>
                  </a:ext>
                </a:extLst>
              </a:tr>
              <a:tr h="129853">
                <a:tc>
                  <a:txBody>
                    <a:bodyPr/>
                    <a:lstStyle/>
                    <a:p>
                      <a:pPr algn="l" fontAlgn="b"/>
                      <a:r>
                        <a:rPr lang="sl-SI" sz="600" b="0" i="0" u="none" strike="noStrike">
                          <a:solidFill>
                            <a:srgbClr val="000000"/>
                          </a:solidFill>
                          <a:effectLst/>
                          <a:latin typeface="Arial" panose="020B0604020202020204" pitchFamily="34" charset="0"/>
                        </a:rPr>
                        <a:t>[CZ-SK] Liskovec - P. Bystrica [DIR] [CZ] / N-1 Nosovice - Varin</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452,89</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77%</a:t>
                      </a:r>
                    </a:p>
                  </a:txBody>
                  <a:tcPr marL="0" marR="0" marT="0" marB="0" anchor="b">
                    <a:lnL>
                      <a:noFill/>
                    </a:lnL>
                    <a:lnR>
                      <a:noFill/>
                    </a:lnR>
                    <a:lnT>
                      <a:noFill/>
                    </a:lnT>
                    <a:lnB>
                      <a:noFill/>
                    </a:lnB>
                  </a:tcPr>
                </a:tc>
                <a:extLst>
                  <a:ext uri="{0D108BD9-81ED-4DB2-BD59-A6C34878D82A}">
                    <a16:rowId xmlns:a16="http://schemas.microsoft.com/office/drawing/2014/main" val="2434847561"/>
                  </a:ext>
                </a:extLst>
              </a:tr>
              <a:tr h="129853">
                <a:tc>
                  <a:txBody>
                    <a:bodyPr/>
                    <a:lstStyle/>
                    <a:p>
                      <a:pPr algn="l" fontAlgn="b"/>
                      <a:r>
                        <a:rPr lang="sl-SI" sz="600" b="0" i="0" u="none" strike="noStrike">
                          <a:solidFill>
                            <a:srgbClr val="000000"/>
                          </a:solidFill>
                          <a:effectLst/>
                          <a:latin typeface="Arial" panose="020B0604020202020204" pitchFamily="34" charset="0"/>
                        </a:rPr>
                        <a:t>[SK-PL] Lemesany - Krosno Iskrz 2 [OPP] [PL] / N-1 Lemesany - Krosno Iskrz 1</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26,75</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77%</a:t>
                      </a:r>
                    </a:p>
                  </a:txBody>
                  <a:tcPr marL="0" marR="0" marT="0" marB="0" anchor="b">
                    <a:lnL>
                      <a:noFill/>
                    </a:lnL>
                    <a:lnR>
                      <a:noFill/>
                    </a:lnR>
                    <a:lnT>
                      <a:noFill/>
                    </a:lnT>
                    <a:lnB>
                      <a:noFill/>
                    </a:lnB>
                  </a:tcPr>
                </a:tc>
                <a:extLst>
                  <a:ext uri="{0D108BD9-81ED-4DB2-BD59-A6C34878D82A}">
                    <a16:rowId xmlns:a16="http://schemas.microsoft.com/office/drawing/2014/main" val="2540006616"/>
                  </a:ext>
                </a:extLst>
              </a:tr>
              <a:tr h="129853">
                <a:tc>
                  <a:txBody>
                    <a:bodyPr/>
                    <a:lstStyle/>
                    <a:p>
                      <a:pPr algn="l" fontAlgn="b"/>
                      <a:r>
                        <a:rPr lang="sl-SI" sz="600" b="0" i="0" u="none" strike="noStrike">
                          <a:solidFill>
                            <a:srgbClr val="000000"/>
                          </a:solidFill>
                          <a:effectLst/>
                          <a:latin typeface="Arial" panose="020B0604020202020204" pitchFamily="34" charset="0"/>
                        </a:rPr>
                        <a:t>[NL-NL] Krimpen a/d IJssel-Geertruidenberg 380 W [OPP] / N-1 Krimpen a/d IJssel-Geertruidenberg 380 Z</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22,54</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40%</a:t>
                      </a:r>
                    </a:p>
                  </a:txBody>
                  <a:tcPr marL="0" marR="0" marT="0" marB="0" anchor="b">
                    <a:lnL>
                      <a:noFill/>
                    </a:lnL>
                    <a:lnR>
                      <a:noFill/>
                    </a:lnR>
                    <a:lnT>
                      <a:noFill/>
                    </a:lnT>
                    <a:lnB>
                      <a:noFill/>
                    </a:lnB>
                  </a:tcPr>
                </a:tc>
                <a:extLst>
                  <a:ext uri="{0D108BD9-81ED-4DB2-BD59-A6C34878D82A}">
                    <a16:rowId xmlns:a16="http://schemas.microsoft.com/office/drawing/2014/main" val="199633547"/>
                  </a:ext>
                </a:extLst>
              </a:tr>
              <a:tr h="129853">
                <a:tc>
                  <a:txBody>
                    <a:bodyPr/>
                    <a:lstStyle/>
                    <a:p>
                      <a:pPr algn="l" fontAlgn="b"/>
                      <a:r>
                        <a:rPr lang="sl-SI" sz="600" b="0" i="0" u="none" strike="noStrike">
                          <a:solidFill>
                            <a:srgbClr val="000000"/>
                          </a:solidFill>
                          <a:effectLst/>
                          <a:latin typeface="Arial" panose="020B0604020202020204" pitchFamily="34" charset="0"/>
                        </a:rPr>
                        <a:t>[D4-D4] PST Buers BMT37 [OPP] / N-1 Buers - Westtirol ws (421)</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1222,77</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18%</a:t>
                      </a:r>
                    </a:p>
                  </a:txBody>
                  <a:tcPr marL="0" marR="0" marT="0" marB="0" anchor="b">
                    <a:lnL>
                      <a:noFill/>
                    </a:lnL>
                    <a:lnR>
                      <a:noFill/>
                    </a:lnR>
                    <a:lnT>
                      <a:noFill/>
                    </a:lnT>
                    <a:lnB>
                      <a:noFill/>
                    </a:lnB>
                  </a:tcPr>
                </a:tc>
                <a:extLst>
                  <a:ext uri="{0D108BD9-81ED-4DB2-BD59-A6C34878D82A}">
                    <a16:rowId xmlns:a16="http://schemas.microsoft.com/office/drawing/2014/main" val="2936276594"/>
                  </a:ext>
                </a:extLst>
              </a:tr>
              <a:tr h="129853">
                <a:tc>
                  <a:txBody>
                    <a:bodyPr/>
                    <a:lstStyle/>
                    <a:p>
                      <a:pPr algn="l" fontAlgn="b"/>
                      <a:r>
                        <a:rPr lang="en-US" sz="600" b="0" i="0" u="none" strike="noStrike">
                          <a:solidFill>
                            <a:srgbClr val="000000"/>
                          </a:solidFill>
                          <a:effectLst/>
                          <a:latin typeface="Arial" panose="020B0604020202020204" pitchFamily="34" charset="0"/>
                        </a:rPr>
                        <a:t>[BE-FR] Achene - Lonny 380.19 [DIR] [BE] / N-1 Avelgem - Avelin 380.80</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112,23</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77%</a:t>
                      </a:r>
                    </a:p>
                  </a:txBody>
                  <a:tcPr marL="0" marR="0" marT="0" marB="0" anchor="b">
                    <a:lnL>
                      <a:noFill/>
                    </a:lnL>
                    <a:lnR>
                      <a:noFill/>
                    </a:lnR>
                    <a:lnT>
                      <a:noFill/>
                    </a:lnT>
                    <a:lnB>
                      <a:noFill/>
                    </a:lnB>
                  </a:tcPr>
                </a:tc>
                <a:extLst>
                  <a:ext uri="{0D108BD9-81ED-4DB2-BD59-A6C34878D82A}">
                    <a16:rowId xmlns:a16="http://schemas.microsoft.com/office/drawing/2014/main" val="3226479580"/>
                  </a:ext>
                </a:extLst>
              </a:tr>
              <a:tr h="129853">
                <a:tc>
                  <a:txBody>
                    <a:bodyPr/>
                    <a:lstStyle/>
                    <a:p>
                      <a:pPr algn="l" fontAlgn="b"/>
                      <a:r>
                        <a:rPr lang="pt-BR" sz="600" b="0" i="0" u="none" strike="noStrike">
                          <a:solidFill>
                            <a:srgbClr val="000000"/>
                          </a:solidFill>
                          <a:effectLst/>
                          <a:latin typeface="Arial" panose="020B0604020202020204" pitchFamily="34" charset="0"/>
                        </a:rPr>
                        <a:t>[RO-RO] Baru Mare - Hasdat [DIR] / N-1 Sibiu Sud - Mintia</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2,35</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2022838000"/>
                  </a:ext>
                </a:extLst>
              </a:tr>
              <a:tr h="129853">
                <a:tc>
                  <a:txBody>
                    <a:bodyPr/>
                    <a:lstStyle/>
                    <a:p>
                      <a:pPr algn="l" fontAlgn="b"/>
                      <a:r>
                        <a:rPr lang="sl-SI" sz="6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1132,82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453%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703540200"/>
                  </a:ext>
                </a:extLst>
              </a:tr>
              <a:tr h="129853">
                <a:tc>
                  <a:txBody>
                    <a:bodyPr/>
                    <a:lstStyle/>
                    <a:p>
                      <a:pPr algn="l" fontAlgn="b"/>
                      <a:r>
                        <a:rPr lang="sl-SI" sz="600" b="0" i="0" u="none" strike="noStrike">
                          <a:solidFill>
                            <a:srgbClr val="000000"/>
                          </a:solidFill>
                          <a:effectLst/>
                          <a:latin typeface="Arial" panose="020B0604020202020204" pitchFamily="34" charset="0"/>
                        </a:rPr>
                        <a:t>[AT-CZ] Duernrohr 1 - Slavetice 437 [OPP] [AT] / N-1 Slavetice - Durnrohr 2</a:t>
                      </a:r>
                    </a:p>
                  </a:txBody>
                  <a:tcPr marL="7143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9,61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48%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71551672"/>
                  </a:ext>
                </a:extLst>
              </a:tr>
              <a:tr h="129853">
                <a:tc>
                  <a:txBody>
                    <a:bodyPr/>
                    <a:lstStyle/>
                    <a:p>
                      <a:pPr algn="l" fontAlgn="b"/>
                      <a:r>
                        <a:rPr lang="sl-SI" sz="600" b="0" i="0" u="none" strike="noStrike">
                          <a:solidFill>
                            <a:srgbClr val="000000"/>
                          </a:solidFill>
                          <a:effectLst/>
                          <a:latin typeface="Arial" panose="020B0604020202020204" pitchFamily="34" charset="0"/>
                        </a:rPr>
                        <a:t>[AT-D2] St. Peter 2 - Pleinting 258 [OPP] [AT] / N-1 Pleinting - Pirach 257</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973,33</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76%</a:t>
                      </a:r>
                    </a:p>
                  </a:txBody>
                  <a:tcPr marL="0" marR="0" marT="0" marB="0" anchor="b">
                    <a:lnL>
                      <a:noFill/>
                    </a:lnL>
                    <a:lnR>
                      <a:noFill/>
                    </a:lnR>
                    <a:lnT>
                      <a:noFill/>
                    </a:lnT>
                    <a:lnB>
                      <a:noFill/>
                    </a:lnB>
                  </a:tcPr>
                </a:tc>
                <a:extLst>
                  <a:ext uri="{0D108BD9-81ED-4DB2-BD59-A6C34878D82A}">
                    <a16:rowId xmlns:a16="http://schemas.microsoft.com/office/drawing/2014/main" val="3738432258"/>
                  </a:ext>
                </a:extLst>
              </a:tr>
              <a:tr h="129853">
                <a:tc>
                  <a:txBody>
                    <a:bodyPr/>
                    <a:lstStyle/>
                    <a:p>
                      <a:pPr algn="l" fontAlgn="b"/>
                      <a:r>
                        <a:rPr lang="sl-SI" sz="600" b="0" i="0" u="none" strike="noStrike">
                          <a:solidFill>
                            <a:srgbClr val="000000"/>
                          </a:solidFill>
                          <a:effectLst/>
                          <a:latin typeface="Arial" panose="020B0604020202020204" pitchFamily="34" charset="0"/>
                        </a:rPr>
                        <a:t>[CZ-SK] Liskovec - P. Bystrica [DIR] [CZ] / N-1 Nosovice - Varin</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362,78</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75%</a:t>
                      </a:r>
                    </a:p>
                  </a:txBody>
                  <a:tcPr marL="0" marR="0" marT="0" marB="0" anchor="b">
                    <a:lnL>
                      <a:noFill/>
                    </a:lnL>
                    <a:lnR>
                      <a:noFill/>
                    </a:lnR>
                    <a:lnT>
                      <a:noFill/>
                    </a:lnT>
                    <a:lnB>
                      <a:noFill/>
                    </a:lnB>
                  </a:tcPr>
                </a:tc>
                <a:extLst>
                  <a:ext uri="{0D108BD9-81ED-4DB2-BD59-A6C34878D82A}">
                    <a16:rowId xmlns:a16="http://schemas.microsoft.com/office/drawing/2014/main" val="4153671285"/>
                  </a:ext>
                </a:extLst>
              </a:tr>
              <a:tr h="129853">
                <a:tc>
                  <a:txBody>
                    <a:bodyPr/>
                    <a:lstStyle/>
                    <a:p>
                      <a:pPr algn="l" fontAlgn="b"/>
                      <a:r>
                        <a:rPr lang="sl-SI" sz="600" b="0" i="0" u="none" strike="noStrike">
                          <a:solidFill>
                            <a:srgbClr val="000000"/>
                          </a:solidFill>
                          <a:effectLst/>
                          <a:latin typeface="Arial" panose="020B0604020202020204" pitchFamily="34" charset="0"/>
                        </a:rPr>
                        <a:t>[SK-PL] Lemesany - Krosno Iskrz 2 [OPP] [PL] / N-1 Lemesany - Krosno Iskrz 1</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94,77</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77%</a:t>
                      </a:r>
                    </a:p>
                  </a:txBody>
                  <a:tcPr marL="0" marR="0" marT="0" marB="0" anchor="b">
                    <a:lnL>
                      <a:noFill/>
                    </a:lnL>
                    <a:lnR>
                      <a:noFill/>
                    </a:lnR>
                    <a:lnT>
                      <a:noFill/>
                    </a:lnT>
                    <a:lnB>
                      <a:noFill/>
                    </a:lnB>
                  </a:tcPr>
                </a:tc>
                <a:extLst>
                  <a:ext uri="{0D108BD9-81ED-4DB2-BD59-A6C34878D82A}">
                    <a16:rowId xmlns:a16="http://schemas.microsoft.com/office/drawing/2014/main" val="2854260059"/>
                  </a:ext>
                </a:extLst>
              </a:tr>
              <a:tr h="129853">
                <a:tc>
                  <a:txBody>
                    <a:bodyPr/>
                    <a:lstStyle/>
                    <a:p>
                      <a:pPr algn="l" fontAlgn="b"/>
                      <a:r>
                        <a:rPr lang="pl-PL" sz="600" b="0" i="0" u="none" strike="noStrike">
                          <a:solidFill>
                            <a:srgbClr val="000000"/>
                          </a:solidFill>
                          <a:effectLst/>
                          <a:latin typeface="Arial" panose="020B0604020202020204" pitchFamily="34" charset="0"/>
                        </a:rPr>
                        <a:t>[AT-SI] Obersielach - Podlog 247 [DIR] [AT] / N-1 Obersielach - Obersielach OSRHU41</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35,14</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52%</a:t>
                      </a:r>
                    </a:p>
                  </a:txBody>
                  <a:tcPr marL="0" marR="0" marT="0" marB="0" anchor="b">
                    <a:lnL>
                      <a:noFill/>
                    </a:lnL>
                    <a:lnR>
                      <a:noFill/>
                    </a:lnR>
                    <a:lnT>
                      <a:noFill/>
                    </a:lnT>
                    <a:lnB>
                      <a:noFill/>
                    </a:lnB>
                  </a:tcPr>
                </a:tc>
                <a:extLst>
                  <a:ext uri="{0D108BD9-81ED-4DB2-BD59-A6C34878D82A}">
                    <a16:rowId xmlns:a16="http://schemas.microsoft.com/office/drawing/2014/main" val="3471613922"/>
                  </a:ext>
                </a:extLst>
              </a:tr>
              <a:tr h="129853">
                <a:tc>
                  <a:txBody>
                    <a:bodyPr/>
                    <a:lstStyle/>
                    <a:p>
                      <a:pPr algn="l" fontAlgn="b"/>
                      <a:r>
                        <a:rPr lang="sl-SI" sz="600" b="0" i="0" u="none" strike="noStrike">
                          <a:solidFill>
                            <a:srgbClr val="000000"/>
                          </a:solidFill>
                          <a:effectLst/>
                          <a:latin typeface="Arial" panose="020B0604020202020204" pitchFamily="34" charset="0"/>
                        </a:rPr>
                        <a:t>[D4-D4] PST Buers BMT37 [OPP] / N-1 Buers - Westtirol ws (421)</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1132,82</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18%</a:t>
                      </a:r>
                    </a:p>
                  </a:txBody>
                  <a:tcPr marL="0" marR="0" marT="0" marB="0" anchor="b">
                    <a:lnL>
                      <a:noFill/>
                    </a:lnL>
                    <a:lnR>
                      <a:noFill/>
                    </a:lnR>
                    <a:lnT>
                      <a:noFill/>
                    </a:lnT>
                    <a:lnB>
                      <a:noFill/>
                    </a:lnB>
                  </a:tcPr>
                </a:tc>
                <a:extLst>
                  <a:ext uri="{0D108BD9-81ED-4DB2-BD59-A6C34878D82A}">
                    <a16:rowId xmlns:a16="http://schemas.microsoft.com/office/drawing/2014/main" val="1951215416"/>
                  </a:ext>
                </a:extLst>
              </a:tr>
              <a:tr h="129853">
                <a:tc>
                  <a:txBody>
                    <a:bodyPr/>
                    <a:lstStyle/>
                    <a:p>
                      <a:pPr algn="l" fontAlgn="b"/>
                      <a:r>
                        <a:rPr lang="sl-SI" sz="600" b="0" i="0" u="none" strike="noStrike">
                          <a:solidFill>
                            <a:srgbClr val="000000"/>
                          </a:solidFill>
                          <a:effectLst/>
                          <a:latin typeface="Arial" panose="020B0604020202020204" pitchFamily="34" charset="0"/>
                        </a:rPr>
                        <a:t>[NL-NL] Diemen-Lelystad 380 Z [OPP] / N-1 Krimpen a/d IJssel-Geertruidenberg 380 W</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24,71</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1947194961"/>
                  </a:ext>
                </a:extLst>
              </a:tr>
              <a:tr h="129853">
                <a:tc>
                  <a:txBody>
                    <a:bodyPr/>
                    <a:lstStyle/>
                    <a:p>
                      <a:pPr algn="l" fontAlgn="b"/>
                      <a:r>
                        <a:rPr lang="en-US" sz="600" b="0" i="0" u="none" strike="noStrike">
                          <a:solidFill>
                            <a:srgbClr val="000000"/>
                          </a:solidFill>
                          <a:effectLst/>
                          <a:latin typeface="Arial" panose="020B0604020202020204" pitchFamily="34" charset="0"/>
                        </a:rPr>
                        <a:t>[BE-BE] Achene - Gramme 380.10 [OPP] / N-1 Avelgem - Avelin 380.80</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86,25</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79%</a:t>
                      </a:r>
                    </a:p>
                  </a:txBody>
                  <a:tcPr marL="0" marR="0" marT="0" marB="0" anchor="b">
                    <a:lnL>
                      <a:noFill/>
                    </a:lnL>
                    <a:lnR>
                      <a:noFill/>
                    </a:lnR>
                    <a:lnT>
                      <a:noFill/>
                    </a:lnT>
                    <a:lnB>
                      <a:noFill/>
                    </a:lnB>
                  </a:tcPr>
                </a:tc>
                <a:extLst>
                  <a:ext uri="{0D108BD9-81ED-4DB2-BD59-A6C34878D82A}">
                    <a16:rowId xmlns:a16="http://schemas.microsoft.com/office/drawing/2014/main" val="1455559288"/>
                  </a:ext>
                </a:extLst>
              </a:tr>
              <a:tr h="129853">
                <a:tc>
                  <a:txBody>
                    <a:bodyPr/>
                    <a:lstStyle/>
                    <a:p>
                      <a:pPr algn="l" fontAlgn="b"/>
                      <a:r>
                        <a:rPr lang="sl-SI" sz="6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1467,49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386%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877084385"/>
                  </a:ext>
                </a:extLst>
              </a:tr>
              <a:tr h="129853">
                <a:tc>
                  <a:txBody>
                    <a:bodyPr/>
                    <a:lstStyle/>
                    <a:p>
                      <a:pPr algn="l" fontAlgn="b"/>
                      <a:r>
                        <a:rPr lang="sl-SI" sz="600" b="0" i="0" u="none" strike="noStrike">
                          <a:solidFill>
                            <a:srgbClr val="000000"/>
                          </a:solidFill>
                          <a:effectLst/>
                          <a:latin typeface="Arial" panose="020B0604020202020204" pitchFamily="34" charset="0"/>
                        </a:rPr>
                        <a:t>[AT-D2] St. Peter 2 - Pleinting 258 [OPP] [AT] / N-1 Pleinting - Pirach 257</a:t>
                      </a:r>
                    </a:p>
                  </a:txBody>
                  <a:tcPr marL="7143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901,85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76%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790855350"/>
                  </a:ext>
                </a:extLst>
              </a:tr>
              <a:tr h="129853">
                <a:tc>
                  <a:txBody>
                    <a:bodyPr/>
                    <a:lstStyle/>
                    <a:p>
                      <a:pPr algn="l" fontAlgn="b"/>
                      <a:r>
                        <a:rPr lang="sl-SI" sz="600" b="0" i="0" u="none" strike="noStrike">
                          <a:solidFill>
                            <a:srgbClr val="000000"/>
                          </a:solidFill>
                          <a:effectLst/>
                          <a:latin typeface="Arial" panose="020B0604020202020204" pitchFamily="34" charset="0"/>
                        </a:rPr>
                        <a:t>[CZ-SK] Liskovec - P. Bystrica [DIR] [CZ] / N-1 Nosovice - Varin</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297,69</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78%</a:t>
                      </a:r>
                    </a:p>
                  </a:txBody>
                  <a:tcPr marL="0" marR="0" marT="0" marB="0" anchor="b">
                    <a:lnL>
                      <a:noFill/>
                    </a:lnL>
                    <a:lnR>
                      <a:noFill/>
                    </a:lnR>
                    <a:lnT>
                      <a:noFill/>
                    </a:lnT>
                    <a:lnB>
                      <a:noFill/>
                    </a:lnB>
                  </a:tcPr>
                </a:tc>
                <a:extLst>
                  <a:ext uri="{0D108BD9-81ED-4DB2-BD59-A6C34878D82A}">
                    <a16:rowId xmlns:a16="http://schemas.microsoft.com/office/drawing/2014/main" val="109330365"/>
                  </a:ext>
                </a:extLst>
              </a:tr>
              <a:tr h="129853">
                <a:tc>
                  <a:txBody>
                    <a:bodyPr/>
                    <a:lstStyle/>
                    <a:p>
                      <a:pPr algn="l" fontAlgn="b"/>
                      <a:r>
                        <a:rPr lang="sl-SI" sz="600" b="0" i="0" u="none" strike="noStrike">
                          <a:solidFill>
                            <a:srgbClr val="000000"/>
                          </a:solidFill>
                          <a:effectLst/>
                          <a:latin typeface="Arial" panose="020B0604020202020204" pitchFamily="34" charset="0"/>
                        </a:rPr>
                        <a:t>[SK-PL] Lemesany - Krosno Iskrz 2 [OPP] [PL] / N-1 Lemesany - Krosno Iskrz 1</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133,13</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79%</a:t>
                      </a:r>
                    </a:p>
                  </a:txBody>
                  <a:tcPr marL="0" marR="0" marT="0" marB="0" anchor="b">
                    <a:lnL>
                      <a:noFill/>
                    </a:lnL>
                    <a:lnR>
                      <a:noFill/>
                    </a:lnR>
                    <a:lnT>
                      <a:noFill/>
                    </a:lnT>
                    <a:lnB>
                      <a:noFill/>
                    </a:lnB>
                  </a:tcPr>
                </a:tc>
                <a:extLst>
                  <a:ext uri="{0D108BD9-81ED-4DB2-BD59-A6C34878D82A}">
                    <a16:rowId xmlns:a16="http://schemas.microsoft.com/office/drawing/2014/main" val="2887172139"/>
                  </a:ext>
                </a:extLst>
              </a:tr>
              <a:tr h="129853">
                <a:tc>
                  <a:txBody>
                    <a:bodyPr/>
                    <a:lstStyle/>
                    <a:p>
                      <a:pPr algn="l" fontAlgn="b"/>
                      <a:r>
                        <a:rPr lang="pl-PL" sz="600" b="0" i="0" u="none" strike="noStrike">
                          <a:solidFill>
                            <a:srgbClr val="000000"/>
                          </a:solidFill>
                          <a:effectLst/>
                          <a:latin typeface="Arial" panose="020B0604020202020204" pitchFamily="34" charset="0"/>
                        </a:rPr>
                        <a:t>[AT-SI] Obersielach - Podlog 247 [DIR] [AT] / N-1 Obersielach - Obersielach OSRHU41</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35,5</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49%</a:t>
                      </a:r>
                    </a:p>
                  </a:txBody>
                  <a:tcPr marL="0" marR="0" marT="0" marB="0" anchor="b">
                    <a:lnL>
                      <a:noFill/>
                    </a:lnL>
                    <a:lnR>
                      <a:noFill/>
                    </a:lnR>
                    <a:lnT>
                      <a:noFill/>
                    </a:lnT>
                    <a:lnB>
                      <a:noFill/>
                    </a:lnB>
                  </a:tcPr>
                </a:tc>
                <a:extLst>
                  <a:ext uri="{0D108BD9-81ED-4DB2-BD59-A6C34878D82A}">
                    <a16:rowId xmlns:a16="http://schemas.microsoft.com/office/drawing/2014/main" val="1209583102"/>
                  </a:ext>
                </a:extLst>
              </a:tr>
              <a:tr h="129853">
                <a:tc>
                  <a:txBody>
                    <a:bodyPr/>
                    <a:lstStyle/>
                    <a:p>
                      <a:pPr algn="l" fontAlgn="b"/>
                      <a:r>
                        <a:rPr lang="sl-SI" sz="600" b="0" i="0" u="none" strike="noStrike">
                          <a:solidFill>
                            <a:srgbClr val="000000"/>
                          </a:solidFill>
                          <a:effectLst/>
                          <a:latin typeface="Arial" panose="020B0604020202020204" pitchFamily="34" charset="0"/>
                        </a:rPr>
                        <a:t>[D4-D4] PST Buers BMT37 [OPP] / N-1 Buers - Westtirol ws (421)</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1467,49</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18%</a:t>
                      </a:r>
                    </a:p>
                  </a:txBody>
                  <a:tcPr marL="0" marR="0" marT="0" marB="0" anchor="b">
                    <a:lnL>
                      <a:noFill/>
                    </a:lnL>
                    <a:lnR>
                      <a:noFill/>
                    </a:lnR>
                    <a:lnT>
                      <a:noFill/>
                    </a:lnT>
                    <a:lnB>
                      <a:noFill/>
                    </a:lnB>
                  </a:tcPr>
                </a:tc>
                <a:extLst>
                  <a:ext uri="{0D108BD9-81ED-4DB2-BD59-A6C34878D82A}">
                    <a16:rowId xmlns:a16="http://schemas.microsoft.com/office/drawing/2014/main" val="2879062028"/>
                  </a:ext>
                </a:extLst>
              </a:tr>
              <a:tr h="129853">
                <a:tc>
                  <a:txBody>
                    <a:bodyPr/>
                    <a:lstStyle/>
                    <a:p>
                      <a:pPr algn="l" fontAlgn="b"/>
                      <a:r>
                        <a:rPr lang="sl-SI" sz="600" b="0" i="0" u="none" strike="noStrike">
                          <a:solidFill>
                            <a:srgbClr val="000000"/>
                          </a:solidFill>
                          <a:effectLst/>
                          <a:latin typeface="Arial" panose="020B0604020202020204" pitchFamily="34" charset="0"/>
                        </a:rPr>
                        <a:t>[NL-NL] Diemen-Lelystad 380 Z [OPP] / N-1 Krimpen a/d IJssel-Geertruidenberg 380 W</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12,33</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846375066"/>
                  </a:ext>
                </a:extLst>
              </a:tr>
              <a:tr h="129853">
                <a:tc>
                  <a:txBody>
                    <a:bodyPr/>
                    <a:lstStyle/>
                    <a:p>
                      <a:pPr algn="l" fontAlgn="b"/>
                      <a:r>
                        <a:rPr lang="en-US" sz="600" b="0" i="0" u="none" strike="noStrike">
                          <a:solidFill>
                            <a:srgbClr val="000000"/>
                          </a:solidFill>
                          <a:effectLst/>
                          <a:latin typeface="Arial" panose="020B0604020202020204" pitchFamily="34" charset="0"/>
                        </a:rPr>
                        <a:t>[BE-BE] PST Van Eyck 2 [OPP] / N-1 Achene - Lonny 380.19</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32,75</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59%</a:t>
                      </a:r>
                    </a:p>
                  </a:txBody>
                  <a:tcPr marL="0" marR="0" marT="0" marB="0" anchor="b">
                    <a:lnL>
                      <a:noFill/>
                    </a:lnL>
                    <a:lnR>
                      <a:noFill/>
                    </a:lnR>
                    <a:lnT>
                      <a:noFill/>
                    </a:lnT>
                    <a:lnB>
                      <a:noFill/>
                    </a:lnB>
                  </a:tcPr>
                </a:tc>
                <a:extLst>
                  <a:ext uri="{0D108BD9-81ED-4DB2-BD59-A6C34878D82A}">
                    <a16:rowId xmlns:a16="http://schemas.microsoft.com/office/drawing/2014/main" val="340707718"/>
                  </a:ext>
                </a:extLst>
              </a:tr>
              <a:tr h="129853">
                <a:tc>
                  <a:txBody>
                    <a:bodyPr/>
                    <a:lstStyle/>
                    <a:p>
                      <a:pPr algn="l" fontAlgn="b"/>
                      <a:r>
                        <a:rPr lang="sl-SI" sz="6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70,87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274%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977821401"/>
                  </a:ext>
                </a:extLst>
              </a:tr>
              <a:tr h="129853">
                <a:tc>
                  <a:txBody>
                    <a:bodyPr/>
                    <a:lstStyle/>
                    <a:p>
                      <a:pPr algn="l" fontAlgn="b"/>
                      <a:r>
                        <a:rPr lang="sl-SI" sz="600" b="0" i="0" u="none" strike="noStrike">
                          <a:solidFill>
                            <a:srgbClr val="000000"/>
                          </a:solidFill>
                          <a:effectLst/>
                          <a:latin typeface="Arial" panose="020B0604020202020204" pitchFamily="34" charset="0"/>
                        </a:rPr>
                        <a:t>[AT-D2] St. Peter 2 - Pleinting 258 [OPP] [AT] / N-1 Pleinting - Pirach 257</a:t>
                      </a:r>
                    </a:p>
                  </a:txBody>
                  <a:tcPr marL="7143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70,87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76%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431357923"/>
                  </a:ext>
                </a:extLst>
              </a:tr>
              <a:tr h="129853">
                <a:tc>
                  <a:txBody>
                    <a:bodyPr/>
                    <a:lstStyle/>
                    <a:p>
                      <a:pPr algn="l" fontAlgn="b"/>
                      <a:r>
                        <a:rPr lang="sl-SI" sz="600" b="0" i="0" u="none" strike="noStrike">
                          <a:solidFill>
                            <a:srgbClr val="000000"/>
                          </a:solidFill>
                          <a:effectLst/>
                          <a:latin typeface="Arial" panose="020B0604020202020204" pitchFamily="34" charset="0"/>
                        </a:rPr>
                        <a:t>[CZ-SK] Liskovec - P. Bystrica [DIR] [CZ] / N-1 Nosovice - Varin</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24,95</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78%</a:t>
                      </a:r>
                    </a:p>
                  </a:txBody>
                  <a:tcPr marL="0" marR="0" marT="0" marB="0" anchor="b">
                    <a:lnL>
                      <a:noFill/>
                    </a:lnL>
                    <a:lnR>
                      <a:noFill/>
                    </a:lnR>
                    <a:lnT>
                      <a:noFill/>
                    </a:lnT>
                    <a:lnB>
                      <a:noFill/>
                    </a:lnB>
                  </a:tcPr>
                </a:tc>
                <a:extLst>
                  <a:ext uri="{0D108BD9-81ED-4DB2-BD59-A6C34878D82A}">
                    <a16:rowId xmlns:a16="http://schemas.microsoft.com/office/drawing/2014/main" val="3568408687"/>
                  </a:ext>
                </a:extLst>
              </a:tr>
              <a:tr h="129853">
                <a:tc>
                  <a:txBody>
                    <a:bodyPr/>
                    <a:lstStyle/>
                    <a:p>
                      <a:pPr algn="l" fontAlgn="b"/>
                      <a:r>
                        <a:rPr lang="sl-SI" sz="600" b="0" i="0" u="none" strike="noStrike">
                          <a:solidFill>
                            <a:srgbClr val="000000"/>
                          </a:solidFill>
                          <a:effectLst/>
                          <a:latin typeface="Arial" panose="020B0604020202020204" pitchFamily="34" charset="0"/>
                        </a:rPr>
                        <a:t>[SK-PL] Lemesany - Krosno Iskrz 2 [OPP] [PL] / N-1 Lemesany - Krosno Iskrz 1</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12,45</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80%</a:t>
                      </a:r>
                    </a:p>
                  </a:txBody>
                  <a:tcPr marL="0" marR="0" marT="0" marB="0" anchor="b">
                    <a:lnL>
                      <a:noFill/>
                    </a:lnL>
                    <a:lnR>
                      <a:noFill/>
                    </a:lnR>
                    <a:lnT>
                      <a:noFill/>
                    </a:lnT>
                    <a:lnB>
                      <a:noFill/>
                    </a:lnB>
                  </a:tcPr>
                </a:tc>
                <a:extLst>
                  <a:ext uri="{0D108BD9-81ED-4DB2-BD59-A6C34878D82A}">
                    <a16:rowId xmlns:a16="http://schemas.microsoft.com/office/drawing/2014/main" val="2971179775"/>
                  </a:ext>
                </a:extLst>
              </a:tr>
              <a:tr h="129853">
                <a:tc>
                  <a:txBody>
                    <a:bodyPr/>
                    <a:lstStyle/>
                    <a:p>
                      <a:pPr algn="l" fontAlgn="b"/>
                      <a:r>
                        <a:rPr lang="pl-PL" sz="600" b="0" i="0" u="none" strike="noStrike">
                          <a:solidFill>
                            <a:srgbClr val="000000"/>
                          </a:solidFill>
                          <a:effectLst/>
                          <a:latin typeface="Arial" panose="020B0604020202020204" pitchFamily="34" charset="0"/>
                        </a:rPr>
                        <a:t>[AT-SI] Obersielach - Podlog 247 [DIR] [AT] / N-1 Obersielach - Obersielach OSRHU41</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17,62</a:t>
                      </a:r>
                    </a:p>
                  </a:txBody>
                  <a:tcPr marL="0" marR="0" marT="0" marB="0" anchor="b">
                    <a:lnL>
                      <a:noFill/>
                    </a:lnL>
                    <a:lnR>
                      <a:noFill/>
                    </a:lnR>
                    <a:lnT>
                      <a:noFill/>
                    </a:lnT>
                    <a:lnB>
                      <a:noFill/>
                    </a:lnB>
                  </a:tcPr>
                </a:tc>
                <a:tc>
                  <a:txBody>
                    <a:bodyPr/>
                    <a:lstStyle/>
                    <a:p>
                      <a:pPr algn="r" fontAlgn="b"/>
                      <a:r>
                        <a:rPr lang="sl-SI" sz="600" b="0" i="0" u="none" strike="noStrike" dirty="0">
                          <a:solidFill>
                            <a:srgbClr val="000000"/>
                          </a:solidFill>
                          <a:effectLst/>
                          <a:latin typeface="Arial" panose="020B0604020202020204" pitchFamily="34" charset="0"/>
                        </a:rPr>
                        <a:t>39%</a:t>
                      </a:r>
                    </a:p>
                  </a:txBody>
                  <a:tcPr marL="0" marR="0" marT="0" marB="0" anchor="b">
                    <a:lnL>
                      <a:noFill/>
                    </a:lnL>
                    <a:lnR>
                      <a:noFill/>
                    </a:lnR>
                    <a:lnT>
                      <a:noFill/>
                    </a:lnT>
                    <a:lnB>
                      <a:noFill/>
                    </a:lnB>
                  </a:tcPr>
                </a:tc>
                <a:extLst>
                  <a:ext uri="{0D108BD9-81ED-4DB2-BD59-A6C34878D82A}">
                    <a16:rowId xmlns:a16="http://schemas.microsoft.com/office/drawing/2014/main" val="3240256936"/>
                  </a:ext>
                </a:extLst>
              </a:tr>
            </a:tbl>
          </a:graphicData>
        </a:graphic>
      </p:graphicFrame>
    </p:spTree>
    <p:extLst>
      <p:ext uri="{BB962C8B-B14F-4D97-AF65-F5344CB8AC3E}">
        <p14:creationId xmlns:p14="http://schemas.microsoft.com/office/powerpoint/2010/main" val="3343003752"/>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a:t>
            </a:r>
            <a:r>
              <a:rPr lang="en-US" altLang="hu-HU" sz="1400" dirty="0">
                <a:solidFill>
                  <a:srgbClr val="008000"/>
                </a:solidFill>
              </a:rPr>
              <a:t>1001 (part </a:t>
            </a:r>
            <a:r>
              <a:rPr lang="sl-SI" altLang="hu-HU" sz="1400" dirty="0">
                <a:solidFill>
                  <a:srgbClr val="008000"/>
                </a:solidFill>
              </a:rPr>
              <a:t>I</a:t>
            </a:r>
            <a:r>
              <a:rPr lang="en-US" altLang="hu-HU" sz="1400" dirty="0">
                <a:solidFill>
                  <a:srgbClr val="008000"/>
                </a:solidFill>
              </a:rPr>
              <a:t>V)</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8CCCBC18-046E-4B06-9BE6-5467BE8D9A48}"/>
              </a:ext>
            </a:extLst>
          </p:cNvPr>
          <p:cNvGraphicFramePr>
            <a:graphicFrameLocks noGrp="1"/>
          </p:cNvGraphicFramePr>
          <p:nvPr/>
        </p:nvGraphicFramePr>
        <p:xfrm>
          <a:off x="905669" y="2283619"/>
          <a:ext cx="8267700" cy="1943100"/>
        </p:xfrm>
        <a:graphic>
          <a:graphicData uri="http://schemas.openxmlformats.org/drawingml/2006/table">
            <a:tbl>
              <a:tblPr/>
              <a:tblGrid>
                <a:gridCol w="6423733">
                  <a:extLst>
                    <a:ext uri="{9D8B030D-6E8A-4147-A177-3AD203B41FA5}">
                      <a16:colId xmlns:a16="http://schemas.microsoft.com/office/drawing/2014/main" val="1279982577"/>
                    </a:ext>
                  </a:extLst>
                </a:gridCol>
                <a:gridCol w="1361552">
                  <a:extLst>
                    <a:ext uri="{9D8B030D-6E8A-4147-A177-3AD203B41FA5}">
                      <a16:colId xmlns:a16="http://schemas.microsoft.com/office/drawing/2014/main" val="1217829041"/>
                    </a:ext>
                  </a:extLst>
                </a:gridCol>
                <a:gridCol w="482415">
                  <a:extLst>
                    <a:ext uri="{9D8B030D-6E8A-4147-A177-3AD203B41FA5}">
                      <a16:colId xmlns:a16="http://schemas.microsoft.com/office/drawing/2014/main" val="1994885444"/>
                    </a:ext>
                  </a:extLst>
                </a:gridCol>
              </a:tblGrid>
              <a:tr h="161925">
                <a:tc>
                  <a:txBody>
                    <a:bodyPr/>
                    <a:lstStyle/>
                    <a:p>
                      <a:pPr algn="l" fontAlgn="b"/>
                      <a:r>
                        <a:rPr lang="sl-SI" sz="10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2,94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148%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084307162"/>
                  </a:ext>
                </a:extLst>
              </a:tr>
              <a:tr h="161925">
                <a:tc>
                  <a:txBody>
                    <a:bodyPr/>
                    <a:lstStyle/>
                    <a:p>
                      <a:pPr algn="l" fontAlgn="b"/>
                      <a:r>
                        <a:rPr lang="sl-SI" sz="1000" b="0" i="0" u="none" strike="noStrike">
                          <a:solidFill>
                            <a:srgbClr val="000000"/>
                          </a:solidFill>
                          <a:effectLst/>
                          <a:latin typeface="Arial" panose="020B0604020202020204" pitchFamily="34" charset="0"/>
                        </a:rPr>
                        <a:t>[SK-PL] Lemesany - Krosno Iskrz 1 [OPP] [PL] / N-1 Lemesany - Krosno Iskrz 2</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2,94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74%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80092079"/>
                  </a:ext>
                </a:extLst>
              </a:tr>
              <a:tr h="161925">
                <a:tc>
                  <a:txBody>
                    <a:bodyPr/>
                    <a:lstStyle/>
                    <a:p>
                      <a:pPr algn="l" fontAlgn="b"/>
                      <a:r>
                        <a:rPr lang="en-US" sz="1000" b="0" i="0" u="none" strike="noStrike">
                          <a:solidFill>
                            <a:srgbClr val="000000"/>
                          </a:solidFill>
                          <a:effectLst/>
                          <a:latin typeface="Arial" panose="020B0604020202020204" pitchFamily="34" charset="0"/>
                        </a:rPr>
                        <a:t>[BE-FR] Achene - Lonny 19 [DIR] [FR] / N-1 Avelgem - Avelin 380.80</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0,03</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75%</a:t>
                      </a:r>
                    </a:p>
                  </a:txBody>
                  <a:tcPr marL="0" marR="0" marT="0" marB="0" anchor="b">
                    <a:lnL>
                      <a:noFill/>
                    </a:lnL>
                    <a:lnR>
                      <a:noFill/>
                    </a:lnR>
                    <a:lnT>
                      <a:noFill/>
                    </a:lnT>
                    <a:lnB>
                      <a:noFill/>
                    </a:lnB>
                  </a:tcPr>
                </a:tc>
                <a:extLst>
                  <a:ext uri="{0D108BD9-81ED-4DB2-BD59-A6C34878D82A}">
                    <a16:rowId xmlns:a16="http://schemas.microsoft.com/office/drawing/2014/main" val="3788230092"/>
                  </a:ext>
                </a:extLst>
              </a:tr>
              <a:tr h="161925">
                <a:tc>
                  <a:txBody>
                    <a:bodyPr/>
                    <a:lstStyle/>
                    <a:p>
                      <a:pPr algn="l" fontAlgn="b"/>
                      <a:r>
                        <a:rPr lang="sl-SI" sz="10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439,69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100%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116180739"/>
                  </a:ext>
                </a:extLst>
              </a:tr>
              <a:tr h="161925">
                <a:tc>
                  <a:txBody>
                    <a:bodyPr/>
                    <a:lstStyle/>
                    <a:p>
                      <a:pPr algn="l" fontAlgn="b"/>
                      <a:r>
                        <a:rPr lang="sl-SI" sz="1000" b="0" i="0" u="none" strike="noStrike">
                          <a:solidFill>
                            <a:srgbClr val="000000"/>
                          </a:solidFill>
                          <a:effectLst/>
                          <a:latin typeface="Arial" panose="020B0604020202020204" pitchFamily="34" charset="0"/>
                        </a:rPr>
                        <a:t>[D2-D7] Grosskrotzenburg - Urberach  UMAIN N2 [DIR] [D7] / N-1 Dettingen - Grosskrotzenburg UMAIN S1</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439,69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298273028"/>
                  </a:ext>
                </a:extLst>
              </a:tr>
              <a:tr h="161925">
                <a:tc>
                  <a:txBody>
                    <a:bodyPr/>
                    <a:lstStyle/>
                    <a:p>
                      <a:pPr algn="l" fontAlgn="b"/>
                      <a:r>
                        <a:rPr lang="sl-SI" sz="1000" b="0" i="0" u="none" strike="noStrike">
                          <a:solidFill>
                            <a:srgbClr val="000000"/>
                          </a:solidFill>
                          <a:effectLst/>
                          <a:latin typeface="Arial" panose="020B0604020202020204" pitchFamily="34" charset="0"/>
                        </a:rPr>
                        <a:t>[SK-PL] Lemesany - Krosno Iskrz 1 [OPP] [PL] / N-1 Lemesany - Krosno Iskrz 2</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118,98</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74%</a:t>
                      </a:r>
                    </a:p>
                  </a:txBody>
                  <a:tcPr marL="0" marR="0" marT="0" marB="0" anchor="b">
                    <a:lnL>
                      <a:noFill/>
                    </a:lnL>
                    <a:lnR>
                      <a:noFill/>
                    </a:lnR>
                    <a:lnT>
                      <a:noFill/>
                    </a:lnT>
                    <a:lnB>
                      <a:noFill/>
                    </a:lnB>
                  </a:tcPr>
                </a:tc>
                <a:extLst>
                  <a:ext uri="{0D108BD9-81ED-4DB2-BD59-A6C34878D82A}">
                    <a16:rowId xmlns:a16="http://schemas.microsoft.com/office/drawing/2014/main" val="3750701771"/>
                  </a:ext>
                </a:extLst>
              </a:tr>
              <a:tr h="161925">
                <a:tc>
                  <a:txBody>
                    <a:bodyPr/>
                    <a:lstStyle/>
                    <a:p>
                      <a:pPr algn="l" fontAlgn="b"/>
                      <a:r>
                        <a:rPr lang="sl-SI" sz="10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366,39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244%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431650519"/>
                  </a:ext>
                </a:extLst>
              </a:tr>
              <a:tr h="161925">
                <a:tc>
                  <a:txBody>
                    <a:bodyPr/>
                    <a:lstStyle/>
                    <a:p>
                      <a:pPr algn="l" fontAlgn="b"/>
                      <a:r>
                        <a:rPr lang="sl-SI" sz="1000" b="0" i="0" u="none" strike="noStrike">
                          <a:solidFill>
                            <a:srgbClr val="000000"/>
                          </a:solidFill>
                          <a:effectLst/>
                          <a:latin typeface="Arial" panose="020B0604020202020204" pitchFamily="34" charset="0"/>
                        </a:rPr>
                        <a:t>[SK-PL] Lemesany - Krosno Iskrz 2 [OPP] [PL] / N-1 Lemesany - Krosno Iskrz 1</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73,75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77%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884987117"/>
                  </a:ext>
                </a:extLst>
              </a:tr>
              <a:tr h="161925">
                <a:tc>
                  <a:txBody>
                    <a:bodyPr/>
                    <a:lstStyle/>
                    <a:p>
                      <a:pPr algn="l" fontAlgn="b"/>
                      <a:r>
                        <a:rPr lang="sl-SI" sz="1000" b="0" i="0" u="none" strike="noStrike">
                          <a:solidFill>
                            <a:srgbClr val="000000"/>
                          </a:solidFill>
                          <a:effectLst/>
                          <a:latin typeface="Arial" panose="020B0604020202020204" pitchFamily="34" charset="0"/>
                        </a:rPr>
                        <a:t>[BE-FR] Avelgem - Avelin 80 [DIR] [FR] / N-1 Achene - Lonny 380.19</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248,78</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68%</a:t>
                      </a:r>
                    </a:p>
                  </a:txBody>
                  <a:tcPr marL="0" marR="0" marT="0" marB="0" anchor="b">
                    <a:lnL>
                      <a:noFill/>
                    </a:lnL>
                    <a:lnR>
                      <a:noFill/>
                    </a:lnR>
                    <a:lnT>
                      <a:noFill/>
                    </a:lnT>
                    <a:lnB>
                      <a:noFill/>
                    </a:lnB>
                  </a:tcPr>
                </a:tc>
                <a:extLst>
                  <a:ext uri="{0D108BD9-81ED-4DB2-BD59-A6C34878D82A}">
                    <a16:rowId xmlns:a16="http://schemas.microsoft.com/office/drawing/2014/main" val="1464694547"/>
                  </a:ext>
                </a:extLst>
              </a:tr>
              <a:tr h="161925">
                <a:tc>
                  <a:txBody>
                    <a:bodyPr/>
                    <a:lstStyle/>
                    <a:p>
                      <a:pPr algn="l" fontAlgn="b"/>
                      <a:r>
                        <a:rPr lang="en-US" sz="1000" b="0" i="0" u="none" strike="noStrike">
                          <a:solidFill>
                            <a:srgbClr val="000000"/>
                          </a:solidFill>
                          <a:effectLst/>
                          <a:latin typeface="Arial" panose="020B0604020202020204" pitchFamily="34" charset="0"/>
                        </a:rPr>
                        <a:t>[BE-FR] Achene - Lonny 19 [DIR] [FR] / N-1 Avelgem - Avelin 380.80</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18,17</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62%</a:t>
                      </a:r>
                    </a:p>
                  </a:txBody>
                  <a:tcPr marL="0" marR="0" marT="0" marB="0" anchor="b">
                    <a:lnL>
                      <a:noFill/>
                    </a:lnL>
                    <a:lnR>
                      <a:noFill/>
                    </a:lnR>
                    <a:lnT>
                      <a:noFill/>
                    </a:lnT>
                    <a:lnB>
                      <a:noFill/>
                    </a:lnB>
                  </a:tcPr>
                </a:tc>
                <a:extLst>
                  <a:ext uri="{0D108BD9-81ED-4DB2-BD59-A6C34878D82A}">
                    <a16:rowId xmlns:a16="http://schemas.microsoft.com/office/drawing/2014/main" val="3360031322"/>
                  </a:ext>
                </a:extLst>
              </a:tr>
              <a:tr h="161925">
                <a:tc>
                  <a:txBody>
                    <a:bodyPr/>
                    <a:lstStyle/>
                    <a:p>
                      <a:pPr algn="l" fontAlgn="b"/>
                      <a:r>
                        <a:rPr lang="sl-SI" sz="1000" b="0" i="0" u="none" strike="noStrike">
                          <a:solidFill>
                            <a:srgbClr val="000000"/>
                          </a:solidFill>
                          <a:effectLst/>
                          <a:latin typeface="Arial" panose="020B0604020202020204" pitchFamily="34" charset="0"/>
                        </a:rPr>
                        <a:t>[NL-NL] Diemen-Lelystad 380 Z [OPP] / N-1 Doetinchem-Hengelo 380 W</a:t>
                      </a:r>
                    </a:p>
                  </a:txBody>
                  <a:tcPr marL="11430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0" i="0" u="none" strike="noStrike">
                          <a:solidFill>
                            <a:srgbClr val="000000"/>
                          </a:solidFill>
                          <a:effectLst/>
                          <a:latin typeface="Arial" panose="020B0604020202020204" pitchFamily="34" charset="0"/>
                        </a:rPr>
                        <a:t>366,39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0" i="0" u="none" strike="noStrike">
                          <a:solidFill>
                            <a:srgbClr val="000000"/>
                          </a:solidFill>
                          <a:effectLst/>
                          <a:latin typeface="Arial" panose="020B0604020202020204" pitchFamily="34" charset="0"/>
                        </a:rPr>
                        <a:t>36%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768590424"/>
                  </a:ext>
                </a:extLst>
              </a:tr>
              <a:tr h="161925">
                <a:tc>
                  <a:txBody>
                    <a:bodyPr/>
                    <a:lstStyle/>
                    <a:p>
                      <a:pPr algn="l" fontAlgn="b"/>
                      <a:r>
                        <a:rPr lang="sl-SI" sz="10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1000" b="1" i="0" u="none" strike="noStrike">
                          <a:solidFill>
                            <a:srgbClr val="000000"/>
                          </a:solidFill>
                          <a:effectLst/>
                          <a:latin typeface="Arial" panose="020B0604020202020204" pitchFamily="34" charset="0"/>
                        </a:rPr>
                        <a:t>1586,29</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1000" b="1" i="0" u="none" strike="noStrike" dirty="0">
                          <a:solidFill>
                            <a:srgbClr val="000000"/>
                          </a:solidFill>
                          <a:effectLst/>
                          <a:latin typeface="Arial" panose="020B0604020202020204" pitchFamily="34" charset="0"/>
                        </a:rPr>
                        <a:t>5843%</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3383746860"/>
                  </a:ext>
                </a:extLst>
              </a:tr>
            </a:tbl>
          </a:graphicData>
        </a:graphic>
      </p:graphicFrame>
    </p:spTree>
    <p:extLst>
      <p:ext uri="{BB962C8B-B14F-4D97-AF65-F5344CB8AC3E}">
        <p14:creationId xmlns:p14="http://schemas.microsoft.com/office/powerpoint/2010/main" val="2766319497"/>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a:t>
            </a:r>
            <a:r>
              <a:rPr lang="en-US" altLang="hu-HU" sz="1400" dirty="0">
                <a:solidFill>
                  <a:srgbClr val="008000"/>
                </a:solidFill>
              </a:rPr>
              <a:t>1002 (part </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FC31372B-8D82-4B84-BDCF-FA3512A7D759}"/>
              </a:ext>
            </a:extLst>
          </p:cNvPr>
          <p:cNvGraphicFramePr>
            <a:graphicFrameLocks noGrp="1"/>
          </p:cNvGraphicFramePr>
          <p:nvPr/>
        </p:nvGraphicFramePr>
        <p:xfrm>
          <a:off x="905669" y="1312069"/>
          <a:ext cx="8267700" cy="3886200"/>
        </p:xfrm>
        <a:graphic>
          <a:graphicData uri="http://schemas.openxmlformats.org/drawingml/2006/table">
            <a:tbl>
              <a:tblPr/>
              <a:tblGrid>
                <a:gridCol w="6423733">
                  <a:extLst>
                    <a:ext uri="{9D8B030D-6E8A-4147-A177-3AD203B41FA5}">
                      <a16:colId xmlns:a16="http://schemas.microsoft.com/office/drawing/2014/main" val="763668499"/>
                    </a:ext>
                  </a:extLst>
                </a:gridCol>
                <a:gridCol w="1361552">
                  <a:extLst>
                    <a:ext uri="{9D8B030D-6E8A-4147-A177-3AD203B41FA5}">
                      <a16:colId xmlns:a16="http://schemas.microsoft.com/office/drawing/2014/main" val="2463320962"/>
                    </a:ext>
                  </a:extLst>
                </a:gridCol>
                <a:gridCol w="482415">
                  <a:extLst>
                    <a:ext uri="{9D8B030D-6E8A-4147-A177-3AD203B41FA5}">
                      <a16:colId xmlns:a16="http://schemas.microsoft.com/office/drawing/2014/main" val="2252137324"/>
                    </a:ext>
                  </a:extLst>
                </a:gridCol>
              </a:tblGrid>
              <a:tr h="161925">
                <a:tc>
                  <a:txBody>
                    <a:bodyPr/>
                    <a:lstStyle/>
                    <a:p>
                      <a:pPr algn="l" fontAlgn="b"/>
                      <a:r>
                        <a:rPr lang="sl-SI" sz="10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10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10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2967802537"/>
                  </a:ext>
                </a:extLst>
              </a:tr>
              <a:tr h="161925">
                <a:tc>
                  <a:txBody>
                    <a:bodyPr/>
                    <a:lstStyle/>
                    <a:p>
                      <a:pPr algn="l" fontAlgn="b"/>
                      <a:r>
                        <a:rPr lang="sl-SI" sz="10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338,55</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171%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390124102"/>
                  </a:ext>
                </a:extLst>
              </a:tr>
              <a:tr h="161925">
                <a:tc>
                  <a:txBody>
                    <a:bodyPr/>
                    <a:lstStyle/>
                    <a:p>
                      <a:pPr algn="l" fontAlgn="b"/>
                      <a:r>
                        <a:rPr lang="sl-SI" sz="1000" b="0" i="0" u="none" strike="noStrike">
                          <a:solidFill>
                            <a:srgbClr val="000000"/>
                          </a:solidFill>
                          <a:effectLst/>
                          <a:latin typeface="Arial" panose="020B0604020202020204" pitchFamily="34" charset="0"/>
                        </a:rPr>
                        <a:t>[D2-D7] Grosskrotzenburg - Urberach  UMAIN N2 [DIR] [D7] / N-1 Dettingen - Grosskrotzenburg UMAIN S1</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338,55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269278212"/>
                  </a:ext>
                </a:extLst>
              </a:tr>
              <a:tr h="161925">
                <a:tc>
                  <a:txBody>
                    <a:bodyPr/>
                    <a:lstStyle/>
                    <a:p>
                      <a:pPr algn="l" fontAlgn="b"/>
                      <a:r>
                        <a:rPr lang="sl-SI" sz="1000" b="0" i="0" u="none" strike="noStrike">
                          <a:solidFill>
                            <a:srgbClr val="000000"/>
                          </a:solidFill>
                          <a:effectLst/>
                          <a:latin typeface="Arial" panose="020B0604020202020204" pitchFamily="34" charset="0"/>
                        </a:rPr>
                        <a:t>[SK-PL] Lemesany - Krosno Iskrz 2 [OPP] [PL] / N-1 Lemesany - Krosno Iskrz 1</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71,39</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73%</a:t>
                      </a:r>
                    </a:p>
                  </a:txBody>
                  <a:tcPr marL="0" marR="0" marT="0" marB="0" anchor="b">
                    <a:lnL>
                      <a:noFill/>
                    </a:lnL>
                    <a:lnR>
                      <a:noFill/>
                    </a:lnR>
                    <a:lnT>
                      <a:noFill/>
                    </a:lnT>
                    <a:lnB>
                      <a:noFill/>
                    </a:lnB>
                  </a:tcPr>
                </a:tc>
                <a:extLst>
                  <a:ext uri="{0D108BD9-81ED-4DB2-BD59-A6C34878D82A}">
                    <a16:rowId xmlns:a16="http://schemas.microsoft.com/office/drawing/2014/main" val="3200179969"/>
                  </a:ext>
                </a:extLst>
              </a:tr>
              <a:tr h="161925">
                <a:tc>
                  <a:txBody>
                    <a:bodyPr/>
                    <a:lstStyle/>
                    <a:p>
                      <a:pPr algn="l" fontAlgn="b"/>
                      <a:r>
                        <a:rPr lang="sl-SI" sz="1000" b="0" i="0" u="none" strike="noStrike">
                          <a:solidFill>
                            <a:srgbClr val="000000"/>
                          </a:solidFill>
                          <a:effectLst/>
                          <a:latin typeface="Arial" panose="020B0604020202020204" pitchFamily="34" charset="0"/>
                        </a:rPr>
                        <a:t>[CZ-SK] Nosovice - Varin [DIR] [SK] / N-1 Sokolnice - Stupava</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97,08</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78%</a:t>
                      </a:r>
                    </a:p>
                  </a:txBody>
                  <a:tcPr marL="0" marR="0" marT="0" marB="0" anchor="b">
                    <a:lnL>
                      <a:noFill/>
                    </a:lnL>
                    <a:lnR>
                      <a:noFill/>
                    </a:lnR>
                    <a:lnT>
                      <a:noFill/>
                    </a:lnT>
                    <a:lnB>
                      <a:noFill/>
                    </a:lnB>
                  </a:tcPr>
                </a:tc>
                <a:extLst>
                  <a:ext uri="{0D108BD9-81ED-4DB2-BD59-A6C34878D82A}">
                    <a16:rowId xmlns:a16="http://schemas.microsoft.com/office/drawing/2014/main" val="1114057835"/>
                  </a:ext>
                </a:extLst>
              </a:tr>
              <a:tr h="161925">
                <a:tc>
                  <a:txBody>
                    <a:bodyPr/>
                    <a:lstStyle/>
                    <a:p>
                      <a:pPr algn="l" fontAlgn="b"/>
                      <a:r>
                        <a:rPr lang="sl-SI" sz="10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91,16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54%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137647887"/>
                  </a:ext>
                </a:extLst>
              </a:tr>
              <a:tr h="161925">
                <a:tc>
                  <a:txBody>
                    <a:bodyPr/>
                    <a:lstStyle/>
                    <a:p>
                      <a:pPr algn="l" fontAlgn="b"/>
                      <a:r>
                        <a:rPr lang="sl-SI" sz="1000" b="0" i="0" u="none" strike="noStrike">
                          <a:solidFill>
                            <a:srgbClr val="000000"/>
                          </a:solidFill>
                          <a:effectLst/>
                          <a:latin typeface="Arial" panose="020B0604020202020204" pitchFamily="34" charset="0"/>
                        </a:rPr>
                        <a:t>[CZ-PL] Wielopole - Nosovice [DIR] [PL] / N-1 Albrechtice - Dobrzen</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91,16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54%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945334147"/>
                  </a:ext>
                </a:extLst>
              </a:tr>
              <a:tr h="161925">
                <a:tc>
                  <a:txBody>
                    <a:bodyPr/>
                    <a:lstStyle/>
                    <a:p>
                      <a:pPr algn="l" fontAlgn="b"/>
                      <a:r>
                        <a:rPr lang="sl-SI" sz="10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109,2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56%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031189207"/>
                  </a:ext>
                </a:extLst>
              </a:tr>
              <a:tr h="161925">
                <a:tc>
                  <a:txBody>
                    <a:bodyPr/>
                    <a:lstStyle/>
                    <a:p>
                      <a:pPr algn="l" fontAlgn="b"/>
                      <a:r>
                        <a:rPr lang="sl-SI" sz="1000" b="0" i="0" u="none" strike="noStrike">
                          <a:solidFill>
                            <a:srgbClr val="000000"/>
                          </a:solidFill>
                          <a:effectLst/>
                          <a:latin typeface="Arial" panose="020B0604020202020204" pitchFamily="34" charset="0"/>
                        </a:rPr>
                        <a:t>[CZ-PL] Wielopole - Nosovice [DIR] [PL] / N-1 Albrechtice - Dobrzen</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109,2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56%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98489013"/>
                  </a:ext>
                </a:extLst>
              </a:tr>
              <a:tr h="161925">
                <a:tc>
                  <a:txBody>
                    <a:bodyPr/>
                    <a:lstStyle/>
                    <a:p>
                      <a:pPr algn="l" fontAlgn="b"/>
                      <a:r>
                        <a:rPr lang="sl-SI" sz="10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67,18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59%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889036865"/>
                  </a:ext>
                </a:extLst>
              </a:tr>
              <a:tr h="161925">
                <a:tc>
                  <a:txBody>
                    <a:bodyPr/>
                    <a:lstStyle/>
                    <a:p>
                      <a:pPr algn="l" fontAlgn="b"/>
                      <a:r>
                        <a:rPr lang="sl-SI" sz="1000" b="0" i="0" u="none" strike="noStrike">
                          <a:solidFill>
                            <a:srgbClr val="000000"/>
                          </a:solidFill>
                          <a:effectLst/>
                          <a:latin typeface="Arial" panose="020B0604020202020204" pitchFamily="34" charset="0"/>
                        </a:rPr>
                        <a:t>[CZ-PL] Wielopole - Nosovice [DIR] [PL] / N-1 Albrechtice - Dobrzen</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67,18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59%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85374143"/>
                  </a:ext>
                </a:extLst>
              </a:tr>
              <a:tr h="161925">
                <a:tc>
                  <a:txBody>
                    <a:bodyPr/>
                    <a:lstStyle/>
                    <a:p>
                      <a:pPr algn="l" fontAlgn="b"/>
                      <a:r>
                        <a:rPr lang="sl-SI" sz="10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52,29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57%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662113756"/>
                  </a:ext>
                </a:extLst>
              </a:tr>
              <a:tr h="161925">
                <a:tc>
                  <a:txBody>
                    <a:bodyPr/>
                    <a:lstStyle/>
                    <a:p>
                      <a:pPr algn="l" fontAlgn="b"/>
                      <a:r>
                        <a:rPr lang="sl-SI" sz="1000" b="0" i="0" u="none" strike="noStrike">
                          <a:solidFill>
                            <a:srgbClr val="000000"/>
                          </a:solidFill>
                          <a:effectLst/>
                          <a:latin typeface="Arial" panose="020B0604020202020204" pitchFamily="34" charset="0"/>
                        </a:rPr>
                        <a:t>[CZ-PL] Wielopole - Nosovice [DIR] [PL] / N-1 Albrechtice - Dobrzen</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52,29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57%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926235821"/>
                  </a:ext>
                </a:extLst>
              </a:tr>
              <a:tr h="161925">
                <a:tc>
                  <a:txBody>
                    <a:bodyPr/>
                    <a:lstStyle/>
                    <a:p>
                      <a:pPr algn="l" fontAlgn="b"/>
                      <a:r>
                        <a:rPr lang="sl-SI" sz="10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84,84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60%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541420303"/>
                  </a:ext>
                </a:extLst>
              </a:tr>
              <a:tr h="161925">
                <a:tc>
                  <a:txBody>
                    <a:bodyPr/>
                    <a:lstStyle/>
                    <a:p>
                      <a:pPr algn="l" fontAlgn="b"/>
                      <a:r>
                        <a:rPr lang="sl-SI" sz="1000" b="0" i="0" u="none" strike="noStrike">
                          <a:solidFill>
                            <a:srgbClr val="000000"/>
                          </a:solidFill>
                          <a:effectLst/>
                          <a:latin typeface="Arial" panose="020B0604020202020204" pitchFamily="34" charset="0"/>
                        </a:rPr>
                        <a:t>[CZ-PL] Wielopole - Nosovice [DIR] [PL] / N-1 Albrechtice - Dobrzen</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84,84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60%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725972651"/>
                  </a:ext>
                </a:extLst>
              </a:tr>
              <a:tr h="161925">
                <a:tc>
                  <a:txBody>
                    <a:bodyPr/>
                    <a:lstStyle/>
                    <a:p>
                      <a:pPr algn="l" fontAlgn="b"/>
                      <a:r>
                        <a:rPr lang="sl-SI" sz="10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170,74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103511894"/>
                  </a:ext>
                </a:extLst>
              </a:tr>
              <a:tr h="161925">
                <a:tc>
                  <a:txBody>
                    <a:bodyPr/>
                    <a:lstStyle/>
                    <a:p>
                      <a:pPr algn="l" fontAlgn="b"/>
                      <a:r>
                        <a:rPr lang="sl-SI" sz="1000" b="0" i="0" u="none" strike="noStrike">
                          <a:solidFill>
                            <a:srgbClr val="000000"/>
                          </a:solidFill>
                          <a:effectLst/>
                          <a:latin typeface="Arial" panose="020B0604020202020204" pitchFamily="34" charset="0"/>
                        </a:rPr>
                        <a:t>[SK-PL] Lemesany - Krosno Iskrz 2 [OPP] [PL] / N-1 Lemesany - Krosno Iskrz 1</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170,74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76%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222600154"/>
                  </a:ext>
                </a:extLst>
              </a:tr>
              <a:tr h="161925">
                <a:tc>
                  <a:txBody>
                    <a:bodyPr/>
                    <a:lstStyle/>
                    <a:p>
                      <a:pPr algn="l" fontAlgn="b"/>
                      <a:r>
                        <a:rPr lang="sl-SI" sz="1000" b="0" i="0" u="none" strike="noStrike">
                          <a:solidFill>
                            <a:srgbClr val="000000"/>
                          </a:solidFill>
                          <a:effectLst/>
                          <a:latin typeface="Arial" panose="020B0604020202020204" pitchFamily="34" charset="0"/>
                        </a:rPr>
                        <a:t>[D4-D4] PST Buers BMT37 [OPP] / N-1 Westtirol 1 - Westtirol 2 WTRHU41</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5,94</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tcPr>
                </a:tc>
                <a:extLst>
                  <a:ext uri="{0D108BD9-81ED-4DB2-BD59-A6C34878D82A}">
                    <a16:rowId xmlns:a16="http://schemas.microsoft.com/office/drawing/2014/main" val="1511535021"/>
                  </a:ext>
                </a:extLst>
              </a:tr>
              <a:tr h="161925">
                <a:tc>
                  <a:txBody>
                    <a:bodyPr/>
                    <a:lstStyle/>
                    <a:p>
                      <a:pPr algn="l" fontAlgn="b"/>
                      <a:r>
                        <a:rPr lang="sl-SI" sz="10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433,16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85%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539057731"/>
                  </a:ext>
                </a:extLst>
              </a:tr>
              <a:tr h="161925">
                <a:tc>
                  <a:txBody>
                    <a:bodyPr/>
                    <a:lstStyle/>
                    <a:p>
                      <a:pPr algn="l" fontAlgn="b"/>
                      <a:r>
                        <a:rPr lang="sl-SI" sz="1000" b="0" i="0" u="none" strike="noStrike">
                          <a:solidFill>
                            <a:srgbClr val="000000"/>
                          </a:solidFill>
                          <a:effectLst/>
                          <a:latin typeface="Arial" panose="020B0604020202020204" pitchFamily="34" charset="0"/>
                        </a:rPr>
                        <a:t>[PL-CZ] Kopanina - Liskovec [DIR] [PL] / N-1 Nosovice - Wielopole</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433,16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58%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179381464"/>
                  </a:ext>
                </a:extLst>
              </a:tr>
              <a:tr h="161925">
                <a:tc>
                  <a:txBody>
                    <a:bodyPr/>
                    <a:lstStyle/>
                    <a:p>
                      <a:pPr algn="l" fontAlgn="b"/>
                      <a:r>
                        <a:rPr lang="sl-SI" sz="1000" b="0" i="0" u="none" strike="noStrike">
                          <a:solidFill>
                            <a:srgbClr val="000000"/>
                          </a:solidFill>
                          <a:effectLst/>
                          <a:latin typeface="Arial" panose="020B0604020202020204" pitchFamily="34" charset="0"/>
                        </a:rPr>
                        <a:t>[D4-D4] PST Buers BMT37 [OPP] / N-1 Westtirol 1 - Westtirol 2 WTRHU41</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277,39</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125814442"/>
                  </a:ext>
                </a:extLst>
              </a:tr>
              <a:tr h="161925">
                <a:tc>
                  <a:txBody>
                    <a:bodyPr/>
                    <a:lstStyle/>
                    <a:p>
                      <a:pPr algn="l" fontAlgn="b"/>
                      <a:r>
                        <a:rPr lang="sl-SI" sz="1000" b="1" i="0" u="none" strike="noStrike">
                          <a:solidFill>
                            <a:srgbClr val="000000"/>
                          </a:solidFill>
                          <a:effectLst/>
                          <a:latin typeface="Arial" panose="020B0604020202020204" pitchFamily="34" charset="0"/>
                        </a:rPr>
                        <a:t>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33,78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90%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869840070"/>
                  </a:ext>
                </a:extLst>
              </a:tr>
              <a:tr h="161925">
                <a:tc>
                  <a:txBody>
                    <a:bodyPr/>
                    <a:lstStyle/>
                    <a:p>
                      <a:pPr algn="l" fontAlgn="b"/>
                      <a:r>
                        <a:rPr lang="sl-SI" sz="1000" b="0" i="0" u="none" strike="noStrike">
                          <a:solidFill>
                            <a:srgbClr val="000000"/>
                          </a:solidFill>
                          <a:effectLst/>
                          <a:latin typeface="Arial" panose="020B0604020202020204" pitchFamily="34" charset="0"/>
                        </a:rPr>
                        <a:t>[PL-CZ] Kopanina - Liskovec [DIR] [PL] / N-1 Nosovice - Wielopole</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33,78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59%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297092556"/>
                  </a:ext>
                </a:extLst>
              </a:tr>
              <a:tr h="161925">
                <a:tc>
                  <a:txBody>
                    <a:bodyPr/>
                    <a:lstStyle/>
                    <a:p>
                      <a:pPr algn="l" fontAlgn="b"/>
                      <a:r>
                        <a:rPr lang="sl-SI" sz="1000" b="0" i="0" u="none" strike="noStrike">
                          <a:solidFill>
                            <a:srgbClr val="000000"/>
                          </a:solidFill>
                          <a:effectLst/>
                          <a:latin typeface="Arial" panose="020B0604020202020204" pitchFamily="34" charset="0"/>
                        </a:rPr>
                        <a:t>[D4-D4] PST Buers BMT37 [OPP] / N-1 Westtirol 1 - Westtirol 2 WTRHU41</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1,11</a:t>
                      </a:r>
                    </a:p>
                  </a:txBody>
                  <a:tcPr marL="0" marR="0" marT="0" marB="0" anchor="b">
                    <a:lnL>
                      <a:noFill/>
                    </a:lnL>
                    <a:lnR>
                      <a:noFill/>
                    </a:lnR>
                    <a:lnT>
                      <a:noFill/>
                    </a:lnT>
                    <a:lnB>
                      <a:noFill/>
                    </a:lnB>
                  </a:tcPr>
                </a:tc>
                <a:tc>
                  <a:txBody>
                    <a:bodyPr/>
                    <a:lstStyle/>
                    <a:p>
                      <a:pPr algn="r" fontAlgn="b"/>
                      <a:r>
                        <a:rPr lang="sl-SI" sz="1000" b="0" i="0" u="none" strike="noStrike" dirty="0">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836604170"/>
                  </a:ext>
                </a:extLst>
              </a:tr>
            </a:tbl>
          </a:graphicData>
        </a:graphic>
      </p:graphicFrame>
    </p:spTree>
    <p:extLst>
      <p:ext uri="{BB962C8B-B14F-4D97-AF65-F5344CB8AC3E}">
        <p14:creationId xmlns:p14="http://schemas.microsoft.com/office/powerpoint/2010/main" val="1979812927"/>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a:t>
            </a:r>
            <a:r>
              <a:rPr lang="en-US" altLang="hu-HU" sz="1400" dirty="0">
                <a:solidFill>
                  <a:srgbClr val="008000"/>
                </a:solidFill>
              </a:rPr>
              <a:t>1002 (part </a:t>
            </a:r>
            <a:r>
              <a:rPr lang="sl-SI" altLang="hu-HU" sz="1400" dirty="0">
                <a:solidFill>
                  <a:srgbClr val="008000"/>
                </a:solidFill>
              </a:rPr>
              <a:t>I</a:t>
            </a:r>
            <a:r>
              <a:rPr lang="en-US" altLang="hu-HU" sz="1400" dirty="0">
                <a:solidFill>
                  <a:srgbClr val="008000"/>
                </a:solidFill>
              </a:rPr>
              <a:t>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7A6393EB-939E-45B8-A3EA-6D32AA1B1D44}"/>
              </a:ext>
            </a:extLst>
          </p:cNvPr>
          <p:cNvGraphicFramePr>
            <a:graphicFrameLocks noGrp="1"/>
          </p:cNvGraphicFramePr>
          <p:nvPr>
            <p:extLst>
              <p:ext uri="{D42A27DB-BD31-4B8C-83A1-F6EECF244321}">
                <p14:modId xmlns:p14="http://schemas.microsoft.com/office/powerpoint/2010/main" val="847630296"/>
              </p:ext>
            </p:extLst>
          </p:nvPr>
        </p:nvGraphicFramePr>
        <p:xfrm>
          <a:off x="1049573" y="1079504"/>
          <a:ext cx="7461418" cy="5270496"/>
        </p:xfrm>
        <a:graphic>
          <a:graphicData uri="http://schemas.openxmlformats.org/drawingml/2006/table">
            <a:tbl>
              <a:tblPr/>
              <a:tblGrid>
                <a:gridCol w="5797278">
                  <a:extLst>
                    <a:ext uri="{9D8B030D-6E8A-4147-A177-3AD203B41FA5}">
                      <a16:colId xmlns:a16="http://schemas.microsoft.com/office/drawing/2014/main" val="2910447533"/>
                    </a:ext>
                  </a:extLst>
                </a:gridCol>
                <a:gridCol w="1228771">
                  <a:extLst>
                    <a:ext uri="{9D8B030D-6E8A-4147-A177-3AD203B41FA5}">
                      <a16:colId xmlns:a16="http://schemas.microsoft.com/office/drawing/2014/main" val="2188102955"/>
                    </a:ext>
                  </a:extLst>
                </a:gridCol>
                <a:gridCol w="435369">
                  <a:extLst>
                    <a:ext uri="{9D8B030D-6E8A-4147-A177-3AD203B41FA5}">
                      <a16:colId xmlns:a16="http://schemas.microsoft.com/office/drawing/2014/main" val="387549645"/>
                    </a:ext>
                  </a:extLst>
                </a:gridCol>
              </a:tblGrid>
              <a:tr h="164703">
                <a:tc>
                  <a:txBody>
                    <a:bodyPr/>
                    <a:lstStyle/>
                    <a:p>
                      <a:pPr algn="l" fontAlgn="b"/>
                      <a:r>
                        <a:rPr lang="sl-SI" sz="8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73,08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55%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089586702"/>
                  </a:ext>
                </a:extLst>
              </a:tr>
              <a:tr h="164703">
                <a:tc>
                  <a:txBody>
                    <a:bodyPr/>
                    <a:lstStyle/>
                    <a:p>
                      <a:pPr algn="l" fontAlgn="b"/>
                      <a:r>
                        <a:rPr lang="sl-SI" sz="800" b="0" i="0" u="none" strike="noStrike">
                          <a:solidFill>
                            <a:srgbClr val="000000"/>
                          </a:solidFill>
                          <a:effectLst/>
                          <a:latin typeface="Arial" panose="020B0604020202020204" pitchFamily="34" charset="0"/>
                        </a:rPr>
                        <a:t>[PL-CZ] Kopanina - Liskovec [DIR] [PL] / N-1 Nosovice - Wielopole</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73,08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55%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077694280"/>
                  </a:ext>
                </a:extLst>
              </a:tr>
              <a:tr h="164703">
                <a:tc>
                  <a:txBody>
                    <a:bodyPr/>
                    <a:lstStyle/>
                    <a:p>
                      <a:pPr algn="l" fontAlgn="b"/>
                      <a:r>
                        <a:rPr lang="sl-SI" sz="8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37,28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88%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710795793"/>
                  </a:ext>
                </a:extLst>
              </a:tr>
              <a:tr h="164703">
                <a:tc>
                  <a:txBody>
                    <a:bodyPr/>
                    <a:lstStyle/>
                    <a:p>
                      <a:pPr algn="l" fontAlgn="b"/>
                      <a:r>
                        <a:rPr lang="sl-SI" sz="800" b="0" i="0" u="none" strike="noStrike">
                          <a:solidFill>
                            <a:srgbClr val="000000"/>
                          </a:solidFill>
                          <a:effectLst/>
                          <a:latin typeface="Arial" panose="020B0604020202020204" pitchFamily="34" charset="0"/>
                        </a:rPr>
                        <a:t>[PL-CZ] Kopanina - Liskovec [DIR] [PL] / N-1 Nosovice - Wielopole</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37,28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55%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760772120"/>
                  </a:ext>
                </a:extLst>
              </a:tr>
              <a:tr h="164703">
                <a:tc>
                  <a:txBody>
                    <a:bodyPr/>
                    <a:lstStyle/>
                    <a:p>
                      <a:pPr algn="l" fontAlgn="b"/>
                      <a:r>
                        <a:rPr lang="sl-SI" sz="800" b="0" i="0" u="none" strike="noStrike">
                          <a:solidFill>
                            <a:srgbClr val="000000"/>
                          </a:solidFill>
                          <a:effectLst/>
                          <a:latin typeface="Arial" panose="020B0604020202020204" pitchFamily="34" charset="0"/>
                        </a:rPr>
                        <a:t>[D4-D4] PST Buers BMT37 [OPP] / N-1 Westtirol 1 - Westtirol 2 WTRHU41</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33%</a:t>
                      </a:r>
                    </a:p>
                  </a:txBody>
                  <a:tcPr marL="0" marR="0" marT="0" marB="0" anchor="b">
                    <a:lnL>
                      <a:noFill/>
                    </a:lnL>
                    <a:lnR>
                      <a:noFill/>
                    </a:lnR>
                    <a:lnT>
                      <a:noFill/>
                    </a:lnT>
                    <a:lnB>
                      <a:noFill/>
                    </a:lnB>
                  </a:tcPr>
                </a:tc>
                <a:extLst>
                  <a:ext uri="{0D108BD9-81ED-4DB2-BD59-A6C34878D82A}">
                    <a16:rowId xmlns:a16="http://schemas.microsoft.com/office/drawing/2014/main" val="519208907"/>
                  </a:ext>
                </a:extLst>
              </a:tr>
              <a:tr h="164703">
                <a:tc>
                  <a:txBody>
                    <a:bodyPr/>
                    <a:lstStyle/>
                    <a:p>
                      <a:pPr algn="l" fontAlgn="b"/>
                      <a:r>
                        <a:rPr lang="sl-SI" sz="8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11,42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693438658"/>
                  </a:ext>
                </a:extLst>
              </a:tr>
              <a:tr h="164703">
                <a:tc>
                  <a:txBody>
                    <a:bodyPr/>
                    <a:lstStyle/>
                    <a:p>
                      <a:pPr algn="l" fontAlgn="b"/>
                      <a:r>
                        <a:rPr lang="sl-SI" sz="800" b="0" i="0" u="none" strike="noStrike">
                          <a:solidFill>
                            <a:srgbClr val="000000"/>
                          </a:solidFill>
                          <a:effectLst/>
                          <a:latin typeface="Arial" panose="020B0604020202020204" pitchFamily="34" charset="0"/>
                        </a:rPr>
                        <a:t>[D4-D4] PST Buers BMT37 [OPP] / N-1 Westtirol 1 - Westtirol 2 WTRHU41</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1,11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53%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951106203"/>
                  </a:ext>
                </a:extLst>
              </a:tr>
              <a:tr h="164703">
                <a:tc>
                  <a:txBody>
                    <a:bodyPr/>
                    <a:lstStyle/>
                    <a:p>
                      <a:pPr algn="l" fontAlgn="b"/>
                      <a:r>
                        <a:rPr lang="sl-SI" sz="800" b="0" i="0" u="none" strike="noStrike">
                          <a:solidFill>
                            <a:srgbClr val="000000"/>
                          </a:solidFill>
                          <a:effectLst/>
                          <a:latin typeface="Arial" panose="020B0604020202020204" pitchFamily="34" charset="0"/>
                        </a:rPr>
                        <a:t>[CZ-PL] Wielopole - Nosovice [DIR] [PL] / N-2 Tucznawa - Skawina and Byczyna - Skawina</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11,42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59%</a:t>
                      </a:r>
                    </a:p>
                  </a:txBody>
                  <a:tcPr marL="0" marR="0" marT="0" marB="0" anchor="b">
                    <a:lnL>
                      <a:noFill/>
                    </a:lnL>
                    <a:lnR>
                      <a:noFill/>
                    </a:lnR>
                    <a:lnT>
                      <a:noFill/>
                    </a:lnT>
                    <a:lnB>
                      <a:noFill/>
                    </a:lnB>
                  </a:tcPr>
                </a:tc>
                <a:extLst>
                  <a:ext uri="{0D108BD9-81ED-4DB2-BD59-A6C34878D82A}">
                    <a16:rowId xmlns:a16="http://schemas.microsoft.com/office/drawing/2014/main" val="3717771441"/>
                  </a:ext>
                </a:extLst>
              </a:tr>
              <a:tr h="164703">
                <a:tc>
                  <a:txBody>
                    <a:bodyPr/>
                    <a:lstStyle/>
                    <a:p>
                      <a:pPr algn="l" fontAlgn="b"/>
                      <a:r>
                        <a:rPr lang="sl-SI" sz="8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391,57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415%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999555459"/>
                  </a:ext>
                </a:extLst>
              </a:tr>
              <a:tr h="164703">
                <a:tc>
                  <a:txBody>
                    <a:bodyPr/>
                    <a:lstStyle/>
                    <a:p>
                      <a:pPr algn="l" fontAlgn="b"/>
                      <a:r>
                        <a:rPr lang="sl-SI" sz="800" b="0" i="0" u="none" strike="noStrike">
                          <a:solidFill>
                            <a:srgbClr val="000000"/>
                          </a:solidFill>
                          <a:effectLst/>
                          <a:latin typeface="Arial" panose="020B0604020202020204" pitchFamily="34" charset="0"/>
                        </a:rPr>
                        <a:t>[AT-SI] Kainachtal - Maribor 473 [DIR] [AT] / N-1 Maribor-Kainachtal 2</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11,21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60%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068318133"/>
                  </a:ext>
                </a:extLst>
              </a:tr>
              <a:tr h="164703">
                <a:tc>
                  <a:txBody>
                    <a:bodyPr/>
                    <a:lstStyle/>
                    <a:p>
                      <a:pPr algn="l" fontAlgn="b"/>
                      <a:r>
                        <a:rPr lang="sl-SI" sz="800" b="0" i="0" u="none" strike="noStrike">
                          <a:solidFill>
                            <a:srgbClr val="000000"/>
                          </a:solidFill>
                          <a:effectLst/>
                          <a:latin typeface="Arial" panose="020B0604020202020204" pitchFamily="34" charset="0"/>
                        </a:rPr>
                        <a:t>[D4-D4] PST Buers BMT37 [OPP] / N-1 Westtirol 1 - Westtirol 2 WTRHU41</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391,57</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45%</a:t>
                      </a:r>
                    </a:p>
                  </a:txBody>
                  <a:tcPr marL="0" marR="0" marT="0" marB="0" anchor="b">
                    <a:lnL>
                      <a:noFill/>
                    </a:lnL>
                    <a:lnR>
                      <a:noFill/>
                    </a:lnR>
                    <a:lnT>
                      <a:noFill/>
                    </a:lnT>
                    <a:lnB>
                      <a:noFill/>
                    </a:lnB>
                  </a:tcPr>
                </a:tc>
                <a:extLst>
                  <a:ext uri="{0D108BD9-81ED-4DB2-BD59-A6C34878D82A}">
                    <a16:rowId xmlns:a16="http://schemas.microsoft.com/office/drawing/2014/main" val="506362863"/>
                  </a:ext>
                </a:extLst>
              </a:tr>
              <a:tr h="164703">
                <a:tc>
                  <a:txBody>
                    <a:bodyPr/>
                    <a:lstStyle/>
                    <a:p>
                      <a:pPr algn="l" fontAlgn="b"/>
                      <a:r>
                        <a:rPr lang="sl-SI" sz="800" b="0" i="0" u="none" strike="noStrike">
                          <a:solidFill>
                            <a:srgbClr val="000000"/>
                          </a:solidFill>
                          <a:effectLst/>
                          <a:latin typeface="Arial" panose="020B0604020202020204" pitchFamily="34" charset="0"/>
                        </a:rPr>
                        <a:t>[CZ-SK] Sokolnice - Stupava [DIR] [SK] / N-1 Nosovice - Varin</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16,4</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66%</a:t>
                      </a:r>
                    </a:p>
                  </a:txBody>
                  <a:tcPr marL="0" marR="0" marT="0" marB="0" anchor="b">
                    <a:lnL>
                      <a:noFill/>
                    </a:lnL>
                    <a:lnR>
                      <a:noFill/>
                    </a:lnR>
                    <a:lnT>
                      <a:noFill/>
                    </a:lnT>
                    <a:lnB>
                      <a:noFill/>
                    </a:lnB>
                  </a:tcPr>
                </a:tc>
                <a:extLst>
                  <a:ext uri="{0D108BD9-81ED-4DB2-BD59-A6C34878D82A}">
                    <a16:rowId xmlns:a16="http://schemas.microsoft.com/office/drawing/2014/main" val="3988463499"/>
                  </a:ext>
                </a:extLst>
              </a:tr>
              <a:tr h="164703">
                <a:tc>
                  <a:txBody>
                    <a:bodyPr/>
                    <a:lstStyle/>
                    <a:p>
                      <a:pPr algn="l" fontAlgn="b"/>
                      <a:r>
                        <a:rPr lang="en-US" sz="800" b="0" i="0" u="none" strike="noStrike">
                          <a:solidFill>
                            <a:srgbClr val="000000"/>
                          </a:solidFill>
                          <a:effectLst/>
                          <a:latin typeface="Arial" panose="020B0604020202020204" pitchFamily="34" charset="0"/>
                        </a:rPr>
                        <a:t>[BE-BE] Achene - Gramme 380.10 [OPP] / N-1 Avelgem - Avelin 380.80</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10</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89%</a:t>
                      </a:r>
                    </a:p>
                  </a:txBody>
                  <a:tcPr marL="0" marR="0" marT="0" marB="0" anchor="b">
                    <a:lnL>
                      <a:noFill/>
                    </a:lnL>
                    <a:lnR>
                      <a:noFill/>
                    </a:lnR>
                    <a:lnT>
                      <a:noFill/>
                    </a:lnT>
                    <a:lnB>
                      <a:noFill/>
                    </a:lnB>
                  </a:tcPr>
                </a:tc>
                <a:extLst>
                  <a:ext uri="{0D108BD9-81ED-4DB2-BD59-A6C34878D82A}">
                    <a16:rowId xmlns:a16="http://schemas.microsoft.com/office/drawing/2014/main" val="4045375795"/>
                  </a:ext>
                </a:extLst>
              </a:tr>
              <a:tr h="164703">
                <a:tc>
                  <a:txBody>
                    <a:bodyPr/>
                    <a:lstStyle/>
                    <a:p>
                      <a:pPr algn="l" fontAlgn="b"/>
                      <a:r>
                        <a:rPr lang="sl-SI" sz="800" b="0" i="0" u="none" strike="noStrike">
                          <a:solidFill>
                            <a:srgbClr val="000000"/>
                          </a:solidFill>
                          <a:effectLst/>
                          <a:latin typeface="Arial" panose="020B0604020202020204" pitchFamily="34" charset="0"/>
                        </a:rPr>
                        <a:t>[CZ-PL] Wielopole - Nosovice [DIR] [PL] / N-2 Tucznawa - Skawina and Byczyna - Skawina</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20,68</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60%</a:t>
                      </a:r>
                    </a:p>
                  </a:txBody>
                  <a:tcPr marL="0" marR="0" marT="0" marB="0" anchor="b">
                    <a:lnL>
                      <a:noFill/>
                    </a:lnL>
                    <a:lnR>
                      <a:noFill/>
                    </a:lnR>
                    <a:lnT>
                      <a:noFill/>
                    </a:lnT>
                    <a:lnB>
                      <a:noFill/>
                    </a:lnB>
                  </a:tcPr>
                </a:tc>
                <a:extLst>
                  <a:ext uri="{0D108BD9-81ED-4DB2-BD59-A6C34878D82A}">
                    <a16:rowId xmlns:a16="http://schemas.microsoft.com/office/drawing/2014/main" val="2447046705"/>
                  </a:ext>
                </a:extLst>
              </a:tr>
              <a:tr h="164703">
                <a:tc>
                  <a:txBody>
                    <a:bodyPr/>
                    <a:lstStyle/>
                    <a:p>
                      <a:pPr algn="l" fontAlgn="b"/>
                      <a:r>
                        <a:rPr lang="sl-SI" sz="800" b="0" i="0" u="none" strike="noStrike">
                          <a:solidFill>
                            <a:srgbClr val="000000"/>
                          </a:solidFill>
                          <a:effectLst/>
                          <a:latin typeface="Arial" panose="020B0604020202020204" pitchFamily="34" charset="0"/>
                        </a:rPr>
                        <a:t>[PL-PL] Krosno Iskrzynia - Rzeszow [OPP] / N-1 Krosno Iskrzynia - Tarnow</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28,87</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94%</a:t>
                      </a:r>
                    </a:p>
                  </a:txBody>
                  <a:tcPr marL="0" marR="0" marT="0" marB="0" anchor="b">
                    <a:lnL>
                      <a:noFill/>
                    </a:lnL>
                    <a:lnR>
                      <a:noFill/>
                    </a:lnR>
                    <a:lnT>
                      <a:noFill/>
                    </a:lnT>
                    <a:lnB>
                      <a:noFill/>
                    </a:lnB>
                  </a:tcPr>
                </a:tc>
                <a:extLst>
                  <a:ext uri="{0D108BD9-81ED-4DB2-BD59-A6C34878D82A}">
                    <a16:rowId xmlns:a16="http://schemas.microsoft.com/office/drawing/2014/main" val="2052554175"/>
                  </a:ext>
                </a:extLst>
              </a:tr>
              <a:tr h="164703">
                <a:tc>
                  <a:txBody>
                    <a:bodyPr/>
                    <a:lstStyle/>
                    <a:p>
                      <a:pPr algn="l" fontAlgn="b"/>
                      <a:r>
                        <a:rPr lang="sl-SI" sz="8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165,93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291%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729509152"/>
                  </a:ext>
                </a:extLst>
              </a:tr>
              <a:tr h="164703">
                <a:tc>
                  <a:txBody>
                    <a:bodyPr/>
                    <a:lstStyle/>
                    <a:p>
                      <a:pPr algn="l" fontAlgn="b"/>
                      <a:r>
                        <a:rPr lang="sl-SI" sz="800" b="0" i="0" u="none" strike="noStrike">
                          <a:solidFill>
                            <a:srgbClr val="000000"/>
                          </a:solidFill>
                          <a:effectLst/>
                          <a:latin typeface="Arial" panose="020B0604020202020204" pitchFamily="34" charset="0"/>
                        </a:rPr>
                        <a:t>[AT-D2] St. Peter 2 - Pleinting 258 [OPP] [AT] / N-1 Pleinting - Pirach 257</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165,93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89%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53276760"/>
                  </a:ext>
                </a:extLst>
              </a:tr>
              <a:tr h="164703">
                <a:tc>
                  <a:txBody>
                    <a:bodyPr/>
                    <a:lstStyle/>
                    <a:p>
                      <a:pPr algn="l" fontAlgn="b"/>
                      <a:r>
                        <a:rPr lang="sl-SI" sz="800" b="0" i="0" u="none" strike="noStrike">
                          <a:solidFill>
                            <a:srgbClr val="000000"/>
                          </a:solidFill>
                          <a:effectLst/>
                          <a:latin typeface="Arial" panose="020B0604020202020204" pitchFamily="34" charset="0"/>
                        </a:rPr>
                        <a:t>[AT-SI] Kainachtal - Maribor 473 [DIR] [AT] / N-1 Maribor-Kainachtal 2</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4,64</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60%</a:t>
                      </a:r>
                    </a:p>
                  </a:txBody>
                  <a:tcPr marL="0" marR="0" marT="0" marB="0" anchor="b">
                    <a:lnL>
                      <a:noFill/>
                    </a:lnL>
                    <a:lnR>
                      <a:noFill/>
                    </a:lnR>
                    <a:lnT>
                      <a:noFill/>
                    </a:lnT>
                    <a:lnB>
                      <a:noFill/>
                    </a:lnB>
                  </a:tcPr>
                </a:tc>
                <a:extLst>
                  <a:ext uri="{0D108BD9-81ED-4DB2-BD59-A6C34878D82A}">
                    <a16:rowId xmlns:a16="http://schemas.microsoft.com/office/drawing/2014/main" val="2692031851"/>
                  </a:ext>
                </a:extLst>
              </a:tr>
              <a:tr h="164703">
                <a:tc>
                  <a:txBody>
                    <a:bodyPr/>
                    <a:lstStyle/>
                    <a:p>
                      <a:pPr algn="l" fontAlgn="b"/>
                      <a:r>
                        <a:rPr lang="sl-SI" sz="800" b="0" i="0" u="none" strike="noStrike">
                          <a:solidFill>
                            <a:srgbClr val="000000"/>
                          </a:solidFill>
                          <a:effectLst/>
                          <a:latin typeface="Arial" panose="020B0604020202020204" pitchFamily="34" charset="0"/>
                        </a:rPr>
                        <a:t>[NL-NL] Krimpen a/d IJssel-Geertruidenberg 380 W [OPP] / N-1 Krimpen a/d IJssel-Geertruidenberg 380 Z</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2,01</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50051408"/>
                  </a:ext>
                </a:extLst>
              </a:tr>
              <a:tr h="164703">
                <a:tc>
                  <a:txBody>
                    <a:bodyPr/>
                    <a:lstStyle/>
                    <a:p>
                      <a:pPr algn="l" fontAlgn="b"/>
                      <a:r>
                        <a:rPr lang="sl-SI" sz="800" b="0" i="0" u="none" strike="noStrike">
                          <a:solidFill>
                            <a:srgbClr val="000000"/>
                          </a:solidFill>
                          <a:effectLst/>
                          <a:latin typeface="Arial" panose="020B0604020202020204" pitchFamily="34" charset="0"/>
                        </a:rPr>
                        <a:t>[CZ-SK] Sokolnice - Stupava [DIR] [SK] / N-1 Nosovice - Varin</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6,93</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65%</a:t>
                      </a:r>
                    </a:p>
                  </a:txBody>
                  <a:tcPr marL="0" marR="0" marT="0" marB="0" anchor="b">
                    <a:lnL>
                      <a:noFill/>
                    </a:lnL>
                    <a:lnR>
                      <a:noFill/>
                    </a:lnR>
                    <a:lnT>
                      <a:noFill/>
                    </a:lnT>
                    <a:lnB>
                      <a:noFill/>
                    </a:lnB>
                  </a:tcPr>
                </a:tc>
                <a:extLst>
                  <a:ext uri="{0D108BD9-81ED-4DB2-BD59-A6C34878D82A}">
                    <a16:rowId xmlns:a16="http://schemas.microsoft.com/office/drawing/2014/main" val="1648905504"/>
                  </a:ext>
                </a:extLst>
              </a:tr>
              <a:tr h="164703">
                <a:tc>
                  <a:txBody>
                    <a:bodyPr/>
                    <a:lstStyle/>
                    <a:p>
                      <a:pPr algn="l" fontAlgn="b"/>
                      <a:r>
                        <a:rPr lang="sl-SI" sz="800" b="0" i="0" u="none" strike="noStrike">
                          <a:solidFill>
                            <a:srgbClr val="000000"/>
                          </a:solidFill>
                          <a:effectLst/>
                          <a:latin typeface="Arial" panose="020B0604020202020204" pitchFamily="34" charset="0"/>
                        </a:rPr>
                        <a:t>[CZ-PL] Wielopole - Nosovice [DIR] [PL] / N-2 Tucznawa - Skawina and Byczyna - Skawina</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7,69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57%</a:t>
                      </a:r>
                    </a:p>
                  </a:txBody>
                  <a:tcPr marL="0" marR="0" marT="0" marB="0" anchor="b">
                    <a:lnL>
                      <a:noFill/>
                    </a:lnL>
                    <a:lnR>
                      <a:noFill/>
                    </a:lnR>
                    <a:lnT>
                      <a:noFill/>
                    </a:lnT>
                    <a:lnB>
                      <a:noFill/>
                    </a:lnB>
                  </a:tcPr>
                </a:tc>
                <a:extLst>
                  <a:ext uri="{0D108BD9-81ED-4DB2-BD59-A6C34878D82A}">
                    <a16:rowId xmlns:a16="http://schemas.microsoft.com/office/drawing/2014/main" val="2522322624"/>
                  </a:ext>
                </a:extLst>
              </a:tr>
              <a:tr h="164703">
                <a:tc>
                  <a:txBody>
                    <a:bodyPr/>
                    <a:lstStyle/>
                    <a:p>
                      <a:pPr algn="l" fontAlgn="b"/>
                      <a:r>
                        <a:rPr lang="sl-SI" sz="8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425,98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292%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406347569"/>
                  </a:ext>
                </a:extLst>
              </a:tr>
              <a:tr h="164703">
                <a:tc>
                  <a:txBody>
                    <a:bodyPr/>
                    <a:lstStyle/>
                    <a:p>
                      <a:pPr algn="l" fontAlgn="b"/>
                      <a:r>
                        <a:rPr lang="sl-SI" sz="800" b="0" i="0" u="none" strike="noStrike">
                          <a:solidFill>
                            <a:srgbClr val="000000"/>
                          </a:solidFill>
                          <a:effectLst/>
                          <a:latin typeface="Arial" panose="020B0604020202020204" pitchFamily="34" charset="0"/>
                        </a:rPr>
                        <a:t>[AT-D2] St. Peter 2 - Pleinting 258 [OPP] [AT] / N-1 Pleinting - Pirach 257</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425,98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86%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900947231"/>
                  </a:ext>
                </a:extLst>
              </a:tr>
              <a:tr h="164703">
                <a:tc>
                  <a:txBody>
                    <a:bodyPr/>
                    <a:lstStyle/>
                    <a:p>
                      <a:pPr algn="l" fontAlgn="b"/>
                      <a:r>
                        <a:rPr lang="sl-SI" sz="800" b="0" i="0" u="none" strike="noStrike">
                          <a:solidFill>
                            <a:srgbClr val="000000"/>
                          </a:solidFill>
                          <a:effectLst/>
                          <a:latin typeface="Arial" panose="020B0604020202020204" pitchFamily="34" charset="0"/>
                        </a:rPr>
                        <a:t>[CZ-SK] Liskovec - P. Bystrica [DIR] [CZ] / N-1 Nosovice - Varin</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25,03</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78%</a:t>
                      </a:r>
                    </a:p>
                  </a:txBody>
                  <a:tcPr marL="0" marR="0" marT="0" marB="0" anchor="b">
                    <a:lnL>
                      <a:noFill/>
                    </a:lnL>
                    <a:lnR>
                      <a:noFill/>
                    </a:lnR>
                    <a:lnT>
                      <a:noFill/>
                    </a:lnT>
                    <a:lnB>
                      <a:noFill/>
                    </a:lnB>
                  </a:tcPr>
                </a:tc>
                <a:extLst>
                  <a:ext uri="{0D108BD9-81ED-4DB2-BD59-A6C34878D82A}">
                    <a16:rowId xmlns:a16="http://schemas.microsoft.com/office/drawing/2014/main" val="2158652861"/>
                  </a:ext>
                </a:extLst>
              </a:tr>
              <a:tr h="164703">
                <a:tc>
                  <a:txBody>
                    <a:bodyPr/>
                    <a:lstStyle/>
                    <a:p>
                      <a:pPr algn="l" fontAlgn="b"/>
                      <a:r>
                        <a:rPr lang="sl-SI" sz="800" b="0" i="0" u="none" strike="noStrike">
                          <a:solidFill>
                            <a:srgbClr val="000000"/>
                          </a:solidFill>
                          <a:effectLst/>
                          <a:latin typeface="Arial" panose="020B0604020202020204" pitchFamily="34" charset="0"/>
                        </a:rPr>
                        <a:t>[AT-SI] Kainachtal - Maribor 473 [DIR] [AT] / N-1 Maribor-Kainachtal 2</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10,77</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58%</a:t>
                      </a:r>
                    </a:p>
                  </a:txBody>
                  <a:tcPr marL="0" marR="0" marT="0" marB="0" anchor="b">
                    <a:lnL>
                      <a:noFill/>
                    </a:lnL>
                    <a:lnR>
                      <a:noFill/>
                    </a:lnR>
                    <a:lnT>
                      <a:noFill/>
                    </a:lnT>
                    <a:lnB>
                      <a:noFill/>
                    </a:lnB>
                  </a:tcPr>
                </a:tc>
                <a:extLst>
                  <a:ext uri="{0D108BD9-81ED-4DB2-BD59-A6C34878D82A}">
                    <a16:rowId xmlns:a16="http://schemas.microsoft.com/office/drawing/2014/main" val="510482412"/>
                  </a:ext>
                </a:extLst>
              </a:tr>
              <a:tr h="164703">
                <a:tc>
                  <a:txBody>
                    <a:bodyPr/>
                    <a:lstStyle/>
                    <a:p>
                      <a:pPr algn="l" fontAlgn="b"/>
                      <a:r>
                        <a:rPr lang="sl-SI" sz="800" b="0" i="0" u="none" strike="noStrike">
                          <a:solidFill>
                            <a:srgbClr val="000000"/>
                          </a:solidFill>
                          <a:effectLst/>
                          <a:latin typeface="Arial" panose="020B0604020202020204" pitchFamily="34" charset="0"/>
                        </a:rPr>
                        <a:t>[NL-NL] Krimpen a/d IJssel-Geertruidenberg 380 W [OPP] / N-1 Krimpen a/d IJssel-Geertruidenberg 380 Z</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113,77</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4012021076"/>
                  </a:ext>
                </a:extLst>
              </a:tr>
              <a:tr h="164703">
                <a:tc>
                  <a:txBody>
                    <a:bodyPr/>
                    <a:lstStyle/>
                    <a:p>
                      <a:pPr algn="l" fontAlgn="b"/>
                      <a:r>
                        <a:rPr lang="sl-SI" sz="800" b="0" i="0" u="none" strike="noStrike">
                          <a:solidFill>
                            <a:srgbClr val="000000"/>
                          </a:solidFill>
                          <a:effectLst/>
                          <a:latin typeface="Arial" panose="020B0604020202020204" pitchFamily="34" charset="0"/>
                        </a:rPr>
                        <a:t>[CZ-PL] Wielopole - Nosovice [DIR] [PL] / N-2 Tucznawa - Skawina and Byczyna - Skawina</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19,46</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49%</a:t>
                      </a:r>
                    </a:p>
                  </a:txBody>
                  <a:tcPr marL="0" marR="0" marT="0" marB="0" anchor="b">
                    <a:lnL>
                      <a:noFill/>
                    </a:lnL>
                    <a:lnR>
                      <a:noFill/>
                    </a:lnR>
                    <a:lnT>
                      <a:noFill/>
                    </a:lnT>
                    <a:lnB>
                      <a:noFill/>
                    </a:lnB>
                  </a:tcPr>
                </a:tc>
                <a:extLst>
                  <a:ext uri="{0D108BD9-81ED-4DB2-BD59-A6C34878D82A}">
                    <a16:rowId xmlns:a16="http://schemas.microsoft.com/office/drawing/2014/main" val="2181227058"/>
                  </a:ext>
                </a:extLst>
              </a:tr>
              <a:tr h="164703">
                <a:tc>
                  <a:txBody>
                    <a:bodyPr/>
                    <a:lstStyle/>
                    <a:p>
                      <a:pPr algn="l" fontAlgn="b"/>
                      <a:r>
                        <a:rPr lang="sl-SI" sz="8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555,49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832140556"/>
                  </a:ext>
                </a:extLst>
              </a:tr>
              <a:tr h="164703">
                <a:tc>
                  <a:txBody>
                    <a:bodyPr/>
                    <a:lstStyle/>
                    <a:p>
                      <a:pPr algn="l" fontAlgn="b"/>
                      <a:r>
                        <a:rPr lang="sl-SI" sz="800" b="0" i="0" u="none" strike="noStrike">
                          <a:solidFill>
                            <a:srgbClr val="000000"/>
                          </a:solidFill>
                          <a:effectLst/>
                          <a:latin typeface="Arial" panose="020B0604020202020204" pitchFamily="34" charset="0"/>
                        </a:rPr>
                        <a:t>[AT-D2] St. Peter 2 - Pleinting 258 [OPP] [AT] / N-1 Pleinting - Pirach 257</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555,49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86%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943367927"/>
                  </a:ext>
                </a:extLst>
              </a:tr>
              <a:tr h="164703">
                <a:tc>
                  <a:txBody>
                    <a:bodyPr/>
                    <a:lstStyle/>
                    <a:p>
                      <a:pPr algn="l" fontAlgn="b"/>
                      <a:r>
                        <a:rPr lang="sl-SI" sz="800" b="0" i="0" u="none" strike="noStrike">
                          <a:solidFill>
                            <a:srgbClr val="000000"/>
                          </a:solidFill>
                          <a:effectLst/>
                          <a:latin typeface="Arial" panose="020B0604020202020204" pitchFamily="34" charset="0"/>
                        </a:rPr>
                        <a:t>[AT-SI] Kainachtal - Maribor 473 [DIR] [AT] / N-1 Maribor-Kainachtal 2</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13,93</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58%</a:t>
                      </a:r>
                    </a:p>
                  </a:txBody>
                  <a:tcPr marL="0" marR="0" marT="0" marB="0" anchor="b">
                    <a:lnL>
                      <a:noFill/>
                    </a:lnL>
                    <a:lnR>
                      <a:noFill/>
                    </a:lnR>
                    <a:lnT>
                      <a:noFill/>
                    </a:lnT>
                    <a:lnB>
                      <a:noFill/>
                    </a:lnB>
                  </a:tcPr>
                </a:tc>
                <a:extLst>
                  <a:ext uri="{0D108BD9-81ED-4DB2-BD59-A6C34878D82A}">
                    <a16:rowId xmlns:a16="http://schemas.microsoft.com/office/drawing/2014/main" val="4067961849"/>
                  </a:ext>
                </a:extLst>
              </a:tr>
              <a:tr h="164703">
                <a:tc>
                  <a:txBody>
                    <a:bodyPr/>
                    <a:lstStyle/>
                    <a:p>
                      <a:pPr algn="l" fontAlgn="b"/>
                      <a:r>
                        <a:rPr lang="sl-SI" sz="800" b="0" i="0" u="none" strike="noStrike">
                          <a:solidFill>
                            <a:srgbClr val="000000"/>
                          </a:solidFill>
                          <a:effectLst/>
                          <a:latin typeface="Arial" panose="020B0604020202020204" pitchFamily="34" charset="0"/>
                        </a:rPr>
                        <a:t>[NL-NL] Krimpen a/d IJssel-Geertruidenberg 380 W [OPP] / N-1 Krimpen a/d IJssel-Geertruidenberg 380 Z</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260,92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607374449"/>
                  </a:ext>
                </a:extLst>
              </a:tr>
              <a:tr h="164703">
                <a:tc>
                  <a:txBody>
                    <a:bodyPr/>
                    <a:lstStyle/>
                    <a:p>
                      <a:pPr algn="l" fontAlgn="b"/>
                      <a:r>
                        <a:rPr lang="sl-SI" sz="800" b="0" i="0" u="none" strike="noStrike">
                          <a:solidFill>
                            <a:srgbClr val="000000"/>
                          </a:solidFill>
                          <a:effectLst/>
                          <a:latin typeface="Arial" panose="020B0604020202020204" pitchFamily="34" charset="0"/>
                        </a:rPr>
                        <a:t>[CZ-PL] Wielopole - Nosovice [DIR] [PL] / N-2 Tucznawa - Skawina and Byczyna - Skawina</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1,84</a:t>
                      </a:r>
                    </a:p>
                  </a:txBody>
                  <a:tcPr marL="0" marR="0" marT="0" marB="0" anchor="b">
                    <a:lnL>
                      <a:noFill/>
                    </a:lnL>
                    <a:lnR>
                      <a:noFill/>
                    </a:lnR>
                    <a:lnT>
                      <a:noFill/>
                    </a:lnT>
                    <a:lnB>
                      <a:noFill/>
                    </a:lnB>
                  </a:tcPr>
                </a:tc>
                <a:tc>
                  <a:txBody>
                    <a:bodyPr/>
                    <a:lstStyle/>
                    <a:p>
                      <a:pPr algn="r" fontAlgn="b"/>
                      <a:r>
                        <a:rPr lang="sl-SI" sz="800" b="0" i="0" u="none" strike="noStrike" dirty="0">
                          <a:solidFill>
                            <a:srgbClr val="000000"/>
                          </a:solidFill>
                          <a:effectLst/>
                          <a:latin typeface="Arial" panose="020B0604020202020204" pitchFamily="34" charset="0"/>
                        </a:rPr>
                        <a:t>49%</a:t>
                      </a:r>
                    </a:p>
                  </a:txBody>
                  <a:tcPr marL="0" marR="0" marT="0" marB="0" anchor="b">
                    <a:lnL>
                      <a:noFill/>
                    </a:lnL>
                    <a:lnR>
                      <a:noFill/>
                    </a:lnR>
                    <a:lnT>
                      <a:noFill/>
                    </a:lnT>
                    <a:lnB>
                      <a:noFill/>
                    </a:lnB>
                  </a:tcPr>
                </a:tc>
                <a:extLst>
                  <a:ext uri="{0D108BD9-81ED-4DB2-BD59-A6C34878D82A}">
                    <a16:rowId xmlns:a16="http://schemas.microsoft.com/office/drawing/2014/main" val="1840251696"/>
                  </a:ext>
                </a:extLst>
              </a:tr>
            </a:tbl>
          </a:graphicData>
        </a:graphic>
      </p:graphicFrame>
    </p:spTree>
    <p:extLst>
      <p:ext uri="{BB962C8B-B14F-4D97-AF65-F5344CB8AC3E}">
        <p14:creationId xmlns:p14="http://schemas.microsoft.com/office/powerpoint/2010/main" val="2838684181"/>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a:t>
            </a:r>
            <a:r>
              <a:rPr lang="en-US" altLang="hu-HU" sz="1400" dirty="0">
                <a:solidFill>
                  <a:srgbClr val="008000"/>
                </a:solidFill>
              </a:rPr>
              <a:t>1002 (part </a:t>
            </a:r>
            <a:r>
              <a:rPr lang="sl-SI" altLang="hu-HU" sz="1400" dirty="0">
                <a:solidFill>
                  <a:srgbClr val="008000"/>
                </a:solidFill>
              </a:rPr>
              <a:t>I</a:t>
            </a:r>
            <a:r>
              <a:rPr lang="en-US" altLang="hu-HU" sz="1400" dirty="0">
                <a:solidFill>
                  <a:srgbClr val="008000"/>
                </a:solidFill>
              </a:rPr>
              <a:t>II)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0D47D908-6B13-4F66-A910-CECB1A04F20A}"/>
              </a:ext>
            </a:extLst>
          </p:cNvPr>
          <p:cNvGraphicFramePr>
            <a:graphicFrameLocks noGrp="1"/>
          </p:cNvGraphicFramePr>
          <p:nvPr/>
        </p:nvGraphicFramePr>
        <p:xfrm>
          <a:off x="925182" y="1079496"/>
          <a:ext cx="8228674" cy="4351347"/>
        </p:xfrm>
        <a:graphic>
          <a:graphicData uri="http://schemas.openxmlformats.org/drawingml/2006/table">
            <a:tbl>
              <a:tblPr/>
              <a:tblGrid>
                <a:gridCol w="6393411">
                  <a:extLst>
                    <a:ext uri="{9D8B030D-6E8A-4147-A177-3AD203B41FA5}">
                      <a16:colId xmlns:a16="http://schemas.microsoft.com/office/drawing/2014/main" val="3802251342"/>
                    </a:ext>
                  </a:extLst>
                </a:gridCol>
                <a:gridCol w="1355125">
                  <a:extLst>
                    <a:ext uri="{9D8B030D-6E8A-4147-A177-3AD203B41FA5}">
                      <a16:colId xmlns:a16="http://schemas.microsoft.com/office/drawing/2014/main" val="393451428"/>
                    </a:ext>
                  </a:extLst>
                </a:gridCol>
                <a:gridCol w="480138">
                  <a:extLst>
                    <a:ext uri="{9D8B030D-6E8A-4147-A177-3AD203B41FA5}">
                      <a16:colId xmlns:a16="http://schemas.microsoft.com/office/drawing/2014/main" val="3212798630"/>
                    </a:ext>
                  </a:extLst>
                </a:gridCol>
              </a:tblGrid>
              <a:tr h="161161">
                <a:tc>
                  <a:txBody>
                    <a:bodyPr/>
                    <a:lstStyle/>
                    <a:p>
                      <a:pPr algn="l" fontAlgn="b"/>
                      <a:r>
                        <a:rPr lang="sl-SI" sz="10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567,67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424%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944719830"/>
                  </a:ext>
                </a:extLst>
              </a:tr>
              <a:tr h="161161">
                <a:tc>
                  <a:txBody>
                    <a:bodyPr/>
                    <a:lstStyle/>
                    <a:p>
                      <a:pPr algn="l" fontAlgn="b"/>
                      <a:r>
                        <a:rPr lang="sl-SI" sz="1000" b="0" i="0" u="none" strike="noStrike">
                          <a:solidFill>
                            <a:srgbClr val="000000"/>
                          </a:solidFill>
                          <a:effectLst/>
                          <a:latin typeface="Arial" panose="020B0604020202020204" pitchFamily="34" charset="0"/>
                        </a:rPr>
                        <a:t>[AT-D2] St. Peter 2 - Pleinting 258 [OPP] [AT] / N-1 Pleinting - Pirach 257</a:t>
                      </a:r>
                    </a:p>
                  </a:txBody>
                  <a:tcPr marL="11376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567,67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73%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925428024"/>
                  </a:ext>
                </a:extLst>
              </a:tr>
              <a:tr h="161161">
                <a:tc>
                  <a:txBody>
                    <a:bodyPr/>
                    <a:lstStyle/>
                    <a:p>
                      <a:pPr algn="l" fontAlgn="b"/>
                      <a:r>
                        <a:rPr lang="sl-SI" sz="1000" b="0" i="0" u="none" strike="noStrike">
                          <a:solidFill>
                            <a:srgbClr val="000000"/>
                          </a:solidFill>
                          <a:effectLst/>
                          <a:latin typeface="Arial" panose="020B0604020202020204" pitchFamily="34" charset="0"/>
                        </a:rPr>
                        <a:t>[CZ-SK] Liskovec - P. Bystrica [DIR] [CZ] / N-1 Nosovice - Varin</a:t>
                      </a:r>
                    </a:p>
                  </a:txBody>
                  <a:tcPr marL="11376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98,97</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78%</a:t>
                      </a:r>
                    </a:p>
                  </a:txBody>
                  <a:tcPr marL="0" marR="0" marT="0" marB="0" anchor="b">
                    <a:lnL>
                      <a:noFill/>
                    </a:lnL>
                    <a:lnR>
                      <a:noFill/>
                    </a:lnR>
                    <a:lnT>
                      <a:noFill/>
                    </a:lnT>
                    <a:lnB>
                      <a:noFill/>
                    </a:lnB>
                  </a:tcPr>
                </a:tc>
                <a:extLst>
                  <a:ext uri="{0D108BD9-81ED-4DB2-BD59-A6C34878D82A}">
                    <a16:rowId xmlns:a16="http://schemas.microsoft.com/office/drawing/2014/main" val="2318383165"/>
                  </a:ext>
                </a:extLst>
              </a:tr>
              <a:tr h="161161">
                <a:tc>
                  <a:txBody>
                    <a:bodyPr/>
                    <a:lstStyle/>
                    <a:p>
                      <a:pPr algn="l" fontAlgn="b"/>
                      <a:r>
                        <a:rPr lang="sl-SI" sz="1000" b="0" i="0" u="none" strike="noStrike">
                          <a:solidFill>
                            <a:srgbClr val="000000"/>
                          </a:solidFill>
                          <a:effectLst/>
                          <a:latin typeface="Arial" panose="020B0604020202020204" pitchFamily="34" charset="0"/>
                        </a:rPr>
                        <a:t>[D7-FR] Ensdorf - Vigy VIGY2 S [OPP] [FR] / N-1 Ensdorf - Vigy VIGY1 N</a:t>
                      </a:r>
                    </a:p>
                  </a:txBody>
                  <a:tcPr marL="11376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28,65</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49%</a:t>
                      </a:r>
                    </a:p>
                  </a:txBody>
                  <a:tcPr marL="0" marR="0" marT="0" marB="0" anchor="b">
                    <a:lnL>
                      <a:noFill/>
                    </a:lnL>
                    <a:lnR>
                      <a:noFill/>
                    </a:lnR>
                    <a:lnT>
                      <a:noFill/>
                    </a:lnT>
                    <a:lnB>
                      <a:noFill/>
                    </a:lnB>
                  </a:tcPr>
                </a:tc>
                <a:extLst>
                  <a:ext uri="{0D108BD9-81ED-4DB2-BD59-A6C34878D82A}">
                    <a16:rowId xmlns:a16="http://schemas.microsoft.com/office/drawing/2014/main" val="2237498816"/>
                  </a:ext>
                </a:extLst>
              </a:tr>
              <a:tr h="161161">
                <a:tc>
                  <a:txBody>
                    <a:bodyPr/>
                    <a:lstStyle/>
                    <a:p>
                      <a:pPr algn="l" fontAlgn="b"/>
                      <a:r>
                        <a:rPr lang="sl-SI" sz="1000" b="0" i="0" u="none" strike="noStrike">
                          <a:solidFill>
                            <a:srgbClr val="000000"/>
                          </a:solidFill>
                          <a:effectLst/>
                          <a:latin typeface="Arial" panose="020B0604020202020204" pitchFamily="34" charset="0"/>
                        </a:rPr>
                        <a:t>[NL-NL] Krimpen a/d IJssel-Geertruidenberg 380 W [OPP] / N-1 Krimpen a/d IJssel-Geertruidenberg 380 Z</a:t>
                      </a:r>
                    </a:p>
                  </a:txBody>
                  <a:tcPr marL="11376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278,5</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919197811"/>
                  </a:ext>
                </a:extLst>
              </a:tr>
              <a:tr h="161161">
                <a:tc>
                  <a:txBody>
                    <a:bodyPr/>
                    <a:lstStyle/>
                    <a:p>
                      <a:pPr algn="l" fontAlgn="b"/>
                      <a:r>
                        <a:rPr lang="pl-PL" sz="1000" b="0" i="0" u="none" strike="noStrike">
                          <a:solidFill>
                            <a:srgbClr val="000000"/>
                          </a:solidFill>
                          <a:effectLst/>
                          <a:latin typeface="Arial" panose="020B0604020202020204" pitchFamily="34" charset="0"/>
                        </a:rPr>
                        <a:t>[AT-SI] Obersielach - Podlog 247 [DIR] [AT] / N-1 Obersielach - Obersielach OSRHU41</a:t>
                      </a:r>
                    </a:p>
                  </a:txBody>
                  <a:tcPr marL="11376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20,45</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63%</a:t>
                      </a:r>
                    </a:p>
                  </a:txBody>
                  <a:tcPr marL="0" marR="0" marT="0" marB="0" anchor="b">
                    <a:lnL>
                      <a:noFill/>
                    </a:lnL>
                    <a:lnR>
                      <a:noFill/>
                    </a:lnR>
                    <a:lnT>
                      <a:noFill/>
                    </a:lnT>
                    <a:lnB>
                      <a:noFill/>
                    </a:lnB>
                  </a:tcPr>
                </a:tc>
                <a:extLst>
                  <a:ext uri="{0D108BD9-81ED-4DB2-BD59-A6C34878D82A}">
                    <a16:rowId xmlns:a16="http://schemas.microsoft.com/office/drawing/2014/main" val="1972870613"/>
                  </a:ext>
                </a:extLst>
              </a:tr>
              <a:tr h="161161">
                <a:tc>
                  <a:txBody>
                    <a:bodyPr/>
                    <a:lstStyle/>
                    <a:p>
                      <a:pPr algn="l" fontAlgn="b"/>
                      <a:r>
                        <a:rPr lang="sl-SI" sz="1000" b="0" i="0" u="none" strike="noStrike">
                          <a:solidFill>
                            <a:srgbClr val="000000"/>
                          </a:solidFill>
                          <a:effectLst/>
                          <a:latin typeface="Arial" panose="020B0604020202020204" pitchFamily="34" charset="0"/>
                        </a:rPr>
                        <a:t>[CZ-SK] Sokolnice - Stupava [DIR] [SK] / N-1 Nosovice - Varin</a:t>
                      </a:r>
                    </a:p>
                  </a:txBody>
                  <a:tcPr marL="11376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21,66</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62%</a:t>
                      </a:r>
                    </a:p>
                  </a:txBody>
                  <a:tcPr marL="0" marR="0" marT="0" marB="0" anchor="b">
                    <a:lnL>
                      <a:noFill/>
                    </a:lnL>
                    <a:lnR>
                      <a:noFill/>
                    </a:lnR>
                    <a:lnT>
                      <a:noFill/>
                    </a:lnT>
                    <a:lnB>
                      <a:noFill/>
                    </a:lnB>
                  </a:tcPr>
                </a:tc>
                <a:extLst>
                  <a:ext uri="{0D108BD9-81ED-4DB2-BD59-A6C34878D82A}">
                    <a16:rowId xmlns:a16="http://schemas.microsoft.com/office/drawing/2014/main" val="3376034762"/>
                  </a:ext>
                </a:extLst>
              </a:tr>
              <a:tr h="161161">
                <a:tc>
                  <a:txBody>
                    <a:bodyPr/>
                    <a:lstStyle/>
                    <a:p>
                      <a:pPr algn="l" fontAlgn="b"/>
                      <a:r>
                        <a:rPr lang="sl-SI" sz="1000" b="0" i="0" u="none" strike="noStrike">
                          <a:solidFill>
                            <a:srgbClr val="000000"/>
                          </a:solidFill>
                          <a:effectLst/>
                          <a:latin typeface="Arial" panose="020B0604020202020204" pitchFamily="34" charset="0"/>
                        </a:rPr>
                        <a:t>[PL-PL] Krosno Iskrzynia - Rzeszow [OPP] / N-1 Krosno Iskrzynia - Tarnow</a:t>
                      </a:r>
                    </a:p>
                  </a:txBody>
                  <a:tcPr marL="11376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5,68</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79%</a:t>
                      </a:r>
                    </a:p>
                  </a:txBody>
                  <a:tcPr marL="0" marR="0" marT="0" marB="0" anchor="b">
                    <a:lnL>
                      <a:noFill/>
                    </a:lnL>
                    <a:lnR>
                      <a:noFill/>
                    </a:lnR>
                    <a:lnT>
                      <a:noFill/>
                    </a:lnT>
                    <a:lnB>
                      <a:noFill/>
                    </a:lnB>
                  </a:tcPr>
                </a:tc>
                <a:extLst>
                  <a:ext uri="{0D108BD9-81ED-4DB2-BD59-A6C34878D82A}">
                    <a16:rowId xmlns:a16="http://schemas.microsoft.com/office/drawing/2014/main" val="2612754308"/>
                  </a:ext>
                </a:extLst>
              </a:tr>
              <a:tr h="161161">
                <a:tc>
                  <a:txBody>
                    <a:bodyPr/>
                    <a:lstStyle/>
                    <a:p>
                      <a:pPr algn="l" fontAlgn="b"/>
                      <a:r>
                        <a:rPr lang="sl-SI" sz="10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321,55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39444977"/>
                  </a:ext>
                </a:extLst>
              </a:tr>
              <a:tr h="161161">
                <a:tc>
                  <a:txBody>
                    <a:bodyPr/>
                    <a:lstStyle/>
                    <a:p>
                      <a:pPr algn="l" fontAlgn="b"/>
                      <a:r>
                        <a:rPr lang="sl-SI" sz="1000" b="0" i="0" u="none" strike="noStrike">
                          <a:solidFill>
                            <a:srgbClr val="000000"/>
                          </a:solidFill>
                          <a:effectLst/>
                          <a:latin typeface="Arial" panose="020B0604020202020204" pitchFamily="34" charset="0"/>
                        </a:rPr>
                        <a:t>[AT-D2] St. Peter 2 - Pleinting 258 [OPP] [AT] / N-1 Pleinting - Pirach 257</a:t>
                      </a:r>
                    </a:p>
                  </a:txBody>
                  <a:tcPr marL="11376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321,55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73%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726254980"/>
                  </a:ext>
                </a:extLst>
              </a:tr>
              <a:tr h="161161">
                <a:tc>
                  <a:txBody>
                    <a:bodyPr/>
                    <a:lstStyle/>
                    <a:p>
                      <a:pPr algn="l" fontAlgn="b"/>
                      <a:r>
                        <a:rPr lang="sl-SI" sz="1000" b="0" i="0" u="none" strike="noStrike">
                          <a:solidFill>
                            <a:srgbClr val="000000"/>
                          </a:solidFill>
                          <a:effectLst/>
                          <a:latin typeface="Arial" panose="020B0604020202020204" pitchFamily="34" charset="0"/>
                        </a:rPr>
                        <a:t>[D7-FR] Ensdorf - Vigy VIGY2 S [OPP] [FR] / N-1 Ensdorf - Vigy VIGY1 N</a:t>
                      </a:r>
                    </a:p>
                  </a:txBody>
                  <a:tcPr marL="11376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24,26</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49%</a:t>
                      </a:r>
                    </a:p>
                  </a:txBody>
                  <a:tcPr marL="0" marR="0" marT="0" marB="0" anchor="b">
                    <a:lnL>
                      <a:noFill/>
                    </a:lnL>
                    <a:lnR>
                      <a:noFill/>
                    </a:lnR>
                    <a:lnT>
                      <a:noFill/>
                    </a:lnT>
                    <a:lnB>
                      <a:noFill/>
                    </a:lnB>
                  </a:tcPr>
                </a:tc>
                <a:extLst>
                  <a:ext uri="{0D108BD9-81ED-4DB2-BD59-A6C34878D82A}">
                    <a16:rowId xmlns:a16="http://schemas.microsoft.com/office/drawing/2014/main" val="1077760876"/>
                  </a:ext>
                </a:extLst>
              </a:tr>
              <a:tr h="161161">
                <a:tc>
                  <a:txBody>
                    <a:bodyPr/>
                    <a:lstStyle/>
                    <a:p>
                      <a:pPr algn="l" fontAlgn="b"/>
                      <a:r>
                        <a:rPr lang="sl-SI" sz="1000" b="0" i="0" u="none" strike="noStrike">
                          <a:solidFill>
                            <a:srgbClr val="000000"/>
                          </a:solidFill>
                          <a:effectLst/>
                          <a:latin typeface="Arial" panose="020B0604020202020204" pitchFamily="34" charset="0"/>
                        </a:rPr>
                        <a:t>[NL-NL] Krimpen a/d IJssel-Geertruidenberg 380 W [OPP] / N-1 Krimpen a/d IJssel-Geertruidenberg 380 Z</a:t>
                      </a:r>
                    </a:p>
                  </a:txBody>
                  <a:tcPr marL="11376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211,15</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26676689"/>
                  </a:ext>
                </a:extLst>
              </a:tr>
              <a:tr h="161161">
                <a:tc>
                  <a:txBody>
                    <a:bodyPr/>
                    <a:lstStyle/>
                    <a:p>
                      <a:pPr algn="l" fontAlgn="b"/>
                      <a:r>
                        <a:rPr lang="sl-SI" sz="1000" b="0" i="0" u="none" strike="noStrike">
                          <a:solidFill>
                            <a:srgbClr val="000000"/>
                          </a:solidFill>
                          <a:effectLst/>
                          <a:latin typeface="Arial" panose="020B0604020202020204" pitchFamily="34" charset="0"/>
                        </a:rPr>
                        <a:t>[PL-PL] Krosno Iskrzynia - Rzeszow [OPP] / N-1 Krosno Iskrzynia - Tarnow</a:t>
                      </a:r>
                    </a:p>
                  </a:txBody>
                  <a:tcPr marL="11376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46,91</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79%</a:t>
                      </a:r>
                    </a:p>
                  </a:txBody>
                  <a:tcPr marL="0" marR="0" marT="0" marB="0" anchor="b">
                    <a:lnL>
                      <a:noFill/>
                    </a:lnL>
                    <a:lnR>
                      <a:noFill/>
                    </a:lnR>
                    <a:lnT>
                      <a:noFill/>
                    </a:lnT>
                    <a:lnB>
                      <a:noFill/>
                    </a:lnB>
                  </a:tcPr>
                </a:tc>
                <a:extLst>
                  <a:ext uri="{0D108BD9-81ED-4DB2-BD59-A6C34878D82A}">
                    <a16:rowId xmlns:a16="http://schemas.microsoft.com/office/drawing/2014/main" val="4255934853"/>
                  </a:ext>
                </a:extLst>
              </a:tr>
              <a:tr h="161161">
                <a:tc>
                  <a:txBody>
                    <a:bodyPr/>
                    <a:lstStyle/>
                    <a:p>
                      <a:pPr algn="l" fontAlgn="b"/>
                      <a:r>
                        <a:rPr lang="sl-SI" sz="10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518,33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318%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425517149"/>
                  </a:ext>
                </a:extLst>
              </a:tr>
              <a:tr h="161161">
                <a:tc>
                  <a:txBody>
                    <a:bodyPr/>
                    <a:lstStyle/>
                    <a:p>
                      <a:pPr algn="l" fontAlgn="b"/>
                      <a:r>
                        <a:rPr lang="sl-SI" sz="1000" b="0" i="0" u="none" strike="noStrike">
                          <a:solidFill>
                            <a:srgbClr val="000000"/>
                          </a:solidFill>
                          <a:effectLst/>
                          <a:latin typeface="Arial" panose="020B0604020202020204" pitchFamily="34" charset="0"/>
                        </a:rPr>
                        <a:t>[AT-CZ] Duernrohr 1 - Slavetice 437 [OPP] [AT] / N-1 Slavetice - Durnrohr 2</a:t>
                      </a:r>
                    </a:p>
                  </a:txBody>
                  <a:tcPr marL="11376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26,33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50%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330240908"/>
                  </a:ext>
                </a:extLst>
              </a:tr>
              <a:tr h="161161">
                <a:tc>
                  <a:txBody>
                    <a:bodyPr/>
                    <a:lstStyle/>
                    <a:p>
                      <a:pPr algn="l" fontAlgn="b"/>
                      <a:r>
                        <a:rPr lang="sl-SI" sz="1000" b="0" i="0" u="none" strike="noStrike">
                          <a:solidFill>
                            <a:srgbClr val="000000"/>
                          </a:solidFill>
                          <a:effectLst/>
                          <a:latin typeface="Arial" panose="020B0604020202020204" pitchFamily="34" charset="0"/>
                        </a:rPr>
                        <a:t>[AT-D2] St. Peter 2 - Pleinting 258 [OPP] [AT] / N-1 Pleinting - Pirach 257</a:t>
                      </a:r>
                    </a:p>
                  </a:txBody>
                  <a:tcPr marL="11376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518,33</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1203376278"/>
                  </a:ext>
                </a:extLst>
              </a:tr>
              <a:tr h="161161">
                <a:tc>
                  <a:txBody>
                    <a:bodyPr/>
                    <a:lstStyle/>
                    <a:p>
                      <a:pPr algn="l" fontAlgn="b"/>
                      <a:r>
                        <a:rPr lang="sl-SI" sz="1000" b="0" i="0" u="none" strike="noStrike">
                          <a:solidFill>
                            <a:srgbClr val="000000"/>
                          </a:solidFill>
                          <a:effectLst/>
                          <a:latin typeface="Arial" panose="020B0604020202020204" pitchFamily="34" charset="0"/>
                        </a:rPr>
                        <a:t>[D7-FR] Ensdorf - Vigy VIGY2 S [OPP] [FR] / N-1 Ensdorf - Vigy VIGY1 N</a:t>
                      </a:r>
                    </a:p>
                  </a:txBody>
                  <a:tcPr marL="11376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163,47</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148000821"/>
                  </a:ext>
                </a:extLst>
              </a:tr>
              <a:tr h="161161">
                <a:tc>
                  <a:txBody>
                    <a:bodyPr/>
                    <a:lstStyle/>
                    <a:p>
                      <a:pPr algn="l" fontAlgn="b"/>
                      <a:r>
                        <a:rPr lang="sl-SI" sz="1000" b="0" i="0" u="none" strike="noStrike">
                          <a:solidFill>
                            <a:srgbClr val="000000"/>
                          </a:solidFill>
                          <a:effectLst/>
                          <a:latin typeface="Arial" panose="020B0604020202020204" pitchFamily="34" charset="0"/>
                        </a:rPr>
                        <a:t>[NL-NL] Krimpen a/d IJssel-Geertruidenberg 380 W [OPP] / N-1 Krimpen a/d IJssel-Geertruidenberg 380 Z</a:t>
                      </a:r>
                    </a:p>
                  </a:txBody>
                  <a:tcPr marL="11376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81,03</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531182605"/>
                  </a:ext>
                </a:extLst>
              </a:tr>
              <a:tr h="161161">
                <a:tc>
                  <a:txBody>
                    <a:bodyPr/>
                    <a:lstStyle/>
                    <a:p>
                      <a:pPr algn="l" fontAlgn="b"/>
                      <a:r>
                        <a:rPr lang="pl-PL" sz="1000" b="0" i="0" u="none" strike="noStrike">
                          <a:solidFill>
                            <a:srgbClr val="000000"/>
                          </a:solidFill>
                          <a:effectLst/>
                          <a:latin typeface="Arial" panose="020B0604020202020204" pitchFamily="34" charset="0"/>
                        </a:rPr>
                        <a:t>[AT-SI] Obersielach - Podlog 247 [DIR] [AT] / N-1 Obersielach - Obersielach OSRHU41</a:t>
                      </a:r>
                    </a:p>
                  </a:txBody>
                  <a:tcPr marL="11376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22,9</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40%</a:t>
                      </a:r>
                    </a:p>
                  </a:txBody>
                  <a:tcPr marL="0" marR="0" marT="0" marB="0" anchor="b">
                    <a:lnL>
                      <a:noFill/>
                    </a:lnL>
                    <a:lnR>
                      <a:noFill/>
                    </a:lnR>
                    <a:lnT>
                      <a:noFill/>
                    </a:lnT>
                    <a:lnB>
                      <a:noFill/>
                    </a:lnB>
                  </a:tcPr>
                </a:tc>
                <a:extLst>
                  <a:ext uri="{0D108BD9-81ED-4DB2-BD59-A6C34878D82A}">
                    <a16:rowId xmlns:a16="http://schemas.microsoft.com/office/drawing/2014/main" val="2577058646"/>
                  </a:ext>
                </a:extLst>
              </a:tr>
              <a:tr h="161161">
                <a:tc>
                  <a:txBody>
                    <a:bodyPr/>
                    <a:lstStyle/>
                    <a:p>
                      <a:pPr algn="l" fontAlgn="b"/>
                      <a:r>
                        <a:rPr lang="sl-SI" sz="1000" b="0" i="0" u="none" strike="noStrike">
                          <a:solidFill>
                            <a:srgbClr val="000000"/>
                          </a:solidFill>
                          <a:effectLst/>
                          <a:latin typeface="Arial" panose="020B0604020202020204" pitchFamily="34" charset="0"/>
                        </a:rPr>
                        <a:t>[CZ-SK] Sokolnice - Stupava [DIR] [SK] / N-1 Nosovice - Varin</a:t>
                      </a:r>
                    </a:p>
                  </a:txBody>
                  <a:tcPr marL="11376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59,93</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60%</a:t>
                      </a:r>
                    </a:p>
                  </a:txBody>
                  <a:tcPr marL="0" marR="0" marT="0" marB="0" anchor="b">
                    <a:lnL>
                      <a:noFill/>
                    </a:lnL>
                    <a:lnR>
                      <a:noFill/>
                    </a:lnR>
                    <a:lnT>
                      <a:noFill/>
                    </a:lnT>
                    <a:lnB>
                      <a:noFill/>
                    </a:lnB>
                  </a:tcPr>
                </a:tc>
                <a:extLst>
                  <a:ext uri="{0D108BD9-81ED-4DB2-BD59-A6C34878D82A}">
                    <a16:rowId xmlns:a16="http://schemas.microsoft.com/office/drawing/2014/main" val="2057507360"/>
                  </a:ext>
                </a:extLst>
              </a:tr>
              <a:tr h="161161">
                <a:tc>
                  <a:txBody>
                    <a:bodyPr/>
                    <a:lstStyle/>
                    <a:p>
                      <a:pPr algn="l" fontAlgn="b"/>
                      <a:r>
                        <a:rPr lang="sl-SI" sz="1000" b="0" i="0" u="none" strike="noStrike">
                          <a:solidFill>
                            <a:srgbClr val="000000"/>
                          </a:solidFill>
                          <a:effectLst/>
                          <a:latin typeface="Arial" panose="020B0604020202020204" pitchFamily="34" charset="0"/>
                        </a:rPr>
                        <a:t>[PL-PL] Krosno Iskrzynia - Rzeszow [OPP] / N-1 Krosno Iskrzynia - Tarnow</a:t>
                      </a:r>
                    </a:p>
                  </a:txBody>
                  <a:tcPr marL="11376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106,27</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72%</a:t>
                      </a:r>
                    </a:p>
                  </a:txBody>
                  <a:tcPr marL="0" marR="0" marT="0" marB="0" anchor="b">
                    <a:lnL>
                      <a:noFill/>
                    </a:lnL>
                    <a:lnR>
                      <a:noFill/>
                    </a:lnR>
                    <a:lnT>
                      <a:noFill/>
                    </a:lnT>
                    <a:lnB>
                      <a:noFill/>
                    </a:lnB>
                  </a:tcPr>
                </a:tc>
                <a:extLst>
                  <a:ext uri="{0D108BD9-81ED-4DB2-BD59-A6C34878D82A}">
                    <a16:rowId xmlns:a16="http://schemas.microsoft.com/office/drawing/2014/main" val="2617828266"/>
                  </a:ext>
                </a:extLst>
              </a:tr>
              <a:tr h="161161">
                <a:tc>
                  <a:txBody>
                    <a:bodyPr/>
                    <a:lstStyle/>
                    <a:p>
                      <a:pPr algn="l" fontAlgn="b"/>
                      <a:r>
                        <a:rPr lang="sl-SI" sz="1000" b="1"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714,83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276%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483928710"/>
                  </a:ext>
                </a:extLst>
              </a:tr>
              <a:tr h="161161">
                <a:tc>
                  <a:txBody>
                    <a:bodyPr/>
                    <a:lstStyle/>
                    <a:p>
                      <a:pPr algn="l" fontAlgn="b"/>
                      <a:r>
                        <a:rPr lang="sl-SI" sz="1000" b="0" i="0" u="none" strike="noStrike">
                          <a:solidFill>
                            <a:srgbClr val="000000"/>
                          </a:solidFill>
                          <a:effectLst/>
                          <a:latin typeface="Arial" panose="020B0604020202020204" pitchFamily="34" charset="0"/>
                        </a:rPr>
                        <a:t>[HU-AT] Gyor - Wien [OPP] [HU] / N-1 Gyor - Zurndorf</a:t>
                      </a:r>
                    </a:p>
                  </a:txBody>
                  <a:tcPr marL="11376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244,22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70%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161595689"/>
                  </a:ext>
                </a:extLst>
              </a:tr>
              <a:tr h="161161">
                <a:tc>
                  <a:txBody>
                    <a:bodyPr/>
                    <a:lstStyle/>
                    <a:p>
                      <a:pPr algn="l" fontAlgn="b"/>
                      <a:r>
                        <a:rPr lang="sl-SI" sz="1000" b="0" i="0" u="none" strike="noStrike">
                          <a:solidFill>
                            <a:srgbClr val="000000"/>
                          </a:solidFill>
                          <a:effectLst/>
                          <a:latin typeface="Arial" panose="020B0604020202020204" pitchFamily="34" charset="0"/>
                        </a:rPr>
                        <a:t>[D2-D2] Altheim - Sittling 219 [OPP] / N-1 Altheim - Sittling 220</a:t>
                      </a:r>
                    </a:p>
                  </a:txBody>
                  <a:tcPr marL="11376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714,83</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41%</a:t>
                      </a:r>
                    </a:p>
                  </a:txBody>
                  <a:tcPr marL="0" marR="0" marT="0" marB="0" anchor="b">
                    <a:lnL>
                      <a:noFill/>
                    </a:lnL>
                    <a:lnR>
                      <a:noFill/>
                    </a:lnR>
                    <a:lnT>
                      <a:noFill/>
                    </a:lnT>
                    <a:lnB>
                      <a:noFill/>
                    </a:lnB>
                  </a:tcPr>
                </a:tc>
                <a:extLst>
                  <a:ext uri="{0D108BD9-81ED-4DB2-BD59-A6C34878D82A}">
                    <a16:rowId xmlns:a16="http://schemas.microsoft.com/office/drawing/2014/main" val="1107546811"/>
                  </a:ext>
                </a:extLst>
              </a:tr>
              <a:tr h="161161">
                <a:tc>
                  <a:txBody>
                    <a:bodyPr/>
                    <a:lstStyle/>
                    <a:p>
                      <a:pPr algn="l" fontAlgn="b"/>
                      <a:r>
                        <a:rPr lang="sl-SI" sz="1000" b="0" i="0" u="none" strike="noStrike">
                          <a:solidFill>
                            <a:srgbClr val="000000"/>
                          </a:solidFill>
                          <a:effectLst/>
                          <a:latin typeface="Arial" panose="020B0604020202020204" pitchFamily="34" charset="0"/>
                        </a:rPr>
                        <a:t>[CZ-SK] Nosovice - Varin [DIR] [SK] / N-1 Sokolnice - Stupava</a:t>
                      </a:r>
                    </a:p>
                  </a:txBody>
                  <a:tcPr marL="11376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316,68</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69%</a:t>
                      </a:r>
                    </a:p>
                  </a:txBody>
                  <a:tcPr marL="0" marR="0" marT="0" marB="0" anchor="b">
                    <a:lnL>
                      <a:noFill/>
                    </a:lnL>
                    <a:lnR>
                      <a:noFill/>
                    </a:lnR>
                    <a:lnT>
                      <a:noFill/>
                    </a:lnT>
                    <a:lnB>
                      <a:noFill/>
                    </a:lnB>
                  </a:tcPr>
                </a:tc>
                <a:extLst>
                  <a:ext uri="{0D108BD9-81ED-4DB2-BD59-A6C34878D82A}">
                    <a16:rowId xmlns:a16="http://schemas.microsoft.com/office/drawing/2014/main" val="3369048800"/>
                  </a:ext>
                </a:extLst>
              </a:tr>
              <a:tr h="161161">
                <a:tc>
                  <a:txBody>
                    <a:bodyPr/>
                    <a:lstStyle/>
                    <a:p>
                      <a:pPr algn="l" fontAlgn="b"/>
                      <a:r>
                        <a:rPr lang="sl-SI" sz="1000" b="0" i="0" u="none" strike="noStrike">
                          <a:solidFill>
                            <a:srgbClr val="000000"/>
                          </a:solidFill>
                          <a:effectLst/>
                          <a:latin typeface="Arial" panose="020B0604020202020204" pitchFamily="34" charset="0"/>
                        </a:rPr>
                        <a:t>[NL-NL] Krimpen a/d IJssel-Geertruidenberg 380 W [OPP] / N-1 Krimpen a/d IJssel-Geertruidenberg 380 Z</a:t>
                      </a:r>
                    </a:p>
                  </a:txBody>
                  <a:tcPr marL="11376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68,87</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193095834"/>
                  </a:ext>
                </a:extLst>
              </a:tr>
              <a:tr h="161161">
                <a:tc>
                  <a:txBody>
                    <a:bodyPr/>
                    <a:lstStyle/>
                    <a:p>
                      <a:pPr algn="l" fontAlgn="b"/>
                      <a:r>
                        <a:rPr lang="sl-SI" sz="1000" b="0" i="0" u="none" strike="noStrike">
                          <a:solidFill>
                            <a:srgbClr val="000000"/>
                          </a:solidFill>
                          <a:effectLst/>
                          <a:latin typeface="Arial" panose="020B0604020202020204" pitchFamily="34" charset="0"/>
                        </a:rPr>
                        <a:t>[SK-UA] V.Kapusany - Mukachevo (WPS) [DIR] [SK] / N-1 R.Sobota - Sajoivanka</a:t>
                      </a:r>
                    </a:p>
                  </a:txBody>
                  <a:tcPr marL="11376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76</a:t>
                      </a:r>
                    </a:p>
                  </a:txBody>
                  <a:tcPr marL="0" marR="0" marT="0" marB="0" anchor="b">
                    <a:lnL>
                      <a:noFill/>
                    </a:lnL>
                    <a:lnR>
                      <a:noFill/>
                    </a:lnR>
                    <a:lnT>
                      <a:noFill/>
                    </a:lnT>
                    <a:lnB>
                      <a:noFill/>
                    </a:lnB>
                  </a:tcPr>
                </a:tc>
                <a:tc>
                  <a:txBody>
                    <a:bodyPr/>
                    <a:lstStyle/>
                    <a:p>
                      <a:pPr algn="r" fontAlgn="b"/>
                      <a:r>
                        <a:rPr lang="sl-SI" sz="1000" b="0" i="0" u="none" strike="noStrike" dirty="0">
                          <a:solidFill>
                            <a:srgbClr val="000000"/>
                          </a:solidFill>
                          <a:effectLst/>
                          <a:latin typeface="Arial" panose="020B0604020202020204" pitchFamily="34" charset="0"/>
                        </a:rPr>
                        <a:t>76%</a:t>
                      </a:r>
                    </a:p>
                  </a:txBody>
                  <a:tcPr marL="0" marR="0" marT="0" marB="0" anchor="b">
                    <a:lnL>
                      <a:noFill/>
                    </a:lnL>
                    <a:lnR>
                      <a:noFill/>
                    </a:lnR>
                    <a:lnT>
                      <a:noFill/>
                    </a:lnT>
                    <a:lnB>
                      <a:noFill/>
                    </a:lnB>
                  </a:tcPr>
                </a:tc>
                <a:extLst>
                  <a:ext uri="{0D108BD9-81ED-4DB2-BD59-A6C34878D82A}">
                    <a16:rowId xmlns:a16="http://schemas.microsoft.com/office/drawing/2014/main" val="2164711494"/>
                  </a:ext>
                </a:extLst>
              </a:tr>
            </a:tbl>
          </a:graphicData>
        </a:graphic>
      </p:graphicFrame>
    </p:spTree>
    <p:extLst>
      <p:ext uri="{BB962C8B-B14F-4D97-AF65-F5344CB8AC3E}">
        <p14:creationId xmlns:p14="http://schemas.microsoft.com/office/powerpoint/2010/main" val="2060541080"/>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a:t>
            </a:r>
            <a:r>
              <a:rPr lang="en-US" altLang="hu-HU" sz="1400" dirty="0">
                <a:solidFill>
                  <a:srgbClr val="008000"/>
                </a:solidFill>
              </a:rPr>
              <a:t>1002 (part </a:t>
            </a:r>
            <a:r>
              <a:rPr lang="sl-SI" altLang="hu-HU" sz="1400" dirty="0">
                <a:solidFill>
                  <a:srgbClr val="008000"/>
                </a:solidFill>
              </a:rPr>
              <a:t>I</a:t>
            </a:r>
            <a:r>
              <a:rPr lang="en-US" altLang="hu-HU" sz="1400" dirty="0">
                <a:solidFill>
                  <a:srgbClr val="008000"/>
                </a:solidFill>
              </a:rPr>
              <a:t>V)</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96B9EB40-C404-4339-9E6C-BCCD9EFD16F2}"/>
              </a:ext>
            </a:extLst>
          </p:cNvPr>
          <p:cNvGraphicFramePr>
            <a:graphicFrameLocks noGrp="1"/>
          </p:cNvGraphicFramePr>
          <p:nvPr/>
        </p:nvGraphicFramePr>
        <p:xfrm>
          <a:off x="1072123" y="1079499"/>
          <a:ext cx="7934792" cy="4351340"/>
        </p:xfrm>
        <a:graphic>
          <a:graphicData uri="http://schemas.openxmlformats.org/drawingml/2006/table">
            <a:tbl>
              <a:tblPr/>
              <a:tblGrid>
                <a:gridCol w="6165074">
                  <a:extLst>
                    <a:ext uri="{9D8B030D-6E8A-4147-A177-3AD203B41FA5}">
                      <a16:colId xmlns:a16="http://schemas.microsoft.com/office/drawing/2014/main" val="537167788"/>
                    </a:ext>
                  </a:extLst>
                </a:gridCol>
                <a:gridCol w="1306728">
                  <a:extLst>
                    <a:ext uri="{9D8B030D-6E8A-4147-A177-3AD203B41FA5}">
                      <a16:colId xmlns:a16="http://schemas.microsoft.com/office/drawing/2014/main" val="3610842993"/>
                    </a:ext>
                  </a:extLst>
                </a:gridCol>
                <a:gridCol w="462990">
                  <a:extLst>
                    <a:ext uri="{9D8B030D-6E8A-4147-A177-3AD203B41FA5}">
                      <a16:colId xmlns:a16="http://schemas.microsoft.com/office/drawing/2014/main" val="3621688661"/>
                    </a:ext>
                  </a:extLst>
                </a:gridCol>
              </a:tblGrid>
              <a:tr h="155405">
                <a:tc>
                  <a:txBody>
                    <a:bodyPr/>
                    <a:lstStyle/>
                    <a:p>
                      <a:pPr algn="l" fontAlgn="b"/>
                      <a:r>
                        <a:rPr lang="sl-SI" sz="10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539,95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298%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769145039"/>
                  </a:ext>
                </a:extLst>
              </a:tr>
              <a:tr h="155405">
                <a:tc>
                  <a:txBody>
                    <a:bodyPr/>
                    <a:lstStyle/>
                    <a:p>
                      <a:pPr algn="l" fontAlgn="b"/>
                      <a:r>
                        <a:rPr lang="de-DE" sz="1000" b="0" i="0" u="none" strike="noStrike">
                          <a:solidFill>
                            <a:srgbClr val="000000"/>
                          </a:solidFill>
                          <a:effectLst/>
                          <a:latin typeface="Arial" panose="020B0604020202020204" pitchFamily="34" charset="0"/>
                        </a:rPr>
                        <a:t>[D8-D8] Pasewalk - Vierraden 306 [DIR] / N-1 Vierraden - Neuenhagen 304</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204,05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19%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266749094"/>
                  </a:ext>
                </a:extLst>
              </a:tr>
              <a:tr h="155405">
                <a:tc>
                  <a:txBody>
                    <a:bodyPr/>
                    <a:lstStyle/>
                    <a:p>
                      <a:pPr algn="l" fontAlgn="b"/>
                      <a:r>
                        <a:rPr lang="sl-SI" sz="1000" b="0" i="0" u="none" strike="noStrike">
                          <a:solidFill>
                            <a:srgbClr val="000000"/>
                          </a:solidFill>
                          <a:effectLst/>
                          <a:latin typeface="Arial" panose="020B0604020202020204" pitchFamily="34" charset="0"/>
                        </a:rPr>
                        <a:t>[HU-AT] Gyor - Wien [OPP] [HU] / N-1 Gyor - Zurndorf</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128,38</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68%</a:t>
                      </a:r>
                    </a:p>
                  </a:txBody>
                  <a:tcPr marL="0" marR="0" marT="0" marB="0" anchor="b">
                    <a:lnL>
                      <a:noFill/>
                    </a:lnL>
                    <a:lnR>
                      <a:noFill/>
                    </a:lnR>
                    <a:lnT>
                      <a:noFill/>
                    </a:lnT>
                    <a:lnB>
                      <a:noFill/>
                    </a:lnB>
                  </a:tcPr>
                </a:tc>
                <a:extLst>
                  <a:ext uri="{0D108BD9-81ED-4DB2-BD59-A6C34878D82A}">
                    <a16:rowId xmlns:a16="http://schemas.microsoft.com/office/drawing/2014/main" val="312374824"/>
                  </a:ext>
                </a:extLst>
              </a:tr>
              <a:tr h="155405">
                <a:tc>
                  <a:txBody>
                    <a:bodyPr/>
                    <a:lstStyle/>
                    <a:p>
                      <a:pPr algn="l" fontAlgn="b"/>
                      <a:r>
                        <a:rPr lang="sl-SI" sz="1000" b="0" i="0" u="none" strike="noStrike">
                          <a:solidFill>
                            <a:srgbClr val="000000"/>
                          </a:solidFill>
                          <a:effectLst/>
                          <a:latin typeface="Arial" panose="020B0604020202020204" pitchFamily="34" charset="0"/>
                        </a:rPr>
                        <a:t>[D2-D2] Altheim - Sittling 219 [OPP] / N-1 Altheim - Sittling 220</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539,95</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49%</a:t>
                      </a:r>
                    </a:p>
                  </a:txBody>
                  <a:tcPr marL="0" marR="0" marT="0" marB="0" anchor="b">
                    <a:lnL>
                      <a:noFill/>
                    </a:lnL>
                    <a:lnR>
                      <a:noFill/>
                    </a:lnR>
                    <a:lnT>
                      <a:noFill/>
                    </a:lnT>
                    <a:lnB>
                      <a:noFill/>
                    </a:lnB>
                  </a:tcPr>
                </a:tc>
                <a:extLst>
                  <a:ext uri="{0D108BD9-81ED-4DB2-BD59-A6C34878D82A}">
                    <a16:rowId xmlns:a16="http://schemas.microsoft.com/office/drawing/2014/main" val="531571693"/>
                  </a:ext>
                </a:extLst>
              </a:tr>
              <a:tr h="155405">
                <a:tc>
                  <a:txBody>
                    <a:bodyPr/>
                    <a:lstStyle/>
                    <a:p>
                      <a:pPr algn="l" fontAlgn="b"/>
                      <a:r>
                        <a:rPr lang="sl-SI" sz="1000" b="0" i="0" u="none" strike="noStrike">
                          <a:solidFill>
                            <a:srgbClr val="000000"/>
                          </a:solidFill>
                          <a:effectLst/>
                          <a:latin typeface="Arial" panose="020B0604020202020204" pitchFamily="34" charset="0"/>
                        </a:rPr>
                        <a:t>[CZ-SK] Nosovice - Varin [DIR] [SK] / N-1 Sokolnice - Stupava</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363,77</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65%</a:t>
                      </a:r>
                    </a:p>
                  </a:txBody>
                  <a:tcPr marL="0" marR="0" marT="0" marB="0" anchor="b">
                    <a:lnL>
                      <a:noFill/>
                    </a:lnL>
                    <a:lnR>
                      <a:noFill/>
                    </a:lnR>
                    <a:lnT>
                      <a:noFill/>
                    </a:lnT>
                    <a:lnB>
                      <a:noFill/>
                    </a:lnB>
                  </a:tcPr>
                </a:tc>
                <a:extLst>
                  <a:ext uri="{0D108BD9-81ED-4DB2-BD59-A6C34878D82A}">
                    <a16:rowId xmlns:a16="http://schemas.microsoft.com/office/drawing/2014/main" val="2002637008"/>
                  </a:ext>
                </a:extLst>
              </a:tr>
              <a:tr h="155405">
                <a:tc>
                  <a:txBody>
                    <a:bodyPr/>
                    <a:lstStyle/>
                    <a:p>
                      <a:pPr algn="l" fontAlgn="b"/>
                      <a:r>
                        <a:rPr lang="sl-SI" sz="1000" b="0" i="0" u="none" strike="noStrike">
                          <a:solidFill>
                            <a:srgbClr val="000000"/>
                          </a:solidFill>
                          <a:effectLst/>
                          <a:latin typeface="Arial" panose="020B0604020202020204" pitchFamily="34" charset="0"/>
                        </a:rPr>
                        <a:t>[NL-NL] Krimpen a/d IJssel-Geertruidenberg 380 W [OPP] / N-1 Krimpen a/d IJssel-Geertruidenberg 380 Z</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79,59</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409061397"/>
                  </a:ext>
                </a:extLst>
              </a:tr>
              <a:tr h="155405">
                <a:tc>
                  <a:txBody>
                    <a:bodyPr/>
                    <a:lstStyle/>
                    <a:p>
                      <a:pPr algn="l" fontAlgn="b"/>
                      <a:r>
                        <a:rPr lang="sl-SI" sz="1000" b="0" i="0" u="none" strike="noStrike">
                          <a:solidFill>
                            <a:srgbClr val="000000"/>
                          </a:solidFill>
                          <a:effectLst/>
                          <a:latin typeface="Arial" panose="020B0604020202020204" pitchFamily="34" charset="0"/>
                        </a:rPr>
                        <a:t>[SK-UA] V.Kapusany - Mukachevo (WPS) [DIR] [SK] / N-1 R.Sobota - Sajoivanka</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86,14</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76%</a:t>
                      </a:r>
                    </a:p>
                  </a:txBody>
                  <a:tcPr marL="0" marR="0" marT="0" marB="0" anchor="b">
                    <a:lnL>
                      <a:noFill/>
                    </a:lnL>
                    <a:lnR>
                      <a:noFill/>
                    </a:lnR>
                    <a:lnT>
                      <a:noFill/>
                    </a:lnT>
                    <a:lnB>
                      <a:noFill/>
                    </a:lnB>
                  </a:tcPr>
                </a:tc>
                <a:extLst>
                  <a:ext uri="{0D108BD9-81ED-4DB2-BD59-A6C34878D82A}">
                    <a16:rowId xmlns:a16="http://schemas.microsoft.com/office/drawing/2014/main" val="279143987"/>
                  </a:ext>
                </a:extLst>
              </a:tr>
              <a:tr h="155405">
                <a:tc>
                  <a:txBody>
                    <a:bodyPr/>
                    <a:lstStyle/>
                    <a:p>
                      <a:pPr algn="l" fontAlgn="b"/>
                      <a:r>
                        <a:rPr lang="sl-SI" sz="10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782,83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323%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928446472"/>
                  </a:ext>
                </a:extLst>
              </a:tr>
              <a:tr h="155405">
                <a:tc>
                  <a:txBody>
                    <a:bodyPr/>
                    <a:lstStyle/>
                    <a:p>
                      <a:pPr algn="l" fontAlgn="b"/>
                      <a:r>
                        <a:rPr lang="de-DE" sz="1000" b="0" i="0" u="none" strike="noStrike">
                          <a:solidFill>
                            <a:srgbClr val="000000"/>
                          </a:solidFill>
                          <a:effectLst/>
                          <a:latin typeface="Arial" panose="020B0604020202020204" pitchFamily="34" charset="0"/>
                        </a:rPr>
                        <a:t>[D8-D8] Pasewalk - Vierraden 306 [DIR] / N-1 Vierraden - Neuenhagen 304</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172,82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19%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56051518"/>
                  </a:ext>
                </a:extLst>
              </a:tr>
              <a:tr h="155405">
                <a:tc>
                  <a:txBody>
                    <a:bodyPr/>
                    <a:lstStyle/>
                    <a:p>
                      <a:pPr algn="l" fontAlgn="b"/>
                      <a:r>
                        <a:rPr lang="sl-SI" sz="1000" b="0" i="0" u="none" strike="noStrike">
                          <a:solidFill>
                            <a:srgbClr val="000000"/>
                          </a:solidFill>
                          <a:effectLst/>
                          <a:latin typeface="Arial" panose="020B0604020202020204" pitchFamily="34" charset="0"/>
                        </a:rPr>
                        <a:t>[D2-D2] Altheim - Sittling 219 [OPP] / N-1 Altheim - Sittling 220</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782,83</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57%</a:t>
                      </a:r>
                    </a:p>
                  </a:txBody>
                  <a:tcPr marL="0" marR="0" marT="0" marB="0" anchor="b">
                    <a:lnL>
                      <a:noFill/>
                    </a:lnL>
                    <a:lnR>
                      <a:noFill/>
                    </a:lnR>
                    <a:lnT>
                      <a:noFill/>
                    </a:lnT>
                    <a:lnB>
                      <a:noFill/>
                    </a:lnB>
                  </a:tcPr>
                </a:tc>
                <a:extLst>
                  <a:ext uri="{0D108BD9-81ED-4DB2-BD59-A6C34878D82A}">
                    <a16:rowId xmlns:a16="http://schemas.microsoft.com/office/drawing/2014/main" val="1953724069"/>
                  </a:ext>
                </a:extLst>
              </a:tr>
              <a:tr h="155405">
                <a:tc>
                  <a:txBody>
                    <a:bodyPr/>
                    <a:lstStyle/>
                    <a:p>
                      <a:pPr algn="l" fontAlgn="b"/>
                      <a:r>
                        <a:rPr lang="sl-SI" sz="1000" b="0" i="0" u="none" strike="noStrike">
                          <a:solidFill>
                            <a:srgbClr val="000000"/>
                          </a:solidFill>
                          <a:effectLst/>
                          <a:latin typeface="Arial" panose="020B0604020202020204" pitchFamily="34" charset="0"/>
                        </a:rPr>
                        <a:t>[CZ-SK] Nosovice - Varin [DIR] [SK] / N-1 Sokolnice - Stupava</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307,98</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66%</a:t>
                      </a:r>
                    </a:p>
                  </a:txBody>
                  <a:tcPr marL="0" marR="0" marT="0" marB="0" anchor="b">
                    <a:lnL>
                      <a:noFill/>
                    </a:lnL>
                    <a:lnR>
                      <a:noFill/>
                    </a:lnR>
                    <a:lnT>
                      <a:noFill/>
                    </a:lnT>
                    <a:lnB>
                      <a:noFill/>
                    </a:lnB>
                  </a:tcPr>
                </a:tc>
                <a:extLst>
                  <a:ext uri="{0D108BD9-81ED-4DB2-BD59-A6C34878D82A}">
                    <a16:rowId xmlns:a16="http://schemas.microsoft.com/office/drawing/2014/main" val="157471726"/>
                  </a:ext>
                </a:extLst>
              </a:tr>
              <a:tr h="155405">
                <a:tc>
                  <a:txBody>
                    <a:bodyPr/>
                    <a:lstStyle/>
                    <a:p>
                      <a:pPr algn="l" fontAlgn="b"/>
                      <a:r>
                        <a:rPr lang="sl-SI" sz="1000" b="0" i="0" u="none" strike="noStrike">
                          <a:solidFill>
                            <a:srgbClr val="000000"/>
                          </a:solidFill>
                          <a:effectLst/>
                          <a:latin typeface="Arial" panose="020B0604020202020204" pitchFamily="34" charset="0"/>
                        </a:rPr>
                        <a:t>[NL-NL] Krimpen a/d IJssel-Geertruidenberg 380 W [OPP] / N-1 Krimpen a/d IJssel-Geertruidenberg 380 Z</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24,49</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1941710581"/>
                  </a:ext>
                </a:extLst>
              </a:tr>
              <a:tr h="155405">
                <a:tc>
                  <a:txBody>
                    <a:bodyPr/>
                    <a:lstStyle/>
                    <a:p>
                      <a:pPr algn="l" fontAlgn="b"/>
                      <a:r>
                        <a:rPr lang="es-ES" sz="1000" b="0" i="0" u="none" strike="noStrike">
                          <a:solidFill>
                            <a:srgbClr val="000000"/>
                          </a:solidFill>
                          <a:effectLst/>
                          <a:latin typeface="Arial" panose="020B0604020202020204" pitchFamily="34" charset="0"/>
                        </a:rPr>
                        <a:t>[HU-HU] Gyor - Liter [DIR] / N-1 Bicske Del - Gonyu</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28,98</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70%</a:t>
                      </a:r>
                    </a:p>
                  </a:txBody>
                  <a:tcPr marL="0" marR="0" marT="0" marB="0" anchor="b">
                    <a:lnL>
                      <a:noFill/>
                    </a:lnL>
                    <a:lnR>
                      <a:noFill/>
                    </a:lnR>
                    <a:lnT>
                      <a:noFill/>
                    </a:lnT>
                    <a:lnB>
                      <a:noFill/>
                    </a:lnB>
                  </a:tcPr>
                </a:tc>
                <a:extLst>
                  <a:ext uri="{0D108BD9-81ED-4DB2-BD59-A6C34878D82A}">
                    <a16:rowId xmlns:a16="http://schemas.microsoft.com/office/drawing/2014/main" val="4098421190"/>
                  </a:ext>
                </a:extLst>
              </a:tr>
              <a:tr h="155405">
                <a:tc>
                  <a:txBody>
                    <a:bodyPr/>
                    <a:lstStyle/>
                    <a:p>
                      <a:pPr algn="l" fontAlgn="b"/>
                      <a:r>
                        <a:rPr lang="sl-SI" sz="1000" b="0" i="0" u="none" strike="noStrike">
                          <a:solidFill>
                            <a:srgbClr val="000000"/>
                          </a:solidFill>
                          <a:effectLst/>
                          <a:latin typeface="Arial" panose="020B0604020202020204" pitchFamily="34" charset="0"/>
                        </a:rPr>
                        <a:t>[SK-UA] V.Kapusany - Mukachevo (WPS) [DIR] [SK] / N-1 R.Sobota - Sajoivanka</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56,97</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80%</a:t>
                      </a:r>
                    </a:p>
                  </a:txBody>
                  <a:tcPr marL="0" marR="0" marT="0" marB="0" anchor="b">
                    <a:lnL>
                      <a:noFill/>
                    </a:lnL>
                    <a:lnR>
                      <a:noFill/>
                    </a:lnR>
                    <a:lnT>
                      <a:noFill/>
                    </a:lnT>
                    <a:lnB>
                      <a:noFill/>
                    </a:lnB>
                  </a:tcPr>
                </a:tc>
                <a:extLst>
                  <a:ext uri="{0D108BD9-81ED-4DB2-BD59-A6C34878D82A}">
                    <a16:rowId xmlns:a16="http://schemas.microsoft.com/office/drawing/2014/main" val="3358357644"/>
                  </a:ext>
                </a:extLst>
              </a:tr>
              <a:tr h="155405">
                <a:tc>
                  <a:txBody>
                    <a:bodyPr/>
                    <a:lstStyle/>
                    <a:p>
                      <a:pPr algn="l" fontAlgn="b"/>
                      <a:r>
                        <a:rPr lang="sl-SI" sz="10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1134,78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383%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971669108"/>
                  </a:ext>
                </a:extLst>
              </a:tr>
              <a:tr h="155405">
                <a:tc>
                  <a:txBody>
                    <a:bodyPr/>
                    <a:lstStyle/>
                    <a:p>
                      <a:pPr algn="l" fontAlgn="b"/>
                      <a:r>
                        <a:rPr lang="sl-SI" sz="1000" b="0" i="0" u="none" strike="noStrike">
                          <a:solidFill>
                            <a:srgbClr val="000000"/>
                          </a:solidFill>
                          <a:effectLst/>
                          <a:latin typeface="Arial" panose="020B0604020202020204" pitchFamily="34" charset="0"/>
                        </a:rPr>
                        <a:t>[D2-D2] Altheim - Sittling 219 [OPP] / N-1 Altheim - Sittling 220</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1134,78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60%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854449148"/>
                  </a:ext>
                </a:extLst>
              </a:tr>
              <a:tr h="155405">
                <a:tc>
                  <a:txBody>
                    <a:bodyPr/>
                    <a:lstStyle/>
                    <a:p>
                      <a:pPr algn="l" fontAlgn="b"/>
                      <a:r>
                        <a:rPr lang="sl-SI" sz="1000" b="0" i="0" u="none" strike="noStrike">
                          <a:solidFill>
                            <a:srgbClr val="000000"/>
                          </a:solidFill>
                          <a:effectLst/>
                          <a:latin typeface="Arial" panose="020B0604020202020204" pitchFamily="34" charset="0"/>
                        </a:rPr>
                        <a:t>[CZ-SK] Nosovice - Varin [DIR] [SK] / N-1 Sokolnice - Stupava</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375</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63%</a:t>
                      </a:r>
                    </a:p>
                  </a:txBody>
                  <a:tcPr marL="0" marR="0" marT="0" marB="0" anchor="b">
                    <a:lnL>
                      <a:noFill/>
                    </a:lnL>
                    <a:lnR>
                      <a:noFill/>
                    </a:lnR>
                    <a:lnT>
                      <a:noFill/>
                    </a:lnT>
                    <a:lnB>
                      <a:noFill/>
                    </a:lnB>
                  </a:tcPr>
                </a:tc>
                <a:extLst>
                  <a:ext uri="{0D108BD9-81ED-4DB2-BD59-A6C34878D82A}">
                    <a16:rowId xmlns:a16="http://schemas.microsoft.com/office/drawing/2014/main" val="3856161296"/>
                  </a:ext>
                </a:extLst>
              </a:tr>
              <a:tr h="155405">
                <a:tc>
                  <a:txBody>
                    <a:bodyPr/>
                    <a:lstStyle/>
                    <a:p>
                      <a:pPr algn="l" fontAlgn="b"/>
                      <a:r>
                        <a:rPr lang="sl-SI" sz="1000" b="0" i="0" u="none" strike="noStrike">
                          <a:solidFill>
                            <a:srgbClr val="000000"/>
                          </a:solidFill>
                          <a:effectLst/>
                          <a:latin typeface="Arial" panose="020B0604020202020204" pitchFamily="34" charset="0"/>
                        </a:rPr>
                        <a:t>[NL-NL] Krimpen a/d IJssel-Geertruidenberg 380 W [OPP] / N-1 Krimpen a/d IJssel-Geertruidenberg 380 Z</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6,85</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39%</a:t>
                      </a:r>
                    </a:p>
                  </a:txBody>
                  <a:tcPr marL="0" marR="0" marT="0" marB="0" anchor="b">
                    <a:lnL>
                      <a:noFill/>
                    </a:lnL>
                    <a:lnR>
                      <a:noFill/>
                    </a:lnR>
                    <a:lnT>
                      <a:noFill/>
                    </a:lnT>
                    <a:lnB>
                      <a:noFill/>
                    </a:lnB>
                  </a:tcPr>
                </a:tc>
                <a:extLst>
                  <a:ext uri="{0D108BD9-81ED-4DB2-BD59-A6C34878D82A}">
                    <a16:rowId xmlns:a16="http://schemas.microsoft.com/office/drawing/2014/main" val="1403727839"/>
                  </a:ext>
                </a:extLst>
              </a:tr>
              <a:tr h="155405">
                <a:tc>
                  <a:txBody>
                    <a:bodyPr/>
                    <a:lstStyle/>
                    <a:p>
                      <a:pPr algn="l" fontAlgn="b"/>
                      <a:r>
                        <a:rPr lang="es-ES" sz="1000" b="0" i="0" u="none" strike="noStrike">
                          <a:solidFill>
                            <a:srgbClr val="000000"/>
                          </a:solidFill>
                          <a:effectLst/>
                          <a:latin typeface="Arial" panose="020B0604020202020204" pitchFamily="34" charset="0"/>
                        </a:rPr>
                        <a:t>[HU-HU] Gyor - Liter [DIR] / N-1 Bicske Del - Gonyu</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19,61</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65%</a:t>
                      </a:r>
                    </a:p>
                  </a:txBody>
                  <a:tcPr marL="0" marR="0" marT="0" marB="0" anchor="b">
                    <a:lnL>
                      <a:noFill/>
                    </a:lnL>
                    <a:lnR>
                      <a:noFill/>
                    </a:lnR>
                    <a:lnT>
                      <a:noFill/>
                    </a:lnT>
                    <a:lnB>
                      <a:noFill/>
                    </a:lnB>
                  </a:tcPr>
                </a:tc>
                <a:extLst>
                  <a:ext uri="{0D108BD9-81ED-4DB2-BD59-A6C34878D82A}">
                    <a16:rowId xmlns:a16="http://schemas.microsoft.com/office/drawing/2014/main" val="2706104625"/>
                  </a:ext>
                </a:extLst>
              </a:tr>
              <a:tr h="155405">
                <a:tc>
                  <a:txBody>
                    <a:bodyPr/>
                    <a:lstStyle/>
                    <a:p>
                      <a:pPr algn="l" fontAlgn="b"/>
                      <a:r>
                        <a:rPr lang="sl-SI" sz="1000" b="0" i="0" u="none" strike="noStrike">
                          <a:solidFill>
                            <a:srgbClr val="000000"/>
                          </a:solidFill>
                          <a:effectLst/>
                          <a:latin typeface="Arial" panose="020B0604020202020204" pitchFamily="34" charset="0"/>
                        </a:rPr>
                        <a:t>[SK-UA] V.Kapusany - Mukachevo (WPS) [DIR] [SK] / N-1 R.Sobota - Sajoivanka</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98,49</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76%</a:t>
                      </a:r>
                    </a:p>
                  </a:txBody>
                  <a:tcPr marL="0" marR="0" marT="0" marB="0" anchor="b">
                    <a:lnL>
                      <a:noFill/>
                    </a:lnL>
                    <a:lnR>
                      <a:noFill/>
                    </a:lnR>
                    <a:lnT>
                      <a:noFill/>
                    </a:lnT>
                    <a:lnB>
                      <a:noFill/>
                    </a:lnB>
                  </a:tcPr>
                </a:tc>
                <a:extLst>
                  <a:ext uri="{0D108BD9-81ED-4DB2-BD59-A6C34878D82A}">
                    <a16:rowId xmlns:a16="http://schemas.microsoft.com/office/drawing/2014/main" val="3511964452"/>
                  </a:ext>
                </a:extLst>
              </a:tr>
              <a:tr h="155405">
                <a:tc>
                  <a:txBody>
                    <a:bodyPr/>
                    <a:lstStyle/>
                    <a:p>
                      <a:pPr algn="l" fontAlgn="b"/>
                      <a:r>
                        <a:rPr lang="sl-SI" sz="1000" b="0" i="0" u="none" strike="noStrike">
                          <a:solidFill>
                            <a:srgbClr val="000000"/>
                          </a:solidFill>
                          <a:effectLst/>
                          <a:latin typeface="Arial" panose="020B0604020202020204" pitchFamily="34" charset="0"/>
                        </a:rPr>
                        <a:t>[BE-BE] PST Van Eyck 2 [OPP] / N-1 Achene - Gramme 380.10</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1,34</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80%</a:t>
                      </a:r>
                    </a:p>
                  </a:txBody>
                  <a:tcPr marL="0" marR="0" marT="0" marB="0" anchor="b">
                    <a:lnL>
                      <a:noFill/>
                    </a:lnL>
                    <a:lnR>
                      <a:noFill/>
                    </a:lnR>
                    <a:lnT>
                      <a:noFill/>
                    </a:lnT>
                    <a:lnB>
                      <a:noFill/>
                    </a:lnB>
                  </a:tcPr>
                </a:tc>
                <a:extLst>
                  <a:ext uri="{0D108BD9-81ED-4DB2-BD59-A6C34878D82A}">
                    <a16:rowId xmlns:a16="http://schemas.microsoft.com/office/drawing/2014/main" val="2870535932"/>
                  </a:ext>
                </a:extLst>
              </a:tr>
              <a:tr h="155405">
                <a:tc>
                  <a:txBody>
                    <a:bodyPr/>
                    <a:lstStyle/>
                    <a:p>
                      <a:pPr algn="l" fontAlgn="b"/>
                      <a:r>
                        <a:rPr lang="sl-SI" sz="10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640,81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193%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048365632"/>
                  </a:ext>
                </a:extLst>
              </a:tr>
              <a:tr h="155405">
                <a:tc>
                  <a:txBody>
                    <a:bodyPr/>
                    <a:lstStyle/>
                    <a:p>
                      <a:pPr algn="l" fontAlgn="b"/>
                      <a:r>
                        <a:rPr lang="de-DE" sz="1000" b="0" i="0" u="none" strike="noStrike">
                          <a:solidFill>
                            <a:srgbClr val="000000"/>
                          </a:solidFill>
                          <a:effectLst/>
                          <a:latin typeface="Arial" panose="020B0604020202020204" pitchFamily="34" charset="0"/>
                        </a:rPr>
                        <a:t>[D8-D8] Pasewalk - Vierraden 306 [DIR] / N-1 Vierraden - Neuenhagen 304</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640,81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19%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763032315"/>
                  </a:ext>
                </a:extLst>
              </a:tr>
              <a:tr h="155405">
                <a:tc>
                  <a:txBody>
                    <a:bodyPr/>
                    <a:lstStyle/>
                    <a:p>
                      <a:pPr algn="l" fontAlgn="b"/>
                      <a:r>
                        <a:rPr lang="sl-SI" sz="1000" b="0" i="0" u="none" strike="noStrike">
                          <a:solidFill>
                            <a:srgbClr val="000000"/>
                          </a:solidFill>
                          <a:effectLst/>
                          <a:latin typeface="Arial" panose="020B0604020202020204" pitchFamily="34" charset="0"/>
                        </a:rPr>
                        <a:t>[CZ-SK] Nosovice - Varin [DIR] [SK] / N-1 Sokolnice - Stupava</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336,81</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66%</a:t>
                      </a:r>
                    </a:p>
                  </a:txBody>
                  <a:tcPr marL="0" marR="0" marT="0" marB="0" anchor="b">
                    <a:lnL>
                      <a:noFill/>
                    </a:lnL>
                    <a:lnR>
                      <a:noFill/>
                    </a:lnR>
                    <a:lnT>
                      <a:noFill/>
                    </a:lnT>
                    <a:lnB>
                      <a:noFill/>
                    </a:lnB>
                  </a:tcPr>
                </a:tc>
                <a:extLst>
                  <a:ext uri="{0D108BD9-81ED-4DB2-BD59-A6C34878D82A}">
                    <a16:rowId xmlns:a16="http://schemas.microsoft.com/office/drawing/2014/main" val="3935240448"/>
                  </a:ext>
                </a:extLst>
              </a:tr>
              <a:tr h="155405">
                <a:tc>
                  <a:txBody>
                    <a:bodyPr/>
                    <a:lstStyle/>
                    <a:p>
                      <a:pPr algn="l" fontAlgn="b"/>
                      <a:r>
                        <a:rPr lang="sl-SI" sz="1000" b="0" i="0" u="none" strike="noStrike">
                          <a:solidFill>
                            <a:srgbClr val="000000"/>
                          </a:solidFill>
                          <a:effectLst/>
                          <a:latin typeface="Arial" panose="020B0604020202020204" pitchFamily="34" charset="0"/>
                        </a:rPr>
                        <a:t>[D7-D7] Mengede  - Y Huellen WESTFL W [DIR] / N-1 Hattingen  - Witten  KEMNAD S</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152</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3385214260"/>
                  </a:ext>
                </a:extLst>
              </a:tr>
              <a:tr h="155405">
                <a:tc>
                  <a:txBody>
                    <a:bodyPr/>
                    <a:lstStyle/>
                    <a:p>
                      <a:pPr algn="l" fontAlgn="b"/>
                      <a:r>
                        <a:rPr lang="sl-SI" sz="1000" b="0" i="0" u="none" strike="noStrike">
                          <a:solidFill>
                            <a:srgbClr val="000000"/>
                          </a:solidFill>
                          <a:effectLst/>
                          <a:latin typeface="Arial" panose="020B0604020202020204" pitchFamily="34" charset="0"/>
                        </a:rPr>
                        <a:t>[NL-D2] Meeden-Diele  380 Z [OPP] [NL] / N-1 COBRA HVDC</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9,54</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88401733"/>
                  </a:ext>
                </a:extLst>
              </a:tr>
              <a:tr h="155405">
                <a:tc>
                  <a:txBody>
                    <a:bodyPr/>
                    <a:lstStyle/>
                    <a:p>
                      <a:pPr algn="l" fontAlgn="b"/>
                      <a:r>
                        <a:rPr lang="sl-SI" sz="1000" b="0" i="0" u="none" strike="noStrike">
                          <a:solidFill>
                            <a:srgbClr val="000000"/>
                          </a:solidFill>
                          <a:effectLst/>
                          <a:latin typeface="Arial" panose="020B0604020202020204" pitchFamily="34" charset="0"/>
                        </a:rPr>
                        <a:t>[BE-FR] Avelgem - Avelin 80 [DIR] [FR] / N-1 Achene - Lonny 380.19</a:t>
                      </a:r>
                    </a:p>
                  </a:txBody>
                  <a:tcPr marL="109698"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0" i="0" u="none" strike="noStrike">
                          <a:solidFill>
                            <a:srgbClr val="000000"/>
                          </a:solidFill>
                          <a:effectLst/>
                          <a:latin typeface="Arial" panose="020B0604020202020204" pitchFamily="34" charset="0"/>
                        </a:rPr>
                        <a:t>104,24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0" i="0" u="none" strike="noStrike">
                          <a:solidFill>
                            <a:srgbClr val="000000"/>
                          </a:solidFill>
                          <a:effectLst/>
                          <a:latin typeface="Arial" panose="020B0604020202020204" pitchFamily="34" charset="0"/>
                        </a:rPr>
                        <a:t>67%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050229689"/>
                  </a:ext>
                </a:extLst>
              </a:tr>
              <a:tr h="155405">
                <a:tc>
                  <a:txBody>
                    <a:bodyPr/>
                    <a:lstStyle/>
                    <a:p>
                      <a:pPr algn="l" fontAlgn="b"/>
                      <a:r>
                        <a:rPr lang="sl-SI" sz="10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1000" b="1" i="0" u="none" strike="noStrike">
                          <a:solidFill>
                            <a:srgbClr val="000000"/>
                          </a:solidFill>
                          <a:effectLst/>
                          <a:latin typeface="Arial" panose="020B0604020202020204" pitchFamily="34" charset="0"/>
                        </a:rPr>
                        <a:t>1134,78</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1000" b="1" i="0" u="none" strike="noStrike" dirty="0">
                          <a:solidFill>
                            <a:srgbClr val="000000"/>
                          </a:solidFill>
                          <a:effectLst/>
                          <a:latin typeface="Arial" panose="020B0604020202020204" pitchFamily="34" charset="0"/>
                        </a:rPr>
                        <a:t>4648%</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2805318726"/>
                  </a:ext>
                </a:extLst>
              </a:tr>
            </a:tbl>
          </a:graphicData>
        </a:graphic>
      </p:graphicFrame>
    </p:spTree>
    <p:extLst>
      <p:ext uri="{BB962C8B-B14F-4D97-AF65-F5344CB8AC3E}">
        <p14:creationId xmlns:p14="http://schemas.microsoft.com/office/powerpoint/2010/main" val="590390723"/>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a:t>
            </a:r>
            <a:r>
              <a:rPr lang="en-US" altLang="hu-HU" sz="1400" dirty="0">
                <a:solidFill>
                  <a:srgbClr val="008000"/>
                </a:solidFill>
              </a:rPr>
              <a:t>1003 (part </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3" name="Table 2">
            <a:extLst>
              <a:ext uri="{FF2B5EF4-FFF2-40B4-BE49-F238E27FC236}">
                <a16:creationId xmlns:a16="http://schemas.microsoft.com/office/drawing/2014/main" id="{9957FD96-67E7-4074-9741-A7A0160D77F7}"/>
              </a:ext>
            </a:extLst>
          </p:cNvPr>
          <p:cNvGraphicFramePr>
            <a:graphicFrameLocks noGrp="1"/>
          </p:cNvGraphicFramePr>
          <p:nvPr>
            <p:extLst>
              <p:ext uri="{D42A27DB-BD31-4B8C-83A1-F6EECF244321}">
                <p14:modId xmlns:p14="http://schemas.microsoft.com/office/powerpoint/2010/main" val="245642793"/>
              </p:ext>
            </p:extLst>
          </p:nvPr>
        </p:nvGraphicFramePr>
        <p:xfrm>
          <a:off x="1065475" y="1027221"/>
          <a:ext cx="6725625" cy="5703784"/>
        </p:xfrm>
        <a:graphic>
          <a:graphicData uri="http://schemas.openxmlformats.org/drawingml/2006/table">
            <a:tbl>
              <a:tblPr/>
              <a:tblGrid>
                <a:gridCol w="5211643">
                  <a:extLst>
                    <a:ext uri="{9D8B030D-6E8A-4147-A177-3AD203B41FA5}">
                      <a16:colId xmlns:a16="http://schemas.microsoft.com/office/drawing/2014/main" val="289909724"/>
                    </a:ext>
                  </a:extLst>
                </a:gridCol>
                <a:gridCol w="1117897">
                  <a:extLst>
                    <a:ext uri="{9D8B030D-6E8A-4147-A177-3AD203B41FA5}">
                      <a16:colId xmlns:a16="http://schemas.microsoft.com/office/drawing/2014/main" val="447329140"/>
                    </a:ext>
                  </a:extLst>
                </a:gridCol>
                <a:gridCol w="396085">
                  <a:extLst>
                    <a:ext uri="{9D8B030D-6E8A-4147-A177-3AD203B41FA5}">
                      <a16:colId xmlns:a16="http://schemas.microsoft.com/office/drawing/2014/main" val="330568938"/>
                    </a:ext>
                  </a:extLst>
                </a:gridCol>
              </a:tblGrid>
              <a:tr h="139248">
                <a:tc>
                  <a:txBody>
                    <a:bodyPr/>
                    <a:lstStyle/>
                    <a:p>
                      <a:pPr algn="l" fontAlgn="b"/>
                      <a:r>
                        <a:rPr lang="sl-SI"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2783092989"/>
                  </a:ext>
                </a:extLst>
              </a:tr>
              <a:tr h="139248">
                <a:tc>
                  <a:txBody>
                    <a:bodyPr/>
                    <a:lstStyle/>
                    <a:p>
                      <a:pPr algn="l" fontAlgn="b"/>
                      <a:r>
                        <a:rPr lang="sl-SI" sz="7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764,03</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392%</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74051208"/>
                  </a:ext>
                </a:extLst>
              </a:tr>
              <a:tr h="139248">
                <a:tc>
                  <a:txBody>
                    <a:bodyPr/>
                    <a:lstStyle/>
                    <a:p>
                      <a:pPr algn="l" fontAlgn="b"/>
                      <a:r>
                        <a:rPr lang="sl-SI" sz="700" b="0" i="0" u="none" strike="noStrike">
                          <a:solidFill>
                            <a:srgbClr val="000000"/>
                          </a:solidFill>
                          <a:effectLst/>
                          <a:latin typeface="Arial" panose="020B0604020202020204" pitchFamily="34" charset="0"/>
                        </a:rPr>
                        <a:t>[CZ-SK] Nosovice - Varin [DIR] [CZ] / N-1 Sokolnice - Stupava</a:t>
                      </a:r>
                    </a:p>
                  </a:txBody>
                  <a:tcPr marL="7678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186,96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136339901"/>
                  </a:ext>
                </a:extLst>
              </a:tr>
              <a:tr h="139248">
                <a:tc>
                  <a:txBody>
                    <a:bodyPr/>
                    <a:lstStyle/>
                    <a:p>
                      <a:pPr algn="l" fontAlgn="b"/>
                      <a:r>
                        <a:rPr lang="de-DE" sz="700" b="0" i="0" u="none" strike="noStrike">
                          <a:solidFill>
                            <a:srgbClr val="000000"/>
                          </a:solidFill>
                          <a:effectLst/>
                          <a:latin typeface="Arial" panose="020B0604020202020204" pitchFamily="34" charset="0"/>
                        </a:rPr>
                        <a:t>[D8-D8] Pasewalk - Vierraden 306 [DIR] / N-1 Vierraden - Neuenhagen 304</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764,03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3723900487"/>
                  </a:ext>
                </a:extLst>
              </a:tr>
              <a:tr h="139248">
                <a:tc>
                  <a:txBody>
                    <a:bodyPr/>
                    <a:lstStyle/>
                    <a:p>
                      <a:pPr algn="l" fontAlgn="b"/>
                      <a:r>
                        <a:rPr lang="sl-SI" sz="700" b="0" i="0" u="none" strike="noStrike">
                          <a:solidFill>
                            <a:srgbClr val="000000"/>
                          </a:solidFill>
                          <a:effectLst/>
                          <a:latin typeface="Arial" panose="020B0604020202020204" pitchFamily="34" charset="0"/>
                        </a:rPr>
                        <a:t>[NL-D2] Meeden-Diele  380 Z [OPP] [NL] / N-1 COBRA HVDC</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19,62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130674992"/>
                  </a:ext>
                </a:extLst>
              </a:tr>
              <a:tr h="139248">
                <a:tc>
                  <a:txBody>
                    <a:bodyPr/>
                    <a:lstStyle/>
                    <a:p>
                      <a:pPr algn="l" fontAlgn="b"/>
                      <a:r>
                        <a:rPr lang="es-ES" sz="700" b="0" i="0" u="none" strike="noStrike">
                          <a:solidFill>
                            <a:srgbClr val="000000"/>
                          </a:solidFill>
                          <a:effectLst/>
                          <a:latin typeface="Arial" panose="020B0604020202020204" pitchFamily="34" charset="0"/>
                        </a:rPr>
                        <a:t>[HU-HU] Gyor - Liter [DIR] / N-1 Bicske Del - Gonyu</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77,31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63%</a:t>
                      </a:r>
                    </a:p>
                  </a:txBody>
                  <a:tcPr marL="0" marR="0" marT="0" marB="0" anchor="b">
                    <a:lnL>
                      <a:noFill/>
                    </a:lnL>
                    <a:lnR>
                      <a:noFill/>
                    </a:lnR>
                    <a:lnT>
                      <a:noFill/>
                    </a:lnT>
                    <a:lnB>
                      <a:noFill/>
                    </a:lnB>
                  </a:tcPr>
                </a:tc>
                <a:extLst>
                  <a:ext uri="{0D108BD9-81ED-4DB2-BD59-A6C34878D82A}">
                    <a16:rowId xmlns:a16="http://schemas.microsoft.com/office/drawing/2014/main" val="2771844636"/>
                  </a:ext>
                </a:extLst>
              </a:tr>
              <a:tr h="139248">
                <a:tc>
                  <a:txBody>
                    <a:bodyPr/>
                    <a:lstStyle/>
                    <a:p>
                      <a:pPr algn="l" fontAlgn="b"/>
                      <a:r>
                        <a:rPr lang="sl-SI" sz="700" b="0" i="0" u="none" strike="noStrike">
                          <a:solidFill>
                            <a:srgbClr val="000000"/>
                          </a:solidFill>
                          <a:effectLst/>
                          <a:latin typeface="Arial" panose="020B0604020202020204" pitchFamily="34" charset="0"/>
                        </a:rPr>
                        <a:t>[SK-UA] V.Kapusany - Mukachevo (WPS) [DIR] [SK] / N-1 R.Sobota - Sajoivanka</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16,96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75%</a:t>
                      </a:r>
                    </a:p>
                  </a:txBody>
                  <a:tcPr marL="0" marR="0" marT="0" marB="0" anchor="b">
                    <a:lnL>
                      <a:noFill/>
                    </a:lnL>
                    <a:lnR>
                      <a:noFill/>
                    </a:lnR>
                    <a:lnT>
                      <a:noFill/>
                    </a:lnT>
                    <a:lnB>
                      <a:noFill/>
                    </a:lnB>
                  </a:tcPr>
                </a:tc>
                <a:extLst>
                  <a:ext uri="{0D108BD9-81ED-4DB2-BD59-A6C34878D82A}">
                    <a16:rowId xmlns:a16="http://schemas.microsoft.com/office/drawing/2014/main" val="3615041701"/>
                  </a:ext>
                </a:extLst>
              </a:tr>
              <a:tr h="139248">
                <a:tc>
                  <a:txBody>
                    <a:bodyPr/>
                    <a:lstStyle/>
                    <a:p>
                      <a:pPr algn="l" fontAlgn="b"/>
                      <a:r>
                        <a:rPr lang="en-US" sz="700" b="0" i="0" u="none" strike="noStrike">
                          <a:solidFill>
                            <a:srgbClr val="000000"/>
                          </a:solidFill>
                          <a:effectLst/>
                          <a:latin typeface="Arial" panose="020B0604020202020204" pitchFamily="34" charset="0"/>
                        </a:rPr>
                        <a:t>[BE-FR] Achene - Lonny 380.19 [DIR] [BE] / N-1 Avelgem - Avelin 380.80</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2,94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66%</a:t>
                      </a:r>
                    </a:p>
                  </a:txBody>
                  <a:tcPr marL="0" marR="0" marT="0" marB="0" anchor="b">
                    <a:lnL>
                      <a:noFill/>
                    </a:lnL>
                    <a:lnR>
                      <a:noFill/>
                    </a:lnR>
                    <a:lnT>
                      <a:noFill/>
                    </a:lnT>
                    <a:lnB>
                      <a:noFill/>
                    </a:lnB>
                  </a:tcPr>
                </a:tc>
                <a:extLst>
                  <a:ext uri="{0D108BD9-81ED-4DB2-BD59-A6C34878D82A}">
                    <a16:rowId xmlns:a16="http://schemas.microsoft.com/office/drawing/2014/main" val="3124563335"/>
                  </a:ext>
                </a:extLst>
              </a:tr>
              <a:tr h="139248">
                <a:tc>
                  <a:txBody>
                    <a:bodyPr/>
                    <a:lstStyle/>
                    <a:p>
                      <a:pPr algn="l" fontAlgn="b"/>
                      <a:r>
                        <a:rPr lang="sl-SI" sz="700" b="0" i="0" u="none" strike="noStrike">
                          <a:solidFill>
                            <a:srgbClr val="000000"/>
                          </a:solidFill>
                          <a:effectLst/>
                          <a:latin typeface="Arial" panose="020B0604020202020204" pitchFamily="34" charset="0"/>
                        </a:rPr>
                        <a:t>[BE-BE] PST Van Eyck 2 [OPP] / N-1 Achene - Gramme 380.10</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1,94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89%</a:t>
                      </a:r>
                    </a:p>
                  </a:txBody>
                  <a:tcPr marL="0" marR="0" marT="0" marB="0" anchor="b">
                    <a:lnL>
                      <a:noFill/>
                    </a:lnL>
                    <a:lnR>
                      <a:noFill/>
                    </a:lnR>
                    <a:lnT>
                      <a:noFill/>
                    </a:lnT>
                    <a:lnB>
                      <a:noFill/>
                    </a:lnB>
                  </a:tcPr>
                </a:tc>
                <a:extLst>
                  <a:ext uri="{0D108BD9-81ED-4DB2-BD59-A6C34878D82A}">
                    <a16:rowId xmlns:a16="http://schemas.microsoft.com/office/drawing/2014/main" val="3466283646"/>
                  </a:ext>
                </a:extLst>
              </a:tr>
              <a:tr h="139248">
                <a:tc>
                  <a:txBody>
                    <a:bodyPr/>
                    <a:lstStyle/>
                    <a:p>
                      <a:pPr algn="l" fontAlgn="b"/>
                      <a:r>
                        <a:rPr lang="sl-SI" sz="7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244,61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273%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147102189"/>
                  </a:ext>
                </a:extLst>
              </a:tr>
              <a:tr h="139248">
                <a:tc>
                  <a:txBody>
                    <a:bodyPr/>
                    <a:lstStyle/>
                    <a:p>
                      <a:pPr algn="l" fontAlgn="b"/>
                      <a:r>
                        <a:rPr lang="sl-SI" sz="700" b="0" i="0" u="none" strike="noStrike">
                          <a:solidFill>
                            <a:srgbClr val="000000"/>
                          </a:solidFill>
                          <a:effectLst/>
                          <a:latin typeface="Arial" panose="020B0604020202020204" pitchFamily="34" charset="0"/>
                        </a:rPr>
                        <a:t>[CZ-SK] Nosovice - Varin [DIR] [CZ] / N-1 Sokolnice - Stupava</a:t>
                      </a:r>
                    </a:p>
                  </a:txBody>
                  <a:tcPr marL="7678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146,78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27159681"/>
                  </a:ext>
                </a:extLst>
              </a:tr>
              <a:tr h="139248">
                <a:tc>
                  <a:txBody>
                    <a:bodyPr/>
                    <a:lstStyle/>
                    <a:p>
                      <a:pPr algn="l" fontAlgn="b"/>
                      <a:r>
                        <a:rPr lang="de-DE" sz="700" b="0" i="0" u="none" strike="noStrike">
                          <a:solidFill>
                            <a:srgbClr val="000000"/>
                          </a:solidFill>
                          <a:effectLst/>
                          <a:latin typeface="Arial" panose="020B0604020202020204" pitchFamily="34" charset="0"/>
                        </a:rPr>
                        <a:t>[D8-D8] Pasewalk - Vierraden 306 [DIR] / N-1 Vierraden - Neuenhagen 304</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244,61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2835569817"/>
                  </a:ext>
                </a:extLst>
              </a:tr>
              <a:tr h="139248">
                <a:tc>
                  <a:txBody>
                    <a:bodyPr/>
                    <a:lstStyle/>
                    <a:p>
                      <a:pPr algn="l" fontAlgn="b"/>
                      <a:r>
                        <a:rPr lang="sl-SI" sz="700" b="0" i="0" u="none" strike="noStrike">
                          <a:solidFill>
                            <a:srgbClr val="000000"/>
                          </a:solidFill>
                          <a:effectLst/>
                          <a:latin typeface="Arial" panose="020B0604020202020204" pitchFamily="34" charset="0"/>
                        </a:rPr>
                        <a:t>[SI-AT] 400 kV Maribor - Kainachtal 1 [OPP] [SI] / N-1 Maribor-Kainachtal 2</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36,48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58%</a:t>
                      </a:r>
                    </a:p>
                  </a:txBody>
                  <a:tcPr marL="0" marR="0" marT="0" marB="0" anchor="b">
                    <a:lnL>
                      <a:noFill/>
                    </a:lnL>
                    <a:lnR>
                      <a:noFill/>
                    </a:lnR>
                    <a:lnT>
                      <a:noFill/>
                    </a:lnT>
                    <a:lnB>
                      <a:noFill/>
                    </a:lnB>
                  </a:tcPr>
                </a:tc>
                <a:extLst>
                  <a:ext uri="{0D108BD9-81ED-4DB2-BD59-A6C34878D82A}">
                    <a16:rowId xmlns:a16="http://schemas.microsoft.com/office/drawing/2014/main" val="2820375020"/>
                  </a:ext>
                </a:extLst>
              </a:tr>
              <a:tr h="139248">
                <a:tc>
                  <a:txBody>
                    <a:bodyPr/>
                    <a:lstStyle/>
                    <a:p>
                      <a:pPr algn="l" fontAlgn="b"/>
                      <a:r>
                        <a:rPr lang="sl-SI" sz="700" b="0" i="0" u="none" strike="noStrike">
                          <a:solidFill>
                            <a:srgbClr val="000000"/>
                          </a:solidFill>
                          <a:effectLst/>
                          <a:latin typeface="Arial" panose="020B0604020202020204" pitchFamily="34" charset="0"/>
                        </a:rPr>
                        <a:t>[NL-D2] Meeden-Diele  380 Z [OPP] [NL] / N-1 COBRA HVDC</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1,62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790456151"/>
                  </a:ext>
                </a:extLst>
              </a:tr>
              <a:tr h="139248">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Dobrzen</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26,27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3567969825"/>
                  </a:ext>
                </a:extLst>
              </a:tr>
              <a:tr h="139248">
                <a:tc>
                  <a:txBody>
                    <a:bodyPr/>
                    <a:lstStyle/>
                    <a:p>
                      <a:pPr algn="l" fontAlgn="b"/>
                      <a:r>
                        <a:rPr lang="sl-SI" sz="700" b="0" i="0" u="none" strike="noStrike">
                          <a:solidFill>
                            <a:srgbClr val="000000"/>
                          </a:solidFill>
                          <a:effectLst/>
                          <a:latin typeface="Arial" panose="020B0604020202020204" pitchFamily="34" charset="0"/>
                        </a:rPr>
                        <a:t>[BE-BE] PST Van Eyck 2 [OPP] / N-1 Achene - Gramme 380.10</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1,43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95%</a:t>
                      </a:r>
                    </a:p>
                  </a:txBody>
                  <a:tcPr marL="0" marR="0" marT="0" marB="0" anchor="b">
                    <a:lnL>
                      <a:noFill/>
                    </a:lnL>
                    <a:lnR>
                      <a:noFill/>
                    </a:lnR>
                    <a:lnT>
                      <a:noFill/>
                    </a:lnT>
                    <a:lnB>
                      <a:noFill/>
                    </a:lnB>
                  </a:tcPr>
                </a:tc>
                <a:extLst>
                  <a:ext uri="{0D108BD9-81ED-4DB2-BD59-A6C34878D82A}">
                    <a16:rowId xmlns:a16="http://schemas.microsoft.com/office/drawing/2014/main" val="536025820"/>
                  </a:ext>
                </a:extLst>
              </a:tr>
              <a:tr h="139248">
                <a:tc>
                  <a:txBody>
                    <a:bodyPr/>
                    <a:lstStyle/>
                    <a:p>
                      <a:pPr algn="l" fontAlgn="b"/>
                      <a:r>
                        <a:rPr lang="sl-SI" sz="7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215,15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400%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662321637"/>
                  </a:ext>
                </a:extLst>
              </a:tr>
              <a:tr h="139248">
                <a:tc>
                  <a:txBody>
                    <a:bodyPr/>
                    <a:lstStyle/>
                    <a:p>
                      <a:pPr algn="l" fontAlgn="b"/>
                      <a:r>
                        <a:rPr lang="sl-SI" sz="700" b="0" i="0" u="none" strike="noStrike">
                          <a:solidFill>
                            <a:srgbClr val="000000"/>
                          </a:solidFill>
                          <a:effectLst/>
                          <a:latin typeface="Arial" panose="020B0604020202020204" pitchFamily="34" charset="0"/>
                        </a:rPr>
                        <a:t>[CZ-SK] Nosovice - Varin [DIR] [CZ] / N-1 Sokolnice - Stupava</a:t>
                      </a:r>
                    </a:p>
                  </a:txBody>
                  <a:tcPr marL="7678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28,73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183441716"/>
                  </a:ext>
                </a:extLst>
              </a:tr>
              <a:tr h="139248">
                <a:tc>
                  <a:txBody>
                    <a:bodyPr/>
                    <a:lstStyle/>
                    <a:p>
                      <a:pPr algn="l" fontAlgn="b"/>
                      <a:r>
                        <a:rPr lang="de-DE" sz="700" b="0" i="0" u="none" strike="noStrike">
                          <a:solidFill>
                            <a:srgbClr val="000000"/>
                          </a:solidFill>
                          <a:effectLst/>
                          <a:latin typeface="Arial" panose="020B0604020202020204" pitchFamily="34" charset="0"/>
                        </a:rPr>
                        <a:t>[D8-D8] Pasewalk - Vierraden 306 [DIR] / N-1 Vierraden - Neuenhagen 304</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215,15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3439710443"/>
                  </a:ext>
                </a:extLst>
              </a:tr>
              <a:tr h="139248">
                <a:tc>
                  <a:txBody>
                    <a:bodyPr/>
                    <a:lstStyle/>
                    <a:p>
                      <a:pPr algn="l" fontAlgn="b"/>
                      <a:r>
                        <a:rPr lang="sl-SI" sz="700" b="0" i="0" u="none" strike="noStrike">
                          <a:solidFill>
                            <a:srgbClr val="000000"/>
                          </a:solidFill>
                          <a:effectLst/>
                          <a:latin typeface="Arial" panose="020B0604020202020204" pitchFamily="34" charset="0"/>
                        </a:rPr>
                        <a:t>[SI-AT] 400 kV Maribor - Kainachtal 1 [OPP] [SI] / N-1 Maribor-Kainachtal 2</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0,64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60%</a:t>
                      </a:r>
                    </a:p>
                  </a:txBody>
                  <a:tcPr marL="0" marR="0" marT="0" marB="0" anchor="b">
                    <a:lnL>
                      <a:noFill/>
                    </a:lnL>
                    <a:lnR>
                      <a:noFill/>
                    </a:lnR>
                    <a:lnT>
                      <a:noFill/>
                    </a:lnT>
                    <a:lnB>
                      <a:noFill/>
                    </a:lnB>
                  </a:tcPr>
                </a:tc>
                <a:extLst>
                  <a:ext uri="{0D108BD9-81ED-4DB2-BD59-A6C34878D82A}">
                    <a16:rowId xmlns:a16="http://schemas.microsoft.com/office/drawing/2014/main" val="1782875829"/>
                  </a:ext>
                </a:extLst>
              </a:tr>
              <a:tr h="273112">
                <a:tc>
                  <a:txBody>
                    <a:bodyPr/>
                    <a:lstStyle/>
                    <a:p>
                      <a:pPr algn="l" fontAlgn="b"/>
                      <a:r>
                        <a:rPr lang="sl-SI" sz="700" b="0" i="0" u="none" strike="noStrike">
                          <a:solidFill>
                            <a:srgbClr val="000000"/>
                          </a:solidFill>
                          <a:effectLst/>
                          <a:latin typeface="Arial" panose="020B0604020202020204" pitchFamily="34" charset="0"/>
                        </a:rPr>
                        <a:t>[NL-NL] Krimpen a/d IJssel-Geertruidenberg 380 W [OPP] / N-1 Krimpen a/d IJssel-Geertruidenberg 380 Z</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0,42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53%</a:t>
                      </a:r>
                    </a:p>
                  </a:txBody>
                  <a:tcPr marL="0" marR="0" marT="0" marB="0" anchor="b">
                    <a:lnL>
                      <a:noFill/>
                    </a:lnL>
                    <a:lnR>
                      <a:noFill/>
                    </a:lnR>
                    <a:lnT>
                      <a:noFill/>
                    </a:lnT>
                    <a:lnB>
                      <a:noFill/>
                    </a:lnB>
                  </a:tcPr>
                </a:tc>
                <a:extLst>
                  <a:ext uri="{0D108BD9-81ED-4DB2-BD59-A6C34878D82A}">
                    <a16:rowId xmlns:a16="http://schemas.microsoft.com/office/drawing/2014/main" val="3781965696"/>
                  </a:ext>
                </a:extLst>
              </a:tr>
              <a:tr h="139248">
                <a:tc>
                  <a:txBody>
                    <a:bodyPr/>
                    <a:lstStyle/>
                    <a:p>
                      <a:pPr algn="l" fontAlgn="b"/>
                      <a:r>
                        <a:rPr lang="sl-SI" sz="700" b="0" i="0" u="none" strike="noStrike">
                          <a:solidFill>
                            <a:srgbClr val="000000"/>
                          </a:solidFill>
                          <a:effectLst/>
                          <a:latin typeface="Arial" panose="020B0604020202020204" pitchFamily="34" charset="0"/>
                        </a:rPr>
                        <a:t>[NL-D2] Meeden-Diele  380 Z [OPP] [NL] / N-1 COBRA HVDC</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956491529"/>
                  </a:ext>
                </a:extLst>
              </a:tr>
              <a:tr h="139248">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Dobrzen</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36,9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23%</a:t>
                      </a:r>
                    </a:p>
                  </a:txBody>
                  <a:tcPr marL="0" marR="0" marT="0" marB="0" anchor="b">
                    <a:lnL>
                      <a:noFill/>
                    </a:lnL>
                    <a:lnR>
                      <a:noFill/>
                    </a:lnR>
                    <a:lnT>
                      <a:noFill/>
                    </a:lnT>
                    <a:lnB>
                      <a:noFill/>
                    </a:lnB>
                  </a:tcPr>
                </a:tc>
                <a:extLst>
                  <a:ext uri="{0D108BD9-81ED-4DB2-BD59-A6C34878D82A}">
                    <a16:rowId xmlns:a16="http://schemas.microsoft.com/office/drawing/2014/main" val="4054717916"/>
                  </a:ext>
                </a:extLst>
              </a:tr>
              <a:tr h="139248">
                <a:tc>
                  <a:txBody>
                    <a:bodyPr/>
                    <a:lstStyle/>
                    <a:p>
                      <a:pPr algn="l" fontAlgn="b"/>
                      <a:r>
                        <a:rPr lang="sl-SI" sz="700" b="0" i="0" u="none" strike="noStrike">
                          <a:solidFill>
                            <a:srgbClr val="000000"/>
                          </a:solidFill>
                          <a:effectLst/>
                          <a:latin typeface="Arial" panose="020B0604020202020204" pitchFamily="34" charset="0"/>
                        </a:rPr>
                        <a:t>[SK-UA] V.Kapusany - Mukachevo (WPS) [DIR] [SK] / N-1 R.Sobota - Sajoivanka</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24,49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78%</a:t>
                      </a:r>
                    </a:p>
                  </a:txBody>
                  <a:tcPr marL="0" marR="0" marT="0" marB="0" anchor="b">
                    <a:lnL>
                      <a:noFill/>
                    </a:lnL>
                    <a:lnR>
                      <a:noFill/>
                    </a:lnR>
                    <a:lnT>
                      <a:noFill/>
                    </a:lnT>
                    <a:lnB>
                      <a:noFill/>
                    </a:lnB>
                  </a:tcPr>
                </a:tc>
                <a:extLst>
                  <a:ext uri="{0D108BD9-81ED-4DB2-BD59-A6C34878D82A}">
                    <a16:rowId xmlns:a16="http://schemas.microsoft.com/office/drawing/2014/main" val="3595936503"/>
                  </a:ext>
                </a:extLst>
              </a:tr>
              <a:tr h="139248">
                <a:tc>
                  <a:txBody>
                    <a:bodyPr/>
                    <a:lstStyle/>
                    <a:p>
                      <a:pPr algn="l" fontAlgn="b"/>
                      <a:r>
                        <a:rPr lang="sl-SI" sz="700" b="0" i="0" u="none" strike="noStrike">
                          <a:solidFill>
                            <a:srgbClr val="000000"/>
                          </a:solidFill>
                          <a:effectLst/>
                          <a:latin typeface="Arial" panose="020B0604020202020204" pitchFamily="34" charset="0"/>
                        </a:rPr>
                        <a:t>[BE-BE] PST Van Eyck 2 [OPP] / N-1 Achene - Gramme 380.10</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0,74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85%</a:t>
                      </a:r>
                    </a:p>
                  </a:txBody>
                  <a:tcPr marL="0" marR="0" marT="0" marB="0" anchor="b">
                    <a:lnL>
                      <a:noFill/>
                    </a:lnL>
                    <a:lnR>
                      <a:noFill/>
                    </a:lnR>
                    <a:lnT>
                      <a:noFill/>
                    </a:lnT>
                    <a:lnB>
                      <a:noFill/>
                    </a:lnB>
                  </a:tcPr>
                </a:tc>
                <a:extLst>
                  <a:ext uri="{0D108BD9-81ED-4DB2-BD59-A6C34878D82A}">
                    <a16:rowId xmlns:a16="http://schemas.microsoft.com/office/drawing/2014/main" val="4046780031"/>
                  </a:ext>
                </a:extLst>
              </a:tr>
              <a:tr h="139248">
                <a:tc>
                  <a:txBody>
                    <a:bodyPr/>
                    <a:lstStyle/>
                    <a:p>
                      <a:pPr algn="l" fontAlgn="b"/>
                      <a:r>
                        <a:rPr lang="sl-SI" sz="7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273,39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269%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572348586"/>
                  </a:ext>
                </a:extLst>
              </a:tr>
              <a:tr h="139248">
                <a:tc>
                  <a:txBody>
                    <a:bodyPr/>
                    <a:lstStyle/>
                    <a:p>
                      <a:pPr algn="l" fontAlgn="b"/>
                      <a:r>
                        <a:rPr lang="de-DE" sz="700" b="0" i="0" u="none" strike="noStrike">
                          <a:solidFill>
                            <a:srgbClr val="000000"/>
                          </a:solidFill>
                          <a:effectLst/>
                          <a:latin typeface="Arial" panose="020B0604020202020204" pitchFamily="34" charset="0"/>
                        </a:rPr>
                        <a:t>[D8-D8] Pasewalk - Vierraden 306 [DIR] / N-1 Vierraden - Neuenhagen 304</a:t>
                      </a:r>
                    </a:p>
                  </a:txBody>
                  <a:tcPr marL="7678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273,39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501581520"/>
                  </a:ext>
                </a:extLst>
              </a:tr>
              <a:tr h="139248">
                <a:tc>
                  <a:txBody>
                    <a:bodyPr/>
                    <a:lstStyle/>
                    <a:p>
                      <a:pPr algn="l" fontAlgn="b"/>
                      <a:r>
                        <a:rPr lang="sl-SI" sz="700" b="0" i="0" u="none" strike="noStrike">
                          <a:solidFill>
                            <a:srgbClr val="000000"/>
                          </a:solidFill>
                          <a:effectLst/>
                          <a:latin typeface="Arial" panose="020B0604020202020204" pitchFamily="34" charset="0"/>
                        </a:rPr>
                        <a:t>[SI-AT] 400 kV Maribor - Kainachtal 1 [OPP] [SI] / N-1 Maribor-Kainachtal 2</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18,27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63%</a:t>
                      </a:r>
                    </a:p>
                  </a:txBody>
                  <a:tcPr marL="0" marR="0" marT="0" marB="0" anchor="b">
                    <a:lnL>
                      <a:noFill/>
                    </a:lnL>
                    <a:lnR>
                      <a:noFill/>
                    </a:lnR>
                    <a:lnT>
                      <a:noFill/>
                    </a:lnT>
                    <a:lnB>
                      <a:noFill/>
                    </a:lnB>
                  </a:tcPr>
                </a:tc>
                <a:extLst>
                  <a:ext uri="{0D108BD9-81ED-4DB2-BD59-A6C34878D82A}">
                    <a16:rowId xmlns:a16="http://schemas.microsoft.com/office/drawing/2014/main" val="882789210"/>
                  </a:ext>
                </a:extLst>
              </a:tr>
              <a:tr h="139248">
                <a:tc>
                  <a:txBody>
                    <a:bodyPr/>
                    <a:lstStyle/>
                    <a:p>
                      <a:pPr algn="l" fontAlgn="b"/>
                      <a:r>
                        <a:rPr lang="sl-SI" sz="700" b="0" i="0" u="none" strike="noStrike">
                          <a:solidFill>
                            <a:srgbClr val="000000"/>
                          </a:solidFill>
                          <a:effectLst/>
                          <a:latin typeface="Arial" panose="020B0604020202020204" pitchFamily="34" charset="0"/>
                        </a:rPr>
                        <a:t>[NL-D2] Meeden-Diele  380 Z [OPP] [NL] / N-1 Diele - Meeden WEISS/W</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1095089304"/>
                  </a:ext>
                </a:extLst>
              </a:tr>
              <a:tr h="139248">
                <a:tc>
                  <a:txBody>
                    <a:bodyPr/>
                    <a:lstStyle/>
                    <a:p>
                      <a:pPr algn="l" fontAlgn="b"/>
                      <a:r>
                        <a:rPr lang="es-ES" sz="700" b="0" i="0" u="none" strike="noStrike">
                          <a:solidFill>
                            <a:srgbClr val="000000"/>
                          </a:solidFill>
                          <a:effectLst/>
                          <a:latin typeface="Arial" panose="020B0604020202020204" pitchFamily="34" charset="0"/>
                        </a:rPr>
                        <a:t>[HU-HU] Gyor - Liter [DIR] / N-1 Bicske Del - Gonyu</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19,82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66%</a:t>
                      </a:r>
                    </a:p>
                  </a:txBody>
                  <a:tcPr marL="0" marR="0" marT="0" marB="0" anchor="b">
                    <a:lnL>
                      <a:noFill/>
                    </a:lnL>
                    <a:lnR>
                      <a:noFill/>
                    </a:lnR>
                    <a:lnT>
                      <a:noFill/>
                    </a:lnT>
                    <a:lnB>
                      <a:noFill/>
                    </a:lnB>
                  </a:tcPr>
                </a:tc>
                <a:extLst>
                  <a:ext uri="{0D108BD9-81ED-4DB2-BD59-A6C34878D82A}">
                    <a16:rowId xmlns:a16="http://schemas.microsoft.com/office/drawing/2014/main" val="3065305006"/>
                  </a:ext>
                </a:extLst>
              </a:tr>
              <a:tr h="139248">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Dobrzen</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91,23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13%</a:t>
                      </a:r>
                    </a:p>
                  </a:txBody>
                  <a:tcPr marL="0" marR="0" marT="0" marB="0" anchor="b">
                    <a:lnL>
                      <a:noFill/>
                    </a:lnL>
                    <a:lnR>
                      <a:noFill/>
                    </a:lnR>
                    <a:lnT>
                      <a:noFill/>
                    </a:lnT>
                    <a:lnB>
                      <a:noFill/>
                    </a:lnB>
                  </a:tcPr>
                </a:tc>
                <a:extLst>
                  <a:ext uri="{0D108BD9-81ED-4DB2-BD59-A6C34878D82A}">
                    <a16:rowId xmlns:a16="http://schemas.microsoft.com/office/drawing/2014/main" val="2229676136"/>
                  </a:ext>
                </a:extLst>
              </a:tr>
              <a:tr h="139248">
                <a:tc>
                  <a:txBody>
                    <a:bodyPr/>
                    <a:lstStyle/>
                    <a:p>
                      <a:pPr algn="l" fontAlgn="b"/>
                      <a:r>
                        <a:rPr lang="sl-SI" sz="700" b="0" i="0" u="none" strike="noStrike">
                          <a:solidFill>
                            <a:srgbClr val="000000"/>
                          </a:solidFill>
                          <a:effectLst/>
                          <a:latin typeface="Arial" panose="020B0604020202020204" pitchFamily="34" charset="0"/>
                        </a:rPr>
                        <a:t>[BE-BE] PST Van Eyck 2 [OPP] / N-1 Achene - Gramme 380.10</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81%</a:t>
                      </a:r>
                    </a:p>
                  </a:txBody>
                  <a:tcPr marL="0" marR="0" marT="0" marB="0" anchor="b">
                    <a:lnL>
                      <a:noFill/>
                    </a:lnL>
                    <a:lnR>
                      <a:noFill/>
                    </a:lnR>
                    <a:lnT>
                      <a:noFill/>
                    </a:lnT>
                    <a:lnB>
                      <a:noFill/>
                    </a:lnB>
                  </a:tcPr>
                </a:tc>
                <a:extLst>
                  <a:ext uri="{0D108BD9-81ED-4DB2-BD59-A6C34878D82A}">
                    <a16:rowId xmlns:a16="http://schemas.microsoft.com/office/drawing/2014/main" val="1729843361"/>
                  </a:ext>
                </a:extLst>
              </a:tr>
              <a:tr h="139248">
                <a:tc>
                  <a:txBody>
                    <a:bodyPr/>
                    <a:lstStyle/>
                    <a:p>
                      <a:pPr algn="l" fontAlgn="b"/>
                      <a:r>
                        <a:rPr lang="sl-SI" sz="7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128,88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366%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559708180"/>
                  </a:ext>
                </a:extLst>
              </a:tr>
              <a:tr h="139248">
                <a:tc>
                  <a:txBody>
                    <a:bodyPr/>
                    <a:lstStyle/>
                    <a:p>
                      <a:pPr algn="l" fontAlgn="b"/>
                      <a:r>
                        <a:rPr lang="sl-SI" sz="700" b="0" i="0" u="none" strike="noStrike">
                          <a:solidFill>
                            <a:srgbClr val="000000"/>
                          </a:solidFill>
                          <a:effectLst/>
                          <a:latin typeface="Arial" panose="020B0604020202020204" pitchFamily="34" charset="0"/>
                        </a:rPr>
                        <a:t>[CZ-SK] Nosovice - Varin [DIR] [CZ] / N-1 Sokolnice - Stupava</a:t>
                      </a:r>
                    </a:p>
                  </a:txBody>
                  <a:tcPr marL="7678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9,72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324702232"/>
                  </a:ext>
                </a:extLst>
              </a:tr>
              <a:tr h="139248">
                <a:tc>
                  <a:txBody>
                    <a:bodyPr/>
                    <a:lstStyle/>
                    <a:p>
                      <a:pPr algn="l" fontAlgn="b"/>
                      <a:r>
                        <a:rPr lang="sl-SI" sz="700" b="0" i="0" u="none" strike="noStrike">
                          <a:solidFill>
                            <a:srgbClr val="000000"/>
                          </a:solidFill>
                          <a:effectLst/>
                          <a:latin typeface="Arial" panose="020B0604020202020204" pitchFamily="34" charset="0"/>
                        </a:rPr>
                        <a:t>[SI-AT] 400 kV Maribor - Kainachtal 1 [OPP] [SI] / N-1 Maribor-Kainachtal 2</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23,75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62%</a:t>
                      </a:r>
                    </a:p>
                  </a:txBody>
                  <a:tcPr marL="0" marR="0" marT="0" marB="0" anchor="b">
                    <a:lnL>
                      <a:noFill/>
                    </a:lnL>
                    <a:lnR>
                      <a:noFill/>
                    </a:lnR>
                    <a:lnT>
                      <a:noFill/>
                    </a:lnT>
                    <a:lnB>
                      <a:noFill/>
                    </a:lnB>
                  </a:tcPr>
                </a:tc>
                <a:extLst>
                  <a:ext uri="{0D108BD9-81ED-4DB2-BD59-A6C34878D82A}">
                    <a16:rowId xmlns:a16="http://schemas.microsoft.com/office/drawing/2014/main" val="1305309197"/>
                  </a:ext>
                </a:extLst>
              </a:tr>
              <a:tr h="139248">
                <a:tc>
                  <a:txBody>
                    <a:bodyPr/>
                    <a:lstStyle/>
                    <a:p>
                      <a:pPr algn="l" fontAlgn="b"/>
                      <a:r>
                        <a:rPr lang="es-ES" sz="700" b="0" i="0" u="none" strike="noStrike">
                          <a:solidFill>
                            <a:srgbClr val="000000"/>
                          </a:solidFill>
                          <a:effectLst/>
                          <a:latin typeface="Arial" panose="020B0604020202020204" pitchFamily="34" charset="0"/>
                        </a:rPr>
                        <a:t>[HU-HU] Gyor - Liter [DIR] / N-1 Bicske Del - Gonyu</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19,13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66%</a:t>
                      </a:r>
                    </a:p>
                  </a:txBody>
                  <a:tcPr marL="0" marR="0" marT="0" marB="0" anchor="b">
                    <a:lnL>
                      <a:noFill/>
                    </a:lnL>
                    <a:lnR>
                      <a:noFill/>
                    </a:lnR>
                    <a:lnT>
                      <a:noFill/>
                    </a:lnT>
                    <a:lnB>
                      <a:noFill/>
                    </a:lnB>
                  </a:tcPr>
                </a:tc>
                <a:extLst>
                  <a:ext uri="{0D108BD9-81ED-4DB2-BD59-A6C34878D82A}">
                    <a16:rowId xmlns:a16="http://schemas.microsoft.com/office/drawing/2014/main" val="2711768919"/>
                  </a:ext>
                </a:extLst>
              </a:tr>
              <a:tr h="139248">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Dobrzen</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71,07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a:t>
                      </a:r>
                    </a:p>
                  </a:txBody>
                  <a:tcPr marL="0" marR="0" marT="0" marB="0" anchor="b">
                    <a:lnL>
                      <a:noFill/>
                    </a:lnL>
                    <a:lnR>
                      <a:noFill/>
                    </a:lnR>
                    <a:lnT>
                      <a:noFill/>
                    </a:lnT>
                    <a:lnB>
                      <a:noFill/>
                    </a:lnB>
                  </a:tcPr>
                </a:tc>
                <a:extLst>
                  <a:ext uri="{0D108BD9-81ED-4DB2-BD59-A6C34878D82A}">
                    <a16:rowId xmlns:a16="http://schemas.microsoft.com/office/drawing/2014/main" val="1525891971"/>
                  </a:ext>
                </a:extLst>
              </a:tr>
              <a:tr h="139248">
                <a:tc>
                  <a:txBody>
                    <a:bodyPr/>
                    <a:lstStyle/>
                    <a:p>
                      <a:pPr algn="l" fontAlgn="b"/>
                      <a:r>
                        <a:rPr lang="sl-SI" sz="700" b="0" i="0" u="none" strike="noStrike">
                          <a:solidFill>
                            <a:srgbClr val="000000"/>
                          </a:solidFill>
                          <a:effectLst/>
                          <a:latin typeface="Arial" panose="020B0604020202020204" pitchFamily="34" charset="0"/>
                        </a:rPr>
                        <a:t>[D8-PL] Krajnik - Vierraden 1 [OPP] [PL] / N-1 Mikulowa - Pasikurowice</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128,88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10%</a:t>
                      </a:r>
                    </a:p>
                  </a:txBody>
                  <a:tcPr marL="0" marR="0" marT="0" marB="0" anchor="b">
                    <a:lnL>
                      <a:noFill/>
                    </a:lnL>
                    <a:lnR>
                      <a:noFill/>
                    </a:lnR>
                    <a:lnT>
                      <a:noFill/>
                    </a:lnT>
                    <a:lnB>
                      <a:noFill/>
                    </a:lnB>
                  </a:tcPr>
                </a:tc>
                <a:extLst>
                  <a:ext uri="{0D108BD9-81ED-4DB2-BD59-A6C34878D82A}">
                    <a16:rowId xmlns:a16="http://schemas.microsoft.com/office/drawing/2014/main" val="2489581341"/>
                  </a:ext>
                </a:extLst>
              </a:tr>
              <a:tr h="139248">
                <a:tc>
                  <a:txBody>
                    <a:bodyPr/>
                    <a:lstStyle/>
                    <a:p>
                      <a:pPr algn="l" fontAlgn="b"/>
                      <a:r>
                        <a:rPr lang="sl-SI" sz="700" b="0" i="0" u="none" strike="noStrike">
                          <a:solidFill>
                            <a:srgbClr val="000000"/>
                          </a:solidFill>
                          <a:effectLst/>
                          <a:latin typeface="Arial" panose="020B0604020202020204" pitchFamily="34" charset="0"/>
                        </a:rPr>
                        <a:t>[BE-BE] PST Van Eyck 2 [OPP] / N-1 Achene - Gramme 380.10</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0,88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74%</a:t>
                      </a:r>
                    </a:p>
                  </a:txBody>
                  <a:tcPr marL="0" marR="0" marT="0" marB="0" anchor="b">
                    <a:lnL>
                      <a:noFill/>
                    </a:lnL>
                    <a:lnR>
                      <a:noFill/>
                    </a:lnR>
                    <a:lnT>
                      <a:noFill/>
                    </a:lnT>
                    <a:lnB>
                      <a:noFill/>
                    </a:lnB>
                  </a:tcPr>
                </a:tc>
                <a:extLst>
                  <a:ext uri="{0D108BD9-81ED-4DB2-BD59-A6C34878D82A}">
                    <a16:rowId xmlns:a16="http://schemas.microsoft.com/office/drawing/2014/main" val="2249373834"/>
                  </a:ext>
                </a:extLst>
              </a:tr>
              <a:tr h="139248">
                <a:tc>
                  <a:txBody>
                    <a:bodyPr/>
                    <a:lstStyle/>
                    <a:p>
                      <a:pPr algn="l" fontAlgn="b"/>
                      <a:r>
                        <a:rPr lang="en-US" sz="700" b="0" i="0" u="none" strike="noStrike">
                          <a:solidFill>
                            <a:srgbClr val="000000"/>
                          </a:solidFill>
                          <a:effectLst/>
                          <a:latin typeface="Arial" panose="020B0604020202020204" pitchFamily="34" charset="0"/>
                        </a:rPr>
                        <a:t>[BE-BE] PST Van Eyck 2 [OPP] / N-1 ALEGRO DC</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2,02</a:t>
                      </a:r>
                    </a:p>
                  </a:txBody>
                  <a:tcPr marL="0" marR="0" marT="0" marB="0" anchor="b">
                    <a:lnL>
                      <a:noFill/>
                    </a:lnL>
                    <a:lnR>
                      <a:noFill/>
                    </a:lnR>
                    <a:lnT>
                      <a:noFill/>
                    </a:lnT>
                    <a:lnB>
                      <a:noFill/>
                    </a:lnB>
                  </a:tcPr>
                </a:tc>
                <a:tc>
                  <a:txBody>
                    <a:bodyPr/>
                    <a:lstStyle/>
                    <a:p>
                      <a:pPr algn="r" fontAlgn="b"/>
                      <a:r>
                        <a:rPr lang="sl-SI" sz="700" b="0" i="0" u="none" strike="noStrike" dirty="0">
                          <a:solidFill>
                            <a:srgbClr val="000000"/>
                          </a:solidFill>
                          <a:effectLst/>
                          <a:latin typeface="Arial" panose="020B0604020202020204" pitchFamily="34" charset="0"/>
                        </a:rPr>
                        <a:t>83%</a:t>
                      </a:r>
                    </a:p>
                  </a:txBody>
                  <a:tcPr marL="0" marR="0" marT="0" marB="0" anchor="b">
                    <a:lnL>
                      <a:noFill/>
                    </a:lnL>
                    <a:lnR>
                      <a:noFill/>
                    </a:lnR>
                    <a:lnT>
                      <a:noFill/>
                    </a:lnT>
                    <a:lnB>
                      <a:noFill/>
                    </a:lnB>
                  </a:tcPr>
                </a:tc>
                <a:extLst>
                  <a:ext uri="{0D108BD9-81ED-4DB2-BD59-A6C34878D82A}">
                    <a16:rowId xmlns:a16="http://schemas.microsoft.com/office/drawing/2014/main" val="2556999336"/>
                  </a:ext>
                </a:extLst>
              </a:tr>
            </a:tbl>
          </a:graphicData>
        </a:graphic>
      </p:graphicFrame>
    </p:spTree>
    <p:extLst>
      <p:ext uri="{BB962C8B-B14F-4D97-AF65-F5344CB8AC3E}">
        <p14:creationId xmlns:p14="http://schemas.microsoft.com/office/powerpoint/2010/main" val="12874617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+2_7</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3638495789"/>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a:t>
            </a:r>
            <a:r>
              <a:rPr lang="en-US" altLang="hu-HU" sz="1400" dirty="0">
                <a:solidFill>
                  <a:srgbClr val="008000"/>
                </a:solidFill>
              </a:rPr>
              <a:t>1003 (part </a:t>
            </a:r>
            <a:r>
              <a:rPr lang="sl-SI" altLang="hu-HU" sz="1400" dirty="0">
                <a:solidFill>
                  <a:srgbClr val="008000"/>
                </a:solidFill>
              </a:rPr>
              <a:t>I</a:t>
            </a:r>
            <a:r>
              <a:rPr lang="en-US" altLang="hu-HU" sz="1400" dirty="0">
                <a:solidFill>
                  <a:srgbClr val="008000"/>
                </a:solidFill>
              </a:rPr>
              <a:t>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53773BFE-9075-43E9-B335-666EE75870C1}"/>
              </a:ext>
            </a:extLst>
          </p:cNvPr>
          <p:cNvGraphicFramePr>
            <a:graphicFrameLocks noGrp="1"/>
          </p:cNvGraphicFramePr>
          <p:nvPr>
            <p:extLst>
              <p:ext uri="{D42A27DB-BD31-4B8C-83A1-F6EECF244321}">
                <p14:modId xmlns:p14="http://schemas.microsoft.com/office/powerpoint/2010/main" val="3608666787"/>
              </p:ext>
            </p:extLst>
          </p:nvPr>
        </p:nvGraphicFramePr>
        <p:xfrm>
          <a:off x="635000" y="1079506"/>
          <a:ext cx="7025073" cy="5651478"/>
        </p:xfrm>
        <a:graphic>
          <a:graphicData uri="http://schemas.openxmlformats.org/drawingml/2006/table">
            <a:tbl>
              <a:tblPr/>
              <a:tblGrid>
                <a:gridCol w="5443683">
                  <a:extLst>
                    <a:ext uri="{9D8B030D-6E8A-4147-A177-3AD203B41FA5}">
                      <a16:colId xmlns:a16="http://schemas.microsoft.com/office/drawing/2014/main" val="4070528949"/>
                    </a:ext>
                  </a:extLst>
                </a:gridCol>
                <a:gridCol w="1167670">
                  <a:extLst>
                    <a:ext uri="{9D8B030D-6E8A-4147-A177-3AD203B41FA5}">
                      <a16:colId xmlns:a16="http://schemas.microsoft.com/office/drawing/2014/main" val="2099196317"/>
                    </a:ext>
                  </a:extLst>
                </a:gridCol>
                <a:gridCol w="413720">
                  <a:extLst>
                    <a:ext uri="{9D8B030D-6E8A-4147-A177-3AD203B41FA5}">
                      <a16:colId xmlns:a16="http://schemas.microsoft.com/office/drawing/2014/main" val="4252910311"/>
                    </a:ext>
                  </a:extLst>
                </a:gridCol>
              </a:tblGrid>
              <a:tr h="134559">
                <a:tc>
                  <a:txBody>
                    <a:bodyPr/>
                    <a:lstStyle/>
                    <a:p>
                      <a:pPr algn="l" fontAlgn="b"/>
                      <a:r>
                        <a:rPr lang="sl-SI" sz="6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375,15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322%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993961104"/>
                  </a:ext>
                </a:extLst>
              </a:tr>
              <a:tr h="134559">
                <a:tc>
                  <a:txBody>
                    <a:bodyPr/>
                    <a:lstStyle/>
                    <a:p>
                      <a:pPr algn="l" fontAlgn="b"/>
                      <a:r>
                        <a:rPr lang="de-DE" sz="600" b="0" i="0" u="none" strike="noStrike">
                          <a:solidFill>
                            <a:srgbClr val="000000"/>
                          </a:solidFill>
                          <a:effectLst/>
                          <a:latin typeface="Arial" panose="020B0604020202020204" pitchFamily="34" charset="0"/>
                        </a:rPr>
                        <a:t>[D8-D8] Pasewalk - Vierraden 306 [DIR] / N-1 Vierraden - Neuenhagen 304</a:t>
                      </a:r>
                    </a:p>
                  </a:txBody>
                  <a:tcPr marL="7313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375,15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19%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544520247"/>
                  </a:ext>
                </a:extLst>
              </a:tr>
              <a:tr h="134559">
                <a:tc>
                  <a:txBody>
                    <a:bodyPr/>
                    <a:lstStyle/>
                    <a:p>
                      <a:pPr algn="l" fontAlgn="b"/>
                      <a:r>
                        <a:rPr lang="sl-SI" sz="600" b="0" i="0" u="none" strike="noStrike">
                          <a:solidFill>
                            <a:srgbClr val="000000"/>
                          </a:solidFill>
                          <a:effectLst/>
                          <a:latin typeface="Arial" panose="020B0604020202020204" pitchFamily="34" charset="0"/>
                        </a:rPr>
                        <a:t>[SI-AT] 400 kV Maribor - Kainachtal 1 [OPP] [SI] / N-1 Maribor-Kainachtal 2</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31,74</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62%</a:t>
                      </a:r>
                    </a:p>
                  </a:txBody>
                  <a:tcPr marL="0" marR="0" marT="0" marB="0" anchor="b">
                    <a:lnL>
                      <a:noFill/>
                    </a:lnL>
                    <a:lnR>
                      <a:noFill/>
                    </a:lnR>
                    <a:lnT>
                      <a:noFill/>
                    </a:lnT>
                    <a:lnB>
                      <a:noFill/>
                    </a:lnB>
                  </a:tcPr>
                </a:tc>
                <a:extLst>
                  <a:ext uri="{0D108BD9-81ED-4DB2-BD59-A6C34878D82A}">
                    <a16:rowId xmlns:a16="http://schemas.microsoft.com/office/drawing/2014/main" val="3993816950"/>
                  </a:ext>
                </a:extLst>
              </a:tr>
              <a:tr h="134559">
                <a:tc>
                  <a:txBody>
                    <a:bodyPr/>
                    <a:lstStyle/>
                    <a:p>
                      <a:pPr algn="l" fontAlgn="b"/>
                      <a:r>
                        <a:rPr lang="sl-SI" sz="600" b="0" i="0" u="none" strike="noStrike">
                          <a:solidFill>
                            <a:srgbClr val="000000"/>
                          </a:solidFill>
                          <a:effectLst/>
                          <a:latin typeface="Arial" panose="020B0604020202020204" pitchFamily="34" charset="0"/>
                        </a:rPr>
                        <a:t>[NL-NL] Krimpen a/d IJssel-Geertruidenberg 380 W [OPP] / N-1 Krimpen a/d IJssel-Geertruidenberg 380 Z</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4,03</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63%</a:t>
                      </a:r>
                    </a:p>
                  </a:txBody>
                  <a:tcPr marL="0" marR="0" marT="0" marB="0" anchor="b">
                    <a:lnL>
                      <a:noFill/>
                    </a:lnL>
                    <a:lnR>
                      <a:noFill/>
                    </a:lnR>
                    <a:lnT>
                      <a:noFill/>
                    </a:lnT>
                    <a:lnB>
                      <a:noFill/>
                    </a:lnB>
                  </a:tcPr>
                </a:tc>
                <a:extLst>
                  <a:ext uri="{0D108BD9-81ED-4DB2-BD59-A6C34878D82A}">
                    <a16:rowId xmlns:a16="http://schemas.microsoft.com/office/drawing/2014/main" val="1502981645"/>
                  </a:ext>
                </a:extLst>
              </a:tr>
              <a:tr h="134559">
                <a:tc>
                  <a:txBody>
                    <a:bodyPr/>
                    <a:lstStyle/>
                    <a:p>
                      <a:pPr algn="l" fontAlgn="b"/>
                      <a:r>
                        <a:rPr lang="sl-SI" sz="600" b="0" i="0" u="none" strike="noStrike">
                          <a:solidFill>
                            <a:srgbClr val="000000"/>
                          </a:solidFill>
                          <a:effectLst/>
                          <a:latin typeface="Arial" panose="020B0604020202020204" pitchFamily="34" charset="0"/>
                        </a:rPr>
                        <a:t>[NL-D2] Meeden-Diele  380 Z [OPP] [NL] / N-1 Diele - Meeden WEISS/W</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1,04</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3438659213"/>
                  </a:ext>
                </a:extLst>
              </a:tr>
              <a:tr h="134559">
                <a:tc>
                  <a:txBody>
                    <a:bodyPr/>
                    <a:lstStyle/>
                    <a:p>
                      <a:pPr algn="l" fontAlgn="b"/>
                      <a:r>
                        <a:rPr lang="es-ES" sz="600" b="0" i="0" u="none" strike="noStrike">
                          <a:solidFill>
                            <a:srgbClr val="000000"/>
                          </a:solidFill>
                          <a:effectLst/>
                          <a:latin typeface="Arial" panose="020B0604020202020204" pitchFamily="34" charset="0"/>
                        </a:rPr>
                        <a:t>[HU-HU] Gyor - Liter [DIR] / N-1 Bicske Del - Gonyu</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25,57</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66%</a:t>
                      </a:r>
                    </a:p>
                  </a:txBody>
                  <a:tcPr marL="0" marR="0" marT="0" marB="0" anchor="b">
                    <a:lnL>
                      <a:noFill/>
                    </a:lnL>
                    <a:lnR>
                      <a:noFill/>
                    </a:lnR>
                    <a:lnT>
                      <a:noFill/>
                    </a:lnT>
                    <a:lnB>
                      <a:noFill/>
                    </a:lnB>
                  </a:tcPr>
                </a:tc>
                <a:extLst>
                  <a:ext uri="{0D108BD9-81ED-4DB2-BD59-A6C34878D82A}">
                    <a16:rowId xmlns:a16="http://schemas.microsoft.com/office/drawing/2014/main" val="661440181"/>
                  </a:ext>
                </a:extLst>
              </a:tr>
              <a:tr h="134559">
                <a:tc>
                  <a:txBody>
                    <a:bodyPr/>
                    <a:lstStyle/>
                    <a:p>
                      <a:pPr algn="l" fontAlgn="b"/>
                      <a:r>
                        <a:rPr lang="sl-SI" sz="600" b="0" i="0" u="none" strike="noStrike">
                          <a:solidFill>
                            <a:srgbClr val="000000"/>
                          </a:solidFill>
                          <a:effectLst/>
                          <a:latin typeface="Arial" panose="020B0604020202020204" pitchFamily="34" charset="0"/>
                        </a:rPr>
                        <a:t>[CZ-PL] Wielopole - Nosovice [DIR] [PL] / N-1 Albrechtice - Dobrzen</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136,97</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9%</a:t>
                      </a:r>
                    </a:p>
                  </a:txBody>
                  <a:tcPr marL="0" marR="0" marT="0" marB="0" anchor="b">
                    <a:lnL>
                      <a:noFill/>
                    </a:lnL>
                    <a:lnR>
                      <a:noFill/>
                    </a:lnR>
                    <a:lnT>
                      <a:noFill/>
                    </a:lnT>
                    <a:lnB>
                      <a:noFill/>
                    </a:lnB>
                  </a:tcPr>
                </a:tc>
                <a:extLst>
                  <a:ext uri="{0D108BD9-81ED-4DB2-BD59-A6C34878D82A}">
                    <a16:rowId xmlns:a16="http://schemas.microsoft.com/office/drawing/2014/main" val="940470922"/>
                  </a:ext>
                </a:extLst>
              </a:tr>
              <a:tr h="134559">
                <a:tc>
                  <a:txBody>
                    <a:bodyPr/>
                    <a:lstStyle/>
                    <a:p>
                      <a:pPr algn="l" fontAlgn="b"/>
                      <a:r>
                        <a:rPr lang="en-US" sz="600" b="0" i="0" u="none" strike="noStrike">
                          <a:solidFill>
                            <a:srgbClr val="000000"/>
                          </a:solidFill>
                          <a:effectLst/>
                          <a:latin typeface="Arial" panose="020B0604020202020204" pitchFamily="34" charset="0"/>
                        </a:rPr>
                        <a:t>[BE-BE] PST Van Eyck 2 [OPP] / N-1 Y-Courcelles (-Gramme - Tergnee) 380.31</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0,72</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77%</a:t>
                      </a:r>
                    </a:p>
                  </a:txBody>
                  <a:tcPr marL="0" marR="0" marT="0" marB="0" anchor="b">
                    <a:lnL>
                      <a:noFill/>
                    </a:lnL>
                    <a:lnR>
                      <a:noFill/>
                    </a:lnR>
                    <a:lnT>
                      <a:noFill/>
                    </a:lnT>
                    <a:lnB>
                      <a:noFill/>
                    </a:lnB>
                  </a:tcPr>
                </a:tc>
                <a:extLst>
                  <a:ext uri="{0D108BD9-81ED-4DB2-BD59-A6C34878D82A}">
                    <a16:rowId xmlns:a16="http://schemas.microsoft.com/office/drawing/2014/main" val="925878512"/>
                  </a:ext>
                </a:extLst>
              </a:tr>
              <a:tr h="134559">
                <a:tc>
                  <a:txBody>
                    <a:bodyPr/>
                    <a:lstStyle/>
                    <a:p>
                      <a:pPr algn="l" fontAlgn="b"/>
                      <a:r>
                        <a:rPr lang="sl-SI" sz="6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585,87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370%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335312017"/>
                  </a:ext>
                </a:extLst>
              </a:tr>
              <a:tr h="134559">
                <a:tc>
                  <a:txBody>
                    <a:bodyPr/>
                    <a:lstStyle/>
                    <a:p>
                      <a:pPr algn="l" fontAlgn="b"/>
                      <a:r>
                        <a:rPr lang="sl-SI" sz="600" b="0" i="0" u="none" strike="noStrike">
                          <a:solidFill>
                            <a:srgbClr val="000000"/>
                          </a:solidFill>
                          <a:effectLst/>
                          <a:latin typeface="Arial" panose="020B0604020202020204" pitchFamily="34" charset="0"/>
                        </a:rPr>
                        <a:t>[CZ-SK] Nosovice - Varin [DIR] [CZ] / N-1 Sokolnice - Stupava</a:t>
                      </a:r>
                    </a:p>
                  </a:txBody>
                  <a:tcPr marL="7313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51,44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61%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524420813"/>
                  </a:ext>
                </a:extLst>
              </a:tr>
              <a:tr h="134559">
                <a:tc>
                  <a:txBody>
                    <a:bodyPr/>
                    <a:lstStyle/>
                    <a:p>
                      <a:pPr algn="l" fontAlgn="b"/>
                      <a:r>
                        <a:rPr lang="de-DE" sz="600" b="0" i="0" u="none" strike="noStrike">
                          <a:solidFill>
                            <a:srgbClr val="000000"/>
                          </a:solidFill>
                          <a:effectLst/>
                          <a:latin typeface="Arial" panose="020B0604020202020204" pitchFamily="34" charset="0"/>
                        </a:rPr>
                        <a:t>[D8-D8] Pasewalk - Vierraden 306 [DIR] / N-1 Vierraden - Neuenhagen 304</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585,87</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2263316437"/>
                  </a:ext>
                </a:extLst>
              </a:tr>
              <a:tr h="134559">
                <a:tc>
                  <a:txBody>
                    <a:bodyPr/>
                    <a:lstStyle/>
                    <a:p>
                      <a:pPr algn="l" fontAlgn="b"/>
                      <a:r>
                        <a:rPr lang="sl-SI" sz="600" b="0" i="0" u="none" strike="noStrike">
                          <a:solidFill>
                            <a:srgbClr val="000000"/>
                          </a:solidFill>
                          <a:effectLst/>
                          <a:latin typeface="Arial" panose="020B0604020202020204" pitchFamily="34" charset="0"/>
                        </a:rPr>
                        <a:t>[SI-AT] 400 kV Maribor - Kainachtal 1 [OPP] [SI] / N-1 Maribor-Kainachtal 2</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16,44</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60%</a:t>
                      </a:r>
                    </a:p>
                  </a:txBody>
                  <a:tcPr marL="0" marR="0" marT="0" marB="0" anchor="b">
                    <a:lnL>
                      <a:noFill/>
                    </a:lnL>
                    <a:lnR>
                      <a:noFill/>
                    </a:lnR>
                    <a:lnT>
                      <a:noFill/>
                    </a:lnT>
                    <a:lnB>
                      <a:noFill/>
                    </a:lnB>
                  </a:tcPr>
                </a:tc>
                <a:extLst>
                  <a:ext uri="{0D108BD9-81ED-4DB2-BD59-A6C34878D82A}">
                    <a16:rowId xmlns:a16="http://schemas.microsoft.com/office/drawing/2014/main" val="1367676582"/>
                  </a:ext>
                </a:extLst>
              </a:tr>
              <a:tr h="134559">
                <a:tc>
                  <a:txBody>
                    <a:bodyPr/>
                    <a:lstStyle/>
                    <a:p>
                      <a:pPr algn="l" fontAlgn="b"/>
                      <a:r>
                        <a:rPr lang="sl-SI" sz="600" b="0" i="0" u="none" strike="noStrike">
                          <a:solidFill>
                            <a:srgbClr val="000000"/>
                          </a:solidFill>
                          <a:effectLst/>
                          <a:latin typeface="Arial" panose="020B0604020202020204" pitchFamily="34" charset="0"/>
                        </a:rPr>
                        <a:t>[NL-D2] Meeden-Diele  380 Z [OPP] [NL] / N-1 COBRA HVDC</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21,06</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106084829"/>
                  </a:ext>
                </a:extLst>
              </a:tr>
              <a:tr h="134559">
                <a:tc>
                  <a:txBody>
                    <a:bodyPr/>
                    <a:lstStyle/>
                    <a:p>
                      <a:pPr algn="l" fontAlgn="b"/>
                      <a:r>
                        <a:rPr lang="es-ES" sz="600" b="0" i="0" u="none" strike="noStrike">
                          <a:solidFill>
                            <a:srgbClr val="000000"/>
                          </a:solidFill>
                          <a:effectLst/>
                          <a:latin typeface="Arial" panose="020B0604020202020204" pitchFamily="34" charset="0"/>
                        </a:rPr>
                        <a:t>[HU-HU] Gyor - Liter [DIR] / N-1 Bicske Del - Gonyu</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20,07</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65%</a:t>
                      </a:r>
                    </a:p>
                  </a:txBody>
                  <a:tcPr marL="0" marR="0" marT="0" marB="0" anchor="b">
                    <a:lnL>
                      <a:noFill/>
                    </a:lnL>
                    <a:lnR>
                      <a:noFill/>
                    </a:lnR>
                    <a:lnT>
                      <a:noFill/>
                    </a:lnT>
                    <a:lnB>
                      <a:noFill/>
                    </a:lnB>
                  </a:tcPr>
                </a:tc>
                <a:extLst>
                  <a:ext uri="{0D108BD9-81ED-4DB2-BD59-A6C34878D82A}">
                    <a16:rowId xmlns:a16="http://schemas.microsoft.com/office/drawing/2014/main" val="233740068"/>
                  </a:ext>
                </a:extLst>
              </a:tr>
              <a:tr h="134559">
                <a:tc>
                  <a:txBody>
                    <a:bodyPr/>
                    <a:lstStyle/>
                    <a:p>
                      <a:pPr algn="l" fontAlgn="b"/>
                      <a:r>
                        <a:rPr lang="sl-SI" sz="600" b="0" i="0" u="none" strike="noStrike">
                          <a:solidFill>
                            <a:srgbClr val="000000"/>
                          </a:solidFill>
                          <a:effectLst/>
                          <a:latin typeface="Arial" panose="020B0604020202020204" pitchFamily="34" charset="0"/>
                        </a:rPr>
                        <a:t>[SK-UA] V.Kapusany - Mukachevo (WPS) [DIR] [SK] / N-1 R.Sobota - Sajoivanka</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16,85</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76%</a:t>
                      </a:r>
                    </a:p>
                  </a:txBody>
                  <a:tcPr marL="0" marR="0" marT="0" marB="0" anchor="b">
                    <a:lnL>
                      <a:noFill/>
                    </a:lnL>
                    <a:lnR>
                      <a:noFill/>
                    </a:lnR>
                    <a:lnT>
                      <a:noFill/>
                    </a:lnT>
                    <a:lnB>
                      <a:noFill/>
                    </a:lnB>
                  </a:tcPr>
                </a:tc>
                <a:extLst>
                  <a:ext uri="{0D108BD9-81ED-4DB2-BD59-A6C34878D82A}">
                    <a16:rowId xmlns:a16="http://schemas.microsoft.com/office/drawing/2014/main" val="1519033860"/>
                  </a:ext>
                </a:extLst>
              </a:tr>
              <a:tr h="134559">
                <a:tc>
                  <a:txBody>
                    <a:bodyPr/>
                    <a:lstStyle/>
                    <a:p>
                      <a:pPr algn="l" fontAlgn="b"/>
                      <a:r>
                        <a:rPr lang="sl-SI" sz="600" b="0" i="0" u="none" strike="noStrike">
                          <a:solidFill>
                            <a:srgbClr val="000000"/>
                          </a:solidFill>
                          <a:effectLst/>
                          <a:latin typeface="Arial" panose="020B0604020202020204" pitchFamily="34" charset="0"/>
                        </a:rPr>
                        <a:t>[BE-BE] PST Van Eyck 2 [OPP] / N-1 Achene - Gramme 380.10</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1,65</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69%</a:t>
                      </a:r>
                    </a:p>
                  </a:txBody>
                  <a:tcPr marL="0" marR="0" marT="0" marB="0" anchor="b">
                    <a:lnL>
                      <a:noFill/>
                    </a:lnL>
                    <a:lnR>
                      <a:noFill/>
                    </a:lnR>
                    <a:lnT>
                      <a:noFill/>
                    </a:lnT>
                    <a:lnB>
                      <a:noFill/>
                    </a:lnB>
                  </a:tcPr>
                </a:tc>
                <a:extLst>
                  <a:ext uri="{0D108BD9-81ED-4DB2-BD59-A6C34878D82A}">
                    <a16:rowId xmlns:a16="http://schemas.microsoft.com/office/drawing/2014/main" val="2941917364"/>
                  </a:ext>
                </a:extLst>
              </a:tr>
              <a:tr h="134559">
                <a:tc>
                  <a:txBody>
                    <a:bodyPr/>
                    <a:lstStyle/>
                    <a:p>
                      <a:pPr algn="l" fontAlgn="b"/>
                      <a:r>
                        <a:rPr lang="sl-SI" sz="6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1086,61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434%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100358332"/>
                  </a:ext>
                </a:extLst>
              </a:tr>
              <a:tr h="134559">
                <a:tc>
                  <a:txBody>
                    <a:bodyPr/>
                    <a:lstStyle/>
                    <a:p>
                      <a:pPr algn="l" fontAlgn="b"/>
                      <a:r>
                        <a:rPr lang="sl-SI" sz="600" b="0" i="0" u="none" strike="noStrike">
                          <a:solidFill>
                            <a:srgbClr val="000000"/>
                          </a:solidFill>
                          <a:effectLst/>
                          <a:latin typeface="Arial" panose="020B0604020202020204" pitchFamily="34" charset="0"/>
                        </a:rPr>
                        <a:t>[AT-CZ] Duernrohr 1 - Slavetice 437 [OPP] [AT] / N-1 Slavetice - Durnrohr 2</a:t>
                      </a:r>
                    </a:p>
                  </a:txBody>
                  <a:tcPr marL="7313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203,36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49%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929203945"/>
                  </a:ext>
                </a:extLst>
              </a:tr>
              <a:tr h="134559">
                <a:tc>
                  <a:txBody>
                    <a:bodyPr/>
                    <a:lstStyle/>
                    <a:p>
                      <a:pPr algn="l" fontAlgn="b"/>
                      <a:r>
                        <a:rPr lang="sl-SI" sz="600" b="0" i="0" u="none" strike="noStrike">
                          <a:solidFill>
                            <a:srgbClr val="000000"/>
                          </a:solidFill>
                          <a:effectLst/>
                          <a:latin typeface="Arial" panose="020B0604020202020204" pitchFamily="34" charset="0"/>
                        </a:rPr>
                        <a:t>[CZ-SK] Nosovice - Varin [DIR] [CZ] / N-1 Sokolnice - Stupava</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95,99</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62%</a:t>
                      </a:r>
                    </a:p>
                  </a:txBody>
                  <a:tcPr marL="0" marR="0" marT="0" marB="0" anchor="b">
                    <a:lnL>
                      <a:noFill/>
                    </a:lnL>
                    <a:lnR>
                      <a:noFill/>
                    </a:lnR>
                    <a:lnT>
                      <a:noFill/>
                    </a:lnT>
                    <a:lnB>
                      <a:noFill/>
                    </a:lnB>
                  </a:tcPr>
                </a:tc>
                <a:extLst>
                  <a:ext uri="{0D108BD9-81ED-4DB2-BD59-A6C34878D82A}">
                    <a16:rowId xmlns:a16="http://schemas.microsoft.com/office/drawing/2014/main" val="229084289"/>
                  </a:ext>
                </a:extLst>
              </a:tr>
              <a:tr h="134559">
                <a:tc>
                  <a:txBody>
                    <a:bodyPr/>
                    <a:lstStyle/>
                    <a:p>
                      <a:pPr algn="l" fontAlgn="b"/>
                      <a:r>
                        <a:rPr lang="de-DE" sz="600" b="0" i="0" u="none" strike="noStrike">
                          <a:solidFill>
                            <a:srgbClr val="000000"/>
                          </a:solidFill>
                          <a:effectLst/>
                          <a:latin typeface="Arial" panose="020B0604020202020204" pitchFamily="34" charset="0"/>
                        </a:rPr>
                        <a:t>[D8-D8] Pasewalk - Vierraden 306 [DIR] / N-1 Vierraden - Neuenhagen 304</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1086,61</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3988276633"/>
                  </a:ext>
                </a:extLst>
              </a:tr>
              <a:tr h="134559">
                <a:tc>
                  <a:txBody>
                    <a:bodyPr/>
                    <a:lstStyle/>
                    <a:p>
                      <a:pPr algn="l" fontAlgn="b"/>
                      <a:r>
                        <a:rPr lang="sl-SI" sz="600" b="0" i="0" u="none" strike="noStrike">
                          <a:solidFill>
                            <a:srgbClr val="000000"/>
                          </a:solidFill>
                          <a:effectLst/>
                          <a:latin typeface="Arial" panose="020B0604020202020204" pitchFamily="34" charset="0"/>
                        </a:rPr>
                        <a:t>[SI-AT] 400 kV Maribor - Kainachtal 1 [OPP] [SI] / N-1 Maribor-Kainachtal 2</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38,47</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58%</a:t>
                      </a:r>
                    </a:p>
                  </a:txBody>
                  <a:tcPr marL="0" marR="0" marT="0" marB="0" anchor="b">
                    <a:lnL>
                      <a:noFill/>
                    </a:lnL>
                    <a:lnR>
                      <a:noFill/>
                    </a:lnR>
                    <a:lnT>
                      <a:noFill/>
                    </a:lnT>
                    <a:lnB>
                      <a:noFill/>
                    </a:lnB>
                  </a:tcPr>
                </a:tc>
                <a:extLst>
                  <a:ext uri="{0D108BD9-81ED-4DB2-BD59-A6C34878D82A}">
                    <a16:rowId xmlns:a16="http://schemas.microsoft.com/office/drawing/2014/main" val="1732678323"/>
                  </a:ext>
                </a:extLst>
              </a:tr>
              <a:tr h="134559">
                <a:tc>
                  <a:txBody>
                    <a:bodyPr/>
                    <a:lstStyle/>
                    <a:p>
                      <a:pPr algn="l" fontAlgn="b"/>
                      <a:r>
                        <a:rPr lang="sl-SI" sz="600" b="0" i="0" u="none" strike="noStrike">
                          <a:solidFill>
                            <a:srgbClr val="000000"/>
                          </a:solidFill>
                          <a:effectLst/>
                          <a:latin typeface="Arial" panose="020B0604020202020204" pitchFamily="34" charset="0"/>
                        </a:rPr>
                        <a:t>[HR-BA] 220kV Zakucac - Mostar [OPP] [HR] / BASECASE</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25,95</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57%</a:t>
                      </a:r>
                    </a:p>
                  </a:txBody>
                  <a:tcPr marL="0" marR="0" marT="0" marB="0" anchor="b">
                    <a:lnL>
                      <a:noFill/>
                    </a:lnL>
                    <a:lnR>
                      <a:noFill/>
                    </a:lnR>
                    <a:lnT>
                      <a:noFill/>
                    </a:lnT>
                    <a:lnB>
                      <a:noFill/>
                    </a:lnB>
                  </a:tcPr>
                </a:tc>
                <a:extLst>
                  <a:ext uri="{0D108BD9-81ED-4DB2-BD59-A6C34878D82A}">
                    <a16:rowId xmlns:a16="http://schemas.microsoft.com/office/drawing/2014/main" val="1973675257"/>
                  </a:ext>
                </a:extLst>
              </a:tr>
              <a:tr h="134559">
                <a:tc>
                  <a:txBody>
                    <a:bodyPr/>
                    <a:lstStyle/>
                    <a:p>
                      <a:pPr algn="l" fontAlgn="b"/>
                      <a:r>
                        <a:rPr lang="sl-SI" sz="600" b="0" i="0" u="none" strike="noStrike">
                          <a:solidFill>
                            <a:srgbClr val="000000"/>
                          </a:solidFill>
                          <a:effectLst/>
                          <a:latin typeface="Arial" panose="020B0604020202020204" pitchFamily="34" charset="0"/>
                        </a:rPr>
                        <a:t>[NL-D2] Meeden-Diele  380 Z [OPP] [NL] / N-1 Diele - Meeden WEISS/W</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647,17</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3790920142"/>
                  </a:ext>
                </a:extLst>
              </a:tr>
              <a:tr h="134559">
                <a:tc>
                  <a:txBody>
                    <a:bodyPr/>
                    <a:lstStyle/>
                    <a:p>
                      <a:pPr algn="l" fontAlgn="b"/>
                      <a:r>
                        <a:rPr lang="es-ES" sz="600" b="0" i="0" u="none" strike="noStrike">
                          <a:solidFill>
                            <a:srgbClr val="000000"/>
                          </a:solidFill>
                          <a:effectLst/>
                          <a:latin typeface="Arial" panose="020B0604020202020204" pitchFamily="34" charset="0"/>
                        </a:rPr>
                        <a:t>[HU-HU] Gyor - Liter [DIR] / N-1 Bicske Del - Gonyu</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18,13</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65%</a:t>
                      </a:r>
                    </a:p>
                  </a:txBody>
                  <a:tcPr marL="0" marR="0" marT="0" marB="0" anchor="b">
                    <a:lnL>
                      <a:noFill/>
                    </a:lnL>
                    <a:lnR>
                      <a:noFill/>
                    </a:lnR>
                    <a:lnT>
                      <a:noFill/>
                    </a:lnT>
                    <a:lnB>
                      <a:noFill/>
                    </a:lnB>
                  </a:tcPr>
                </a:tc>
                <a:extLst>
                  <a:ext uri="{0D108BD9-81ED-4DB2-BD59-A6C34878D82A}">
                    <a16:rowId xmlns:a16="http://schemas.microsoft.com/office/drawing/2014/main" val="2093134697"/>
                  </a:ext>
                </a:extLst>
              </a:tr>
              <a:tr h="134559">
                <a:tc>
                  <a:txBody>
                    <a:bodyPr/>
                    <a:lstStyle/>
                    <a:p>
                      <a:pPr algn="l" fontAlgn="b"/>
                      <a:r>
                        <a:rPr lang="sl-SI" sz="600" b="0" i="0" u="none" strike="noStrike">
                          <a:solidFill>
                            <a:srgbClr val="000000"/>
                          </a:solidFill>
                          <a:effectLst/>
                          <a:latin typeface="Arial" panose="020B0604020202020204" pitchFamily="34" charset="0"/>
                        </a:rPr>
                        <a:t>[CZ-PL] Wielopole - Nosovice [DIR] [PL] / N-1 Albrechtice - Dobrzen</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206,32</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2466880599"/>
                  </a:ext>
                </a:extLst>
              </a:tr>
              <a:tr h="134559">
                <a:tc>
                  <a:txBody>
                    <a:bodyPr/>
                    <a:lstStyle/>
                    <a:p>
                      <a:pPr algn="l" fontAlgn="b"/>
                      <a:r>
                        <a:rPr lang="sl-SI" sz="600" b="0" i="0" u="none" strike="noStrike">
                          <a:solidFill>
                            <a:srgbClr val="000000"/>
                          </a:solidFill>
                          <a:effectLst/>
                          <a:latin typeface="Arial" panose="020B0604020202020204" pitchFamily="34" charset="0"/>
                        </a:rPr>
                        <a:t>[BE-BE] PST Van Eyck 2 [OPP] / N-1 Achene - Gramme 380.10</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43,57</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75%</a:t>
                      </a:r>
                    </a:p>
                  </a:txBody>
                  <a:tcPr marL="0" marR="0" marT="0" marB="0" anchor="b">
                    <a:lnL>
                      <a:noFill/>
                    </a:lnL>
                    <a:lnR>
                      <a:noFill/>
                    </a:lnR>
                    <a:lnT>
                      <a:noFill/>
                    </a:lnT>
                    <a:lnB>
                      <a:noFill/>
                    </a:lnB>
                  </a:tcPr>
                </a:tc>
                <a:extLst>
                  <a:ext uri="{0D108BD9-81ED-4DB2-BD59-A6C34878D82A}">
                    <a16:rowId xmlns:a16="http://schemas.microsoft.com/office/drawing/2014/main" val="771249603"/>
                  </a:ext>
                </a:extLst>
              </a:tr>
              <a:tr h="134559">
                <a:tc>
                  <a:txBody>
                    <a:bodyPr/>
                    <a:lstStyle/>
                    <a:p>
                      <a:pPr algn="l" fontAlgn="b"/>
                      <a:r>
                        <a:rPr lang="sl-SI" sz="600" b="1" i="0" u="none" strike="noStrike">
                          <a:solidFill>
                            <a:srgbClr val="000000"/>
                          </a:solidFill>
                          <a:effectLst/>
                          <a:latin typeface="Arial" panose="020B0604020202020204" pitchFamily="34" charset="0"/>
                        </a:rPr>
                        <a:t>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897,13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373%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821291831"/>
                  </a:ext>
                </a:extLst>
              </a:tr>
              <a:tr h="134559">
                <a:tc>
                  <a:txBody>
                    <a:bodyPr/>
                    <a:lstStyle/>
                    <a:p>
                      <a:pPr algn="l" fontAlgn="b"/>
                      <a:r>
                        <a:rPr lang="sl-SI" sz="600" b="0" i="0" u="none" strike="noStrike">
                          <a:solidFill>
                            <a:srgbClr val="000000"/>
                          </a:solidFill>
                          <a:effectLst/>
                          <a:latin typeface="Arial" panose="020B0604020202020204" pitchFamily="34" charset="0"/>
                        </a:rPr>
                        <a:t>[AT-CZ] Duernrohr 1 - Slavetice 437 [OPP] [AT] / N-1 Slavetice - Durnrohr 2</a:t>
                      </a:r>
                    </a:p>
                  </a:txBody>
                  <a:tcPr marL="7313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310,49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48%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396579710"/>
                  </a:ext>
                </a:extLst>
              </a:tr>
              <a:tr h="134559">
                <a:tc>
                  <a:txBody>
                    <a:bodyPr/>
                    <a:lstStyle/>
                    <a:p>
                      <a:pPr algn="l" fontAlgn="b"/>
                      <a:r>
                        <a:rPr lang="sl-SI" sz="600" b="0" i="0" u="none" strike="noStrike">
                          <a:solidFill>
                            <a:srgbClr val="000000"/>
                          </a:solidFill>
                          <a:effectLst/>
                          <a:latin typeface="Arial" panose="020B0604020202020204" pitchFamily="34" charset="0"/>
                        </a:rPr>
                        <a:t>[CZ-SK] Nosovice - Varin [DIR] [CZ] / N-1 Sokolnice - Stupava</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106,53</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61%</a:t>
                      </a:r>
                    </a:p>
                  </a:txBody>
                  <a:tcPr marL="0" marR="0" marT="0" marB="0" anchor="b">
                    <a:lnL>
                      <a:noFill/>
                    </a:lnL>
                    <a:lnR>
                      <a:noFill/>
                    </a:lnR>
                    <a:lnT>
                      <a:noFill/>
                    </a:lnT>
                    <a:lnB>
                      <a:noFill/>
                    </a:lnB>
                  </a:tcPr>
                </a:tc>
                <a:extLst>
                  <a:ext uri="{0D108BD9-81ED-4DB2-BD59-A6C34878D82A}">
                    <a16:rowId xmlns:a16="http://schemas.microsoft.com/office/drawing/2014/main" val="2826812586"/>
                  </a:ext>
                </a:extLst>
              </a:tr>
              <a:tr h="134559">
                <a:tc>
                  <a:txBody>
                    <a:bodyPr/>
                    <a:lstStyle/>
                    <a:p>
                      <a:pPr algn="l" fontAlgn="b"/>
                      <a:r>
                        <a:rPr lang="de-DE" sz="600" b="0" i="0" u="none" strike="noStrike">
                          <a:solidFill>
                            <a:srgbClr val="000000"/>
                          </a:solidFill>
                          <a:effectLst/>
                          <a:latin typeface="Arial" panose="020B0604020202020204" pitchFamily="34" charset="0"/>
                        </a:rPr>
                        <a:t>[D8-D8] Pasewalk - Vierraden 306 [DIR] / N-1 Vierraden - Neuenhagen 304</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897,13</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2496683644"/>
                  </a:ext>
                </a:extLst>
              </a:tr>
              <a:tr h="134559">
                <a:tc>
                  <a:txBody>
                    <a:bodyPr/>
                    <a:lstStyle/>
                    <a:p>
                      <a:pPr algn="l" fontAlgn="b"/>
                      <a:r>
                        <a:rPr lang="pt-BR" sz="600" b="0" i="0" u="none" strike="noStrike">
                          <a:solidFill>
                            <a:srgbClr val="000000"/>
                          </a:solidFill>
                          <a:effectLst/>
                          <a:latin typeface="Arial" panose="020B0604020202020204" pitchFamily="34" charset="0"/>
                        </a:rPr>
                        <a:t>[HR-SI] 220kV Pehlin - Divaca [OPP] [HR] / N-1 Melina - Divaca</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7,8</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114%</a:t>
                      </a:r>
                    </a:p>
                  </a:txBody>
                  <a:tcPr marL="0" marR="0" marT="0" marB="0" anchor="b">
                    <a:lnL>
                      <a:noFill/>
                    </a:lnL>
                    <a:lnR>
                      <a:noFill/>
                    </a:lnR>
                    <a:lnT>
                      <a:noFill/>
                    </a:lnT>
                    <a:lnB>
                      <a:noFill/>
                    </a:lnB>
                  </a:tcPr>
                </a:tc>
                <a:extLst>
                  <a:ext uri="{0D108BD9-81ED-4DB2-BD59-A6C34878D82A}">
                    <a16:rowId xmlns:a16="http://schemas.microsoft.com/office/drawing/2014/main" val="4254178796"/>
                  </a:ext>
                </a:extLst>
              </a:tr>
              <a:tr h="134559">
                <a:tc>
                  <a:txBody>
                    <a:bodyPr/>
                    <a:lstStyle/>
                    <a:p>
                      <a:pPr algn="l" fontAlgn="b"/>
                      <a:r>
                        <a:rPr lang="sl-SI" sz="600" b="0" i="0" u="none" strike="noStrike">
                          <a:solidFill>
                            <a:srgbClr val="000000"/>
                          </a:solidFill>
                          <a:effectLst/>
                          <a:latin typeface="Arial" panose="020B0604020202020204" pitchFamily="34" charset="0"/>
                        </a:rPr>
                        <a:t>[NL-D2] Meeden-Diele  380 Z [OPP] [NL] / N-1 Diele - Meeden WEISS/W</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866,98</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tcPr>
                </a:tc>
                <a:extLst>
                  <a:ext uri="{0D108BD9-81ED-4DB2-BD59-A6C34878D82A}">
                    <a16:rowId xmlns:a16="http://schemas.microsoft.com/office/drawing/2014/main" val="1103570741"/>
                  </a:ext>
                </a:extLst>
              </a:tr>
              <a:tr h="134559">
                <a:tc>
                  <a:txBody>
                    <a:bodyPr/>
                    <a:lstStyle/>
                    <a:p>
                      <a:pPr algn="l" fontAlgn="b"/>
                      <a:r>
                        <a:rPr lang="sl-SI" sz="600" b="0" i="0" u="none" strike="noStrike">
                          <a:solidFill>
                            <a:srgbClr val="000000"/>
                          </a:solidFill>
                          <a:effectLst/>
                          <a:latin typeface="Arial" panose="020B0604020202020204" pitchFamily="34" charset="0"/>
                        </a:rPr>
                        <a:t>[CZ-PL] Wielopole - Nosovice [DIR] [PL] / N-1 Albrechtice - Dobrzen</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268,74</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2722707166"/>
                  </a:ext>
                </a:extLst>
              </a:tr>
              <a:tr h="134559">
                <a:tc>
                  <a:txBody>
                    <a:bodyPr/>
                    <a:lstStyle/>
                    <a:p>
                      <a:pPr algn="l" fontAlgn="b"/>
                      <a:r>
                        <a:rPr lang="en-US" sz="600" b="0" i="0" u="none" strike="noStrike">
                          <a:solidFill>
                            <a:srgbClr val="000000"/>
                          </a:solidFill>
                          <a:effectLst/>
                          <a:latin typeface="Arial" panose="020B0604020202020204" pitchFamily="34" charset="0"/>
                        </a:rPr>
                        <a:t>[BE-BE] PST Van Eyck 2 [OPP] / N-1 Y-Courcelles (-Gramme - Tergnee) 380.31</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19,99</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72%</a:t>
                      </a:r>
                    </a:p>
                  </a:txBody>
                  <a:tcPr marL="0" marR="0" marT="0" marB="0" anchor="b">
                    <a:lnL>
                      <a:noFill/>
                    </a:lnL>
                    <a:lnR>
                      <a:noFill/>
                    </a:lnR>
                    <a:lnT>
                      <a:noFill/>
                    </a:lnT>
                    <a:lnB>
                      <a:noFill/>
                    </a:lnB>
                  </a:tcPr>
                </a:tc>
                <a:extLst>
                  <a:ext uri="{0D108BD9-81ED-4DB2-BD59-A6C34878D82A}">
                    <a16:rowId xmlns:a16="http://schemas.microsoft.com/office/drawing/2014/main" val="1908774142"/>
                  </a:ext>
                </a:extLst>
              </a:tr>
              <a:tr h="134559">
                <a:tc>
                  <a:txBody>
                    <a:bodyPr/>
                    <a:lstStyle/>
                    <a:p>
                      <a:pPr algn="l" fontAlgn="b"/>
                      <a:r>
                        <a:rPr lang="sl-SI" sz="6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1458,75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303%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204232427"/>
                  </a:ext>
                </a:extLst>
              </a:tr>
              <a:tr h="134559">
                <a:tc>
                  <a:txBody>
                    <a:bodyPr/>
                    <a:lstStyle/>
                    <a:p>
                      <a:pPr algn="l" fontAlgn="b"/>
                      <a:r>
                        <a:rPr lang="sl-SI" sz="600" b="0" i="0" u="none" strike="noStrike">
                          <a:solidFill>
                            <a:srgbClr val="000000"/>
                          </a:solidFill>
                          <a:effectLst/>
                          <a:latin typeface="Arial" panose="020B0604020202020204" pitchFamily="34" charset="0"/>
                        </a:rPr>
                        <a:t>[AT-CZ] Duernrohr 1 - Slavetice 437 [OPP] [AT] / N-1 Slavetice - Durnrohr 2</a:t>
                      </a:r>
                    </a:p>
                  </a:txBody>
                  <a:tcPr marL="7313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21,79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53%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622502887"/>
                  </a:ext>
                </a:extLst>
              </a:tr>
              <a:tr h="134559">
                <a:tc>
                  <a:txBody>
                    <a:bodyPr/>
                    <a:lstStyle/>
                    <a:p>
                      <a:pPr algn="l" fontAlgn="b"/>
                      <a:r>
                        <a:rPr lang="sl-SI" sz="600" b="0" i="0" u="none" strike="noStrike">
                          <a:solidFill>
                            <a:srgbClr val="000000"/>
                          </a:solidFill>
                          <a:effectLst/>
                          <a:latin typeface="Arial" panose="020B0604020202020204" pitchFamily="34" charset="0"/>
                        </a:rPr>
                        <a:t>[SI-AT] 400 kV Maribor - Kainachtal 1 [OPP] [SI] / N-1 Maribor-Kainachtal 2</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57,18</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59%</a:t>
                      </a:r>
                    </a:p>
                  </a:txBody>
                  <a:tcPr marL="0" marR="0" marT="0" marB="0" anchor="b">
                    <a:lnL>
                      <a:noFill/>
                    </a:lnL>
                    <a:lnR>
                      <a:noFill/>
                    </a:lnR>
                    <a:lnT>
                      <a:noFill/>
                    </a:lnT>
                    <a:lnB>
                      <a:noFill/>
                    </a:lnB>
                  </a:tcPr>
                </a:tc>
                <a:extLst>
                  <a:ext uri="{0D108BD9-81ED-4DB2-BD59-A6C34878D82A}">
                    <a16:rowId xmlns:a16="http://schemas.microsoft.com/office/drawing/2014/main" val="2528509343"/>
                  </a:ext>
                </a:extLst>
              </a:tr>
              <a:tr h="134559">
                <a:tc>
                  <a:txBody>
                    <a:bodyPr/>
                    <a:lstStyle/>
                    <a:p>
                      <a:pPr algn="l" fontAlgn="b"/>
                      <a:r>
                        <a:rPr lang="sl-SI" sz="600" b="0" i="0" u="none" strike="noStrike">
                          <a:solidFill>
                            <a:srgbClr val="000000"/>
                          </a:solidFill>
                          <a:effectLst/>
                          <a:latin typeface="Arial" panose="020B0604020202020204" pitchFamily="34" charset="0"/>
                        </a:rPr>
                        <a:t>[CZ-SK] Nosovice - Varin [DIR] [SK] / N-1 Sokolnice - Stupava</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54,9</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65%</a:t>
                      </a:r>
                    </a:p>
                  </a:txBody>
                  <a:tcPr marL="0" marR="0" marT="0" marB="0" anchor="b">
                    <a:lnL>
                      <a:noFill/>
                    </a:lnL>
                    <a:lnR>
                      <a:noFill/>
                    </a:lnR>
                    <a:lnT>
                      <a:noFill/>
                    </a:lnT>
                    <a:lnB>
                      <a:noFill/>
                    </a:lnB>
                  </a:tcPr>
                </a:tc>
                <a:extLst>
                  <a:ext uri="{0D108BD9-81ED-4DB2-BD59-A6C34878D82A}">
                    <a16:rowId xmlns:a16="http://schemas.microsoft.com/office/drawing/2014/main" val="1556941925"/>
                  </a:ext>
                </a:extLst>
              </a:tr>
              <a:tr h="134559">
                <a:tc>
                  <a:txBody>
                    <a:bodyPr/>
                    <a:lstStyle/>
                    <a:p>
                      <a:pPr algn="l" fontAlgn="b"/>
                      <a:r>
                        <a:rPr lang="sl-SI" sz="600" b="0" i="0" u="none" strike="noStrike">
                          <a:solidFill>
                            <a:srgbClr val="000000"/>
                          </a:solidFill>
                          <a:effectLst/>
                          <a:latin typeface="Arial" panose="020B0604020202020204" pitchFamily="34" charset="0"/>
                        </a:rPr>
                        <a:t>[NL-D2] Meeden-Diele  380 Z [OPP] [NL] / N-1 Diele - Meeden WEISS/W</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1458,75</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3440371766"/>
                  </a:ext>
                </a:extLst>
              </a:tr>
              <a:tr h="134559">
                <a:tc>
                  <a:txBody>
                    <a:bodyPr/>
                    <a:lstStyle/>
                    <a:p>
                      <a:pPr algn="l" fontAlgn="b"/>
                      <a:r>
                        <a:rPr lang="es-ES" sz="600" b="0" i="0" u="none" strike="noStrike">
                          <a:solidFill>
                            <a:srgbClr val="000000"/>
                          </a:solidFill>
                          <a:effectLst/>
                          <a:latin typeface="Arial" panose="020B0604020202020204" pitchFamily="34" charset="0"/>
                        </a:rPr>
                        <a:t>[HU-HU] Gyor - Liter [DIR] / N-1 Bicske Del - Gonyu</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45,38</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70%</a:t>
                      </a:r>
                    </a:p>
                  </a:txBody>
                  <a:tcPr marL="0" marR="0" marT="0" marB="0" anchor="b">
                    <a:lnL>
                      <a:noFill/>
                    </a:lnL>
                    <a:lnR>
                      <a:noFill/>
                    </a:lnR>
                    <a:lnT>
                      <a:noFill/>
                    </a:lnT>
                    <a:lnB>
                      <a:noFill/>
                    </a:lnB>
                  </a:tcPr>
                </a:tc>
                <a:extLst>
                  <a:ext uri="{0D108BD9-81ED-4DB2-BD59-A6C34878D82A}">
                    <a16:rowId xmlns:a16="http://schemas.microsoft.com/office/drawing/2014/main" val="3599418923"/>
                  </a:ext>
                </a:extLst>
              </a:tr>
              <a:tr h="134559">
                <a:tc>
                  <a:txBody>
                    <a:bodyPr/>
                    <a:lstStyle/>
                    <a:p>
                      <a:pPr algn="l" fontAlgn="b"/>
                      <a:r>
                        <a:rPr lang="sl-SI" sz="600" b="0" i="0" u="none" strike="noStrike">
                          <a:solidFill>
                            <a:srgbClr val="000000"/>
                          </a:solidFill>
                          <a:effectLst/>
                          <a:latin typeface="Arial" panose="020B0604020202020204" pitchFamily="34" charset="0"/>
                        </a:rPr>
                        <a:t>[CZ-PL] Wielopole - Nosovice [DIR] [PL] / N-1 Albrechtice - Dobrzen</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313,26</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13%</a:t>
                      </a:r>
                    </a:p>
                  </a:txBody>
                  <a:tcPr marL="0" marR="0" marT="0" marB="0" anchor="b">
                    <a:lnL>
                      <a:noFill/>
                    </a:lnL>
                    <a:lnR>
                      <a:noFill/>
                    </a:lnR>
                    <a:lnT>
                      <a:noFill/>
                    </a:lnT>
                    <a:lnB>
                      <a:noFill/>
                    </a:lnB>
                  </a:tcPr>
                </a:tc>
                <a:extLst>
                  <a:ext uri="{0D108BD9-81ED-4DB2-BD59-A6C34878D82A}">
                    <a16:rowId xmlns:a16="http://schemas.microsoft.com/office/drawing/2014/main" val="4149037007"/>
                  </a:ext>
                </a:extLst>
              </a:tr>
              <a:tr h="134559">
                <a:tc>
                  <a:txBody>
                    <a:bodyPr/>
                    <a:lstStyle/>
                    <a:p>
                      <a:pPr algn="l" fontAlgn="b"/>
                      <a:r>
                        <a:rPr lang="sl-SI" sz="600" b="0" i="0" u="none" strike="noStrike">
                          <a:solidFill>
                            <a:srgbClr val="000000"/>
                          </a:solidFill>
                          <a:effectLst/>
                          <a:latin typeface="Arial" panose="020B0604020202020204" pitchFamily="34" charset="0"/>
                        </a:rPr>
                        <a:t>[D8-PL] Krajnik - Vierraden 1 [OPP] [PL] / N-1 Kromolice - Ostrow</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487,76</a:t>
                      </a:r>
                    </a:p>
                  </a:txBody>
                  <a:tcPr marL="0" marR="0" marT="0" marB="0" anchor="b">
                    <a:lnL>
                      <a:noFill/>
                    </a:lnL>
                    <a:lnR>
                      <a:noFill/>
                    </a:lnR>
                    <a:lnT>
                      <a:noFill/>
                    </a:lnT>
                    <a:lnB>
                      <a:noFill/>
                    </a:lnB>
                  </a:tcPr>
                </a:tc>
                <a:tc>
                  <a:txBody>
                    <a:bodyPr/>
                    <a:lstStyle/>
                    <a:p>
                      <a:pPr algn="r" fontAlgn="b"/>
                      <a:r>
                        <a:rPr lang="sl-SI" sz="600" b="0" i="0" u="none" strike="noStrike" dirty="0">
                          <a:solidFill>
                            <a:srgbClr val="000000"/>
                          </a:solidFill>
                          <a:effectLst/>
                          <a:latin typeface="Arial" panose="020B0604020202020204" pitchFamily="34" charset="0"/>
                        </a:rPr>
                        <a:t>12%</a:t>
                      </a:r>
                    </a:p>
                  </a:txBody>
                  <a:tcPr marL="0" marR="0" marT="0" marB="0" anchor="b">
                    <a:lnL>
                      <a:noFill/>
                    </a:lnL>
                    <a:lnR>
                      <a:noFill/>
                    </a:lnR>
                    <a:lnT>
                      <a:noFill/>
                    </a:lnT>
                    <a:lnB>
                      <a:noFill/>
                    </a:lnB>
                  </a:tcPr>
                </a:tc>
                <a:extLst>
                  <a:ext uri="{0D108BD9-81ED-4DB2-BD59-A6C34878D82A}">
                    <a16:rowId xmlns:a16="http://schemas.microsoft.com/office/drawing/2014/main" val="1818419514"/>
                  </a:ext>
                </a:extLst>
              </a:tr>
            </a:tbl>
          </a:graphicData>
        </a:graphic>
      </p:graphicFrame>
    </p:spTree>
    <p:extLst>
      <p:ext uri="{BB962C8B-B14F-4D97-AF65-F5344CB8AC3E}">
        <p14:creationId xmlns:p14="http://schemas.microsoft.com/office/powerpoint/2010/main" val="3838562787"/>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a:t>
            </a:r>
            <a:r>
              <a:rPr lang="en-US" altLang="hu-HU" sz="1400" dirty="0">
                <a:solidFill>
                  <a:srgbClr val="008000"/>
                </a:solidFill>
              </a:rPr>
              <a:t>1003 (part II</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69DAD4A7-AF46-45F8-8DC1-7209243169AC}"/>
              </a:ext>
            </a:extLst>
          </p:cNvPr>
          <p:cNvGraphicFramePr>
            <a:graphicFrameLocks noGrp="1"/>
          </p:cNvGraphicFramePr>
          <p:nvPr>
            <p:extLst>
              <p:ext uri="{D42A27DB-BD31-4B8C-83A1-F6EECF244321}">
                <p14:modId xmlns:p14="http://schemas.microsoft.com/office/powerpoint/2010/main" val="2991670925"/>
              </p:ext>
            </p:extLst>
          </p:nvPr>
        </p:nvGraphicFramePr>
        <p:xfrm>
          <a:off x="906449" y="1079500"/>
          <a:ext cx="6634507" cy="5651492"/>
        </p:xfrm>
        <a:graphic>
          <a:graphicData uri="http://schemas.openxmlformats.org/drawingml/2006/table">
            <a:tbl>
              <a:tblPr/>
              <a:tblGrid>
                <a:gridCol w="5141036">
                  <a:extLst>
                    <a:ext uri="{9D8B030D-6E8A-4147-A177-3AD203B41FA5}">
                      <a16:colId xmlns:a16="http://schemas.microsoft.com/office/drawing/2014/main" val="995924104"/>
                    </a:ext>
                  </a:extLst>
                </a:gridCol>
                <a:gridCol w="1102752">
                  <a:extLst>
                    <a:ext uri="{9D8B030D-6E8A-4147-A177-3AD203B41FA5}">
                      <a16:colId xmlns:a16="http://schemas.microsoft.com/office/drawing/2014/main" val="929632727"/>
                    </a:ext>
                  </a:extLst>
                </a:gridCol>
                <a:gridCol w="390719">
                  <a:extLst>
                    <a:ext uri="{9D8B030D-6E8A-4147-A177-3AD203B41FA5}">
                      <a16:colId xmlns:a16="http://schemas.microsoft.com/office/drawing/2014/main" val="573832114"/>
                    </a:ext>
                  </a:extLst>
                </a:gridCol>
              </a:tblGrid>
              <a:tr h="128443">
                <a:tc>
                  <a:txBody>
                    <a:bodyPr/>
                    <a:lstStyle/>
                    <a:p>
                      <a:pPr algn="l" fontAlgn="b"/>
                      <a:r>
                        <a:rPr lang="sl-SI" sz="6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1512,57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442%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169522846"/>
                  </a:ext>
                </a:extLst>
              </a:tr>
              <a:tr h="128443">
                <a:tc>
                  <a:txBody>
                    <a:bodyPr/>
                    <a:lstStyle/>
                    <a:p>
                      <a:pPr algn="l" fontAlgn="b"/>
                      <a:r>
                        <a:rPr lang="sl-SI" sz="600" b="0" i="0" u="none" strike="noStrike">
                          <a:solidFill>
                            <a:srgbClr val="000000"/>
                          </a:solidFill>
                          <a:effectLst/>
                          <a:latin typeface="Arial" panose="020B0604020202020204" pitchFamily="34" charset="0"/>
                        </a:rPr>
                        <a:t>[SI-AT] 400 kV Maribor - Kainachtal 1 [OPP] [SI] / N-1 Maribor-Kainachtal 2</a:t>
                      </a:r>
                    </a:p>
                  </a:txBody>
                  <a:tcPr marL="6980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37,16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55%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643901138"/>
                  </a:ext>
                </a:extLst>
              </a:tr>
              <a:tr h="128443">
                <a:tc>
                  <a:txBody>
                    <a:bodyPr/>
                    <a:lstStyle/>
                    <a:p>
                      <a:pPr algn="l" fontAlgn="b"/>
                      <a:r>
                        <a:rPr lang="sl-SI" sz="600" b="0" i="0" u="none" strike="noStrike">
                          <a:solidFill>
                            <a:srgbClr val="000000"/>
                          </a:solidFill>
                          <a:effectLst/>
                          <a:latin typeface="Arial" panose="020B0604020202020204" pitchFamily="34" charset="0"/>
                        </a:rPr>
                        <a:t>[RO-RO] TR Rosiori 400/220 1 [DIR] / N-1 Rosiori - Gadalin</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0,15</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61%</a:t>
                      </a:r>
                    </a:p>
                  </a:txBody>
                  <a:tcPr marL="0" marR="0" marT="0" marB="0" anchor="b">
                    <a:lnL>
                      <a:noFill/>
                    </a:lnL>
                    <a:lnR>
                      <a:noFill/>
                    </a:lnR>
                    <a:lnT>
                      <a:noFill/>
                    </a:lnT>
                    <a:lnB>
                      <a:noFill/>
                    </a:lnB>
                  </a:tcPr>
                </a:tc>
                <a:extLst>
                  <a:ext uri="{0D108BD9-81ED-4DB2-BD59-A6C34878D82A}">
                    <a16:rowId xmlns:a16="http://schemas.microsoft.com/office/drawing/2014/main" val="3782460016"/>
                  </a:ext>
                </a:extLst>
              </a:tr>
              <a:tr h="128443">
                <a:tc>
                  <a:txBody>
                    <a:bodyPr/>
                    <a:lstStyle/>
                    <a:p>
                      <a:pPr algn="l" fontAlgn="b"/>
                      <a:r>
                        <a:rPr lang="sl-SI" sz="600" b="0" i="0" u="none" strike="noStrike">
                          <a:solidFill>
                            <a:srgbClr val="000000"/>
                          </a:solidFill>
                          <a:effectLst/>
                          <a:latin typeface="Arial" panose="020B0604020202020204" pitchFamily="34" charset="0"/>
                        </a:rPr>
                        <a:t>[CZ-SK] Nosovice - Varin [DIR] [SK] / N-1 Sokolnice - Stupava</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29,34</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64%</a:t>
                      </a:r>
                    </a:p>
                  </a:txBody>
                  <a:tcPr marL="0" marR="0" marT="0" marB="0" anchor="b">
                    <a:lnL>
                      <a:noFill/>
                    </a:lnL>
                    <a:lnR>
                      <a:noFill/>
                    </a:lnR>
                    <a:lnT>
                      <a:noFill/>
                    </a:lnT>
                    <a:lnB>
                      <a:noFill/>
                    </a:lnB>
                  </a:tcPr>
                </a:tc>
                <a:extLst>
                  <a:ext uri="{0D108BD9-81ED-4DB2-BD59-A6C34878D82A}">
                    <a16:rowId xmlns:a16="http://schemas.microsoft.com/office/drawing/2014/main" val="3263392371"/>
                  </a:ext>
                </a:extLst>
              </a:tr>
              <a:tr h="128443">
                <a:tc>
                  <a:txBody>
                    <a:bodyPr/>
                    <a:lstStyle/>
                    <a:p>
                      <a:pPr algn="l" fontAlgn="b"/>
                      <a:r>
                        <a:rPr lang="sl-SI" sz="600" b="0" i="0" u="none" strike="noStrike">
                          <a:solidFill>
                            <a:srgbClr val="000000"/>
                          </a:solidFill>
                          <a:effectLst/>
                          <a:latin typeface="Arial" panose="020B0604020202020204" pitchFamily="34" charset="0"/>
                        </a:rPr>
                        <a:t>[NL-NL] Krimpen a/d IJssel-Geertruidenberg 380 W [OPP] / N-1 Krimpen a/d IJssel-Geertruidenberg 380 Z</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59,8</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73%</a:t>
                      </a:r>
                    </a:p>
                  </a:txBody>
                  <a:tcPr marL="0" marR="0" marT="0" marB="0" anchor="b">
                    <a:lnL>
                      <a:noFill/>
                    </a:lnL>
                    <a:lnR>
                      <a:noFill/>
                    </a:lnR>
                    <a:lnT>
                      <a:noFill/>
                    </a:lnT>
                    <a:lnB>
                      <a:noFill/>
                    </a:lnB>
                  </a:tcPr>
                </a:tc>
                <a:extLst>
                  <a:ext uri="{0D108BD9-81ED-4DB2-BD59-A6C34878D82A}">
                    <a16:rowId xmlns:a16="http://schemas.microsoft.com/office/drawing/2014/main" val="4166705222"/>
                  </a:ext>
                </a:extLst>
              </a:tr>
              <a:tr h="128443">
                <a:tc>
                  <a:txBody>
                    <a:bodyPr/>
                    <a:lstStyle/>
                    <a:p>
                      <a:pPr algn="l" fontAlgn="b"/>
                      <a:r>
                        <a:rPr lang="sl-SI" sz="600" b="0" i="0" u="none" strike="noStrike">
                          <a:solidFill>
                            <a:srgbClr val="000000"/>
                          </a:solidFill>
                          <a:effectLst/>
                          <a:latin typeface="Arial" panose="020B0604020202020204" pitchFamily="34" charset="0"/>
                        </a:rPr>
                        <a:t>[NL-D2] Meeden-Diele  380 Z [OPP] [NL] / N-1 Diele - Meeden WEISS/W</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1512,57</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85419405"/>
                  </a:ext>
                </a:extLst>
              </a:tr>
              <a:tr h="128443">
                <a:tc>
                  <a:txBody>
                    <a:bodyPr/>
                    <a:lstStyle/>
                    <a:p>
                      <a:pPr algn="l" fontAlgn="b"/>
                      <a:r>
                        <a:rPr lang="es-ES" sz="600" b="0" i="0" u="none" strike="noStrike">
                          <a:solidFill>
                            <a:srgbClr val="000000"/>
                          </a:solidFill>
                          <a:effectLst/>
                          <a:latin typeface="Arial" panose="020B0604020202020204" pitchFamily="34" charset="0"/>
                        </a:rPr>
                        <a:t>[HU-HU] Gyor - Liter [DIR] / N-1 Bicske Del - Gonyu</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30,59</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68%</a:t>
                      </a:r>
                    </a:p>
                  </a:txBody>
                  <a:tcPr marL="0" marR="0" marT="0" marB="0" anchor="b">
                    <a:lnL>
                      <a:noFill/>
                    </a:lnL>
                    <a:lnR>
                      <a:noFill/>
                    </a:lnR>
                    <a:lnT>
                      <a:noFill/>
                    </a:lnT>
                    <a:lnB>
                      <a:noFill/>
                    </a:lnB>
                  </a:tcPr>
                </a:tc>
                <a:extLst>
                  <a:ext uri="{0D108BD9-81ED-4DB2-BD59-A6C34878D82A}">
                    <a16:rowId xmlns:a16="http://schemas.microsoft.com/office/drawing/2014/main" val="1447210997"/>
                  </a:ext>
                </a:extLst>
              </a:tr>
              <a:tr h="128443">
                <a:tc>
                  <a:txBody>
                    <a:bodyPr/>
                    <a:lstStyle/>
                    <a:p>
                      <a:pPr algn="l" fontAlgn="b"/>
                      <a:r>
                        <a:rPr lang="sl-SI" sz="600" b="0" i="0" u="none" strike="noStrike">
                          <a:solidFill>
                            <a:srgbClr val="000000"/>
                          </a:solidFill>
                          <a:effectLst/>
                          <a:latin typeface="Arial" panose="020B0604020202020204" pitchFamily="34" charset="0"/>
                        </a:rPr>
                        <a:t>[CZ-PL] Wielopole - Nosovice [DIR] [PL] / N-1 Albrechtice - Dobrzen</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219,71</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18%</a:t>
                      </a:r>
                    </a:p>
                  </a:txBody>
                  <a:tcPr marL="0" marR="0" marT="0" marB="0" anchor="b">
                    <a:lnL>
                      <a:noFill/>
                    </a:lnL>
                    <a:lnR>
                      <a:noFill/>
                    </a:lnR>
                    <a:lnT>
                      <a:noFill/>
                    </a:lnT>
                    <a:lnB>
                      <a:noFill/>
                    </a:lnB>
                  </a:tcPr>
                </a:tc>
                <a:extLst>
                  <a:ext uri="{0D108BD9-81ED-4DB2-BD59-A6C34878D82A}">
                    <a16:rowId xmlns:a16="http://schemas.microsoft.com/office/drawing/2014/main" val="4074700646"/>
                  </a:ext>
                </a:extLst>
              </a:tr>
              <a:tr h="128443">
                <a:tc>
                  <a:txBody>
                    <a:bodyPr/>
                    <a:lstStyle/>
                    <a:p>
                      <a:pPr algn="l" fontAlgn="b"/>
                      <a:r>
                        <a:rPr lang="sl-SI" sz="600" b="0" i="0" u="none" strike="noStrike">
                          <a:solidFill>
                            <a:srgbClr val="000000"/>
                          </a:solidFill>
                          <a:effectLst/>
                          <a:latin typeface="Arial" panose="020B0604020202020204" pitchFamily="34" charset="0"/>
                        </a:rPr>
                        <a:t>[BE-BE] PST Van Eyck 2 [OPP] / N-1 Achene - Gramme 380.10</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84,37</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67%</a:t>
                      </a:r>
                    </a:p>
                  </a:txBody>
                  <a:tcPr marL="0" marR="0" marT="0" marB="0" anchor="b">
                    <a:lnL>
                      <a:noFill/>
                    </a:lnL>
                    <a:lnR>
                      <a:noFill/>
                    </a:lnR>
                    <a:lnT>
                      <a:noFill/>
                    </a:lnT>
                    <a:lnB>
                      <a:noFill/>
                    </a:lnB>
                  </a:tcPr>
                </a:tc>
                <a:extLst>
                  <a:ext uri="{0D108BD9-81ED-4DB2-BD59-A6C34878D82A}">
                    <a16:rowId xmlns:a16="http://schemas.microsoft.com/office/drawing/2014/main" val="3350791832"/>
                  </a:ext>
                </a:extLst>
              </a:tr>
              <a:tr h="128443">
                <a:tc>
                  <a:txBody>
                    <a:bodyPr/>
                    <a:lstStyle/>
                    <a:p>
                      <a:pPr algn="l" fontAlgn="b"/>
                      <a:r>
                        <a:rPr lang="sl-SI" sz="600" b="0" i="0" u="none" strike="noStrike">
                          <a:solidFill>
                            <a:srgbClr val="000000"/>
                          </a:solidFill>
                          <a:effectLst/>
                          <a:latin typeface="Arial" panose="020B0604020202020204" pitchFamily="34" charset="0"/>
                        </a:rPr>
                        <a:t>[D8-PL] Krajnik - Vierraden 1 [OPP] [PL] / N-1 Kromolice - Ostrow</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353,49</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10%</a:t>
                      </a:r>
                    </a:p>
                  </a:txBody>
                  <a:tcPr marL="0" marR="0" marT="0" marB="0" anchor="b">
                    <a:lnL>
                      <a:noFill/>
                    </a:lnL>
                    <a:lnR>
                      <a:noFill/>
                    </a:lnR>
                    <a:lnT>
                      <a:noFill/>
                    </a:lnT>
                    <a:lnB>
                      <a:noFill/>
                    </a:lnB>
                  </a:tcPr>
                </a:tc>
                <a:extLst>
                  <a:ext uri="{0D108BD9-81ED-4DB2-BD59-A6C34878D82A}">
                    <a16:rowId xmlns:a16="http://schemas.microsoft.com/office/drawing/2014/main" val="3264881294"/>
                  </a:ext>
                </a:extLst>
              </a:tr>
              <a:tr h="128443">
                <a:tc>
                  <a:txBody>
                    <a:bodyPr/>
                    <a:lstStyle/>
                    <a:p>
                      <a:pPr algn="l" fontAlgn="b"/>
                      <a:r>
                        <a:rPr lang="sl-SI" sz="6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1217,52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403%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615638980"/>
                  </a:ext>
                </a:extLst>
              </a:tr>
              <a:tr h="128443">
                <a:tc>
                  <a:txBody>
                    <a:bodyPr/>
                    <a:lstStyle/>
                    <a:p>
                      <a:pPr algn="l" fontAlgn="b"/>
                      <a:r>
                        <a:rPr lang="sl-SI" sz="600" b="0" i="0" u="none" strike="noStrike">
                          <a:solidFill>
                            <a:srgbClr val="000000"/>
                          </a:solidFill>
                          <a:effectLst/>
                          <a:latin typeface="Arial" panose="020B0604020202020204" pitchFamily="34" charset="0"/>
                        </a:rPr>
                        <a:t>[AT-CZ] Duernrohr 1 - Slavetice 437 [OPP] [AT] / N-1 Slavetice - Durnrohr 2</a:t>
                      </a:r>
                    </a:p>
                  </a:txBody>
                  <a:tcPr marL="6980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24,44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51%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306751232"/>
                  </a:ext>
                </a:extLst>
              </a:tr>
              <a:tr h="128443">
                <a:tc>
                  <a:txBody>
                    <a:bodyPr/>
                    <a:lstStyle/>
                    <a:p>
                      <a:pPr algn="l" fontAlgn="b"/>
                      <a:r>
                        <a:rPr lang="sl-SI" sz="600" b="0" i="0" u="none" strike="noStrike">
                          <a:solidFill>
                            <a:srgbClr val="000000"/>
                          </a:solidFill>
                          <a:effectLst/>
                          <a:latin typeface="Arial" panose="020B0604020202020204" pitchFamily="34" charset="0"/>
                        </a:rPr>
                        <a:t>[SI-AT] 400 kV Maribor - Kainachtal 1 [OPP] [SI] / N-1 Maribor-Kainachtal 2</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41,5</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52%</a:t>
                      </a:r>
                    </a:p>
                  </a:txBody>
                  <a:tcPr marL="0" marR="0" marT="0" marB="0" anchor="b">
                    <a:lnL>
                      <a:noFill/>
                    </a:lnL>
                    <a:lnR>
                      <a:noFill/>
                    </a:lnR>
                    <a:lnT>
                      <a:noFill/>
                    </a:lnT>
                    <a:lnB>
                      <a:noFill/>
                    </a:lnB>
                  </a:tcPr>
                </a:tc>
                <a:extLst>
                  <a:ext uri="{0D108BD9-81ED-4DB2-BD59-A6C34878D82A}">
                    <a16:rowId xmlns:a16="http://schemas.microsoft.com/office/drawing/2014/main" val="4281503640"/>
                  </a:ext>
                </a:extLst>
              </a:tr>
              <a:tr h="128443">
                <a:tc>
                  <a:txBody>
                    <a:bodyPr/>
                    <a:lstStyle/>
                    <a:p>
                      <a:pPr algn="l" fontAlgn="b"/>
                      <a:r>
                        <a:rPr lang="sl-SI" sz="600" b="0" i="0" u="none" strike="noStrike">
                          <a:solidFill>
                            <a:srgbClr val="000000"/>
                          </a:solidFill>
                          <a:effectLst/>
                          <a:latin typeface="Arial" panose="020B0604020202020204" pitchFamily="34" charset="0"/>
                        </a:rPr>
                        <a:t>[RO-RO] TR Rosiori 400/220 1 [DIR] / N-1 Rosiori - Gadalin</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3,79</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64%</a:t>
                      </a:r>
                    </a:p>
                  </a:txBody>
                  <a:tcPr marL="0" marR="0" marT="0" marB="0" anchor="b">
                    <a:lnL>
                      <a:noFill/>
                    </a:lnL>
                    <a:lnR>
                      <a:noFill/>
                    </a:lnR>
                    <a:lnT>
                      <a:noFill/>
                    </a:lnT>
                    <a:lnB>
                      <a:noFill/>
                    </a:lnB>
                  </a:tcPr>
                </a:tc>
                <a:extLst>
                  <a:ext uri="{0D108BD9-81ED-4DB2-BD59-A6C34878D82A}">
                    <a16:rowId xmlns:a16="http://schemas.microsoft.com/office/drawing/2014/main" val="3471721839"/>
                  </a:ext>
                </a:extLst>
              </a:tr>
              <a:tr h="128443">
                <a:tc>
                  <a:txBody>
                    <a:bodyPr/>
                    <a:lstStyle/>
                    <a:p>
                      <a:pPr algn="l" fontAlgn="b"/>
                      <a:r>
                        <a:rPr lang="sl-SI" sz="600" b="0" i="0" u="none" strike="noStrike">
                          <a:solidFill>
                            <a:srgbClr val="000000"/>
                          </a:solidFill>
                          <a:effectLst/>
                          <a:latin typeface="Arial" panose="020B0604020202020204" pitchFamily="34" charset="0"/>
                        </a:rPr>
                        <a:t>[NL-NL] Krimpen a/d IJssel-Geertruidenberg 380 W [OPP] / N-1 Krimpen a/d IJssel-Geertruidenberg 380 Z</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143,55</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55%</a:t>
                      </a:r>
                    </a:p>
                  </a:txBody>
                  <a:tcPr marL="0" marR="0" marT="0" marB="0" anchor="b">
                    <a:lnL>
                      <a:noFill/>
                    </a:lnL>
                    <a:lnR>
                      <a:noFill/>
                    </a:lnR>
                    <a:lnT>
                      <a:noFill/>
                    </a:lnT>
                    <a:lnB>
                      <a:noFill/>
                    </a:lnB>
                  </a:tcPr>
                </a:tc>
                <a:extLst>
                  <a:ext uri="{0D108BD9-81ED-4DB2-BD59-A6C34878D82A}">
                    <a16:rowId xmlns:a16="http://schemas.microsoft.com/office/drawing/2014/main" val="3100317881"/>
                  </a:ext>
                </a:extLst>
              </a:tr>
              <a:tr h="128443">
                <a:tc>
                  <a:txBody>
                    <a:bodyPr/>
                    <a:lstStyle/>
                    <a:p>
                      <a:pPr algn="l" fontAlgn="b"/>
                      <a:r>
                        <a:rPr lang="sl-SI" sz="600" b="0" i="0" u="none" strike="noStrike">
                          <a:solidFill>
                            <a:srgbClr val="000000"/>
                          </a:solidFill>
                          <a:effectLst/>
                          <a:latin typeface="Arial" panose="020B0604020202020204" pitchFamily="34" charset="0"/>
                        </a:rPr>
                        <a:t>[NL-D2] Meeden-Diele  380 Z [OPP] [NL] / N-1 Diele - Meeden WEISS/W</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1217,52</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2996428946"/>
                  </a:ext>
                </a:extLst>
              </a:tr>
              <a:tr h="128443">
                <a:tc>
                  <a:txBody>
                    <a:bodyPr/>
                    <a:lstStyle/>
                    <a:p>
                      <a:pPr algn="l" fontAlgn="b"/>
                      <a:r>
                        <a:rPr lang="es-ES" sz="600" b="0" i="0" u="none" strike="noStrike">
                          <a:solidFill>
                            <a:srgbClr val="000000"/>
                          </a:solidFill>
                          <a:effectLst/>
                          <a:latin typeface="Arial" panose="020B0604020202020204" pitchFamily="34" charset="0"/>
                        </a:rPr>
                        <a:t>[HU-HU] Gyor - Liter [DIR] / N-1 Bicske Del - Gonyu</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31,3</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69%</a:t>
                      </a:r>
                    </a:p>
                  </a:txBody>
                  <a:tcPr marL="0" marR="0" marT="0" marB="0" anchor="b">
                    <a:lnL>
                      <a:noFill/>
                    </a:lnL>
                    <a:lnR>
                      <a:noFill/>
                    </a:lnR>
                    <a:lnT>
                      <a:noFill/>
                    </a:lnT>
                    <a:lnB>
                      <a:noFill/>
                    </a:lnB>
                  </a:tcPr>
                </a:tc>
                <a:extLst>
                  <a:ext uri="{0D108BD9-81ED-4DB2-BD59-A6C34878D82A}">
                    <a16:rowId xmlns:a16="http://schemas.microsoft.com/office/drawing/2014/main" val="1433911344"/>
                  </a:ext>
                </a:extLst>
              </a:tr>
              <a:tr h="128443">
                <a:tc>
                  <a:txBody>
                    <a:bodyPr/>
                    <a:lstStyle/>
                    <a:p>
                      <a:pPr algn="l" fontAlgn="b"/>
                      <a:r>
                        <a:rPr lang="sl-SI" sz="600" b="0" i="0" u="none" strike="noStrike">
                          <a:solidFill>
                            <a:srgbClr val="000000"/>
                          </a:solidFill>
                          <a:effectLst/>
                          <a:latin typeface="Arial" panose="020B0604020202020204" pitchFamily="34" charset="0"/>
                        </a:rPr>
                        <a:t>[CZ-PL] Wielopole - Nosovice [DIR] [PL] / N-1 Albrechtice - Dobrzen</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270,63</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10%</a:t>
                      </a:r>
                    </a:p>
                  </a:txBody>
                  <a:tcPr marL="0" marR="0" marT="0" marB="0" anchor="b">
                    <a:lnL>
                      <a:noFill/>
                    </a:lnL>
                    <a:lnR>
                      <a:noFill/>
                    </a:lnR>
                    <a:lnT>
                      <a:noFill/>
                    </a:lnT>
                    <a:lnB>
                      <a:noFill/>
                    </a:lnB>
                  </a:tcPr>
                </a:tc>
                <a:extLst>
                  <a:ext uri="{0D108BD9-81ED-4DB2-BD59-A6C34878D82A}">
                    <a16:rowId xmlns:a16="http://schemas.microsoft.com/office/drawing/2014/main" val="11850792"/>
                  </a:ext>
                </a:extLst>
              </a:tr>
              <a:tr h="128443">
                <a:tc>
                  <a:txBody>
                    <a:bodyPr/>
                    <a:lstStyle/>
                    <a:p>
                      <a:pPr algn="l" fontAlgn="b"/>
                      <a:r>
                        <a:rPr lang="sl-SI" sz="600" b="0" i="0" u="none" strike="noStrike">
                          <a:solidFill>
                            <a:srgbClr val="000000"/>
                          </a:solidFill>
                          <a:effectLst/>
                          <a:latin typeface="Arial" panose="020B0604020202020204" pitchFamily="34" charset="0"/>
                        </a:rPr>
                        <a:t>[CZ-SK] Sokolnice - Stupava [DIR] [SK] / N-1 Nosovice - Varin</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25,41</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62%</a:t>
                      </a:r>
                    </a:p>
                  </a:txBody>
                  <a:tcPr marL="0" marR="0" marT="0" marB="0" anchor="b">
                    <a:lnL>
                      <a:noFill/>
                    </a:lnL>
                    <a:lnR>
                      <a:noFill/>
                    </a:lnR>
                    <a:lnT>
                      <a:noFill/>
                    </a:lnT>
                    <a:lnB>
                      <a:noFill/>
                    </a:lnB>
                  </a:tcPr>
                </a:tc>
                <a:extLst>
                  <a:ext uri="{0D108BD9-81ED-4DB2-BD59-A6C34878D82A}">
                    <a16:rowId xmlns:a16="http://schemas.microsoft.com/office/drawing/2014/main" val="3534901817"/>
                  </a:ext>
                </a:extLst>
              </a:tr>
              <a:tr h="128443">
                <a:tc>
                  <a:txBody>
                    <a:bodyPr/>
                    <a:lstStyle/>
                    <a:p>
                      <a:pPr algn="l" fontAlgn="b"/>
                      <a:r>
                        <a:rPr lang="sl-SI" sz="600" b="0" i="0" u="none" strike="noStrike">
                          <a:solidFill>
                            <a:srgbClr val="000000"/>
                          </a:solidFill>
                          <a:effectLst/>
                          <a:latin typeface="Arial" panose="020B0604020202020204" pitchFamily="34" charset="0"/>
                        </a:rPr>
                        <a:t>[D8-PL] Krajnik - Vierraden 1 [OPP] [PL] / N-1 Kromolice - Ostrow</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395,94</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12%</a:t>
                      </a:r>
                    </a:p>
                  </a:txBody>
                  <a:tcPr marL="0" marR="0" marT="0" marB="0" anchor="b">
                    <a:lnL>
                      <a:noFill/>
                    </a:lnL>
                    <a:lnR>
                      <a:noFill/>
                    </a:lnR>
                    <a:lnT>
                      <a:noFill/>
                    </a:lnT>
                    <a:lnB>
                      <a:noFill/>
                    </a:lnB>
                  </a:tcPr>
                </a:tc>
                <a:extLst>
                  <a:ext uri="{0D108BD9-81ED-4DB2-BD59-A6C34878D82A}">
                    <a16:rowId xmlns:a16="http://schemas.microsoft.com/office/drawing/2014/main" val="2083266112"/>
                  </a:ext>
                </a:extLst>
              </a:tr>
              <a:tr h="128443">
                <a:tc>
                  <a:txBody>
                    <a:bodyPr/>
                    <a:lstStyle/>
                    <a:p>
                      <a:pPr algn="l" fontAlgn="b"/>
                      <a:r>
                        <a:rPr lang="sl-SI" sz="6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1112,52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352%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907362445"/>
                  </a:ext>
                </a:extLst>
              </a:tr>
              <a:tr h="128443">
                <a:tc>
                  <a:txBody>
                    <a:bodyPr/>
                    <a:lstStyle/>
                    <a:p>
                      <a:pPr algn="l" fontAlgn="b"/>
                      <a:r>
                        <a:rPr lang="sl-SI" sz="600" b="0" i="0" u="none" strike="noStrike">
                          <a:solidFill>
                            <a:srgbClr val="000000"/>
                          </a:solidFill>
                          <a:effectLst/>
                          <a:latin typeface="Arial" panose="020B0604020202020204" pitchFamily="34" charset="0"/>
                        </a:rPr>
                        <a:t>[SI-AT] 400 kV Maribor - Kainachtal 1 [OPP] [SI] / N-1 Maribor-Kainachtal 2</a:t>
                      </a:r>
                    </a:p>
                  </a:txBody>
                  <a:tcPr marL="6980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30,14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52%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13920646"/>
                  </a:ext>
                </a:extLst>
              </a:tr>
              <a:tr h="128443">
                <a:tc>
                  <a:txBody>
                    <a:bodyPr/>
                    <a:lstStyle/>
                    <a:p>
                      <a:pPr algn="l" fontAlgn="b"/>
                      <a:r>
                        <a:rPr lang="sl-SI" sz="600" b="0" i="0" u="none" strike="noStrike">
                          <a:solidFill>
                            <a:srgbClr val="000000"/>
                          </a:solidFill>
                          <a:effectLst/>
                          <a:latin typeface="Arial" panose="020B0604020202020204" pitchFamily="34" charset="0"/>
                        </a:rPr>
                        <a:t>[RO-RO] TR Rosiori 400/220 1 [DIR] / N-1 Rosiori - Gadalin</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0,93</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64%</a:t>
                      </a:r>
                    </a:p>
                  </a:txBody>
                  <a:tcPr marL="0" marR="0" marT="0" marB="0" anchor="b">
                    <a:lnL>
                      <a:noFill/>
                    </a:lnL>
                    <a:lnR>
                      <a:noFill/>
                    </a:lnR>
                    <a:lnT>
                      <a:noFill/>
                    </a:lnT>
                    <a:lnB>
                      <a:noFill/>
                    </a:lnB>
                  </a:tcPr>
                </a:tc>
                <a:extLst>
                  <a:ext uri="{0D108BD9-81ED-4DB2-BD59-A6C34878D82A}">
                    <a16:rowId xmlns:a16="http://schemas.microsoft.com/office/drawing/2014/main" val="3761674928"/>
                  </a:ext>
                </a:extLst>
              </a:tr>
              <a:tr h="128443">
                <a:tc>
                  <a:txBody>
                    <a:bodyPr/>
                    <a:lstStyle/>
                    <a:p>
                      <a:pPr algn="l" fontAlgn="b"/>
                      <a:r>
                        <a:rPr lang="es-ES" sz="600" b="0" i="0" u="none" strike="noStrike">
                          <a:solidFill>
                            <a:srgbClr val="000000"/>
                          </a:solidFill>
                          <a:effectLst/>
                          <a:latin typeface="Arial" panose="020B0604020202020204" pitchFamily="34" charset="0"/>
                        </a:rPr>
                        <a:t>[HU-HU] Gyor - Liter [DIR] / N-1 Bicske Del - Gonyu</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14,28</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68%</a:t>
                      </a:r>
                    </a:p>
                  </a:txBody>
                  <a:tcPr marL="0" marR="0" marT="0" marB="0" anchor="b">
                    <a:lnL>
                      <a:noFill/>
                    </a:lnL>
                    <a:lnR>
                      <a:noFill/>
                    </a:lnR>
                    <a:lnT>
                      <a:noFill/>
                    </a:lnT>
                    <a:lnB>
                      <a:noFill/>
                    </a:lnB>
                  </a:tcPr>
                </a:tc>
                <a:extLst>
                  <a:ext uri="{0D108BD9-81ED-4DB2-BD59-A6C34878D82A}">
                    <a16:rowId xmlns:a16="http://schemas.microsoft.com/office/drawing/2014/main" val="3710984873"/>
                  </a:ext>
                </a:extLst>
              </a:tr>
              <a:tr h="128443">
                <a:tc>
                  <a:txBody>
                    <a:bodyPr/>
                    <a:lstStyle/>
                    <a:p>
                      <a:pPr algn="l" fontAlgn="b"/>
                      <a:r>
                        <a:rPr lang="sl-SI" sz="600" b="0" i="0" u="none" strike="noStrike">
                          <a:solidFill>
                            <a:srgbClr val="000000"/>
                          </a:solidFill>
                          <a:effectLst/>
                          <a:latin typeface="Arial" panose="020B0604020202020204" pitchFamily="34" charset="0"/>
                        </a:rPr>
                        <a:t>[NL-NL] Diemen-Lelystad 380 Z [OPP] / N-1 Zwolle-Hengelo 380 W</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1112,52</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285073099"/>
                  </a:ext>
                </a:extLst>
              </a:tr>
              <a:tr h="128443">
                <a:tc>
                  <a:txBody>
                    <a:bodyPr/>
                    <a:lstStyle/>
                    <a:p>
                      <a:pPr algn="l" fontAlgn="b"/>
                      <a:r>
                        <a:rPr lang="sl-SI" sz="600" b="0" i="0" u="none" strike="noStrike">
                          <a:solidFill>
                            <a:srgbClr val="000000"/>
                          </a:solidFill>
                          <a:effectLst/>
                          <a:latin typeface="Arial" panose="020B0604020202020204" pitchFamily="34" charset="0"/>
                        </a:rPr>
                        <a:t>[CZ-PL] Wielopole - Nosovice [DIR] [PL] / N-1 Albrechtice - Dobrzen</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69,08</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16%</a:t>
                      </a:r>
                    </a:p>
                  </a:txBody>
                  <a:tcPr marL="0" marR="0" marT="0" marB="0" anchor="b">
                    <a:lnL>
                      <a:noFill/>
                    </a:lnL>
                    <a:lnR>
                      <a:noFill/>
                    </a:lnR>
                    <a:lnT>
                      <a:noFill/>
                    </a:lnT>
                    <a:lnB>
                      <a:noFill/>
                    </a:lnB>
                  </a:tcPr>
                </a:tc>
                <a:extLst>
                  <a:ext uri="{0D108BD9-81ED-4DB2-BD59-A6C34878D82A}">
                    <a16:rowId xmlns:a16="http://schemas.microsoft.com/office/drawing/2014/main" val="728015811"/>
                  </a:ext>
                </a:extLst>
              </a:tr>
              <a:tr h="128443">
                <a:tc>
                  <a:txBody>
                    <a:bodyPr/>
                    <a:lstStyle/>
                    <a:p>
                      <a:pPr algn="l" fontAlgn="b"/>
                      <a:r>
                        <a:rPr lang="sl-SI" sz="600" b="0" i="0" u="none" strike="noStrike">
                          <a:solidFill>
                            <a:srgbClr val="000000"/>
                          </a:solidFill>
                          <a:effectLst/>
                          <a:latin typeface="Arial" panose="020B0604020202020204" pitchFamily="34" charset="0"/>
                        </a:rPr>
                        <a:t>[CZ-SK] Sokolnice - Stupava [DIR] [SK] / N-1 Nosovice - Varin</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98,88</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63%</a:t>
                      </a:r>
                    </a:p>
                  </a:txBody>
                  <a:tcPr marL="0" marR="0" marT="0" marB="0" anchor="b">
                    <a:lnL>
                      <a:noFill/>
                    </a:lnL>
                    <a:lnR>
                      <a:noFill/>
                    </a:lnR>
                    <a:lnT>
                      <a:noFill/>
                    </a:lnT>
                    <a:lnB>
                      <a:noFill/>
                    </a:lnB>
                  </a:tcPr>
                </a:tc>
                <a:extLst>
                  <a:ext uri="{0D108BD9-81ED-4DB2-BD59-A6C34878D82A}">
                    <a16:rowId xmlns:a16="http://schemas.microsoft.com/office/drawing/2014/main" val="3333310682"/>
                  </a:ext>
                </a:extLst>
              </a:tr>
              <a:tr h="128443">
                <a:tc>
                  <a:txBody>
                    <a:bodyPr/>
                    <a:lstStyle/>
                    <a:p>
                      <a:pPr algn="l" fontAlgn="b"/>
                      <a:r>
                        <a:rPr lang="en-US" sz="600" b="0" i="0" u="none" strike="noStrike">
                          <a:solidFill>
                            <a:srgbClr val="000000"/>
                          </a:solidFill>
                          <a:effectLst/>
                          <a:latin typeface="Arial" panose="020B0604020202020204" pitchFamily="34" charset="0"/>
                        </a:rPr>
                        <a:t>[BE-BE] Achene - Gramme 380.10 [OPP] / N-1 Avelgem - Avelin 380.80</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92,48</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70%</a:t>
                      </a:r>
                    </a:p>
                  </a:txBody>
                  <a:tcPr marL="0" marR="0" marT="0" marB="0" anchor="b">
                    <a:lnL>
                      <a:noFill/>
                    </a:lnL>
                    <a:lnR>
                      <a:noFill/>
                    </a:lnR>
                    <a:lnT>
                      <a:noFill/>
                    </a:lnT>
                    <a:lnB>
                      <a:noFill/>
                    </a:lnB>
                  </a:tcPr>
                </a:tc>
                <a:extLst>
                  <a:ext uri="{0D108BD9-81ED-4DB2-BD59-A6C34878D82A}">
                    <a16:rowId xmlns:a16="http://schemas.microsoft.com/office/drawing/2014/main" val="2145542406"/>
                  </a:ext>
                </a:extLst>
              </a:tr>
              <a:tr h="128443">
                <a:tc>
                  <a:txBody>
                    <a:bodyPr/>
                    <a:lstStyle/>
                    <a:p>
                      <a:pPr algn="l" fontAlgn="b"/>
                      <a:r>
                        <a:rPr lang="sl-SI" sz="6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1266,06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369%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862220413"/>
                  </a:ext>
                </a:extLst>
              </a:tr>
              <a:tr h="128443">
                <a:tc>
                  <a:txBody>
                    <a:bodyPr/>
                    <a:lstStyle/>
                    <a:p>
                      <a:pPr algn="l" fontAlgn="b"/>
                      <a:r>
                        <a:rPr lang="de-DE" sz="600" b="0" i="0" u="none" strike="noStrike">
                          <a:solidFill>
                            <a:srgbClr val="000000"/>
                          </a:solidFill>
                          <a:effectLst/>
                          <a:latin typeface="Arial" panose="020B0604020202020204" pitchFamily="34" charset="0"/>
                        </a:rPr>
                        <a:t>[D8-D8] Pasewalk - Vierraden 306 [DIR] / N-1 Vierraden - Neuenhagen 304</a:t>
                      </a:r>
                    </a:p>
                  </a:txBody>
                  <a:tcPr marL="6980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7,55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19%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22701077"/>
                  </a:ext>
                </a:extLst>
              </a:tr>
              <a:tr h="128443">
                <a:tc>
                  <a:txBody>
                    <a:bodyPr/>
                    <a:lstStyle/>
                    <a:p>
                      <a:pPr algn="l" fontAlgn="b"/>
                      <a:r>
                        <a:rPr lang="sl-SI" sz="600" b="0" i="0" u="none" strike="noStrike">
                          <a:solidFill>
                            <a:srgbClr val="000000"/>
                          </a:solidFill>
                          <a:effectLst/>
                          <a:latin typeface="Arial" panose="020B0604020202020204" pitchFamily="34" charset="0"/>
                        </a:rPr>
                        <a:t>[SI-AT] 400 kV Maribor - Kainachtal 1 [OPP] [SI] / N-1 Maribor-Kainachtal 2</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0,72</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52%</a:t>
                      </a:r>
                    </a:p>
                  </a:txBody>
                  <a:tcPr marL="0" marR="0" marT="0" marB="0" anchor="b">
                    <a:lnL>
                      <a:noFill/>
                    </a:lnL>
                    <a:lnR>
                      <a:noFill/>
                    </a:lnR>
                    <a:lnT>
                      <a:noFill/>
                    </a:lnT>
                    <a:lnB>
                      <a:noFill/>
                    </a:lnB>
                  </a:tcPr>
                </a:tc>
                <a:extLst>
                  <a:ext uri="{0D108BD9-81ED-4DB2-BD59-A6C34878D82A}">
                    <a16:rowId xmlns:a16="http://schemas.microsoft.com/office/drawing/2014/main" val="1284646911"/>
                  </a:ext>
                </a:extLst>
              </a:tr>
              <a:tr h="128443">
                <a:tc>
                  <a:txBody>
                    <a:bodyPr/>
                    <a:lstStyle/>
                    <a:p>
                      <a:pPr algn="l" fontAlgn="b"/>
                      <a:r>
                        <a:rPr lang="sl-SI" sz="600" b="0" i="0" u="none" strike="noStrike">
                          <a:solidFill>
                            <a:srgbClr val="000000"/>
                          </a:solidFill>
                          <a:effectLst/>
                          <a:latin typeface="Arial" panose="020B0604020202020204" pitchFamily="34" charset="0"/>
                        </a:rPr>
                        <a:t>[RO-RO] TR Rosiori 400/220 1 [DIR] / N-1 Rosiori - Gadalin</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0,79</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66%</a:t>
                      </a:r>
                    </a:p>
                  </a:txBody>
                  <a:tcPr marL="0" marR="0" marT="0" marB="0" anchor="b">
                    <a:lnL>
                      <a:noFill/>
                    </a:lnL>
                    <a:lnR>
                      <a:noFill/>
                    </a:lnR>
                    <a:lnT>
                      <a:noFill/>
                    </a:lnT>
                    <a:lnB>
                      <a:noFill/>
                    </a:lnB>
                  </a:tcPr>
                </a:tc>
                <a:extLst>
                  <a:ext uri="{0D108BD9-81ED-4DB2-BD59-A6C34878D82A}">
                    <a16:rowId xmlns:a16="http://schemas.microsoft.com/office/drawing/2014/main" val="1731404451"/>
                  </a:ext>
                </a:extLst>
              </a:tr>
              <a:tr h="128443">
                <a:tc>
                  <a:txBody>
                    <a:bodyPr/>
                    <a:lstStyle/>
                    <a:p>
                      <a:pPr algn="l" fontAlgn="b"/>
                      <a:r>
                        <a:rPr lang="sl-SI" sz="600" b="0" i="0" u="none" strike="noStrike">
                          <a:solidFill>
                            <a:srgbClr val="000000"/>
                          </a:solidFill>
                          <a:effectLst/>
                          <a:latin typeface="Arial" panose="020B0604020202020204" pitchFamily="34" charset="0"/>
                        </a:rPr>
                        <a:t>[NL-D2] Meeden-Diele  380 Z [OPP] [NL] / N-1 Diele - Meeden WEISS/W</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1266,06</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741172123"/>
                  </a:ext>
                </a:extLst>
              </a:tr>
              <a:tr h="128443">
                <a:tc>
                  <a:txBody>
                    <a:bodyPr/>
                    <a:lstStyle/>
                    <a:p>
                      <a:pPr algn="l" fontAlgn="b"/>
                      <a:r>
                        <a:rPr lang="es-ES" sz="600" b="0" i="0" u="none" strike="noStrike">
                          <a:solidFill>
                            <a:srgbClr val="000000"/>
                          </a:solidFill>
                          <a:effectLst/>
                          <a:latin typeface="Arial" panose="020B0604020202020204" pitchFamily="34" charset="0"/>
                        </a:rPr>
                        <a:t>[HU-HU] Gyor - Liter [DIR] / N-1 Bicske Del - Gonyu</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0,75</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65%</a:t>
                      </a:r>
                    </a:p>
                  </a:txBody>
                  <a:tcPr marL="0" marR="0" marT="0" marB="0" anchor="b">
                    <a:lnL>
                      <a:noFill/>
                    </a:lnL>
                    <a:lnR>
                      <a:noFill/>
                    </a:lnR>
                    <a:lnT>
                      <a:noFill/>
                    </a:lnT>
                    <a:lnB>
                      <a:noFill/>
                    </a:lnB>
                  </a:tcPr>
                </a:tc>
                <a:extLst>
                  <a:ext uri="{0D108BD9-81ED-4DB2-BD59-A6C34878D82A}">
                    <a16:rowId xmlns:a16="http://schemas.microsoft.com/office/drawing/2014/main" val="203757202"/>
                  </a:ext>
                </a:extLst>
              </a:tr>
              <a:tr h="128443">
                <a:tc>
                  <a:txBody>
                    <a:bodyPr/>
                    <a:lstStyle/>
                    <a:p>
                      <a:pPr algn="l" fontAlgn="b"/>
                      <a:r>
                        <a:rPr lang="sl-SI" sz="600" b="0" i="0" u="none" strike="noStrike">
                          <a:solidFill>
                            <a:srgbClr val="000000"/>
                          </a:solidFill>
                          <a:effectLst/>
                          <a:latin typeface="Arial" panose="020B0604020202020204" pitchFamily="34" charset="0"/>
                        </a:rPr>
                        <a:t>[CZ-SK] Sokolnice - Stupava [DIR] [SK] / N-1 Nosovice - Varin</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55,18</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62%</a:t>
                      </a:r>
                    </a:p>
                  </a:txBody>
                  <a:tcPr marL="0" marR="0" marT="0" marB="0" anchor="b">
                    <a:lnL>
                      <a:noFill/>
                    </a:lnL>
                    <a:lnR>
                      <a:noFill/>
                    </a:lnR>
                    <a:lnT>
                      <a:noFill/>
                    </a:lnT>
                    <a:lnB>
                      <a:noFill/>
                    </a:lnB>
                  </a:tcPr>
                </a:tc>
                <a:extLst>
                  <a:ext uri="{0D108BD9-81ED-4DB2-BD59-A6C34878D82A}">
                    <a16:rowId xmlns:a16="http://schemas.microsoft.com/office/drawing/2014/main" val="671367514"/>
                  </a:ext>
                </a:extLst>
              </a:tr>
              <a:tr h="128443">
                <a:tc>
                  <a:txBody>
                    <a:bodyPr/>
                    <a:lstStyle/>
                    <a:p>
                      <a:pPr algn="l" fontAlgn="b"/>
                      <a:r>
                        <a:rPr lang="en-US" sz="600" b="0" i="0" u="none" strike="noStrike">
                          <a:solidFill>
                            <a:srgbClr val="000000"/>
                          </a:solidFill>
                          <a:effectLst/>
                          <a:latin typeface="Arial" panose="020B0604020202020204" pitchFamily="34" charset="0"/>
                        </a:rPr>
                        <a:t>[BE-BE] Achene - Gramme 380.10 [OPP] / N-1 Avelgem - Avelin 380.80</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14,43</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71%</a:t>
                      </a:r>
                    </a:p>
                  </a:txBody>
                  <a:tcPr marL="0" marR="0" marT="0" marB="0" anchor="b">
                    <a:lnL>
                      <a:noFill/>
                    </a:lnL>
                    <a:lnR>
                      <a:noFill/>
                    </a:lnR>
                    <a:lnT>
                      <a:noFill/>
                    </a:lnT>
                    <a:lnB>
                      <a:noFill/>
                    </a:lnB>
                  </a:tcPr>
                </a:tc>
                <a:extLst>
                  <a:ext uri="{0D108BD9-81ED-4DB2-BD59-A6C34878D82A}">
                    <a16:rowId xmlns:a16="http://schemas.microsoft.com/office/drawing/2014/main" val="4235321957"/>
                  </a:ext>
                </a:extLst>
              </a:tr>
              <a:tr h="128443">
                <a:tc>
                  <a:txBody>
                    <a:bodyPr/>
                    <a:lstStyle/>
                    <a:p>
                      <a:pPr algn="l" fontAlgn="b"/>
                      <a:r>
                        <a:rPr lang="sl-SI" sz="6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760,01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364%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282412795"/>
                  </a:ext>
                </a:extLst>
              </a:tr>
              <a:tr h="128443">
                <a:tc>
                  <a:txBody>
                    <a:bodyPr/>
                    <a:lstStyle/>
                    <a:p>
                      <a:pPr algn="l" fontAlgn="b"/>
                      <a:r>
                        <a:rPr lang="sl-SI" sz="600" b="0" i="0" u="none" strike="noStrike">
                          <a:solidFill>
                            <a:srgbClr val="000000"/>
                          </a:solidFill>
                          <a:effectLst/>
                          <a:latin typeface="Arial" panose="020B0604020202020204" pitchFamily="34" charset="0"/>
                        </a:rPr>
                        <a:t>[HU-AT] Gyor - Neusiedl [OPP] [HU] / N-1 Gyor - Zurndorf</a:t>
                      </a:r>
                    </a:p>
                  </a:txBody>
                  <a:tcPr marL="6980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2,46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63%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489764218"/>
                  </a:ext>
                </a:extLst>
              </a:tr>
              <a:tr h="128443">
                <a:tc>
                  <a:txBody>
                    <a:bodyPr/>
                    <a:lstStyle/>
                    <a:p>
                      <a:pPr algn="l" fontAlgn="b"/>
                      <a:r>
                        <a:rPr lang="sl-SI" sz="600" b="0" i="0" u="none" strike="noStrike">
                          <a:solidFill>
                            <a:srgbClr val="000000"/>
                          </a:solidFill>
                          <a:effectLst/>
                          <a:latin typeface="Arial" panose="020B0604020202020204" pitchFamily="34" charset="0"/>
                        </a:rPr>
                        <a:t>[SI-AT] 400 kV Maribor - Kainachtal 1 [OPP] [SI] / N-1 Maribor-Kainachtal 2</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0,12</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54%</a:t>
                      </a:r>
                    </a:p>
                  </a:txBody>
                  <a:tcPr marL="0" marR="0" marT="0" marB="0" anchor="b">
                    <a:lnL>
                      <a:noFill/>
                    </a:lnL>
                    <a:lnR>
                      <a:noFill/>
                    </a:lnR>
                    <a:lnT>
                      <a:noFill/>
                    </a:lnT>
                    <a:lnB>
                      <a:noFill/>
                    </a:lnB>
                  </a:tcPr>
                </a:tc>
                <a:extLst>
                  <a:ext uri="{0D108BD9-81ED-4DB2-BD59-A6C34878D82A}">
                    <a16:rowId xmlns:a16="http://schemas.microsoft.com/office/drawing/2014/main" val="2124665274"/>
                  </a:ext>
                </a:extLst>
              </a:tr>
              <a:tr h="128443">
                <a:tc>
                  <a:txBody>
                    <a:bodyPr/>
                    <a:lstStyle/>
                    <a:p>
                      <a:pPr algn="l" fontAlgn="b"/>
                      <a:r>
                        <a:rPr lang="sl-SI" sz="600" b="0" i="0" u="none" strike="noStrike">
                          <a:solidFill>
                            <a:srgbClr val="000000"/>
                          </a:solidFill>
                          <a:effectLst/>
                          <a:latin typeface="Arial" panose="020B0604020202020204" pitchFamily="34" charset="0"/>
                        </a:rPr>
                        <a:t>[RO-RO] TR Rosiori 400/220 1 [DIR] / N-1 Rosiori - Gadalin</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0,81</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60%</a:t>
                      </a:r>
                    </a:p>
                  </a:txBody>
                  <a:tcPr marL="0" marR="0" marT="0" marB="0" anchor="b">
                    <a:lnL>
                      <a:noFill/>
                    </a:lnL>
                    <a:lnR>
                      <a:noFill/>
                    </a:lnR>
                    <a:lnT>
                      <a:noFill/>
                    </a:lnT>
                    <a:lnB>
                      <a:noFill/>
                    </a:lnB>
                  </a:tcPr>
                </a:tc>
                <a:extLst>
                  <a:ext uri="{0D108BD9-81ED-4DB2-BD59-A6C34878D82A}">
                    <a16:rowId xmlns:a16="http://schemas.microsoft.com/office/drawing/2014/main" val="3445682804"/>
                  </a:ext>
                </a:extLst>
              </a:tr>
              <a:tr h="128443">
                <a:tc>
                  <a:txBody>
                    <a:bodyPr/>
                    <a:lstStyle/>
                    <a:p>
                      <a:pPr algn="l" fontAlgn="b"/>
                      <a:r>
                        <a:rPr lang="sl-SI" sz="600" b="0" i="0" u="none" strike="noStrike">
                          <a:solidFill>
                            <a:srgbClr val="000000"/>
                          </a:solidFill>
                          <a:effectLst/>
                          <a:latin typeface="Arial" panose="020B0604020202020204" pitchFamily="34" charset="0"/>
                        </a:rPr>
                        <a:t>[NL-D2] Meeden-Diele  380 Z [OPP] [NL] / N-1 Diele - Meeden WEISS/W</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760,01</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3699299951"/>
                  </a:ext>
                </a:extLst>
              </a:tr>
              <a:tr h="128443">
                <a:tc>
                  <a:txBody>
                    <a:bodyPr/>
                    <a:lstStyle/>
                    <a:p>
                      <a:pPr algn="l" fontAlgn="b"/>
                      <a:r>
                        <a:rPr lang="sl-SI" sz="600" b="0" i="0" u="none" strike="noStrike">
                          <a:solidFill>
                            <a:srgbClr val="000000"/>
                          </a:solidFill>
                          <a:effectLst/>
                          <a:latin typeface="Arial" panose="020B0604020202020204" pitchFamily="34" charset="0"/>
                        </a:rPr>
                        <a:t>[CZ-PL] Wielopole - Nosovice [DIR] [PL] / N-1 Albrechtice - Dobrzen</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0,41</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3086184695"/>
                  </a:ext>
                </a:extLst>
              </a:tr>
              <a:tr h="128443">
                <a:tc>
                  <a:txBody>
                    <a:bodyPr/>
                    <a:lstStyle/>
                    <a:p>
                      <a:pPr algn="l" fontAlgn="b"/>
                      <a:r>
                        <a:rPr lang="sl-SI" sz="600" b="0" i="0" u="none" strike="noStrike">
                          <a:solidFill>
                            <a:srgbClr val="000000"/>
                          </a:solidFill>
                          <a:effectLst/>
                          <a:latin typeface="Arial" panose="020B0604020202020204" pitchFamily="34" charset="0"/>
                        </a:rPr>
                        <a:t>[CZ-SK] Sokolnice - Stupava [DIR] [SK] / N-1 Nosovice - Varin</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33,55</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62%</a:t>
                      </a:r>
                    </a:p>
                  </a:txBody>
                  <a:tcPr marL="0" marR="0" marT="0" marB="0" anchor="b">
                    <a:lnL>
                      <a:noFill/>
                    </a:lnL>
                    <a:lnR>
                      <a:noFill/>
                    </a:lnR>
                    <a:lnT>
                      <a:noFill/>
                    </a:lnT>
                    <a:lnB>
                      <a:noFill/>
                    </a:lnB>
                  </a:tcPr>
                </a:tc>
                <a:extLst>
                  <a:ext uri="{0D108BD9-81ED-4DB2-BD59-A6C34878D82A}">
                    <a16:rowId xmlns:a16="http://schemas.microsoft.com/office/drawing/2014/main" val="1975489123"/>
                  </a:ext>
                </a:extLst>
              </a:tr>
              <a:tr h="128443">
                <a:tc>
                  <a:txBody>
                    <a:bodyPr/>
                    <a:lstStyle/>
                    <a:p>
                      <a:pPr algn="l" fontAlgn="b"/>
                      <a:r>
                        <a:rPr lang="en-US" sz="600" b="0" i="0" u="none" strike="noStrike">
                          <a:solidFill>
                            <a:srgbClr val="000000"/>
                          </a:solidFill>
                          <a:effectLst/>
                          <a:latin typeface="Arial" panose="020B0604020202020204" pitchFamily="34" charset="0"/>
                        </a:rPr>
                        <a:t>[BE-BE] Achene - Gramme 380.10 [OPP] / N-1 Avelgem - Avelin 380.80</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14,37</a:t>
                      </a:r>
                    </a:p>
                  </a:txBody>
                  <a:tcPr marL="0" marR="0" marT="0" marB="0" anchor="b">
                    <a:lnL>
                      <a:noFill/>
                    </a:lnL>
                    <a:lnR>
                      <a:noFill/>
                    </a:lnR>
                    <a:lnT>
                      <a:noFill/>
                    </a:lnT>
                    <a:lnB>
                      <a:noFill/>
                    </a:lnB>
                  </a:tcPr>
                </a:tc>
                <a:tc>
                  <a:txBody>
                    <a:bodyPr/>
                    <a:lstStyle/>
                    <a:p>
                      <a:pPr algn="r" fontAlgn="b"/>
                      <a:r>
                        <a:rPr lang="sl-SI" sz="600" b="0" i="0" u="none" strike="noStrike" dirty="0">
                          <a:solidFill>
                            <a:srgbClr val="000000"/>
                          </a:solidFill>
                          <a:effectLst/>
                          <a:latin typeface="Arial" panose="020B0604020202020204" pitchFamily="34" charset="0"/>
                        </a:rPr>
                        <a:t>73%</a:t>
                      </a:r>
                    </a:p>
                  </a:txBody>
                  <a:tcPr marL="0" marR="0" marT="0" marB="0" anchor="b">
                    <a:lnL>
                      <a:noFill/>
                    </a:lnL>
                    <a:lnR>
                      <a:noFill/>
                    </a:lnR>
                    <a:lnT>
                      <a:noFill/>
                    </a:lnT>
                    <a:lnB>
                      <a:noFill/>
                    </a:lnB>
                  </a:tcPr>
                </a:tc>
                <a:extLst>
                  <a:ext uri="{0D108BD9-81ED-4DB2-BD59-A6C34878D82A}">
                    <a16:rowId xmlns:a16="http://schemas.microsoft.com/office/drawing/2014/main" val="2403317513"/>
                  </a:ext>
                </a:extLst>
              </a:tr>
            </a:tbl>
          </a:graphicData>
        </a:graphic>
      </p:graphicFrame>
    </p:spTree>
    <p:extLst>
      <p:ext uri="{BB962C8B-B14F-4D97-AF65-F5344CB8AC3E}">
        <p14:creationId xmlns:p14="http://schemas.microsoft.com/office/powerpoint/2010/main" val="4180848727"/>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a:t>
            </a:r>
            <a:r>
              <a:rPr lang="en-US" altLang="hu-HU" sz="1400" dirty="0">
                <a:solidFill>
                  <a:srgbClr val="008000"/>
                </a:solidFill>
              </a:rPr>
              <a:t>1003 (part </a:t>
            </a:r>
            <a:r>
              <a:rPr lang="sl-SI" altLang="hu-HU" sz="1400" dirty="0">
                <a:solidFill>
                  <a:srgbClr val="008000"/>
                </a:solidFill>
              </a:rPr>
              <a:t>I</a:t>
            </a:r>
            <a:r>
              <a:rPr lang="en-US" altLang="hu-HU" sz="1400" dirty="0">
                <a:solidFill>
                  <a:srgbClr val="008000"/>
                </a:solidFill>
              </a:rPr>
              <a:t>V)</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D759C6B9-9912-480E-A1F1-C36BBDE02338}"/>
              </a:ext>
            </a:extLst>
          </p:cNvPr>
          <p:cNvGraphicFramePr>
            <a:graphicFrameLocks noGrp="1"/>
          </p:cNvGraphicFramePr>
          <p:nvPr>
            <p:extLst>
              <p:ext uri="{D42A27DB-BD31-4B8C-83A1-F6EECF244321}">
                <p14:modId xmlns:p14="http://schemas.microsoft.com/office/powerpoint/2010/main" val="373679878"/>
              </p:ext>
            </p:extLst>
          </p:nvPr>
        </p:nvGraphicFramePr>
        <p:xfrm>
          <a:off x="1097280" y="1079488"/>
          <a:ext cx="6888972" cy="4952600"/>
        </p:xfrm>
        <a:graphic>
          <a:graphicData uri="http://schemas.openxmlformats.org/drawingml/2006/table">
            <a:tbl>
              <a:tblPr/>
              <a:tblGrid>
                <a:gridCol w="5338220">
                  <a:extLst>
                    <a:ext uri="{9D8B030D-6E8A-4147-A177-3AD203B41FA5}">
                      <a16:colId xmlns:a16="http://schemas.microsoft.com/office/drawing/2014/main" val="2855518131"/>
                    </a:ext>
                  </a:extLst>
                </a:gridCol>
                <a:gridCol w="1145048">
                  <a:extLst>
                    <a:ext uri="{9D8B030D-6E8A-4147-A177-3AD203B41FA5}">
                      <a16:colId xmlns:a16="http://schemas.microsoft.com/office/drawing/2014/main" val="3559751461"/>
                    </a:ext>
                  </a:extLst>
                </a:gridCol>
                <a:gridCol w="405704">
                  <a:extLst>
                    <a:ext uri="{9D8B030D-6E8A-4147-A177-3AD203B41FA5}">
                      <a16:colId xmlns:a16="http://schemas.microsoft.com/office/drawing/2014/main" val="848139127"/>
                    </a:ext>
                  </a:extLst>
                </a:gridCol>
              </a:tblGrid>
              <a:tr h="198104">
                <a:tc>
                  <a:txBody>
                    <a:bodyPr/>
                    <a:lstStyle/>
                    <a:p>
                      <a:pPr algn="l" fontAlgn="b"/>
                      <a:r>
                        <a:rPr lang="sl-SI" sz="700" b="1" i="0" u="none" strike="noStrike" dirty="0">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454,09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297%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57750872"/>
                  </a:ext>
                </a:extLst>
              </a:tr>
              <a:tr h="198104">
                <a:tc>
                  <a:txBody>
                    <a:bodyPr/>
                    <a:lstStyle/>
                    <a:p>
                      <a:pPr algn="l" fontAlgn="b"/>
                      <a:r>
                        <a:rPr lang="sl-SI" sz="700" b="0" i="0" u="none" strike="noStrike" dirty="0">
                          <a:solidFill>
                            <a:srgbClr val="000000"/>
                          </a:solidFill>
                          <a:effectLst/>
                          <a:latin typeface="Arial" panose="020B0604020202020204" pitchFamily="34" charset="0"/>
                        </a:rPr>
                        <a:t>[AT-CZ] Duernrohr 1 - Slavetice 437 [OPP] [AT] / N-1 Slavetice - Durnrohr 2</a:t>
                      </a:r>
                    </a:p>
                  </a:txBody>
                  <a:tcPr marL="5906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9,64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149179821"/>
                  </a:ext>
                </a:extLst>
              </a:tr>
              <a:tr h="198104">
                <a:tc>
                  <a:txBody>
                    <a:bodyPr/>
                    <a:lstStyle/>
                    <a:p>
                      <a:pPr algn="l" fontAlgn="b"/>
                      <a:r>
                        <a:rPr lang="sl-SI" sz="700" b="0" i="0" u="none" strike="noStrike" dirty="0">
                          <a:solidFill>
                            <a:srgbClr val="000000"/>
                          </a:solidFill>
                          <a:effectLst/>
                          <a:latin typeface="Arial" panose="020B0604020202020204" pitchFamily="34" charset="0"/>
                        </a:rPr>
                        <a:t>[SI-AT] 400 kV Maribor - Kainachtal 1 [OPP] [SI] / N-1 Maribor-Kainachtal 2</a:t>
                      </a:r>
                    </a:p>
                  </a:txBody>
                  <a:tcPr marL="59068" marR="0" marT="0" marB="0" anchor="b">
                    <a:lnL>
                      <a:noFill/>
                    </a:lnL>
                    <a:lnR>
                      <a:noFill/>
                    </a:lnR>
                    <a:lnT>
                      <a:noFill/>
                    </a:lnT>
                    <a:lnB>
                      <a:noFill/>
                    </a:lnB>
                  </a:tcPr>
                </a:tc>
                <a:tc>
                  <a:txBody>
                    <a:bodyPr/>
                    <a:lstStyle/>
                    <a:p>
                      <a:pPr algn="r" fontAlgn="b"/>
                      <a:r>
                        <a:rPr lang="sl-SI" sz="700" b="0" i="0" u="none" strike="noStrike" dirty="0">
                          <a:solidFill>
                            <a:srgbClr val="000000"/>
                          </a:solidFill>
                          <a:effectLst/>
                          <a:latin typeface="Arial" panose="020B0604020202020204" pitchFamily="34" charset="0"/>
                        </a:rPr>
                        <a:t>5,4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55%</a:t>
                      </a:r>
                    </a:p>
                  </a:txBody>
                  <a:tcPr marL="0" marR="0" marT="0" marB="0" anchor="b">
                    <a:lnL>
                      <a:noFill/>
                    </a:lnL>
                    <a:lnR>
                      <a:noFill/>
                    </a:lnR>
                    <a:lnT>
                      <a:noFill/>
                    </a:lnT>
                    <a:lnB>
                      <a:noFill/>
                    </a:lnB>
                  </a:tcPr>
                </a:tc>
                <a:extLst>
                  <a:ext uri="{0D108BD9-81ED-4DB2-BD59-A6C34878D82A}">
                    <a16:rowId xmlns:a16="http://schemas.microsoft.com/office/drawing/2014/main" val="2612238309"/>
                  </a:ext>
                </a:extLst>
              </a:tr>
              <a:tr h="198104">
                <a:tc>
                  <a:txBody>
                    <a:bodyPr/>
                    <a:lstStyle/>
                    <a:p>
                      <a:pPr algn="l" fontAlgn="b"/>
                      <a:r>
                        <a:rPr lang="sl-SI" sz="700" b="0" i="0" u="none" strike="noStrike">
                          <a:solidFill>
                            <a:srgbClr val="000000"/>
                          </a:solidFill>
                          <a:effectLst/>
                          <a:latin typeface="Arial" panose="020B0604020202020204" pitchFamily="34" charset="0"/>
                        </a:rPr>
                        <a:t>[NL-D2] Meeden-Diele  380 Z [OPP] [NL] / N-1 Diele - Meeden WEISS/W</a:t>
                      </a:r>
                    </a:p>
                  </a:txBody>
                  <a:tcPr marL="59068" marR="0" marT="0" marB="0" anchor="b">
                    <a:lnL>
                      <a:noFill/>
                    </a:lnL>
                    <a:lnR>
                      <a:noFill/>
                    </a:lnR>
                    <a:lnT>
                      <a:noFill/>
                    </a:lnT>
                    <a:lnB>
                      <a:noFill/>
                    </a:lnB>
                  </a:tcPr>
                </a:tc>
                <a:tc>
                  <a:txBody>
                    <a:bodyPr/>
                    <a:lstStyle/>
                    <a:p>
                      <a:pPr algn="r" fontAlgn="b"/>
                      <a:r>
                        <a:rPr lang="sl-SI" sz="700" b="0" i="0" u="none" strike="noStrike" dirty="0">
                          <a:solidFill>
                            <a:srgbClr val="000000"/>
                          </a:solidFill>
                          <a:effectLst/>
                          <a:latin typeface="Arial" panose="020B0604020202020204" pitchFamily="34" charset="0"/>
                        </a:rPr>
                        <a:t>454,09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4257129121"/>
                  </a:ext>
                </a:extLst>
              </a:tr>
              <a:tr h="198104">
                <a:tc>
                  <a:txBody>
                    <a:bodyPr/>
                    <a:lstStyle/>
                    <a:p>
                      <a:pPr algn="l" fontAlgn="b"/>
                      <a:r>
                        <a:rPr lang="es-ES" sz="700" b="0" i="0" u="none" strike="noStrike">
                          <a:solidFill>
                            <a:srgbClr val="000000"/>
                          </a:solidFill>
                          <a:effectLst/>
                          <a:latin typeface="Arial" panose="020B0604020202020204" pitchFamily="34" charset="0"/>
                        </a:rPr>
                        <a:t>[HU-HU] Gyor - Liter [DIR] / N-1 Bicske Del - Gonyu</a:t>
                      </a:r>
                    </a:p>
                  </a:txBody>
                  <a:tcPr marL="5906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12,06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64%</a:t>
                      </a:r>
                    </a:p>
                  </a:txBody>
                  <a:tcPr marL="0" marR="0" marT="0" marB="0" anchor="b">
                    <a:lnL>
                      <a:noFill/>
                    </a:lnL>
                    <a:lnR>
                      <a:noFill/>
                    </a:lnR>
                    <a:lnT>
                      <a:noFill/>
                    </a:lnT>
                    <a:lnB>
                      <a:noFill/>
                    </a:lnB>
                  </a:tcPr>
                </a:tc>
                <a:extLst>
                  <a:ext uri="{0D108BD9-81ED-4DB2-BD59-A6C34878D82A}">
                    <a16:rowId xmlns:a16="http://schemas.microsoft.com/office/drawing/2014/main" val="2570874920"/>
                  </a:ext>
                </a:extLst>
              </a:tr>
              <a:tr h="198104">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Dobrzen</a:t>
                      </a:r>
                    </a:p>
                  </a:txBody>
                  <a:tcPr marL="59068" marR="0" marT="0" marB="0" anchor="b">
                    <a:lnL>
                      <a:noFill/>
                    </a:lnL>
                    <a:lnR>
                      <a:noFill/>
                    </a:lnR>
                    <a:lnT>
                      <a:noFill/>
                    </a:lnT>
                    <a:lnB>
                      <a:noFill/>
                    </a:lnB>
                  </a:tcPr>
                </a:tc>
                <a:tc>
                  <a:txBody>
                    <a:bodyPr/>
                    <a:lstStyle/>
                    <a:p>
                      <a:pPr algn="r" fontAlgn="b"/>
                      <a:r>
                        <a:rPr lang="sl-SI" sz="700" b="0" i="0" u="none" strike="noStrike" dirty="0">
                          <a:solidFill>
                            <a:srgbClr val="000000"/>
                          </a:solidFill>
                          <a:effectLst/>
                          <a:latin typeface="Arial" panose="020B0604020202020204" pitchFamily="34" charset="0"/>
                        </a:rPr>
                        <a:t>149,57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13%</a:t>
                      </a:r>
                    </a:p>
                  </a:txBody>
                  <a:tcPr marL="0" marR="0" marT="0" marB="0" anchor="b">
                    <a:lnL>
                      <a:noFill/>
                    </a:lnL>
                    <a:lnR>
                      <a:noFill/>
                    </a:lnR>
                    <a:lnT>
                      <a:noFill/>
                    </a:lnT>
                    <a:lnB>
                      <a:noFill/>
                    </a:lnB>
                  </a:tcPr>
                </a:tc>
                <a:extLst>
                  <a:ext uri="{0D108BD9-81ED-4DB2-BD59-A6C34878D82A}">
                    <a16:rowId xmlns:a16="http://schemas.microsoft.com/office/drawing/2014/main" val="1117631614"/>
                  </a:ext>
                </a:extLst>
              </a:tr>
              <a:tr h="198104">
                <a:tc>
                  <a:txBody>
                    <a:bodyPr/>
                    <a:lstStyle/>
                    <a:p>
                      <a:pPr algn="l" fontAlgn="b"/>
                      <a:r>
                        <a:rPr lang="sl-SI" sz="700" b="0" i="0" u="none" strike="noStrike">
                          <a:solidFill>
                            <a:srgbClr val="000000"/>
                          </a:solidFill>
                          <a:effectLst/>
                          <a:latin typeface="Arial" panose="020B0604020202020204" pitchFamily="34" charset="0"/>
                        </a:rPr>
                        <a:t>[BE-BE] PST Van Eyck 2 [OPP] / N-1 Achene - Gramme 380.10</a:t>
                      </a:r>
                    </a:p>
                  </a:txBody>
                  <a:tcPr marL="5906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22,39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78%</a:t>
                      </a:r>
                    </a:p>
                  </a:txBody>
                  <a:tcPr marL="0" marR="0" marT="0" marB="0" anchor="b">
                    <a:lnL>
                      <a:noFill/>
                    </a:lnL>
                    <a:lnR>
                      <a:noFill/>
                    </a:lnR>
                    <a:lnT>
                      <a:noFill/>
                    </a:lnT>
                    <a:lnB>
                      <a:noFill/>
                    </a:lnB>
                  </a:tcPr>
                </a:tc>
                <a:extLst>
                  <a:ext uri="{0D108BD9-81ED-4DB2-BD59-A6C34878D82A}">
                    <a16:rowId xmlns:a16="http://schemas.microsoft.com/office/drawing/2014/main" val="3057603033"/>
                  </a:ext>
                </a:extLst>
              </a:tr>
              <a:tr h="198104">
                <a:tc>
                  <a:txBody>
                    <a:bodyPr/>
                    <a:lstStyle/>
                    <a:p>
                      <a:pPr algn="l" fontAlgn="b"/>
                      <a:r>
                        <a:rPr lang="sl-SI" sz="7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dirty="0">
                          <a:solidFill>
                            <a:srgbClr val="000000"/>
                          </a:solidFill>
                          <a:effectLst/>
                          <a:latin typeface="Arial" panose="020B0604020202020204" pitchFamily="34" charset="0"/>
                        </a:rPr>
                        <a:t>254,14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244%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804830532"/>
                  </a:ext>
                </a:extLst>
              </a:tr>
              <a:tr h="198104">
                <a:tc>
                  <a:txBody>
                    <a:bodyPr/>
                    <a:lstStyle/>
                    <a:p>
                      <a:pPr algn="l" fontAlgn="b"/>
                      <a:r>
                        <a:rPr lang="sl-SI" sz="700" b="0" i="0" u="none" strike="noStrike">
                          <a:solidFill>
                            <a:srgbClr val="000000"/>
                          </a:solidFill>
                          <a:effectLst/>
                          <a:latin typeface="Arial" panose="020B0604020202020204" pitchFamily="34" charset="0"/>
                        </a:rPr>
                        <a:t>[RO-RO] TR Rosiori 400/220 1 [DIR] / N-1 Rosiori - Gadalin</a:t>
                      </a:r>
                    </a:p>
                  </a:txBody>
                  <a:tcPr marL="5906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17,65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575259597"/>
                  </a:ext>
                </a:extLst>
              </a:tr>
              <a:tr h="198104">
                <a:tc>
                  <a:txBody>
                    <a:bodyPr/>
                    <a:lstStyle/>
                    <a:p>
                      <a:pPr algn="l" fontAlgn="b"/>
                      <a:r>
                        <a:rPr lang="sl-SI" sz="700" b="0" i="0" u="none" strike="noStrike">
                          <a:solidFill>
                            <a:srgbClr val="000000"/>
                          </a:solidFill>
                          <a:effectLst/>
                          <a:latin typeface="Arial" panose="020B0604020202020204" pitchFamily="34" charset="0"/>
                        </a:rPr>
                        <a:t>[CZ-SK] Nosovice - Varin [DIR] [SK] / N-1 Sokolnice - Stupava</a:t>
                      </a:r>
                    </a:p>
                  </a:txBody>
                  <a:tcPr marL="5906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159,26</a:t>
                      </a:r>
                    </a:p>
                  </a:txBody>
                  <a:tcPr marL="0" marR="0" marT="0" marB="0" anchor="b">
                    <a:lnL>
                      <a:noFill/>
                    </a:lnL>
                    <a:lnR>
                      <a:noFill/>
                    </a:lnR>
                    <a:lnT>
                      <a:noFill/>
                    </a:lnT>
                    <a:lnB>
                      <a:noFill/>
                    </a:lnB>
                  </a:tcPr>
                </a:tc>
                <a:tc>
                  <a:txBody>
                    <a:bodyPr/>
                    <a:lstStyle/>
                    <a:p>
                      <a:pPr algn="r" fontAlgn="b"/>
                      <a:r>
                        <a:rPr lang="sl-SI" sz="700" b="0" i="0" u="none" strike="noStrike" dirty="0">
                          <a:solidFill>
                            <a:srgbClr val="000000"/>
                          </a:solidFill>
                          <a:effectLst/>
                          <a:latin typeface="Arial" panose="020B0604020202020204" pitchFamily="34" charset="0"/>
                        </a:rPr>
                        <a:t>63%</a:t>
                      </a:r>
                    </a:p>
                  </a:txBody>
                  <a:tcPr marL="0" marR="0" marT="0" marB="0" anchor="b">
                    <a:lnL>
                      <a:noFill/>
                    </a:lnL>
                    <a:lnR>
                      <a:noFill/>
                    </a:lnR>
                    <a:lnT>
                      <a:noFill/>
                    </a:lnT>
                    <a:lnB>
                      <a:noFill/>
                    </a:lnB>
                  </a:tcPr>
                </a:tc>
                <a:extLst>
                  <a:ext uri="{0D108BD9-81ED-4DB2-BD59-A6C34878D82A}">
                    <a16:rowId xmlns:a16="http://schemas.microsoft.com/office/drawing/2014/main" val="1253892403"/>
                  </a:ext>
                </a:extLst>
              </a:tr>
              <a:tr h="198104">
                <a:tc>
                  <a:txBody>
                    <a:bodyPr/>
                    <a:lstStyle/>
                    <a:p>
                      <a:pPr algn="l" fontAlgn="b"/>
                      <a:r>
                        <a:rPr lang="sl-SI" sz="700" b="0" i="0" u="none" strike="noStrike">
                          <a:solidFill>
                            <a:srgbClr val="000000"/>
                          </a:solidFill>
                          <a:effectLst/>
                          <a:latin typeface="Arial" panose="020B0604020202020204" pitchFamily="34" charset="0"/>
                        </a:rPr>
                        <a:t>[NL-D2] Meeden-Diele  380 Z [OPP] [NL] / N-1 Diele - Meeden WEISS/W</a:t>
                      </a:r>
                    </a:p>
                  </a:txBody>
                  <a:tcPr marL="5906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254,14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34%</a:t>
                      </a:r>
                    </a:p>
                  </a:txBody>
                  <a:tcPr marL="0" marR="0" marT="0" marB="0" anchor="b">
                    <a:lnL>
                      <a:noFill/>
                    </a:lnL>
                    <a:lnR>
                      <a:noFill/>
                    </a:lnR>
                    <a:lnT>
                      <a:noFill/>
                    </a:lnT>
                    <a:lnB>
                      <a:noFill/>
                    </a:lnB>
                  </a:tcPr>
                </a:tc>
                <a:extLst>
                  <a:ext uri="{0D108BD9-81ED-4DB2-BD59-A6C34878D82A}">
                    <a16:rowId xmlns:a16="http://schemas.microsoft.com/office/drawing/2014/main" val="165053903"/>
                  </a:ext>
                </a:extLst>
              </a:tr>
              <a:tr h="198104">
                <a:tc>
                  <a:txBody>
                    <a:bodyPr/>
                    <a:lstStyle/>
                    <a:p>
                      <a:pPr algn="l" fontAlgn="b"/>
                      <a:r>
                        <a:rPr lang="es-ES" sz="700" b="0" i="0" u="none" strike="noStrike">
                          <a:solidFill>
                            <a:srgbClr val="000000"/>
                          </a:solidFill>
                          <a:effectLst/>
                          <a:latin typeface="Arial" panose="020B0604020202020204" pitchFamily="34" charset="0"/>
                        </a:rPr>
                        <a:t>[HU-HU] Gyor - Liter [DIR] / N-1 Bicske Del - Gonyu</a:t>
                      </a:r>
                    </a:p>
                  </a:txBody>
                  <a:tcPr marL="5906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3,98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65%</a:t>
                      </a:r>
                    </a:p>
                  </a:txBody>
                  <a:tcPr marL="0" marR="0" marT="0" marB="0" anchor="b">
                    <a:lnL>
                      <a:noFill/>
                    </a:lnL>
                    <a:lnR>
                      <a:noFill/>
                    </a:lnR>
                    <a:lnT>
                      <a:noFill/>
                    </a:lnT>
                    <a:lnB>
                      <a:noFill/>
                    </a:lnB>
                  </a:tcPr>
                </a:tc>
                <a:extLst>
                  <a:ext uri="{0D108BD9-81ED-4DB2-BD59-A6C34878D82A}">
                    <a16:rowId xmlns:a16="http://schemas.microsoft.com/office/drawing/2014/main" val="3483788488"/>
                  </a:ext>
                </a:extLst>
              </a:tr>
              <a:tr h="198104">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Dobrzen</a:t>
                      </a:r>
                    </a:p>
                  </a:txBody>
                  <a:tcPr marL="5906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108,79</a:t>
                      </a:r>
                    </a:p>
                  </a:txBody>
                  <a:tcPr marL="0" marR="0" marT="0" marB="0" anchor="b">
                    <a:lnL>
                      <a:noFill/>
                    </a:lnL>
                    <a:lnR>
                      <a:noFill/>
                    </a:lnR>
                    <a:lnT>
                      <a:noFill/>
                    </a:lnT>
                    <a:lnB>
                      <a:noFill/>
                    </a:lnB>
                  </a:tcPr>
                </a:tc>
                <a:tc>
                  <a:txBody>
                    <a:bodyPr/>
                    <a:lstStyle/>
                    <a:p>
                      <a:pPr algn="r" fontAlgn="b"/>
                      <a:r>
                        <a:rPr lang="sl-SI" sz="700" b="0" i="0" u="none" strike="noStrike" dirty="0">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1596829797"/>
                  </a:ext>
                </a:extLst>
              </a:tr>
              <a:tr h="198104">
                <a:tc>
                  <a:txBody>
                    <a:bodyPr/>
                    <a:lstStyle/>
                    <a:p>
                      <a:pPr algn="l" fontAlgn="b"/>
                      <a:r>
                        <a:rPr lang="sl-SI" sz="7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165,4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262%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828441263"/>
                  </a:ext>
                </a:extLst>
              </a:tr>
              <a:tr h="198104">
                <a:tc>
                  <a:txBody>
                    <a:bodyPr/>
                    <a:lstStyle/>
                    <a:p>
                      <a:pPr algn="l" fontAlgn="b"/>
                      <a:r>
                        <a:rPr lang="sl-SI" sz="700" b="0" i="0" u="none" strike="noStrike">
                          <a:solidFill>
                            <a:srgbClr val="000000"/>
                          </a:solidFill>
                          <a:effectLst/>
                          <a:latin typeface="Arial" panose="020B0604020202020204" pitchFamily="34" charset="0"/>
                        </a:rPr>
                        <a:t>[RO-RO] TR Rosiori 400/220 1 [DIR] / N-1 Rosiori - Gadalin</a:t>
                      </a:r>
                    </a:p>
                  </a:txBody>
                  <a:tcPr marL="5906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15,25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dirty="0">
                          <a:solidFill>
                            <a:srgbClr val="000000"/>
                          </a:solidFill>
                          <a:effectLst/>
                          <a:latin typeface="Arial" panose="020B0604020202020204" pitchFamily="34" charset="0"/>
                        </a:rPr>
                        <a:t>51%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502779696"/>
                  </a:ext>
                </a:extLst>
              </a:tr>
              <a:tr h="198104">
                <a:tc>
                  <a:txBody>
                    <a:bodyPr/>
                    <a:lstStyle/>
                    <a:p>
                      <a:pPr algn="l" fontAlgn="b"/>
                      <a:r>
                        <a:rPr lang="sl-SI" sz="700" b="0" i="0" u="none" strike="noStrike">
                          <a:solidFill>
                            <a:srgbClr val="000000"/>
                          </a:solidFill>
                          <a:effectLst/>
                          <a:latin typeface="Arial" panose="020B0604020202020204" pitchFamily="34" charset="0"/>
                        </a:rPr>
                        <a:t>[CZ-SK] Nosovice - Varin [DIR] [SK] / N-1 Sokolnice - Stupava</a:t>
                      </a:r>
                    </a:p>
                  </a:txBody>
                  <a:tcPr marL="5906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80,54</a:t>
                      </a:r>
                    </a:p>
                  </a:txBody>
                  <a:tcPr marL="0" marR="0" marT="0" marB="0" anchor="b">
                    <a:lnL>
                      <a:noFill/>
                    </a:lnL>
                    <a:lnR>
                      <a:noFill/>
                    </a:lnR>
                    <a:lnT>
                      <a:noFill/>
                    </a:lnT>
                    <a:lnB>
                      <a:noFill/>
                    </a:lnB>
                  </a:tcPr>
                </a:tc>
                <a:tc>
                  <a:txBody>
                    <a:bodyPr/>
                    <a:lstStyle/>
                    <a:p>
                      <a:pPr algn="r" fontAlgn="b"/>
                      <a:r>
                        <a:rPr lang="sl-SI" sz="700" b="0" i="0" u="none" strike="noStrike" dirty="0">
                          <a:solidFill>
                            <a:srgbClr val="000000"/>
                          </a:solidFill>
                          <a:effectLst/>
                          <a:latin typeface="Arial" panose="020B0604020202020204" pitchFamily="34" charset="0"/>
                        </a:rPr>
                        <a:t>63%</a:t>
                      </a:r>
                    </a:p>
                  </a:txBody>
                  <a:tcPr marL="0" marR="0" marT="0" marB="0" anchor="b">
                    <a:lnL>
                      <a:noFill/>
                    </a:lnL>
                    <a:lnR>
                      <a:noFill/>
                    </a:lnR>
                    <a:lnT>
                      <a:noFill/>
                    </a:lnT>
                    <a:lnB>
                      <a:noFill/>
                    </a:lnB>
                  </a:tcPr>
                </a:tc>
                <a:extLst>
                  <a:ext uri="{0D108BD9-81ED-4DB2-BD59-A6C34878D82A}">
                    <a16:rowId xmlns:a16="http://schemas.microsoft.com/office/drawing/2014/main" val="4049375285"/>
                  </a:ext>
                </a:extLst>
              </a:tr>
              <a:tr h="198104">
                <a:tc>
                  <a:txBody>
                    <a:bodyPr/>
                    <a:lstStyle/>
                    <a:p>
                      <a:pPr algn="l" fontAlgn="b"/>
                      <a:r>
                        <a:rPr lang="sl-SI" sz="700" b="0" i="0" u="none" strike="noStrike">
                          <a:solidFill>
                            <a:srgbClr val="000000"/>
                          </a:solidFill>
                          <a:effectLst/>
                          <a:latin typeface="Arial" panose="020B0604020202020204" pitchFamily="34" charset="0"/>
                        </a:rPr>
                        <a:t>[NL-NL] Krimpen a/d IJssel-Geertruidenberg 380 W [OPP] / N-1 Krimpen a/d IJssel-Geertruidenberg 380 Z</a:t>
                      </a:r>
                    </a:p>
                  </a:txBody>
                  <a:tcPr marL="5906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2,49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44%</a:t>
                      </a:r>
                    </a:p>
                  </a:txBody>
                  <a:tcPr marL="0" marR="0" marT="0" marB="0" anchor="b">
                    <a:lnL>
                      <a:noFill/>
                    </a:lnL>
                    <a:lnR>
                      <a:noFill/>
                    </a:lnR>
                    <a:lnT>
                      <a:noFill/>
                    </a:lnT>
                    <a:lnB>
                      <a:noFill/>
                    </a:lnB>
                  </a:tcPr>
                </a:tc>
                <a:extLst>
                  <a:ext uri="{0D108BD9-81ED-4DB2-BD59-A6C34878D82A}">
                    <a16:rowId xmlns:a16="http://schemas.microsoft.com/office/drawing/2014/main" val="2775136380"/>
                  </a:ext>
                </a:extLst>
              </a:tr>
              <a:tr h="198104">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Dobrzen</a:t>
                      </a:r>
                    </a:p>
                  </a:txBody>
                  <a:tcPr marL="5906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165,4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23%</a:t>
                      </a:r>
                    </a:p>
                  </a:txBody>
                  <a:tcPr marL="0" marR="0" marT="0" marB="0" anchor="b">
                    <a:lnL>
                      <a:noFill/>
                    </a:lnL>
                    <a:lnR>
                      <a:noFill/>
                    </a:lnR>
                    <a:lnT>
                      <a:noFill/>
                    </a:lnT>
                    <a:lnB>
                      <a:noFill/>
                    </a:lnB>
                  </a:tcPr>
                </a:tc>
                <a:extLst>
                  <a:ext uri="{0D108BD9-81ED-4DB2-BD59-A6C34878D82A}">
                    <a16:rowId xmlns:a16="http://schemas.microsoft.com/office/drawing/2014/main" val="2861834213"/>
                  </a:ext>
                </a:extLst>
              </a:tr>
              <a:tr h="198104">
                <a:tc>
                  <a:txBody>
                    <a:bodyPr/>
                    <a:lstStyle/>
                    <a:p>
                      <a:pPr algn="l" fontAlgn="b"/>
                      <a:r>
                        <a:rPr lang="sl-SI" sz="700" b="0" i="0" u="none" strike="noStrike">
                          <a:solidFill>
                            <a:srgbClr val="000000"/>
                          </a:solidFill>
                          <a:effectLst/>
                          <a:latin typeface="Arial" panose="020B0604020202020204" pitchFamily="34" charset="0"/>
                        </a:rPr>
                        <a:t>[SK-UA] V.Kapusany - Mukachevo (WPS) [DIR] [SK] / N-1 R.Sobota - Sajoivanka</a:t>
                      </a:r>
                    </a:p>
                  </a:txBody>
                  <a:tcPr marL="5906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2,92</a:t>
                      </a:r>
                    </a:p>
                  </a:txBody>
                  <a:tcPr marL="0" marR="0" marT="0" marB="0" anchor="b">
                    <a:lnL>
                      <a:noFill/>
                    </a:lnL>
                    <a:lnR>
                      <a:noFill/>
                    </a:lnR>
                    <a:lnT>
                      <a:noFill/>
                    </a:lnT>
                    <a:lnB>
                      <a:noFill/>
                    </a:lnB>
                  </a:tcPr>
                </a:tc>
                <a:tc>
                  <a:txBody>
                    <a:bodyPr/>
                    <a:lstStyle/>
                    <a:p>
                      <a:pPr algn="r" fontAlgn="b"/>
                      <a:r>
                        <a:rPr lang="sl-SI" sz="700" b="0" i="0" u="none" strike="noStrike" dirty="0">
                          <a:solidFill>
                            <a:srgbClr val="000000"/>
                          </a:solidFill>
                          <a:effectLst/>
                          <a:latin typeface="Arial" panose="020B0604020202020204" pitchFamily="34" charset="0"/>
                        </a:rPr>
                        <a:t>81%</a:t>
                      </a:r>
                    </a:p>
                  </a:txBody>
                  <a:tcPr marL="0" marR="0" marT="0" marB="0" anchor="b">
                    <a:lnL>
                      <a:noFill/>
                    </a:lnL>
                    <a:lnR>
                      <a:noFill/>
                    </a:lnR>
                    <a:lnT>
                      <a:noFill/>
                    </a:lnT>
                    <a:lnB>
                      <a:noFill/>
                    </a:lnB>
                  </a:tcPr>
                </a:tc>
                <a:extLst>
                  <a:ext uri="{0D108BD9-81ED-4DB2-BD59-A6C34878D82A}">
                    <a16:rowId xmlns:a16="http://schemas.microsoft.com/office/drawing/2014/main" val="2406650742"/>
                  </a:ext>
                </a:extLst>
              </a:tr>
              <a:tr h="198104">
                <a:tc>
                  <a:txBody>
                    <a:bodyPr/>
                    <a:lstStyle/>
                    <a:p>
                      <a:pPr algn="l" fontAlgn="b"/>
                      <a:r>
                        <a:rPr lang="sl-SI" sz="7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384,09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259%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571091158"/>
                  </a:ext>
                </a:extLst>
              </a:tr>
              <a:tr h="198104">
                <a:tc>
                  <a:txBody>
                    <a:bodyPr/>
                    <a:lstStyle/>
                    <a:p>
                      <a:pPr algn="l" fontAlgn="b"/>
                      <a:r>
                        <a:rPr lang="sl-SI" sz="700" b="0" i="0" u="none" strike="noStrike">
                          <a:solidFill>
                            <a:srgbClr val="000000"/>
                          </a:solidFill>
                          <a:effectLst/>
                          <a:latin typeface="Arial" panose="020B0604020202020204" pitchFamily="34" charset="0"/>
                        </a:rPr>
                        <a:t>[AT-CZ] Duernrohr 1 - Slavetice 437 [OPP] [AT] / N-1 Slavetice - Durnrohr 2</a:t>
                      </a:r>
                    </a:p>
                  </a:txBody>
                  <a:tcPr marL="5906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34,77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42%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165657822"/>
                  </a:ext>
                </a:extLst>
              </a:tr>
              <a:tr h="198104">
                <a:tc>
                  <a:txBody>
                    <a:bodyPr/>
                    <a:lstStyle/>
                    <a:p>
                      <a:pPr algn="l" fontAlgn="b"/>
                      <a:r>
                        <a:rPr lang="sl-SI" sz="700" b="0" i="0" u="none" strike="noStrike">
                          <a:solidFill>
                            <a:srgbClr val="000000"/>
                          </a:solidFill>
                          <a:effectLst/>
                          <a:latin typeface="Arial" panose="020B0604020202020204" pitchFamily="34" charset="0"/>
                        </a:rPr>
                        <a:t>[HU-AT] Gyor - Neusiedl [OPP] [HU] / N-1 Gyor - Zurndorf</a:t>
                      </a:r>
                    </a:p>
                  </a:txBody>
                  <a:tcPr marL="5906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1,19</a:t>
                      </a:r>
                    </a:p>
                  </a:txBody>
                  <a:tcPr marL="0" marR="0" marT="0" marB="0" anchor="b">
                    <a:lnL>
                      <a:noFill/>
                    </a:lnL>
                    <a:lnR>
                      <a:noFill/>
                    </a:lnR>
                    <a:lnT>
                      <a:noFill/>
                    </a:lnT>
                    <a:lnB>
                      <a:noFill/>
                    </a:lnB>
                  </a:tcPr>
                </a:tc>
                <a:tc>
                  <a:txBody>
                    <a:bodyPr/>
                    <a:lstStyle/>
                    <a:p>
                      <a:pPr algn="r" fontAlgn="b"/>
                      <a:r>
                        <a:rPr lang="sl-SI" sz="700" b="0" i="0" u="none" strike="noStrike" dirty="0">
                          <a:solidFill>
                            <a:srgbClr val="000000"/>
                          </a:solidFill>
                          <a:effectLst/>
                          <a:latin typeface="Arial" panose="020B0604020202020204" pitchFamily="34" charset="0"/>
                        </a:rPr>
                        <a:t>66%</a:t>
                      </a:r>
                    </a:p>
                  </a:txBody>
                  <a:tcPr marL="0" marR="0" marT="0" marB="0" anchor="b">
                    <a:lnL>
                      <a:noFill/>
                    </a:lnL>
                    <a:lnR>
                      <a:noFill/>
                    </a:lnR>
                    <a:lnT>
                      <a:noFill/>
                    </a:lnT>
                    <a:lnB>
                      <a:noFill/>
                    </a:lnB>
                  </a:tcPr>
                </a:tc>
                <a:extLst>
                  <a:ext uri="{0D108BD9-81ED-4DB2-BD59-A6C34878D82A}">
                    <a16:rowId xmlns:a16="http://schemas.microsoft.com/office/drawing/2014/main" val="4035254061"/>
                  </a:ext>
                </a:extLst>
              </a:tr>
              <a:tr h="198104">
                <a:tc>
                  <a:txBody>
                    <a:bodyPr/>
                    <a:lstStyle/>
                    <a:p>
                      <a:pPr algn="l" fontAlgn="b"/>
                      <a:r>
                        <a:rPr lang="sl-SI" sz="700" b="0" i="0" u="none" strike="noStrike">
                          <a:solidFill>
                            <a:srgbClr val="000000"/>
                          </a:solidFill>
                          <a:effectLst/>
                          <a:latin typeface="Arial" panose="020B0604020202020204" pitchFamily="34" charset="0"/>
                        </a:rPr>
                        <a:t>[CZ-SK] Nosovice - Varin [DIR] [SK] / N-1 Sokolnice - Stupava</a:t>
                      </a:r>
                    </a:p>
                  </a:txBody>
                  <a:tcPr marL="5906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384,09</a:t>
                      </a:r>
                    </a:p>
                  </a:txBody>
                  <a:tcPr marL="0" marR="0" marT="0" marB="0" anchor="b">
                    <a:lnL>
                      <a:noFill/>
                    </a:lnL>
                    <a:lnR>
                      <a:noFill/>
                    </a:lnR>
                    <a:lnT>
                      <a:noFill/>
                    </a:lnT>
                    <a:lnB>
                      <a:noFill/>
                    </a:lnB>
                  </a:tcPr>
                </a:tc>
                <a:tc>
                  <a:txBody>
                    <a:bodyPr/>
                    <a:lstStyle/>
                    <a:p>
                      <a:pPr algn="r" fontAlgn="b"/>
                      <a:r>
                        <a:rPr lang="sl-SI" sz="700" b="0" i="0" u="none" strike="noStrike" dirty="0">
                          <a:solidFill>
                            <a:srgbClr val="000000"/>
                          </a:solidFill>
                          <a:effectLst/>
                          <a:latin typeface="Arial" panose="020B0604020202020204" pitchFamily="34" charset="0"/>
                        </a:rPr>
                        <a:t>61%</a:t>
                      </a:r>
                    </a:p>
                  </a:txBody>
                  <a:tcPr marL="0" marR="0" marT="0" marB="0" anchor="b">
                    <a:lnL>
                      <a:noFill/>
                    </a:lnL>
                    <a:lnR>
                      <a:noFill/>
                    </a:lnR>
                    <a:lnT>
                      <a:noFill/>
                    </a:lnT>
                    <a:lnB>
                      <a:noFill/>
                    </a:lnB>
                  </a:tcPr>
                </a:tc>
                <a:extLst>
                  <a:ext uri="{0D108BD9-81ED-4DB2-BD59-A6C34878D82A}">
                    <a16:rowId xmlns:a16="http://schemas.microsoft.com/office/drawing/2014/main" val="347089162"/>
                  </a:ext>
                </a:extLst>
              </a:tr>
              <a:tr h="198104">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Dobrzen</a:t>
                      </a:r>
                    </a:p>
                  </a:txBody>
                  <a:tcPr marL="5906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152,44</a:t>
                      </a:r>
                    </a:p>
                  </a:txBody>
                  <a:tcPr marL="0" marR="0" marT="0" marB="0" anchor="b">
                    <a:lnL>
                      <a:noFill/>
                    </a:lnL>
                    <a:lnR>
                      <a:noFill/>
                    </a:lnR>
                    <a:lnT>
                      <a:noFill/>
                    </a:lnT>
                    <a:lnB>
                      <a:noFill/>
                    </a:lnB>
                  </a:tcPr>
                </a:tc>
                <a:tc>
                  <a:txBody>
                    <a:bodyPr/>
                    <a:lstStyle/>
                    <a:p>
                      <a:pPr algn="r" fontAlgn="b"/>
                      <a:r>
                        <a:rPr lang="sl-SI" sz="700" b="0" i="0" u="none" strike="noStrike" dirty="0">
                          <a:solidFill>
                            <a:srgbClr val="000000"/>
                          </a:solidFill>
                          <a:effectLst/>
                          <a:latin typeface="Arial" panose="020B0604020202020204" pitchFamily="34" charset="0"/>
                        </a:rPr>
                        <a:t>17%</a:t>
                      </a:r>
                    </a:p>
                  </a:txBody>
                  <a:tcPr marL="0" marR="0" marT="0" marB="0" anchor="b">
                    <a:lnL>
                      <a:noFill/>
                    </a:lnL>
                    <a:lnR>
                      <a:noFill/>
                    </a:lnR>
                    <a:lnT>
                      <a:noFill/>
                    </a:lnT>
                    <a:lnB>
                      <a:noFill/>
                    </a:lnB>
                  </a:tcPr>
                </a:tc>
                <a:extLst>
                  <a:ext uri="{0D108BD9-81ED-4DB2-BD59-A6C34878D82A}">
                    <a16:rowId xmlns:a16="http://schemas.microsoft.com/office/drawing/2014/main" val="4247711100"/>
                  </a:ext>
                </a:extLst>
              </a:tr>
              <a:tr h="198104">
                <a:tc>
                  <a:txBody>
                    <a:bodyPr/>
                    <a:lstStyle/>
                    <a:p>
                      <a:pPr algn="l" fontAlgn="b"/>
                      <a:r>
                        <a:rPr lang="sl-SI" sz="700" b="0" i="0" u="none" strike="noStrike">
                          <a:solidFill>
                            <a:srgbClr val="000000"/>
                          </a:solidFill>
                          <a:effectLst/>
                          <a:latin typeface="Arial" panose="020B0604020202020204" pitchFamily="34" charset="0"/>
                        </a:rPr>
                        <a:t>[SK-UA] V.Kapusany - Mukachevo (WPS) [DIR] [SK] / N-1 R.Sobota - Sajoivanka</a:t>
                      </a:r>
                    </a:p>
                  </a:txBody>
                  <a:tcPr marL="5906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70,08</a:t>
                      </a:r>
                    </a:p>
                  </a:txBody>
                  <a:tcPr marL="0" marR="0" marT="0" marB="0" anchor="b">
                    <a:lnL>
                      <a:noFill/>
                    </a:lnL>
                    <a:lnR>
                      <a:noFill/>
                    </a:lnR>
                    <a:lnT>
                      <a:noFill/>
                    </a:lnT>
                    <a:lnB>
                      <a:noFill/>
                    </a:lnB>
                  </a:tcPr>
                </a:tc>
                <a:tc>
                  <a:txBody>
                    <a:bodyPr/>
                    <a:lstStyle/>
                    <a:p>
                      <a:pPr algn="r" fontAlgn="b"/>
                      <a:r>
                        <a:rPr lang="sl-SI" sz="700" b="0" i="0" u="none" strike="noStrike" dirty="0">
                          <a:solidFill>
                            <a:srgbClr val="000000"/>
                          </a:solidFill>
                          <a:effectLst/>
                          <a:latin typeface="Arial" panose="020B0604020202020204" pitchFamily="34" charset="0"/>
                        </a:rPr>
                        <a:t>74%</a:t>
                      </a:r>
                    </a:p>
                  </a:txBody>
                  <a:tcPr marL="0" marR="0" marT="0" marB="0" anchor="b">
                    <a:lnL>
                      <a:noFill/>
                    </a:lnL>
                    <a:lnR>
                      <a:noFill/>
                    </a:lnR>
                    <a:lnT>
                      <a:noFill/>
                    </a:lnT>
                    <a:lnB>
                      <a:noFill/>
                    </a:lnB>
                  </a:tcPr>
                </a:tc>
                <a:extLst>
                  <a:ext uri="{0D108BD9-81ED-4DB2-BD59-A6C34878D82A}">
                    <a16:rowId xmlns:a16="http://schemas.microsoft.com/office/drawing/2014/main" val="3688261376"/>
                  </a:ext>
                </a:extLst>
              </a:tr>
            </a:tbl>
          </a:graphicData>
        </a:graphic>
      </p:graphicFrame>
    </p:spTree>
    <p:extLst>
      <p:ext uri="{BB962C8B-B14F-4D97-AF65-F5344CB8AC3E}">
        <p14:creationId xmlns:p14="http://schemas.microsoft.com/office/powerpoint/2010/main" val="2246058009"/>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a:t>
            </a:r>
            <a:r>
              <a:rPr lang="en-US" altLang="hu-HU" sz="1400" dirty="0">
                <a:solidFill>
                  <a:srgbClr val="008000"/>
                </a:solidFill>
              </a:rPr>
              <a:t>1003 (part V)</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3" name="Table 2">
            <a:extLst>
              <a:ext uri="{FF2B5EF4-FFF2-40B4-BE49-F238E27FC236}">
                <a16:creationId xmlns:a16="http://schemas.microsoft.com/office/drawing/2014/main" id="{92CA5612-20D3-4B0F-ACAA-A1ECFCD1E6BC}"/>
              </a:ext>
            </a:extLst>
          </p:cNvPr>
          <p:cNvGraphicFramePr>
            <a:graphicFrameLocks noGrp="1"/>
          </p:cNvGraphicFramePr>
          <p:nvPr>
            <p:extLst>
              <p:ext uri="{D42A27DB-BD31-4B8C-83A1-F6EECF244321}">
                <p14:modId xmlns:p14="http://schemas.microsoft.com/office/powerpoint/2010/main" val="4101201492"/>
              </p:ext>
            </p:extLst>
          </p:nvPr>
        </p:nvGraphicFramePr>
        <p:xfrm>
          <a:off x="744794" y="1064751"/>
          <a:ext cx="6975987" cy="4613382"/>
        </p:xfrm>
        <a:graphic>
          <a:graphicData uri="http://schemas.openxmlformats.org/drawingml/2006/table">
            <a:tbl>
              <a:tblPr/>
              <a:tblGrid>
                <a:gridCol w="5405647">
                  <a:extLst>
                    <a:ext uri="{9D8B030D-6E8A-4147-A177-3AD203B41FA5}">
                      <a16:colId xmlns:a16="http://schemas.microsoft.com/office/drawing/2014/main" val="246655281"/>
                    </a:ext>
                  </a:extLst>
                </a:gridCol>
                <a:gridCol w="1159511">
                  <a:extLst>
                    <a:ext uri="{9D8B030D-6E8A-4147-A177-3AD203B41FA5}">
                      <a16:colId xmlns:a16="http://schemas.microsoft.com/office/drawing/2014/main" val="4169584462"/>
                    </a:ext>
                  </a:extLst>
                </a:gridCol>
                <a:gridCol w="410829">
                  <a:extLst>
                    <a:ext uri="{9D8B030D-6E8A-4147-A177-3AD203B41FA5}">
                      <a16:colId xmlns:a16="http://schemas.microsoft.com/office/drawing/2014/main" val="2185494009"/>
                    </a:ext>
                  </a:extLst>
                </a:gridCol>
              </a:tblGrid>
              <a:tr h="170866">
                <a:tc>
                  <a:txBody>
                    <a:bodyPr/>
                    <a:lstStyle/>
                    <a:p>
                      <a:pPr algn="l" fontAlgn="b"/>
                      <a:r>
                        <a:rPr lang="sl-SI" sz="700" b="1" i="0" u="none" strike="noStrike" dirty="0">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477,02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171%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646106271"/>
                  </a:ext>
                </a:extLst>
              </a:tr>
              <a:tr h="170866">
                <a:tc>
                  <a:txBody>
                    <a:bodyPr/>
                    <a:lstStyle/>
                    <a:p>
                      <a:pPr algn="l" fontAlgn="b"/>
                      <a:r>
                        <a:rPr lang="sl-SI" sz="700" b="0" i="0" u="none" strike="noStrike" dirty="0">
                          <a:solidFill>
                            <a:srgbClr val="000000"/>
                          </a:solidFill>
                          <a:effectLst/>
                          <a:latin typeface="Arial" panose="020B0604020202020204" pitchFamily="34" charset="0"/>
                        </a:rPr>
                        <a:t>[CZ-SK] Nosovice - Varin [DIR] [CZ] / N-1 Sokolnice - Stupava</a:t>
                      </a:r>
                    </a:p>
                  </a:txBody>
                  <a:tcPr marL="5906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477,02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861119131"/>
                  </a:ext>
                </a:extLst>
              </a:tr>
              <a:tr h="170866">
                <a:tc>
                  <a:txBody>
                    <a:bodyPr/>
                    <a:lstStyle/>
                    <a:p>
                      <a:pPr algn="l" fontAlgn="b"/>
                      <a:r>
                        <a:rPr lang="sl-SI" sz="700" b="0" i="0" u="none" strike="noStrike" dirty="0">
                          <a:solidFill>
                            <a:srgbClr val="000000"/>
                          </a:solidFill>
                          <a:effectLst/>
                          <a:latin typeface="Arial" panose="020B0604020202020204" pitchFamily="34" charset="0"/>
                        </a:rPr>
                        <a:t>[SI-AT] 220 kV Podlog - Obersielach [OPP] [SI] / N-1 Maribor-Kainachtal 1</a:t>
                      </a:r>
                    </a:p>
                  </a:txBody>
                  <a:tcPr marL="5906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181,66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49%</a:t>
                      </a:r>
                    </a:p>
                  </a:txBody>
                  <a:tcPr marL="0" marR="0" marT="0" marB="0" anchor="b">
                    <a:lnL>
                      <a:noFill/>
                    </a:lnL>
                    <a:lnR>
                      <a:noFill/>
                    </a:lnR>
                    <a:lnT>
                      <a:noFill/>
                    </a:lnT>
                    <a:lnB>
                      <a:noFill/>
                    </a:lnB>
                  </a:tcPr>
                </a:tc>
                <a:extLst>
                  <a:ext uri="{0D108BD9-81ED-4DB2-BD59-A6C34878D82A}">
                    <a16:rowId xmlns:a16="http://schemas.microsoft.com/office/drawing/2014/main" val="2797822725"/>
                  </a:ext>
                </a:extLst>
              </a:tr>
              <a:tr h="170866">
                <a:tc>
                  <a:txBody>
                    <a:bodyPr/>
                    <a:lstStyle/>
                    <a:p>
                      <a:pPr algn="l" fontAlgn="b"/>
                      <a:r>
                        <a:rPr lang="sl-SI" sz="700" b="0" i="0" u="none" strike="noStrike" dirty="0">
                          <a:solidFill>
                            <a:srgbClr val="000000"/>
                          </a:solidFill>
                          <a:effectLst/>
                          <a:latin typeface="Arial" panose="020B0604020202020204" pitchFamily="34" charset="0"/>
                        </a:rPr>
                        <a:t>[NL-D2] Meeden-Diele  380 Z [OPP] [NL] / N-1 Diele - Meeden WEISS/W</a:t>
                      </a:r>
                    </a:p>
                  </a:txBody>
                  <a:tcPr marL="5906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22,46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tcPr>
                </a:tc>
                <a:extLst>
                  <a:ext uri="{0D108BD9-81ED-4DB2-BD59-A6C34878D82A}">
                    <a16:rowId xmlns:a16="http://schemas.microsoft.com/office/drawing/2014/main" val="2750365599"/>
                  </a:ext>
                </a:extLst>
              </a:tr>
              <a:tr h="170866">
                <a:tc>
                  <a:txBody>
                    <a:bodyPr/>
                    <a:lstStyle/>
                    <a:p>
                      <a:pPr algn="l" fontAlgn="b"/>
                      <a:r>
                        <a:rPr lang="sl-SI" sz="700" b="0" i="0" u="none" strike="noStrike" dirty="0">
                          <a:solidFill>
                            <a:srgbClr val="000000"/>
                          </a:solidFill>
                          <a:effectLst/>
                          <a:latin typeface="Arial" panose="020B0604020202020204" pitchFamily="34" charset="0"/>
                        </a:rPr>
                        <a:t>[CZ-PL] Wielopole - Nosovice [DIR] [PL] / N-1 Albrechtice - Dobrzen</a:t>
                      </a:r>
                    </a:p>
                  </a:txBody>
                  <a:tcPr marL="5906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137,64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2109516194"/>
                  </a:ext>
                </a:extLst>
              </a:tr>
              <a:tr h="170866">
                <a:tc>
                  <a:txBody>
                    <a:bodyPr/>
                    <a:lstStyle/>
                    <a:p>
                      <a:pPr algn="l" fontAlgn="b"/>
                      <a:r>
                        <a:rPr lang="sl-SI" sz="700" b="1" i="0" u="none" strike="noStrike" dirty="0">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433,33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157%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816750680"/>
                  </a:ext>
                </a:extLst>
              </a:tr>
              <a:tr h="170866">
                <a:tc>
                  <a:txBody>
                    <a:bodyPr/>
                    <a:lstStyle/>
                    <a:p>
                      <a:pPr algn="l" fontAlgn="b"/>
                      <a:r>
                        <a:rPr lang="sl-SI" sz="700" b="0" i="0" u="none" strike="noStrike" dirty="0">
                          <a:solidFill>
                            <a:srgbClr val="000000"/>
                          </a:solidFill>
                          <a:effectLst/>
                          <a:latin typeface="Arial" panose="020B0604020202020204" pitchFamily="34" charset="0"/>
                        </a:rPr>
                        <a:t>[CZ-SK] Nosovice - Varin [DIR] [SK] / N-1 Sokolnice - Stupava</a:t>
                      </a:r>
                    </a:p>
                  </a:txBody>
                  <a:tcPr marL="5906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433,33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105501713"/>
                  </a:ext>
                </a:extLst>
              </a:tr>
              <a:tr h="170866">
                <a:tc>
                  <a:txBody>
                    <a:bodyPr/>
                    <a:lstStyle/>
                    <a:p>
                      <a:pPr algn="l" fontAlgn="b"/>
                      <a:r>
                        <a:rPr lang="sl-SI" sz="700" b="0" i="0" u="none" strike="noStrike" dirty="0">
                          <a:solidFill>
                            <a:srgbClr val="000000"/>
                          </a:solidFill>
                          <a:effectLst/>
                          <a:latin typeface="Arial" panose="020B0604020202020204" pitchFamily="34" charset="0"/>
                        </a:rPr>
                        <a:t>[CZ-PL] Wielopole - Nosovice [DIR] [PL] / N-1 Albrechtice - Dobrzen</a:t>
                      </a:r>
                    </a:p>
                  </a:txBody>
                  <a:tcPr marL="5906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113,89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3074544631"/>
                  </a:ext>
                </a:extLst>
              </a:tr>
              <a:tr h="170866">
                <a:tc>
                  <a:txBody>
                    <a:bodyPr/>
                    <a:lstStyle/>
                    <a:p>
                      <a:pPr algn="l" fontAlgn="b"/>
                      <a:r>
                        <a:rPr lang="sl-SI" sz="700" b="0" i="0" u="none" strike="noStrike" dirty="0">
                          <a:solidFill>
                            <a:srgbClr val="000000"/>
                          </a:solidFill>
                          <a:effectLst/>
                          <a:latin typeface="Arial" panose="020B0604020202020204" pitchFamily="34" charset="0"/>
                        </a:rPr>
                        <a:t>[SK-UA] V.Kapusany - Mukachevo (WPS) [DIR] [SK] / N-1 R.Sobota - Sajoivanka</a:t>
                      </a:r>
                    </a:p>
                  </a:txBody>
                  <a:tcPr marL="5906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78,2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70%</a:t>
                      </a:r>
                    </a:p>
                  </a:txBody>
                  <a:tcPr marL="0" marR="0" marT="0" marB="0" anchor="b">
                    <a:lnL>
                      <a:noFill/>
                    </a:lnL>
                    <a:lnR>
                      <a:noFill/>
                    </a:lnR>
                    <a:lnT>
                      <a:noFill/>
                    </a:lnT>
                    <a:lnB>
                      <a:noFill/>
                    </a:lnB>
                  </a:tcPr>
                </a:tc>
                <a:extLst>
                  <a:ext uri="{0D108BD9-81ED-4DB2-BD59-A6C34878D82A}">
                    <a16:rowId xmlns:a16="http://schemas.microsoft.com/office/drawing/2014/main" val="1331163936"/>
                  </a:ext>
                </a:extLst>
              </a:tr>
              <a:tr h="170866">
                <a:tc>
                  <a:txBody>
                    <a:bodyPr/>
                    <a:lstStyle/>
                    <a:p>
                      <a:pPr algn="l" fontAlgn="b"/>
                      <a:r>
                        <a:rPr lang="sl-SI" sz="700" b="1" i="0" u="none" strike="noStrike" dirty="0">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419,47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253%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817055237"/>
                  </a:ext>
                </a:extLst>
              </a:tr>
              <a:tr h="170866">
                <a:tc>
                  <a:txBody>
                    <a:bodyPr/>
                    <a:lstStyle/>
                    <a:p>
                      <a:pPr algn="l" fontAlgn="b"/>
                      <a:r>
                        <a:rPr lang="sl-SI" sz="700" b="0" i="0" u="none" strike="noStrike" dirty="0">
                          <a:solidFill>
                            <a:srgbClr val="000000"/>
                          </a:solidFill>
                          <a:effectLst/>
                          <a:latin typeface="Arial" panose="020B0604020202020204" pitchFamily="34" charset="0"/>
                        </a:rPr>
                        <a:t>[SI-AT] 220 kV Podlog - Obersielach [OPP] [SI] / N-1 Maribor-Kainachtal 1</a:t>
                      </a:r>
                    </a:p>
                  </a:txBody>
                  <a:tcPr marL="5906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23,83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62818830"/>
                  </a:ext>
                </a:extLst>
              </a:tr>
              <a:tr h="170866">
                <a:tc>
                  <a:txBody>
                    <a:bodyPr/>
                    <a:lstStyle/>
                    <a:p>
                      <a:pPr algn="l" fontAlgn="b"/>
                      <a:r>
                        <a:rPr lang="sl-SI" sz="700" b="0" i="0" u="none" strike="noStrike" dirty="0">
                          <a:solidFill>
                            <a:srgbClr val="000000"/>
                          </a:solidFill>
                          <a:effectLst/>
                          <a:latin typeface="Arial" panose="020B0604020202020204" pitchFamily="34" charset="0"/>
                        </a:rPr>
                        <a:t>[CZ-SK] Nosovice - Varin [DIR] [SK] / N-1 Sokolnice - Stupava</a:t>
                      </a:r>
                    </a:p>
                  </a:txBody>
                  <a:tcPr marL="5906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419,47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60%</a:t>
                      </a:r>
                    </a:p>
                  </a:txBody>
                  <a:tcPr marL="0" marR="0" marT="0" marB="0" anchor="b">
                    <a:lnL>
                      <a:noFill/>
                    </a:lnL>
                    <a:lnR>
                      <a:noFill/>
                    </a:lnR>
                    <a:lnT>
                      <a:noFill/>
                    </a:lnT>
                    <a:lnB>
                      <a:noFill/>
                    </a:lnB>
                  </a:tcPr>
                </a:tc>
                <a:extLst>
                  <a:ext uri="{0D108BD9-81ED-4DB2-BD59-A6C34878D82A}">
                    <a16:rowId xmlns:a16="http://schemas.microsoft.com/office/drawing/2014/main" val="758703507"/>
                  </a:ext>
                </a:extLst>
              </a:tr>
              <a:tr h="170866">
                <a:tc>
                  <a:txBody>
                    <a:bodyPr/>
                    <a:lstStyle/>
                    <a:p>
                      <a:pPr algn="l" fontAlgn="b"/>
                      <a:r>
                        <a:rPr lang="sl-SI" sz="700" b="0" i="0" u="none" strike="noStrike" dirty="0">
                          <a:solidFill>
                            <a:srgbClr val="000000"/>
                          </a:solidFill>
                          <a:effectLst/>
                          <a:latin typeface="Arial" panose="020B0604020202020204" pitchFamily="34" charset="0"/>
                        </a:rPr>
                        <a:t>[CZ-PL] Wielopole - Nosovice [DIR] [PL] / N-1 Albrechtice - Dobrzen</a:t>
                      </a:r>
                    </a:p>
                  </a:txBody>
                  <a:tcPr marL="59068" marR="0" marT="0" marB="0" anchor="b">
                    <a:lnL>
                      <a:noFill/>
                    </a:lnL>
                    <a:lnR>
                      <a:noFill/>
                    </a:lnR>
                    <a:lnT>
                      <a:noFill/>
                    </a:lnT>
                    <a:lnB>
                      <a:noFill/>
                    </a:lnB>
                  </a:tcPr>
                </a:tc>
                <a:tc>
                  <a:txBody>
                    <a:bodyPr/>
                    <a:lstStyle/>
                    <a:p>
                      <a:pPr algn="r" fontAlgn="b"/>
                      <a:r>
                        <a:rPr lang="sl-SI" sz="700" b="0" i="0" u="none" strike="noStrike" dirty="0">
                          <a:solidFill>
                            <a:srgbClr val="000000"/>
                          </a:solidFill>
                          <a:effectLst/>
                          <a:latin typeface="Arial" panose="020B0604020202020204" pitchFamily="34" charset="0"/>
                        </a:rPr>
                        <a:t>105,99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1390770112"/>
                  </a:ext>
                </a:extLst>
              </a:tr>
              <a:tr h="170866">
                <a:tc>
                  <a:txBody>
                    <a:bodyPr/>
                    <a:lstStyle/>
                    <a:p>
                      <a:pPr algn="l" fontAlgn="b"/>
                      <a:r>
                        <a:rPr lang="en-US" sz="700" b="0" i="0" u="none" strike="noStrike" dirty="0">
                          <a:solidFill>
                            <a:srgbClr val="000000"/>
                          </a:solidFill>
                          <a:effectLst/>
                          <a:latin typeface="Arial" panose="020B0604020202020204" pitchFamily="34" charset="0"/>
                        </a:rPr>
                        <a:t>[BE-BE] Achene - Gramme 380.10 [OPP] / N-1 </a:t>
                      </a:r>
                      <a:r>
                        <a:rPr lang="en-US" sz="700" b="0" i="0" u="none" strike="noStrike" dirty="0" err="1">
                          <a:solidFill>
                            <a:srgbClr val="000000"/>
                          </a:solidFill>
                          <a:effectLst/>
                          <a:latin typeface="Arial" panose="020B0604020202020204" pitchFamily="34" charset="0"/>
                        </a:rPr>
                        <a:t>Avelgem</a:t>
                      </a:r>
                      <a:r>
                        <a:rPr lang="en-US" sz="700" b="0" i="0" u="none" strike="noStrike" dirty="0">
                          <a:solidFill>
                            <a:srgbClr val="000000"/>
                          </a:solidFill>
                          <a:effectLst/>
                          <a:latin typeface="Arial" panose="020B0604020202020204" pitchFamily="34" charset="0"/>
                        </a:rPr>
                        <a:t> - </a:t>
                      </a:r>
                      <a:r>
                        <a:rPr lang="en-US" sz="700" b="0" i="0" u="none" strike="noStrike" dirty="0" err="1">
                          <a:solidFill>
                            <a:srgbClr val="000000"/>
                          </a:solidFill>
                          <a:effectLst/>
                          <a:latin typeface="Arial" panose="020B0604020202020204" pitchFamily="34" charset="0"/>
                        </a:rPr>
                        <a:t>Avelin</a:t>
                      </a:r>
                      <a:r>
                        <a:rPr lang="en-US" sz="700" b="0" i="0" u="none" strike="noStrike" dirty="0">
                          <a:solidFill>
                            <a:srgbClr val="000000"/>
                          </a:solidFill>
                          <a:effectLst/>
                          <a:latin typeface="Arial" panose="020B0604020202020204" pitchFamily="34" charset="0"/>
                        </a:rPr>
                        <a:t> 380.80</a:t>
                      </a:r>
                    </a:p>
                  </a:txBody>
                  <a:tcPr marL="59068" marR="0" marT="0" marB="0" anchor="b">
                    <a:lnL>
                      <a:noFill/>
                    </a:lnL>
                    <a:lnR>
                      <a:noFill/>
                    </a:lnR>
                    <a:lnT>
                      <a:noFill/>
                    </a:lnT>
                    <a:lnB>
                      <a:noFill/>
                    </a:lnB>
                  </a:tcPr>
                </a:tc>
                <a:tc>
                  <a:txBody>
                    <a:bodyPr/>
                    <a:lstStyle/>
                    <a:p>
                      <a:pPr algn="r" fontAlgn="b"/>
                      <a:r>
                        <a:rPr lang="sl-SI" sz="700" b="0" i="0" u="none" strike="noStrike" dirty="0">
                          <a:solidFill>
                            <a:srgbClr val="000000"/>
                          </a:solidFill>
                          <a:effectLst/>
                          <a:latin typeface="Arial" panose="020B0604020202020204" pitchFamily="34" charset="0"/>
                        </a:rPr>
                        <a:t>7,45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73%</a:t>
                      </a:r>
                    </a:p>
                  </a:txBody>
                  <a:tcPr marL="0" marR="0" marT="0" marB="0" anchor="b">
                    <a:lnL>
                      <a:noFill/>
                    </a:lnL>
                    <a:lnR>
                      <a:noFill/>
                    </a:lnR>
                    <a:lnT>
                      <a:noFill/>
                    </a:lnT>
                    <a:lnB>
                      <a:noFill/>
                    </a:lnB>
                  </a:tcPr>
                </a:tc>
                <a:extLst>
                  <a:ext uri="{0D108BD9-81ED-4DB2-BD59-A6C34878D82A}">
                    <a16:rowId xmlns:a16="http://schemas.microsoft.com/office/drawing/2014/main" val="2565294196"/>
                  </a:ext>
                </a:extLst>
              </a:tr>
              <a:tr h="170866">
                <a:tc>
                  <a:txBody>
                    <a:bodyPr/>
                    <a:lstStyle/>
                    <a:p>
                      <a:pPr algn="l" fontAlgn="b"/>
                      <a:r>
                        <a:rPr lang="sl-SI" sz="700" b="0" i="0" u="none" strike="noStrike">
                          <a:solidFill>
                            <a:srgbClr val="000000"/>
                          </a:solidFill>
                          <a:effectLst/>
                          <a:latin typeface="Arial" panose="020B0604020202020204" pitchFamily="34" charset="0"/>
                        </a:rPr>
                        <a:t>[SI-SI] 400kV Cirkovce - Maribor 1 [OPP] / N-1 Maribor-Cirkovce 2</a:t>
                      </a:r>
                    </a:p>
                  </a:txBody>
                  <a:tcPr marL="59068" marR="0" marT="0" marB="0" anchor="b">
                    <a:lnL>
                      <a:noFill/>
                    </a:lnL>
                    <a:lnR>
                      <a:noFill/>
                    </a:lnR>
                    <a:lnT>
                      <a:noFill/>
                    </a:lnT>
                    <a:lnB>
                      <a:noFill/>
                    </a:lnB>
                  </a:tcPr>
                </a:tc>
                <a:tc>
                  <a:txBody>
                    <a:bodyPr/>
                    <a:lstStyle/>
                    <a:p>
                      <a:pPr algn="r" fontAlgn="b"/>
                      <a:r>
                        <a:rPr lang="sl-SI" sz="700" b="0" i="0" u="none" strike="noStrike" dirty="0">
                          <a:solidFill>
                            <a:srgbClr val="000000"/>
                          </a:solidFill>
                          <a:effectLst/>
                          <a:latin typeface="Arial" panose="020B0604020202020204" pitchFamily="34" charset="0"/>
                        </a:rPr>
                        <a:t>38,8</a:t>
                      </a:r>
                    </a:p>
                  </a:txBody>
                  <a:tcPr marL="0" marR="0" marT="0" marB="0" anchor="b">
                    <a:lnL>
                      <a:noFill/>
                    </a:lnL>
                    <a:lnR>
                      <a:noFill/>
                    </a:lnR>
                    <a:lnT>
                      <a:noFill/>
                    </a:lnT>
                    <a:lnB>
                      <a:noFill/>
                    </a:lnB>
                  </a:tcPr>
                </a:tc>
                <a:tc>
                  <a:txBody>
                    <a:bodyPr/>
                    <a:lstStyle/>
                    <a:p>
                      <a:pPr algn="r" fontAlgn="b"/>
                      <a:r>
                        <a:rPr lang="sl-SI" sz="700" b="0" i="0" u="none" strike="noStrike" dirty="0">
                          <a:solidFill>
                            <a:srgbClr val="000000"/>
                          </a:solidFill>
                          <a:effectLst/>
                          <a:latin typeface="Arial" panose="020B0604020202020204" pitchFamily="34" charset="0"/>
                        </a:rPr>
                        <a:t>37%</a:t>
                      </a:r>
                    </a:p>
                  </a:txBody>
                  <a:tcPr marL="0" marR="0" marT="0" marB="0" anchor="b">
                    <a:lnL>
                      <a:noFill/>
                    </a:lnL>
                    <a:lnR>
                      <a:noFill/>
                    </a:lnR>
                    <a:lnT>
                      <a:noFill/>
                    </a:lnT>
                    <a:lnB>
                      <a:noFill/>
                    </a:lnB>
                  </a:tcPr>
                </a:tc>
                <a:extLst>
                  <a:ext uri="{0D108BD9-81ED-4DB2-BD59-A6C34878D82A}">
                    <a16:rowId xmlns:a16="http://schemas.microsoft.com/office/drawing/2014/main" val="2763605754"/>
                  </a:ext>
                </a:extLst>
              </a:tr>
              <a:tr h="170866">
                <a:tc>
                  <a:txBody>
                    <a:bodyPr/>
                    <a:lstStyle/>
                    <a:p>
                      <a:pPr algn="l" fontAlgn="b"/>
                      <a:r>
                        <a:rPr lang="sl-SI" sz="7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dirty="0">
                          <a:solidFill>
                            <a:srgbClr val="000000"/>
                          </a:solidFill>
                          <a:effectLst/>
                          <a:latin typeface="Arial" panose="020B0604020202020204" pitchFamily="34" charset="0"/>
                        </a:rPr>
                        <a:t>352,9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196%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920415180"/>
                  </a:ext>
                </a:extLst>
              </a:tr>
              <a:tr h="170866">
                <a:tc>
                  <a:txBody>
                    <a:bodyPr/>
                    <a:lstStyle/>
                    <a:p>
                      <a:pPr algn="l" fontAlgn="b"/>
                      <a:r>
                        <a:rPr lang="sl-SI" sz="700" b="0" i="0" u="none" strike="noStrike">
                          <a:solidFill>
                            <a:srgbClr val="000000"/>
                          </a:solidFill>
                          <a:effectLst/>
                          <a:latin typeface="Arial" panose="020B0604020202020204" pitchFamily="34" charset="0"/>
                        </a:rPr>
                        <a:t>[D7-D2] Urberach - Grosskrotzenburg [OPP] [D2] / N-1 Dettingen - Grosskrotzenburg UMAIN S1</a:t>
                      </a:r>
                    </a:p>
                  </a:txBody>
                  <a:tcPr marL="5906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50,47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dirty="0">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18320096"/>
                  </a:ext>
                </a:extLst>
              </a:tr>
              <a:tr h="170866">
                <a:tc>
                  <a:txBody>
                    <a:bodyPr/>
                    <a:lstStyle/>
                    <a:p>
                      <a:pPr algn="l" fontAlgn="b"/>
                      <a:r>
                        <a:rPr lang="sl-SI" sz="700" b="0" i="0" u="none" strike="noStrike" dirty="0">
                          <a:solidFill>
                            <a:srgbClr val="000000"/>
                          </a:solidFill>
                          <a:effectLst/>
                          <a:latin typeface="Arial" panose="020B0604020202020204" pitchFamily="34" charset="0"/>
                        </a:rPr>
                        <a:t>[CZ-SK] Nosovice - Varin [DIR] [SK] / N-1 Sokolnice - Stupava</a:t>
                      </a:r>
                    </a:p>
                  </a:txBody>
                  <a:tcPr marL="5906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352,9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64%</a:t>
                      </a:r>
                    </a:p>
                  </a:txBody>
                  <a:tcPr marL="0" marR="0" marT="0" marB="0" anchor="b">
                    <a:lnL>
                      <a:noFill/>
                    </a:lnL>
                    <a:lnR>
                      <a:noFill/>
                    </a:lnR>
                    <a:lnT>
                      <a:noFill/>
                    </a:lnT>
                    <a:lnB>
                      <a:noFill/>
                    </a:lnB>
                  </a:tcPr>
                </a:tc>
                <a:extLst>
                  <a:ext uri="{0D108BD9-81ED-4DB2-BD59-A6C34878D82A}">
                    <a16:rowId xmlns:a16="http://schemas.microsoft.com/office/drawing/2014/main" val="2731981574"/>
                  </a:ext>
                </a:extLst>
              </a:tr>
              <a:tr h="170866">
                <a:tc>
                  <a:txBody>
                    <a:bodyPr/>
                    <a:lstStyle/>
                    <a:p>
                      <a:pPr algn="l" fontAlgn="b"/>
                      <a:r>
                        <a:rPr lang="sl-SI" sz="700" b="0" i="0" u="none" strike="noStrike">
                          <a:solidFill>
                            <a:srgbClr val="000000"/>
                          </a:solidFill>
                          <a:effectLst/>
                          <a:latin typeface="Arial" panose="020B0604020202020204" pitchFamily="34" charset="0"/>
                        </a:rPr>
                        <a:t>[NL-NL] Diemen-Lelystad 380 Z [OPP] / N-1 Boxmeer-Dodewaard 380 Z</a:t>
                      </a:r>
                    </a:p>
                  </a:txBody>
                  <a:tcPr marL="5906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12,41</a:t>
                      </a:r>
                    </a:p>
                  </a:txBody>
                  <a:tcPr marL="0" marR="0" marT="0" marB="0" anchor="b">
                    <a:lnL>
                      <a:noFill/>
                    </a:lnL>
                    <a:lnR>
                      <a:noFill/>
                    </a:lnR>
                    <a:lnT>
                      <a:noFill/>
                    </a:lnT>
                    <a:lnB>
                      <a:noFill/>
                    </a:lnB>
                  </a:tcPr>
                </a:tc>
                <a:tc>
                  <a:txBody>
                    <a:bodyPr/>
                    <a:lstStyle/>
                    <a:p>
                      <a:pPr algn="r" fontAlgn="b"/>
                      <a:r>
                        <a:rPr lang="sl-SI" sz="700" b="0" i="0" u="none" strike="noStrike" dirty="0">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342113827"/>
                  </a:ext>
                </a:extLst>
              </a:tr>
              <a:tr h="170866">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Dobrzen</a:t>
                      </a:r>
                    </a:p>
                  </a:txBody>
                  <a:tcPr marL="5906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76,72</a:t>
                      </a:r>
                    </a:p>
                  </a:txBody>
                  <a:tcPr marL="0" marR="0" marT="0" marB="0" anchor="b">
                    <a:lnL>
                      <a:noFill/>
                    </a:lnL>
                    <a:lnR>
                      <a:noFill/>
                    </a:lnR>
                    <a:lnT>
                      <a:noFill/>
                    </a:lnT>
                    <a:lnB>
                      <a:noFill/>
                    </a:lnB>
                  </a:tcPr>
                </a:tc>
                <a:tc>
                  <a:txBody>
                    <a:bodyPr/>
                    <a:lstStyle/>
                    <a:p>
                      <a:pPr algn="r" fontAlgn="b"/>
                      <a:r>
                        <a:rPr lang="sl-SI" sz="700" b="0" i="0" u="none" strike="noStrike" dirty="0">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2849580530"/>
                  </a:ext>
                </a:extLst>
              </a:tr>
              <a:tr h="170866">
                <a:tc>
                  <a:txBody>
                    <a:bodyPr/>
                    <a:lstStyle/>
                    <a:p>
                      <a:pPr algn="l" fontAlgn="b"/>
                      <a:r>
                        <a:rPr lang="en-US" sz="700" b="0" i="0" u="none" strike="noStrike">
                          <a:solidFill>
                            <a:srgbClr val="000000"/>
                          </a:solidFill>
                          <a:effectLst/>
                          <a:latin typeface="Arial" panose="020B0604020202020204" pitchFamily="34" charset="0"/>
                        </a:rPr>
                        <a:t>[BE-FR] Avelgem - Avelin 380.80 [DIR] [BE] / N-1 Achene - Lonny 380.19</a:t>
                      </a:r>
                    </a:p>
                  </a:txBody>
                  <a:tcPr marL="5906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29,62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64%</a:t>
                      </a:r>
                    </a:p>
                  </a:txBody>
                  <a:tcPr marL="0" marR="0" marT="0" marB="0" anchor="b">
                    <a:lnL>
                      <a:noFill/>
                    </a:lnL>
                    <a:lnR>
                      <a:noFill/>
                    </a:lnR>
                    <a:lnT>
                      <a:noFill/>
                    </a:lnT>
                    <a:lnB>
                      <a:noFill/>
                    </a:lnB>
                  </a:tcPr>
                </a:tc>
                <a:extLst>
                  <a:ext uri="{0D108BD9-81ED-4DB2-BD59-A6C34878D82A}">
                    <a16:rowId xmlns:a16="http://schemas.microsoft.com/office/drawing/2014/main" val="2755644980"/>
                  </a:ext>
                </a:extLst>
              </a:tr>
              <a:tr h="170866">
                <a:tc>
                  <a:txBody>
                    <a:bodyPr/>
                    <a:lstStyle/>
                    <a:p>
                      <a:pPr algn="l" fontAlgn="b"/>
                      <a:r>
                        <a:rPr lang="sl-SI" sz="700" b="1" i="0" u="none" strike="noStrike" dirty="0">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357,89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dirty="0">
                          <a:solidFill>
                            <a:srgbClr val="000000"/>
                          </a:solidFill>
                          <a:effectLst/>
                          <a:latin typeface="Arial" panose="020B0604020202020204" pitchFamily="34" charset="0"/>
                        </a:rPr>
                        <a:t>180%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895777676"/>
                  </a:ext>
                </a:extLst>
              </a:tr>
              <a:tr h="170866">
                <a:tc>
                  <a:txBody>
                    <a:bodyPr/>
                    <a:lstStyle/>
                    <a:p>
                      <a:pPr algn="l" fontAlgn="b"/>
                      <a:r>
                        <a:rPr lang="sl-SI" sz="700" b="0" i="0" u="none" strike="noStrike" dirty="0">
                          <a:solidFill>
                            <a:srgbClr val="000000"/>
                          </a:solidFill>
                          <a:effectLst/>
                          <a:latin typeface="Arial" panose="020B0604020202020204" pitchFamily="34" charset="0"/>
                        </a:rPr>
                        <a:t>[D7-D2] Urberach - Grosskrotzenburg [OPP] [D2] / N-1 Dettingen - Grosskrotzenburg UMAIN S1</a:t>
                      </a:r>
                    </a:p>
                  </a:txBody>
                  <a:tcPr marL="5906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357,89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dirty="0">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183215827"/>
                  </a:ext>
                </a:extLst>
              </a:tr>
              <a:tr h="170866">
                <a:tc>
                  <a:txBody>
                    <a:bodyPr/>
                    <a:lstStyle/>
                    <a:p>
                      <a:pPr algn="l" fontAlgn="b"/>
                      <a:r>
                        <a:rPr lang="sl-SI" sz="700" b="0" i="0" u="none" strike="noStrike" dirty="0">
                          <a:solidFill>
                            <a:srgbClr val="000000"/>
                          </a:solidFill>
                          <a:effectLst/>
                          <a:latin typeface="Arial" panose="020B0604020202020204" pitchFamily="34" charset="0"/>
                        </a:rPr>
                        <a:t>[CZ-SK] Nosovice - Varin [DIR] [SK] / N-1 Sokolnice - Stupava</a:t>
                      </a:r>
                    </a:p>
                  </a:txBody>
                  <a:tcPr marL="5906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269,01</a:t>
                      </a:r>
                    </a:p>
                  </a:txBody>
                  <a:tcPr marL="0" marR="0" marT="0" marB="0" anchor="b">
                    <a:lnL>
                      <a:noFill/>
                    </a:lnL>
                    <a:lnR>
                      <a:noFill/>
                    </a:lnR>
                    <a:lnT>
                      <a:noFill/>
                    </a:lnT>
                    <a:lnB>
                      <a:noFill/>
                    </a:lnB>
                  </a:tcPr>
                </a:tc>
                <a:tc>
                  <a:txBody>
                    <a:bodyPr/>
                    <a:lstStyle/>
                    <a:p>
                      <a:pPr algn="r" fontAlgn="b"/>
                      <a:r>
                        <a:rPr lang="sl-SI" sz="700" b="0" i="0" u="none" strike="noStrike" dirty="0">
                          <a:solidFill>
                            <a:srgbClr val="000000"/>
                          </a:solidFill>
                          <a:effectLst/>
                          <a:latin typeface="Arial" panose="020B0604020202020204" pitchFamily="34" charset="0"/>
                        </a:rPr>
                        <a:t>67%</a:t>
                      </a:r>
                    </a:p>
                  </a:txBody>
                  <a:tcPr marL="0" marR="0" marT="0" marB="0" anchor="b">
                    <a:lnL>
                      <a:noFill/>
                    </a:lnL>
                    <a:lnR>
                      <a:noFill/>
                    </a:lnR>
                    <a:lnT>
                      <a:noFill/>
                    </a:lnT>
                    <a:lnB>
                      <a:noFill/>
                    </a:lnB>
                  </a:tcPr>
                </a:tc>
                <a:extLst>
                  <a:ext uri="{0D108BD9-81ED-4DB2-BD59-A6C34878D82A}">
                    <a16:rowId xmlns:a16="http://schemas.microsoft.com/office/drawing/2014/main" val="3061469697"/>
                  </a:ext>
                </a:extLst>
              </a:tr>
              <a:tr h="170866">
                <a:tc>
                  <a:txBody>
                    <a:bodyPr/>
                    <a:lstStyle/>
                    <a:p>
                      <a:pPr algn="l" fontAlgn="b"/>
                      <a:r>
                        <a:rPr lang="sl-SI" sz="700" b="0" i="0" u="none" strike="noStrike">
                          <a:solidFill>
                            <a:srgbClr val="000000"/>
                          </a:solidFill>
                          <a:effectLst/>
                          <a:latin typeface="Arial" panose="020B0604020202020204" pitchFamily="34" charset="0"/>
                        </a:rPr>
                        <a:t>[NL-D2] Meeden-Diele  380 Z [OPP] [NL] / N-1 Diele - Meeden WEISS/W</a:t>
                      </a:r>
                    </a:p>
                  </a:txBody>
                  <a:tcPr marL="59068" marR="0" marT="0" marB="0" anchor="b">
                    <a:lnL>
                      <a:noFill/>
                    </a:lnL>
                    <a:lnR>
                      <a:noFill/>
                    </a:lnR>
                    <a:lnT>
                      <a:noFill/>
                    </a:lnT>
                    <a:lnB>
                      <a:noFill/>
                    </a:lnB>
                  </a:tcPr>
                </a:tc>
                <a:tc>
                  <a:txBody>
                    <a:bodyPr/>
                    <a:lstStyle/>
                    <a:p>
                      <a:pPr algn="r" fontAlgn="b"/>
                      <a:r>
                        <a:rPr lang="sl-SI" sz="700" b="0" i="0" u="none" strike="noStrike" dirty="0">
                          <a:solidFill>
                            <a:srgbClr val="000000"/>
                          </a:solidFill>
                          <a:effectLst/>
                          <a:latin typeface="Arial" panose="020B0604020202020204" pitchFamily="34" charset="0"/>
                        </a:rPr>
                        <a:t>11,73</a:t>
                      </a:r>
                    </a:p>
                  </a:txBody>
                  <a:tcPr marL="0" marR="0" marT="0" marB="0" anchor="b">
                    <a:lnL>
                      <a:noFill/>
                    </a:lnL>
                    <a:lnR>
                      <a:noFill/>
                    </a:lnR>
                    <a:lnT>
                      <a:noFill/>
                    </a:lnT>
                    <a:lnB>
                      <a:noFill/>
                    </a:lnB>
                  </a:tcPr>
                </a:tc>
                <a:tc>
                  <a:txBody>
                    <a:bodyPr/>
                    <a:lstStyle/>
                    <a:p>
                      <a:pPr algn="r" fontAlgn="b"/>
                      <a:r>
                        <a:rPr lang="sl-SI" sz="700" b="0" i="0" u="none" strike="noStrike" dirty="0">
                          <a:solidFill>
                            <a:srgbClr val="000000"/>
                          </a:solidFill>
                          <a:effectLst/>
                          <a:latin typeface="Arial" panose="020B0604020202020204" pitchFamily="34" charset="0"/>
                        </a:rPr>
                        <a:t>23%</a:t>
                      </a:r>
                    </a:p>
                  </a:txBody>
                  <a:tcPr marL="0" marR="0" marT="0" marB="0" anchor="b">
                    <a:lnL>
                      <a:noFill/>
                    </a:lnL>
                    <a:lnR>
                      <a:noFill/>
                    </a:lnR>
                    <a:lnT>
                      <a:noFill/>
                    </a:lnT>
                    <a:lnB>
                      <a:noFill/>
                    </a:lnB>
                  </a:tcPr>
                </a:tc>
                <a:extLst>
                  <a:ext uri="{0D108BD9-81ED-4DB2-BD59-A6C34878D82A}">
                    <a16:rowId xmlns:a16="http://schemas.microsoft.com/office/drawing/2014/main" val="3199705771"/>
                  </a:ext>
                </a:extLst>
              </a:tr>
              <a:tr h="170866">
                <a:tc>
                  <a:txBody>
                    <a:bodyPr/>
                    <a:lstStyle/>
                    <a:p>
                      <a:pPr algn="l" fontAlgn="b"/>
                      <a:r>
                        <a:rPr lang="en-US" sz="700" b="0" i="0" u="none" strike="noStrike">
                          <a:solidFill>
                            <a:srgbClr val="000000"/>
                          </a:solidFill>
                          <a:effectLst/>
                          <a:latin typeface="Arial" panose="020B0604020202020204" pitchFamily="34" charset="0"/>
                        </a:rPr>
                        <a:t>[BE-BE] Achene - Gramme 380.10 [OPP] / N-1 Avelgem - Avelin 380.80</a:t>
                      </a:r>
                    </a:p>
                  </a:txBody>
                  <a:tcPr marL="59068"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0" i="0" u="none" strike="noStrike" dirty="0">
                          <a:solidFill>
                            <a:srgbClr val="000000"/>
                          </a:solidFill>
                          <a:effectLst/>
                          <a:latin typeface="Arial" panose="020B0604020202020204" pitchFamily="34" charset="0"/>
                        </a:rPr>
                        <a:t>28,39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0" i="0" u="none" strike="noStrike" dirty="0">
                          <a:solidFill>
                            <a:srgbClr val="000000"/>
                          </a:solidFill>
                          <a:effectLst/>
                          <a:latin typeface="Arial" panose="020B0604020202020204" pitchFamily="34" charset="0"/>
                        </a:rPr>
                        <a:t>71%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49408576"/>
                  </a:ext>
                </a:extLst>
              </a:tr>
              <a:tr h="170866">
                <a:tc>
                  <a:txBody>
                    <a:bodyPr/>
                    <a:lstStyle/>
                    <a:p>
                      <a:pPr algn="l" fontAlgn="b"/>
                      <a:r>
                        <a:rPr lang="sl-SI" sz="7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700" b="1" i="0" u="none" strike="noStrike">
                          <a:solidFill>
                            <a:srgbClr val="000000"/>
                          </a:solidFill>
                          <a:effectLst/>
                          <a:latin typeface="Arial" panose="020B0604020202020204" pitchFamily="34" charset="0"/>
                        </a:rPr>
                        <a:t>1512,57</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700" b="1" i="0" u="none" strike="noStrike" dirty="0">
                          <a:solidFill>
                            <a:srgbClr val="000000"/>
                          </a:solidFill>
                          <a:effectLst/>
                          <a:latin typeface="Arial" panose="020B0604020202020204" pitchFamily="34" charset="0"/>
                        </a:rPr>
                        <a:t>7452%</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607236867"/>
                  </a:ext>
                </a:extLst>
              </a:tr>
            </a:tbl>
          </a:graphicData>
        </a:graphic>
      </p:graphicFrame>
    </p:spTree>
    <p:extLst>
      <p:ext uri="{BB962C8B-B14F-4D97-AF65-F5344CB8AC3E}">
        <p14:creationId xmlns:p14="http://schemas.microsoft.com/office/powerpoint/2010/main" val="749532245"/>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a:t>
            </a:r>
            <a:r>
              <a:rPr lang="en-US" altLang="hu-HU" sz="1400" dirty="0">
                <a:solidFill>
                  <a:srgbClr val="008000"/>
                </a:solidFill>
              </a:rPr>
              <a:t>1004 (part </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D16E76B1-B509-4C20-8100-236AD5E27DDF}"/>
              </a:ext>
            </a:extLst>
          </p:cNvPr>
          <p:cNvGraphicFramePr>
            <a:graphicFrameLocks noGrp="1"/>
          </p:cNvGraphicFramePr>
          <p:nvPr>
            <p:extLst>
              <p:ext uri="{D42A27DB-BD31-4B8C-83A1-F6EECF244321}">
                <p14:modId xmlns:p14="http://schemas.microsoft.com/office/powerpoint/2010/main" val="408181682"/>
              </p:ext>
            </p:extLst>
          </p:nvPr>
        </p:nvGraphicFramePr>
        <p:xfrm>
          <a:off x="1129085" y="1079498"/>
          <a:ext cx="6645175" cy="5651512"/>
        </p:xfrm>
        <a:graphic>
          <a:graphicData uri="http://schemas.openxmlformats.org/drawingml/2006/table">
            <a:tbl>
              <a:tblPr/>
              <a:tblGrid>
                <a:gridCol w="5060914">
                  <a:extLst>
                    <a:ext uri="{9D8B030D-6E8A-4147-A177-3AD203B41FA5}">
                      <a16:colId xmlns:a16="http://schemas.microsoft.com/office/drawing/2014/main" val="2793244926"/>
                    </a:ext>
                  </a:extLst>
                </a:gridCol>
                <a:gridCol w="1169790">
                  <a:extLst>
                    <a:ext uri="{9D8B030D-6E8A-4147-A177-3AD203B41FA5}">
                      <a16:colId xmlns:a16="http://schemas.microsoft.com/office/drawing/2014/main" val="1512011540"/>
                    </a:ext>
                  </a:extLst>
                </a:gridCol>
                <a:gridCol w="414471">
                  <a:extLst>
                    <a:ext uri="{9D8B030D-6E8A-4147-A177-3AD203B41FA5}">
                      <a16:colId xmlns:a16="http://schemas.microsoft.com/office/drawing/2014/main" val="234141013"/>
                    </a:ext>
                  </a:extLst>
                </a:gridCol>
              </a:tblGrid>
              <a:tr h="148724">
                <a:tc>
                  <a:txBody>
                    <a:bodyPr/>
                    <a:lstStyle/>
                    <a:p>
                      <a:pPr algn="l" fontAlgn="b"/>
                      <a:r>
                        <a:rPr lang="sl-SI"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74645737"/>
                  </a:ext>
                </a:extLst>
              </a:tr>
              <a:tr h="148724">
                <a:tc>
                  <a:txBody>
                    <a:bodyPr/>
                    <a:lstStyle/>
                    <a:p>
                      <a:pPr algn="l" fontAlgn="b"/>
                      <a:r>
                        <a:rPr lang="sl-SI" sz="7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55,32</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72%</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993762786"/>
                  </a:ext>
                </a:extLst>
              </a:tr>
              <a:tr h="148724">
                <a:tc>
                  <a:txBody>
                    <a:bodyPr/>
                    <a:lstStyle/>
                    <a:p>
                      <a:pPr algn="l" fontAlgn="b"/>
                      <a:r>
                        <a:rPr lang="sl-SI" sz="700" b="0" i="0" u="none" strike="noStrike">
                          <a:solidFill>
                            <a:srgbClr val="000000"/>
                          </a:solidFill>
                          <a:effectLst/>
                          <a:latin typeface="Arial" panose="020B0604020202020204" pitchFamily="34" charset="0"/>
                        </a:rPr>
                        <a:t>[SK-PL] Lemesany - Krosno Iskrz 2 [OPP] [PL] / N-1 Lemesany - Krosno Iskrz 1</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55,32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72%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886144973"/>
                  </a:ext>
                </a:extLst>
              </a:tr>
              <a:tr h="148724">
                <a:tc>
                  <a:txBody>
                    <a:bodyPr/>
                    <a:lstStyle/>
                    <a:p>
                      <a:pPr algn="l" fontAlgn="b"/>
                      <a:r>
                        <a:rPr lang="sl-SI" sz="7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486,92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151%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725585006"/>
                  </a:ext>
                </a:extLst>
              </a:tr>
              <a:tr h="148724">
                <a:tc>
                  <a:txBody>
                    <a:bodyPr/>
                    <a:lstStyle/>
                    <a:p>
                      <a:pPr algn="l" fontAlgn="b"/>
                      <a:r>
                        <a:rPr lang="sl-SI" sz="700" b="0" i="0" u="none" strike="noStrike">
                          <a:solidFill>
                            <a:srgbClr val="000000"/>
                          </a:solidFill>
                          <a:effectLst/>
                          <a:latin typeface="Arial" panose="020B0604020202020204" pitchFamily="34" charset="0"/>
                        </a:rPr>
                        <a:t>[SK-PL] Lemesany - Krosno Iskrz 2 [OPP] [PL] / N-1 Lemesany - Krosno Iskrz 1</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103,69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84%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088570920"/>
                  </a:ext>
                </a:extLst>
              </a:tr>
              <a:tr h="148724">
                <a:tc>
                  <a:txBody>
                    <a:bodyPr/>
                    <a:lstStyle/>
                    <a:p>
                      <a:pPr algn="l" fontAlgn="b"/>
                      <a:r>
                        <a:rPr lang="sl-SI" sz="700" b="0" i="0" u="none" strike="noStrike">
                          <a:solidFill>
                            <a:srgbClr val="000000"/>
                          </a:solidFill>
                          <a:effectLst/>
                          <a:latin typeface="Arial" panose="020B0604020202020204" pitchFamily="34" charset="0"/>
                        </a:rPr>
                        <a:t>[D2-D2] Altheim - Sittling 219 [OPP] / N-1 Altheim - Sittling 220</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486,92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68%</a:t>
                      </a:r>
                    </a:p>
                  </a:txBody>
                  <a:tcPr marL="0" marR="0" marT="0" marB="0" anchor="b">
                    <a:lnL>
                      <a:noFill/>
                    </a:lnL>
                    <a:lnR>
                      <a:noFill/>
                    </a:lnR>
                    <a:lnT>
                      <a:noFill/>
                    </a:lnT>
                    <a:lnB>
                      <a:noFill/>
                    </a:lnB>
                  </a:tcPr>
                </a:tc>
                <a:extLst>
                  <a:ext uri="{0D108BD9-81ED-4DB2-BD59-A6C34878D82A}">
                    <a16:rowId xmlns:a16="http://schemas.microsoft.com/office/drawing/2014/main" val="2031295820"/>
                  </a:ext>
                </a:extLst>
              </a:tr>
              <a:tr h="148724">
                <a:tc>
                  <a:txBody>
                    <a:bodyPr/>
                    <a:lstStyle/>
                    <a:p>
                      <a:pPr algn="l" fontAlgn="b"/>
                      <a:r>
                        <a:rPr lang="sl-SI" sz="7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378,43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198%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806550392"/>
                  </a:ext>
                </a:extLst>
              </a:tr>
              <a:tr h="148724">
                <a:tc>
                  <a:txBody>
                    <a:bodyPr/>
                    <a:lstStyle/>
                    <a:p>
                      <a:pPr algn="l" fontAlgn="b"/>
                      <a:r>
                        <a:rPr lang="sl-SI" sz="700" b="0" i="0" u="none" strike="noStrike">
                          <a:solidFill>
                            <a:srgbClr val="000000"/>
                          </a:solidFill>
                          <a:effectLst/>
                          <a:latin typeface="Arial" panose="020B0604020202020204" pitchFamily="34" charset="0"/>
                        </a:rPr>
                        <a:t>[SK-PL] Lemesany - Krosno Iskrz 2 [OPP] [PL] / N-1 Lemesany - Krosno Iskrz 1</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97,97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79%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680185194"/>
                  </a:ext>
                </a:extLst>
              </a:tr>
              <a:tr h="148724">
                <a:tc>
                  <a:txBody>
                    <a:bodyPr/>
                    <a:lstStyle/>
                    <a:p>
                      <a:pPr algn="l" fontAlgn="b"/>
                      <a:r>
                        <a:rPr lang="sl-SI" sz="700" b="0" i="0" u="none" strike="noStrike">
                          <a:solidFill>
                            <a:srgbClr val="000000"/>
                          </a:solidFill>
                          <a:effectLst/>
                          <a:latin typeface="Arial" panose="020B0604020202020204" pitchFamily="34" charset="0"/>
                        </a:rPr>
                        <a:t>[D2-D2] Altheim - Sittling 219 [OPP] / N-1 Altheim - Sittling 220</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378,43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65%</a:t>
                      </a:r>
                    </a:p>
                  </a:txBody>
                  <a:tcPr marL="0" marR="0" marT="0" marB="0" anchor="b">
                    <a:lnL>
                      <a:noFill/>
                    </a:lnL>
                    <a:lnR>
                      <a:noFill/>
                    </a:lnR>
                    <a:lnT>
                      <a:noFill/>
                    </a:lnT>
                    <a:lnB>
                      <a:noFill/>
                    </a:lnB>
                  </a:tcPr>
                </a:tc>
                <a:extLst>
                  <a:ext uri="{0D108BD9-81ED-4DB2-BD59-A6C34878D82A}">
                    <a16:rowId xmlns:a16="http://schemas.microsoft.com/office/drawing/2014/main" val="3601161265"/>
                  </a:ext>
                </a:extLst>
              </a:tr>
              <a:tr h="148724">
                <a:tc>
                  <a:txBody>
                    <a:bodyPr/>
                    <a:lstStyle/>
                    <a:p>
                      <a:pPr algn="l" fontAlgn="b"/>
                      <a:r>
                        <a:rPr lang="de-DE" sz="700" b="0" i="0" u="none" strike="noStrike">
                          <a:solidFill>
                            <a:srgbClr val="000000"/>
                          </a:solidFill>
                          <a:effectLst/>
                          <a:latin typeface="Arial" panose="020B0604020202020204" pitchFamily="34" charset="0"/>
                        </a:rPr>
                        <a:t>[NL-D7] Maasbracht - Siersdorf  SELFK SW [DIR] [D7] / N-1 Achene - Gramme 380.10</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1,59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55%</a:t>
                      </a:r>
                    </a:p>
                  </a:txBody>
                  <a:tcPr marL="0" marR="0" marT="0" marB="0" anchor="b">
                    <a:lnL>
                      <a:noFill/>
                    </a:lnL>
                    <a:lnR>
                      <a:noFill/>
                    </a:lnR>
                    <a:lnT>
                      <a:noFill/>
                    </a:lnT>
                    <a:lnB>
                      <a:noFill/>
                    </a:lnB>
                  </a:tcPr>
                </a:tc>
                <a:extLst>
                  <a:ext uri="{0D108BD9-81ED-4DB2-BD59-A6C34878D82A}">
                    <a16:rowId xmlns:a16="http://schemas.microsoft.com/office/drawing/2014/main" val="2872813941"/>
                  </a:ext>
                </a:extLst>
              </a:tr>
              <a:tr h="148724">
                <a:tc>
                  <a:txBody>
                    <a:bodyPr/>
                    <a:lstStyle/>
                    <a:p>
                      <a:pPr algn="l" fontAlgn="b"/>
                      <a:r>
                        <a:rPr lang="sl-SI" sz="7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80,74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329%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039907453"/>
                  </a:ext>
                </a:extLst>
              </a:tr>
              <a:tr h="148724">
                <a:tc>
                  <a:txBody>
                    <a:bodyPr/>
                    <a:lstStyle/>
                    <a:p>
                      <a:pPr algn="l" fontAlgn="b"/>
                      <a:r>
                        <a:rPr lang="sl-SI" sz="700" b="0" i="0" u="none" strike="noStrike">
                          <a:solidFill>
                            <a:srgbClr val="000000"/>
                          </a:solidFill>
                          <a:effectLst/>
                          <a:latin typeface="Arial" panose="020B0604020202020204" pitchFamily="34" charset="0"/>
                        </a:rPr>
                        <a:t>[AT-CZ] Duernrohr 1 - Slavetice 437 [OPP] [AT] / N-1 Slavetice - Durnrohr 2</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10,86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48%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102104489"/>
                  </a:ext>
                </a:extLst>
              </a:tr>
              <a:tr h="148724">
                <a:tc>
                  <a:txBody>
                    <a:bodyPr/>
                    <a:lstStyle/>
                    <a:p>
                      <a:pPr algn="l" fontAlgn="b"/>
                      <a:r>
                        <a:rPr lang="sl-SI" sz="700" b="0" i="0" u="none" strike="noStrike">
                          <a:solidFill>
                            <a:srgbClr val="000000"/>
                          </a:solidFill>
                          <a:effectLst/>
                          <a:latin typeface="Arial" panose="020B0604020202020204" pitchFamily="34" charset="0"/>
                        </a:rPr>
                        <a:t>[FR-D7] Vigy - Ensdorf  VIGY2 S [DIR] [D7] / N-1 Ensdorf - Vigy VIGY1 N</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1,09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55%</a:t>
                      </a:r>
                    </a:p>
                  </a:txBody>
                  <a:tcPr marL="0" marR="0" marT="0" marB="0" anchor="b">
                    <a:lnL>
                      <a:noFill/>
                    </a:lnL>
                    <a:lnR>
                      <a:noFill/>
                    </a:lnR>
                    <a:lnT>
                      <a:noFill/>
                    </a:lnT>
                    <a:lnB>
                      <a:noFill/>
                    </a:lnB>
                  </a:tcPr>
                </a:tc>
                <a:extLst>
                  <a:ext uri="{0D108BD9-81ED-4DB2-BD59-A6C34878D82A}">
                    <a16:rowId xmlns:a16="http://schemas.microsoft.com/office/drawing/2014/main" val="2773391134"/>
                  </a:ext>
                </a:extLst>
              </a:tr>
              <a:tr h="148724">
                <a:tc>
                  <a:txBody>
                    <a:bodyPr/>
                    <a:lstStyle/>
                    <a:p>
                      <a:pPr algn="l" fontAlgn="b"/>
                      <a:r>
                        <a:rPr lang="pl-PL" sz="700" b="0" i="0" u="none" strike="noStrike">
                          <a:solidFill>
                            <a:srgbClr val="000000"/>
                          </a:solidFill>
                          <a:effectLst/>
                          <a:latin typeface="Arial" panose="020B0604020202020204" pitchFamily="34" charset="0"/>
                        </a:rPr>
                        <a:t>[AT-SI] Obersielach - Podlog 247 [DIR] [AT] / N-1 Obersielach - Obersielach OSRHU41</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13,77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3414472059"/>
                  </a:ext>
                </a:extLst>
              </a:tr>
              <a:tr h="148724">
                <a:tc>
                  <a:txBody>
                    <a:bodyPr/>
                    <a:lstStyle/>
                    <a:p>
                      <a:pPr algn="l" fontAlgn="b"/>
                      <a:r>
                        <a:rPr lang="sl-SI" sz="700" b="0" i="0" u="none" strike="noStrike">
                          <a:solidFill>
                            <a:srgbClr val="000000"/>
                          </a:solidFill>
                          <a:effectLst/>
                          <a:latin typeface="Arial" panose="020B0604020202020204" pitchFamily="34" charset="0"/>
                        </a:rPr>
                        <a:t>[D2-D2] Altheim - Sittling 220 [OPP] / N-1 St. Peter - Pleinting 258</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80,74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57%</a:t>
                      </a:r>
                    </a:p>
                  </a:txBody>
                  <a:tcPr marL="0" marR="0" marT="0" marB="0" anchor="b">
                    <a:lnL>
                      <a:noFill/>
                    </a:lnL>
                    <a:lnR>
                      <a:noFill/>
                    </a:lnR>
                    <a:lnT>
                      <a:noFill/>
                    </a:lnT>
                    <a:lnB>
                      <a:noFill/>
                    </a:lnB>
                  </a:tcPr>
                </a:tc>
                <a:extLst>
                  <a:ext uri="{0D108BD9-81ED-4DB2-BD59-A6C34878D82A}">
                    <a16:rowId xmlns:a16="http://schemas.microsoft.com/office/drawing/2014/main" val="3646109459"/>
                  </a:ext>
                </a:extLst>
              </a:tr>
              <a:tr h="148724">
                <a:tc>
                  <a:txBody>
                    <a:bodyPr/>
                    <a:lstStyle/>
                    <a:p>
                      <a:pPr algn="l" fontAlgn="b"/>
                      <a:r>
                        <a:rPr lang="nn-NO" sz="700" b="0" i="0" u="none" strike="noStrike">
                          <a:solidFill>
                            <a:srgbClr val="000000"/>
                          </a:solidFill>
                          <a:effectLst/>
                          <a:latin typeface="Arial" panose="020B0604020202020204" pitchFamily="34" charset="0"/>
                        </a:rPr>
                        <a:t>[BE-BE] PST Van Eyck 1 [OPP] / N-1 PST Zandvliet 2</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76%</a:t>
                      </a:r>
                    </a:p>
                  </a:txBody>
                  <a:tcPr marL="0" marR="0" marT="0" marB="0" anchor="b">
                    <a:lnL>
                      <a:noFill/>
                    </a:lnL>
                    <a:lnR>
                      <a:noFill/>
                    </a:lnR>
                    <a:lnT>
                      <a:noFill/>
                    </a:lnT>
                    <a:lnB>
                      <a:noFill/>
                    </a:lnB>
                  </a:tcPr>
                </a:tc>
                <a:extLst>
                  <a:ext uri="{0D108BD9-81ED-4DB2-BD59-A6C34878D82A}">
                    <a16:rowId xmlns:a16="http://schemas.microsoft.com/office/drawing/2014/main" val="1897408123"/>
                  </a:ext>
                </a:extLst>
              </a:tr>
              <a:tr h="148724">
                <a:tc>
                  <a:txBody>
                    <a:bodyPr/>
                    <a:lstStyle/>
                    <a:p>
                      <a:pPr algn="l" fontAlgn="b"/>
                      <a:r>
                        <a:rPr lang="sl-SI" sz="700" b="0" i="0" u="none" strike="noStrike">
                          <a:solidFill>
                            <a:srgbClr val="000000"/>
                          </a:solidFill>
                          <a:effectLst/>
                          <a:latin typeface="Arial" panose="020B0604020202020204" pitchFamily="34" charset="0"/>
                        </a:rPr>
                        <a:t>[CZ-SK] Sokolnice - Stupava [DIR] [SK] / N-1 Nosovice - Varin</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26,09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62%</a:t>
                      </a:r>
                    </a:p>
                  </a:txBody>
                  <a:tcPr marL="0" marR="0" marT="0" marB="0" anchor="b">
                    <a:lnL>
                      <a:noFill/>
                    </a:lnL>
                    <a:lnR>
                      <a:noFill/>
                    </a:lnR>
                    <a:lnT>
                      <a:noFill/>
                    </a:lnT>
                    <a:lnB>
                      <a:noFill/>
                    </a:lnB>
                  </a:tcPr>
                </a:tc>
                <a:extLst>
                  <a:ext uri="{0D108BD9-81ED-4DB2-BD59-A6C34878D82A}">
                    <a16:rowId xmlns:a16="http://schemas.microsoft.com/office/drawing/2014/main" val="2952555010"/>
                  </a:ext>
                </a:extLst>
              </a:tr>
              <a:tr h="148724">
                <a:tc>
                  <a:txBody>
                    <a:bodyPr/>
                    <a:lstStyle/>
                    <a:p>
                      <a:pPr algn="l" fontAlgn="b"/>
                      <a:r>
                        <a:rPr lang="sl-SI" sz="7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248,21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140%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395508444"/>
                  </a:ext>
                </a:extLst>
              </a:tr>
              <a:tr h="148724">
                <a:tc>
                  <a:txBody>
                    <a:bodyPr/>
                    <a:lstStyle/>
                    <a:p>
                      <a:pPr algn="l" fontAlgn="b"/>
                      <a:r>
                        <a:rPr lang="sl-SI" sz="700" b="0" i="0" u="none" strike="noStrike">
                          <a:solidFill>
                            <a:srgbClr val="000000"/>
                          </a:solidFill>
                          <a:effectLst/>
                          <a:latin typeface="Arial" panose="020B0604020202020204" pitchFamily="34" charset="0"/>
                        </a:rPr>
                        <a:t>[AT-CZ] Duernrohr 1 - Slavetice 437 [OPP] [AT] / N-1 Slavetice - Durnrohr 2</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76,7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849741842"/>
                  </a:ext>
                </a:extLst>
              </a:tr>
              <a:tr h="148724">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25,8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67%</a:t>
                      </a:r>
                    </a:p>
                  </a:txBody>
                  <a:tcPr marL="0" marR="0" marT="0" marB="0" anchor="b">
                    <a:lnL>
                      <a:noFill/>
                    </a:lnL>
                    <a:lnR>
                      <a:noFill/>
                    </a:lnR>
                    <a:lnT>
                      <a:noFill/>
                    </a:lnT>
                    <a:lnB>
                      <a:noFill/>
                    </a:lnB>
                  </a:tcPr>
                </a:tc>
                <a:extLst>
                  <a:ext uri="{0D108BD9-81ED-4DB2-BD59-A6C34878D82A}">
                    <a16:rowId xmlns:a16="http://schemas.microsoft.com/office/drawing/2014/main" val="651934579"/>
                  </a:ext>
                </a:extLst>
              </a:tr>
              <a:tr h="148724">
                <a:tc>
                  <a:txBody>
                    <a:bodyPr/>
                    <a:lstStyle/>
                    <a:p>
                      <a:pPr algn="l" fontAlgn="b"/>
                      <a:r>
                        <a:rPr lang="nb-NO" sz="700" b="0" i="0" u="none" strike="noStrike">
                          <a:solidFill>
                            <a:srgbClr val="000000"/>
                          </a:solidFill>
                          <a:effectLst/>
                          <a:latin typeface="Arial" panose="020B0604020202020204" pitchFamily="34" charset="0"/>
                        </a:rPr>
                        <a:t>[NL-NL] Zwolle-Hengelo 380 W [DIR] / N-1 Zwolle-Hengelo 380 Z</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248,21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2529801000"/>
                  </a:ext>
                </a:extLst>
              </a:tr>
              <a:tr h="148724">
                <a:tc>
                  <a:txBody>
                    <a:bodyPr/>
                    <a:lstStyle/>
                    <a:p>
                      <a:pPr algn="l" fontAlgn="b"/>
                      <a:r>
                        <a:rPr lang="sl-SI" sz="7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218,56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279%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322618682"/>
                  </a:ext>
                </a:extLst>
              </a:tr>
              <a:tr h="148724">
                <a:tc>
                  <a:txBody>
                    <a:bodyPr/>
                    <a:lstStyle/>
                    <a:p>
                      <a:pPr algn="l" fontAlgn="b"/>
                      <a:r>
                        <a:rPr lang="sl-SI" sz="700" b="0" i="0" u="none" strike="noStrike">
                          <a:solidFill>
                            <a:srgbClr val="000000"/>
                          </a:solidFill>
                          <a:effectLst/>
                          <a:latin typeface="Arial" panose="020B0604020202020204" pitchFamily="34" charset="0"/>
                        </a:rPr>
                        <a:t>[AT-CZ] Duernrohr 1 - Slavetice 437 [OPP] [AT] / N-1 Slavetice - Durnrohr 2</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218,56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725078377"/>
                  </a:ext>
                </a:extLst>
              </a:tr>
              <a:tr h="148724">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104,93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70%</a:t>
                      </a:r>
                    </a:p>
                  </a:txBody>
                  <a:tcPr marL="0" marR="0" marT="0" marB="0" anchor="b">
                    <a:lnL>
                      <a:noFill/>
                    </a:lnL>
                    <a:lnR>
                      <a:noFill/>
                    </a:lnR>
                    <a:lnT>
                      <a:noFill/>
                    </a:lnT>
                    <a:lnB>
                      <a:noFill/>
                    </a:lnB>
                  </a:tcPr>
                </a:tc>
                <a:extLst>
                  <a:ext uri="{0D108BD9-81ED-4DB2-BD59-A6C34878D82A}">
                    <a16:rowId xmlns:a16="http://schemas.microsoft.com/office/drawing/2014/main" val="1238212264"/>
                  </a:ext>
                </a:extLst>
              </a:tr>
              <a:tr h="148724">
                <a:tc>
                  <a:txBody>
                    <a:bodyPr/>
                    <a:lstStyle/>
                    <a:p>
                      <a:pPr algn="l" fontAlgn="b"/>
                      <a:r>
                        <a:rPr lang="nb-NO" sz="700" b="0" i="0" u="none" strike="noStrike">
                          <a:solidFill>
                            <a:srgbClr val="000000"/>
                          </a:solidFill>
                          <a:effectLst/>
                          <a:latin typeface="Arial" panose="020B0604020202020204" pitchFamily="34" charset="0"/>
                        </a:rPr>
                        <a:t>[NL-NL] Zwolle-Hengelo 380 W [DIR] / N-1 Zwolle-Hengelo 380 Z</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161,25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513368089"/>
                  </a:ext>
                </a:extLst>
              </a:tr>
              <a:tr h="148724">
                <a:tc>
                  <a:txBody>
                    <a:bodyPr/>
                    <a:lstStyle/>
                    <a:p>
                      <a:pPr algn="l" fontAlgn="b"/>
                      <a:r>
                        <a:rPr lang="sl-SI" sz="700" b="0" i="0" u="none" strike="noStrike">
                          <a:solidFill>
                            <a:srgbClr val="000000"/>
                          </a:solidFill>
                          <a:effectLst/>
                          <a:latin typeface="Arial" panose="020B0604020202020204" pitchFamily="34" charset="0"/>
                        </a:rPr>
                        <a:t>[NL-D7] Maasbracht - Siersdorf SELFK SW [DIR] [D7] / N-1 ALEGRO DC</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87,11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59%</a:t>
                      </a:r>
                    </a:p>
                  </a:txBody>
                  <a:tcPr marL="0" marR="0" marT="0" marB="0" anchor="b">
                    <a:lnL>
                      <a:noFill/>
                    </a:lnL>
                    <a:lnR>
                      <a:noFill/>
                    </a:lnR>
                    <a:lnT>
                      <a:noFill/>
                    </a:lnT>
                    <a:lnB>
                      <a:noFill/>
                    </a:lnB>
                  </a:tcPr>
                </a:tc>
                <a:extLst>
                  <a:ext uri="{0D108BD9-81ED-4DB2-BD59-A6C34878D82A}">
                    <a16:rowId xmlns:a16="http://schemas.microsoft.com/office/drawing/2014/main" val="760129365"/>
                  </a:ext>
                </a:extLst>
              </a:tr>
              <a:tr h="148724">
                <a:tc>
                  <a:txBody>
                    <a:bodyPr/>
                    <a:lstStyle/>
                    <a:p>
                      <a:pPr algn="l" fontAlgn="b"/>
                      <a:r>
                        <a:rPr lang="en-US" sz="700" b="0" i="0" u="none" strike="noStrike">
                          <a:solidFill>
                            <a:srgbClr val="000000"/>
                          </a:solidFill>
                          <a:effectLst/>
                          <a:latin typeface="Arial" panose="020B0604020202020204" pitchFamily="34" charset="0"/>
                        </a:rPr>
                        <a:t>[BE-FR] Achene - Lonny 380.19 [DIR] [BE] / N-1 Avelgem - Avelin 380.80</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15,49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77%</a:t>
                      </a:r>
                    </a:p>
                  </a:txBody>
                  <a:tcPr marL="0" marR="0" marT="0" marB="0" anchor="b">
                    <a:lnL>
                      <a:noFill/>
                    </a:lnL>
                    <a:lnR>
                      <a:noFill/>
                    </a:lnR>
                    <a:lnT>
                      <a:noFill/>
                    </a:lnT>
                    <a:lnB>
                      <a:noFill/>
                    </a:lnB>
                  </a:tcPr>
                </a:tc>
                <a:extLst>
                  <a:ext uri="{0D108BD9-81ED-4DB2-BD59-A6C34878D82A}">
                    <a16:rowId xmlns:a16="http://schemas.microsoft.com/office/drawing/2014/main" val="525092396"/>
                  </a:ext>
                </a:extLst>
              </a:tr>
              <a:tr h="148724">
                <a:tc>
                  <a:txBody>
                    <a:bodyPr/>
                    <a:lstStyle/>
                    <a:p>
                      <a:pPr algn="l" fontAlgn="b"/>
                      <a:r>
                        <a:rPr lang="sl-SI" sz="7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518,6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205%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641287117"/>
                  </a:ext>
                </a:extLst>
              </a:tr>
              <a:tr h="148724">
                <a:tc>
                  <a:txBody>
                    <a:bodyPr/>
                    <a:lstStyle/>
                    <a:p>
                      <a:pPr algn="l" fontAlgn="b"/>
                      <a:r>
                        <a:rPr lang="sl-SI" sz="700" b="0" i="0" u="none" strike="noStrike">
                          <a:solidFill>
                            <a:srgbClr val="000000"/>
                          </a:solidFill>
                          <a:effectLst/>
                          <a:latin typeface="Arial" panose="020B0604020202020204" pitchFamily="34" charset="0"/>
                        </a:rPr>
                        <a:t>[AT-CZ] Duernrohr 1 - Slavetice 437 [OPP] [AT] / N-1 Slavetice - Durnrohr 2</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196,01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012217717"/>
                  </a:ext>
                </a:extLst>
              </a:tr>
              <a:tr h="148724">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80,92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72%</a:t>
                      </a:r>
                    </a:p>
                  </a:txBody>
                  <a:tcPr marL="0" marR="0" marT="0" marB="0" anchor="b">
                    <a:lnL>
                      <a:noFill/>
                    </a:lnL>
                    <a:lnR>
                      <a:noFill/>
                    </a:lnR>
                    <a:lnT>
                      <a:noFill/>
                    </a:lnT>
                    <a:lnB>
                      <a:noFill/>
                    </a:lnB>
                  </a:tcPr>
                </a:tc>
                <a:extLst>
                  <a:ext uri="{0D108BD9-81ED-4DB2-BD59-A6C34878D82A}">
                    <a16:rowId xmlns:a16="http://schemas.microsoft.com/office/drawing/2014/main" val="3480636268"/>
                  </a:ext>
                </a:extLst>
              </a:tr>
              <a:tr h="148724">
                <a:tc>
                  <a:txBody>
                    <a:bodyPr/>
                    <a:lstStyle/>
                    <a:p>
                      <a:pPr algn="l" fontAlgn="b"/>
                      <a:r>
                        <a:rPr lang="de-DE" sz="700" b="0" i="0" u="none" strike="noStrike">
                          <a:solidFill>
                            <a:srgbClr val="000000"/>
                          </a:solidFill>
                          <a:effectLst/>
                          <a:latin typeface="Arial" panose="020B0604020202020204" pitchFamily="34" charset="0"/>
                        </a:rPr>
                        <a:t>[D4-D7] Daxlanden - Weingarten  GERMHM S [OPP] [D7] / N-1 Rheinau - Hoheneck KUGELB W</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518,6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140191634"/>
                  </a:ext>
                </a:extLst>
              </a:tr>
              <a:tr h="148724">
                <a:tc>
                  <a:txBody>
                    <a:bodyPr/>
                    <a:lstStyle/>
                    <a:p>
                      <a:pPr algn="l" fontAlgn="b"/>
                      <a:r>
                        <a:rPr lang="sl-SI" sz="700" b="0" i="0" u="none" strike="noStrike">
                          <a:solidFill>
                            <a:srgbClr val="000000"/>
                          </a:solidFill>
                          <a:effectLst/>
                          <a:latin typeface="Arial" panose="020B0604020202020204" pitchFamily="34" charset="0"/>
                        </a:rPr>
                        <a:t>[NL-D7] Maasbracht - Siersdorf  SELFK SW [DIR] [D7] / N-1 Avelgem - Avelin 380.80</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48,95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57%</a:t>
                      </a:r>
                    </a:p>
                  </a:txBody>
                  <a:tcPr marL="0" marR="0" marT="0" marB="0" anchor="b">
                    <a:lnL>
                      <a:noFill/>
                    </a:lnL>
                    <a:lnR>
                      <a:noFill/>
                    </a:lnR>
                    <a:lnT>
                      <a:noFill/>
                    </a:lnT>
                    <a:lnB>
                      <a:noFill/>
                    </a:lnB>
                  </a:tcPr>
                </a:tc>
                <a:extLst>
                  <a:ext uri="{0D108BD9-81ED-4DB2-BD59-A6C34878D82A}">
                    <a16:rowId xmlns:a16="http://schemas.microsoft.com/office/drawing/2014/main" val="593213242"/>
                  </a:ext>
                </a:extLst>
              </a:tr>
              <a:tr h="148724">
                <a:tc>
                  <a:txBody>
                    <a:bodyPr/>
                    <a:lstStyle/>
                    <a:p>
                      <a:pPr algn="l" fontAlgn="b"/>
                      <a:r>
                        <a:rPr lang="sl-SI" sz="7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414,66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288%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291286366"/>
                  </a:ext>
                </a:extLst>
              </a:tr>
              <a:tr h="148724">
                <a:tc>
                  <a:txBody>
                    <a:bodyPr/>
                    <a:lstStyle/>
                    <a:p>
                      <a:pPr algn="l" fontAlgn="b"/>
                      <a:r>
                        <a:rPr lang="sl-SI" sz="700" b="0" i="0" u="none" strike="noStrike">
                          <a:solidFill>
                            <a:srgbClr val="000000"/>
                          </a:solidFill>
                          <a:effectLst/>
                          <a:latin typeface="Arial" panose="020B0604020202020204" pitchFamily="34" charset="0"/>
                        </a:rPr>
                        <a:t>[AT-CZ] Duernrohr 1 - Slavetice 437 [OPP] [AT] / N-1 Slavetice - Durnrohr 2</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208,94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49072409"/>
                  </a:ext>
                </a:extLst>
              </a:tr>
              <a:tr h="148724">
                <a:tc>
                  <a:txBody>
                    <a:bodyPr/>
                    <a:lstStyle/>
                    <a:p>
                      <a:pPr algn="l" fontAlgn="b"/>
                      <a:r>
                        <a:rPr lang="de-DE" sz="700" b="0" i="0" u="none" strike="noStrike">
                          <a:solidFill>
                            <a:srgbClr val="000000"/>
                          </a:solidFill>
                          <a:effectLst/>
                          <a:latin typeface="Arial" panose="020B0604020202020204" pitchFamily="34" charset="0"/>
                        </a:rPr>
                        <a:t>[D4-D7] Daxlanden - Weingarten  GERMHM S [OPP] [D7] / N-1 Rheinau - Hoheneck KUGELB W</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414,66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1354402643"/>
                  </a:ext>
                </a:extLst>
              </a:tr>
              <a:tr h="148724">
                <a:tc>
                  <a:txBody>
                    <a:bodyPr/>
                    <a:lstStyle/>
                    <a:p>
                      <a:pPr algn="l" fontAlgn="b"/>
                      <a:r>
                        <a:rPr lang="sl-SI" sz="700" b="0" i="0" u="none" strike="noStrike">
                          <a:solidFill>
                            <a:srgbClr val="000000"/>
                          </a:solidFill>
                          <a:effectLst/>
                          <a:latin typeface="Arial" panose="020B0604020202020204" pitchFamily="34" charset="0"/>
                        </a:rPr>
                        <a:t>[D2-D2] Altheim - Sittling 220 [OPP] / N-1 St. Peter - Pleinting 258</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323,06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73%</a:t>
                      </a:r>
                    </a:p>
                  </a:txBody>
                  <a:tcPr marL="0" marR="0" marT="0" marB="0" anchor="b">
                    <a:lnL>
                      <a:noFill/>
                    </a:lnL>
                    <a:lnR>
                      <a:noFill/>
                    </a:lnR>
                    <a:lnT>
                      <a:noFill/>
                    </a:lnT>
                    <a:lnB>
                      <a:noFill/>
                    </a:lnB>
                  </a:tcPr>
                </a:tc>
                <a:extLst>
                  <a:ext uri="{0D108BD9-81ED-4DB2-BD59-A6C34878D82A}">
                    <a16:rowId xmlns:a16="http://schemas.microsoft.com/office/drawing/2014/main" val="674305395"/>
                  </a:ext>
                </a:extLst>
              </a:tr>
              <a:tr h="148724">
                <a:tc>
                  <a:txBody>
                    <a:bodyPr/>
                    <a:lstStyle/>
                    <a:p>
                      <a:pPr algn="l" fontAlgn="b"/>
                      <a:r>
                        <a:rPr lang="sl-SI" sz="700" b="0" i="0" u="none" strike="noStrike">
                          <a:solidFill>
                            <a:srgbClr val="000000"/>
                          </a:solidFill>
                          <a:effectLst/>
                          <a:latin typeface="Arial" panose="020B0604020202020204" pitchFamily="34" charset="0"/>
                        </a:rPr>
                        <a:t>[NL-D7] Maasbracht - Siersdorf  SELFK SW [DIR] [D7] / N-1 Avelgem - Avelin 380.80</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28,48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61%</a:t>
                      </a:r>
                    </a:p>
                  </a:txBody>
                  <a:tcPr marL="0" marR="0" marT="0" marB="0" anchor="b">
                    <a:lnL>
                      <a:noFill/>
                    </a:lnL>
                    <a:lnR>
                      <a:noFill/>
                    </a:lnR>
                    <a:lnT>
                      <a:noFill/>
                    </a:lnT>
                    <a:lnB>
                      <a:noFill/>
                    </a:lnB>
                  </a:tcPr>
                </a:tc>
                <a:extLst>
                  <a:ext uri="{0D108BD9-81ED-4DB2-BD59-A6C34878D82A}">
                    <a16:rowId xmlns:a16="http://schemas.microsoft.com/office/drawing/2014/main" val="569907039"/>
                  </a:ext>
                </a:extLst>
              </a:tr>
              <a:tr h="148724">
                <a:tc>
                  <a:txBody>
                    <a:bodyPr/>
                    <a:lstStyle/>
                    <a:p>
                      <a:pPr algn="l" fontAlgn="b"/>
                      <a:r>
                        <a:rPr lang="en-US" sz="700" b="0" i="0" u="none" strike="noStrike">
                          <a:solidFill>
                            <a:srgbClr val="000000"/>
                          </a:solidFill>
                          <a:effectLst/>
                          <a:latin typeface="Arial" panose="020B0604020202020204" pitchFamily="34" charset="0"/>
                        </a:rPr>
                        <a:t>[BE-FR] Achene - Lonny 380.19 [DIR] [BE] / N-1 Avelgem - Avelin 380.80</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27,85</a:t>
                      </a:r>
                    </a:p>
                  </a:txBody>
                  <a:tcPr marL="0" marR="0" marT="0" marB="0" anchor="b">
                    <a:lnL>
                      <a:noFill/>
                    </a:lnL>
                    <a:lnR>
                      <a:noFill/>
                    </a:lnR>
                    <a:lnT>
                      <a:noFill/>
                    </a:lnT>
                    <a:lnB>
                      <a:noFill/>
                    </a:lnB>
                  </a:tcPr>
                </a:tc>
                <a:tc>
                  <a:txBody>
                    <a:bodyPr/>
                    <a:lstStyle/>
                    <a:p>
                      <a:pPr algn="r" fontAlgn="b"/>
                      <a:r>
                        <a:rPr lang="sl-SI" sz="700" b="0" i="0" u="none" strike="noStrike" dirty="0">
                          <a:solidFill>
                            <a:srgbClr val="000000"/>
                          </a:solidFill>
                          <a:effectLst/>
                          <a:latin typeface="Arial" panose="020B0604020202020204" pitchFamily="34" charset="0"/>
                        </a:rPr>
                        <a:t>75%</a:t>
                      </a:r>
                    </a:p>
                  </a:txBody>
                  <a:tcPr marL="0" marR="0" marT="0" marB="0" anchor="b">
                    <a:lnL>
                      <a:noFill/>
                    </a:lnL>
                    <a:lnR>
                      <a:noFill/>
                    </a:lnR>
                    <a:lnT>
                      <a:noFill/>
                    </a:lnT>
                    <a:lnB>
                      <a:noFill/>
                    </a:lnB>
                  </a:tcPr>
                </a:tc>
                <a:extLst>
                  <a:ext uri="{0D108BD9-81ED-4DB2-BD59-A6C34878D82A}">
                    <a16:rowId xmlns:a16="http://schemas.microsoft.com/office/drawing/2014/main" val="2623100421"/>
                  </a:ext>
                </a:extLst>
              </a:tr>
            </a:tbl>
          </a:graphicData>
        </a:graphic>
      </p:graphicFrame>
    </p:spTree>
    <p:extLst>
      <p:ext uri="{BB962C8B-B14F-4D97-AF65-F5344CB8AC3E}">
        <p14:creationId xmlns:p14="http://schemas.microsoft.com/office/powerpoint/2010/main" val="3464620963"/>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a:t>
            </a:r>
            <a:r>
              <a:rPr lang="en-US" altLang="hu-HU" sz="1400" dirty="0">
                <a:solidFill>
                  <a:srgbClr val="008000"/>
                </a:solidFill>
              </a:rPr>
              <a:t>1004 (part </a:t>
            </a:r>
            <a:r>
              <a:rPr lang="sl-SI" altLang="hu-HU" sz="1400" dirty="0">
                <a:solidFill>
                  <a:srgbClr val="008000"/>
                </a:solidFill>
              </a:rPr>
              <a:t>I</a:t>
            </a:r>
            <a:r>
              <a:rPr lang="en-US" altLang="hu-HU" sz="1400" dirty="0">
                <a:solidFill>
                  <a:srgbClr val="008000"/>
                </a:solidFill>
              </a:rPr>
              <a:t>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4774BAA5-E31A-4A6E-97DD-79FAB951CADA}"/>
              </a:ext>
            </a:extLst>
          </p:cNvPr>
          <p:cNvGraphicFramePr>
            <a:graphicFrameLocks noGrp="1"/>
          </p:cNvGraphicFramePr>
          <p:nvPr>
            <p:extLst>
              <p:ext uri="{D42A27DB-BD31-4B8C-83A1-F6EECF244321}">
                <p14:modId xmlns:p14="http://schemas.microsoft.com/office/powerpoint/2010/main" val="2767095364"/>
              </p:ext>
            </p:extLst>
          </p:nvPr>
        </p:nvGraphicFramePr>
        <p:xfrm>
          <a:off x="1518699" y="1079498"/>
          <a:ext cx="6489968" cy="4820375"/>
        </p:xfrm>
        <a:graphic>
          <a:graphicData uri="http://schemas.openxmlformats.org/drawingml/2006/table">
            <a:tbl>
              <a:tblPr/>
              <a:tblGrid>
                <a:gridCol w="4942709">
                  <a:extLst>
                    <a:ext uri="{9D8B030D-6E8A-4147-A177-3AD203B41FA5}">
                      <a16:colId xmlns:a16="http://schemas.microsoft.com/office/drawing/2014/main" val="1245119387"/>
                    </a:ext>
                  </a:extLst>
                </a:gridCol>
                <a:gridCol w="1142468">
                  <a:extLst>
                    <a:ext uri="{9D8B030D-6E8A-4147-A177-3AD203B41FA5}">
                      <a16:colId xmlns:a16="http://schemas.microsoft.com/office/drawing/2014/main" val="4172538971"/>
                    </a:ext>
                  </a:extLst>
                </a:gridCol>
                <a:gridCol w="404791">
                  <a:extLst>
                    <a:ext uri="{9D8B030D-6E8A-4147-A177-3AD203B41FA5}">
                      <a16:colId xmlns:a16="http://schemas.microsoft.com/office/drawing/2014/main" val="2372291104"/>
                    </a:ext>
                  </a:extLst>
                </a:gridCol>
              </a:tblGrid>
              <a:tr h="137725">
                <a:tc>
                  <a:txBody>
                    <a:bodyPr/>
                    <a:lstStyle/>
                    <a:p>
                      <a:pPr algn="l" fontAlgn="b"/>
                      <a:r>
                        <a:rPr lang="sl-SI" sz="8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624,53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312%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888541016"/>
                  </a:ext>
                </a:extLst>
              </a:tr>
              <a:tr h="137725">
                <a:tc>
                  <a:txBody>
                    <a:bodyPr/>
                    <a:lstStyle/>
                    <a:p>
                      <a:pPr algn="l" fontAlgn="b"/>
                      <a:r>
                        <a:rPr lang="sl-SI" sz="800" b="0" i="0" u="none" strike="noStrike">
                          <a:solidFill>
                            <a:srgbClr val="000000"/>
                          </a:solidFill>
                          <a:effectLst/>
                          <a:latin typeface="Arial" panose="020B0604020202020204" pitchFamily="34" charset="0"/>
                        </a:rPr>
                        <a:t>[AT-CZ] Duernrohr 1 - Slavetice 437 [OPP] [AT] / N-1 Slavetice - Durnrohr 2</a:t>
                      </a:r>
                    </a:p>
                  </a:txBody>
                  <a:tcPr marL="8775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141,34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52%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00354670"/>
                  </a:ext>
                </a:extLst>
              </a:tr>
              <a:tr h="137725">
                <a:tc>
                  <a:txBody>
                    <a:bodyPr/>
                    <a:lstStyle/>
                    <a:p>
                      <a:pPr algn="l" fontAlgn="b"/>
                      <a:r>
                        <a:rPr lang="sl-SI" sz="800" b="0" i="0" u="none" strike="noStrike">
                          <a:solidFill>
                            <a:srgbClr val="000000"/>
                          </a:solidFill>
                          <a:effectLst/>
                          <a:latin typeface="Arial" panose="020B0604020202020204" pitchFamily="34" charset="0"/>
                        </a:rPr>
                        <a:t>[CZ-SK] Liskovec - P. Bystrica [DIR] [CZ] / N-1 Nosovice - Varin</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229,04</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77%</a:t>
                      </a:r>
                    </a:p>
                  </a:txBody>
                  <a:tcPr marL="0" marR="0" marT="0" marB="0" anchor="b">
                    <a:lnL>
                      <a:noFill/>
                    </a:lnL>
                    <a:lnR>
                      <a:noFill/>
                    </a:lnR>
                    <a:lnT>
                      <a:noFill/>
                    </a:lnT>
                    <a:lnB>
                      <a:noFill/>
                    </a:lnB>
                  </a:tcPr>
                </a:tc>
                <a:extLst>
                  <a:ext uri="{0D108BD9-81ED-4DB2-BD59-A6C34878D82A}">
                    <a16:rowId xmlns:a16="http://schemas.microsoft.com/office/drawing/2014/main" val="160980750"/>
                  </a:ext>
                </a:extLst>
              </a:tr>
              <a:tr h="137725">
                <a:tc>
                  <a:txBody>
                    <a:bodyPr/>
                    <a:lstStyle/>
                    <a:p>
                      <a:pPr algn="l" fontAlgn="b"/>
                      <a:r>
                        <a:rPr lang="de-DE" sz="800" b="0" i="0" u="none" strike="noStrike">
                          <a:solidFill>
                            <a:srgbClr val="000000"/>
                          </a:solidFill>
                          <a:effectLst/>
                          <a:latin typeface="Arial" panose="020B0604020202020204" pitchFamily="34" charset="0"/>
                        </a:rPr>
                        <a:t>[AT-AT] Hessenberg - Weissenbach 223 [OPP] / N-1 Hessenberg - Weissenbach 224 </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104,97</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277291294"/>
                  </a:ext>
                </a:extLst>
              </a:tr>
              <a:tr h="137725">
                <a:tc>
                  <a:txBody>
                    <a:bodyPr/>
                    <a:lstStyle/>
                    <a:p>
                      <a:pPr algn="l" fontAlgn="b"/>
                      <a:r>
                        <a:rPr lang="sl-SI" sz="800" b="0" i="0" u="none" strike="noStrike">
                          <a:solidFill>
                            <a:srgbClr val="000000"/>
                          </a:solidFill>
                          <a:effectLst/>
                          <a:latin typeface="Arial" panose="020B0604020202020204" pitchFamily="34" charset="0"/>
                        </a:rPr>
                        <a:t>[D2-D2] Altheim - Sittling 220 [OPP] / N-1 St. Peter - Pleinting 258</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624,53</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66%</a:t>
                      </a:r>
                    </a:p>
                  </a:txBody>
                  <a:tcPr marL="0" marR="0" marT="0" marB="0" anchor="b">
                    <a:lnL>
                      <a:noFill/>
                    </a:lnL>
                    <a:lnR>
                      <a:noFill/>
                    </a:lnR>
                    <a:lnT>
                      <a:noFill/>
                    </a:lnT>
                    <a:lnB>
                      <a:noFill/>
                    </a:lnB>
                  </a:tcPr>
                </a:tc>
                <a:extLst>
                  <a:ext uri="{0D108BD9-81ED-4DB2-BD59-A6C34878D82A}">
                    <a16:rowId xmlns:a16="http://schemas.microsoft.com/office/drawing/2014/main" val="3616049770"/>
                  </a:ext>
                </a:extLst>
              </a:tr>
              <a:tr h="137725">
                <a:tc>
                  <a:txBody>
                    <a:bodyPr/>
                    <a:lstStyle/>
                    <a:p>
                      <a:pPr algn="l" fontAlgn="b"/>
                      <a:r>
                        <a:rPr lang="nb-NO" sz="800" b="0" i="0" u="none" strike="noStrike">
                          <a:solidFill>
                            <a:srgbClr val="000000"/>
                          </a:solidFill>
                          <a:effectLst/>
                          <a:latin typeface="Arial" panose="020B0604020202020204" pitchFamily="34" charset="0"/>
                        </a:rPr>
                        <a:t>[NL-NL] Zwolle-Hengelo 380 W [DIR] / N-1 Zwolle-Hengelo 380 Z</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189,42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163809105"/>
                  </a:ext>
                </a:extLst>
              </a:tr>
              <a:tr h="137725">
                <a:tc>
                  <a:txBody>
                    <a:bodyPr/>
                    <a:lstStyle/>
                    <a:p>
                      <a:pPr algn="l" fontAlgn="b"/>
                      <a:r>
                        <a:rPr lang="sl-SI" sz="800" b="0" i="0" u="none" strike="noStrike">
                          <a:solidFill>
                            <a:srgbClr val="000000"/>
                          </a:solidFill>
                          <a:effectLst/>
                          <a:latin typeface="Arial" panose="020B0604020202020204" pitchFamily="34" charset="0"/>
                        </a:rPr>
                        <a:t>[NL-D7] Maasbracht - Siersdorf SELFK SW [DIR] [D7] / N-1 ALEGRO DC</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14,53</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64%</a:t>
                      </a:r>
                    </a:p>
                  </a:txBody>
                  <a:tcPr marL="0" marR="0" marT="0" marB="0" anchor="b">
                    <a:lnL>
                      <a:noFill/>
                    </a:lnL>
                    <a:lnR>
                      <a:noFill/>
                    </a:lnR>
                    <a:lnT>
                      <a:noFill/>
                    </a:lnT>
                    <a:lnB>
                      <a:noFill/>
                    </a:lnB>
                  </a:tcPr>
                </a:tc>
                <a:extLst>
                  <a:ext uri="{0D108BD9-81ED-4DB2-BD59-A6C34878D82A}">
                    <a16:rowId xmlns:a16="http://schemas.microsoft.com/office/drawing/2014/main" val="1539842231"/>
                  </a:ext>
                </a:extLst>
              </a:tr>
              <a:tr h="137725">
                <a:tc>
                  <a:txBody>
                    <a:bodyPr/>
                    <a:lstStyle/>
                    <a:p>
                      <a:pPr algn="l" fontAlgn="b"/>
                      <a:r>
                        <a:rPr lang="sl-SI" sz="8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525,85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426%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460534862"/>
                  </a:ext>
                </a:extLst>
              </a:tr>
              <a:tr h="137725">
                <a:tc>
                  <a:txBody>
                    <a:bodyPr/>
                    <a:lstStyle/>
                    <a:p>
                      <a:pPr algn="l" fontAlgn="b"/>
                      <a:r>
                        <a:rPr lang="sl-SI" sz="800" b="0" i="0" u="none" strike="noStrike">
                          <a:solidFill>
                            <a:srgbClr val="000000"/>
                          </a:solidFill>
                          <a:effectLst/>
                          <a:latin typeface="Arial" panose="020B0604020202020204" pitchFamily="34" charset="0"/>
                        </a:rPr>
                        <a:t>[AT-CZ] Duernrohr 1 - Slavetice 437 [OPP] [AT] / N-1 Slavetice - Durnrohr 2</a:t>
                      </a:r>
                    </a:p>
                  </a:txBody>
                  <a:tcPr marL="8775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126,3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49%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535777386"/>
                  </a:ext>
                </a:extLst>
              </a:tr>
              <a:tr h="137725">
                <a:tc>
                  <a:txBody>
                    <a:bodyPr/>
                    <a:lstStyle/>
                    <a:p>
                      <a:pPr algn="l" fontAlgn="b"/>
                      <a:r>
                        <a:rPr lang="sl-SI" sz="800" b="0" i="0" u="none" strike="noStrike">
                          <a:solidFill>
                            <a:srgbClr val="000000"/>
                          </a:solidFill>
                          <a:effectLst/>
                          <a:latin typeface="Arial" panose="020B0604020202020204" pitchFamily="34" charset="0"/>
                        </a:rPr>
                        <a:t>[CZ-SK] Liskovec - P. Bystrica [DIR] [CZ] / N-1 Nosovice - Varin</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338,72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74%</a:t>
                      </a:r>
                    </a:p>
                  </a:txBody>
                  <a:tcPr marL="0" marR="0" marT="0" marB="0" anchor="b">
                    <a:lnL>
                      <a:noFill/>
                    </a:lnL>
                    <a:lnR>
                      <a:noFill/>
                    </a:lnR>
                    <a:lnT>
                      <a:noFill/>
                    </a:lnT>
                    <a:lnB>
                      <a:noFill/>
                    </a:lnB>
                  </a:tcPr>
                </a:tc>
                <a:extLst>
                  <a:ext uri="{0D108BD9-81ED-4DB2-BD59-A6C34878D82A}">
                    <a16:rowId xmlns:a16="http://schemas.microsoft.com/office/drawing/2014/main" val="1652485118"/>
                  </a:ext>
                </a:extLst>
              </a:tr>
              <a:tr h="137725">
                <a:tc>
                  <a:txBody>
                    <a:bodyPr/>
                    <a:lstStyle/>
                    <a:p>
                      <a:pPr algn="l" fontAlgn="b"/>
                      <a:r>
                        <a:rPr lang="sl-SI" sz="800" b="0" i="0" u="none" strike="noStrike">
                          <a:solidFill>
                            <a:srgbClr val="000000"/>
                          </a:solidFill>
                          <a:effectLst/>
                          <a:latin typeface="Arial" panose="020B0604020202020204" pitchFamily="34" charset="0"/>
                        </a:rPr>
                        <a:t>[CZ-SK] Nosovice - Varin [DIR] [SK] / N-1 Sokolnice - Stupava</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73,71</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79%</a:t>
                      </a:r>
                    </a:p>
                  </a:txBody>
                  <a:tcPr marL="0" marR="0" marT="0" marB="0" anchor="b">
                    <a:lnL>
                      <a:noFill/>
                    </a:lnL>
                    <a:lnR>
                      <a:noFill/>
                    </a:lnR>
                    <a:lnT>
                      <a:noFill/>
                    </a:lnT>
                    <a:lnB>
                      <a:noFill/>
                    </a:lnB>
                  </a:tcPr>
                </a:tc>
                <a:extLst>
                  <a:ext uri="{0D108BD9-81ED-4DB2-BD59-A6C34878D82A}">
                    <a16:rowId xmlns:a16="http://schemas.microsoft.com/office/drawing/2014/main" val="2257851551"/>
                  </a:ext>
                </a:extLst>
              </a:tr>
              <a:tr h="137725">
                <a:tc>
                  <a:txBody>
                    <a:bodyPr/>
                    <a:lstStyle/>
                    <a:p>
                      <a:pPr algn="l" fontAlgn="b"/>
                      <a:r>
                        <a:rPr lang="de-DE" sz="800" b="0" i="0" u="none" strike="noStrike">
                          <a:solidFill>
                            <a:srgbClr val="000000"/>
                          </a:solidFill>
                          <a:effectLst/>
                          <a:latin typeface="Arial" panose="020B0604020202020204" pitchFamily="34" charset="0"/>
                        </a:rPr>
                        <a:t>[AT-AT] Hessenberg - Weissenbach 223 [OPP] / N-1 Hessenberg - Weissenbach 224 </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299,95</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2978979984"/>
                  </a:ext>
                </a:extLst>
              </a:tr>
              <a:tr h="137725">
                <a:tc>
                  <a:txBody>
                    <a:bodyPr/>
                    <a:lstStyle/>
                    <a:p>
                      <a:pPr algn="l" fontAlgn="b"/>
                      <a:r>
                        <a:rPr lang="sl-SI" sz="800" b="0" i="0" u="none" strike="noStrike">
                          <a:solidFill>
                            <a:srgbClr val="000000"/>
                          </a:solidFill>
                          <a:effectLst/>
                          <a:latin typeface="Arial" panose="020B0604020202020204" pitchFamily="34" charset="0"/>
                        </a:rPr>
                        <a:t>[D2-D2] Altheim - Sittling 220 [OPP] / N-1 St. Peter - Pleinting 258</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525,85</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1259586851"/>
                  </a:ext>
                </a:extLst>
              </a:tr>
              <a:tr h="137725">
                <a:tc>
                  <a:txBody>
                    <a:bodyPr/>
                    <a:lstStyle/>
                    <a:p>
                      <a:pPr algn="l" fontAlgn="b"/>
                      <a:r>
                        <a:rPr lang="nb-NO" sz="800" b="0" i="0" u="none" strike="noStrike">
                          <a:solidFill>
                            <a:srgbClr val="000000"/>
                          </a:solidFill>
                          <a:effectLst/>
                          <a:latin typeface="Arial" panose="020B0604020202020204" pitchFamily="34" charset="0"/>
                        </a:rPr>
                        <a:t>[NL-NL] Zwolle-Hengelo 380 W [DIR] / N-1 Zwolle-Hengelo 380 Z</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31,79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564266093"/>
                  </a:ext>
                </a:extLst>
              </a:tr>
              <a:tr h="137725">
                <a:tc>
                  <a:txBody>
                    <a:bodyPr/>
                    <a:lstStyle/>
                    <a:p>
                      <a:pPr algn="l" fontAlgn="b"/>
                      <a:r>
                        <a:rPr lang="en-US" sz="800" b="0" i="0" u="none" strike="noStrike">
                          <a:solidFill>
                            <a:srgbClr val="000000"/>
                          </a:solidFill>
                          <a:effectLst/>
                          <a:latin typeface="Arial" panose="020B0604020202020204" pitchFamily="34" charset="0"/>
                        </a:rPr>
                        <a:t>[BE-BE] PST Van Eyck 1 [OPP] / N-1 ALEGRO DC</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15,33</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64%</a:t>
                      </a:r>
                    </a:p>
                  </a:txBody>
                  <a:tcPr marL="0" marR="0" marT="0" marB="0" anchor="b">
                    <a:lnL>
                      <a:noFill/>
                    </a:lnL>
                    <a:lnR>
                      <a:noFill/>
                    </a:lnR>
                    <a:lnT>
                      <a:noFill/>
                    </a:lnT>
                    <a:lnB>
                      <a:noFill/>
                    </a:lnB>
                  </a:tcPr>
                </a:tc>
                <a:extLst>
                  <a:ext uri="{0D108BD9-81ED-4DB2-BD59-A6C34878D82A}">
                    <a16:rowId xmlns:a16="http://schemas.microsoft.com/office/drawing/2014/main" val="3583986277"/>
                  </a:ext>
                </a:extLst>
              </a:tr>
              <a:tr h="137725">
                <a:tc>
                  <a:txBody>
                    <a:bodyPr/>
                    <a:lstStyle/>
                    <a:p>
                      <a:pPr algn="l" fontAlgn="b"/>
                      <a:r>
                        <a:rPr lang="sl-SI" sz="800" b="0" i="0" u="none" strike="noStrike">
                          <a:solidFill>
                            <a:srgbClr val="000000"/>
                          </a:solidFill>
                          <a:effectLst/>
                          <a:latin typeface="Arial" panose="020B0604020202020204" pitchFamily="34" charset="0"/>
                        </a:rPr>
                        <a:t>[BE-BE] PST Van Eyck 1 [OPP] / N-1 Achene - Gramme 380.10</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1,29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60%</a:t>
                      </a:r>
                    </a:p>
                  </a:txBody>
                  <a:tcPr marL="0" marR="0" marT="0" marB="0" anchor="b">
                    <a:lnL>
                      <a:noFill/>
                    </a:lnL>
                    <a:lnR>
                      <a:noFill/>
                    </a:lnR>
                    <a:lnT>
                      <a:noFill/>
                    </a:lnT>
                    <a:lnB>
                      <a:noFill/>
                    </a:lnB>
                  </a:tcPr>
                </a:tc>
                <a:extLst>
                  <a:ext uri="{0D108BD9-81ED-4DB2-BD59-A6C34878D82A}">
                    <a16:rowId xmlns:a16="http://schemas.microsoft.com/office/drawing/2014/main" val="234250351"/>
                  </a:ext>
                </a:extLst>
              </a:tr>
              <a:tr h="137725">
                <a:tc>
                  <a:txBody>
                    <a:bodyPr/>
                    <a:lstStyle/>
                    <a:p>
                      <a:pPr algn="l" fontAlgn="b"/>
                      <a:r>
                        <a:rPr lang="sl-SI" sz="8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209,6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487073089"/>
                  </a:ext>
                </a:extLst>
              </a:tr>
              <a:tr h="137725">
                <a:tc>
                  <a:txBody>
                    <a:bodyPr/>
                    <a:lstStyle/>
                    <a:p>
                      <a:pPr algn="l" fontAlgn="b"/>
                      <a:r>
                        <a:rPr lang="sl-SI" sz="800" b="0" i="0" u="none" strike="noStrike">
                          <a:solidFill>
                            <a:srgbClr val="000000"/>
                          </a:solidFill>
                          <a:effectLst/>
                          <a:latin typeface="Arial" panose="020B0604020202020204" pitchFamily="34" charset="0"/>
                        </a:rPr>
                        <a:t>[AT-D2] St. Peter 2 - Pleinting 258 [OPP] [AT] / N-1 Pleinting - Pirach 257</a:t>
                      </a:r>
                    </a:p>
                  </a:txBody>
                  <a:tcPr marL="8775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209,6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68%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77350148"/>
                  </a:ext>
                </a:extLst>
              </a:tr>
              <a:tr h="137725">
                <a:tc>
                  <a:txBody>
                    <a:bodyPr/>
                    <a:lstStyle/>
                    <a:p>
                      <a:pPr algn="l" fontAlgn="b"/>
                      <a:r>
                        <a:rPr lang="sl-SI" sz="800" b="0" i="0" u="none" strike="noStrike">
                          <a:solidFill>
                            <a:srgbClr val="000000"/>
                          </a:solidFill>
                          <a:effectLst/>
                          <a:latin typeface="Arial" panose="020B0604020202020204" pitchFamily="34" charset="0"/>
                        </a:rPr>
                        <a:t>[FR-D7] Vigy - Ensdorf  VIGY2 S [DIR] [D7] / N-1 Ensdorf - Vigy VIGY1 N</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34,53</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tcPr>
                </a:tc>
                <a:extLst>
                  <a:ext uri="{0D108BD9-81ED-4DB2-BD59-A6C34878D82A}">
                    <a16:rowId xmlns:a16="http://schemas.microsoft.com/office/drawing/2014/main" val="1712013909"/>
                  </a:ext>
                </a:extLst>
              </a:tr>
              <a:tr h="137725">
                <a:tc>
                  <a:txBody>
                    <a:bodyPr/>
                    <a:lstStyle/>
                    <a:p>
                      <a:pPr algn="l" fontAlgn="b"/>
                      <a:r>
                        <a:rPr lang="sl-SI" sz="800" b="0" i="0" u="none" strike="noStrike">
                          <a:solidFill>
                            <a:srgbClr val="000000"/>
                          </a:solidFill>
                          <a:effectLst/>
                          <a:latin typeface="Arial" panose="020B0604020202020204" pitchFamily="34" charset="0"/>
                        </a:rPr>
                        <a:t>[CZ-SK] Nosovice - Varin [DIR] [SK] / N-1 Sokolnice - Stupava</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38,52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80%</a:t>
                      </a:r>
                    </a:p>
                  </a:txBody>
                  <a:tcPr marL="0" marR="0" marT="0" marB="0" anchor="b">
                    <a:lnL>
                      <a:noFill/>
                    </a:lnL>
                    <a:lnR>
                      <a:noFill/>
                    </a:lnR>
                    <a:lnT>
                      <a:noFill/>
                    </a:lnT>
                    <a:lnB>
                      <a:noFill/>
                    </a:lnB>
                  </a:tcPr>
                </a:tc>
                <a:extLst>
                  <a:ext uri="{0D108BD9-81ED-4DB2-BD59-A6C34878D82A}">
                    <a16:rowId xmlns:a16="http://schemas.microsoft.com/office/drawing/2014/main" val="3148595893"/>
                  </a:ext>
                </a:extLst>
              </a:tr>
              <a:tr h="137725">
                <a:tc>
                  <a:txBody>
                    <a:bodyPr/>
                    <a:lstStyle/>
                    <a:p>
                      <a:pPr algn="l" fontAlgn="b"/>
                      <a:r>
                        <a:rPr lang="de-DE" sz="800" b="0" i="0" u="none" strike="noStrike">
                          <a:solidFill>
                            <a:srgbClr val="000000"/>
                          </a:solidFill>
                          <a:effectLst/>
                          <a:latin typeface="Arial" panose="020B0604020202020204" pitchFamily="34" charset="0"/>
                        </a:rPr>
                        <a:t>[AT-AT] Hessenberg - Weissenbach 223 [OPP] / N-1 Hessenberg - Weissenbach 224 </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57,87</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2511136448"/>
                  </a:ext>
                </a:extLst>
              </a:tr>
              <a:tr h="137725">
                <a:tc>
                  <a:txBody>
                    <a:bodyPr/>
                    <a:lstStyle/>
                    <a:p>
                      <a:pPr algn="l" fontAlgn="b"/>
                      <a:r>
                        <a:rPr lang="sl-SI" sz="8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49,98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184%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229459113"/>
                  </a:ext>
                </a:extLst>
              </a:tr>
              <a:tr h="137725">
                <a:tc>
                  <a:txBody>
                    <a:bodyPr/>
                    <a:lstStyle/>
                    <a:p>
                      <a:pPr algn="l" fontAlgn="b"/>
                      <a:r>
                        <a:rPr lang="sl-SI" sz="800" b="0" i="0" u="none" strike="noStrike">
                          <a:solidFill>
                            <a:srgbClr val="000000"/>
                          </a:solidFill>
                          <a:effectLst/>
                          <a:latin typeface="Arial" panose="020B0604020202020204" pitchFamily="34" charset="0"/>
                        </a:rPr>
                        <a:t>[FR-D7] Vigy - Ensdorf  VIGY2 S [DIR] [D7] / N-1 Ensdorf - Vigy VIGY1 N</a:t>
                      </a:r>
                    </a:p>
                  </a:txBody>
                  <a:tcPr marL="8775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6,06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49%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970420330"/>
                  </a:ext>
                </a:extLst>
              </a:tr>
              <a:tr h="137725">
                <a:tc>
                  <a:txBody>
                    <a:bodyPr/>
                    <a:lstStyle/>
                    <a:p>
                      <a:pPr algn="l" fontAlgn="b"/>
                      <a:r>
                        <a:rPr lang="sl-SI" sz="800" b="0" i="0" u="none" strike="noStrike">
                          <a:solidFill>
                            <a:srgbClr val="000000"/>
                          </a:solidFill>
                          <a:effectLst/>
                          <a:latin typeface="Arial" panose="020B0604020202020204" pitchFamily="34" charset="0"/>
                        </a:rPr>
                        <a:t>[D2-D2] Altheim - Sittling 219 [OPP] / N-1 Altheim - Sittling 220</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49,98</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53%</a:t>
                      </a:r>
                    </a:p>
                  </a:txBody>
                  <a:tcPr marL="0" marR="0" marT="0" marB="0" anchor="b">
                    <a:lnL>
                      <a:noFill/>
                    </a:lnL>
                    <a:lnR>
                      <a:noFill/>
                    </a:lnR>
                    <a:lnT>
                      <a:noFill/>
                    </a:lnT>
                    <a:lnB>
                      <a:noFill/>
                    </a:lnB>
                  </a:tcPr>
                </a:tc>
                <a:extLst>
                  <a:ext uri="{0D108BD9-81ED-4DB2-BD59-A6C34878D82A}">
                    <a16:rowId xmlns:a16="http://schemas.microsoft.com/office/drawing/2014/main" val="3744251312"/>
                  </a:ext>
                </a:extLst>
              </a:tr>
              <a:tr h="137725">
                <a:tc>
                  <a:txBody>
                    <a:bodyPr/>
                    <a:lstStyle/>
                    <a:p>
                      <a:pPr algn="l" fontAlgn="b"/>
                      <a:r>
                        <a:rPr lang="sl-SI" sz="800" b="0" i="0" u="none" strike="noStrike">
                          <a:solidFill>
                            <a:srgbClr val="000000"/>
                          </a:solidFill>
                          <a:effectLst/>
                          <a:latin typeface="Arial" panose="020B0604020202020204" pitchFamily="34" charset="0"/>
                        </a:rPr>
                        <a:t>[CZ-SK] Nosovice - Varin [DIR] [SK] / N-1 Sokolnice - Stupava</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2,43</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83%</a:t>
                      </a:r>
                    </a:p>
                  </a:txBody>
                  <a:tcPr marL="0" marR="0" marT="0" marB="0" anchor="b">
                    <a:lnL>
                      <a:noFill/>
                    </a:lnL>
                    <a:lnR>
                      <a:noFill/>
                    </a:lnR>
                    <a:lnT>
                      <a:noFill/>
                    </a:lnT>
                    <a:lnB>
                      <a:noFill/>
                    </a:lnB>
                  </a:tcPr>
                </a:tc>
                <a:extLst>
                  <a:ext uri="{0D108BD9-81ED-4DB2-BD59-A6C34878D82A}">
                    <a16:rowId xmlns:a16="http://schemas.microsoft.com/office/drawing/2014/main" val="2599111723"/>
                  </a:ext>
                </a:extLst>
              </a:tr>
              <a:tr h="137725">
                <a:tc>
                  <a:txBody>
                    <a:bodyPr/>
                    <a:lstStyle/>
                    <a:p>
                      <a:pPr algn="l" fontAlgn="b"/>
                      <a:r>
                        <a:rPr lang="sl-SI" sz="8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208,94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199%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54376561"/>
                  </a:ext>
                </a:extLst>
              </a:tr>
              <a:tr h="137725">
                <a:tc>
                  <a:txBody>
                    <a:bodyPr/>
                    <a:lstStyle/>
                    <a:p>
                      <a:pPr algn="l" fontAlgn="b"/>
                      <a:r>
                        <a:rPr lang="sl-SI" sz="800" b="0" i="0" u="none" strike="noStrike">
                          <a:solidFill>
                            <a:srgbClr val="000000"/>
                          </a:solidFill>
                          <a:effectLst/>
                          <a:latin typeface="Arial" panose="020B0604020202020204" pitchFamily="34" charset="0"/>
                        </a:rPr>
                        <a:t>[D2-D2] Altheim - Sittling 219 [OPP] / N-1 Altheim - Sittling 220</a:t>
                      </a:r>
                    </a:p>
                  </a:txBody>
                  <a:tcPr marL="8775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189,05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60%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998729570"/>
                  </a:ext>
                </a:extLst>
              </a:tr>
              <a:tr h="137725">
                <a:tc>
                  <a:txBody>
                    <a:bodyPr/>
                    <a:lstStyle/>
                    <a:p>
                      <a:pPr algn="l" fontAlgn="b"/>
                      <a:r>
                        <a:rPr lang="sl-SI" sz="800" b="0" i="0" u="none" strike="noStrike">
                          <a:solidFill>
                            <a:srgbClr val="000000"/>
                          </a:solidFill>
                          <a:effectLst/>
                          <a:latin typeface="Arial" panose="020B0604020202020204" pitchFamily="34" charset="0"/>
                        </a:rPr>
                        <a:t>[CZ-SK] Nosovice - Varin [DIR] [SK] / N-1 Sokolnice - Stupava</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208,94</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80%</a:t>
                      </a:r>
                    </a:p>
                  </a:txBody>
                  <a:tcPr marL="0" marR="0" marT="0" marB="0" anchor="b">
                    <a:lnL>
                      <a:noFill/>
                    </a:lnL>
                    <a:lnR>
                      <a:noFill/>
                    </a:lnR>
                    <a:lnT>
                      <a:noFill/>
                    </a:lnT>
                    <a:lnB>
                      <a:noFill/>
                    </a:lnB>
                  </a:tcPr>
                </a:tc>
                <a:extLst>
                  <a:ext uri="{0D108BD9-81ED-4DB2-BD59-A6C34878D82A}">
                    <a16:rowId xmlns:a16="http://schemas.microsoft.com/office/drawing/2014/main" val="3357801212"/>
                  </a:ext>
                </a:extLst>
              </a:tr>
              <a:tr h="137725">
                <a:tc>
                  <a:txBody>
                    <a:bodyPr/>
                    <a:lstStyle/>
                    <a:p>
                      <a:pPr algn="l" fontAlgn="b"/>
                      <a:r>
                        <a:rPr lang="sl-SI" sz="800" b="0" i="0" u="none" strike="noStrike">
                          <a:solidFill>
                            <a:srgbClr val="000000"/>
                          </a:solidFill>
                          <a:effectLst/>
                          <a:latin typeface="Arial" panose="020B0604020202020204" pitchFamily="34" charset="0"/>
                        </a:rPr>
                        <a:t>[BE-BE] PST Van Eyck 1 [OPP] / N-1 Achene - Gramme 380.10</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1,8</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59%</a:t>
                      </a:r>
                    </a:p>
                  </a:txBody>
                  <a:tcPr marL="0" marR="0" marT="0" marB="0" anchor="b">
                    <a:lnL>
                      <a:noFill/>
                    </a:lnL>
                    <a:lnR>
                      <a:noFill/>
                    </a:lnR>
                    <a:lnT>
                      <a:noFill/>
                    </a:lnT>
                    <a:lnB>
                      <a:noFill/>
                    </a:lnB>
                  </a:tcPr>
                </a:tc>
                <a:extLst>
                  <a:ext uri="{0D108BD9-81ED-4DB2-BD59-A6C34878D82A}">
                    <a16:rowId xmlns:a16="http://schemas.microsoft.com/office/drawing/2014/main" val="2267562937"/>
                  </a:ext>
                </a:extLst>
              </a:tr>
              <a:tr h="137725">
                <a:tc>
                  <a:txBody>
                    <a:bodyPr/>
                    <a:lstStyle/>
                    <a:p>
                      <a:pPr algn="l" fontAlgn="b"/>
                      <a:r>
                        <a:rPr lang="sl-SI" sz="8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293,92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162%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082204891"/>
                  </a:ext>
                </a:extLst>
              </a:tr>
              <a:tr h="137725">
                <a:tc>
                  <a:txBody>
                    <a:bodyPr/>
                    <a:lstStyle/>
                    <a:p>
                      <a:pPr algn="l" fontAlgn="b"/>
                      <a:r>
                        <a:rPr lang="sl-SI" sz="800" b="0" i="0" u="none" strike="noStrike">
                          <a:solidFill>
                            <a:srgbClr val="000000"/>
                          </a:solidFill>
                          <a:effectLst/>
                          <a:latin typeface="Arial" panose="020B0604020202020204" pitchFamily="34" charset="0"/>
                        </a:rPr>
                        <a:t>[SK-PL] Lemesany - Krosno Iskrz 2 [OPP] [PL] / N-1 Lemesany - Krosno Iskrz 1</a:t>
                      </a:r>
                    </a:p>
                  </a:txBody>
                  <a:tcPr marL="8775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2,76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81%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000670052"/>
                  </a:ext>
                </a:extLst>
              </a:tr>
              <a:tr h="137725">
                <a:tc>
                  <a:txBody>
                    <a:bodyPr/>
                    <a:lstStyle/>
                    <a:p>
                      <a:pPr algn="l" fontAlgn="b"/>
                      <a:r>
                        <a:rPr lang="sl-SI" sz="800" b="0" i="0" u="none" strike="noStrike">
                          <a:solidFill>
                            <a:srgbClr val="000000"/>
                          </a:solidFill>
                          <a:effectLst/>
                          <a:latin typeface="Arial" panose="020B0604020202020204" pitchFamily="34" charset="0"/>
                        </a:rPr>
                        <a:t>[CZ-SK] Nosovice - Varin [DIR] [SK] / N-1 Sokolnice - Stupava</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293,92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81%</a:t>
                      </a:r>
                    </a:p>
                  </a:txBody>
                  <a:tcPr marL="0" marR="0" marT="0" marB="0" anchor="b">
                    <a:lnL>
                      <a:noFill/>
                    </a:lnL>
                    <a:lnR>
                      <a:noFill/>
                    </a:lnR>
                    <a:lnT>
                      <a:noFill/>
                    </a:lnT>
                    <a:lnB>
                      <a:noFill/>
                    </a:lnB>
                  </a:tcPr>
                </a:tc>
                <a:extLst>
                  <a:ext uri="{0D108BD9-81ED-4DB2-BD59-A6C34878D82A}">
                    <a16:rowId xmlns:a16="http://schemas.microsoft.com/office/drawing/2014/main" val="441594491"/>
                  </a:ext>
                </a:extLst>
              </a:tr>
              <a:tr h="137725">
                <a:tc>
                  <a:txBody>
                    <a:bodyPr/>
                    <a:lstStyle/>
                    <a:p>
                      <a:pPr algn="l" fontAlgn="b"/>
                      <a:r>
                        <a:rPr lang="sl-SI" sz="8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232,32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77%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567202594"/>
                  </a:ext>
                </a:extLst>
              </a:tr>
              <a:tr h="137725">
                <a:tc>
                  <a:txBody>
                    <a:bodyPr/>
                    <a:lstStyle/>
                    <a:p>
                      <a:pPr algn="l" fontAlgn="b"/>
                      <a:r>
                        <a:rPr lang="sl-SI" sz="800" b="0" i="0" u="none" strike="noStrike">
                          <a:solidFill>
                            <a:srgbClr val="000000"/>
                          </a:solidFill>
                          <a:effectLst/>
                          <a:latin typeface="Arial" panose="020B0604020202020204" pitchFamily="34" charset="0"/>
                        </a:rPr>
                        <a:t>[SK-PL] Lemesany - Krosno Iskrz 2 [OPP] [PL] / N-1 Lemesany - Krosno Iskrz 1</a:t>
                      </a:r>
                    </a:p>
                  </a:txBody>
                  <a:tcPr marL="87758"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800" b="0" i="0" u="none" strike="noStrike">
                          <a:solidFill>
                            <a:srgbClr val="000000"/>
                          </a:solidFill>
                          <a:effectLst/>
                          <a:latin typeface="Arial" panose="020B0604020202020204" pitchFamily="34" charset="0"/>
                        </a:rPr>
                        <a:t>232,32</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800" b="0" i="0" u="none" strike="noStrike">
                          <a:solidFill>
                            <a:srgbClr val="000000"/>
                          </a:solidFill>
                          <a:effectLst/>
                          <a:latin typeface="Arial" panose="020B0604020202020204" pitchFamily="34" charset="0"/>
                        </a:rPr>
                        <a:t>77%</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519108699"/>
                  </a:ext>
                </a:extLst>
              </a:tr>
              <a:tr h="137725">
                <a:tc>
                  <a:txBody>
                    <a:bodyPr/>
                    <a:lstStyle/>
                    <a:p>
                      <a:pPr algn="l" fontAlgn="b"/>
                      <a:r>
                        <a:rPr lang="sl-SI" sz="8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800" b="1" i="0" u="none" strike="noStrike">
                          <a:solidFill>
                            <a:srgbClr val="000000"/>
                          </a:solidFill>
                          <a:effectLst/>
                          <a:latin typeface="Arial" panose="020B0604020202020204" pitchFamily="34" charset="0"/>
                        </a:rPr>
                        <a:t>624,53</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800" b="1" i="0" u="none" strike="noStrike" dirty="0">
                          <a:solidFill>
                            <a:srgbClr val="000000"/>
                          </a:solidFill>
                          <a:effectLst/>
                          <a:latin typeface="Arial" panose="020B0604020202020204" pitchFamily="34" charset="0"/>
                        </a:rPr>
                        <a:t>3238%</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2037954394"/>
                  </a:ext>
                </a:extLst>
              </a:tr>
            </a:tbl>
          </a:graphicData>
        </a:graphic>
      </p:graphicFrame>
    </p:spTree>
    <p:extLst>
      <p:ext uri="{BB962C8B-B14F-4D97-AF65-F5344CB8AC3E}">
        <p14:creationId xmlns:p14="http://schemas.microsoft.com/office/powerpoint/2010/main" val="1239306843"/>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a:t>
            </a:r>
            <a:r>
              <a:rPr lang="en-US" altLang="hu-HU" sz="1400" dirty="0">
                <a:solidFill>
                  <a:srgbClr val="008000"/>
                </a:solidFill>
              </a:rPr>
              <a:t>1005 (part </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CB955359-38D9-4F9B-A8A6-3FCF0BBA9953}"/>
              </a:ext>
            </a:extLst>
          </p:cNvPr>
          <p:cNvGraphicFramePr>
            <a:graphicFrameLocks noGrp="1"/>
          </p:cNvGraphicFramePr>
          <p:nvPr>
            <p:extLst>
              <p:ext uri="{D42A27DB-BD31-4B8C-83A1-F6EECF244321}">
                <p14:modId xmlns:p14="http://schemas.microsoft.com/office/powerpoint/2010/main" val="2023182035"/>
              </p:ext>
            </p:extLst>
          </p:nvPr>
        </p:nvGraphicFramePr>
        <p:xfrm>
          <a:off x="1097280" y="1079495"/>
          <a:ext cx="6916921" cy="5520104"/>
        </p:xfrm>
        <a:graphic>
          <a:graphicData uri="http://schemas.openxmlformats.org/drawingml/2006/table">
            <a:tbl>
              <a:tblPr/>
              <a:tblGrid>
                <a:gridCol w="5359878">
                  <a:extLst>
                    <a:ext uri="{9D8B030D-6E8A-4147-A177-3AD203B41FA5}">
                      <a16:colId xmlns:a16="http://schemas.microsoft.com/office/drawing/2014/main" val="1627465230"/>
                    </a:ext>
                  </a:extLst>
                </a:gridCol>
                <a:gridCol w="1149693">
                  <a:extLst>
                    <a:ext uri="{9D8B030D-6E8A-4147-A177-3AD203B41FA5}">
                      <a16:colId xmlns:a16="http://schemas.microsoft.com/office/drawing/2014/main" val="2220199747"/>
                    </a:ext>
                  </a:extLst>
                </a:gridCol>
                <a:gridCol w="407350">
                  <a:extLst>
                    <a:ext uri="{9D8B030D-6E8A-4147-A177-3AD203B41FA5}">
                      <a16:colId xmlns:a16="http://schemas.microsoft.com/office/drawing/2014/main" val="1731748935"/>
                    </a:ext>
                  </a:extLst>
                </a:gridCol>
              </a:tblGrid>
              <a:tr h="149192">
                <a:tc>
                  <a:txBody>
                    <a:bodyPr/>
                    <a:lstStyle/>
                    <a:p>
                      <a:pPr algn="l" fontAlgn="b"/>
                      <a:r>
                        <a:rPr lang="sl-SI"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1452112646"/>
                  </a:ext>
                </a:extLst>
              </a:tr>
              <a:tr h="149192">
                <a:tc>
                  <a:txBody>
                    <a:bodyPr/>
                    <a:lstStyle/>
                    <a:p>
                      <a:pPr algn="l" fontAlgn="b"/>
                      <a:r>
                        <a:rPr lang="sl-SI" sz="7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250,3</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149%</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641801257"/>
                  </a:ext>
                </a:extLst>
              </a:tr>
              <a:tr h="149192">
                <a:tc>
                  <a:txBody>
                    <a:bodyPr/>
                    <a:lstStyle/>
                    <a:p>
                      <a:pPr algn="l" fontAlgn="b"/>
                      <a:r>
                        <a:rPr lang="sl-SI" sz="700" b="0" i="0" u="none" strike="noStrike">
                          <a:solidFill>
                            <a:srgbClr val="000000"/>
                          </a:solidFill>
                          <a:effectLst/>
                          <a:latin typeface="Arial" panose="020B0604020202020204" pitchFamily="34" charset="0"/>
                        </a:rPr>
                        <a:t>[SK-PL] Lemesany - Krosno Iskrz 2 [OPP] [PL] / N-1 Lemesany - Krosno Iskrz 1</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165,27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80%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19852741"/>
                  </a:ext>
                </a:extLst>
              </a:tr>
              <a:tr h="149192">
                <a:tc>
                  <a:txBody>
                    <a:bodyPr/>
                    <a:lstStyle/>
                    <a:p>
                      <a:pPr algn="l" fontAlgn="b"/>
                      <a:r>
                        <a:rPr lang="sl-SI" sz="700" b="0" i="0" u="none" strike="noStrike">
                          <a:solidFill>
                            <a:srgbClr val="000000"/>
                          </a:solidFill>
                          <a:effectLst/>
                          <a:latin typeface="Arial" panose="020B0604020202020204" pitchFamily="34" charset="0"/>
                        </a:rPr>
                        <a:t>[D2-D2] Altheim - Sittling 219 [OPP] / N-1 Altheim - Sittling 220</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250,3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69%</a:t>
                      </a:r>
                    </a:p>
                  </a:txBody>
                  <a:tcPr marL="0" marR="0" marT="0" marB="0" anchor="b">
                    <a:lnL>
                      <a:noFill/>
                    </a:lnL>
                    <a:lnR>
                      <a:noFill/>
                    </a:lnR>
                    <a:lnT>
                      <a:noFill/>
                    </a:lnT>
                    <a:lnB>
                      <a:noFill/>
                    </a:lnB>
                  </a:tcPr>
                </a:tc>
                <a:extLst>
                  <a:ext uri="{0D108BD9-81ED-4DB2-BD59-A6C34878D82A}">
                    <a16:rowId xmlns:a16="http://schemas.microsoft.com/office/drawing/2014/main" val="282362928"/>
                  </a:ext>
                </a:extLst>
              </a:tr>
              <a:tr h="149192">
                <a:tc>
                  <a:txBody>
                    <a:bodyPr/>
                    <a:lstStyle/>
                    <a:p>
                      <a:pPr algn="l" fontAlgn="b"/>
                      <a:r>
                        <a:rPr lang="sl-SI" sz="7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68,35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156%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322260698"/>
                  </a:ext>
                </a:extLst>
              </a:tr>
              <a:tr h="149192">
                <a:tc>
                  <a:txBody>
                    <a:bodyPr/>
                    <a:lstStyle/>
                    <a:p>
                      <a:pPr algn="l" fontAlgn="b"/>
                      <a:r>
                        <a:rPr lang="sl-SI" sz="700" b="0" i="0" u="none" strike="noStrike">
                          <a:solidFill>
                            <a:srgbClr val="000000"/>
                          </a:solidFill>
                          <a:effectLst/>
                          <a:latin typeface="Arial" panose="020B0604020202020204" pitchFamily="34" charset="0"/>
                        </a:rPr>
                        <a:t>[SK-PL] Lemesany - Krosno Iskrz 2 [OPP] [PL] / N-1 Lemesany - Krosno Iskrz 1</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68,35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86%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91048211"/>
                  </a:ext>
                </a:extLst>
              </a:tr>
              <a:tr h="149192">
                <a:tc>
                  <a:txBody>
                    <a:bodyPr/>
                    <a:lstStyle/>
                    <a:p>
                      <a:pPr algn="l" fontAlgn="b"/>
                      <a:r>
                        <a:rPr lang="sl-SI" sz="700" b="0" i="0" u="none" strike="noStrike">
                          <a:solidFill>
                            <a:srgbClr val="000000"/>
                          </a:solidFill>
                          <a:effectLst/>
                          <a:latin typeface="Arial" panose="020B0604020202020204" pitchFamily="34" charset="0"/>
                        </a:rPr>
                        <a:t>[BE-BE] PST Van Eyck 1 [OPP] / N-1 Achene - Gramme 380.10</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0,27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70%</a:t>
                      </a:r>
                    </a:p>
                  </a:txBody>
                  <a:tcPr marL="0" marR="0" marT="0" marB="0" anchor="b">
                    <a:lnL>
                      <a:noFill/>
                    </a:lnL>
                    <a:lnR>
                      <a:noFill/>
                    </a:lnR>
                    <a:lnT>
                      <a:noFill/>
                    </a:lnT>
                    <a:lnB>
                      <a:noFill/>
                    </a:lnB>
                  </a:tcPr>
                </a:tc>
                <a:extLst>
                  <a:ext uri="{0D108BD9-81ED-4DB2-BD59-A6C34878D82A}">
                    <a16:rowId xmlns:a16="http://schemas.microsoft.com/office/drawing/2014/main" val="3347592935"/>
                  </a:ext>
                </a:extLst>
              </a:tr>
              <a:tr h="149192">
                <a:tc>
                  <a:txBody>
                    <a:bodyPr/>
                    <a:lstStyle/>
                    <a:p>
                      <a:pPr algn="l" fontAlgn="b"/>
                      <a:r>
                        <a:rPr lang="sl-SI" sz="7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29,96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146%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510998023"/>
                  </a:ext>
                </a:extLst>
              </a:tr>
              <a:tr h="149192">
                <a:tc>
                  <a:txBody>
                    <a:bodyPr/>
                    <a:lstStyle/>
                    <a:p>
                      <a:pPr algn="l" fontAlgn="b"/>
                      <a:r>
                        <a:rPr lang="sl-SI" sz="700" b="0" i="0" u="none" strike="noStrike">
                          <a:solidFill>
                            <a:srgbClr val="000000"/>
                          </a:solidFill>
                          <a:effectLst/>
                          <a:latin typeface="Arial" panose="020B0604020202020204" pitchFamily="34" charset="0"/>
                        </a:rPr>
                        <a:t>[SK-PL] Lemesany - Krosno Iskrz 2 [OPP] [PL] / N-1 Lemesany - Krosno Iskrz 1</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29,96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82%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114057197"/>
                  </a:ext>
                </a:extLst>
              </a:tr>
              <a:tr h="149192">
                <a:tc>
                  <a:txBody>
                    <a:bodyPr/>
                    <a:lstStyle/>
                    <a:p>
                      <a:pPr algn="l" fontAlgn="b"/>
                      <a:r>
                        <a:rPr lang="sl-SI" sz="700" b="0" i="0" u="none" strike="noStrike">
                          <a:solidFill>
                            <a:srgbClr val="000000"/>
                          </a:solidFill>
                          <a:effectLst/>
                          <a:latin typeface="Arial" panose="020B0604020202020204" pitchFamily="34" charset="0"/>
                        </a:rPr>
                        <a:t>[BE-BE] PST Van Eyck 1 [OPP] / N-1 Achene - Gramme 380.10</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0,12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64%</a:t>
                      </a:r>
                    </a:p>
                  </a:txBody>
                  <a:tcPr marL="0" marR="0" marT="0" marB="0" anchor="b">
                    <a:lnL>
                      <a:noFill/>
                    </a:lnL>
                    <a:lnR>
                      <a:noFill/>
                    </a:lnR>
                    <a:lnT>
                      <a:noFill/>
                    </a:lnT>
                    <a:lnB>
                      <a:noFill/>
                    </a:lnB>
                  </a:tcPr>
                </a:tc>
                <a:extLst>
                  <a:ext uri="{0D108BD9-81ED-4DB2-BD59-A6C34878D82A}">
                    <a16:rowId xmlns:a16="http://schemas.microsoft.com/office/drawing/2014/main" val="2611498364"/>
                  </a:ext>
                </a:extLst>
              </a:tr>
              <a:tr h="149192">
                <a:tc>
                  <a:txBody>
                    <a:bodyPr/>
                    <a:lstStyle/>
                    <a:p>
                      <a:pPr algn="l" fontAlgn="b"/>
                      <a:r>
                        <a:rPr lang="sl-SI" sz="7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94,2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69%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152893960"/>
                  </a:ext>
                </a:extLst>
              </a:tr>
              <a:tr h="149192">
                <a:tc>
                  <a:txBody>
                    <a:bodyPr/>
                    <a:lstStyle/>
                    <a:p>
                      <a:pPr algn="l" fontAlgn="b"/>
                      <a:r>
                        <a:rPr lang="en-US" sz="700" b="0" i="0" u="none" strike="noStrike">
                          <a:solidFill>
                            <a:srgbClr val="000000"/>
                          </a:solidFill>
                          <a:effectLst/>
                          <a:latin typeface="Arial" panose="020B0604020202020204" pitchFamily="34" charset="0"/>
                        </a:rPr>
                        <a:t>[BE-BE] PST Van Eyck 1 [OPP] / N-1 ALEGRO DC</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94,2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576801963"/>
                  </a:ext>
                </a:extLst>
              </a:tr>
              <a:tr h="149192">
                <a:tc>
                  <a:txBody>
                    <a:bodyPr/>
                    <a:lstStyle/>
                    <a:p>
                      <a:pPr algn="l" fontAlgn="b"/>
                      <a:r>
                        <a:rPr lang="sl-SI" sz="7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60,24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126%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404127894"/>
                  </a:ext>
                </a:extLst>
              </a:tr>
              <a:tr h="149192">
                <a:tc>
                  <a:txBody>
                    <a:bodyPr/>
                    <a:lstStyle/>
                    <a:p>
                      <a:pPr algn="l" fontAlgn="b"/>
                      <a:r>
                        <a:rPr lang="sl-SI" sz="700" b="0" i="0" u="none" strike="noStrike">
                          <a:solidFill>
                            <a:srgbClr val="000000"/>
                          </a:solidFill>
                          <a:effectLst/>
                          <a:latin typeface="Arial" panose="020B0604020202020204" pitchFamily="34" charset="0"/>
                        </a:rPr>
                        <a:t>[D7-FR] Ensdorf - Vigy VIGY2 S [OPP] [FR] / N-1 Ensdorf - Vigy VIGY1 N</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5,69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48%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007207879"/>
                  </a:ext>
                </a:extLst>
              </a:tr>
              <a:tr h="149192">
                <a:tc>
                  <a:txBody>
                    <a:bodyPr/>
                    <a:lstStyle/>
                    <a:p>
                      <a:pPr algn="l" fontAlgn="b"/>
                      <a:r>
                        <a:rPr lang="sl-SI" sz="700" b="0" i="0" u="none" strike="noStrike">
                          <a:solidFill>
                            <a:srgbClr val="000000"/>
                          </a:solidFill>
                          <a:effectLst/>
                          <a:latin typeface="Arial" panose="020B0604020202020204" pitchFamily="34" charset="0"/>
                        </a:rPr>
                        <a:t>[SK-PL] Lemesany - Krosno Iskrz 2 [OPP] [PL] / N-1 Lemesany - Krosno Iskrz 1</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60,24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78%</a:t>
                      </a:r>
                    </a:p>
                  </a:txBody>
                  <a:tcPr marL="0" marR="0" marT="0" marB="0" anchor="b">
                    <a:lnL>
                      <a:noFill/>
                    </a:lnL>
                    <a:lnR>
                      <a:noFill/>
                    </a:lnR>
                    <a:lnT>
                      <a:noFill/>
                    </a:lnT>
                    <a:lnB>
                      <a:noFill/>
                    </a:lnB>
                  </a:tcPr>
                </a:tc>
                <a:extLst>
                  <a:ext uri="{0D108BD9-81ED-4DB2-BD59-A6C34878D82A}">
                    <a16:rowId xmlns:a16="http://schemas.microsoft.com/office/drawing/2014/main" val="1106218176"/>
                  </a:ext>
                </a:extLst>
              </a:tr>
              <a:tr h="149192">
                <a:tc>
                  <a:txBody>
                    <a:bodyPr/>
                    <a:lstStyle/>
                    <a:p>
                      <a:pPr algn="l" fontAlgn="b"/>
                      <a:r>
                        <a:rPr lang="sl-SI" sz="7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26,33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076421925"/>
                  </a:ext>
                </a:extLst>
              </a:tr>
              <a:tr h="149192">
                <a:tc>
                  <a:txBody>
                    <a:bodyPr/>
                    <a:lstStyle/>
                    <a:p>
                      <a:pPr algn="l" fontAlgn="b"/>
                      <a:r>
                        <a:rPr lang="sl-SI" sz="700" b="0" i="0" u="none" strike="noStrike">
                          <a:solidFill>
                            <a:srgbClr val="000000"/>
                          </a:solidFill>
                          <a:effectLst/>
                          <a:latin typeface="Arial" panose="020B0604020202020204" pitchFamily="34" charset="0"/>
                        </a:rPr>
                        <a:t>[D7-FR] Ensdorf - Vigy VIGY2 S [OPP] [FR] / N-1 Ensdorf - Vigy VIGY1 N</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0,32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44%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159164276"/>
                  </a:ext>
                </a:extLst>
              </a:tr>
              <a:tr h="149192">
                <a:tc>
                  <a:txBody>
                    <a:bodyPr/>
                    <a:lstStyle/>
                    <a:p>
                      <a:pPr algn="l" fontAlgn="b"/>
                      <a:r>
                        <a:rPr lang="sl-SI" sz="700" b="0" i="0" u="none" strike="noStrike">
                          <a:solidFill>
                            <a:srgbClr val="000000"/>
                          </a:solidFill>
                          <a:effectLst/>
                          <a:latin typeface="Arial" panose="020B0604020202020204" pitchFamily="34" charset="0"/>
                        </a:rPr>
                        <a:t>[SK-PL] Lemesany - Krosno Iskrz 2 [OPP] [PL] / N-1 Lemesany - Krosno Iskrz 1</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26,33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69%</a:t>
                      </a:r>
                    </a:p>
                  </a:txBody>
                  <a:tcPr marL="0" marR="0" marT="0" marB="0" anchor="b">
                    <a:lnL>
                      <a:noFill/>
                    </a:lnL>
                    <a:lnR>
                      <a:noFill/>
                    </a:lnR>
                    <a:lnT>
                      <a:noFill/>
                    </a:lnT>
                    <a:lnB>
                      <a:noFill/>
                    </a:lnB>
                  </a:tcPr>
                </a:tc>
                <a:extLst>
                  <a:ext uri="{0D108BD9-81ED-4DB2-BD59-A6C34878D82A}">
                    <a16:rowId xmlns:a16="http://schemas.microsoft.com/office/drawing/2014/main" val="4020748751"/>
                  </a:ext>
                </a:extLst>
              </a:tr>
              <a:tr h="149192">
                <a:tc>
                  <a:txBody>
                    <a:bodyPr/>
                    <a:lstStyle/>
                    <a:p>
                      <a:pPr algn="l" fontAlgn="b"/>
                      <a:r>
                        <a:rPr lang="sl-SI" sz="7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16,82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53%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062143099"/>
                  </a:ext>
                </a:extLst>
              </a:tr>
              <a:tr h="149192">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Dobrzen</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16,82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559752414"/>
                  </a:ext>
                </a:extLst>
              </a:tr>
              <a:tr h="149192">
                <a:tc>
                  <a:txBody>
                    <a:bodyPr/>
                    <a:lstStyle/>
                    <a:p>
                      <a:pPr algn="l" fontAlgn="b"/>
                      <a:r>
                        <a:rPr lang="sl-SI" sz="7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150,56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55%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276620778"/>
                  </a:ext>
                </a:extLst>
              </a:tr>
              <a:tr h="149192">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Dobrzen</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150,56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26331428"/>
                  </a:ext>
                </a:extLst>
              </a:tr>
              <a:tr h="149192">
                <a:tc>
                  <a:txBody>
                    <a:bodyPr/>
                    <a:lstStyle/>
                    <a:p>
                      <a:pPr algn="l" fontAlgn="b"/>
                      <a:r>
                        <a:rPr lang="sl-SI" sz="7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223,44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50%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579335924"/>
                  </a:ext>
                </a:extLst>
              </a:tr>
              <a:tr h="149192">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Dobrzen</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223,44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185040836"/>
                  </a:ext>
                </a:extLst>
              </a:tr>
              <a:tr h="149192">
                <a:tc>
                  <a:txBody>
                    <a:bodyPr/>
                    <a:lstStyle/>
                    <a:p>
                      <a:pPr algn="l" fontAlgn="b"/>
                      <a:r>
                        <a:rPr lang="sl-SI" sz="7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536,57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177%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198819084"/>
                  </a:ext>
                </a:extLst>
              </a:tr>
              <a:tr h="149192">
                <a:tc>
                  <a:txBody>
                    <a:bodyPr/>
                    <a:lstStyle/>
                    <a:p>
                      <a:pPr algn="l" fontAlgn="b"/>
                      <a:r>
                        <a:rPr lang="sl-SI" sz="700" b="0" i="0" u="none" strike="noStrike">
                          <a:solidFill>
                            <a:srgbClr val="000000"/>
                          </a:solidFill>
                          <a:effectLst/>
                          <a:latin typeface="Arial" panose="020B0604020202020204" pitchFamily="34" charset="0"/>
                        </a:rPr>
                        <a:t>[NL-NL] Krimpen a/d IJssel-Geertruidenberg 380 W [OPP] / N-1 Krimpen a/d IJssel-Geertruidenberg 380 Z</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2,18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893250888"/>
                  </a:ext>
                </a:extLst>
              </a:tr>
              <a:tr h="149192">
                <a:tc>
                  <a:txBody>
                    <a:bodyPr/>
                    <a:lstStyle/>
                    <a:p>
                      <a:pPr algn="l" fontAlgn="b"/>
                      <a:r>
                        <a:rPr lang="sl-SI" sz="700" b="0" i="0" u="none" strike="noStrike">
                          <a:solidFill>
                            <a:srgbClr val="000000"/>
                          </a:solidFill>
                          <a:effectLst/>
                          <a:latin typeface="Arial" panose="020B0604020202020204" pitchFamily="34" charset="0"/>
                        </a:rPr>
                        <a:t>[D2-D2] Altheim - Sittling 220 [OPP] / N-1 St. Peter - Pleinting 258</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536,57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45%</a:t>
                      </a:r>
                    </a:p>
                  </a:txBody>
                  <a:tcPr marL="0" marR="0" marT="0" marB="0" anchor="b">
                    <a:lnL>
                      <a:noFill/>
                    </a:lnL>
                    <a:lnR>
                      <a:noFill/>
                    </a:lnR>
                    <a:lnT>
                      <a:noFill/>
                    </a:lnT>
                    <a:lnB>
                      <a:noFill/>
                    </a:lnB>
                  </a:tcPr>
                </a:tc>
                <a:extLst>
                  <a:ext uri="{0D108BD9-81ED-4DB2-BD59-A6C34878D82A}">
                    <a16:rowId xmlns:a16="http://schemas.microsoft.com/office/drawing/2014/main" val="1089780140"/>
                  </a:ext>
                </a:extLst>
              </a:tr>
              <a:tr h="149192">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Dobrzen</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306,42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46%</a:t>
                      </a:r>
                    </a:p>
                  </a:txBody>
                  <a:tcPr marL="0" marR="0" marT="0" marB="0" anchor="b">
                    <a:lnL>
                      <a:noFill/>
                    </a:lnL>
                    <a:lnR>
                      <a:noFill/>
                    </a:lnR>
                    <a:lnT>
                      <a:noFill/>
                    </a:lnT>
                    <a:lnB>
                      <a:noFill/>
                    </a:lnB>
                  </a:tcPr>
                </a:tc>
                <a:extLst>
                  <a:ext uri="{0D108BD9-81ED-4DB2-BD59-A6C34878D82A}">
                    <a16:rowId xmlns:a16="http://schemas.microsoft.com/office/drawing/2014/main" val="4118611071"/>
                  </a:ext>
                </a:extLst>
              </a:tr>
              <a:tr h="149192">
                <a:tc>
                  <a:txBody>
                    <a:bodyPr/>
                    <a:lstStyle/>
                    <a:p>
                      <a:pPr algn="l" fontAlgn="b"/>
                      <a:r>
                        <a:rPr lang="en-US" sz="700" b="0" i="0" u="none" strike="noStrike">
                          <a:solidFill>
                            <a:srgbClr val="000000"/>
                          </a:solidFill>
                          <a:effectLst/>
                          <a:latin typeface="Arial" panose="020B0604020202020204" pitchFamily="34" charset="0"/>
                        </a:rPr>
                        <a:t>[BE-BE] PST Van Eyck 1 [OPP] / N-1 Achene - Lonny 380.19</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2,58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54%</a:t>
                      </a:r>
                    </a:p>
                  </a:txBody>
                  <a:tcPr marL="0" marR="0" marT="0" marB="0" anchor="b">
                    <a:lnL>
                      <a:noFill/>
                    </a:lnL>
                    <a:lnR>
                      <a:noFill/>
                    </a:lnR>
                    <a:lnT>
                      <a:noFill/>
                    </a:lnT>
                    <a:lnB>
                      <a:noFill/>
                    </a:lnB>
                  </a:tcPr>
                </a:tc>
                <a:extLst>
                  <a:ext uri="{0D108BD9-81ED-4DB2-BD59-A6C34878D82A}">
                    <a16:rowId xmlns:a16="http://schemas.microsoft.com/office/drawing/2014/main" val="1148191305"/>
                  </a:ext>
                </a:extLst>
              </a:tr>
              <a:tr h="149192">
                <a:tc>
                  <a:txBody>
                    <a:bodyPr/>
                    <a:lstStyle/>
                    <a:p>
                      <a:pPr algn="l" fontAlgn="b"/>
                      <a:r>
                        <a:rPr lang="sl-SI" sz="7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284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158%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922422828"/>
                  </a:ext>
                </a:extLst>
              </a:tr>
              <a:tr h="149192">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94,04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366790597"/>
                  </a:ext>
                </a:extLst>
              </a:tr>
              <a:tr h="149192">
                <a:tc>
                  <a:txBody>
                    <a:bodyPr/>
                    <a:lstStyle/>
                    <a:p>
                      <a:pPr algn="l" fontAlgn="b"/>
                      <a:r>
                        <a:rPr lang="nn-NO" sz="700" b="0" i="0" u="none" strike="noStrike">
                          <a:solidFill>
                            <a:srgbClr val="000000"/>
                          </a:solidFill>
                          <a:effectLst/>
                          <a:latin typeface="Arial" panose="020B0604020202020204" pitchFamily="34" charset="0"/>
                        </a:rPr>
                        <a:t>[BE-BE] PST Van Eyck 1 [OPP] / N-1 PST Zandvliet 2</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47%</a:t>
                      </a:r>
                    </a:p>
                  </a:txBody>
                  <a:tcPr marL="0" marR="0" marT="0" marB="0" anchor="b">
                    <a:lnL>
                      <a:noFill/>
                    </a:lnL>
                    <a:lnR>
                      <a:noFill/>
                    </a:lnR>
                    <a:lnT>
                      <a:noFill/>
                    </a:lnT>
                    <a:lnB>
                      <a:noFill/>
                    </a:lnB>
                  </a:tcPr>
                </a:tc>
                <a:extLst>
                  <a:ext uri="{0D108BD9-81ED-4DB2-BD59-A6C34878D82A}">
                    <a16:rowId xmlns:a16="http://schemas.microsoft.com/office/drawing/2014/main" val="536538119"/>
                  </a:ext>
                </a:extLst>
              </a:tr>
              <a:tr h="149192">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Dobrzen</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284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54%</a:t>
                      </a:r>
                    </a:p>
                  </a:txBody>
                  <a:tcPr marL="0" marR="0" marT="0" marB="0" anchor="b">
                    <a:lnL>
                      <a:noFill/>
                    </a:lnL>
                    <a:lnR>
                      <a:noFill/>
                    </a:lnR>
                    <a:lnT>
                      <a:noFill/>
                    </a:lnT>
                    <a:lnB>
                      <a:noFill/>
                    </a:lnB>
                  </a:tcPr>
                </a:tc>
                <a:extLst>
                  <a:ext uri="{0D108BD9-81ED-4DB2-BD59-A6C34878D82A}">
                    <a16:rowId xmlns:a16="http://schemas.microsoft.com/office/drawing/2014/main" val="1800365748"/>
                  </a:ext>
                </a:extLst>
              </a:tr>
              <a:tr h="149192">
                <a:tc>
                  <a:txBody>
                    <a:bodyPr/>
                    <a:lstStyle/>
                    <a:p>
                      <a:pPr algn="l" fontAlgn="b"/>
                      <a:r>
                        <a:rPr lang="sl-SI" sz="7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268,69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188%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779694716"/>
                  </a:ext>
                </a:extLst>
              </a:tr>
              <a:tr h="149192">
                <a:tc>
                  <a:txBody>
                    <a:bodyPr/>
                    <a:lstStyle/>
                    <a:p>
                      <a:pPr algn="l" fontAlgn="b"/>
                      <a:r>
                        <a:rPr lang="sl-SI" sz="700" b="0" i="0" u="none" strike="noStrike">
                          <a:solidFill>
                            <a:srgbClr val="000000"/>
                          </a:solidFill>
                          <a:effectLst/>
                          <a:latin typeface="Arial" panose="020B0604020202020204" pitchFamily="34" charset="0"/>
                        </a:rPr>
                        <a:t>[SK-PL] Lemesany - Krosno Iskrz 2 [OPP] [PL] / N-1 Lemesany - Krosno Iskrz 1</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22,03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79%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59753334"/>
                  </a:ext>
                </a:extLst>
              </a:tr>
              <a:tr h="149192">
                <a:tc>
                  <a:txBody>
                    <a:bodyPr/>
                    <a:lstStyle/>
                    <a:p>
                      <a:pPr algn="l" fontAlgn="b"/>
                      <a:r>
                        <a:rPr lang="nn-NO" sz="700" b="0" i="0" u="none" strike="noStrike">
                          <a:solidFill>
                            <a:srgbClr val="000000"/>
                          </a:solidFill>
                          <a:effectLst/>
                          <a:latin typeface="Arial" panose="020B0604020202020204" pitchFamily="34" charset="0"/>
                        </a:rPr>
                        <a:t>[BE-BE] PST Van Eyck 1 [OPP] / N-1 PST Zandvliet 2</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54%</a:t>
                      </a:r>
                    </a:p>
                  </a:txBody>
                  <a:tcPr marL="0" marR="0" marT="0" marB="0" anchor="b">
                    <a:lnL>
                      <a:noFill/>
                    </a:lnL>
                    <a:lnR>
                      <a:noFill/>
                    </a:lnR>
                    <a:lnT>
                      <a:noFill/>
                    </a:lnT>
                    <a:lnB>
                      <a:noFill/>
                    </a:lnB>
                  </a:tcPr>
                </a:tc>
                <a:extLst>
                  <a:ext uri="{0D108BD9-81ED-4DB2-BD59-A6C34878D82A}">
                    <a16:rowId xmlns:a16="http://schemas.microsoft.com/office/drawing/2014/main" val="1838985121"/>
                  </a:ext>
                </a:extLst>
              </a:tr>
              <a:tr h="149192">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Dobrzen</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268,69</a:t>
                      </a:r>
                    </a:p>
                  </a:txBody>
                  <a:tcPr marL="0" marR="0" marT="0" marB="0" anchor="b">
                    <a:lnL>
                      <a:noFill/>
                    </a:lnL>
                    <a:lnR>
                      <a:noFill/>
                    </a:lnR>
                    <a:lnT>
                      <a:noFill/>
                    </a:lnT>
                    <a:lnB>
                      <a:noFill/>
                    </a:lnB>
                  </a:tcPr>
                </a:tc>
                <a:tc>
                  <a:txBody>
                    <a:bodyPr/>
                    <a:lstStyle/>
                    <a:p>
                      <a:pPr algn="r" fontAlgn="b"/>
                      <a:r>
                        <a:rPr lang="sl-SI" sz="700" b="0" i="0" u="none" strike="noStrike" dirty="0">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2774813154"/>
                  </a:ext>
                </a:extLst>
              </a:tr>
            </a:tbl>
          </a:graphicData>
        </a:graphic>
      </p:graphicFrame>
    </p:spTree>
    <p:extLst>
      <p:ext uri="{BB962C8B-B14F-4D97-AF65-F5344CB8AC3E}">
        <p14:creationId xmlns:p14="http://schemas.microsoft.com/office/powerpoint/2010/main" val="166669524"/>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a:t>
            </a:r>
            <a:r>
              <a:rPr lang="en-US" altLang="hu-HU" sz="1400" dirty="0">
                <a:solidFill>
                  <a:srgbClr val="008000"/>
                </a:solidFill>
              </a:rPr>
              <a:t>1005 (part I</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59794889-E3FB-4714-8F93-61FF136817C3}"/>
              </a:ext>
            </a:extLst>
          </p:cNvPr>
          <p:cNvGraphicFramePr>
            <a:graphicFrameLocks noGrp="1"/>
          </p:cNvGraphicFramePr>
          <p:nvPr/>
        </p:nvGraphicFramePr>
        <p:xfrm>
          <a:off x="943769" y="1959769"/>
          <a:ext cx="8191500" cy="2590800"/>
        </p:xfrm>
        <a:graphic>
          <a:graphicData uri="http://schemas.openxmlformats.org/drawingml/2006/table">
            <a:tbl>
              <a:tblPr/>
              <a:tblGrid>
                <a:gridCol w="6347540">
                  <a:extLst>
                    <a:ext uri="{9D8B030D-6E8A-4147-A177-3AD203B41FA5}">
                      <a16:colId xmlns:a16="http://schemas.microsoft.com/office/drawing/2014/main" val="2843155275"/>
                    </a:ext>
                  </a:extLst>
                </a:gridCol>
                <a:gridCol w="1361547">
                  <a:extLst>
                    <a:ext uri="{9D8B030D-6E8A-4147-A177-3AD203B41FA5}">
                      <a16:colId xmlns:a16="http://schemas.microsoft.com/office/drawing/2014/main" val="839890792"/>
                    </a:ext>
                  </a:extLst>
                </a:gridCol>
                <a:gridCol w="482413">
                  <a:extLst>
                    <a:ext uri="{9D8B030D-6E8A-4147-A177-3AD203B41FA5}">
                      <a16:colId xmlns:a16="http://schemas.microsoft.com/office/drawing/2014/main" val="2053104384"/>
                    </a:ext>
                  </a:extLst>
                </a:gridCol>
              </a:tblGrid>
              <a:tr h="161925">
                <a:tc>
                  <a:txBody>
                    <a:bodyPr/>
                    <a:lstStyle/>
                    <a:p>
                      <a:pPr algn="l" fontAlgn="b"/>
                      <a:r>
                        <a:rPr lang="sl-SI" sz="1000" b="1"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212,93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128%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028394615"/>
                  </a:ext>
                </a:extLst>
              </a:tr>
              <a:tr h="161925">
                <a:tc>
                  <a:txBody>
                    <a:bodyPr/>
                    <a:lstStyle/>
                    <a:p>
                      <a:pPr algn="l" fontAlgn="b"/>
                      <a:r>
                        <a:rPr lang="sl-SI" sz="1000" b="0" i="0" u="none" strike="noStrike">
                          <a:solidFill>
                            <a:srgbClr val="000000"/>
                          </a:solidFill>
                          <a:effectLst/>
                          <a:latin typeface="Arial" panose="020B0604020202020204" pitchFamily="34" charset="0"/>
                        </a:rPr>
                        <a:t>[SK-PL] Lemesany - Krosno Iskrz 2 [OPP] [PL] / N-1 Lemesany - Krosno Iskrz 1</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212,93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76%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70385439"/>
                  </a:ext>
                </a:extLst>
              </a:tr>
              <a:tr h="161925">
                <a:tc>
                  <a:txBody>
                    <a:bodyPr/>
                    <a:lstStyle/>
                    <a:p>
                      <a:pPr algn="l" fontAlgn="b"/>
                      <a:r>
                        <a:rPr lang="sl-SI" sz="1000" b="0" i="0" u="none" strike="noStrike">
                          <a:solidFill>
                            <a:srgbClr val="000000"/>
                          </a:solidFill>
                          <a:effectLst/>
                          <a:latin typeface="Arial" panose="020B0604020202020204" pitchFamily="34" charset="0"/>
                        </a:rPr>
                        <a:t>[CZ-PL] Wielopole - Nosovice [DIR] [PL] / N-1 Albrechtice - Dobrzen</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142,34</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52%</a:t>
                      </a:r>
                    </a:p>
                  </a:txBody>
                  <a:tcPr marL="0" marR="0" marT="0" marB="0" anchor="b">
                    <a:lnL>
                      <a:noFill/>
                    </a:lnL>
                    <a:lnR>
                      <a:noFill/>
                    </a:lnR>
                    <a:lnT>
                      <a:noFill/>
                    </a:lnT>
                    <a:lnB>
                      <a:noFill/>
                    </a:lnB>
                  </a:tcPr>
                </a:tc>
                <a:extLst>
                  <a:ext uri="{0D108BD9-81ED-4DB2-BD59-A6C34878D82A}">
                    <a16:rowId xmlns:a16="http://schemas.microsoft.com/office/drawing/2014/main" val="824735758"/>
                  </a:ext>
                </a:extLst>
              </a:tr>
              <a:tr h="161925">
                <a:tc>
                  <a:txBody>
                    <a:bodyPr/>
                    <a:lstStyle/>
                    <a:p>
                      <a:pPr algn="l" fontAlgn="b"/>
                      <a:r>
                        <a:rPr lang="sl-SI" sz="10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523,37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71%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388672857"/>
                  </a:ext>
                </a:extLst>
              </a:tr>
              <a:tr h="161925">
                <a:tc>
                  <a:txBody>
                    <a:bodyPr/>
                    <a:lstStyle/>
                    <a:p>
                      <a:pPr algn="l" fontAlgn="b"/>
                      <a:r>
                        <a:rPr lang="sl-SI" sz="1000" b="0" i="0" u="none" strike="noStrike">
                          <a:solidFill>
                            <a:srgbClr val="000000"/>
                          </a:solidFill>
                          <a:effectLst/>
                          <a:latin typeface="Arial" panose="020B0604020202020204" pitchFamily="34" charset="0"/>
                        </a:rPr>
                        <a:t>[SK-PL] Lemesany - Krosno Iskrz 2 [OPP] [PL] / N-1 Lemesany - Krosno Iskrz 1</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523,37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71%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431899159"/>
                  </a:ext>
                </a:extLst>
              </a:tr>
              <a:tr h="161925">
                <a:tc>
                  <a:txBody>
                    <a:bodyPr/>
                    <a:lstStyle/>
                    <a:p>
                      <a:pPr algn="l" fontAlgn="b"/>
                      <a:r>
                        <a:rPr lang="sl-SI" sz="10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324,55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151%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937410305"/>
                  </a:ext>
                </a:extLst>
              </a:tr>
              <a:tr h="161925">
                <a:tc>
                  <a:txBody>
                    <a:bodyPr/>
                    <a:lstStyle/>
                    <a:p>
                      <a:pPr algn="l" fontAlgn="b"/>
                      <a:r>
                        <a:rPr lang="sl-SI" sz="1000" b="0" i="0" u="none" strike="noStrike">
                          <a:solidFill>
                            <a:srgbClr val="000000"/>
                          </a:solidFill>
                          <a:effectLst/>
                          <a:latin typeface="Arial" panose="020B0604020202020204" pitchFamily="34" charset="0"/>
                        </a:rPr>
                        <a:t>[SK-PL] Lemesany - Krosno Iskrz 2 [OPP] [PL] / N-1 Lemesany - Krosno Iskrz 1</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324,55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72%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758102765"/>
                  </a:ext>
                </a:extLst>
              </a:tr>
              <a:tr h="161925">
                <a:tc>
                  <a:txBody>
                    <a:bodyPr/>
                    <a:lstStyle/>
                    <a:p>
                      <a:pPr algn="l" fontAlgn="b"/>
                      <a:r>
                        <a:rPr lang="sl-SI" sz="1000" b="0" i="0" u="none" strike="noStrike">
                          <a:solidFill>
                            <a:srgbClr val="000000"/>
                          </a:solidFill>
                          <a:effectLst/>
                          <a:latin typeface="Arial" panose="020B0604020202020204" pitchFamily="34" charset="0"/>
                        </a:rPr>
                        <a:t>[CZ-SK] Nosovice - Varin [DIR] [SK] / N-1 Sokolnice - Stupava</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131,68</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79%</a:t>
                      </a:r>
                    </a:p>
                  </a:txBody>
                  <a:tcPr marL="0" marR="0" marT="0" marB="0" anchor="b">
                    <a:lnL>
                      <a:noFill/>
                    </a:lnL>
                    <a:lnR>
                      <a:noFill/>
                    </a:lnR>
                    <a:lnT>
                      <a:noFill/>
                    </a:lnT>
                    <a:lnB>
                      <a:noFill/>
                    </a:lnB>
                  </a:tcPr>
                </a:tc>
                <a:extLst>
                  <a:ext uri="{0D108BD9-81ED-4DB2-BD59-A6C34878D82A}">
                    <a16:rowId xmlns:a16="http://schemas.microsoft.com/office/drawing/2014/main" val="2286149602"/>
                  </a:ext>
                </a:extLst>
              </a:tr>
              <a:tr h="161925">
                <a:tc>
                  <a:txBody>
                    <a:bodyPr/>
                    <a:lstStyle/>
                    <a:p>
                      <a:pPr algn="l" fontAlgn="b"/>
                      <a:r>
                        <a:rPr lang="sl-SI" sz="10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297,66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158%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446145061"/>
                  </a:ext>
                </a:extLst>
              </a:tr>
              <a:tr h="161925">
                <a:tc>
                  <a:txBody>
                    <a:bodyPr/>
                    <a:lstStyle/>
                    <a:p>
                      <a:pPr algn="l" fontAlgn="b"/>
                      <a:r>
                        <a:rPr lang="sl-SI" sz="1000" b="0" i="0" u="none" strike="noStrike">
                          <a:solidFill>
                            <a:srgbClr val="000000"/>
                          </a:solidFill>
                          <a:effectLst/>
                          <a:latin typeface="Arial" panose="020B0604020202020204" pitchFamily="34" charset="0"/>
                        </a:rPr>
                        <a:t>[SK-PL] Lemesany - Krosno Iskrz 2 [OPP] [PL] / N-1 Lemesany - Krosno Iskrz 1</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128,91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75%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659233005"/>
                  </a:ext>
                </a:extLst>
              </a:tr>
              <a:tr h="161925">
                <a:tc>
                  <a:txBody>
                    <a:bodyPr/>
                    <a:lstStyle/>
                    <a:p>
                      <a:pPr algn="l" fontAlgn="b"/>
                      <a:r>
                        <a:rPr lang="sl-SI" sz="1000" b="0" i="0" u="none" strike="noStrike">
                          <a:solidFill>
                            <a:srgbClr val="000000"/>
                          </a:solidFill>
                          <a:effectLst/>
                          <a:latin typeface="Arial" panose="020B0604020202020204" pitchFamily="34" charset="0"/>
                        </a:rPr>
                        <a:t>[CZ-SK] Nosovice - Varin [DIR] [SK] / N-1 Sokolnice - Stupava</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297,66</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83%</a:t>
                      </a:r>
                    </a:p>
                  </a:txBody>
                  <a:tcPr marL="0" marR="0" marT="0" marB="0" anchor="b">
                    <a:lnL>
                      <a:noFill/>
                    </a:lnL>
                    <a:lnR>
                      <a:noFill/>
                    </a:lnR>
                    <a:lnT>
                      <a:noFill/>
                    </a:lnT>
                    <a:lnB>
                      <a:noFill/>
                    </a:lnB>
                  </a:tcPr>
                </a:tc>
                <a:extLst>
                  <a:ext uri="{0D108BD9-81ED-4DB2-BD59-A6C34878D82A}">
                    <a16:rowId xmlns:a16="http://schemas.microsoft.com/office/drawing/2014/main" val="2200635222"/>
                  </a:ext>
                </a:extLst>
              </a:tr>
              <a:tr h="161925">
                <a:tc>
                  <a:txBody>
                    <a:bodyPr/>
                    <a:lstStyle/>
                    <a:p>
                      <a:pPr algn="l" fontAlgn="b"/>
                      <a:r>
                        <a:rPr lang="sl-SI" sz="10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378,99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50816579"/>
                  </a:ext>
                </a:extLst>
              </a:tr>
              <a:tr h="161925">
                <a:tc>
                  <a:txBody>
                    <a:bodyPr/>
                    <a:lstStyle/>
                    <a:p>
                      <a:pPr algn="l" fontAlgn="b"/>
                      <a:r>
                        <a:rPr lang="sl-SI" sz="1000" b="0" i="0" u="none" strike="noStrike">
                          <a:solidFill>
                            <a:srgbClr val="000000"/>
                          </a:solidFill>
                          <a:effectLst/>
                          <a:latin typeface="Arial" panose="020B0604020202020204" pitchFamily="34" charset="0"/>
                        </a:rPr>
                        <a:t>[SK-PL] Lemesany - Krosno Iskrz 2 [OPP] [PL] / N-1 Lemesany - Krosno Iskrz 1</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24,48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72%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031672510"/>
                  </a:ext>
                </a:extLst>
              </a:tr>
              <a:tr h="161925">
                <a:tc>
                  <a:txBody>
                    <a:bodyPr/>
                    <a:lstStyle/>
                    <a:p>
                      <a:pPr algn="l" fontAlgn="b"/>
                      <a:r>
                        <a:rPr lang="sl-SI" sz="1000" b="0" i="0" u="none" strike="noStrike">
                          <a:solidFill>
                            <a:srgbClr val="000000"/>
                          </a:solidFill>
                          <a:effectLst/>
                          <a:latin typeface="Arial" panose="020B0604020202020204" pitchFamily="34" charset="0"/>
                        </a:rPr>
                        <a:t>[D2-D2] Altheim - Sittling 219 [OPP] / N-1 Altheim - Sittling 220</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121,68</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65%</a:t>
                      </a:r>
                    </a:p>
                  </a:txBody>
                  <a:tcPr marL="0" marR="0" marT="0" marB="0" anchor="b">
                    <a:lnL>
                      <a:noFill/>
                    </a:lnL>
                    <a:lnR>
                      <a:noFill/>
                    </a:lnR>
                    <a:lnT>
                      <a:noFill/>
                    </a:lnT>
                    <a:lnB>
                      <a:noFill/>
                    </a:lnB>
                  </a:tcPr>
                </a:tc>
                <a:extLst>
                  <a:ext uri="{0D108BD9-81ED-4DB2-BD59-A6C34878D82A}">
                    <a16:rowId xmlns:a16="http://schemas.microsoft.com/office/drawing/2014/main" val="3034025136"/>
                  </a:ext>
                </a:extLst>
              </a:tr>
              <a:tr h="161925">
                <a:tc>
                  <a:txBody>
                    <a:bodyPr/>
                    <a:lstStyle/>
                    <a:p>
                      <a:pPr algn="l" fontAlgn="b"/>
                      <a:r>
                        <a:rPr lang="sl-SI" sz="1000" b="0" i="0" u="none" strike="noStrike">
                          <a:solidFill>
                            <a:srgbClr val="000000"/>
                          </a:solidFill>
                          <a:effectLst/>
                          <a:latin typeface="Arial" panose="020B0604020202020204" pitchFamily="34" charset="0"/>
                        </a:rPr>
                        <a:t>[CZ-SK] Nosovice - Varin [DIR] [SK] / N-1 Sokolnice - Stupava</a:t>
                      </a:r>
                    </a:p>
                  </a:txBody>
                  <a:tcPr marL="11430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0" i="0" u="none" strike="noStrike">
                          <a:solidFill>
                            <a:srgbClr val="000000"/>
                          </a:solidFill>
                          <a:effectLst/>
                          <a:latin typeface="Arial" panose="020B0604020202020204" pitchFamily="34" charset="0"/>
                        </a:rPr>
                        <a:t>378,99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0" i="0" u="none" strike="noStrike">
                          <a:solidFill>
                            <a:srgbClr val="000000"/>
                          </a:solidFill>
                          <a:effectLst/>
                          <a:latin typeface="Arial" panose="020B0604020202020204" pitchFamily="34" charset="0"/>
                        </a:rPr>
                        <a:t>79%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293072701"/>
                  </a:ext>
                </a:extLst>
              </a:tr>
              <a:tr h="161925">
                <a:tc>
                  <a:txBody>
                    <a:bodyPr/>
                    <a:lstStyle/>
                    <a:p>
                      <a:pPr algn="l" fontAlgn="b"/>
                      <a:r>
                        <a:rPr lang="sl-SI" sz="10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1000" b="1" i="0" u="none" strike="noStrike">
                          <a:solidFill>
                            <a:srgbClr val="000000"/>
                          </a:solidFill>
                          <a:effectLst/>
                          <a:latin typeface="Arial" panose="020B0604020202020204" pitchFamily="34" charset="0"/>
                        </a:rPr>
                        <a:t>536,57</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1000" b="1" i="0" u="none" strike="noStrike" dirty="0">
                          <a:solidFill>
                            <a:srgbClr val="000000"/>
                          </a:solidFill>
                          <a:effectLst/>
                          <a:latin typeface="Arial" panose="020B0604020202020204" pitchFamily="34" charset="0"/>
                        </a:rPr>
                        <a:t>2165%</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3058472472"/>
                  </a:ext>
                </a:extLst>
              </a:tr>
            </a:tbl>
          </a:graphicData>
        </a:graphic>
      </p:graphicFrame>
    </p:spTree>
    <p:extLst>
      <p:ext uri="{BB962C8B-B14F-4D97-AF65-F5344CB8AC3E}">
        <p14:creationId xmlns:p14="http://schemas.microsoft.com/office/powerpoint/2010/main" val="1835195355"/>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a:t>
            </a:r>
            <a:r>
              <a:rPr lang="en-US" altLang="hu-HU" sz="1400" dirty="0">
                <a:solidFill>
                  <a:srgbClr val="008000"/>
                </a:solidFill>
              </a:rPr>
              <a:t>1006 (part </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37ECE5B0-ACF5-41DC-9D66-18FCA27EFE0C}"/>
              </a:ext>
            </a:extLst>
          </p:cNvPr>
          <p:cNvGraphicFramePr>
            <a:graphicFrameLocks noGrp="1"/>
          </p:cNvGraphicFramePr>
          <p:nvPr>
            <p:extLst>
              <p:ext uri="{D42A27DB-BD31-4B8C-83A1-F6EECF244321}">
                <p14:modId xmlns:p14="http://schemas.microsoft.com/office/powerpoint/2010/main" val="1917552322"/>
              </p:ext>
            </p:extLst>
          </p:nvPr>
        </p:nvGraphicFramePr>
        <p:xfrm>
          <a:off x="1304014" y="959982"/>
          <a:ext cx="6880169" cy="5528282"/>
        </p:xfrm>
        <a:graphic>
          <a:graphicData uri="http://schemas.openxmlformats.org/drawingml/2006/table">
            <a:tbl>
              <a:tblPr/>
              <a:tblGrid>
                <a:gridCol w="5331399">
                  <a:extLst>
                    <a:ext uri="{9D8B030D-6E8A-4147-A177-3AD203B41FA5}">
                      <a16:colId xmlns:a16="http://schemas.microsoft.com/office/drawing/2014/main" val="2309077827"/>
                    </a:ext>
                  </a:extLst>
                </a:gridCol>
                <a:gridCol w="1143584">
                  <a:extLst>
                    <a:ext uri="{9D8B030D-6E8A-4147-A177-3AD203B41FA5}">
                      <a16:colId xmlns:a16="http://schemas.microsoft.com/office/drawing/2014/main" val="4214692494"/>
                    </a:ext>
                  </a:extLst>
                </a:gridCol>
                <a:gridCol w="405186">
                  <a:extLst>
                    <a:ext uri="{9D8B030D-6E8A-4147-A177-3AD203B41FA5}">
                      <a16:colId xmlns:a16="http://schemas.microsoft.com/office/drawing/2014/main" val="575740258"/>
                    </a:ext>
                  </a:extLst>
                </a:gridCol>
              </a:tblGrid>
              <a:tr h="149726">
                <a:tc>
                  <a:txBody>
                    <a:bodyPr/>
                    <a:lstStyle/>
                    <a:p>
                      <a:pPr algn="l" fontAlgn="b"/>
                      <a:r>
                        <a:rPr lang="sl-SI" sz="8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8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8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1020654104"/>
                  </a:ext>
                </a:extLst>
              </a:tr>
              <a:tr h="149726">
                <a:tc>
                  <a:txBody>
                    <a:bodyPr/>
                    <a:lstStyle/>
                    <a:p>
                      <a:pPr algn="l" fontAlgn="b"/>
                      <a:r>
                        <a:rPr lang="sl-SI" sz="8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204,75</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197%</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78914498"/>
                  </a:ext>
                </a:extLst>
              </a:tr>
              <a:tr h="149726">
                <a:tc>
                  <a:txBody>
                    <a:bodyPr/>
                    <a:lstStyle/>
                    <a:p>
                      <a:pPr algn="l" fontAlgn="b"/>
                      <a:r>
                        <a:rPr lang="de-DE" sz="800" b="0" i="0" u="none" strike="noStrike">
                          <a:solidFill>
                            <a:srgbClr val="000000"/>
                          </a:solidFill>
                          <a:effectLst/>
                          <a:latin typeface="Arial" panose="020B0604020202020204" pitchFamily="34" charset="0"/>
                        </a:rPr>
                        <a:t>[D8-D8] Pasewalk - Vierraden 306 [DIR] / N-1 Vierraden - Neuenhagen 304</a:t>
                      </a:r>
                    </a:p>
                  </a:txBody>
                  <a:tcPr marL="8775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44,94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834180011"/>
                  </a:ext>
                </a:extLst>
              </a:tr>
              <a:tr h="149726">
                <a:tc>
                  <a:txBody>
                    <a:bodyPr/>
                    <a:lstStyle/>
                    <a:p>
                      <a:pPr algn="l" fontAlgn="b"/>
                      <a:r>
                        <a:rPr lang="sl-SI" sz="800" b="0" i="0" u="none" strike="noStrike">
                          <a:solidFill>
                            <a:srgbClr val="000000"/>
                          </a:solidFill>
                          <a:effectLst/>
                          <a:latin typeface="Arial" panose="020B0604020202020204" pitchFamily="34" charset="0"/>
                        </a:rPr>
                        <a:t>[CZ-SK] Nosovice - Varin [DIR] [SK] / N-1 Sokolnice - Stupava</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204,75</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76%</a:t>
                      </a:r>
                    </a:p>
                  </a:txBody>
                  <a:tcPr marL="0" marR="0" marT="0" marB="0" anchor="b">
                    <a:lnL>
                      <a:noFill/>
                    </a:lnL>
                    <a:lnR>
                      <a:noFill/>
                    </a:lnR>
                    <a:lnT>
                      <a:noFill/>
                    </a:lnT>
                    <a:lnB>
                      <a:noFill/>
                    </a:lnB>
                  </a:tcPr>
                </a:tc>
                <a:extLst>
                  <a:ext uri="{0D108BD9-81ED-4DB2-BD59-A6C34878D82A}">
                    <a16:rowId xmlns:a16="http://schemas.microsoft.com/office/drawing/2014/main" val="349162709"/>
                  </a:ext>
                </a:extLst>
              </a:tr>
              <a:tr h="149726">
                <a:tc>
                  <a:txBody>
                    <a:bodyPr/>
                    <a:lstStyle/>
                    <a:p>
                      <a:pPr algn="l" fontAlgn="b"/>
                      <a:r>
                        <a:rPr lang="sl-SI" sz="800" b="0" i="0" u="none" strike="noStrike">
                          <a:solidFill>
                            <a:srgbClr val="000000"/>
                          </a:solidFill>
                          <a:effectLst/>
                          <a:latin typeface="Arial" panose="020B0604020202020204" pitchFamily="34" charset="0"/>
                        </a:rPr>
                        <a:t>[CZ-PL] Wielopole - Nosovice [DIR] [PL] / N-1 Albrechtice - Dobrzen</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41,79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42%</a:t>
                      </a:r>
                    </a:p>
                  </a:txBody>
                  <a:tcPr marL="0" marR="0" marT="0" marB="0" anchor="b">
                    <a:lnL>
                      <a:noFill/>
                    </a:lnL>
                    <a:lnR>
                      <a:noFill/>
                    </a:lnR>
                    <a:lnT>
                      <a:noFill/>
                    </a:lnT>
                    <a:lnB>
                      <a:noFill/>
                    </a:lnB>
                  </a:tcPr>
                </a:tc>
                <a:extLst>
                  <a:ext uri="{0D108BD9-81ED-4DB2-BD59-A6C34878D82A}">
                    <a16:rowId xmlns:a16="http://schemas.microsoft.com/office/drawing/2014/main" val="3321549138"/>
                  </a:ext>
                </a:extLst>
              </a:tr>
              <a:tr h="149726">
                <a:tc>
                  <a:txBody>
                    <a:bodyPr/>
                    <a:lstStyle/>
                    <a:p>
                      <a:pPr algn="l" fontAlgn="b"/>
                      <a:r>
                        <a:rPr lang="sl-SI" sz="800" b="0" i="0" u="none" strike="noStrike">
                          <a:solidFill>
                            <a:srgbClr val="000000"/>
                          </a:solidFill>
                          <a:effectLst/>
                          <a:latin typeface="Arial" panose="020B0604020202020204" pitchFamily="34" charset="0"/>
                        </a:rPr>
                        <a:t>[BE-BE] PST Van Eyck 1 [OPP] / N-1 Achene - Gramme 380.10</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1,34</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60%</a:t>
                      </a:r>
                    </a:p>
                  </a:txBody>
                  <a:tcPr marL="0" marR="0" marT="0" marB="0" anchor="b">
                    <a:lnL>
                      <a:noFill/>
                    </a:lnL>
                    <a:lnR>
                      <a:noFill/>
                    </a:lnR>
                    <a:lnT>
                      <a:noFill/>
                    </a:lnT>
                    <a:lnB>
                      <a:noFill/>
                    </a:lnB>
                  </a:tcPr>
                </a:tc>
                <a:extLst>
                  <a:ext uri="{0D108BD9-81ED-4DB2-BD59-A6C34878D82A}">
                    <a16:rowId xmlns:a16="http://schemas.microsoft.com/office/drawing/2014/main" val="3621320507"/>
                  </a:ext>
                </a:extLst>
              </a:tr>
              <a:tr h="149726">
                <a:tc>
                  <a:txBody>
                    <a:bodyPr/>
                    <a:lstStyle/>
                    <a:p>
                      <a:pPr algn="l" fontAlgn="b"/>
                      <a:r>
                        <a:rPr lang="sl-SI" sz="8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244,93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167%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413987425"/>
                  </a:ext>
                </a:extLst>
              </a:tr>
              <a:tr h="149726">
                <a:tc>
                  <a:txBody>
                    <a:bodyPr/>
                    <a:lstStyle/>
                    <a:p>
                      <a:pPr algn="l" fontAlgn="b"/>
                      <a:r>
                        <a:rPr lang="sl-SI" sz="800" b="0" i="0" u="none" strike="noStrike">
                          <a:solidFill>
                            <a:srgbClr val="000000"/>
                          </a:solidFill>
                          <a:effectLst/>
                          <a:latin typeface="Arial" panose="020B0604020202020204" pitchFamily="34" charset="0"/>
                        </a:rPr>
                        <a:t>[CZ-SK] Liskovec - P. Bystrica [DIR] [CZ] / N-1 Nosovice - Varin</a:t>
                      </a:r>
                    </a:p>
                  </a:txBody>
                  <a:tcPr marL="8775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244,93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68%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087186170"/>
                  </a:ext>
                </a:extLst>
              </a:tr>
              <a:tr h="149726">
                <a:tc>
                  <a:txBody>
                    <a:bodyPr/>
                    <a:lstStyle/>
                    <a:p>
                      <a:pPr algn="l" fontAlgn="b"/>
                      <a:r>
                        <a:rPr lang="sl-SI" sz="800" b="0" i="0" u="none" strike="noStrike">
                          <a:solidFill>
                            <a:srgbClr val="000000"/>
                          </a:solidFill>
                          <a:effectLst/>
                          <a:latin typeface="Arial" panose="020B0604020202020204" pitchFamily="34" charset="0"/>
                        </a:rPr>
                        <a:t>[CZ-PL] Wielopole - Nosovice [DIR] [PL] / N-1 Albrechtice - Dobrzen</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28,92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tcPr>
                </a:tc>
                <a:extLst>
                  <a:ext uri="{0D108BD9-81ED-4DB2-BD59-A6C34878D82A}">
                    <a16:rowId xmlns:a16="http://schemas.microsoft.com/office/drawing/2014/main" val="3571814311"/>
                  </a:ext>
                </a:extLst>
              </a:tr>
              <a:tr h="149726">
                <a:tc>
                  <a:txBody>
                    <a:bodyPr/>
                    <a:lstStyle/>
                    <a:p>
                      <a:pPr algn="l" fontAlgn="b"/>
                      <a:r>
                        <a:rPr lang="sl-SI" sz="800" b="0" i="0" u="none" strike="noStrike">
                          <a:solidFill>
                            <a:srgbClr val="000000"/>
                          </a:solidFill>
                          <a:effectLst/>
                          <a:latin typeface="Arial" panose="020B0604020202020204" pitchFamily="34" charset="0"/>
                        </a:rPr>
                        <a:t>[BE-BE] PST Van Eyck 1 [OPP] / N-1 Achene - Gramme 380.10</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0,36</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61%</a:t>
                      </a:r>
                    </a:p>
                  </a:txBody>
                  <a:tcPr marL="0" marR="0" marT="0" marB="0" anchor="b">
                    <a:lnL>
                      <a:noFill/>
                    </a:lnL>
                    <a:lnR>
                      <a:noFill/>
                    </a:lnR>
                    <a:lnT>
                      <a:noFill/>
                    </a:lnT>
                    <a:lnB>
                      <a:noFill/>
                    </a:lnB>
                  </a:tcPr>
                </a:tc>
                <a:extLst>
                  <a:ext uri="{0D108BD9-81ED-4DB2-BD59-A6C34878D82A}">
                    <a16:rowId xmlns:a16="http://schemas.microsoft.com/office/drawing/2014/main" val="1485410611"/>
                  </a:ext>
                </a:extLst>
              </a:tr>
              <a:tr h="149726">
                <a:tc>
                  <a:txBody>
                    <a:bodyPr/>
                    <a:lstStyle/>
                    <a:p>
                      <a:pPr algn="l" fontAlgn="b"/>
                      <a:r>
                        <a:rPr lang="sl-SI" sz="8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101,86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181%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92459694"/>
                  </a:ext>
                </a:extLst>
              </a:tr>
              <a:tr h="149726">
                <a:tc>
                  <a:txBody>
                    <a:bodyPr/>
                    <a:lstStyle/>
                    <a:p>
                      <a:pPr algn="l" fontAlgn="b"/>
                      <a:r>
                        <a:rPr lang="sl-SI" sz="800" b="0" i="0" u="none" strike="noStrike">
                          <a:solidFill>
                            <a:srgbClr val="000000"/>
                          </a:solidFill>
                          <a:effectLst/>
                          <a:latin typeface="Arial" panose="020B0604020202020204" pitchFamily="34" charset="0"/>
                        </a:rPr>
                        <a:t>[AT-AT] Westtirol 1 - Westtirol 2 WTRHU41 [DIR] / N-1 Westtirol - Kempten</a:t>
                      </a:r>
                    </a:p>
                  </a:txBody>
                  <a:tcPr marL="8775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101,86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76%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252559155"/>
                  </a:ext>
                </a:extLst>
              </a:tr>
              <a:tr h="149726">
                <a:tc>
                  <a:txBody>
                    <a:bodyPr/>
                    <a:lstStyle/>
                    <a:p>
                      <a:pPr algn="l" fontAlgn="b"/>
                      <a:r>
                        <a:rPr lang="sl-SI" sz="800" b="0" i="0" u="none" strike="noStrike">
                          <a:solidFill>
                            <a:srgbClr val="000000"/>
                          </a:solidFill>
                          <a:effectLst/>
                          <a:latin typeface="Arial" panose="020B0604020202020204" pitchFamily="34" charset="0"/>
                        </a:rPr>
                        <a:t>[SK-PL] Lemesany - Krosno Iskrz 2 [OPP] [PL] / N-1 Lemesany - Krosno Iskrz 1</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83,1</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61%</a:t>
                      </a:r>
                    </a:p>
                  </a:txBody>
                  <a:tcPr marL="0" marR="0" marT="0" marB="0" anchor="b">
                    <a:lnL>
                      <a:noFill/>
                    </a:lnL>
                    <a:lnR>
                      <a:noFill/>
                    </a:lnR>
                    <a:lnT>
                      <a:noFill/>
                    </a:lnT>
                    <a:lnB>
                      <a:noFill/>
                    </a:lnB>
                  </a:tcPr>
                </a:tc>
                <a:extLst>
                  <a:ext uri="{0D108BD9-81ED-4DB2-BD59-A6C34878D82A}">
                    <a16:rowId xmlns:a16="http://schemas.microsoft.com/office/drawing/2014/main" val="1622537975"/>
                  </a:ext>
                </a:extLst>
              </a:tr>
              <a:tr h="293662">
                <a:tc>
                  <a:txBody>
                    <a:bodyPr/>
                    <a:lstStyle/>
                    <a:p>
                      <a:pPr algn="l" fontAlgn="b"/>
                      <a:r>
                        <a:rPr lang="sl-SI" sz="800" b="0" i="0" u="none" strike="noStrike">
                          <a:solidFill>
                            <a:srgbClr val="000000"/>
                          </a:solidFill>
                          <a:effectLst/>
                          <a:latin typeface="Arial" panose="020B0604020202020204" pitchFamily="34" charset="0"/>
                        </a:rPr>
                        <a:t>[NL-NL] Krimpen a/d IJssel-Geertruidenberg 380 W [OPP] / N-1 Krimpen a/d IJssel-Geertruidenberg 380 Z</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3,55</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44%</a:t>
                      </a:r>
                    </a:p>
                  </a:txBody>
                  <a:tcPr marL="0" marR="0" marT="0" marB="0" anchor="b">
                    <a:lnL>
                      <a:noFill/>
                    </a:lnL>
                    <a:lnR>
                      <a:noFill/>
                    </a:lnR>
                    <a:lnT>
                      <a:noFill/>
                    </a:lnT>
                    <a:lnB>
                      <a:noFill/>
                    </a:lnB>
                  </a:tcPr>
                </a:tc>
                <a:extLst>
                  <a:ext uri="{0D108BD9-81ED-4DB2-BD59-A6C34878D82A}">
                    <a16:rowId xmlns:a16="http://schemas.microsoft.com/office/drawing/2014/main" val="309993499"/>
                  </a:ext>
                </a:extLst>
              </a:tr>
              <a:tr h="149726">
                <a:tc>
                  <a:txBody>
                    <a:bodyPr/>
                    <a:lstStyle/>
                    <a:p>
                      <a:pPr algn="l" fontAlgn="b"/>
                      <a:r>
                        <a:rPr lang="sl-SI" sz="8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18,19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80272494"/>
                  </a:ext>
                </a:extLst>
              </a:tr>
              <a:tr h="293662">
                <a:tc>
                  <a:txBody>
                    <a:bodyPr/>
                    <a:lstStyle/>
                    <a:p>
                      <a:pPr algn="l" fontAlgn="b"/>
                      <a:r>
                        <a:rPr lang="sl-SI" sz="800" b="0" i="0" u="none" strike="noStrike">
                          <a:solidFill>
                            <a:srgbClr val="000000"/>
                          </a:solidFill>
                          <a:effectLst/>
                          <a:latin typeface="Arial" panose="020B0604020202020204" pitchFamily="34" charset="0"/>
                        </a:rPr>
                        <a:t>[NL-NL] Krimpen a/d IJssel-Geertruidenberg 380 W [OPP] / N-1 Krimpen a/d IJssel-Geertruidenberg 380 Z</a:t>
                      </a:r>
                    </a:p>
                  </a:txBody>
                  <a:tcPr marL="8775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1,31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52%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906908385"/>
                  </a:ext>
                </a:extLst>
              </a:tr>
              <a:tr h="149726">
                <a:tc>
                  <a:txBody>
                    <a:bodyPr/>
                    <a:lstStyle/>
                    <a:p>
                      <a:pPr algn="l" fontAlgn="b"/>
                      <a:r>
                        <a:rPr lang="en-US" sz="800" b="0" i="0" u="none" strike="noStrike">
                          <a:solidFill>
                            <a:srgbClr val="000000"/>
                          </a:solidFill>
                          <a:effectLst/>
                          <a:latin typeface="Arial" panose="020B0604020202020204" pitchFamily="34" charset="0"/>
                        </a:rPr>
                        <a:t>[BE-BE] PST Van Eyck 1 [OPP] / N-1 ALEGRO DC</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18,19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64%</a:t>
                      </a:r>
                    </a:p>
                  </a:txBody>
                  <a:tcPr marL="0" marR="0" marT="0" marB="0" anchor="b">
                    <a:lnL>
                      <a:noFill/>
                    </a:lnL>
                    <a:lnR>
                      <a:noFill/>
                    </a:lnR>
                    <a:lnT>
                      <a:noFill/>
                    </a:lnT>
                    <a:lnB>
                      <a:noFill/>
                    </a:lnB>
                  </a:tcPr>
                </a:tc>
                <a:extLst>
                  <a:ext uri="{0D108BD9-81ED-4DB2-BD59-A6C34878D82A}">
                    <a16:rowId xmlns:a16="http://schemas.microsoft.com/office/drawing/2014/main" val="2054213256"/>
                  </a:ext>
                </a:extLst>
              </a:tr>
              <a:tr h="149726">
                <a:tc>
                  <a:txBody>
                    <a:bodyPr/>
                    <a:lstStyle/>
                    <a:p>
                      <a:pPr algn="l" fontAlgn="b"/>
                      <a:r>
                        <a:rPr lang="sl-SI" sz="8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548,93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241%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248233820"/>
                  </a:ext>
                </a:extLst>
              </a:tr>
              <a:tr h="149726">
                <a:tc>
                  <a:txBody>
                    <a:bodyPr/>
                    <a:lstStyle/>
                    <a:p>
                      <a:pPr algn="l" fontAlgn="b"/>
                      <a:r>
                        <a:rPr lang="sl-SI" sz="800" b="0" i="0" u="none" strike="noStrike">
                          <a:solidFill>
                            <a:srgbClr val="000000"/>
                          </a:solidFill>
                          <a:effectLst/>
                          <a:latin typeface="Arial" panose="020B0604020202020204" pitchFamily="34" charset="0"/>
                        </a:rPr>
                        <a:t>[CZ-SK] Liskovec - P. Bystrica [DIR] [CZ] / N-1 Nosovice - Varin</a:t>
                      </a:r>
                    </a:p>
                  </a:txBody>
                  <a:tcPr marL="8775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547,82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70%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746752592"/>
                  </a:ext>
                </a:extLst>
              </a:tr>
              <a:tr h="149726">
                <a:tc>
                  <a:txBody>
                    <a:bodyPr/>
                    <a:lstStyle/>
                    <a:p>
                      <a:pPr algn="l" fontAlgn="b"/>
                      <a:r>
                        <a:rPr lang="sl-SI" sz="800" b="0" i="0" u="none" strike="noStrike">
                          <a:solidFill>
                            <a:srgbClr val="000000"/>
                          </a:solidFill>
                          <a:effectLst/>
                          <a:latin typeface="Arial" panose="020B0604020202020204" pitchFamily="34" charset="0"/>
                        </a:rPr>
                        <a:t>[D2-D2] Altheim - Sittling 219 [OPP] / N-1 Altheim - Sittling 220</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548,93</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70%</a:t>
                      </a:r>
                    </a:p>
                  </a:txBody>
                  <a:tcPr marL="0" marR="0" marT="0" marB="0" anchor="b">
                    <a:lnL>
                      <a:noFill/>
                    </a:lnL>
                    <a:lnR>
                      <a:noFill/>
                    </a:lnR>
                    <a:lnT>
                      <a:noFill/>
                    </a:lnT>
                    <a:lnB>
                      <a:noFill/>
                    </a:lnB>
                  </a:tcPr>
                </a:tc>
                <a:extLst>
                  <a:ext uri="{0D108BD9-81ED-4DB2-BD59-A6C34878D82A}">
                    <a16:rowId xmlns:a16="http://schemas.microsoft.com/office/drawing/2014/main" val="3298211362"/>
                  </a:ext>
                </a:extLst>
              </a:tr>
              <a:tr h="149726">
                <a:tc>
                  <a:txBody>
                    <a:bodyPr/>
                    <a:lstStyle/>
                    <a:p>
                      <a:pPr algn="l" fontAlgn="b"/>
                      <a:r>
                        <a:rPr lang="nn-NO" sz="800" b="0" i="0" u="none" strike="noStrike">
                          <a:solidFill>
                            <a:srgbClr val="000000"/>
                          </a:solidFill>
                          <a:effectLst/>
                          <a:latin typeface="Arial" panose="020B0604020202020204" pitchFamily="34" charset="0"/>
                        </a:rPr>
                        <a:t>[BE-BE] PST Van Eyck 1 [OPP] / N-1 PST Zandvliet 2</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2,32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49%</a:t>
                      </a:r>
                    </a:p>
                  </a:txBody>
                  <a:tcPr marL="0" marR="0" marT="0" marB="0" anchor="b">
                    <a:lnL>
                      <a:noFill/>
                    </a:lnL>
                    <a:lnR>
                      <a:noFill/>
                    </a:lnR>
                    <a:lnT>
                      <a:noFill/>
                    </a:lnT>
                    <a:lnB>
                      <a:noFill/>
                    </a:lnB>
                  </a:tcPr>
                </a:tc>
                <a:extLst>
                  <a:ext uri="{0D108BD9-81ED-4DB2-BD59-A6C34878D82A}">
                    <a16:rowId xmlns:a16="http://schemas.microsoft.com/office/drawing/2014/main" val="2405225920"/>
                  </a:ext>
                </a:extLst>
              </a:tr>
              <a:tr h="149726">
                <a:tc>
                  <a:txBody>
                    <a:bodyPr/>
                    <a:lstStyle/>
                    <a:p>
                      <a:pPr algn="l" fontAlgn="b"/>
                      <a:r>
                        <a:rPr lang="en-US" sz="800" b="0" i="0" u="none" strike="noStrike">
                          <a:solidFill>
                            <a:srgbClr val="000000"/>
                          </a:solidFill>
                          <a:effectLst/>
                          <a:latin typeface="Arial" panose="020B0604020202020204" pitchFamily="34" charset="0"/>
                        </a:rPr>
                        <a:t>[BE-BE] PST Van Eyck 1 [OPP] / N-1 ALEGRO DC</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267,74</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51%</a:t>
                      </a:r>
                    </a:p>
                  </a:txBody>
                  <a:tcPr marL="0" marR="0" marT="0" marB="0" anchor="b">
                    <a:lnL>
                      <a:noFill/>
                    </a:lnL>
                    <a:lnR>
                      <a:noFill/>
                    </a:lnR>
                    <a:lnT>
                      <a:noFill/>
                    </a:lnT>
                    <a:lnB>
                      <a:noFill/>
                    </a:lnB>
                  </a:tcPr>
                </a:tc>
                <a:extLst>
                  <a:ext uri="{0D108BD9-81ED-4DB2-BD59-A6C34878D82A}">
                    <a16:rowId xmlns:a16="http://schemas.microsoft.com/office/drawing/2014/main" val="363917154"/>
                  </a:ext>
                </a:extLst>
              </a:tr>
              <a:tr h="149726">
                <a:tc>
                  <a:txBody>
                    <a:bodyPr/>
                    <a:lstStyle/>
                    <a:p>
                      <a:pPr algn="l" fontAlgn="b"/>
                      <a:r>
                        <a:rPr lang="sl-SI" sz="8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1238,48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362%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513526892"/>
                  </a:ext>
                </a:extLst>
              </a:tr>
              <a:tr h="149726">
                <a:tc>
                  <a:txBody>
                    <a:bodyPr/>
                    <a:lstStyle/>
                    <a:p>
                      <a:pPr algn="l" fontAlgn="b"/>
                      <a:r>
                        <a:rPr lang="sl-SI" sz="800" b="0" i="0" u="none" strike="noStrike">
                          <a:solidFill>
                            <a:srgbClr val="000000"/>
                          </a:solidFill>
                          <a:effectLst/>
                          <a:latin typeface="Arial" panose="020B0604020202020204" pitchFamily="34" charset="0"/>
                        </a:rPr>
                        <a:t>[AT-AT] Westtirol 1 - Westtirol 2 WTRHU41 [DIR] / N-1 PST Buers BMT37</a:t>
                      </a:r>
                    </a:p>
                  </a:txBody>
                  <a:tcPr marL="8775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8,99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79%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135139269"/>
                  </a:ext>
                </a:extLst>
              </a:tr>
              <a:tr h="149726">
                <a:tc>
                  <a:txBody>
                    <a:bodyPr/>
                    <a:lstStyle/>
                    <a:p>
                      <a:pPr algn="l" fontAlgn="b"/>
                      <a:r>
                        <a:rPr lang="de-DE" sz="800" b="0" i="0" u="none" strike="noStrike">
                          <a:solidFill>
                            <a:srgbClr val="000000"/>
                          </a:solidFill>
                          <a:effectLst/>
                          <a:latin typeface="Arial" panose="020B0604020202020204" pitchFamily="34" charset="0"/>
                        </a:rPr>
                        <a:t>[D8-D8] Pasewalk - Vierraden 306 [DIR] / N-1 Vierraden - Neuenhagen 304</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1238,48</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1642516878"/>
                  </a:ext>
                </a:extLst>
              </a:tr>
              <a:tr h="149726">
                <a:tc>
                  <a:txBody>
                    <a:bodyPr/>
                    <a:lstStyle/>
                    <a:p>
                      <a:pPr algn="l" fontAlgn="b"/>
                      <a:r>
                        <a:rPr lang="sl-SI" sz="800" b="0" i="0" u="none" strike="noStrike">
                          <a:solidFill>
                            <a:srgbClr val="000000"/>
                          </a:solidFill>
                          <a:effectLst/>
                          <a:latin typeface="Arial" panose="020B0604020202020204" pitchFamily="34" charset="0"/>
                        </a:rPr>
                        <a:t>[SK-PL] Lemesany - Krosno Iskrz 2 [OPP] [PL] / N-1 Lemesany - Krosno Iskrz 1</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10,79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57%</a:t>
                      </a:r>
                    </a:p>
                  </a:txBody>
                  <a:tcPr marL="0" marR="0" marT="0" marB="0" anchor="b">
                    <a:lnL>
                      <a:noFill/>
                    </a:lnL>
                    <a:lnR>
                      <a:noFill/>
                    </a:lnR>
                    <a:lnT>
                      <a:noFill/>
                    </a:lnT>
                    <a:lnB>
                      <a:noFill/>
                    </a:lnB>
                  </a:tcPr>
                </a:tc>
                <a:extLst>
                  <a:ext uri="{0D108BD9-81ED-4DB2-BD59-A6C34878D82A}">
                    <a16:rowId xmlns:a16="http://schemas.microsoft.com/office/drawing/2014/main" val="2477006353"/>
                  </a:ext>
                </a:extLst>
              </a:tr>
              <a:tr h="149726">
                <a:tc>
                  <a:txBody>
                    <a:bodyPr/>
                    <a:lstStyle/>
                    <a:p>
                      <a:pPr algn="l" fontAlgn="b"/>
                      <a:r>
                        <a:rPr lang="sl-SI" sz="800" b="0" i="0" u="none" strike="noStrike">
                          <a:solidFill>
                            <a:srgbClr val="000000"/>
                          </a:solidFill>
                          <a:effectLst/>
                          <a:latin typeface="Arial" panose="020B0604020202020204" pitchFamily="34" charset="0"/>
                        </a:rPr>
                        <a:t>[D2-D2] Altheim - Sittling 219 [OPP] / N-1 Altheim - Sittling 220</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204,32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70%</a:t>
                      </a:r>
                    </a:p>
                  </a:txBody>
                  <a:tcPr marL="0" marR="0" marT="0" marB="0" anchor="b">
                    <a:lnL>
                      <a:noFill/>
                    </a:lnL>
                    <a:lnR>
                      <a:noFill/>
                    </a:lnR>
                    <a:lnT>
                      <a:noFill/>
                    </a:lnT>
                    <a:lnB>
                      <a:noFill/>
                    </a:lnB>
                  </a:tcPr>
                </a:tc>
                <a:extLst>
                  <a:ext uri="{0D108BD9-81ED-4DB2-BD59-A6C34878D82A}">
                    <a16:rowId xmlns:a16="http://schemas.microsoft.com/office/drawing/2014/main" val="977510902"/>
                  </a:ext>
                </a:extLst>
              </a:tr>
              <a:tr h="149726">
                <a:tc>
                  <a:txBody>
                    <a:bodyPr/>
                    <a:lstStyle/>
                    <a:p>
                      <a:pPr algn="l" fontAlgn="b"/>
                      <a:r>
                        <a:rPr lang="nn-NO" sz="800" b="0" i="0" u="none" strike="noStrike">
                          <a:solidFill>
                            <a:srgbClr val="000000"/>
                          </a:solidFill>
                          <a:effectLst/>
                          <a:latin typeface="Arial" panose="020B0604020202020204" pitchFamily="34" charset="0"/>
                        </a:rPr>
                        <a:t>[BE-BE] PST Van Eyck 1 [OPP] / N-1 PST Zandvliet 2</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5,48</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52%</a:t>
                      </a:r>
                    </a:p>
                  </a:txBody>
                  <a:tcPr marL="0" marR="0" marT="0" marB="0" anchor="b">
                    <a:lnL>
                      <a:noFill/>
                    </a:lnL>
                    <a:lnR>
                      <a:noFill/>
                    </a:lnR>
                    <a:lnT>
                      <a:noFill/>
                    </a:lnT>
                    <a:lnB>
                      <a:noFill/>
                    </a:lnB>
                  </a:tcPr>
                </a:tc>
                <a:extLst>
                  <a:ext uri="{0D108BD9-81ED-4DB2-BD59-A6C34878D82A}">
                    <a16:rowId xmlns:a16="http://schemas.microsoft.com/office/drawing/2014/main" val="3957700224"/>
                  </a:ext>
                </a:extLst>
              </a:tr>
              <a:tr h="149726">
                <a:tc>
                  <a:txBody>
                    <a:bodyPr/>
                    <a:lstStyle/>
                    <a:p>
                      <a:pPr algn="l" fontAlgn="b"/>
                      <a:r>
                        <a:rPr lang="en-US" sz="800" b="0" i="0" u="none" strike="noStrike">
                          <a:solidFill>
                            <a:srgbClr val="000000"/>
                          </a:solidFill>
                          <a:effectLst/>
                          <a:latin typeface="Arial" panose="020B0604020202020204" pitchFamily="34" charset="0"/>
                        </a:rPr>
                        <a:t>[BE-BE] PST Van Eyck 1 [OPP] / N-1 ALEGRO DC</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68,6</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53%</a:t>
                      </a:r>
                    </a:p>
                  </a:txBody>
                  <a:tcPr marL="0" marR="0" marT="0" marB="0" anchor="b">
                    <a:lnL>
                      <a:noFill/>
                    </a:lnL>
                    <a:lnR>
                      <a:noFill/>
                    </a:lnR>
                    <a:lnT>
                      <a:noFill/>
                    </a:lnT>
                    <a:lnB>
                      <a:noFill/>
                    </a:lnB>
                  </a:tcPr>
                </a:tc>
                <a:extLst>
                  <a:ext uri="{0D108BD9-81ED-4DB2-BD59-A6C34878D82A}">
                    <a16:rowId xmlns:a16="http://schemas.microsoft.com/office/drawing/2014/main" val="3914919886"/>
                  </a:ext>
                </a:extLst>
              </a:tr>
              <a:tr h="149726">
                <a:tc>
                  <a:txBody>
                    <a:bodyPr/>
                    <a:lstStyle/>
                    <a:p>
                      <a:pPr algn="l" fontAlgn="b"/>
                      <a:r>
                        <a:rPr lang="sl-SI" sz="800" b="0" i="0" u="none" strike="noStrike">
                          <a:solidFill>
                            <a:srgbClr val="000000"/>
                          </a:solidFill>
                          <a:effectLst/>
                          <a:latin typeface="Arial" panose="020B0604020202020204" pitchFamily="34" charset="0"/>
                        </a:rPr>
                        <a:t>[CZ-PL] Wielopole - Nosovice [DIR] [PL] / N-1 Albrechtice - Dobrzen</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589,1</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2376939089"/>
                  </a:ext>
                </a:extLst>
              </a:tr>
              <a:tr h="149726">
                <a:tc>
                  <a:txBody>
                    <a:bodyPr/>
                    <a:lstStyle/>
                    <a:p>
                      <a:pPr algn="l" fontAlgn="b"/>
                      <a:r>
                        <a:rPr lang="sl-SI" sz="8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922,45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760279006"/>
                  </a:ext>
                </a:extLst>
              </a:tr>
              <a:tr h="149726">
                <a:tc>
                  <a:txBody>
                    <a:bodyPr/>
                    <a:lstStyle/>
                    <a:p>
                      <a:pPr algn="l" fontAlgn="b"/>
                      <a:r>
                        <a:rPr lang="sl-SI" sz="800" b="0" i="0" u="none" strike="noStrike">
                          <a:solidFill>
                            <a:srgbClr val="000000"/>
                          </a:solidFill>
                          <a:effectLst/>
                          <a:latin typeface="Arial" panose="020B0604020202020204" pitchFamily="34" charset="0"/>
                        </a:rPr>
                        <a:t>[SK-PL] Lemesany - Krosno Iskrz 2 [OPP] [PL] / N-1 Lemesany - Krosno Iskrz 1</a:t>
                      </a:r>
                    </a:p>
                  </a:txBody>
                  <a:tcPr marL="8775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446,75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64%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529822116"/>
                  </a:ext>
                </a:extLst>
              </a:tr>
              <a:tr h="149726">
                <a:tc>
                  <a:txBody>
                    <a:bodyPr/>
                    <a:lstStyle/>
                    <a:p>
                      <a:pPr algn="l" fontAlgn="b"/>
                      <a:r>
                        <a:rPr lang="sl-SI" sz="800" b="0" i="0" u="none" strike="noStrike">
                          <a:solidFill>
                            <a:srgbClr val="000000"/>
                          </a:solidFill>
                          <a:effectLst/>
                          <a:latin typeface="Arial" panose="020B0604020202020204" pitchFamily="34" charset="0"/>
                        </a:rPr>
                        <a:t>[D2-D2] Altheim - Sittling 219 [OPP] / N-1 Altheim - Sittling 220</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922,45</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58%</a:t>
                      </a:r>
                    </a:p>
                  </a:txBody>
                  <a:tcPr marL="0" marR="0" marT="0" marB="0" anchor="b">
                    <a:lnL>
                      <a:noFill/>
                    </a:lnL>
                    <a:lnR>
                      <a:noFill/>
                    </a:lnR>
                    <a:lnT>
                      <a:noFill/>
                    </a:lnT>
                    <a:lnB>
                      <a:noFill/>
                    </a:lnB>
                  </a:tcPr>
                </a:tc>
                <a:extLst>
                  <a:ext uri="{0D108BD9-81ED-4DB2-BD59-A6C34878D82A}">
                    <a16:rowId xmlns:a16="http://schemas.microsoft.com/office/drawing/2014/main" val="1821516001"/>
                  </a:ext>
                </a:extLst>
              </a:tr>
              <a:tr h="149726">
                <a:tc>
                  <a:txBody>
                    <a:bodyPr/>
                    <a:lstStyle/>
                    <a:p>
                      <a:pPr algn="l" fontAlgn="b"/>
                      <a:r>
                        <a:rPr lang="nn-NO" sz="800" b="0" i="0" u="none" strike="noStrike">
                          <a:solidFill>
                            <a:srgbClr val="000000"/>
                          </a:solidFill>
                          <a:effectLst/>
                          <a:latin typeface="Arial" panose="020B0604020202020204" pitchFamily="34" charset="0"/>
                        </a:rPr>
                        <a:t>[BE-BE] PST Van Eyck 1 [OPP] / N-1 PST Zandvliet 2</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0,28</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48%</a:t>
                      </a:r>
                    </a:p>
                  </a:txBody>
                  <a:tcPr marL="0" marR="0" marT="0" marB="0" anchor="b">
                    <a:lnL>
                      <a:noFill/>
                    </a:lnL>
                    <a:lnR>
                      <a:noFill/>
                    </a:lnR>
                    <a:lnT>
                      <a:noFill/>
                    </a:lnT>
                    <a:lnB>
                      <a:noFill/>
                    </a:lnB>
                  </a:tcPr>
                </a:tc>
                <a:extLst>
                  <a:ext uri="{0D108BD9-81ED-4DB2-BD59-A6C34878D82A}">
                    <a16:rowId xmlns:a16="http://schemas.microsoft.com/office/drawing/2014/main" val="1888761904"/>
                  </a:ext>
                </a:extLst>
              </a:tr>
              <a:tr h="149726">
                <a:tc>
                  <a:txBody>
                    <a:bodyPr/>
                    <a:lstStyle/>
                    <a:p>
                      <a:pPr algn="l" fontAlgn="b"/>
                      <a:r>
                        <a:rPr lang="en-US" sz="800" b="0" i="0" u="none" strike="noStrike">
                          <a:solidFill>
                            <a:srgbClr val="000000"/>
                          </a:solidFill>
                          <a:effectLst/>
                          <a:latin typeface="Arial" panose="020B0604020202020204" pitchFamily="34" charset="0"/>
                        </a:rPr>
                        <a:t>[BE-BE] PST Van Eyck 1 [OPP] / N-1 Achene - Lonny 380.19</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4,06</a:t>
                      </a:r>
                    </a:p>
                  </a:txBody>
                  <a:tcPr marL="0" marR="0" marT="0" marB="0" anchor="b">
                    <a:lnL>
                      <a:noFill/>
                    </a:lnL>
                    <a:lnR>
                      <a:noFill/>
                    </a:lnR>
                    <a:lnT>
                      <a:noFill/>
                    </a:lnT>
                    <a:lnB>
                      <a:noFill/>
                    </a:lnB>
                  </a:tcPr>
                </a:tc>
                <a:tc>
                  <a:txBody>
                    <a:bodyPr/>
                    <a:lstStyle/>
                    <a:p>
                      <a:pPr algn="r" fontAlgn="b"/>
                      <a:r>
                        <a:rPr lang="sl-SI" sz="800" b="0" i="0" u="none" strike="noStrike" dirty="0">
                          <a:solidFill>
                            <a:srgbClr val="000000"/>
                          </a:solidFill>
                          <a:effectLst/>
                          <a:latin typeface="Arial" panose="020B0604020202020204" pitchFamily="34" charset="0"/>
                        </a:rPr>
                        <a:t>51%</a:t>
                      </a:r>
                    </a:p>
                  </a:txBody>
                  <a:tcPr marL="0" marR="0" marT="0" marB="0" anchor="b">
                    <a:lnL>
                      <a:noFill/>
                    </a:lnL>
                    <a:lnR>
                      <a:noFill/>
                    </a:lnR>
                    <a:lnT>
                      <a:noFill/>
                    </a:lnT>
                    <a:lnB>
                      <a:noFill/>
                    </a:lnB>
                  </a:tcPr>
                </a:tc>
                <a:extLst>
                  <a:ext uri="{0D108BD9-81ED-4DB2-BD59-A6C34878D82A}">
                    <a16:rowId xmlns:a16="http://schemas.microsoft.com/office/drawing/2014/main" val="1036070182"/>
                  </a:ext>
                </a:extLst>
              </a:tr>
            </a:tbl>
          </a:graphicData>
        </a:graphic>
      </p:graphicFrame>
    </p:spTree>
    <p:extLst>
      <p:ext uri="{BB962C8B-B14F-4D97-AF65-F5344CB8AC3E}">
        <p14:creationId xmlns:p14="http://schemas.microsoft.com/office/powerpoint/2010/main" val="1269518373"/>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a:t>
            </a:r>
            <a:r>
              <a:rPr lang="en-US" altLang="hu-HU" sz="1400" dirty="0">
                <a:solidFill>
                  <a:srgbClr val="008000"/>
                </a:solidFill>
              </a:rPr>
              <a:t>1006(part </a:t>
            </a:r>
            <a:r>
              <a:rPr lang="sl-SI" altLang="hu-HU" sz="1400" dirty="0">
                <a:solidFill>
                  <a:srgbClr val="008000"/>
                </a:solidFill>
              </a:rPr>
              <a:t>I</a:t>
            </a:r>
            <a:r>
              <a:rPr lang="en-US" altLang="hu-HU" sz="1400" dirty="0">
                <a:solidFill>
                  <a:srgbClr val="008000"/>
                </a:solidFill>
              </a:rPr>
              <a:t>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C3B32822-91EF-4055-8D00-8DD686282431}"/>
              </a:ext>
            </a:extLst>
          </p:cNvPr>
          <p:cNvGraphicFramePr>
            <a:graphicFrameLocks noGrp="1"/>
          </p:cNvGraphicFramePr>
          <p:nvPr>
            <p:extLst>
              <p:ext uri="{D42A27DB-BD31-4B8C-83A1-F6EECF244321}">
                <p14:modId xmlns:p14="http://schemas.microsoft.com/office/powerpoint/2010/main" val="1447347232"/>
              </p:ext>
            </p:extLst>
          </p:nvPr>
        </p:nvGraphicFramePr>
        <p:xfrm>
          <a:off x="1192696" y="1079504"/>
          <a:ext cx="7286300" cy="4748800"/>
        </p:xfrm>
        <a:graphic>
          <a:graphicData uri="http://schemas.openxmlformats.org/drawingml/2006/table">
            <a:tbl>
              <a:tblPr/>
              <a:tblGrid>
                <a:gridCol w="5646106">
                  <a:extLst>
                    <a:ext uri="{9D8B030D-6E8A-4147-A177-3AD203B41FA5}">
                      <a16:colId xmlns:a16="http://schemas.microsoft.com/office/drawing/2014/main" val="351589620"/>
                    </a:ext>
                  </a:extLst>
                </a:gridCol>
                <a:gridCol w="1211090">
                  <a:extLst>
                    <a:ext uri="{9D8B030D-6E8A-4147-A177-3AD203B41FA5}">
                      <a16:colId xmlns:a16="http://schemas.microsoft.com/office/drawing/2014/main" val="1110513960"/>
                    </a:ext>
                  </a:extLst>
                </a:gridCol>
                <a:gridCol w="429104">
                  <a:extLst>
                    <a:ext uri="{9D8B030D-6E8A-4147-A177-3AD203B41FA5}">
                      <a16:colId xmlns:a16="http://schemas.microsoft.com/office/drawing/2014/main" val="3815921590"/>
                    </a:ext>
                  </a:extLst>
                </a:gridCol>
              </a:tblGrid>
              <a:tr h="148400">
                <a:tc>
                  <a:txBody>
                    <a:bodyPr/>
                    <a:lstStyle/>
                    <a:p>
                      <a:pPr algn="l" fontAlgn="b"/>
                      <a:r>
                        <a:rPr lang="sl-SI" sz="8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295,58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240%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513863349"/>
                  </a:ext>
                </a:extLst>
              </a:tr>
              <a:tr h="148400">
                <a:tc>
                  <a:txBody>
                    <a:bodyPr/>
                    <a:lstStyle/>
                    <a:p>
                      <a:pPr algn="l" fontAlgn="b"/>
                      <a:r>
                        <a:rPr lang="sl-SI" sz="800" b="0" i="0" u="none" strike="noStrike">
                          <a:solidFill>
                            <a:srgbClr val="000000"/>
                          </a:solidFill>
                          <a:effectLst/>
                          <a:latin typeface="Arial" panose="020B0604020202020204" pitchFamily="34" charset="0"/>
                        </a:rPr>
                        <a:t>[SK-PL] Lemesany - Krosno Iskrz 2 [OPP] [PL] / N-1 Lemesany - Krosno Iskrz 1</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175,9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67%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780091332"/>
                  </a:ext>
                </a:extLst>
              </a:tr>
              <a:tr h="148400">
                <a:tc>
                  <a:txBody>
                    <a:bodyPr/>
                    <a:lstStyle/>
                    <a:p>
                      <a:pPr algn="l" fontAlgn="b"/>
                      <a:r>
                        <a:rPr lang="pl-PL" sz="800" b="0" i="0" u="none" strike="noStrike">
                          <a:solidFill>
                            <a:srgbClr val="000000"/>
                          </a:solidFill>
                          <a:effectLst/>
                          <a:latin typeface="Arial" panose="020B0604020202020204" pitchFamily="34" charset="0"/>
                        </a:rPr>
                        <a:t>[AT-SI] Obersielach - Podlog 247 [DIR] [AT] / N-1 Obersielach - Obersielach OSRHU41</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18,51</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731029659"/>
                  </a:ext>
                </a:extLst>
              </a:tr>
              <a:tr h="148400">
                <a:tc>
                  <a:txBody>
                    <a:bodyPr/>
                    <a:lstStyle/>
                    <a:p>
                      <a:pPr algn="l" fontAlgn="b"/>
                      <a:r>
                        <a:rPr lang="sl-SI" sz="800" b="0" i="0" u="none" strike="noStrike">
                          <a:solidFill>
                            <a:srgbClr val="000000"/>
                          </a:solidFill>
                          <a:effectLst/>
                          <a:latin typeface="Arial" panose="020B0604020202020204" pitchFamily="34" charset="0"/>
                        </a:rPr>
                        <a:t>[D2-D2] Altheim - Sittling 220 [OPP] / N-1 St. Peter - Pleinting 258</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295,58</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51%</a:t>
                      </a:r>
                    </a:p>
                  </a:txBody>
                  <a:tcPr marL="0" marR="0" marT="0" marB="0" anchor="b">
                    <a:lnL>
                      <a:noFill/>
                    </a:lnL>
                    <a:lnR>
                      <a:noFill/>
                    </a:lnR>
                    <a:lnT>
                      <a:noFill/>
                    </a:lnT>
                    <a:lnB>
                      <a:noFill/>
                    </a:lnB>
                  </a:tcPr>
                </a:tc>
                <a:extLst>
                  <a:ext uri="{0D108BD9-81ED-4DB2-BD59-A6C34878D82A}">
                    <a16:rowId xmlns:a16="http://schemas.microsoft.com/office/drawing/2014/main" val="3657722470"/>
                  </a:ext>
                </a:extLst>
              </a:tr>
              <a:tr h="148400">
                <a:tc>
                  <a:txBody>
                    <a:bodyPr/>
                    <a:lstStyle/>
                    <a:p>
                      <a:pPr algn="l" fontAlgn="b"/>
                      <a:r>
                        <a:rPr lang="nn-NO" sz="800" b="0" i="0" u="none" strike="noStrike">
                          <a:solidFill>
                            <a:srgbClr val="000000"/>
                          </a:solidFill>
                          <a:effectLst/>
                          <a:latin typeface="Arial" panose="020B0604020202020204" pitchFamily="34" charset="0"/>
                        </a:rPr>
                        <a:t>[BE-BE] PST Van Eyck 1 [OPP] / N-1 PST Zandvliet 2</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0,24</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47%</a:t>
                      </a:r>
                    </a:p>
                  </a:txBody>
                  <a:tcPr marL="0" marR="0" marT="0" marB="0" anchor="b">
                    <a:lnL>
                      <a:noFill/>
                    </a:lnL>
                    <a:lnR>
                      <a:noFill/>
                    </a:lnR>
                    <a:lnT>
                      <a:noFill/>
                    </a:lnT>
                    <a:lnB>
                      <a:noFill/>
                    </a:lnB>
                  </a:tcPr>
                </a:tc>
                <a:extLst>
                  <a:ext uri="{0D108BD9-81ED-4DB2-BD59-A6C34878D82A}">
                    <a16:rowId xmlns:a16="http://schemas.microsoft.com/office/drawing/2014/main" val="733150926"/>
                  </a:ext>
                </a:extLst>
              </a:tr>
              <a:tr h="148400">
                <a:tc>
                  <a:txBody>
                    <a:bodyPr/>
                    <a:lstStyle/>
                    <a:p>
                      <a:pPr algn="l" fontAlgn="b"/>
                      <a:r>
                        <a:rPr lang="en-US" sz="800" b="0" i="0" u="none" strike="noStrike">
                          <a:solidFill>
                            <a:srgbClr val="000000"/>
                          </a:solidFill>
                          <a:effectLst/>
                          <a:latin typeface="Arial" panose="020B0604020202020204" pitchFamily="34" charset="0"/>
                        </a:rPr>
                        <a:t>[BE-BE] PST Van Eyck 1 [OPP] / N-1 Achene - Lonny 380.19</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1,65</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51%</a:t>
                      </a:r>
                    </a:p>
                  </a:txBody>
                  <a:tcPr marL="0" marR="0" marT="0" marB="0" anchor="b">
                    <a:lnL>
                      <a:noFill/>
                    </a:lnL>
                    <a:lnR>
                      <a:noFill/>
                    </a:lnR>
                    <a:lnT>
                      <a:noFill/>
                    </a:lnT>
                    <a:lnB>
                      <a:noFill/>
                    </a:lnB>
                  </a:tcPr>
                </a:tc>
                <a:extLst>
                  <a:ext uri="{0D108BD9-81ED-4DB2-BD59-A6C34878D82A}">
                    <a16:rowId xmlns:a16="http://schemas.microsoft.com/office/drawing/2014/main" val="287823392"/>
                  </a:ext>
                </a:extLst>
              </a:tr>
              <a:tr h="148400">
                <a:tc>
                  <a:txBody>
                    <a:bodyPr/>
                    <a:lstStyle/>
                    <a:p>
                      <a:pPr algn="l" fontAlgn="b"/>
                      <a:r>
                        <a:rPr lang="sl-SI" sz="8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91,46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174%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014693825"/>
                  </a:ext>
                </a:extLst>
              </a:tr>
              <a:tr h="148400">
                <a:tc>
                  <a:txBody>
                    <a:bodyPr/>
                    <a:lstStyle/>
                    <a:p>
                      <a:pPr algn="l" fontAlgn="b"/>
                      <a:r>
                        <a:rPr lang="sl-SI" sz="800" b="0" i="0" u="none" strike="noStrike">
                          <a:solidFill>
                            <a:srgbClr val="000000"/>
                          </a:solidFill>
                          <a:effectLst/>
                          <a:latin typeface="Arial" panose="020B0604020202020204" pitchFamily="34" charset="0"/>
                        </a:rPr>
                        <a:t>[AT-D2] St. Peter 2 - Pleinting 258 [OPP] [AT] / N-1 Pleinting - Pirach 257</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91,46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78%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318030346"/>
                  </a:ext>
                </a:extLst>
              </a:tr>
              <a:tr h="148400">
                <a:tc>
                  <a:txBody>
                    <a:bodyPr/>
                    <a:lstStyle/>
                    <a:p>
                      <a:pPr algn="l" fontAlgn="b"/>
                      <a:r>
                        <a:rPr lang="nn-NO" sz="800" b="0" i="0" u="none" strike="noStrike">
                          <a:solidFill>
                            <a:srgbClr val="000000"/>
                          </a:solidFill>
                          <a:effectLst/>
                          <a:latin typeface="Arial" panose="020B0604020202020204" pitchFamily="34" charset="0"/>
                        </a:rPr>
                        <a:t>[BE-BE] PST Van Eyck 1 [OPP] / N-1 PST Zandvliet 2</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0,61</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52%</a:t>
                      </a:r>
                    </a:p>
                  </a:txBody>
                  <a:tcPr marL="0" marR="0" marT="0" marB="0" anchor="b">
                    <a:lnL>
                      <a:noFill/>
                    </a:lnL>
                    <a:lnR>
                      <a:noFill/>
                    </a:lnR>
                    <a:lnT>
                      <a:noFill/>
                    </a:lnT>
                    <a:lnB>
                      <a:noFill/>
                    </a:lnB>
                  </a:tcPr>
                </a:tc>
                <a:extLst>
                  <a:ext uri="{0D108BD9-81ED-4DB2-BD59-A6C34878D82A}">
                    <a16:rowId xmlns:a16="http://schemas.microsoft.com/office/drawing/2014/main" val="1620952276"/>
                  </a:ext>
                </a:extLst>
              </a:tr>
              <a:tr h="148400">
                <a:tc>
                  <a:txBody>
                    <a:bodyPr/>
                    <a:lstStyle/>
                    <a:p>
                      <a:pPr algn="l" fontAlgn="b"/>
                      <a:r>
                        <a:rPr lang="sl-SI" sz="800" b="0" i="0" u="none" strike="noStrike">
                          <a:solidFill>
                            <a:srgbClr val="000000"/>
                          </a:solidFill>
                          <a:effectLst/>
                          <a:latin typeface="Arial" panose="020B0604020202020204" pitchFamily="34" charset="0"/>
                        </a:rPr>
                        <a:t>[CZ-PL] Wielopole - Nosovice [DIR] [PL] / N-1 Albrechtice - Dobrzen</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66,61</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44%</a:t>
                      </a:r>
                    </a:p>
                  </a:txBody>
                  <a:tcPr marL="0" marR="0" marT="0" marB="0" anchor="b">
                    <a:lnL>
                      <a:noFill/>
                    </a:lnL>
                    <a:lnR>
                      <a:noFill/>
                    </a:lnR>
                    <a:lnT>
                      <a:noFill/>
                    </a:lnT>
                    <a:lnB>
                      <a:noFill/>
                    </a:lnB>
                  </a:tcPr>
                </a:tc>
                <a:extLst>
                  <a:ext uri="{0D108BD9-81ED-4DB2-BD59-A6C34878D82A}">
                    <a16:rowId xmlns:a16="http://schemas.microsoft.com/office/drawing/2014/main" val="1289688529"/>
                  </a:ext>
                </a:extLst>
              </a:tr>
              <a:tr h="148400">
                <a:tc>
                  <a:txBody>
                    <a:bodyPr/>
                    <a:lstStyle/>
                    <a:p>
                      <a:pPr algn="l" fontAlgn="b"/>
                      <a:r>
                        <a:rPr lang="sl-SI" sz="8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166,76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232%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322401956"/>
                  </a:ext>
                </a:extLst>
              </a:tr>
              <a:tr h="148400">
                <a:tc>
                  <a:txBody>
                    <a:bodyPr/>
                    <a:lstStyle/>
                    <a:p>
                      <a:pPr algn="l" fontAlgn="b"/>
                      <a:r>
                        <a:rPr lang="sl-SI" sz="800" b="0" i="0" u="none" strike="noStrike">
                          <a:solidFill>
                            <a:srgbClr val="000000"/>
                          </a:solidFill>
                          <a:effectLst/>
                          <a:latin typeface="Arial" panose="020B0604020202020204" pitchFamily="34" charset="0"/>
                        </a:rPr>
                        <a:t>[AT-CZ] Duernrohr 1 - Slavetice 437 [OPP] [AT] / N-1 Slavetice - Durnrohr 2</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18,42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47%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193203228"/>
                  </a:ext>
                </a:extLst>
              </a:tr>
              <a:tr h="148400">
                <a:tc>
                  <a:txBody>
                    <a:bodyPr/>
                    <a:lstStyle/>
                    <a:p>
                      <a:pPr algn="l" fontAlgn="b"/>
                      <a:r>
                        <a:rPr lang="sl-SI" sz="800" b="0" i="0" u="none" strike="noStrike">
                          <a:solidFill>
                            <a:srgbClr val="000000"/>
                          </a:solidFill>
                          <a:effectLst/>
                          <a:latin typeface="Arial" panose="020B0604020202020204" pitchFamily="34" charset="0"/>
                        </a:rPr>
                        <a:t>[AT-D2] St. Peter 2 - Pleinting 258 [OPP] [AT] / N-1 Pleinting - Pirach 257</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166,76</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87%</a:t>
                      </a:r>
                    </a:p>
                  </a:txBody>
                  <a:tcPr marL="0" marR="0" marT="0" marB="0" anchor="b">
                    <a:lnL>
                      <a:noFill/>
                    </a:lnL>
                    <a:lnR>
                      <a:noFill/>
                    </a:lnR>
                    <a:lnT>
                      <a:noFill/>
                    </a:lnT>
                    <a:lnB>
                      <a:noFill/>
                    </a:lnB>
                  </a:tcPr>
                </a:tc>
                <a:extLst>
                  <a:ext uri="{0D108BD9-81ED-4DB2-BD59-A6C34878D82A}">
                    <a16:rowId xmlns:a16="http://schemas.microsoft.com/office/drawing/2014/main" val="3125033397"/>
                  </a:ext>
                </a:extLst>
              </a:tr>
              <a:tr h="148400">
                <a:tc>
                  <a:txBody>
                    <a:bodyPr/>
                    <a:lstStyle/>
                    <a:p>
                      <a:pPr algn="l" fontAlgn="b"/>
                      <a:r>
                        <a:rPr lang="sl-SI" sz="800" b="0" i="0" u="none" strike="noStrike">
                          <a:solidFill>
                            <a:srgbClr val="000000"/>
                          </a:solidFill>
                          <a:effectLst/>
                          <a:latin typeface="Arial" panose="020B0604020202020204" pitchFamily="34" charset="0"/>
                        </a:rPr>
                        <a:t>[CZ-PL] Wielopole - Nosovice [DIR] [PL] / N-1 Albrechtice - Dobrzen</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91,32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43%</a:t>
                      </a:r>
                    </a:p>
                  </a:txBody>
                  <a:tcPr marL="0" marR="0" marT="0" marB="0" anchor="b">
                    <a:lnL>
                      <a:noFill/>
                    </a:lnL>
                    <a:lnR>
                      <a:noFill/>
                    </a:lnR>
                    <a:lnT>
                      <a:noFill/>
                    </a:lnT>
                    <a:lnB>
                      <a:noFill/>
                    </a:lnB>
                  </a:tcPr>
                </a:tc>
                <a:extLst>
                  <a:ext uri="{0D108BD9-81ED-4DB2-BD59-A6C34878D82A}">
                    <a16:rowId xmlns:a16="http://schemas.microsoft.com/office/drawing/2014/main" val="1190290595"/>
                  </a:ext>
                </a:extLst>
              </a:tr>
              <a:tr h="148400">
                <a:tc>
                  <a:txBody>
                    <a:bodyPr/>
                    <a:lstStyle/>
                    <a:p>
                      <a:pPr algn="l" fontAlgn="b"/>
                      <a:r>
                        <a:rPr lang="en-US" sz="800" b="0" i="0" u="none" strike="noStrike">
                          <a:solidFill>
                            <a:srgbClr val="000000"/>
                          </a:solidFill>
                          <a:effectLst/>
                          <a:latin typeface="Arial" panose="020B0604020202020204" pitchFamily="34" charset="0"/>
                        </a:rPr>
                        <a:t>[BE-BE] PST Van Eyck 1 [OPP] / N-1 Achene - Lonny 380.19</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1,05</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55%</a:t>
                      </a:r>
                    </a:p>
                  </a:txBody>
                  <a:tcPr marL="0" marR="0" marT="0" marB="0" anchor="b">
                    <a:lnL>
                      <a:noFill/>
                    </a:lnL>
                    <a:lnR>
                      <a:noFill/>
                    </a:lnR>
                    <a:lnT>
                      <a:noFill/>
                    </a:lnT>
                    <a:lnB>
                      <a:noFill/>
                    </a:lnB>
                  </a:tcPr>
                </a:tc>
                <a:extLst>
                  <a:ext uri="{0D108BD9-81ED-4DB2-BD59-A6C34878D82A}">
                    <a16:rowId xmlns:a16="http://schemas.microsoft.com/office/drawing/2014/main" val="1478932529"/>
                  </a:ext>
                </a:extLst>
              </a:tr>
              <a:tr h="148400">
                <a:tc>
                  <a:txBody>
                    <a:bodyPr/>
                    <a:lstStyle/>
                    <a:p>
                      <a:pPr algn="l" fontAlgn="b"/>
                      <a:r>
                        <a:rPr lang="sl-SI" sz="8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325,71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194%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703856815"/>
                  </a:ext>
                </a:extLst>
              </a:tr>
              <a:tr h="148400">
                <a:tc>
                  <a:txBody>
                    <a:bodyPr/>
                    <a:lstStyle/>
                    <a:p>
                      <a:pPr algn="l" fontAlgn="b"/>
                      <a:r>
                        <a:rPr lang="sl-SI" sz="800" b="0" i="0" u="none" strike="noStrike">
                          <a:solidFill>
                            <a:srgbClr val="000000"/>
                          </a:solidFill>
                          <a:effectLst/>
                          <a:latin typeface="Arial" panose="020B0604020202020204" pitchFamily="34" charset="0"/>
                        </a:rPr>
                        <a:t>[AT-D2] St. Peter 2 - Pleinting 258 [OPP] [AT] / N-1 Pleinting - Pirach 257</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35,62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98%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599379364"/>
                  </a:ext>
                </a:extLst>
              </a:tr>
              <a:tr h="148400">
                <a:tc>
                  <a:txBody>
                    <a:bodyPr/>
                    <a:lstStyle/>
                    <a:p>
                      <a:pPr algn="l" fontAlgn="b"/>
                      <a:r>
                        <a:rPr lang="sl-SI" sz="800" b="0" i="0" u="none" strike="noStrike">
                          <a:solidFill>
                            <a:srgbClr val="000000"/>
                          </a:solidFill>
                          <a:effectLst/>
                          <a:latin typeface="Arial" panose="020B0604020202020204" pitchFamily="34" charset="0"/>
                        </a:rPr>
                        <a:t>[CZ-PL] Wielopole - Nosovice [DIR] [PL] / N-1 Albrechtice - Dobrzen</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325,71</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tcPr>
                </a:tc>
                <a:extLst>
                  <a:ext uri="{0D108BD9-81ED-4DB2-BD59-A6C34878D82A}">
                    <a16:rowId xmlns:a16="http://schemas.microsoft.com/office/drawing/2014/main" val="1301593394"/>
                  </a:ext>
                </a:extLst>
              </a:tr>
              <a:tr h="148400">
                <a:tc>
                  <a:txBody>
                    <a:bodyPr/>
                    <a:lstStyle/>
                    <a:p>
                      <a:pPr algn="l" fontAlgn="b"/>
                      <a:r>
                        <a:rPr lang="sl-SI" sz="800" b="0" i="0" u="none" strike="noStrike">
                          <a:solidFill>
                            <a:srgbClr val="000000"/>
                          </a:solidFill>
                          <a:effectLst/>
                          <a:latin typeface="Arial" panose="020B0604020202020204" pitchFamily="34" charset="0"/>
                        </a:rPr>
                        <a:t>[BE-BE] PST Van Eyck 1 [OPP] / N-1 Achene - Gramme 380.10</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1,4</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59%</a:t>
                      </a:r>
                    </a:p>
                  </a:txBody>
                  <a:tcPr marL="0" marR="0" marT="0" marB="0" anchor="b">
                    <a:lnL>
                      <a:noFill/>
                    </a:lnL>
                    <a:lnR>
                      <a:noFill/>
                    </a:lnR>
                    <a:lnT>
                      <a:noFill/>
                    </a:lnT>
                    <a:lnB>
                      <a:noFill/>
                    </a:lnB>
                  </a:tcPr>
                </a:tc>
                <a:extLst>
                  <a:ext uri="{0D108BD9-81ED-4DB2-BD59-A6C34878D82A}">
                    <a16:rowId xmlns:a16="http://schemas.microsoft.com/office/drawing/2014/main" val="2458231016"/>
                  </a:ext>
                </a:extLst>
              </a:tr>
              <a:tr h="148400">
                <a:tc>
                  <a:txBody>
                    <a:bodyPr/>
                    <a:lstStyle/>
                    <a:p>
                      <a:pPr algn="l" fontAlgn="b"/>
                      <a:r>
                        <a:rPr lang="sl-SI" sz="8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94,73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573799582"/>
                  </a:ext>
                </a:extLst>
              </a:tr>
              <a:tr h="148400">
                <a:tc>
                  <a:txBody>
                    <a:bodyPr/>
                    <a:lstStyle/>
                    <a:p>
                      <a:pPr algn="l" fontAlgn="b"/>
                      <a:r>
                        <a:rPr lang="en-US" sz="800" b="0" i="0" u="none" strike="noStrike">
                          <a:solidFill>
                            <a:srgbClr val="000000"/>
                          </a:solidFill>
                          <a:effectLst/>
                          <a:latin typeface="Arial" panose="020B0604020202020204" pitchFamily="34" charset="0"/>
                        </a:rPr>
                        <a:t>[BE-BE] PST Van Eyck 1 [OPP] / N-1 Aubange - Moulaine 220.513</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0,39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59%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085581721"/>
                  </a:ext>
                </a:extLst>
              </a:tr>
              <a:tr h="148400">
                <a:tc>
                  <a:txBody>
                    <a:bodyPr/>
                    <a:lstStyle/>
                    <a:p>
                      <a:pPr algn="l" fontAlgn="b"/>
                      <a:r>
                        <a:rPr lang="sl-SI" sz="800" b="0" i="0" u="none" strike="noStrike">
                          <a:solidFill>
                            <a:srgbClr val="000000"/>
                          </a:solidFill>
                          <a:effectLst/>
                          <a:latin typeface="Arial" panose="020B0604020202020204" pitchFamily="34" charset="0"/>
                        </a:rPr>
                        <a:t>[PL-PL] Krosno Iskrzynia - Rzeszow [OPP] / N-1 Krosno Iskrzynia - Tarnow</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94,73</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55%</a:t>
                      </a:r>
                    </a:p>
                  </a:txBody>
                  <a:tcPr marL="0" marR="0" marT="0" marB="0" anchor="b">
                    <a:lnL>
                      <a:noFill/>
                    </a:lnL>
                    <a:lnR>
                      <a:noFill/>
                    </a:lnR>
                    <a:lnT>
                      <a:noFill/>
                    </a:lnT>
                    <a:lnB>
                      <a:noFill/>
                    </a:lnB>
                  </a:tcPr>
                </a:tc>
                <a:extLst>
                  <a:ext uri="{0D108BD9-81ED-4DB2-BD59-A6C34878D82A}">
                    <a16:rowId xmlns:a16="http://schemas.microsoft.com/office/drawing/2014/main" val="1066828711"/>
                  </a:ext>
                </a:extLst>
              </a:tr>
              <a:tr h="148400">
                <a:tc>
                  <a:txBody>
                    <a:bodyPr/>
                    <a:lstStyle/>
                    <a:p>
                      <a:pPr algn="l" fontAlgn="b"/>
                      <a:r>
                        <a:rPr lang="sl-SI" sz="8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161,55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54%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080732864"/>
                  </a:ext>
                </a:extLst>
              </a:tr>
              <a:tr h="148400">
                <a:tc>
                  <a:txBody>
                    <a:bodyPr/>
                    <a:lstStyle/>
                    <a:p>
                      <a:pPr algn="l" fontAlgn="b"/>
                      <a:r>
                        <a:rPr lang="en-US" sz="800" b="0" i="0" u="none" strike="noStrike">
                          <a:solidFill>
                            <a:srgbClr val="000000"/>
                          </a:solidFill>
                          <a:effectLst/>
                          <a:latin typeface="Arial" panose="020B0604020202020204" pitchFamily="34" charset="0"/>
                        </a:rPr>
                        <a:t>[BE-BE] PST Van Eyck 1 [OPP] / N-1 ALEGRO DC</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161,55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54%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016907718"/>
                  </a:ext>
                </a:extLst>
              </a:tr>
              <a:tr h="148400">
                <a:tc>
                  <a:txBody>
                    <a:bodyPr/>
                    <a:lstStyle/>
                    <a:p>
                      <a:pPr algn="l" fontAlgn="b"/>
                      <a:r>
                        <a:rPr lang="sl-SI" sz="8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82,57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93%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980379889"/>
                  </a:ext>
                </a:extLst>
              </a:tr>
              <a:tr h="148400">
                <a:tc>
                  <a:txBody>
                    <a:bodyPr/>
                    <a:lstStyle/>
                    <a:p>
                      <a:pPr algn="l" fontAlgn="b"/>
                      <a:r>
                        <a:rPr lang="sl-SI" sz="800" b="0" i="0" u="none" strike="noStrike">
                          <a:solidFill>
                            <a:srgbClr val="000000"/>
                          </a:solidFill>
                          <a:effectLst/>
                          <a:latin typeface="Arial" panose="020B0604020202020204" pitchFamily="34" charset="0"/>
                        </a:rPr>
                        <a:t>[FR-D7] Vigy - Ensdorf  VIGY2 S [DIR] [D7] / N-1 Ensdorf - Vigy VIGY1 N</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29,34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42%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305821831"/>
                  </a:ext>
                </a:extLst>
              </a:tr>
              <a:tr h="148400">
                <a:tc>
                  <a:txBody>
                    <a:bodyPr/>
                    <a:lstStyle/>
                    <a:p>
                      <a:pPr algn="l" fontAlgn="b"/>
                      <a:r>
                        <a:rPr lang="en-US" sz="800" b="0" i="0" u="none" strike="noStrike">
                          <a:solidFill>
                            <a:srgbClr val="000000"/>
                          </a:solidFill>
                          <a:effectLst/>
                          <a:latin typeface="Arial" panose="020B0604020202020204" pitchFamily="34" charset="0"/>
                        </a:rPr>
                        <a:t>[BE-BE] PST Van Eyck 1 [OPP] / N-1 ALEGRO DC</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82,57</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52%</a:t>
                      </a:r>
                    </a:p>
                  </a:txBody>
                  <a:tcPr marL="0" marR="0" marT="0" marB="0" anchor="b">
                    <a:lnL>
                      <a:noFill/>
                    </a:lnL>
                    <a:lnR>
                      <a:noFill/>
                    </a:lnR>
                    <a:lnT>
                      <a:noFill/>
                    </a:lnT>
                    <a:lnB>
                      <a:noFill/>
                    </a:lnB>
                  </a:tcPr>
                </a:tc>
                <a:extLst>
                  <a:ext uri="{0D108BD9-81ED-4DB2-BD59-A6C34878D82A}">
                    <a16:rowId xmlns:a16="http://schemas.microsoft.com/office/drawing/2014/main" val="2655740998"/>
                  </a:ext>
                </a:extLst>
              </a:tr>
              <a:tr h="148400">
                <a:tc>
                  <a:txBody>
                    <a:bodyPr/>
                    <a:lstStyle/>
                    <a:p>
                      <a:pPr algn="l" fontAlgn="b"/>
                      <a:r>
                        <a:rPr lang="sl-SI" sz="8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21,53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38%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254427805"/>
                  </a:ext>
                </a:extLst>
              </a:tr>
              <a:tr h="148400">
                <a:tc>
                  <a:txBody>
                    <a:bodyPr/>
                    <a:lstStyle/>
                    <a:p>
                      <a:pPr algn="l" fontAlgn="b"/>
                      <a:r>
                        <a:rPr lang="sl-SI" sz="800" b="0" i="0" u="none" strike="noStrike">
                          <a:solidFill>
                            <a:srgbClr val="000000"/>
                          </a:solidFill>
                          <a:effectLst/>
                          <a:latin typeface="Arial" panose="020B0604020202020204" pitchFamily="34" charset="0"/>
                        </a:rPr>
                        <a:t>[FR-D7] Vigy - Ensdorf  VIGY2 S [DIR] [D7] / N-1 Ensdorf - Vigy VIGY1 N</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21,53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38%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730533153"/>
                  </a:ext>
                </a:extLst>
              </a:tr>
              <a:tr h="148400">
                <a:tc>
                  <a:txBody>
                    <a:bodyPr/>
                    <a:lstStyle/>
                    <a:p>
                      <a:pPr algn="l" fontAlgn="b"/>
                      <a:r>
                        <a:rPr lang="sl-SI" sz="800" b="1"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98,13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35%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619639021"/>
                  </a:ext>
                </a:extLst>
              </a:tr>
              <a:tr h="148400">
                <a:tc>
                  <a:txBody>
                    <a:bodyPr/>
                    <a:lstStyle/>
                    <a:p>
                      <a:pPr algn="l" fontAlgn="b"/>
                      <a:r>
                        <a:rPr lang="sl-SI" sz="800" b="0" i="0" u="none" strike="noStrike">
                          <a:solidFill>
                            <a:srgbClr val="000000"/>
                          </a:solidFill>
                          <a:effectLst/>
                          <a:latin typeface="Arial" panose="020B0604020202020204" pitchFamily="34" charset="0"/>
                        </a:rPr>
                        <a:t>[RO-RO] Paroseni - Targu Jiu Nord [OPP] / N-1 Sibiu Sud - Mintia</a:t>
                      </a:r>
                    </a:p>
                  </a:txBody>
                  <a:tcPr marL="95985"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800" b="0" i="0" u="none" strike="noStrike">
                          <a:solidFill>
                            <a:srgbClr val="000000"/>
                          </a:solidFill>
                          <a:effectLst/>
                          <a:latin typeface="Arial" panose="020B0604020202020204" pitchFamily="34" charset="0"/>
                        </a:rPr>
                        <a:t>98,13</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800" b="0" i="0" u="none" strike="noStrike">
                          <a:solidFill>
                            <a:srgbClr val="000000"/>
                          </a:solidFill>
                          <a:effectLst/>
                          <a:latin typeface="Arial" panose="020B0604020202020204" pitchFamily="34" charset="0"/>
                        </a:rPr>
                        <a:t>35%</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339216558"/>
                  </a:ext>
                </a:extLst>
              </a:tr>
              <a:tr h="148400">
                <a:tc>
                  <a:txBody>
                    <a:bodyPr/>
                    <a:lstStyle/>
                    <a:p>
                      <a:pPr algn="l" fontAlgn="b"/>
                      <a:r>
                        <a:rPr lang="sl-SI" sz="8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800" b="1" i="0" u="none" strike="noStrike">
                          <a:solidFill>
                            <a:srgbClr val="000000"/>
                          </a:solidFill>
                          <a:effectLst/>
                          <a:latin typeface="Arial" panose="020B0604020202020204" pitchFamily="34" charset="0"/>
                        </a:rPr>
                        <a:t>1238,48</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800" b="1" i="0" u="none" strike="noStrike" dirty="0">
                          <a:solidFill>
                            <a:srgbClr val="000000"/>
                          </a:solidFill>
                          <a:effectLst/>
                          <a:latin typeface="Arial" panose="020B0604020202020204" pitchFamily="34" charset="0"/>
                        </a:rPr>
                        <a:t>2658%</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2842016505"/>
                  </a:ext>
                </a:extLst>
              </a:tr>
            </a:tbl>
          </a:graphicData>
        </a:graphic>
      </p:graphicFrame>
    </p:spTree>
    <p:extLst>
      <p:ext uri="{BB962C8B-B14F-4D97-AF65-F5344CB8AC3E}">
        <p14:creationId xmlns:p14="http://schemas.microsoft.com/office/powerpoint/2010/main" val="21963887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+2_8</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422986588"/>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a:t>
            </a:r>
            <a:r>
              <a:rPr lang="en-US" altLang="hu-HU" sz="1400" dirty="0">
                <a:solidFill>
                  <a:srgbClr val="008000"/>
                </a:solidFill>
              </a:rPr>
              <a:t>1007 (part </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46DC628A-A8B0-429B-89D4-5BA88097E4FE}"/>
              </a:ext>
            </a:extLst>
          </p:cNvPr>
          <p:cNvGraphicFramePr>
            <a:graphicFrameLocks noGrp="1"/>
          </p:cNvGraphicFramePr>
          <p:nvPr>
            <p:extLst>
              <p:ext uri="{D42A27DB-BD31-4B8C-83A1-F6EECF244321}">
                <p14:modId xmlns:p14="http://schemas.microsoft.com/office/powerpoint/2010/main" val="1577169619"/>
              </p:ext>
            </p:extLst>
          </p:nvPr>
        </p:nvGraphicFramePr>
        <p:xfrm>
          <a:off x="1160891" y="1079496"/>
          <a:ext cx="7429056" cy="4836279"/>
        </p:xfrm>
        <a:graphic>
          <a:graphicData uri="http://schemas.openxmlformats.org/drawingml/2006/table">
            <a:tbl>
              <a:tblPr/>
              <a:tblGrid>
                <a:gridCol w="5756727">
                  <a:extLst>
                    <a:ext uri="{9D8B030D-6E8A-4147-A177-3AD203B41FA5}">
                      <a16:colId xmlns:a16="http://schemas.microsoft.com/office/drawing/2014/main" val="2304056621"/>
                    </a:ext>
                  </a:extLst>
                </a:gridCol>
                <a:gridCol w="1234818">
                  <a:extLst>
                    <a:ext uri="{9D8B030D-6E8A-4147-A177-3AD203B41FA5}">
                      <a16:colId xmlns:a16="http://schemas.microsoft.com/office/drawing/2014/main" val="2188724538"/>
                    </a:ext>
                  </a:extLst>
                </a:gridCol>
                <a:gridCol w="437511">
                  <a:extLst>
                    <a:ext uri="{9D8B030D-6E8A-4147-A177-3AD203B41FA5}">
                      <a16:colId xmlns:a16="http://schemas.microsoft.com/office/drawing/2014/main" val="4275420895"/>
                    </a:ext>
                  </a:extLst>
                </a:gridCol>
              </a:tblGrid>
              <a:tr h="156009">
                <a:tc>
                  <a:txBody>
                    <a:bodyPr/>
                    <a:lstStyle/>
                    <a:p>
                      <a:pPr algn="l" fontAlgn="b"/>
                      <a:r>
                        <a:rPr lang="sl-SI" sz="9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9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9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3389611368"/>
                  </a:ext>
                </a:extLst>
              </a:tr>
              <a:tr h="156009">
                <a:tc>
                  <a:txBody>
                    <a:bodyPr/>
                    <a:lstStyle/>
                    <a:p>
                      <a:pPr algn="l" fontAlgn="b"/>
                      <a:r>
                        <a:rPr lang="sl-SI" sz="9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595,16</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176%</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258222881"/>
                  </a:ext>
                </a:extLst>
              </a:tr>
              <a:tr h="156009">
                <a:tc>
                  <a:txBody>
                    <a:bodyPr/>
                    <a:lstStyle/>
                    <a:p>
                      <a:pPr algn="l" fontAlgn="b"/>
                      <a:r>
                        <a:rPr lang="sl-SI" sz="900" b="0" i="0" u="none" strike="noStrike">
                          <a:solidFill>
                            <a:srgbClr val="000000"/>
                          </a:solidFill>
                          <a:effectLst/>
                          <a:latin typeface="Arial" panose="020B0604020202020204" pitchFamily="34" charset="0"/>
                        </a:rPr>
                        <a:t>[PL-PL] Mikulowa AT1 [OPP] / N-1 Mikulowa AT2</a:t>
                      </a:r>
                    </a:p>
                  </a:txBody>
                  <a:tcPr marL="9908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595,16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104%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053077102"/>
                  </a:ext>
                </a:extLst>
              </a:tr>
              <a:tr h="156009">
                <a:tc>
                  <a:txBody>
                    <a:bodyPr/>
                    <a:lstStyle/>
                    <a:p>
                      <a:pPr algn="l" fontAlgn="b"/>
                      <a:r>
                        <a:rPr lang="sl-SI" sz="900" b="0" i="0" u="none" strike="noStrike">
                          <a:solidFill>
                            <a:srgbClr val="000000"/>
                          </a:solidFill>
                          <a:effectLst/>
                          <a:latin typeface="Arial" panose="020B0604020202020204" pitchFamily="34" charset="0"/>
                        </a:rPr>
                        <a:t>[NL-D7] Maasbracht - Siersdorf  SELFK SW [OPP] [D7] / N-1 Diemen-Lelystad 380 Z</a:t>
                      </a:r>
                    </a:p>
                  </a:txBody>
                  <a:tcPr marL="99082"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1,34</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72%</a:t>
                      </a:r>
                    </a:p>
                  </a:txBody>
                  <a:tcPr marL="0" marR="0" marT="0" marB="0" anchor="b">
                    <a:lnL>
                      <a:noFill/>
                    </a:lnL>
                    <a:lnR>
                      <a:noFill/>
                    </a:lnR>
                    <a:lnT>
                      <a:noFill/>
                    </a:lnT>
                    <a:lnB>
                      <a:noFill/>
                    </a:lnB>
                  </a:tcPr>
                </a:tc>
                <a:extLst>
                  <a:ext uri="{0D108BD9-81ED-4DB2-BD59-A6C34878D82A}">
                    <a16:rowId xmlns:a16="http://schemas.microsoft.com/office/drawing/2014/main" val="2417632573"/>
                  </a:ext>
                </a:extLst>
              </a:tr>
              <a:tr h="156009">
                <a:tc>
                  <a:txBody>
                    <a:bodyPr/>
                    <a:lstStyle/>
                    <a:p>
                      <a:pPr algn="l" fontAlgn="b"/>
                      <a:r>
                        <a:rPr lang="sl-SI" sz="9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244,19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289%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754162044"/>
                  </a:ext>
                </a:extLst>
              </a:tr>
              <a:tr h="156009">
                <a:tc>
                  <a:txBody>
                    <a:bodyPr/>
                    <a:lstStyle/>
                    <a:p>
                      <a:pPr algn="l" fontAlgn="b"/>
                      <a:r>
                        <a:rPr lang="sl-SI" sz="900" b="0" i="0" u="none" strike="noStrike">
                          <a:solidFill>
                            <a:srgbClr val="000000"/>
                          </a:solidFill>
                          <a:effectLst/>
                          <a:latin typeface="Arial" panose="020B0604020202020204" pitchFamily="34" charset="0"/>
                        </a:rPr>
                        <a:t>[PL-PL] Mikulowa AT1 [OPP] / N-1 Mikulowa AT2</a:t>
                      </a:r>
                    </a:p>
                  </a:txBody>
                  <a:tcPr marL="9908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244,19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112%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207088503"/>
                  </a:ext>
                </a:extLst>
              </a:tr>
              <a:tr h="156009">
                <a:tc>
                  <a:txBody>
                    <a:bodyPr/>
                    <a:lstStyle/>
                    <a:p>
                      <a:pPr algn="l" fontAlgn="b"/>
                      <a:r>
                        <a:rPr lang="sl-SI" sz="900" b="0" i="0" u="none" strike="noStrike">
                          <a:solidFill>
                            <a:srgbClr val="000000"/>
                          </a:solidFill>
                          <a:effectLst/>
                          <a:latin typeface="Arial" panose="020B0604020202020204" pitchFamily="34" charset="0"/>
                        </a:rPr>
                        <a:t>[NL-NL] Krimpen a/d IJssel-Geertruidenberg 380 W [OPP] / N-1 Krimpen a/d IJssel-Geertruidenberg 380 Z</a:t>
                      </a:r>
                    </a:p>
                  </a:txBody>
                  <a:tcPr marL="99082"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0,09</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4048900819"/>
                  </a:ext>
                </a:extLst>
              </a:tr>
              <a:tr h="156009">
                <a:tc>
                  <a:txBody>
                    <a:bodyPr/>
                    <a:lstStyle/>
                    <a:p>
                      <a:pPr algn="l" fontAlgn="b"/>
                      <a:r>
                        <a:rPr lang="sl-SI" sz="900" b="0" i="0" u="none" strike="noStrike">
                          <a:solidFill>
                            <a:srgbClr val="000000"/>
                          </a:solidFill>
                          <a:effectLst/>
                          <a:latin typeface="Arial" panose="020B0604020202020204" pitchFamily="34" charset="0"/>
                        </a:rPr>
                        <a:t>[CZ-PL] Wielopole - Nosovice [DIR] [PL] / N-1 Albrechtice - Dobrzen</a:t>
                      </a:r>
                    </a:p>
                  </a:txBody>
                  <a:tcPr marL="99082"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112,67</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72%</a:t>
                      </a:r>
                    </a:p>
                  </a:txBody>
                  <a:tcPr marL="0" marR="0" marT="0" marB="0" anchor="b">
                    <a:lnL>
                      <a:noFill/>
                    </a:lnL>
                    <a:lnR>
                      <a:noFill/>
                    </a:lnR>
                    <a:lnT>
                      <a:noFill/>
                    </a:lnT>
                    <a:lnB>
                      <a:noFill/>
                    </a:lnB>
                  </a:tcPr>
                </a:tc>
                <a:extLst>
                  <a:ext uri="{0D108BD9-81ED-4DB2-BD59-A6C34878D82A}">
                    <a16:rowId xmlns:a16="http://schemas.microsoft.com/office/drawing/2014/main" val="2647853442"/>
                  </a:ext>
                </a:extLst>
              </a:tr>
              <a:tr h="156009">
                <a:tc>
                  <a:txBody>
                    <a:bodyPr/>
                    <a:lstStyle/>
                    <a:p>
                      <a:pPr algn="l" fontAlgn="b"/>
                      <a:r>
                        <a:rPr lang="sl-SI" sz="900" b="0" i="0" u="none" strike="noStrike">
                          <a:solidFill>
                            <a:srgbClr val="000000"/>
                          </a:solidFill>
                          <a:effectLst/>
                          <a:latin typeface="Arial" panose="020B0604020202020204" pitchFamily="34" charset="0"/>
                        </a:rPr>
                        <a:t>[NL-D7] Maasbracht - Siersdorf  SELFK SW [OPP] [D7] / N-1 Diemen-Lelystad 380 Z</a:t>
                      </a:r>
                    </a:p>
                  </a:txBody>
                  <a:tcPr marL="99082"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0,03</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74%</a:t>
                      </a:r>
                    </a:p>
                  </a:txBody>
                  <a:tcPr marL="0" marR="0" marT="0" marB="0" anchor="b">
                    <a:lnL>
                      <a:noFill/>
                    </a:lnL>
                    <a:lnR>
                      <a:noFill/>
                    </a:lnR>
                    <a:lnT>
                      <a:noFill/>
                    </a:lnT>
                    <a:lnB>
                      <a:noFill/>
                    </a:lnB>
                  </a:tcPr>
                </a:tc>
                <a:extLst>
                  <a:ext uri="{0D108BD9-81ED-4DB2-BD59-A6C34878D82A}">
                    <a16:rowId xmlns:a16="http://schemas.microsoft.com/office/drawing/2014/main" val="90413677"/>
                  </a:ext>
                </a:extLst>
              </a:tr>
              <a:tr h="156009">
                <a:tc>
                  <a:txBody>
                    <a:bodyPr/>
                    <a:lstStyle/>
                    <a:p>
                      <a:pPr algn="l" fontAlgn="b"/>
                      <a:r>
                        <a:rPr lang="sl-SI" sz="9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205,02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167%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266857928"/>
                  </a:ext>
                </a:extLst>
              </a:tr>
              <a:tr h="156009">
                <a:tc>
                  <a:txBody>
                    <a:bodyPr/>
                    <a:lstStyle/>
                    <a:p>
                      <a:pPr algn="l" fontAlgn="b"/>
                      <a:r>
                        <a:rPr lang="sl-SI" sz="900" b="0" i="0" u="none" strike="noStrike">
                          <a:solidFill>
                            <a:srgbClr val="000000"/>
                          </a:solidFill>
                          <a:effectLst/>
                          <a:latin typeface="Arial" panose="020B0604020202020204" pitchFamily="34" charset="0"/>
                        </a:rPr>
                        <a:t>[NL-NL] Krimpen a/d IJssel-Geertruidenberg 380 W [OPP] / N-1 Krimpen a/d IJssel-Geertruidenberg 380 Z</a:t>
                      </a:r>
                    </a:p>
                  </a:txBody>
                  <a:tcPr marL="9908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2,17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797150182"/>
                  </a:ext>
                </a:extLst>
              </a:tr>
              <a:tr h="156009">
                <a:tc>
                  <a:txBody>
                    <a:bodyPr/>
                    <a:lstStyle/>
                    <a:p>
                      <a:pPr algn="l" fontAlgn="b"/>
                      <a:r>
                        <a:rPr lang="sl-SI" sz="900" b="0" i="0" u="none" strike="noStrike">
                          <a:solidFill>
                            <a:srgbClr val="000000"/>
                          </a:solidFill>
                          <a:effectLst/>
                          <a:latin typeface="Arial" panose="020B0604020202020204" pitchFamily="34" charset="0"/>
                        </a:rPr>
                        <a:t>[CZ-D2] Hradec - Etzenricht 441 [DIR] [D2] / N-1 Prestice - Kocin</a:t>
                      </a:r>
                    </a:p>
                  </a:txBody>
                  <a:tcPr marL="99082"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105,34</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74%</a:t>
                      </a:r>
                    </a:p>
                  </a:txBody>
                  <a:tcPr marL="0" marR="0" marT="0" marB="0" anchor="b">
                    <a:lnL>
                      <a:noFill/>
                    </a:lnL>
                    <a:lnR>
                      <a:noFill/>
                    </a:lnR>
                    <a:lnT>
                      <a:noFill/>
                    </a:lnT>
                    <a:lnB>
                      <a:noFill/>
                    </a:lnB>
                  </a:tcPr>
                </a:tc>
                <a:extLst>
                  <a:ext uri="{0D108BD9-81ED-4DB2-BD59-A6C34878D82A}">
                    <a16:rowId xmlns:a16="http://schemas.microsoft.com/office/drawing/2014/main" val="1801318898"/>
                  </a:ext>
                </a:extLst>
              </a:tr>
              <a:tr h="156009">
                <a:tc>
                  <a:txBody>
                    <a:bodyPr/>
                    <a:lstStyle/>
                    <a:p>
                      <a:pPr algn="l" fontAlgn="b"/>
                      <a:r>
                        <a:rPr lang="sl-SI" sz="900" b="0" i="0" u="none" strike="noStrike">
                          <a:solidFill>
                            <a:srgbClr val="000000"/>
                          </a:solidFill>
                          <a:effectLst/>
                          <a:latin typeface="Arial" panose="020B0604020202020204" pitchFamily="34" charset="0"/>
                        </a:rPr>
                        <a:t>[CZ-PL] Wielopole - Nosovice [DIR] [PL] / N-1 Albrechtice - Dobrzen</a:t>
                      </a:r>
                    </a:p>
                  </a:txBody>
                  <a:tcPr marL="99082"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205,02</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73%</a:t>
                      </a:r>
                    </a:p>
                  </a:txBody>
                  <a:tcPr marL="0" marR="0" marT="0" marB="0" anchor="b">
                    <a:lnL>
                      <a:noFill/>
                    </a:lnL>
                    <a:lnR>
                      <a:noFill/>
                    </a:lnR>
                    <a:lnT>
                      <a:noFill/>
                    </a:lnT>
                    <a:lnB>
                      <a:noFill/>
                    </a:lnB>
                  </a:tcPr>
                </a:tc>
                <a:extLst>
                  <a:ext uri="{0D108BD9-81ED-4DB2-BD59-A6C34878D82A}">
                    <a16:rowId xmlns:a16="http://schemas.microsoft.com/office/drawing/2014/main" val="4130843917"/>
                  </a:ext>
                </a:extLst>
              </a:tr>
              <a:tr h="156009">
                <a:tc>
                  <a:txBody>
                    <a:bodyPr/>
                    <a:lstStyle/>
                    <a:p>
                      <a:pPr algn="l" fontAlgn="b"/>
                      <a:r>
                        <a:rPr lang="sl-SI" sz="9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185,49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170%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33309806"/>
                  </a:ext>
                </a:extLst>
              </a:tr>
              <a:tr h="156009">
                <a:tc>
                  <a:txBody>
                    <a:bodyPr/>
                    <a:lstStyle/>
                    <a:p>
                      <a:pPr algn="l" fontAlgn="b"/>
                      <a:r>
                        <a:rPr lang="sl-SI" sz="900" b="0" i="0" u="none" strike="noStrike">
                          <a:solidFill>
                            <a:srgbClr val="000000"/>
                          </a:solidFill>
                          <a:effectLst/>
                          <a:latin typeface="Arial" panose="020B0604020202020204" pitchFamily="34" charset="0"/>
                        </a:rPr>
                        <a:t>[NL-NL] Krimpen a/d IJssel-Geertruidenberg 380 W [OPP] / N-1 Krimpen a/d IJssel-Geertruidenberg 380 Z</a:t>
                      </a:r>
                    </a:p>
                  </a:txBody>
                  <a:tcPr marL="9908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2,11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26%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888184856"/>
                  </a:ext>
                </a:extLst>
              </a:tr>
              <a:tr h="156009">
                <a:tc>
                  <a:txBody>
                    <a:bodyPr/>
                    <a:lstStyle/>
                    <a:p>
                      <a:pPr algn="l" fontAlgn="b"/>
                      <a:r>
                        <a:rPr lang="sl-SI" sz="900" b="0" i="0" u="none" strike="noStrike">
                          <a:solidFill>
                            <a:srgbClr val="000000"/>
                          </a:solidFill>
                          <a:effectLst/>
                          <a:latin typeface="Arial" panose="020B0604020202020204" pitchFamily="34" charset="0"/>
                        </a:rPr>
                        <a:t>[CZ-D2] Hradec - Etzenricht 441 [DIR] [D2] / N-1 Prestice - Kocin</a:t>
                      </a:r>
                    </a:p>
                  </a:txBody>
                  <a:tcPr marL="99082"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185,49</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69%</a:t>
                      </a:r>
                    </a:p>
                  </a:txBody>
                  <a:tcPr marL="0" marR="0" marT="0" marB="0" anchor="b">
                    <a:lnL>
                      <a:noFill/>
                    </a:lnL>
                    <a:lnR>
                      <a:noFill/>
                    </a:lnR>
                    <a:lnT>
                      <a:noFill/>
                    </a:lnT>
                    <a:lnB>
                      <a:noFill/>
                    </a:lnB>
                  </a:tcPr>
                </a:tc>
                <a:extLst>
                  <a:ext uri="{0D108BD9-81ED-4DB2-BD59-A6C34878D82A}">
                    <a16:rowId xmlns:a16="http://schemas.microsoft.com/office/drawing/2014/main" val="172938230"/>
                  </a:ext>
                </a:extLst>
              </a:tr>
              <a:tr h="156009">
                <a:tc>
                  <a:txBody>
                    <a:bodyPr/>
                    <a:lstStyle/>
                    <a:p>
                      <a:pPr algn="l" fontAlgn="b"/>
                      <a:r>
                        <a:rPr lang="sl-SI" sz="900" b="0" i="0" u="none" strike="noStrike">
                          <a:solidFill>
                            <a:srgbClr val="000000"/>
                          </a:solidFill>
                          <a:effectLst/>
                          <a:latin typeface="Arial" panose="020B0604020202020204" pitchFamily="34" charset="0"/>
                        </a:rPr>
                        <a:t>[CZ-PL] Wielopole - Nosovice [DIR] [PL] / N-1 Albrechtice - Dobrzen</a:t>
                      </a:r>
                    </a:p>
                  </a:txBody>
                  <a:tcPr marL="99082"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42,93</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75%</a:t>
                      </a:r>
                    </a:p>
                  </a:txBody>
                  <a:tcPr marL="0" marR="0" marT="0" marB="0" anchor="b">
                    <a:lnL>
                      <a:noFill/>
                    </a:lnL>
                    <a:lnR>
                      <a:noFill/>
                    </a:lnR>
                    <a:lnT>
                      <a:noFill/>
                    </a:lnT>
                    <a:lnB>
                      <a:noFill/>
                    </a:lnB>
                  </a:tcPr>
                </a:tc>
                <a:extLst>
                  <a:ext uri="{0D108BD9-81ED-4DB2-BD59-A6C34878D82A}">
                    <a16:rowId xmlns:a16="http://schemas.microsoft.com/office/drawing/2014/main" val="2600430356"/>
                  </a:ext>
                </a:extLst>
              </a:tr>
              <a:tr h="156009">
                <a:tc>
                  <a:txBody>
                    <a:bodyPr/>
                    <a:lstStyle/>
                    <a:p>
                      <a:pPr algn="l" fontAlgn="b"/>
                      <a:r>
                        <a:rPr lang="sl-SI" sz="9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252,9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207%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721639245"/>
                  </a:ext>
                </a:extLst>
              </a:tr>
              <a:tr h="156009">
                <a:tc>
                  <a:txBody>
                    <a:bodyPr/>
                    <a:lstStyle/>
                    <a:p>
                      <a:pPr algn="l" fontAlgn="b"/>
                      <a:r>
                        <a:rPr lang="sl-SI" sz="900" b="0" i="0" u="none" strike="noStrike">
                          <a:solidFill>
                            <a:srgbClr val="000000"/>
                          </a:solidFill>
                          <a:effectLst/>
                          <a:latin typeface="Arial" panose="020B0604020202020204" pitchFamily="34" charset="0"/>
                        </a:rPr>
                        <a:t>[PL-PL] Mikulowa AT1 [OPP] / N-1 Mikulowa AT2</a:t>
                      </a:r>
                    </a:p>
                  </a:txBody>
                  <a:tcPr marL="9908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252,9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109%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552050604"/>
                  </a:ext>
                </a:extLst>
              </a:tr>
              <a:tr h="156009">
                <a:tc>
                  <a:txBody>
                    <a:bodyPr/>
                    <a:lstStyle/>
                    <a:p>
                      <a:pPr algn="l" fontAlgn="b"/>
                      <a:r>
                        <a:rPr lang="sl-SI" sz="900" b="0" i="0" u="none" strike="noStrike">
                          <a:solidFill>
                            <a:srgbClr val="000000"/>
                          </a:solidFill>
                          <a:effectLst/>
                          <a:latin typeface="Arial" panose="020B0604020202020204" pitchFamily="34" charset="0"/>
                        </a:rPr>
                        <a:t>[NL-NL] Krimpen a/d IJssel-Geertruidenberg 380 W [OPP] / N-1 Krimpen a/d IJssel-Geertruidenberg 380 Z</a:t>
                      </a:r>
                    </a:p>
                  </a:txBody>
                  <a:tcPr marL="99082"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1,66</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681597855"/>
                  </a:ext>
                </a:extLst>
              </a:tr>
              <a:tr h="156009">
                <a:tc>
                  <a:txBody>
                    <a:bodyPr/>
                    <a:lstStyle/>
                    <a:p>
                      <a:pPr algn="l" fontAlgn="b"/>
                      <a:r>
                        <a:rPr lang="sl-SI" sz="900" b="0" i="0" u="none" strike="noStrike">
                          <a:solidFill>
                            <a:srgbClr val="000000"/>
                          </a:solidFill>
                          <a:effectLst/>
                          <a:latin typeface="Arial" panose="020B0604020202020204" pitchFamily="34" charset="0"/>
                        </a:rPr>
                        <a:t>[CZ-D2] Hradec - Etzenricht 441 [DIR] [D2] / N-1 Prestice - Kocin</a:t>
                      </a:r>
                    </a:p>
                  </a:txBody>
                  <a:tcPr marL="99082"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21,2</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70%</a:t>
                      </a:r>
                    </a:p>
                  </a:txBody>
                  <a:tcPr marL="0" marR="0" marT="0" marB="0" anchor="b">
                    <a:lnL>
                      <a:noFill/>
                    </a:lnL>
                    <a:lnR>
                      <a:noFill/>
                    </a:lnR>
                    <a:lnT>
                      <a:noFill/>
                    </a:lnT>
                    <a:lnB>
                      <a:noFill/>
                    </a:lnB>
                  </a:tcPr>
                </a:tc>
                <a:extLst>
                  <a:ext uri="{0D108BD9-81ED-4DB2-BD59-A6C34878D82A}">
                    <a16:rowId xmlns:a16="http://schemas.microsoft.com/office/drawing/2014/main" val="1687870807"/>
                  </a:ext>
                </a:extLst>
              </a:tr>
              <a:tr h="156009">
                <a:tc>
                  <a:txBody>
                    <a:bodyPr/>
                    <a:lstStyle/>
                    <a:p>
                      <a:pPr algn="l" fontAlgn="b"/>
                      <a:r>
                        <a:rPr lang="sl-SI" sz="9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1067,98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143%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01739698"/>
                  </a:ext>
                </a:extLst>
              </a:tr>
              <a:tr h="156009">
                <a:tc>
                  <a:txBody>
                    <a:bodyPr/>
                    <a:lstStyle/>
                    <a:p>
                      <a:pPr algn="l" fontAlgn="b"/>
                      <a:r>
                        <a:rPr lang="sl-SI" sz="900" b="0" i="0" u="none" strike="noStrike">
                          <a:solidFill>
                            <a:srgbClr val="000000"/>
                          </a:solidFill>
                          <a:effectLst/>
                          <a:latin typeface="Arial" panose="020B0604020202020204" pitchFamily="34" charset="0"/>
                        </a:rPr>
                        <a:t>[PL-PL] Mikulowa AT1 [OPP] / N-1 Mikulowa AT2</a:t>
                      </a:r>
                    </a:p>
                  </a:txBody>
                  <a:tcPr marL="9908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1067,98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85%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968523488"/>
                  </a:ext>
                </a:extLst>
              </a:tr>
              <a:tr h="156009">
                <a:tc>
                  <a:txBody>
                    <a:bodyPr/>
                    <a:lstStyle/>
                    <a:p>
                      <a:pPr algn="l" fontAlgn="b"/>
                      <a:r>
                        <a:rPr lang="sl-SI" sz="900" b="0" i="0" u="none" strike="noStrike">
                          <a:solidFill>
                            <a:srgbClr val="000000"/>
                          </a:solidFill>
                          <a:effectLst/>
                          <a:latin typeface="Arial" panose="020B0604020202020204" pitchFamily="34" charset="0"/>
                        </a:rPr>
                        <a:t>[BE-FR] Avelgem - Avelin 80 [OPP] [FR] / N-1 Achene - Lonny 380.19</a:t>
                      </a:r>
                    </a:p>
                  </a:txBody>
                  <a:tcPr marL="99082"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0,99</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58%</a:t>
                      </a:r>
                    </a:p>
                  </a:txBody>
                  <a:tcPr marL="0" marR="0" marT="0" marB="0" anchor="b">
                    <a:lnL>
                      <a:noFill/>
                    </a:lnL>
                    <a:lnR>
                      <a:noFill/>
                    </a:lnR>
                    <a:lnT>
                      <a:noFill/>
                    </a:lnT>
                    <a:lnB>
                      <a:noFill/>
                    </a:lnB>
                  </a:tcPr>
                </a:tc>
                <a:extLst>
                  <a:ext uri="{0D108BD9-81ED-4DB2-BD59-A6C34878D82A}">
                    <a16:rowId xmlns:a16="http://schemas.microsoft.com/office/drawing/2014/main" val="3271983679"/>
                  </a:ext>
                </a:extLst>
              </a:tr>
              <a:tr h="156009">
                <a:tc>
                  <a:txBody>
                    <a:bodyPr/>
                    <a:lstStyle/>
                    <a:p>
                      <a:pPr algn="l" fontAlgn="b"/>
                      <a:r>
                        <a:rPr lang="sl-SI" sz="9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40,7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93%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836290565"/>
                  </a:ext>
                </a:extLst>
              </a:tr>
              <a:tr h="156009">
                <a:tc>
                  <a:txBody>
                    <a:bodyPr/>
                    <a:lstStyle/>
                    <a:p>
                      <a:pPr algn="l" fontAlgn="b"/>
                      <a:r>
                        <a:rPr lang="sl-SI" sz="900" b="0" i="0" u="none" strike="noStrike">
                          <a:solidFill>
                            <a:srgbClr val="000000"/>
                          </a:solidFill>
                          <a:effectLst/>
                          <a:latin typeface="Arial" panose="020B0604020202020204" pitchFamily="34" charset="0"/>
                        </a:rPr>
                        <a:t>[RO-RO] Paroseni - Targu Jiu Nord [OPP] / N-1 Portile de Fier - Djerdap</a:t>
                      </a:r>
                    </a:p>
                  </a:txBody>
                  <a:tcPr marL="9908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40,7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28%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150744788"/>
                  </a:ext>
                </a:extLst>
              </a:tr>
              <a:tr h="156009">
                <a:tc>
                  <a:txBody>
                    <a:bodyPr/>
                    <a:lstStyle/>
                    <a:p>
                      <a:pPr algn="l" fontAlgn="b"/>
                      <a:r>
                        <a:rPr lang="sl-SI" sz="900" b="0" i="0" u="none" strike="noStrike">
                          <a:solidFill>
                            <a:srgbClr val="000000"/>
                          </a:solidFill>
                          <a:effectLst/>
                          <a:latin typeface="Arial" panose="020B0604020202020204" pitchFamily="34" charset="0"/>
                        </a:rPr>
                        <a:t>[BE-FR] Avelgem - Avelin 80 [OPP] [FR] / N-1 Achene - Lonny 380.19</a:t>
                      </a:r>
                    </a:p>
                  </a:txBody>
                  <a:tcPr marL="99082"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0,02</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65%</a:t>
                      </a:r>
                    </a:p>
                  </a:txBody>
                  <a:tcPr marL="0" marR="0" marT="0" marB="0" anchor="b">
                    <a:lnL>
                      <a:noFill/>
                    </a:lnL>
                    <a:lnR>
                      <a:noFill/>
                    </a:lnR>
                    <a:lnT>
                      <a:noFill/>
                    </a:lnT>
                    <a:lnB>
                      <a:noFill/>
                    </a:lnB>
                  </a:tcPr>
                </a:tc>
                <a:extLst>
                  <a:ext uri="{0D108BD9-81ED-4DB2-BD59-A6C34878D82A}">
                    <a16:rowId xmlns:a16="http://schemas.microsoft.com/office/drawing/2014/main" val="2461717633"/>
                  </a:ext>
                </a:extLst>
              </a:tr>
              <a:tr h="156009">
                <a:tc>
                  <a:txBody>
                    <a:bodyPr/>
                    <a:lstStyle/>
                    <a:p>
                      <a:pPr algn="l" fontAlgn="b"/>
                      <a:r>
                        <a:rPr lang="sl-SI" sz="9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550,04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136%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858124285"/>
                  </a:ext>
                </a:extLst>
              </a:tr>
              <a:tr h="156009">
                <a:tc>
                  <a:txBody>
                    <a:bodyPr/>
                    <a:lstStyle/>
                    <a:p>
                      <a:pPr algn="l" fontAlgn="b"/>
                      <a:r>
                        <a:rPr lang="sl-SI" sz="900" b="0" i="0" u="none" strike="noStrike">
                          <a:solidFill>
                            <a:srgbClr val="000000"/>
                          </a:solidFill>
                          <a:effectLst/>
                          <a:latin typeface="Arial" panose="020B0604020202020204" pitchFamily="34" charset="0"/>
                        </a:rPr>
                        <a:t>[FR-D7] Vigy - Ensdorf  VIGY2 S [DIR] [D7] / N-1 Ensdorf - Vigy VIGY1 N</a:t>
                      </a:r>
                    </a:p>
                  </a:txBody>
                  <a:tcPr marL="9908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8,27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33%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428432807"/>
                  </a:ext>
                </a:extLst>
              </a:tr>
              <a:tr h="156009">
                <a:tc>
                  <a:txBody>
                    <a:bodyPr/>
                    <a:lstStyle/>
                    <a:p>
                      <a:pPr algn="l" fontAlgn="b"/>
                      <a:r>
                        <a:rPr lang="sl-SI" sz="900" b="0" i="0" u="none" strike="noStrike">
                          <a:solidFill>
                            <a:srgbClr val="000000"/>
                          </a:solidFill>
                          <a:effectLst/>
                          <a:latin typeface="Arial" panose="020B0604020202020204" pitchFamily="34" charset="0"/>
                        </a:rPr>
                        <a:t>[BE-FR] Avelgem - Avelin 80 [OPP] [FR] / N-1 Achene - Lonny 380.19</a:t>
                      </a:r>
                    </a:p>
                  </a:txBody>
                  <a:tcPr marL="99082"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10,35</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74%</a:t>
                      </a:r>
                    </a:p>
                  </a:txBody>
                  <a:tcPr marL="0" marR="0" marT="0" marB="0" anchor="b">
                    <a:lnL>
                      <a:noFill/>
                    </a:lnL>
                    <a:lnR>
                      <a:noFill/>
                    </a:lnR>
                    <a:lnT>
                      <a:noFill/>
                    </a:lnT>
                    <a:lnB>
                      <a:noFill/>
                    </a:lnB>
                  </a:tcPr>
                </a:tc>
                <a:extLst>
                  <a:ext uri="{0D108BD9-81ED-4DB2-BD59-A6C34878D82A}">
                    <a16:rowId xmlns:a16="http://schemas.microsoft.com/office/drawing/2014/main" val="1800000865"/>
                  </a:ext>
                </a:extLst>
              </a:tr>
              <a:tr h="156009">
                <a:tc>
                  <a:txBody>
                    <a:bodyPr/>
                    <a:lstStyle/>
                    <a:p>
                      <a:pPr algn="l" fontAlgn="b"/>
                      <a:r>
                        <a:rPr lang="sl-SI" sz="900" b="0" i="0" u="none" strike="noStrike">
                          <a:solidFill>
                            <a:srgbClr val="000000"/>
                          </a:solidFill>
                          <a:effectLst/>
                          <a:latin typeface="Arial" panose="020B0604020202020204" pitchFamily="34" charset="0"/>
                        </a:rPr>
                        <a:t>[RO-RO] Paroseni - Targu Jiu Nord [OPP] / N-1 Iernut - Sibiu Sud</a:t>
                      </a:r>
                    </a:p>
                  </a:txBody>
                  <a:tcPr marL="99082"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550,04</a:t>
                      </a:r>
                    </a:p>
                  </a:txBody>
                  <a:tcPr marL="0" marR="0" marT="0" marB="0" anchor="b">
                    <a:lnL>
                      <a:noFill/>
                    </a:lnL>
                    <a:lnR>
                      <a:noFill/>
                    </a:lnR>
                    <a:lnT>
                      <a:noFill/>
                    </a:lnT>
                    <a:lnB>
                      <a:noFill/>
                    </a:lnB>
                  </a:tcPr>
                </a:tc>
                <a:tc>
                  <a:txBody>
                    <a:bodyPr/>
                    <a:lstStyle/>
                    <a:p>
                      <a:pPr algn="r" fontAlgn="b"/>
                      <a:r>
                        <a:rPr lang="sl-SI" sz="900" b="0" i="0" u="none" strike="noStrike" dirty="0">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3312593535"/>
                  </a:ext>
                </a:extLst>
              </a:tr>
            </a:tbl>
          </a:graphicData>
        </a:graphic>
      </p:graphicFrame>
    </p:spTree>
    <p:extLst>
      <p:ext uri="{BB962C8B-B14F-4D97-AF65-F5344CB8AC3E}">
        <p14:creationId xmlns:p14="http://schemas.microsoft.com/office/powerpoint/2010/main" val="2209695951"/>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a:t>
            </a:r>
            <a:r>
              <a:rPr lang="en-US" altLang="hu-HU" sz="1400" dirty="0">
                <a:solidFill>
                  <a:srgbClr val="008000"/>
                </a:solidFill>
              </a:rPr>
              <a:t>1007 (part </a:t>
            </a:r>
            <a:r>
              <a:rPr lang="sl-SI" altLang="hu-HU" sz="1400" dirty="0">
                <a:solidFill>
                  <a:srgbClr val="008000"/>
                </a:solidFill>
              </a:rPr>
              <a:t>I</a:t>
            </a:r>
            <a:r>
              <a:rPr lang="en-US" altLang="hu-HU" sz="1400" dirty="0">
                <a:solidFill>
                  <a:srgbClr val="008000"/>
                </a:solidFill>
              </a:rPr>
              <a:t>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ACFA2FE5-318D-4FC1-B267-C19D280378B4}"/>
              </a:ext>
            </a:extLst>
          </p:cNvPr>
          <p:cNvGraphicFramePr>
            <a:graphicFrameLocks noGrp="1"/>
          </p:cNvGraphicFramePr>
          <p:nvPr>
            <p:extLst>
              <p:ext uri="{D42A27DB-BD31-4B8C-83A1-F6EECF244321}">
                <p14:modId xmlns:p14="http://schemas.microsoft.com/office/powerpoint/2010/main" val="2552168354"/>
              </p:ext>
            </p:extLst>
          </p:nvPr>
        </p:nvGraphicFramePr>
        <p:xfrm>
          <a:off x="707666" y="1079498"/>
          <a:ext cx="8262683" cy="5114564"/>
        </p:xfrm>
        <a:graphic>
          <a:graphicData uri="http://schemas.openxmlformats.org/drawingml/2006/table">
            <a:tbl>
              <a:tblPr/>
              <a:tblGrid>
                <a:gridCol w="6402699">
                  <a:extLst>
                    <a:ext uri="{9D8B030D-6E8A-4147-A177-3AD203B41FA5}">
                      <a16:colId xmlns:a16="http://schemas.microsoft.com/office/drawing/2014/main" val="3892468325"/>
                    </a:ext>
                  </a:extLst>
                </a:gridCol>
                <a:gridCol w="1373379">
                  <a:extLst>
                    <a:ext uri="{9D8B030D-6E8A-4147-A177-3AD203B41FA5}">
                      <a16:colId xmlns:a16="http://schemas.microsoft.com/office/drawing/2014/main" val="2906764592"/>
                    </a:ext>
                  </a:extLst>
                </a:gridCol>
                <a:gridCol w="486605">
                  <a:extLst>
                    <a:ext uri="{9D8B030D-6E8A-4147-A177-3AD203B41FA5}">
                      <a16:colId xmlns:a16="http://schemas.microsoft.com/office/drawing/2014/main" val="2067399402"/>
                    </a:ext>
                  </a:extLst>
                </a:gridCol>
              </a:tblGrid>
              <a:tr h="182663">
                <a:tc>
                  <a:txBody>
                    <a:bodyPr/>
                    <a:lstStyle/>
                    <a:p>
                      <a:pPr algn="l" fontAlgn="b"/>
                      <a:r>
                        <a:rPr lang="sl-SI" sz="1000" b="1" i="0" u="none" strike="noStrike">
                          <a:solidFill>
                            <a:srgbClr val="000000"/>
                          </a:solidFill>
                          <a:effectLst/>
                          <a:latin typeface="Arial" panose="020B0604020202020204" pitchFamily="34" charset="0"/>
                        </a:rPr>
                        <a:t>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906,77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339%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29441289"/>
                  </a:ext>
                </a:extLst>
              </a:tr>
              <a:tr h="182663">
                <a:tc>
                  <a:txBody>
                    <a:bodyPr/>
                    <a:lstStyle/>
                    <a:p>
                      <a:pPr algn="l" fontAlgn="b"/>
                      <a:r>
                        <a:rPr lang="sl-SI" sz="1000" b="0" i="0" u="none" strike="noStrike">
                          <a:solidFill>
                            <a:srgbClr val="000000"/>
                          </a:solidFill>
                          <a:effectLst/>
                          <a:latin typeface="Arial" panose="020B0604020202020204" pitchFamily="34" charset="0"/>
                        </a:rPr>
                        <a:t>[AT-CZ] Duernrohr 1 - Slavetice 437 [OPP] [AT] / N-1 Slavetice - Durnrohr 2</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21,6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60%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677328159"/>
                  </a:ext>
                </a:extLst>
              </a:tr>
              <a:tr h="182663">
                <a:tc>
                  <a:txBody>
                    <a:bodyPr/>
                    <a:lstStyle/>
                    <a:p>
                      <a:pPr algn="l" fontAlgn="b"/>
                      <a:r>
                        <a:rPr lang="de-DE" sz="1000" b="0" i="0" u="none" strike="noStrike">
                          <a:solidFill>
                            <a:srgbClr val="000000"/>
                          </a:solidFill>
                          <a:effectLst/>
                          <a:latin typeface="Arial" panose="020B0604020202020204" pitchFamily="34" charset="0"/>
                        </a:rPr>
                        <a:t>[D2-NL] Diele - Meeden SCHWARZ [OPP] [D2] / N-1 Diele - Meeden WEISS/W</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2,3</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47%</a:t>
                      </a:r>
                    </a:p>
                  </a:txBody>
                  <a:tcPr marL="0" marR="0" marT="0" marB="0" anchor="b">
                    <a:lnL>
                      <a:noFill/>
                    </a:lnL>
                    <a:lnR>
                      <a:noFill/>
                    </a:lnR>
                    <a:lnT>
                      <a:noFill/>
                    </a:lnT>
                    <a:lnB>
                      <a:noFill/>
                    </a:lnB>
                  </a:tcPr>
                </a:tc>
                <a:extLst>
                  <a:ext uri="{0D108BD9-81ED-4DB2-BD59-A6C34878D82A}">
                    <a16:rowId xmlns:a16="http://schemas.microsoft.com/office/drawing/2014/main" val="3335227217"/>
                  </a:ext>
                </a:extLst>
              </a:tr>
              <a:tr h="182663">
                <a:tc>
                  <a:txBody>
                    <a:bodyPr/>
                    <a:lstStyle/>
                    <a:p>
                      <a:pPr algn="l" fontAlgn="b"/>
                      <a:r>
                        <a:rPr lang="sl-SI" sz="1000" b="0" i="0" u="none" strike="noStrike">
                          <a:solidFill>
                            <a:srgbClr val="000000"/>
                          </a:solidFill>
                          <a:effectLst/>
                          <a:latin typeface="Arial" panose="020B0604020202020204" pitchFamily="34" charset="0"/>
                        </a:rPr>
                        <a:t>[D7-FR] Ensdorf - Vigy VIGY2 S [OPP] [FR] / N-1 Ensdorf - Vigy VIGY1 N</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13,67</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44%</a:t>
                      </a:r>
                    </a:p>
                  </a:txBody>
                  <a:tcPr marL="0" marR="0" marT="0" marB="0" anchor="b">
                    <a:lnL>
                      <a:noFill/>
                    </a:lnL>
                    <a:lnR>
                      <a:noFill/>
                    </a:lnR>
                    <a:lnT>
                      <a:noFill/>
                    </a:lnT>
                    <a:lnB>
                      <a:noFill/>
                    </a:lnB>
                  </a:tcPr>
                </a:tc>
                <a:extLst>
                  <a:ext uri="{0D108BD9-81ED-4DB2-BD59-A6C34878D82A}">
                    <a16:rowId xmlns:a16="http://schemas.microsoft.com/office/drawing/2014/main" val="1735327812"/>
                  </a:ext>
                </a:extLst>
              </a:tr>
              <a:tr h="182663">
                <a:tc>
                  <a:txBody>
                    <a:bodyPr/>
                    <a:lstStyle/>
                    <a:p>
                      <a:pPr algn="l" fontAlgn="b"/>
                      <a:r>
                        <a:rPr lang="sl-SI" sz="1000" b="0" i="0" u="none" strike="noStrike">
                          <a:solidFill>
                            <a:srgbClr val="000000"/>
                          </a:solidFill>
                          <a:effectLst/>
                          <a:latin typeface="Arial" panose="020B0604020202020204" pitchFamily="34" charset="0"/>
                        </a:rPr>
                        <a:t>[PL-PL] Mikulowa AT1 [OPP] / N-1 Mikulowa AT2</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65,02</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82%</a:t>
                      </a:r>
                    </a:p>
                  </a:txBody>
                  <a:tcPr marL="0" marR="0" marT="0" marB="0" anchor="b">
                    <a:lnL>
                      <a:noFill/>
                    </a:lnL>
                    <a:lnR>
                      <a:noFill/>
                    </a:lnR>
                    <a:lnT>
                      <a:noFill/>
                    </a:lnT>
                    <a:lnB>
                      <a:noFill/>
                    </a:lnB>
                  </a:tcPr>
                </a:tc>
                <a:extLst>
                  <a:ext uri="{0D108BD9-81ED-4DB2-BD59-A6C34878D82A}">
                    <a16:rowId xmlns:a16="http://schemas.microsoft.com/office/drawing/2014/main" val="3996641046"/>
                  </a:ext>
                </a:extLst>
              </a:tr>
              <a:tr h="182663">
                <a:tc>
                  <a:txBody>
                    <a:bodyPr/>
                    <a:lstStyle/>
                    <a:p>
                      <a:pPr algn="l" fontAlgn="b"/>
                      <a:r>
                        <a:rPr lang="de-DE" sz="1000" b="0" i="0" u="none" strike="noStrike">
                          <a:solidFill>
                            <a:srgbClr val="000000"/>
                          </a:solidFill>
                          <a:effectLst/>
                          <a:latin typeface="Arial" panose="020B0604020202020204" pitchFamily="34" charset="0"/>
                        </a:rPr>
                        <a:t>[AT-AT] Ernsthofen 2 - Ernsthofen 1 EHRHU42 [OPP] / N-1 Ernsthofen 2 - Ernsthofen 1 EHRHU41</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19,25</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44%</a:t>
                      </a:r>
                    </a:p>
                  </a:txBody>
                  <a:tcPr marL="0" marR="0" marT="0" marB="0" anchor="b">
                    <a:lnL>
                      <a:noFill/>
                    </a:lnL>
                    <a:lnR>
                      <a:noFill/>
                    </a:lnR>
                    <a:lnT>
                      <a:noFill/>
                    </a:lnT>
                    <a:lnB>
                      <a:noFill/>
                    </a:lnB>
                  </a:tcPr>
                </a:tc>
                <a:extLst>
                  <a:ext uri="{0D108BD9-81ED-4DB2-BD59-A6C34878D82A}">
                    <a16:rowId xmlns:a16="http://schemas.microsoft.com/office/drawing/2014/main" val="158838246"/>
                  </a:ext>
                </a:extLst>
              </a:tr>
              <a:tr h="182663">
                <a:tc>
                  <a:txBody>
                    <a:bodyPr/>
                    <a:lstStyle/>
                    <a:p>
                      <a:pPr algn="l" fontAlgn="b"/>
                      <a:r>
                        <a:rPr lang="sl-SI" sz="1000" b="0" i="0" u="none" strike="noStrike">
                          <a:solidFill>
                            <a:srgbClr val="000000"/>
                          </a:solidFill>
                          <a:effectLst/>
                          <a:latin typeface="Arial" panose="020B0604020202020204" pitchFamily="34" charset="0"/>
                        </a:rPr>
                        <a:t>[BE-FR] Avelgem - Avelin 80 [OPP] [FR] / N-1 Achene - Lonny 380.19</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13,92</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2229747753"/>
                  </a:ext>
                </a:extLst>
              </a:tr>
              <a:tr h="182663">
                <a:tc>
                  <a:txBody>
                    <a:bodyPr/>
                    <a:lstStyle/>
                    <a:p>
                      <a:pPr algn="l" fontAlgn="b"/>
                      <a:r>
                        <a:rPr lang="sl-SI" sz="1000" b="0" i="0" u="none" strike="noStrike">
                          <a:solidFill>
                            <a:srgbClr val="000000"/>
                          </a:solidFill>
                          <a:effectLst/>
                          <a:latin typeface="Arial" panose="020B0604020202020204" pitchFamily="34" charset="0"/>
                        </a:rPr>
                        <a:t>[RO-RO] Paroseni - Targu Jiu Nord [OPP] / N-1 Iernut - Sibiu Sud</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906,77</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a:t>
                      </a:r>
                    </a:p>
                  </a:txBody>
                  <a:tcPr marL="0" marR="0" marT="0" marB="0" anchor="b">
                    <a:lnL>
                      <a:noFill/>
                    </a:lnL>
                    <a:lnR>
                      <a:noFill/>
                    </a:lnR>
                    <a:lnT>
                      <a:noFill/>
                    </a:lnT>
                    <a:lnB>
                      <a:noFill/>
                    </a:lnB>
                  </a:tcPr>
                </a:tc>
                <a:extLst>
                  <a:ext uri="{0D108BD9-81ED-4DB2-BD59-A6C34878D82A}">
                    <a16:rowId xmlns:a16="http://schemas.microsoft.com/office/drawing/2014/main" val="4011652613"/>
                  </a:ext>
                </a:extLst>
              </a:tr>
              <a:tr h="182663">
                <a:tc>
                  <a:txBody>
                    <a:bodyPr/>
                    <a:lstStyle/>
                    <a:p>
                      <a:pPr algn="l" fontAlgn="b"/>
                      <a:r>
                        <a:rPr lang="sl-SI" sz="10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607,21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147799645"/>
                  </a:ext>
                </a:extLst>
              </a:tr>
              <a:tr h="182663">
                <a:tc>
                  <a:txBody>
                    <a:bodyPr/>
                    <a:lstStyle/>
                    <a:p>
                      <a:pPr algn="l" fontAlgn="b"/>
                      <a:r>
                        <a:rPr lang="sl-SI" sz="1000" b="0" i="0" u="none" strike="noStrike">
                          <a:solidFill>
                            <a:srgbClr val="000000"/>
                          </a:solidFill>
                          <a:effectLst/>
                          <a:latin typeface="Arial" panose="020B0604020202020204" pitchFamily="34" charset="0"/>
                        </a:rPr>
                        <a:t>[RO-RO] Paroseni - Targu Jiu Nord [OPP] / N-1 Portile de Fier - Djerdap</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607,21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96679196"/>
                  </a:ext>
                </a:extLst>
              </a:tr>
              <a:tr h="182663">
                <a:tc>
                  <a:txBody>
                    <a:bodyPr/>
                    <a:lstStyle/>
                    <a:p>
                      <a:pPr algn="l" fontAlgn="b"/>
                      <a:r>
                        <a:rPr lang="sl-SI" sz="10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236,95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30%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905514320"/>
                  </a:ext>
                </a:extLst>
              </a:tr>
              <a:tr h="182663">
                <a:tc>
                  <a:txBody>
                    <a:bodyPr/>
                    <a:lstStyle/>
                    <a:p>
                      <a:pPr algn="l" fontAlgn="b"/>
                      <a:r>
                        <a:rPr lang="sl-SI" sz="1000" b="0" i="0" u="none" strike="noStrike">
                          <a:solidFill>
                            <a:srgbClr val="000000"/>
                          </a:solidFill>
                          <a:effectLst/>
                          <a:latin typeface="Arial" panose="020B0604020202020204" pitchFamily="34" charset="0"/>
                        </a:rPr>
                        <a:t>[RO-RO] Paroseni - Targu Jiu Nord [OPP] / N-1 Portile de Fier - Djerdap</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236,95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30%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375627239"/>
                  </a:ext>
                </a:extLst>
              </a:tr>
              <a:tr h="182663">
                <a:tc>
                  <a:txBody>
                    <a:bodyPr/>
                    <a:lstStyle/>
                    <a:p>
                      <a:pPr algn="l" fontAlgn="b"/>
                      <a:r>
                        <a:rPr lang="sl-SI" sz="10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256,88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332643565"/>
                  </a:ext>
                </a:extLst>
              </a:tr>
              <a:tr h="182663">
                <a:tc>
                  <a:txBody>
                    <a:bodyPr/>
                    <a:lstStyle/>
                    <a:p>
                      <a:pPr algn="l" fontAlgn="b"/>
                      <a:r>
                        <a:rPr lang="sl-SI" sz="1000" b="0" i="0" u="none" strike="noStrike">
                          <a:solidFill>
                            <a:srgbClr val="000000"/>
                          </a:solidFill>
                          <a:effectLst/>
                          <a:latin typeface="Arial" panose="020B0604020202020204" pitchFamily="34" charset="0"/>
                        </a:rPr>
                        <a:t>[RO-RO] Paroseni - Targu Jiu Nord [OPP] / N-1 Iernut - Sibiu Sud</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256,88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80059280"/>
                  </a:ext>
                </a:extLst>
              </a:tr>
              <a:tr h="182663">
                <a:tc>
                  <a:txBody>
                    <a:bodyPr/>
                    <a:lstStyle/>
                    <a:p>
                      <a:pPr algn="l" fontAlgn="b"/>
                      <a:r>
                        <a:rPr lang="sl-SI" sz="10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238,87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162770182"/>
                  </a:ext>
                </a:extLst>
              </a:tr>
              <a:tr h="182663">
                <a:tc>
                  <a:txBody>
                    <a:bodyPr/>
                    <a:lstStyle/>
                    <a:p>
                      <a:pPr algn="l" fontAlgn="b"/>
                      <a:r>
                        <a:rPr lang="sl-SI" sz="1000" b="0" i="0" u="none" strike="noStrike">
                          <a:solidFill>
                            <a:srgbClr val="000000"/>
                          </a:solidFill>
                          <a:effectLst/>
                          <a:latin typeface="Arial" panose="020B0604020202020204" pitchFamily="34" charset="0"/>
                        </a:rPr>
                        <a:t>[RO-RO] Paroseni - Targu Jiu Nord [OPP] / N-1 Iernut - Sibiu Sud</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238,87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845706722"/>
                  </a:ext>
                </a:extLst>
              </a:tr>
              <a:tr h="182663">
                <a:tc>
                  <a:txBody>
                    <a:bodyPr/>
                    <a:lstStyle/>
                    <a:p>
                      <a:pPr algn="l" fontAlgn="b"/>
                      <a:r>
                        <a:rPr lang="sl-SI" sz="10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325,76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35609087"/>
                  </a:ext>
                </a:extLst>
              </a:tr>
              <a:tr h="182663">
                <a:tc>
                  <a:txBody>
                    <a:bodyPr/>
                    <a:lstStyle/>
                    <a:p>
                      <a:pPr algn="l" fontAlgn="b"/>
                      <a:r>
                        <a:rPr lang="sl-SI" sz="1000" b="0" i="0" u="none" strike="noStrike">
                          <a:solidFill>
                            <a:srgbClr val="000000"/>
                          </a:solidFill>
                          <a:effectLst/>
                          <a:latin typeface="Arial" panose="020B0604020202020204" pitchFamily="34" charset="0"/>
                        </a:rPr>
                        <a:t>[RO-RO] Paroseni - Targu Jiu Nord [OPP] / N-1 Iernut - Sibiu Sud</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325,76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844877237"/>
                  </a:ext>
                </a:extLst>
              </a:tr>
              <a:tr h="182663">
                <a:tc>
                  <a:txBody>
                    <a:bodyPr/>
                    <a:lstStyle/>
                    <a:p>
                      <a:pPr algn="l" fontAlgn="b"/>
                      <a:r>
                        <a:rPr lang="sl-SI" sz="10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285,24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87%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834748954"/>
                  </a:ext>
                </a:extLst>
              </a:tr>
              <a:tr h="182663">
                <a:tc>
                  <a:txBody>
                    <a:bodyPr/>
                    <a:lstStyle/>
                    <a:p>
                      <a:pPr algn="l" fontAlgn="b"/>
                      <a:r>
                        <a:rPr lang="sl-SI" sz="1000" b="0" i="0" u="none" strike="noStrike">
                          <a:solidFill>
                            <a:srgbClr val="000000"/>
                          </a:solidFill>
                          <a:effectLst/>
                          <a:latin typeface="Arial" panose="020B0604020202020204" pitchFamily="34" charset="0"/>
                        </a:rPr>
                        <a:t>[AT-CZ] Duernrohr 1 - Slavetice 437 [OPP] [AT] / N-1 Slavetice - Durnrohr 2</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1,7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59%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621103578"/>
                  </a:ext>
                </a:extLst>
              </a:tr>
              <a:tr h="182663">
                <a:tc>
                  <a:txBody>
                    <a:bodyPr/>
                    <a:lstStyle/>
                    <a:p>
                      <a:pPr algn="l" fontAlgn="b"/>
                      <a:r>
                        <a:rPr lang="sl-SI" sz="1000" b="0" i="0" u="none" strike="noStrike">
                          <a:solidFill>
                            <a:srgbClr val="000000"/>
                          </a:solidFill>
                          <a:effectLst/>
                          <a:latin typeface="Arial" panose="020B0604020202020204" pitchFamily="34" charset="0"/>
                        </a:rPr>
                        <a:t>[RO-RO] Paroseni - Targu Jiu Nord [OPP] / N-1 Iernut - Sibiu Sud</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285,24</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3282172158"/>
                  </a:ext>
                </a:extLst>
              </a:tr>
              <a:tr h="182663">
                <a:tc>
                  <a:txBody>
                    <a:bodyPr/>
                    <a:lstStyle/>
                    <a:p>
                      <a:pPr algn="l" fontAlgn="b"/>
                      <a:r>
                        <a:rPr lang="sl-SI" sz="10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815,47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157%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045542264"/>
                  </a:ext>
                </a:extLst>
              </a:tr>
              <a:tr h="182663">
                <a:tc>
                  <a:txBody>
                    <a:bodyPr/>
                    <a:lstStyle/>
                    <a:p>
                      <a:pPr algn="l" fontAlgn="b"/>
                      <a:r>
                        <a:rPr lang="sl-SI" sz="1000" b="0" i="0" u="none" strike="noStrike">
                          <a:solidFill>
                            <a:srgbClr val="000000"/>
                          </a:solidFill>
                          <a:effectLst/>
                          <a:latin typeface="Arial" panose="020B0604020202020204" pitchFamily="34" charset="0"/>
                        </a:rPr>
                        <a:t>[AT-CZ] Duernrohr 1 - Slavetice 437 [OPP] [AT] / N-1 Slavetice - Durnrohr 2</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8,25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60%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282295619"/>
                  </a:ext>
                </a:extLst>
              </a:tr>
              <a:tr h="182663">
                <a:tc>
                  <a:txBody>
                    <a:bodyPr/>
                    <a:lstStyle/>
                    <a:p>
                      <a:pPr algn="l" fontAlgn="b"/>
                      <a:r>
                        <a:rPr lang="sl-SI" sz="1000" b="0" i="0" u="none" strike="noStrike">
                          <a:solidFill>
                            <a:srgbClr val="000000"/>
                          </a:solidFill>
                          <a:effectLst/>
                          <a:latin typeface="Arial" panose="020B0604020202020204" pitchFamily="34" charset="0"/>
                        </a:rPr>
                        <a:t>[HU-HU] Gonyu - Gyor [DIR] / N-1 Gabcikovo - Gyor</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0,19</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76%</a:t>
                      </a:r>
                    </a:p>
                  </a:txBody>
                  <a:tcPr marL="0" marR="0" marT="0" marB="0" anchor="b">
                    <a:lnL>
                      <a:noFill/>
                    </a:lnL>
                    <a:lnR>
                      <a:noFill/>
                    </a:lnR>
                    <a:lnT>
                      <a:noFill/>
                    </a:lnT>
                    <a:lnB>
                      <a:noFill/>
                    </a:lnB>
                  </a:tcPr>
                </a:tc>
                <a:extLst>
                  <a:ext uri="{0D108BD9-81ED-4DB2-BD59-A6C34878D82A}">
                    <a16:rowId xmlns:a16="http://schemas.microsoft.com/office/drawing/2014/main" val="1119565701"/>
                  </a:ext>
                </a:extLst>
              </a:tr>
              <a:tr h="182663">
                <a:tc>
                  <a:txBody>
                    <a:bodyPr/>
                    <a:lstStyle/>
                    <a:p>
                      <a:pPr algn="l" fontAlgn="b"/>
                      <a:r>
                        <a:rPr lang="sl-SI" sz="1000" b="0" i="0" u="none" strike="noStrike">
                          <a:solidFill>
                            <a:srgbClr val="000000"/>
                          </a:solidFill>
                          <a:effectLst/>
                          <a:latin typeface="Arial" panose="020B0604020202020204" pitchFamily="34" charset="0"/>
                        </a:rPr>
                        <a:t>[RO-RO] Paroseni - Targu Jiu Nord [OPP] / N-1 Iernut - Sibiu Sud</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815,47</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66893385"/>
                  </a:ext>
                </a:extLst>
              </a:tr>
              <a:tr h="182663">
                <a:tc>
                  <a:txBody>
                    <a:bodyPr/>
                    <a:lstStyle/>
                    <a:p>
                      <a:pPr algn="l" fontAlgn="b"/>
                      <a:r>
                        <a:rPr lang="sl-SI" sz="10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497,05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79%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648411990"/>
                  </a:ext>
                </a:extLst>
              </a:tr>
              <a:tr h="182663">
                <a:tc>
                  <a:txBody>
                    <a:bodyPr/>
                    <a:lstStyle/>
                    <a:p>
                      <a:pPr algn="l" fontAlgn="b"/>
                      <a:r>
                        <a:rPr lang="sl-SI" sz="1000" b="0" i="0" u="none" strike="noStrike">
                          <a:solidFill>
                            <a:srgbClr val="000000"/>
                          </a:solidFill>
                          <a:effectLst/>
                          <a:latin typeface="Arial" panose="020B0604020202020204" pitchFamily="34" charset="0"/>
                        </a:rPr>
                        <a:t>[AT-CZ] Duernrohr 1 - Slavetice 437 [OPP] [AT] / N-1 Slavetice - Durnrohr 2</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4,84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58%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897874590"/>
                  </a:ext>
                </a:extLst>
              </a:tr>
              <a:tr h="182663">
                <a:tc>
                  <a:txBody>
                    <a:bodyPr/>
                    <a:lstStyle/>
                    <a:p>
                      <a:pPr algn="l" fontAlgn="b"/>
                      <a:r>
                        <a:rPr lang="sl-SI" sz="1000" b="0" i="0" u="none" strike="noStrike">
                          <a:solidFill>
                            <a:srgbClr val="000000"/>
                          </a:solidFill>
                          <a:effectLst/>
                          <a:latin typeface="Arial" panose="020B0604020202020204" pitchFamily="34" charset="0"/>
                        </a:rPr>
                        <a:t>[RO-RO] Paroseni - Targu Jiu Nord [OPP] / N-1 Iernut - Sibiu Sud</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497,05</a:t>
                      </a:r>
                    </a:p>
                  </a:txBody>
                  <a:tcPr marL="0" marR="0" marT="0" marB="0" anchor="b">
                    <a:lnL>
                      <a:noFill/>
                    </a:lnL>
                    <a:lnR>
                      <a:noFill/>
                    </a:lnR>
                    <a:lnT>
                      <a:noFill/>
                    </a:lnT>
                    <a:lnB>
                      <a:noFill/>
                    </a:lnB>
                  </a:tcPr>
                </a:tc>
                <a:tc>
                  <a:txBody>
                    <a:bodyPr/>
                    <a:lstStyle/>
                    <a:p>
                      <a:pPr algn="r" fontAlgn="b"/>
                      <a:r>
                        <a:rPr lang="sl-SI" sz="1000" b="0" i="0" u="none" strike="noStrike" dirty="0">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820694794"/>
                  </a:ext>
                </a:extLst>
              </a:tr>
            </a:tbl>
          </a:graphicData>
        </a:graphic>
      </p:graphicFrame>
    </p:spTree>
    <p:extLst>
      <p:ext uri="{BB962C8B-B14F-4D97-AF65-F5344CB8AC3E}">
        <p14:creationId xmlns:p14="http://schemas.microsoft.com/office/powerpoint/2010/main" val="2230303046"/>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a:t>
            </a:r>
            <a:r>
              <a:rPr lang="en-US" altLang="hu-HU" sz="1400" dirty="0">
                <a:solidFill>
                  <a:srgbClr val="008000"/>
                </a:solidFill>
              </a:rPr>
              <a:t>107 (part </a:t>
            </a:r>
            <a:r>
              <a:rPr lang="sl-SI" altLang="hu-HU" sz="1400" dirty="0">
                <a:solidFill>
                  <a:srgbClr val="008000"/>
                </a:solidFill>
              </a:rPr>
              <a:t>I</a:t>
            </a:r>
            <a:r>
              <a:rPr lang="en-US" altLang="hu-HU" sz="1400" dirty="0">
                <a:solidFill>
                  <a:srgbClr val="008000"/>
                </a:solidFill>
              </a:rPr>
              <a:t>II)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50DB4B28-3009-4DA5-B6F2-7D2C4EFED380}"/>
              </a:ext>
            </a:extLst>
          </p:cNvPr>
          <p:cNvGraphicFramePr>
            <a:graphicFrameLocks noGrp="1"/>
          </p:cNvGraphicFramePr>
          <p:nvPr/>
        </p:nvGraphicFramePr>
        <p:xfrm>
          <a:off x="1244234" y="1079502"/>
          <a:ext cx="7590570" cy="4351334"/>
        </p:xfrm>
        <a:graphic>
          <a:graphicData uri="http://schemas.openxmlformats.org/drawingml/2006/table">
            <a:tbl>
              <a:tblPr/>
              <a:tblGrid>
                <a:gridCol w="5881883">
                  <a:extLst>
                    <a:ext uri="{9D8B030D-6E8A-4147-A177-3AD203B41FA5}">
                      <a16:colId xmlns:a16="http://schemas.microsoft.com/office/drawing/2014/main" val="108857581"/>
                    </a:ext>
                  </a:extLst>
                </a:gridCol>
                <a:gridCol w="1261664">
                  <a:extLst>
                    <a:ext uri="{9D8B030D-6E8A-4147-A177-3AD203B41FA5}">
                      <a16:colId xmlns:a16="http://schemas.microsoft.com/office/drawing/2014/main" val="97682061"/>
                    </a:ext>
                  </a:extLst>
                </a:gridCol>
                <a:gridCol w="447023">
                  <a:extLst>
                    <a:ext uri="{9D8B030D-6E8A-4147-A177-3AD203B41FA5}">
                      <a16:colId xmlns:a16="http://schemas.microsoft.com/office/drawing/2014/main" val="980357480"/>
                    </a:ext>
                  </a:extLst>
                </a:gridCol>
              </a:tblGrid>
              <a:tr h="150046">
                <a:tc>
                  <a:txBody>
                    <a:bodyPr/>
                    <a:lstStyle/>
                    <a:p>
                      <a:pPr algn="l" fontAlgn="b"/>
                      <a:r>
                        <a:rPr lang="sl-SI" sz="9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660,58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91%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072066072"/>
                  </a:ext>
                </a:extLst>
              </a:tr>
              <a:tr h="150046">
                <a:tc>
                  <a:txBody>
                    <a:bodyPr/>
                    <a:lstStyle/>
                    <a:p>
                      <a:pPr algn="l" fontAlgn="b"/>
                      <a:r>
                        <a:rPr lang="sl-SI" sz="900" b="0" i="0" u="none" strike="noStrike">
                          <a:solidFill>
                            <a:srgbClr val="000000"/>
                          </a:solidFill>
                          <a:effectLst/>
                          <a:latin typeface="Arial" panose="020B0604020202020204" pitchFamily="34" charset="0"/>
                        </a:rPr>
                        <a:t>[FR-D7] Vigy - Ensdorf  VIGY2 S [DIR] [D7] / N-1 Ensdorf - Vigy VIGY1 N</a:t>
                      </a:r>
                    </a:p>
                  </a:txBody>
                  <a:tcPr marL="105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1,78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26%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052053687"/>
                  </a:ext>
                </a:extLst>
              </a:tr>
              <a:tr h="150046">
                <a:tc>
                  <a:txBody>
                    <a:bodyPr/>
                    <a:lstStyle/>
                    <a:p>
                      <a:pPr algn="l" fontAlgn="b"/>
                      <a:r>
                        <a:rPr lang="sl-SI" sz="900" b="0" i="0" u="none" strike="noStrike">
                          <a:solidFill>
                            <a:srgbClr val="000000"/>
                          </a:solidFill>
                          <a:effectLst/>
                          <a:latin typeface="Arial" panose="020B0604020202020204" pitchFamily="34" charset="0"/>
                        </a:rPr>
                        <a:t>[RO-RO] Paroseni - Targu Jiu Nord [OPP] / N-1 Sibiu Sud - Mintia</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660,58</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2862626266"/>
                  </a:ext>
                </a:extLst>
              </a:tr>
              <a:tr h="150046">
                <a:tc>
                  <a:txBody>
                    <a:bodyPr/>
                    <a:lstStyle/>
                    <a:p>
                      <a:pPr algn="l" fontAlgn="b"/>
                      <a:r>
                        <a:rPr lang="sl-SI" sz="900" b="0" i="0" u="none" strike="noStrike">
                          <a:solidFill>
                            <a:srgbClr val="000000"/>
                          </a:solidFill>
                          <a:effectLst/>
                          <a:latin typeface="Arial" panose="020B0604020202020204" pitchFamily="34" charset="0"/>
                        </a:rPr>
                        <a:t>[BE-FR] Avelgem - Avelin 80 [OPP] [FR] / N-1 Achene - Lonny 380.19</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2,64</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46%</a:t>
                      </a:r>
                    </a:p>
                  </a:txBody>
                  <a:tcPr marL="0" marR="0" marT="0" marB="0" anchor="b">
                    <a:lnL>
                      <a:noFill/>
                    </a:lnL>
                    <a:lnR>
                      <a:noFill/>
                    </a:lnR>
                    <a:lnT>
                      <a:noFill/>
                    </a:lnT>
                    <a:lnB>
                      <a:noFill/>
                    </a:lnB>
                  </a:tcPr>
                </a:tc>
                <a:extLst>
                  <a:ext uri="{0D108BD9-81ED-4DB2-BD59-A6C34878D82A}">
                    <a16:rowId xmlns:a16="http://schemas.microsoft.com/office/drawing/2014/main" val="2382977967"/>
                  </a:ext>
                </a:extLst>
              </a:tr>
              <a:tr h="150046">
                <a:tc>
                  <a:txBody>
                    <a:bodyPr/>
                    <a:lstStyle/>
                    <a:p>
                      <a:pPr algn="l" fontAlgn="b"/>
                      <a:r>
                        <a:rPr lang="sl-SI" sz="9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573,96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323%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090731442"/>
                  </a:ext>
                </a:extLst>
              </a:tr>
              <a:tr h="150046">
                <a:tc>
                  <a:txBody>
                    <a:bodyPr/>
                    <a:lstStyle/>
                    <a:p>
                      <a:pPr algn="l" fontAlgn="b"/>
                      <a:r>
                        <a:rPr lang="sl-SI" sz="900" b="0" i="0" u="none" strike="noStrike">
                          <a:solidFill>
                            <a:srgbClr val="000000"/>
                          </a:solidFill>
                          <a:effectLst/>
                          <a:latin typeface="Arial" panose="020B0604020202020204" pitchFamily="34" charset="0"/>
                        </a:rPr>
                        <a:t>[AT-CZ] Duernrohr 1 - Slavetice 437 [OPP] [AT] / N-1 Slavetice - Durnrohr 2</a:t>
                      </a:r>
                    </a:p>
                  </a:txBody>
                  <a:tcPr marL="105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7,99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72%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768385607"/>
                  </a:ext>
                </a:extLst>
              </a:tr>
              <a:tr h="150046">
                <a:tc>
                  <a:txBody>
                    <a:bodyPr/>
                    <a:lstStyle/>
                    <a:p>
                      <a:pPr algn="l" fontAlgn="b"/>
                      <a:r>
                        <a:rPr lang="de-DE" sz="900" b="0" i="0" u="none" strike="noStrike">
                          <a:solidFill>
                            <a:srgbClr val="000000"/>
                          </a:solidFill>
                          <a:effectLst/>
                          <a:latin typeface="Arial" panose="020B0604020202020204" pitchFamily="34" charset="0"/>
                        </a:rPr>
                        <a:t>[D2-NL] Diele - Meeden SCHWARZ [OPP] [D2] / N-1 Diele - Meeden WEISS/W</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29,5</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3644829335"/>
                  </a:ext>
                </a:extLst>
              </a:tr>
              <a:tr h="150046">
                <a:tc>
                  <a:txBody>
                    <a:bodyPr/>
                    <a:lstStyle/>
                    <a:p>
                      <a:pPr algn="l" fontAlgn="b"/>
                      <a:r>
                        <a:rPr lang="sl-SI" sz="900" b="0" i="0" u="none" strike="noStrike">
                          <a:solidFill>
                            <a:srgbClr val="000000"/>
                          </a:solidFill>
                          <a:effectLst/>
                          <a:latin typeface="Arial" panose="020B0604020202020204" pitchFamily="34" charset="0"/>
                        </a:rPr>
                        <a:t>[D7-FR] Ensdorf - Vigy VIGY2 S [OPP] [FR] / N-1 Ensdorf - Vigy VIGY1 N</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74,3</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3001249751"/>
                  </a:ext>
                </a:extLst>
              </a:tr>
              <a:tr h="150046">
                <a:tc>
                  <a:txBody>
                    <a:bodyPr/>
                    <a:lstStyle/>
                    <a:p>
                      <a:pPr algn="l" fontAlgn="b"/>
                      <a:r>
                        <a:rPr lang="de-DE" sz="900" b="0" i="0" u="none" strike="noStrike">
                          <a:solidFill>
                            <a:srgbClr val="000000"/>
                          </a:solidFill>
                          <a:effectLst/>
                          <a:latin typeface="Arial" panose="020B0604020202020204" pitchFamily="34" charset="0"/>
                        </a:rPr>
                        <a:t>[AT-AT] Ernsthofen 2 - Ernsthofen 1 EHRHU42 [OPP] / N-1 Ernsthofen 2 - Ernsthofen 1 EHRHU41</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12,33</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68%</a:t>
                      </a:r>
                    </a:p>
                  </a:txBody>
                  <a:tcPr marL="0" marR="0" marT="0" marB="0" anchor="b">
                    <a:lnL>
                      <a:noFill/>
                    </a:lnL>
                    <a:lnR>
                      <a:noFill/>
                    </a:lnR>
                    <a:lnT>
                      <a:noFill/>
                    </a:lnT>
                    <a:lnB>
                      <a:noFill/>
                    </a:lnB>
                  </a:tcPr>
                </a:tc>
                <a:extLst>
                  <a:ext uri="{0D108BD9-81ED-4DB2-BD59-A6C34878D82A}">
                    <a16:rowId xmlns:a16="http://schemas.microsoft.com/office/drawing/2014/main" val="1123243201"/>
                  </a:ext>
                </a:extLst>
              </a:tr>
              <a:tr h="150046">
                <a:tc>
                  <a:txBody>
                    <a:bodyPr/>
                    <a:lstStyle/>
                    <a:p>
                      <a:pPr algn="l" fontAlgn="b"/>
                      <a:r>
                        <a:rPr lang="sl-SI" sz="900" b="0" i="0" u="none" strike="noStrike">
                          <a:solidFill>
                            <a:srgbClr val="000000"/>
                          </a:solidFill>
                          <a:effectLst/>
                          <a:latin typeface="Arial" panose="020B0604020202020204" pitchFamily="34" charset="0"/>
                        </a:rPr>
                        <a:t>[CZ-D2] Hradec - Etzenricht 441 [DIR] [D2] / N-1 Prestice - Kocin</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1,77</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79%</a:t>
                      </a:r>
                    </a:p>
                  </a:txBody>
                  <a:tcPr marL="0" marR="0" marT="0" marB="0" anchor="b">
                    <a:lnL>
                      <a:noFill/>
                    </a:lnL>
                    <a:lnR>
                      <a:noFill/>
                    </a:lnR>
                    <a:lnT>
                      <a:noFill/>
                    </a:lnT>
                    <a:lnB>
                      <a:noFill/>
                    </a:lnB>
                  </a:tcPr>
                </a:tc>
                <a:extLst>
                  <a:ext uri="{0D108BD9-81ED-4DB2-BD59-A6C34878D82A}">
                    <a16:rowId xmlns:a16="http://schemas.microsoft.com/office/drawing/2014/main" val="3493419838"/>
                  </a:ext>
                </a:extLst>
              </a:tr>
              <a:tr h="150046">
                <a:tc>
                  <a:txBody>
                    <a:bodyPr/>
                    <a:lstStyle/>
                    <a:p>
                      <a:pPr algn="l" fontAlgn="b"/>
                      <a:r>
                        <a:rPr lang="sl-SI" sz="900" b="0" i="0" u="none" strike="noStrike">
                          <a:solidFill>
                            <a:srgbClr val="000000"/>
                          </a:solidFill>
                          <a:effectLst/>
                          <a:latin typeface="Arial" panose="020B0604020202020204" pitchFamily="34" charset="0"/>
                        </a:rPr>
                        <a:t>[RO-RO] Paroseni - Targu Jiu Nord [OPP] / N-1 Sibiu Sud - Mintia</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573,96</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3141465724"/>
                  </a:ext>
                </a:extLst>
              </a:tr>
              <a:tr h="150046">
                <a:tc>
                  <a:txBody>
                    <a:bodyPr/>
                    <a:lstStyle/>
                    <a:p>
                      <a:pPr algn="l" fontAlgn="b"/>
                      <a:r>
                        <a:rPr lang="sl-SI" sz="900" b="0" i="0" u="none" strike="noStrike">
                          <a:solidFill>
                            <a:srgbClr val="000000"/>
                          </a:solidFill>
                          <a:effectLst/>
                          <a:latin typeface="Arial" panose="020B0604020202020204" pitchFamily="34" charset="0"/>
                        </a:rPr>
                        <a:t>[BE-FR] Avelgem - Avelin 80 [OPP] [FR] / N-1 Achene - Lonny 380.19</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57,06</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35%</a:t>
                      </a:r>
                    </a:p>
                  </a:txBody>
                  <a:tcPr marL="0" marR="0" marT="0" marB="0" anchor="b">
                    <a:lnL>
                      <a:noFill/>
                    </a:lnL>
                    <a:lnR>
                      <a:noFill/>
                    </a:lnR>
                    <a:lnT>
                      <a:noFill/>
                    </a:lnT>
                    <a:lnB>
                      <a:noFill/>
                    </a:lnB>
                  </a:tcPr>
                </a:tc>
                <a:extLst>
                  <a:ext uri="{0D108BD9-81ED-4DB2-BD59-A6C34878D82A}">
                    <a16:rowId xmlns:a16="http://schemas.microsoft.com/office/drawing/2014/main" val="700053424"/>
                  </a:ext>
                </a:extLst>
              </a:tr>
              <a:tr h="150046">
                <a:tc>
                  <a:txBody>
                    <a:bodyPr/>
                    <a:lstStyle/>
                    <a:p>
                      <a:pPr algn="l" fontAlgn="b"/>
                      <a:r>
                        <a:rPr lang="sl-SI" sz="900" b="1"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1277,16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234%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677343889"/>
                  </a:ext>
                </a:extLst>
              </a:tr>
              <a:tr h="150046">
                <a:tc>
                  <a:txBody>
                    <a:bodyPr/>
                    <a:lstStyle/>
                    <a:p>
                      <a:pPr algn="l" fontAlgn="b"/>
                      <a:r>
                        <a:rPr lang="sl-SI" sz="900" b="0" i="0" u="none" strike="noStrike">
                          <a:solidFill>
                            <a:srgbClr val="000000"/>
                          </a:solidFill>
                          <a:effectLst/>
                          <a:latin typeface="Arial" panose="020B0604020202020204" pitchFamily="34" charset="0"/>
                        </a:rPr>
                        <a:t>[FR-D7] Vigy - Ensdorf  VIGY2 S [DIR] [D7] / N-1 Ensdorf - Vigy VIGY1 N</a:t>
                      </a:r>
                    </a:p>
                  </a:txBody>
                  <a:tcPr marL="105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172,37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561090627"/>
                  </a:ext>
                </a:extLst>
              </a:tr>
              <a:tr h="150046">
                <a:tc>
                  <a:txBody>
                    <a:bodyPr/>
                    <a:lstStyle/>
                    <a:p>
                      <a:pPr algn="l" fontAlgn="b"/>
                      <a:r>
                        <a:rPr lang="sl-SI" sz="900" b="0" i="0" u="none" strike="noStrike">
                          <a:solidFill>
                            <a:srgbClr val="000000"/>
                          </a:solidFill>
                          <a:effectLst/>
                          <a:latin typeface="Arial" panose="020B0604020202020204" pitchFamily="34" charset="0"/>
                        </a:rPr>
                        <a:t>[PL-PL] Mikulowa AT1 [OPP] / N-1 Mikulowa AT2</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512,26</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77%</a:t>
                      </a:r>
                    </a:p>
                  </a:txBody>
                  <a:tcPr marL="0" marR="0" marT="0" marB="0" anchor="b">
                    <a:lnL>
                      <a:noFill/>
                    </a:lnL>
                    <a:lnR>
                      <a:noFill/>
                    </a:lnR>
                    <a:lnT>
                      <a:noFill/>
                    </a:lnT>
                    <a:lnB>
                      <a:noFill/>
                    </a:lnB>
                  </a:tcPr>
                </a:tc>
                <a:extLst>
                  <a:ext uri="{0D108BD9-81ED-4DB2-BD59-A6C34878D82A}">
                    <a16:rowId xmlns:a16="http://schemas.microsoft.com/office/drawing/2014/main" val="798211599"/>
                  </a:ext>
                </a:extLst>
              </a:tr>
              <a:tr h="150046">
                <a:tc>
                  <a:txBody>
                    <a:bodyPr/>
                    <a:lstStyle/>
                    <a:p>
                      <a:pPr algn="l" fontAlgn="b"/>
                      <a:r>
                        <a:rPr lang="sl-SI" sz="900" b="0" i="0" u="none" strike="noStrike">
                          <a:solidFill>
                            <a:srgbClr val="000000"/>
                          </a:solidFill>
                          <a:effectLst/>
                          <a:latin typeface="Arial" panose="020B0604020202020204" pitchFamily="34" charset="0"/>
                        </a:rPr>
                        <a:t>[CZ-D2] Hradec - Etzenricht 441 [DIR] [D2] / N-1 Prestice - Kocin</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107,36</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77%</a:t>
                      </a:r>
                    </a:p>
                  </a:txBody>
                  <a:tcPr marL="0" marR="0" marT="0" marB="0" anchor="b">
                    <a:lnL>
                      <a:noFill/>
                    </a:lnL>
                    <a:lnR>
                      <a:noFill/>
                    </a:lnR>
                    <a:lnT>
                      <a:noFill/>
                    </a:lnT>
                    <a:lnB>
                      <a:noFill/>
                    </a:lnB>
                  </a:tcPr>
                </a:tc>
                <a:extLst>
                  <a:ext uri="{0D108BD9-81ED-4DB2-BD59-A6C34878D82A}">
                    <a16:rowId xmlns:a16="http://schemas.microsoft.com/office/drawing/2014/main" val="178011759"/>
                  </a:ext>
                </a:extLst>
              </a:tr>
              <a:tr h="150046">
                <a:tc>
                  <a:txBody>
                    <a:bodyPr/>
                    <a:lstStyle/>
                    <a:p>
                      <a:pPr algn="l" fontAlgn="b"/>
                      <a:r>
                        <a:rPr lang="sl-SI" sz="900" b="0" i="0" u="none" strike="noStrike">
                          <a:solidFill>
                            <a:srgbClr val="000000"/>
                          </a:solidFill>
                          <a:effectLst/>
                          <a:latin typeface="Arial" panose="020B0604020202020204" pitchFamily="34" charset="0"/>
                        </a:rPr>
                        <a:t>[RO-RO] Paroseni - Targu Jiu Nord [OPP] / N-1 Sibiu Sud - Mintia</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1277,16</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1131470295"/>
                  </a:ext>
                </a:extLst>
              </a:tr>
              <a:tr h="150046">
                <a:tc>
                  <a:txBody>
                    <a:bodyPr/>
                    <a:lstStyle/>
                    <a:p>
                      <a:pPr algn="l" fontAlgn="b"/>
                      <a:r>
                        <a:rPr lang="sl-SI" sz="900" b="0" i="0" u="none" strike="noStrike">
                          <a:solidFill>
                            <a:srgbClr val="000000"/>
                          </a:solidFill>
                          <a:effectLst/>
                          <a:latin typeface="Arial" panose="020B0604020202020204" pitchFamily="34" charset="0"/>
                        </a:rPr>
                        <a:t>[BE-FR] Avelgem - Avelin 80 [OPP] [FR] / N-1 Achene - Lonny 380.19</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210,9</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36%</a:t>
                      </a:r>
                    </a:p>
                  </a:txBody>
                  <a:tcPr marL="0" marR="0" marT="0" marB="0" anchor="b">
                    <a:lnL>
                      <a:noFill/>
                    </a:lnL>
                    <a:lnR>
                      <a:noFill/>
                    </a:lnR>
                    <a:lnT>
                      <a:noFill/>
                    </a:lnT>
                    <a:lnB>
                      <a:noFill/>
                    </a:lnB>
                  </a:tcPr>
                </a:tc>
                <a:extLst>
                  <a:ext uri="{0D108BD9-81ED-4DB2-BD59-A6C34878D82A}">
                    <a16:rowId xmlns:a16="http://schemas.microsoft.com/office/drawing/2014/main" val="4178489759"/>
                  </a:ext>
                </a:extLst>
              </a:tr>
              <a:tr h="150046">
                <a:tc>
                  <a:txBody>
                    <a:bodyPr/>
                    <a:lstStyle/>
                    <a:p>
                      <a:pPr algn="l" fontAlgn="b"/>
                      <a:r>
                        <a:rPr lang="sl-SI" sz="9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259,57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129%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067659904"/>
                  </a:ext>
                </a:extLst>
              </a:tr>
              <a:tr h="150046">
                <a:tc>
                  <a:txBody>
                    <a:bodyPr/>
                    <a:lstStyle/>
                    <a:p>
                      <a:pPr algn="l" fontAlgn="b"/>
                      <a:r>
                        <a:rPr lang="sl-SI" sz="900" b="0" i="0" u="none" strike="noStrike">
                          <a:solidFill>
                            <a:srgbClr val="000000"/>
                          </a:solidFill>
                          <a:effectLst/>
                          <a:latin typeface="Arial" panose="020B0604020202020204" pitchFamily="34" charset="0"/>
                        </a:rPr>
                        <a:t>[CZ-D2] Hradec - Etzenricht 441 [DIR] [D2] / N-1 Prestice - Kocin</a:t>
                      </a:r>
                    </a:p>
                  </a:txBody>
                  <a:tcPr marL="105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3,42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76%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28301767"/>
                  </a:ext>
                </a:extLst>
              </a:tr>
              <a:tr h="150046">
                <a:tc>
                  <a:txBody>
                    <a:bodyPr/>
                    <a:lstStyle/>
                    <a:p>
                      <a:pPr algn="l" fontAlgn="b"/>
                      <a:r>
                        <a:rPr lang="sl-SI" sz="900" b="0" i="0" u="none" strike="noStrike">
                          <a:solidFill>
                            <a:srgbClr val="000000"/>
                          </a:solidFill>
                          <a:effectLst/>
                          <a:latin typeface="Arial" panose="020B0604020202020204" pitchFamily="34" charset="0"/>
                        </a:rPr>
                        <a:t>[RO-RO] Paroseni - Targu Jiu Nord [OPP] / N-1 Sibiu Sud - Mintia</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259,57</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3964586210"/>
                  </a:ext>
                </a:extLst>
              </a:tr>
              <a:tr h="150046">
                <a:tc>
                  <a:txBody>
                    <a:bodyPr/>
                    <a:lstStyle/>
                    <a:p>
                      <a:pPr algn="l" fontAlgn="b"/>
                      <a:r>
                        <a:rPr lang="sl-SI" sz="900" b="0" i="0" u="none" strike="noStrike">
                          <a:solidFill>
                            <a:srgbClr val="000000"/>
                          </a:solidFill>
                          <a:effectLst/>
                          <a:latin typeface="Arial" panose="020B0604020202020204" pitchFamily="34" charset="0"/>
                        </a:rPr>
                        <a:t>[BE-FR] Avelgem - Avelin 380.80 [OPP] [BE] / N-1 Y-Horta (Mercator - Rodenhuize) 380.74</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17,91</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3651697368"/>
                  </a:ext>
                </a:extLst>
              </a:tr>
              <a:tr h="150046">
                <a:tc>
                  <a:txBody>
                    <a:bodyPr/>
                    <a:lstStyle/>
                    <a:p>
                      <a:pPr algn="l" fontAlgn="b"/>
                      <a:r>
                        <a:rPr lang="sl-SI" sz="9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939,97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173%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334692911"/>
                  </a:ext>
                </a:extLst>
              </a:tr>
              <a:tr h="150046">
                <a:tc>
                  <a:txBody>
                    <a:bodyPr/>
                    <a:lstStyle/>
                    <a:p>
                      <a:pPr algn="l" fontAlgn="b"/>
                      <a:r>
                        <a:rPr lang="sl-SI" sz="900" b="0" i="0" u="none" strike="noStrike">
                          <a:solidFill>
                            <a:srgbClr val="000000"/>
                          </a:solidFill>
                          <a:effectLst/>
                          <a:latin typeface="Arial" panose="020B0604020202020204" pitchFamily="34" charset="0"/>
                        </a:rPr>
                        <a:t>[PL-PL] Mikulowa AT1 [OPP] / N-1 Mikulowa AT2</a:t>
                      </a:r>
                    </a:p>
                  </a:txBody>
                  <a:tcPr marL="105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939,97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79%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015477850"/>
                  </a:ext>
                </a:extLst>
              </a:tr>
              <a:tr h="150046">
                <a:tc>
                  <a:txBody>
                    <a:bodyPr/>
                    <a:lstStyle/>
                    <a:p>
                      <a:pPr algn="l" fontAlgn="b"/>
                      <a:r>
                        <a:rPr lang="sl-SI" sz="900" b="0" i="0" u="none" strike="noStrike">
                          <a:solidFill>
                            <a:srgbClr val="000000"/>
                          </a:solidFill>
                          <a:effectLst/>
                          <a:latin typeface="Arial" panose="020B0604020202020204" pitchFamily="34" charset="0"/>
                        </a:rPr>
                        <a:t>[NL-D7] Maasbracht - Siersdorf  SELFK SW [OPP] [D7] / N-1 Diemen-Lelystad 380 Z</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2,31</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94%</a:t>
                      </a:r>
                    </a:p>
                  </a:txBody>
                  <a:tcPr marL="0" marR="0" marT="0" marB="0" anchor="b">
                    <a:lnL>
                      <a:noFill/>
                    </a:lnL>
                    <a:lnR>
                      <a:noFill/>
                    </a:lnR>
                    <a:lnT>
                      <a:noFill/>
                    </a:lnT>
                    <a:lnB>
                      <a:noFill/>
                    </a:lnB>
                  </a:tcPr>
                </a:tc>
                <a:extLst>
                  <a:ext uri="{0D108BD9-81ED-4DB2-BD59-A6C34878D82A}">
                    <a16:rowId xmlns:a16="http://schemas.microsoft.com/office/drawing/2014/main" val="4126563516"/>
                  </a:ext>
                </a:extLst>
              </a:tr>
              <a:tr h="150046">
                <a:tc>
                  <a:txBody>
                    <a:bodyPr/>
                    <a:lstStyle/>
                    <a:p>
                      <a:pPr algn="l" fontAlgn="b"/>
                      <a:r>
                        <a:rPr lang="sl-SI" sz="9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1015,95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174%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824090141"/>
                  </a:ext>
                </a:extLst>
              </a:tr>
              <a:tr h="150046">
                <a:tc>
                  <a:txBody>
                    <a:bodyPr/>
                    <a:lstStyle/>
                    <a:p>
                      <a:pPr algn="l" fontAlgn="b"/>
                      <a:r>
                        <a:rPr lang="sl-SI" sz="900" b="0" i="0" u="none" strike="noStrike">
                          <a:solidFill>
                            <a:srgbClr val="000000"/>
                          </a:solidFill>
                          <a:effectLst/>
                          <a:latin typeface="Arial" panose="020B0604020202020204" pitchFamily="34" charset="0"/>
                        </a:rPr>
                        <a:t>[PL-PL] Mikulowa AT1 [OPP] / N-1 Mikulowa AT2</a:t>
                      </a:r>
                    </a:p>
                  </a:txBody>
                  <a:tcPr marL="105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1015,95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84%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37836878"/>
                  </a:ext>
                </a:extLst>
              </a:tr>
              <a:tr h="150046">
                <a:tc>
                  <a:txBody>
                    <a:bodyPr/>
                    <a:lstStyle/>
                    <a:p>
                      <a:pPr algn="l" fontAlgn="b"/>
                      <a:r>
                        <a:rPr lang="sl-SI" sz="900" b="0" i="0" u="none" strike="noStrike">
                          <a:solidFill>
                            <a:srgbClr val="000000"/>
                          </a:solidFill>
                          <a:effectLst/>
                          <a:latin typeface="Arial" panose="020B0604020202020204" pitchFamily="34" charset="0"/>
                        </a:rPr>
                        <a:t>[NL-D7] Maasbracht - Siersdorf  SELFK SW [OPP] [D7] / N-1 Diemen-Lelystad 380 Z</a:t>
                      </a:r>
                    </a:p>
                  </a:txBody>
                  <a:tcPr marL="105915"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0" i="0" u="none" strike="noStrike">
                          <a:solidFill>
                            <a:srgbClr val="000000"/>
                          </a:solidFill>
                          <a:effectLst/>
                          <a:latin typeface="Arial" panose="020B0604020202020204" pitchFamily="34" charset="0"/>
                        </a:rPr>
                        <a:t>2,5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0" i="0" u="none" strike="noStrike">
                          <a:solidFill>
                            <a:srgbClr val="000000"/>
                          </a:solidFill>
                          <a:effectLst/>
                          <a:latin typeface="Arial" panose="020B0604020202020204" pitchFamily="34" charset="0"/>
                        </a:rPr>
                        <a:t>90%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787168809"/>
                  </a:ext>
                </a:extLst>
              </a:tr>
              <a:tr h="150046">
                <a:tc>
                  <a:txBody>
                    <a:bodyPr/>
                    <a:lstStyle/>
                    <a:p>
                      <a:pPr algn="l" fontAlgn="b"/>
                      <a:r>
                        <a:rPr lang="sl-SI" sz="9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900" b="1" i="0" u="none" strike="noStrike">
                          <a:solidFill>
                            <a:srgbClr val="000000"/>
                          </a:solidFill>
                          <a:effectLst/>
                          <a:latin typeface="Arial" panose="020B0604020202020204" pitchFamily="34" charset="0"/>
                        </a:rPr>
                        <a:t>1277,16</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900" b="1" i="0" u="none" strike="noStrike" dirty="0">
                          <a:solidFill>
                            <a:srgbClr val="000000"/>
                          </a:solidFill>
                          <a:effectLst/>
                          <a:latin typeface="Arial" panose="020B0604020202020204" pitchFamily="34" charset="0"/>
                        </a:rPr>
                        <a:t>3308%</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2541979514"/>
                  </a:ext>
                </a:extLst>
              </a:tr>
            </a:tbl>
          </a:graphicData>
        </a:graphic>
      </p:graphicFrame>
    </p:spTree>
    <p:extLst>
      <p:ext uri="{BB962C8B-B14F-4D97-AF65-F5344CB8AC3E}">
        <p14:creationId xmlns:p14="http://schemas.microsoft.com/office/powerpoint/2010/main" val="1394898378"/>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a:t>
            </a:r>
            <a:r>
              <a:rPr lang="en-US" altLang="hu-HU" sz="1400" dirty="0">
                <a:solidFill>
                  <a:srgbClr val="008000"/>
                </a:solidFill>
              </a:rPr>
              <a:t>1008</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686BDC95-90F3-4F82-AC43-4B17F09ADECC}"/>
              </a:ext>
            </a:extLst>
          </p:cNvPr>
          <p:cNvGraphicFramePr>
            <a:graphicFrameLocks noGrp="1"/>
          </p:cNvGraphicFramePr>
          <p:nvPr>
            <p:extLst>
              <p:ext uri="{D42A27DB-BD31-4B8C-83A1-F6EECF244321}">
                <p14:modId xmlns:p14="http://schemas.microsoft.com/office/powerpoint/2010/main" val="943660546"/>
              </p:ext>
            </p:extLst>
          </p:nvPr>
        </p:nvGraphicFramePr>
        <p:xfrm>
          <a:off x="1431236" y="1079492"/>
          <a:ext cx="6393742" cy="5202034"/>
        </p:xfrm>
        <a:graphic>
          <a:graphicData uri="http://schemas.openxmlformats.org/drawingml/2006/table">
            <a:tbl>
              <a:tblPr/>
              <a:tblGrid>
                <a:gridCol w="4721178">
                  <a:extLst>
                    <a:ext uri="{9D8B030D-6E8A-4147-A177-3AD203B41FA5}">
                      <a16:colId xmlns:a16="http://schemas.microsoft.com/office/drawing/2014/main" val="773657467"/>
                    </a:ext>
                  </a:extLst>
                </a:gridCol>
                <a:gridCol w="1234991">
                  <a:extLst>
                    <a:ext uri="{9D8B030D-6E8A-4147-A177-3AD203B41FA5}">
                      <a16:colId xmlns:a16="http://schemas.microsoft.com/office/drawing/2014/main" val="442438752"/>
                    </a:ext>
                  </a:extLst>
                </a:gridCol>
                <a:gridCol w="437573">
                  <a:extLst>
                    <a:ext uri="{9D8B030D-6E8A-4147-A177-3AD203B41FA5}">
                      <a16:colId xmlns:a16="http://schemas.microsoft.com/office/drawing/2014/main" val="568376727"/>
                    </a:ext>
                  </a:extLst>
                </a:gridCol>
              </a:tblGrid>
              <a:tr h="153001">
                <a:tc>
                  <a:txBody>
                    <a:bodyPr/>
                    <a:lstStyle/>
                    <a:p>
                      <a:pPr algn="l" fontAlgn="b"/>
                      <a:r>
                        <a:rPr lang="sl-SI" sz="8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8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8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203834569"/>
                  </a:ext>
                </a:extLst>
              </a:tr>
              <a:tr h="153001">
                <a:tc>
                  <a:txBody>
                    <a:bodyPr/>
                    <a:lstStyle/>
                    <a:p>
                      <a:pPr algn="l" fontAlgn="b"/>
                      <a:r>
                        <a:rPr lang="sl-SI" sz="8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692,54</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82%</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123475532"/>
                  </a:ext>
                </a:extLst>
              </a:tr>
              <a:tr h="153001">
                <a:tc>
                  <a:txBody>
                    <a:bodyPr/>
                    <a:lstStyle/>
                    <a:p>
                      <a:pPr algn="l" fontAlgn="b"/>
                      <a:r>
                        <a:rPr lang="sl-SI" sz="800" b="0" i="0" u="none" strike="noStrike">
                          <a:solidFill>
                            <a:srgbClr val="000000"/>
                          </a:solidFill>
                          <a:effectLst/>
                          <a:latin typeface="Arial" panose="020B0604020202020204" pitchFamily="34" charset="0"/>
                        </a:rPr>
                        <a:t>[PL-PL] Mikulowa AT1 [OPP] / N-1 Mikulowa AT2</a:t>
                      </a:r>
                    </a:p>
                  </a:txBody>
                  <a:tcPr marL="9033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692,54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82%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058095214"/>
                  </a:ext>
                </a:extLst>
              </a:tr>
              <a:tr h="153001">
                <a:tc>
                  <a:txBody>
                    <a:bodyPr/>
                    <a:lstStyle/>
                    <a:p>
                      <a:pPr algn="l" fontAlgn="b"/>
                      <a:r>
                        <a:rPr lang="sl-SI" sz="8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529,21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79%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021292379"/>
                  </a:ext>
                </a:extLst>
              </a:tr>
              <a:tr h="153001">
                <a:tc>
                  <a:txBody>
                    <a:bodyPr/>
                    <a:lstStyle/>
                    <a:p>
                      <a:pPr algn="l" fontAlgn="b"/>
                      <a:r>
                        <a:rPr lang="sl-SI" sz="800" b="0" i="0" u="none" strike="noStrike">
                          <a:solidFill>
                            <a:srgbClr val="000000"/>
                          </a:solidFill>
                          <a:effectLst/>
                          <a:latin typeface="Arial" panose="020B0604020202020204" pitchFamily="34" charset="0"/>
                        </a:rPr>
                        <a:t>[PL-PL] Mikulowa AT1 [OPP] / N-1 Mikulowa AT2</a:t>
                      </a:r>
                    </a:p>
                  </a:txBody>
                  <a:tcPr marL="9033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529,21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79%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821201363"/>
                  </a:ext>
                </a:extLst>
              </a:tr>
              <a:tr h="153001">
                <a:tc>
                  <a:txBody>
                    <a:bodyPr/>
                    <a:lstStyle/>
                    <a:p>
                      <a:pPr algn="l" fontAlgn="b"/>
                      <a:r>
                        <a:rPr lang="sl-SI" sz="8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453,07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74%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63189589"/>
                  </a:ext>
                </a:extLst>
              </a:tr>
              <a:tr h="153001">
                <a:tc>
                  <a:txBody>
                    <a:bodyPr/>
                    <a:lstStyle/>
                    <a:p>
                      <a:pPr algn="l" fontAlgn="b"/>
                      <a:r>
                        <a:rPr lang="sl-SI" sz="800" b="0" i="0" u="none" strike="noStrike">
                          <a:solidFill>
                            <a:srgbClr val="000000"/>
                          </a:solidFill>
                          <a:effectLst/>
                          <a:latin typeface="Arial" panose="020B0604020202020204" pitchFamily="34" charset="0"/>
                        </a:rPr>
                        <a:t>[PL-PL] Mikulowa AT1 [OPP] / N-1 Mikulowa AT2</a:t>
                      </a:r>
                    </a:p>
                  </a:txBody>
                  <a:tcPr marL="9033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453,07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74%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500008646"/>
                  </a:ext>
                </a:extLst>
              </a:tr>
              <a:tr h="153001">
                <a:tc>
                  <a:txBody>
                    <a:bodyPr/>
                    <a:lstStyle/>
                    <a:p>
                      <a:pPr algn="l" fontAlgn="b"/>
                      <a:r>
                        <a:rPr lang="sl-SI" sz="8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373,45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79%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69878957"/>
                  </a:ext>
                </a:extLst>
              </a:tr>
              <a:tr h="153001">
                <a:tc>
                  <a:txBody>
                    <a:bodyPr/>
                    <a:lstStyle/>
                    <a:p>
                      <a:pPr algn="l" fontAlgn="b"/>
                      <a:r>
                        <a:rPr lang="sl-SI" sz="800" b="0" i="0" u="none" strike="noStrike">
                          <a:solidFill>
                            <a:srgbClr val="000000"/>
                          </a:solidFill>
                          <a:effectLst/>
                          <a:latin typeface="Arial" panose="020B0604020202020204" pitchFamily="34" charset="0"/>
                        </a:rPr>
                        <a:t>[PL-PL] Mikulowa AT1 [OPP] / N-1 Mikulowa AT2</a:t>
                      </a:r>
                    </a:p>
                  </a:txBody>
                  <a:tcPr marL="9033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373,45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79%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227044637"/>
                  </a:ext>
                </a:extLst>
              </a:tr>
              <a:tr h="153001">
                <a:tc>
                  <a:txBody>
                    <a:bodyPr/>
                    <a:lstStyle/>
                    <a:p>
                      <a:pPr algn="l" fontAlgn="b"/>
                      <a:r>
                        <a:rPr lang="sl-SI" sz="8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386,96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83%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599975577"/>
                  </a:ext>
                </a:extLst>
              </a:tr>
              <a:tr h="153001">
                <a:tc>
                  <a:txBody>
                    <a:bodyPr/>
                    <a:lstStyle/>
                    <a:p>
                      <a:pPr algn="l" fontAlgn="b"/>
                      <a:r>
                        <a:rPr lang="sl-SI" sz="800" b="0" i="0" u="none" strike="noStrike">
                          <a:solidFill>
                            <a:srgbClr val="000000"/>
                          </a:solidFill>
                          <a:effectLst/>
                          <a:latin typeface="Arial" panose="020B0604020202020204" pitchFamily="34" charset="0"/>
                        </a:rPr>
                        <a:t>[PL-PL] Mikulowa AT1 [OPP] / N-1 Mikulowa AT2</a:t>
                      </a:r>
                    </a:p>
                  </a:txBody>
                  <a:tcPr marL="9033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386,96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83%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076916646"/>
                  </a:ext>
                </a:extLst>
              </a:tr>
              <a:tr h="153001">
                <a:tc>
                  <a:txBody>
                    <a:bodyPr/>
                    <a:lstStyle/>
                    <a:p>
                      <a:pPr algn="l" fontAlgn="b"/>
                      <a:r>
                        <a:rPr lang="sl-SI" sz="8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488,65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541919432"/>
                  </a:ext>
                </a:extLst>
              </a:tr>
              <a:tr h="153001">
                <a:tc>
                  <a:txBody>
                    <a:bodyPr/>
                    <a:lstStyle/>
                    <a:p>
                      <a:pPr algn="l" fontAlgn="b"/>
                      <a:r>
                        <a:rPr lang="sl-SI" sz="800" b="0" i="0" u="none" strike="noStrike">
                          <a:solidFill>
                            <a:srgbClr val="000000"/>
                          </a:solidFill>
                          <a:effectLst/>
                          <a:latin typeface="Arial" panose="020B0604020202020204" pitchFamily="34" charset="0"/>
                        </a:rPr>
                        <a:t>[PL-PL] Mikulowa AT1 [OPP] / N-1 Mikulowa AT2</a:t>
                      </a:r>
                    </a:p>
                  </a:txBody>
                  <a:tcPr marL="9033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488,65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82%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044117834"/>
                  </a:ext>
                </a:extLst>
              </a:tr>
              <a:tr h="153001">
                <a:tc>
                  <a:txBody>
                    <a:bodyPr/>
                    <a:lstStyle/>
                    <a:p>
                      <a:pPr algn="l" fontAlgn="b"/>
                      <a:r>
                        <a:rPr lang="sl-SI" sz="800" b="0" i="0" u="none" strike="noStrike">
                          <a:solidFill>
                            <a:srgbClr val="000000"/>
                          </a:solidFill>
                          <a:effectLst/>
                          <a:latin typeface="Arial" panose="020B0604020202020204" pitchFamily="34" charset="0"/>
                        </a:rPr>
                        <a:t>[BE-FR] Avelgem - Avelin 80 [OPP] [FR] / N-1 Achene - Lonny 380.19</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4,05</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42%</a:t>
                      </a:r>
                    </a:p>
                  </a:txBody>
                  <a:tcPr marL="0" marR="0" marT="0" marB="0" anchor="b">
                    <a:lnL>
                      <a:noFill/>
                    </a:lnL>
                    <a:lnR>
                      <a:noFill/>
                    </a:lnR>
                    <a:lnT>
                      <a:noFill/>
                    </a:lnT>
                    <a:lnB>
                      <a:noFill/>
                    </a:lnB>
                  </a:tcPr>
                </a:tc>
                <a:extLst>
                  <a:ext uri="{0D108BD9-81ED-4DB2-BD59-A6C34878D82A}">
                    <a16:rowId xmlns:a16="http://schemas.microsoft.com/office/drawing/2014/main" val="2174459009"/>
                  </a:ext>
                </a:extLst>
              </a:tr>
              <a:tr h="153001">
                <a:tc>
                  <a:txBody>
                    <a:bodyPr/>
                    <a:lstStyle/>
                    <a:p>
                      <a:pPr algn="l" fontAlgn="b"/>
                      <a:r>
                        <a:rPr lang="sl-SI" sz="8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5,46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296%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483176259"/>
                  </a:ext>
                </a:extLst>
              </a:tr>
              <a:tr h="153001">
                <a:tc>
                  <a:txBody>
                    <a:bodyPr/>
                    <a:lstStyle/>
                    <a:p>
                      <a:pPr algn="l" fontAlgn="b"/>
                      <a:r>
                        <a:rPr lang="sl-SI" sz="800" b="0" i="0" u="none" strike="noStrike">
                          <a:solidFill>
                            <a:srgbClr val="000000"/>
                          </a:solidFill>
                          <a:effectLst/>
                          <a:latin typeface="Arial" panose="020B0604020202020204" pitchFamily="34" charset="0"/>
                        </a:rPr>
                        <a:t>[AT-AT] Westtirol 1 - Westtirol 2 WTRHU41 [DIR] / N-1 Buers - Westtirol ws (421)</a:t>
                      </a:r>
                    </a:p>
                  </a:txBody>
                  <a:tcPr marL="9033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1,64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87%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899076449"/>
                  </a:ext>
                </a:extLst>
              </a:tr>
              <a:tr h="153001">
                <a:tc>
                  <a:txBody>
                    <a:bodyPr/>
                    <a:lstStyle/>
                    <a:p>
                      <a:pPr algn="l" fontAlgn="b"/>
                      <a:r>
                        <a:rPr lang="sl-SI" sz="800" b="0" i="0" u="none" strike="noStrike">
                          <a:solidFill>
                            <a:srgbClr val="000000"/>
                          </a:solidFill>
                          <a:effectLst/>
                          <a:latin typeface="Arial" panose="020B0604020202020204" pitchFamily="34" charset="0"/>
                        </a:rPr>
                        <a:t>[AT-CZ] Duernrohr 1 - Slavetice 437 [OPP] [AT] / N-1 Slavetice - Durnrohr 2</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0,2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66%</a:t>
                      </a:r>
                    </a:p>
                  </a:txBody>
                  <a:tcPr marL="0" marR="0" marT="0" marB="0" anchor="b">
                    <a:lnL>
                      <a:noFill/>
                    </a:lnL>
                    <a:lnR>
                      <a:noFill/>
                    </a:lnR>
                    <a:lnT>
                      <a:noFill/>
                    </a:lnT>
                    <a:lnB>
                      <a:noFill/>
                    </a:lnB>
                  </a:tcPr>
                </a:tc>
                <a:extLst>
                  <a:ext uri="{0D108BD9-81ED-4DB2-BD59-A6C34878D82A}">
                    <a16:rowId xmlns:a16="http://schemas.microsoft.com/office/drawing/2014/main" val="3029464014"/>
                  </a:ext>
                </a:extLst>
              </a:tr>
              <a:tr h="153001">
                <a:tc>
                  <a:txBody>
                    <a:bodyPr/>
                    <a:lstStyle/>
                    <a:p>
                      <a:pPr algn="l" fontAlgn="b"/>
                      <a:r>
                        <a:rPr lang="sl-SI" sz="800" b="0" i="0" u="none" strike="noStrike">
                          <a:solidFill>
                            <a:srgbClr val="000000"/>
                          </a:solidFill>
                          <a:effectLst/>
                          <a:latin typeface="Arial" panose="020B0604020202020204" pitchFamily="34" charset="0"/>
                        </a:rPr>
                        <a:t>[FR-D7] Vigy - Ensdorf  VIGY2 S [DIR] [D7] / N-1 Ensdorf - Vigy VIGY1 N</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4,6</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1848100221"/>
                  </a:ext>
                </a:extLst>
              </a:tr>
              <a:tr h="153001">
                <a:tc>
                  <a:txBody>
                    <a:bodyPr/>
                    <a:lstStyle/>
                    <a:p>
                      <a:pPr algn="l" fontAlgn="b"/>
                      <a:r>
                        <a:rPr lang="en-US" sz="800" b="0" i="0" u="none" strike="noStrike">
                          <a:solidFill>
                            <a:srgbClr val="000000"/>
                          </a:solidFill>
                          <a:effectLst/>
                          <a:latin typeface="Arial" panose="020B0604020202020204" pitchFamily="34" charset="0"/>
                        </a:rPr>
                        <a:t>[BE-BE] PST Van Eyck 1 [OPP] / N-1 ALEGRO DC</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0,27</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33%</a:t>
                      </a:r>
                    </a:p>
                  </a:txBody>
                  <a:tcPr marL="0" marR="0" marT="0" marB="0" anchor="b">
                    <a:lnL>
                      <a:noFill/>
                    </a:lnL>
                    <a:lnR>
                      <a:noFill/>
                    </a:lnR>
                    <a:lnT>
                      <a:noFill/>
                    </a:lnT>
                    <a:lnB>
                      <a:noFill/>
                    </a:lnB>
                  </a:tcPr>
                </a:tc>
                <a:extLst>
                  <a:ext uri="{0D108BD9-81ED-4DB2-BD59-A6C34878D82A}">
                    <a16:rowId xmlns:a16="http://schemas.microsoft.com/office/drawing/2014/main" val="875568546"/>
                  </a:ext>
                </a:extLst>
              </a:tr>
              <a:tr h="153001">
                <a:tc>
                  <a:txBody>
                    <a:bodyPr/>
                    <a:lstStyle/>
                    <a:p>
                      <a:pPr algn="l" fontAlgn="b"/>
                      <a:r>
                        <a:rPr lang="sl-SI" sz="800" b="0" i="0" u="none" strike="noStrike">
                          <a:solidFill>
                            <a:srgbClr val="000000"/>
                          </a:solidFill>
                          <a:effectLst/>
                          <a:latin typeface="Arial" panose="020B0604020202020204" pitchFamily="34" charset="0"/>
                        </a:rPr>
                        <a:t>[BE-FR] Avelgem - Avelin 80 [OPP] [FR] / N-1 Achene - Lonny 380.19</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5,46</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3698021269"/>
                  </a:ext>
                </a:extLst>
              </a:tr>
              <a:tr h="153001">
                <a:tc>
                  <a:txBody>
                    <a:bodyPr/>
                    <a:lstStyle/>
                    <a:p>
                      <a:pPr algn="l" fontAlgn="b"/>
                      <a:r>
                        <a:rPr lang="sl-SI" sz="800" b="0" i="0" u="none" strike="noStrike">
                          <a:solidFill>
                            <a:srgbClr val="000000"/>
                          </a:solidFill>
                          <a:effectLst/>
                          <a:latin typeface="Arial" panose="020B0604020202020204" pitchFamily="34" charset="0"/>
                        </a:rPr>
                        <a:t>[CZ-PL] Wielopole - Nosovice [DIR] [PL] / N-1 Albrechtice - Nosovice</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65%</a:t>
                      </a:r>
                    </a:p>
                  </a:txBody>
                  <a:tcPr marL="0" marR="0" marT="0" marB="0" anchor="b">
                    <a:lnL>
                      <a:noFill/>
                    </a:lnL>
                    <a:lnR>
                      <a:noFill/>
                    </a:lnR>
                    <a:lnT>
                      <a:noFill/>
                    </a:lnT>
                    <a:lnB>
                      <a:noFill/>
                    </a:lnB>
                  </a:tcPr>
                </a:tc>
                <a:extLst>
                  <a:ext uri="{0D108BD9-81ED-4DB2-BD59-A6C34878D82A}">
                    <a16:rowId xmlns:a16="http://schemas.microsoft.com/office/drawing/2014/main" val="165903858"/>
                  </a:ext>
                </a:extLst>
              </a:tr>
              <a:tr h="153001">
                <a:tc>
                  <a:txBody>
                    <a:bodyPr/>
                    <a:lstStyle/>
                    <a:p>
                      <a:pPr algn="l" fontAlgn="b"/>
                      <a:r>
                        <a:rPr lang="sl-SI" sz="8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6,19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411%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239483447"/>
                  </a:ext>
                </a:extLst>
              </a:tr>
              <a:tr h="153001">
                <a:tc>
                  <a:txBody>
                    <a:bodyPr/>
                    <a:lstStyle/>
                    <a:p>
                      <a:pPr algn="l" fontAlgn="b"/>
                      <a:r>
                        <a:rPr lang="sl-SI" sz="800" b="0" i="0" u="none" strike="noStrike">
                          <a:solidFill>
                            <a:srgbClr val="000000"/>
                          </a:solidFill>
                          <a:effectLst/>
                          <a:latin typeface="Arial" panose="020B0604020202020204" pitchFamily="34" charset="0"/>
                        </a:rPr>
                        <a:t>[AT-CZ] Duernrohr 1 - Slavetice 437 [OPP] [AT] / N-1 Slavetice - Durnrohr 2</a:t>
                      </a:r>
                    </a:p>
                  </a:txBody>
                  <a:tcPr marL="9033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0,4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59%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66812027"/>
                  </a:ext>
                </a:extLst>
              </a:tr>
              <a:tr h="153001">
                <a:tc>
                  <a:txBody>
                    <a:bodyPr/>
                    <a:lstStyle/>
                    <a:p>
                      <a:pPr algn="l" fontAlgn="b"/>
                      <a:r>
                        <a:rPr lang="sl-SI" sz="800" b="0" i="0" u="none" strike="noStrike">
                          <a:solidFill>
                            <a:srgbClr val="000000"/>
                          </a:solidFill>
                          <a:effectLst/>
                          <a:latin typeface="Arial" panose="020B0604020202020204" pitchFamily="34" charset="0"/>
                        </a:rPr>
                        <a:t>[AT-D2] St. Peter 2 - Pleinting 258 [OPP] [AT] / N-1 Pleinting - Pirach 257</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2,01</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59%</a:t>
                      </a:r>
                    </a:p>
                  </a:txBody>
                  <a:tcPr marL="0" marR="0" marT="0" marB="0" anchor="b">
                    <a:lnL>
                      <a:noFill/>
                    </a:lnL>
                    <a:lnR>
                      <a:noFill/>
                    </a:lnR>
                    <a:lnT>
                      <a:noFill/>
                    </a:lnT>
                    <a:lnB>
                      <a:noFill/>
                    </a:lnB>
                  </a:tcPr>
                </a:tc>
                <a:extLst>
                  <a:ext uri="{0D108BD9-81ED-4DB2-BD59-A6C34878D82A}">
                    <a16:rowId xmlns:a16="http://schemas.microsoft.com/office/drawing/2014/main" val="1159936548"/>
                  </a:ext>
                </a:extLst>
              </a:tr>
              <a:tr h="153001">
                <a:tc>
                  <a:txBody>
                    <a:bodyPr/>
                    <a:lstStyle/>
                    <a:p>
                      <a:pPr algn="l" fontAlgn="b"/>
                      <a:r>
                        <a:rPr lang="sl-SI" sz="800" b="0" i="0" u="none" strike="noStrike">
                          <a:solidFill>
                            <a:srgbClr val="000000"/>
                          </a:solidFill>
                          <a:effectLst/>
                          <a:latin typeface="Arial" panose="020B0604020202020204" pitchFamily="34" charset="0"/>
                        </a:rPr>
                        <a:t>[D7-FR] Ensdorf - Vigy VIGY2 S [OPP] [FR] / N-1 Ensdorf - Vigy VIGY1 N</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6,19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a:t>
                      </a:r>
                    </a:p>
                  </a:txBody>
                  <a:tcPr marL="0" marR="0" marT="0" marB="0" anchor="b">
                    <a:lnL>
                      <a:noFill/>
                    </a:lnL>
                    <a:lnR>
                      <a:noFill/>
                    </a:lnR>
                    <a:lnT>
                      <a:noFill/>
                    </a:lnT>
                    <a:lnB>
                      <a:noFill/>
                    </a:lnB>
                  </a:tcPr>
                </a:tc>
                <a:extLst>
                  <a:ext uri="{0D108BD9-81ED-4DB2-BD59-A6C34878D82A}">
                    <a16:rowId xmlns:a16="http://schemas.microsoft.com/office/drawing/2014/main" val="3936646440"/>
                  </a:ext>
                </a:extLst>
              </a:tr>
              <a:tr h="153001">
                <a:tc>
                  <a:txBody>
                    <a:bodyPr/>
                    <a:lstStyle/>
                    <a:p>
                      <a:pPr algn="l" fontAlgn="b"/>
                      <a:r>
                        <a:rPr lang="sl-SI" sz="800" b="0" i="0" u="none" strike="noStrike">
                          <a:solidFill>
                            <a:srgbClr val="000000"/>
                          </a:solidFill>
                          <a:effectLst/>
                          <a:latin typeface="Arial" panose="020B0604020202020204" pitchFamily="34" charset="0"/>
                        </a:rPr>
                        <a:t>[SI-AT] 220 kV Podlog - Obersielach [OPP] [SI] / N-1 Maribor-Kainachtal 1</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0,21</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46%</a:t>
                      </a:r>
                    </a:p>
                  </a:txBody>
                  <a:tcPr marL="0" marR="0" marT="0" marB="0" anchor="b">
                    <a:lnL>
                      <a:noFill/>
                    </a:lnL>
                    <a:lnR>
                      <a:noFill/>
                    </a:lnR>
                    <a:lnT>
                      <a:noFill/>
                    </a:lnT>
                    <a:lnB>
                      <a:noFill/>
                    </a:lnB>
                  </a:tcPr>
                </a:tc>
                <a:extLst>
                  <a:ext uri="{0D108BD9-81ED-4DB2-BD59-A6C34878D82A}">
                    <a16:rowId xmlns:a16="http://schemas.microsoft.com/office/drawing/2014/main" val="3294117780"/>
                  </a:ext>
                </a:extLst>
              </a:tr>
              <a:tr h="153001">
                <a:tc>
                  <a:txBody>
                    <a:bodyPr/>
                    <a:lstStyle/>
                    <a:p>
                      <a:pPr algn="l" fontAlgn="b"/>
                      <a:r>
                        <a:rPr lang="sl-SI" sz="800" b="0" i="0" u="none" strike="noStrike">
                          <a:solidFill>
                            <a:srgbClr val="000000"/>
                          </a:solidFill>
                          <a:effectLst/>
                          <a:latin typeface="Arial" panose="020B0604020202020204" pitchFamily="34" charset="0"/>
                        </a:rPr>
                        <a:t>[BE-FR] Avelgem - Avelin 80 [OPP] [FR] / N-1 Achene - Lonny 380.19</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3920494672"/>
                  </a:ext>
                </a:extLst>
              </a:tr>
              <a:tr h="153001">
                <a:tc>
                  <a:txBody>
                    <a:bodyPr/>
                    <a:lstStyle/>
                    <a:p>
                      <a:pPr algn="l" fontAlgn="b"/>
                      <a:r>
                        <a:rPr lang="sl-SI" sz="800" b="0" i="0" u="none" strike="noStrike">
                          <a:solidFill>
                            <a:srgbClr val="000000"/>
                          </a:solidFill>
                          <a:effectLst/>
                          <a:latin typeface="Arial" panose="020B0604020202020204" pitchFamily="34" charset="0"/>
                        </a:rPr>
                        <a:t>[HU-HU] Gonyu - Gyor [DIR] / N-1 Gabcikovo - Gyor</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0,34</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65%</a:t>
                      </a:r>
                    </a:p>
                  </a:txBody>
                  <a:tcPr marL="0" marR="0" marT="0" marB="0" anchor="b">
                    <a:lnL>
                      <a:noFill/>
                    </a:lnL>
                    <a:lnR>
                      <a:noFill/>
                    </a:lnR>
                    <a:lnT>
                      <a:noFill/>
                    </a:lnT>
                    <a:lnB>
                      <a:noFill/>
                    </a:lnB>
                  </a:tcPr>
                </a:tc>
                <a:extLst>
                  <a:ext uri="{0D108BD9-81ED-4DB2-BD59-A6C34878D82A}">
                    <a16:rowId xmlns:a16="http://schemas.microsoft.com/office/drawing/2014/main" val="1527994036"/>
                  </a:ext>
                </a:extLst>
              </a:tr>
              <a:tr h="153001">
                <a:tc>
                  <a:txBody>
                    <a:bodyPr/>
                    <a:lstStyle/>
                    <a:p>
                      <a:pPr algn="l" fontAlgn="b"/>
                      <a:r>
                        <a:rPr lang="sl-SI" sz="800" b="0" i="0" u="none" strike="noStrike">
                          <a:solidFill>
                            <a:srgbClr val="000000"/>
                          </a:solidFill>
                          <a:effectLst/>
                          <a:latin typeface="Arial" panose="020B0604020202020204" pitchFamily="34" charset="0"/>
                        </a:rPr>
                        <a:t>[CZ-PL] Wielopole - Nosovice [DIR] [PL] / N-1 Albrechtice - Nosovice</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2,28</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65%</a:t>
                      </a:r>
                    </a:p>
                  </a:txBody>
                  <a:tcPr marL="0" marR="0" marT="0" marB="0" anchor="b">
                    <a:lnL>
                      <a:noFill/>
                    </a:lnL>
                    <a:lnR>
                      <a:noFill/>
                    </a:lnR>
                    <a:lnT>
                      <a:noFill/>
                    </a:lnT>
                    <a:lnB>
                      <a:noFill/>
                    </a:lnB>
                  </a:tcPr>
                </a:tc>
                <a:extLst>
                  <a:ext uri="{0D108BD9-81ED-4DB2-BD59-A6C34878D82A}">
                    <a16:rowId xmlns:a16="http://schemas.microsoft.com/office/drawing/2014/main" val="2367337670"/>
                  </a:ext>
                </a:extLst>
              </a:tr>
              <a:tr h="153001">
                <a:tc>
                  <a:txBody>
                    <a:bodyPr/>
                    <a:lstStyle/>
                    <a:p>
                      <a:pPr algn="l" fontAlgn="b"/>
                      <a:r>
                        <a:rPr lang="sl-SI" sz="800" b="0" i="0" u="none" strike="noStrike">
                          <a:solidFill>
                            <a:srgbClr val="000000"/>
                          </a:solidFill>
                          <a:effectLst/>
                          <a:latin typeface="Arial" panose="020B0604020202020204" pitchFamily="34" charset="0"/>
                        </a:rPr>
                        <a:t>[SK-UA] V.Kapusany - Mukachevo (WPS) [DIR] [SK] / N-1 R.Sobota - Sajoivanka</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0,02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90%</a:t>
                      </a:r>
                    </a:p>
                  </a:txBody>
                  <a:tcPr marL="0" marR="0" marT="0" marB="0" anchor="b">
                    <a:lnL>
                      <a:noFill/>
                    </a:lnL>
                    <a:lnR>
                      <a:noFill/>
                    </a:lnR>
                    <a:lnT>
                      <a:noFill/>
                    </a:lnT>
                    <a:lnB>
                      <a:noFill/>
                    </a:lnB>
                  </a:tcPr>
                </a:tc>
                <a:extLst>
                  <a:ext uri="{0D108BD9-81ED-4DB2-BD59-A6C34878D82A}">
                    <a16:rowId xmlns:a16="http://schemas.microsoft.com/office/drawing/2014/main" val="4156064502"/>
                  </a:ext>
                </a:extLst>
              </a:tr>
              <a:tr h="153001">
                <a:tc>
                  <a:txBody>
                    <a:bodyPr/>
                    <a:lstStyle/>
                    <a:p>
                      <a:pPr algn="l" fontAlgn="b"/>
                      <a:r>
                        <a:rPr lang="sl-SI" sz="8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242,1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170%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081740774"/>
                  </a:ext>
                </a:extLst>
              </a:tr>
              <a:tr h="153001">
                <a:tc>
                  <a:txBody>
                    <a:bodyPr/>
                    <a:lstStyle/>
                    <a:p>
                      <a:pPr algn="l" fontAlgn="b"/>
                      <a:r>
                        <a:rPr lang="sl-SI" sz="800" b="0" i="0" u="none" strike="noStrike">
                          <a:solidFill>
                            <a:srgbClr val="000000"/>
                          </a:solidFill>
                          <a:effectLst/>
                          <a:latin typeface="Arial" panose="020B0604020202020204" pitchFamily="34" charset="0"/>
                        </a:rPr>
                        <a:t>[PL-PL] Mikulowa AT1 [OPP] / N-1 Mikulowa AT2</a:t>
                      </a:r>
                    </a:p>
                  </a:txBody>
                  <a:tcPr marL="9033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242,1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78%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745573067"/>
                  </a:ext>
                </a:extLst>
              </a:tr>
              <a:tr h="153001">
                <a:tc>
                  <a:txBody>
                    <a:bodyPr/>
                    <a:lstStyle/>
                    <a:p>
                      <a:pPr algn="l" fontAlgn="b"/>
                      <a:r>
                        <a:rPr lang="sl-SI" sz="800" b="0" i="0" u="none" strike="noStrike">
                          <a:solidFill>
                            <a:srgbClr val="000000"/>
                          </a:solidFill>
                          <a:effectLst/>
                          <a:latin typeface="Arial" panose="020B0604020202020204" pitchFamily="34" charset="0"/>
                        </a:rPr>
                        <a:t>[NL-D7] Maasbracht - Siersdorf  SELFK SW [OPP] [D7] / N-1 Diemen-Lelystad 380 Z</a:t>
                      </a:r>
                    </a:p>
                  </a:txBody>
                  <a:tcPr marL="90339"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0" i="0" u="none" strike="noStrike">
                          <a:solidFill>
                            <a:srgbClr val="000000"/>
                          </a:solidFill>
                          <a:effectLst/>
                          <a:latin typeface="Arial" panose="020B0604020202020204" pitchFamily="34" charset="0"/>
                        </a:rPr>
                        <a:t>0,59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0" i="0" u="none" strike="noStrike">
                          <a:solidFill>
                            <a:srgbClr val="000000"/>
                          </a:solidFill>
                          <a:effectLst/>
                          <a:latin typeface="Arial" panose="020B0604020202020204" pitchFamily="34" charset="0"/>
                        </a:rPr>
                        <a:t>92%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346015978"/>
                  </a:ext>
                </a:extLst>
              </a:tr>
              <a:tr h="153001">
                <a:tc>
                  <a:txBody>
                    <a:bodyPr/>
                    <a:lstStyle/>
                    <a:p>
                      <a:pPr algn="l" fontAlgn="b"/>
                      <a:r>
                        <a:rPr lang="sl-SI" sz="8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800" b="1" i="0" u="none" strike="noStrike">
                          <a:solidFill>
                            <a:srgbClr val="000000"/>
                          </a:solidFill>
                          <a:effectLst/>
                          <a:latin typeface="Arial" panose="020B0604020202020204" pitchFamily="34" charset="0"/>
                        </a:rPr>
                        <a:t>692,54</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800" b="1" i="0" u="none" strike="noStrike" dirty="0">
                          <a:solidFill>
                            <a:srgbClr val="000000"/>
                          </a:solidFill>
                          <a:effectLst/>
                          <a:latin typeface="Arial" panose="020B0604020202020204" pitchFamily="34" charset="0"/>
                        </a:rPr>
                        <a:t>1397%</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4249952943"/>
                  </a:ext>
                </a:extLst>
              </a:tr>
            </a:tbl>
          </a:graphicData>
        </a:graphic>
      </p:graphicFrame>
    </p:spTree>
    <p:extLst>
      <p:ext uri="{BB962C8B-B14F-4D97-AF65-F5344CB8AC3E}">
        <p14:creationId xmlns:p14="http://schemas.microsoft.com/office/powerpoint/2010/main" val="4234454592"/>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a:t>
            </a:r>
            <a:r>
              <a:rPr lang="en-US" altLang="hu-HU" sz="1400" dirty="0">
                <a:solidFill>
                  <a:srgbClr val="008000"/>
                </a:solidFill>
              </a:rPr>
              <a:t>1013 (part </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52B1F3D5-CBAA-49FF-BA8F-456E518515B3}"/>
              </a:ext>
            </a:extLst>
          </p:cNvPr>
          <p:cNvGraphicFramePr>
            <a:graphicFrameLocks noGrp="1"/>
          </p:cNvGraphicFramePr>
          <p:nvPr/>
        </p:nvGraphicFramePr>
        <p:xfrm>
          <a:off x="1261046" y="1079499"/>
          <a:ext cx="7556945" cy="4351340"/>
        </p:xfrm>
        <a:graphic>
          <a:graphicData uri="http://schemas.openxmlformats.org/drawingml/2006/table">
            <a:tbl>
              <a:tblPr/>
              <a:tblGrid>
                <a:gridCol w="5787262">
                  <a:extLst>
                    <a:ext uri="{9D8B030D-6E8A-4147-A177-3AD203B41FA5}">
                      <a16:colId xmlns:a16="http://schemas.microsoft.com/office/drawing/2014/main" val="1701812465"/>
                    </a:ext>
                  </a:extLst>
                </a:gridCol>
                <a:gridCol w="1306703">
                  <a:extLst>
                    <a:ext uri="{9D8B030D-6E8A-4147-A177-3AD203B41FA5}">
                      <a16:colId xmlns:a16="http://schemas.microsoft.com/office/drawing/2014/main" val="304802242"/>
                    </a:ext>
                  </a:extLst>
                </a:gridCol>
                <a:gridCol w="462980">
                  <a:extLst>
                    <a:ext uri="{9D8B030D-6E8A-4147-A177-3AD203B41FA5}">
                      <a16:colId xmlns:a16="http://schemas.microsoft.com/office/drawing/2014/main" val="197484410"/>
                    </a:ext>
                  </a:extLst>
                </a:gridCol>
              </a:tblGrid>
              <a:tr h="155405">
                <a:tc>
                  <a:txBody>
                    <a:bodyPr/>
                    <a:lstStyle/>
                    <a:p>
                      <a:pPr algn="l" fontAlgn="b"/>
                      <a:r>
                        <a:rPr lang="sl-SI" sz="10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10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10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358185789"/>
                  </a:ext>
                </a:extLst>
              </a:tr>
              <a:tr h="155405">
                <a:tc>
                  <a:txBody>
                    <a:bodyPr/>
                    <a:lstStyle/>
                    <a:p>
                      <a:pPr algn="l" fontAlgn="b"/>
                      <a:r>
                        <a:rPr lang="sl-SI" sz="10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357,42</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240%</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926140705"/>
                  </a:ext>
                </a:extLst>
              </a:tr>
              <a:tr h="155405">
                <a:tc>
                  <a:txBody>
                    <a:bodyPr/>
                    <a:lstStyle/>
                    <a:p>
                      <a:pPr algn="l" fontAlgn="b"/>
                      <a:r>
                        <a:rPr lang="de-DE" sz="1000" b="0" i="0" u="none" strike="noStrike">
                          <a:solidFill>
                            <a:srgbClr val="000000"/>
                          </a:solidFill>
                          <a:effectLst/>
                          <a:latin typeface="Arial" panose="020B0604020202020204" pitchFamily="34" charset="0"/>
                        </a:rPr>
                        <a:t>[D7-D7] Y Paffendorf - Oberzier  SECHTM S [DIR] / N-1 Sechtem - Paffendorf - Oberzier SECHTM N</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10,37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74%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966875751"/>
                  </a:ext>
                </a:extLst>
              </a:tr>
              <a:tr h="155405">
                <a:tc>
                  <a:txBody>
                    <a:bodyPr/>
                    <a:lstStyle/>
                    <a:p>
                      <a:pPr algn="l" fontAlgn="b"/>
                      <a:r>
                        <a:rPr lang="sl-SI" sz="1000" b="0" i="0" u="none" strike="noStrike">
                          <a:solidFill>
                            <a:srgbClr val="000000"/>
                          </a:solidFill>
                          <a:effectLst/>
                          <a:latin typeface="Arial" panose="020B0604020202020204" pitchFamily="34" charset="0"/>
                        </a:rPr>
                        <a:t>[BE-BE] PST Zandvliet 2 [DIR] / N-1 PST Zandvliet 1</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2,98</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66%</a:t>
                      </a:r>
                    </a:p>
                  </a:txBody>
                  <a:tcPr marL="0" marR="0" marT="0" marB="0" anchor="b">
                    <a:lnL>
                      <a:noFill/>
                    </a:lnL>
                    <a:lnR>
                      <a:noFill/>
                    </a:lnR>
                    <a:lnT>
                      <a:noFill/>
                    </a:lnT>
                    <a:lnB>
                      <a:noFill/>
                    </a:lnB>
                  </a:tcPr>
                </a:tc>
                <a:extLst>
                  <a:ext uri="{0D108BD9-81ED-4DB2-BD59-A6C34878D82A}">
                    <a16:rowId xmlns:a16="http://schemas.microsoft.com/office/drawing/2014/main" val="4108699333"/>
                  </a:ext>
                </a:extLst>
              </a:tr>
              <a:tr h="155405">
                <a:tc>
                  <a:txBody>
                    <a:bodyPr/>
                    <a:lstStyle/>
                    <a:p>
                      <a:pPr algn="l" fontAlgn="b"/>
                      <a:r>
                        <a:rPr lang="sl-SI" sz="1000" b="0" i="0" u="none" strike="noStrike">
                          <a:solidFill>
                            <a:srgbClr val="000000"/>
                          </a:solidFill>
                          <a:effectLst/>
                          <a:latin typeface="Arial" panose="020B0604020202020204" pitchFamily="34" charset="0"/>
                        </a:rPr>
                        <a:t>[CZ-SK] Nosovice - Varin [DIR] [CZ] / N-1 Prosenice - Nosovice</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357,42</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69%</a:t>
                      </a:r>
                    </a:p>
                  </a:txBody>
                  <a:tcPr marL="0" marR="0" marT="0" marB="0" anchor="b">
                    <a:lnL>
                      <a:noFill/>
                    </a:lnL>
                    <a:lnR>
                      <a:noFill/>
                    </a:lnR>
                    <a:lnT>
                      <a:noFill/>
                    </a:lnT>
                    <a:lnB>
                      <a:noFill/>
                    </a:lnB>
                  </a:tcPr>
                </a:tc>
                <a:extLst>
                  <a:ext uri="{0D108BD9-81ED-4DB2-BD59-A6C34878D82A}">
                    <a16:rowId xmlns:a16="http://schemas.microsoft.com/office/drawing/2014/main" val="1625604402"/>
                  </a:ext>
                </a:extLst>
              </a:tr>
              <a:tr h="155405">
                <a:tc>
                  <a:txBody>
                    <a:bodyPr/>
                    <a:lstStyle/>
                    <a:p>
                      <a:pPr algn="l" fontAlgn="b"/>
                      <a:r>
                        <a:rPr lang="sl-SI" sz="1000" b="0" i="0" u="none" strike="noStrike">
                          <a:solidFill>
                            <a:srgbClr val="000000"/>
                          </a:solidFill>
                          <a:effectLst/>
                          <a:latin typeface="Arial" panose="020B0604020202020204" pitchFamily="34" charset="0"/>
                        </a:rPr>
                        <a:t>[NL-NL] Diemen-Lelystad 380 Z [OPP] / N-1 Doetinchem-Hengelo 380 W</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18,54</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1444361759"/>
                  </a:ext>
                </a:extLst>
              </a:tr>
              <a:tr h="155405">
                <a:tc>
                  <a:txBody>
                    <a:bodyPr/>
                    <a:lstStyle/>
                    <a:p>
                      <a:pPr algn="l" fontAlgn="b"/>
                      <a:r>
                        <a:rPr lang="sl-SI" sz="10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209,89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140%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197019375"/>
                  </a:ext>
                </a:extLst>
              </a:tr>
              <a:tr h="155405">
                <a:tc>
                  <a:txBody>
                    <a:bodyPr/>
                    <a:lstStyle/>
                    <a:p>
                      <a:pPr algn="l" fontAlgn="b"/>
                      <a:r>
                        <a:rPr lang="sl-SI" sz="1000" b="0" i="0" u="none" strike="noStrike">
                          <a:solidFill>
                            <a:srgbClr val="000000"/>
                          </a:solidFill>
                          <a:effectLst/>
                          <a:latin typeface="Arial" panose="020B0604020202020204" pitchFamily="34" charset="0"/>
                        </a:rPr>
                        <a:t>[CZ-SK] Nosovice - Varin [DIR] [CZ] / N-1 Prosenice - Nosovice</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209,89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74%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740996107"/>
                  </a:ext>
                </a:extLst>
              </a:tr>
              <a:tr h="155405">
                <a:tc>
                  <a:txBody>
                    <a:bodyPr/>
                    <a:lstStyle/>
                    <a:p>
                      <a:pPr algn="l" fontAlgn="b"/>
                      <a:r>
                        <a:rPr lang="sl-SI" sz="1000" b="0" i="0" u="none" strike="noStrike">
                          <a:solidFill>
                            <a:srgbClr val="000000"/>
                          </a:solidFill>
                          <a:effectLst/>
                          <a:latin typeface="Arial" panose="020B0604020202020204" pitchFamily="34" charset="0"/>
                        </a:rPr>
                        <a:t>[CZ-PL] Wielopole - Nosovice [DIR] [PL] / N-1 Albrechtice - Nosovice</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70</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66%</a:t>
                      </a:r>
                    </a:p>
                  </a:txBody>
                  <a:tcPr marL="0" marR="0" marT="0" marB="0" anchor="b">
                    <a:lnL>
                      <a:noFill/>
                    </a:lnL>
                    <a:lnR>
                      <a:noFill/>
                    </a:lnR>
                    <a:lnT>
                      <a:noFill/>
                    </a:lnT>
                    <a:lnB>
                      <a:noFill/>
                    </a:lnB>
                  </a:tcPr>
                </a:tc>
                <a:extLst>
                  <a:ext uri="{0D108BD9-81ED-4DB2-BD59-A6C34878D82A}">
                    <a16:rowId xmlns:a16="http://schemas.microsoft.com/office/drawing/2014/main" val="2372862611"/>
                  </a:ext>
                </a:extLst>
              </a:tr>
              <a:tr h="155405">
                <a:tc>
                  <a:txBody>
                    <a:bodyPr/>
                    <a:lstStyle/>
                    <a:p>
                      <a:pPr algn="l" fontAlgn="b"/>
                      <a:r>
                        <a:rPr lang="sl-SI" sz="10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173,03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66%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144231011"/>
                  </a:ext>
                </a:extLst>
              </a:tr>
              <a:tr h="155405">
                <a:tc>
                  <a:txBody>
                    <a:bodyPr/>
                    <a:lstStyle/>
                    <a:p>
                      <a:pPr algn="l" fontAlgn="b"/>
                      <a:r>
                        <a:rPr lang="sl-SI" sz="1000" b="0" i="0" u="none" strike="noStrike">
                          <a:solidFill>
                            <a:srgbClr val="000000"/>
                          </a:solidFill>
                          <a:effectLst/>
                          <a:latin typeface="Arial" panose="020B0604020202020204" pitchFamily="34" charset="0"/>
                        </a:rPr>
                        <a:t>[CZ-PL] Wielopole - Nosovice [DIR] [PL] / N-1 Albrechtice - Nosovice</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173,03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66%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952798525"/>
                  </a:ext>
                </a:extLst>
              </a:tr>
              <a:tr h="155405">
                <a:tc>
                  <a:txBody>
                    <a:bodyPr/>
                    <a:lstStyle/>
                    <a:p>
                      <a:pPr algn="l" fontAlgn="b"/>
                      <a:r>
                        <a:rPr lang="sl-SI" sz="10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87,23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67%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536982246"/>
                  </a:ext>
                </a:extLst>
              </a:tr>
              <a:tr h="155405">
                <a:tc>
                  <a:txBody>
                    <a:bodyPr/>
                    <a:lstStyle/>
                    <a:p>
                      <a:pPr algn="l" fontAlgn="b"/>
                      <a:r>
                        <a:rPr lang="sl-SI" sz="1000" b="0" i="0" u="none" strike="noStrike">
                          <a:solidFill>
                            <a:srgbClr val="000000"/>
                          </a:solidFill>
                          <a:effectLst/>
                          <a:latin typeface="Arial" panose="020B0604020202020204" pitchFamily="34" charset="0"/>
                        </a:rPr>
                        <a:t>[CZ-PL] Wielopole - Nosovice [DIR] [PL] / N-1 Albrechtice - Nosovice</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87,23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67%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616873989"/>
                  </a:ext>
                </a:extLst>
              </a:tr>
              <a:tr h="155405">
                <a:tc>
                  <a:txBody>
                    <a:bodyPr/>
                    <a:lstStyle/>
                    <a:p>
                      <a:pPr algn="l" fontAlgn="b"/>
                      <a:r>
                        <a:rPr lang="sl-SI" sz="10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161,79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67%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650402565"/>
                  </a:ext>
                </a:extLst>
              </a:tr>
              <a:tr h="155405">
                <a:tc>
                  <a:txBody>
                    <a:bodyPr/>
                    <a:lstStyle/>
                    <a:p>
                      <a:pPr algn="l" fontAlgn="b"/>
                      <a:r>
                        <a:rPr lang="sl-SI" sz="1000" b="0" i="0" u="none" strike="noStrike">
                          <a:solidFill>
                            <a:srgbClr val="000000"/>
                          </a:solidFill>
                          <a:effectLst/>
                          <a:latin typeface="Arial" panose="020B0604020202020204" pitchFamily="34" charset="0"/>
                        </a:rPr>
                        <a:t>[CZ-PL] Wielopole - Nosovice [DIR] [PL] / N-1 Albrechtice - Nosovice</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161,79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67%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906599232"/>
                  </a:ext>
                </a:extLst>
              </a:tr>
              <a:tr h="155405">
                <a:tc>
                  <a:txBody>
                    <a:bodyPr/>
                    <a:lstStyle/>
                    <a:p>
                      <a:pPr algn="l" fontAlgn="b"/>
                      <a:r>
                        <a:rPr lang="sl-SI" sz="10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151,03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63%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354373243"/>
                  </a:ext>
                </a:extLst>
              </a:tr>
              <a:tr h="155405">
                <a:tc>
                  <a:txBody>
                    <a:bodyPr/>
                    <a:lstStyle/>
                    <a:p>
                      <a:pPr algn="l" fontAlgn="b"/>
                      <a:r>
                        <a:rPr lang="sl-SI" sz="1000" b="0" i="0" u="none" strike="noStrike">
                          <a:solidFill>
                            <a:srgbClr val="000000"/>
                          </a:solidFill>
                          <a:effectLst/>
                          <a:latin typeface="Arial" panose="020B0604020202020204" pitchFamily="34" charset="0"/>
                        </a:rPr>
                        <a:t>[CZ-PL] Wielopole - Nosovice [DIR] [PL] / N-1 Albrechtice - Nosovice</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151,03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63%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421735514"/>
                  </a:ext>
                </a:extLst>
              </a:tr>
              <a:tr h="155405">
                <a:tc>
                  <a:txBody>
                    <a:bodyPr/>
                    <a:lstStyle/>
                    <a:p>
                      <a:pPr algn="l" fontAlgn="b"/>
                      <a:r>
                        <a:rPr lang="sl-SI" sz="10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7,34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76%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897941514"/>
                  </a:ext>
                </a:extLst>
              </a:tr>
              <a:tr h="155405">
                <a:tc>
                  <a:txBody>
                    <a:bodyPr/>
                    <a:lstStyle/>
                    <a:p>
                      <a:pPr algn="l" fontAlgn="b"/>
                      <a:r>
                        <a:rPr lang="pt-BR" sz="1000" b="0" i="0" u="none" strike="noStrike">
                          <a:solidFill>
                            <a:srgbClr val="000000"/>
                          </a:solidFill>
                          <a:effectLst/>
                          <a:latin typeface="Arial" panose="020B0604020202020204" pitchFamily="34" charset="0"/>
                        </a:rPr>
                        <a:t>[HR-SI] 220kV Pehlin - Divaca [DIR] [HR] / N-1 Melina - Divaca</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0,14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11%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399517408"/>
                  </a:ext>
                </a:extLst>
              </a:tr>
              <a:tr h="155405">
                <a:tc>
                  <a:txBody>
                    <a:bodyPr/>
                    <a:lstStyle/>
                    <a:p>
                      <a:pPr algn="l" fontAlgn="b"/>
                      <a:r>
                        <a:rPr lang="sl-SI" sz="1000" b="0" i="0" u="none" strike="noStrike">
                          <a:solidFill>
                            <a:srgbClr val="000000"/>
                          </a:solidFill>
                          <a:effectLst/>
                          <a:latin typeface="Arial" panose="020B0604020202020204" pitchFamily="34" charset="0"/>
                        </a:rPr>
                        <a:t>[D4-AT] Buers - Meiningen gn [DIR] [D4] / N-1 Buers - Walgau or (405A)</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7,34</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4205543436"/>
                  </a:ext>
                </a:extLst>
              </a:tr>
              <a:tr h="155405">
                <a:tc>
                  <a:txBody>
                    <a:bodyPr/>
                    <a:lstStyle/>
                    <a:p>
                      <a:pPr algn="l" fontAlgn="b"/>
                      <a:r>
                        <a:rPr lang="de-DE" sz="1000" b="0" i="0" u="none" strike="noStrike">
                          <a:solidFill>
                            <a:srgbClr val="000000"/>
                          </a:solidFill>
                          <a:effectLst/>
                          <a:latin typeface="Arial" panose="020B0604020202020204" pitchFamily="34" charset="0"/>
                        </a:rPr>
                        <a:t>[D7-D7] Paffendorf  - Rommerskirchen  PAFFEN S [OPP] / N-1 Knapsack - Sechtem WABERG W</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2,18</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725166108"/>
                  </a:ext>
                </a:extLst>
              </a:tr>
              <a:tr h="155405">
                <a:tc>
                  <a:txBody>
                    <a:bodyPr/>
                    <a:lstStyle/>
                    <a:p>
                      <a:pPr algn="l" fontAlgn="b"/>
                      <a:r>
                        <a:rPr lang="sl-SI" sz="1000" b="0" i="0" u="none" strike="noStrike">
                          <a:solidFill>
                            <a:srgbClr val="000000"/>
                          </a:solidFill>
                          <a:effectLst/>
                          <a:latin typeface="Arial" panose="020B0604020202020204" pitchFamily="34" charset="0"/>
                        </a:rPr>
                        <a:t>[BE-BE] PST Zandvliet 1 [DIR] / N-1 PST Zandvliet 2</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5,23</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722536580"/>
                  </a:ext>
                </a:extLst>
              </a:tr>
              <a:tr h="155405">
                <a:tc>
                  <a:txBody>
                    <a:bodyPr/>
                    <a:lstStyle/>
                    <a:p>
                      <a:pPr algn="l" fontAlgn="b"/>
                      <a:r>
                        <a:rPr lang="sl-SI" sz="10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106,18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246%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185253235"/>
                  </a:ext>
                </a:extLst>
              </a:tr>
              <a:tr h="155405">
                <a:tc>
                  <a:txBody>
                    <a:bodyPr/>
                    <a:lstStyle/>
                    <a:p>
                      <a:pPr algn="l" fontAlgn="b"/>
                      <a:r>
                        <a:rPr lang="sl-SI" sz="1000" b="0" i="0" u="none" strike="noStrike">
                          <a:solidFill>
                            <a:srgbClr val="000000"/>
                          </a:solidFill>
                          <a:effectLst/>
                          <a:latin typeface="Arial" panose="020B0604020202020204" pitchFamily="34" charset="0"/>
                        </a:rPr>
                        <a:t>[RO-RO] TR Rosiori 400/220 1 [DIR] / N-1 Rosiori - Gadalin</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16,09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18%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75726790"/>
                  </a:ext>
                </a:extLst>
              </a:tr>
              <a:tr h="155405">
                <a:tc>
                  <a:txBody>
                    <a:bodyPr/>
                    <a:lstStyle/>
                    <a:p>
                      <a:pPr algn="l" fontAlgn="b"/>
                      <a:r>
                        <a:rPr lang="sl-SI" sz="1000" b="0" i="0" u="none" strike="noStrike">
                          <a:solidFill>
                            <a:srgbClr val="000000"/>
                          </a:solidFill>
                          <a:effectLst/>
                          <a:latin typeface="Arial" panose="020B0604020202020204" pitchFamily="34" charset="0"/>
                        </a:rPr>
                        <a:t>[SI-AT] 220 kV Podlog - Obersielach [OPP] [SI] / N-1 Maribor-Kainachtal 1</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54,14</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3332785790"/>
                  </a:ext>
                </a:extLst>
              </a:tr>
              <a:tr h="155405">
                <a:tc>
                  <a:txBody>
                    <a:bodyPr/>
                    <a:lstStyle/>
                    <a:p>
                      <a:pPr algn="l" fontAlgn="b"/>
                      <a:r>
                        <a:rPr lang="sl-SI" sz="1000" b="0" i="0" u="none" strike="noStrike">
                          <a:solidFill>
                            <a:srgbClr val="000000"/>
                          </a:solidFill>
                          <a:effectLst/>
                          <a:latin typeface="Arial" panose="020B0604020202020204" pitchFamily="34" charset="0"/>
                        </a:rPr>
                        <a:t>[CZ-SK] Nosovice - Varin [DIR] [SK] / N-1 Sokolnice - Stupava</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50,66</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69%</a:t>
                      </a:r>
                    </a:p>
                  </a:txBody>
                  <a:tcPr marL="0" marR="0" marT="0" marB="0" anchor="b">
                    <a:lnL>
                      <a:noFill/>
                    </a:lnL>
                    <a:lnR>
                      <a:noFill/>
                    </a:lnR>
                    <a:lnT>
                      <a:noFill/>
                    </a:lnT>
                    <a:lnB>
                      <a:noFill/>
                    </a:lnB>
                  </a:tcPr>
                </a:tc>
                <a:extLst>
                  <a:ext uri="{0D108BD9-81ED-4DB2-BD59-A6C34878D82A}">
                    <a16:rowId xmlns:a16="http://schemas.microsoft.com/office/drawing/2014/main" val="1758082915"/>
                  </a:ext>
                </a:extLst>
              </a:tr>
              <a:tr h="155405">
                <a:tc>
                  <a:txBody>
                    <a:bodyPr/>
                    <a:lstStyle/>
                    <a:p>
                      <a:pPr algn="l" fontAlgn="b"/>
                      <a:r>
                        <a:rPr lang="sl-SI" sz="1000" b="0" i="0" u="none" strike="noStrike">
                          <a:solidFill>
                            <a:srgbClr val="000000"/>
                          </a:solidFill>
                          <a:effectLst/>
                          <a:latin typeface="Arial" panose="020B0604020202020204" pitchFamily="34" charset="0"/>
                        </a:rPr>
                        <a:t>[SK-UA] V.Kapusany - Mukachevo (WPS) [DIR] [SK] / N-1 R.Sobota - Sajoivanka</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13,6</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73%</a:t>
                      </a:r>
                    </a:p>
                  </a:txBody>
                  <a:tcPr marL="0" marR="0" marT="0" marB="0" anchor="b">
                    <a:lnL>
                      <a:noFill/>
                    </a:lnL>
                    <a:lnR>
                      <a:noFill/>
                    </a:lnR>
                    <a:lnT>
                      <a:noFill/>
                    </a:lnT>
                    <a:lnB>
                      <a:noFill/>
                    </a:lnB>
                  </a:tcPr>
                </a:tc>
                <a:extLst>
                  <a:ext uri="{0D108BD9-81ED-4DB2-BD59-A6C34878D82A}">
                    <a16:rowId xmlns:a16="http://schemas.microsoft.com/office/drawing/2014/main" val="1471517900"/>
                  </a:ext>
                </a:extLst>
              </a:tr>
              <a:tr h="155405">
                <a:tc>
                  <a:txBody>
                    <a:bodyPr/>
                    <a:lstStyle/>
                    <a:p>
                      <a:pPr algn="l" fontAlgn="b"/>
                      <a:r>
                        <a:rPr lang="sl-SI" sz="1000" b="0" i="0" u="none" strike="noStrike">
                          <a:solidFill>
                            <a:srgbClr val="000000"/>
                          </a:solidFill>
                          <a:effectLst/>
                          <a:latin typeface="Arial" panose="020B0604020202020204" pitchFamily="34" charset="0"/>
                        </a:rPr>
                        <a:t>[BE-BE] PST Zandvliet 1 [DIR] / N-1 PST Zandvliet 2</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106,18</a:t>
                      </a:r>
                    </a:p>
                  </a:txBody>
                  <a:tcPr marL="0" marR="0" marT="0" marB="0" anchor="b">
                    <a:lnL>
                      <a:noFill/>
                    </a:lnL>
                    <a:lnR>
                      <a:noFill/>
                    </a:lnR>
                    <a:lnT>
                      <a:noFill/>
                    </a:lnT>
                    <a:lnB>
                      <a:noFill/>
                    </a:lnB>
                  </a:tcPr>
                </a:tc>
                <a:tc>
                  <a:txBody>
                    <a:bodyPr/>
                    <a:lstStyle/>
                    <a:p>
                      <a:pPr algn="r" fontAlgn="b"/>
                      <a:r>
                        <a:rPr lang="sl-SI" sz="1000" b="0" i="0" u="none" strike="noStrike" dirty="0">
                          <a:solidFill>
                            <a:srgbClr val="000000"/>
                          </a:solidFill>
                          <a:effectLst/>
                          <a:latin typeface="Arial" panose="020B0604020202020204" pitchFamily="34" charset="0"/>
                        </a:rPr>
                        <a:t>30%</a:t>
                      </a:r>
                    </a:p>
                  </a:txBody>
                  <a:tcPr marL="0" marR="0" marT="0" marB="0" anchor="b">
                    <a:lnL>
                      <a:noFill/>
                    </a:lnL>
                    <a:lnR>
                      <a:noFill/>
                    </a:lnR>
                    <a:lnT>
                      <a:noFill/>
                    </a:lnT>
                    <a:lnB>
                      <a:noFill/>
                    </a:lnB>
                  </a:tcPr>
                </a:tc>
                <a:extLst>
                  <a:ext uri="{0D108BD9-81ED-4DB2-BD59-A6C34878D82A}">
                    <a16:rowId xmlns:a16="http://schemas.microsoft.com/office/drawing/2014/main" val="4245241050"/>
                  </a:ext>
                </a:extLst>
              </a:tr>
            </a:tbl>
          </a:graphicData>
        </a:graphic>
      </p:graphicFrame>
    </p:spTree>
    <p:extLst>
      <p:ext uri="{BB962C8B-B14F-4D97-AF65-F5344CB8AC3E}">
        <p14:creationId xmlns:p14="http://schemas.microsoft.com/office/powerpoint/2010/main" val="2083479558"/>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a:t>
            </a:r>
            <a:r>
              <a:rPr lang="en-US" altLang="hu-HU" sz="1400" dirty="0">
                <a:solidFill>
                  <a:srgbClr val="008000"/>
                </a:solidFill>
              </a:rPr>
              <a:t>1013 (part I</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27076558-D6AA-4822-BBC9-B4C4E904FD9B}"/>
              </a:ext>
            </a:extLst>
          </p:cNvPr>
          <p:cNvGraphicFramePr>
            <a:graphicFrameLocks noGrp="1"/>
          </p:cNvGraphicFramePr>
          <p:nvPr>
            <p:extLst>
              <p:ext uri="{D42A27DB-BD31-4B8C-83A1-F6EECF244321}">
                <p14:modId xmlns:p14="http://schemas.microsoft.com/office/powerpoint/2010/main" val="2905491337"/>
              </p:ext>
            </p:extLst>
          </p:nvPr>
        </p:nvGraphicFramePr>
        <p:xfrm>
          <a:off x="1431236" y="1079500"/>
          <a:ext cx="6012766" cy="5591652"/>
        </p:xfrm>
        <a:graphic>
          <a:graphicData uri="http://schemas.openxmlformats.org/drawingml/2006/table">
            <a:tbl>
              <a:tblPr/>
              <a:tblGrid>
                <a:gridCol w="4604698">
                  <a:extLst>
                    <a:ext uri="{9D8B030D-6E8A-4147-A177-3AD203B41FA5}">
                      <a16:colId xmlns:a16="http://schemas.microsoft.com/office/drawing/2014/main" val="1197283712"/>
                    </a:ext>
                  </a:extLst>
                </a:gridCol>
                <a:gridCol w="1039692">
                  <a:extLst>
                    <a:ext uri="{9D8B030D-6E8A-4147-A177-3AD203B41FA5}">
                      <a16:colId xmlns:a16="http://schemas.microsoft.com/office/drawing/2014/main" val="2876584295"/>
                    </a:ext>
                  </a:extLst>
                </a:gridCol>
                <a:gridCol w="368376">
                  <a:extLst>
                    <a:ext uri="{9D8B030D-6E8A-4147-A177-3AD203B41FA5}">
                      <a16:colId xmlns:a16="http://schemas.microsoft.com/office/drawing/2014/main" val="3666663063"/>
                    </a:ext>
                  </a:extLst>
                </a:gridCol>
              </a:tblGrid>
              <a:tr h="127083">
                <a:tc>
                  <a:txBody>
                    <a:bodyPr/>
                    <a:lstStyle/>
                    <a:p>
                      <a:pPr algn="l" fontAlgn="b"/>
                      <a:r>
                        <a:rPr lang="sl-SI" sz="6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33,39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230%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603057409"/>
                  </a:ext>
                </a:extLst>
              </a:tr>
              <a:tr h="127083">
                <a:tc>
                  <a:txBody>
                    <a:bodyPr/>
                    <a:lstStyle/>
                    <a:p>
                      <a:pPr algn="l" fontAlgn="b"/>
                      <a:r>
                        <a:rPr lang="sl-SI" sz="600" b="0" i="0" u="none" strike="noStrike">
                          <a:solidFill>
                            <a:srgbClr val="000000"/>
                          </a:solidFill>
                          <a:effectLst/>
                          <a:latin typeface="Arial" panose="020B0604020202020204" pitchFamily="34" charset="0"/>
                        </a:rPr>
                        <a:t>[RO-RO] TR Rosiori 400/220 1 [DIR] / N-1 Rosiori - Gadalin</a:t>
                      </a:r>
                    </a:p>
                  </a:txBody>
                  <a:tcPr marL="6980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21,68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18%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500381244"/>
                  </a:ext>
                </a:extLst>
              </a:tr>
              <a:tr h="127083">
                <a:tc>
                  <a:txBody>
                    <a:bodyPr/>
                    <a:lstStyle/>
                    <a:p>
                      <a:pPr algn="l" fontAlgn="b"/>
                      <a:r>
                        <a:rPr lang="sl-SI" sz="600" b="0" i="0" u="none" strike="noStrike">
                          <a:solidFill>
                            <a:srgbClr val="000000"/>
                          </a:solidFill>
                          <a:effectLst/>
                          <a:latin typeface="Arial" panose="020B0604020202020204" pitchFamily="34" charset="0"/>
                        </a:rPr>
                        <a:t>[SK-SK] V.Dur - Levice 2 [DIR] / N-1 V.Dur - Levice 1</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2,98</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tcPr>
                </a:tc>
                <a:extLst>
                  <a:ext uri="{0D108BD9-81ED-4DB2-BD59-A6C34878D82A}">
                    <a16:rowId xmlns:a16="http://schemas.microsoft.com/office/drawing/2014/main" val="3850992247"/>
                  </a:ext>
                </a:extLst>
              </a:tr>
              <a:tr h="127083">
                <a:tc>
                  <a:txBody>
                    <a:bodyPr/>
                    <a:lstStyle/>
                    <a:p>
                      <a:pPr algn="l" fontAlgn="b"/>
                      <a:r>
                        <a:rPr lang="sl-SI" sz="600" b="0" i="0" u="none" strike="noStrike">
                          <a:solidFill>
                            <a:srgbClr val="000000"/>
                          </a:solidFill>
                          <a:effectLst/>
                          <a:latin typeface="Arial" panose="020B0604020202020204" pitchFamily="34" charset="0"/>
                        </a:rPr>
                        <a:t>[SI-AT] 220 kV Podlog - Obersielach [OPP] [SI] / N-1 Maribor-Kainachtal 1</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29,02</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2914446352"/>
                  </a:ext>
                </a:extLst>
              </a:tr>
              <a:tr h="127083">
                <a:tc>
                  <a:txBody>
                    <a:bodyPr/>
                    <a:lstStyle/>
                    <a:p>
                      <a:pPr algn="l" fontAlgn="b"/>
                      <a:r>
                        <a:rPr lang="sl-SI" sz="600" b="0" i="0" u="none" strike="noStrike">
                          <a:solidFill>
                            <a:srgbClr val="000000"/>
                          </a:solidFill>
                          <a:effectLst/>
                          <a:latin typeface="Arial" panose="020B0604020202020204" pitchFamily="34" charset="0"/>
                        </a:rPr>
                        <a:t>[CZ-SK] Nosovice - Varin [DIR] [SK] / N-1 Sokolnice - Stupava</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33,39</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68%</a:t>
                      </a:r>
                    </a:p>
                  </a:txBody>
                  <a:tcPr marL="0" marR="0" marT="0" marB="0" anchor="b">
                    <a:lnL>
                      <a:noFill/>
                    </a:lnL>
                    <a:lnR>
                      <a:noFill/>
                    </a:lnR>
                    <a:lnT>
                      <a:noFill/>
                    </a:lnT>
                    <a:lnB>
                      <a:noFill/>
                    </a:lnB>
                  </a:tcPr>
                </a:tc>
                <a:extLst>
                  <a:ext uri="{0D108BD9-81ED-4DB2-BD59-A6C34878D82A}">
                    <a16:rowId xmlns:a16="http://schemas.microsoft.com/office/drawing/2014/main" val="2758716933"/>
                  </a:ext>
                </a:extLst>
              </a:tr>
              <a:tr h="127083">
                <a:tc>
                  <a:txBody>
                    <a:bodyPr/>
                    <a:lstStyle/>
                    <a:p>
                      <a:pPr algn="l" fontAlgn="b"/>
                      <a:r>
                        <a:rPr lang="de-DE" sz="600" b="0" i="0" u="none" strike="noStrike">
                          <a:solidFill>
                            <a:srgbClr val="000000"/>
                          </a:solidFill>
                          <a:effectLst/>
                          <a:latin typeface="Arial" panose="020B0604020202020204" pitchFamily="34" charset="0"/>
                        </a:rPr>
                        <a:t>[D7-D7] Paffendorf  - Rommerskirchen  PAFFEN S [OPP] / N-1 Knapsack - Sechtem WABERG W</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30,12</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1750209033"/>
                  </a:ext>
                </a:extLst>
              </a:tr>
              <a:tr h="127083">
                <a:tc>
                  <a:txBody>
                    <a:bodyPr/>
                    <a:lstStyle/>
                    <a:p>
                      <a:pPr algn="l" fontAlgn="b"/>
                      <a:r>
                        <a:rPr lang="sl-SI" sz="600" b="0" i="0" u="none" strike="noStrike">
                          <a:solidFill>
                            <a:srgbClr val="000000"/>
                          </a:solidFill>
                          <a:effectLst/>
                          <a:latin typeface="Arial" panose="020B0604020202020204" pitchFamily="34" charset="0"/>
                        </a:rPr>
                        <a:t>[BE-BE] PST Zandvliet 2 [DIR] / N-1 PST Zandvliet 1</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32,73</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581428017"/>
                  </a:ext>
                </a:extLst>
              </a:tr>
              <a:tr h="127083">
                <a:tc>
                  <a:txBody>
                    <a:bodyPr/>
                    <a:lstStyle/>
                    <a:p>
                      <a:pPr algn="l" fontAlgn="b"/>
                      <a:r>
                        <a:rPr lang="sl-SI" sz="6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235,23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129%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116180913"/>
                  </a:ext>
                </a:extLst>
              </a:tr>
              <a:tr h="127083">
                <a:tc>
                  <a:txBody>
                    <a:bodyPr/>
                    <a:lstStyle/>
                    <a:p>
                      <a:pPr algn="l" fontAlgn="b"/>
                      <a:r>
                        <a:rPr lang="de-DE" sz="600" b="0" i="0" u="none" strike="noStrike">
                          <a:solidFill>
                            <a:srgbClr val="000000"/>
                          </a:solidFill>
                          <a:effectLst/>
                          <a:latin typeface="Arial" panose="020B0604020202020204" pitchFamily="34" charset="0"/>
                        </a:rPr>
                        <a:t>[D8-D8] Pasewalk - Vierraden 306 [DIR] / N-1 Vierraden - Neuenhagen 304</a:t>
                      </a:r>
                    </a:p>
                  </a:txBody>
                  <a:tcPr marL="6980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7,18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19%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661706940"/>
                  </a:ext>
                </a:extLst>
              </a:tr>
              <a:tr h="127083">
                <a:tc>
                  <a:txBody>
                    <a:bodyPr/>
                    <a:lstStyle/>
                    <a:p>
                      <a:pPr algn="l" fontAlgn="b"/>
                      <a:r>
                        <a:rPr lang="sl-SI" sz="600" b="0" i="0" u="none" strike="noStrike">
                          <a:solidFill>
                            <a:srgbClr val="000000"/>
                          </a:solidFill>
                          <a:effectLst/>
                          <a:latin typeface="Arial" panose="020B0604020202020204" pitchFamily="34" charset="0"/>
                        </a:rPr>
                        <a:t>[RO-RO] TR Rosiori 400/220 1 [DIR] / N-1 Rosiori - Gadalin</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235,23</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1600552689"/>
                  </a:ext>
                </a:extLst>
              </a:tr>
              <a:tr h="127083">
                <a:tc>
                  <a:txBody>
                    <a:bodyPr/>
                    <a:lstStyle/>
                    <a:p>
                      <a:pPr algn="l" fontAlgn="b"/>
                      <a:r>
                        <a:rPr lang="sl-SI" sz="600" b="0" i="0" u="none" strike="noStrike">
                          <a:solidFill>
                            <a:srgbClr val="000000"/>
                          </a:solidFill>
                          <a:effectLst/>
                          <a:latin typeface="Arial" panose="020B0604020202020204" pitchFamily="34" charset="0"/>
                        </a:rPr>
                        <a:t>[CZ-SK] Nosovice - Varin [DIR] [SK] / N-1 Sokolnice - Stupava</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15,69</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69%</a:t>
                      </a:r>
                    </a:p>
                  </a:txBody>
                  <a:tcPr marL="0" marR="0" marT="0" marB="0" anchor="b">
                    <a:lnL>
                      <a:noFill/>
                    </a:lnL>
                    <a:lnR>
                      <a:noFill/>
                    </a:lnR>
                    <a:lnT>
                      <a:noFill/>
                    </a:lnT>
                    <a:lnB>
                      <a:noFill/>
                    </a:lnB>
                  </a:tcPr>
                </a:tc>
                <a:extLst>
                  <a:ext uri="{0D108BD9-81ED-4DB2-BD59-A6C34878D82A}">
                    <a16:rowId xmlns:a16="http://schemas.microsoft.com/office/drawing/2014/main" val="722283149"/>
                  </a:ext>
                </a:extLst>
              </a:tr>
              <a:tr h="127083">
                <a:tc>
                  <a:txBody>
                    <a:bodyPr/>
                    <a:lstStyle/>
                    <a:p>
                      <a:pPr algn="l" fontAlgn="b"/>
                      <a:r>
                        <a:rPr lang="de-DE" sz="600" b="0" i="0" u="none" strike="noStrike">
                          <a:solidFill>
                            <a:srgbClr val="000000"/>
                          </a:solidFill>
                          <a:effectLst/>
                          <a:latin typeface="Arial" panose="020B0604020202020204" pitchFamily="34" charset="0"/>
                        </a:rPr>
                        <a:t>[D7-D7] Paffendorf  - Rommerskirchen  PAFFEN S [OPP] / N-1 Knapsack - Sechtem WABERG W</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0,88</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882320"/>
                  </a:ext>
                </a:extLst>
              </a:tr>
              <a:tr h="127083">
                <a:tc>
                  <a:txBody>
                    <a:bodyPr/>
                    <a:lstStyle/>
                    <a:p>
                      <a:pPr algn="l" fontAlgn="b"/>
                      <a:r>
                        <a:rPr lang="sl-SI" sz="6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626,87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116%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842523621"/>
                  </a:ext>
                </a:extLst>
              </a:tr>
              <a:tr h="127083">
                <a:tc>
                  <a:txBody>
                    <a:bodyPr/>
                    <a:lstStyle/>
                    <a:p>
                      <a:pPr algn="l" fontAlgn="b"/>
                      <a:r>
                        <a:rPr lang="sl-SI" sz="600" b="0" i="0" u="none" strike="noStrike">
                          <a:solidFill>
                            <a:srgbClr val="000000"/>
                          </a:solidFill>
                          <a:effectLst/>
                          <a:latin typeface="Arial" panose="020B0604020202020204" pitchFamily="34" charset="0"/>
                        </a:rPr>
                        <a:t>[CZ-SK] Nosovice - Varin [DIR] [SK] / N-1 Sokolnice - Stupava</a:t>
                      </a:r>
                    </a:p>
                  </a:txBody>
                  <a:tcPr marL="6980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28,1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69%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755721099"/>
                  </a:ext>
                </a:extLst>
              </a:tr>
              <a:tr h="127083">
                <a:tc>
                  <a:txBody>
                    <a:bodyPr/>
                    <a:lstStyle/>
                    <a:p>
                      <a:pPr algn="l" fontAlgn="b"/>
                      <a:r>
                        <a:rPr lang="de-DE" sz="600" b="0" i="0" u="none" strike="noStrike">
                          <a:solidFill>
                            <a:srgbClr val="000000"/>
                          </a:solidFill>
                          <a:effectLst/>
                          <a:latin typeface="Arial" panose="020B0604020202020204" pitchFamily="34" charset="0"/>
                        </a:rPr>
                        <a:t>[AT-AT] Hessenberg - Weissenbach 223 [OPP] / N-1 Hessenberg - Weissenbach 224 </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626,87</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2955939347"/>
                  </a:ext>
                </a:extLst>
              </a:tr>
              <a:tr h="127083">
                <a:tc>
                  <a:txBody>
                    <a:bodyPr/>
                    <a:lstStyle/>
                    <a:p>
                      <a:pPr algn="l" fontAlgn="b"/>
                      <a:r>
                        <a:rPr lang="sl-SI" sz="600" b="0" i="0" u="none" strike="noStrike">
                          <a:solidFill>
                            <a:srgbClr val="000000"/>
                          </a:solidFill>
                          <a:effectLst/>
                          <a:latin typeface="Arial" panose="020B0604020202020204" pitchFamily="34" charset="0"/>
                        </a:rPr>
                        <a:t>[AT-HU] Wien Suedost - Gyoer 245 [DIR] [AT] / N-1 Neusiedl - Wien Suedost 246A</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133,36</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2110774649"/>
                  </a:ext>
                </a:extLst>
              </a:tr>
              <a:tr h="127083">
                <a:tc>
                  <a:txBody>
                    <a:bodyPr/>
                    <a:lstStyle/>
                    <a:p>
                      <a:pPr algn="l" fontAlgn="b"/>
                      <a:r>
                        <a:rPr lang="sl-SI" sz="6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433,98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245%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259126813"/>
                  </a:ext>
                </a:extLst>
              </a:tr>
              <a:tr h="127083">
                <a:tc>
                  <a:txBody>
                    <a:bodyPr/>
                    <a:lstStyle/>
                    <a:p>
                      <a:pPr algn="l" fontAlgn="b"/>
                      <a:r>
                        <a:rPr lang="sl-SI" sz="600" b="0" i="0" u="none" strike="noStrike">
                          <a:solidFill>
                            <a:srgbClr val="000000"/>
                          </a:solidFill>
                          <a:effectLst/>
                          <a:latin typeface="Arial" panose="020B0604020202020204" pitchFamily="34" charset="0"/>
                        </a:rPr>
                        <a:t>[AT-D2] St. Peter 2 - Pleinting 258 [OPP] [AT] / N-1 Pleinting - Pirach 257</a:t>
                      </a:r>
                    </a:p>
                  </a:txBody>
                  <a:tcPr marL="6980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50,39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66%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707225108"/>
                  </a:ext>
                </a:extLst>
              </a:tr>
              <a:tr h="127083">
                <a:tc>
                  <a:txBody>
                    <a:bodyPr/>
                    <a:lstStyle/>
                    <a:p>
                      <a:pPr algn="l" fontAlgn="b"/>
                      <a:r>
                        <a:rPr lang="sl-SI" sz="600" b="0" i="0" u="none" strike="noStrike">
                          <a:solidFill>
                            <a:srgbClr val="000000"/>
                          </a:solidFill>
                          <a:effectLst/>
                          <a:latin typeface="Arial" panose="020B0604020202020204" pitchFamily="34" charset="0"/>
                        </a:rPr>
                        <a:t>[CZ-D2] Prestice - Etzenricht 442 [DIR] [D2] / N-1 Hradec - Etzenricht</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10,63</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a:t>
                      </a:r>
                    </a:p>
                  </a:txBody>
                  <a:tcPr marL="0" marR="0" marT="0" marB="0" anchor="b">
                    <a:lnL>
                      <a:noFill/>
                    </a:lnL>
                    <a:lnR>
                      <a:noFill/>
                    </a:lnR>
                    <a:lnT>
                      <a:noFill/>
                    </a:lnT>
                    <a:lnB>
                      <a:noFill/>
                    </a:lnB>
                  </a:tcPr>
                </a:tc>
                <a:extLst>
                  <a:ext uri="{0D108BD9-81ED-4DB2-BD59-A6C34878D82A}">
                    <a16:rowId xmlns:a16="http://schemas.microsoft.com/office/drawing/2014/main" val="2293550537"/>
                  </a:ext>
                </a:extLst>
              </a:tr>
              <a:tr h="127083">
                <a:tc>
                  <a:txBody>
                    <a:bodyPr/>
                    <a:lstStyle/>
                    <a:p>
                      <a:pPr algn="l" fontAlgn="b"/>
                      <a:r>
                        <a:rPr lang="sl-SI" sz="600" b="0" i="0" u="none" strike="noStrike">
                          <a:solidFill>
                            <a:srgbClr val="000000"/>
                          </a:solidFill>
                          <a:effectLst/>
                          <a:latin typeface="Arial" panose="020B0604020202020204" pitchFamily="34" charset="0"/>
                        </a:rPr>
                        <a:t>[RO-RO] TR Rosiori 400/220 1 [DIR] / N-1 Rosiori - Gadalin</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39,28</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45%</a:t>
                      </a:r>
                    </a:p>
                  </a:txBody>
                  <a:tcPr marL="0" marR="0" marT="0" marB="0" anchor="b">
                    <a:lnL>
                      <a:noFill/>
                    </a:lnL>
                    <a:lnR>
                      <a:noFill/>
                    </a:lnR>
                    <a:lnT>
                      <a:noFill/>
                    </a:lnT>
                    <a:lnB>
                      <a:noFill/>
                    </a:lnB>
                  </a:tcPr>
                </a:tc>
                <a:extLst>
                  <a:ext uri="{0D108BD9-81ED-4DB2-BD59-A6C34878D82A}">
                    <a16:rowId xmlns:a16="http://schemas.microsoft.com/office/drawing/2014/main" val="90146069"/>
                  </a:ext>
                </a:extLst>
              </a:tr>
              <a:tr h="127083">
                <a:tc>
                  <a:txBody>
                    <a:bodyPr/>
                    <a:lstStyle/>
                    <a:p>
                      <a:pPr algn="l" fontAlgn="b"/>
                      <a:r>
                        <a:rPr lang="sl-SI" sz="600" b="0" i="0" u="none" strike="noStrike">
                          <a:solidFill>
                            <a:srgbClr val="000000"/>
                          </a:solidFill>
                          <a:effectLst/>
                          <a:latin typeface="Arial" panose="020B0604020202020204" pitchFamily="34" charset="0"/>
                        </a:rPr>
                        <a:t>[CZ-SK] Nosovice - Varin [DIR] [SK] / N-1 Sokolnice - Stupava</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1,54</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69%</a:t>
                      </a:r>
                    </a:p>
                  </a:txBody>
                  <a:tcPr marL="0" marR="0" marT="0" marB="0" anchor="b">
                    <a:lnL>
                      <a:noFill/>
                    </a:lnL>
                    <a:lnR>
                      <a:noFill/>
                    </a:lnR>
                    <a:lnT>
                      <a:noFill/>
                    </a:lnT>
                    <a:lnB>
                      <a:noFill/>
                    </a:lnB>
                  </a:tcPr>
                </a:tc>
                <a:extLst>
                  <a:ext uri="{0D108BD9-81ED-4DB2-BD59-A6C34878D82A}">
                    <a16:rowId xmlns:a16="http://schemas.microsoft.com/office/drawing/2014/main" val="3003358480"/>
                  </a:ext>
                </a:extLst>
              </a:tr>
              <a:tr h="127083">
                <a:tc>
                  <a:txBody>
                    <a:bodyPr/>
                    <a:lstStyle/>
                    <a:p>
                      <a:pPr algn="l" fontAlgn="b"/>
                      <a:r>
                        <a:rPr lang="sl-SI" sz="600" b="0" i="0" u="none" strike="noStrike">
                          <a:solidFill>
                            <a:srgbClr val="000000"/>
                          </a:solidFill>
                          <a:effectLst/>
                          <a:latin typeface="Arial" panose="020B0604020202020204" pitchFamily="34" charset="0"/>
                        </a:rPr>
                        <a:t>[AT-HU] Wien Suedost - Gyoer 245 [DIR] [AT] / N-1 Neusiedl - Wien Suedost 246A</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433,98</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1976019000"/>
                  </a:ext>
                </a:extLst>
              </a:tr>
              <a:tr h="127083">
                <a:tc>
                  <a:txBody>
                    <a:bodyPr/>
                    <a:lstStyle/>
                    <a:p>
                      <a:pPr algn="l" fontAlgn="b"/>
                      <a:r>
                        <a:rPr lang="en-US" sz="600" b="0" i="0" u="none" strike="noStrike">
                          <a:solidFill>
                            <a:srgbClr val="000000"/>
                          </a:solidFill>
                          <a:effectLst/>
                          <a:latin typeface="Arial" panose="020B0604020202020204" pitchFamily="34" charset="0"/>
                        </a:rPr>
                        <a:t>[BE-FR] Avelgem - Avelin 380.80 [OPP] [BE] / N-1 Achene - Lonny 380.19</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0,23</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41%</a:t>
                      </a:r>
                    </a:p>
                  </a:txBody>
                  <a:tcPr marL="0" marR="0" marT="0" marB="0" anchor="b">
                    <a:lnL>
                      <a:noFill/>
                    </a:lnL>
                    <a:lnR>
                      <a:noFill/>
                    </a:lnR>
                    <a:lnT>
                      <a:noFill/>
                    </a:lnT>
                    <a:lnB>
                      <a:noFill/>
                    </a:lnB>
                  </a:tcPr>
                </a:tc>
                <a:extLst>
                  <a:ext uri="{0D108BD9-81ED-4DB2-BD59-A6C34878D82A}">
                    <a16:rowId xmlns:a16="http://schemas.microsoft.com/office/drawing/2014/main" val="3292336114"/>
                  </a:ext>
                </a:extLst>
              </a:tr>
              <a:tr h="127083">
                <a:tc>
                  <a:txBody>
                    <a:bodyPr/>
                    <a:lstStyle/>
                    <a:p>
                      <a:pPr algn="l" fontAlgn="b"/>
                      <a:r>
                        <a:rPr lang="de-DE" sz="600" b="0" i="0" u="none" strike="noStrike">
                          <a:solidFill>
                            <a:srgbClr val="000000"/>
                          </a:solidFill>
                          <a:effectLst/>
                          <a:latin typeface="Arial" panose="020B0604020202020204" pitchFamily="34" charset="0"/>
                        </a:rPr>
                        <a:t>[D4-D7] Hoheneck - Pulverdingen ws [OPP] [D4] / N-1 Daxlanden - Weingarten ge</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4,06</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a:t>
                      </a:r>
                    </a:p>
                  </a:txBody>
                  <a:tcPr marL="0" marR="0" marT="0" marB="0" anchor="b">
                    <a:lnL>
                      <a:noFill/>
                    </a:lnL>
                    <a:lnR>
                      <a:noFill/>
                    </a:lnR>
                    <a:lnT>
                      <a:noFill/>
                    </a:lnT>
                    <a:lnB>
                      <a:noFill/>
                    </a:lnB>
                  </a:tcPr>
                </a:tc>
                <a:extLst>
                  <a:ext uri="{0D108BD9-81ED-4DB2-BD59-A6C34878D82A}">
                    <a16:rowId xmlns:a16="http://schemas.microsoft.com/office/drawing/2014/main" val="348822248"/>
                  </a:ext>
                </a:extLst>
              </a:tr>
              <a:tr h="127083">
                <a:tc>
                  <a:txBody>
                    <a:bodyPr/>
                    <a:lstStyle/>
                    <a:p>
                      <a:pPr algn="l" fontAlgn="b"/>
                      <a:r>
                        <a:rPr lang="sl-SI" sz="6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1016,62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181%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412058632"/>
                  </a:ext>
                </a:extLst>
              </a:tr>
              <a:tr h="127083">
                <a:tc>
                  <a:txBody>
                    <a:bodyPr/>
                    <a:lstStyle/>
                    <a:p>
                      <a:pPr algn="l" fontAlgn="b"/>
                      <a:r>
                        <a:rPr lang="sl-SI" sz="600" b="0" i="0" u="none" strike="noStrike">
                          <a:solidFill>
                            <a:srgbClr val="000000"/>
                          </a:solidFill>
                          <a:effectLst/>
                          <a:latin typeface="Arial" panose="020B0604020202020204" pitchFamily="34" charset="0"/>
                        </a:rPr>
                        <a:t>[AT-CZ] Duernrohr 1 - Slavetice 437 [OPP] [AT] / N-1 Slavetice - Durnrohr 2</a:t>
                      </a:r>
                    </a:p>
                  </a:txBody>
                  <a:tcPr marL="6980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28,56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17%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050206721"/>
                  </a:ext>
                </a:extLst>
              </a:tr>
              <a:tr h="127083">
                <a:tc>
                  <a:txBody>
                    <a:bodyPr/>
                    <a:lstStyle/>
                    <a:p>
                      <a:pPr algn="l" fontAlgn="b"/>
                      <a:r>
                        <a:rPr lang="sl-SI" sz="600" b="0" i="0" u="none" strike="noStrike">
                          <a:solidFill>
                            <a:srgbClr val="000000"/>
                          </a:solidFill>
                          <a:effectLst/>
                          <a:latin typeface="Arial" panose="020B0604020202020204" pitchFamily="34" charset="0"/>
                        </a:rPr>
                        <a:t>[RO-RO] TR Rosiori 400/220 1 [DIR] / N-1 Rosiori - Gadalin</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244,15</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46%</a:t>
                      </a:r>
                    </a:p>
                  </a:txBody>
                  <a:tcPr marL="0" marR="0" marT="0" marB="0" anchor="b">
                    <a:lnL>
                      <a:noFill/>
                    </a:lnL>
                    <a:lnR>
                      <a:noFill/>
                    </a:lnR>
                    <a:lnT>
                      <a:noFill/>
                    </a:lnT>
                    <a:lnB>
                      <a:noFill/>
                    </a:lnB>
                  </a:tcPr>
                </a:tc>
                <a:extLst>
                  <a:ext uri="{0D108BD9-81ED-4DB2-BD59-A6C34878D82A}">
                    <a16:rowId xmlns:a16="http://schemas.microsoft.com/office/drawing/2014/main" val="1841277457"/>
                  </a:ext>
                </a:extLst>
              </a:tr>
              <a:tr h="127083">
                <a:tc>
                  <a:txBody>
                    <a:bodyPr/>
                    <a:lstStyle/>
                    <a:p>
                      <a:pPr algn="l" fontAlgn="b"/>
                      <a:r>
                        <a:rPr lang="de-DE" sz="600" b="0" i="0" u="none" strike="noStrike">
                          <a:solidFill>
                            <a:srgbClr val="000000"/>
                          </a:solidFill>
                          <a:effectLst/>
                          <a:latin typeface="Arial" panose="020B0604020202020204" pitchFamily="34" charset="0"/>
                        </a:rPr>
                        <a:t>[D4-FR] Eichstetten - Muhlbach rt [OPP] [D4] / N-1 Muhlbach - Sierentz 1</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53,22</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16%</a:t>
                      </a:r>
                    </a:p>
                  </a:txBody>
                  <a:tcPr marL="0" marR="0" marT="0" marB="0" anchor="b">
                    <a:lnL>
                      <a:noFill/>
                    </a:lnL>
                    <a:lnR>
                      <a:noFill/>
                    </a:lnR>
                    <a:lnT>
                      <a:noFill/>
                    </a:lnT>
                    <a:lnB>
                      <a:noFill/>
                    </a:lnB>
                  </a:tcPr>
                </a:tc>
                <a:extLst>
                  <a:ext uri="{0D108BD9-81ED-4DB2-BD59-A6C34878D82A}">
                    <a16:rowId xmlns:a16="http://schemas.microsoft.com/office/drawing/2014/main" val="2834056497"/>
                  </a:ext>
                </a:extLst>
              </a:tr>
              <a:tr h="127083">
                <a:tc>
                  <a:txBody>
                    <a:bodyPr/>
                    <a:lstStyle/>
                    <a:p>
                      <a:pPr algn="l" fontAlgn="b"/>
                      <a:r>
                        <a:rPr lang="sl-SI" sz="600" b="0" i="0" u="none" strike="noStrike">
                          <a:solidFill>
                            <a:srgbClr val="000000"/>
                          </a:solidFill>
                          <a:effectLst/>
                          <a:latin typeface="Arial" panose="020B0604020202020204" pitchFamily="34" charset="0"/>
                        </a:rPr>
                        <a:t>[AT-HU] Wien Suedost - Gyoer 245 [DIR] [AT] / N-1 Neusiedl - Wien Suedost 246A</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1016,62</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651898493"/>
                  </a:ext>
                </a:extLst>
              </a:tr>
              <a:tr h="127083">
                <a:tc>
                  <a:txBody>
                    <a:bodyPr/>
                    <a:lstStyle/>
                    <a:p>
                      <a:pPr algn="l" fontAlgn="b"/>
                      <a:r>
                        <a:rPr lang="pl-PL" sz="600" b="0" i="0" u="none" strike="noStrike">
                          <a:solidFill>
                            <a:srgbClr val="000000"/>
                          </a:solidFill>
                          <a:effectLst/>
                          <a:latin typeface="Arial" panose="020B0604020202020204" pitchFamily="34" charset="0"/>
                        </a:rPr>
                        <a:t>[AT-SI] Obersielach - Podlog 247 [DIR] [AT] / N-1 Obersielach - Obersielach OSRHU41</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44,42</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666487115"/>
                  </a:ext>
                </a:extLst>
              </a:tr>
              <a:tr h="127083">
                <a:tc>
                  <a:txBody>
                    <a:bodyPr/>
                    <a:lstStyle/>
                    <a:p>
                      <a:pPr algn="l" fontAlgn="b"/>
                      <a:r>
                        <a:rPr lang="sl-SI" sz="600" b="0" i="0" u="none" strike="noStrike">
                          <a:solidFill>
                            <a:srgbClr val="000000"/>
                          </a:solidFill>
                          <a:effectLst/>
                          <a:latin typeface="Arial" panose="020B0604020202020204" pitchFamily="34" charset="0"/>
                        </a:rPr>
                        <a:t>[D8-D2] Remptendorf - Redwitz 414 [DIR] [D8] / N-1 Remptendorf - Redwitz 413</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213,58</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a:t>
                      </a:r>
                    </a:p>
                  </a:txBody>
                  <a:tcPr marL="0" marR="0" marT="0" marB="0" anchor="b">
                    <a:lnL>
                      <a:noFill/>
                    </a:lnL>
                    <a:lnR>
                      <a:noFill/>
                    </a:lnR>
                    <a:lnT>
                      <a:noFill/>
                    </a:lnT>
                    <a:lnB>
                      <a:noFill/>
                    </a:lnB>
                  </a:tcPr>
                </a:tc>
                <a:extLst>
                  <a:ext uri="{0D108BD9-81ED-4DB2-BD59-A6C34878D82A}">
                    <a16:rowId xmlns:a16="http://schemas.microsoft.com/office/drawing/2014/main" val="2621835213"/>
                  </a:ext>
                </a:extLst>
              </a:tr>
              <a:tr h="127083">
                <a:tc>
                  <a:txBody>
                    <a:bodyPr/>
                    <a:lstStyle/>
                    <a:p>
                      <a:pPr algn="l" fontAlgn="b"/>
                      <a:r>
                        <a:rPr lang="en-US" sz="600" b="0" i="0" u="none" strike="noStrike">
                          <a:solidFill>
                            <a:srgbClr val="000000"/>
                          </a:solidFill>
                          <a:effectLst/>
                          <a:latin typeface="Arial" panose="020B0604020202020204" pitchFamily="34" charset="0"/>
                        </a:rPr>
                        <a:t>[BE-FR] Avelgem - Avelin 380.80 [OPP] [BE] / N-1 Achene - Lonny 380.19</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4,29</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tcPr>
                </a:tc>
                <a:extLst>
                  <a:ext uri="{0D108BD9-81ED-4DB2-BD59-A6C34878D82A}">
                    <a16:rowId xmlns:a16="http://schemas.microsoft.com/office/drawing/2014/main" val="2751712078"/>
                  </a:ext>
                </a:extLst>
              </a:tr>
              <a:tr h="127083">
                <a:tc>
                  <a:txBody>
                    <a:bodyPr/>
                    <a:lstStyle/>
                    <a:p>
                      <a:pPr algn="l" fontAlgn="b"/>
                      <a:r>
                        <a:rPr lang="sl-SI" sz="600" b="0" i="0" u="none" strike="noStrike">
                          <a:solidFill>
                            <a:srgbClr val="000000"/>
                          </a:solidFill>
                          <a:effectLst/>
                          <a:latin typeface="Arial" panose="020B0604020202020204" pitchFamily="34" charset="0"/>
                        </a:rPr>
                        <a:t>[BE-FR] Avelgem - Avelin 380.80 [OPP] [BE] / N-1 Y-Horta (Mercator - Rodenhuize) 380.74</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2,12</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2721940724"/>
                  </a:ext>
                </a:extLst>
              </a:tr>
              <a:tr h="127083">
                <a:tc>
                  <a:txBody>
                    <a:bodyPr/>
                    <a:lstStyle/>
                    <a:p>
                      <a:pPr algn="l" fontAlgn="b"/>
                      <a:r>
                        <a:rPr lang="de-DE" sz="600" b="0" i="0" u="none" strike="noStrike">
                          <a:solidFill>
                            <a:srgbClr val="000000"/>
                          </a:solidFill>
                          <a:effectLst/>
                          <a:latin typeface="Arial" panose="020B0604020202020204" pitchFamily="34" charset="0"/>
                        </a:rPr>
                        <a:t>[D8-D8] Hagenwerder - Schmoelln 553 [DIR] / N-1 Baerwalde - Schmoelln 551</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44,88</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a:t>
                      </a:r>
                    </a:p>
                  </a:txBody>
                  <a:tcPr marL="0" marR="0" marT="0" marB="0" anchor="b">
                    <a:lnL>
                      <a:noFill/>
                    </a:lnL>
                    <a:lnR>
                      <a:noFill/>
                    </a:lnR>
                    <a:lnT>
                      <a:noFill/>
                    </a:lnT>
                    <a:lnB>
                      <a:noFill/>
                    </a:lnB>
                  </a:tcPr>
                </a:tc>
                <a:extLst>
                  <a:ext uri="{0D108BD9-81ED-4DB2-BD59-A6C34878D82A}">
                    <a16:rowId xmlns:a16="http://schemas.microsoft.com/office/drawing/2014/main" val="3019032172"/>
                  </a:ext>
                </a:extLst>
              </a:tr>
              <a:tr h="127083">
                <a:tc>
                  <a:txBody>
                    <a:bodyPr/>
                    <a:lstStyle/>
                    <a:p>
                      <a:pPr algn="l" fontAlgn="b"/>
                      <a:r>
                        <a:rPr lang="sl-SI" sz="6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1277,32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301%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300703152"/>
                  </a:ext>
                </a:extLst>
              </a:tr>
              <a:tr h="127083">
                <a:tc>
                  <a:txBody>
                    <a:bodyPr/>
                    <a:lstStyle/>
                    <a:p>
                      <a:pPr algn="l" fontAlgn="b"/>
                      <a:r>
                        <a:rPr lang="sl-SI" sz="600" b="0" i="0" u="none" strike="noStrike">
                          <a:solidFill>
                            <a:srgbClr val="000000"/>
                          </a:solidFill>
                          <a:effectLst/>
                          <a:latin typeface="Arial" panose="020B0604020202020204" pitchFamily="34" charset="0"/>
                        </a:rPr>
                        <a:t>[AT-CZ] Duernrohr 1 - Slavetice 437 [OPP] [AT] / N-1 Slavetice - Durnrohr 2</a:t>
                      </a:r>
                    </a:p>
                  </a:txBody>
                  <a:tcPr marL="6980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4,33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44%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068424328"/>
                  </a:ext>
                </a:extLst>
              </a:tr>
              <a:tr h="127083">
                <a:tc>
                  <a:txBody>
                    <a:bodyPr/>
                    <a:lstStyle/>
                    <a:p>
                      <a:pPr algn="l" fontAlgn="b"/>
                      <a:r>
                        <a:rPr lang="sl-SI" sz="600" b="0" i="0" u="none" strike="noStrike">
                          <a:solidFill>
                            <a:srgbClr val="000000"/>
                          </a:solidFill>
                          <a:effectLst/>
                          <a:latin typeface="Arial" panose="020B0604020202020204" pitchFamily="34" charset="0"/>
                        </a:rPr>
                        <a:t>[AT-D2] St. Peter 2 - Pleinting 258 [OPP] [AT] / N-1 Pleinting - Pirach 257</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181,34</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48%</a:t>
                      </a:r>
                    </a:p>
                  </a:txBody>
                  <a:tcPr marL="0" marR="0" marT="0" marB="0" anchor="b">
                    <a:lnL>
                      <a:noFill/>
                    </a:lnL>
                    <a:lnR>
                      <a:noFill/>
                    </a:lnR>
                    <a:lnT>
                      <a:noFill/>
                    </a:lnT>
                    <a:lnB>
                      <a:noFill/>
                    </a:lnB>
                  </a:tcPr>
                </a:tc>
                <a:extLst>
                  <a:ext uri="{0D108BD9-81ED-4DB2-BD59-A6C34878D82A}">
                    <a16:rowId xmlns:a16="http://schemas.microsoft.com/office/drawing/2014/main" val="3672316820"/>
                  </a:ext>
                </a:extLst>
              </a:tr>
              <a:tr h="127083">
                <a:tc>
                  <a:txBody>
                    <a:bodyPr/>
                    <a:lstStyle/>
                    <a:p>
                      <a:pPr algn="l" fontAlgn="b"/>
                      <a:r>
                        <a:rPr lang="sl-SI" sz="600" b="0" i="0" u="none" strike="noStrike">
                          <a:solidFill>
                            <a:srgbClr val="000000"/>
                          </a:solidFill>
                          <a:effectLst/>
                          <a:latin typeface="Arial" panose="020B0604020202020204" pitchFamily="34" charset="0"/>
                        </a:rPr>
                        <a:t>[FR-D7] Vigy - Ensdorf  VIGY2 S [DIR] [D7] / N-1 Ensdorf - Vigy VIGY1 N</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1,59</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198995004"/>
                  </a:ext>
                </a:extLst>
              </a:tr>
              <a:tr h="127083">
                <a:tc>
                  <a:txBody>
                    <a:bodyPr/>
                    <a:lstStyle/>
                    <a:p>
                      <a:pPr algn="l" fontAlgn="b"/>
                      <a:r>
                        <a:rPr lang="sl-SI" sz="600" b="0" i="0" u="none" strike="noStrike">
                          <a:solidFill>
                            <a:srgbClr val="000000"/>
                          </a:solidFill>
                          <a:effectLst/>
                          <a:latin typeface="Arial" panose="020B0604020202020204" pitchFamily="34" charset="0"/>
                        </a:rPr>
                        <a:t>[RO-RO] TR Rosiori 400/220 1 [DIR] / N-1 Rosiori - Gadalin</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258,47</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50%</a:t>
                      </a:r>
                    </a:p>
                  </a:txBody>
                  <a:tcPr marL="0" marR="0" marT="0" marB="0" anchor="b">
                    <a:lnL>
                      <a:noFill/>
                    </a:lnL>
                    <a:lnR>
                      <a:noFill/>
                    </a:lnR>
                    <a:lnT>
                      <a:noFill/>
                    </a:lnT>
                    <a:lnB>
                      <a:noFill/>
                    </a:lnB>
                  </a:tcPr>
                </a:tc>
                <a:extLst>
                  <a:ext uri="{0D108BD9-81ED-4DB2-BD59-A6C34878D82A}">
                    <a16:rowId xmlns:a16="http://schemas.microsoft.com/office/drawing/2014/main" val="559700248"/>
                  </a:ext>
                </a:extLst>
              </a:tr>
              <a:tr h="127083">
                <a:tc>
                  <a:txBody>
                    <a:bodyPr/>
                    <a:lstStyle/>
                    <a:p>
                      <a:pPr algn="l" fontAlgn="b"/>
                      <a:r>
                        <a:rPr lang="sl-SI" sz="600" b="0" i="0" u="none" strike="noStrike">
                          <a:solidFill>
                            <a:srgbClr val="000000"/>
                          </a:solidFill>
                          <a:effectLst/>
                          <a:latin typeface="Arial" panose="020B0604020202020204" pitchFamily="34" charset="0"/>
                        </a:rPr>
                        <a:t>[AT-HU] Wien Suedost - Gyoer 245 [DIR] [AT] / N-1 Neusiedl - Wien Suedost 246A</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1277,32</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7%</a:t>
                      </a:r>
                    </a:p>
                  </a:txBody>
                  <a:tcPr marL="0" marR="0" marT="0" marB="0" anchor="b">
                    <a:lnL>
                      <a:noFill/>
                    </a:lnL>
                    <a:lnR>
                      <a:noFill/>
                    </a:lnR>
                    <a:lnT>
                      <a:noFill/>
                    </a:lnT>
                    <a:lnB>
                      <a:noFill/>
                    </a:lnB>
                  </a:tcPr>
                </a:tc>
                <a:extLst>
                  <a:ext uri="{0D108BD9-81ED-4DB2-BD59-A6C34878D82A}">
                    <a16:rowId xmlns:a16="http://schemas.microsoft.com/office/drawing/2014/main" val="931019362"/>
                  </a:ext>
                </a:extLst>
              </a:tr>
              <a:tr h="127083">
                <a:tc>
                  <a:txBody>
                    <a:bodyPr/>
                    <a:lstStyle/>
                    <a:p>
                      <a:pPr algn="l" fontAlgn="b"/>
                      <a:r>
                        <a:rPr lang="sl-SI" sz="600" b="0" i="0" u="none" strike="noStrike">
                          <a:solidFill>
                            <a:srgbClr val="000000"/>
                          </a:solidFill>
                          <a:effectLst/>
                          <a:latin typeface="Arial" panose="020B0604020202020204" pitchFamily="34" charset="0"/>
                        </a:rPr>
                        <a:t>[NL-D7] Maasbracht - Siersdorf  SELFK SW [DIR] [D7] / N-1 Maasbracht-Dodewaard 380 W</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0,23</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48%</a:t>
                      </a:r>
                    </a:p>
                  </a:txBody>
                  <a:tcPr marL="0" marR="0" marT="0" marB="0" anchor="b">
                    <a:lnL>
                      <a:noFill/>
                    </a:lnL>
                    <a:lnR>
                      <a:noFill/>
                    </a:lnR>
                    <a:lnT>
                      <a:noFill/>
                    </a:lnT>
                    <a:lnB>
                      <a:noFill/>
                    </a:lnB>
                  </a:tcPr>
                </a:tc>
                <a:extLst>
                  <a:ext uri="{0D108BD9-81ED-4DB2-BD59-A6C34878D82A}">
                    <a16:rowId xmlns:a16="http://schemas.microsoft.com/office/drawing/2014/main" val="913583894"/>
                  </a:ext>
                </a:extLst>
              </a:tr>
              <a:tr h="127083">
                <a:tc>
                  <a:txBody>
                    <a:bodyPr/>
                    <a:lstStyle/>
                    <a:p>
                      <a:pPr algn="l" fontAlgn="b"/>
                      <a:r>
                        <a:rPr lang="sl-SI" sz="600" b="0" i="0" u="none" strike="noStrike">
                          <a:solidFill>
                            <a:srgbClr val="000000"/>
                          </a:solidFill>
                          <a:effectLst/>
                          <a:latin typeface="Arial" panose="020B0604020202020204" pitchFamily="34" charset="0"/>
                        </a:rPr>
                        <a:t>[NL-D7] Maasbracht - Siersdorf SELFK SW [DIR] [D7] / N-1 ALEGRO DC</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3,57</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43%</a:t>
                      </a:r>
                    </a:p>
                  </a:txBody>
                  <a:tcPr marL="0" marR="0" marT="0" marB="0" anchor="b">
                    <a:lnL>
                      <a:noFill/>
                    </a:lnL>
                    <a:lnR>
                      <a:noFill/>
                    </a:lnR>
                    <a:lnT>
                      <a:noFill/>
                    </a:lnT>
                    <a:lnB>
                      <a:noFill/>
                    </a:lnB>
                  </a:tcPr>
                </a:tc>
                <a:extLst>
                  <a:ext uri="{0D108BD9-81ED-4DB2-BD59-A6C34878D82A}">
                    <a16:rowId xmlns:a16="http://schemas.microsoft.com/office/drawing/2014/main" val="1543678417"/>
                  </a:ext>
                </a:extLst>
              </a:tr>
              <a:tr h="127083">
                <a:tc>
                  <a:txBody>
                    <a:bodyPr/>
                    <a:lstStyle/>
                    <a:p>
                      <a:pPr algn="l" fontAlgn="b"/>
                      <a:r>
                        <a:rPr lang="sl-SI" sz="600" b="0" i="0" u="none" strike="noStrike">
                          <a:solidFill>
                            <a:srgbClr val="000000"/>
                          </a:solidFill>
                          <a:effectLst/>
                          <a:latin typeface="Arial" panose="020B0604020202020204" pitchFamily="34" charset="0"/>
                        </a:rPr>
                        <a:t>[BE-FR] Avelgem - Avelin 380.80 [OPP] [BE] / N-1 Y-Horta (Mercator - Rodenhuize) 380.74</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2,31</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extLst>
                  <a:ext uri="{0D108BD9-81ED-4DB2-BD59-A6C34878D82A}">
                    <a16:rowId xmlns:a16="http://schemas.microsoft.com/office/drawing/2014/main" val="4102961338"/>
                  </a:ext>
                </a:extLst>
              </a:tr>
              <a:tr h="127083">
                <a:tc>
                  <a:txBody>
                    <a:bodyPr/>
                    <a:lstStyle/>
                    <a:p>
                      <a:pPr algn="l" fontAlgn="b"/>
                      <a:r>
                        <a:rPr lang="de-DE" sz="600" b="0" i="0" u="none" strike="noStrike">
                          <a:solidFill>
                            <a:srgbClr val="000000"/>
                          </a:solidFill>
                          <a:effectLst/>
                          <a:latin typeface="Arial" panose="020B0604020202020204" pitchFamily="34" charset="0"/>
                        </a:rPr>
                        <a:t>[D8-D8] Neuenhagen - Vierraden 304 [OPP] / N-1 Vierraden - Pasewalk 306</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283,26</a:t>
                      </a:r>
                    </a:p>
                  </a:txBody>
                  <a:tcPr marL="0" marR="0" marT="0" marB="0" anchor="b">
                    <a:lnL>
                      <a:noFill/>
                    </a:lnL>
                    <a:lnR>
                      <a:noFill/>
                    </a:lnR>
                    <a:lnT>
                      <a:noFill/>
                    </a:lnT>
                    <a:lnB>
                      <a:noFill/>
                    </a:lnB>
                  </a:tcPr>
                </a:tc>
                <a:tc>
                  <a:txBody>
                    <a:bodyPr/>
                    <a:lstStyle/>
                    <a:p>
                      <a:pPr algn="r" fontAlgn="b"/>
                      <a:r>
                        <a:rPr lang="sl-SI" sz="600" b="0" i="0" u="none" strike="noStrike" dirty="0">
                          <a:solidFill>
                            <a:srgbClr val="000000"/>
                          </a:solidFill>
                          <a:effectLst/>
                          <a:latin typeface="Arial" panose="020B0604020202020204" pitchFamily="34" charset="0"/>
                        </a:rPr>
                        <a:t>6%</a:t>
                      </a:r>
                    </a:p>
                  </a:txBody>
                  <a:tcPr marL="0" marR="0" marT="0" marB="0" anchor="b">
                    <a:lnL>
                      <a:noFill/>
                    </a:lnL>
                    <a:lnR>
                      <a:noFill/>
                    </a:lnR>
                    <a:lnT>
                      <a:noFill/>
                    </a:lnT>
                    <a:lnB>
                      <a:noFill/>
                    </a:lnB>
                  </a:tcPr>
                </a:tc>
                <a:extLst>
                  <a:ext uri="{0D108BD9-81ED-4DB2-BD59-A6C34878D82A}">
                    <a16:rowId xmlns:a16="http://schemas.microsoft.com/office/drawing/2014/main" val="553260204"/>
                  </a:ext>
                </a:extLst>
              </a:tr>
            </a:tbl>
          </a:graphicData>
        </a:graphic>
      </p:graphicFrame>
    </p:spTree>
    <p:extLst>
      <p:ext uri="{BB962C8B-B14F-4D97-AF65-F5344CB8AC3E}">
        <p14:creationId xmlns:p14="http://schemas.microsoft.com/office/powerpoint/2010/main" val="658089194"/>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a:t>
            </a:r>
            <a:r>
              <a:rPr lang="en-US" altLang="hu-HU" sz="1400" dirty="0">
                <a:solidFill>
                  <a:srgbClr val="008000"/>
                </a:solidFill>
              </a:rPr>
              <a:t>1013 (part II</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104022C5-65C3-4FD2-8578-89EAEFF7F07F}"/>
              </a:ext>
            </a:extLst>
          </p:cNvPr>
          <p:cNvGraphicFramePr>
            <a:graphicFrameLocks noGrp="1"/>
          </p:cNvGraphicFramePr>
          <p:nvPr/>
        </p:nvGraphicFramePr>
        <p:xfrm>
          <a:off x="1102519" y="1312069"/>
          <a:ext cx="7874000" cy="3886200"/>
        </p:xfrm>
        <a:graphic>
          <a:graphicData uri="http://schemas.openxmlformats.org/drawingml/2006/table">
            <a:tbl>
              <a:tblPr/>
              <a:tblGrid>
                <a:gridCol w="6030069">
                  <a:extLst>
                    <a:ext uri="{9D8B030D-6E8A-4147-A177-3AD203B41FA5}">
                      <a16:colId xmlns:a16="http://schemas.microsoft.com/office/drawing/2014/main" val="1922522074"/>
                    </a:ext>
                  </a:extLst>
                </a:gridCol>
                <a:gridCol w="1361526">
                  <a:extLst>
                    <a:ext uri="{9D8B030D-6E8A-4147-A177-3AD203B41FA5}">
                      <a16:colId xmlns:a16="http://schemas.microsoft.com/office/drawing/2014/main" val="1139259081"/>
                    </a:ext>
                  </a:extLst>
                </a:gridCol>
                <a:gridCol w="482405">
                  <a:extLst>
                    <a:ext uri="{9D8B030D-6E8A-4147-A177-3AD203B41FA5}">
                      <a16:colId xmlns:a16="http://schemas.microsoft.com/office/drawing/2014/main" val="1875056044"/>
                    </a:ext>
                  </a:extLst>
                </a:gridCol>
              </a:tblGrid>
              <a:tr h="161925">
                <a:tc>
                  <a:txBody>
                    <a:bodyPr/>
                    <a:lstStyle/>
                    <a:p>
                      <a:pPr algn="l" fontAlgn="b"/>
                      <a:r>
                        <a:rPr lang="sl-SI" sz="1000" b="1"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938,71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178%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766023186"/>
                  </a:ext>
                </a:extLst>
              </a:tr>
              <a:tr h="161925">
                <a:tc>
                  <a:txBody>
                    <a:bodyPr/>
                    <a:lstStyle/>
                    <a:p>
                      <a:pPr algn="l" fontAlgn="b"/>
                      <a:r>
                        <a:rPr lang="sl-SI" sz="1000" b="0" i="0" u="none" strike="noStrike">
                          <a:solidFill>
                            <a:srgbClr val="000000"/>
                          </a:solidFill>
                          <a:effectLst/>
                          <a:latin typeface="Arial" panose="020B0604020202020204" pitchFamily="34" charset="0"/>
                        </a:rPr>
                        <a:t>[AT-CZ] Duernrohr 1 - Slavetice 437 [OPP] [AT] / N-1 Slavetice - Durnrohr 2</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31,2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54%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182938652"/>
                  </a:ext>
                </a:extLst>
              </a:tr>
              <a:tr h="161925">
                <a:tc>
                  <a:txBody>
                    <a:bodyPr/>
                    <a:lstStyle/>
                    <a:p>
                      <a:pPr algn="l" fontAlgn="b"/>
                      <a:r>
                        <a:rPr lang="sl-SI" sz="1000" b="0" i="0" u="none" strike="noStrike">
                          <a:solidFill>
                            <a:srgbClr val="000000"/>
                          </a:solidFill>
                          <a:effectLst/>
                          <a:latin typeface="Arial" panose="020B0604020202020204" pitchFamily="34" charset="0"/>
                        </a:rPr>
                        <a:t>[RO-RO] TR Rosiori 400/220 1 [DIR] / N-1 Rosiori - Gadalin</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59,51</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55%</a:t>
                      </a:r>
                    </a:p>
                  </a:txBody>
                  <a:tcPr marL="0" marR="0" marT="0" marB="0" anchor="b">
                    <a:lnL>
                      <a:noFill/>
                    </a:lnL>
                    <a:lnR>
                      <a:noFill/>
                    </a:lnR>
                    <a:lnT>
                      <a:noFill/>
                    </a:lnT>
                    <a:lnB>
                      <a:noFill/>
                    </a:lnB>
                  </a:tcPr>
                </a:tc>
                <a:extLst>
                  <a:ext uri="{0D108BD9-81ED-4DB2-BD59-A6C34878D82A}">
                    <a16:rowId xmlns:a16="http://schemas.microsoft.com/office/drawing/2014/main" val="4270501646"/>
                  </a:ext>
                </a:extLst>
              </a:tr>
              <a:tr h="161925">
                <a:tc>
                  <a:txBody>
                    <a:bodyPr/>
                    <a:lstStyle/>
                    <a:p>
                      <a:pPr algn="l" fontAlgn="b"/>
                      <a:r>
                        <a:rPr lang="sl-SI" sz="1000" b="0" i="0" u="none" strike="noStrike">
                          <a:solidFill>
                            <a:srgbClr val="000000"/>
                          </a:solidFill>
                          <a:effectLst/>
                          <a:latin typeface="Arial" panose="020B0604020202020204" pitchFamily="34" charset="0"/>
                        </a:rPr>
                        <a:t>[AT-HU] Wien Suedost - Gyoer 245 [DIR] [AT] / N-1 Neusiedl - Wien Suedost 246A</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938,71</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11%</a:t>
                      </a:r>
                    </a:p>
                  </a:txBody>
                  <a:tcPr marL="0" marR="0" marT="0" marB="0" anchor="b">
                    <a:lnL>
                      <a:noFill/>
                    </a:lnL>
                    <a:lnR>
                      <a:noFill/>
                    </a:lnR>
                    <a:lnT>
                      <a:noFill/>
                    </a:lnT>
                    <a:lnB>
                      <a:noFill/>
                    </a:lnB>
                  </a:tcPr>
                </a:tc>
                <a:extLst>
                  <a:ext uri="{0D108BD9-81ED-4DB2-BD59-A6C34878D82A}">
                    <a16:rowId xmlns:a16="http://schemas.microsoft.com/office/drawing/2014/main" val="473769102"/>
                  </a:ext>
                </a:extLst>
              </a:tr>
              <a:tr h="161925">
                <a:tc>
                  <a:txBody>
                    <a:bodyPr/>
                    <a:lstStyle/>
                    <a:p>
                      <a:pPr algn="l" fontAlgn="b"/>
                      <a:r>
                        <a:rPr lang="sl-SI" sz="1000" b="0" i="0" u="none" strike="noStrike">
                          <a:solidFill>
                            <a:srgbClr val="000000"/>
                          </a:solidFill>
                          <a:effectLst/>
                          <a:latin typeface="Arial" panose="020B0604020202020204" pitchFamily="34" charset="0"/>
                        </a:rPr>
                        <a:t>[D8-D2] Remptendorf - Redwitz 414 [DIR] [D8] / N-1 Remptendorf - Redwitz 413</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106,8</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8%</a:t>
                      </a:r>
                    </a:p>
                  </a:txBody>
                  <a:tcPr marL="0" marR="0" marT="0" marB="0" anchor="b">
                    <a:lnL>
                      <a:noFill/>
                    </a:lnL>
                    <a:lnR>
                      <a:noFill/>
                    </a:lnR>
                    <a:lnT>
                      <a:noFill/>
                    </a:lnT>
                    <a:lnB>
                      <a:noFill/>
                    </a:lnB>
                  </a:tcPr>
                </a:tc>
                <a:extLst>
                  <a:ext uri="{0D108BD9-81ED-4DB2-BD59-A6C34878D82A}">
                    <a16:rowId xmlns:a16="http://schemas.microsoft.com/office/drawing/2014/main" val="1735829706"/>
                  </a:ext>
                </a:extLst>
              </a:tr>
              <a:tr h="161925">
                <a:tc>
                  <a:txBody>
                    <a:bodyPr/>
                    <a:lstStyle/>
                    <a:p>
                      <a:pPr algn="l" fontAlgn="b"/>
                      <a:r>
                        <a:rPr lang="sl-SI" sz="1000" b="0" i="0" u="none" strike="noStrike">
                          <a:solidFill>
                            <a:srgbClr val="000000"/>
                          </a:solidFill>
                          <a:effectLst/>
                          <a:latin typeface="Arial" panose="020B0604020202020204" pitchFamily="34" charset="0"/>
                        </a:rPr>
                        <a:t>[NL-BE] Rilland-Zandvliet 380 W [DIR] [NL] / N-1 PST Zandvliet 2</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18,45</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49%</a:t>
                      </a:r>
                    </a:p>
                  </a:txBody>
                  <a:tcPr marL="0" marR="0" marT="0" marB="0" anchor="b">
                    <a:lnL>
                      <a:noFill/>
                    </a:lnL>
                    <a:lnR>
                      <a:noFill/>
                    </a:lnR>
                    <a:lnT>
                      <a:noFill/>
                    </a:lnT>
                    <a:lnB>
                      <a:noFill/>
                    </a:lnB>
                  </a:tcPr>
                </a:tc>
                <a:extLst>
                  <a:ext uri="{0D108BD9-81ED-4DB2-BD59-A6C34878D82A}">
                    <a16:rowId xmlns:a16="http://schemas.microsoft.com/office/drawing/2014/main" val="3270301978"/>
                  </a:ext>
                </a:extLst>
              </a:tr>
              <a:tr h="161925">
                <a:tc>
                  <a:txBody>
                    <a:bodyPr/>
                    <a:lstStyle/>
                    <a:p>
                      <a:pPr algn="l" fontAlgn="b"/>
                      <a:r>
                        <a:rPr lang="sl-SI" sz="10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71,24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283%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854159602"/>
                  </a:ext>
                </a:extLst>
              </a:tr>
              <a:tr h="161925">
                <a:tc>
                  <a:txBody>
                    <a:bodyPr/>
                    <a:lstStyle/>
                    <a:p>
                      <a:pPr algn="l" fontAlgn="b"/>
                      <a:r>
                        <a:rPr lang="sl-SI" sz="1000" b="0" i="0" u="none" strike="noStrike">
                          <a:solidFill>
                            <a:srgbClr val="000000"/>
                          </a:solidFill>
                          <a:effectLst/>
                          <a:latin typeface="Arial" panose="020B0604020202020204" pitchFamily="34" charset="0"/>
                        </a:rPr>
                        <a:t>[CZ-SK] Nosovice - Varin [DIR] [SK] / N-1 Sokolnice - Stupava</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71,24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64%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913876835"/>
                  </a:ext>
                </a:extLst>
              </a:tr>
              <a:tr h="161925">
                <a:tc>
                  <a:txBody>
                    <a:bodyPr/>
                    <a:lstStyle/>
                    <a:p>
                      <a:pPr algn="l" fontAlgn="b"/>
                      <a:r>
                        <a:rPr lang="de-DE" sz="1000" b="0" i="0" u="none" strike="noStrike">
                          <a:solidFill>
                            <a:srgbClr val="000000"/>
                          </a:solidFill>
                          <a:effectLst/>
                          <a:latin typeface="Arial" panose="020B0604020202020204" pitchFamily="34" charset="0"/>
                        </a:rPr>
                        <a:t>[D7-D7] Paffendorf  - Rommerskirchen  PAFFEN S [OPP] / N-1 Knapsack - Sechtem WABERG W</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8,33</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784252230"/>
                  </a:ext>
                </a:extLst>
              </a:tr>
              <a:tr h="161925">
                <a:tc>
                  <a:txBody>
                    <a:bodyPr/>
                    <a:lstStyle/>
                    <a:p>
                      <a:pPr algn="l" fontAlgn="b"/>
                      <a:r>
                        <a:rPr lang="sl-SI" sz="1000" b="0" i="0" u="none" strike="noStrike">
                          <a:solidFill>
                            <a:srgbClr val="000000"/>
                          </a:solidFill>
                          <a:effectLst/>
                          <a:latin typeface="Arial" panose="020B0604020202020204" pitchFamily="34" charset="0"/>
                        </a:rPr>
                        <a:t>[SK-HU] Levice - God [DIR] [SK] / N-1 R.Sobota - Sajoivanka</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14,88</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52%</a:t>
                      </a:r>
                    </a:p>
                  </a:txBody>
                  <a:tcPr marL="0" marR="0" marT="0" marB="0" anchor="b">
                    <a:lnL>
                      <a:noFill/>
                    </a:lnL>
                    <a:lnR>
                      <a:noFill/>
                    </a:lnR>
                    <a:lnT>
                      <a:noFill/>
                    </a:lnT>
                    <a:lnB>
                      <a:noFill/>
                    </a:lnB>
                  </a:tcPr>
                </a:tc>
                <a:extLst>
                  <a:ext uri="{0D108BD9-81ED-4DB2-BD59-A6C34878D82A}">
                    <a16:rowId xmlns:a16="http://schemas.microsoft.com/office/drawing/2014/main" val="4075562805"/>
                  </a:ext>
                </a:extLst>
              </a:tr>
              <a:tr h="161925">
                <a:tc>
                  <a:txBody>
                    <a:bodyPr/>
                    <a:lstStyle/>
                    <a:p>
                      <a:pPr algn="l" fontAlgn="b"/>
                      <a:r>
                        <a:rPr lang="sl-SI" sz="1000" b="0" i="0" u="none" strike="noStrike">
                          <a:solidFill>
                            <a:srgbClr val="000000"/>
                          </a:solidFill>
                          <a:effectLst/>
                          <a:latin typeface="Arial" panose="020B0604020202020204" pitchFamily="34" charset="0"/>
                        </a:rPr>
                        <a:t>[SK-UA] V.Kapusany - Mukachevo (WPS) [DIR] [SK] / N-1 R.Sobota - Sajoivanka</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2,03</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78%</a:t>
                      </a:r>
                    </a:p>
                  </a:txBody>
                  <a:tcPr marL="0" marR="0" marT="0" marB="0" anchor="b">
                    <a:lnL>
                      <a:noFill/>
                    </a:lnL>
                    <a:lnR>
                      <a:noFill/>
                    </a:lnR>
                    <a:lnT>
                      <a:noFill/>
                    </a:lnT>
                    <a:lnB>
                      <a:noFill/>
                    </a:lnB>
                  </a:tcPr>
                </a:tc>
                <a:extLst>
                  <a:ext uri="{0D108BD9-81ED-4DB2-BD59-A6C34878D82A}">
                    <a16:rowId xmlns:a16="http://schemas.microsoft.com/office/drawing/2014/main" val="1444112267"/>
                  </a:ext>
                </a:extLst>
              </a:tr>
              <a:tr h="161925">
                <a:tc>
                  <a:txBody>
                    <a:bodyPr/>
                    <a:lstStyle/>
                    <a:p>
                      <a:pPr algn="l" fontAlgn="b"/>
                      <a:r>
                        <a:rPr lang="sl-SI" sz="1000" b="0" i="0" u="none" strike="noStrike">
                          <a:solidFill>
                            <a:srgbClr val="000000"/>
                          </a:solidFill>
                          <a:effectLst/>
                          <a:latin typeface="Arial" panose="020B0604020202020204" pitchFamily="34" charset="0"/>
                        </a:rPr>
                        <a:t>[BE-BE] PST Zandvliet 1 [DIR] / N-1 PST Zandvliet 2</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4,47</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69%</a:t>
                      </a:r>
                    </a:p>
                  </a:txBody>
                  <a:tcPr marL="0" marR="0" marT="0" marB="0" anchor="b">
                    <a:lnL>
                      <a:noFill/>
                    </a:lnL>
                    <a:lnR>
                      <a:noFill/>
                    </a:lnR>
                    <a:lnT>
                      <a:noFill/>
                    </a:lnT>
                    <a:lnB>
                      <a:noFill/>
                    </a:lnB>
                  </a:tcPr>
                </a:tc>
                <a:extLst>
                  <a:ext uri="{0D108BD9-81ED-4DB2-BD59-A6C34878D82A}">
                    <a16:rowId xmlns:a16="http://schemas.microsoft.com/office/drawing/2014/main" val="3518000623"/>
                  </a:ext>
                </a:extLst>
              </a:tr>
              <a:tr h="161925">
                <a:tc>
                  <a:txBody>
                    <a:bodyPr/>
                    <a:lstStyle/>
                    <a:p>
                      <a:pPr algn="l" fontAlgn="b"/>
                      <a:r>
                        <a:rPr lang="sl-SI" sz="10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239,75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172%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803461337"/>
                  </a:ext>
                </a:extLst>
              </a:tr>
              <a:tr h="161925">
                <a:tc>
                  <a:txBody>
                    <a:bodyPr/>
                    <a:lstStyle/>
                    <a:p>
                      <a:pPr algn="l" fontAlgn="b"/>
                      <a:r>
                        <a:rPr lang="sl-SI" sz="1000" b="0" i="0" u="none" strike="noStrike">
                          <a:solidFill>
                            <a:srgbClr val="000000"/>
                          </a:solidFill>
                          <a:effectLst/>
                          <a:latin typeface="Arial" panose="020B0604020202020204" pitchFamily="34" charset="0"/>
                        </a:rPr>
                        <a:t>[CZ-SK] Nosovice - Varin [DIR] [SK] / N-1 Sokolnice - Stupava</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239,75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68%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277977654"/>
                  </a:ext>
                </a:extLst>
              </a:tr>
              <a:tr h="161925">
                <a:tc>
                  <a:txBody>
                    <a:bodyPr/>
                    <a:lstStyle/>
                    <a:p>
                      <a:pPr algn="l" fontAlgn="b"/>
                      <a:r>
                        <a:rPr lang="de-DE" sz="1000" b="0" i="0" u="none" strike="noStrike">
                          <a:solidFill>
                            <a:srgbClr val="000000"/>
                          </a:solidFill>
                          <a:effectLst/>
                          <a:latin typeface="Arial" panose="020B0604020202020204" pitchFamily="34" charset="0"/>
                        </a:rPr>
                        <a:t>[D7-D7] Paffendorf  - Rommerskirchen  PAFFEN S [OPP] / N-1 Knapsack - Sechtem WABERG W</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203,28</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723353644"/>
                  </a:ext>
                </a:extLst>
              </a:tr>
              <a:tr h="161925">
                <a:tc>
                  <a:txBody>
                    <a:bodyPr/>
                    <a:lstStyle/>
                    <a:p>
                      <a:pPr algn="l" fontAlgn="b"/>
                      <a:r>
                        <a:rPr lang="sl-SI" sz="1000" b="0" i="0" u="none" strike="noStrike">
                          <a:solidFill>
                            <a:srgbClr val="000000"/>
                          </a:solidFill>
                          <a:effectLst/>
                          <a:latin typeface="Arial" panose="020B0604020202020204" pitchFamily="34" charset="0"/>
                        </a:rPr>
                        <a:t>[NL-NL] Diemen-Lelystad 380 Z [OPP] / N-1 Boxmeer-Dodewaard 380 Z</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94,72</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660304321"/>
                  </a:ext>
                </a:extLst>
              </a:tr>
              <a:tr h="161925">
                <a:tc>
                  <a:txBody>
                    <a:bodyPr/>
                    <a:lstStyle/>
                    <a:p>
                      <a:pPr algn="l" fontAlgn="b"/>
                      <a:r>
                        <a:rPr lang="sl-SI" sz="1000" b="0" i="0" u="none" strike="noStrike">
                          <a:solidFill>
                            <a:srgbClr val="000000"/>
                          </a:solidFill>
                          <a:effectLst/>
                          <a:latin typeface="Arial" panose="020B0604020202020204" pitchFamily="34" charset="0"/>
                        </a:rPr>
                        <a:t>[BE-BE] PST Zandvliet 1 [DIR] / N-1 PST Zandvliet 2</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74,72</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65%</a:t>
                      </a:r>
                    </a:p>
                  </a:txBody>
                  <a:tcPr marL="0" marR="0" marT="0" marB="0" anchor="b">
                    <a:lnL>
                      <a:noFill/>
                    </a:lnL>
                    <a:lnR>
                      <a:noFill/>
                    </a:lnR>
                    <a:lnT>
                      <a:noFill/>
                    </a:lnT>
                    <a:lnB>
                      <a:noFill/>
                    </a:lnB>
                  </a:tcPr>
                </a:tc>
                <a:extLst>
                  <a:ext uri="{0D108BD9-81ED-4DB2-BD59-A6C34878D82A}">
                    <a16:rowId xmlns:a16="http://schemas.microsoft.com/office/drawing/2014/main" val="3334457109"/>
                  </a:ext>
                </a:extLst>
              </a:tr>
              <a:tr h="161925">
                <a:tc>
                  <a:txBody>
                    <a:bodyPr/>
                    <a:lstStyle/>
                    <a:p>
                      <a:pPr algn="l" fontAlgn="b"/>
                      <a:r>
                        <a:rPr lang="sl-SI" sz="10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377,55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632912441"/>
                  </a:ext>
                </a:extLst>
              </a:tr>
              <a:tr h="161925">
                <a:tc>
                  <a:txBody>
                    <a:bodyPr/>
                    <a:lstStyle/>
                    <a:p>
                      <a:pPr algn="l" fontAlgn="b"/>
                      <a:r>
                        <a:rPr lang="sl-SI" sz="1000" b="0" i="0" u="none" strike="noStrike">
                          <a:solidFill>
                            <a:srgbClr val="000000"/>
                          </a:solidFill>
                          <a:effectLst/>
                          <a:latin typeface="Arial" panose="020B0604020202020204" pitchFamily="34" charset="0"/>
                        </a:rPr>
                        <a:t>[CZ-SK] Nosovice - Varin [DIR] [SK] / N-1 Sokolnice - Stupava</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219,15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67%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915247223"/>
                  </a:ext>
                </a:extLst>
              </a:tr>
              <a:tr h="161925">
                <a:tc>
                  <a:txBody>
                    <a:bodyPr/>
                    <a:lstStyle/>
                    <a:p>
                      <a:pPr algn="l" fontAlgn="b"/>
                      <a:r>
                        <a:rPr lang="de-DE" sz="1000" b="0" i="0" u="none" strike="noStrike">
                          <a:solidFill>
                            <a:srgbClr val="000000"/>
                          </a:solidFill>
                          <a:effectLst/>
                          <a:latin typeface="Arial" panose="020B0604020202020204" pitchFamily="34" charset="0"/>
                        </a:rPr>
                        <a:t>[D7-D7] Paffendorf  - Rommerskirchen  PAFFEN S [OPP] / N-1 Knapsack - Sechtem WABERG W</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377,55</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564117579"/>
                  </a:ext>
                </a:extLst>
              </a:tr>
              <a:tr h="161925">
                <a:tc>
                  <a:txBody>
                    <a:bodyPr/>
                    <a:lstStyle/>
                    <a:p>
                      <a:pPr algn="l" fontAlgn="b"/>
                      <a:r>
                        <a:rPr lang="sl-SI" sz="1000" b="0" i="0" u="none" strike="noStrike">
                          <a:solidFill>
                            <a:srgbClr val="000000"/>
                          </a:solidFill>
                          <a:effectLst/>
                          <a:latin typeface="Arial" panose="020B0604020202020204" pitchFamily="34" charset="0"/>
                        </a:rPr>
                        <a:t>[BE-BE] PST Zandvliet 2 [DIR] / N-1 PST Zandvliet 1</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149,88</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51%</a:t>
                      </a:r>
                    </a:p>
                  </a:txBody>
                  <a:tcPr marL="0" marR="0" marT="0" marB="0" anchor="b">
                    <a:lnL>
                      <a:noFill/>
                    </a:lnL>
                    <a:lnR>
                      <a:noFill/>
                    </a:lnR>
                    <a:lnT>
                      <a:noFill/>
                    </a:lnT>
                    <a:lnB>
                      <a:noFill/>
                    </a:lnB>
                  </a:tcPr>
                </a:tc>
                <a:extLst>
                  <a:ext uri="{0D108BD9-81ED-4DB2-BD59-A6C34878D82A}">
                    <a16:rowId xmlns:a16="http://schemas.microsoft.com/office/drawing/2014/main" val="860416094"/>
                  </a:ext>
                </a:extLst>
              </a:tr>
              <a:tr h="161925">
                <a:tc>
                  <a:txBody>
                    <a:bodyPr/>
                    <a:lstStyle/>
                    <a:p>
                      <a:pPr algn="l" fontAlgn="b"/>
                      <a:r>
                        <a:rPr lang="sl-SI" sz="1000" b="0" i="0" u="none" strike="noStrike">
                          <a:solidFill>
                            <a:srgbClr val="000000"/>
                          </a:solidFill>
                          <a:effectLst/>
                          <a:latin typeface="Arial" panose="020B0604020202020204" pitchFamily="34" charset="0"/>
                        </a:rPr>
                        <a:t>[NL-NL] Diemen-Lelystad 380 Z [OPP] / N-1 Boxmeer-Dodewaard 380 Z</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162,65</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793401237"/>
                  </a:ext>
                </a:extLst>
              </a:tr>
              <a:tr h="161925">
                <a:tc>
                  <a:txBody>
                    <a:bodyPr/>
                    <a:lstStyle/>
                    <a:p>
                      <a:pPr algn="l" fontAlgn="b"/>
                      <a:r>
                        <a:rPr lang="sl-SI" sz="1000" b="0" i="0" u="none" strike="noStrike">
                          <a:solidFill>
                            <a:srgbClr val="000000"/>
                          </a:solidFill>
                          <a:effectLst/>
                          <a:latin typeface="Arial" panose="020B0604020202020204" pitchFamily="34" charset="0"/>
                        </a:rPr>
                        <a:t>[CZ-PL] Wielopole - Nosovice [DIR] [PL] / N-1 Albrechtice - Nosovice</a:t>
                      </a:r>
                    </a:p>
                  </a:txBody>
                  <a:tcPr marL="11430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0" i="0" u="none" strike="noStrike">
                          <a:solidFill>
                            <a:srgbClr val="000000"/>
                          </a:solidFill>
                          <a:effectLst/>
                          <a:latin typeface="Arial" panose="020B0604020202020204" pitchFamily="34" charset="0"/>
                        </a:rPr>
                        <a:t>15,54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0" i="0" u="none" strike="noStrike">
                          <a:solidFill>
                            <a:srgbClr val="000000"/>
                          </a:solidFill>
                          <a:effectLst/>
                          <a:latin typeface="Arial" panose="020B0604020202020204" pitchFamily="34" charset="0"/>
                        </a:rPr>
                        <a:t>57%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743426504"/>
                  </a:ext>
                </a:extLst>
              </a:tr>
              <a:tr h="161925">
                <a:tc>
                  <a:txBody>
                    <a:bodyPr/>
                    <a:lstStyle/>
                    <a:p>
                      <a:pPr algn="l" fontAlgn="b"/>
                      <a:r>
                        <a:rPr lang="sl-SI" sz="10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1000" b="1" i="0" u="none" strike="noStrike">
                          <a:solidFill>
                            <a:srgbClr val="000000"/>
                          </a:solidFill>
                          <a:effectLst/>
                          <a:latin typeface="Arial" panose="020B0604020202020204" pitchFamily="34" charset="0"/>
                        </a:rPr>
                        <a:t>1277,32</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1000" b="1" i="0" u="none" strike="noStrike" dirty="0">
                          <a:solidFill>
                            <a:srgbClr val="000000"/>
                          </a:solidFill>
                          <a:effectLst/>
                          <a:latin typeface="Arial" panose="020B0604020202020204" pitchFamily="34" charset="0"/>
                        </a:rPr>
                        <a:t>3016%</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292491070"/>
                  </a:ext>
                </a:extLst>
              </a:tr>
            </a:tbl>
          </a:graphicData>
        </a:graphic>
      </p:graphicFrame>
    </p:spTree>
    <p:extLst>
      <p:ext uri="{BB962C8B-B14F-4D97-AF65-F5344CB8AC3E}">
        <p14:creationId xmlns:p14="http://schemas.microsoft.com/office/powerpoint/2010/main" val="3609271783"/>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a:t>
            </a:r>
            <a:r>
              <a:rPr lang="en-US" altLang="hu-HU" sz="1400" dirty="0">
                <a:solidFill>
                  <a:srgbClr val="008000"/>
                </a:solidFill>
              </a:rPr>
              <a:t>1014 (part </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D4340B5A-6DA2-4B60-9BD4-C5A9FC3361CC}"/>
              </a:ext>
            </a:extLst>
          </p:cNvPr>
          <p:cNvGraphicFramePr>
            <a:graphicFrameLocks noGrp="1"/>
          </p:cNvGraphicFramePr>
          <p:nvPr>
            <p:extLst>
              <p:ext uri="{D42A27DB-BD31-4B8C-83A1-F6EECF244321}">
                <p14:modId xmlns:p14="http://schemas.microsoft.com/office/powerpoint/2010/main" val="1638016752"/>
              </p:ext>
            </p:extLst>
          </p:nvPr>
        </p:nvGraphicFramePr>
        <p:xfrm>
          <a:off x="803082" y="1079492"/>
          <a:ext cx="7498685" cy="5567806"/>
        </p:xfrm>
        <a:graphic>
          <a:graphicData uri="http://schemas.openxmlformats.org/drawingml/2006/table">
            <a:tbl>
              <a:tblPr/>
              <a:tblGrid>
                <a:gridCol w="5823662">
                  <a:extLst>
                    <a:ext uri="{9D8B030D-6E8A-4147-A177-3AD203B41FA5}">
                      <a16:colId xmlns:a16="http://schemas.microsoft.com/office/drawing/2014/main" val="1338553381"/>
                    </a:ext>
                  </a:extLst>
                </a:gridCol>
                <a:gridCol w="1236807">
                  <a:extLst>
                    <a:ext uri="{9D8B030D-6E8A-4147-A177-3AD203B41FA5}">
                      <a16:colId xmlns:a16="http://schemas.microsoft.com/office/drawing/2014/main" val="2921824373"/>
                    </a:ext>
                  </a:extLst>
                </a:gridCol>
                <a:gridCol w="438216">
                  <a:extLst>
                    <a:ext uri="{9D8B030D-6E8A-4147-A177-3AD203B41FA5}">
                      <a16:colId xmlns:a16="http://schemas.microsoft.com/office/drawing/2014/main" val="3001615585"/>
                    </a:ext>
                  </a:extLst>
                </a:gridCol>
              </a:tblGrid>
              <a:tr h="163759">
                <a:tc>
                  <a:txBody>
                    <a:bodyPr/>
                    <a:lstStyle/>
                    <a:p>
                      <a:pPr algn="l" fontAlgn="b"/>
                      <a:r>
                        <a:rPr lang="sl-SI" sz="8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8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8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1950020813"/>
                  </a:ext>
                </a:extLst>
              </a:tr>
              <a:tr h="163759">
                <a:tc>
                  <a:txBody>
                    <a:bodyPr/>
                    <a:lstStyle/>
                    <a:p>
                      <a:pPr algn="l" fontAlgn="b"/>
                      <a:r>
                        <a:rPr lang="sl-SI" sz="8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1478,62</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242%</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73898512"/>
                  </a:ext>
                </a:extLst>
              </a:tr>
              <a:tr h="163759">
                <a:tc>
                  <a:txBody>
                    <a:bodyPr/>
                    <a:lstStyle/>
                    <a:p>
                      <a:pPr algn="l" fontAlgn="b"/>
                      <a:r>
                        <a:rPr lang="sl-SI" sz="800" b="0" i="0" u="none" strike="noStrike">
                          <a:solidFill>
                            <a:srgbClr val="000000"/>
                          </a:solidFill>
                          <a:effectLst/>
                          <a:latin typeface="Arial" panose="020B0604020202020204" pitchFamily="34" charset="0"/>
                        </a:rPr>
                        <a:t>[AT-CZ] Duernrohr 1 - Slavetice 437 [OPP] [AT] / N-1 Slavetice - Durnrohr 2</a:t>
                      </a:r>
                    </a:p>
                  </a:txBody>
                  <a:tcPr marL="9033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128,25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62%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752362025"/>
                  </a:ext>
                </a:extLst>
              </a:tr>
              <a:tr h="163759">
                <a:tc>
                  <a:txBody>
                    <a:bodyPr/>
                    <a:lstStyle/>
                    <a:p>
                      <a:pPr algn="l" fontAlgn="b"/>
                      <a:r>
                        <a:rPr lang="de-DE" sz="800" b="0" i="0" u="none" strike="noStrike">
                          <a:solidFill>
                            <a:srgbClr val="000000"/>
                          </a:solidFill>
                          <a:effectLst/>
                          <a:latin typeface="Arial" panose="020B0604020202020204" pitchFamily="34" charset="0"/>
                        </a:rPr>
                        <a:t>[D7-D7] Y Paffendorf - Oberzier  SECHTM S [DIR] / N-1 Sechtem - Paffendorf - Oberzier SECHTM N</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121,64</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44%</a:t>
                      </a:r>
                    </a:p>
                  </a:txBody>
                  <a:tcPr marL="0" marR="0" marT="0" marB="0" anchor="b">
                    <a:lnL>
                      <a:noFill/>
                    </a:lnL>
                    <a:lnR>
                      <a:noFill/>
                    </a:lnR>
                    <a:lnT>
                      <a:noFill/>
                    </a:lnT>
                    <a:lnB>
                      <a:noFill/>
                    </a:lnB>
                  </a:tcPr>
                </a:tc>
                <a:extLst>
                  <a:ext uri="{0D108BD9-81ED-4DB2-BD59-A6C34878D82A}">
                    <a16:rowId xmlns:a16="http://schemas.microsoft.com/office/drawing/2014/main" val="3519214161"/>
                  </a:ext>
                </a:extLst>
              </a:tr>
              <a:tr h="163759">
                <a:tc>
                  <a:txBody>
                    <a:bodyPr/>
                    <a:lstStyle/>
                    <a:p>
                      <a:pPr algn="l" fontAlgn="b"/>
                      <a:r>
                        <a:rPr lang="sl-SI" sz="800" b="0" i="0" u="none" strike="noStrike">
                          <a:solidFill>
                            <a:srgbClr val="000000"/>
                          </a:solidFill>
                          <a:effectLst/>
                          <a:latin typeface="Arial" panose="020B0604020202020204" pitchFamily="34" charset="0"/>
                        </a:rPr>
                        <a:t>[AT-HU] Wien Suedost - Gyoer 245 [DIR] [AT] / N-1 Neusiedl - Wien Suedost 246A</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1478,62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a:t>
                      </a:r>
                    </a:p>
                  </a:txBody>
                  <a:tcPr marL="0" marR="0" marT="0" marB="0" anchor="b">
                    <a:lnL>
                      <a:noFill/>
                    </a:lnL>
                    <a:lnR>
                      <a:noFill/>
                    </a:lnR>
                    <a:lnT>
                      <a:noFill/>
                    </a:lnT>
                    <a:lnB>
                      <a:noFill/>
                    </a:lnB>
                  </a:tcPr>
                </a:tc>
                <a:extLst>
                  <a:ext uri="{0D108BD9-81ED-4DB2-BD59-A6C34878D82A}">
                    <a16:rowId xmlns:a16="http://schemas.microsoft.com/office/drawing/2014/main" val="3625440015"/>
                  </a:ext>
                </a:extLst>
              </a:tr>
              <a:tr h="163759">
                <a:tc>
                  <a:txBody>
                    <a:bodyPr/>
                    <a:lstStyle/>
                    <a:p>
                      <a:pPr algn="l" fontAlgn="b"/>
                      <a:r>
                        <a:rPr lang="sl-SI" sz="800" b="0" i="0" u="none" strike="noStrike">
                          <a:solidFill>
                            <a:srgbClr val="000000"/>
                          </a:solidFill>
                          <a:effectLst/>
                          <a:latin typeface="Arial" panose="020B0604020202020204" pitchFamily="34" charset="0"/>
                        </a:rPr>
                        <a:t>[NL-NL] Diemen-Lelystad 380 Z [OPP] / N-1 Boxmeer-Dodewaard 380 Z</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292,23</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935934997"/>
                  </a:ext>
                </a:extLst>
              </a:tr>
              <a:tr h="163759">
                <a:tc>
                  <a:txBody>
                    <a:bodyPr/>
                    <a:lstStyle/>
                    <a:p>
                      <a:pPr algn="l" fontAlgn="b"/>
                      <a:r>
                        <a:rPr lang="sl-SI" sz="800" b="0" i="0" u="none" strike="noStrike">
                          <a:solidFill>
                            <a:srgbClr val="000000"/>
                          </a:solidFill>
                          <a:effectLst/>
                          <a:latin typeface="Arial" panose="020B0604020202020204" pitchFamily="34" charset="0"/>
                        </a:rPr>
                        <a:t>[CZ-PL] Wielopole - Nosovice [DIR] [PL] / N-1 Albrechtice - Nosovice</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72,95</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3574048561"/>
                  </a:ext>
                </a:extLst>
              </a:tr>
              <a:tr h="163759">
                <a:tc>
                  <a:txBody>
                    <a:bodyPr/>
                    <a:lstStyle/>
                    <a:p>
                      <a:pPr algn="l" fontAlgn="b"/>
                      <a:r>
                        <a:rPr lang="sl-SI" sz="800" b="0" i="0" u="none" strike="noStrike">
                          <a:solidFill>
                            <a:srgbClr val="000000"/>
                          </a:solidFill>
                          <a:effectLst/>
                          <a:latin typeface="Arial" panose="020B0604020202020204" pitchFamily="34" charset="0"/>
                        </a:rPr>
                        <a:t>[NL-BE] Rilland-Zandvliet 380 W [DIR] [NL] / N-1 PST Zandvliet 2</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40,76</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58%</a:t>
                      </a:r>
                    </a:p>
                  </a:txBody>
                  <a:tcPr marL="0" marR="0" marT="0" marB="0" anchor="b">
                    <a:lnL>
                      <a:noFill/>
                    </a:lnL>
                    <a:lnR>
                      <a:noFill/>
                    </a:lnR>
                    <a:lnT>
                      <a:noFill/>
                    </a:lnT>
                    <a:lnB>
                      <a:noFill/>
                    </a:lnB>
                  </a:tcPr>
                </a:tc>
                <a:extLst>
                  <a:ext uri="{0D108BD9-81ED-4DB2-BD59-A6C34878D82A}">
                    <a16:rowId xmlns:a16="http://schemas.microsoft.com/office/drawing/2014/main" val="3578732304"/>
                  </a:ext>
                </a:extLst>
              </a:tr>
              <a:tr h="163759">
                <a:tc>
                  <a:txBody>
                    <a:bodyPr/>
                    <a:lstStyle/>
                    <a:p>
                      <a:pPr algn="l" fontAlgn="b"/>
                      <a:r>
                        <a:rPr lang="sl-SI" sz="8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273,13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257%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309813594"/>
                  </a:ext>
                </a:extLst>
              </a:tr>
              <a:tr h="163759">
                <a:tc>
                  <a:txBody>
                    <a:bodyPr/>
                    <a:lstStyle/>
                    <a:p>
                      <a:pPr algn="l" fontAlgn="b"/>
                      <a:r>
                        <a:rPr lang="de-DE" sz="800" b="0" i="0" u="none" strike="noStrike">
                          <a:solidFill>
                            <a:srgbClr val="000000"/>
                          </a:solidFill>
                          <a:effectLst/>
                          <a:latin typeface="Arial" panose="020B0604020202020204" pitchFamily="34" charset="0"/>
                        </a:rPr>
                        <a:t>[D7-D7] Y Paffendorf - Oberzier  SECHTM S [DIR] / N-1 Sechtem - Paffendorf - Oberzier SECHTM N</a:t>
                      </a:r>
                    </a:p>
                  </a:txBody>
                  <a:tcPr marL="9033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98,84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41%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684293958"/>
                  </a:ext>
                </a:extLst>
              </a:tr>
              <a:tr h="163759">
                <a:tc>
                  <a:txBody>
                    <a:bodyPr/>
                    <a:lstStyle/>
                    <a:p>
                      <a:pPr algn="l" fontAlgn="b"/>
                      <a:r>
                        <a:rPr lang="sl-SI" sz="800" b="0" i="0" u="none" strike="noStrike">
                          <a:solidFill>
                            <a:srgbClr val="000000"/>
                          </a:solidFill>
                          <a:effectLst/>
                          <a:latin typeface="Arial" panose="020B0604020202020204" pitchFamily="34" charset="0"/>
                        </a:rPr>
                        <a:t>[SK-PL] Lemesany - Krosno Iskrz 2 [OPP] [PL] / N-1 Lemesany - Krosno Iskrz 1</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146,81</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75%</a:t>
                      </a:r>
                    </a:p>
                  </a:txBody>
                  <a:tcPr marL="0" marR="0" marT="0" marB="0" anchor="b">
                    <a:lnL>
                      <a:noFill/>
                    </a:lnL>
                    <a:lnR>
                      <a:noFill/>
                    </a:lnR>
                    <a:lnT>
                      <a:noFill/>
                    </a:lnT>
                    <a:lnB>
                      <a:noFill/>
                    </a:lnB>
                  </a:tcPr>
                </a:tc>
                <a:extLst>
                  <a:ext uri="{0D108BD9-81ED-4DB2-BD59-A6C34878D82A}">
                    <a16:rowId xmlns:a16="http://schemas.microsoft.com/office/drawing/2014/main" val="1138604410"/>
                  </a:ext>
                </a:extLst>
              </a:tr>
              <a:tr h="163759">
                <a:tc>
                  <a:txBody>
                    <a:bodyPr/>
                    <a:lstStyle/>
                    <a:p>
                      <a:pPr algn="l" fontAlgn="b"/>
                      <a:r>
                        <a:rPr lang="sl-SI" sz="800" b="0" i="0" u="none" strike="noStrike">
                          <a:solidFill>
                            <a:srgbClr val="000000"/>
                          </a:solidFill>
                          <a:effectLst/>
                          <a:latin typeface="Arial" panose="020B0604020202020204" pitchFamily="34" charset="0"/>
                        </a:rPr>
                        <a:t>[CZ-SK] Nosovice - Varin [DIR] [SK] / N-1 Sokolnice - Stupava</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33,19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72%</a:t>
                      </a:r>
                    </a:p>
                  </a:txBody>
                  <a:tcPr marL="0" marR="0" marT="0" marB="0" anchor="b">
                    <a:lnL>
                      <a:noFill/>
                    </a:lnL>
                    <a:lnR>
                      <a:noFill/>
                    </a:lnR>
                    <a:lnT>
                      <a:noFill/>
                    </a:lnT>
                    <a:lnB>
                      <a:noFill/>
                    </a:lnB>
                  </a:tcPr>
                </a:tc>
                <a:extLst>
                  <a:ext uri="{0D108BD9-81ED-4DB2-BD59-A6C34878D82A}">
                    <a16:rowId xmlns:a16="http://schemas.microsoft.com/office/drawing/2014/main" val="787110567"/>
                  </a:ext>
                </a:extLst>
              </a:tr>
              <a:tr h="163759">
                <a:tc>
                  <a:txBody>
                    <a:bodyPr/>
                    <a:lstStyle/>
                    <a:p>
                      <a:pPr algn="l" fontAlgn="b"/>
                      <a:r>
                        <a:rPr lang="de-DE" sz="800" b="0" i="0" u="none" strike="noStrike">
                          <a:solidFill>
                            <a:srgbClr val="000000"/>
                          </a:solidFill>
                          <a:effectLst/>
                          <a:latin typeface="Arial" panose="020B0604020202020204" pitchFamily="34" charset="0"/>
                        </a:rPr>
                        <a:t>[D7-D7] Paffendorf  - Rommerskirchen  PAFFEN S [OPP] / N-1 Knapsack - Sechtem WABERG W</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131,92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1340645222"/>
                  </a:ext>
                </a:extLst>
              </a:tr>
              <a:tr h="163759">
                <a:tc>
                  <a:txBody>
                    <a:bodyPr/>
                    <a:lstStyle/>
                    <a:p>
                      <a:pPr algn="l" fontAlgn="b"/>
                      <a:r>
                        <a:rPr lang="sl-SI" sz="800" b="0" i="0" u="none" strike="noStrike">
                          <a:solidFill>
                            <a:srgbClr val="000000"/>
                          </a:solidFill>
                          <a:effectLst/>
                          <a:latin typeface="Arial" panose="020B0604020202020204" pitchFamily="34" charset="0"/>
                        </a:rPr>
                        <a:t>[D7-D7] Niederstedem  - Y Dahlem SELHN W [OPP] / N-1 Dahlem - Rommersheim SELHN O</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128,06</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2500396820"/>
                  </a:ext>
                </a:extLst>
              </a:tr>
              <a:tr h="163759">
                <a:tc>
                  <a:txBody>
                    <a:bodyPr/>
                    <a:lstStyle/>
                    <a:p>
                      <a:pPr algn="l" fontAlgn="b"/>
                      <a:r>
                        <a:rPr lang="sl-SI" sz="800" b="0" i="0" u="none" strike="noStrike">
                          <a:solidFill>
                            <a:srgbClr val="000000"/>
                          </a:solidFill>
                          <a:effectLst/>
                          <a:latin typeface="Arial" panose="020B0604020202020204" pitchFamily="34" charset="0"/>
                        </a:rPr>
                        <a:t>[NL-NL] Diemen-Lelystad 380 Z [OPP] / N-1 Boxmeer-Dodewaard 380 Z</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273,13</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130368726"/>
                  </a:ext>
                </a:extLst>
              </a:tr>
              <a:tr h="163759">
                <a:tc>
                  <a:txBody>
                    <a:bodyPr/>
                    <a:lstStyle/>
                    <a:p>
                      <a:pPr algn="l" fontAlgn="b"/>
                      <a:r>
                        <a:rPr lang="sl-SI" sz="8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242,73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169%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786135737"/>
                  </a:ext>
                </a:extLst>
              </a:tr>
              <a:tr h="163759">
                <a:tc>
                  <a:txBody>
                    <a:bodyPr/>
                    <a:lstStyle/>
                    <a:p>
                      <a:pPr algn="l" fontAlgn="b"/>
                      <a:r>
                        <a:rPr lang="de-DE" sz="800" b="0" i="0" u="none" strike="noStrike">
                          <a:solidFill>
                            <a:srgbClr val="000000"/>
                          </a:solidFill>
                          <a:effectLst/>
                          <a:latin typeface="Arial" panose="020B0604020202020204" pitchFamily="34" charset="0"/>
                        </a:rPr>
                        <a:t>[D7-D7] Y Paffendorf - Oberzier  SECHTM S [DIR] / N-1 Sechtem - Paffendorf - Oberzier SECHTM N</a:t>
                      </a:r>
                    </a:p>
                  </a:txBody>
                  <a:tcPr marL="9033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112,09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43%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694721452"/>
                  </a:ext>
                </a:extLst>
              </a:tr>
              <a:tr h="163759">
                <a:tc>
                  <a:txBody>
                    <a:bodyPr/>
                    <a:lstStyle/>
                    <a:p>
                      <a:pPr algn="l" fontAlgn="b"/>
                      <a:r>
                        <a:rPr lang="sl-SI" sz="800" b="0" i="0" u="none" strike="noStrike">
                          <a:solidFill>
                            <a:srgbClr val="000000"/>
                          </a:solidFill>
                          <a:effectLst/>
                          <a:latin typeface="Arial" panose="020B0604020202020204" pitchFamily="34" charset="0"/>
                        </a:rPr>
                        <a:t>[SK-PL] Lemesany - Krosno Iskrz 2 [OPP] [PL] / N-1 Lemesany - Krosno Iskrz 1</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173,54</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76%</a:t>
                      </a:r>
                    </a:p>
                  </a:txBody>
                  <a:tcPr marL="0" marR="0" marT="0" marB="0" anchor="b">
                    <a:lnL>
                      <a:noFill/>
                    </a:lnL>
                    <a:lnR>
                      <a:noFill/>
                    </a:lnR>
                    <a:lnT>
                      <a:noFill/>
                    </a:lnT>
                    <a:lnB>
                      <a:noFill/>
                    </a:lnB>
                  </a:tcPr>
                </a:tc>
                <a:extLst>
                  <a:ext uri="{0D108BD9-81ED-4DB2-BD59-A6C34878D82A}">
                    <a16:rowId xmlns:a16="http://schemas.microsoft.com/office/drawing/2014/main" val="554079898"/>
                  </a:ext>
                </a:extLst>
              </a:tr>
              <a:tr h="163759">
                <a:tc>
                  <a:txBody>
                    <a:bodyPr/>
                    <a:lstStyle/>
                    <a:p>
                      <a:pPr algn="l" fontAlgn="b"/>
                      <a:r>
                        <a:rPr lang="sl-SI" sz="800" b="0" i="0" u="none" strike="noStrike">
                          <a:solidFill>
                            <a:srgbClr val="000000"/>
                          </a:solidFill>
                          <a:effectLst/>
                          <a:latin typeface="Arial" panose="020B0604020202020204" pitchFamily="34" charset="0"/>
                        </a:rPr>
                        <a:t>[D7-D7] Niederstedem  - Y Dahlem SELHN W [OPP] / N-1 Dahlem - Rommersheim SELHN O</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71,79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extLst>
                  <a:ext uri="{0D108BD9-81ED-4DB2-BD59-A6C34878D82A}">
                    <a16:rowId xmlns:a16="http://schemas.microsoft.com/office/drawing/2014/main" val="3751965862"/>
                  </a:ext>
                </a:extLst>
              </a:tr>
              <a:tr h="163759">
                <a:tc>
                  <a:txBody>
                    <a:bodyPr/>
                    <a:lstStyle/>
                    <a:p>
                      <a:pPr algn="l" fontAlgn="b"/>
                      <a:r>
                        <a:rPr lang="sl-SI" sz="800" b="0" i="0" u="none" strike="noStrike">
                          <a:solidFill>
                            <a:srgbClr val="000000"/>
                          </a:solidFill>
                          <a:effectLst/>
                          <a:latin typeface="Arial" panose="020B0604020202020204" pitchFamily="34" charset="0"/>
                        </a:rPr>
                        <a:t>[NL-NL] Diemen-Lelystad 380 Z [OPP] / N-1 Boxmeer-Dodewaard 380 Z</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242,73</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465993985"/>
                  </a:ext>
                </a:extLst>
              </a:tr>
              <a:tr h="163759">
                <a:tc>
                  <a:txBody>
                    <a:bodyPr/>
                    <a:lstStyle/>
                    <a:p>
                      <a:pPr algn="l" fontAlgn="b"/>
                      <a:r>
                        <a:rPr lang="sl-SI" sz="8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414,34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138%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895651193"/>
                  </a:ext>
                </a:extLst>
              </a:tr>
              <a:tr h="163759">
                <a:tc>
                  <a:txBody>
                    <a:bodyPr/>
                    <a:lstStyle/>
                    <a:p>
                      <a:pPr algn="l" fontAlgn="b"/>
                      <a:r>
                        <a:rPr lang="de-DE" sz="800" b="0" i="0" u="none" strike="noStrike">
                          <a:solidFill>
                            <a:srgbClr val="000000"/>
                          </a:solidFill>
                          <a:effectLst/>
                          <a:latin typeface="Arial" panose="020B0604020202020204" pitchFamily="34" charset="0"/>
                        </a:rPr>
                        <a:t>[D7-D7] Y Paffendorf - Oberzier  SECHTM S [DIR] / N-1 Sechtem - Paffendorf - Oberzier SECHTM N</a:t>
                      </a:r>
                    </a:p>
                  </a:txBody>
                  <a:tcPr marL="9033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165,2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40%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03117247"/>
                  </a:ext>
                </a:extLst>
              </a:tr>
              <a:tr h="163759">
                <a:tc>
                  <a:txBody>
                    <a:bodyPr/>
                    <a:lstStyle/>
                    <a:p>
                      <a:pPr algn="l" fontAlgn="b"/>
                      <a:r>
                        <a:rPr lang="sl-SI" sz="800" b="0" i="0" u="none" strike="noStrike">
                          <a:solidFill>
                            <a:srgbClr val="000000"/>
                          </a:solidFill>
                          <a:effectLst/>
                          <a:latin typeface="Arial" panose="020B0604020202020204" pitchFamily="34" charset="0"/>
                        </a:rPr>
                        <a:t>[SK-PL] Lemesany - Krosno Iskrz 2 [OPP] [PL] / N-1 Lemesany - Krosno Iskrz 1</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70,87</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76%</a:t>
                      </a:r>
                    </a:p>
                  </a:txBody>
                  <a:tcPr marL="0" marR="0" marT="0" marB="0" anchor="b">
                    <a:lnL>
                      <a:noFill/>
                    </a:lnL>
                    <a:lnR>
                      <a:noFill/>
                    </a:lnR>
                    <a:lnT>
                      <a:noFill/>
                    </a:lnT>
                    <a:lnB>
                      <a:noFill/>
                    </a:lnB>
                  </a:tcPr>
                </a:tc>
                <a:extLst>
                  <a:ext uri="{0D108BD9-81ED-4DB2-BD59-A6C34878D82A}">
                    <a16:rowId xmlns:a16="http://schemas.microsoft.com/office/drawing/2014/main" val="932591474"/>
                  </a:ext>
                </a:extLst>
              </a:tr>
              <a:tr h="163759">
                <a:tc>
                  <a:txBody>
                    <a:bodyPr/>
                    <a:lstStyle/>
                    <a:p>
                      <a:pPr algn="l" fontAlgn="b"/>
                      <a:r>
                        <a:rPr lang="sl-SI" sz="800" b="0" i="0" u="none" strike="noStrike">
                          <a:solidFill>
                            <a:srgbClr val="000000"/>
                          </a:solidFill>
                          <a:effectLst/>
                          <a:latin typeface="Arial" panose="020B0604020202020204" pitchFamily="34" charset="0"/>
                        </a:rPr>
                        <a:t>[D7-D7] Niederstedem  - Y Dahlem SELHN W [OPP] / N-1 Dahlem - Rommersheim SELHN O</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414,34</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1590193599"/>
                  </a:ext>
                </a:extLst>
              </a:tr>
              <a:tr h="163759">
                <a:tc>
                  <a:txBody>
                    <a:bodyPr/>
                    <a:lstStyle/>
                    <a:p>
                      <a:pPr algn="l" fontAlgn="b"/>
                      <a:r>
                        <a:rPr lang="sl-SI" sz="8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145,1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209%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189708543"/>
                  </a:ext>
                </a:extLst>
              </a:tr>
              <a:tr h="163759">
                <a:tc>
                  <a:txBody>
                    <a:bodyPr/>
                    <a:lstStyle/>
                    <a:p>
                      <a:pPr algn="l" fontAlgn="b"/>
                      <a:r>
                        <a:rPr lang="de-DE" sz="800" b="0" i="0" u="none" strike="noStrike">
                          <a:solidFill>
                            <a:srgbClr val="000000"/>
                          </a:solidFill>
                          <a:effectLst/>
                          <a:latin typeface="Arial" panose="020B0604020202020204" pitchFamily="34" charset="0"/>
                        </a:rPr>
                        <a:t>[D7-D7] Y Paffendorf - Oberzier  SECHTM S [DIR] / N-1 Sechtem - Paffendorf - Oberzier SECHTM N</a:t>
                      </a:r>
                    </a:p>
                  </a:txBody>
                  <a:tcPr marL="9033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1,31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52%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911517445"/>
                  </a:ext>
                </a:extLst>
              </a:tr>
              <a:tr h="163759">
                <a:tc>
                  <a:txBody>
                    <a:bodyPr/>
                    <a:lstStyle/>
                    <a:p>
                      <a:pPr algn="l" fontAlgn="b"/>
                      <a:r>
                        <a:rPr lang="sl-SI" sz="800" b="0" i="0" u="none" strike="noStrike">
                          <a:solidFill>
                            <a:srgbClr val="000000"/>
                          </a:solidFill>
                          <a:effectLst/>
                          <a:latin typeface="Arial" panose="020B0604020202020204" pitchFamily="34" charset="0"/>
                        </a:rPr>
                        <a:t>[SK-PL] Lemesany - Krosno Iskrz 2 [OPP] [PL] / N-1 Lemesany - Krosno Iskrz 1</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145,1</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79%</a:t>
                      </a:r>
                    </a:p>
                  </a:txBody>
                  <a:tcPr marL="0" marR="0" marT="0" marB="0" anchor="b">
                    <a:lnL>
                      <a:noFill/>
                    </a:lnL>
                    <a:lnR>
                      <a:noFill/>
                    </a:lnR>
                    <a:lnT>
                      <a:noFill/>
                    </a:lnT>
                    <a:lnB>
                      <a:noFill/>
                    </a:lnB>
                  </a:tcPr>
                </a:tc>
                <a:extLst>
                  <a:ext uri="{0D108BD9-81ED-4DB2-BD59-A6C34878D82A}">
                    <a16:rowId xmlns:a16="http://schemas.microsoft.com/office/drawing/2014/main" val="2518158979"/>
                  </a:ext>
                </a:extLst>
              </a:tr>
              <a:tr h="163759">
                <a:tc>
                  <a:txBody>
                    <a:bodyPr/>
                    <a:lstStyle/>
                    <a:p>
                      <a:pPr algn="l" fontAlgn="b"/>
                      <a:r>
                        <a:rPr lang="sl-SI" sz="800" b="0" i="0" u="none" strike="noStrike">
                          <a:solidFill>
                            <a:srgbClr val="000000"/>
                          </a:solidFill>
                          <a:effectLst/>
                          <a:latin typeface="Arial" panose="020B0604020202020204" pitchFamily="34" charset="0"/>
                        </a:rPr>
                        <a:t>[CZ-SK] Nosovice - Varin [DIR] [SK] / N-1 Sokolnice - Stupava</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39,31</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77%</a:t>
                      </a:r>
                    </a:p>
                  </a:txBody>
                  <a:tcPr marL="0" marR="0" marT="0" marB="0" anchor="b">
                    <a:lnL>
                      <a:noFill/>
                    </a:lnL>
                    <a:lnR>
                      <a:noFill/>
                    </a:lnR>
                    <a:lnT>
                      <a:noFill/>
                    </a:lnT>
                    <a:lnB>
                      <a:noFill/>
                    </a:lnB>
                  </a:tcPr>
                </a:tc>
                <a:extLst>
                  <a:ext uri="{0D108BD9-81ED-4DB2-BD59-A6C34878D82A}">
                    <a16:rowId xmlns:a16="http://schemas.microsoft.com/office/drawing/2014/main" val="2741423074"/>
                  </a:ext>
                </a:extLst>
              </a:tr>
              <a:tr h="163759">
                <a:tc>
                  <a:txBody>
                    <a:bodyPr/>
                    <a:lstStyle/>
                    <a:p>
                      <a:pPr algn="l" fontAlgn="b"/>
                      <a:r>
                        <a:rPr lang="sl-SI" sz="8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266,76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251%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598514580"/>
                  </a:ext>
                </a:extLst>
              </a:tr>
              <a:tr h="163759">
                <a:tc>
                  <a:txBody>
                    <a:bodyPr/>
                    <a:lstStyle/>
                    <a:p>
                      <a:pPr algn="l" fontAlgn="b"/>
                      <a:r>
                        <a:rPr lang="de-DE" sz="800" b="0" i="0" u="none" strike="noStrike">
                          <a:solidFill>
                            <a:srgbClr val="000000"/>
                          </a:solidFill>
                          <a:effectLst/>
                          <a:latin typeface="Arial" panose="020B0604020202020204" pitchFamily="34" charset="0"/>
                        </a:rPr>
                        <a:t>[D7-D7] Y Paffendorf - Oberzier  SECHTM S [DIR] / N-1 Sechtem - Paffendorf - Oberzier SECHTM N</a:t>
                      </a:r>
                    </a:p>
                  </a:txBody>
                  <a:tcPr marL="9033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50,4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49%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531652880"/>
                  </a:ext>
                </a:extLst>
              </a:tr>
              <a:tr h="163759">
                <a:tc>
                  <a:txBody>
                    <a:bodyPr/>
                    <a:lstStyle/>
                    <a:p>
                      <a:pPr algn="l" fontAlgn="b"/>
                      <a:r>
                        <a:rPr lang="sl-SI" sz="800" b="0" i="0" u="none" strike="noStrike">
                          <a:solidFill>
                            <a:srgbClr val="000000"/>
                          </a:solidFill>
                          <a:effectLst/>
                          <a:latin typeface="Arial" panose="020B0604020202020204" pitchFamily="34" charset="0"/>
                        </a:rPr>
                        <a:t>[SK-PL] Lemesany - Krosno Iskrz 2 [OPP] [PL] / N-1 Lemesany - Krosno Iskrz 1</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61,42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69%</a:t>
                      </a:r>
                    </a:p>
                  </a:txBody>
                  <a:tcPr marL="0" marR="0" marT="0" marB="0" anchor="b">
                    <a:lnL>
                      <a:noFill/>
                    </a:lnL>
                    <a:lnR>
                      <a:noFill/>
                    </a:lnR>
                    <a:lnT>
                      <a:noFill/>
                    </a:lnT>
                    <a:lnB>
                      <a:noFill/>
                    </a:lnB>
                  </a:tcPr>
                </a:tc>
                <a:extLst>
                  <a:ext uri="{0D108BD9-81ED-4DB2-BD59-A6C34878D82A}">
                    <a16:rowId xmlns:a16="http://schemas.microsoft.com/office/drawing/2014/main" val="1364476575"/>
                  </a:ext>
                </a:extLst>
              </a:tr>
              <a:tr h="163759">
                <a:tc>
                  <a:txBody>
                    <a:bodyPr/>
                    <a:lstStyle/>
                    <a:p>
                      <a:pPr algn="l" fontAlgn="b"/>
                      <a:r>
                        <a:rPr lang="sl-SI" sz="800" b="0" i="0" u="none" strike="noStrike">
                          <a:solidFill>
                            <a:srgbClr val="000000"/>
                          </a:solidFill>
                          <a:effectLst/>
                          <a:latin typeface="Arial" panose="020B0604020202020204" pitchFamily="34" charset="0"/>
                        </a:rPr>
                        <a:t>[CZ-SK] Nosovice - Varin [DIR] [SK] / N-1 Sokolnice - Stupava</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266,76</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67%</a:t>
                      </a:r>
                    </a:p>
                  </a:txBody>
                  <a:tcPr marL="0" marR="0" marT="0" marB="0" anchor="b">
                    <a:lnL>
                      <a:noFill/>
                    </a:lnL>
                    <a:lnR>
                      <a:noFill/>
                    </a:lnR>
                    <a:lnT>
                      <a:noFill/>
                    </a:lnT>
                    <a:lnB>
                      <a:noFill/>
                    </a:lnB>
                  </a:tcPr>
                </a:tc>
                <a:extLst>
                  <a:ext uri="{0D108BD9-81ED-4DB2-BD59-A6C34878D82A}">
                    <a16:rowId xmlns:a16="http://schemas.microsoft.com/office/drawing/2014/main" val="2669141986"/>
                  </a:ext>
                </a:extLst>
              </a:tr>
              <a:tr h="163759">
                <a:tc>
                  <a:txBody>
                    <a:bodyPr/>
                    <a:lstStyle/>
                    <a:p>
                      <a:pPr algn="l" fontAlgn="b"/>
                      <a:r>
                        <a:rPr lang="sl-SI" sz="800" b="0" i="0" u="none" strike="noStrike">
                          <a:solidFill>
                            <a:srgbClr val="000000"/>
                          </a:solidFill>
                          <a:effectLst/>
                          <a:latin typeface="Arial" panose="020B0604020202020204" pitchFamily="34" charset="0"/>
                        </a:rPr>
                        <a:t>[NL-NL] Diemen-Lelystad 380 Z [OPP] / N-1 Boxmeer-Dodewaard 380 Z</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138,79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35841869"/>
                  </a:ext>
                </a:extLst>
              </a:tr>
              <a:tr h="163759">
                <a:tc>
                  <a:txBody>
                    <a:bodyPr/>
                    <a:lstStyle/>
                    <a:p>
                      <a:pPr algn="l" fontAlgn="b"/>
                      <a:r>
                        <a:rPr lang="sl-SI" sz="800" b="0" i="0" u="none" strike="noStrike">
                          <a:solidFill>
                            <a:srgbClr val="000000"/>
                          </a:solidFill>
                          <a:effectLst/>
                          <a:latin typeface="Arial" panose="020B0604020202020204" pitchFamily="34" charset="0"/>
                        </a:rPr>
                        <a:t>[CZ-PL] Wielopole - Nosovice [DIR] [PL] / N-1 Albrechtice - Nosovice</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66,13</a:t>
                      </a:r>
                    </a:p>
                  </a:txBody>
                  <a:tcPr marL="0" marR="0" marT="0" marB="0" anchor="b">
                    <a:lnL>
                      <a:noFill/>
                    </a:lnL>
                    <a:lnR>
                      <a:noFill/>
                    </a:lnR>
                    <a:lnT>
                      <a:noFill/>
                    </a:lnT>
                    <a:lnB>
                      <a:noFill/>
                    </a:lnB>
                  </a:tcPr>
                </a:tc>
                <a:tc>
                  <a:txBody>
                    <a:bodyPr/>
                    <a:lstStyle/>
                    <a:p>
                      <a:pPr algn="r" fontAlgn="b"/>
                      <a:r>
                        <a:rPr lang="sl-SI" sz="800" b="0" i="0" u="none" strike="noStrike" dirty="0">
                          <a:solidFill>
                            <a:srgbClr val="000000"/>
                          </a:solidFill>
                          <a:effectLst/>
                          <a:latin typeface="Arial" panose="020B0604020202020204" pitchFamily="34" charset="0"/>
                        </a:rPr>
                        <a:t>47%</a:t>
                      </a:r>
                    </a:p>
                  </a:txBody>
                  <a:tcPr marL="0" marR="0" marT="0" marB="0" anchor="b">
                    <a:lnL>
                      <a:noFill/>
                    </a:lnL>
                    <a:lnR>
                      <a:noFill/>
                    </a:lnR>
                    <a:lnT>
                      <a:noFill/>
                    </a:lnT>
                    <a:lnB>
                      <a:noFill/>
                    </a:lnB>
                  </a:tcPr>
                </a:tc>
                <a:extLst>
                  <a:ext uri="{0D108BD9-81ED-4DB2-BD59-A6C34878D82A}">
                    <a16:rowId xmlns:a16="http://schemas.microsoft.com/office/drawing/2014/main" val="1345420158"/>
                  </a:ext>
                </a:extLst>
              </a:tr>
            </a:tbl>
          </a:graphicData>
        </a:graphic>
      </p:graphicFrame>
    </p:spTree>
    <p:extLst>
      <p:ext uri="{BB962C8B-B14F-4D97-AF65-F5344CB8AC3E}">
        <p14:creationId xmlns:p14="http://schemas.microsoft.com/office/powerpoint/2010/main" val="2188984566"/>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a:t>
            </a:r>
            <a:r>
              <a:rPr lang="en-US" altLang="hu-HU" sz="1400" dirty="0">
                <a:solidFill>
                  <a:srgbClr val="008000"/>
                </a:solidFill>
              </a:rPr>
              <a:t>1014 (part I</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979B5196-714C-4EBE-B76A-0B3C5B9475EF}"/>
              </a:ext>
            </a:extLst>
          </p:cNvPr>
          <p:cNvGraphicFramePr>
            <a:graphicFrameLocks noGrp="1"/>
          </p:cNvGraphicFramePr>
          <p:nvPr>
            <p:extLst>
              <p:ext uri="{D42A27DB-BD31-4B8C-83A1-F6EECF244321}">
                <p14:modId xmlns:p14="http://schemas.microsoft.com/office/powerpoint/2010/main" val="3874958507"/>
              </p:ext>
            </p:extLst>
          </p:nvPr>
        </p:nvGraphicFramePr>
        <p:xfrm>
          <a:off x="1017767" y="1079498"/>
          <a:ext cx="6940605" cy="5697872"/>
        </p:xfrm>
        <a:graphic>
          <a:graphicData uri="http://schemas.openxmlformats.org/drawingml/2006/table">
            <a:tbl>
              <a:tblPr/>
              <a:tblGrid>
                <a:gridCol w="5390244">
                  <a:extLst>
                    <a:ext uri="{9D8B030D-6E8A-4147-A177-3AD203B41FA5}">
                      <a16:colId xmlns:a16="http://schemas.microsoft.com/office/drawing/2014/main" val="3725673275"/>
                    </a:ext>
                  </a:extLst>
                </a:gridCol>
                <a:gridCol w="1144759">
                  <a:extLst>
                    <a:ext uri="{9D8B030D-6E8A-4147-A177-3AD203B41FA5}">
                      <a16:colId xmlns:a16="http://schemas.microsoft.com/office/drawing/2014/main" val="3183749103"/>
                    </a:ext>
                  </a:extLst>
                </a:gridCol>
                <a:gridCol w="405602">
                  <a:extLst>
                    <a:ext uri="{9D8B030D-6E8A-4147-A177-3AD203B41FA5}">
                      <a16:colId xmlns:a16="http://schemas.microsoft.com/office/drawing/2014/main" val="3644301089"/>
                    </a:ext>
                  </a:extLst>
                </a:gridCol>
              </a:tblGrid>
              <a:tr h="149944">
                <a:tc>
                  <a:txBody>
                    <a:bodyPr/>
                    <a:lstStyle/>
                    <a:p>
                      <a:pPr algn="l" fontAlgn="b"/>
                      <a:r>
                        <a:rPr lang="sl-SI" sz="7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40,94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228%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226624801"/>
                  </a:ext>
                </a:extLst>
              </a:tr>
              <a:tr h="149944">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40,33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541096343"/>
                  </a:ext>
                </a:extLst>
              </a:tr>
              <a:tr h="149944">
                <a:tc>
                  <a:txBody>
                    <a:bodyPr/>
                    <a:lstStyle/>
                    <a:p>
                      <a:pPr algn="l" fontAlgn="b"/>
                      <a:r>
                        <a:rPr lang="sl-SI" sz="700" b="0" i="0" u="none" strike="noStrike">
                          <a:solidFill>
                            <a:srgbClr val="000000"/>
                          </a:solidFill>
                          <a:effectLst/>
                          <a:latin typeface="Arial" panose="020B0604020202020204" pitchFamily="34" charset="0"/>
                        </a:rPr>
                        <a:t>[SK-SK] V.Dur - Levice 2 [DIR] / N-1 V.Dur - Levice 1</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16,26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tcPr>
                </a:tc>
                <a:extLst>
                  <a:ext uri="{0D108BD9-81ED-4DB2-BD59-A6C34878D82A}">
                    <a16:rowId xmlns:a16="http://schemas.microsoft.com/office/drawing/2014/main" val="2247949103"/>
                  </a:ext>
                </a:extLst>
              </a:tr>
              <a:tr h="149944">
                <a:tc>
                  <a:txBody>
                    <a:bodyPr/>
                    <a:lstStyle/>
                    <a:p>
                      <a:pPr algn="l" fontAlgn="b"/>
                      <a:r>
                        <a:rPr lang="sl-SI" sz="700" b="0" i="0" u="none" strike="noStrike">
                          <a:solidFill>
                            <a:srgbClr val="000000"/>
                          </a:solidFill>
                          <a:effectLst/>
                          <a:latin typeface="Arial" panose="020B0604020202020204" pitchFamily="34" charset="0"/>
                        </a:rPr>
                        <a:t>[SI-AT] 220 kV Podlog - Obersielach [OPP] [SI] / N-1 Maribor-Kainachtal 1</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24,53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44%</a:t>
                      </a:r>
                    </a:p>
                  </a:txBody>
                  <a:tcPr marL="0" marR="0" marT="0" marB="0" anchor="b">
                    <a:lnL>
                      <a:noFill/>
                    </a:lnL>
                    <a:lnR>
                      <a:noFill/>
                    </a:lnR>
                    <a:lnT>
                      <a:noFill/>
                    </a:lnT>
                    <a:lnB>
                      <a:noFill/>
                    </a:lnB>
                  </a:tcPr>
                </a:tc>
                <a:extLst>
                  <a:ext uri="{0D108BD9-81ED-4DB2-BD59-A6C34878D82A}">
                    <a16:rowId xmlns:a16="http://schemas.microsoft.com/office/drawing/2014/main" val="2984236958"/>
                  </a:ext>
                </a:extLst>
              </a:tr>
              <a:tr h="149944">
                <a:tc>
                  <a:txBody>
                    <a:bodyPr/>
                    <a:lstStyle/>
                    <a:p>
                      <a:pPr algn="l" fontAlgn="b"/>
                      <a:r>
                        <a:rPr lang="sl-SI" sz="700" b="0" i="0" u="none" strike="noStrike">
                          <a:solidFill>
                            <a:srgbClr val="000000"/>
                          </a:solidFill>
                          <a:effectLst/>
                          <a:latin typeface="Arial" panose="020B0604020202020204" pitchFamily="34" charset="0"/>
                        </a:rPr>
                        <a:t>[CZ-SK] Nosovice - Varin [DIR] [SK] / N-1 Sokolnice - Stupava</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40,94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68%</a:t>
                      </a:r>
                    </a:p>
                  </a:txBody>
                  <a:tcPr marL="0" marR="0" marT="0" marB="0" anchor="b">
                    <a:lnL>
                      <a:noFill/>
                    </a:lnL>
                    <a:lnR>
                      <a:noFill/>
                    </a:lnR>
                    <a:lnT>
                      <a:noFill/>
                    </a:lnT>
                    <a:lnB>
                      <a:noFill/>
                    </a:lnB>
                  </a:tcPr>
                </a:tc>
                <a:extLst>
                  <a:ext uri="{0D108BD9-81ED-4DB2-BD59-A6C34878D82A}">
                    <a16:rowId xmlns:a16="http://schemas.microsoft.com/office/drawing/2014/main" val="401575736"/>
                  </a:ext>
                </a:extLst>
              </a:tr>
              <a:tr h="149944">
                <a:tc>
                  <a:txBody>
                    <a:bodyPr/>
                    <a:lstStyle/>
                    <a:p>
                      <a:pPr algn="l" fontAlgn="b"/>
                      <a:r>
                        <a:rPr lang="sl-SI" sz="700" b="0" i="0" u="none" strike="noStrike">
                          <a:solidFill>
                            <a:srgbClr val="000000"/>
                          </a:solidFill>
                          <a:effectLst/>
                          <a:latin typeface="Arial" panose="020B0604020202020204" pitchFamily="34" charset="0"/>
                        </a:rPr>
                        <a:t>[BE-BE] PST Zandvliet 1 [DIR] / N-1 PST Van Eyck 1</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39%</a:t>
                      </a:r>
                    </a:p>
                  </a:txBody>
                  <a:tcPr marL="0" marR="0" marT="0" marB="0" anchor="b">
                    <a:lnL>
                      <a:noFill/>
                    </a:lnL>
                    <a:lnR>
                      <a:noFill/>
                    </a:lnR>
                    <a:lnT>
                      <a:noFill/>
                    </a:lnT>
                    <a:lnB>
                      <a:noFill/>
                    </a:lnB>
                  </a:tcPr>
                </a:tc>
                <a:extLst>
                  <a:ext uri="{0D108BD9-81ED-4DB2-BD59-A6C34878D82A}">
                    <a16:rowId xmlns:a16="http://schemas.microsoft.com/office/drawing/2014/main" val="3063416500"/>
                  </a:ext>
                </a:extLst>
              </a:tr>
              <a:tr h="149944">
                <a:tc>
                  <a:txBody>
                    <a:bodyPr/>
                    <a:lstStyle/>
                    <a:p>
                      <a:pPr algn="l" fontAlgn="b"/>
                      <a:r>
                        <a:rPr lang="sl-SI" sz="7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74,3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451664958"/>
                  </a:ext>
                </a:extLst>
              </a:tr>
              <a:tr h="149944">
                <a:tc>
                  <a:txBody>
                    <a:bodyPr/>
                    <a:lstStyle/>
                    <a:p>
                      <a:pPr algn="l" fontAlgn="b"/>
                      <a:r>
                        <a:rPr lang="sl-SI" sz="700" b="0" i="0" u="none" strike="noStrike">
                          <a:solidFill>
                            <a:srgbClr val="000000"/>
                          </a:solidFill>
                          <a:effectLst/>
                          <a:latin typeface="Arial" panose="020B0604020202020204" pitchFamily="34" charset="0"/>
                        </a:rPr>
                        <a:t>[AT-CZ] Duernrohr 1 - Slavetice 437 [OPP] [AT] / N-1 Slavetice - Durnrohr 2</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45,8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126923106"/>
                  </a:ext>
                </a:extLst>
              </a:tr>
              <a:tr h="149944">
                <a:tc>
                  <a:txBody>
                    <a:bodyPr/>
                    <a:lstStyle/>
                    <a:p>
                      <a:pPr algn="l" fontAlgn="b"/>
                      <a:r>
                        <a:rPr lang="sl-SI" sz="700" b="0" i="0" u="none" strike="noStrike">
                          <a:solidFill>
                            <a:srgbClr val="000000"/>
                          </a:solidFill>
                          <a:effectLst/>
                          <a:latin typeface="Arial" panose="020B0604020202020204" pitchFamily="34" charset="0"/>
                        </a:rPr>
                        <a:t>[RO-RO] TR Rosiori 400/220 1 [DIR] / N-1 Rosiori - Gadalin</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10,95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tcPr>
                </a:tc>
                <a:extLst>
                  <a:ext uri="{0D108BD9-81ED-4DB2-BD59-A6C34878D82A}">
                    <a16:rowId xmlns:a16="http://schemas.microsoft.com/office/drawing/2014/main" val="1073610276"/>
                  </a:ext>
                </a:extLst>
              </a:tr>
              <a:tr h="149944">
                <a:tc>
                  <a:txBody>
                    <a:bodyPr/>
                    <a:lstStyle/>
                    <a:p>
                      <a:pPr algn="l" fontAlgn="b"/>
                      <a:r>
                        <a:rPr lang="pl-PL" sz="700" b="0" i="0" u="none" strike="noStrike">
                          <a:solidFill>
                            <a:srgbClr val="000000"/>
                          </a:solidFill>
                          <a:effectLst/>
                          <a:latin typeface="Arial" panose="020B0604020202020204" pitchFamily="34" charset="0"/>
                        </a:rPr>
                        <a:t>[AT-SI] Obersielach - Podlog 247 [DIR] [AT] / N-1 Obersielach - Obersielach OSRHU41</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74,3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12235536"/>
                  </a:ext>
                </a:extLst>
              </a:tr>
              <a:tr h="149944">
                <a:tc>
                  <a:txBody>
                    <a:bodyPr/>
                    <a:lstStyle/>
                    <a:p>
                      <a:pPr algn="l" fontAlgn="b"/>
                      <a:r>
                        <a:rPr lang="sl-SI" sz="700" b="0" i="0" u="none" strike="noStrike">
                          <a:solidFill>
                            <a:srgbClr val="000000"/>
                          </a:solidFill>
                          <a:effectLst/>
                          <a:latin typeface="Arial" panose="020B0604020202020204" pitchFamily="34" charset="0"/>
                        </a:rPr>
                        <a:t>[AT-HU] Zurndorf - Gyoer 439B [DIR] [AT] / N-1 Gabcikovo - Gyor</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37,67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996619433"/>
                  </a:ext>
                </a:extLst>
              </a:tr>
              <a:tr h="149944">
                <a:tc>
                  <a:txBody>
                    <a:bodyPr/>
                    <a:lstStyle/>
                    <a:p>
                      <a:pPr algn="l" fontAlgn="b"/>
                      <a:r>
                        <a:rPr lang="sl-SI" sz="700" b="0" i="0" u="none" strike="noStrike">
                          <a:solidFill>
                            <a:srgbClr val="000000"/>
                          </a:solidFill>
                          <a:effectLst/>
                          <a:latin typeface="Arial" panose="020B0604020202020204" pitchFamily="34" charset="0"/>
                        </a:rPr>
                        <a:t>[NL-NL] Diemen-Lelystad 380 Z [OPP] / N-1 Zwolle-Hengelo 380 W</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1,07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3196350835"/>
                  </a:ext>
                </a:extLst>
              </a:tr>
              <a:tr h="149944">
                <a:tc>
                  <a:txBody>
                    <a:bodyPr/>
                    <a:lstStyle/>
                    <a:p>
                      <a:pPr algn="l" fontAlgn="b"/>
                      <a:r>
                        <a:rPr lang="sl-SI" sz="700" b="0" i="0" u="none" strike="noStrike">
                          <a:solidFill>
                            <a:srgbClr val="000000"/>
                          </a:solidFill>
                          <a:effectLst/>
                          <a:latin typeface="Arial" panose="020B0604020202020204" pitchFamily="34" charset="0"/>
                        </a:rPr>
                        <a:t>[BE-BE] PST Zandvliet 1 [DIR] / N-1 PST Zandvliet 2</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4,53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61%</a:t>
                      </a:r>
                    </a:p>
                  </a:txBody>
                  <a:tcPr marL="0" marR="0" marT="0" marB="0" anchor="b">
                    <a:lnL>
                      <a:noFill/>
                    </a:lnL>
                    <a:lnR>
                      <a:noFill/>
                    </a:lnR>
                    <a:lnT>
                      <a:noFill/>
                    </a:lnT>
                    <a:lnB>
                      <a:noFill/>
                    </a:lnB>
                  </a:tcPr>
                </a:tc>
                <a:extLst>
                  <a:ext uri="{0D108BD9-81ED-4DB2-BD59-A6C34878D82A}">
                    <a16:rowId xmlns:a16="http://schemas.microsoft.com/office/drawing/2014/main" val="3506006924"/>
                  </a:ext>
                </a:extLst>
              </a:tr>
              <a:tr h="149944">
                <a:tc>
                  <a:txBody>
                    <a:bodyPr/>
                    <a:lstStyle/>
                    <a:p>
                      <a:pPr algn="l" fontAlgn="b"/>
                      <a:r>
                        <a:rPr lang="sl-SI" sz="700" b="0" i="0" u="none" strike="noStrike">
                          <a:solidFill>
                            <a:srgbClr val="000000"/>
                          </a:solidFill>
                          <a:effectLst/>
                          <a:latin typeface="Arial" panose="020B0604020202020204" pitchFamily="34" charset="0"/>
                        </a:rPr>
                        <a:t>[D7-D7] Paffendorf  - Rommerskirchen  PAFFEN S [OPP] / N-1 Brauweiler - Rommerskirchen BRAUWL W</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9,43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12%</a:t>
                      </a:r>
                    </a:p>
                  </a:txBody>
                  <a:tcPr marL="0" marR="0" marT="0" marB="0" anchor="b">
                    <a:lnL>
                      <a:noFill/>
                    </a:lnL>
                    <a:lnR>
                      <a:noFill/>
                    </a:lnR>
                    <a:lnT>
                      <a:noFill/>
                    </a:lnT>
                    <a:lnB>
                      <a:noFill/>
                    </a:lnB>
                  </a:tcPr>
                </a:tc>
                <a:extLst>
                  <a:ext uri="{0D108BD9-81ED-4DB2-BD59-A6C34878D82A}">
                    <a16:rowId xmlns:a16="http://schemas.microsoft.com/office/drawing/2014/main" val="475247895"/>
                  </a:ext>
                </a:extLst>
              </a:tr>
              <a:tr h="149944">
                <a:tc>
                  <a:txBody>
                    <a:bodyPr/>
                    <a:lstStyle/>
                    <a:p>
                      <a:pPr algn="l" fontAlgn="b"/>
                      <a:r>
                        <a:rPr lang="sl-SI" sz="7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486,58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884247581"/>
                  </a:ext>
                </a:extLst>
              </a:tr>
              <a:tr h="149944">
                <a:tc>
                  <a:txBody>
                    <a:bodyPr/>
                    <a:lstStyle/>
                    <a:p>
                      <a:pPr algn="l" fontAlgn="b"/>
                      <a:r>
                        <a:rPr lang="sl-SI" sz="700" b="0" i="0" u="none" strike="noStrike">
                          <a:solidFill>
                            <a:srgbClr val="000000"/>
                          </a:solidFill>
                          <a:effectLst/>
                          <a:latin typeface="Arial" panose="020B0604020202020204" pitchFamily="34" charset="0"/>
                        </a:rPr>
                        <a:t>[RO-RO] TR Rosiori 400/220 1 [DIR] / N-1 Rosiori - Gadalin</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97,13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527013363"/>
                  </a:ext>
                </a:extLst>
              </a:tr>
              <a:tr h="149944">
                <a:tc>
                  <a:txBody>
                    <a:bodyPr/>
                    <a:lstStyle/>
                    <a:p>
                      <a:pPr algn="l" fontAlgn="b"/>
                      <a:r>
                        <a:rPr lang="sl-SI" sz="700" b="0" i="0" u="none" strike="noStrike">
                          <a:solidFill>
                            <a:srgbClr val="000000"/>
                          </a:solidFill>
                          <a:effectLst/>
                          <a:latin typeface="Arial" panose="020B0604020202020204" pitchFamily="34" charset="0"/>
                        </a:rPr>
                        <a:t>[SI-AT] 220 kV Podlog - Obersielach [OPP] [SI] / N-1 Maribor-Kainachtal 1</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107,77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40%</a:t>
                      </a:r>
                    </a:p>
                  </a:txBody>
                  <a:tcPr marL="0" marR="0" marT="0" marB="0" anchor="b">
                    <a:lnL>
                      <a:noFill/>
                    </a:lnL>
                    <a:lnR>
                      <a:noFill/>
                    </a:lnR>
                    <a:lnT>
                      <a:noFill/>
                    </a:lnT>
                    <a:lnB>
                      <a:noFill/>
                    </a:lnB>
                  </a:tcPr>
                </a:tc>
                <a:extLst>
                  <a:ext uri="{0D108BD9-81ED-4DB2-BD59-A6C34878D82A}">
                    <a16:rowId xmlns:a16="http://schemas.microsoft.com/office/drawing/2014/main" val="3241349860"/>
                  </a:ext>
                </a:extLst>
              </a:tr>
              <a:tr h="149944">
                <a:tc>
                  <a:txBody>
                    <a:bodyPr/>
                    <a:lstStyle/>
                    <a:p>
                      <a:pPr algn="l" fontAlgn="b"/>
                      <a:r>
                        <a:rPr lang="de-DE" sz="700" b="0" i="0" u="none" strike="noStrike">
                          <a:solidFill>
                            <a:srgbClr val="000000"/>
                          </a:solidFill>
                          <a:effectLst/>
                          <a:latin typeface="Arial" panose="020B0604020202020204" pitchFamily="34" charset="0"/>
                        </a:rPr>
                        <a:t>[AT-AT] Ernsthofen 2 - Ernsthofen 1 EHRHU42 [OPP] / N-1 Ernsthofen 2 - Ernsthofen 1 EHRHU41</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486,58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12%</a:t>
                      </a:r>
                    </a:p>
                  </a:txBody>
                  <a:tcPr marL="0" marR="0" marT="0" marB="0" anchor="b">
                    <a:lnL>
                      <a:noFill/>
                    </a:lnL>
                    <a:lnR>
                      <a:noFill/>
                    </a:lnR>
                    <a:lnT>
                      <a:noFill/>
                    </a:lnT>
                    <a:lnB>
                      <a:noFill/>
                    </a:lnB>
                  </a:tcPr>
                </a:tc>
                <a:extLst>
                  <a:ext uri="{0D108BD9-81ED-4DB2-BD59-A6C34878D82A}">
                    <a16:rowId xmlns:a16="http://schemas.microsoft.com/office/drawing/2014/main" val="4113220167"/>
                  </a:ext>
                </a:extLst>
              </a:tr>
              <a:tr h="149944">
                <a:tc>
                  <a:txBody>
                    <a:bodyPr/>
                    <a:lstStyle/>
                    <a:p>
                      <a:pPr algn="l" fontAlgn="b"/>
                      <a:r>
                        <a:rPr lang="sl-SI" sz="700" b="0" i="0" u="none" strike="noStrike">
                          <a:solidFill>
                            <a:srgbClr val="000000"/>
                          </a:solidFill>
                          <a:effectLst/>
                          <a:latin typeface="Arial" panose="020B0604020202020204" pitchFamily="34" charset="0"/>
                        </a:rPr>
                        <a:t>[AT-HU] Zurndorf - Gyoer 439B [DIR] [AT] / N-1 Gabcikovo - Gyor</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73,1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2359459657"/>
                  </a:ext>
                </a:extLst>
              </a:tr>
              <a:tr h="149944">
                <a:tc>
                  <a:txBody>
                    <a:bodyPr/>
                    <a:lstStyle/>
                    <a:p>
                      <a:pPr algn="l" fontAlgn="b"/>
                      <a:r>
                        <a:rPr lang="sl-SI" sz="700" b="0" i="0" u="none" strike="noStrike">
                          <a:solidFill>
                            <a:srgbClr val="000000"/>
                          </a:solidFill>
                          <a:effectLst/>
                          <a:latin typeface="Arial" panose="020B0604020202020204" pitchFamily="34" charset="0"/>
                        </a:rPr>
                        <a:t>[D7-D7] Paffendorf  - Rommerskirchen  PAFFEN S [OPP] / N-1 Brauweiler - Rommerskirchen BRAUWL W</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46,94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15%</a:t>
                      </a:r>
                    </a:p>
                  </a:txBody>
                  <a:tcPr marL="0" marR="0" marT="0" marB="0" anchor="b">
                    <a:lnL>
                      <a:noFill/>
                    </a:lnL>
                    <a:lnR>
                      <a:noFill/>
                    </a:lnR>
                    <a:lnT>
                      <a:noFill/>
                    </a:lnT>
                    <a:lnB>
                      <a:noFill/>
                    </a:lnB>
                  </a:tcPr>
                </a:tc>
                <a:extLst>
                  <a:ext uri="{0D108BD9-81ED-4DB2-BD59-A6C34878D82A}">
                    <a16:rowId xmlns:a16="http://schemas.microsoft.com/office/drawing/2014/main" val="408408738"/>
                  </a:ext>
                </a:extLst>
              </a:tr>
              <a:tr h="149944">
                <a:tc>
                  <a:txBody>
                    <a:bodyPr/>
                    <a:lstStyle/>
                    <a:p>
                      <a:pPr algn="l" fontAlgn="b"/>
                      <a:r>
                        <a:rPr lang="sl-SI" sz="700" b="0" i="0" u="none" strike="noStrike">
                          <a:solidFill>
                            <a:srgbClr val="000000"/>
                          </a:solidFill>
                          <a:effectLst/>
                          <a:latin typeface="Arial" panose="020B0604020202020204" pitchFamily="34" charset="0"/>
                        </a:rPr>
                        <a:t>[NL-BE] Rilland-Zandvliet 380 W [DIR] [NL] / N-1 PST Zandvliet 2</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31,23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64%</a:t>
                      </a:r>
                    </a:p>
                  </a:txBody>
                  <a:tcPr marL="0" marR="0" marT="0" marB="0" anchor="b">
                    <a:lnL>
                      <a:noFill/>
                    </a:lnL>
                    <a:lnR>
                      <a:noFill/>
                    </a:lnR>
                    <a:lnT>
                      <a:noFill/>
                    </a:lnT>
                    <a:lnB>
                      <a:noFill/>
                    </a:lnB>
                  </a:tcPr>
                </a:tc>
                <a:extLst>
                  <a:ext uri="{0D108BD9-81ED-4DB2-BD59-A6C34878D82A}">
                    <a16:rowId xmlns:a16="http://schemas.microsoft.com/office/drawing/2014/main" val="1230546964"/>
                  </a:ext>
                </a:extLst>
              </a:tr>
              <a:tr h="149944">
                <a:tc>
                  <a:txBody>
                    <a:bodyPr/>
                    <a:lstStyle/>
                    <a:p>
                      <a:pPr algn="l" fontAlgn="b"/>
                      <a:r>
                        <a:rPr lang="sl-SI" sz="700" b="0" i="0" u="none" strike="noStrike">
                          <a:solidFill>
                            <a:srgbClr val="000000"/>
                          </a:solidFill>
                          <a:effectLst/>
                          <a:latin typeface="Arial" panose="020B0604020202020204" pitchFamily="34" charset="0"/>
                        </a:rPr>
                        <a:t>[SI-HR] 220kV Divaca - Pehlin [OPP] [SI] / N-1 Melina - Divaca</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11,83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2290176959"/>
                  </a:ext>
                </a:extLst>
              </a:tr>
              <a:tr h="149944">
                <a:tc>
                  <a:txBody>
                    <a:bodyPr/>
                    <a:lstStyle/>
                    <a:p>
                      <a:pPr algn="l" fontAlgn="b"/>
                      <a:r>
                        <a:rPr lang="sl-SI" sz="7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238,83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344%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890110787"/>
                  </a:ext>
                </a:extLst>
              </a:tr>
              <a:tr h="149944">
                <a:tc>
                  <a:txBody>
                    <a:bodyPr/>
                    <a:lstStyle/>
                    <a:p>
                      <a:pPr algn="l" fontAlgn="b"/>
                      <a:r>
                        <a:rPr lang="sl-SI" sz="700" b="0" i="0" u="none" strike="noStrike">
                          <a:solidFill>
                            <a:srgbClr val="000000"/>
                          </a:solidFill>
                          <a:effectLst/>
                          <a:latin typeface="Arial" panose="020B0604020202020204" pitchFamily="34" charset="0"/>
                        </a:rPr>
                        <a:t>[AT-CZ] Duernrohr 1 - Slavetice 437 [OPP] [AT] / N-1 Slavetice - Durnrohr 2</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33,16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018138742"/>
                  </a:ext>
                </a:extLst>
              </a:tr>
              <a:tr h="149944">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155,69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52%</a:t>
                      </a:r>
                    </a:p>
                  </a:txBody>
                  <a:tcPr marL="0" marR="0" marT="0" marB="0" anchor="b">
                    <a:lnL>
                      <a:noFill/>
                    </a:lnL>
                    <a:lnR>
                      <a:noFill/>
                    </a:lnR>
                    <a:lnT>
                      <a:noFill/>
                    </a:lnT>
                    <a:lnB>
                      <a:noFill/>
                    </a:lnB>
                  </a:tcPr>
                </a:tc>
                <a:extLst>
                  <a:ext uri="{0D108BD9-81ED-4DB2-BD59-A6C34878D82A}">
                    <a16:rowId xmlns:a16="http://schemas.microsoft.com/office/drawing/2014/main" val="2596536930"/>
                  </a:ext>
                </a:extLst>
              </a:tr>
              <a:tr h="149944">
                <a:tc>
                  <a:txBody>
                    <a:bodyPr/>
                    <a:lstStyle/>
                    <a:p>
                      <a:pPr algn="l" fontAlgn="b"/>
                      <a:r>
                        <a:rPr lang="sl-SI" sz="700" b="0" i="0" u="none" strike="noStrike">
                          <a:solidFill>
                            <a:srgbClr val="000000"/>
                          </a:solidFill>
                          <a:effectLst/>
                          <a:latin typeface="Arial" panose="020B0604020202020204" pitchFamily="34" charset="0"/>
                        </a:rPr>
                        <a:t>[RO-RO] TR Rosiori 400/220 1 [DIR] / N-1 Rosiori - Gadalin</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238,83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35%</a:t>
                      </a:r>
                    </a:p>
                  </a:txBody>
                  <a:tcPr marL="0" marR="0" marT="0" marB="0" anchor="b">
                    <a:lnL>
                      <a:noFill/>
                    </a:lnL>
                    <a:lnR>
                      <a:noFill/>
                    </a:lnR>
                    <a:lnT>
                      <a:noFill/>
                    </a:lnT>
                    <a:lnB>
                      <a:noFill/>
                    </a:lnB>
                  </a:tcPr>
                </a:tc>
                <a:extLst>
                  <a:ext uri="{0D108BD9-81ED-4DB2-BD59-A6C34878D82A}">
                    <a16:rowId xmlns:a16="http://schemas.microsoft.com/office/drawing/2014/main" val="122026587"/>
                  </a:ext>
                </a:extLst>
              </a:tr>
              <a:tr h="149944">
                <a:tc>
                  <a:txBody>
                    <a:bodyPr/>
                    <a:lstStyle/>
                    <a:p>
                      <a:pPr algn="l" fontAlgn="b"/>
                      <a:r>
                        <a:rPr lang="sl-SI" sz="700" b="0" i="0" u="none" strike="noStrike">
                          <a:solidFill>
                            <a:srgbClr val="000000"/>
                          </a:solidFill>
                          <a:effectLst/>
                          <a:latin typeface="Arial" panose="020B0604020202020204" pitchFamily="34" charset="0"/>
                        </a:rPr>
                        <a:t>[SK-SK] V.Dur - Levice 2 [DIR] / N-1 V.Dur - Levice 1</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32,09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41%</a:t>
                      </a:r>
                    </a:p>
                  </a:txBody>
                  <a:tcPr marL="0" marR="0" marT="0" marB="0" anchor="b">
                    <a:lnL>
                      <a:noFill/>
                    </a:lnL>
                    <a:lnR>
                      <a:noFill/>
                    </a:lnR>
                    <a:lnT>
                      <a:noFill/>
                    </a:lnT>
                    <a:lnB>
                      <a:noFill/>
                    </a:lnB>
                  </a:tcPr>
                </a:tc>
                <a:extLst>
                  <a:ext uri="{0D108BD9-81ED-4DB2-BD59-A6C34878D82A}">
                    <a16:rowId xmlns:a16="http://schemas.microsoft.com/office/drawing/2014/main" val="3657162890"/>
                  </a:ext>
                </a:extLst>
              </a:tr>
              <a:tr h="149944">
                <a:tc>
                  <a:txBody>
                    <a:bodyPr/>
                    <a:lstStyle/>
                    <a:p>
                      <a:pPr algn="l" fontAlgn="b"/>
                      <a:r>
                        <a:rPr lang="sl-SI" sz="700" b="0" i="0" u="none" strike="noStrike">
                          <a:solidFill>
                            <a:srgbClr val="000000"/>
                          </a:solidFill>
                          <a:effectLst/>
                          <a:latin typeface="Arial" panose="020B0604020202020204" pitchFamily="34" charset="0"/>
                        </a:rPr>
                        <a:t>[CZ-SK] Nosovice - Varin [DIR] [SK] / N-1 Sokolnice - Stupava</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36,26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75%</a:t>
                      </a:r>
                    </a:p>
                  </a:txBody>
                  <a:tcPr marL="0" marR="0" marT="0" marB="0" anchor="b">
                    <a:lnL>
                      <a:noFill/>
                    </a:lnL>
                    <a:lnR>
                      <a:noFill/>
                    </a:lnR>
                    <a:lnT>
                      <a:noFill/>
                    </a:lnT>
                    <a:lnB>
                      <a:noFill/>
                    </a:lnB>
                  </a:tcPr>
                </a:tc>
                <a:extLst>
                  <a:ext uri="{0D108BD9-81ED-4DB2-BD59-A6C34878D82A}">
                    <a16:rowId xmlns:a16="http://schemas.microsoft.com/office/drawing/2014/main" val="1639269372"/>
                  </a:ext>
                </a:extLst>
              </a:tr>
              <a:tr h="149944">
                <a:tc>
                  <a:txBody>
                    <a:bodyPr/>
                    <a:lstStyle/>
                    <a:p>
                      <a:pPr algn="l" fontAlgn="b"/>
                      <a:r>
                        <a:rPr lang="de-DE" sz="700" b="0" i="0" u="none" strike="noStrike">
                          <a:solidFill>
                            <a:srgbClr val="000000"/>
                          </a:solidFill>
                          <a:effectLst/>
                          <a:latin typeface="Arial" panose="020B0604020202020204" pitchFamily="34" charset="0"/>
                        </a:rPr>
                        <a:t>[NL-D7] Maasbracht - Siersdorf  SELFK SW [DIR] [D7] / N-1 Achene - Gramme 380.10</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7,59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43%</a:t>
                      </a:r>
                    </a:p>
                  </a:txBody>
                  <a:tcPr marL="0" marR="0" marT="0" marB="0" anchor="b">
                    <a:lnL>
                      <a:noFill/>
                    </a:lnL>
                    <a:lnR>
                      <a:noFill/>
                    </a:lnR>
                    <a:lnT>
                      <a:noFill/>
                    </a:lnT>
                    <a:lnB>
                      <a:noFill/>
                    </a:lnB>
                  </a:tcPr>
                </a:tc>
                <a:extLst>
                  <a:ext uri="{0D108BD9-81ED-4DB2-BD59-A6C34878D82A}">
                    <a16:rowId xmlns:a16="http://schemas.microsoft.com/office/drawing/2014/main" val="3108985294"/>
                  </a:ext>
                </a:extLst>
              </a:tr>
              <a:tr h="149944">
                <a:tc>
                  <a:txBody>
                    <a:bodyPr/>
                    <a:lstStyle/>
                    <a:p>
                      <a:pPr algn="l" fontAlgn="b"/>
                      <a:r>
                        <a:rPr lang="sl-SI" sz="700" b="0" i="0" u="none" strike="noStrike">
                          <a:solidFill>
                            <a:srgbClr val="000000"/>
                          </a:solidFill>
                          <a:effectLst/>
                          <a:latin typeface="Arial" panose="020B0604020202020204" pitchFamily="34" charset="0"/>
                        </a:rPr>
                        <a:t>[BE-BE] PST Zandvliet 1 [DIR] / N-1 Maasbracht - Van Eyck 380 Black/27</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155,49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33%</a:t>
                      </a:r>
                    </a:p>
                  </a:txBody>
                  <a:tcPr marL="0" marR="0" marT="0" marB="0" anchor="b">
                    <a:lnL>
                      <a:noFill/>
                    </a:lnL>
                    <a:lnR>
                      <a:noFill/>
                    </a:lnR>
                    <a:lnT>
                      <a:noFill/>
                    </a:lnT>
                    <a:lnB>
                      <a:noFill/>
                    </a:lnB>
                  </a:tcPr>
                </a:tc>
                <a:extLst>
                  <a:ext uri="{0D108BD9-81ED-4DB2-BD59-A6C34878D82A}">
                    <a16:rowId xmlns:a16="http://schemas.microsoft.com/office/drawing/2014/main" val="1563742704"/>
                  </a:ext>
                </a:extLst>
              </a:tr>
              <a:tr h="149944">
                <a:tc>
                  <a:txBody>
                    <a:bodyPr/>
                    <a:lstStyle/>
                    <a:p>
                      <a:pPr algn="l" fontAlgn="b"/>
                      <a:r>
                        <a:rPr lang="sl-SI" sz="7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402,8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253%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657722246"/>
                  </a:ext>
                </a:extLst>
              </a:tr>
              <a:tr h="149944">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143,14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44%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928664599"/>
                  </a:ext>
                </a:extLst>
              </a:tr>
              <a:tr h="149944">
                <a:tc>
                  <a:txBody>
                    <a:bodyPr/>
                    <a:lstStyle/>
                    <a:p>
                      <a:pPr algn="l" fontAlgn="b"/>
                      <a:r>
                        <a:rPr lang="sl-SI" sz="700" b="0" i="0" u="none" strike="noStrike">
                          <a:solidFill>
                            <a:srgbClr val="000000"/>
                          </a:solidFill>
                          <a:effectLst/>
                          <a:latin typeface="Arial" panose="020B0604020202020204" pitchFamily="34" charset="0"/>
                        </a:rPr>
                        <a:t>[RO-RO] TR Rosiori 400/220 1 [DIR] / N-1 Rosiori - Gadalin</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402,8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34%</a:t>
                      </a:r>
                    </a:p>
                  </a:txBody>
                  <a:tcPr marL="0" marR="0" marT="0" marB="0" anchor="b">
                    <a:lnL>
                      <a:noFill/>
                    </a:lnL>
                    <a:lnR>
                      <a:noFill/>
                    </a:lnR>
                    <a:lnT>
                      <a:noFill/>
                    </a:lnT>
                    <a:lnB>
                      <a:noFill/>
                    </a:lnB>
                  </a:tcPr>
                </a:tc>
                <a:extLst>
                  <a:ext uri="{0D108BD9-81ED-4DB2-BD59-A6C34878D82A}">
                    <a16:rowId xmlns:a16="http://schemas.microsoft.com/office/drawing/2014/main" val="4022259451"/>
                  </a:ext>
                </a:extLst>
              </a:tr>
              <a:tr h="149944">
                <a:tc>
                  <a:txBody>
                    <a:bodyPr/>
                    <a:lstStyle/>
                    <a:p>
                      <a:pPr algn="l" fontAlgn="b"/>
                      <a:r>
                        <a:rPr lang="sl-SI" sz="700" b="0" i="0" u="none" strike="noStrike">
                          <a:solidFill>
                            <a:srgbClr val="000000"/>
                          </a:solidFill>
                          <a:effectLst/>
                          <a:latin typeface="Arial" panose="020B0604020202020204" pitchFamily="34" charset="0"/>
                        </a:rPr>
                        <a:t>[SK-SK] V.Dur - Levice 2 [DIR] / N-1 V.Dur - Levice 1</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18,3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39%</a:t>
                      </a:r>
                    </a:p>
                  </a:txBody>
                  <a:tcPr marL="0" marR="0" marT="0" marB="0" anchor="b">
                    <a:lnL>
                      <a:noFill/>
                    </a:lnL>
                    <a:lnR>
                      <a:noFill/>
                    </a:lnR>
                    <a:lnT>
                      <a:noFill/>
                    </a:lnT>
                    <a:lnB>
                      <a:noFill/>
                    </a:lnB>
                  </a:tcPr>
                </a:tc>
                <a:extLst>
                  <a:ext uri="{0D108BD9-81ED-4DB2-BD59-A6C34878D82A}">
                    <a16:rowId xmlns:a16="http://schemas.microsoft.com/office/drawing/2014/main" val="363693028"/>
                  </a:ext>
                </a:extLst>
              </a:tr>
              <a:tr h="149944">
                <a:tc>
                  <a:txBody>
                    <a:bodyPr/>
                    <a:lstStyle/>
                    <a:p>
                      <a:pPr algn="l" fontAlgn="b"/>
                      <a:r>
                        <a:rPr lang="sl-SI" sz="700" b="0" i="0" u="none" strike="noStrike">
                          <a:solidFill>
                            <a:srgbClr val="000000"/>
                          </a:solidFill>
                          <a:effectLst/>
                          <a:latin typeface="Arial" panose="020B0604020202020204" pitchFamily="34" charset="0"/>
                        </a:rPr>
                        <a:t>[CZ-SK] Nosovice - Varin [DIR] [SK] / N-1 Sokolnice - Stupava</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44,09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66%</a:t>
                      </a:r>
                    </a:p>
                  </a:txBody>
                  <a:tcPr marL="0" marR="0" marT="0" marB="0" anchor="b">
                    <a:lnL>
                      <a:noFill/>
                    </a:lnL>
                    <a:lnR>
                      <a:noFill/>
                    </a:lnR>
                    <a:lnT>
                      <a:noFill/>
                    </a:lnT>
                    <a:lnB>
                      <a:noFill/>
                    </a:lnB>
                  </a:tcPr>
                </a:tc>
                <a:extLst>
                  <a:ext uri="{0D108BD9-81ED-4DB2-BD59-A6C34878D82A}">
                    <a16:rowId xmlns:a16="http://schemas.microsoft.com/office/drawing/2014/main" val="911357551"/>
                  </a:ext>
                </a:extLst>
              </a:tr>
              <a:tr h="149944">
                <a:tc>
                  <a:txBody>
                    <a:bodyPr/>
                    <a:lstStyle/>
                    <a:p>
                      <a:pPr algn="l" fontAlgn="b"/>
                      <a:r>
                        <a:rPr lang="sl-SI" sz="700" b="0" i="0" u="none" strike="noStrike">
                          <a:solidFill>
                            <a:srgbClr val="000000"/>
                          </a:solidFill>
                          <a:effectLst/>
                          <a:latin typeface="Arial" panose="020B0604020202020204" pitchFamily="34" charset="0"/>
                        </a:rPr>
                        <a:t>[BE-BE] PST Zandvliet 1 [DIR] / N-1 PST Van Eyck 1</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127,14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1592068804"/>
                  </a:ext>
                </a:extLst>
              </a:tr>
              <a:tr h="149944">
                <a:tc>
                  <a:txBody>
                    <a:bodyPr/>
                    <a:lstStyle/>
                    <a:p>
                      <a:pPr algn="l" fontAlgn="b"/>
                      <a:r>
                        <a:rPr lang="sl-SI" sz="700" b="0" i="0" u="none" strike="noStrike">
                          <a:solidFill>
                            <a:srgbClr val="000000"/>
                          </a:solidFill>
                          <a:effectLst/>
                          <a:latin typeface="Arial" panose="020B0604020202020204" pitchFamily="34" charset="0"/>
                        </a:rPr>
                        <a:t>[SI-HR] 220kV Divaca - Pehlin [OPP] [SI] / N-1 Melina - Divaca</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26,29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2986291299"/>
                  </a:ext>
                </a:extLst>
              </a:tr>
              <a:tr h="149944">
                <a:tc>
                  <a:txBody>
                    <a:bodyPr/>
                    <a:lstStyle/>
                    <a:p>
                      <a:pPr algn="l" fontAlgn="b"/>
                      <a:r>
                        <a:rPr lang="sl-SI" sz="700" b="0" i="0" u="none" strike="noStrike">
                          <a:solidFill>
                            <a:srgbClr val="000000"/>
                          </a:solidFill>
                          <a:effectLst/>
                          <a:latin typeface="Arial" panose="020B0604020202020204" pitchFamily="34" charset="0"/>
                        </a:rPr>
                        <a:t>[BE-FR] Avelgem - Avelin 380.80 [DIR] [BE] / N-1 Maasbracht - Van Eyck 380 Black/27</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64,28</a:t>
                      </a:r>
                    </a:p>
                  </a:txBody>
                  <a:tcPr marL="0" marR="0" marT="0" marB="0" anchor="b">
                    <a:lnL>
                      <a:noFill/>
                    </a:lnL>
                    <a:lnR>
                      <a:noFill/>
                    </a:lnR>
                    <a:lnT>
                      <a:noFill/>
                    </a:lnT>
                    <a:lnB>
                      <a:noFill/>
                    </a:lnB>
                  </a:tcPr>
                </a:tc>
                <a:tc>
                  <a:txBody>
                    <a:bodyPr/>
                    <a:lstStyle/>
                    <a:p>
                      <a:pPr algn="r" fontAlgn="b"/>
                      <a:r>
                        <a:rPr lang="sl-SI" sz="700" b="0" i="0" u="none" strike="noStrike" dirty="0">
                          <a:solidFill>
                            <a:srgbClr val="000000"/>
                          </a:solidFill>
                          <a:effectLst/>
                          <a:latin typeface="Arial" panose="020B0604020202020204" pitchFamily="34" charset="0"/>
                        </a:rPr>
                        <a:t>16%</a:t>
                      </a:r>
                    </a:p>
                  </a:txBody>
                  <a:tcPr marL="0" marR="0" marT="0" marB="0" anchor="b">
                    <a:lnL>
                      <a:noFill/>
                    </a:lnL>
                    <a:lnR>
                      <a:noFill/>
                    </a:lnR>
                    <a:lnT>
                      <a:noFill/>
                    </a:lnT>
                    <a:lnB>
                      <a:noFill/>
                    </a:lnB>
                  </a:tcPr>
                </a:tc>
                <a:extLst>
                  <a:ext uri="{0D108BD9-81ED-4DB2-BD59-A6C34878D82A}">
                    <a16:rowId xmlns:a16="http://schemas.microsoft.com/office/drawing/2014/main" val="334162895"/>
                  </a:ext>
                </a:extLst>
              </a:tr>
            </a:tbl>
          </a:graphicData>
        </a:graphic>
      </p:graphicFrame>
    </p:spTree>
    <p:extLst>
      <p:ext uri="{BB962C8B-B14F-4D97-AF65-F5344CB8AC3E}">
        <p14:creationId xmlns:p14="http://schemas.microsoft.com/office/powerpoint/2010/main" val="161447452"/>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a:t>
            </a:r>
            <a:r>
              <a:rPr lang="en-US" altLang="hu-HU" sz="1400" dirty="0">
                <a:solidFill>
                  <a:srgbClr val="008000"/>
                </a:solidFill>
              </a:rPr>
              <a:t>1014 (part II</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0E5685FC-2EDB-42A2-A92B-065CC9519BE7}"/>
              </a:ext>
            </a:extLst>
          </p:cNvPr>
          <p:cNvGraphicFramePr>
            <a:graphicFrameLocks noGrp="1"/>
          </p:cNvGraphicFramePr>
          <p:nvPr>
            <p:extLst>
              <p:ext uri="{D42A27DB-BD31-4B8C-83A1-F6EECF244321}">
                <p14:modId xmlns:p14="http://schemas.microsoft.com/office/powerpoint/2010/main" val="3983601023"/>
              </p:ext>
            </p:extLst>
          </p:nvPr>
        </p:nvGraphicFramePr>
        <p:xfrm>
          <a:off x="882595" y="1079500"/>
          <a:ext cx="6677751" cy="5778520"/>
        </p:xfrm>
        <a:graphic>
          <a:graphicData uri="http://schemas.openxmlformats.org/drawingml/2006/table">
            <a:tbl>
              <a:tblPr/>
              <a:tblGrid>
                <a:gridCol w="5186105">
                  <a:extLst>
                    <a:ext uri="{9D8B030D-6E8A-4147-A177-3AD203B41FA5}">
                      <a16:colId xmlns:a16="http://schemas.microsoft.com/office/drawing/2014/main" val="2417823091"/>
                    </a:ext>
                  </a:extLst>
                </a:gridCol>
                <a:gridCol w="1101405">
                  <a:extLst>
                    <a:ext uri="{9D8B030D-6E8A-4147-A177-3AD203B41FA5}">
                      <a16:colId xmlns:a16="http://schemas.microsoft.com/office/drawing/2014/main" val="1337283481"/>
                    </a:ext>
                  </a:extLst>
                </a:gridCol>
                <a:gridCol w="390241">
                  <a:extLst>
                    <a:ext uri="{9D8B030D-6E8A-4147-A177-3AD203B41FA5}">
                      <a16:colId xmlns:a16="http://schemas.microsoft.com/office/drawing/2014/main" val="3012230024"/>
                    </a:ext>
                  </a:extLst>
                </a:gridCol>
              </a:tblGrid>
              <a:tr h="131330">
                <a:tc>
                  <a:txBody>
                    <a:bodyPr/>
                    <a:lstStyle/>
                    <a:p>
                      <a:pPr algn="l" fontAlgn="b"/>
                      <a:r>
                        <a:rPr lang="sl-SI" sz="6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332,27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314%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441314621"/>
                  </a:ext>
                </a:extLst>
              </a:tr>
              <a:tr h="131330">
                <a:tc>
                  <a:txBody>
                    <a:bodyPr/>
                    <a:lstStyle/>
                    <a:p>
                      <a:pPr algn="l" fontAlgn="b"/>
                      <a:r>
                        <a:rPr lang="sl-SI" sz="600" b="0" i="0" u="none" strike="noStrike">
                          <a:solidFill>
                            <a:srgbClr val="000000"/>
                          </a:solidFill>
                          <a:effectLst/>
                          <a:latin typeface="Arial" panose="020B0604020202020204" pitchFamily="34" charset="0"/>
                        </a:rPr>
                        <a:t>[AT-CZ] Duernrohr 1 - Slavetice 437 [OPP] [AT] / N-1 Slavetice - Durnrohr 2</a:t>
                      </a:r>
                    </a:p>
                  </a:txBody>
                  <a:tcPr marL="6980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21,22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56%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627399473"/>
                  </a:ext>
                </a:extLst>
              </a:tr>
              <a:tr h="131330">
                <a:tc>
                  <a:txBody>
                    <a:bodyPr/>
                    <a:lstStyle/>
                    <a:p>
                      <a:pPr algn="l" fontAlgn="b"/>
                      <a:r>
                        <a:rPr lang="sl-SI" sz="600" b="0" i="0" u="none" strike="noStrike">
                          <a:solidFill>
                            <a:srgbClr val="000000"/>
                          </a:solidFill>
                          <a:effectLst/>
                          <a:latin typeface="Arial" panose="020B0604020202020204" pitchFamily="34" charset="0"/>
                        </a:rPr>
                        <a:t>[AT-D2] St. Peter 2 - Pleinting 258 [OPP] [AT] / N-1 Pleinting - Pirach 257</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318,59</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46%</a:t>
                      </a:r>
                    </a:p>
                  </a:txBody>
                  <a:tcPr marL="0" marR="0" marT="0" marB="0" anchor="b">
                    <a:lnL>
                      <a:noFill/>
                    </a:lnL>
                    <a:lnR>
                      <a:noFill/>
                    </a:lnR>
                    <a:lnT>
                      <a:noFill/>
                    </a:lnT>
                    <a:lnB>
                      <a:noFill/>
                    </a:lnB>
                  </a:tcPr>
                </a:tc>
                <a:extLst>
                  <a:ext uri="{0D108BD9-81ED-4DB2-BD59-A6C34878D82A}">
                    <a16:rowId xmlns:a16="http://schemas.microsoft.com/office/drawing/2014/main" val="2029418174"/>
                  </a:ext>
                </a:extLst>
              </a:tr>
              <a:tr h="131330">
                <a:tc>
                  <a:txBody>
                    <a:bodyPr/>
                    <a:lstStyle/>
                    <a:p>
                      <a:pPr algn="l" fontAlgn="b"/>
                      <a:r>
                        <a:rPr lang="sl-SI" sz="600" b="0" i="0" u="none" strike="noStrike">
                          <a:solidFill>
                            <a:srgbClr val="000000"/>
                          </a:solidFill>
                          <a:effectLst/>
                          <a:latin typeface="Arial" panose="020B0604020202020204" pitchFamily="34" charset="0"/>
                        </a:rPr>
                        <a:t>[RO-RO] TR Rosiori 400/220 1 [DIR] / N-1 Rosiori - Gadalin</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332,27</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35%</a:t>
                      </a:r>
                    </a:p>
                  </a:txBody>
                  <a:tcPr marL="0" marR="0" marT="0" marB="0" anchor="b">
                    <a:lnL>
                      <a:noFill/>
                    </a:lnL>
                    <a:lnR>
                      <a:noFill/>
                    </a:lnR>
                    <a:lnT>
                      <a:noFill/>
                    </a:lnT>
                    <a:lnB>
                      <a:noFill/>
                    </a:lnB>
                  </a:tcPr>
                </a:tc>
                <a:extLst>
                  <a:ext uri="{0D108BD9-81ED-4DB2-BD59-A6C34878D82A}">
                    <a16:rowId xmlns:a16="http://schemas.microsoft.com/office/drawing/2014/main" val="1337658392"/>
                  </a:ext>
                </a:extLst>
              </a:tr>
              <a:tr h="131330">
                <a:tc>
                  <a:txBody>
                    <a:bodyPr/>
                    <a:lstStyle/>
                    <a:p>
                      <a:pPr algn="l" fontAlgn="b"/>
                      <a:r>
                        <a:rPr lang="sl-SI" sz="600" b="0" i="0" u="none" strike="noStrike">
                          <a:solidFill>
                            <a:srgbClr val="000000"/>
                          </a:solidFill>
                          <a:effectLst/>
                          <a:latin typeface="Arial" panose="020B0604020202020204" pitchFamily="34" charset="0"/>
                        </a:rPr>
                        <a:t>[SK-SK] V.Dur - Levice 2 [DIR] / N-1 V.Dur - Levice 1</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40,11</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40%</a:t>
                      </a:r>
                    </a:p>
                  </a:txBody>
                  <a:tcPr marL="0" marR="0" marT="0" marB="0" anchor="b">
                    <a:lnL>
                      <a:noFill/>
                    </a:lnL>
                    <a:lnR>
                      <a:noFill/>
                    </a:lnR>
                    <a:lnT>
                      <a:noFill/>
                    </a:lnT>
                    <a:lnB>
                      <a:noFill/>
                    </a:lnB>
                  </a:tcPr>
                </a:tc>
                <a:extLst>
                  <a:ext uri="{0D108BD9-81ED-4DB2-BD59-A6C34878D82A}">
                    <a16:rowId xmlns:a16="http://schemas.microsoft.com/office/drawing/2014/main" val="2846187931"/>
                  </a:ext>
                </a:extLst>
              </a:tr>
              <a:tr h="131330">
                <a:tc>
                  <a:txBody>
                    <a:bodyPr/>
                    <a:lstStyle/>
                    <a:p>
                      <a:pPr algn="l" fontAlgn="b"/>
                      <a:r>
                        <a:rPr lang="sl-SI" sz="600" b="0" i="0" u="none" strike="noStrike">
                          <a:solidFill>
                            <a:srgbClr val="000000"/>
                          </a:solidFill>
                          <a:effectLst/>
                          <a:latin typeface="Arial" panose="020B0604020202020204" pitchFamily="34" charset="0"/>
                        </a:rPr>
                        <a:t>[CZ-SK] Nosovice - Varin [DIR] [SK] / N-1 Sokolnice - Stupava</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61,68</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67%</a:t>
                      </a:r>
                    </a:p>
                  </a:txBody>
                  <a:tcPr marL="0" marR="0" marT="0" marB="0" anchor="b">
                    <a:lnL>
                      <a:noFill/>
                    </a:lnL>
                    <a:lnR>
                      <a:noFill/>
                    </a:lnR>
                    <a:lnT>
                      <a:noFill/>
                    </a:lnT>
                    <a:lnB>
                      <a:noFill/>
                    </a:lnB>
                  </a:tcPr>
                </a:tc>
                <a:extLst>
                  <a:ext uri="{0D108BD9-81ED-4DB2-BD59-A6C34878D82A}">
                    <a16:rowId xmlns:a16="http://schemas.microsoft.com/office/drawing/2014/main" val="705379250"/>
                  </a:ext>
                </a:extLst>
              </a:tr>
              <a:tr h="131330">
                <a:tc>
                  <a:txBody>
                    <a:bodyPr/>
                    <a:lstStyle/>
                    <a:p>
                      <a:pPr algn="l" fontAlgn="b"/>
                      <a:r>
                        <a:rPr lang="sl-SI" sz="600" b="0" i="0" u="none" strike="noStrike">
                          <a:solidFill>
                            <a:srgbClr val="000000"/>
                          </a:solidFill>
                          <a:effectLst/>
                          <a:latin typeface="Arial" panose="020B0604020202020204" pitchFamily="34" charset="0"/>
                        </a:rPr>
                        <a:t>[NL-NL] Diemen-Lelystad 380 Z [OPP] / N-1 Boxmeer-Dodewaard 380 Z</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132,32</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776907524"/>
                  </a:ext>
                </a:extLst>
              </a:tr>
              <a:tr h="131330">
                <a:tc>
                  <a:txBody>
                    <a:bodyPr/>
                    <a:lstStyle/>
                    <a:p>
                      <a:pPr algn="l" fontAlgn="b"/>
                      <a:r>
                        <a:rPr lang="sl-SI" sz="600" b="0" i="0" u="none" strike="noStrike">
                          <a:solidFill>
                            <a:srgbClr val="000000"/>
                          </a:solidFill>
                          <a:effectLst/>
                          <a:latin typeface="Arial" panose="020B0604020202020204" pitchFamily="34" charset="0"/>
                        </a:rPr>
                        <a:t>[BE-BE] PST Zandvliet 1 [DIR] / N-1 Maasbracht - Van Eyck 380 Black/27</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133,94</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35%</a:t>
                      </a:r>
                    </a:p>
                  </a:txBody>
                  <a:tcPr marL="0" marR="0" marT="0" marB="0" anchor="b">
                    <a:lnL>
                      <a:noFill/>
                    </a:lnL>
                    <a:lnR>
                      <a:noFill/>
                    </a:lnR>
                    <a:lnT>
                      <a:noFill/>
                    </a:lnT>
                    <a:lnB>
                      <a:noFill/>
                    </a:lnB>
                  </a:tcPr>
                </a:tc>
                <a:extLst>
                  <a:ext uri="{0D108BD9-81ED-4DB2-BD59-A6C34878D82A}">
                    <a16:rowId xmlns:a16="http://schemas.microsoft.com/office/drawing/2014/main" val="696768958"/>
                  </a:ext>
                </a:extLst>
              </a:tr>
              <a:tr h="131330">
                <a:tc>
                  <a:txBody>
                    <a:bodyPr/>
                    <a:lstStyle/>
                    <a:p>
                      <a:pPr algn="l" fontAlgn="b"/>
                      <a:r>
                        <a:rPr lang="en-US" sz="600" b="0" i="0" u="none" strike="noStrike">
                          <a:solidFill>
                            <a:srgbClr val="000000"/>
                          </a:solidFill>
                          <a:effectLst/>
                          <a:latin typeface="Arial" panose="020B0604020202020204" pitchFamily="34" charset="0"/>
                        </a:rPr>
                        <a:t>[BE-FR] Avelgem - Avelin 380.80 [DIR] [BE] / N-1 PST Van Eyck 1</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107,44</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16%</a:t>
                      </a:r>
                    </a:p>
                  </a:txBody>
                  <a:tcPr marL="0" marR="0" marT="0" marB="0" anchor="b">
                    <a:lnL>
                      <a:noFill/>
                    </a:lnL>
                    <a:lnR>
                      <a:noFill/>
                    </a:lnR>
                    <a:lnT>
                      <a:noFill/>
                    </a:lnT>
                    <a:lnB>
                      <a:noFill/>
                    </a:lnB>
                  </a:tcPr>
                </a:tc>
                <a:extLst>
                  <a:ext uri="{0D108BD9-81ED-4DB2-BD59-A6C34878D82A}">
                    <a16:rowId xmlns:a16="http://schemas.microsoft.com/office/drawing/2014/main" val="65211701"/>
                  </a:ext>
                </a:extLst>
              </a:tr>
              <a:tr h="131330">
                <a:tc>
                  <a:txBody>
                    <a:bodyPr/>
                    <a:lstStyle/>
                    <a:p>
                      <a:pPr algn="l" fontAlgn="b"/>
                      <a:r>
                        <a:rPr lang="sl-SI" sz="6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355,84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417%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333425596"/>
                  </a:ext>
                </a:extLst>
              </a:tr>
              <a:tr h="131330">
                <a:tc>
                  <a:txBody>
                    <a:bodyPr/>
                    <a:lstStyle/>
                    <a:p>
                      <a:pPr algn="l" fontAlgn="b"/>
                      <a:r>
                        <a:rPr lang="sl-SI" sz="600" b="0" i="0" u="none" strike="noStrike">
                          <a:solidFill>
                            <a:srgbClr val="000000"/>
                          </a:solidFill>
                          <a:effectLst/>
                          <a:latin typeface="Arial" panose="020B0604020202020204" pitchFamily="34" charset="0"/>
                        </a:rPr>
                        <a:t>[AT-CZ] Duernrohr 1 - Slavetice 437 [OPP] [AT] / N-1 Slavetice - Durnrohr 2</a:t>
                      </a:r>
                    </a:p>
                  </a:txBody>
                  <a:tcPr marL="6980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48,94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57%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237310159"/>
                  </a:ext>
                </a:extLst>
              </a:tr>
              <a:tr h="131330">
                <a:tc>
                  <a:txBody>
                    <a:bodyPr/>
                    <a:lstStyle/>
                    <a:p>
                      <a:pPr algn="l" fontAlgn="b"/>
                      <a:r>
                        <a:rPr lang="sl-SI" sz="600" b="0" i="0" u="none" strike="noStrike">
                          <a:solidFill>
                            <a:srgbClr val="000000"/>
                          </a:solidFill>
                          <a:effectLst/>
                          <a:latin typeface="Arial" panose="020B0604020202020204" pitchFamily="34" charset="0"/>
                        </a:rPr>
                        <a:t>[AT-D2] St. Peter 2 - Pleinting 258 [OPP] [AT] / N-1 Pleinting - Pirach 257</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355,84</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48%</a:t>
                      </a:r>
                    </a:p>
                  </a:txBody>
                  <a:tcPr marL="0" marR="0" marT="0" marB="0" anchor="b">
                    <a:lnL>
                      <a:noFill/>
                    </a:lnL>
                    <a:lnR>
                      <a:noFill/>
                    </a:lnR>
                    <a:lnT>
                      <a:noFill/>
                    </a:lnT>
                    <a:lnB>
                      <a:noFill/>
                    </a:lnB>
                  </a:tcPr>
                </a:tc>
                <a:extLst>
                  <a:ext uri="{0D108BD9-81ED-4DB2-BD59-A6C34878D82A}">
                    <a16:rowId xmlns:a16="http://schemas.microsoft.com/office/drawing/2014/main" val="2181857706"/>
                  </a:ext>
                </a:extLst>
              </a:tr>
              <a:tr h="131330">
                <a:tc>
                  <a:txBody>
                    <a:bodyPr/>
                    <a:lstStyle/>
                    <a:p>
                      <a:pPr algn="l" fontAlgn="b"/>
                      <a:r>
                        <a:rPr lang="sl-SI" sz="600" b="0" i="0" u="none" strike="noStrike">
                          <a:solidFill>
                            <a:srgbClr val="000000"/>
                          </a:solidFill>
                          <a:effectLst/>
                          <a:latin typeface="Arial" panose="020B0604020202020204" pitchFamily="34" charset="0"/>
                        </a:rPr>
                        <a:t>[RO-RO] TR Rosiori 400/220 1 [DIR] / N-1 Rosiori - Gadalin</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326</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35%</a:t>
                      </a:r>
                    </a:p>
                  </a:txBody>
                  <a:tcPr marL="0" marR="0" marT="0" marB="0" anchor="b">
                    <a:lnL>
                      <a:noFill/>
                    </a:lnL>
                    <a:lnR>
                      <a:noFill/>
                    </a:lnR>
                    <a:lnT>
                      <a:noFill/>
                    </a:lnT>
                    <a:lnB>
                      <a:noFill/>
                    </a:lnB>
                  </a:tcPr>
                </a:tc>
                <a:extLst>
                  <a:ext uri="{0D108BD9-81ED-4DB2-BD59-A6C34878D82A}">
                    <a16:rowId xmlns:a16="http://schemas.microsoft.com/office/drawing/2014/main" val="331597363"/>
                  </a:ext>
                </a:extLst>
              </a:tr>
              <a:tr h="131330">
                <a:tc>
                  <a:txBody>
                    <a:bodyPr/>
                    <a:lstStyle/>
                    <a:p>
                      <a:pPr algn="l" fontAlgn="b"/>
                      <a:r>
                        <a:rPr lang="sl-SI" sz="600" b="0" i="0" u="none" strike="noStrike">
                          <a:solidFill>
                            <a:srgbClr val="000000"/>
                          </a:solidFill>
                          <a:effectLst/>
                          <a:latin typeface="Arial" panose="020B0604020202020204" pitchFamily="34" charset="0"/>
                        </a:rPr>
                        <a:t>[CZ-SK] Nosovice - Varin [DIR] [SK] / N-1 Sokolnice - Stupava</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123,67</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65%</a:t>
                      </a:r>
                    </a:p>
                  </a:txBody>
                  <a:tcPr marL="0" marR="0" marT="0" marB="0" anchor="b">
                    <a:lnL>
                      <a:noFill/>
                    </a:lnL>
                    <a:lnR>
                      <a:noFill/>
                    </a:lnR>
                    <a:lnT>
                      <a:noFill/>
                    </a:lnT>
                    <a:lnB>
                      <a:noFill/>
                    </a:lnB>
                  </a:tcPr>
                </a:tc>
                <a:extLst>
                  <a:ext uri="{0D108BD9-81ED-4DB2-BD59-A6C34878D82A}">
                    <a16:rowId xmlns:a16="http://schemas.microsoft.com/office/drawing/2014/main" val="3805864520"/>
                  </a:ext>
                </a:extLst>
              </a:tr>
              <a:tr h="131330">
                <a:tc>
                  <a:txBody>
                    <a:bodyPr/>
                    <a:lstStyle/>
                    <a:p>
                      <a:pPr algn="l" fontAlgn="b"/>
                      <a:r>
                        <a:rPr lang="de-DE" sz="600" b="0" i="0" u="none" strike="noStrike">
                          <a:solidFill>
                            <a:srgbClr val="000000"/>
                          </a:solidFill>
                          <a:effectLst/>
                          <a:latin typeface="Arial" panose="020B0604020202020204" pitchFamily="34" charset="0"/>
                        </a:rPr>
                        <a:t>[D7-D7] Paffendorf  - Rommerskirchen  PAFFEN S [OPP] / N-1 Knapsack - Sechtem WABERG W</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162,3</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227371494"/>
                  </a:ext>
                </a:extLst>
              </a:tr>
              <a:tr h="131330">
                <a:tc>
                  <a:txBody>
                    <a:bodyPr/>
                    <a:lstStyle/>
                    <a:p>
                      <a:pPr algn="l" fontAlgn="b"/>
                      <a:r>
                        <a:rPr lang="sl-SI" sz="600" b="0" i="0" u="none" strike="noStrike">
                          <a:solidFill>
                            <a:srgbClr val="000000"/>
                          </a:solidFill>
                          <a:effectLst/>
                          <a:latin typeface="Arial" panose="020B0604020202020204" pitchFamily="34" charset="0"/>
                        </a:rPr>
                        <a:t>[D7-D7] Niederstedem  - Y Dahlem SELHN W [OPP] / N-1 Dahlem - Rommersheim SELHN O</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53,29</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36%</a:t>
                      </a:r>
                    </a:p>
                  </a:txBody>
                  <a:tcPr marL="0" marR="0" marT="0" marB="0" anchor="b">
                    <a:lnL>
                      <a:noFill/>
                    </a:lnL>
                    <a:lnR>
                      <a:noFill/>
                    </a:lnR>
                    <a:lnT>
                      <a:noFill/>
                    </a:lnT>
                    <a:lnB>
                      <a:noFill/>
                    </a:lnB>
                  </a:tcPr>
                </a:tc>
                <a:extLst>
                  <a:ext uri="{0D108BD9-81ED-4DB2-BD59-A6C34878D82A}">
                    <a16:rowId xmlns:a16="http://schemas.microsoft.com/office/drawing/2014/main" val="769765795"/>
                  </a:ext>
                </a:extLst>
              </a:tr>
              <a:tr h="131330">
                <a:tc>
                  <a:txBody>
                    <a:bodyPr/>
                    <a:lstStyle/>
                    <a:p>
                      <a:pPr algn="l" fontAlgn="b"/>
                      <a:r>
                        <a:rPr lang="sl-SI" sz="600" b="0" i="0" u="none" strike="noStrike">
                          <a:solidFill>
                            <a:srgbClr val="000000"/>
                          </a:solidFill>
                          <a:effectLst/>
                          <a:latin typeface="Arial" panose="020B0604020202020204" pitchFamily="34" charset="0"/>
                        </a:rPr>
                        <a:t>[NL-NL] Diemen-Lelystad 380 Z [OPP] / N-1 Boxmeer-Dodewaard 380 Z</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13,16</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426976900"/>
                  </a:ext>
                </a:extLst>
              </a:tr>
              <a:tr h="131330">
                <a:tc>
                  <a:txBody>
                    <a:bodyPr/>
                    <a:lstStyle/>
                    <a:p>
                      <a:pPr algn="l" fontAlgn="b"/>
                      <a:r>
                        <a:rPr lang="sl-SI" sz="600" b="0" i="0" u="none" strike="noStrike">
                          <a:solidFill>
                            <a:srgbClr val="000000"/>
                          </a:solidFill>
                          <a:effectLst/>
                          <a:latin typeface="Arial" panose="020B0604020202020204" pitchFamily="34" charset="0"/>
                        </a:rPr>
                        <a:t>[SK-UA] V.Kapusany - Mukachevo (WPS) [DIR] [SK] / N-1 R.Sobota - Sajoivanka</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5,77</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74%</a:t>
                      </a:r>
                    </a:p>
                  </a:txBody>
                  <a:tcPr marL="0" marR="0" marT="0" marB="0" anchor="b">
                    <a:lnL>
                      <a:noFill/>
                    </a:lnL>
                    <a:lnR>
                      <a:noFill/>
                    </a:lnR>
                    <a:lnT>
                      <a:noFill/>
                    </a:lnT>
                    <a:lnB>
                      <a:noFill/>
                    </a:lnB>
                  </a:tcPr>
                </a:tc>
                <a:extLst>
                  <a:ext uri="{0D108BD9-81ED-4DB2-BD59-A6C34878D82A}">
                    <a16:rowId xmlns:a16="http://schemas.microsoft.com/office/drawing/2014/main" val="1720791946"/>
                  </a:ext>
                </a:extLst>
              </a:tr>
              <a:tr h="131330">
                <a:tc>
                  <a:txBody>
                    <a:bodyPr/>
                    <a:lstStyle/>
                    <a:p>
                      <a:pPr algn="l" fontAlgn="b"/>
                      <a:r>
                        <a:rPr lang="sl-SI" sz="600" b="0" i="0" u="none" strike="noStrike">
                          <a:solidFill>
                            <a:srgbClr val="000000"/>
                          </a:solidFill>
                          <a:effectLst/>
                          <a:latin typeface="Arial" panose="020B0604020202020204" pitchFamily="34" charset="0"/>
                        </a:rPr>
                        <a:t>[BE-BE] PST Zandvliet 1 [DIR] / N-1 PST Zandvliet 2</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61,18</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58%</a:t>
                      </a:r>
                    </a:p>
                  </a:txBody>
                  <a:tcPr marL="0" marR="0" marT="0" marB="0" anchor="b">
                    <a:lnL>
                      <a:noFill/>
                    </a:lnL>
                    <a:lnR>
                      <a:noFill/>
                    </a:lnR>
                    <a:lnT>
                      <a:noFill/>
                    </a:lnT>
                    <a:lnB>
                      <a:noFill/>
                    </a:lnB>
                  </a:tcPr>
                </a:tc>
                <a:extLst>
                  <a:ext uri="{0D108BD9-81ED-4DB2-BD59-A6C34878D82A}">
                    <a16:rowId xmlns:a16="http://schemas.microsoft.com/office/drawing/2014/main" val="1005441945"/>
                  </a:ext>
                </a:extLst>
              </a:tr>
              <a:tr h="131330">
                <a:tc>
                  <a:txBody>
                    <a:bodyPr/>
                    <a:lstStyle/>
                    <a:p>
                      <a:pPr algn="l" fontAlgn="b"/>
                      <a:r>
                        <a:rPr lang="sl-SI" sz="6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360,06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568%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053539989"/>
                  </a:ext>
                </a:extLst>
              </a:tr>
              <a:tr h="131330">
                <a:tc>
                  <a:txBody>
                    <a:bodyPr/>
                    <a:lstStyle/>
                    <a:p>
                      <a:pPr algn="l" fontAlgn="b"/>
                      <a:r>
                        <a:rPr lang="sl-SI" sz="600" b="0" i="0" u="none" strike="noStrike">
                          <a:solidFill>
                            <a:srgbClr val="000000"/>
                          </a:solidFill>
                          <a:effectLst/>
                          <a:latin typeface="Arial" panose="020B0604020202020204" pitchFamily="34" charset="0"/>
                        </a:rPr>
                        <a:t>[AT-CZ] Duernrohr 1 - Slavetice 437 [OPP] [AT] / N-1 Slavetice - Durnrohr 2</a:t>
                      </a:r>
                    </a:p>
                  </a:txBody>
                  <a:tcPr marL="6980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101,62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54%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71062686"/>
                  </a:ext>
                </a:extLst>
              </a:tr>
              <a:tr h="131330">
                <a:tc>
                  <a:txBody>
                    <a:bodyPr/>
                    <a:lstStyle/>
                    <a:p>
                      <a:pPr algn="l" fontAlgn="b"/>
                      <a:r>
                        <a:rPr lang="sl-SI" sz="600" b="0" i="0" u="none" strike="noStrike">
                          <a:solidFill>
                            <a:srgbClr val="000000"/>
                          </a:solidFill>
                          <a:effectLst/>
                          <a:latin typeface="Arial" panose="020B0604020202020204" pitchFamily="34" charset="0"/>
                        </a:rPr>
                        <a:t>[AT-D2] St. Peter 2 - Pleinting 258 [OPP] [AT] / N-1 Pleinting - Pirach 257</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360,06</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44%</a:t>
                      </a:r>
                    </a:p>
                  </a:txBody>
                  <a:tcPr marL="0" marR="0" marT="0" marB="0" anchor="b">
                    <a:lnL>
                      <a:noFill/>
                    </a:lnL>
                    <a:lnR>
                      <a:noFill/>
                    </a:lnR>
                    <a:lnT>
                      <a:noFill/>
                    </a:lnT>
                    <a:lnB>
                      <a:noFill/>
                    </a:lnB>
                  </a:tcPr>
                </a:tc>
                <a:extLst>
                  <a:ext uri="{0D108BD9-81ED-4DB2-BD59-A6C34878D82A}">
                    <a16:rowId xmlns:a16="http://schemas.microsoft.com/office/drawing/2014/main" val="3271200829"/>
                  </a:ext>
                </a:extLst>
              </a:tr>
              <a:tr h="131330">
                <a:tc>
                  <a:txBody>
                    <a:bodyPr/>
                    <a:lstStyle/>
                    <a:p>
                      <a:pPr algn="l" fontAlgn="b"/>
                      <a:r>
                        <a:rPr lang="sl-SI" sz="600" b="0" i="0" u="none" strike="noStrike">
                          <a:solidFill>
                            <a:srgbClr val="000000"/>
                          </a:solidFill>
                          <a:effectLst/>
                          <a:latin typeface="Arial" panose="020B0604020202020204" pitchFamily="34" charset="0"/>
                        </a:rPr>
                        <a:t>[HR-SI] 400kV Tumbri - Krsko 1 [OPP] [HR] / N-1 Tumbri - Krsko 2</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1,62</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2305492601"/>
                  </a:ext>
                </a:extLst>
              </a:tr>
              <a:tr h="131330">
                <a:tc>
                  <a:txBody>
                    <a:bodyPr/>
                    <a:lstStyle/>
                    <a:p>
                      <a:pPr algn="l" fontAlgn="b"/>
                      <a:r>
                        <a:rPr lang="sl-SI" sz="600" b="0" i="0" u="none" strike="noStrike">
                          <a:solidFill>
                            <a:srgbClr val="000000"/>
                          </a:solidFill>
                          <a:effectLst/>
                          <a:latin typeface="Arial" panose="020B0604020202020204" pitchFamily="34" charset="0"/>
                        </a:rPr>
                        <a:t>[RO-RO] TR Rosiori 400/220 1 [DIR] / N-1 Rosiori - Gadalin</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175,65</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61%</a:t>
                      </a:r>
                    </a:p>
                  </a:txBody>
                  <a:tcPr marL="0" marR="0" marT="0" marB="0" anchor="b">
                    <a:lnL>
                      <a:noFill/>
                    </a:lnL>
                    <a:lnR>
                      <a:noFill/>
                    </a:lnR>
                    <a:lnT>
                      <a:noFill/>
                    </a:lnT>
                    <a:lnB>
                      <a:noFill/>
                    </a:lnB>
                  </a:tcPr>
                </a:tc>
                <a:extLst>
                  <a:ext uri="{0D108BD9-81ED-4DB2-BD59-A6C34878D82A}">
                    <a16:rowId xmlns:a16="http://schemas.microsoft.com/office/drawing/2014/main" val="2899581964"/>
                  </a:ext>
                </a:extLst>
              </a:tr>
              <a:tr h="131330">
                <a:tc>
                  <a:txBody>
                    <a:bodyPr/>
                    <a:lstStyle/>
                    <a:p>
                      <a:pPr algn="l" fontAlgn="b"/>
                      <a:r>
                        <a:rPr lang="sl-SI" sz="600" b="0" i="0" u="none" strike="noStrike">
                          <a:solidFill>
                            <a:srgbClr val="000000"/>
                          </a:solidFill>
                          <a:effectLst/>
                          <a:latin typeface="Arial" panose="020B0604020202020204" pitchFamily="34" charset="0"/>
                        </a:rPr>
                        <a:t>[SI-AT] 220 kV Podlog - Obersielach [OPP] [SI] / N-1 Maribor-Kainachtal 1</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44,71</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51%</a:t>
                      </a:r>
                    </a:p>
                  </a:txBody>
                  <a:tcPr marL="0" marR="0" marT="0" marB="0" anchor="b">
                    <a:lnL>
                      <a:noFill/>
                    </a:lnL>
                    <a:lnR>
                      <a:noFill/>
                    </a:lnR>
                    <a:lnT>
                      <a:noFill/>
                    </a:lnT>
                    <a:lnB>
                      <a:noFill/>
                    </a:lnB>
                  </a:tcPr>
                </a:tc>
                <a:extLst>
                  <a:ext uri="{0D108BD9-81ED-4DB2-BD59-A6C34878D82A}">
                    <a16:rowId xmlns:a16="http://schemas.microsoft.com/office/drawing/2014/main" val="3654302744"/>
                  </a:ext>
                </a:extLst>
              </a:tr>
              <a:tr h="131330">
                <a:tc>
                  <a:txBody>
                    <a:bodyPr/>
                    <a:lstStyle/>
                    <a:p>
                      <a:pPr algn="l" fontAlgn="b"/>
                      <a:r>
                        <a:rPr lang="sl-SI" sz="600" b="0" i="0" u="none" strike="noStrike">
                          <a:solidFill>
                            <a:srgbClr val="000000"/>
                          </a:solidFill>
                          <a:effectLst/>
                          <a:latin typeface="Arial" panose="020B0604020202020204" pitchFamily="34" charset="0"/>
                        </a:rPr>
                        <a:t>[CZ-SK] Nosovice - Varin [DIR] [SK] / N-1 Sokolnice - Stupava</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147,02</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64%</a:t>
                      </a:r>
                    </a:p>
                  </a:txBody>
                  <a:tcPr marL="0" marR="0" marT="0" marB="0" anchor="b">
                    <a:lnL>
                      <a:noFill/>
                    </a:lnL>
                    <a:lnR>
                      <a:noFill/>
                    </a:lnR>
                    <a:lnT>
                      <a:noFill/>
                    </a:lnT>
                    <a:lnB>
                      <a:noFill/>
                    </a:lnB>
                  </a:tcPr>
                </a:tc>
                <a:extLst>
                  <a:ext uri="{0D108BD9-81ED-4DB2-BD59-A6C34878D82A}">
                    <a16:rowId xmlns:a16="http://schemas.microsoft.com/office/drawing/2014/main" val="1294526058"/>
                  </a:ext>
                </a:extLst>
              </a:tr>
              <a:tr h="131330">
                <a:tc>
                  <a:txBody>
                    <a:bodyPr/>
                    <a:lstStyle/>
                    <a:p>
                      <a:pPr algn="l" fontAlgn="b"/>
                      <a:r>
                        <a:rPr lang="de-DE" sz="600" b="0" i="0" u="none" strike="noStrike">
                          <a:solidFill>
                            <a:srgbClr val="000000"/>
                          </a:solidFill>
                          <a:effectLst/>
                          <a:latin typeface="Arial" panose="020B0604020202020204" pitchFamily="34" charset="0"/>
                        </a:rPr>
                        <a:t>[D7-D7] Paffendorf  - Rommerskirchen  PAFFEN S [OPP] / N-1 Knapsack - Sechtem WABERG W</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132,23</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2679241865"/>
                  </a:ext>
                </a:extLst>
              </a:tr>
              <a:tr h="131330">
                <a:tc>
                  <a:txBody>
                    <a:bodyPr/>
                    <a:lstStyle/>
                    <a:p>
                      <a:pPr algn="l" fontAlgn="b"/>
                      <a:r>
                        <a:rPr lang="sl-SI" sz="600" b="0" i="0" u="none" strike="noStrike">
                          <a:solidFill>
                            <a:srgbClr val="000000"/>
                          </a:solidFill>
                          <a:effectLst/>
                          <a:latin typeface="Arial" panose="020B0604020202020204" pitchFamily="34" charset="0"/>
                        </a:rPr>
                        <a:t>[CZ-PL] Wielopole - Nosovice [DIR] [PL] / N-1 Albrechtice - Nosovice</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119,55</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44%</a:t>
                      </a:r>
                    </a:p>
                  </a:txBody>
                  <a:tcPr marL="0" marR="0" marT="0" marB="0" anchor="b">
                    <a:lnL>
                      <a:noFill/>
                    </a:lnL>
                    <a:lnR>
                      <a:noFill/>
                    </a:lnR>
                    <a:lnT>
                      <a:noFill/>
                    </a:lnT>
                    <a:lnB>
                      <a:noFill/>
                    </a:lnB>
                  </a:tcPr>
                </a:tc>
                <a:extLst>
                  <a:ext uri="{0D108BD9-81ED-4DB2-BD59-A6C34878D82A}">
                    <a16:rowId xmlns:a16="http://schemas.microsoft.com/office/drawing/2014/main" val="3259795349"/>
                  </a:ext>
                </a:extLst>
              </a:tr>
              <a:tr h="131330">
                <a:tc>
                  <a:txBody>
                    <a:bodyPr/>
                    <a:lstStyle/>
                    <a:p>
                      <a:pPr algn="l" fontAlgn="b"/>
                      <a:r>
                        <a:rPr lang="sl-SI" sz="600" b="0" i="0" u="none" strike="noStrike">
                          <a:solidFill>
                            <a:srgbClr val="000000"/>
                          </a:solidFill>
                          <a:effectLst/>
                          <a:latin typeface="Arial" panose="020B0604020202020204" pitchFamily="34" charset="0"/>
                        </a:rPr>
                        <a:t>[SK-UA] V.Kapusany - Mukachevo (WPS) [DIR] [SK] / N-1 R.Sobota - Sajoivanka</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11,1</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78%</a:t>
                      </a:r>
                    </a:p>
                  </a:txBody>
                  <a:tcPr marL="0" marR="0" marT="0" marB="0" anchor="b">
                    <a:lnL>
                      <a:noFill/>
                    </a:lnL>
                    <a:lnR>
                      <a:noFill/>
                    </a:lnR>
                    <a:lnT>
                      <a:noFill/>
                    </a:lnT>
                    <a:lnB>
                      <a:noFill/>
                    </a:lnB>
                  </a:tcPr>
                </a:tc>
                <a:extLst>
                  <a:ext uri="{0D108BD9-81ED-4DB2-BD59-A6C34878D82A}">
                    <a16:rowId xmlns:a16="http://schemas.microsoft.com/office/drawing/2014/main" val="4180560708"/>
                  </a:ext>
                </a:extLst>
              </a:tr>
              <a:tr h="131330">
                <a:tc>
                  <a:txBody>
                    <a:bodyPr/>
                    <a:lstStyle/>
                    <a:p>
                      <a:pPr algn="l" fontAlgn="b"/>
                      <a:r>
                        <a:rPr lang="en-US" sz="600" b="0" i="0" u="none" strike="noStrike">
                          <a:solidFill>
                            <a:srgbClr val="000000"/>
                          </a:solidFill>
                          <a:effectLst/>
                          <a:latin typeface="Arial" panose="020B0604020202020204" pitchFamily="34" charset="0"/>
                        </a:rPr>
                        <a:t>[BE-BE] Achene - Gramme 380.10 [OPP] / N-1 Avelgem - Avelin 380.80</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8,33</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84%</a:t>
                      </a:r>
                    </a:p>
                  </a:txBody>
                  <a:tcPr marL="0" marR="0" marT="0" marB="0" anchor="b">
                    <a:lnL>
                      <a:noFill/>
                    </a:lnL>
                    <a:lnR>
                      <a:noFill/>
                    </a:lnR>
                    <a:lnT>
                      <a:noFill/>
                    </a:lnT>
                    <a:lnB>
                      <a:noFill/>
                    </a:lnB>
                  </a:tcPr>
                </a:tc>
                <a:extLst>
                  <a:ext uri="{0D108BD9-81ED-4DB2-BD59-A6C34878D82A}">
                    <a16:rowId xmlns:a16="http://schemas.microsoft.com/office/drawing/2014/main" val="2605441938"/>
                  </a:ext>
                </a:extLst>
              </a:tr>
              <a:tr h="131330">
                <a:tc>
                  <a:txBody>
                    <a:bodyPr/>
                    <a:lstStyle/>
                    <a:p>
                      <a:pPr algn="l" fontAlgn="b"/>
                      <a:r>
                        <a:rPr lang="sl-SI" sz="600" b="0" i="0" u="none" strike="noStrike">
                          <a:solidFill>
                            <a:srgbClr val="000000"/>
                          </a:solidFill>
                          <a:effectLst/>
                          <a:latin typeface="Arial" panose="020B0604020202020204" pitchFamily="34" charset="0"/>
                        </a:rPr>
                        <a:t>[D7-D7] Paffendorf  - Rommerskirchen  PAFFEN S [OPP] / N-1 Brauweiler - Rommerskirchen BRAUWL W</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4,83</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80256943"/>
                  </a:ext>
                </a:extLst>
              </a:tr>
              <a:tr h="131330">
                <a:tc>
                  <a:txBody>
                    <a:bodyPr/>
                    <a:lstStyle/>
                    <a:p>
                      <a:pPr algn="l" fontAlgn="b"/>
                      <a:r>
                        <a:rPr lang="sl-SI" sz="600" b="0" i="0" u="none" strike="noStrike">
                          <a:solidFill>
                            <a:srgbClr val="000000"/>
                          </a:solidFill>
                          <a:effectLst/>
                          <a:latin typeface="Arial" panose="020B0604020202020204" pitchFamily="34" charset="0"/>
                        </a:rPr>
                        <a:t>[BE-BE] PST Zandvliet 1 [DIR] / N-1 PST Van Eyck 1</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69,31</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16%</a:t>
                      </a:r>
                    </a:p>
                  </a:txBody>
                  <a:tcPr marL="0" marR="0" marT="0" marB="0" anchor="b">
                    <a:lnL>
                      <a:noFill/>
                    </a:lnL>
                    <a:lnR>
                      <a:noFill/>
                    </a:lnR>
                    <a:lnT>
                      <a:noFill/>
                    </a:lnT>
                    <a:lnB>
                      <a:noFill/>
                    </a:lnB>
                  </a:tcPr>
                </a:tc>
                <a:extLst>
                  <a:ext uri="{0D108BD9-81ED-4DB2-BD59-A6C34878D82A}">
                    <a16:rowId xmlns:a16="http://schemas.microsoft.com/office/drawing/2014/main" val="2340400599"/>
                  </a:ext>
                </a:extLst>
              </a:tr>
              <a:tr h="131330">
                <a:tc>
                  <a:txBody>
                    <a:bodyPr/>
                    <a:lstStyle/>
                    <a:p>
                      <a:pPr algn="l" fontAlgn="b"/>
                      <a:r>
                        <a:rPr lang="sl-SI" sz="6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356,88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510%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053369764"/>
                  </a:ext>
                </a:extLst>
              </a:tr>
              <a:tr h="131330">
                <a:tc>
                  <a:txBody>
                    <a:bodyPr/>
                    <a:lstStyle/>
                    <a:p>
                      <a:pPr algn="l" fontAlgn="b"/>
                      <a:r>
                        <a:rPr lang="sl-SI" sz="600" b="0" i="0" u="none" strike="noStrike">
                          <a:solidFill>
                            <a:srgbClr val="000000"/>
                          </a:solidFill>
                          <a:effectLst/>
                          <a:latin typeface="Arial" panose="020B0604020202020204" pitchFamily="34" charset="0"/>
                        </a:rPr>
                        <a:t>[AT-CZ] Duernrohr 1 - Slavetice 437 [OPP] [AT] / N-1 Slavetice - Durnrohr 2</a:t>
                      </a:r>
                    </a:p>
                  </a:txBody>
                  <a:tcPr marL="6980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28,93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51%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928255530"/>
                  </a:ext>
                </a:extLst>
              </a:tr>
              <a:tr h="131330">
                <a:tc>
                  <a:txBody>
                    <a:bodyPr/>
                    <a:lstStyle/>
                    <a:p>
                      <a:pPr algn="l" fontAlgn="b"/>
                      <a:r>
                        <a:rPr lang="sl-SI" sz="600" b="0" i="0" u="none" strike="noStrike">
                          <a:solidFill>
                            <a:srgbClr val="000000"/>
                          </a:solidFill>
                          <a:effectLst/>
                          <a:latin typeface="Arial" panose="020B0604020202020204" pitchFamily="34" charset="0"/>
                        </a:rPr>
                        <a:t>[AT-D2] St. Peter 2 - Pleinting 258 [OPP] [AT] / N-1 Pleinting - Pirach 257</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356,88</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43%</a:t>
                      </a:r>
                    </a:p>
                  </a:txBody>
                  <a:tcPr marL="0" marR="0" marT="0" marB="0" anchor="b">
                    <a:lnL>
                      <a:noFill/>
                    </a:lnL>
                    <a:lnR>
                      <a:noFill/>
                    </a:lnR>
                    <a:lnT>
                      <a:noFill/>
                    </a:lnT>
                    <a:lnB>
                      <a:noFill/>
                    </a:lnB>
                  </a:tcPr>
                </a:tc>
                <a:extLst>
                  <a:ext uri="{0D108BD9-81ED-4DB2-BD59-A6C34878D82A}">
                    <a16:rowId xmlns:a16="http://schemas.microsoft.com/office/drawing/2014/main" val="980876217"/>
                  </a:ext>
                </a:extLst>
              </a:tr>
              <a:tr h="131330">
                <a:tc>
                  <a:txBody>
                    <a:bodyPr/>
                    <a:lstStyle/>
                    <a:p>
                      <a:pPr algn="l" fontAlgn="b"/>
                      <a:r>
                        <a:rPr lang="sl-SI" sz="600" b="0" i="0" u="none" strike="noStrike">
                          <a:solidFill>
                            <a:srgbClr val="000000"/>
                          </a:solidFill>
                          <a:effectLst/>
                          <a:latin typeface="Arial" panose="020B0604020202020204" pitchFamily="34" charset="0"/>
                        </a:rPr>
                        <a:t>[HR-SI] 400kV Tumbri - Krsko 1 [OPP] [HR] / N-1 Tumbri - Krsko 2</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0,33</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62%</a:t>
                      </a:r>
                    </a:p>
                  </a:txBody>
                  <a:tcPr marL="0" marR="0" marT="0" marB="0" anchor="b">
                    <a:lnL>
                      <a:noFill/>
                    </a:lnL>
                    <a:lnR>
                      <a:noFill/>
                    </a:lnR>
                    <a:lnT>
                      <a:noFill/>
                    </a:lnT>
                    <a:lnB>
                      <a:noFill/>
                    </a:lnB>
                  </a:tcPr>
                </a:tc>
                <a:extLst>
                  <a:ext uri="{0D108BD9-81ED-4DB2-BD59-A6C34878D82A}">
                    <a16:rowId xmlns:a16="http://schemas.microsoft.com/office/drawing/2014/main" val="106714329"/>
                  </a:ext>
                </a:extLst>
              </a:tr>
              <a:tr h="131330">
                <a:tc>
                  <a:txBody>
                    <a:bodyPr/>
                    <a:lstStyle/>
                    <a:p>
                      <a:pPr algn="l" fontAlgn="b"/>
                      <a:r>
                        <a:rPr lang="sl-SI" sz="600" b="0" i="0" u="none" strike="noStrike">
                          <a:solidFill>
                            <a:srgbClr val="000000"/>
                          </a:solidFill>
                          <a:effectLst/>
                          <a:latin typeface="Arial" panose="020B0604020202020204" pitchFamily="34" charset="0"/>
                        </a:rPr>
                        <a:t>[RO-RO] TR Rosiori 400/220 1 [DIR] / N-1 Rosiori - Gadalin</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52,57</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45%</a:t>
                      </a:r>
                    </a:p>
                  </a:txBody>
                  <a:tcPr marL="0" marR="0" marT="0" marB="0" anchor="b">
                    <a:lnL>
                      <a:noFill/>
                    </a:lnL>
                    <a:lnR>
                      <a:noFill/>
                    </a:lnR>
                    <a:lnT>
                      <a:noFill/>
                    </a:lnT>
                    <a:lnB>
                      <a:noFill/>
                    </a:lnB>
                  </a:tcPr>
                </a:tc>
                <a:extLst>
                  <a:ext uri="{0D108BD9-81ED-4DB2-BD59-A6C34878D82A}">
                    <a16:rowId xmlns:a16="http://schemas.microsoft.com/office/drawing/2014/main" val="2765222060"/>
                  </a:ext>
                </a:extLst>
              </a:tr>
              <a:tr h="131330">
                <a:tc>
                  <a:txBody>
                    <a:bodyPr/>
                    <a:lstStyle/>
                    <a:p>
                      <a:pPr algn="l" fontAlgn="b"/>
                      <a:r>
                        <a:rPr lang="sl-SI" sz="600" b="0" i="0" u="none" strike="noStrike">
                          <a:solidFill>
                            <a:srgbClr val="000000"/>
                          </a:solidFill>
                          <a:effectLst/>
                          <a:latin typeface="Arial" panose="020B0604020202020204" pitchFamily="34" charset="0"/>
                        </a:rPr>
                        <a:t>[SI-AT] 220 kV Podlog - Obersielach [OPP] [SI] / N-1 Maribor-Kainachtal 1</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144,43</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extLst>
                  <a:ext uri="{0D108BD9-81ED-4DB2-BD59-A6C34878D82A}">
                    <a16:rowId xmlns:a16="http://schemas.microsoft.com/office/drawing/2014/main" val="858784204"/>
                  </a:ext>
                </a:extLst>
              </a:tr>
              <a:tr h="131330">
                <a:tc>
                  <a:txBody>
                    <a:bodyPr/>
                    <a:lstStyle/>
                    <a:p>
                      <a:pPr algn="l" fontAlgn="b"/>
                      <a:r>
                        <a:rPr lang="sl-SI" sz="600" b="0" i="0" u="none" strike="noStrike">
                          <a:solidFill>
                            <a:srgbClr val="000000"/>
                          </a:solidFill>
                          <a:effectLst/>
                          <a:latin typeface="Arial" panose="020B0604020202020204" pitchFamily="34" charset="0"/>
                        </a:rPr>
                        <a:t>[CZ-SK] Nosovice - Varin [DIR] [SK] / N-1 Sokolnice - Stupava</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161,87</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61%</a:t>
                      </a:r>
                    </a:p>
                  </a:txBody>
                  <a:tcPr marL="0" marR="0" marT="0" marB="0" anchor="b">
                    <a:lnL>
                      <a:noFill/>
                    </a:lnL>
                    <a:lnR>
                      <a:noFill/>
                    </a:lnR>
                    <a:lnT>
                      <a:noFill/>
                    </a:lnT>
                    <a:lnB>
                      <a:noFill/>
                    </a:lnB>
                  </a:tcPr>
                </a:tc>
                <a:extLst>
                  <a:ext uri="{0D108BD9-81ED-4DB2-BD59-A6C34878D82A}">
                    <a16:rowId xmlns:a16="http://schemas.microsoft.com/office/drawing/2014/main" val="2105342692"/>
                  </a:ext>
                </a:extLst>
              </a:tr>
              <a:tr h="131330">
                <a:tc>
                  <a:txBody>
                    <a:bodyPr/>
                    <a:lstStyle/>
                    <a:p>
                      <a:pPr algn="l" fontAlgn="b"/>
                      <a:r>
                        <a:rPr lang="de-DE" sz="600" b="0" i="0" u="none" strike="noStrike">
                          <a:solidFill>
                            <a:srgbClr val="000000"/>
                          </a:solidFill>
                          <a:effectLst/>
                          <a:latin typeface="Arial" panose="020B0604020202020204" pitchFamily="34" charset="0"/>
                        </a:rPr>
                        <a:t>[D7-D7] Paffendorf  - Rommerskirchen  PAFFEN S [OPP] / N-1 Knapsack - Sechtem WABERG W</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58</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3569901971"/>
                  </a:ext>
                </a:extLst>
              </a:tr>
              <a:tr h="131330">
                <a:tc>
                  <a:txBody>
                    <a:bodyPr/>
                    <a:lstStyle/>
                    <a:p>
                      <a:pPr algn="l" fontAlgn="b"/>
                      <a:r>
                        <a:rPr lang="sl-SI" sz="600" b="0" i="0" u="none" strike="noStrike">
                          <a:solidFill>
                            <a:srgbClr val="000000"/>
                          </a:solidFill>
                          <a:effectLst/>
                          <a:latin typeface="Arial" panose="020B0604020202020204" pitchFamily="34" charset="0"/>
                        </a:rPr>
                        <a:t>[NL-NL] Diemen-Lelystad 380 Z [OPP] / N-1 Boxmeer-Dodewaard 380 Z</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4,76</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659229259"/>
                  </a:ext>
                </a:extLst>
              </a:tr>
              <a:tr h="131330">
                <a:tc>
                  <a:txBody>
                    <a:bodyPr/>
                    <a:lstStyle/>
                    <a:p>
                      <a:pPr algn="l" fontAlgn="b"/>
                      <a:r>
                        <a:rPr lang="sl-SI" sz="600" b="0" i="0" u="none" strike="noStrike">
                          <a:solidFill>
                            <a:srgbClr val="000000"/>
                          </a:solidFill>
                          <a:effectLst/>
                          <a:latin typeface="Arial" panose="020B0604020202020204" pitchFamily="34" charset="0"/>
                        </a:rPr>
                        <a:t>[CZ-PL] Wielopole - Nosovice [DIR] [PL] / N-1 Albrechtice - Nosovice</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112,57</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40%</a:t>
                      </a:r>
                    </a:p>
                  </a:txBody>
                  <a:tcPr marL="0" marR="0" marT="0" marB="0" anchor="b">
                    <a:lnL>
                      <a:noFill/>
                    </a:lnL>
                    <a:lnR>
                      <a:noFill/>
                    </a:lnR>
                    <a:lnT>
                      <a:noFill/>
                    </a:lnT>
                    <a:lnB>
                      <a:noFill/>
                    </a:lnB>
                  </a:tcPr>
                </a:tc>
                <a:extLst>
                  <a:ext uri="{0D108BD9-81ED-4DB2-BD59-A6C34878D82A}">
                    <a16:rowId xmlns:a16="http://schemas.microsoft.com/office/drawing/2014/main" val="1487437578"/>
                  </a:ext>
                </a:extLst>
              </a:tr>
              <a:tr h="131330">
                <a:tc>
                  <a:txBody>
                    <a:bodyPr/>
                    <a:lstStyle/>
                    <a:p>
                      <a:pPr algn="l" fontAlgn="b"/>
                      <a:r>
                        <a:rPr lang="sl-SI" sz="600" b="0" i="0" u="none" strike="noStrike">
                          <a:solidFill>
                            <a:srgbClr val="000000"/>
                          </a:solidFill>
                          <a:effectLst/>
                          <a:latin typeface="Arial" panose="020B0604020202020204" pitchFamily="34" charset="0"/>
                        </a:rPr>
                        <a:t>[SK-UA] V.Kapusany - Mukachevo (WPS) [DIR] [SK] / N-1 R.Sobota - Sajoivanka</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41,33</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72%</a:t>
                      </a:r>
                    </a:p>
                  </a:txBody>
                  <a:tcPr marL="0" marR="0" marT="0" marB="0" anchor="b">
                    <a:lnL>
                      <a:noFill/>
                    </a:lnL>
                    <a:lnR>
                      <a:noFill/>
                    </a:lnR>
                    <a:lnT>
                      <a:noFill/>
                    </a:lnT>
                    <a:lnB>
                      <a:noFill/>
                    </a:lnB>
                  </a:tcPr>
                </a:tc>
                <a:extLst>
                  <a:ext uri="{0D108BD9-81ED-4DB2-BD59-A6C34878D82A}">
                    <a16:rowId xmlns:a16="http://schemas.microsoft.com/office/drawing/2014/main" val="3570491976"/>
                  </a:ext>
                </a:extLst>
              </a:tr>
              <a:tr h="131330">
                <a:tc>
                  <a:txBody>
                    <a:bodyPr/>
                    <a:lstStyle/>
                    <a:p>
                      <a:pPr algn="l" fontAlgn="b"/>
                      <a:r>
                        <a:rPr lang="sl-SI" sz="600" b="0" i="0" u="none" strike="noStrike">
                          <a:solidFill>
                            <a:srgbClr val="000000"/>
                          </a:solidFill>
                          <a:effectLst/>
                          <a:latin typeface="Arial" panose="020B0604020202020204" pitchFamily="34" charset="0"/>
                        </a:rPr>
                        <a:t>[BE-BE] PST Zandvliet 1 [DIR] / N-1 PST Zandvliet 2</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29,71</a:t>
                      </a:r>
                    </a:p>
                  </a:txBody>
                  <a:tcPr marL="0" marR="0" marT="0" marB="0" anchor="b">
                    <a:lnL>
                      <a:noFill/>
                    </a:lnL>
                    <a:lnR>
                      <a:noFill/>
                    </a:lnR>
                    <a:lnT>
                      <a:noFill/>
                    </a:lnT>
                    <a:lnB>
                      <a:noFill/>
                    </a:lnB>
                  </a:tcPr>
                </a:tc>
                <a:tc>
                  <a:txBody>
                    <a:bodyPr/>
                    <a:lstStyle/>
                    <a:p>
                      <a:pPr algn="r" fontAlgn="b"/>
                      <a:r>
                        <a:rPr lang="sl-SI" sz="600" b="0" i="0" u="none" strike="noStrike" dirty="0">
                          <a:solidFill>
                            <a:srgbClr val="000000"/>
                          </a:solidFill>
                          <a:effectLst/>
                          <a:latin typeface="Arial" panose="020B0604020202020204" pitchFamily="34" charset="0"/>
                        </a:rPr>
                        <a:t>62%</a:t>
                      </a:r>
                    </a:p>
                  </a:txBody>
                  <a:tcPr marL="0" marR="0" marT="0" marB="0" anchor="b">
                    <a:lnL>
                      <a:noFill/>
                    </a:lnL>
                    <a:lnR>
                      <a:noFill/>
                    </a:lnR>
                    <a:lnT>
                      <a:noFill/>
                    </a:lnT>
                    <a:lnB>
                      <a:noFill/>
                    </a:lnB>
                  </a:tcPr>
                </a:tc>
                <a:extLst>
                  <a:ext uri="{0D108BD9-81ED-4DB2-BD59-A6C34878D82A}">
                    <a16:rowId xmlns:a16="http://schemas.microsoft.com/office/drawing/2014/main" val="781932572"/>
                  </a:ext>
                </a:extLst>
              </a:tr>
            </a:tbl>
          </a:graphicData>
        </a:graphic>
      </p:graphicFrame>
    </p:spTree>
    <p:extLst>
      <p:ext uri="{BB962C8B-B14F-4D97-AF65-F5344CB8AC3E}">
        <p14:creationId xmlns:p14="http://schemas.microsoft.com/office/powerpoint/2010/main" val="5211972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+2_10</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2774625728"/>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a:t>
            </a:r>
            <a:r>
              <a:rPr lang="en-US" altLang="hu-HU" sz="1400" dirty="0">
                <a:solidFill>
                  <a:srgbClr val="008000"/>
                </a:solidFill>
              </a:rPr>
              <a:t>1014 (part </a:t>
            </a:r>
            <a:r>
              <a:rPr lang="sl-SI" altLang="hu-HU" sz="1400" dirty="0">
                <a:solidFill>
                  <a:srgbClr val="008000"/>
                </a:solidFill>
              </a:rPr>
              <a:t>I</a:t>
            </a:r>
            <a:r>
              <a:rPr lang="en-US" altLang="hu-HU" sz="1400" dirty="0">
                <a:solidFill>
                  <a:srgbClr val="008000"/>
                </a:solidFill>
              </a:rPr>
              <a:t>V)</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9D222169-D827-4799-AEE6-F51D75E9412C}"/>
              </a:ext>
            </a:extLst>
          </p:cNvPr>
          <p:cNvGraphicFramePr>
            <a:graphicFrameLocks noGrp="1"/>
          </p:cNvGraphicFramePr>
          <p:nvPr>
            <p:extLst>
              <p:ext uri="{D42A27DB-BD31-4B8C-83A1-F6EECF244321}">
                <p14:modId xmlns:p14="http://schemas.microsoft.com/office/powerpoint/2010/main" val="2262429087"/>
              </p:ext>
            </p:extLst>
          </p:nvPr>
        </p:nvGraphicFramePr>
        <p:xfrm>
          <a:off x="1383527" y="969168"/>
          <a:ext cx="5966751" cy="5888848"/>
        </p:xfrm>
        <a:graphic>
          <a:graphicData uri="http://schemas.openxmlformats.org/drawingml/2006/table">
            <a:tbl>
              <a:tblPr/>
              <a:tblGrid>
                <a:gridCol w="4633925">
                  <a:extLst>
                    <a:ext uri="{9D8B030D-6E8A-4147-A177-3AD203B41FA5}">
                      <a16:colId xmlns:a16="http://schemas.microsoft.com/office/drawing/2014/main" val="3340976033"/>
                    </a:ext>
                  </a:extLst>
                </a:gridCol>
                <a:gridCol w="984135">
                  <a:extLst>
                    <a:ext uri="{9D8B030D-6E8A-4147-A177-3AD203B41FA5}">
                      <a16:colId xmlns:a16="http://schemas.microsoft.com/office/drawing/2014/main" val="4291798097"/>
                    </a:ext>
                  </a:extLst>
                </a:gridCol>
                <a:gridCol w="348691">
                  <a:extLst>
                    <a:ext uri="{9D8B030D-6E8A-4147-A177-3AD203B41FA5}">
                      <a16:colId xmlns:a16="http://schemas.microsoft.com/office/drawing/2014/main" val="1733949585"/>
                    </a:ext>
                  </a:extLst>
                </a:gridCol>
              </a:tblGrid>
              <a:tr h="117777">
                <a:tc>
                  <a:txBody>
                    <a:bodyPr/>
                    <a:lstStyle/>
                    <a:p>
                      <a:pPr algn="l" fontAlgn="b"/>
                      <a:r>
                        <a:rPr lang="sl-SI" sz="6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188,58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269%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705675801"/>
                  </a:ext>
                </a:extLst>
              </a:tr>
              <a:tr h="117777">
                <a:tc>
                  <a:txBody>
                    <a:bodyPr/>
                    <a:lstStyle/>
                    <a:p>
                      <a:pPr algn="l" fontAlgn="b"/>
                      <a:r>
                        <a:rPr lang="sl-SI" sz="600" b="0" i="0" u="none" strike="noStrike">
                          <a:solidFill>
                            <a:srgbClr val="000000"/>
                          </a:solidFill>
                          <a:effectLst/>
                          <a:latin typeface="Arial" panose="020B0604020202020204" pitchFamily="34" charset="0"/>
                        </a:rPr>
                        <a:t>[AT-D2] St. Peter 2 - Pleinting 258 [OPP] [AT] / N-1 Pleinting - Pirach 257</a:t>
                      </a:r>
                    </a:p>
                  </a:txBody>
                  <a:tcPr marL="6399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188,58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49%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681169671"/>
                  </a:ext>
                </a:extLst>
              </a:tr>
              <a:tr h="117777">
                <a:tc>
                  <a:txBody>
                    <a:bodyPr/>
                    <a:lstStyle/>
                    <a:p>
                      <a:pPr algn="l" fontAlgn="b"/>
                      <a:r>
                        <a:rPr lang="sl-SI" sz="600" b="0" i="0" u="none" strike="noStrike">
                          <a:solidFill>
                            <a:srgbClr val="000000"/>
                          </a:solidFill>
                          <a:effectLst/>
                          <a:latin typeface="Arial" panose="020B0604020202020204" pitchFamily="34" charset="0"/>
                        </a:rPr>
                        <a:t>[RO-RO] TR Rosiori 400/220 1 [DIR] / N-1 Rosiori - Gadalin</a:t>
                      </a:r>
                    </a:p>
                  </a:txBody>
                  <a:tcPr marL="6399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7,13</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45%</a:t>
                      </a:r>
                    </a:p>
                  </a:txBody>
                  <a:tcPr marL="0" marR="0" marT="0" marB="0" anchor="b">
                    <a:lnL>
                      <a:noFill/>
                    </a:lnL>
                    <a:lnR>
                      <a:noFill/>
                    </a:lnR>
                    <a:lnT>
                      <a:noFill/>
                    </a:lnT>
                    <a:lnB>
                      <a:noFill/>
                    </a:lnB>
                  </a:tcPr>
                </a:tc>
                <a:extLst>
                  <a:ext uri="{0D108BD9-81ED-4DB2-BD59-A6C34878D82A}">
                    <a16:rowId xmlns:a16="http://schemas.microsoft.com/office/drawing/2014/main" val="3596177625"/>
                  </a:ext>
                </a:extLst>
              </a:tr>
              <a:tr h="117777">
                <a:tc>
                  <a:txBody>
                    <a:bodyPr/>
                    <a:lstStyle/>
                    <a:p>
                      <a:pPr algn="l" fontAlgn="b"/>
                      <a:r>
                        <a:rPr lang="sl-SI" sz="600" b="0" i="0" u="none" strike="noStrike">
                          <a:solidFill>
                            <a:srgbClr val="000000"/>
                          </a:solidFill>
                          <a:effectLst/>
                          <a:latin typeface="Arial" panose="020B0604020202020204" pitchFamily="34" charset="0"/>
                        </a:rPr>
                        <a:t>[SK-SK] V.Dur - Levice 2 [DIR] / N-1 V.Dur - Levice 1</a:t>
                      </a:r>
                    </a:p>
                  </a:txBody>
                  <a:tcPr marL="6399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70,98</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35%</a:t>
                      </a:r>
                    </a:p>
                  </a:txBody>
                  <a:tcPr marL="0" marR="0" marT="0" marB="0" anchor="b">
                    <a:lnL>
                      <a:noFill/>
                    </a:lnL>
                    <a:lnR>
                      <a:noFill/>
                    </a:lnR>
                    <a:lnT>
                      <a:noFill/>
                    </a:lnT>
                    <a:lnB>
                      <a:noFill/>
                    </a:lnB>
                  </a:tcPr>
                </a:tc>
                <a:extLst>
                  <a:ext uri="{0D108BD9-81ED-4DB2-BD59-A6C34878D82A}">
                    <a16:rowId xmlns:a16="http://schemas.microsoft.com/office/drawing/2014/main" val="221640342"/>
                  </a:ext>
                </a:extLst>
              </a:tr>
              <a:tr h="117777">
                <a:tc>
                  <a:txBody>
                    <a:bodyPr/>
                    <a:lstStyle/>
                    <a:p>
                      <a:pPr algn="l" fontAlgn="b"/>
                      <a:r>
                        <a:rPr lang="sl-SI" sz="600" b="0" i="0" u="none" strike="noStrike">
                          <a:solidFill>
                            <a:srgbClr val="000000"/>
                          </a:solidFill>
                          <a:effectLst/>
                          <a:latin typeface="Arial" panose="020B0604020202020204" pitchFamily="34" charset="0"/>
                        </a:rPr>
                        <a:t>[SI-AT] 220 kV Podlog - Obersielach [OPP] [SI] / N-1 Maribor-Kainachtal 1</a:t>
                      </a:r>
                    </a:p>
                  </a:txBody>
                  <a:tcPr marL="6399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93,08</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33%</a:t>
                      </a:r>
                    </a:p>
                  </a:txBody>
                  <a:tcPr marL="0" marR="0" marT="0" marB="0" anchor="b">
                    <a:lnL>
                      <a:noFill/>
                    </a:lnL>
                    <a:lnR>
                      <a:noFill/>
                    </a:lnR>
                    <a:lnT>
                      <a:noFill/>
                    </a:lnT>
                    <a:lnB>
                      <a:noFill/>
                    </a:lnB>
                  </a:tcPr>
                </a:tc>
                <a:extLst>
                  <a:ext uri="{0D108BD9-81ED-4DB2-BD59-A6C34878D82A}">
                    <a16:rowId xmlns:a16="http://schemas.microsoft.com/office/drawing/2014/main" val="3343833421"/>
                  </a:ext>
                </a:extLst>
              </a:tr>
              <a:tr h="117777">
                <a:tc>
                  <a:txBody>
                    <a:bodyPr/>
                    <a:lstStyle/>
                    <a:p>
                      <a:pPr algn="l" fontAlgn="b"/>
                      <a:r>
                        <a:rPr lang="sl-SI" sz="600" b="0" i="0" u="none" strike="noStrike">
                          <a:solidFill>
                            <a:srgbClr val="000000"/>
                          </a:solidFill>
                          <a:effectLst/>
                          <a:latin typeface="Arial" panose="020B0604020202020204" pitchFamily="34" charset="0"/>
                        </a:rPr>
                        <a:t>[CZ-SK] Nosovice - Varin [DIR] [SK] / N-1 Sokolnice - Stupava</a:t>
                      </a:r>
                    </a:p>
                  </a:txBody>
                  <a:tcPr marL="6399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179,94</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66%</a:t>
                      </a:r>
                    </a:p>
                  </a:txBody>
                  <a:tcPr marL="0" marR="0" marT="0" marB="0" anchor="b">
                    <a:lnL>
                      <a:noFill/>
                    </a:lnL>
                    <a:lnR>
                      <a:noFill/>
                    </a:lnR>
                    <a:lnT>
                      <a:noFill/>
                    </a:lnT>
                    <a:lnB>
                      <a:noFill/>
                    </a:lnB>
                  </a:tcPr>
                </a:tc>
                <a:extLst>
                  <a:ext uri="{0D108BD9-81ED-4DB2-BD59-A6C34878D82A}">
                    <a16:rowId xmlns:a16="http://schemas.microsoft.com/office/drawing/2014/main" val="882788838"/>
                  </a:ext>
                </a:extLst>
              </a:tr>
              <a:tr h="117777">
                <a:tc>
                  <a:txBody>
                    <a:bodyPr/>
                    <a:lstStyle/>
                    <a:p>
                      <a:pPr algn="l" fontAlgn="b"/>
                      <a:r>
                        <a:rPr lang="sl-SI" sz="600" b="0" i="0" u="none" strike="noStrike">
                          <a:solidFill>
                            <a:srgbClr val="000000"/>
                          </a:solidFill>
                          <a:effectLst/>
                          <a:latin typeface="Arial" panose="020B0604020202020204" pitchFamily="34" charset="0"/>
                        </a:rPr>
                        <a:t>[CZ-PL] Wielopole - Nosovice [DIR] [PL] / N-1 Albrechtice - Nosovice</a:t>
                      </a:r>
                    </a:p>
                  </a:txBody>
                  <a:tcPr marL="6399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0,42</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42%</a:t>
                      </a:r>
                    </a:p>
                  </a:txBody>
                  <a:tcPr marL="0" marR="0" marT="0" marB="0" anchor="b">
                    <a:lnL>
                      <a:noFill/>
                    </a:lnL>
                    <a:lnR>
                      <a:noFill/>
                    </a:lnR>
                    <a:lnT>
                      <a:noFill/>
                    </a:lnT>
                    <a:lnB>
                      <a:noFill/>
                    </a:lnB>
                  </a:tcPr>
                </a:tc>
                <a:extLst>
                  <a:ext uri="{0D108BD9-81ED-4DB2-BD59-A6C34878D82A}">
                    <a16:rowId xmlns:a16="http://schemas.microsoft.com/office/drawing/2014/main" val="1691426168"/>
                  </a:ext>
                </a:extLst>
              </a:tr>
              <a:tr h="117777">
                <a:tc>
                  <a:txBody>
                    <a:bodyPr/>
                    <a:lstStyle/>
                    <a:p>
                      <a:pPr algn="l" fontAlgn="b"/>
                      <a:r>
                        <a:rPr lang="sl-SI" sz="6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280,99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328%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559597928"/>
                  </a:ext>
                </a:extLst>
              </a:tr>
              <a:tr h="117777">
                <a:tc>
                  <a:txBody>
                    <a:bodyPr/>
                    <a:lstStyle/>
                    <a:p>
                      <a:pPr algn="l" fontAlgn="b"/>
                      <a:r>
                        <a:rPr lang="sl-SI" sz="600" b="0" i="0" u="none" strike="noStrike">
                          <a:solidFill>
                            <a:srgbClr val="000000"/>
                          </a:solidFill>
                          <a:effectLst/>
                          <a:latin typeface="Arial" panose="020B0604020202020204" pitchFamily="34" charset="0"/>
                        </a:rPr>
                        <a:t>[AT-D2] St. Peter 2 - Pleinting 258 [OPP] [AT] / N-1 Pleinting - Pirach 257</a:t>
                      </a:r>
                    </a:p>
                  </a:txBody>
                  <a:tcPr marL="6399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245,02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23%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115615943"/>
                  </a:ext>
                </a:extLst>
              </a:tr>
              <a:tr h="117777">
                <a:tc>
                  <a:txBody>
                    <a:bodyPr/>
                    <a:lstStyle/>
                    <a:p>
                      <a:pPr algn="l" fontAlgn="b"/>
                      <a:r>
                        <a:rPr lang="sl-SI" sz="600" b="0" i="0" u="none" strike="noStrike">
                          <a:solidFill>
                            <a:srgbClr val="000000"/>
                          </a:solidFill>
                          <a:effectLst/>
                          <a:latin typeface="Arial" panose="020B0604020202020204" pitchFamily="34" charset="0"/>
                        </a:rPr>
                        <a:t>[RO-RO] TR Rosiori 400/220 1 [DIR] / N-1 Rosiori - Gadalin</a:t>
                      </a:r>
                    </a:p>
                  </a:txBody>
                  <a:tcPr marL="6399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44,07</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tcPr>
                </a:tc>
                <a:extLst>
                  <a:ext uri="{0D108BD9-81ED-4DB2-BD59-A6C34878D82A}">
                    <a16:rowId xmlns:a16="http://schemas.microsoft.com/office/drawing/2014/main" val="1920455926"/>
                  </a:ext>
                </a:extLst>
              </a:tr>
              <a:tr h="117777">
                <a:tc>
                  <a:txBody>
                    <a:bodyPr/>
                    <a:lstStyle/>
                    <a:p>
                      <a:pPr algn="l" fontAlgn="b"/>
                      <a:r>
                        <a:rPr lang="sl-SI" sz="600" b="0" i="0" u="none" strike="noStrike">
                          <a:solidFill>
                            <a:srgbClr val="000000"/>
                          </a:solidFill>
                          <a:effectLst/>
                          <a:latin typeface="Arial" panose="020B0604020202020204" pitchFamily="34" charset="0"/>
                        </a:rPr>
                        <a:t>[SK-SK] V.Dur - Levice 2 [DIR] / N-1 V.Dur - Levice 1</a:t>
                      </a:r>
                    </a:p>
                  </a:txBody>
                  <a:tcPr marL="6399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261,26</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33%</a:t>
                      </a:r>
                    </a:p>
                  </a:txBody>
                  <a:tcPr marL="0" marR="0" marT="0" marB="0" anchor="b">
                    <a:lnL>
                      <a:noFill/>
                    </a:lnL>
                    <a:lnR>
                      <a:noFill/>
                    </a:lnR>
                    <a:lnT>
                      <a:noFill/>
                    </a:lnT>
                    <a:lnB>
                      <a:noFill/>
                    </a:lnB>
                  </a:tcPr>
                </a:tc>
                <a:extLst>
                  <a:ext uri="{0D108BD9-81ED-4DB2-BD59-A6C34878D82A}">
                    <a16:rowId xmlns:a16="http://schemas.microsoft.com/office/drawing/2014/main" val="4154891489"/>
                  </a:ext>
                </a:extLst>
              </a:tr>
              <a:tr h="117777">
                <a:tc>
                  <a:txBody>
                    <a:bodyPr/>
                    <a:lstStyle/>
                    <a:p>
                      <a:pPr algn="l" fontAlgn="b"/>
                      <a:r>
                        <a:rPr lang="sl-SI" sz="600" b="0" i="0" u="none" strike="noStrike">
                          <a:solidFill>
                            <a:srgbClr val="000000"/>
                          </a:solidFill>
                          <a:effectLst/>
                          <a:latin typeface="Arial" panose="020B0604020202020204" pitchFamily="34" charset="0"/>
                        </a:rPr>
                        <a:t>[SI-AT] 220 kV Podlog - Obersielach [OPP] [SI] / N-1 Maribor-Kainachtal 1</a:t>
                      </a:r>
                    </a:p>
                  </a:txBody>
                  <a:tcPr marL="6399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101,28</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tcPr>
                </a:tc>
                <a:extLst>
                  <a:ext uri="{0D108BD9-81ED-4DB2-BD59-A6C34878D82A}">
                    <a16:rowId xmlns:a16="http://schemas.microsoft.com/office/drawing/2014/main" val="2880329637"/>
                  </a:ext>
                </a:extLst>
              </a:tr>
              <a:tr h="117777">
                <a:tc>
                  <a:txBody>
                    <a:bodyPr/>
                    <a:lstStyle/>
                    <a:p>
                      <a:pPr algn="l" fontAlgn="b"/>
                      <a:r>
                        <a:rPr lang="sl-SI" sz="600" b="0" i="0" u="none" strike="noStrike">
                          <a:solidFill>
                            <a:srgbClr val="000000"/>
                          </a:solidFill>
                          <a:effectLst/>
                          <a:latin typeface="Arial" panose="020B0604020202020204" pitchFamily="34" charset="0"/>
                        </a:rPr>
                        <a:t>[CZ-SK] Nosovice - Varin [DIR] [SK] / N-1 Sokolnice - Stupava</a:t>
                      </a:r>
                    </a:p>
                  </a:txBody>
                  <a:tcPr marL="6399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280,99</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69%</a:t>
                      </a:r>
                    </a:p>
                  </a:txBody>
                  <a:tcPr marL="0" marR="0" marT="0" marB="0" anchor="b">
                    <a:lnL>
                      <a:noFill/>
                    </a:lnL>
                    <a:lnR>
                      <a:noFill/>
                    </a:lnR>
                    <a:lnT>
                      <a:noFill/>
                    </a:lnT>
                    <a:lnB>
                      <a:noFill/>
                    </a:lnB>
                  </a:tcPr>
                </a:tc>
                <a:extLst>
                  <a:ext uri="{0D108BD9-81ED-4DB2-BD59-A6C34878D82A}">
                    <a16:rowId xmlns:a16="http://schemas.microsoft.com/office/drawing/2014/main" val="2462108280"/>
                  </a:ext>
                </a:extLst>
              </a:tr>
              <a:tr h="117777">
                <a:tc>
                  <a:txBody>
                    <a:bodyPr/>
                    <a:lstStyle/>
                    <a:p>
                      <a:pPr algn="l" fontAlgn="b"/>
                      <a:r>
                        <a:rPr lang="sl-SI" sz="600" b="0" i="0" u="none" strike="noStrike">
                          <a:solidFill>
                            <a:srgbClr val="000000"/>
                          </a:solidFill>
                          <a:effectLst/>
                          <a:latin typeface="Arial" panose="020B0604020202020204" pitchFamily="34" charset="0"/>
                        </a:rPr>
                        <a:t>[NL-NL] Diemen-Lelystad 380 Z [OPP] / N-1 Boxmeer-Dodewaard 380 Z</a:t>
                      </a:r>
                    </a:p>
                  </a:txBody>
                  <a:tcPr marL="6399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160,21</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044252891"/>
                  </a:ext>
                </a:extLst>
              </a:tr>
              <a:tr h="235553">
                <a:tc>
                  <a:txBody>
                    <a:bodyPr/>
                    <a:lstStyle/>
                    <a:p>
                      <a:pPr algn="l" fontAlgn="b"/>
                      <a:r>
                        <a:rPr lang="sl-SI" sz="600" b="0" i="0" u="none" strike="noStrike">
                          <a:solidFill>
                            <a:srgbClr val="000000"/>
                          </a:solidFill>
                          <a:effectLst/>
                          <a:latin typeface="Arial" panose="020B0604020202020204" pitchFamily="34" charset="0"/>
                        </a:rPr>
                        <a:t>[D7-D7] Paffendorf  - Rommerskirchen  PAFFEN S [OPP] / N-1 Brauweiler - Rommerskirchen BRAUWL W</a:t>
                      </a:r>
                    </a:p>
                  </a:txBody>
                  <a:tcPr marL="6399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152,24</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17%</a:t>
                      </a:r>
                    </a:p>
                  </a:txBody>
                  <a:tcPr marL="0" marR="0" marT="0" marB="0" anchor="b">
                    <a:lnL>
                      <a:noFill/>
                    </a:lnL>
                    <a:lnR>
                      <a:noFill/>
                    </a:lnR>
                    <a:lnT>
                      <a:noFill/>
                    </a:lnT>
                    <a:lnB>
                      <a:noFill/>
                    </a:lnB>
                  </a:tcPr>
                </a:tc>
                <a:extLst>
                  <a:ext uri="{0D108BD9-81ED-4DB2-BD59-A6C34878D82A}">
                    <a16:rowId xmlns:a16="http://schemas.microsoft.com/office/drawing/2014/main" val="1356135641"/>
                  </a:ext>
                </a:extLst>
              </a:tr>
              <a:tr h="117777">
                <a:tc>
                  <a:txBody>
                    <a:bodyPr/>
                    <a:lstStyle/>
                    <a:p>
                      <a:pPr algn="l" fontAlgn="b"/>
                      <a:r>
                        <a:rPr lang="en-US" sz="600" b="0" i="0" u="none" strike="noStrike">
                          <a:solidFill>
                            <a:srgbClr val="000000"/>
                          </a:solidFill>
                          <a:effectLst/>
                          <a:latin typeface="Arial" panose="020B0604020202020204" pitchFamily="34" charset="0"/>
                        </a:rPr>
                        <a:t>[BE-FR] Achene - Lonny 380.19 [DIR] [BE] / N-1 Avelgem - Avelin 380.80</a:t>
                      </a:r>
                    </a:p>
                  </a:txBody>
                  <a:tcPr marL="6399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14,81</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91%</a:t>
                      </a:r>
                    </a:p>
                  </a:txBody>
                  <a:tcPr marL="0" marR="0" marT="0" marB="0" anchor="b">
                    <a:lnL>
                      <a:noFill/>
                    </a:lnL>
                    <a:lnR>
                      <a:noFill/>
                    </a:lnR>
                    <a:lnT>
                      <a:noFill/>
                    </a:lnT>
                    <a:lnB>
                      <a:noFill/>
                    </a:lnB>
                  </a:tcPr>
                </a:tc>
                <a:extLst>
                  <a:ext uri="{0D108BD9-81ED-4DB2-BD59-A6C34878D82A}">
                    <a16:rowId xmlns:a16="http://schemas.microsoft.com/office/drawing/2014/main" val="2002383820"/>
                  </a:ext>
                </a:extLst>
              </a:tr>
              <a:tr h="117777">
                <a:tc>
                  <a:txBody>
                    <a:bodyPr/>
                    <a:lstStyle/>
                    <a:p>
                      <a:pPr algn="l" fontAlgn="b"/>
                      <a:r>
                        <a:rPr lang="sl-SI" sz="600" b="1"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935,97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253%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648666867"/>
                  </a:ext>
                </a:extLst>
              </a:tr>
              <a:tr h="117777">
                <a:tc>
                  <a:txBody>
                    <a:bodyPr/>
                    <a:lstStyle/>
                    <a:p>
                      <a:pPr algn="l" fontAlgn="b"/>
                      <a:r>
                        <a:rPr lang="sl-SI" sz="600" b="0" i="0" u="none" strike="noStrike">
                          <a:solidFill>
                            <a:srgbClr val="000000"/>
                          </a:solidFill>
                          <a:effectLst/>
                          <a:latin typeface="Arial" panose="020B0604020202020204" pitchFamily="34" charset="0"/>
                        </a:rPr>
                        <a:t>[AT-D2] St. Peter 2 - Pleinting 258 [OPP] [AT] / N-1 Pleinting - Pirach 257</a:t>
                      </a:r>
                    </a:p>
                  </a:txBody>
                  <a:tcPr marL="6399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124,63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50%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5830120"/>
                  </a:ext>
                </a:extLst>
              </a:tr>
              <a:tr h="117777">
                <a:tc>
                  <a:txBody>
                    <a:bodyPr/>
                    <a:lstStyle/>
                    <a:p>
                      <a:pPr algn="l" fontAlgn="b"/>
                      <a:r>
                        <a:rPr lang="sl-SI" sz="600" b="0" i="0" u="none" strike="noStrike">
                          <a:solidFill>
                            <a:srgbClr val="000000"/>
                          </a:solidFill>
                          <a:effectLst/>
                          <a:latin typeface="Arial" panose="020B0604020202020204" pitchFamily="34" charset="0"/>
                        </a:rPr>
                        <a:t>[SK-SK] V.Dur - Levice 2 [DIR] / N-1 V.Dur - Levice 1</a:t>
                      </a:r>
                    </a:p>
                  </a:txBody>
                  <a:tcPr marL="6399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34%</a:t>
                      </a:r>
                    </a:p>
                  </a:txBody>
                  <a:tcPr marL="0" marR="0" marT="0" marB="0" anchor="b">
                    <a:lnL>
                      <a:noFill/>
                    </a:lnL>
                    <a:lnR>
                      <a:noFill/>
                    </a:lnR>
                    <a:lnT>
                      <a:noFill/>
                    </a:lnT>
                    <a:lnB>
                      <a:noFill/>
                    </a:lnB>
                  </a:tcPr>
                </a:tc>
                <a:extLst>
                  <a:ext uri="{0D108BD9-81ED-4DB2-BD59-A6C34878D82A}">
                    <a16:rowId xmlns:a16="http://schemas.microsoft.com/office/drawing/2014/main" val="3087004456"/>
                  </a:ext>
                </a:extLst>
              </a:tr>
              <a:tr h="117777">
                <a:tc>
                  <a:txBody>
                    <a:bodyPr/>
                    <a:lstStyle/>
                    <a:p>
                      <a:pPr algn="l" fontAlgn="b"/>
                      <a:r>
                        <a:rPr lang="sl-SI" sz="600" b="0" i="0" u="none" strike="noStrike">
                          <a:solidFill>
                            <a:srgbClr val="000000"/>
                          </a:solidFill>
                          <a:effectLst/>
                          <a:latin typeface="Arial" panose="020B0604020202020204" pitchFamily="34" charset="0"/>
                        </a:rPr>
                        <a:t>[SI-AT] 220 kV Podlog - Obersielach [OPP] [SI] / N-1 Maribor-Kainachtal 1</a:t>
                      </a:r>
                    </a:p>
                  </a:txBody>
                  <a:tcPr marL="6399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147,4</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33%</a:t>
                      </a:r>
                    </a:p>
                  </a:txBody>
                  <a:tcPr marL="0" marR="0" marT="0" marB="0" anchor="b">
                    <a:lnL>
                      <a:noFill/>
                    </a:lnL>
                    <a:lnR>
                      <a:noFill/>
                    </a:lnR>
                    <a:lnT>
                      <a:noFill/>
                    </a:lnT>
                    <a:lnB>
                      <a:noFill/>
                    </a:lnB>
                  </a:tcPr>
                </a:tc>
                <a:extLst>
                  <a:ext uri="{0D108BD9-81ED-4DB2-BD59-A6C34878D82A}">
                    <a16:rowId xmlns:a16="http://schemas.microsoft.com/office/drawing/2014/main" val="3554694327"/>
                  </a:ext>
                </a:extLst>
              </a:tr>
              <a:tr h="117777">
                <a:tc>
                  <a:txBody>
                    <a:bodyPr/>
                    <a:lstStyle/>
                    <a:p>
                      <a:pPr algn="l" fontAlgn="b"/>
                      <a:r>
                        <a:rPr lang="sl-SI" sz="600" b="0" i="0" u="none" strike="noStrike">
                          <a:solidFill>
                            <a:srgbClr val="000000"/>
                          </a:solidFill>
                          <a:effectLst/>
                          <a:latin typeface="Arial" panose="020B0604020202020204" pitchFamily="34" charset="0"/>
                        </a:rPr>
                        <a:t>[CZ-SK] Nosovice - Varin [DIR] [SK] / N-1 Sokolnice - Stupava</a:t>
                      </a:r>
                    </a:p>
                  </a:txBody>
                  <a:tcPr marL="6399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364,98</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66%</a:t>
                      </a:r>
                    </a:p>
                  </a:txBody>
                  <a:tcPr marL="0" marR="0" marT="0" marB="0" anchor="b">
                    <a:lnL>
                      <a:noFill/>
                    </a:lnL>
                    <a:lnR>
                      <a:noFill/>
                    </a:lnR>
                    <a:lnT>
                      <a:noFill/>
                    </a:lnT>
                    <a:lnB>
                      <a:noFill/>
                    </a:lnB>
                  </a:tcPr>
                </a:tc>
                <a:extLst>
                  <a:ext uri="{0D108BD9-81ED-4DB2-BD59-A6C34878D82A}">
                    <a16:rowId xmlns:a16="http://schemas.microsoft.com/office/drawing/2014/main" val="2838545891"/>
                  </a:ext>
                </a:extLst>
              </a:tr>
              <a:tr h="117777">
                <a:tc>
                  <a:txBody>
                    <a:bodyPr/>
                    <a:lstStyle/>
                    <a:p>
                      <a:pPr algn="l" fontAlgn="b"/>
                      <a:r>
                        <a:rPr lang="sl-SI" sz="600" b="0" i="0" u="none" strike="noStrike">
                          <a:solidFill>
                            <a:srgbClr val="000000"/>
                          </a:solidFill>
                          <a:effectLst/>
                          <a:latin typeface="Arial" panose="020B0604020202020204" pitchFamily="34" charset="0"/>
                        </a:rPr>
                        <a:t>[AT-HU] Wien Suedost - Gyoer 245 [DIR] [AT] / N-1 Neusiedl - Wien Suedost 246A</a:t>
                      </a:r>
                    </a:p>
                  </a:txBody>
                  <a:tcPr marL="6399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935,97</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33%</a:t>
                      </a:r>
                    </a:p>
                  </a:txBody>
                  <a:tcPr marL="0" marR="0" marT="0" marB="0" anchor="b">
                    <a:lnL>
                      <a:noFill/>
                    </a:lnL>
                    <a:lnR>
                      <a:noFill/>
                    </a:lnR>
                    <a:lnT>
                      <a:noFill/>
                    </a:lnT>
                    <a:lnB>
                      <a:noFill/>
                    </a:lnB>
                  </a:tcPr>
                </a:tc>
                <a:extLst>
                  <a:ext uri="{0D108BD9-81ED-4DB2-BD59-A6C34878D82A}">
                    <a16:rowId xmlns:a16="http://schemas.microsoft.com/office/drawing/2014/main" val="3046409985"/>
                  </a:ext>
                </a:extLst>
              </a:tr>
              <a:tr h="117777">
                <a:tc>
                  <a:txBody>
                    <a:bodyPr/>
                    <a:lstStyle/>
                    <a:p>
                      <a:pPr algn="l" fontAlgn="b"/>
                      <a:r>
                        <a:rPr lang="sl-SI" sz="600" b="0" i="0" u="none" strike="noStrike">
                          <a:solidFill>
                            <a:srgbClr val="000000"/>
                          </a:solidFill>
                          <a:effectLst/>
                          <a:latin typeface="Arial" panose="020B0604020202020204" pitchFamily="34" charset="0"/>
                        </a:rPr>
                        <a:t>[NL-NL] Diemen-Lelystad 380 Z [OPP] / N-1 Boxmeer-Dodewaard 380 Z</a:t>
                      </a:r>
                    </a:p>
                  </a:txBody>
                  <a:tcPr marL="6399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344,84</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877811529"/>
                  </a:ext>
                </a:extLst>
              </a:tr>
              <a:tr h="235553">
                <a:tc>
                  <a:txBody>
                    <a:bodyPr/>
                    <a:lstStyle/>
                    <a:p>
                      <a:pPr algn="l" fontAlgn="b"/>
                      <a:r>
                        <a:rPr lang="sl-SI" sz="600" b="0" i="0" u="none" strike="noStrike">
                          <a:solidFill>
                            <a:srgbClr val="000000"/>
                          </a:solidFill>
                          <a:effectLst/>
                          <a:latin typeface="Arial" panose="020B0604020202020204" pitchFamily="34" charset="0"/>
                        </a:rPr>
                        <a:t>[D7-D7] Paffendorf  - Rommerskirchen  PAFFEN S [OPP] / N-1 Brauweiler - Rommerskirchen BRAUWL W</a:t>
                      </a:r>
                    </a:p>
                  </a:txBody>
                  <a:tcPr marL="6399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368,73</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17%</a:t>
                      </a:r>
                    </a:p>
                  </a:txBody>
                  <a:tcPr marL="0" marR="0" marT="0" marB="0" anchor="b">
                    <a:lnL>
                      <a:noFill/>
                    </a:lnL>
                    <a:lnR>
                      <a:noFill/>
                    </a:lnR>
                    <a:lnT>
                      <a:noFill/>
                    </a:lnT>
                    <a:lnB>
                      <a:noFill/>
                    </a:lnB>
                  </a:tcPr>
                </a:tc>
                <a:extLst>
                  <a:ext uri="{0D108BD9-81ED-4DB2-BD59-A6C34878D82A}">
                    <a16:rowId xmlns:a16="http://schemas.microsoft.com/office/drawing/2014/main" val="2283193948"/>
                  </a:ext>
                </a:extLst>
              </a:tr>
              <a:tr h="117777">
                <a:tc>
                  <a:txBody>
                    <a:bodyPr/>
                    <a:lstStyle/>
                    <a:p>
                      <a:pPr algn="l" fontAlgn="b"/>
                      <a:r>
                        <a:rPr lang="sl-SI" sz="6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578,7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332%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891805567"/>
                  </a:ext>
                </a:extLst>
              </a:tr>
              <a:tr h="117777">
                <a:tc>
                  <a:txBody>
                    <a:bodyPr/>
                    <a:lstStyle/>
                    <a:p>
                      <a:pPr algn="l" fontAlgn="b"/>
                      <a:r>
                        <a:rPr lang="sl-SI" sz="600" b="0" i="0" u="none" strike="noStrike">
                          <a:solidFill>
                            <a:srgbClr val="000000"/>
                          </a:solidFill>
                          <a:effectLst/>
                          <a:latin typeface="Arial" panose="020B0604020202020204" pitchFamily="34" charset="0"/>
                        </a:rPr>
                        <a:t>[AT-D2] St. Peter 2 - Pleinting 258 [OPP] [AT] / N-1 Pleinting - Pirach 257</a:t>
                      </a:r>
                    </a:p>
                  </a:txBody>
                  <a:tcPr marL="6399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205,77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52%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409925816"/>
                  </a:ext>
                </a:extLst>
              </a:tr>
              <a:tr h="117777">
                <a:tc>
                  <a:txBody>
                    <a:bodyPr/>
                    <a:lstStyle/>
                    <a:p>
                      <a:pPr algn="l" fontAlgn="b"/>
                      <a:r>
                        <a:rPr lang="de-DE" sz="600" b="0" i="0" u="none" strike="noStrike">
                          <a:solidFill>
                            <a:srgbClr val="000000"/>
                          </a:solidFill>
                          <a:effectLst/>
                          <a:latin typeface="Arial" panose="020B0604020202020204" pitchFamily="34" charset="0"/>
                        </a:rPr>
                        <a:t>[D7-D7] Y Paffendorf - Oberzier  SECHTM S [DIR] / N-1 Sechtem - Paffendorf - Oberzier SECHTM N</a:t>
                      </a:r>
                    </a:p>
                  </a:txBody>
                  <a:tcPr marL="6399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124,86</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57%</a:t>
                      </a:r>
                    </a:p>
                  </a:txBody>
                  <a:tcPr marL="0" marR="0" marT="0" marB="0" anchor="b">
                    <a:lnL>
                      <a:noFill/>
                    </a:lnL>
                    <a:lnR>
                      <a:noFill/>
                    </a:lnR>
                    <a:lnT>
                      <a:noFill/>
                    </a:lnT>
                    <a:lnB>
                      <a:noFill/>
                    </a:lnB>
                  </a:tcPr>
                </a:tc>
                <a:extLst>
                  <a:ext uri="{0D108BD9-81ED-4DB2-BD59-A6C34878D82A}">
                    <a16:rowId xmlns:a16="http://schemas.microsoft.com/office/drawing/2014/main" val="2127912686"/>
                  </a:ext>
                </a:extLst>
              </a:tr>
              <a:tr h="117777">
                <a:tc>
                  <a:txBody>
                    <a:bodyPr/>
                    <a:lstStyle/>
                    <a:p>
                      <a:pPr algn="l" fontAlgn="b"/>
                      <a:r>
                        <a:rPr lang="sl-SI" sz="600" b="0" i="0" u="none" strike="noStrike">
                          <a:solidFill>
                            <a:srgbClr val="000000"/>
                          </a:solidFill>
                          <a:effectLst/>
                          <a:latin typeface="Arial" panose="020B0604020202020204" pitchFamily="34" charset="0"/>
                        </a:rPr>
                        <a:t>[SI-AT] 220 kV Podlog - Obersielach [OPP] [SI] / N-1 Maribor-Kainachtal 1</a:t>
                      </a:r>
                    </a:p>
                  </a:txBody>
                  <a:tcPr marL="6399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75,55</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1100783077"/>
                  </a:ext>
                </a:extLst>
              </a:tr>
              <a:tr h="117777">
                <a:tc>
                  <a:txBody>
                    <a:bodyPr/>
                    <a:lstStyle/>
                    <a:p>
                      <a:pPr algn="l" fontAlgn="b"/>
                      <a:r>
                        <a:rPr lang="sl-SI" sz="600" b="0" i="0" u="none" strike="noStrike">
                          <a:solidFill>
                            <a:srgbClr val="000000"/>
                          </a:solidFill>
                          <a:effectLst/>
                          <a:latin typeface="Arial" panose="020B0604020202020204" pitchFamily="34" charset="0"/>
                        </a:rPr>
                        <a:t>[CZ-SK] Nosovice - Varin [DIR] [SK] / N-1 Sokolnice - Stupava</a:t>
                      </a:r>
                    </a:p>
                  </a:txBody>
                  <a:tcPr marL="6399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578,7</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58%</a:t>
                      </a:r>
                    </a:p>
                  </a:txBody>
                  <a:tcPr marL="0" marR="0" marT="0" marB="0" anchor="b">
                    <a:lnL>
                      <a:noFill/>
                    </a:lnL>
                    <a:lnR>
                      <a:noFill/>
                    </a:lnR>
                    <a:lnT>
                      <a:noFill/>
                    </a:lnT>
                    <a:lnB>
                      <a:noFill/>
                    </a:lnB>
                  </a:tcPr>
                </a:tc>
                <a:extLst>
                  <a:ext uri="{0D108BD9-81ED-4DB2-BD59-A6C34878D82A}">
                    <a16:rowId xmlns:a16="http://schemas.microsoft.com/office/drawing/2014/main" val="3830167794"/>
                  </a:ext>
                </a:extLst>
              </a:tr>
              <a:tr h="117777">
                <a:tc>
                  <a:txBody>
                    <a:bodyPr/>
                    <a:lstStyle/>
                    <a:p>
                      <a:pPr algn="l" fontAlgn="b"/>
                      <a:r>
                        <a:rPr lang="sl-SI" sz="600" b="0" i="0" u="none" strike="noStrike">
                          <a:solidFill>
                            <a:srgbClr val="000000"/>
                          </a:solidFill>
                          <a:effectLst/>
                          <a:latin typeface="Arial" panose="020B0604020202020204" pitchFamily="34" charset="0"/>
                        </a:rPr>
                        <a:t>[BE-BE] PST Zandvliet 2 [DIR] / N-1 PST Zandvliet 1</a:t>
                      </a:r>
                    </a:p>
                  </a:txBody>
                  <a:tcPr marL="6399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26,84</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41%</a:t>
                      </a:r>
                    </a:p>
                  </a:txBody>
                  <a:tcPr marL="0" marR="0" marT="0" marB="0" anchor="b">
                    <a:lnL>
                      <a:noFill/>
                    </a:lnL>
                    <a:lnR>
                      <a:noFill/>
                    </a:lnR>
                    <a:lnT>
                      <a:noFill/>
                    </a:lnT>
                    <a:lnB>
                      <a:noFill/>
                    </a:lnB>
                  </a:tcPr>
                </a:tc>
                <a:extLst>
                  <a:ext uri="{0D108BD9-81ED-4DB2-BD59-A6C34878D82A}">
                    <a16:rowId xmlns:a16="http://schemas.microsoft.com/office/drawing/2014/main" val="3845567780"/>
                  </a:ext>
                </a:extLst>
              </a:tr>
              <a:tr h="117777">
                <a:tc>
                  <a:txBody>
                    <a:bodyPr/>
                    <a:lstStyle/>
                    <a:p>
                      <a:pPr algn="l" fontAlgn="b"/>
                      <a:r>
                        <a:rPr lang="sl-SI" sz="600" b="0" i="0" u="none" strike="noStrike">
                          <a:solidFill>
                            <a:srgbClr val="000000"/>
                          </a:solidFill>
                          <a:effectLst/>
                          <a:latin typeface="Arial" panose="020B0604020202020204" pitchFamily="34" charset="0"/>
                        </a:rPr>
                        <a:t>[NL-NL] Diemen-Lelystad 380 Z [OPP] / N-1 Boxmeer-Dodewaard 380 Z</a:t>
                      </a:r>
                    </a:p>
                  </a:txBody>
                  <a:tcPr marL="6399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401,72</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817746801"/>
                  </a:ext>
                </a:extLst>
              </a:tr>
              <a:tr h="117777">
                <a:tc>
                  <a:txBody>
                    <a:bodyPr/>
                    <a:lstStyle/>
                    <a:p>
                      <a:pPr algn="l" fontAlgn="b"/>
                      <a:r>
                        <a:rPr lang="en-US" sz="600" b="0" i="0" u="none" strike="noStrike">
                          <a:solidFill>
                            <a:srgbClr val="000000"/>
                          </a:solidFill>
                          <a:effectLst/>
                          <a:latin typeface="Arial" panose="020B0604020202020204" pitchFamily="34" charset="0"/>
                        </a:rPr>
                        <a:t>[BE-FR] Avelgem - Avelin 380.80 [DIR] [BE] / N-1 Achene - Lonny 380.19</a:t>
                      </a:r>
                    </a:p>
                  </a:txBody>
                  <a:tcPr marL="6399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77,41</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77%</a:t>
                      </a:r>
                    </a:p>
                  </a:txBody>
                  <a:tcPr marL="0" marR="0" marT="0" marB="0" anchor="b">
                    <a:lnL>
                      <a:noFill/>
                    </a:lnL>
                    <a:lnR>
                      <a:noFill/>
                    </a:lnR>
                    <a:lnT>
                      <a:noFill/>
                    </a:lnT>
                    <a:lnB>
                      <a:noFill/>
                    </a:lnB>
                  </a:tcPr>
                </a:tc>
                <a:extLst>
                  <a:ext uri="{0D108BD9-81ED-4DB2-BD59-A6C34878D82A}">
                    <a16:rowId xmlns:a16="http://schemas.microsoft.com/office/drawing/2014/main" val="2161137236"/>
                  </a:ext>
                </a:extLst>
              </a:tr>
              <a:tr h="117777">
                <a:tc>
                  <a:txBody>
                    <a:bodyPr/>
                    <a:lstStyle/>
                    <a:p>
                      <a:pPr algn="l" fontAlgn="b"/>
                      <a:r>
                        <a:rPr lang="sl-SI" sz="6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625,99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165%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465059323"/>
                  </a:ext>
                </a:extLst>
              </a:tr>
              <a:tr h="117777">
                <a:tc>
                  <a:txBody>
                    <a:bodyPr/>
                    <a:lstStyle/>
                    <a:p>
                      <a:pPr algn="l" fontAlgn="b"/>
                      <a:r>
                        <a:rPr lang="sl-SI" sz="600" b="0" i="0" u="none" strike="noStrike">
                          <a:solidFill>
                            <a:srgbClr val="000000"/>
                          </a:solidFill>
                          <a:effectLst/>
                          <a:latin typeface="Arial" panose="020B0604020202020204" pitchFamily="34" charset="0"/>
                        </a:rPr>
                        <a:t>[AT-D2] St. Peter 2 - Pleinting 258 [OPP] [AT] / N-1 Pleinting - Pirach 257</a:t>
                      </a:r>
                    </a:p>
                  </a:txBody>
                  <a:tcPr marL="6399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248,28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62%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66801037"/>
                  </a:ext>
                </a:extLst>
              </a:tr>
              <a:tr h="117777">
                <a:tc>
                  <a:txBody>
                    <a:bodyPr/>
                    <a:lstStyle/>
                    <a:p>
                      <a:pPr algn="l" fontAlgn="b"/>
                      <a:r>
                        <a:rPr lang="sl-SI" sz="600" b="0" i="0" u="none" strike="noStrike">
                          <a:solidFill>
                            <a:srgbClr val="000000"/>
                          </a:solidFill>
                          <a:effectLst/>
                          <a:latin typeface="Arial" panose="020B0604020202020204" pitchFamily="34" charset="0"/>
                        </a:rPr>
                        <a:t>[CZ-SK] Nosovice - Varin [DIR] [CZ] / N-1 Sokolnice - Stupava</a:t>
                      </a:r>
                    </a:p>
                  </a:txBody>
                  <a:tcPr marL="6399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575,81</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57%</a:t>
                      </a:r>
                    </a:p>
                  </a:txBody>
                  <a:tcPr marL="0" marR="0" marT="0" marB="0" anchor="b">
                    <a:lnL>
                      <a:noFill/>
                    </a:lnL>
                    <a:lnR>
                      <a:noFill/>
                    </a:lnR>
                    <a:lnT>
                      <a:noFill/>
                    </a:lnT>
                    <a:lnB>
                      <a:noFill/>
                    </a:lnB>
                  </a:tcPr>
                </a:tc>
                <a:extLst>
                  <a:ext uri="{0D108BD9-81ED-4DB2-BD59-A6C34878D82A}">
                    <a16:rowId xmlns:a16="http://schemas.microsoft.com/office/drawing/2014/main" val="752701986"/>
                  </a:ext>
                </a:extLst>
              </a:tr>
              <a:tr h="117777">
                <a:tc>
                  <a:txBody>
                    <a:bodyPr/>
                    <a:lstStyle/>
                    <a:p>
                      <a:pPr algn="l" fontAlgn="b"/>
                      <a:r>
                        <a:rPr lang="sl-SI" sz="600" b="0" i="0" u="none" strike="noStrike">
                          <a:solidFill>
                            <a:srgbClr val="000000"/>
                          </a:solidFill>
                          <a:effectLst/>
                          <a:latin typeface="Arial" panose="020B0604020202020204" pitchFamily="34" charset="0"/>
                        </a:rPr>
                        <a:t>[D7-D7] Niederstedem  - Y Dahlem SELHN W [OPP] / N-1 Dahlem - Rommersheim SELHN O</a:t>
                      </a:r>
                    </a:p>
                  </a:txBody>
                  <a:tcPr marL="6399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625,99</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2196330923"/>
                  </a:ext>
                </a:extLst>
              </a:tr>
              <a:tr h="117777">
                <a:tc>
                  <a:txBody>
                    <a:bodyPr/>
                    <a:lstStyle/>
                    <a:p>
                      <a:pPr algn="l" fontAlgn="b"/>
                      <a:r>
                        <a:rPr lang="sl-SI" sz="600" b="0" i="0" u="none" strike="noStrike">
                          <a:solidFill>
                            <a:srgbClr val="000000"/>
                          </a:solidFill>
                          <a:effectLst/>
                          <a:latin typeface="Arial" panose="020B0604020202020204" pitchFamily="34" charset="0"/>
                        </a:rPr>
                        <a:t>[NL-NL] Diemen-Lelystad 380 Z [OPP] / N-1 Boxmeer-Dodewaard 380 Z</a:t>
                      </a:r>
                    </a:p>
                  </a:txBody>
                  <a:tcPr marL="6399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301,74</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5075383"/>
                  </a:ext>
                </a:extLst>
              </a:tr>
              <a:tr h="117777">
                <a:tc>
                  <a:txBody>
                    <a:bodyPr/>
                    <a:lstStyle/>
                    <a:p>
                      <a:pPr algn="l" fontAlgn="b"/>
                      <a:r>
                        <a:rPr lang="sl-SI" sz="6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707,29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102%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803242027"/>
                  </a:ext>
                </a:extLst>
              </a:tr>
              <a:tr h="117777">
                <a:tc>
                  <a:txBody>
                    <a:bodyPr/>
                    <a:lstStyle/>
                    <a:p>
                      <a:pPr algn="l" fontAlgn="b"/>
                      <a:r>
                        <a:rPr lang="sl-SI" sz="600" b="0" i="0" u="none" strike="noStrike">
                          <a:solidFill>
                            <a:srgbClr val="000000"/>
                          </a:solidFill>
                          <a:effectLst/>
                          <a:latin typeface="Arial" panose="020B0604020202020204" pitchFamily="34" charset="0"/>
                        </a:rPr>
                        <a:t>[CZ-SK] Nosovice - Varin [DIR] [CZ] / N-1 Sokolnice - Stupava</a:t>
                      </a:r>
                    </a:p>
                  </a:txBody>
                  <a:tcPr marL="6399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500,91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58%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47384830"/>
                  </a:ext>
                </a:extLst>
              </a:tr>
              <a:tr h="117777">
                <a:tc>
                  <a:txBody>
                    <a:bodyPr/>
                    <a:lstStyle/>
                    <a:p>
                      <a:pPr algn="l" fontAlgn="b"/>
                      <a:r>
                        <a:rPr lang="sl-SI" sz="600" b="0" i="0" u="none" strike="noStrike">
                          <a:solidFill>
                            <a:srgbClr val="000000"/>
                          </a:solidFill>
                          <a:effectLst/>
                          <a:latin typeface="Arial" panose="020B0604020202020204" pitchFamily="34" charset="0"/>
                        </a:rPr>
                        <a:t>[D7-D7] Niederstedem  - Y Dahlem SELHN W [OPP] / N-1 Dahlem - Rommersheim SELHN O</a:t>
                      </a:r>
                    </a:p>
                  </a:txBody>
                  <a:tcPr marL="6399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707,29</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4147137332"/>
                  </a:ext>
                </a:extLst>
              </a:tr>
              <a:tr h="117777">
                <a:tc>
                  <a:txBody>
                    <a:bodyPr/>
                    <a:lstStyle/>
                    <a:p>
                      <a:pPr algn="l" fontAlgn="b"/>
                      <a:r>
                        <a:rPr lang="sl-SI" sz="600" b="0" i="0" u="none" strike="noStrike">
                          <a:solidFill>
                            <a:srgbClr val="000000"/>
                          </a:solidFill>
                          <a:effectLst/>
                          <a:latin typeface="Arial" panose="020B0604020202020204" pitchFamily="34" charset="0"/>
                        </a:rPr>
                        <a:t>[NL-NL] Diemen-Lelystad 380 Z [OPP] / N-1 Boxmeer-Dodewaard 380 Z</a:t>
                      </a:r>
                    </a:p>
                  </a:txBody>
                  <a:tcPr marL="6399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268,01</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92164663"/>
                  </a:ext>
                </a:extLst>
              </a:tr>
              <a:tr h="117777">
                <a:tc>
                  <a:txBody>
                    <a:bodyPr/>
                    <a:lstStyle/>
                    <a:p>
                      <a:pPr algn="l" fontAlgn="b"/>
                      <a:r>
                        <a:rPr lang="sl-SI" sz="6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778,19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217%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151664868"/>
                  </a:ext>
                </a:extLst>
              </a:tr>
              <a:tr h="117777">
                <a:tc>
                  <a:txBody>
                    <a:bodyPr/>
                    <a:lstStyle/>
                    <a:p>
                      <a:pPr algn="l" fontAlgn="b"/>
                      <a:r>
                        <a:rPr lang="sl-SI" sz="600" b="0" i="0" u="none" strike="noStrike">
                          <a:solidFill>
                            <a:srgbClr val="000000"/>
                          </a:solidFill>
                          <a:effectLst/>
                          <a:latin typeface="Arial" panose="020B0604020202020204" pitchFamily="34" charset="0"/>
                        </a:rPr>
                        <a:t>[AT-D2] St. Peter 2 - Pleinting 258 [OPP] [AT] / N-1 Pleinting - Pirach 257</a:t>
                      </a:r>
                    </a:p>
                  </a:txBody>
                  <a:tcPr marL="6399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161,51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68%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014433885"/>
                  </a:ext>
                </a:extLst>
              </a:tr>
              <a:tr h="117777">
                <a:tc>
                  <a:txBody>
                    <a:bodyPr/>
                    <a:lstStyle/>
                    <a:p>
                      <a:pPr algn="l" fontAlgn="b"/>
                      <a:r>
                        <a:rPr lang="sl-SI" sz="600" b="0" i="0" u="none" strike="noStrike">
                          <a:solidFill>
                            <a:srgbClr val="000000"/>
                          </a:solidFill>
                          <a:effectLst/>
                          <a:latin typeface="Arial" panose="020B0604020202020204" pitchFamily="34" charset="0"/>
                        </a:rPr>
                        <a:t>[CZ-SK] Nosovice - Varin [DIR] [CZ] / N-1 Sokolnice - Stupava</a:t>
                      </a:r>
                    </a:p>
                  </a:txBody>
                  <a:tcPr marL="6399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463,41</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60%</a:t>
                      </a:r>
                    </a:p>
                  </a:txBody>
                  <a:tcPr marL="0" marR="0" marT="0" marB="0" anchor="b">
                    <a:lnL>
                      <a:noFill/>
                    </a:lnL>
                    <a:lnR>
                      <a:noFill/>
                    </a:lnR>
                    <a:lnT>
                      <a:noFill/>
                    </a:lnT>
                    <a:lnB>
                      <a:noFill/>
                    </a:lnB>
                  </a:tcPr>
                </a:tc>
                <a:extLst>
                  <a:ext uri="{0D108BD9-81ED-4DB2-BD59-A6C34878D82A}">
                    <a16:rowId xmlns:a16="http://schemas.microsoft.com/office/drawing/2014/main" val="1548331491"/>
                  </a:ext>
                </a:extLst>
              </a:tr>
              <a:tr h="117777">
                <a:tc>
                  <a:txBody>
                    <a:bodyPr/>
                    <a:lstStyle/>
                    <a:p>
                      <a:pPr algn="l" fontAlgn="b"/>
                      <a:r>
                        <a:rPr lang="de-DE" sz="600" b="0" i="0" u="none" strike="noStrike">
                          <a:solidFill>
                            <a:srgbClr val="000000"/>
                          </a:solidFill>
                          <a:effectLst/>
                          <a:latin typeface="Arial" panose="020B0604020202020204" pitchFamily="34" charset="0"/>
                        </a:rPr>
                        <a:t>[D7-D7] Y Paffendorf - Oberzier  SECHTM N [DIR] / N-1 Sechtem - Paffendorf - Oberzier SECHTM S</a:t>
                      </a:r>
                    </a:p>
                  </a:txBody>
                  <a:tcPr marL="6399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321,16</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49%</a:t>
                      </a:r>
                    </a:p>
                  </a:txBody>
                  <a:tcPr marL="0" marR="0" marT="0" marB="0" anchor="b">
                    <a:lnL>
                      <a:noFill/>
                    </a:lnL>
                    <a:lnR>
                      <a:noFill/>
                    </a:lnR>
                    <a:lnT>
                      <a:noFill/>
                    </a:lnT>
                    <a:lnB>
                      <a:noFill/>
                    </a:lnB>
                  </a:tcPr>
                </a:tc>
                <a:extLst>
                  <a:ext uri="{0D108BD9-81ED-4DB2-BD59-A6C34878D82A}">
                    <a16:rowId xmlns:a16="http://schemas.microsoft.com/office/drawing/2014/main" val="3117781687"/>
                  </a:ext>
                </a:extLst>
              </a:tr>
              <a:tr h="117777">
                <a:tc>
                  <a:txBody>
                    <a:bodyPr/>
                    <a:lstStyle/>
                    <a:p>
                      <a:pPr algn="l" fontAlgn="b"/>
                      <a:r>
                        <a:rPr lang="sl-SI" sz="600" b="0" i="0" u="none" strike="noStrike">
                          <a:solidFill>
                            <a:srgbClr val="000000"/>
                          </a:solidFill>
                          <a:effectLst/>
                          <a:latin typeface="Arial" panose="020B0604020202020204" pitchFamily="34" charset="0"/>
                        </a:rPr>
                        <a:t>[D7-D7] Niederstedem  - Y Dahlem SELHN W [OPP] / N-1 Dahlem - Rommersheim SELHN O</a:t>
                      </a:r>
                    </a:p>
                  </a:txBody>
                  <a:tcPr marL="6399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778,19</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516405665"/>
                  </a:ext>
                </a:extLst>
              </a:tr>
              <a:tr h="117777">
                <a:tc>
                  <a:txBody>
                    <a:bodyPr/>
                    <a:lstStyle/>
                    <a:p>
                      <a:pPr algn="l" fontAlgn="b"/>
                      <a:r>
                        <a:rPr lang="sl-SI" sz="600" b="0" i="0" u="none" strike="noStrike">
                          <a:solidFill>
                            <a:srgbClr val="000000"/>
                          </a:solidFill>
                          <a:effectLst/>
                          <a:latin typeface="Arial" panose="020B0604020202020204" pitchFamily="34" charset="0"/>
                        </a:rPr>
                        <a:t>[NL-NL] Diemen-Lelystad 380 Z [OPP] / N-1 Boxmeer-Dodewaard 380 Z</a:t>
                      </a:r>
                    </a:p>
                  </a:txBody>
                  <a:tcPr marL="6399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0" i="0" u="none" strike="noStrike">
                          <a:solidFill>
                            <a:srgbClr val="000000"/>
                          </a:solidFill>
                          <a:effectLst/>
                          <a:latin typeface="Arial" panose="020B0604020202020204" pitchFamily="34" charset="0"/>
                        </a:rPr>
                        <a:t>46,49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0"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215405555"/>
                  </a:ext>
                </a:extLst>
              </a:tr>
              <a:tr h="117777">
                <a:tc>
                  <a:txBody>
                    <a:bodyPr/>
                    <a:lstStyle/>
                    <a:p>
                      <a:pPr algn="l" fontAlgn="b"/>
                      <a:r>
                        <a:rPr lang="sl-SI" sz="6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600" b="1" i="0" u="none" strike="noStrike">
                          <a:solidFill>
                            <a:srgbClr val="000000"/>
                          </a:solidFill>
                          <a:effectLst/>
                          <a:latin typeface="Arial" panose="020B0604020202020204" pitchFamily="34" charset="0"/>
                        </a:rPr>
                        <a:t>1478,62</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600" b="1" i="0" u="none" strike="noStrike" dirty="0">
                          <a:solidFill>
                            <a:srgbClr val="000000"/>
                          </a:solidFill>
                          <a:effectLst/>
                          <a:latin typeface="Arial" panose="020B0604020202020204" pitchFamily="34" charset="0"/>
                        </a:rPr>
                        <a:t>6005%</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2599942257"/>
                  </a:ext>
                </a:extLst>
              </a:tr>
            </a:tbl>
          </a:graphicData>
        </a:graphic>
      </p:graphicFrame>
    </p:spTree>
    <p:extLst>
      <p:ext uri="{BB962C8B-B14F-4D97-AF65-F5344CB8AC3E}">
        <p14:creationId xmlns:p14="http://schemas.microsoft.com/office/powerpoint/2010/main" val="2485061722"/>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a:t>
            </a:r>
            <a:r>
              <a:rPr lang="en-US" altLang="hu-HU" sz="1400" dirty="0">
                <a:solidFill>
                  <a:srgbClr val="008000"/>
                </a:solidFill>
              </a:rPr>
              <a:t>1015 (part </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5BBCFEC0-3390-4FBC-AF9E-244F9766EA08}"/>
              </a:ext>
            </a:extLst>
          </p:cNvPr>
          <p:cNvGraphicFramePr>
            <a:graphicFrameLocks noGrp="1"/>
          </p:cNvGraphicFramePr>
          <p:nvPr>
            <p:extLst>
              <p:ext uri="{D42A27DB-BD31-4B8C-83A1-F6EECF244321}">
                <p14:modId xmlns:p14="http://schemas.microsoft.com/office/powerpoint/2010/main" val="1052620206"/>
              </p:ext>
            </p:extLst>
          </p:nvPr>
        </p:nvGraphicFramePr>
        <p:xfrm>
          <a:off x="1081377" y="1079494"/>
          <a:ext cx="6955883" cy="5567797"/>
        </p:xfrm>
        <a:graphic>
          <a:graphicData uri="http://schemas.openxmlformats.org/drawingml/2006/table">
            <a:tbl>
              <a:tblPr/>
              <a:tblGrid>
                <a:gridCol w="5402109">
                  <a:extLst>
                    <a:ext uri="{9D8B030D-6E8A-4147-A177-3AD203B41FA5}">
                      <a16:colId xmlns:a16="http://schemas.microsoft.com/office/drawing/2014/main" val="3582473844"/>
                    </a:ext>
                  </a:extLst>
                </a:gridCol>
                <a:gridCol w="1147279">
                  <a:extLst>
                    <a:ext uri="{9D8B030D-6E8A-4147-A177-3AD203B41FA5}">
                      <a16:colId xmlns:a16="http://schemas.microsoft.com/office/drawing/2014/main" val="867576484"/>
                    </a:ext>
                  </a:extLst>
                </a:gridCol>
                <a:gridCol w="406495">
                  <a:extLst>
                    <a:ext uri="{9D8B030D-6E8A-4147-A177-3AD203B41FA5}">
                      <a16:colId xmlns:a16="http://schemas.microsoft.com/office/drawing/2014/main" val="1711364657"/>
                    </a:ext>
                  </a:extLst>
                </a:gridCol>
              </a:tblGrid>
              <a:tr h="150481">
                <a:tc>
                  <a:txBody>
                    <a:bodyPr/>
                    <a:lstStyle/>
                    <a:p>
                      <a:pPr algn="l" fontAlgn="b"/>
                      <a:r>
                        <a:rPr lang="sl-SI"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2783999687"/>
                  </a:ext>
                </a:extLst>
              </a:tr>
              <a:tr h="150481">
                <a:tc>
                  <a:txBody>
                    <a:bodyPr/>
                    <a:lstStyle/>
                    <a:p>
                      <a:pPr algn="l" fontAlgn="b"/>
                      <a:r>
                        <a:rPr lang="sl-SI" sz="7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843,69</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259%</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415251530"/>
                  </a:ext>
                </a:extLst>
              </a:tr>
              <a:tr h="150481">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338,61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76%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571656180"/>
                  </a:ext>
                </a:extLst>
              </a:tr>
              <a:tr h="150481">
                <a:tc>
                  <a:txBody>
                    <a:bodyPr/>
                    <a:lstStyle/>
                    <a:p>
                      <a:pPr algn="l" fontAlgn="b"/>
                      <a:r>
                        <a:rPr lang="de-DE" sz="700" b="0" i="0" u="none" strike="noStrike">
                          <a:solidFill>
                            <a:srgbClr val="000000"/>
                          </a:solidFill>
                          <a:effectLst/>
                          <a:latin typeface="Arial" panose="020B0604020202020204" pitchFamily="34" charset="0"/>
                        </a:rPr>
                        <a:t>[D7-D7] Y Paffendorf - Oberzier  SECHTM N [DIR] / N-1 Sechtem - Paffendorf - Oberzier SECHTM S</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329,72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52%</a:t>
                      </a:r>
                    </a:p>
                  </a:txBody>
                  <a:tcPr marL="0" marR="0" marT="0" marB="0" anchor="b">
                    <a:lnL>
                      <a:noFill/>
                    </a:lnL>
                    <a:lnR>
                      <a:noFill/>
                    </a:lnR>
                    <a:lnT>
                      <a:noFill/>
                    </a:lnT>
                    <a:lnB>
                      <a:noFill/>
                    </a:lnB>
                  </a:tcPr>
                </a:tc>
                <a:extLst>
                  <a:ext uri="{0D108BD9-81ED-4DB2-BD59-A6C34878D82A}">
                    <a16:rowId xmlns:a16="http://schemas.microsoft.com/office/drawing/2014/main" val="4065741024"/>
                  </a:ext>
                </a:extLst>
              </a:tr>
              <a:tr h="150481">
                <a:tc>
                  <a:txBody>
                    <a:bodyPr/>
                    <a:lstStyle/>
                    <a:p>
                      <a:pPr algn="l" fontAlgn="b"/>
                      <a:r>
                        <a:rPr lang="sl-SI" sz="700" b="0" i="0" u="none" strike="noStrike">
                          <a:solidFill>
                            <a:srgbClr val="000000"/>
                          </a:solidFill>
                          <a:effectLst/>
                          <a:latin typeface="Arial" panose="020B0604020202020204" pitchFamily="34" charset="0"/>
                        </a:rPr>
                        <a:t>[CZ-SK] Nosovice - Varin [DIR] [SK] / N-1 Sokolnice - Stupava</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252,12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70%</a:t>
                      </a:r>
                    </a:p>
                  </a:txBody>
                  <a:tcPr marL="0" marR="0" marT="0" marB="0" anchor="b">
                    <a:lnL>
                      <a:noFill/>
                    </a:lnL>
                    <a:lnR>
                      <a:noFill/>
                    </a:lnR>
                    <a:lnT>
                      <a:noFill/>
                    </a:lnT>
                    <a:lnB>
                      <a:noFill/>
                    </a:lnB>
                  </a:tcPr>
                </a:tc>
                <a:extLst>
                  <a:ext uri="{0D108BD9-81ED-4DB2-BD59-A6C34878D82A}">
                    <a16:rowId xmlns:a16="http://schemas.microsoft.com/office/drawing/2014/main" val="291359087"/>
                  </a:ext>
                </a:extLst>
              </a:tr>
              <a:tr h="150481">
                <a:tc>
                  <a:txBody>
                    <a:bodyPr/>
                    <a:lstStyle/>
                    <a:p>
                      <a:pPr algn="l" fontAlgn="b"/>
                      <a:r>
                        <a:rPr lang="sl-SI" sz="700" b="0" i="0" u="none" strike="noStrike">
                          <a:solidFill>
                            <a:srgbClr val="000000"/>
                          </a:solidFill>
                          <a:effectLst/>
                          <a:latin typeface="Arial" panose="020B0604020202020204" pitchFamily="34" charset="0"/>
                        </a:rPr>
                        <a:t>[PL-PL] Mikulowa PST1 [OPP] / N-1 Hagenwerder - Mikulowa 1</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10,16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3797506976"/>
                  </a:ext>
                </a:extLst>
              </a:tr>
              <a:tr h="150481">
                <a:tc>
                  <a:txBody>
                    <a:bodyPr/>
                    <a:lstStyle/>
                    <a:p>
                      <a:pPr algn="l" fontAlgn="b"/>
                      <a:r>
                        <a:rPr lang="sl-SI" sz="700" b="0" i="0" u="none" strike="noStrike">
                          <a:solidFill>
                            <a:srgbClr val="000000"/>
                          </a:solidFill>
                          <a:effectLst/>
                          <a:latin typeface="Arial" panose="020B0604020202020204" pitchFamily="34" charset="0"/>
                        </a:rPr>
                        <a:t>[D7-D7] Niederstedem  - Y Dahlem SELHN W [OPP] / N-1 Dahlem - Rommersheim SELHN O</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843,69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888170537"/>
                  </a:ext>
                </a:extLst>
              </a:tr>
              <a:tr h="150481">
                <a:tc>
                  <a:txBody>
                    <a:bodyPr/>
                    <a:lstStyle/>
                    <a:p>
                      <a:pPr algn="l" fontAlgn="b"/>
                      <a:r>
                        <a:rPr lang="sl-SI" sz="700" b="0" i="0" u="none" strike="noStrike">
                          <a:solidFill>
                            <a:srgbClr val="000000"/>
                          </a:solidFill>
                          <a:effectLst/>
                          <a:latin typeface="Arial" panose="020B0604020202020204" pitchFamily="34" charset="0"/>
                        </a:rPr>
                        <a:t>[NL-NL] Diemen-Lelystad 380 Z [OPP] / N-1 Boxmeer-Dodewaard 380 Z</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2,14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690140368"/>
                  </a:ext>
                </a:extLst>
              </a:tr>
              <a:tr h="150481">
                <a:tc>
                  <a:txBody>
                    <a:bodyPr/>
                    <a:lstStyle/>
                    <a:p>
                      <a:pPr algn="l" fontAlgn="b"/>
                      <a:r>
                        <a:rPr lang="sl-SI" sz="7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1141,55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188%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773224736"/>
                  </a:ext>
                </a:extLst>
              </a:tr>
              <a:tr h="150481">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329,58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77%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60290795"/>
                  </a:ext>
                </a:extLst>
              </a:tr>
              <a:tr h="150481">
                <a:tc>
                  <a:txBody>
                    <a:bodyPr/>
                    <a:lstStyle/>
                    <a:p>
                      <a:pPr algn="l" fontAlgn="b"/>
                      <a:r>
                        <a:rPr lang="sl-SI" sz="700" b="0" i="0" u="none" strike="noStrike">
                          <a:solidFill>
                            <a:srgbClr val="000000"/>
                          </a:solidFill>
                          <a:effectLst/>
                          <a:latin typeface="Arial" panose="020B0604020202020204" pitchFamily="34" charset="0"/>
                        </a:rPr>
                        <a:t>[CZ-SK] Nosovice - Varin [DIR] [SK] / N-1 Sokolnice - Stupava</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65,87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70%</a:t>
                      </a:r>
                    </a:p>
                  </a:txBody>
                  <a:tcPr marL="0" marR="0" marT="0" marB="0" anchor="b">
                    <a:lnL>
                      <a:noFill/>
                    </a:lnL>
                    <a:lnR>
                      <a:noFill/>
                    </a:lnR>
                    <a:lnT>
                      <a:noFill/>
                    </a:lnT>
                    <a:lnB>
                      <a:noFill/>
                    </a:lnB>
                  </a:tcPr>
                </a:tc>
                <a:extLst>
                  <a:ext uri="{0D108BD9-81ED-4DB2-BD59-A6C34878D82A}">
                    <a16:rowId xmlns:a16="http://schemas.microsoft.com/office/drawing/2014/main" val="3989183140"/>
                  </a:ext>
                </a:extLst>
              </a:tr>
              <a:tr h="150481">
                <a:tc>
                  <a:txBody>
                    <a:bodyPr/>
                    <a:lstStyle/>
                    <a:p>
                      <a:pPr algn="l" fontAlgn="b"/>
                      <a:r>
                        <a:rPr lang="sl-SI" sz="700" b="0" i="0" u="none" strike="noStrike">
                          <a:solidFill>
                            <a:srgbClr val="000000"/>
                          </a:solidFill>
                          <a:effectLst/>
                          <a:latin typeface="Arial" panose="020B0604020202020204" pitchFamily="34" charset="0"/>
                        </a:rPr>
                        <a:t>[D7-D7] Niederstedem  - Y Dahlem SELHN W [OPP] / N-1 Dahlem - Rommersheim SELHN O</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1141,55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229119737"/>
                  </a:ext>
                </a:extLst>
              </a:tr>
              <a:tr h="150481">
                <a:tc>
                  <a:txBody>
                    <a:bodyPr/>
                    <a:lstStyle/>
                    <a:p>
                      <a:pPr algn="l" fontAlgn="b"/>
                      <a:r>
                        <a:rPr lang="sl-SI" sz="700" b="0" i="0" u="none" strike="noStrike">
                          <a:solidFill>
                            <a:srgbClr val="000000"/>
                          </a:solidFill>
                          <a:effectLst/>
                          <a:latin typeface="Arial" panose="020B0604020202020204" pitchFamily="34" charset="0"/>
                        </a:rPr>
                        <a:t>[NL-NL] Diemen-Lelystad 380 Z [OPP] / N-1 Boxmeer-Dodewaard 380 Z</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287,04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177794298"/>
                  </a:ext>
                </a:extLst>
              </a:tr>
              <a:tr h="150481">
                <a:tc>
                  <a:txBody>
                    <a:bodyPr/>
                    <a:lstStyle/>
                    <a:p>
                      <a:pPr algn="l" fontAlgn="b"/>
                      <a:r>
                        <a:rPr lang="sl-SI" sz="7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1257,6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57005841"/>
                  </a:ext>
                </a:extLst>
              </a:tr>
              <a:tr h="150481">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546,82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74%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891276308"/>
                  </a:ext>
                </a:extLst>
              </a:tr>
              <a:tr h="150481">
                <a:tc>
                  <a:txBody>
                    <a:bodyPr/>
                    <a:lstStyle/>
                    <a:p>
                      <a:pPr algn="l" fontAlgn="b"/>
                      <a:r>
                        <a:rPr lang="sl-SI" sz="700" b="0" i="0" u="none" strike="noStrike">
                          <a:solidFill>
                            <a:srgbClr val="000000"/>
                          </a:solidFill>
                          <a:effectLst/>
                          <a:latin typeface="Arial" panose="020B0604020202020204" pitchFamily="34" charset="0"/>
                        </a:rPr>
                        <a:t>[D7-D7] Niederstedem  - Y Dahlem SELHN W [OPP] / N-1 Dahlem - Rommersheim SELHN O</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1257,6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426045232"/>
                  </a:ext>
                </a:extLst>
              </a:tr>
              <a:tr h="150481">
                <a:tc>
                  <a:txBody>
                    <a:bodyPr/>
                    <a:lstStyle/>
                    <a:p>
                      <a:pPr algn="l" fontAlgn="b"/>
                      <a:r>
                        <a:rPr lang="sl-SI" sz="700" b="0" i="0" u="none" strike="noStrike">
                          <a:solidFill>
                            <a:srgbClr val="000000"/>
                          </a:solidFill>
                          <a:effectLst/>
                          <a:latin typeface="Arial" panose="020B0604020202020204" pitchFamily="34" charset="0"/>
                        </a:rPr>
                        <a:t>[NL-NL] Diemen-Lelystad 380 Z [OPP] / N-1 Boxmeer-Dodewaard 380 Z</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334,49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831272980"/>
                  </a:ext>
                </a:extLst>
              </a:tr>
              <a:tr h="150481">
                <a:tc>
                  <a:txBody>
                    <a:bodyPr/>
                    <a:lstStyle/>
                    <a:p>
                      <a:pPr algn="l" fontAlgn="b"/>
                      <a:r>
                        <a:rPr lang="sl-SI" sz="7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1006,97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32302954"/>
                  </a:ext>
                </a:extLst>
              </a:tr>
              <a:tr h="150481">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375,04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76%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454611674"/>
                  </a:ext>
                </a:extLst>
              </a:tr>
              <a:tr h="150481">
                <a:tc>
                  <a:txBody>
                    <a:bodyPr/>
                    <a:lstStyle/>
                    <a:p>
                      <a:pPr algn="l" fontAlgn="b"/>
                      <a:r>
                        <a:rPr lang="sl-SI" sz="700" b="0" i="0" u="none" strike="noStrike">
                          <a:solidFill>
                            <a:srgbClr val="000000"/>
                          </a:solidFill>
                          <a:effectLst/>
                          <a:latin typeface="Arial" panose="020B0604020202020204" pitchFamily="34" charset="0"/>
                        </a:rPr>
                        <a:t>[D7-D7] Niederstedem  - Y Dahlem SELHN W [OPP] / N-1 Dahlem - Rommersheim SELHN O</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1006,97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660268172"/>
                  </a:ext>
                </a:extLst>
              </a:tr>
              <a:tr h="150481">
                <a:tc>
                  <a:txBody>
                    <a:bodyPr/>
                    <a:lstStyle/>
                    <a:p>
                      <a:pPr algn="l" fontAlgn="b"/>
                      <a:r>
                        <a:rPr lang="sl-SI" sz="700" b="0" i="0" u="none" strike="noStrike">
                          <a:solidFill>
                            <a:srgbClr val="000000"/>
                          </a:solidFill>
                          <a:effectLst/>
                          <a:latin typeface="Arial" panose="020B0604020202020204" pitchFamily="34" charset="0"/>
                        </a:rPr>
                        <a:t>[NL-NL] Diemen-Lelystad 380 Z [OPP] / N-1 Boxmeer-Dodewaard 380 Z</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230,63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834070352"/>
                  </a:ext>
                </a:extLst>
              </a:tr>
              <a:tr h="150481">
                <a:tc>
                  <a:txBody>
                    <a:bodyPr/>
                    <a:lstStyle/>
                    <a:p>
                      <a:pPr algn="l" fontAlgn="b"/>
                      <a:r>
                        <a:rPr lang="sl-SI" sz="7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903,2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187%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861822046"/>
                  </a:ext>
                </a:extLst>
              </a:tr>
              <a:tr h="150481">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737,96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78%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067098088"/>
                  </a:ext>
                </a:extLst>
              </a:tr>
              <a:tr h="150481">
                <a:tc>
                  <a:txBody>
                    <a:bodyPr/>
                    <a:lstStyle/>
                    <a:p>
                      <a:pPr algn="l" fontAlgn="b"/>
                      <a:r>
                        <a:rPr lang="sl-SI" sz="700" b="0" i="0" u="none" strike="noStrike">
                          <a:solidFill>
                            <a:srgbClr val="000000"/>
                          </a:solidFill>
                          <a:effectLst/>
                          <a:latin typeface="Arial" panose="020B0604020202020204" pitchFamily="34" charset="0"/>
                        </a:rPr>
                        <a:t>[CZ-SK] Nosovice - Varin [DIR] [SK] / N-1 Sokolnice - Stupava</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93,6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69%</a:t>
                      </a:r>
                    </a:p>
                  </a:txBody>
                  <a:tcPr marL="0" marR="0" marT="0" marB="0" anchor="b">
                    <a:lnL>
                      <a:noFill/>
                    </a:lnL>
                    <a:lnR>
                      <a:noFill/>
                    </a:lnR>
                    <a:lnT>
                      <a:noFill/>
                    </a:lnT>
                    <a:lnB>
                      <a:noFill/>
                    </a:lnB>
                  </a:tcPr>
                </a:tc>
                <a:extLst>
                  <a:ext uri="{0D108BD9-81ED-4DB2-BD59-A6C34878D82A}">
                    <a16:rowId xmlns:a16="http://schemas.microsoft.com/office/drawing/2014/main" val="783554948"/>
                  </a:ext>
                </a:extLst>
              </a:tr>
              <a:tr h="150481">
                <a:tc>
                  <a:txBody>
                    <a:bodyPr/>
                    <a:lstStyle/>
                    <a:p>
                      <a:pPr algn="l" fontAlgn="b"/>
                      <a:r>
                        <a:rPr lang="sl-SI" sz="700" b="0" i="0" u="none" strike="noStrike">
                          <a:solidFill>
                            <a:srgbClr val="000000"/>
                          </a:solidFill>
                          <a:effectLst/>
                          <a:latin typeface="Arial" panose="020B0604020202020204" pitchFamily="34" charset="0"/>
                        </a:rPr>
                        <a:t>[NL-NL] Diemen-Lelystad 380 Z [OPP] / N-1 Boxmeer-Dodewaard 380 Z</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143,26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940163783"/>
                  </a:ext>
                </a:extLst>
              </a:tr>
              <a:tr h="150481">
                <a:tc>
                  <a:txBody>
                    <a:bodyPr/>
                    <a:lstStyle/>
                    <a:p>
                      <a:pPr algn="l" fontAlgn="b"/>
                      <a:r>
                        <a:rPr lang="sl-SI" sz="700" b="0" i="0" u="none" strike="noStrike">
                          <a:solidFill>
                            <a:srgbClr val="000000"/>
                          </a:solidFill>
                          <a:effectLst/>
                          <a:latin typeface="Arial" panose="020B0604020202020204" pitchFamily="34" charset="0"/>
                        </a:rPr>
                        <a:t>[D4-D7] Hoheneck - Pulverdingen ws [DIR] [D4] / N-1 Grossgartach - Pulverdingen ws</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903,2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516316932"/>
                  </a:ext>
                </a:extLst>
              </a:tr>
              <a:tr h="150481">
                <a:tc>
                  <a:txBody>
                    <a:bodyPr/>
                    <a:lstStyle/>
                    <a:p>
                      <a:pPr algn="l" fontAlgn="b"/>
                      <a:r>
                        <a:rPr lang="sl-SI" sz="7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1096,92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178%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225689800"/>
                  </a:ext>
                </a:extLst>
              </a:tr>
              <a:tr h="150481">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355,35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73%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580410537"/>
                  </a:ext>
                </a:extLst>
              </a:tr>
              <a:tr h="150481">
                <a:tc>
                  <a:txBody>
                    <a:bodyPr/>
                    <a:lstStyle/>
                    <a:p>
                      <a:pPr algn="l" fontAlgn="b"/>
                      <a:r>
                        <a:rPr lang="sl-SI" sz="700" b="0" i="0" u="none" strike="noStrike">
                          <a:solidFill>
                            <a:srgbClr val="000000"/>
                          </a:solidFill>
                          <a:effectLst/>
                          <a:latin typeface="Arial" panose="020B0604020202020204" pitchFamily="34" charset="0"/>
                        </a:rPr>
                        <a:t>[CZ-SK] Nosovice - Varin [DIR] [SK] / N-1 Sokolnice - Stupava</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260,76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65%</a:t>
                      </a:r>
                    </a:p>
                  </a:txBody>
                  <a:tcPr marL="0" marR="0" marT="0" marB="0" anchor="b">
                    <a:lnL>
                      <a:noFill/>
                    </a:lnL>
                    <a:lnR>
                      <a:noFill/>
                    </a:lnR>
                    <a:lnT>
                      <a:noFill/>
                    </a:lnT>
                    <a:lnB>
                      <a:noFill/>
                    </a:lnB>
                  </a:tcPr>
                </a:tc>
                <a:extLst>
                  <a:ext uri="{0D108BD9-81ED-4DB2-BD59-A6C34878D82A}">
                    <a16:rowId xmlns:a16="http://schemas.microsoft.com/office/drawing/2014/main" val="22987901"/>
                  </a:ext>
                </a:extLst>
              </a:tr>
              <a:tr h="150481">
                <a:tc>
                  <a:txBody>
                    <a:bodyPr/>
                    <a:lstStyle/>
                    <a:p>
                      <a:pPr algn="l" fontAlgn="b"/>
                      <a:r>
                        <a:rPr lang="sl-SI" sz="700" b="0" i="0" u="none" strike="noStrike">
                          <a:solidFill>
                            <a:srgbClr val="000000"/>
                          </a:solidFill>
                          <a:effectLst/>
                          <a:latin typeface="Arial" panose="020B0604020202020204" pitchFamily="34" charset="0"/>
                        </a:rPr>
                        <a:t>[D7-D7] Niederstedem  - Y Dahlem SELHN W [OPP] / N-1 Dahlem - Rommersheim SELHN O</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1096,92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859867325"/>
                  </a:ext>
                </a:extLst>
              </a:tr>
              <a:tr h="150481">
                <a:tc>
                  <a:txBody>
                    <a:bodyPr/>
                    <a:lstStyle/>
                    <a:p>
                      <a:pPr algn="l" fontAlgn="b"/>
                      <a:r>
                        <a:rPr lang="sl-SI" sz="700" b="0" i="0" u="none" strike="noStrike">
                          <a:solidFill>
                            <a:srgbClr val="000000"/>
                          </a:solidFill>
                          <a:effectLst/>
                          <a:latin typeface="Arial" panose="020B0604020202020204" pitchFamily="34" charset="0"/>
                        </a:rPr>
                        <a:t>[NL-NL] Diemen-Lelystad 380 Z [OPP] / N-1 Boxmeer-Dodewaard 380 Z</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281,58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020436857"/>
                  </a:ext>
                </a:extLst>
              </a:tr>
              <a:tr h="150481">
                <a:tc>
                  <a:txBody>
                    <a:bodyPr/>
                    <a:lstStyle/>
                    <a:p>
                      <a:pPr algn="l" fontAlgn="b"/>
                      <a:r>
                        <a:rPr lang="sl-SI" sz="7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819,75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194%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014498233"/>
                  </a:ext>
                </a:extLst>
              </a:tr>
              <a:tr h="150481">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388,63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073036854"/>
                  </a:ext>
                </a:extLst>
              </a:tr>
              <a:tr h="150481">
                <a:tc>
                  <a:txBody>
                    <a:bodyPr/>
                    <a:lstStyle/>
                    <a:p>
                      <a:pPr algn="l" fontAlgn="b"/>
                      <a:r>
                        <a:rPr lang="sl-SI" sz="700" b="0" i="0" u="none" strike="noStrike">
                          <a:solidFill>
                            <a:srgbClr val="000000"/>
                          </a:solidFill>
                          <a:effectLst/>
                          <a:latin typeface="Arial" panose="020B0604020202020204" pitchFamily="34" charset="0"/>
                        </a:rPr>
                        <a:t>[CZ-SK] Nosovice - Varin [DIR] [SK] / N-1 Sokolnice - Stupava</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394,52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58%</a:t>
                      </a:r>
                    </a:p>
                  </a:txBody>
                  <a:tcPr marL="0" marR="0" marT="0" marB="0" anchor="b">
                    <a:lnL>
                      <a:noFill/>
                    </a:lnL>
                    <a:lnR>
                      <a:noFill/>
                    </a:lnR>
                    <a:lnT>
                      <a:noFill/>
                    </a:lnT>
                    <a:lnB>
                      <a:noFill/>
                    </a:lnB>
                  </a:tcPr>
                </a:tc>
                <a:extLst>
                  <a:ext uri="{0D108BD9-81ED-4DB2-BD59-A6C34878D82A}">
                    <a16:rowId xmlns:a16="http://schemas.microsoft.com/office/drawing/2014/main" val="4100936835"/>
                  </a:ext>
                </a:extLst>
              </a:tr>
              <a:tr h="150481">
                <a:tc>
                  <a:txBody>
                    <a:bodyPr/>
                    <a:lstStyle/>
                    <a:p>
                      <a:pPr algn="l" fontAlgn="b"/>
                      <a:r>
                        <a:rPr lang="sl-SI" sz="700" b="0" i="0" u="none" strike="noStrike">
                          <a:solidFill>
                            <a:srgbClr val="000000"/>
                          </a:solidFill>
                          <a:effectLst/>
                          <a:latin typeface="Arial" panose="020B0604020202020204" pitchFamily="34" charset="0"/>
                        </a:rPr>
                        <a:t>[D7-D7] Niederstedem  - Y Dahlem SELHN W [OPP] / N-1 Dahlem - Rommersheim SELHN O</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819,75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23%</a:t>
                      </a:r>
                    </a:p>
                  </a:txBody>
                  <a:tcPr marL="0" marR="0" marT="0" marB="0" anchor="b">
                    <a:lnL>
                      <a:noFill/>
                    </a:lnL>
                    <a:lnR>
                      <a:noFill/>
                    </a:lnR>
                    <a:lnT>
                      <a:noFill/>
                    </a:lnT>
                    <a:lnB>
                      <a:noFill/>
                    </a:lnB>
                  </a:tcPr>
                </a:tc>
                <a:extLst>
                  <a:ext uri="{0D108BD9-81ED-4DB2-BD59-A6C34878D82A}">
                    <a16:rowId xmlns:a16="http://schemas.microsoft.com/office/drawing/2014/main" val="2508042608"/>
                  </a:ext>
                </a:extLst>
              </a:tr>
              <a:tr h="150481">
                <a:tc>
                  <a:txBody>
                    <a:bodyPr/>
                    <a:lstStyle/>
                    <a:p>
                      <a:pPr algn="l" fontAlgn="b"/>
                      <a:r>
                        <a:rPr lang="sl-SI" sz="700" b="0" i="0" u="none" strike="noStrike">
                          <a:solidFill>
                            <a:srgbClr val="000000"/>
                          </a:solidFill>
                          <a:effectLst/>
                          <a:latin typeface="Arial" panose="020B0604020202020204" pitchFamily="34" charset="0"/>
                        </a:rPr>
                        <a:t>[NL-NL] Diemen-Lelystad 380 Z [OPP] / N-1 Boxmeer-Dodewaard 380 Z</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338,2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054917946"/>
                  </a:ext>
                </a:extLst>
              </a:tr>
              <a:tr h="150481">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Nosovice</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144,19</a:t>
                      </a:r>
                    </a:p>
                  </a:txBody>
                  <a:tcPr marL="0" marR="0" marT="0" marB="0" anchor="b">
                    <a:lnL>
                      <a:noFill/>
                    </a:lnL>
                    <a:lnR>
                      <a:noFill/>
                    </a:lnR>
                    <a:lnT>
                      <a:noFill/>
                    </a:lnT>
                    <a:lnB>
                      <a:noFill/>
                    </a:lnB>
                  </a:tcPr>
                </a:tc>
                <a:tc>
                  <a:txBody>
                    <a:bodyPr/>
                    <a:lstStyle/>
                    <a:p>
                      <a:pPr algn="r" fontAlgn="b"/>
                      <a:r>
                        <a:rPr lang="sl-SI" sz="700" b="0" i="0" u="none" strike="noStrike" dirty="0">
                          <a:solidFill>
                            <a:srgbClr val="000000"/>
                          </a:solidFill>
                          <a:effectLst/>
                          <a:latin typeface="Arial" panose="020B0604020202020204" pitchFamily="34" charset="0"/>
                        </a:rPr>
                        <a:t>34%</a:t>
                      </a:r>
                    </a:p>
                  </a:txBody>
                  <a:tcPr marL="0" marR="0" marT="0" marB="0" anchor="b">
                    <a:lnL>
                      <a:noFill/>
                    </a:lnL>
                    <a:lnR>
                      <a:noFill/>
                    </a:lnR>
                    <a:lnT>
                      <a:noFill/>
                    </a:lnT>
                    <a:lnB>
                      <a:noFill/>
                    </a:lnB>
                  </a:tcPr>
                </a:tc>
                <a:extLst>
                  <a:ext uri="{0D108BD9-81ED-4DB2-BD59-A6C34878D82A}">
                    <a16:rowId xmlns:a16="http://schemas.microsoft.com/office/drawing/2014/main" val="1116897963"/>
                  </a:ext>
                </a:extLst>
              </a:tr>
            </a:tbl>
          </a:graphicData>
        </a:graphic>
      </p:graphicFrame>
    </p:spTree>
    <p:extLst>
      <p:ext uri="{BB962C8B-B14F-4D97-AF65-F5344CB8AC3E}">
        <p14:creationId xmlns:p14="http://schemas.microsoft.com/office/powerpoint/2010/main" val="2096374942"/>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a:t>
            </a:r>
            <a:r>
              <a:rPr lang="en-US" altLang="hu-HU" sz="1400" dirty="0">
                <a:solidFill>
                  <a:srgbClr val="008000"/>
                </a:solidFill>
              </a:rPr>
              <a:t>1015 (part I</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D02F7ECE-3643-4C51-B172-DB966D282530}"/>
              </a:ext>
            </a:extLst>
          </p:cNvPr>
          <p:cNvGraphicFramePr>
            <a:graphicFrameLocks noGrp="1"/>
          </p:cNvGraphicFramePr>
          <p:nvPr>
            <p:extLst>
              <p:ext uri="{D42A27DB-BD31-4B8C-83A1-F6EECF244321}">
                <p14:modId xmlns:p14="http://schemas.microsoft.com/office/powerpoint/2010/main" val="676626937"/>
              </p:ext>
            </p:extLst>
          </p:nvPr>
        </p:nvGraphicFramePr>
        <p:xfrm>
          <a:off x="707667" y="1068228"/>
          <a:ext cx="7037131" cy="5709127"/>
        </p:xfrm>
        <a:graphic>
          <a:graphicData uri="http://schemas.openxmlformats.org/drawingml/2006/table">
            <a:tbl>
              <a:tblPr/>
              <a:tblGrid>
                <a:gridCol w="5465208">
                  <a:extLst>
                    <a:ext uri="{9D8B030D-6E8A-4147-A177-3AD203B41FA5}">
                      <a16:colId xmlns:a16="http://schemas.microsoft.com/office/drawing/2014/main" val="1406958687"/>
                    </a:ext>
                  </a:extLst>
                </a:gridCol>
                <a:gridCol w="1160680">
                  <a:extLst>
                    <a:ext uri="{9D8B030D-6E8A-4147-A177-3AD203B41FA5}">
                      <a16:colId xmlns:a16="http://schemas.microsoft.com/office/drawing/2014/main" val="3574081999"/>
                    </a:ext>
                  </a:extLst>
                </a:gridCol>
                <a:gridCol w="411243">
                  <a:extLst>
                    <a:ext uri="{9D8B030D-6E8A-4147-A177-3AD203B41FA5}">
                      <a16:colId xmlns:a16="http://schemas.microsoft.com/office/drawing/2014/main" val="4031383348"/>
                    </a:ext>
                  </a:extLst>
                </a:gridCol>
              </a:tblGrid>
              <a:tr h="139247">
                <a:tc>
                  <a:txBody>
                    <a:bodyPr/>
                    <a:lstStyle/>
                    <a:p>
                      <a:pPr algn="l" fontAlgn="b"/>
                      <a:r>
                        <a:rPr lang="sl-SI" sz="7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622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249%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646707406"/>
                  </a:ext>
                </a:extLst>
              </a:tr>
              <a:tr h="139247">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473,57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42%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475844086"/>
                  </a:ext>
                </a:extLst>
              </a:tr>
              <a:tr h="139247">
                <a:tc>
                  <a:txBody>
                    <a:bodyPr/>
                    <a:lstStyle/>
                    <a:p>
                      <a:pPr algn="l" fontAlgn="b"/>
                      <a:r>
                        <a:rPr lang="sl-SI" sz="700" b="0" i="0" u="none" strike="noStrike">
                          <a:solidFill>
                            <a:srgbClr val="000000"/>
                          </a:solidFill>
                          <a:effectLst/>
                          <a:latin typeface="Arial" panose="020B0604020202020204" pitchFamily="34" charset="0"/>
                        </a:rPr>
                        <a:t>[RO-RO] TR Rosiori 400/220 1 [DIR] / N-1 Rosiori - Gadalin</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78,15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3419627809"/>
                  </a:ext>
                </a:extLst>
              </a:tr>
              <a:tr h="139247">
                <a:tc>
                  <a:txBody>
                    <a:bodyPr/>
                    <a:lstStyle/>
                    <a:p>
                      <a:pPr algn="l" fontAlgn="b"/>
                      <a:r>
                        <a:rPr lang="sl-SI" sz="700" b="0" i="0" u="none" strike="noStrike">
                          <a:solidFill>
                            <a:srgbClr val="000000"/>
                          </a:solidFill>
                          <a:effectLst/>
                          <a:latin typeface="Arial" panose="020B0604020202020204" pitchFamily="34" charset="0"/>
                        </a:rPr>
                        <a:t>[CZ-SK] Nosovice - Varin [DIR] [SK] / N-1 Sokolnice - Stupava</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331,23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59%</a:t>
                      </a:r>
                    </a:p>
                  </a:txBody>
                  <a:tcPr marL="0" marR="0" marT="0" marB="0" anchor="b">
                    <a:lnL>
                      <a:noFill/>
                    </a:lnL>
                    <a:lnR>
                      <a:noFill/>
                    </a:lnR>
                    <a:lnT>
                      <a:noFill/>
                    </a:lnT>
                    <a:lnB>
                      <a:noFill/>
                    </a:lnB>
                  </a:tcPr>
                </a:tc>
                <a:extLst>
                  <a:ext uri="{0D108BD9-81ED-4DB2-BD59-A6C34878D82A}">
                    <a16:rowId xmlns:a16="http://schemas.microsoft.com/office/drawing/2014/main" val="3113261532"/>
                  </a:ext>
                </a:extLst>
              </a:tr>
              <a:tr h="139247">
                <a:tc>
                  <a:txBody>
                    <a:bodyPr/>
                    <a:lstStyle/>
                    <a:p>
                      <a:pPr algn="l" fontAlgn="b"/>
                      <a:r>
                        <a:rPr lang="sl-SI" sz="700" b="0" i="0" u="none" strike="noStrike">
                          <a:solidFill>
                            <a:srgbClr val="000000"/>
                          </a:solidFill>
                          <a:effectLst/>
                          <a:latin typeface="Arial" panose="020B0604020202020204" pitchFamily="34" charset="0"/>
                        </a:rPr>
                        <a:t>[NL-NL] Diemen-Lelystad 380 Z [OPP] / N-1 Boxmeer-Dodewaard 380 Z</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622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854829583"/>
                  </a:ext>
                </a:extLst>
              </a:tr>
              <a:tr h="139247">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Nosovice</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77,91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tcPr>
                </a:tc>
                <a:extLst>
                  <a:ext uri="{0D108BD9-81ED-4DB2-BD59-A6C34878D82A}">
                    <a16:rowId xmlns:a16="http://schemas.microsoft.com/office/drawing/2014/main" val="578656180"/>
                  </a:ext>
                </a:extLst>
              </a:tr>
              <a:tr h="139247">
                <a:tc>
                  <a:txBody>
                    <a:bodyPr/>
                    <a:lstStyle/>
                    <a:p>
                      <a:pPr algn="l" fontAlgn="b"/>
                      <a:r>
                        <a:rPr lang="en-US" sz="700" b="0" i="0" u="none" strike="noStrike">
                          <a:solidFill>
                            <a:srgbClr val="000000"/>
                          </a:solidFill>
                          <a:effectLst/>
                          <a:latin typeface="Arial" panose="020B0604020202020204" pitchFamily="34" charset="0"/>
                        </a:rPr>
                        <a:t>[BE-FR] Avelgem - Avelin 380.80 [DIR] [BE] / N-1 Achene - Lonny 380.19</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164,28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71%</a:t>
                      </a:r>
                    </a:p>
                  </a:txBody>
                  <a:tcPr marL="0" marR="0" marT="0" marB="0" anchor="b">
                    <a:lnL>
                      <a:noFill/>
                    </a:lnL>
                    <a:lnR>
                      <a:noFill/>
                    </a:lnR>
                    <a:lnT>
                      <a:noFill/>
                    </a:lnT>
                    <a:lnB>
                      <a:noFill/>
                    </a:lnB>
                  </a:tcPr>
                </a:tc>
                <a:extLst>
                  <a:ext uri="{0D108BD9-81ED-4DB2-BD59-A6C34878D82A}">
                    <a16:rowId xmlns:a16="http://schemas.microsoft.com/office/drawing/2014/main" val="1929789439"/>
                  </a:ext>
                </a:extLst>
              </a:tr>
              <a:tr h="139247">
                <a:tc>
                  <a:txBody>
                    <a:bodyPr/>
                    <a:lstStyle/>
                    <a:p>
                      <a:pPr algn="l" fontAlgn="b"/>
                      <a:r>
                        <a:rPr lang="sl-SI" sz="700" b="1" i="0" u="none" strike="noStrike">
                          <a:solidFill>
                            <a:srgbClr val="000000"/>
                          </a:solidFill>
                          <a:effectLst/>
                          <a:latin typeface="Arial" panose="020B0604020202020204" pitchFamily="34" charset="0"/>
                        </a:rPr>
                        <a:t>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796,43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297%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305143228"/>
                  </a:ext>
                </a:extLst>
              </a:tr>
              <a:tr h="139247">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680,37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573499643"/>
                  </a:ext>
                </a:extLst>
              </a:tr>
              <a:tr h="139247">
                <a:tc>
                  <a:txBody>
                    <a:bodyPr/>
                    <a:lstStyle/>
                    <a:p>
                      <a:pPr algn="l" fontAlgn="b"/>
                      <a:r>
                        <a:rPr lang="sl-SI" sz="700" b="0" i="0" u="none" strike="noStrike">
                          <a:solidFill>
                            <a:srgbClr val="000000"/>
                          </a:solidFill>
                          <a:effectLst/>
                          <a:latin typeface="Arial" panose="020B0604020202020204" pitchFamily="34" charset="0"/>
                        </a:rPr>
                        <a:t>[CZ-SK] Nosovice - Varin [DIR] [CZ] / N-1 Sokolnice - Stupava</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102,3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59%</a:t>
                      </a:r>
                    </a:p>
                  </a:txBody>
                  <a:tcPr marL="0" marR="0" marT="0" marB="0" anchor="b">
                    <a:lnL>
                      <a:noFill/>
                    </a:lnL>
                    <a:lnR>
                      <a:noFill/>
                    </a:lnR>
                    <a:lnT>
                      <a:noFill/>
                    </a:lnT>
                    <a:lnB>
                      <a:noFill/>
                    </a:lnB>
                  </a:tcPr>
                </a:tc>
                <a:extLst>
                  <a:ext uri="{0D108BD9-81ED-4DB2-BD59-A6C34878D82A}">
                    <a16:rowId xmlns:a16="http://schemas.microsoft.com/office/drawing/2014/main" val="251194906"/>
                  </a:ext>
                </a:extLst>
              </a:tr>
              <a:tr h="139247">
                <a:tc>
                  <a:txBody>
                    <a:bodyPr/>
                    <a:lstStyle/>
                    <a:p>
                      <a:pPr algn="l" fontAlgn="b"/>
                      <a:r>
                        <a:rPr lang="sl-SI" sz="700" b="0" i="0" u="none" strike="noStrike">
                          <a:solidFill>
                            <a:srgbClr val="000000"/>
                          </a:solidFill>
                          <a:effectLst/>
                          <a:latin typeface="Arial" panose="020B0604020202020204" pitchFamily="34" charset="0"/>
                        </a:rPr>
                        <a:t>[SK-PL] Lemesany - Krosno Iskrz 2 [OPP] [PL] / N-1 Lemesany - Krosno Iskrz 1</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297,05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62%</a:t>
                      </a:r>
                    </a:p>
                  </a:txBody>
                  <a:tcPr marL="0" marR="0" marT="0" marB="0" anchor="b">
                    <a:lnL>
                      <a:noFill/>
                    </a:lnL>
                    <a:lnR>
                      <a:noFill/>
                    </a:lnR>
                    <a:lnT>
                      <a:noFill/>
                    </a:lnT>
                    <a:lnB>
                      <a:noFill/>
                    </a:lnB>
                  </a:tcPr>
                </a:tc>
                <a:extLst>
                  <a:ext uri="{0D108BD9-81ED-4DB2-BD59-A6C34878D82A}">
                    <a16:rowId xmlns:a16="http://schemas.microsoft.com/office/drawing/2014/main" val="4017476188"/>
                  </a:ext>
                </a:extLst>
              </a:tr>
              <a:tr h="139247">
                <a:tc>
                  <a:txBody>
                    <a:bodyPr/>
                    <a:lstStyle/>
                    <a:p>
                      <a:pPr algn="l" fontAlgn="b"/>
                      <a:r>
                        <a:rPr lang="sl-SI" sz="700" b="0" i="0" u="none" strike="noStrike">
                          <a:solidFill>
                            <a:srgbClr val="000000"/>
                          </a:solidFill>
                          <a:effectLst/>
                          <a:latin typeface="Arial" panose="020B0604020202020204" pitchFamily="34" charset="0"/>
                        </a:rPr>
                        <a:t>[RO-RO] TR Rosiori 400/220 1 [DIR] / N-1 Rosiori - Gadalin</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307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3365872888"/>
                  </a:ext>
                </a:extLst>
              </a:tr>
              <a:tr h="139247">
                <a:tc>
                  <a:txBody>
                    <a:bodyPr/>
                    <a:lstStyle/>
                    <a:p>
                      <a:pPr algn="l" fontAlgn="b"/>
                      <a:r>
                        <a:rPr lang="sl-SI" sz="700" b="0" i="0" u="none" strike="noStrike">
                          <a:solidFill>
                            <a:srgbClr val="000000"/>
                          </a:solidFill>
                          <a:effectLst/>
                          <a:latin typeface="Arial" panose="020B0604020202020204" pitchFamily="34" charset="0"/>
                        </a:rPr>
                        <a:t>[NL-D2] Meeden-Diele  380 Z [OPP] [NL] / N-1 Diele - Meeden WEISS/W</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39,85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36%</a:t>
                      </a:r>
                    </a:p>
                  </a:txBody>
                  <a:tcPr marL="0" marR="0" marT="0" marB="0" anchor="b">
                    <a:lnL>
                      <a:noFill/>
                    </a:lnL>
                    <a:lnR>
                      <a:noFill/>
                    </a:lnR>
                    <a:lnT>
                      <a:noFill/>
                    </a:lnT>
                    <a:lnB>
                      <a:noFill/>
                    </a:lnB>
                  </a:tcPr>
                </a:tc>
                <a:extLst>
                  <a:ext uri="{0D108BD9-81ED-4DB2-BD59-A6C34878D82A}">
                    <a16:rowId xmlns:a16="http://schemas.microsoft.com/office/drawing/2014/main" val="1991994893"/>
                  </a:ext>
                </a:extLst>
              </a:tr>
              <a:tr h="139247">
                <a:tc>
                  <a:txBody>
                    <a:bodyPr/>
                    <a:lstStyle/>
                    <a:p>
                      <a:pPr algn="l" fontAlgn="b"/>
                      <a:r>
                        <a:rPr lang="sl-SI" sz="700" b="0" i="0" u="none" strike="noStrike">
                          <a:solidFill>
                            <a:srgbClr val="000000"/>
                          </a:solidFill>
                          <a:effectLst/>
                          <a:latin typeface="Arial" panose="020B0604020202020204" pitchFamily="34" charset="0"/>
                        </a:rPr>
                        <a:t>[NL-NL] Diemen-Lelystad 380 Z [OPP] / N-1 Boxmeer-Dodewaard 380 Z</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796,43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735851637"/>
                  </a:ext>
                </a:extLst>
              </a:tr>
              <a:tr h="139247">
                <a:tc>
                  <a:txBody>
                    <a:bodyPr/>
                    <a:lstStyle/>
                    <a:p>
                      <a:pPr algn="l" fontAlgn="b"/>
                      <a:r>
                        <a:rPr lang="en-US" sz="700" b="0" i="0" u="none" strike="noStrike">
                          <a:solidFill>
                            <a:srgbClr val="000000"/>
                          </a:solidFill>
                          <a:effectLst/>
                          <a:latin typeface="Arial" panose="020B0604020202020204" pitchFamily="34" charset="0"/>
                        </a:rPr>
                        <a:t>[BE-BE] Achene - Gramme 380.10 [OPP] / N-1 Avelgem - Avelin 380.80</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220,97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63%</a:t>
                      </a:r>
                    </a:p>
                  </a:txBody>
                  <a:tcPr marL="0" marR="0" marT="0" marB="0" anchor="b">
                    <a:lnL>
                      <a:noFill/>
                    </a:lnL>
                    <a:lnR>
                      <a:noFill/>
                    </a:lnR>
                    <a:lnT>
                      <a:noFill/>
                    </a:lnT>
                    <a:lnB>
                      <a:noFill/>
                    </a:lnB>
                  </a:tcPr>
                </a:tc>
                <a:extLst>
                  <a:ext uri="{0D108BD9-81ED-4DB2-BD59-A6C34878D82A}">
                    <a16:rowId xmlns:a16="http://schemas.microsoft.com/office/drawing/2014/main" val="342617896"/>
                  </a:ext>
                </a:extLst>
              </a:tr>
              <a:tr h="139247">
                <a:tc>
                  <a:txBody>
                    <a:bodyPr/>
                    <a:lstStyle/>
                    <a:p>
                      <a:pPr algn="l" fontAlgn="b"/>
                      <a:r>
                        <a:rPr lang="sl-SI" sz="7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881,4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358%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524987672"/>
                  </a:ext>
                </a:extLst>
              </a:tr>
              <a:tr h="139247">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833,96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737229004"/>
                  </a:ext>
                </a:extLst>
              </a:tr>
              <a:tr h="139247">
                <a:tc>
                  <a:txBody>
                    <a:bodyPr/>
                    <a:lstStyle/>
                    <a:p>
                      <a:pPr algn="l" fontAlgn="b"/>
                      <a:r>
                        <a:rPr lang="sl-SI" sz="700" b="0" i="0" u="none" strike="noStrike">
                          <a:solidFill>
                            <a:srgbClr val="000000"/>
                          </a:solidFill>
                          <a:effectLst/>
                          <a:latin typeface="Arial" panose="020B0604020202020204" pitchFamily="34" charset="0"/>
                        </a:rPr>
                        <a:t>[SK-PL] Lemesany - Krosno Iskrz 2 [OPP] [PL] / N-1 Lemesany - Krosno Iskrz 1</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237,01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63%</a:t>
                      </a:r>
                    </a:p>
                  </a:txBody>
                  <a:tcPr marL="0" marR="0" marT="0" marB="0" anchor="b">
                    <a:lnL>
                      <a:noFill/>
                    </a:lnL>
                    <a:lnR>
                      <a:noFill/>
                    </a:lnR>
                    <a:lnT>
                      <a:noFill/>
                    </a:lnT>
                    <a:lnB>
                      <a:noFill/>
                    </a:lnB>
                  </a:tcPr>
                </a:tc>
                <a:extLst>
                  <a:ext uri="{0D108BD9-81ED-4DB2-BD59-A6C34878D82A}">
                    <a16:rowId xmlns:a16="http://schemas.microsoft.com/office/drawing/2014/main" val="3226550158"/>
                  </a:ext>
                </a:extLst>
              </a:tr>
              <a:tr h="139247">
                <a:tc>
                  <a:txBody>
                    <a:bodyPr/>
                    <a:lstStyle/>
                    <a:p>
                      <a:pPr algn="l" fontAlgn="b"/>
                      <a:r>
                        <a:rPr lang="sl-SI" sz="700" b="0" i="0" u="none" strike="noStrike">
                          <a:solidFill>
                            <a:srgbClr val="000000"/>
                          </a:solidFill>
                          <a:effectLst/>
                          <a:latin typeface="Arial" panose="020B0604020202020204" pitchFamily="34" charset="0"/>
                        </a:rPr>
                        <a:t>[RO-RO] TR Rosiori 400/220 1 [DIR] / N-1 Rosiori - Gadalin</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421,11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1447591123"/>
                  </a:ext>
                </a:extLst>
              </a:tr>
              <a:tr h="139247">
                <a:tc>
                  <a:txBody>
                    <a:bodyPr/>
                    <a:lstStyle/>
                    <a:p>
                      <a:pPr algn="l" fontAlgn="b"/>
                      <a:r>
                        <a:rPr lang="de-DE" sz="700" b="0" i="0" u="none" strike="noStrike">
                          <a:solidFill>
                            <a:srgbClr val="000000"/>
                          </a:solidFill>
                          <a:effectLst/>
                          <a:latin typeface="Arial" panose="020B0604020202020204" pitchFamily="34" charset="0"/>
                        </a:rPr>
                        <a:t>[D2-NL] Diele - Meeden SCHWARZ [DIR] [D2] / N-1 Diele - Meeden WEISS/W</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569,02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39%</a:t>
                      </a:r>
                    </a:p>
                  </a:txBody>
                  <a:tcPr marL="0" marR="0" marT="0" marB="0" anchor="b">
                    <a:lnL>
                      <a:noFill/>
                    </a:lnL>
                    <a:lnR>
                      <a:noFill/>
                    </a:lnR>
                    <a:lnT>
                      <a:noFill/>
                    </a:lnT>
                    <a:lnB>
                      <a:noFill/>
                    </a:lnB>
                  </a:tcPr>
                </a:tc>
                <a:extLst>
                  <a:ext uri="{0D108BD9-81ED-4DB2-BD59-A6C34878D82A}">
                    <a16:rowId xmlns:a16="http://schemas.microsoft.com/office/drawing/2014/main" val="2719239389"/>
                  </a:ext>
                </a:extLst>
              </a:tr>
              <a:tr h="139247">
                <a:tc>
                  <a:txBody>
                    <a:bodyPr/>
                    <a:lstStyle/>
                    <a:p>
                      <a:pPr algn="l" fontAlgn="b"/>
                      <a:r>
                        <a:rPr lang="sl-SI" sz="700" b="0" i="0" u="none" strike="noStrike">
                          <a:solidFill>
                            <a:srgbClr val="000000"/>
                          </a:solidFill>
                          <a:effectLst/>
                          <a:latin typeface="Arial" panose="020B0604020202020204" pitchFamily="34" charset="0"/>
                        </a:rPr>
                        <a:t>[CZ-SK] Nosovice - Varin [DIR] [SK] / N-1 Sokolnice - Stupava</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97,67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61%</a:t>
                      </a:r>
                    </a:p>
                  </a:txBody>
                  <a:tcPr marL="0" marR="0" marT="0" marB="0" anchor="b">
                    <a:lnL>
                      <a:noFill/>
                    </a:lnL>
                    <a:lnR>
                      <a:noFill/>
                    </a:lnR>
                    <a:lnT>
                      <a:noFill/>
                    </a:lnT>
                    <a:lnB>
                      <a:noFill/>
                    </a:lnB>
                  </a:tcPr>
                </a:tc>
                <a:extLst>
                  <a:ext uri="{0D108BD9-81ED-4DB2-BD59-A6C34878D82A}">
                    <a16:rowId xmlns:a16="http://schemas.microsoft.com/office/drawing/2014/main" val="2817868083"/>
                  </a:ext>
                </a:extLst>
              </a:tr>
              <a:tr h="139247">
                <a:tc>
                  <a:txBody>
                    <a:bodyPr/>
                    <a:lstStyle/>
                    <a:p>
                      <a:pPr algn="l" fontAlgn="b"/>
                      <a:r>
                        <a:rPr lang="sl-SI" sz="700" b="0" i="0" u="none" strike="noStrike">
                          <a:solidFill>
                            <a:srgbClr val="000000"/>
                          </a:solidFill>
                          <a:effectLst/>
                          <a:latin typeface="Arial" panose="020B0604020202020204" pitchFamily="34" charset="0"/>
                        </a:rPr>
                        <a:t>[NL-NL] Diemen-Lelystad 380 Z [OPP] / N-1 Boxmeer-Dodewaard 380 Z</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881,4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649073018"/>
                  </a:ext>
                </a:extLst>
              </a:tr>
              <a:tr h="139247">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Nosovice</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109,27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44%</a:t>
                      </a:r>
                    </a:p>
                  </a:txBody>
                  <a:tcPr marL="0" marR="0" marT="0" marB="0" anchor="b">
                    <a:lnL>
                      <a:noFill/>
                    </a:lnL>
                    <a:lnR>
                      <a:noFill/>
                    </a:lnR>
                    <a:lnT>
                      <a:noFill/>
                    </a:lnT>
                    <a:lnB>
                      <a:noFill/>
                    </a:lnB>
                  </a:tcPr>
                </a:tc>
                <a:extLst>
                  <a:ext uri="{0D108BD9-81ED-4DB2-BD59-A6C34878D82A}">
                    <a16:rowId xmlns:a16="http://schemas.microsoft.com/office/drawing/2014/main" val="512072721"/>
                  </a:ext>
                </a:extLst>
              </a:tr>
              <a:tr h="139247">
                <a:tc>
                  <a:txBody>
                    <a:bodyPr/>
                    <a:lstStyle/>
                    <a:p>
                      <a:pPr algn="l" fontAlgn="b"/>
                      <a:r>
                        <a:rPr lang="en-US" sz="700" b="0" i="0" u="none" strike="noStrike">
                          <a:solidFill>
                            <a:srgbClr val="000000"/>
                          </a:solidFill>
                          <a:effectLst/>
                          <a:latin typeface="Arial" panose="020B0604020202020204" pitchFamily="34" charset="0"/>
                        </a:rPr>
                        <a:t>[BE-BE] Achene - Gramme 380.10 [OPP] / N-1 Avelgem - Avelin 380.80</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157,18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78%</a:t>
                      </a:r>
                    </a:p>
                  </a:txBody>
                  <a:tcPr marL="0" marR="0" marT="0" marB="0" anchor="b">
                    <a:lnL>
                      <a:noFill/>
                    </a:lnL>
                    <a:lnR>
                      <a:noFill/>
                    </a:lnR>
                    <a:lnT>
                      <a:noFill/>
                    </a:lnT>
                    <a:lnB>
                      <a:noFill/>
                    </a:lnB>
                  </a:tcPr>
                </a:tc>
                <a:extLst>
                  <a:ext uri="{0D108BD9-81ED-4DB2-BD59-A6C34878D82A}">
                    <a16:rowId xmlns:a16="http://schemas.microsoft.com/office/drawing/2014/main" val="1167453864"/>
                  </a:ext>
                </a:extLst>
              </a:tr>
              <a:tr h="139247">
                <a:tc>
                  <a:txBody>
                    <a:bodyPr/>
                    <a:lstStyle/>
                    <a:p>
                      <a:pPr algn="l" fontAlgn="b"/>
                      <a:r>
                        <a:rPr lang="sl-SI" sz="7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1167,66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355%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591358683"/>
                  </a:ext>
                </a:extLst>
              </a:tr>
              <a:tr h="139247">
                <a:tc>
                  <a:txBody>
                    <a:bodyPr/>
                    <a:lstStyle/>
                    <a:p>
                      <a:pPr algn="l" fontAlgn="b"/>
                      <a:r>
                        <a:rPr lang="sl-SI" sz="700" b="0" i="0" u="none" strike="noStrike">
                          <a:solidFill>
                            <a:srgbClr val="000000"/>
                          </a:solidFill>
                          <a:effectLst/>
                          <a:latin typeface="Arial" panose="020B0604020202020204" pitchFamily="34" charset="0"/>
                        </a:rPr>
                        <a:t>[AT-CZ] Duernrohr 1 - Slavetice 437 [OPP] [AT] / N-1 Slavetice - Durnrohr 2</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151,91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48%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057291282"/>
                  </a:ext>
                </a:extLst>
              </a:tr>
              <a:tr h="139247">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749,99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tcPr>
                </a:tc>
                <a:extLst>
                  <a:ext uri="{0D108BD9-81ED-4DB2-BD59-A6C34878D82A}">
                    <a16:rowId xmlns:a16="http://schemas.microsoft.com/office/drawing/2014/main" val="1089771835"/>
                  </a:ext>
                </a:extLst>
              </a:tr>
              <a:tr h="139247">
                <a:tc>
                  <a:txBody>
                    <a:bodyPr/>
                    <a:lstStyle/>
                    <a:p>
                      <a:pPr algn="l" fontAlgn="b"/>
                      <a:r>
                        <a:rPr lang="sl-SI" sz="700" b="0" i="0" u="none" strike="noStrike">
                          <a:solidFill>
                            <a:srgbClr val="000000"/>
                          </a:solidFill>
                          <a:effectLst/>
                          <a:latin typeface="Arial" panose="020B0604020202020204" pitchFamily="34" charset="0"/>
                        </a:rPr>
                        <a:t>[RO-RO] TR Rosiori 400/220 1 [DIR] / N-1 Rosiori - Gadalin</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323,72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2512198443"/>
                  </a:ext>
                </a:extLst>
              </a:tr>
              <a:tr h="139247">
                <a:tc>
                  <a:txBody>
                    <a:bodyPr/>
                    <a:lstStyle/>
                    <a:p>
                      <a:pPr algn="l" fontAlgn="b"/>
                      <a:r>
                        <a:rPr lang="sl-SI" sz="700" b="0" i="0" u="none" strike="noStrike">
                          <a:solidFill>
                            <a:srgbClr val="000000"/>
                          </a:solidFill>
                          <a:effectLst/>
                          <a:latin typeface="Arial" panose="020B0604020202020204" pitchFamily="34" charset="0"/>
                        </a:rPr>
                        <a:t>[CZ-SK] Nosovice - Varin [DIR] [SK] / N-1 Sokolnice - Stupava</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267,71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60%</a:t>
                      </a:r>
                    </a:p>
                  </a:txBody>
                  <a:tcPr marL="0" marR="0" marT="0" marB="0" anchor="b">
                    <a:lnL>
                      <a:noFill/>
                    </a:lnL>
                    <a:lnR>
                      <a:noFill/>
                    </a:lnR>
                    <a:lnT>
                      <a:noFill/>
                    </a:lnT>
                    <a:lnB>
                      <a:noFill/>
                    </a:lnB>
                  </a:tcPr>
                </a:tc>
                <a:extLst>
                  <a:ext uri="{0D108BD9-81ED-4DB2-BD59-A6C34878D82A}">
                    <a16:rowId xmlns:a16="http://schemas.microsoft.com/office/drawing/2014/main" val="403899233"/>
                  </a:ext>
                </a:extLst>
              </a:tr>
              <a:tr h="139247">
                <a:tc>
                  <a:txBody>
                    <a:bodyPr/>
                    <a:lstStyle/>
                    <a:p>
                      <a:pPr algn="l" fontAlgn="b"/>
                      <a:r>
                        <a:rPr lang="sl-SI" sz="700" b="0" i="0" u="none" strike="noStrike">
                          <a:solidFill>
                            <a:srgbClr val="000000"/>
                          </a:solidFill>
                          <a:effectLst/>
                          <a:latin typeface="Arial" panose="020B0604020202020204" pitchFamily="34" charset="0"/>
                        </a:rPr>
                        <a:t>[NL-D2] Meeden-Diele  380 Z [OPP] [NL] / N-1 Diele - Meeden WEISS/W</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460,79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40%</a:t>
                      </a:r>
                    </a:p>
                  </a:txBody>
                  <a:tcPr marL="0" marR="0" marT="0" marB="0" anchor="b">
                    <a:lnL>
                      <a:noFill/>
                    </a:lnL>
                    <a:lnR>
                      <a:noFill/>
                    </a:lnR>
                    <a:lnT>
                      <a:noFill/>
                    </a:lnT>
                    <a:lnB>
                      <a:noFill/>
                    </a:lnB>
                  </a:tcPr>
                </a:tc>
                <a:extLst>
                  <a:ext uri="{0D108BD9-81ED-4DB2-BD59-A6C34878D82A}">
                    <a16:rowId xmlns:a16="http://schemas.microsoft.com/office/drawing/2014/main" val="842888517"/>
                  </a:ext>
                </a:extLst>
              </a:tr>
              <a:tr h="139247">
                <a:tc>
                  <a:txBody>
                    <a:bodyPr/>
                    <a:lstStyle/>
                    <a:p>
                      <a:pPr algn="l" fontAlgn="b"/>
                      <a:r>
                        <a:rPr lang="sl-SI" sz="700" b="0" i="0" u="none" strike="noStrike">
                          <a:solidFill>
                            <a:srgbClr val="000000"/>
                          </a:solidFill>
                          <a:effectLst/>
                          <a:latin typeface="Arial" panose="020B0604020202020204" pitchFamily="34" charset="0"/>
                        </a:rPr>
                        <a:t>[NL-NL] Diemen-Lelystad 380 Z [OPP] / N-1 Boxmeer-Dodewaard 380 Z</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1167,66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638936335"/>
                  </a:ext>
                </a:extLst>
              </a:tr>
              <a:tr h="139247">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Nosovice</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126,3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39%</a:t>
                      </a:r>
                    </a:p>
                  </a:txBody>
                  <a:tcPr marL="0" marR="0" marT="0" marB="0" anchor="b">
                    <a:lnL>
                      <a:noFill/>
                    </a:lnL>
                    <a:lnR>
                      <a:noFill/>
                    </a:lnR>
                    <a:lnT>
                      <a:noFill/>
                    </a:lnT>
                    <a:lnB>
                      <a:noFill/>
                    </a:lnB>
                  </a:tcPr>
                </a:tc>
                <a:extLst>
                  <a:ext uri="{0D108BD9-81ED-4DB2-BD59-A6C34878D82A}">
                    <a16:rowId xmlns:a16="http://schemas.microsoft.com/office/drawing/2014/main" val="328059629"/>
                  </a:ext>
                </a:extLst>
              </a:tr>
              <a:tr h="139247">
                <a:tc>
                  <a:txBody>
                    <a:bodyPr/>
                    <a:lstStyle/>
                    <a:p>
                      <a:pPr algn="l" fontAlgn="b"/>
                      <a:r>
                        <a:rPr lang="en-US" sz="700" b="0" i="0" u="none" strike="noStrike">
                          <a:solidFill>
                            <a:srgbClr val="000000"/>
                          </a:solidFill>
                          <a:effectLst/>
                          <a:latin typeface="Arial" panose="020B0604020202020204" pitchFamily="34" charset="0"/>
                        </a:rPr>
                        <a:t>[BE-BE] Achene - Gramme 380.10 [OPP] / N-1 Avelgem - Avelin 380.80</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139,87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92%</a:t>
                      </a:r>
                    </a:p>
                  </a:txBody>
                  <a:tcPr marL="0" marR="0" marT="0" marB="0" anchor="b">
                    <a:lnL>
                      <a:noFill/>
                    </a:lnL>
                    <a:lnR>
                      <a:noFill/>
                    </a:lnR>
                    <a:lnT>
                      <a:noFill/>
                    </a:lnT>
                    <a:lnB>
                      <a:noFill/>
                    </a:lnB>
                  </a:tcPr>
                </a:tc>
                <a:extLst>
                  <a:ext uri="{0D108BD9-81ED-4DB2-BD59-A6C34878D82A}">
                    <a16:rowId xmlns:a16="http://schemas.microsoft.com/office/drawing/2014/main" val="4172026288"/>
                  </a:ext>
                </a:extLst>
              </a:tr>
              <a:tr h="139247">
                <a:tc>
                  <a:txBody>
                    <a:bodyPr/>
                    <a:lstStyle/>
                    <a:p>
                      <a:pPr algn="l" fontAlgn="b"/>
                      <a:r>
                        <a:rPr lang="sl-SI" sz="7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1492,66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427138628"/>
                  </a:ext>
                </a:extLst>
              </a:tr>
              <a:tr h="139247">
                <a:tc>
                  <a:txBody>
                    <a:bodyPr/>
                    <a:lstStyle/>
                    <a:p>
                      <a:pPr algn="l" fontAlgn="b"/>
                      <a:r>
                        <a:rPr lang="sl-SI" sz="700" b="0" i="0" u="none" strike="noStrike">
                          <a:solidFill>
                            <a:srgbClr val="000000"/>
                          </a:solidFill>
                          <a:effectLst/>
                          <a:latin typeface="Arial" panose="020B0604020202020204" pitchFamily="34" charset="0"/>
                        </a:rPr>
                        <a:t>[AT-CZ] Duernrohr 1 - Slavetice 437 [OPP] [AT] / N-1 Slavetice - Durnrohr 2</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166,09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822335226"/>
                  </a:ext>
                </a:extLst>
              </a:tr>
              <a:tr h="139247">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710,84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tcPr>
                </a:tc>
                <a:extLst>
                  <a:ext uri="{0D108BD9-81ED-4DB2-BD59-A6C34878D82A}">
                    <a16:rowId xmlns:a16="http://schemas.microsoft.com/office/drawing/2014/main" val="2346112982"/>
                  </a:ext>
                </a:extLst>
              </a:tr>
              <a:tr h="139247">
                <a:tc>
                  <a:txBody>
                    <a:bodyPr/>
                    <a:lstStyle/>
                    <a:p>
                      <a:pPr algn="l" fontAlgn="b"/>
                      <a:r>
                        <a:rPr lang="sl-SI" sz="700" b="0" i="0" u="none" strike="noStrike">
                          <a:solidFill>
                            <a:srgbClr val="000000"/>
                          </a:solidFill>
                          <a:effectLst/>
                          <a:latin typeface="Arial" panose="020B0604020202020204" pitchFamily="34" charset="0"/>
                        </a:rPr>
                        <a:t>[RO-RO] TR Rosiori 400/220 1 [DIR] / N-1 Rosiori - Gadalin</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179,88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1985388675"/>
                  </a:ext>
                </a:extLst>
              </a:tr>
              <a:tr h="139247">
                <a:tc>
                  <a:txBody>
                    <a:bodyPr/>
                    <a:lstStyle/>
                    <a:p>
                      <a:pPr algn="l" fontAlgn="b"/>
                      <a:r>
                        <a:rPr lang="sl-SI" sz="700" b="0" i="0" u="none" strike="noStrike">
                          <a:solidFill>
                            <a:srgbClr val="000000"/>
                          </a:solidFill>
                          <a:effectLst/>
                          <a:latin typeface="Arial" panose="020B0604020202020204" pitchFamily="34" charset="0"/>
                        </a:rPr>
                        <a:t>[CZ-SK] Nosovice - Varin [DIR] [SK] / N-1 Sokolnice - Stupava</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253,12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59%</a:t>
                      </a:r>
                    </a:p>
                  </a:txBody>
                  <a:tcPr marL="0" marR="0" marT="0" marB="0" anchor="b">
                    <a:lnL>
                      <a:noFill/>
                    </a:lnL>
                    <a:lnR>
                      <a:noFill/>
                    </a:lnR>
                    <a:lnT>
                      <a:noFill/>
                    </a:lnT>
                    <a:lnB>
                      <a:noFill/>
                    </a:lnB>
                  </a:tcPr>
                </a:tc>
                <a:extLst>
                  <a:ext uri="{0D108BD9-81ED-4DB2-BD59-A6C34878D82A}">
                    <a16:rowId xmlns:a16="http://schemas.microsoft.com/office/drawing/2014/main" val="3474791144"/>
                  </a:ext>
                </a:extLst>
              </a:tr>
              <a:tr h="139247">
                <a:tc>
                  <a:txBody>
                    <a:bodyPr/>
                    <a:lstStyle/>
                    <a:p>
                      <a:pPr algn="l" fontAlgn="b"/>
                      <a:r>
                        <a:rPr lang="sl-SI" sz="700" b="0" i="0" u="none" strike="noStrike">
                          <a:solidFill>
                            <a:srgbClr val="000000"/>
                          </a:solidFill>
                          <a:effectLst/>
                          <a:latin typeface="Arial" panose="020B0604020202020204" pitchFamily="34" charset="0"/>
                        </a:rPr>
                        <a:t>[NL-NL] Diemen-Lelystad 380 Z [OPP] / N-1 Zwolle-Hengelo 380 W</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1492,66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534698633"/>
                  </a:ext>
                </a:extLst>
              </a:tr>
              <a:tr h="139247">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Nosovice</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129,04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39%</a:t>
                      </a:r>
                    </a:p>
                  </a:txBody>
                  <a:tcPr marL="0" marR="0" marT="0" marB="0" anchor="b">
                    <a:lnL>
                      <a:noFill/>
                    </a:lnL>
                    <a:lnR>
                      <a:noFill/>
                    </a:lnR>
                    <a:lnT>
                      <a:noFill/>
                    </a:lnT>
                    <a:lnB>
                      <a:noFill/>
                    </a:lnB>
                  </a:tcPr>
                </a:tc>
                <a:extLst>
                  <a:ext uri="{0D108BD9-81ED-4DB2-BD59-A6C34878D82A}">
                    <a16:rowId xmlns:a16="http://schemas.microsoft.com/office/drawing/2014/main" val="3856900080"/>
                  </a:ext>
                </a:extLst>
              </a:tr>
              <a:tr h="139247">
                <a:tc>
                  <a:txBody>
                    <a:bodyPr/>
                    <a:lstStyle/>
                    <a:p>
                      <a:pPr algn="l" fontAlgn="b"/>
                      <a:r>
                        <a:rPr lang="en-US" sz="700" b="0" i="0" u="none" strike="noStrike">
                          <a:solidFill>
                            <a:srgbClr val="000000"/>
                          </a:solidFill>
                          <a:effectLst/>
                          <a:latin typeface="Arial" panose="020B0604020202020204" pitchFamily="34" charset="0"/>
                        </a:rPr>
                        <a:t>[BE-BE] Achene - Gramme 380.10 [OPP] / N-1 Avelgem - Avelin 380.80</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146</a:t>
                      </a:r>
                    </a:p>
                  </a:txBody>
                  <a:tcPr marL="0" marR="0" marT="0" marB="0" anchor="b">
                    <a:lnL>
                      <a:noFill/>
                    </a:lnL>
                    <a:lnR>
                      <a:noFill/>
                    </a:lnR>
                    <a:lnT>
                      <a:noFill/>
                    </a:lnT>
                    <a:lnB>
                      <a:noFill/>
                    </a:lnB>
                  </a:tcPr>
                </a:tc>
                <a:tc>
                  <a:txBody>
                    <a:bodyPr/>
                    <a:lstStyle/>
                    <a:p>
                      <a:pPr algn="r" fontAlgn="b"/>
                      <a:r>
                        <a:rPr lang="sl-SI" sz="700" b="0" i="0" u="none" strike="noStrike" dirty="0">
                          <a:solidFill>
                            <a:srgbClr val="000000"/>
                          </a:solidFill>
                          <a:effectLst/>
                          <a:latin typeface="Arial" panose="020B0604020202020204" pitchFamily="34" charset="0"/>
                        </a:rPr>
                        <a:t>95%</a:t>
                      </a:r>
                    </a:p>
                  </a:txBody>
                  <a:tcPr marL="0" marR="0" marT="0" marB="0" anchor="b">
                    <a:lnL>
                      <a:noFill/>
                    </a:lnL>
                    <a:lnR>
                      <a:noFill/>
                    </a:lnR>
                    <a:lnT>
                      <a:noFill/>
                    </a:lnT>
                    <a:lnB>
                      <a:noFill/>
                    </a:lnB>
                  </a:tcPr>
                </a:tc>
                <a:extLst>
                  <a:ext uri="{0D108BD9-81ED-4DB2-BD59-A6C34878D82A}">
                    <a16:rowId xmlns:a16="http://schemas.microsoft.com/office/drawing/2014/main" val="1719510058"/>
                  </a:ext>
                </a:extLst>
              </a:tr>
            </a:tbl>
          </a:graphicData>
        </a:graphic>
      </p:graphicFrame>
    </p:spTree>
    <p:extLst>
      <p:ext uri="{BB962C8B-B14F-4D97-AF65-F5344CB8AC3E}">
        <p14:creationId xmlns:p14="http://schemas.microsoft.com/office/powerpoint/2010/main" val="243304902"/>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a:t>
            </a:r>
            <a:r>
              <a:rPr lang="en-US" altLang="hu-HU" sz="1400" dirty="0">
                <a:solidFill>
                  <a:srgbClr val="008000"/>
                </a:solidFill>
              </a:rPr>
              <a:t>1015 (part </a:t>
            </a:r>
            <a:r>
              <a:rPr lang="sl-SI" altLang="hu-HU" sz="1400" dirty="0">
                <a:solidFill>
                  <a:srgbClr val="008000"/>
                </a:solidFill>
              </a:rPr>
              <a:t>I</a:t>
            </a:r>
            <a:r>
              <a:rPr lang="en-US" altLang="hu-HU" sz="1400" dirty="0">
                <a:solidFill>
                  <a:srgbClr val="008000"/>
                </a:solidFill>
              </a:rPr>
              <a:t>II)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6503964D-9B6E-4219-98E5-D465B44A3319}"/>
              </a:ext>
            </a:extLst>
          </p:cNvPr>
          <p:cNvGraphicFramePr>
            <a:graphicFrameLocks noGrp="1"/>
          </p:cNvGraphicFramePr>
          <p:nvPr>
            <p:extLst>
              <p:ext uri="{D42A27DB-BD31-4B8C-83A1-F6EECF244321}">
                <p14:modId xmlns:p14="http://schemas.microsoft.com/office/powerpoint/2010/main" val="2189989621"/>
              </p:ext>
            </p:extLst>
          </p:nvPr>
        </p:nvGraphicFramePr>
        <p:xfrm>
          <a:off x="1296063" y="1079508"/>
          <a:ext cx="6208265" cy="5651505"/>
        </p:xfrm>
        <a:graphic>
          <a:graphicData uri="http://schemas.openxmlformats.org/drawingml/2006/table">
            <a:tbl>
              <a:tblPr/>
              <a:tblGrid>
                <a:gridCol w="4821491">
                  <a:extLst>
                    <a:ext uri="{9D8B030D-6E8A-4147-A177-3AD203B41FA5}">
                      <a16:colId xmlns:a16="http://schemas.microsoft.com/office/drawing/2014/main" val="1877385770"/>
                    </a:ext>
                  </a:extLst>
                </a:gridCol>
                <a:gridCol w="1023969">
                  <a:extLst>
                    <a:ext uri="{9D8B030D-6E8A-4147-A177-3AD203B41FA5}">
                      <a16:colId xmlns:a16="http://schemas.microsoft.com/office/drawing/2014/main" val="1709696954"/>
                    </a:ext>
                  </a:extLst>
                </a:gridCol>
                <a:gridCol w="362805">
                  <a:extLst>
                    <a:ext uri="{9D8B030D-6E8A-4147-A177-3AD203B41FA5}">
                      <a16:colId xmlns:a16="http://schemas.microsoft.com/office/drawing/2014/main" val="2207618890"/>
                    </a:ext>
                  </a:extLst>
                </a:gridCol>
              </a:tblGrid>
              <a:tr h="125589">
                <a:tc>
                  <a:txBody>
                    <a:bodyPr/>
                    <a:lstStyle/>
                    <a:p>
                      <a:pPr algn="l" fontAlgn="b"/>
                      <a:r>
                        <a:rPr lang="sl-SI" sz="6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989,89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403%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445207674"/>
                  </a:ext>
                </a:extLst>
              </a:tr>
              <a:tr h="125589">
                <a:tc>
                  <a:txBody>
                    <a:bodyPr/>
                    <a:lstStyle/>
                    <a:p>
                      <a:pPr algn="l" fontAlgn="b"/>
                      <a:r>
                        <a:rPr lang="sl-SI" sz="600" b="0" i="0" u="none" strike="noStrike">
                          <a:solidFill>
                            <a:srgbClr val="000000"/>
                          </a:solidFill>
                          <a:effectLst/>
                          <a:latin typeface="Arial" panose="020B0604020202020204" pitchFamily="34" charset="0"/>
                        </a:rPr>
                        <a:t>[AT-CZ] Duernrohr 1 - Slavetice 437 [OPP] [AT] / N-1 Slavetice - Durnrohr 2</a:t>
                      </a:r>
                    </a:p>
                  </a:txBody>
                  <a:tcPr marL="6825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31,28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49%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936322977"/>
                  </a:ext>
                </a:extLst>
              </a:tr>
              <a:tr h="125589">
                <a:tc>
                  <a:txBody>
                    <a:bodyPr/>
                    <a:lstStyle/>
                    <a:p>
                      <a:pPr algn="l" fontAlgn="b"/>
                      <a:r>
                        <a:rPr lang="sl-SI" sz="600" b="0" i="0" u="none" strike="noStrike">
                          <a:solidFill>
                            <a:srgbClr val="000000"/>
                          </a:solidFill>
                          <a:effectLst/>
                          <a:latin typeface="Arial" panose="020B0604020202020204" pitchFamily="34" charset="0"/>
                        </a:rPr>
                        <a:t>[AT-D2] St. Peter 2 - Pleinting 258 [OPP] [AT] / N-1 Pleinting - Pirach 257</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989,89</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2063258980"/>
                  </a:ext>
                </a:extLst>
              </a:tr>
              <a:tr h="125589">
                <a:tc>
                  <a:txBody>
                    <a:bodyPr/>
                    <a:lstStyle/>
                    <a:p>
                      <a:pPr algn="l" fontAlgn="b"/>
                      <a:r>
                        <a:rPr lang="sl-SI" sz="600" b="0" i="0" u="none" strike="noStrike">
                          <a:solidFill>
                            <a:srgbClr val="000000"/>
                          </a:solidFill>
                          <a:effectLst/>
                          <a:latin typeface="Arial" panose="020B0604020202020204" pitchFamily="34" charset="0"/>
                        </a:rPr>
                        <a:t>[RO-RO] TR Rosiori 400/220 1 [DIR] / N-1 Rosiori - Gadalin</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479,95</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2469156173"/>
                  </a:ext>
                </a:extLst>
              </a:tr>
              <a:tr h="125589">
                <a:tc>
                  <a:txBody>
                    <a:bodyPr/>
                    <a:lstStyle/>
                    <a:p>
                      <a:pPr algn="l" fontAlgn="b"/>
                      <a:r>
                        <a:rPr lang="sl-SI" sz="600" b="0" i="0" u="none" strike="noStrike">
                          <a:solidFill>
                            <a:srgbClr val="000000"/>
                          </a:solidFill>
                          <a:effectLst/>
                          <a:latin typeface="Arial" panose="020B0604020202020204" pitchFamily="34" charset="0"/>
                        </a:rPr>
                        <a:t>[SI-AT] 220 kV Podlog - Obersielach [OPP] [SI] / N-1 Maribor-Kainachtal 1</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44,97</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3397814351"/>
                  </a:ext>
                </a:extLst>
              </a:tr>
              <a:tr h="125589">
                <a:tc>
                  <a:txBody>
                    <a:bodyPr/>
                    <a:lstStyle/>
                    <a:p>
                      <a:pPr algn="l" fontAlgn="b"/>
                      <a:r>
                        <a:rPr lang="sl-SI" sz="600" b="0" i="0" u="none" strike="noStrike">
                          <a:solidFill>
                            <a:srgbClr val="000000"/>
                          </a:solidFill>
                          <a:effectLst/>
                          <a:latin typeface="Arial" panose="020B0604020202020204" pitchFamily="34" charset="0"/>
                        </a:rPr>
                        <a:t>[CZ-SK] Nosovice - Varin [DIR] [SK] / N-1 Sokolnice - Stupava</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58,9</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60%</a:t>
                      </a:r>
                    </a:p>
                  </a:txBody>
                  <a:tcPr marL="0" marR="0" marT="0" marB="0" anchor="b">
                    <a:lnL>
                      <a:noFill/>
                    </a:lnL>
                    <a:lnR>
                      <a:noFill/>
                    </a:lnR>
                    <a:lnT>
                      <a:noFill/>
                    </a:lnT>
                    <a:lnB>
                      <a:noFill/>
                    </a:lnB>
                  </a:tcPr>
                </a:tc>
                <a:extLst>
                  <a:ext uri="{0D108BD9-81ED-4DB2-BD59-A6C34878D82A}">
                    <a16:rowId xmlns:a16="http://schemas.microsoft.com/office/drawing/2014/main" val="616090266"/>
                  </a:ext>
                </a:extLst>
              </a:tr>
              <a:tr h="125589">
                <a:tc>
                  <a:txBody>
                    <a:bodyPr/>
                    <a:lstStyle/>
                    <a:p>
                      <a:pPr algn="l" fontAlgn="b"/>
                      <a:r>
                        <a:rPr lang="sl-SI" sz="600" b="0" i="0" u="none" strike="noStrike">
                          <a:solidFill>
                            <a:srgbClr val="000000"/>
                          </a:solidFill>
                          <a:effectLst/>
                          <a:latin typeface="Arial" panose="020B0604020202020204" pitchFamily="34" charset="0"/>
                        </a:rPr>
                        <a:t>[NL-NL] Diemen-Lelystad 380 Z [OPP] / N-1 Boxmeer-Dodewaard 380 Z</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957,75</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327149579"/>
                  </a:ext>
                </a:extLst>
              </a:tr>
              <a:tr h="125589">
                <a:tc>
                  <a:txBody>
                    <a:bodyPr/>
                    <a:lstStyle/>
                    <a:p>
                      <a:pPr algn="l" fontAlgn="b"/>
                      <a:r>
                        <a:rPr lang="sl-SI" sz="600" b="0" i="0" u="none" strike="noStrike">
                          <a:solidFill>
                            <a:srgbClr val="000000"/>
                          </a:solidFill>
                          <a:effectLst/>
                          <a:latin typeface="Arial" panose="020B0604020202020204" pitchFamily="34" charset="0"/>
                        </a:rPr>
                        <a:t>[CZ-PL] Wielopole - Nosovice [DIR] [PL] / N-1 Albrechtice - Nosovice</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191,51</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42%</a:t>
                      </a:r>
                    </a:p>
                  </a:txBody>
                  <a:tcPr marL="0" marR="0" marT="0" marB="0" anchor="b">
                    <a:lnL>
                      <a:noFill/>
                    </a:lnL>
                    <a:lnR>
                      <a:noFill/>
                    </a:lnR>
                    <a:lnT>
                      <a:noFill/>
                    </a:lnT>
                    <a:lnB>
                      <a:noFill/>
                    </a:lnB>
                  </a:tcPr>
                </a:tc>
                <a:extLst>
                  <a:ext uri="{0D108BD9-81ED-4DB2-BD59-A6C34878D82A}">
                    <a16:rowId xmlns:a16="http://schemas.microsoft.com/office/drawing/2014/main" val="3403493251"/>
                  </a:ext>
                </a:extLst>
              </a:tr>
              <a:tr h="125589">
                <a:tc>
                  <a:txBody>
                    <a:bodyPr/>
                    <a:lstStyle/>
                    <a:p>
                      <a:pPr algn="l" fontAlgn="b"/>
                      <a:r>
                        <a:rPr lang="en-US" sz="600" b="0" i="0" u="none" strike="noStrike">
                          <a:solidFill>
                            <a:srgbClr val="000000"/>
                          </a:solidFill>
                          <a:effectLst/>
                          <a:latin typeface="Arial" panose="020B0604020202020204" pitchFamily="34" charset="0"/>
                        </a:rPr>
                        <a:t>[BE-BE] Achene - Gramme 380.10 [OPP] / N-1 Avelgem - Avelin 380.80</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210,34</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101%</a:t>
                      </a:r>
                    </a:p>
                  </a:txBody>
                  <a:tcPr marL="0" marR="0" marT="0" marB="0" anchor="b">
                    <a:lnL>
                      <a:noFill/>
                    </a:lnL>
                    <a:lnR>
                      <a:noFill/>
                    </a:lnR>
                    <a:lnT>
                      <a:noFill/>
                    </a:lnT>
                    <a:lnB>
                      <a:noFill/>
                    </a:lnB>
                  </a:tcPr>
                </a:tc>
                <a:extLst>
                  <a:ext uri="{0D108BD9-81ED-4DB2-BD59-A6C34878D82A}">
                    <a16:rowId xmlns:a16="http://schemas.microsoft.com/office/drawing/2014/main" val="1815123183"/>
                  </a:ext>
                </a:extLst>
              </a:tr>
              <a:tr h="125589">
                <a:tc>
                  <a:txBody>
                    <a:bodyPr/>
                    <a:lstStyle/>
                    <a:p>
                      <a:pPr algn="l" fontAlgn="b"/>
                      <a:r>
                        <a:rPr lang="sl-SI" sz="600" b="0" i="0" u="none" strike="noStrike">
                          <a:solidFill>
                            <a:srgbClr val="000000"/>
                          </a:solidFill>
                          <a:effectLst/>
                          <a:latin typeface="Arial" panose="020B0604020202020204" pitchFamily="34" charset="0"/>
                        </a:rPr>
                        <a:t>[BE-BE] PST Zandvliet 1 [DIR] / N-1 PST Zandvliet 2</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194,68</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61%</a:t>
                      </a:r>
                    </a:p>
                  </a:txBody>
                  <a:tcPr marL="0" marR="0" marT="0" marB="0" anchor="b">
                    <a:lnL>
                      <a:noFill/>
                    </a:lnL>
                    <a:lnR>
                      <a:noFill/>
                    </a:lnR>
                    <a:lnT>
                      <a:noFill/>
                    </a:lnT>
                    <a:lnB>
                      <a:noFill/>
                    </a:lnB>
                  </a:tcPr>
                </a:tc>
                <a:extLst>
                  <a:ext uri="{0D108BD9-81ED-4DB2-BD59-A6C34878D82A}">
                    <a16:rowId xmlns:a16="http://schemas.microsoft.com/office/drawing/2014/main" val="2833513629"/>
                  </a:ext>
                </a:extLst>
              </a:tr>
              <a:tr h="125589">
                <a:tc>
                  <a:txBody>
                    <a:bodyPr/>
                    <a:lstStyle/>
                    <a:p>
                      <a:pPr algn="l" fontAlgn="b"/>
                      <a:r>
                        <a:rPr lang="sl-SI" sz="6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1084,6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329%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969845271"/>
                  </a:ext>
                </a:extLst>
              </a:tr>
              <a:tr h="125589">
                <a:tc>
                  <a:txBody>
                    <a:bodyPr/>
                    <a:lstStyle/>
                    <a:p>
                      <a:pPr algn="l" fontAlgn="b"/>
                      <a:r>
                        <a:rPr lang="sl-SI" sz="600" b="0" i="0" u="none" strike="noStrike">
                          <a:solidFill>
                            <a:srgbClr val="000000"/>
                          </a:solidFill>
                          <a:effectLst/>
                          <a:latin typeface="Arial" panose="020B0604020202020204" pitchFamily="34" charset="0"/>
                        </a:rPr>
                        <a:t>[AT-CZ] Duernrohr 1 - Slavetice 437 [OPP] [AT] / N-1 Slavetice - Durnrohr 2</a:t>
                      </a:r>
                    </a:p>
                  </a:txBody>
                  <a:tcPr marL="6825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56,52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52%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120520740"/>
                  </a:ext>
                </a:extLst>
              </a:tr>
              <a:tr h="125589">
                <a:tc>
                  <a:txBody>
                    <a:bodyPr/>
                    <a:lstStyle/>
                    <a:p>
                      <a:pPr algn="l" fontAlgn="b"/>
                      <a:r>
                        <a:rPr lang="sl-SI" sz="600" b="0" i="0" u="none" strike="noStrike">
                          <a:solidFill>
                            <a:srgbClr val="000000"/>
                          </a:solidFill>
                          <a:effectLst/>
                          <a:latin typeface="Arial" panose="020B0604020202020204" pitchFamily="34" charset="0"/>
                        </a:rPr>
                        <a:t>[AT-D2] St. Peter 2 - Pleinting 258 [OPP] [AT] / N-1 Pleinting - Pirach 257</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1084,6</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41%</a:t>
                      </a:r>
                    </a:p>
                  </a:txBody>
                  <a:tcPr marL="0" marR="0" marT="0" marB="0" anchor="b">
                    <a:lnL>
                      <a:noFill/>
                    </a:lnL>
                    <a:lnR>
                      <a:noFill/>
                    </a:lnR>
                    <a:lnT>
                      <a:noFill/>
                    </a:lnT>
                    <a:lnB>
                      <a:noFill/>
                    </a:lnB>
                  </a:tcPr>
                </a:tc>
                <a:extLst>
                  <a:ext uri="{0D108BD9-81ED-4DB2-BD59-A6C34878D82A}">
                    <a16:rowId xmlns:a16="http://schemas.microsoft.com/office/drawing/2014/main" val="1116259890"/>
                  </a:ext>
                </a:extLst>
              </a:tr>
              <a:tr h="125589">
                <a:tc>
                  <a:txBody>
                    <a:bodyPr/>
                    <a:lstStyle/>
                    <a:p>
                      <a:pPr algn="l" fontAlgn="b"/>
                      <a:r>
                        <a:rPr lang="sl-SI" sz="600" b="0" i="0" u="none" strike="noStrike">
                          <a:solidFill>
                            <a:srgbClr val="000000"/>
                          </a:solidFill>
                          <a:effectLst/>
                          <a:latin typeface="Arial" panose="020B0604020202020204" pitchFamily="34" charset="0"/>
                        </a:rPr>
                        <a:t>[RO-RO] TR Rosiori 400/220 1 [DIR] / N-1 Rosiori - Gadalin</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99,85</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4247406471"/>
                  </a:ext>
                </a:extLst>
              </a:tr>
              <a:tr h="125589">
                <a:tc>
                  <a:txBody>
                    <a:bodyPr/>
                    <a:lstStyle/>
                    <a:p>
                      <a:pPr algn="l" fontAlgn="b"/>
                      <a:r>
                        <a:rPr lang="sl-SI" sz="600" b="0" i="0" u="none" strike="noStrike">
                          <a:solidFill>
                            <a:srgbClr val="000000"/>
                          </a:solidFill>
                          <a:effectLst/>
                          <a:latin typeface="Arial" panose="020B0604020202020204" pitchFamily="34" charset="0"/>
                        </a:rPr>
                        <a:t>[NL-NL] Diemen-Lelystad 380 Z [OPP] / N-1 Zwolle-Hengelo 380 W</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989,07</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4266897550"/>
                  </a:ext>
                </a:extLst>
              </a:tr>
              <a:tr h="125589">
                <a:tc>
                  <a:txBody>
                    <a:bodyPr/>
                    <a:lstStyle/>
                    <a:p>
                      <a:pPr algn="l" fontAlgn="b"/>
                      <a:r>
                        <a:rPr lang="sl-SI" sz="600" b="0" i="0" u="none" strike="noStrike">
                          <a:solidFill>
                            <a:srgbClr val="000000"/>
                          </a:solidFill>
                          <a:effectLst/>
                          <a:latin typeface="Arial" panose="020B0604020202020204" pitchFamily="34" charset="0"/>
                        </a:rPr>
                        <a:t>[CZ-PL] Wielopole - Nosovice [DIR] [PL] / N-1 Albrechtice - Nosovice</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205,96</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44%</a:t>
                      </a:r>
                    </a:p>
                  </a:txBody>
                  <a:tcPr marL="0" marR="0" marT="0" marB="0" anchor="b">
                    <a:lnL>
                      <a:noFill/>
                    </a:lnL>
                    <a:lnR>
                      <a:noFill/>
                    </a:lnR>
                    <a:lnT>
                      <a:noFill/>
                    </a:lnT>
                    <a:lnB>
                      <a:noFill/>
                    </a:lnB>
                  </a:tcPr>
                </a:tc>
                <a:extLst>
                  <a:ext uri="{0D108BD9-81ED-4DB2-BD59-A6C34878D82A}">
                    <a16:rowId xmlns:a16="http://schemas.microsoft.com/office/drawing/2014/main" val="3161493239"/>
                  </a:ext>
                </a:extLst>
              </a:tr>
              <a:tr h="125589">
                <a:tc>
                  <a:txBody>
                    <a:bodyPr/>
                    <a:lstStyle/>
                    <a:p>
                      <a:pPr algn="l" fontAlgn="b"/>
                      <a:r>
                        <a:rPr lang="en-US" sz="600" b="0" i="0" u="none" strike="noStrike">
                          <a:solidFill>
                            <a:srgbClr val="000000"/>
                          </a:solidFill>
                          <a:effectLst/>
                          <a:latin typeface="Arial" panose="020B0604020202020204" pitchFamily="34" charset="0"/>
                        </a:rPr>
                        <a:t>[BE-BE] Achene - Gramme 380.10 [OPP] / N-1 Avelgem - Avelin 380.80</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149,54</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96%</a:t>
                      </a:r>
                    </a:p>
                  </a:txBody>
                  <a:tcPr marL="0" marR="0" marT="0" marB="0" anchor="b">
                    <a:lnL>
                      <a:noFill/>
                    </a:lnL>
                    <a:lnR>
                      <a:noFill/>
                    </a:lnR>
                    <a:lnT>
                      <a:noFill/>
                    </a:lnT>
                    <a:lnB>
                      <a:noFill/>
                    </a:lnB>
                  </a:tcPr>
                </a:tc>
                <a:extLst>
                  <a:ext uri="{0D108BD9-81ED-4DB2-BD59-A6C34878D82A}">
                    <a16:rowId xmlns:a16="http://schemas.microsoft.com/office/drawing/2014/main" val="2149420498"/>
                  </a:ext>
                </a:extLst>
              </a:tr>
              <a:tr h="125589">
                <a:tc>
                  <a:txBody>
                    <a:bodyPr/>
                    <a:lstStyle/>
                    <a:p>
                      <a:pPr algn="l" fontAlgn="b"/>
                      <a:r>
                        <a:rPr lang="sl-SI" sz="600" b="0" i="0" u="none" strike="noStrike">
                          <a:solidFill>
                            <a:srgbClr val="000000"/>
                          </a:solidFill>
                          <a:effectLst/>
                          <a:latin typeface="Arial" panose="020B0604020202020204" pitchFamily="34" charset="0"/>
                        </a:rPr>
                        <a:t>[BE-BE] PST Zandvliet 1 [DIR] / N-1 PST Zandvliet 2</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296,07</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3533975310"/>
                  </a:ext>
                </a:extLst>
              </a:tr>
              <a:tr h="125589">
                <a:tc>
                  <a:txBody>
                    <a:bodyPr/>
                    <a:lstStyle/>
                    <a:p>
                      <a:pPr algn="l" fontAlgn="b"/>
                      <a:r>
                        <a:rPr lang="sl-SI" sz="6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944,52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309%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166551516"/>
                  </a:ext>
                </a:extLst>
              </a:tr>
              <a:tr h="125589">
                <a:tc>
                  <a:txBody>
                    <a:bodyPr/>
                    <a:lstStyle/>
                    <a:p>
                      <a:pPr algn="l" fontAlgn="b"/>
                      <a:r>
                        <a:rPr lang="sl-SI" sz="600" b="0" i="0" u="none" strike="noStrike">
                          <a:solidFill>
                            <a:srgbClr val="000000"/>
                          </a:solidFill>
                          <a:effectLst/>
                          <a:latin typeface="Arial" panose="020B0604020202020204" pitchFamily="34" charset="0"/>
                        </a:rPr>
                        <a:t>[AT-CZ] Duernrohr 1 - Slavetice 437 [OPP] [AT] / N-1 Slavetice - Durnrohr 2</a:t>
                      </a:r>
                    </a:p>
                  </a:txBody>
                  <a:tcPr marL="6825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40,68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52%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63653781"/>
                  </a:ext>
                </a:extLst>
              </a:tr>
              <a:tr h="125589">
                <a:tc>
                  <a:txBody>
                    <a:bodyPr/>
                    <a:lstStyle/>
                    <a:p>
                      <a:pPr algn="l" fontAlgn="b"/>
                      <a:r>
                        <a:rPr lang="sl-SI" sz="600" b="0" i="0" u="none" strike="noStrike">
                          <a:solidFill>
                            <a:srgbClr val="000000"/>
                          </a:solidFill>
                          <a:effectLst/>
                          <a:latin typeface="Arial" panose="020B0604020202020204" pitchFamily="34" charset="0"/>
                        </a:rPr>
                        <a:t>[AT-D2] St. Peter 2 - Pleinting 258 [OPP] [AT] / N-1 Pleinting - Pirach 257</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944,52</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42%</a:t>
                      </a:r>
                    </a:p>
                  </a:txBody>
                  <a:tcPr marL="0" marR="0" marT="0" marB="0" anchor="b">
                    <a:lnL>
                      <a:noFill/>
                    </a:lnL>
                    <a:lnR>
                      <a:noFill/>
                    </a:lnR>
                    <a:lnT>
                      <a:noFill/>
                    </a:lnT>
                    <a:lnB>
                      <a:noFill/>
                    </a:lnB>
                  </a:tcPr>
                </a:tc>
                <a:extLst>
                  <a:ext uri="{0D108BD9-81ED-4DB2-BD59-A6C34878D82A}">
                    <a16:rowId xmlns:a16="http://schemas.microsoft.com/office/drawing/2014/main" val="946961109"/>
                  </a:ext>
                </a:extLst>
              </a:tr>
              <a:tr h="125589">
                <a:tc>
                  <a:txBody>
                    <a:bodyPr/>
                    <a:lstStyle/>
                    <a:p>
                      <a:pPr algn="l" fontAlgn="b"/>
                      <a:r>
                        <a:rPr lang="sl-SI" sz="600" b="0" i="0" u="none" strike="noStrike">
                          <a:solidFill>
                            <a:srgbClr val="000000"/>
                          </a:solidFill>
                          <a:effectLst/>
                          <a:latin typeface="Arial" panose="020B0604020202020204" pitchFamily="34" charset="0"/>
                        </a:rPr>
                        <a:t>[CZ-SK] Nosovice - Varin [DIR] [SK] / N-1 Sokolnice - Stupava</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89,05</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58%</a:t>
                      </a:r>
                    </a:p>
                  </a:txBody>
                  <a:tcPr marL="0" marR="0" marT="0" marB="0" anchor="b">
                    <a:lnL>
                      <a:noFill/>
                    </a:lnL>
                    <a:lnR>
                      <a:noFill/>
                    </a:lnR>
                    <a:lnT>
                      <a:noFill/>
                    </a:lnT>
                    <a:lnB>
                      <a:noFill/>
                    </a:lnB>
                  </a:tcPr>
                </a:tc>
                <a:extLst>
                  <a:ext uri="{0D108BD9-81ED-4DB2-BD59-A6C34878D82A}">
                    <a16:rowId xmlns:a16="http://schemas.microsoft.com/office/drawing/2014/main" val="4184619366"/>
                  </a:ext>
                </a:extLst>
              </a:tr>
              <a:tr h="125589">
                <a:tc>
                  <a:txBody>
                    <a:bodyPr/>
                    <a:lstStyle/>
                    <a:p>
                      <a:pPr algn="l" fontAlgn="b"/>
                      <a:r>
                        <a:rPr lang="sl-SI" sz="600" b="0" i="0" u="none" strike="noStrike">
                          <a:solidFill>
                            <a:srgbClr val="000000"/>
                          </a:solidFill>
                          <a:effectLst/>
                          <a:latin typeface="Arial" panose="020B0604020202020204" pitchFamily="34" charset="0"/>
                        </a:rPr>
                        <a:t>[NL-NL] Diemen-Lelystad 380 Z [OPP] / N-1 Zwolle-Hengelo 380 W</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428,33</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671882524"/>
                  </a:ext>
                </a:extLst>
              </a:tr>
              <a:tr h="125589">
                <a:tc>
                  <a:txBody>
                    <a:bodyPr/>
                    <a:lstStyle/>
                    <a:p>
                      <a:pPr algn="l" fontAlgn="b"/>
                      <a:r>
                        <a:rPr lang="sl-SI" sz="600" b="0" i="0" u="none" strike="noStrike">
                          <a:solidFill>
                            <a:srgbClr val="000000"/>
                          </a:solidFill>
                          <a:effectLst/>
                          <a:latin typeface="Arial" panose="020B0604020202020204" pitchFamily="34" charset="0"/>
                        </a:rPr>
                        <a:t>[CZ-PL] Wielopole - Nosovice [DIR] [PL] / N-1 Albrechtice - Nosovice</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200,92</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42%</a:t>
                      </a:r>
                    </a:p>
                  </a:txBody>
                  <a:tcPr marL="0" marR="0" marT="0" marB="0" anchor="b">
                    <a:lnL>
                      <a:noFill/>
                    </a:lnL>
                    <a:lnR>
                      <a:noFill/>
                    </a:lnR>
                    <a:lnT>
                      <a:noFill/>
                    </a:lnT>
                    <a:lnB>
                      <a:noFill/>
                    </a:lnB>
                  </a:tcPr>
                </a:tc>
                <a:extLst>
                  <a:ext uri="{0D108BD9-81ED-4DB2-BD59-A6C34878D82A}">
                    <a16:rowId xmlns:a16="http://schemas.microsoft.com/office/drawing/2014/main" val="3980699046"/>
                  </a:ext>
                </a:extLst>
              </a:tr>
              <a:tr h="125589">
                <a:tc>
                  <a:txBody>
                    <a:bodyPr/>
                    <a:lstStyle/>
                    <a:p>
                      <a:pPr algn="l" fontAlgn="b"/>
                      <a:r>
                        <a:rPr lang="sl-SI" sz="600" b="0" i="0" u="none" strike="noStrike">
                          <a:solidFill>
                            <a:srgbClr val="000000"/>
                          </a:solidFill>
                          <a:effectLst/>
                          <a:latin typeface="Arial" panose="020B0604020202020204" pitchFamily="34" charset="0"/>
                        </a:rPr>
                        <a:t>[BE-BE] PST Zandvliet 1 [DIR] / N-1 PST Zandvliet 2</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272,82</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61%</a:t>
                      </a:r>
                    </a:p>
                  </a:txBody>
                  <a:tcPr marL="0" marR="0" marT="0" marB="0" anchor="b">
                    <a:lnL>
                      <a:noFill/>
                    </a:lnL>
                    <a:lnR>
                      <a:noFill/>
                    </a:lnR>
                    <a:lnT>
                      <a:noFill/>
                    </a:lnT>
                    <a:lnB>
                      <a:noFill/>
                    </a:lnB>
                  </a:tcPr>
                </a:tc>
                <a:extLst>
                  <a:ext uri="{0D108BD9-81ED-4DB2-BD59-A6C34878D82A}">
                    <a16:rowId xmlns:a16="http://schemas.microsoft.com/office/drawing/2014/main" val="3563826112"/>
                  </a:ext>
                </a:extLst>
              </a:tr>
              <a:tr h="125589">
                <a:tc>
                  <a:txBody>
                    <a:bodyPr/>
                    <a:lstStyle/>
                    <a:p>
                      <a:pPr algn="l" fontAlgn="b"/>
                      <a:r>
                        <a:rPr lang="sl-SI" sz="600" b="0" i="0" u="none" strike="noStrike">
                          <a:solidFill>
                            <a:srgbClr val="000000"/>
                          </a:solidFill>
                          <a:effectLst/>
                          <a:latin typeface="Arial" panose="020B0604020202020204" pitchFamily="34" charset="0"/>
                        </a:rPr>
                        <a:t>[D7-D7] Paffendorf  - Rommerskirchen  PAFFEN S [OPP] / N-1 Brauweiler - Rommerskirchen BRAUWL W</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771,11</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2048505523"/>
                  </a:ext>
                </a:extLst>
              </a:tr>
              <a:tr h="125589">
                <a:tc>
                  <a:txBody>
                    <a:bodyPr/>
                    <a:lstStyle/>
                    <a:p>
                      <a:pPr algn="l" fontAlgn="b"/>
                      <a:r>
                        <a:rPr lang="sl-SI" sz="6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780,52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477%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617913464"/>
                  </a:ext>
                </a:extLst>
              </a:tr>
              <a:tr h="125589">
                <a:tc>
                  <a:txBody>
                    <a:bodyPr/>
                    <a:lstStyle/>
                    <a:p>
                      <a:pPr algn="l" fontAlgn="b"/>
                      <a:r>
                        <a:rPr lang="sl-SI" sz="600" b="0" i="0" u="none" strike="noStrike">
                          <a:solidFill>
                            <a:srgbClr val="000000"/>
                          </a:solidFill>
                          <a:effectLst/>
                          <a:latin typeface="Arial" panose="020B0604020202020204" pitchFamily="34" charset="0"/>
                        </a:rPr>
                        <a:t>[AT-CZ] Duernrohr 1 - Slavetice 437 [OPP] [AT] / N-1 Slavetice - Durnrohr 2</a:t>
                      </a:r>
                    </a:p>
                  </a:txBody>
                  <a:tcPr marL="6825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62,49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52%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197190043"/>
                  </a:ext>
                </a:extLst>
              </a:tr>
              <a:tr h="125589">
                <a:tc>
                  <a:txBody>
                    <a:bodyPr/>
                    <a:lstStyle/>
                    <a:p>
                      <a:pPr algn="l" fontAlgn="b"/>
                      <a:r>
                        <a:rPr lang="sl-SI" sz="600" b="0" i="0" u="none" strike="noStrike">
                          <a:solidFill>
                            <a:srgbClr val="000000"/>
                          </a:solidFill>
                          <a:effectLst/>
                          <a:latin typeface="Arial" panose="020B0604020202020204" pitchFamily="34" charset="0"/>
                        </a:rPr>
                        <a:t>[AT-D2] St. Peter 2 - Pleinting 258 [OPP] [AT] / N-1 Pleinting - Pirach 257</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780,52</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45%</a:t>
                      </a:r>
                    </a:p>
                  </a:txBody>
                  <a:tcPr marL="0" marR="0" marT="0" marB="0" anchor="b">
                    <a:lnL>
                      <a:noFill/>
                    </a:lnL>
                    <a:lnR>
                      <a:noFill/>
                    </a:lnR>
                    <a:lnT>
                      <a:noFill/>
                    </a:lnT>
                    <a:lnB>
                      <a:noFill/>
                    </a:lnB>
                  </a:tcPr>
                </a:tc>
                <a:extLst>
                  <a:ext uri="{0D108BD9-81ED-4DB2-BD59-A6C34878D82A}">
                    <a16:rowId xmlns:a16="http://schemas.microsoft.com/office/drawing/2014/main" val="1811438465"/>
                  </a:ext>
                </a:extLst>
              </a:tr>
              <a:tr h="125589">
                <a:tc>
                  <a:txBody>
                    <a:bodyPr/>
                    <a:lstStyle/>
                    <a:p>
                      <a:pPr algn="l" fontAlgn="b"/>
                      <a:r>
                        <a:rPr lang="sl-SI" sz="600" b="0" i="0" u="none" strike="noStrike">
                          <a:solidFill>
                            <a:srgbClr val="000000"/>
                          </a:solidFill>
                          <a:effectLst/>
                          <a:latin typeface="Arial" panose="020B0604020202020204" pitchFamily="34" charset="0"/>
                        </a:rPr>
                        <a:t>[RO-RO] TR Rosiori 400/220 1 [DIR] / N-1 Rosiori - Gadalin</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22,54</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3715890670"/>
                  </a:ext>
                </a:extLst>
              </a:tr>
              <a:tr h="125589">
                <a:tc>
                  <a:txBody>
                    <a:bodyPr/>
                    <a:lstStyle/>
                    <a:p>
                      <a:pPr algn="l" fontAlgn="b"/>
                      <a:r>
                        <a:rPr lang="sl-SI" sz="600" b="0" i="0" u="none" strike="noStrike">
                          <a:solidFill>
                            <a:srgbClr val="000000"/>
                          </a:solidFill>
                          <a:effectLst/>
                          <a:latin typeface="Arial" panose="020B0604020202020204" pitchFamily="34" charset="0"/>
                        </a:rPr>
                        <a:t>[SI-AT] 220 kV Podlog - Obersielach [OPP] [SI] / N-1 Maribor-Kainachtal 1</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21,91</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1027498669"/>
                  </a:ext>
                </a:extLst>
              </a:tr>
              <a:tr h="125589">
                <a:tc>
                  <a:txBody>
                    <a:bodyPr/>
                    <a:lstStyle/>
                    <a:p>
                      <a:pPr algn="l" fontAlgn="b"/>
                      <a:r>
                        <a:rPr lang="sl-SI" sz="600" b="0" i="0" u="none" strike="noStrike">
                          <a:solidFill>
                            <a:srgbClr val="000000"/>
                          </a:solidFill>
                          <a:effectLst/>
                          <a:latin typeface="Arial" panose="020B0604020202020204" pitchFamily="34" charset="0"/>
                        </a:rPr>
                        <a:t>[CZ-SK] Nosovice - Varin [DIR] [SK] / N-1 Sokolnice - Stupava</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152,27</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60%</a:t>
                      </a:r>
                    </a:p>
                  </a:txBody>
                  <a:tcPr marL="0" marR="0" marT="0" marB="0" anchor="b">
                    <a:lnL>
                      <a:noFill/>
                    </a:lnL>
                    <a:lnR>
                      <a:noFill/>
                    </a:lnR>
                    <a:lnT>
                      <a:noFill/>
                    </a:lnT>
                    <a:lnB>
                      <a:noFill/>
                    </a:lnB>
                  </a:tcPr>
                </a:tc>
                <a:extLst>
                  <a:ext uri="{0D108BD9-81ED-4DB2-BD59-A6C34878D82A}">
                    <a16:rowId xmlns:a16="http://schemas.microsoft.com/office/drawing/2014/main" val="2063437088"/>
                  </a:ext>
                </a:extLst>
              </a:tr>
              <a:tr h="125589">
                <a:tc>
                  <a:txBody>
                    <a:bodyPr/>
                    <a:lstStyle/>
                    <a:p>
                      <a:pPr algn="l" fontAlgn="b"/>
                      <a:r>
                        <a:rPr lang="sl-SI" sz="600" b="0" i="0" u="none" strike="noStrike">
                          <a:solidFill>
                            <a:srgbClr val="000000"/>
                          </a:solidFill>
                          <a:effectLst/>
                          <a:latin typeface="Arial" panose="020B0604020202020204" pitchFamily="34" charset="0"/>
                        </a:rPr>
                        <a:t>[CZ-PL] Wielopole - Nosovice [DIR] [PL] / N-1 Albrechtice - Nosovice</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166,13</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42%</a:t>
                      </a:r>
                    </a:p>
                  </a:txBody>
                  <a:tcPr marL="0" marR="0" marT="0" marB="0" anchor="b">
                    <a:lnL>
                      <a:noFill/>
                    </a:lnL>
                    <a:lnR>
                      <a:noFill/>
                    </a:lnR>
                    <a:lnT>
                      <a:noFill/>
                    </a:lnT>
                    <a:lnB>
                      <a:noFill/>
                    </a:lnB>
                  </a:tcPr>
                </a:tc>
                <a:extLst>
                  <a:ext uri="{0D108BD9-81ED-4DB2-BD59-A6C34878D82A}">
                    <a16:rowId xmlns:a16="http://schemas.microsoft.com/office/drawing/2014/main" val="2311433126"/>
                  </a:ext>
                </a:extLst>
              </a:tr>
              <a:tr h="125589">
                <a:tc>
                  <a:txBody>
                    <a:bodyPr/>
                    <a:lstStyle/>
                    <a:p>
                      <a:pPr algn="l" fontAlgn="b"/>
                      <a:r>
                        <a:rPr lang="sl-SI" sz="600" b="0" i="0" u="none" strike="noStrike">
                          <a:solidFill>
                            <a:srgbClr val="000000"/>
                          </a:solidFill>
                          <a:effectLst/>
                          <a:latin typeface="Arial" panose="020B0604020202020204" pitchFamily="34" charset="0"/>
                        </a:rPr>
                        <a:t>[SK-UA] V.Kapusany - Mukachevo (WPS) [DIR] [SK] / N-1 R.Sobota - Sajoivanka</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8,65</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75%</a:t>
                      </a:r>
                    </a:p>
                  </a:txBody>
                  <a:tcPr marL="0" marR="0" marT="0" marB="0" anchor="b">
                    <a:lnL>
                      <a:noFill/>
                    </a:lnL>
                    <a:lnR>
                      <a:noFill/>
                    </a:lnR>
                    <a:lnT>
                      <a:noFill/>
                    </a:lnT>
                    <a:lnB>
                      <a:noFill/>
                    </a:lnB>
                  </a:tcPr>
                </a:tc>
                <a:extLst>
                  <a:ext uri="{0D108BD9-81ED-4DB2-BD59-A6C34878D82A}">
                    <a16:rowId xmlns:a16="http://schemas.microsoft.com/office/drawing/2014/main" val="3844110858"/>
                  </a:ext>
                </a:extLst>
              </a:tr>
              <a:tr h="125589">
                <a:tc>
                  <a:txBody>
                    <a:bodyPr/>
                    <a:lstStyle/>
                    <a:p>
                      <a:pPr algn="l" fontAlgn="b"/>
                      <a:r>
                        <a:rPr lang="en-US" sz="600" b="0" i="0" u="none" strike="noStrike">
                          <a:solidFill>
                            <a:srgbClr val="000000"/>
                          </a:solidFill>
                          <a:effectLst/>
                          <a:latin typeface="Arial" panose="020B0604020202020204" pitchFamily="34" charset="0"/>
                        </a:rPr>
                        <a:t>[BE-BE] Achene - Gramme 380.10 [OPP] / N-1 Avelgem - Avelin 380.80</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139,46</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241814219"/>
                  </a:ext>
                </a:extLst>
              </a:tr>
              <a:tr h="125589">
                <a:tc>
                  <a:txBody>
                    <a:bodyPr/>
                    <a:lstStyle/>
                    <a:p>
                      <a:pPr algn="l" fontAlgn="b"/>
                      <a:r>
                        <a:rPr lang="sl-SI" sz="600" b="0" i="0" u="none" strike="noStrike">
                          <a:solidFill>
                            <a:srgbClr val="000000"/>
                          </a:solidFill>
                          <a:effectLst/>
                          <a:latin typeface="Arial" panose="020B0604020202020204" pitchFamily="34" charset="0"/>
                        </a:rPr>
                        <a:t>[BE-BE] PST Zandvliet 1 [DIR] / N-1 PST Zandvliet 2</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507,05</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16%</a:t>
                      </a:r>
                    </a:p>
                  </a:txBody>
                  <a:tcPr marL="0" marR="0" marT="0" marB="0" anchor="b">
                    <a:lnL>
                      <a:noFill/>
                    </a:lnL>
                    <a:lnR>
                      <a:noFill/>
                    </a:lnR>
                    <a:lnT>
                      <a:noFill/>
                    </a:lnT>
                    <a:lnB>
                      <a:noFill/>
                    </a:lnB>
                  </a:tcPr>
                </a:tc>
                <a:extLst>
                  <a:ext uri="{0D108BD9-81ED-4DB2-BD59-A6C34878D82A}">
                    <a16:rowId xmlns:a16="http://schemas.microsoft.com/office/drawing/2014/main" val="257154073"/>
                  </a:ext>
                </a:extLst>
              </a:tr>
              <a:tr h="125589">
                <a:tc>
                  <a:txBody>
                    <a:bodyPr/>
                    <a:lstStyle/>
                    <a:p>
                      <a:pPr algn="l" fontAlgn="b"/>
                      <a:r>
                        <a:rPr lang="sl-SI" sz="600" b="0" i="0" u="none" strike="noStrike">
                          <a:solidFill>
                            <a:srgbClr val="000000"/>
                          </a:solidFill>
                          <a:effectLst/>
                          <a:latin typeface="Arial" panose="020B0604020202020204" pitchFamily="34" charset="0"/>
                        </a:rPr>
                        <a:t>[NL-NL] Diemen-Lelystad 380 Z [OPP] / N-1 Krimpen a/d IJssel-Geertruidenberg 380 Z</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476,38</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1552606947"/>
                  </a:ext>
                </a:extLst>
              </a:tr>
              <a:tr h="125589">
                <a:tc>
                  <a:txBody>
                    <a:bodyPr/>
                    <a:lstStyle/>
                    <a:p>
                      <a:pPr algn="l" fontAlgn="b"/>
                      <a:r>
                        <a:rPr lang="sl-SI" sz="6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437,51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270%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055590825"/>
                  </a:ext>
                </a:extLst>
              </a:tr>
              <a:tr h="125589">
                <a:tc>
                  <a:txBody>
                    <a:bodyPr/>
                    <a:lstStyle/>
                    <a:p>
                      <a:pPr algn="l" fontAlgn="b"/>
                      <a:r>
                        <a:rPr lang="sl-SI" sz="600" b="0" i="0" u="none" strike="noStrike">
                          <a:solidFill>
                            <a:srgbClr val="000000"/>
                          </a:solidFill>
                          <a:effectLst/>
                          <a:latin typeface="Arial" panose="020B0604020202020204" pitchFamily="34" charset="0"/>
                        </a:rPr>
                        <a:t>[AT-CZ] Duernrohr 1 - Slavetice 437 [OPP] [AT] / N-1 Slavetice - Durnrohr 2</a:t>
                      </a:r>
                    </a:p>
                  </a:txBody>
                  <a:tcPr marL="6825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114,51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49%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528915842"/>
                  </a:ext>
                </a:extLst>
              </a:tr>
              <a:tr h="125589">
                <a:tc>
                  <a:txBody>
                    <a:bodyPr/>
                    <a:lstStyle/>
                    <a:p>
                      <a:pPr algn="l" fontAlgn="b"/>
                      <a:r>
                        <a:rPr lang="sl-SI" sz="600" b="0" i="0" u="none" strike="noStrike">
                          <a:solidFill>
                            <a:srgbClr val="000000"/>
                          </a:solidFill>
                          <a:effectLst/>
                          <a:latin typeface="Arial" panose="020B0604020202020204" pitchFamily="34" charset="0"/>
                        </a:rPr>
                        <a:t>[AT-D2] St. Peter 2 - Pleinting 258 [OPP] [AT] / N-1 Pleinting - Pirach 257</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437,51</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47%</a:t>
                      </a:r>
                    </a:p>
                  </a:txBody>
                  <a:tcPr marL="0" marR="0" marT="0" marB="0" anchor="b">
                    <a:lnL>
                      <a:noFill/>
                    </a:lnL>
                    <a:lnR>
                      <a:noFill/>
                    </a:lnR>
                    <a:lnT>
                      <a:noFill/>
                    </a:lnT>
                    <a:lnB>
                      <a:noFill/>
                    </a:lnB>
                  </a:tcPr>
                </a:tc>
                <a:extLst>
                  <a:ext uri="{0D108BD9-81ED-4DB2-BD59-A6C34878D82A}">
                    <a16:rowId xmlns:a16="http://schemas.microsoft.com/office/drawing/2014/main" val="3726908771"/>
                  </a:ext>
                </a:extLst>
              </a:tr>
              <a:tr h="125589">
                <a:tc>
                  <a:txBody>
                    <a:bodyPr/>
                    <a:lstStyle/>
                    <a:p>
                      <a:pPr algn="l" fontAlgn="b"/>
                      <a:r>
                        <a:rPr lang="sl-SI" sz="600" b="0" i="0" u="none" strike="noStrike">
                          <a:solidFill>
                            <a:srgbClr val="000000"/>
                          </a:solidFill>
                          <a:effectLst/>
                          <a:latin typeface="Arial" panose="020B0604020202020204" pitchFamily="34" charset="0"/>
                        </a:rPr>
                        <a:t>[CZ-SK] Nosovice - Varin [DIR] [SK] / N-1 Sokolnice - Stupava</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126,52</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58%</a:t>
                      </a:r>
                    </a:p>
                  </a:txBody>
                  <a:tcPr marL="0" marR="0" marT="0" marB="0" anchor="b">
                    <a:lnL>
                      <a:noFill/>
                    </a:lnL>
                    <a:lnR>
                      <a:noFill/>
                    </a:lnR>
                    <a:lnT>
                      <a:noFill/>
                    </a:lnT>
                    <a:lnB>
                      <a:noFill/>
                    </a:lnB>
                  </a:tcPr>
                </a:tc>
                <a:extLst>
                  <a:ext uri="{0D108BD9-81ED-4DB2-BD59-A6C34878D82A}">
                    <a16:rowId xmlns:a16="http://schemas.microsoft.com/office/drawing/2014/main" val="3113522578"/>
                  </a:ext>
                </a:extLst>
              </a:tr>
              <a:tr h="125589">
                <a:tc>
                  <a:txBody>
                    <a:bodyPr/>
                    <a:lstStyle/>
                    <a:p>
                      <a:pPr algn="l" fontAlgn="b"/>
                      <a:r>
                        <a:rPr lang="sl-SI" sz="600" b="0" i="0" u="none" strike="noStrike">
                          <a:solidFill>
                            <a:srgbClr val="000000"/>
                          </a:solidFill>
                          <a:effectLst/>
                          <a:latin typeface="Arial" panose="020B0604020202020204" pitchFamily="34" charset="0"/>
                        </a:rPr>
                        <a:t>[NL-NL] Diemen-Lelystad 380 Z [OPP] / N-1 Zwolle-Hengelo 380 W</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322,03</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1823851986"/>
                  </a:ext>
                </a:extLst>
              </a:tr>
              <a:tr h="125589">
                <a:tc>
                  <a:txBody>
                    <a:bodyPr/>
                    <a:lstStyle/>
                    <a:p>
                      <a:pPr algn="l" fontAlgn="b"/>
                      <a:r>
                        <a:rPr lang="sl-SI" sz="600" b="0" i="0" u="none" strike="noStrike">
                          <a:solidFill>
                            <a:srgbClr val="000000"/>
                          </a:solidFill>
                          <a:effectLst/>
                          <a:latin typeface="Arial" panose="020B0604020202020204" pitchFamily="34" charset="0"/>
                        </a:rPr>
                        <a:t>[CZ-PL] Wielopole - Nosovice [DIR] [PL] / N-1 Albrechtice - Nosovice</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214,79</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tcPr>
                </a:tc>
                <a:extLst>
                  <a:ext uri="{0D108BD9-81ED-4DB2-BD59-A6C34878D82A}">
                    <a16:rowId xmlns:a16="http://schemas.microsoft.com/office/drawing/2014/main" val="1536683376"/>
                  </a:ext>
                </a:extLst>
              </a:tr>
              <a:tr h="125589">
                <a:tc>
                  <a:txBody>
                    <a:bodyPr/>
                    <a:lstStyle/>
                    <a:p>
                      <a:pPr algn="l" fontAlgn="b"/>
                      <a:r>
                        <a:rPr lang="sl-SI" sz="600" b="0" i="0" u="none" strike="noStrike">
                          <a:solidFill>
                            <a:srgbClr val="000000"/>
                          </a:solidFill>
                          <a:effectLst/>
                          <a:latin typeface="Arial" panose="020B0604020202020204" pitchFamily="34" charset="0"/>
                        </a:rPr>
                        <a:t>[D7-D7] Paffendorf  - Rommerskirchen  PAFFEN S [OPP] / N-1 Brauweiler - Rommerskirchen BRAUWL W</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416,56</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23%</a:t>
                      </a:r>
                    </a:p>
                  </a:txBody>
                  <a:tcPr marL="0" marR="0" marT="0" marB="0" anchor="b">
                    <a:lnL>
                      <a:noFill/>
                    </a:lnL>
                    <a:lnR>
                      <a:noFill/>
                    </a:lnR>
                    <a:lnT>
                      <a:noFill/>
                    </a:lnT>
                    <a:lnB>
                      <a:noFill/>
                    </a:lnB>
                  </a:tcPr>
                </a:tc>
                <a:extLst>
                  <a:ext uri="{0D108BD9-81ED-4DB2-BD59-A6C34878D82A}">
                    <a16:rowId xmlns:a16="http://schemas.microsoft.com/office/drawing/2014/main" val="670940140"/>
                  </a:ext>
                </a:extLst>
              </a:tr>
              <a:tr h="125589">
                <a:tc>
                  <a:txBody>
                    <a:bodyPr/>
                    <a:lstStyle/>
                    <a:p>
                      <a:pPr algn="l" fontAlgn="b"/>
                      <a:r>
                        <a:rPr lang="sl-SI" sz="600" b="0" i="0" u="none" strike="noStrike">
                          <a:solidFill>
                            <a:srgbClr val="000000"/>
                          </a:solidFill>
                          <a:effectLst/>
                          <a:latin typeface="Arial" panose="020B0604020202020204" pitchFamily="34" charset="0"/>
                        </a:rPr>
                        <a:t>[NL-NL] Diemen-Lelystad 380 Z [OPP] / N-1 Krimpen a/d IJssel-Geertruidenberg 380 Z</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170,26</a:t>
                      </a:r>
                    </a:p>
                  </a:txBody>
                  <a:tcPr marL="0" marR="0" marT="0" marB="0" anchor="b">
                    <a:lnL>
                      <a:noFill/>
                    </a:lnL>
                    <a:lnR>
                      <a:noFill/>
                    </a:lnR>
                    <a:lnT>
                      <a:noFill/>
                    </a:lnT>
                    <a:lnB>
                      <a:noFill/>
                    </a:lnB>
                  </a:tcPr>
                </a:tc>
                <a:tc>
                  <a:txBody>
                    <a:bodyPr/>
                    <a:lstStyle/>
                    <a:p>
                      <a:pPr algn="r" fontAlgn="b"/>
                      <a:r>
                        <a:rPr lang="sl-SI" sz="600" b="0" i="0" u="none" strike="noStrike" dirty="0">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169397077"/>
                  </a:ext>
                </a:extLst>
              </a:tr>
            </a:tbl>
          </a:graphicData>
        </a:graphic>
      </p:graphicFrame>
    </p:spTree>
    <p:extLst>
      <p:ext uri="{BB962C8B-B14F-4D97-AF65-F5344CB8AC3E}">
        <p14:creationId xmlns:p14="http://schemas.microsoft.com/office/powerpoint/2010/main" val="2977349080"/>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a:t>
            </a:r>
            <a:r>
              <a:rPr lang="en-US" altLang="hu-HU" sz="1400" dirty="0">
                <a:solidFill>
                  <a:srgbClr val="008000"/>
                </a:solidFill>
              </a:rPr>
              <a:t>1015 (part </a:t>
            </a:r>
            <a:r>
              <a:rPr lang="sl-SI" altLang="hu-HU" sz="1400" dirty="0">
                <a:solidFill>
                  <a:srgbClr val="008000"/>
                </a:solidFill>
              </a:rPr>
              <a:t>I</a:t>
            </a:r>
            <a:r>
              <a:rPr lang="en-US" altLang="hu-HU" sz="1400" dirty="0">
                <a:solidFill>
                  <a:srgbClr val="008000"/>
                </a:solidFill>
              </a:rPr>
              <a:t>V)</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C69B1310-E96D-474E-84C6-9CE69206B682}"/>
              </a:ext>
            </a:extLst>
          </p:cNvPr>
          <p:cNvGraphicFramePr>
            <a:graphicFrameLocks noGrp="1"/>
          </p:cNvGraphicFramePr>
          <p:nvPr/>
        </p:nvGraphicFramePr>
        <p:xfrm>
          <a:off x="931503" y="1079496"/>
          <a:ext cx="8216032" cy="4351347"/>
        </p:xfrm>
        <a:graphic>
          <a:graphicData uri="http://schemas.openxmlformats.org/drawingml/2006/table">
            <a:tbl>
              <a:tblPr/>
              <a:tblGrid>
                <a:gridCol w="6380771">
                  <a:extLst>
                    <a:ext uri="{9D8B030D-6E8A-4147-A177-3AD203B41FA5}">
                      <a16:colId xmlns:a16="http://schemas.microsoft.com/office/drawing/2014/main" val="2557195420"/>
                    </a:ext>
                  </a:extLst>
                </a:gridCol>
                <a:gridCol w="1355124">
                  <a:extLst>
                    <a:ext uri="{9D8B030D-6E8A-4147-A177-3AD203B41FA5}">
                      <a16:colId xmlns:a16="http://schemas.microsoft.com/office/drawing/2014/main" val="3074777312"/>
                    </a:ext>
                  </a:extLst>
                </a:gridCol>
                <a:gridCol w="480137">
                  <a:extLst>
                    <a:ext uri="{9D8B030D-6E8A-4147-A177-3AD203B41FA5}">
                      <a16:colId xmlns:a16="http://schemas.microsoft.com/office/drawing/2014/main" val="1807197738"/>
                    </a:ext>
                  </a:extLst>
                </a:gridCol>
              </a:tblGrid>
              <a:tr h="161161">
                <a:tc>
                  <a:txBody>
                    <a:bodyPr/>
                    <a:lstStyle/>
                    <a:p>
                      <a:pPr algn="l" fontAlgn="b"/>
                      <a:r>
                        <a:rPr lang="sl-SI" sz="10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391,5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189%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748220339"/>
                  </a:ext>
                </a:extLst>
              </a:tr>
              <a:tr h="161161">
                <a:tc>
                  <a:txBody>
                    <a:bodyPr/>
                    <a:lstStyle/>
                    <a:p>
                      <a:pPr algn="l" fontAlgn="b"/>
                      <a:r>
                        <a:rPr lang="sl-SI" sz="1000" b="0" i="0" u="none" strike="noStrike">
                          <a:solidFill>
                            <a:srgbClr val="000000"/>
                          </a:solidFill>
                          <a:effectLst/>
                          <a:latin typeface="Arial" panose="020B0604020202020204" pitchFamily="34" charset="0"/>
                        </a:rPr>
                        <a:t>[AT-D2] St. Peter 2 - Pleinting 258 [OPP] [AT] / N-1 Pleinting - Pirach 257</a:t>
                      </a:r>
                    </a:p>
                  </a:txBody>
                  <a:tcPr marL="11376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241,86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51%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726179486"/>
                  </a:ext>
                </a:extLst>
              </a:tr>
              <a:tr h="161161">
                <a:tc>
                  <a:txBody>
                    <a:bodyPr/>
                    <a:lstStyle/>
                    <a:p>
                      <a:pPr algn="l" fontAlgn="b"/>
                      <a:r>
                        <a:rPr lang="sl-SI" sz="1000" b="0" i="0" u="none" strike="noStrike">
                          <a:solidFill>
                            <a:srgbClr val="000000"/>
                          </a:solidFill>
                          <a:effectLst/>
                          <a:latin typeface="Arial" panose="020B0604020202020204" pitchFamily="34" charset="0"/>
                        </a:rPr>
                        <a:t>[CZ-SK] Nosovice - Varin [DIR] [SK] / N-1 Sokolnice - Stupava</a:t>
                      </a:r>
                    </a:p>
                  </a:txBody>
                  <a:tcPr marL="11376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37,41</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66%</a:t>
                      </a:r>
                    </a:p>
                  </a:txBody>
                  <a:tcPr marL="0" marR="0" marT="0" marB="0" anchor="b">
                    <a:lnL>
                      <a:noFill/>
                    </a:lnL>
                    <a:lnR>
                      <a:noFill/>
                    </a:lnR>
                    <a:lnT>
                      <a:noFill/>
                    </a:lnT>
                    <a:lnB>
                      <a:noFill/>
                    </a:lnB>
                  </a:tcPr>
                </a:tc>
                <a:extLst>
                  <a:ext uri="{0D108BD9-81ED-4DB2-BD59-A6C34878D82A}">
                    <a16:rowId xmlns:a16="http://schemas.microsoft.com/office/drawing/2014/main" val="156030481"/>
                  </a:ext>
                </a:extLst>
              </a:tr>
              <a:tr h="161161">
                <a:tc>
                  <a:txBody>
                    <a:bodyPr/>
                    <a:lstStyle/>
                    <a:p>
                      <a:pPr algn="l" fontAlgn="b"/>
                      <a:r>
                        <a:rPr lang="sl-SI" sz="1000" b="0" i="0" u="none" strike="noStrike">
                          <a:solidFill>
                            <a:srgbClr val="000000"/>
                          </a:solidFill>
                          <a:effectLst/>
                          <a:latin typeface="Arial" panose="020B0604020202020204" pitchFamily="34" charset="0"/>
                        </a:rPr>
                        <a:t>[NL-NL] Diemen-Lelystad 380 Z [OPP] / N-1 Zwolle-Hengelo 380 W</a:t>
                      </a:r>
                    </a:p>
                  </a:txBody>
                  <a:tcPr marL="11376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391,5</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395146790"/>
                  </a:ext>
                </a:extLst>
              </a:tr>
              <a:tr h="161161">
                <a:tc>
                  <a:txBody>
                    <a:bodyPr/>
                    <a:lstStyle/>
                    <a:p>
                      <a:pPr algn="l" fontAlgn="b"/>
                      <a:r>
                        <a:rPr lang="sl-SI" sz="1000" b="0" i="0" u="none" strike="noStrike">
                          <a:solidFill>
                            <a:srgbClr val="000000"/>
                          </a:solidFill>
                          <a:effectLst/>
                          <a:latin typeface="Arial" panose="020B0604020202020204" pitchFamily="34" charset="0"/>
                        </a:rPr>
                        <a:t>[CZ-PL] Wielopole - Nosovice [DIR] [PL] / N-1 Albrechtice - Nosovice</a:t>
                      </a:r>
                    </a:p>
                  </a:txBody>
                  <a:tcPr marL="11376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263,99</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43%</a:t>
                      </a:r>
                    </a:p>
                  </a:txBody>
                  <a:tcPr marL="0" marR="0" marT="0" marB="0" anchor="b">
                    <a:lnL>
                      <a:noFill/>
                    </a:lnL>
                    <a:lnR>
                      <a:noFill/>
                    </a:lnR>
                    <a:lnT>
                      <a:noFill/>
                    </a:lnT>
                    <a:lnB>
                      <a:noFill/>
                    </a:lnB>
                  </a:tcPr>
                </a:tc>
                <a:extLst>
                  <a:ext uri="{0D108BD9-81ED-4DB2-BD59-A6C34878D82A}">
                    <a16:rowId xmlns:a16="http://schemas.microsoft.com/office/drawing/2014/main" val="3821100235"/>
                  </a:ext>
                </a:extLst>
              </a:tr>
              <a:tr h="161161">
                <a:tc>
                  <a:txBody>
                    <a:bodyPr/>
                    <a:lstStyle/>
                    <a:p>
                      <a:pPr algn="l" fontAlgn="b"/>
                      <a:r>
                        <a:rPr lang="sl-SI" sz="10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56,51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96%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952785970"/>
                  </a:ext>
                </a:extLst>
              </a:tr>
              <a:tr h="161161">
                <a:tc>
                  <a:txBody>
                    <a:bodyPr/>
                    <a:lstStyle/>
                    <a:p>
                      <a:pPr algn="l" fontAlgn="b"/>
                      <a:r>
                        <a:rPr lang="sl-SI" sz="1000" b="0" i="0" u="none" strike="noStrike">
                          <a:solidFill>
                            <a:srgbClr val="000000"/>
                          </a:solidFill>
                          <a:effectLst/>
                          <a:latin typeface="Arial" panose="020B0604020202020204" pitchFamily="34" charset="0"/>
                        </a:rPr>
                        <a:t>[SK-SK] V.Dur - Levice 2 [DIR] / N-1 V.Dur - Levice 1</a:t>
                      </a:r>
                    </a:p>
                  </a:txBody>
                  <a:tcPr marL="11376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56,51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33%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259264964"/>
                  </a:ext>
                </a:extLst>
              </a:tr>
              <a:tr h="161161">
                <a:tc>
                  <a:txBody>
                    <a:bodyPr/>
                    <a:lstStyle/>
                    <a:p>
                      <a:pPr algn="l" fontAlgn="b"/>
                      <a:r>
                        <a:rPr lang="sl-SI" sz="1000" b="0" i="0" u="none" strike="noStrike">
                          <a:solidFill>
                            <a:srgbClr val="000000"/>
                          </a:solidFill>
                          <a:effectLst/>
                          <a:latin typeface="Arial" panose="020B0604020202020204" pitchFamily="34" charset="0"/>
                        </a:rPr>
                        <a:t>[CZ-SK] Nosovice - Varin [DIR] [SK] / N-1 Sokolnice - Stupava</a:t>
                      </a:r>
                    </a:p>
                  </a:txBody>
                  <a:tcPr marL="11376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0,28</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63%</a:t>
                      </a:r>
                    </a:p>
                  </a:txBody>
                  <a:tcPr marL="0" marR="0" marT="0" marB="0" anchor="b">
                    <a:lnL>
                      <a:noFill/>
                    </a:lnL>
                    <a:lnR>
                      <a:noFill/>
                    </a:lnR>
                    <a:lnT>
                      <a:noFill/>
                    </a:lnT>
                    <a:lnB>
                      <a:noFill/>
                    </a:lnB>
                  </a:tcPr>
                </a:tc>
                <a:extLst>
                  <a:ext uri="{0D108BD9-81ED-4DB2-BD59-A6C34878D82A}">
                    <a16:rowId xmlns:a16="http://schemas.microsoft.com/office/drawing/2014/main" val="2498274686"/>
                  </a:ext>
                </a:extLst>
              </a:tr>
              <a:tr h="161161">
                <a:tc>
                  <a:txBody>
                    <a:bodyPr/>
                    <a:lstStyle/>
                    <a:p>
                      <a:pPr algn="l" fontAlgn="b"/>
                      <a:r>
                        <a:rPr lang="sl-SI" sz="10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139,73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152%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757455201"/>
                  </a:ext>
                </a:extLst>
              </a:tr>
              <a:tr h="161161">
                <a:tc>
                  <a:txBody>
                    <a:bodyPr/>
                    <a:lstStyle/>
                    <a:p>
                      <a:pPr algn="l" fontAlgn="b"/>
                      <a:r>
                        <a:rPr lang="de-DE" sz="1000" b="0" i="0" u="none" strike="noStrike">
                          <a:solidFill>
                            <a:srgbClr val="000000"/>
                          </a:solidFill>
                          <a:effectLst/>
                          <a:latin typeface="Arial" panose="020B0604020202020204" pitchFamily="34" charset="0"/>
                        </a:rPr>
                        <a:t>[D7-D7] Y Paffendorf - Oberzier  SECHTM S [DIR] / N-1 Sechtem - Paffendorf - Oberzier SECHTM N</a:t>
                      </a:r>
                    </a:p>
                  </a:txBody>
                  <a:tcPr marL="11376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46,34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49%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149058018"/>
                  </a:ext>
                </a:extLst>
              </a:tr>
              <a:tr h="161161">
                <a:tc>
                  <a:txBody>
                    <a:bodyPr/>
                    <a:lstStyle/>
                    <a:p>
                      <a:pPr algn="l" fontAlgn="b"/>
                      <a:r>
                        <a:rPr lang="sl-SI" sz="1000" b="0" i="0" u="none" strike="noStrike">
                          <a:solidFill>
                            <a:srgbClr val="000000"/>
                          </a:solidFill>
                          <a:effectLst/>
                          <a:latin typeface="Arial" panose="020B0604020202020204" pitchFamily="34" charset="0"/>
                        </a:rPr>
                        <a:t>[SK-SK] V.Dur - Levice 2 [DIR] / N-1 V.Dur - Levice 1</a:t>
                      </a:r>
                    </a:p>
                  </a:txBody>
                  <a:tcPr marL="11376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22,35</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36%</a:t>
                      </a:r>
                    </a:p>
                  </a:txBody>
                  <a:tcPr marL="0" marR="0" marT="0" marB="0" anchor="b">
                    <a:lnL>
                      <a:noFill/>
                    </a:lnL>
                    <a:lnR>
                      <a:noFill/>
                    </a:lnR>
                    <a:lnT>
                      <a:noFill/>
                    </a:lnT>
                    <a:lnB>
                      <a:noFill/>
                    </a:lnB>
                  </a:tcPr>
                </a:tc>
                <a:extLst>
                  <a:ext uri="{0D108BD9-81ED-4DB2-BD59-A6C34878D82A}">
                    <a16:rowId xmlns:a16="http://schemas.microsoft.com/office/drawing/2014/main" val="3384678990"/>
                  </a:ext>
                </a:extLst>
              </a:tr>
              <a:tr h="161161">
                <a:tc>
                  <a:txBody>
                    <a:bodyPr/>
                    <a:lstStyle/>
                    <a:p>
                      <a:pPr algn="l" fontAlgn="b"/>
                      <a:r>
                        <a:rPr lang="sl-SI" sz="1000" b="0" i="0" u="none" strike="noStrike">
                          <a:solidFill>
                            <a:srgbClr val="000000"/>
                          </a:solidFill>
                          <a:effectLst/>
                          <a:latin typeface="Arial" panose="020B0604020202020204" pitchFamily="34" charset="0"/>
                        </a:rPr>
                        <a:t>[SI-AT] 220 kV Podlog - Obersielach [OPP] [SI] / N-1 Maribor-Kainachtal 1</a:t>
                      </a:r>
                    </a:p>
                  </a:txBody>
                  <a:tcPr marL="11376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19,12</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40%</a:t>
                      </a:r>
                    </a:p>
                  </a:txBody>
                  <a:tcPr marL="0" marR="0" marT="0" marB="0" anchor="b">
                    <a:lnL>
                      <a:noFill/>
                    </a:lnL>
                    <a:lnR>
                      <a:noFill/>
                    </a:lnR>
                    <a:lnT>
                      <a:noFill/>
                    </a:lnT>
                    <a:lnB>
                      <a:noFill/>
                    </a:lnB>
                  </a:tcPr>
                </a:tc>
                <a:extLst>
                  <a:ext uri="{0D108BD9-81ED-4DB2-BD59-A6C34878D82A}">
                    <a16:rowId xmlns:a16="http://schemas.microsoft.com/office/drawing/2014/main" val="3553432005"/>
                  </a:ext>
                </a:extLst>
              </a:tr>
              <a:tr h="161161">
                <a:tc>
                  <a:txBody>
                    <a:bodyPr/>
                    <a:lstStyle/>
                    <a:p>
                      <a:pPr algn="l" fontAlgn="b"/>
                      <a:r>
                        <a:rPr lang="sl-SI" sz="1000" b="0" i="0" u="none" strike="noStrike">
                          <a:solidFill>
                            <a:srgbClr val="000000"/>
                          </a:solidFill>
                          <a:effectLst/>
                          <a:latin typeface="Arial" panose="020B0604020202020204" pitchFamily="34" charset="0"/>
                        </a:rPr>
                        <a:t>[NL-NL] Diemen-Lelystad 380 Z [OPP] / N-1 Boxmeer-Dodewaard 380 Z</a:t>
                      </a:r>
                    </a:p>
                  </a:txBody>
                  <a:tcPr marL="11376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139,73</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3290771808"/>
                  </a:ext>
                </a:extLst>
              </a:tr>
              <a:tr h="161161">
                <a:tc>
                  <a:txBody>
                    <a:bodyPr/>
                    <a:lstStyle/>
                    <a:p>
                      <a:pPr algn="l" fontAlgn="b"/>
                      <a:r>
                        <a:rPr lang="sl-SI" sz="10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45,42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866152101"/>
                  </a:ext>
                </a:extLst>
              </a:tr>
              <a:tr h="161161">
                <a:tc>
                  <a:txBody>
                    <a:bodyPr/>
                    <a:lstStyle/>
                    <a:p>
                      <a:pPr algn="l" fontAlgn="b"/>
                      <a:r>
                        <a:rPr lang="de-DE" sz="1000" b="0" i="0" u="none" strike="noStrike">
                          <a:solidFill>
                            <a:srgbClr val="000000"/>
                          </a:solidFill>
                          <a:effectLst/>
                          <a:latin typeface="Arial" panose="020B0604020202020204" pitchFamily="34" charset="0"/>
                        </a:rPr>
                        <a:t>[D7-D7] Y Paffendorf - Oberzier  SECHTM S [DIR] / N-1 Sechtem - Paffendorf - Oberzier SECHTM N</a:t>
                      </a:r>
                    </a:p>
                  </a:txBody>
                  <a:tcPr marL="11376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15,04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53%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939609307"/>
                  </a:ext>
                </a:extLst>
              </a:tr>
              <a:tr h="161161">
                <a:tc>
                  <a:txBody>
                    <a:bodyPr/>
                    <a:lstStyle/>
                    <a:p>
                      <a:pPr algn="l" fontAlgn="b"/>
                      <a:r>
                        <a:rPr lang="sl-SI" sz="1000" b="0" i="0" u="none" strike="noStrike">
                          <a:solidFill>
                            <a:srgbClr val="000000"/>
                          </a:solidFill>
                          <a:effectLst/>
                          <a:latin typeface="Arial" panose="020B0604020202020204" pitchFamily="34" charset="0"/>
                        </a:rPr>
                        <a:t>[SK-SK] V.Dur - Levice 2 [DIR] / N-1 V.Dur - Levice 1</a:t>
                      </a:r>
                    </a:p>
                  </a:txBody>
                  <a:tcPr marL="11376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1,23</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39%</a:t>
                      </a:r>
                    </a:p>
                  </a:txBody>
                  <a:tcPr marL="0" marR="0" marT="0" marB="0" anchor="b">
                    <a:lnL>
                      <a:noFill/>
                    </a:lnL>
                    <a:lnR>
                      <a:noFill/>
                    </a:lnR>
                    <a:lnT>
                      <a:noFill/>
                    </a:lnT>
                    <a:lnB>
                      <a:noFill/>
                    </a:lnB>
                  </a:tcPr>
                </a:tc>
                <a:extLst>
                  <a:ext uri="{0D108BD9-81ED-4DB2-BD59-A6C34878D82A}">
                    <a16:rowId xmlns:a16="http://schemas.microsoft.com/office/drawing/2014/main" val="1730537629"/>
                  </a:ext>
                </a:extLst>
              </a:tr>
              <a:tr h="161161">
                <a:tc>
                  <a:txBody>
                    <a:bodyPr/>
                    <a:lstStyle/>
                    <a:p>
                      <a:pPr algn="l" fontAlgn="b"/>
                      <a:r>
                        <a:rPr lang="sl-SI" sz="1000" b="0" i="0" u="none" strike="noStrike">
                          <a:solidFill>
                            <a:srgbClr val="000000"/>
                          </a:solidFill>
                          <a:effectLst/>
                          <a:latin typeface="Arial" panose="020B0604020202020204" pitchFamily="34" charset="0"/>
                        </a:rPr>
                        <a:t>[NL-NL] Diemen-Lelystad 380 Z [OPP] / N-1 Boxmeer-Dodewaard 380 Z</a:t>
                      </a:r>
                    </a:p>
                  </a:txBody>
                  <a:tcPr marL="11376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45,42</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extLst>
                  <a:ext uri="{0D108BD9-81ED-4DB2-BD59-A6C34878D82A}">
                    <a16:rowId xmlns:a16="http://schemas.microsoft.com/office/drawing/2014/main" val="3794265531"/>
                  </a:ext>
                </a:extLst>
              </a:tr>
              <a:tr h="161161">
                <a:tc>
                  <a:txBody>
                    <a:bodyPr/>
                    <a:lstStyle/>
                    <a:p>
                      <a:pPr algn="l" fontAlgn="b"/>
                      <a:r>
                        <a:rPr lang="sl-SI" sz="10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317,2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175%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148077908"/>
                  </a:ext>
                </a:extLst>
              </a:tr>
              <a:tr h="161161">
                <a:tc>
                  <a:txBody>
                    <a:bodyPr/>
                    <a:lstStyle/>
                    <a:p>
                      <a:pPr algn="l" fontAlgn="b"/>
                      <a:r>
                        <a:rPr lang="de-DE" sz="1000" b="0" i="0" u="none" strike="noStrike">
                          <a:solidFill>
                            <a:srgbClr val="000000"/>
                          </a:solidFill>
                          <a:effectLst/>
                          <a:latin typeface="Arial" panose="020B0604020202020204" pitchFamily="34" charset="0"/>
                        </a:rPr>
                        <a:t>[D7-D7] Y Paffendorf - Oberzier  SECHTM S [DIR] / N-1 Sechtem - Paffendorf - Oberzier SECHTM N</a:t>
                      </a:r>
                    </a:p>
                  </a:txBody>
                  <a:tcPr marL="11376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50,17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55%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369448130"/>
                  </a:ext>
                </a:extLst>
              </a:tr>
              <a:tr h="161161">
                <a:tc>
                  <a:txBody>
                    <a:bodyPr/>
                    <a:lstStyle/>
                    <a:p>
                      <a:pPr algn="l" fontAlgn="b"/>
                      <a:r>
                        <a:rPr lang="sl-SI" sz="1000" b="0" i="0" u="none" strike="noStrike">
                          <a:solidFill>
                            <a:srgbClr val="000000"/>
                          </a:solidFill>
                          <a:effectLst/>
                          <a:latin typeface="Arial" panose="020B0604020202020204" pitchFamily="34" charset="0"/>
                        </a:rPr>
                        <a:t>[SK-PL] Lemesany - Krosno Iskrz 2 [OPP] [PL] / N-1 Lemesany - Krosno Iskrz 1</a:t>
                      </a:r>
                    </a:p>
                  </a:txBody>
                  <a:tcPr marL="11376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317,2</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78%</a:t>
                      </a:r>
                    </a:p>
                  </a:txBody>
                  <a:tcPr marL="0" marR="0" marT="0" marB="0" anchor="b">
                    <a:lnL>
                      <a:noFill/>
                    </a:lnL>
                    <a:lnR>
                      <a:noFill/>
                    </a:lnR>
                    <a:lnT>
                      <a:noFill/>
                    </a:lnT>
                    <a:lnB>
                      <a:noFill/>
                    </a:lnB>
                  </a:tcPr>
                </a:tc>
                <a:extLst>
                  <a:ext uri="{0D108BD9-81ED-4DB2-BD59-A6C34878D82A}">
                    <a16:rowId xmlns:a16="http://schemas.microsoft.com/office/drawing/2014/main" val="3049746383"/>
                  </a:ext>
                </a:extLst>
              </a:tr>
              <a:tr h="161161">
                <a:tc>
                  <a:txBody>
                    <a:bodyPr/>
                    <a:lstStyle/>
                    <a:p>
                      <a:pPr algn="l" fontAlgn="b"/>
                      <a:r>
                        <a:rPr lang="sl-SI" sz="1000" b="0" i="0" u="none" strike="noStrike">
                          <a:solidFill>
                            <a:srgbClr val="000000"/>
                          </a:solidFill>
                          <a:effectLst/>
                          <a:latin typeface="Arial" panose="020B0604020202020204" pitchFamily="34" charset="0"/>
                        </a:rPr>
                        <a:t>[NL-NL] Diemen-Lelystad 380 Z [OPP] / N-1 Boxmeer-Dodewaard 380 Z</a:t>
                      </a:r>
                    </a:p>
                  </a:txBody>
                  <a:tcPr marL="11376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145,51</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43%</a:t>
                      </a:r>
                    </a:p>
                  </a:txBody>
                  <a:tcPr marL="0" marR="0" marT="0" marB="0" anchor="b">
                    <a:lnL>
                      <a:noFill/>
                    </a:lnL>
                    <a:lnR>
                      <a:noFill/>
                    </a:lnR>
                    <a:lnT>
                      <a:noFill/>
                    </a:lnT>
                    <a:lnB>
                      <a:noFill/>
                    </a:lnB>
                  </a:tcPr>
                </a:tc>
                <a:extLst>
                  <a:ext uri="{0D108BD9-81ED-4DB2-BD59-A6C34878D82A}">
                    <a16:rowId xmlns:a16="http://schemas.microsoft.com/office/drawing/2014/main" val="484454799"/>
                  </a:ext>
                </a:extLst>
              </a:tr>
              <a:tr h="161161">
                <a:tc>
                  <a:txBody>
                    <a:bodyPr/>
                    <a:lstStyle/>
                    <a:p>
                      <a:pPr algn="l" fontAlgn="b"/>
                      <a:r>
                        <a:rPr lang="sl-SI" sz="10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433,26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239%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132600782"/>
                  </a:ext>
                </a:extLst>
              </a:tr>
              <a:tr h="161161">
                <a:tc>
                  <a:txBody>
                    <a:bodyPr/>
                    <a:lstStyle/>
                    <a:p>
                      <a:pPr algn="l" fontAlgn="b"/>
                      <a:r>
                        <a:rPr lang="de-DE" sz="1000" b="0" i="0" u="none" strike="noStrike">
                          <a:solidFill>
                            <a:srgbClr val="000000"/>
                          </a:solidFill>
                          <a:effectLst/>
                          <a:latin typeface="Arial" panose="020B0604020202020204" pitchFamily="34" charset="0"/>
                        </a:rPr>
                        <a:t>[D7-D7] Y Paffendorf - Oberzier  SECHTM S [DIR] / N-1 Sechtem - Paffendorf - Oberzier SECHTM N</a:t>
                      </a:r>
                    </a:p>
                  </a:txBody>
                  <a:tcPr marL="11376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239,18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52%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975827705"/>
                  </a:ext>
                </a:extLst>
              </a:tr>
              <a:tr h="161161">
                <a:tc>
                  <a:txBody>
                    <a:bodyPr/>
                    <a:lstStyle/>
                    <a:p>
                      <a:pPr algn="l" fontAlgn="b"/>
                      <a:r>
                        <a:rPr lang="sl-SI" sz="1000" b="0" i="0" u="none" strike="noStrike">
                          <a:solidFill>
                            <a:srgbClr val="000000"/>
                          </a:solidFill>
                          <a:effectLst/>
                          <a:latin typeface="Arial" panose="020B0604020202020204" pitchFamily="34" charset="0"/>
                        </a:rPr>
                        <a:t>[SK-PL] Lemesany - Krosno Iskrz 2 [OPP] [PL] / N-1 Lemesany - Krosno Iskrz 1</a:t>
                      </a:r>
                    </a:p>
                  </a:txBody>
                  <a:tcPr marL="11376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201,31</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81%</a:t>
                      </a:r>
                    </a:p>
                  </a:txBody>
                  <a:tcPr marL="0" marR="0" marT="0" marB="0" anchor="b">
                    <a:lnL>
                      <a:noFill/>
                    </a:lnL>
                    <a:lnR>
                      <a:noFill/>
                    </a:lnR>
                    <a:lnT>
                      <a:noFill/>
                    </a:lnT>
                    <a:lnB>
                      <a:noFill/>
                    </a:lnB>
                  </a:tcPr>
                </a:tc>
                <a:extLst>
                  <a:ext uri="{0D108BD9-81ED-4DB2-BD59-A6C34878D82A}">
                    <a16:rowId xmlns:a16="http://schemas.microsoft.com/office/drawing/2014/main" val="2635479369"/>
                  </a:ext>
                </a:extLst>
              </a:tr>
              <a:tr h="161161">
                <a:tc>
                  <a:txBody>
                    <a:bodyPr/>
                    <a:lstStyle/>
                    <a:p>
                      <a:pPr algn="l" fontAlgn="b"/>
                      <a:r>
                        <a:rPr lang="sl-SI" sz="1000" b="0" i="0" u="none" strike="noStrike">
                          <a:solidFill>
                            <a:srgbClr val="000000"/>
                          </a:solidFill>
                          <a:effectLst/>
                          <a:latin typeface="Arial" panose="020B0604020202020204" pitchFamily="34" charset="0"/>
                        </a:rPr>
                        <a:t>[NL-NL] Diemen-Lelystad 380 Z [OPP] / N-1 Boxmeer-Dodewaard 380 Z</a:t>
                      </a:r>
                    </a:p>
                  </a:txBody>
                  <a:tcPr marL="11376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433,26</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41%</a:t>
                      </a:r>
                    </a:p>
                  </a:txBody>
                  <a:tcPr marL="0" marR="0" marT="0" marB="0" anchor="b">
                    <a:lnL>
                      <a:noFill/>
                    </a:lnL>
                    <a:lnR>
                      <a:noFill/>
                    </a:lnR>
                    <a:lnT>
                      <a:noFill/>
                    </a:lnT>
                    <a:lnB>
                      <a:noFill/>
                    </a:lnB>
                  </a:tcPr>
                </a:tc>
                <a:extLst>
                  <a:ext uri="{0D108BD9-81ED-4DB2-BD59-A6C34878D82A}">
                    <a16:rowId xmlns:a16="http://schemas.microsoft.com/office/drawing/2014/main" val="2267554494"/>
                  </a:ext>
                </a:extLst>
              </a:tr>
              <a:tr h="161161">
                <a:tc>
                  <a:txBody>
                    <a:bodyPr/>
                    <a:lstStyle/>
                    <a:p>
                      <a:pPr algn="l" fontAlgn="b"/>
                      <a:r>
                        <a:rPr lang="sl-SI" sz="1000" b="0" i="0" u="none" strike="noStrike">
                          <a:solidFill>
                            <a:srgbClr val="000000"/>
                          </a:solidFill>
                          <a:effectLst/>
                          <a:latin typeface="Arial" panose="020B0604020202020204" pitchFamily="34" charset="0"/>
                        </a:rPr>
                        <a:t>[BE-BE] PST Van Eyck 1 [DIR] / N-1 PST Zandvliet 1</a:t>
                      </a:r>
                    </a:p>
                  </a:txBody>
                  <a:tcPr marL="11376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0" i="0" u="none" strike="noStrike">
                          <a:solidFill>
                            <a:srgbClr val="000000"/>
                          </a:solidFill>
                          <a:effectLst/>
                          <a:latin typeface="Arial" panose="020B0604020202020204" pitchFamily="34" charset="0"/>
                        </a:rPr>
                        <a:t>60,95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0" i="0" u="none" strike="noStrike">
                          <a:solidFill>
                            <a:srgbClr val="000000"/>
                          </a:solidFill>
                          <a:effectLst/>
                          <a:latin typeface="Arial" panose="020B0604020202020204" pitchFamily="34" charset="0"/>
                        </a:rPr>
                        <a:t>65%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005490390"/>
                  </a:ext>
                </a:extLst>
              </a:tr>
              <a:tr h="161161">
                <a:tc>
                  <a:txBody>
                    <a:bodyPr/>
                    <a:lstStyle/>
                    <a:p>
                      <a:pPr algn="l" fontAlgn="b"/>
                      <a:r>
                        <a:rPr lang="sl-SI" sz="10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1000" b="1" i="0" u="none" strike="noStrike">
                          <a:solidFill>
                            <a:srgbClr val="000000"/>
                          </a:solidFill>
                          <a:effectLst/>
                          <a:latin typeface="Arial" panose="020B0604020202020204" pitchFamily="34" charset="0"/>
                        </a:rPr>
                        <a:t>1492,66</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1000" b="1" i="0" u="none" strike="noStrike" dirty="0">
                          <a:solidFill>
                            <a:srgbClr val="000000"/>
                          </a:solidFill>
                          <a:effectLst/>
                          <a:latin typeface="Arial" panose="020B0604020202020204" pitchFamily="34" charset="0"/>
                        </a:rPr>
                        <a:t>5576%</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4099212963"/>
                  </a:ext>
                </a:extLst>
              </a:tr>
            </a:tbl>
          </a:graphicData>
        </a:graphic>
      </p:graphicFrame>
    </p:spTree>
    <p:extLst>
      <p:ext uri="{BB962C8B-B14F-4D97-AF65-F5344CB8AC3E}">
        <p14:creationId xmlns:p14="http://schemas.microsoft.com/office/powerpoint/2010/main" val="802184983"/>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a:t>
            </a:r>
            <a:r>
              <a:rPr lang="en-US" altLang="hu-HU" sz="1400" dirty="0">
                <a:solidFill>
                  <a:srgbClr val="008000"/>
                </a:solidFill>
              </a:rPr>
              <a:t>1016 (part </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FE23159A-4D5B-4EEF-8205-A8FEFD261C1F}"/>
              </a:ext>
            </a:extLst>
          </p:cNvPr>
          <p:cNvGraphicFramePr>
            <a:graphicFrameLocks noGrp="1"/>
          </p:cNvGraphicFramePr>
          <p:nvPr>
            <p:extLst>
              <p:ext uri="{D42A27DB-BD31-4B8C-83A1-F6EECF244321}">
                <p14:modId xmlns:p14="http://schemas.microsoft.com/office/powerpoint/2010/main" val="731145943"/>
              </p:ext>
            </p:extLst>
          </p:nvPr>
        </p:nvGraphicFramePr>
        <p:xfrm>
          <a:off x="954157" y="1079508"/>
          <a:ext cx="7024174" cy="5697864"/>
        </p:xfrm>
        <a:graphic>
          <a:graphicData uri="http://schemas.openxmlformats.org/drawingml/2006/table">
            <a:tbl>
              <a:tblPr/>
              <a:tblGrid>
                <a:gridCol w="5379255">
                  <a:extLst>
                    <a:ext uri="{9D8B030D-6E8A-4147-A177-3AD203B41FA5}">
                      <a16:colId xmlns:a16="http://schemas.microsoft.com/office/drawing/2014/main" val="2332347458"/>
                    </a:ext>
                  </a:extLst>
                </a:gridCol>
                <a:gridCol w="1214579">
                  <a:extLst>
                    <a:ext uri="{9D8B030D-6E8A-4147-A177-3AD203B41FA5}">
                      <a16:colId xmlns:a16="http://schemas.microsoft.com/office/drawing/2014/main" val="2280412179"/>
                    </a:ext>
                  </a:extLst>
                </a:gridCol>
                <a:gridCol w="430340">
                  <a:extLst>
                    <a:ext uri="{9D8B030D-6E8A-4147-A177-3AD203B41FA5}">
                      <a16:colId xmlns:a16="http://schemas.microsoft.com/office/drawing/2014/main" val="1255500769"/>
                    </a:ext>
                  </a:extLst>
                </a:gridCol>
              </a:tblGrid>
              <a:tr h="158274">
                <a:tc>
                  <a:txBody>
                    <a:bodyPr/>
                    <a:lstStyle/>
                    <a:p>
                      <a:pPr algn="l" fontAlgn="b"/>
                      <a:r>
                        <a:rPr lang="sl-SI"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3425761175"/>
                  </a:ext>
                </a:extLst>
              </a:tr>
              <a:tr h="158274">
                <a:tc>
                  <a:txBody>
                    <a:bodyPr/>
                    <a:lstStyle/>
                    <a:p>
                      <a:pPr algn="l" fontAlgn="b"/>
                      <a:r>
                        <a:rPr lang="sl-SI" sz="7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590,39</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231%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764525807"/>
                  </a:ext>
                </a:extLst>
              </a:tr>
              <a:tr h="158274">
                <a:tc>
                  <a:txBody>
                    <a:bodyPr/>
                    <a:lstStyle/>
                    <a:p>
                      <a:pPr algn="l" fontAlgn="b"/>
                      <a:r>
                        <a:rPr lang="de-DE" sz="700" b="0" i="0" u="none" strike="noStrike">
                          <a:solidFill>
                            <a:srgbClr val="000000"/>
                          </a:solidFill>
                          <a:effectLst/>
                          <a:latin typeface="Arial" panose="020B0604020202020204" pitchFamily="34" charset="0"/>
                        </a:rPr>
                        <a:t>[D7-D7] Y Paffendorf - Oberzier  SECHTM S [DIR] / N-1 Sechtem - Paffendorf - Oberzier SECHTM N</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199,15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47%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779612964"/>
                  </a:ext>
                </a:extLst>
              </a:tr>
              <a:tr h="158274">
                <a:tc>
                  <a:txBody>
                    <a:bodyPr/>
                    <a:lstStyle/>
                    <a:p>
                      <a:pPr algn="l" fontAlgn="b"/>
                      <a:r>
                        <a:rPr lang="sl-SI" sz="700" b="0" i="0" u="none" strike="noStrike">
                          <a:solidFill>
                            <a:srgbClr val="000000"/>
                          </a:solidFill>
                          <a:effectLst/>
                          <a:latin typeface="Arial" panose="020B0604020202020204" pitchFamily="34" charset="0"/>
                        </a:rPr>
                        <a:t>[SK-PL] Lemesany - Krosno Iskrz 2 [OPP] [PL] / N-1 Lemesany - Krosno Iskrz 1</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173,29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74%</a:t>
                      </a:r>
                    </a:p>
                  </a:txBody>
                  <a:tcPr marL="0" marR="0" marT="0" marB="0" anchor="b">
                    <a:lnL>
                      <a:noFill/>
                    </a:lnL>
                    <a:lnR>
                      <a:noFill/>
                    </a:lnR>
                    <a:lnT>
                      <a:noFill/>
                    </a:lnT>
                    <a:lnB>
                      <a:noFill/>
                    </a:lnB>
                  </a:tcPr>
                </a:tc>
                <a:extLst>
                  <a:ext uri="{0D108BD9-81ED-4DB2-BD59-A6C34878D82A}">
                    <a16:rowId xmlns:a16="http://schemas.microsoft.com/office/drawing/2014/main" val="2596543240"/>
                  </a:ext>
                </a:extLst>
              </a:tr>
              <a:tr h="158274">
                <a:tc>
                  <a:txBody>
                    <a:bodyPr/>
                    <a:lstStyle/>
                    <a:p>
                      <a:pPr algn="l" fontAlgn="b"/>
                      <a:r>
                        <a:rPr lang="sl-SI" sz="700" b="0" i="0" u="none" strike="noStrike">
                          <a:solidFill>
                            <a:srgbClr val="000000"/>
                          </a:solidFill>
                          <a:effectLst/>
                          <a:latin typeface="Arial" panose="020B0604020202020204" pitchFamily="34" charset="0"/>
                        </a:rPr>
                        <a:t>[CZ-SK] Nosovice - Varin [DIR] [SK] / N-1 Sokolnice - Stupava</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346,1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77%</a:t>
                      </a:r>
                    </a:p>
                  </a:txBody>
                  <a:tcPr marL="0" marR="0" marT="0" marB="0" anchor="b">
                    <a:lnL>
                      <a:noFill/>
                    </a:lnL>
                    <a:lnR>
                      <a:noFill/>
                    </a:lnR>
                    <a:lnT>
                      <a:noFill/>
                    </a:lnT>
                    <a:lnB>
                      <a:noFill/>
                    </a:lnB>
                  </a:tcPr>
                </a:tc>
                <a:extLst>
                  <a:ext uri="{0D108BD9-81ED-4DB2-BD59-A6C34878D82A}">
                    <a16:rowId xmlns:a16="http://schemas.microsoft.com/office/drawing/2014/main" val="957411151"/>
                  </a:ext>
                </a:extLst>
              </a:tr>
              <a:tr h="158274">
                <a:tc>
                  <a:txBody>
                    <a:bodyPr/>
                    <a:lstStyle/>
                    <a:p>
                      <a:pPr algn="l" fontAlgn="b"/>
                      <a:r>
                        <a:rPr lang="sl-SI" sz="700" b="0" i="0" u="none" strike="noStrike">
                          <a:solidFill>
                            <a:srgbClr val="000000"/>
                          </a:solidFill>
                          <a:effectLst/>
                          <a:latin typeface="Arial" panose="020B0604020202020204" pitchFamily="34" charset="0"/>
                        </a:rPr>
                        <a:t>[NL-NL] Diemen-Lelystad 380 Z [OPP] / N-1 Boxmeer-Dodewaard 380 Z</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590,39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2838181751"/>
                  </a:ext>
                </a:extLst>
              </a:tr>
              <a:tr h="158274">
                <a:tc>
                  <a:txBody>
                    <a:bodyPr/>
                    <a:lstStyle/>
                    <a:p>
                      <a:pPr algn="l" fontAlgn="b"/>
                      <a:r>
                        <a:rPr lang="sl-SI" sz="7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407,43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246%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614001692"/>
                  </a:ext>
                </a:extLst>
              </a:tr>
              <a:tr h="158274">
                <a:tc>
                  <a:txBody>
                    <a:bodyPr/>
                    <a:lstStyle/>
                    <a:p>
                      <a:pPr algn="l" fontAlgn="b"/>
                      <a:r>
                        <a:rPr lang="de-DE" sz="700" b="0" i="0" u="none" strike="noStrike">
                          <a:solidFill>
                            <a:srgbClr val="000000"/>
                          </a:solidFill>
                          <a:effectLst/>
                          <a:latin typeface="Arial" panose="020B0604020202020204" pitchFamily="34" charset="0"/>
                        </a:rPr>
                        <a:t>[D7-D7] Y Paffendorf - Oberzier  SECHTM S [DIR] / N-1 Sechtem - Paffendorf - Oberzier SECHTM N</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137,74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369589230"/>
                  </a:ext>
                </a:extLst>
              </a:tr>
              <a:tr h="158274">
                <a:tc>
                  <a:txBody>
                    <a:bodyPr/>
                    <a:lstStyle/>
                    <a:p>
                      <a:pPr algn="l" fontAlgn="b"/>
                      <a:r>
                        <a:rPr lang="sl-SI" sz="700" b="0" i="0" u="none" strike="noStrike">
                          <a:solidFill>
                            <a:srgbClr val="000000"/>
                          </a:solidFill>
                          <a:effectLst/>
                          <a:latin typeface="Arial" panose="020B0604020202020204" pitchFamily="34" charset="0"/>
                        </a:rPr>
                        <a:t>[SK-PL] Lemesany - Krosno Iskrz 2 [OPP] [PL] / N-1 Lemesany - Krosno Iskrz 1</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158,78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81%</a:t>
                      </a:r>
                    </a:p>
                  </a:txBody>
                  <a:tcPr marL="0" marR="0" marT="0" marB="0" anchor="b">
                    <a:lnL>
                      <a:noFill/>
                    </a:lnL>
                    <a:lnR>
                      <a:noFill/>
                    </a:lnR>
                    <a:lnT>
                      <a:noFill/>
                    </a:lnT>
                    <a:lnB>
                      <a:noFill/>
                    </a:lnB>
                  </a:tcPr>
                </a:tc>
                <a:extLst>
                  <a:ext uri="{0D108BD9-81ED-4DB2-BD59-A6C34878D82A}">
                    <a16:rowId xmlns:a16="http://schemas.microsoft.com/office/drawing/2014/main" val="1534296535"/>
                  </a:ext>
                </a:extLst>
              </a:tr>
              <a:tr h="158274">
                <a:tc>
                  <a:txBody>
                    <a:bodyPr/>
                    <a:lstStyle/>
                    <a:p>
                      <a:pPr algn="l" fontAlgn="b"/>
                      <a:r>
                        <a:rPr lang="sl-SI" sz="700" b="0" i="0" u="none" strike="noStrike">
                          <a:solidFill>
                            <a:srgbClr val="000000"/>
                          </a:solidFill>
                          <a:effectLst/>
                          <a:latin typeface="Arial" panose="020B0604020202020204" pitchFamily="34" charset="0"/>
                        </a:rPr>
                        <a:t>[CZ-SK] Nosovice - Varin [DIR] [SK] / N-1 Sokolnice - Stupava</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247,72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79%</a:t>
                      </a:r>
                    </a:p>
                  </a:txBody>
                  <a:tcPr marL="0" marR="0" marT="0" marB="0" anchor="b">
                    <a:lnL>
                      <a:noFill/>
                    </a:lnL>
                    <a:lnR>
                      <a:noFill/>
                    </a:lnR>
                    <a:lnT>
                      <a:noFill/>
                    </a:lnT>
                    <a:lnB>
                      <a:noFill/>
                    </a:lnB>
                  </a:tcPr>
                </a:tc>
                <a:extLst>
                  <a:ext uri="{0D108BD9-81ED-4DB2-BD59-A6C34878D82A}">
                    <a16:rowId xmlns:a16="http://schemas.microsoft.com/office/drawing/2014/main" val="3756836262"/>
                  </a:ext>
                </a:extLst>
              </a:tr>
              <a:tr h="158274">
                <a:tc>
                  <a:txBody>
                    <a:bodyPr/>
                    <a:lstStyle/>
                    <a:p>
                      <a:pPr algn="l" fontAlgn="b"/>
                      <a:r>
                        <a:rPr lang="sl-SI" sz="700" b="0" i="0" u="none" strike="noStrike">
                          <a:solidFill>
                            <a:srgbClr val="000000"/>
                          </a:solidFill>
                          <a:effectLst/>
                          <a:latin typeface="Arial" panose="020B0604020202020204" pitchFamily="34" charset="0"/>
                        </a:rPr>
                        <a:t>[NL-NL] Diemen-Lelystad 380 Z [OPP] / N-1 Boxmeer-Dodewaard 380 Z</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407,43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35%</a:t>
                      </a:r>
                    </a:p>
                  </a:txBody>
                  <a:tcPr marL="0" marR="0" marT="0" marB="0" anchor="b">
                    <a:lnL>
                      <a:noFill/>
                    </a:lnL>
                    <a:lnR>
                      <a:noFill/>
                    </a:lnR>
                    <a:lnT>
                      <a:noFill/>
                    </a:lnT>
                    <a:lnB>
                      <a:noFill/>
                    </a:lnB>
                  </a:tcPr>
                </a:tc>
                <a:extLst>
                  <a:ext uri="{0D108BD9-81ED-4DB2-BD59-A6C34878D82A}">
                    <a16:rowId xmlns:a16="http://schemas.microsoft.com/office/drawing/2014/main" val="1347820558"/>
                  </a:ext>
                </a:extLst>
              </a:tr>
              <a:tr h="158274">
                <a:tc>
                  <a:txBody>
                    <a:bodyPr/>
                    <a:lstStyle/>
                    <a:p>
                      <a:pPr algn="l" fontAlgn="b"/>
                      <a:r>
                        <a:rPr lang="sl-SI" sz="7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872,61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256%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535219612"/>
                  </a:ext>
                </a:extLst>
              </a:tr>
              <a:tr h="158274">
                <a:tc>
                  <a:txBody>
                    <a:bodyPr/>
                    <a:lstStyle/>
                    <a:p>
                      <a:pPr algn="l" fontAlgn="b"/>
                      <a:r>
                        <a:rPr lang="de-DE" sz="700" b="0" i="0" u="none" strike="noStrike">
                          <a:solidFill>
                            <a:srgbClr val="000000"/>
                          </a:solidFill>
                          <a:effectLst/>
                          <a:latin typeface="Arial" panose="020B0604020202020204" pitchFamily="34" charset="0"/>
                        </a:rPr>
                        <a:t>[D7-D7] Y Paffendorf - Oberzier  SECHTM S [DIR] / N-1 Sechtem - Paffendorf - Oberzier SECHTM N</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84,39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032138893"/>
                  </a:ext>
                </a:extLst>
              </a:tr>
              <a:tr h="158274">
                <a:tc>
                  <a:txBody>
                    <a:bodyPr/>
                    <a:lstStyle/>
                    <a:p>
                      <a:pPr algn="l" fontAlgn="b"/>
                      <a:r>
                        <a:rPr lang="sl-SI" sz="700" b="0" i="0" u="none" strike="noStrike">
                          <a:solidFill>
                            <a:srgbClr val="000000"/>
                          </a:solidFill>
                          <a:effectLst/>
                          <a:latin typeface="Arial" panose="020B0604020202020204" pitchFamily="34" charset="0"/>
                        </a:rPr>
                        <a:t>[SK-PL] Lemesany - Krosno Iskrz 2 [OPP] [PL] / N-1 Lemesany - Krosno Iskrz 1</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55,97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80%</a:t>
                      </a:r>
                    </a:p>
                  </a:txBody>
                  <a:tcPr marL="0" marR="0" marT="0" marB="0" anchor="b">
                    <a:lnL>
                      <a:noFill/>
                    </a:lnL>
                    <a:lnR>
                      <a:noFill/>
                    </a:lnR>
                    <a:lnT>
                      <a:noFill/>
                    </a:lnT>
                    <a:lnB>
                      <a:noFill/>
                    </a:lnB>
                  </a:tcPr>
                </a:tc>
                <a:extLst>
                  <a:ext uri="{0D108BD9-81ED-4DB2-BD59-A6C34878D82A}">
                    <a16:rowId xmlns:a16="http://schemas.microsoft.com/office/drawing/2014/main" val="2969000051"/>
                  </a:ext>
                </a:extLst>
              </a:tr>
              <a:tr h="158274">
                <a:tc>
                  <a:txBody>
                    <a:bodyPr/>
                    <a:lstStyle/>
                    <a:p>
                      <a:pPr algn="l" fontAlgn="b"/>
                      <a:r>
                        <a:rPr lang="sl-SI" sz="700" b="0" i="0" u="none" strike="noStrike">
                          <a:solidFill>
                            <a:srgbClr val="000000"/>
                          </a:solidFill>
                          <a:effectLst/>
                          <a:latin typeface="Arial" panose="020B0604020202020204" pitchFamily="34" charset="0"/>
                        </a:rPr>
                        <a:t>[CZ-SK] Nosovice - Varin [DIR] [SK] / N-1 Sokolnice - Stupava</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147,13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77%</a:t>
                      </a:r>
                    </a:p>
                  </a:txBody>
                  <a:tcPr marL="0" marR="0" marT="0" marB="0" anchor="b">
                    <a:lnL>
                      <a:noFill/>
                    </a:lnL>
                    <a:lnR>
                      <a:noFill/>
                    </a:lnR>
                    <a:lnT>
                      <a:noFill/>
                    </a:lnT>
                    <a:lnB>
                      <a:noFill/>
                    </a:lnB>
                  </a:tcPr>
                </a:tc>
                <a:extLst>
                  <a:ext uri="{0D108BD9-81ED-4DB2-BD59-A6C34878D82A}">
                    <a16:rowId xmlns:a16="http://schemas.microsoft.com/office/drawing/2014/main" val="795943276"/>
                  </a:ext>
                </a:extLst>
              </a:tr>
              <a:tr h="158274">
                <a:tc>
                  <a:txBody>
                    <a:bodyPr/>
                    <a:lstStyle/>
                    <a:p>
                      <a:pPr algn="l" fontAlgn="b"/>
                      <a:r>
                        <a:rPr lang="sl-SI" sz="700" b="0" i="0" u="none" strike="noStrike">
                          <a:solidFill>
                            <a:srgbClr val="000000"/>
                          </a:solidFill>
                          <a:effectLst/>
                          <a:latin typeface="Arial" panose="020B0604020202020204" pitchFamily="34" charset="0"/>
                        </a:rPr>
                        <a:t>[D8-D2] Remptendorf - Redwitz 414 [DIR] [D8] / N-1 Remptendorf - Redwitz 413</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872,61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13%</a:t>
                      </a:r>
                    </a:p>
                  </a:txBody>
                  <a:tcPr marL="0" marR="0" marT="0" marB="0" anchor="b">
                    <a:lnL>
                      <a:noFill/>
                    </a:lnL>
                    <a:lnR>
                      <a:noFill/>
                    </a:lnR>
                    <a:lnT>
                      <a:noFill/>
                    </a:lnT>
                    <a:lnB>
                      <a:noFill/>
                    </a:lnB>
                  </a:tcPr>
                </a:tc>
                <a:extLst>
                  <a:ext uri="{0D108BD9-81ED-4DB2-BD59-A6C34878D82A}">
                    <a16:rowId xmlns:a16="http://schemas.microsoft.com/office/drawing/2014/main" val="98090901"/>
                  </a:ext>
                </a:extLst>
              </a:tr>
              <a:tr h="158274">
                <a:tc>
                  <a:txBody>
                    <a:bodyPr/>
                    <a:lstStyle/>
                    <a:p>
                      <a:pPr algn="l" fontAlgn="b"/>
                      <a:r>
                        <a:rPr lang="sl-SI" sz="700" b="0" i="0" u="none" strike="noStrike">
                          <a:solidFill>
                            <a:srgbClr val="000000"/>
                          </a:solidFill>
                          <a:effectLst/>
                          <a:latin typeface="Arial" panose="020B0604020202020204" pitchFamily="34" charset="0"/>
                        </a:rPr>
                        <a:t>[NL-NL] Diemen-Lelystad 380 Z [OPP] / N-1 Boxmeer-Dodewaard 380 Z</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193,31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34%</a:t>
                      </a:r>
                    </a:p>
                  </a:txBody>
                  <a:tcPr marL="0" marR="0" marT="0" marB="0" anchor="b">
                    <a:lnL>
                      <a:noFill/>
                    </a:lnL>
                    <a:lnR>
                      <a:noFill/>
                    </a:lnR>
                    <a:lnT>
                      <a:noFill/>
                    </a:lnT>
                    <a:lnB>
                      <a:noFill/>
                    </a:lnB>
                  </a:tcPr>
                </a:tc>
                <a:extLst>
                  <a:ext uri="{0D108BD9-81ED-4DB2-BD59-A6C34878D82A}">
                    <a16:rowId xmlns:a16="http://schemas.microsoft.com/office/drawing/2014/main" val="2963814065"/>
                  </a:ext>
                </a:extLst>
              </a:tr>
              <a:tr h="158274">
                <a:tc>
                  <a:txBody>
                    <a:bodyPr/>
                    <a:lstStyle/>
                    <a:p>
                      <a:pPr algn="l" fontAlgn="b"/>
                      <a:r>
                        <a:rPr lang="sl-SI" sz="7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344,68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168%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082999355"/>
                  </a:ext>
                </a:extLst>
              </a:tr>
              <a:tr h="158274">
                <a:tc>
                  <a:txBody>
                    <a:bodyPr/>
                    <a:lstStyle/>
                    <a:p>
                      <a:pPr algn="l" fontAlgn="b"/>
                      <a:r>
                        <a:rPr lang="de-DE" sz="700" b="0" i="0" u="none" strike="noStrike">
                          <a:solidFill>
                            <a:srgbClr val="000000"/>
                          </a:solidFill>
                          <a:effectLst/>
                          <a:latin typeface="Arial" panose="020B0604020202020204" pitchFamily="34" charset="0"/>
                        </a:rPr>
                        <a:t>[D7-D7] Y Paffendorf - Oberzier  SECHTM S [DIR] / N-1 Sechtem - Paffendorf - Oberzier SECHTM N</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60,09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757562775"/>
                  </a:ext>
                </a:extLst>
              </a:tr>
              <a:tr h="158274">
                <a:tc>
                  <a:txBody>
                    <a:bodyPr/>
                    <a:lstStyle/>
                    <a:p>
                      <a:pPr algn="l" fontAlgn="b"/>
                      <a:r>
                        <a:rPr lang="sl-SI" sz="700" b="0" i="0" u="none" strike="noStrike">
                          <a:solidFill>
                            <a:srgbClr val="000000"/>
                          </a:solidFill>
                          <a:effectLst/>
                          <a:latin typeface="Arial" panose="020B0604020202020204" pitchFamily="34" charset="0"/>
                        </a:rPr>
                        <a:t>[SK-PL] Lemesany - Krosno Iskrz 2 [OPP] [PL] / N-1 Lemesany - Krosno Iskrz 1</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344,68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77%</a:t>
                      </a:r>
                    </a:p>
                  </a:txBody>
                  <a:tcPr marL="0" marR="0" marT="0" marB="0" anchor="b">
                    <a:lnL>
                      <a:noFill/>
                    </a:lnL>
                    <a:lnR>
                      <a:noFill/>
                    </a:lnR>
                    <a:lnT>
                      <a:noFill/>
                    </a:lnT>
                    <a:lnB>
                      <a:noFill/>
                    </a:lnB>
                  </a:tcPr>
                </a:tc>
                <a:extLst>
                  <a:ext uri="{0D108BD9-81ED-4DB2-BD59-A6C34878D82A}">
                    <a16:rowId xmlns:a16="http://schemas.microsoft.com/office/drawing/2014/main" val="2436296615"/>
                  </a:ext>
                </a:extLst>
              </a:tr>
              <a:tr h="158274">
                <a:tc>
                  <a:txBody>
                    <a:bodyPr/>
                    <a:lstStyle/>
                    <a:p>
                      <a:pPr algn="l" fontAlgn="b"/>
                      <a:r>
                        <a:rPr lang="sl-SI" sz="700" b="0" i="0" u="none" strike="noStrike">
                          <a:solidFill>
                            <a:srgbClr val="000000"/>
                          </a:solidFill>
                          <a:effectLst/>
                          <a:latin typeface="Arial" panose="020B0604020202020204" pitchFamily="34" charset="0"/>
                        </a:rPr>
                        <a:t>[NL-NL] Diemen-Lelystad 380 Z [OPP] / N-1 Boxmeer-Dodewaard 380 Z</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175,12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36%</a:t>
                      </a:r>
                    </a:p>
                  </a:txBody>
                  <a:tcPr marL="0" marR="0" marT="0" marB="0" anchor="b">
                    <a:lnL>
                      <a:noFill/>
                    </a:lnL>
                    <a:lnR>
                      <a:noFill/>
                    </a:lnR>
                    <a:lnT>
                      <a:noFill/>
                    </a:lnT>
                    <a:lnB>
                      <a:noFill/>
                    </a:lnB>
                  </a:tcPr>
                </a:tc>
                <a:extLst>
                  <a:ext uri="{0D108BD9-81ED-4DB2-BD59-A6C34878D82A}">
                    <a16:rowId xmlns:a16="http://schemas.microsoft.com/office/drawing/2014/main" val="602753372"/>
                  </a:ext>
                </a:extLst>
              </a:tr>
              <a:tr h="158274">
                <a:tc>
                  <a:txBody>
                    <a:bodyPr/>
                    <a:lstStyle/>
                    <a:p>
                      <a:pPr algn="l" fontAlgn="b"/>
                      <a:r>
                        <a:rPr lang="sl-SI" sz="7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317,22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230%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334792440"/>
                  </a:ext>
                </a:extLst>
              </a:tr>
              <a:tr h="158274">
                <a:tc>
                  <a:txBody>
                    <a:bodyPr/>
                    <a:lstStyle/>
                    <a:p>
                      <a:pPr algn="l" fontAlgn="b"/>
                      <a:r>
                        <a:rPr lang="de-DE" sz="700" b="0" i="0" u="none" strike="noStrike">
                          <a:solidFill>
                            <a:srgbClr val="000000"/>
                          </a:solidFill>
                          <a:effectLst/>
                          <a:latin typeface="Arial" panose="020B0604020202020204" pitchFamily="34" charset="0"/>
                        </a:rPr>
                        <a:t>[D7-D7] Y Paffendorf - Oberzier  SECHTM S [DIR] / N-1 Sechtem - Paffendorf - Oberzier SECHTM N</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36,55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138268321"/>
                  </a:ext>
                </a:extLst>
              </a:tr>
              <a:tr h="158274">
                <a:tc>
                  <a:txBody>
                    <a:bodyPr/>
                    <a:lstStyle/>
                    <a:p>
                      <a:pPr algn="l" fontAlgn="b"/>
                      <a:r>
                        <a:rPr lang="sl-SI" sz="700" b="0" i="0" u="none" strike="noStrike">
                          <a:solidFill>
                            <a:srgbClr val="000000"/>
                          </a:solidFill>
                          <a:effectLst/>
                          <a:latin typeface="Arial" panose="020B0604020202020204" pitchFamily="34" charset="0"/>
                        </a:rPr>
                        <a:t>[CZ-SK] Nosovice - Varin [DIR] [SK] / N-1 Sokolnice - Stupava</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317,22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83%</a:t>
                      </a:r>
                    </a:p>
                  </a:txBody>
                  <a:tcPr marL="0" marR="0" marT="0" marB="0" anchor="b">
                    <a:lnL>
                      <a:noFill/>
                    </a:lnL>
                    <a:lnR>
                      <a:noFill/>
                    </a:lnR>
                    <a:lnT>
                      <a:noFill/>
                    </a:lnT>
                    <a:lnB>
                      <a:noFill/>
                    </a:lnB>
                  </a:tcPr>
                </a:tc>
                <a:extLst>
                  <a:ext uri="{0D108BD9-81ED-4DB2-BD59-A6C34878D82A}">
                    <a16:rowId xmlns:a16="http://schemas.microsoft.com/office/drawing/2014/main" val="3520754384"/>
                  </a:ext>
                </a:extLst>
              </a:tr>
              <a:tr h="158274">
                <a:tc>
                  <a:txBody>
                    <a:bodyPr/>
                    <a:lstStyle/>
                    <a:p>
                      <a:pPr algn="l" fontAlgn="b"/>
                      <a:r>
                        <a:rPr lang="sl-SI" sz="700" b="0" i="0" u="none" strike="noStrike">
                          <a:solidFill>
                            <a:srgbClr val="000000"/>
                          </a:solidFill>
                          <a:effectLst/>
                          <a:latin typeface="Arial" panose="020B0604020202020204" pitchFamily="34" charset="0"/>
                        </a:rPr>
                        <a:t>[NL-NL] Diemen-Lelystad 380 Z [OPP] / N-1 Boxmeer-Dodewaard 380 Z</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100,2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35%</a:t>
                      </a:r>
                    </a:p>
                  </a:txBody>
                  <a:tcPr marL="0" marR="0" marT="0" marB="0" anchor="b">
                    <a:lnL>
                      <a:noFill/>
                    </a:lnL>
                    <a:lnR>
                      <a:noFill/>
                    </a:lnR>
                    <a:lnT>
                      <a:noFill/>
                    </a:lnT>
                    <a:lnB>
                      <a:noFill/>
                    </a:lnB>
                  </a:tcPr>
                </a:tc>
                <a:extLst>
                  <a:ext uri="{0D108BD9-81ED-4DB2-BD59-A6C34878D82A}">
                    <a16:rowId xmlns:a16="http://schemas.microsoft.com/office/drawing/2014/main" val="685383612"/>
                  </a:ext>
                </a:extLst>
              </a:tr>
              <a:tr h="158274">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Dobrzen</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88,67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59%</a:t>
                      </a:r>
                    </a:p>
                  </a:txBody>
                  <a:tcPr marL="0" marR="0" marT="0" marB="0" anchor="b">
                    <a:lnL>
                      <a:noFill/>
                    </a:lnL>
                    <a:lnR>
                      <a:noFill/>
                    </a:lnR>
                    <a:lnT>
                      <a:noFill/>
                    </a:lnT>
                    <a:lnB>
                      <a:noFill/>
                    </a:lnB>
                  </a:tcPr>
                </a:tc>
                <a:extLst>
                  <a:ext uri="{0D108BD9-81ED-4DB2-BD59-A6C34878D82A}">
                    <a16:rowId xmlns:a16="http://schemas.microsoft.com/office/drawing/2014/main" val="989771073"/>
                  </a:ext>
                </a:extLst>
              </a:tr>
              <a:tr h="158274">
                <a:tc>
                  <a:txBody>
                    <a:bodyPr/>
                    <a:lstStyle/>
                    <a:p>
                      <a:pPr algn="l" fontAlgn="b"/>
                      <a:r>
                        <a:rPr lang="sl-SI" sz="7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394,22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237%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224199641"/>
                  </a:ext>
                </a:extLst>
              </a:tr>
              <a:tr h="158274">
                <a:tc>
                  <a:txBody>
                    <a:bodyPr/>
                    <a:lstStyle/>
                    <a:p>
                      <a:pPr algn="l" fontAlgn="b"/>
                      <a:r>
                        <a:rPr lang="de-DE" sz="700" b="0" i="0" u="none" strike="noStrike">
                          <a:solidFill>
                            <a:srgbClr val="000000"/>
                          </a:solidFill>
                          <a:effectLst/>
                          <a:latin typeface="Arial" panose="020B0604020202020204" pitchFamily="34" charset="0"/>
                        </a:rPr>
                        <a:t>[D7-D7] Y Paffendorf - Oberzier  SECHTM S [DIR] / N-1 Sechtem - Paffendorf - Oberzier SECHTM N</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19,14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853764044"/>
                  </a:ext>
                </a:extLst>
              </a:tr>
              <a:tr h="158274">
                <a:tc>
                  <a:txBody>
                    <a:bodyPr/>
                    <a:lstStyle/>
                    <a:p>
                      <a:pPr algn="l" fontAlgn="b"/>
                      <a:r>
                        <a:rPr lang="sl-SI" sz="700" b="0" i="0" u="none" strike="noStrike">
                          <a:solidFill>
                            <a:srgbClr val="000000"/>
                          </a:solidFill>
                          <a:effectLst/>
                          <a:latin typeface="Arial" panose="020B0604020202020204" pitchFamily="34" charset="0"/>
                        </a:rPr>
                        <a:t>[CZ-SK] Nosovice - Varin [DIR] [SK] / N-1 Sokolnice - Stupava</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394,22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77%</a:t>
                      </a:r>
                    </a:p>
                  </a:txBody>
                  <a:tcPr marL="0" marR="0" marT="0" marB="0" anchor="b">
                    <a:lnL>
                      <a:noFill/>
                    </a:lnL>
                    <a:lnR>
                      <a:noFill/>
                    </a:lnR>
                    <a:lnT>
                      <a:noFill/>
                    </a:lnT>
                    <a:lnB>
                      <a:noFill/>
                    </a:lnB>
                  </a:tcPr>
                </a:tc>
                <a:extLst>
                  <a:ext uri="{0D108BD9-81ED-4DB2-BD59-A6C34878D82A}">
                    <a16:rowId xmlns:a16="http://schemas.microsoft.com/office/drawing/2014/main" val="3648775789"/>
                  </a:ext>
                </a:extLst>
              </a:tr>
              <a:tr h="158274">
                <a:tc>
                  <a:txBody>
                    <a:bodyPr/>
                    <a:lstStyle/>
                    <a:p>
                      <a:pPr algn="l" fontAlgn="b"/>
                      <a:r>
                        <a:rPr lang="sl-SI" sz="700" b="0" i="0" u="none" strike="noStrike">
                          <a:solidFill>
                            <a:srgbClr val="000000"/>
                          </a:solidFill>
                          <a:effectLst/>
                          <a:latin typeface="Arial" panose="020B0604020202020204" pitchFamily="34" charset="0"/>
                        </a:rPr>
                        <a:t>[NL-NL] Diemen-Lelystad 380 Z [OPP] / N-1 Boxmeer-Dodewaard 380 Z</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46,03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40%</a:t>
                      </a:r>
                    </a:p>
                  </a:txBody>
                  <a:tcPr marL="0" marR="0" marT="0" marB="0" anchor="b">
                    <a:lnL>
                      <a:noFill/>
                    </a:lnL>
                    <a:lnR>
                      <a:noFill/>
                    </a:lnR>
                    <a:lnT>
                      <a:noFill/>
                    </a:lnT>
                    <a:lnB>
                      <a:noFill/>
                    </a:lnB>
                  </a:tcPr>
                </a:tc>
                <a:extLst>
                  <a:ext uri="{0D108BD9-81ED-4DB2-BD59-A6C34878D82A}">
                    <a16:rowId xmlns:a16="http://schemas.microsoft.com/office/drawing/2014/main" val="967466646"/>
                  </a:ext>
                </a:extLst>
              </a:tr>
              <a:tr h="158274">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Dobrzen</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63,57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61%</a:t>
                      </a:r>
                    </a:p>
                  </a:txBody>
                  <a:tcPr marL="0" marR="0" marT="0" marB="0" anchor="b">
                    <a:lnL>
                      <a:noFill/>
                    </a:lnL>
                    <a:lnR>
                      <a:noFill/>
                    </a:lnR>
                    <a:lnT>
                      <a:noFill/>
                    </a:lnT>
                    <a:lnB>
                      <a:noFill/>
                    </a:lnB>
                  </a:tcPr>
                </a:tc>
                <a:extLst>
                  <a:ext uri="{0D108BD9-81ED-4DB2-BD59-A6C34878D82A}">
                    <a16:rowId xmlns:a16="http://schemas.microsoft.com/office/drawing/2014/main" val="2628444497"/>
                  </a:ext>
                </a:extLst>
              </a:tr>
              <a:tr h="158274">
                <a:tc>
                  <a:txBody>
                    <a:bodyPr/>
                    <a:lstStyle/>
                    <a:p>
                      <a:pPr algn="l" fontAlgn="b"/>
                      <a:r>
                        <a:rPr lang="sl-SI" sz="7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289,34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269%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054869745"/>
                  </a:ext>
                </a:extLst>
              </a:tr>
              <a:tr h="158274">
                <a:tc>
                  <a:txBody>
                    <a:bodyPr/>
                    <a:lstStyle/>
                    <a:p>
                      <a:pPr algn="l" fontAlgn="b"/>
                      <a:r>
                        <a:rPr lang="de-DE" sz="700" b="0" i="0" u="none" strike="noStrike">
                          <a:solidFill>
                            <a:srgbClr val="000000"/>
                          </a:solidFill>
                          <a:effectLst/>
                          <a:latin typeface="Arial" panose="020B0604020202020204" pitchFamily="34" charset="0"/>
                        </a:rPr>
                        <a:t>[D7-D7] Y Paffendorf - Oberzier  SECHTM S [DIR] / N-1 Sechtem - Paffendorf - Oberzier SECHTM N</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98,05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590491696"/>
                  </a:ext>
                </a:extLst>
              </a:tr>
              <a:tr h="158274">
                <a:tc>
                  <a:txBody>
                    <a:bodyPr/>
                    <a:lstStyle/>
                    <a:p>
                      <a:pPr algn="l" fontAlgn="b"/>
                      <a:r>
                        <a:rPr lang="sl-SI" sz="700" b="0" i="0" u="none" strike="noStrike">
                          <a:solidFill>
                            <a:srgbClr val="000000"/>
                          </a:solidFill>
                          <a:effectLst/>
                          <a:latin typeface="Arial" panose="020B0604020202020204" pitchFamily="34" charset="0"/>
                        </a:rPr>
                        <a:t>[SK-PL] Lemesany - Krosno Iskrz 2 [OPP] [PL] / N-1 Lemesany - Krosno Iskrz 1</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250,75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83%</a:t>
                      </a:r>
                    </a:p>
                  </a:txBody>
                  <a:tcPr marL="0" marR="0" marT="0" marB="0" anchor="b">
                    <a:lnL>
                      <a:noFill/>
                    </a:lnL>
                    <a:lnR>
                      <a:noFill/>
                    </a:lnR>
                    <a:lnT>
                      <a:noFill/>
                    </a:lnT>
                    <a:lnB>
                      <a:noFill/>
                    </a:lnB>
                  </a:tcPr>
                </a:tc>
                <a:extLst>
                  <a:ext uri="{0D108BD9-81ED-4DB2-BD59-A6C34878D82A}">
                    <a16:rowId xmlns:a16="http://schemas.microsoft.com/office/drawing/2014/main" val="35747986"/>
                  </a:ext>
                </a:extLst>
              </a:tr>
              <a:tr h="158274">
                <a:tc>
                  <a:txBody>
                    <a:bodyPr/>
                    <a:lstStyle/>
                    <a:p>
                      <a:pPr algn="l" fontAlgn="b"/>
                      <a:r>
                        <a:rPr lang="sl-SI" sz="700" b="0" i="0" u="none" strike="noStrike">
                          <a:solidFill>
                            <a:srgbClr val="000000"/>
                          </a:solidFill>
                          <a:effectLst/>
                          <a:latin typeface="Arial" panose="020B0604020202020204" pitchFamily="34" charset="0"/>
                        </a:rPr>
                        <a:t>[CZ-SK] Nosovice - Varin [DIR] [SK] / N-1 Sokolnice - Stupava</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102,07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82%</a:t>
                      </a:r>
                    </a:p>
                  </a:txBody>
                  <a:tcPr marL="0" marR="0" marT="0" marB="0" anchor="b">
                    <a:lnL>
                      <a:noFill/>
                    </a:lnL>
                    <a:lnR>
                      <a:noFill/>
                    </a:lnR>
                    <a:lnT>
                      <a:noFill/>
                    </a:lnT>
                    <a:lnB>
                      <a:noFill/>
                    </a:lnB>
                  </a:tcPr>
                </a:tc>
                <a:extLst>
                  <a:ext uri="{0D108BD9-81ED-4DB2-BD59-A6C34878D82A}">
                    <a16:rowId xmlns:a16="http://schemas.microsoft.com/office/drawing/2014/main" val="1171895285"/>
                  </a:ext>
                </a:extLst>
              </a:tr>
              <a:tr h="158274">
                <a:tc>
                  <a:txBody>
                    <a:bodyPr/>
                    <a:lstStyle/>
                    <a:p>
                      <a:pPr algn="l" fontAlgn="b"/>
                      <a:r>
                        <a:rPr lang="sl-SI" sz="700" b="0" i="0" u="none" strike="noStrike">
                          <a:solidFill>
                            <a:srgbClr val="000000"/>
                          </a:solidFill>
                          <a:effectLst/>
                          <a:latin typeface="Arial" panose="020B0604020202020204" pitchFamily="34" charset="0"/>
                        </a:rPr>
                        <a:t>[NL-NL] Diemen-Lelystad 380 Z [OPP] / N-1 Boxmeer-Dodewaard 380 Z</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289,34</a:t>
                      </a:r>
                    </a:p>
                  </a:txBody>
                  <a:tcPr marL="0" marR="0" marT="0" marB="0" anchor="b">
                    <a:lnL>
                      <a:noFill/>
                    </a:lnL>
                    <a:lnR>
                      <a:noFill/>
                    </a:lnR>
                    <a:lnT>
                      <a:noFill/>
                    </a:lnT>
                    <a:lnB>
                      <a:noFill/>
                    </a:lnB>
                  </a:tcPr>
                </a:tc>
                <a:tc>
                  <a:txBody>
                    <a:bodyPr/>
                    <a:lstStyle/>
                    <a:p>
                      <a:pPr algn="r" fontAlgn="b"/>
                      <a:r>
                        <a:rPr lang="sl-SI" sz="700" b="0" i="0" u="none" strike="noStrike" dirty="0">
                          <a:solidFill>
                            <a:srgbClr val="000000"/>
                          </a:solidFill>
                          <a:effectLst/>
                          <a:latin typeface="Arial" panose="020B0604020202020204" pitchFamily="34" charset="0"/>
                        </a:rPr>
                        <a:t>42%</a:t>
                      </a:r>
                    </a:p>
                  </a:txBody>
                  <a:tcPr marL="0" marR="0" marT="0" marB="0" anchor="b">
                    <a:lnL>
                      <a:noFill/>
                    </a:lnL>
                    <a:lnR>
                      <a:noFill/>
                    </a:lnR>
                    <a:lnT>
                      <a:noFill/>
                    </a:lnT>
                    <a:lnB>
                      <a:noFill/>
                    </a:lnB>
                  </a:tcPr>
                </a:tc>
                <a:extLst>
                  <a:ext uri="{0D108BD9-81ED-4DB2-BD59-A6C34878D82A}">
                    <a16:rowId xmlns:a16="http://schemas.microsoft.com/office/drawing/2014/main" val="816580798"/>
                  </a:ext>
                </a:extLst>
              </a:tr>
            </a:tbl>
          </a:graphicData>
        </a:graphic>
      </p:graphicFrame>
    </p:spTree>
    <p:extLst>
      <p:ext uri="{BB962C8B-B14F-4D97-AF65-F5344CB8AC3E}">
        <p14:creationId xmlns:p14="http://schemas.microsoft.com/office/powerpoint/2010/main" val="1286836584"/>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a:t>
            </a:r>
            <a:r>
              <a:rPr lang="en-US" altLang="hu-HU" sz="1400" dirty="0">
                <a:solidFill>
                  <a:srgbClr val="008000"/>
                </a:solidFill>
              </a:rPr>
              <a:t>1016 (part I</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D3544BED-D3F0-4646-91B8-948A0AD8BAFD}"/>
              </a:ext>
            </a:extLst>
          </p:cNvPr>
          <p:cNvGraphicFramePr>
            <a:graphicFrameLocks noGrp="1"/>
          </p:cNvGraphicFramePr>
          <p:nvPr>
            <p:extLst>
              <p:ext uri="{D42A27DB-BD31-4B8C-83A1-F6EECF244321}">
                <p14:modId xmlns:p14="http://schemas.microsoft.com/office/powerpoint/2010/main" val="3805023607"/>
              </p:ext>
            </p:extLst>
          </p:nvPr>
        </p:nvGraphicFramePr>
        <p:xfrm>
          <a:off x="1081377" y="1079496"/>
          <a:ext cx="7370956" cy="5697862"/>
        </p:xfrm>
        <a:graphic>
          <a:graphicData uri="http://schemas.openxmlformats.org/drawingml/2006/table">
            <a:tbl>
              <a:tblPr/>
              <a:tblGrid>
                <a:gridCol w="5644827">
                  <a:extLst>
                    <a:ext uri="{9D8B030D-6E8A-4147-A177-3AD203B41FA5}">
                      <a16:colId xmlns:a16="http://schemas.microsoft.com/office/drawing/2014/main" val="2554369527"/>
                    </a:ext>
                  </a:extLst>
                </a:gridCol>
                <a:gridCol w="1274543">
                  <a:extLst>
                    <a:ext uri="{9D8B030D-6E8A-4147-A177-3AD203B41FA5}">
                      <a16:colId xmlns:a16="http://schemas.microsoft.com/office/drawing/2014/main" val="2160528957"/>
                    </a:ext>
                  </a:extLst>
                </a:gridCol>
                <a:gridCol w="451586">
                  <a:extLst>
                    <a:ext uri="{9D8B030D-6E8A-4147-A177-3AD203B41FA5}">
                      <a16:colId xmlns:a16="http://schemas.microsoft.com/office/drawing/2014/main" val="322544925"/>
                    </a:ext>
                  </a:extLst>
                </a:gridCol>
              </a:tblGrid>
              <a:tr h="183802">
                <a:tc>
                  <a:txBody>
                    <a:bodyPr/>
                    <a:lstStyle/>
                    <a:p>
                      <a:pPr algn="l" fontAlgn="b"/>
                      <a:r>
                        <a:rPr lang="sl-SI" sz="9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210,59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177%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215827781"/>
                  </a:ext>
                </a:extLst>
              </a:tr>
              <a:tr h="183802">
                <a:tc>
                  <a:txBody>
                    <a:bodyPr/>
                    <a:lstStyle/>
                    <a:p>
                      <a:pPr algn="l" fontAlgn="b"/>
                      <a:r>
                        <a:rPr lang="sl-SI" sz="900" b="0" i="0" u="none" strike="noStrike">
                          <a:solidFill>
                            <a:srgbClr val="000000"/>
                          </a:solidFill>
                          <a:effectLst/>
                          <a:latin typeface="Arial" panose="020B0604020202020204" pitchFamily="34" charset="0"/>
                        </a:rPr>
                        <a:t>[AT-CZ] Duernrohr 1 - Slavetice 437 [OPP] [AT] / N-1 Slavetice - Durnrohr 2</a:t>
                      </a:r>
                    </a:p>
                  </a:txBody>
                  <a:tcPr marL="9908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210,59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66%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393840406"/>
                  </a:ext>
                </a:extLst>
              </a:tr>
              <a:tr h="183802">
                <a:tc>
                  <a:txBody>
                    <a:bodyPr/>
                    <a:lstStyle/>
                    <a:p>
                      <a:pPr algn="l" fontAlgn="b"/>
                      <a:r>
                        <a:rPr lang="de-DE" sz="900" b="0" i="0" u="none" strike="noStrike">
                          <a:solidFill>
                            <a:srgbClr val="000000"/>
                          </a:solidFill>
                          <a:effectLst/>
                          <a:latin typeface="Arial" panose="020B0604020202020204" pitchFamily="34" charset="0"/>
                        </a:rPr>
                        <a:t>[D7-D7] Y Paffendorf - Oberzier  SECHTM S [DIR] / N-1 Sechtem - Paffendorf - Oberzier SECHTM N</a:t>
                      </a:r>
                    </a:p>
                  </a:txBody>
                  <a:tcPr marL="99082"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45,68</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62%</a:t>
                      </a:r>
                    </a:p>
                  </a:txBody>
                  <a:tcPr marL="0" marR="0" marT="0" marB="0" anchor="b">
                    <a:lnL>
                      <a:noFill/>
                    </a:lnL>
                    <a:lnR>
                      <a:noFill/>
                    </a:lnR>
                    <a:lnT>
                      <a:noFill/>
                    </a:lnT>
                    <a:lnB>
                      <a:noFill/>
                    </a:lnB>
                  </a:tcPr>
                </a:tc>
                <a:extLst>
                  <a:ext uri="{0D108BD9-81ED-4DB2-BD59-A6C34878D82A}">
                    <a16:rowId xmlns:a16="http://schemas.microsoft.com/office/drawing/2014/main" val="291499898"/>
                  </a:ext>
                </a:extLst>
              </a:tr>
              <a:tr h="183802">
                <a:tc>
                  <a:txBody>
                    <a:bodyPr/>
                    <a:lstStyle/>
                    <a:p>
                      <a:pPr algn="l" fontAlgn="b"/>
                      <a:r>
                        <a:rPr lang="sl-SI" sz="900" b="0" i="0" u="none" strike="noStrike">
                          <a:solidFill>
                            <a:srgbClr val="000000"/>
                          </a:solidFill>
                          <a:effectLst/>
                          <a:latin typeface="Arial" panose="020B0604020202020204" pitchFamily="34" charset="0"/>
                        </a:rPr>
                        <a:t>[NL-NL] Diemen-Lelystad 380 Z [OPP] / N-1 Boxmeer-Dodewaard 380 Z</a:t>
                      </a:r>
                    </a:p>
                  </a:txBody>
                  <a:tcPr marL="99082"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130,71</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49%</a:t>
                      </a:r>
                    </a:p>
                  </a:txBody>
                  <a:tcPr marL="0" marR="0" marT="0" marB="0" anchor="b">
                    <a:lnL>
                      <a:noFill/>
                    </a:lnL>
                    <a:lnR>
                      <a:noFill/>
                    </a:lnR>
                    <a:lnT>
                      <a:noFill/>
                    </a:lnT>
                    <a:lnB>
                      <a:noFill/>
                    </a:lnB>
                  </a:tcPr>
                </a:tc>
                <a:extLst>
                  <a:ext uri="{0D108BD9-81ED-4DB2-BD59-A6C34878D82A}">
                    <a16:rowId xmlns:a16="http://schemas.microsoft.com/office/drawing/2014/main" val="378566532"/>
                  </a:ext>
                </a:extLst>
              </a:tr>
              <a:tr h="183802">
                <a:tc>
                  <a:txBody>
                    <a:bodyPr/>
                    <a:lstStyle/>
                    <a:p>
                      <a:pPr algn="l" fontAlgn="b"/>
                      <a:r>
                        <a:rPr lang="sl-SI" sz="900" b="1" i="0" u="none" strike="noStrike">
                          <a:solidFill>
                            <a:srgbClr val="000000"/>
                          </a:solidFill>
                          <a:effectLst/>
                          <a:latin typeface="Arial" panose="020B0604020202020204" pitchFamily="34" charset="0"/>
                        </a:rPr>
                        <a:t>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1051,02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56%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178170736"/>
                  </a:ext>
                </a:extLst>
              </a:tr>
              <a:tr h="183802">
                <a:tc>
                  <a:txBody>
                    <a:bodyPr/>
                    <a:lstStyle/>
                    <a:p>
                      <a:pPr algn="l" fontAlgn="b"/>
                      <a:r>
                        <a:rPr lang="sl-SI" sz="900" b="0" i="0" u="none" strike="noStrike">
                          <a:solidFill>
                            <a:srgbClr val="000000"/>
                          </a:solidFill>
                          <a:effectLst/>
                          <a:latin typeface="Arial" panose="020B0604020202020204" pitchFamily="34" charset="0"/>
                        </a:rPr>
                        <a:t>[D4-D4] PST Buers BMT37 [OPP] / N-1 Buers - Obermooweiler ws</a:t>
                      </a:r>
                    </a:p>
                  </a:txBody>
                  <a:tcPr marL="9908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1051,02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56%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466488355"/>
                  </a:ext>
                </a:extLst>
              </a:tr>
              <a:tr h="183802">
                <a:tc>
                  <a:txBody>
                    <a:bodyPr/>
                    <a:lstStyle/>
                    <a:p>
                      <a:pPr algn="l" fontAlgn="b"/>
                      <a:r>
                        <a:rPr lang="sl-SI" sz="9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1200,55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261%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621862938"/>
                  </a:ext>
                </a:extLst>
              </a:tr>
              <a:tr h="183802">
                <a:tc>
                  <a:txBody>
                    <a:bodyPr/>
                    <a:lstStyle/>
                    <a:p>
                      <a:pPr algn="l" fontAlgn="b"/>
                      <a:r>
                        <a:rPr lang="sl-SI" sz="900" b="0" i="0" u="none" strike="noStrike">
                          <a:solidFill>
                            <a:srgbClr val="000000"/>
                          </a:solidFill>
                          <a:effectLst/>
                          <a:latin typeface="Arial" panose="020B0604020202020204" pitchFamily="34" charset="0"/>
                        </a:rPr>
                        <a:t>[AT-CZ] Duernrohr 1 - Slavetice 437 [OPP] [AT] / N-1 Slavetice - Durnrohr 2</a:t>
                      </a:r>
                    </a:p>
                  </a:txBody>
                  <a:tcPr marL="9908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21,58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67%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517429021"/>
                  </a:ext>
                </a:extLst>
              </a:tr>
              <a:tr h="183802">
                <a:tc>
                  <a:txBody>
                    <a:bodyPr/>
                    <a:lstStyle/>
                    <a:p>
                      <a:pPr algn="l" fontAlgn="b"/>
                      <a:r>
                        <a:rPr lang="sl-SI" sz="900" b="0" i="0" u="none" strike="noStrike">
                          <a:solidFill>
                            <a:srgbClr val="000000"/>
                          </a:solidFill>
                          <a:effectLst/>
                          <a:latin typeface="Arial" panose="020B0604020202020204" pitchFamily="34" charset="0"/>
                        </a:rPr>
                        <a:t>[SK-PL] Lemesany - Krosno Iskrz 2 [OPP] [PL] / N-1 Lemesany - Krosno Iskrz 1</a:t>
                      </a:r>
                    </a:p>
                  </a:txBody>
                  <a:tcPr marL="99082"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62,32</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87%</a:t>
                      </a:r>
                    </a:p>
                  </a:txBody>
                  <a:tcPr marL="0" marR="0" marT="0" marB="0" anchor="b">
                    <a:lnL>
                      <a:noFill/>
                    </a:lnL>
                    <a:lnR>
                      <a:noFill/>
                    </a:lnR>
                    <a:lnT>
                      <a:noFill/>
                    </a:lnT>
                    <a:lnB>
                      <a:noFill/>
                    </a:lnB>
                  </a:tcPr>
                </a:tc>
                <a:extLst>
                  <a:ext uri="{0D108BD9-81ED-4DB2-BD59-A6C34878D82A}">
                    <a16:rowId xmlns:a16="http://schemas.microsoft.com/office/drawing/2014/main" val="2985848473"/>
                  </a:ext>
                </a:extLst>
              </a:tr>
              <a:tr h="183802">
                <a:tc>
                  <a:txBody>
                    <a:bodyPr/>
                    <a:lstStyle/>
                    <a:p>
                      <a:pPr algn="l" fontAlgn="b"/>
                      <a:r>
                        <a:rPr lang="sl-SI" sz="900" b="0" i="0" u="none" strike="noStrike">
                          <a:solidFill>
                            <a:srgbClr val="000000"/>
                          </a:solidFill>
                          <a:effectLst/>
                          <a:latin typeface="Arial" panose="020B0604020202020204" pitchFamily="34" charset="0"/>
                        </a:rPr>
                        <a:t>[D4-D4] PST Buers BMT37 [OPP] / N-1 Westtirol 1 - Westtirol 2 WTRHU41</a:t>
                      </a:r>
                    </a:p>
                  </a:txBody>
                  <a:tcPr marL="99082"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12,45</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61%</a:t>
                      </a:r>
                    </a:p>
                  </a:txBody>
                  <a:tcPr marL="0" marR="0" marT="0" marB="0" anchor="b">
                    <a:lnL>
                      <a:noFill/>
                    </a:lnL>
                    <a:lnR>
                      <a:noFill/>
                    </a:lnR>
                    <a:lnT>
                      <a:noFill/>
                    </a:lnT>
                    <a:lnB>
                      <a:noFill/>
                    </a:lnB>
                  </a:tcPr>
                </a:tc>
                <a:extLst>
                  <a:ext uri="{0D108BD9-81ED-4DB2-BD59-A6C34878D82A}">
                    <a16:rowId xmlns:a16="http://schemas.microsoft.com/office/drawing/2014/main" val="542727454"/>
                  </a:ext>
                </a:extLst>
              </a:tr>
              <a:tr h="183802">
                <a:tc>
                  <a:txBody>
                    <a:bodyPr/>
                    <a:lstStyle/>
                    <a:p>
                      <a:pPr algn="l" fontAlgn="b"/>
                      <a:r>
                        <a:rPr lang="sl-SI" sz="900" b="0" i="0" u="none" strike="noStrike">
                          <a:solidFill>
                            <a:srgbClr val="000000"/>
                          </a:solidFill>
                          <a:effectLst/>
                          <a:latin typeface="Arial" panose="020B0604020202020204" pitchFamily="34" charset="0"/>
                        </a:rPr>
                        <a:t>[D4-D4] PST Buers BMT37 [OPP] / N-1 Buers - Obermooweiler ws</a:t>
                      </a:r>
                    </a:p>
                  </a:txBody>
                  <a:tcPr marL="99082"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1200,55</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46%</a:t>
                      </a:r>
                    </a:p>
                  </a:txBody>
                  <a:tcPr marL="0" marR="0" marT="0" marB="0" anchor="b">
                    <a:lnL>
                      <a:noFill/>
                    </a:lnL>
                    <a:lnR>
                      <a:noFill/>
                    </a:lnR>
                    <a:lnT>
                      <a:noFill/>
                    </a:lnT>
                    <a:lnB>
                      <a:noFill/>
                    </a:lnB>
                  </a:tcPr>
                </a:tc>
                <a:extLst>
                  <a:ext uri="{0D108BD9-81ED-4DB2-BD59-A6C34878D82A}">
                    <a16:rowId xmlns:a16="http://schemas.microsoft.com/office/drawing/2014/main" val="1601366809"/>
                  </a:ext>
                </a:extLst>
              </a:tr>
              <a:tr h="183802">
                <a:tc>
                  <a:txBody>
                    <a:bodyPr/>
                    <a:lstStyle/>
                    <a:p>
                      <a:pPr algn="l" fontAlgn="b"/>
                      <a:r>
                        <a:rPr lang="sl-SI" sz="9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535,93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171%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331026105"/>
                  </a:ext>
                </a:extLst>
              </a:tr>
              <a:tr h="183802">
                <a:tc>
                  <a:txBody>
                    <a:bodyPr/>
                    <a:lstStyle/>
                    <a:p>
                      <a:pPr algn="l" fontAlgn="b"/>
                      <a:r>
                        <a:rPr lang="sl-SI" sz="900" b="0" i="0" u="none" strike="noStrike">
                          <a:solidFill>
                            <a:srgbClr val="000000"/>
                          </a:solidFill>
                          <a:effectLst/>
                          <a:latin typeface="Arial" panose="020B0604020202020204" pitchFamily="34" charset="0"/>
                        </a:rPr>
                        <a:t>[AT-CZ] Duernrohr 1 - Slavetice 437 [OPP] [AT] / N-1 Slavetice - Durnrohr 2</a:t>
                      </a:r>
                    </a:p>
                  </a:txBody>
                  <a:tcPr marL="9908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1,42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65%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013864251"/>
                  </a:ext>
                </a:extLst>
              </a:tr>
              <a:tr h="183802">
                <a:tc>
                  <a:txBody>
                    <a:bodyPr/>
                    <a:lstStyle/>
                    <a:p>
                      <a:pPr algn="l" fontAlgn="b"/>
                      <a:r>
                        <a:rPr lang="de-DE" sz="900" b="0" i="0" u="none" strike="noStrike">
                          <a:solidFill>
                            <a:srgbClr val="000000"/>
                          </a:solidFill>
                          <a:effectLst/>
                          <a:latin typeface="Arial" panose="020B0604020202020204" pitchFamily="34" charset="0"/>
                        </a:rPr>
                        <a:t>[D7-D7] Y Paffendorf - Oberzier  SECHTM S [DIR] / N-1 Sechtem - Paffendorf - Oberzier SECHTM N</a:t>
                      </a:r>
                    </a:p>
                  </a:txBody>
                  <a:tcPr marL="99082"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0,5</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69%</a:t>
                      </a:r>
                    </a:p>
                  </a:txBody>
                  <a:tcPr marL="0" marR="0" marT="0" marB="0" anchor="b">
                    <a:lnL>
                      <a:noFill/>
                    </a:lnL>
                    <a:lnR>
                      <a:noFill/>
                    </a:lnR>
                    <a:lnT>
                      <a:noFill/>
                    </a:lnT>
                    <a:lnB>
                      <a:noFill/>
                    </a:lnB>
                  </a:tcPr>
                </a:tc>
                <a:extLst>
                  <a:ext uri="{0D108BD9-81ED-4DB2-BD59-A6C34878D82A}">
                    <a16:rowId xmlns:a16="http://schemas.microsoft.com/office/drawing/2014/main" val="3725003330"/>
                  </a:ext>
                </a:extLst>
              </a:tr>
              <a:tr h="183802">
                <a:tc>
                  <a:txBody>
                    <a:bodyPr/>
                    <a:lstStyle/>
                    <a:p>
                      <a:pPr algn="l" fontAlgn="b"/>
                      <a:r>
                        <a:rPr lang="sl-SI" sz="900" b="0" i="0" u="none" strike="noStrike">
                          <a:solidFill>
                            <a:srgbClr val="000000"/>
                          </a:solidFill>
                          <a:effectLst/>
                          <a:latin typeface="Arial" panose="020B0604020202020204" pitchFamily="34" charset="0"/>
                        </a:rPr>
                        <a:t>[RO-RO] TR Rosiori 400/220 1 [DIR] / N-1 Rosiori - Gadalin</a:t>
                      </a:r>
                    </a:p>
                  </a:txBody>
                  <a:tcPr marL="99082"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535,93</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tcPr>
                </a:tc>
                <a:extLst>
                  <a:ext uri="{0D108BD9-81ED-4DB2-BD59-A6C34878D82A}">
                    <a16:rowId xmlns:a16="http://schemas.microsoft.com/office/drawing/2014/main" val="950005778"/>
                  </a:ext>
                </a:extLst>
              </a:tr>
              <a:tr h="183802">
                <a:tc>
                  <a:txBody>
                    <a:bodyPr/>
                    <a:lstStyle/>
                    <a:p>
                      <a:pPr algn="l" fontAlgn="b"/>
                      <a:r>
                        <a:rPr lang="sl-SI" sz="9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669,9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335%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210251211"/>
                  </a:ext>
                </a:extLst>
              </a:tr>
              <a:tr h="183802">
                <a:tc>
                  <a:txBody>
                    <a:bodyPr/>
                    <a:lstStyle/>
                    <a:p>
                      <a:pPr algn="l" fontAlgn="b"/>
                      <a:r>
                        <a:rPr lang="sl-SI" sz="900" b="0" i="0" u="none" strike="noStrike">
                          <a:solidFill>
                            <a:srgbClr val="000000"/>
                          </a:solidFill>
                          <a:effectLst/>
                          <a:latin typeface="Arial" panose="020B0604020202020204" pitchFamily="34" charset="0"/>
                        </a:rPr>
                        <a:t>[AT-CZ] Duernrohr 1 - Slavetice 437 [OPP] [AT] / N-1 Slavetice - Durnrohr 2</a:t>
                      </a:r>
                    </a:p>
                  </a:txBody>
                  <a:tcPr marL="9908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16,15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65%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692722411"/>
                  </a:ext>
                </a:extLst>
              </a:tr>
              <a:tr h="183802">
                <a:tc>
                  <a:txBody>
                    <a:bodyPr/>
                    <a:lstStyle/>
                    <a:p>
                      <a:pPr algn="l" fontAlgn="b"/>
                      <a:r>
                        <a:rPr lang="de-DE" sz="900" b="0" i="0" u="none" strike="noStrike">
                          <a:solidFill>
                            <a:srgbClr val="000000"/>
                          </a:solidFill>
                          <a:effectLst/>
                          <a:latin typeface="Arial" panose="020B0604020202020204" pitchFamily="34" charset="0"/>
                        </a:rPr>
                        <a:t>[D7-D7] Y Paffendorf - Oberzier  SECHTM S [DIR] / N-1 Sechtem - Paffendorf - Oberzier SECHTM N</a:t>
                      </a:r>
                    </a:p>
                  </a:txBody>
                  <a:tcPr marL="99082"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14,61</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68%</a:t>
                      </a:r>
                    </a:p>
                  </a:txBody>
                  <a:tcPr marL="0" marR="0" marT="0" marB="0" anchor="b">
                    <a:lnL>
                      <a:noFill/>
                    </a:lnL>
                    <a:lnR>
                      <a:noFill/>
                    </a:lnR>
                    <a:lnT>
                      <a:noFill/>
                    </a:lnT>
                    <a:lnB>
                      <a:noFill/>
                    </a:lnB>
                  </a:tcPr>
                </a:tc>
                <a:extLst>
                  <a:ext uri="{0D108BD9-81ED-4DB2-BD59-A6C34878D82A}">
                    <a16:rowId xmlns:a16="http://schemas.microsoft.com/office/drawing/2014/main" val="3479732777"/>
                  </a:ext>
                </a:extLst>
              </a:tr>
              <a:tr h="183802">
                <a:tc>
                  <a:txBody>
                    <a:bodyPr/>
                    <a:lstStyle/>
                    <a:p>
                      <a:pPr algn="l" fontAlgn="b"/>
                      <a:r>
                        <a:rPr lang="sl-SI" sz="900" b="0" i="0" u="none" strike="noStrike">
                          <a:solidFill>
                            <a:srgbClr val="000000"/>
                          </a:solidFill>
                          <a:effectLst/>
                          <a:latin typeface="Arial" panose="020B0604020202020204" pitchFamily="34" charset="0"/>
                        </a:rPr>
                        <a:t>[SK-PL] Lemesany - Krosno Iskrz 2 [OPP] [PL] / N-1 Lemesany - Krosno Iskrz 1</a:t>
                      </a:r>
                    </a:p>
                  </a:txBody>
                  <a:tcPr marL="99082"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206,02</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83%</a:t>
                      </a:r>
                    </a:p>
                  </a:txBody>
                  <a:tcPr marL="0" marR="0" marT="0" marB="0" anchor="b">
                    <a:lnL>
                      <a:noFill/>
                    </a:lnL>
                    <a:lnR>
                      <a:noFill/>
                    </a:lnR>
                    <a:lnT>
                      <a:noFill/>
                    </a:lnT>
                    <a:lnB>
                      <a:noFill/>
                    </a:lnB>
                  </a:tcPr>
                </a:tc>
                <a:extLst>
                  <a:ext uri="{0D108BD9-81ED-4DB2-BD59-A6C34878D82A}">
                    <a16:rowId xmlns:a16="http://schemas.microsoft.com/office/drawing/2014/main" val="930178085"/>
                  </a:ext>
                </a:extLst>
              </a:tr>
              <a:tr h="183802">
                <a:tc>
                  <a:txBody>
                    <a:bodyPr/>
                    <a:lstStyle/>
                    <a:p>
                      <a:pPr algn="l" fontAlgn="b"/>
                      <a:r>
                        <a:rPr lang="sl-SI" sz="900" b="0" i="0" u="none" strike="noStrike">
                          <a:solidFill>
                            <a:srgbClr val="000000"/>
                          </a:solidFill>
                          <a:effectLst/>
                          <a:latin typeface="Arial" panose="020B0604020202020204" pitchFamily="34" charset="0"/>
                        </a:rPr>
                        <a:t>[RO-RO] TR Rosiori 400/220 1 [DIR] / N-1 Rosiori - Gadalin</a:t>
                      </a:r>
                    </a:p>
                  </a:txBody>
                  <a:tcPr marL="99082"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521,17</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tcPr>
                </a:tc>
                <a:extLst>
                  <a:ext uri="{0D108BD9-81ED-4DB2-BD59-A6C34878D82A}">
                    <a16:rowId xmlns:a16="http://schemas.microsoft.com/office/drawing/2014/main" val="2027087082"/>
                  </a:ext>
                </a:extLst>
              </a:tr>
              <a:tr h="183802">
                <a:tc>
                  <a:txBody>
                    <a:bodyPr/>
                    <a:lstStyle/>
                    <a:p>
                      <a:pPr algn="l" fontAlgn="b"/>
                      <a:r>
                        <a:rPr lang="sl-SI" sz="900" b="0" i="0" u="none" strike="noStrike">
                          <a:solidFill>
                            <a:srgbClr val="000000"/>
                          </a:solidFill>
                          <a:effectLst/>
                          <a:latin typeface="Arial" panose="020B0604020202020204" pitchFamily="34" charset="0"/>
                        </a:rPr>
                        <a:t>[D4-D4] PST Buers BMT37 [OPP] / N-1 Westtirol 1 - Westtirol 2 WTRHU41</a:t>
                      </a:r>
                    </a:p>
                  </a:txBody>
                  <a:tcPr marL="99082"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669,9</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82%</a:t>
                      </a:r>
                    </a:p>
                  </a:txBody>
                  <a:tcPr marL="0" marR="0" marT="0" marB="0" anchor="b">
                    <a:lnL>
                      <a:noFill/>
                    </a:lnL>
                    <a:lnR>
                      <a:noFill/>
                    </a:lnR>
                    <a:lnT>
                      <a:noFill/>
                    </a:lnT>
                    <a:lnB>
                      <a:noFill/>
                    </a:lnB>
                  </a:tcPr>
                </a:tc>
                <a:extLst>
                  <a:ext uri="{0D108BD9-81ED-4DB2-BD59-A6C34878D82A}">
                    <a16:rowId xmlns:a16="http://schemas.microsoft.com/office/drawing/2014/main" val="2000909169"/>
                  </a:ext>
                </a:extLst>
              </a:tr>
              <a:tr h="183802">
                <a:tc>
                  <a:txBody>
                    <a:bodyPr/>
                    <a:lstStyle/>
                    <a:p>
                      <a:pPr algn="l" fontAlgn="b"/>
                      <a:r>
                        <a:rPr lang="sl-SI" sz="9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508,72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346%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001881505"/>
                  </a:ext>
                </a:extLst>
              </a:tr>
              <a:tr h="183802">
                <a:tc>
                  <a:txBody>
                    <a:bodyPr/>
                    <a:lstStyle/>
                    <a:p>
                      <a:pPr algn="l" fontAlgn="b"/>
                      <a:r>
                        <a:rPr lang="sl-SI" sz="900" b="0" i="0" u="none" strike="noStrike">
                          <a:solidFill>
                            <a:srgbClr val="000000"/>
                          </a:solidFill>
                          <a:effectLst/>
                          <a:latin typeface="Arial" panose="020B0604020202020204" pitchFamily="34" charset="0"/>
                        </a:rPr>
                        <a:t>[AT-CZ] Duernrohr 1 - Slavetice 437 [OPP] [AT] / N-1 Slavetice - Durnrohr 2</a:t>
                      </a:r>
                    </a:p>
                  </a:txBody>
                  <a:tcPr marL="9908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151,86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66%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051728385"/>
                  </a:ext>
                </a:extLst>
              </a:tr>
              <a:tr h="183802">
                <a:tc>
                  <a:txBody>
                    <a:bodyPr/>
                    <a:lstStyle/>
                    <a:p>
                      <a:pPr algn="l" fontAlgn="b"/>
                      <a:r>
                        <a:rPr lang="de-DE" sz="900" b="0" i="0" u="none" strike="noStrike">
                          <a:solidFill>
                            <a:srgbClr val="000000"/>
                          </a:solidFill>
                          <a:effectLst/>
                          <a:latin typeface="Arial" panose="020B0604020202020204" pitchFamily="34" charset="0"/>
                        </a:rPr>
                        <a:t>[D7-D7] Y Paffendorf - Oberzier  SECHTM S [DIR] / N-1 Sechtem - Paffendorf - Oberzier SECHTM N</a:t>
                      </a:r>
                    </a:p>
                  </a:txBody>
                  <a:tcPr marL="99082"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11,09</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67%</a:t>
                      </a:r>
                    </a:p>
                  </a:txBody>
                  <a:tcPr marL="0" marR="0" marT="0" marB="0" anchor="b">
                    <a:lnL>
                      <a:noFill/>
                    </a:lnL>
                    <a:lnR>
                      <a:noFill/>
                    </a:lnR>
                    <a:lnT>
                      <a:noFill/>
                    </a:lnT>
                    <a:lnB>
                      <a:noFill/>
                    </a:lnB>
                  </a:tcPr>
                </a:tc>
                <a:extLst>
                  <a:ext uri="{0D108BD9-81ED-4DB2-BD59-A6C34878D82A}">
                    <a16:rowId xmlns:a16="http://schemas.microsoft.com/office/drawing/2014/main" val="3918010123"/>
                  </a:ext>
                </a:extLst>
              </a:tr>
              <a:tr h="183802">
                <a:tc>
                  <a:txBody>
                    <a:bodyPr/>
                    <a:lstStyle/>
                    <a:p>
                      <a:pPr algn="l" fontAlgn="b"/>
                      <a:r>
                        <a:rPr lang="sl-SI" sz="900" b="0" i="0" u="none" strike="noStrike">
                          <a:solidFill>
                            <a:srgbClr val="000000"/>
                          </a:solidFill>
                          <a:effectLst/>
                          <a:latin typeface="Arial" panose="020B0604020202020204" pitchFamily="34" charset="0"/>
                        </a:rPr>
                        <a:t>[SK-PL] Lemesany - Krosno Iskrz 2 [OPP] [PL] / N-1 Lemesany - Krosno Iskrz 1</a:t>
                      </a:r>
                    </a:p>
                  </a:txBody>
                  <a:tcPr marL="99082"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219,9</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82%</a:t>
                      </a:r>
                    </a:p>
                  </a:txBody>
                  <a:tcPr marL="0" marR="0" marT="0" marB="0" anchor="b">
                    <a:lnL>
                      <a:noFill/>
                    </a:lnL>
                    <a:lnR>
                      <a:noFill/>
                    </a:lnR>
                    <a:lnT>
                      <a:noFill/>
                    </a:lnT>
                    <a:lnB>
                      <a:noFill/>
                    </a:lnB>
                  </a:tcPr>
                </a:tc>
                <a:extLst>
                  <a:ext uri="{0D108BD9-81ED-4DB2-BD59-A6C34878D82A}">
                    <a16:rowId xmlns:a16="http://schemas.microsoft.com/office/drawing/2014/main" val="954856872"/>
                  </a:ext>
                </a:extLst>
              </a:tr>
              <a:tr h="183802">
                <a:tc>
                  <a:txBody>
                    <a:bodyPr/>
                    <a:lstStyle/>
                    <a:p>
                      <a:pPr algn="l" fontAlgn="b"/>
                      <a:r>
                        <a:rPr lang="sl-SI" sz="900" b="0" i="0" u="none" strike="noStrike">
                          <a:solidFill>
                            <a:srgbClr val="000000"/>
                          </a:solidFill>
                          <a:effectLst/>
                          <a:latin typeface="Arial" panose="020B0604020202020204" pitchFamily="34" charset="0"/>
                        </a:rPr>
                        <a:t>[RO-RO] TR Rosiori 400/220 1 [DIR] / N-1 Rosiori - Gadalin</a:t>
                      </a:r>
                    </a:p>
                  </a:txBody>
                  <a:tcPr marL="99082"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508,72</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tcPr>
                </a:tc>
                <a:extLst>
                  <a:ext uri="{0D108BD9-81ED-4DB2-BD59-A6C34878D82A}">
                    <a16:rowId xmlns:a16="http://schemas.microsoft.com/office/drawing/2014/main" val="1218659517"/>
                  </a:ext>
                </a:extLst>
              </a:tr>
              <a:tr h="183802">
                <a:tc>
                  <a:txBody>
                    <a:bodyPr/>
                    <a:lstStyle/>
                    <a:p>
                      <a:pPr algn="l" fontAlgn="b"/>
                      <a:r>
                        <a:rPr lang="sl-SI" sz="900" b="0" i="0" u="none" strike="noStrike">
                          <a:solidFill>
                            <a:srgbClr val="000000"/>
                          </a:solidFill>
                          <a:effectLst/>
                          <a:latin typeface="Arial" panose="020B0604020202020204" pitchFamily="34" charset="0"/>
                        </a:rPr>
                        <a:t>[D4-D4] PST Buers BMT37 [OPP] / N-1 Westtirol 1 - Westtirol 2 WTRHU41</a:t>
                      </a:r>
                    </a:p>
                  </a:txBody>
                  <a:tcPr marL="99082"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391,65</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94%</a:t>
                      </a:r>
                    </a:p>
                  </a:txBody>
                  <a:tcPr marL="0" marR="0" marT="0" marB="0" anchor="b">
                    <a:lnL>
                      <a:noFill/>
                    </a:lnL>
                    <a:lnR>
                      <a:noFill/>
                    </a:lnR>
                    <a:lnT>
                      <a:noFill/>
                    </a:lnT>
                    <a:lnB>
                      <a:noFill/>
                    </a:lnB>
                  </a:tcPr>
                </a:tc>
                <a:extLst>
                  <a:ext uri="{0D108BD9-81ED-4DB2-BD59-A6C34878D82A}">
                    <a16:rowId xmlns:a16="http://schemas.microsoft.com/office/drawing/2014/main" val="3899903150"/>
                  </a:ext>
                </a:extLst>
              </a:tr>
              <a:tr h="183802">
                <a:tc>
                  <a:txBody>
                    <a:bodyPr/>
                    <a:lstStyle/>
                    <a:p>
                      <a:pPr algn="l" fontAlgn="b"/>
                      <a:r>
                        <a:rPr lang="sl-SI" sz="9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1321,57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208%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65565321"/>
                  </a:ext>
                </a:extLst>
              </a:tr>
              <a:tr h="183802">
                <a:tc>
                  <a:txBody>
                    <a:bodyPr/>
                    <a:lstStyle/>
                    <a:p>
                      <a:pPr algn="l" fontAlgn="b"/>
                      <a:r>
                        <a:rPr lang="sl-SI" sz="900" b="0" i="0" u="none" strike="noStrike">
                          <a:solidFill>
                            <a:srgbClr val="000000"/>
                          </a:solidFill>
                          <a:effectLst/>
                          <a:latin typeface="Arial" panose="020B0604020202020204" pitchFamily="34" charset="0"/>
                        </a:rPr>
                        <a:t>[SK-PL] Lemesany - Krosno Iskrz 2 [OPP] [PL] / N-1 Lemesany - Krosno Iskrz 1</a:t>
                      </a:r>
                    </a:p>
                  </a:txBody>
                  <a:tcPr marL="9908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211,23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81%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190238710"/>
                  </a:ext>
                </a:extLst>
              </a:tr>
              <a:tr h="183802">
                <a:tc>
                  <a:txBody>
                    <a:bodyPr/>
                    <a:lstStyle/>
                    <a:p>
                      <a:pPr algn="l" fontAlgn="b"/>
                      <a:r>
                        <a:rPr lang="sl-SI" sz="900" b="0" i="0" u="none" strike="noStrike">
                          <a:solidFill>
                            <a:srgbClr val="000000"/>
                          </a:solidFill>
                          <a:effectLst/>
                          <a:latin typeface="Arial" panose="020B0604020202020204" pitchFamily="34" charset="0"/>
                        </a:rPr>
                        <a:t>[RO-RO] TR Rosiori 400/220 1 [DIR] / N-1 Rosiori - Gadalin</a:t>
                      </a:r>
                    </a:p>
                  </a:txBody>
                  <a:tcPr marL="99082"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136,8</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42%</a:t>
                      </a:r>
                    </a:p>
                  </a:txBody>
                  <a:tcPr marL="0" marR="0" marT="0" marB="0" anchor="b">
                    <a:lnL>
                      <a:noFill/>
                    </a:lnL>
                    <a:lnR>
                      <a:noFill/>
                    </a:lnR>
                    <a:lnT>
                      <a:noFill/>
                    </a:lnT>
                    <a:lnB>
                      <a:noFill/>
                    </a:lnB>
                  </a:tcPr>
                </a:tc>
                <a:extLst>
                  <a:ext uri="{0D108BD9-81ED-4DB2-BD59-A6C34878D82A}">
                    <a16:rowId xmlns:a16="http://schemas.microsoft.com/office/drawing/2014/main" val="1888556099"/>
                  </a:ext>
                </a:extLst>
              </a:tr>
              <a:tr h="183802">
                <a:tc>
                  <a:txBody>
                    <a:bodyPr/>
                    <a:lstStyle/>
                    <a:p>
                      <a:pPr algn="l" fontAlgn="b"/>
                      <a:r>
                        <a:rPr lang="sl-SI" sz="900" b="0" i="0" u="none" strike="noStrike">
                          <a:solidFill>
                            <a:srgbClr val="000000"/>
                          </a:solidFill>
                          <a:effectLst/>
                          <a:latin typeface="Arial" panose="020B0604020202020204" pitchFamily="34" charset="0"/>
                        </a:rPr>
                        <a:t>[D4-D4] PST Buers BMT37 [OPP] / N-1 Westtirol 1 - Westtirol 2 WTRHU41</a:t>
                      </a:r>
                    </a:p>
                  </a:txBody>
                  <a:tcPr marL="99082"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1321,57</a:t>
                      </a:r>
                    </a:p>
                  </a:txBody>
                  <a:tcPr marL="0" marR="0" marT="0" marB="0" anchor="b">
                    <a:lnL>
                      <a:noFill/>
                    </a:lnL>
                    <a:lnR>
                      <a:noFill/>
                    </a:lnR>
                    <a:lnT>
                      <a:noFill/>
                    </a:lnT>
                    <a:lnB>
                      <a:noFill/>
                    </a:lnB>
                  </a:tcPr>
                </a:tc>
                <a:tc>
                  <a:txBody>
                    <a:bodyPr/>
                    <a:lstStyle/>
                    <a:p>
                      <a:pPr algn="r" fontAlgn="b"/>
                      <a:r>
                        <a:rPr lang="sl-SI" sz="900" b="0" i="0" u="none" strike="noStrike" dirty="0">
                          <a:solidFill>
                            <a:srgbClr val="000000"/>
                          </a:solidFill>
                          <a:effectLst/>
                          <a:latin typeface="Arial" panose="020B0604020202020204" pitchFamily="34" charset="0"/>
                        </a:rPr>
                        <a:t>86%</a:t>
                      </a:r>
                    </a:p>
                  </a:txBody>
                  <a:tcPr marL="0" marR="0" marT="0" marB="0" anchor="b">
                    <a:lnL>
                      <a:noFill/>
                    </a:lnL>
                    <a:lnR>
                      <a:noFill/>
                    </a:lnR>
                    <a:lnT>
                      <a:noFill/>
                    </a:lnT>
                    <a:lnB>
                      <a:noFill/>
                    </a:lnB>
                  </a:tcPr>
                </a:tc>
                <a:extLst>
                  <a:ext uri="{0D108BD9-81ED-4DB2-BD59-A6C34878D82A}">
                    <a16:rowId xmlns:a16="http://schemas.microsoft.com/office/drawing/2014/main" val="1215429725"/>
                  </a:ext>
                </a:extLst>
              </a:tr>
            </a:tbl>
          </a:graphicData>
        </a:graphic>
      </p:graphicFrame>
    </p:spTree>
    <p:extLst>
      <p:ext uri="{BB962C8B-B14F-4D97-AF65-F5344CB8AC3E}">
        <p14:creationId xmlns:p14="http://schemas.microsoft.com/office/powerpoint/2010/main" val="42416666"/>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a:t>
            </a:r>
            <a:r>
              <a:rPr lang="en-US" altLang="hu-HU" sz="1400" dirty="0">
                <a:solidFill>
                  <a:srgbClr val="008000"/>
                </a:solidFill>
              </a:rPr>
              <a:t>1016 (part II</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0E77634F-9C41-40F3-96F2-2971075268D4}"/>
              </a:ext>
            </a:extLst>
          </p:cNvPr>
          <p:cNvGraphicFramePr>
            <a:graphicFrameLocks noGrp="1"/>
          </p:cNvGraphicFramePr>
          <p:nvPr>
            <p:extLst>
              <p:ext uri="{D42A27DB-BD31-4B8C-83A1-F6EECF244321}">
                <p14:modId xmlns:p14="http://schemas.microsoft.com/office/powerpoint/2010/main" val="3892252918"/>
              </p:ext>
            </p:extLst>
          </p:nvPr>
        </p:nvGraphicFramePr>
        <p:xfrm>
          <a:off x="747423" y="1079508"/>
          <a:ext cx="7230908" cy="5697864"/>
        </p:xfrm>
        <a:graphic>
          <a:graphicData uri="http://schemas.openxmlformats.org/drawingml/2006/table">
            <a:tbl>
              <a:tblPr/>
              <a:tblGrid>
                <a:gridCol w="5537576">
                  <a:extLst>
                    <a:ext uri="{9D8B030D-6E8A-4147-A177-3AD203B41FA5}">
                      <a16:colId xmlns:a16="http://schemas.microsoft.com/office/drawing/2014/main" val="1502760154"/>
                    </a:ext>
                  </a:extLst>
                </a:gridCol>
                <a:gridCol w="1250326">
                  <a:extLst>
                    <a:ext uri="{9D8B030D-6E8A-4147-A177-3AD203B41FA5}">
                      <a16:colId xmlns:a16="http://schemas.microsoft.com/office/drawing/2014/main" val="3151640246"/>
                    </a:ext>
                  </a:extLst>
                </a:gridCol>
                <a:gridCol w="443006">
                  <a:extLst>
                    <a:ext uri="{9D8B030D-6E8A-4147-A177-3AD203B41FA5}">
                      <a16:colId xmlns:a16="http://schemas.microsoft.com/office/drawing/2014/main" val="2851050602"/>
                    </a:ext>
                  </a:extLst>
                </a:gridCol>
              </a:tblGrid>
              <a:tr h="158274">
                <a:tc>
                  <a:txBody>
                    <a:bodyPr/>
                    <a:lstStyle/>
                    <a:p>
                      <a:pPr algn="l" fontAlgn="b"/>
                      <a:r>
                        <a:rPr lang="sl-SI" sz="7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505,49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244%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800672412"/>
                  </a:ext>
                </a:extLst>
              </a:tr>
              <a:tr h="158274">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505,49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79%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766185732"/>
                  </a:ext>
                </a:extLst>
              </a:tr>
              <a:tr h="158274">
                <a:tc>
                  <a:txBody>
                    <a:bodyPr/>
                    <a:lstStyle/>
                    <a:p>
                      <a:pPr algn="l" fontAlgn="b"/>
                      <a:r>
                        <a:rPr lang="sl-SI" sz="700" b="0" i="0" u="none" strike="noStrike">
                          <a:solidFill>
                            <a:srgbClr val="000000"/>
                          </a:solidFill>
                          <a:effectLst/>
                          <a:latin typeface="Arial" panose="020B0604020202020204" pitchFamily="34" charset="0"/>
                        </a:rPr>
                        <a:t>[SK-PL] Lemesany - Krosno Iskrz 2 [OPP] [PL] / N-1 Lemesany - Krosno Iskrz 1</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220,12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78%</a:t>
                      </a:r>
                    </a:p>
                  </a:txBody>
                  <a:tcPr marL="0" marR="0" marT="0" marB="0" anchor="b">
                    <a:lnL>
                      <a:noFill/>
                    </a:lnL>
                    <a:lnR>
                      <a:noFill/>
                    </a:lnR>
                    <a:lnT>
                      <a:noFill/>
                    </a:lnT>
                    <a:lnB>
                      <a:noFill/>
                    </a:lnB>
                  </a:tcPr>
                </a:tc>
                <a:extLst>
                  <a:ext uri="{0D108BD9-81ED-4DB2-BD59-A6C34878D82A}">
                    <a16:rowId xmlns:a16="http://schemas.microsoft.com/office/drawing/2014/main" val="3822638395"/>
                  </a:ext>
                </a:extLst>
              </a:tr>
              <a:tr h="158274">
                <a:tc>
                  <a:txBody>
                    <a:bodyPr/>
                    <a:lstStyle/>
                    <a:p>
                      <a:pPr algn="l" fontAlgn="b"/>
                      <a:r>
                        <a:rPr lang="sl-SI" sz="700" b="0" i="0" u="none" strike="noStrike">
                          <a:solidFill>
                            <a:srgbClr val="000000"/>
                          </a:solidFill>
                          <a:effectLst/>
                          <a:latin typeface="Arial" panose="020B0604020202020204" pitchFamily="34" charset="0"/>
                        </a:rPr>
                        <a:t>[D4-D4] PST Buers BMT37 [OPP] / N-1 Westtirol 1 - Westtirol 2 WTRHU41</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89,93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86%</a:t>
                      </a:r>
                    </a:p>
                  </a:txBody>
                  <a:tcPr marL="0" marR="0" marT="0" marB="0" anchor="b">
                    <a:lnL>
                      <a:noFill/>
                    </a:lnL>
                    <a:lnR>
                      <a:noFill/>
                    </a:lnR>
                    <a:lnT>
                      <a:noFill/>
                    </a:lnT>
                    <a:lnB>
                      <a:noFill/>
                    </a:lnB>
                  </a:tcPr>
                </a:tc>
                <a:extLst>
                  <a:ext uri="{0D108BD9-81ED-4DB2-BD59-A6C34878D82A}">
                    <a16:rowId xmlns:a16="http://schemas.microsoft.com/office/drawing/2014/main" val="486417694"/>
                  </a:ext>
                </a:extLst>
              </a:tr>
              <a:tr h="158274">
                <a:tc>
                  <a:txBody>
                    <a:bodyPr/>
                    <a:lstStyle/>
                    <a:p>
                      <a:pPr algn="l" fontAlgn="b"/>
                      <a:r>
                        <a:rPr lang="sl-SI" sz="7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537,69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232%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240051996"/>
                  </a:ext>
                </a:extLst>
              </a:tr>
              <a:tr h="158274">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537,69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124880327"/>
                  </a:ext>
                </a:extLst>
              </a:tr>
              <a:tr h="158274">
                <a:tc>
                  <a:txBody>
                    <a:bodyPr/>
                    <a:lstStyle/>
                    <a:p>
                      <a:pPr algn="l" fontAlgn="b"/>
                      <a:r>
                        <a:rPr lang="sl-SI" sz="700" b="0" i="0" u="none" strike="noStrike">
                          <a:solidFill>
                            <a:srgbClr val="000000"/>
                          </a:solidFill>
                          <a:effectLst/>
                          <a:latin typeface="Arial" panose="020B0604020202020204" pitchFamily="34" charset="0"/>
                        </a:rPr>
                        <a:t>[SK-PL] Lemesany - Krosno Iskrz 2 [OPP] [PL] / N-1 Lemesany - Krosno Iskrz 1</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250,78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85%</a:t>
                      </a:r>
                    </a:p>
                  </a:txBody>
                  <a:tcPr marL="0" marR="0" marT="0" marB="0" anchor="b">
                    <a:lnL>
                      <a:noFill/>
                    </a:lnL>
                    <a:lnR>
                      <a:noFill/>
                    </a:lnR>
                    <a:lnT>
                      <a:noFill/>
                    </a:lnT>
                    <a:lnB>
                      <a:noFill/>
                    </a:lnB>
                  </a:tcPr>
                </a:tc>
                <a:extLst>
                  <a:ext uri="{0D108BD9-81ED-4DB2-BD59-A6C34878D82A}">
                    <a16:rowId xmlns:a16="http://schemas.microsoft.com/office/drawing/2014/main" val="1196449979"/>
                  </a:ext>
                </a:extLst>
              </a:tr>
              <a:tr h="158274">
                <a:tc>
                  <a:txBody>
                    <a:bodyPr/>
                    <a:lstStyle/>
                    <a:p>
                      <a:pPr algn="l" fontAlgn="b"/>
                      <a:r>
                        <a:rPr lang="sl-SI" sz="700" b="0" i="0" u="none" strike="noStrike">
                          <a:solidFill>
                            <a:srgbClr val="000000"/>
                          </a:solidFill>
                          <a:effectLst/>
                          <a:latin typeface="Arial" panose="020B0604020202020204" pitchFamily="34" charset="0"/>
                        </a:rPr>
                        <a:t>[D4-D4] PST Buers BMT37 [OPP] / N-1 Westtirol 1 - Westtirol 2 WTRHU41</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215,73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78%</a:t>
                      </a:r>
                    </a:p>
                  </a:txBody>
                  <a:tcPr marL="0" marR="0" marT="0" marB="0" anchor="b">
                    <a:lnL>
                      <a:noFill/>
                    </a:lnL>
                    <a:lnR>
                      <a:noFill/>
                    </a:lnR>
                    <a:lnT>
                      <a:noFill/>
                    </a:lnT>
                    <a:lnB>
                      <a:noFill/>
                    </a:lnB>
                  </a:tcPr>
                </a:tc>
                <a:extLst>
                  <a:ext uri="{0D108BD9-81ED-4DB2-BD59-A6C34878D82A}">
                    <a16:rowId xmlns:a16="http://schemas.microsoft.com/office/drawing/2014/main" val="1684491690"/>
                  </a:ext>
                </a:extLst>
              </a:tr>
              <a:tr h="158274">
                <a:tc>
                  <a:txBody>
                    <a:bodyPr/>
                    <a:lstStyle/>
                    <a:p>
                      <a:pPr algn="l" fontAlgn="b"/>
                      <a:r>
                        <a:rPr lang="sl-SI" sz="7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302,07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439581706"/>
                  </a:ext>
                </a:extLst>
              </a:tr>
              <a:tr h="158274">
                <a:tc>
                  <a:txBody>
                    <a:bodyPr/>
                    <a:lstStyle/>
                    <a:p>
                      <a:pPr algn="l" fontAlgn="b"/>
                      <a:r>
                        <a:rPr lang="sl-SI" sz="700" b="0" i="0" u="none" strike="noStrike">
                          <a:solidFill>
                            <a:srgbClr val="000000"/>
                          </a:solidFill>
                          <a:effectLst/>
                          <a:latin typeface="Arial" panose="020B0604020202020204" pitchFamily="34" charset="0"/>
                        </a:rPr>
                        <a:t>[AT-CZ] Duernrohr 1 - Slavetice 437 [OPP] [AT] / N-1 Slavetice - Durnrohr 2</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211,96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555362777"/>
                  </a:ext>
                </a:extLst>
              </a:tr>
              <a:tr h="158274">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302,07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69%</a:t>
                      </a:r>
                    </a:p>
                  </a:txBody>
                  <a:tcPr marL="0" marR="0" marT="0" marB="0" anchor="b">
                    <a:lnL>
                      <a:noFill/>
                    </a:lnL>
                    <a:lnR>
                      <a:noFill/>
                    </a:lnR>
                    <a:lnT>
                      <a:noFill/>
                    </a:lnT>
                    <a:lnB>
                      <a:noFill/>
                    </a:lnB>
                  </a:tcPr>
                </a:tc>
                <a:extLst>
                  <a:ext uri="{0D108BD9-81ED-4DB2-BD59-A6C34878D82A}">
                    <a16:rowId xmlns:a16="http://schemas.microsoft.com/office/drawing/2014/main" val="50647830"/>
                  </a:ext>
                </a:extLst>
              </a:tr>
              <a:tr h="158274">
                <a:tc>
                  <a:txBody>
                    <a:bodyPr/>
                    <a:lstStyle/>
                    <a:p>
                      <a:pPr algn="l" fontAlgn="b"/>
                      <a:r>
                        <a:rPr lang="sl-SI" sz="700" b="0" i="0" u="none" strike="noStrike">
                          <a:solidFill>
                            <a:srgbClr val="000000"/>
                          </a:solidFill>
                          <a:effectLst/>
                          <a:latin typeface="Arial" panose="020B0604020202020204" pitchFamily="34" charset="0"/>
                        </a:rPr>
                        <a:t>[SK-PL] Lemesany - Krosno Iskrz 2 [OPP] [PL] / N-1 Lemesany - Krosno Iskrz 1</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287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80%</a:t>
                      </a:r>
                    </a:p>
                  </a:txBody>
                  <a:tcPr marL="0" marR="0" marT="0" marB="0" anchor="b">
                    <a:lnL>
                      <a:noFill/>
                    </a:lnL>
                    <a:lnR>
                      <a:noFill/>
                    </a:lnR>
                    <a:lnT>
                      <a:noFill/>
                    </a:lnT>
                    <a:lnB>
                      <a:noFill/>
                    </a:lnB>
                  </a:tcPr>
                </a:tc>
                <a:extLst>
                  <a:ext uri="{0D108BD9-81ED-4DB2-BD59-A6C34878D82A}">
                    <a16:rowId xmlns:a16="http://schemas.microsoft.com/office/drawing/2014/main" val="3177539195"/>
                  </a:ext>
                </a:extLst>
              </a:tr>
              <a:tr h="158274">
                <a:tc>
                  <a:txBody>
                    <a:bodyPr/>
                    <a:lstStyle/>
                    <a:p>
                      <a:pPr algn="l" fontAlgn="b"/>
                      <a:r>
                        <a:rPr lang="sl-SI" sz="7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231,03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184%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462121977"/>
                  </a:ext>
                </a:extLst>
              </a:tr>
              <a:tr h="158274">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112,61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166616459"/>
                  </a:ext>
                </a:extLst>
              </a:tr>
              <a:tr h="158274">
                <a:tc>
                  <a:txBody>
                    <a:bodyPr/>
                    <a:lstStyle/>
                    <a:p>
                      <a:pPr algn="l" fontAlgn="b"/>
                      <a:r>
                        <a:rPr lang="sl-SI" sz="700" b="0" i="0" u="none" strike="noStrike">
                          <a:solidFill>
                            <a:srgbClr val="000000"/>
                          </a:solidFill>
                          <a:effectLst/>
                          <a:latin typeface="Arial" panose="020B0604020202020204" pitchFamily="34" charset="0"/>
                        </a:rPr>
                        <a:t>[CZ-SK] Sokolnice - Stupava [DIR] [SK] / N-1 Nosovice - Varin</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119,65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74%</a:t>
                      </a:r>
                    </a:p>
                  </a:txBody>
                  <a:tcPr marL="0" marR="0" marT="0" marB="0" anchor="b">
                    <a:lnL>
                      <a:noFill/>
                    </a:lnL>
                    <a:lnR>
                      <a:noFill/>
                    </a:lnR>
                    <a:lnT>
                      <a:noFill/>
                    </a:lnT>
                    <a:lnB>
                      <a:noFill/>
                    </a:lnB>
                  </a:tcPr>
                </a:tc>
                <a:extLst>
                  <a:ext uri="{0D108BD9-81ED-4DB2-BD59-A6C34878D82A}">
                    <a16:rowId xmlns:a16="http://schemas.microsoft.com/office/drawing/2014/main" val="3945804860"/>
                  </a:ext>
                </a:extLst>
              </a:tr>
              <a:tr h="158274">
                <a:tc>
                  <a:txBody>
                    <a:bodyPr/>
                    <a:lstStyle/>
                    <a:p>
                      <a:pPr algn="l" fontAlgn="b"/>
                      <a:r>
                        <a:rPr lang="sl-SI" sz="700" b="0" i="0" u="none" strike="noStrike">
                          <a:solidFill>
                            <a:srgbClr val="000000"/>
                          </a:solidFill>
                          <a:effectLst/>
                          <a:latin typeface="Arial" panose="020B0604020202020204" pitchFamily="34" charset="0"/>
                        </a:rPr>
                        <a:t>[D4-D4] PST Buers BMT37 [OPP] / N-1 Buers - Obermooweiler ws</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231,03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47%</a:t>
                      </a:r>
                    </a:p>
                  </a:txBody>
                  <a:tcPr marL="0" marR="0" marT="0" marB="0" anchor="b">
                    <a:lnL>
                      <a:noFill/>
                    </a:lnL>
                    <a:lnR>
                      <a:noFill/>
                    </a:lnR>
                    <a:lnT>
                      <a:noFill/>
                    </a:lnT>
                    <a:lnB>
                      <a:noFill/>
                    </a:lnB>
                  </a:tcPr>
                </a:tc>
                <a:extLst>
                  <a:ext uri="{0D108BD9-81ED-4DB2-BD59-A6C34878D82A}">
                    <a16:rowId xmlns:a16="http://schemas.microsoft.com/office/drawing/2014/main" val="14512420"/>
                  </a:ext>
                </a:extLst>
              </a:tr>
              <a:tr h="158274">
                <a:tc>
                  <a:txBody>
                    <a:bodyPr/>
                    <a:lstStyle/>
                    <a:p>
                      <a:pPr algn="l" fontAlgn="b"/>
                      <a:r>
                        <a:rPr lang="sl-SI" sz="7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47,83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234%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285667199"/>
                  </a:ext>
                </a:extLst>
              </a:tr>
              <a:tr h="158274">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7,71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594749220"/>
                  </a:ext>
                </a:extLst>
              </a:tr>
              <a:tr h="158274">
                <a:tc>
                  <a:txBody>
                    <a:bodyPr/>
                    <a:lstStyle/>
                    <a:p>
                      <a:pPr algn="l" fontAlgn="b"/>
                      <a:r>
                        <a:rPr lang="sl-SI" sz="700" b="0" i="0" u="none" strike="noStrike">
                          <a:solidFill>
                            <a:srgbClr val="000000"/>
                          </a:solidFill>
                          <a:effectLst/>
                          <a:latin typeface="Arial" panose="020B0604020202020204" pitchFamily="34" charset="0"/>
                        </a:rPr>
                        <a:t>[AT-HU] Wien Suedost - Gyoer 245 [DIR] [AT] / N-1 Neusiedl - Wien Suedost 246A</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47,83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59%</a:t>
                      </a:r>
                    </a:p>
                  </a:txBody>
                  <a:tcPr marL="0" marR="0" marT="0" marB="0" anchor="b">
                    <a:lnL>
                      <a:noFill/>
                    </a:lnL>
                    <a:lnR>
                      <a:noFill/>
                    </a:lnR>
                    <a:lnT>
                      <a:noFill/>
                    </a:lnT>
                    <a:lnB>
                      <a:noFill/>
                    </a:lnB>
                  </a:tcPr>
                </a:tc>
                <a:extLst>
                  <a:ext uri="{0D108BD9-81ED-4DB2-BD59-A6C34878D82A}">
                    <a16:rowId xmlns:a16="http://schemas.microsoft.com/office/drawing/2014/main" val="3821442005"/>
                  </a:ext>
                </a:extLst>
              </a:tr>
              <a:tr h="158274">
                <a:tc>
                  <a:txBody>
                    <a:bodyPr/>
                    <a:lstStyle/>
                    <a:p>
                      <a:pPr algn="l" fontAlgn="b"/>
                      <a:r>
                        <a:rPr lang="sl-SI" sz="700" b="0" i="0" u="none" strike="noStrike">
                          <a:solidFill>
                            <a:srgbClr val="000000"/>
                          </a:solidFill>
                          <a:effectLst/>
                          <a:latin typeface="Arial" panose="020B0604020202020204" pitchFamily="34" charset="0"/>
                        </a:rPr>
                        <a:t>[CZ-SK] Sokolnice - Stupava [DIR] [SK] / N-1 Nosovice - Varin</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1,23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76%</a:t>
                      </a:r>
                    </a:p>
                  </a:txBody>
                  <a:tcPr marL="0" marR="0" marT="0" marB="0" anchor="b">
                    <a:lnL>
                      <a:noFill/>
                    </a:lnL>
                    <a:lnR>
                      <a:noFill/>
                    </a:lnR>
                    <a:lnT>
                      <a:noFill/>
                    </a:lnT>
                    <a:lnB>
                      <a:noFill/>
                    </a:lnB>
                  </a:tcPr>
                </a:tc>
                <a:extLst>
                  <a:ext uri="{0D108BD9-81ED-4DB2-BD59-A6C34878D82A}">
                    <a16:rowId xmlns:a16="http://schemas.microsoft.com/office/drawing/2014/main" val="627738615"/>
                  </a:ext>
                </a:extLst>
              </a:tr>
              <a:tr h="158274">
                <a:tc>
                  <a:txBody>
                    <a:bodyPr/>
                    <a:lstStyle/>
                    <a:p>
                      <a:pPr algn="l" fontAlgn="b"/>
                      <a:r>
                        <a:rPr lang="en-US" sz="700" b="0" i="0" u="none" strike="noStrike">
                          <a:solidFill>
                            <a:srgbClr val="000000"/>
                          </a:solidFill>
                          <a:effectLst/>
                          <a:latin typeface="Arial" panose="020B0604020202020204" pitchFamily="34" charset="0"/>
                        </a:rPr>
                        <a:t>[BE-FR] Avelgem - Avelin 380.80 [OPP] [BE] / N-1 Achene - Lonny 380.19</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11,13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39%</a:t>
                      </a:r>
                    </a:p>
                  </a:txBody>
                  <a:tcPr marL="0" marR="0" marT="0" marB="0" anchor="b">
                    <a:lnL>
                      <a:noFill/>
                    </a:lnL>
                    <a:lnR>
                      <a:noFill/>
                    </a:lnR>
                    <a:lnT>
                      <a:noFill/>
                    </a:lnT>
                    <a:lnB>
                      <a:noFill/>
                    </a:lnB>
                  </a:tcPr>
                </a:tc>
                <a:extLst>
                  <a:ext uri="{0D108BD9-81ED-4DB2-BD59-A6C34878D82A}">
                    <a16:rowId xmlns:a16="http://schemas.microsoft.com/office/drawing/2014/main" val="4257838483"/>
                  </a:ext>
                </a:extLst>
              </a:tr>
              <a:tr h="158274">
                <a:tc>
                  <a:txBody>
                    <a:bodyPr/>
                    <a:lstStyle/>
                    <a:p>
                      <a:pPr algn="l" fontAlgn="b"/>
                      <a:r>
                        <a:rPr lang="sl-SI" sz="700" b="1"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73,96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133%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891805577"/>
                  </a:ext>
                </a:extLst>
              </a:tr>
              <a:tr h="158274">
                <a:tc>
                  <a:txBody>
                    <a:bodyPr/>
                    <a:lstStyle/>
                    <a:p>
                      <a:pPr algn="l" fontAlgn="b"/>
                      <a:r>
                        <a:rPr lang="sl-SI" sz="700" b="0" i="0" u="none" strike="noStrike">
                          <a:solidFill>
                            <a:srgbClr val="000000"/>
                          </a:solidFill>
                          <a:effectLst/>
                          <a:latin typeface="Arial" panose="020B0604020202020204" pitchFamily="34" charset="0"/>
                        </a:rPr>
                        <a:t>[AT-HU] Wien Suedost - Gyoer 245 [DIR] [AT] / N-1 Neusiedl - Wien Suedost 246A</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73,96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771165956"/>
                  </a:ext>
                </a:extLst>
              </a:tr>
              <a:tr h="158274">
                <a:tc>
                  <a:txBody>
                    <a:bodyPr/>
                    <a:lstStyle/>
                    <a:p>
                      <a:pPr algn="l" fontAlgn="b"/>
                      <a:r>
                        <a:rPr lang="sl-SI" sz="700" b="0" i="0" u="none" strike="noStrike">
                          <a:solidFill>
                            <a:srgbClr val="000000"/>
                          </a:solidFill>
                          <a:effectLst/>
                          <a:latin typeface="Arial" panose="020B0604020202020204" pitchFamily="34" charset="0"/>
                        </a:rPr>
                        <a:t>[CZ-SK] Sokolnice - Stupava [DIR] [SK] / N-1 Nosovice - Varin</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5,12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73%</a:t>
                      </a:r>
                    </a:p>
                  </a:txBody>
                  <a:tcPr marL="0" marR="0" marT="0" marB="0" anchor="b">
                    <a:lnL>
                      <a:noFill/>
                    </a:lnL>
                    <a:lnR>
                      <a:noFill/>
                    </a:lnR>
                    <a:lnT>
                      <a:noFill/>
                    </a:lnT>
                    <a:lnB>
                      <a:noFill/>
                    </a:lnB>
                  </a:tcPr>
                </a:tc>
                <a:extLst>
                  <a:ext uri="{0D108BD9-81ED-4DB2-BD59-A6C34878D82A}">
                    <a16:rowId xmlns:a16="http://schemas.microsoft.com/office/drawing/2014/main" val="1631697240"/>
                  </a:ext>
                </a:extLst>
              </a:tr>
              <a:tr h="158274">
                <a:tc>
                  <a:txBody>
                    <a:bodyPr/>
                    <a:lstStyle/>
                    <a:p>
                      <a:pPr algn="l" fontAlgn="b"/>
                      <a:r>
                        <a:rPr lang="sl-SI" sz="7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33,91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125%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961799256"/>
                  </a:ext>
                </a:extLst>
              </a:tr>
              <a:tr h="158274">
                <a:tc>
                  <a:txBody>
                    <a:bodyPr/>
                    <a:lstStyle/>
                    <a:p>
                      <a:pPr algn="l" fontAlgn="b"/>
                      <a:r>
                        <a:rPr lang="sl-SI" sz="700" b="0" i="0" u="none" strike="noStrike">
                          <a:solidFill>
                            <a:srgbClr val="000000"/>
                          </a:solidFill>
                          <a:effectLst/>
                          <a:latin typeface="Arial" panose="020B0604020202020204" pitchFamily="34" charset="0"/>
                        </a:rPr>
                        <a:t>[AT-HU] Wien Suedost - Gyoer 245 [DIR] [AT] / N-1 Neusiedl - Wien Suedost 246A</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33,91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480948138"/>
                  </a:ext>
                </a:extLst>
              </a:tr>
              <a:tr h="158274">
                <a:tc>
                  <a:txBody>
                    <a:bodyPr/>
                    <a:lstStyle/>
                    <a:p>
                      <a:pPr algn="l" fontAlgn="b"/>
                      <a:r>
                        <a:rPr lang="sl-SI" sz="700" b="0" i="0" u="none" strike="noStrike">
                          <a:solidFill>
                            <a:srgbClr val="000000"/>
                          </a:solidFill>
                          <a:effectLst/>
                          <a:latin typeface="Arial" panose="020B0604020202020204" pitchFamily="34" charset="0"/>
                        </a:rPr>
                        <a:t>[CZ-SK] Sokolnice - Stupava [DIR] [SK] / N-1 Nosovice - Varin</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3,65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71%</a:t>
                      </a:r>
                    </a:p>
                  </a:txBody>
                  <a:tcPr marL="0" marR="0" marT="0" marB="0" anchor="b">
                    <a:lnL>
                      <a:noFill/>
                    </a:lnL>
                    <a:lnR>
                      <a:noFill/>
                    </a:lnR>
                    <a:lnT>
                      <a:noFill/>
                    </a:lnT>
                    <a:lnB>
                      <a:noFill/>
                    </a:lnB>
                  </a:tcPr>
                </a:tc>
                <a:extLst>
                  <a:ext uri="{0D108BD9-81ED-4DB2-BD59-A6C34878D82A}">
                    <a16:rowId xmlns:a16="http://schemas.microsoft.com/office/drawing/2014/main" val="650678004"/>
                  </a:ext>
                </a:extLst>
              </a:tr>
              <a:tr h="158274">
                <a:tc>
                  <a:txBody>
                    <a:bodyPr/>
                    <a:lstStyle/>
                    <a:p>
                      <a:pPr algn="l" fontAlgn="b"/>
                      <a:r>
                        <a:rPr lang="sl-SI" sz="7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494,1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167%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153278798"/>
                  </a:ext>
                </a:extLst>
              </a:tr>
              <a:tr h="158274">
                <a:tc>
                  <a:txBody>
                    <a:bodyPr/>
                    <a:lstStyle/>
                    <a:p>
                      <a:pPr algn="l" fontAlgn="b"/>
                      <a:r>
                        <a:rPr lang="de-DE" sz="700" b="0" i="0" u="none" strike="noStrike">
                          <a:solidFill>
                            <a:srgbClr val="000000"/>
                          </a:solidFill>
                          <a:effectLst/>
                          <a:latin typeface="Arial" panose="020B0604020202020204" pitchFamily="34" charset="0"/>
                        </a:rPr>
                        <a:t>[D7-D7] Y Paffendorf - Oberzier  SECHTM S [DIR] / N-1 Sechtem - Paffendorf - Oberzier SECHTM N</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62,35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94219224"/>
                  </a:ext>
                </a:extLst>
              </a:tr>
              <a:tr h="158274">
                <a:tc>
                  <a:txBody>
                    <a:bodyPr/>
                    <a:lstStyle/>
                    <a:p>
                      <a:pPr algn="l" fontAlgn="b"/>
                      <a:r>
                        <a:rPr lang="sl-SI" sz="700" b="0" i="0" u="none" strike="noStrike">
                          <a:solidFill>
                            <a:srgbClr val="000000"/>
                          </a:solidFill>
                          <a:effectLst/>
                          <a:latin typeface="Arial" panose="020B0604020202020204" pitchFamily="34" charset="0"/>
                        </a:rPr>
                        <a:t>[SK-PL] Lemesany - Krosno Iskrz 2 [OPP] [PL] / N-1 Lemesany - Krosno Iskrz 1</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494,1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84%</a:t>
                      </a:r>
                    </a:p>
                  </a:txBody>
                  <a:tcPr marL="0" marR="0" marT="0" marB="0" anchor="b">
                    <a:lnL>
                      <a:noFill/>
                    </a:lnL>
                    <a:lnR>
                      <a:noFill/>
                    </a:lnR>
                    <a:lnT>
                      <a:noFill/>
                    </a:lnT>
                    <a:lnB>
                      <a:noFill/>
                    </a:lnB>
                  </a:tcPr>
                </a:tc>
                <a:extLst>
                  <a:ext uri="{0D108BD9-81ED-4DB2-BD59-A6C34878D82A}">
                    <a16:rowId xmlns:a16="http://schemas.microsoft.com/office/drawing/2014/main" val="3851980463"/>
                  </a:ext>
                </a:extLst>
              </a:tr>
              <a:tr h="158274">
                <a:tc>
                  <a:txBody>
                    <a:bodyPr/>
                    <a:lstStyle/>
                    <a:p>
                      <a:pPr algn="l" fontAlgn="b"/>
                      <a:r>
                        <a:rPr lang="sl-SI" sz="700" b="0" i="0" u="none" strike="noStrike">
                          <a:solidFill>
                            <a:srgbClr val="000000"/>
                          </a:solidFill>
                          <a:effectLst/>
                          <a:latin typeface="Arial" panose="020B0604020202020204" pitchFamily="34" charset="0"/>
                        </a:rPr>
                        <a:t>[NL-NL] Diemen-Lelystad 380 Z [OPP] / N-1 Boxmeer-Dodewaard 380 Z</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178,94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912498266"/>
                  </a:ext>
                </a:extLst>
              </a:tr>
              <a:tr h="158274">
                <a:tc>
                  <a:txBody>
                    <a:bodyPr/>
                    <a:lstStyle/>
                    <a:p>
                      <a:pPr algn="l" fontAlgn="b"/>
                      <a:r>
                        <a:rPr lang="sl-SI" sz="7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541,46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161%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770426729"/>
                  </a:ext>
                </a:extLst>
              </a:tr>
              <a:tr h="158274">
                <a:tc>
                  <a:txBody>
                    <a:bodyPr/>
                    <a:lstStyle/>
                    <a:p>
                      <a:pPr algn="l" fontAlgn="b"/>
                      <a:r>
                        <a:rPr lang="de-DE" sz="700" b="0" i="0" u="none" strike="noStrike">
                          <a:solidFill>
                            <a:srgbClr val="000000"/>
                          </a:solidFill>
                          <a:effectLst/>
                          <a:latin typeface="Arial" panose="020B0604020202020204" pitchFamily="34" charset="0"/>
                        </a:rPr>
                        <a:t>[D7-D7] Y Paffendorf - Oberzier  SECHTM S [DIR] / N-1 Sechtem - Paffendorf - Oberzier SECHTM N</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180,31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362489698"/>
                  </a:ext>
                </a:extLst>
              </a:tr>
              <a:tr h="158274">
                <a:tc>
                  <a:txBody>
                    <a:bodyPr/>
                    <a:lstStyle/>
                    <a:p>
                      <a:pPr algn="l" fontAlgn="b"/>
                      <a:r>
                        <a:rPr lang="sl-SI" sz="700" b="0" i="0" u="none" strike="noStrike">
                          <a:solidFill>
                            <a:srgbClr val="000000"/>
                          </a:solidFill>
                          <a:effectLst/>
                          <a:latin typeface="Arial" panose="020B0604020202020204" pitchFamily="34" charset="0"/>
                        </a:rPr>
                        <a:t>[SK-PL] Lemesany - Krosno Iskrz 2 [OPP] [PL] / N-1 Lemesany - Krosno Iskrz 1</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228,52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82%</a:t>
                      </a:r>
                    </a:p>
                  </a:txBody>
                  <a:tcPr marL="0" marR="0" marT="0" marB="0" anchor="b">
                    <a:lnL>
                      <a:noFill/>
                    </a:lnL>
                    <a:lnR>
                      <a:noFill/>
                    </a:lnR>
                    <a:lnT>
                      <a:noFill/>
                    </a:lnT>
                    <a:lnB>
                      <a:noFill/>
                    </a:lnB>
                  </a:tcPr>
                </a:tc>
                <a:extLst>
                  <a:ext uri="{0D108BD9-81ED-4DB2-BD59-A6C34878D82A}">
                    <a16:rowId xmlns:a16="http://schemas.microsoft.com/office/drawing/2014/main" val="2757217076"/>
                  </a:ext>
                </a:extLst>
              </a:tr>
              <a:tr h="158274">
                <a:tc>
                  <a:txBody>
                    <a:bodyPr/>
                    <a:lstStyle/>
                    <a:p>
                      <a:pPr algn="l" fontAlgn="b"/>
                      <a:r>
                        <a:rPr lang="sl-SI" sz="700" b="0" i="0" u="none" strike="noStrike">
                          <a:solidFill>
                            <a:srgbClr val="000000"/>
                          </a:solidFill>
                          <a:effectLst/>
                          <a:latin typeface="Arial" panose="020B0604020202020204" pitchFamily="34" charset="0"/>
                        </a:rPr>
                        <a:t>[NL-NL] Diemen-Lelystad 380 Z [OPP] / N-1 Boxmeer-Dodewaard 380 Z</a:t>
                      </a:r>
                    </a:p>
                  </a:txBody>
                  <a:tcPr marL="8532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0" i="0" u="none" strike="noStrike">
                          <a:solidFill>
                            <a:srgbClr val="000000"/>
                          </a:solidFill>
                          <a:effectLst/>
                          <a:latin typeface="Arial" panose="020B0604020202020204" pitchFamily="34" charset="0"/>
                        </a:rPr>
                        <a:t>541,46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0" i="0" u="none" strike="noStrike">
                          <a:solidFill>
                            <a:srgbClr val="000000"/>
                          </a:solidFill>
                          <a:effectLst/>
                          <a:latin typeface="Arial" panose="020B0604020202020204" pitchFamily="34" charset="0"/>
                        </a:rPr>
                        <a:t>29%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346414479"/>
                  </a:ext>
                </a:extLst>
              </a:tr>
              <a:tr h="158274">
                <a:tc>
                  <a:txBody>
                    <a:bodyPr/>
                    <a:lstStyle/>
                    <a:p>
                      <a:pPr algn="l" fontAlgn="b"/>
                      <a:r>
                        <a:rPr lang="sl-SI" sz="7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700" b="1" i="0" u="none" strike="noStrike">
                          <a:solidFill>
                            <a:srgbClr val="000000"/>
                          </a:solidFill>
                          <a:effectLst/>
                          <a:latin typeface="Arial" panose="020B0604020202020204" pitchFamily="34" charset="0"/>
                        </a:rPr>
                        <a:t>1321,57</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700" b="1" i="0" u="none" strike="noStrike" dirty="0">
                          <a:solidFill>
                            <a:srgbClr val="000000"/>
                          </a:solidFill>
                          <a:effectLst/>
                          <a:latin typeface="Arial" panose="020B0604020202020204" pitchFamily="34" charset="0"/>
                        </a:rPr>
                        <a:t>4885%</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3866166924"/>
                  </a:ext>
                </a:extLst>
              </a:tr>
            </a:tbl>
          </a:graphicData>
        </a:graphic>
      </p:graphicFrame>
    </p:spTree>
    <p:extLst>
      <p:ext uri="{BB962C8B-B14F-4D97-AF65-F5344CB8AC3E}">
        <p14:creationId xmlns:p14="http://schemas.microsoft.com/office/powerpoint/2010/main" val="1671279443"/>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a:t>
            </a:r>
            <a:r>
              <a:rPr lang="en-US" altLang="hu-HU" sz="1400" dirty="0">
                <a:solidFill>
                  <a:srgbClr val="008000"/>
                </a:solidFill>
              </a:rPr>
              <a:t>1017 (part </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90F3B35E-7DF0-4F42-A9AF-90AAA65ABFCC}"/>
              </a:ext>
            </a:extLst>
          </p:cNvPr>
          <p:cNvGraphicFramePr>
            <a:graphicFrameLocks noGrp="1"/>
          </p:cNvGraphicFramePr>
          <p:nvPr>
            <p:extLst>
              <p:ext uri="{D42A27DB-BD31-4B8C-83A1-F6EECF244321}">
                <p14:modId xmlns:p14="http://schemas.microsoft.com/office/powerpoint/2010/main" val="423384642"/>
              </p:ext>
            </p:extLst>
          </p:nvPr>
        </p:nvGraphicFramePr>
        <p:xfrm>
          <a:off x="1992887" y="1229588"/>
          <a:ext cx="6045556" cy="5307468"/>
        </p:xfrm>
        <a:graphic>
          <a:graphicData uri="http://schemas.openxmlformats.org/drawingml/2006/table">
            <a:tbl>
              <a:tblPr/>
              <a:tblGrid>
                <a:gridCol w="4629810">
                  <a:extLst>
                    <a:ext uri="{9D8B030D-6E8A-4147-A177-3AD203B41FA5}">
                      <a16:colId xmlns:a16="http://schemas.microsoft.com/office/drawing/2014/main" val="60497201"/>
                    </a:ext>
                  </a:extLst>
                </a:gridCol>
                <a:gridCol w="1045362">
                  <a:extLst>
                    <a:ext uri="{9D8B030D-6E8A-4147-A177-3AD203B41FA5}">
                      <a16:colId xmlns:a16="http://schemas.microsoft.com/office/drawing/2014/main" val="3093550468"/>
                    </a:ext>
                  </a:extLst>
                </a:gridCol>
                <a:gridCol w="370384">
                  <a:extLst>
                    <a:ext uri="{9D8B030D-6E8A-4147-A177-3AD203B41FA5}">
                      <a16:colId xmlns:a16="http://schemas.microsoft.com/office/drawing/2014/main" val="641262826"/>
                    </a:ext>
                  </a:extLst>
                </a:gridCol>
              </a:tblGrid>
              <a:tr h="124324">
                <a:tc>
                  <a:txBody>
                    <a:bodyPr/>
                    <a:lstStyle/>
                    <a:p>
                      <a:pPr algn="l" fontAlgn="b"/>
                      <a:r>
                        <a:rPr lang="sl-SI" sz="8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8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8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2488267239"/>
                  </a:ext>
                </a:extLst>
              </a:tr>
              <a:tr h="124324">
                <a:tc>
                  <a:txBody>
                    <a:bodyPr/>
                    <a:lstStyle/>
                    <a:p>
                      <a:pPr algn="l" fontAlgn="b"/>
                      <a:r>
                        <a:rPr lang="sl-SI" sz="8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350,95</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247%</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640770187"/>
                  </a:ext>
                </a:extLst>
              </a:tr>
              <a:tr h="124324">
                <a:tc>
                  <a:txBody>
                    <a:bodyPr/>
                    <a:lstStyle/>
                    <a:p>
                      <a:pPr algn="l" fontAlgn="b"/>
                      <a:r>
                        <a:rPr lang="sl-SI" sz="800" b="0" i="0" u="none" strike="noStrike">
                          <a:solidFill>
                            <a:srgbClr val="000000"/>
                          </a:solidFill>
                          <a:effectLst/>
                          <a:latin typeface="Arial" panose="020B0604020202020204" pitchFamily="34" charset="0"/>
                        </a:rPr>
                        <a:t>[AT-CZ] Duernrohr 1 - Slavetice 437 [OPP] [AT] / N-1 Slavetice - Durnrohr 2</a:t>
                      </a:r>
                    </a:p>
                  </a:txBody>
                  <a:tcPr marL="8775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72,75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73%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95278252"/>
                  </a:ext>
                </a:extLst>
              </a:tr>
              <a:tr h="124324">
                <a:tc>
                  <a:txBody>
                    <a:bodyPr/>
                    <a:lstStyle/>
                    <a:p>
                      <a:pPr algn="l" fontAlgn="b"/>
                      <a:r>
                        <a:rPr lang="de-DE" sz="800" b="0" i="0" u="none" strike="noStrike">
                          <a:solidFill>
                            <a:srgbClr val="000000"/>
                          </a:solidFill>
                          <a:effectLst/>
                          <a:latin typeface="Arial" panose="020B0604020202020204" pitchFamily="34" charset="0"/>
                        </a:rPr>
                        <a:t>[D7-D7] Y Paffendorf - Oberzier  SECHTM N [DIR] / N-1 Sechtem - Paffendorf - Oberzier SECHTM S</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152,56</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47%</a:t>
                      </a:r>
                    </a:p>
                  </a:txBody>
                  <a:tcPr marL="0" marR="0" marT="0" marB="0" anchor="b">
                    <a:lnL>
                      <a:noFill/>
                    </a:lnL>
                    <a:lnR>
                      <a:noFill/>
                    </a:lnR>
                    <a:lnT>
                      <a:noFill/>
                    </a:lnT>
                    <a:lnB>
                      <a:noFill/>
                    </a:lnB>
                  </a:tcPr>
                </a:tc>
                <a:extLst>
                  <a:ext uri="{0D108BD9-81ED-4DB2-BD59-A6C34878D82A}">
                    <a16:rowId xmlns:a16="http://schemas.microsoft.com/office/drawing/2014/main" val="2414189202"/>
                  </a:ext>
                </a:extLst>
              </a:tr>
              <a:tr h="124324">
                <a:tc>
                  <a:txBody>
                    <a:bodyPr/>
                    <a:lstStyle/>
                    <a:p>
                      <a:pPr algn="l" fontAlgn="b"/>
                      <a:r>
                        <a:rPr lang="sl-SI" sz="800" b="0" i="0" u="none" strike="noStrike">
                          <a:solidFill>
                            <a:srgbClr val="000000"/>
                          </a:solidFill>
                          <a:effectLst/>
                          <a:latin typeface="Arial" panose="020B0604020202020204" pitchFamily="34" charset="0"/>
                        </a:rPr>
                        <a:t>[SK-PL] Lemesany - Krosno Iskrz 2 [OPP] [PL] / N-1 Lemesany - Krosno Iskrz 1</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246,97</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74%</a:t>
                      </a:r>
                    </a:p>
                  </a:txBody>
                  <a:tcPr marL="0" marR="0" marT="0" marB="0" anchor="b">
                    <a:lnL>
                      <a:noFill/>
                    </a:lnL>
                    <a:lnR>
                      <a:noFill/>
                    </a:lnR>
                    <a:lnT>
                      <a:noFill/>
                    </a:lnT>
                    <a:lnB>
                      <a:noFill/>
                    </a:lnB>
                  </a:tcPr>
                </a:tc>
                <a:extLst>
                  <a:ext uri="{0D108BD9-81ED-4DB2-BD59-A6C34878D82A}">
                    <a16:rowId xmlns:a16="http://schemas.microsoft.com/office/drawing/2014/main" val="4137740072"/>
                  </a:ext>
                </a:extLst>
              </a:tr>
              <a:tr h="124324">
                <a:tc>
                  <a:txBody>
                    <a:bodyPr/>
                    <a:lstStyle/>
                    <a:p>
                      <a:pPr algn="l" fontAlgn="b"/>
                      <a:r>
                        <a:rPr lang="sl-SI" sz="800" b="0" i="0" u="none" strike="noStrike">
                          <a:solidFill>
                            <a:srgbClr val="000000"/>
                          </a:solidFill>
                          <a:effectLst/>
                          <a:latin typeface="Arial" panose="020B0604020202020204" pitchFamily="34" charset="0"/>
                        </a:rPr>
                        <a:t>[NL-NL] Diemen-Lelystad 380 Z [OPP] / N-1 Boxmeer-Dodewaard 380 Z</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350,95</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723531524"/>
                  </a:ext>
                </a:extLst>
              </a:tr>
              <a:tr h="124324">
                <a:tc>
                  <a:txBody>
                    <a:bodyPr/>
                    <a:lstStyle/>
                    <a:p>
                      <a:pPr algn="l" fontAlgn="b"/>
                      <a:r>
                        <a:rPr lang="sl-SI" sz="800" b="0" i="0" u="none" strike="noStrike">
                          <a:solidFill>
                            <a:srgbClr val="000000"/>
                          </a:solidFill>
                          <a:effectLst/>
                          <a:latin typeface="Arial" panose="020B0604020202020204" pitchFamily="34" charset="0"/>
                        </a:rPr>
                        <a:t>[D4-D7] Hoheneck - Pulverdingen ws [DIR] [D4] / N-1 Grossgartach - Pulverdingen ws</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290,21</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1520855242"/>
                  </a:ext>
                </a:extLst>
              </a:tr>
              <a:tr h="124324">
                <a:tc>
                  <a:txBody>
                    <a:bodyPr/>
                    <a:lstStyle/>
                    <a:p>
                      <a:pPr algn="l" fontAlgn="b"/>
                      <a:r>
                        <a:rPr lang="sl-SI" sz="8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404,89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170%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214285241"/>
                  </a:ext>
                </a:extLst>
              </a:tr>
              <a:tr h="124324">
                <a:tc>
                  <a:txBody>
                    <a:bodyPr/>
                    <a:lstStyle/>
                    <a:p>
                      <a:pPr algn="l" fontAlgn="b"/>
                      <a:r>
                        <a:rPr lang="de-DE" sz="800" b="0" i="0" u="none" strike="noStrike">
                          <a:solidFill>
                            <a:srgbClr val="000000"/>
                          </a:solidFill>
                          <a:effectLst/>
                          <a:latin typeface="Arial" panose="020B0604020202020204" pitchFamily="34" charset="0"/>
                        </a:rPr>
                        <a:t>[D7-D7] Y Paffendorf - Oberzier  SECHTM N [DIR] / N-1 Sechtem - Paffendorf - Oberzier SECHTM S</a:t>
                      </a:r>
                    </a:p>
                  </a:txBody>
                  <a:tcPr marL="8775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154,34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48%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477231634"/>
                  </a:ext>
                </a:extLst>
              </a:tr>
              <a:tr h="124324">
                <a:tc>
                  <a:txBody>
                    <a:bodyPr/>
                    <a:lstStyle/>
                    <a:p>
                      <a:pPr algn="l" fontAlgn="b"/>
                      <a:r>
                        <a:rPr lang="sl-SI" sz="800" b="0" i="0" u="none" strike="noStrike">
                          <a:solidFill>
                            <a:srgbClr val="000000"/>
                          </a:solidFill>
                          <a:effectLst/>
                          <a:latin typeface="Arial" panose="020B0604020202020204" pitchFamily="34" charset="0"/>
                        </a:rPr>
                        <a:t>[SK-PL] Lemesany - Krosno Iskrz 2 [OPP] [PL] / N-1 Lemesany - Krosno Iskrz 1</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261,77</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75%</a:t>
                      </a:r>
                    </a:p>
                  </a:txBody>
                  <a:tcPr marL="0" marR="0" marT="0" marB="0" anchor="b">
                    <a:lnL>
                      <a:noFill/>
                    </a:lnL>
                    <a:lnR>
                      <a:noFill/>
                    </a:lnR>
                    <a:lnT>
                      <a:noFill/>
                    </a:lnT>
                    <a:lnB>
                      <a:noFill/>
                    </a:lnB>
                  </a:tcPr>
                </a:tc>
                <a:extLst>
                  <a:ext uri="{0D108BD9-81ED-4DB2-BD59-A6C34878D82A}">
                    <a16:rowId xmlns:a16="http://schemas.microsoft.com/office/drawing/2014/main" val="935827970"/>
                  </a:ext>
                </a:extLst>
              </a:tr>
              <a:tr h="124324">
                <a:tc>
                  <a:txBody>
                    <a:bodyPr/>
                    <a:lstStyle/>
                    <a:p>
                      <a:pPr algn="l" fontAlgn="b"/>
                      <a:r>
                        <a:rPr lang="sl-SI" sz="800" b="0" i="0" u="none" strike="noStrike">
                          <a:solidFill>
                            <a:srgbClr val="000000"/>
                          </a:solidFill>
                          <a:effectLst/>
                          <a:latin typeface="Arial" panose="020B0604020202020204" pitchFamily="34" charset="0"/>
                        </a:rPr>
                        <a:t>[NL-NL] Diemen-Lelystad 380 Z [OPP] / N-1 Boxmeer-Dodewaard 380 Z</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404,89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23%</a:t>
                      </a:r>
                    </a:p>
                  </a:txBody>
                  <a:tcPr marL="0" marR="0" marT="0" marB="0" anchor="b">
                    <a:lnL>
                      <a:noFill/>
                    </a:lnL>
                    <a:lnR>
                      <a:noFill/>
                    </a:lnR>
                    <a:lnT>
                      <a:noFill/>
                    </a:lnT>
                    <a:lnB>
                      <a:noFill/>
                    </a:lnB>
                  </a:tcPr>
                </a:tc>
                <a:extLst>
                  <a:ext uri="{0D108BD9-81ED-4DB2-BD59-A6C34878D82A}">
                    <a16:rowId xmlns:a16="http://schemas.microsoft.com/office/drawing/2014/main" val="283947600"/>
                  </a:ext>
                </a:extLst>
              </a:tr>
              <a:tr h="124324">
                <a:tc>
                  <a:txBody>
                    <a:bodyPr/>
                    <a:lstStyle/>
                    <a:p>
                      <a:pPr algn="l" fontAlgn="b"/>
                      <a:r>
                        <a:rPr lang="sl-SI" sz="800" b="0" i="0" u="none" strike="noStrike">
                          <a:solidFill>
                            <a:srgbClr val="000000"/>
                          </a:solidFill>
                          <a:effectLst/>
                          <a:latin typeface="Arial" panose="020B0604020202020204" pitchFamily="34" charset="0"/>
                        </a:rPr>
                        <a:t>[D4-D7] Hoheneck - Pulverdingen ws [DIR] [D4] / N-1 Grossgartach - Pulverdingen ws</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173,3</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4012081427"/>
                  </a:ext>
                </a:extLst>
              </a:tr>
              <a:tr h="124324">
                <a:tc>
                  <a:txBody>
                    <a:bodyPr/>
                    <a:lstStyle/>
                    <a:p>
                      <a:pPr algn="l" fontAlgn="b"/>
                      <a:r>
                        <a:rPr lang="sl-SI" sz="8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450,04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144%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142838068"/>
                  </a:ext>
                </a:extLst>
              </a:tr>
              <a:tr h="124324">
                <a:tc>
                  <a:txBody>
                    <a:bodyPr/>
                    <a:lstStyle/>
                    <a:p>
                      <a:pPr algn="l" fontAlgn="b"/>
                      <a:r>
                        <a:rPr lang="de-DE" sz="800" b="0" i="0" u="none" strike="noStrike">
                          <a:solidFill>
                            <a:srgbClr val="000000"/>
                          </a:solidFill>
                          <a:effectLst/>
                          <a:latin typeface="Arial" panose="020B0604020202020204" pitchFamily="34" charset="0"/>
                        </a:rPr>
                        <a:t>[D7-D7] Y Paffendorf - Oberzier  SECHTM N [DIR] / N-1 Sechtem - Paffendorf - Oberzier SECHTM S</a:t>
                      </a:r>
                    </a:p>
                  </a:txBody>
                  <a:tcPr marL="8775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146,88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50%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966387612"/>
                  </a:ext>
                </a:extLst>
              </a:tr>
              <a:tr h="124324">
                <a:tc>
                  <a:txBody>
                    <a:bodyPr/>
                    <a:lstStyle/>
                    <a:p>
                      <a:pPr algn="l" fontAlgn="b"/>
                      <a:r>
                        <a:rPr lang="sl-SI" sz="800" b="0" i="0" u="none" strike="noStrike">
                          <a:solidFill>
                            <a:srgbClr val="000000"/>
                          </a:solidFill>
                          <a:effectLst/>
                          <a:latin typeface="Arial" panose="020B0604020202020204" pitchFamily="34" charset="0"/>
                        </a:rPr>
                        <a:t>[SK-PL] Lemesany - Krosno Iskrz 2 [OPP] [PL] / N-1 Lemesany - Krosno Iskrz 1</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263,22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75%</a:t>
                      </a:r>
                    </a:p>
                  </a:txBody>
                  <a:tcPr marL="0" marR="0" marT="0" marB="0" anchor="b">
                    <a:lnL>
                      <a:noFill/>
                    </a:lnL>
                    <a:lnR>
                      <a:noFill/>
                    </a:lnR>
                    <a:lnT>
                      <a:noFill/>
                    </a:lnT>
                    <a:lnB>
                      <a:noFill/>
                    </a:lnB>
                  </a:tcPr>
                </a:tc>
                <a:extLst>
                  <a:ext uri="{0D108BD9-81ED-4DB2-BD59-A6C34878D82A}">
                    <a16:rowId xmlns:a16="http://schemas.microsoft.com/office/drawing/2014/main" val="915689378"/>
                  </a:ext>
                </a:extLst>
              </a:tr>
              <a:tr h="124324">
                <a:tc>
                  <a:txBody>
                    <a:bodyPr/>
                    <a:lstStyle/>
                    <a:p>
                      <a:pPr algn="l" fontAlgn="b"/>
                      <a:r>
                        <a:rPr lang="sl-SI" sz="800" b="0" i="0" u="none" strike="noStrike">
                          <a:solidFill>
                            <a:srgbClr val="000000"/>
                          </a:solidFill>
                          <a:effectLst/>
                          <a:latin typeface="Arial" panose="020B0604020202020204" pitchFamily="34" charset="0"/>
                        </a:rPr>
                        <a:t>[NL-NL] Diemen-Lelystad 380 Z [OPP] / N-1 Boxmeer-Dodewaard 380 Z</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450,04</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957645961"/>
                  </a:ext>
                </a:extLst>
              </a:tr>
              <a:tr h="124324">
                <a:tc>
                  <a:txBody>
                    <a:bodyPr/>
                    <a:lstStyle/>
                    <a:p>
                      <a:pPr algn="l" fontAlgn="b"/>
                      <a:r>
                        <a:rPr lang="sl-SI" sz="8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285,87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152%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288519414"/>
                  </a:ext>
                </a:extLst>
              </a:tr>
              <a:tr h="124324">
                <a:tc>
                  <a:txBody>
                    <a:bodyPr/>
                    <a:lstStyle/>
                    <a:p>
                      <a:pPr algn="l" fontAlgn="b"/>
                      <a:r>
                        <a:rPr lang="de-DE" sz="800" b="0" i="0" u="none" strike="noStrike">
                          <a:solidFill>
                            <a:srgbClr val="000000"/>
                          </a:solidFill>
                          <a:effectLst/>
                          <a:latin typeface="Arial" panose="020B0604020202020204" pitchFamily="34" charset="0"/>
                        </a:rPr>
                        <a:t>[D7-D7] Y Paffendorf - Oberzier  SECHTM N [DIR] / N-1 Sechtem - Paffendorf - Oberzier SECHTM S</a:t>
                      </a:r>
                    </a:p>
                  </a:txBody>
                  <a:tcPr marL="8775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82,77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55%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432637362"/>
                  </a:ext>
                </a:extLst>
              </a:tr>
              <a:tr h="124324">
                <a:tc>
                  <a:txBody>
                    <a:bodyPr/>
                    <a:lstStyle/>
                    <a:p>
                      <a:pPr algn="l" fontAlgn="b"/>
                      <a:r>
                        <a:rPr lang="sl-SI" sz="800" b="0" i="0" u="none" strike="noStrike">
                          <a:solidFill>
                            <a:srgbClr val="000000"/>
                          </a:solidFill>
                          <a:effectLst/>
                          <a:latin typeface="Arial" panose="020B0604020202020204" pitchFamily="34" charset="0"/>
                        </a:rPr>
                        <a:t>[SK-PL] Lemesany - Krosno Iskrz 2 [OPP] [PL] / N-1 Lemesany - Krosno Iskrz 1</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272,24</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76%</a:t>
                      </a:r>
                    </a:p>
                  </a:txBody>
                  <a:tcPr marL="0" marR="0" marT="0" marB="0" anchor="b">
                    <a:lnL>
                      <a:noFill/>
                    </a:lnL>
                    <a:lnR>
                      <a:noFill/>
                    </a:lnR>
                    <a:lnT>
                      <a:noFill/>
                    </a:lnT>
                    <a:lnB>
                      <a:noFill/>
                    </a:lnB>
                  </a:tcPr>
                </a:tc>
                <a:extLst>
                  <a:ext uri="{0D108BD9-81ED-4DB2-BD59-A6C34878D82A}">
                    <a16:rowId xmlns:a16="http://schemas.microsoft.com/office/drawing/2014/main" val="4095846954"/>
                  </a:ext>
                </a:extLst>
              </a:tr>
              <a:tr h="124324">
                <a:tc>
                  <a:txBody>
                    <a:bodyPr/>
                    <a:lstStyle/>
                    <a:p>
                      <a:pPr algn="l" fontAlgn="b"/>
                      <a:r>
                        <a:rPr lang="sl-SI" sz="800" b="0" i="0" u="none" strike="noStrike">
                          <a:solidFill>
                            <a:srgbClr val="000000"/>
                          </a:solidFill>
                          <a:effectLst/>
                          <a:latin typeface="Arial" panose="020B0604020202020204" pitchFamily="34" charset="0"/>
                        </a:rPr>
                        <a:t>[NL-NL] Diemen-Lelystad 380 Z [OPP] / N-1 Zwolle-Hengelo 380 W</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285,87</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3335530333"/>
                  </a:ext>
                </a:extLst>
              </a:tr>
              <a:tr h="124324">
                <a:tc>
                  <a:txBody>
                    <a:bodyPr/>
                    <a:lstStyle/>
                    <a:p>
                      <a:pPr algn="l" fontAlgn="b"/>
                      <a:r>
                        <a:rPr lang="sl-SI" sz="8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347,19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133%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862564801"/>
                  </a:ext>
                </a:extLst>
              </a:tr>
              <a:tr h="124324">
                <a:tc>
                  <a:txBody>
                    <a:bodyPr/>
                    <a:lstStyle/>
                    <a:p>
                      <a:pPr algn="l" fontAlgn="b"/>
                      <a:r>
                        <a:rPr lang="de-DE" sz="800" b="0" i="0" u="none" strike="noStrike">
                          <a:solidFill>
                            <a:srgbClr val="000000"/>
                          </a:solidFill>
                          <a:effectLst/>
                          <a:latin typeface="Arial" panose="020B0604020202020204" pitchFamily="34" charset="0"/>
                        </a:rPr>
                        <a:t>[D7-D7] Y Paffendorf - Oberzier  SECHTM N [DIR] / N-1 Sechtem - Paffendorf - Oberzier SECHTM S</a:t>
                      </a:r>
                    </a:p>
                  </a:txBody>
                  <a:tcPr marL="8775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2,24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57%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600410157"/>
                  </a:ext>
                </a:extLst>
              </a:tr>
              <a:tr h="124324">
                <a:tc>
                  <a:txBody>
                    <a:bodyPr/>
                    <a:lstStyle/>
                    <a:p>
                      <a:pPr algn="l" fontAlgn="b"/>
                      <a:r>
                        <a:rPr lang="sl-SI" sz="800" b="0" i="0" u="none" strike="noStrike">
                          <a:solidFill>
                            <a:srgbClr val="000000"/>
                          </a:solidFill>
                          <a:effectLst/>
                          <a:latin typeface="Arial" panose="020B0604020202020204" pitchFamily="34" charset="0"/>
                        </a:rPr>
                        <a:t>[SK-PL] Lemesany - Krosno Iskrz 2 [OPP] [PL] / N-1 Lemesany - Krosno Iskrz 1</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347,19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76%</a:t>
                      </a:r>
                    </a:p>
                  </a:txBody>
                  <a:tcPr marL="0" marR="0" marT="0" marB="0" anchor="b">
                    <a:lnL>
                      <a:noFill/>
                    </a:lnL>
                    <a:lnR>
                      <a:noFill/>
                    </a:lnR>
                    <a:lnT>
                      <a:noFill/>
                    </a:lnT>
                    <a:lnB>
                      <a:noFill/>
                    </a:lnB>
                  </a:tcPr>
                </a:tc>
                <a:extLst>
                  <a:ext uri="{0D108BD9-81ED-4DB2-BD59-A6C34878D82A}">
                    <a16:rowId xmlns:a16="http://schemas.microsoft.com/office/drawing/2014/main" val="1416328817"/>
                  </a:ext>
                </a:extLst>
              </a:tr>
              <a:tr h="124324">
                <a:tc>
                  <a:txBody>
                    <a:bodyPr/>
                    <a:lstStyle/>
                    <a:p>
                      <a:pPr algn="l" fontAlgn="b"/>
                      <a:r>
                        <a:rPr lang="sl-SI" sz="8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352,47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136%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078338112"/>
                  </a:ext>
                </a:extLst>
              </a:tr>
              <a:tr h="124324">
                <a:tc>
                  <a:txBody>
                    <a:bodyPr/>
                    <a:lstStyle/>
                    <a:p>
                      <a:pPr algn="l" fontAlgn="b"/>
                      <a:r>
                        <a:rPr lang="de-DE" sz="800" b="0" i="0" u="none" strike="noStrike">
                          <a:solidFill>
                            <a:srgbClr val="000000"/>
                          </a:solidFill>
                          <a:effectLst/>
                          <a:latin typeface="Arial" panose="020B0604020202020204" pitchFamily="34" charset="0"/>
                        </a:rPr>
                        <a:t>[D7-D7] Y Paffendorf - Oberzier  SECHTM N [DIR] / N-1 Sechtem - Paffendorf - Oberzier SECHTM S</a:t>
                      </a:r>
                    </a:p>
                  </a:txBody>
                  <a:tcPr marL="8775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2,28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58%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059511116"/>
                  </a:ext>
                </a:extLst>
              </a:tr>
              <a:tr h="124324">
                <a:tc>
                  <a:txBody>
                    <a:bodyPr/>
                    <a:lstStyle/>
                    <a:p>
                      <a:pPr algn="l" fontAlgn="b"/>
                      <a:r>
                        <a:rPr lang="sl-SI" sz="800" b="0" i="0" u="none" strike="noStrike">
                          <a:solidFill>
                            <a:srgbClr val="000000"/>
                          </a:solidFill>
                          <a:effectLst/>
                          <a:latin typeface="Arial" panose="020B0604020202020204" pitchFamily="34" charset="0"/>
                        </a:rPr>
                        <a:t>[SK-PL] Lemesany - Krosno Iskrz 2 [OPP] [PL] / N-1 Lemesany - Krosno Iskrz 1</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352,47</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78%</a:t>
                      </a:r>
                    </a:p>
                  </a:txBody>
                  <a:tcPr marL="0" marR="0" marT="0" marB="0" anchor="b">
                    <a:lnL>
                      <a:noFill/>
                    </a:lnL>
                    <a:lnR>
                      <a:noFill/>
                    </a:lnR>
                    <a:lnT>
                      <a:noFill/>
                    </a:lnT>
                    <a:lnB>
                      <a:noFill/>
                    </a:lnB>
                  </a:tcPr>
                </a:tc>
                <a:extLst>
                  <a:ext uri="{0D108BD9-81ED-4DB2-BD59-A6C34878D82A}">
                    <a16:rowId xmlns:a16="http://schemas.microsoft.com/office/drawing/2014/main" val="20249515"/>
                  </a:ext>
                </a:extLst>
              </a:tr>
              <a:tr h="124324">
                <a:tc>
                  <a:txBody>
                    <a:bodyPr/>
                    <a:lstStyle/>
                    <a:p>
                      <a:pPr algn="l" fontAlgn="b"/>
                      <a:r>
                        <a:rPr lang="sl-SI" sz="8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406,61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159%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435205197"/>
                  </a:ext>
                </a:extLst>
              </a:tr>
              <a:tr h="124324">
                <a:tc>
                  <a:txBody>
                    <a:bodyPr/>
                    <a:lstStyle/>
                    <a:p>
                      <a:pPr algn="l" fontAlgn="b"/>
                      <a:r>
                        <a:rPr lang="de-DE" sz="800" b="0" i="0" u="none" strike="noStrike">
                          <a:solidFill>
                            <a:srgbClr val="000000"/>
                          </a:solidFill>
                          <a:effectLst/>
                          <a:latin typeface="Arial" panose="020B0604020202020204" pitchFamily="34" charset="0"/>
                        </a:rPr>
                        <a:t>[D7-D7] Y Paffendorf - Oberzier  SECHTM N [DIR] / N-1 Sechtem - Paffendorf - Oberzier SECHTM S</a:t>
                      </a:r>
                    </a:p>
                  </a:txBody>
                  <a:tcPr marL="8775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66,19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58%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581556921"/>
                  </a:ext>
                </a:extLst>
              </a:tr>
              <a:tr h="124324">
                <a:tc>
                  <a:txBody>
                    <a:bodyPr/>
                    <a:lstStyle/>
                    <a:p>
                      <a:pPr algn="l" fontAlgn="b"/>
                      <a:r>
                        <a:rPr lang="sl-SI" sz="800" b="0" i="0" u="none" strike="noStrike">
                          <a:solidFill>
                            <a:srgbClr val="000000"/>
                          </a:solidFill>
                          <a:effectLst/>
                          <a:latin typeface="Arial" panose="020B0604020202020204" pitchFamily="34" charset="0"/>
                        </a:rPr>
                        <a:t>[SK-PL] Lemesany - Krosno Iskrz 2 [OPP] [PL] / N-1 Lemesany - Krosno Iskrz 1</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406,61</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71%</a:t>
                      </a:r>
                    </a:p>
                  </a:txBody>
                  <a:tcPr marL="0" marR="0" marT="0" marB="0" anchor="b">
                    <a:lnL>
                      <a:noFill/>
                    </a:lnL>
                    <a:lnR>
                      <a:noFill/>
                    </a:lnR>
                    <a:lnT>
                      <a:noFill/>
                    </a:lnT>
                    <a:lnB>
                      <a:noFill/>
                    </a:lnB>
                  </a:tcPr>
                </a:tc>
                <a:extLst>
                  <a:ext uri="{0D108BD9-81ED-4DB2-BD59-A6C34878D82A}">
                    <a16:rowId xmlns:a16="http://schemas.microsoft.com/office/drawing/2014/main" val="3153516956"/>
                  </a:ext>
                </a:extLst>
              </a:tr>
              <a:tr h="124324">
                <a:tc>
                  <a:txBody>
                    <a:bodyPr/>
                    <a:lstStyle/>
                    <a:p>
                      <a:pPr algn="l" fontAlgn="b"/>
                      <a:r>
                        <a:rPr lang="sl-SI" sz="800" b="0" i="0" u="none" strike="noStrike">
                          <a:solidFill>
                            <a:srgbClr val="000000"/>
                          </a:solidFill>
                          <a:effectLst/>
                          <a:latin typeface="Arial" panose="020B0604020202020204" pitchFamily="34" charset="0"/>
                        </a:rPr>
                        <a:t>[NL-NL] Diemen-Lelystad 380 Z [OPP] / N-1 Boxmeer-Dodewaard 380 Z</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197,05</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extLst>
                  <a:ext uri="{0D108BD9-81ED-4DB2-BD59-A6C34878D82A}">
                    <a16:rowId xmlns:a16="http://schemas.microsoft.com/office/drawing/2014/main" val="1986627043"/>
                  </a:ext>
                </a:extLst>
              </a:tr>
              <a:tr h="124324">
                <a:tc>
                  <a:txBody>
                    <a:bodyPr/>
                    <a:lstStyle/>
                    <a:p>
                      <a:pPr algn="l" fontAlgn="b"/>
                      <a:r>
                        <a:rPr lang="sl-SI" sz="8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384,06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225%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890331316"/>
                  </a:ext>
                </a:extLst>
              </a:tr>
              <a:tr h="124324">
                <a:tc>
                  <a:txBody>
                    <a:bodyPr/>
                    <a:lstStyle/>
                    <a:p>
                      <a:pPr algn="l" fontAlgn="b"/>
                      <a:r>
                        <a:rPr lang="sl-SI" sz="800" b="0" i="0" u="none" strike="noStrike">
                          <a:solidFill>
                            <a:srgbClr val="000000"/>
                          </a:solidFill>
                          <a:effectLst/>
                          <a:latin typeface="Arial" panose="020B0604020202020204" pitchFamily="34" charset="0"/>
                        </a:rPr>
                        <a:t>[AT-CZ] Duernrohr 1 - Slavetice 437 [OPP] [AT] / N-1 Slavetice - Durnrohr 2</a:t>
                      </a:r>
                    </a:p>
                  </a:txBody>
                  <a:tcPr marL="8775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384,06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58%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045500136"/>
                  </a:ext>
                </a:extLst>
              </a:tr>
              <a:tr h="124324">
                <a:tc>
                  <a:txBody>
                    <a:bodyPr/>
                    <a:lstStyle/>
                    <a:p>
                      <a:pPr algn="l" fontAlgn="b"/>
                      <a:r>
                        <a:rPr lang="de-DE" sz="800" b="0" i="0" u="none" strike="noStrike">
                          <a:solidFill>
                            <a:srgbClr val="000000"/>
                          </a:solidFill>
                          <a:effectLst/>
                          <a:latin typeface="Arial" panose="020B0604020202020204" pitchFamily="34" charset="0"/>
                        </a:rPr>
                        <a:t>[D7-D7] Y Paffendorf - Oberzier  SECHTM N [DIR] / N-1 Sechtem - Paffendorf - Oberzier SECHTM S</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33,22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63%</a:t>
                      </a:r>
                    </a:p>
                  </a:txBody>
                  <a:tcPr marL="0" marR="0" marT="0" marB="0" anchor="b">
                    <a:lnL>
                      <a:noFill/>
                    </a:lnL>
                    <a:lnR>
                      <a:noFill/>
                    </a:lnR>
                    <a:lnT>
                      <a:noFill/>
                    </a:lnT>
                    <a:lnB>
                      <a:noFill/>
                    </a:lnB>
                  </a:tcPr>
                </a:tc>
                <a:extLst>
                  <a:ext uri="{0D108BD9-81ED-4DB2-BD59-A6C34878D82A}">
                    <a16:rowId xmlns:a16="http://schemas.microsoft.com/office/drawing/2014/main" val="3615315420"/>
                  </a:ext>
                </a:extLst>
              </a:tr>
              <a:tr h="124324">
                <a:tc>
                  <a:txBody>
                    <a:bodyPr/>
                    <a:lstStyle/>
                    <a:p>
                      <a:pPr algn="l" fontAlgn="b"/>
                      <a:r>
                        <a:rPr lang="sl-SI" sz="800" b="0" i="0" u="none" strike="noStrike">
                          <a:solidFill>
                            <a:srgbClr val="000000"/>
                          </a:solidFill>
                          <a:effectLst/>
                          <a:latin typeface="Arial" panose="020B0604020202020204" pitchFamily="34" charset="0"/>
                        </a:rPr>
                        <a:t>[SK-PL] Lemesany - Krosno Iskrz 2 [OPP] [PL] / N-1 Lemesany - Krosno Iskrz 1</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242,46</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68%</a:t>
                      </a:r>
                    </a:p>
                  </a:txBody>
                  <a:tcPr marL="0" marR="0" marT="0" marB="0" anchor="b">
                    <a:lnL>
                      <a:noFill/>
                    </a:lnL>
                    <a:lnR>
                      <a:noFill/>
                    </a:lnR>
                    <a:lnT>
                      <a:noFill/>
                    </a:lnT>
                    <a:lnB>
                      <a:noFill/>
                    </a:lnB>
                  </a:tcPr>
                </a:tc>
                <a:extLst>
                  <a:ext uri="{0D108BD9-81ED-4DB2-BD59-A6C34878D82A}">
                    <a16:rowId xmlns:a16="http://schemas.microsoft.com/office/drawing/2014/main" val="4011961420"/>
                  </a:ext>
                </a:extLst>
              </a:tr>
              <a:tr h="124324">
                <a:tc>
                  <a:txBody>
                    <a:bodyPr/>
                    <a:lstStyle/>
                    <a:p>
                      <a:pPr algn="l" fontAlgn="b"/>
                      <a:r>
                        <a:rPr lang="sl-SI" sz="800" b="0" i="0" u="none" strike="noStrike">
                          <a:solidFill>
                            <a:srgbClr val="000000"/>
                          </a:solidFill>
                          <a:effectLst/>
                          <a:latin typeface="Arial" panose="020B0604020202020204" pitchFamily="34" charset="0"/>
                        </a:rPr>
                        <a:t>[NL-NL] Diemen-Lelystad 380 Z [OPP] / N-1 Boxmeer-Dodewaard 380 Z</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84,27</a:t>
                      </a:r>
                    </a:p>
                  </a:txBody>
                  <a:tcPr marL="0" marR="0" marT="0" marB="0" anchor="b">
                    <a:lnL>
                      <a:noFill/>
                    </a:lnL>
                    <a:lnR>
                      <a:noFill/>
                    </a:lnR>
                    <a:lnT>
                      <a:noFill/>
                    </a:lnT>
                    <a:lnB>
                      <a:noFill/>
                    </a:lnB>
                  </a:tcPr>
                </a:tc>
                <a:tc>
                  <a:txBody>
                    <a:bodyPr/>
                    <a:lstStyle/>
                    <a:p>
                      <a:pPr algn="r" fontAlgn="b"/>
                      <a:r>
                        <a:rPr lang="sl-SI" sz="800" b="0" i="0" u="none" strike="noStrike" dirty="0">
                          <a:solidFill>
                            <a:srgbClr val="000000"/>
                          </a:solidFill>
                          <a:effectLst/>
                          <a:latin typeface="Arial" panose="020B0604020202020204" pitchFamily="34" charset="0"/>
                        </a:rPr>
                        <a:t>37%</a:t>
                      </a:r>
                    </a:p>
                  </a:txBody>
                  <a:tcPr marL="0" marR="0" marT="0" marB="0" anchor="b">
                    <a:lnL>
                      <a:noFill/>
                    </a:lnL>
                    <a:lnR>
                      <a:noFill/>
                    </a:lnR>
                    <a:lnT>
                      <a:noFill/>
                    </a:lnT>
                    <a:lnB>
                      <a:noFill/>
                    </a:lnB>
                  </a:tcPr>
                </a:tc>
                <a:extLst>
                  <a:ext uri="{0D108BD9-81ED-4DB2-BD59-A6C34878D82A}">
                    <a16:rowId xmlns:a16="http://schemas.microsoft.com/office/drawing/2014/main" val="304724243"/>
                  </a:ext>
                </a:extLst>
              </a:tr>
            </a:tbl>
          </a:graphicData>
        </a:graphic>
      </p:graphicFrame>
    </p:spTree>
    <p:extLst>
      <p:ext uri="{BB962C8B-B14F-4D97-AF65-F5344CB8AC3E}">
        <p14:creationId xmlns:p14="http://schemas.microsoft.com/office/powerpoint/2010/main" val="1323087371"/>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a:t>
            </a:r>
            <a:r>
              <a:rPr lang="en-US" altLang="hu-HU" sz="1400" dirty="0">
                <a:solidFill>
                  <a:srgbClr val="008000"/>
                </a:solidFill>
              </a:rPr>
              <a:t>1017 (part I</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30D091B9-8FBE-4C32-94E8-87396B996AED}"/>
              </a:ext>
            </a:extLst>
          </p:cNvPr>
          <p:cNvGraphicFramePr>
            <a:graphicFrameLocks noGrp="1"/>
          </p:cNvGraphicFramePr>
          <p:nvPr>
            <p:extLst>
              <p:ext uri="{D42A27DB-BD31-4B8C-83A1-F6EECF244321}">
                <p14:modId xmlns:p14="http://schemas.microsoft.com/office/powerpoint/2010/main" val="773830194"/>
              </p:ext>
            </p:extLst>
          </p:nvPr>
        </p:nvGraphicFramePr>
        <p:xfrm>
          <a:off x="985962" y="1079494"/>
          <a:ext cx="7580132" cy="5651520"/>
        </p:xfrm>
        <a:graphic>
          <a:graphicData uri="http://schemas.openxmlformats.org/drawingml/2006/table">
            <a:tbl>
              <a:tblPr/>
              <a:tblGrid>
                <a:gridCol w="5805019">
                  <a:extLst>
                    <a:ext uri="{9D8B030D-6E8A-4147-A177-3AD203B41FA5}">
                      <a16:colId xmlns:a16="http://schemas.microsoft.com/office/drawing/2014/main" val="505431832"/>
                    </a:ext>
                  </a:extLst>
                </a:gridCol>
                <a:gridCol w="1310712">
                  <a:extLst>
                    <a:ext uri="{9D8B030D-6E8A-4147-A177-3AD203B41FA5}">
                      <a16:colId xmlns:a16="http://schemas.microsoft.com/office/drawing/2014/main" val="761184978"/>
                    </a:ext>
                  </a:extLst>
                </a:gridCol>
                <a:gridCol w="464401">
                  <a:extLst>
                    <a:ext uri="{9D8B030D-6E8A-4147-A177-3AD203B41FA5}">
                      <a16:colId xmlns:a16="http://schemas.microsoft.com/office/drawing/2014/main" val="2898415010"/>
                    </a:ext>
                  </a:extLst>
                </a:gridCol>
              </a:tblGrid>
              <a:tr h="188384">
                <a:tc>
                  <a:txBody>
                    <a:bodyPr/>
                    <a:lstStyle/>
                    <a:p>
                      <a:pPr algn="l" fontAlgn="b"/>
                      <a:r>
                        <a:rPr lang="sl-SI" sz="900" b="1" i="0" u="none" strike="noStrike">
                          <a:solidFill>
                            <a:srgbClr val="000000"/>
                          </a:solidFill>
                          <a:effectLst/>
                          <a:latin typeface="Arial" panose="020B0604020202020204" pitchFamily="34" charset="0"/>
                        </a:rPr>
                        <a:t>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380,81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194%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807496057"/>
                  </a:ext>
                </a:extLst>
              </a:tr>
              <a:tr h="188384">
                <a:tc>
                  <a:txBody>
                    <a:bodyPr/>
                    <a:lstStyle/>
                    <a:p>
                      <a:pPr algn="l" fontAlgn="b"/>
                      <a:r>
                        <a:rPr lang="sl-SI" sz="900" b="0" i="0" u="none" strike="noStrike">
                          <a:solidFill>
                            <a:srgbClr val="000000"/>
                          </a:solidFill>
                          <a:effectLst/>
                          <a:latin typeface="Arial" panose="020B0604020202020204" pitchFamily="34" charset="0"/>
                        </a:rPr>
                        <a:t>[AT-CZ] Duernrohr 1 - Slavetice 437 [OPP] [AT] / N-1 Slavetice - Durnrohr 2</a:t>
                      </a:r>
                    </a:p>
                  </a:txBody>
                  <a:tcPr marL="10238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380,81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57%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960019699"/>
                  </a:ext>
                </a:extLst>
              </a:tr>
              <a:tr h="188384">
                <a:tc>
                  <a:txBody>
                    <a:bodyPr/>
                    <a:lstStyle/>
                    <a:p>
                      <a:pPr algn="l" fontAlgn="b"/>
                      <a:r>
                        <a:rPr lang="de-DE" sz="900" b="0" i="0" u="none" strike="noStrike">
                          <a:solidFill>
                            <a:srgbClr val="000000"/>
                          </a:solidFill>
                          <a:effectLst/>
                          <a:latin typeface="Arial" panose="020B0604020202020204" pitchFamily="34" charset="0"/>
                        </a:rPr>
                        <a:t>[D7-D7] Y Paffendorf - Oberzier  SECHTM N [DIR] / N-1 Sechtem - Paffendorf - Oberzier SECHTM S</a:t>
                      </a:r>
                    </a:p>
                  </a:txBody>
                  <a:tcPr marL="102384"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5,86</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63%</a:t>
                      </a:r>
                    </a:p>
                  </a:txBody>
                  <a:tcPr marL="0" marR="0" marT="0" marB="0" anchor="b">
                    <a:lnL>
                      <a:noFill/>
                    </a:lnL>
                    <a:lnR>
                      <a:noFill/>
                    </a:lnR>
                    <a:lnT>
                      <a:noFill/>
                    </a:lnT>
                    <a:lnB>
                      <a:noFill/>
                    </a:lnB>
                  </a:tcPr>
                </a:tc>
                <a:extLst>
                  <a:ext uri="{0D108BD9-81ED-4DB2-BD59-A6C34878D82A}">
                    <a16:rowId xmlns:a16="http://schemas.microsoft.com/office/drawing/2014/main" val="643239503"/>
                  </a:ext>
                </a:extLst>
              </a:tr>
              <a:tr h="188384">
                <a:tc>
                  <a:txBody>
                    <a:bodyPr/>
                    <a:lstStyle/>
                    <a:p>
                      <a:pPr algn="l" fontAlgn="b"/>
                      <a:r>
                        <a:rPr lang="sl-SI" sz="900" b="0" i="0" u="none" strike="noStrike">
                          <a:solidFill>
                            <a:srgbClr val="000000"/>
                          </a:solidFill>
                          <a:effectLst/>
                          <a:latin typeface="Arial" panose="020B0604020202020204" pitchFamily="34" charset="0"/>
                        </a:rPr>
                        <a:t>[SK-PL] Lemesany - Krosno Iskrz 2 [OPP] [PL] / N-1 Lemesany - Krosno Iskrz 1</a:t>
                      </a:r>
                    </a:p>
                  </a:txBody>
                  <a:tcPr marL="102384"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220,98</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74%</a:t>
                      </a:r>
                    </a:p>
                  </a:txBody>
                  <a:tcPr marL="0" marR="0" marT="0" marB="0" anchor="b">
                    <a:lnL>
                      <a:noFill/>
                    </a:lnL>
                    <a:lnR>
                      <a:noFill/>
                    </a:lnR>
                    <a:lnT>
                      <a:noFill/>
                    </a:lnT>
                    <a:lnB>
                      <a:noFill/>
                    </a:lnB>
                  </a:tcPr>
                </a:tc>
                <a:extLst>
                  <a:ext uri="{0D108BD9-81ED-4DB2-BD59-A6C34878D82A}">
                    <a16:rowId xmlns:a16="http://schemas.microsoft.com/office/drawing/2014/main" val="3169638739"/>
                  </a:ext>
                </a:extLst>
              </a:tr>
              <a:tr h="188384">
                <a:tc>
                  <a:txBody>
                    <a:bodyPr/>
                    <a:lstStyle/>
                    <a:p>
                      <a:pPr algn="l" fontAlgn="b"/>
                      <a:r>
                        <a:rPr lang="sl-SI" sz="9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428,78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196%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69460200"/>
                  </a:ext>
                </a:extLst>
              </a:tr>
              <a:tr h="188384">
                <a:tc>
                  <a:txBody>
                    <a:bodyPr/>
                    <a:lstStyle/>
                    <a:p>
                      <a:pPr algn="l" fontAlgn="b"/>
                      <a:r>
                        <a:rPr lang="sl-SI" sz="900" b="0" i="0" u="none" strike="noStrike">
                          <a:solidFill>
                            <a:srgbClr val="000000"/>
                          </a:solidFill>
                          <a:effectLst/>
                          <a:latin typeface="Arial" panose="020B0604020202020204" pitchFamily="34" charset="0"/>
                        </a:rPr>
                        <a:t>[AT-CZ] Duernrohr 1 - Slavetice 437 [OPP] [AT] / N-1 Slavetice - Durnrohr 2</a:t>
                      </a:r>
                    </a:p>
                  </a:txBody>
                  <a:tcPr marL="10238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39,42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61%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084815979"/>
                  </a:ext>
                </a:extLst>
              </a:tr>
              <a:tr h="188384">
                <a:tc>
                  <a:txBody>
                    <a:bodyPr/>
                    <a:lstStyle/>
                    <a:p>
                      <a:pPr algn="l" fontAlgn="b"/>
                      <a:r>
                        <a:rPr lang="de-DE" sz="900" b="0" i="0" u="none" strike="noStrike">
                          <a:solidFill>
                            <a:srgbClr val="000000"/>
                          </a:solidFill>
                          <a:effectLst/>
                          <a:latin typeface="Arial" panose="020B0604020202020204" pitchFamily="34" charset="0"/>
                        </a:rPr>
                        <a:t>[D7-D7] Y Paffendorf - Oberzier  SECHTM N [DIR] / N-1 Sechtem - Paffendorf - Oberzier SECHTM S</a:t>
                      </a:r>
                    </a:p>
                  </a:txBody>
                  <a:tcPr marL="102384"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3,23</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63%</a:t>
                      </a:r>
                    </a:p>
                  </a:txBody>
                  <a:tcPr marL="0" marR="0" marT="0" marB="0" anchor="b">
                    <a:lnL>
                      <a:noFill/>
                    </a:lnL>
                    <a:lnR>
                      <a:noFill/>
                    </a:lnR>
                    <a:lnT>
                      <a:noFill/>
                    </a:lnT>
                    <a:lnB>
                      <a:noFill/>
                    </a:lnB>
                  </a:tcPr>
                </a:tc>
                <a:extLst>
                  <a:ext uri="{0D108BD9-81ED-4DB2-BD59-A6C34878D82A}">
                    <a16:rowId xmlns:a16="http://schemas.microsoft.com/office/drawing/2014/main" val="2385389526"/>
                  </a:ext>
                </a:extLst>
              </a:tr>
              <a:tr h="188384">
                <a:tc>
                  <a:txBody>
                    <a:bodyPr/>
                    <a:lstStyle/>
                    <a:p>
                      <a:pPr algn="l" fontAlgn="b"/>
                      <a:r>
                        <a:rPr lang="sl-SI" sz="900" b="0" i="0" u="none" strike="noStrike">
                          <a:solidFill>
                            <a:srgbClr val="000000"/>
                          </a:solidFill>
                          <a:effectLst/>
                          <a:latin typeface="Arial" panose="020B0604020202020204" pitchFamily="34" charset="0"/>
                        </a:rPr>
                        <a:t>[SK-PL] Lemesany - Krosno Iskrz 2 [OPP] [PL] / N-1 Lemesany - Krosno Iskrz 1</a:t>
                      </a:r>
                    </a:p>
                  </a:txBody>
                  <a:tcPr marL="102384"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428,78</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73%</a:t>
                      </a:r>
                    </a:p>
                  </a:txBody>
                  <a:tcPr marL="0" marR="0" marT="0" marB="0" anchor="b">
                    <a:lnL>
                      <a:noFill/>
                    </a:lnL>
                    <a:lnR>
                      <a:noFill/>
                    </a:lnR>
                    <a:lnT>
                      <a:noFill/>
                    </a:lnT>
                    <a:lnB>
                      <a:noFill/>
                    </a:lnB>
                  </a:tcPr>
                </a:tc>
                <a:extLst>
                  <a:ext uri="{0D108BD9-81ED-4DB2-BD59-A6C34878D82A}">
                    <a16:rowId xmlns:a16="http://schemas.microsoft.com/office/drawing/2014/main" val="499328468"/>
                  </a:ext>
                </a:extLst>
              </a:tr>
              <a:tr h="188384">
                <a:tc>
                  <a:txBody>
                    <a:bodyPr/>
                    <a:lstStyle/>
                    <a:p>
                      <a:pPr algn="l" fontAlgn="b"/>
                      <a:r>
                        <a:rPr lang="sl-SI" sz="9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281,31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158%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225318618"/>
                  </a:ext>
                </a:extLst>
              </a:tr>
              <a:tr h="188384">
                <a:tc>
                  <a:txBody>
                    <a:bodyPr/>
                    <a:lstStyle/>
                    <a:p>
                      <a:pPr algn="l" fontAlgn="b"/>
                      <a:r>
                        <a:rPr lang="sl-SI" sz="900" b="0" i="0" u="none" strike="noStrike">
                          <a:solidFill>
                            <a:srgbClr val="000000"/>
                          </a:solidFill>
                          <a:effectLst/>
                          <a:latin typeface="Arial" panose="020B0604020202020204" pitchFamily="34" charset="0"/>
                        </a:rPr>
                        <a:t>[AT-CZ] Duernrohr 1 - Slavetice 437 [OPP] [AT] / N-1 Slavetice - Durnrohr 2</a:t>
                      </a:r>
                    </a:p>
                  </a:txBody>
                  <a:tcPr marL="10238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217,13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59%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107326524"/>
                  </a:ext>
                </a:extLst>
              </a:tr>
              <a:tr h="188384">
                <a:tc>
                  <a:txBody>
                    <a:bodyPr/>
                    <a:lstStyle/>
                    <a:p>
                      <a:pPr algn="l" fontAlgn="b"/>
                      <a:r>
                        <a:rPr lang="sl-SI" sz="900" b="0" i="0" u="none" strike="noStrike">
                          <a:solidFill>
                            <a:srgbClr val="000000"/>
                          </a:solidFill>
                          <a:effectLst/>
                          <a:latin typeface="Arial" panose="020B0604020202020204" pitchFamily="34" charset="0"/>
                        </a:rPr>
                        <a:t>[SK-PL] Lemesany - Krosno Iskrz 2 [OPP] [PL] / N-1 Lemesany - Krosno Iskrz 1</a:t>
                      </a:r>
                    </a:p>
                  </a:txBody>
                  <a:tcPr marL="102384"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281,31</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73%</a:t>
                      </a:r>
                    </a:p>
                  </a:txBody>
                  <a:tcPr marL="0" marR="0" marT="0" marB="0" anchor="b">
                    <a:lnL>
                      <a:noFill/>
                    </a:lnL>
                    <a:lnR>
                      <a:noFill/>
                    </a:lnR>
                    <a:lnT>
                      <a:noFill/>
                    </a:lnT>
                    <a:lnB>
                      <a:noFill/>
                    </a:lnB>
                  </a:tcPr>
                </a:tc>
                <a:extLst>
                  <a:ext uri="{0D108BD9-81ED-4DB2-BD59-A6C34878D82A}">
                    <a16:rowId xmlns:a16="http://schemas.microsoft.com/office/drawing/2014/main" val="3716495385"/>
                  </a:ext>
                </a:extLst>
              </a:tr>
              <a:tr h="188384">
                <a:tc>
                  <a:txBody>
                    <a:bodyPr/>
                    <a:lstStyle/>
                    <a:p>
                      <a:pPr algn="l" fontAlgn="b"/>
                      <a:r>
                        <a:rPr lang="sl-SI" sz="900" b="0" i="0" u="none" strike="noStrike">
                          <a:solidFill>
                            <a:srgbClr val="000000"/>
                          </a:solidFill>
                          <a:effectLst/>
                          <a:latin typeface="Arial" panose="020B0604020202020204" pitchFamily="34" charset="0"/>
                        </a:rPr>
                        <a:t>[NL-NL] Diemen-Lelystad 380 Z [OPP] / N-1 Krimpen a/d IJssel-Geertruidenberg 380 W</a:t>
                      </a:r>
                    </a:p>
                  </a:txBody>
                  <a:tcPr marL="102384"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11,31</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1864519970"/>
                  </a:ext>
                </a:extLst>
              </a:tr>
              <a:tr h="188384">
                <a:tc>
                  <a:txBody>
                    <a:bodyPr/>
                    <a:lstStyle/>
                    <a:p>
                      <a:pPr algn="l" fontAlgn="b"/>
                      <a:r>
                        <a:rPr lang="sl-SI" sz="9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600,29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217%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100387223"/>
                  </a:ext>
                </a:extLst>
              </a:tr>
              <a:tr h="188384">
                <a:tc>
                  <a:txBody>
                    <a:bodyPr/>
                    <a:lstStyle/>
                    <a:p>
                      <a:pPr algn="l" fontAlgn="b"/>
                      <a:r>
                        <a:rPr lang="sl-SI" sz="900" b="0" i="0" u="none" strike="noStrike">
                          <a:solidFill>
                            <a:srgbClr val="000000"/>
                          </a:solidFill>
                          <a:effectLst/>
                          <a:latin typeface="Arial" panose="020B0604020202020204" pitchFamily="34" charset="0"/>
                        </a:rPr>
                        <a:t>[AT-CZ] Duernrohr 1 - Slavetice 437 [OPP] [AT] / N-1 Slavetice - Durnrohr 2</a:t>
                      </a:r>
                    </a:p>
                  </a:txBody>
                  <a:tcPr marL="10238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138,14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63%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946856843"/>
                  </a:ext>
                </a:extLst>
              </a:tr>
              <a:tr h="188384">
                <a:tc>
                  <a:txBody>
                    <a:bodyPr/>
                    <a:lstStyle/>
                    <a:p>
                      <a:pPr algn="l" fontAlgn="b"/>
                      <a:r>
                        <a:rPr lang="sl-SI" sz="900" b="0" i="0" u="none" strike="noStrike">
                          <a:solidFill>
                            <a:srgbClr val="000000"/>
                          </a:solidFill>
                          <a:effectLst/>
                          <a:latin typeface="Arial" panose="020B0604020202020204" pitchFamily="34" charset="0"/>
                        </a:rPr>
                        <a:t>[SK-PL] Lemesany - Krosno Iskrz 2 [OPP] [PL] / N-1 Lemesany - Krosno Iskrz 1</a:t>
                      </a:r>
                    </a:p>
                  </a:txBody>
                  <a:tcPr marL="102384"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241,7</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75%</a:t>
                      </a:r>
                    </a:p>
                  </a:txBody>
                  <a:tcPr marL="0" marR="0" marT="0" marB="0" anchor="b">
                    <a:lnL>
                      <a:noFill/>
                    </a:lnL>
                    <a:lnR>
                      <a:noFill/>
                    </a:lnR>
                    <a:lnT>
                      <a:noFill/>
                    </a:lnT>
                    <a:lnB>
                      <a:noFill/>
                    </a:lnB>
                  </a:tcPr>
                </a:tc>
                <a:extLst>
                  <a:ext uri="{0D108BD9-81ED-4DB2-BD59-A6C34878D82A}">
                    <a16:rowId xmlns:a16="http://schemas.microsoft.com/office/drawing/2014/main" val="2120050991"/>
                  </a:ext>
                </a:extLst>
              </a:tr>
              <a:tr h="188384">
                <a:tc>
                  <a:txBody>
                    <a:bodyPr/>
                    <a:lstStyle/>
                    <a:p>
                      <a:pPr algn="l" fontAlgn="b"/>
                      <a:r>
                        <a:rPr lang="sl-SI" sz="900" b="0" i="0" u="none" strike="noStrike">
                          <a:solidFill>
                            <a:srgbClr val="000000"/>
                          </a:solidFill>
                          <a:effectLst/>
                          <a:latin typeface="Arial" panose="020B0604020202020204" pitchFamily="34" charset="0"/>
                        </a:rPr>
                        <a:t>[D4-D4] PST Buers BMT37 [OPP] / N-1 Westtirol 1 - Westtirol 2 WTRHU41</a:t>
                      </a:r>
                    </a:p>
                  </a:txBody>
                  <a:tcPr marL="102384"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600,29</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79%</a:t>
                      </a:r>
                    </a:p>
                  </a:txBody>
                  <a:tcPr marL="0" marR="0" marT="0" marB="0" anchor="b">
                    <a:lnL>
                      <a:noFill/>
                    </a:lnL>
                    <a:lnR>
                      <a:noFill/>
                    </a:lnR>
                    <a:lnT>
                      <a:noFill/>
                    </a:lnT>
                    <a:lnB>
                      <a:noFill/>
                    </a:lnB>
                  </a:tcPr>
                </a:tc>
                <a:extLst>
                  <a:ext uri="{0D108BD9-81ED-4DB2-BD59-A6C34878D82A}">
                    <a16:rowId xmlns:a16="http://schemas.microsoft.com/office/drawing/2014/main" val="2298217140"/>
                  </a:ext>
                </a:extLst>
              </a:tr>
              <a:tr h="188384">
                <a:tc>
                  <a:txBody>
                    <a:bodyPr/>
                    <a:lstStyle/>
                    <a:p>
                      <a:pPr algn="l" fontAlgn="b"/>
                      <a:r>
                        <a:rPr lang="sl-SI" sz="9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872,44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220%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282983296"/>
                  </a:ext>
                </a:extLst>
              </a:tr>
              <a:tr h="188384">
                <a:tc>
                  <a:txBody>
                    <a:bodyPr/>
                    <a:lstStyle/>
                    <a:p>
                      <a:pPr algn="l" fontAlgn="b"/>
                      <a:r>
                        <a:rPr lang="sl-SI" sz="900" b="0" i="0" u="none" strike="noStrike">
                          <a:solidFill>
                            <a:srgbClr val="000000"/>
                          </a:solidFill>
                          <a:effectLst/>
                          <a:latin typeface="Arial" panose="020B0604020202020204" pitchFamily="34" charset="0"/>
                        </a:rPr>
                        <a:t>[AT-CZ] Duernrohr 1 - Slavetice 437 [OPP] [AT] / N-1 Slavetice - Durnrohr 2</a:t>
                      </a:r>
                    </a:p>
                  </a:txBody>
                  <a:tcPr marL="10238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45,05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65%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095088305"/>
                  </a:ext>
                </a:extLst>
              </a:tr>
              <a:tr h="188384">
                <a:tc>
                  <a:txBody>
                    <a:bodyPr/>
                    <a:lstStyle/>
                    <a:p>
                      <a:pPr algn="l" fontAlgn="b"/>
                      <a:r>
                        <a:rPr lang="sl-SI" sz="900" b="0" i="0" u="none" strike="noStrike">
                          <a:solidFill>
                            <a:srgbClr val="000000"/>
                          </a:solidFill>
                          <a:effectLst/>
                          <a:latin typeface="Arial" panose="020B0604020202020204" pitchFamily="34" charset="0"/>
                        </a:rPr>
                        <a:t>[SK-PL] Lemesany - Krosno Iskrz 2 [OPP] [PL] / N-1 Lemesany - Krosno Iskrz 1</a:t>
                      </a:r>
                    </a:p>
                  </a:txBody>
                  <a:tcPr marL="102384"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243,38</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77%</a:t>
                      </a:r>
                    </a:p>
                  </a:txBody>
                  <a:tcPr marL="0" marR="0" marT="0" marB="0" anchor="b">
                    <a:lnL>
                      <a:noFill/>
                    </a:lnL>
                    <a:lnR>
                      <a:noFill/>
                    </a:lnR>
                    <a:lnT>
                      <a:noFill/>
                    </a:lnT>
                    <a:lnB>
                      <a:noFill/>
                    </a:lnB>
                  </a:tcPr>
                </a:tc>
                <a:extLst>
                  <a:ext uri="{0D108BD9-81ED-4DB2-BD59-A6C34878D82A}">
                    <a16:rowId xmlns:a16="http://schemas.microsoft.com/office/drawing/2014/main" val="2594839880"/>
                  </a:ext>
                </a:extLst>
              </a:tr>
              <a:tr h="188384">
                <a:tc>
                  <a:txBody>
                    <a:bodyPr/>
                    <a:lstStyle/>
                    <a:p>
                      <a:pPr algn="l" fontAlgn="b"/>
                      <a:r>
                        <a:rPr lang="sl-SI" sz="900" b="0" i="0" u="none" strike="noStrike">
                          <a:solidFill>
                            <a:srgbClr val="000000"/>
                          </a:solidFill>
                          <a:effectLst/>
                          <a:latin typeface="Arial" panose="020B0604020202020204" pitchFamily="34" charset="0"/>
                        </a:rPr>
                        <a:t>[D4-D4] PST Buers BMT37 [OPP] / N-1 Westtirol 1 - Westtirol 2 WTRHU41</a:t>
                      </a:r>
                    </a:p>
                  </a:txBody>
                  <a:tcPr marL="102384"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872,44</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78%</a:t>
                      </a:r>
                    </a:p>
                  </a:txBody>
                  <a:tcPr marL="0" marR="0" marT="0" marB="0" anchor="b">
                    <a:lnL>
                      <a:noFill/>
                    </a:lnL>
                    <a:lnR>
                      <a:noFill/>
                    </a:lnR>
                    <a:lnT>
                      <a:noFill/>
                    </a:lnT>
                    <a:lnB>
                      <a:noFill/>
                    </a:lnB>
                  </a:tcPr>
                </a:tc>
                <a:extLst>
                  <a:ext uri="{0D108BD9-81ED-4DB2-BD59-A6C34878D82A}">
                    <a16:rowId xmlns:a16="http://schemas.microsoft.com/office/drawing/2014/main" val="726321723"/>
                  </a:ext>
                </a:extLst>
              </a:tr>
              <a:tr h="188384">
                <a:tc>
                  <a:txBody>
                    <a:bodyPr/>
                    <a:lstStyle/>
                    <a:p>
                      <a:pPr algn="l" fontAlgn="b"/>
                      <a:r>
                        <a:rPr lang="sl-SI" sz="9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259,12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303%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049931928"/>
                  </a:ext>
                </a:extLst>
              </a:tr>
              <a:tr h="188384">
                <a:tc>
                  <a:txBody>
                    <a:bodyPr/>
                    <a:lstStyle/>
                    <a:p>
                      <a:pPr algn="l" fontAlgn="b"/>
                      <a:r>
                        <a:rPr lang="sl-SI" sz="900" b="0" i="0" u="none" strike="noStrike">
                          <a:solidFill>
                            <a:srgbClr val="000000"/>
                          </a:solidFill>
                          <a:effectLst/>
                          <a:latin typeface="Arial" panose="020B0604020202020204" pitchFamily="34" charset="0"/>
                        </a:rPr>
                        <a:t>[AT-CZ] Duernrohr 1 - Slavetice 437 [OPP] [AT] / N-1 Slavetice - Durnrohr 2</a:t>
                      </a:r>
                    </a:p>
                  </a:txBody>
                  <a:tcPr marL="10238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115,64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69%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333962277"/>
                  </a:ext>
                </a:extLst>
              </a:tr>
              <a:tr h="188384">
                <a:tc>
                  <a:txBody>
                    <a:bodyPr/>
                    <a:lstStyle/>
                    <a:p>
                      <a:pPr algn="l" fontAlgn="b"/>
                      <a:r>
                        <a:rPr lang="sl-SI" sz="900" b="0" i="0" u="none" strike="noStrike">
                          <a:solidFill>
                            <a:srgbClr val="000000"/>
                          </a:solidFill>
                          <a:effectLst/>
                          <a:latin typeface="Arial" panose="020B0604020202020204" pitchFamily="34" charset="0"/>
                        </a:rPr>
                        <a:t>[AT-D2] St. Peter 2 - Pleinting 258 [OPP] [AT] / N-1 Pleinting - Pirach 257</a:t>
                      </a:r>
                    </a:p>
                  </a:txBody>
                  <a:tcPr marL="102384"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259,12</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70%</a:t>
                      </a:r>
                    </a:p>
                  </a:txBody>
                  <a:tcPr marL="0" marR="0" marT="0" marB="0" anchor="b">
                    <a:lnL>
                      <a:noFill/>
                    </a:lnL>
                    <a:lnR>
                      <a:noFill/>
                    </a:lnR>
                    <a:lnT>
                      <a:noFill/>
                    </a:lnT>
                    <a:lnB>
                      <a:noFill/>
                    </a:lnB>
                  </a:tcPr>
                </a:tc>
                <a:extLst>
                  <a:ext uri="{0D108BD9-81ED-4DB2-BD59-A6C34878D82A}">
                    <a16:rowId xmlns:a16="http://schemas.microsoft.com/office/drawing/2014/main" val="4293645802"/>
                  </a:ext>
                </a:extLst>
              </a:tr>
              <a:tr h="188384">
                <a:tc>
                  <a:txBody>
                    <a:bodyPr/>
                    <a:lstStyle/>
                    <a:p>
                      <a:pPr algn="l" fontAlgn="b"/>
                      <a:r>
                        <a:rPr lang="sl-SI" sz="900" b="0" i="0" u="none" strike="noStrike">
                          <a:solidFill>
                            <a:srgbClr val="000000"/>
                          </a:solidFill>
                          <a:effectLst/>
                          <a:latin typeface="Arial" panose="020B0604020202020204" pitchFamily="34" charset="0"/>
                        </a:rPr>
                        <a:t>[SK-PL] Lemesany - Krosno Iskrz 2 [OPP] [PL] / N-1 Lemesany - Krosno Iskrz 1</a:t>
                      </a:r>
                    </a:p>
                  </a:txBody>
                  <a:tcPr marL="102384"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130,94</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80%</a:t>
                      </a:r>
                    </a:p>
                  </a:txBody>
                  <a:tcPr marL="0" marR="0" marT="0" marB="0" anchor="b">
                    <a:lnL>
                      <a:noFill/>
                    </a:lnL>
                    <a:lnR>
                      <a:noFill/>
                    </a:lnR>
                    <a:lnT>
                      <a:noFill/>
                    </a:lnT>
                    <a:lnB>
                      <a:noFill/>
                    </a:lnB>
                  </a:tcPr>
                </a:tc>
                <a:extLst>
                  <a:ext uri="{0D108BD9-81ED-4DB2-BD59-A6C34878D82A}">
                    <a16:rowId xmlns:a16="http://schemas.microsoft.com/office/drawing/2014/main" val="3095829249"/>
                  </a:ext>
                </a:extLst>
              </a:tr>
              <a:tr h="188384">
                <a:tc>
                  <a:txBody>
                    <a:bodyPr/>
                    <a:lstStyle/>
                    <a:p>
                      <a:pPr algn="l" fontAlgn="b"/>
                      <a:r>
                        <a:rPr lang="sl-SI" sz="900" b="0" i="0" u="none" strike="noStrike">
                          <a:solidFill>
                            <a:srgbClr val="000000"/>
                          </a:solidFill>
                          <a:effectLst/>
                          <a:latin typeface="Arial" panose="020B0604020202020204" pitchFamily="34" charset="0"/>
                        </a:rPr>
                        <a:t>[D4-D4] PST Buers BMT37 [OPP] / N-1 Westtirol 1 - Westtirol 2 WTRHU41</a:t>
                      </a:r>
                    </a:p>
                  </a:txBody>
                  <a:tcPr marL="102384"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9,63</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84%</a:t>
                      </a:r>
                    </a:p>
                  </a:txBody>
                  <a:tcPr marL="0" marR="0" marT="0" marB="0" anchor="b">
                    <a:lnL>
                      <a:noFill/>
                    </a:lnL>
                    <a:lnR>
                      <a:noFill/>
                    </a:lnR>
                    <a:lnT>
                      <a:noFill/>
                    </a:lnT>
                    <a:lnB>
                      <a:noFill/>
                    </a:lnB>
                  </a:tcPr>
                </a:tc>
                <a:extLst>
                  <a:ext uri="{0D108BD9-81ED-4DB2-BD59-A6C34878D82A}">
                    <a16:rowId xmlns:a16="http://schemas.microsoft.com/office/drawing/2014/main" val="2708574592"/>
                  </a:ext>
                </a:extLst>
              </a:tr>
              <a:tr h="188384">
                <a:tc>
                  <a:txBody>
                    <a:bodyPr/>
                    <a:lstStyle/>
                    <a:p>
                      <a:pPr algn="l" fontAlgn="b"/>
                      <a:r>
                        <a:rPr lang="sl-SI" sz="9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505,01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251%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240504419"/>
                  </a:ext>
                </a:extLst>
              </a:tr>
              <a:tr h="188384">
                <a:tc>
                  <a:txBody>
                    <a:bodyPr/>
                    <a:lstStyle/>
                    <a:p>
                      <a:pPr algn="l" fontAlgn="b"/>
                      <a:r>
                        <a:rPr lang="sl-SI" sz="900" b="0" i="0" u="none" strike="noStrike">
                          <a:solidFill>
                            <a:srgbClr val="000000"/>
                          </a:solidFill>
                          <a:effectLst/>
                          <a:latin typeface="Arial" panose="020B0604020202020204" pitchFamily="34" charset="0"/>
                        </a:rPr>
                        <a:t>[AT-CZ] Duernrohr 1 - Slavetice 437 [OPP] [AT] / N-1 Slavetice - Durnrohr 2</a:t>
                      </a:r>
                    </a:p>
                  </a:txBody>
                  <a:tcPr marL="10238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32,75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67%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431323595"/>
                  </a:ext>
                </a:extLst>
              </a:tr>
              <a:tr h="188384">
                <a:tc>
                  <a:txBody>
                    <a:bodyPr/>
                    <a:lstStyle/>
                    <a:p>
                      <a:pPr algn="l" fontAlgn="b"/>
                      <a:r>
                        <a:rPr lang="sl-SI" sz="900" b="0" i="0" u="none" strike="noStrike">
                          <a:solidFill>
                            <a:srgbClr val="000000"/>
                          </a:solidFill>
                          <a:effectLst/>
                          <a:latin typeface="Arial" panose="020B0604020202020204" pitchFamily="34" charset="0"/>
                        </a:rPr>
                        <a:t>[AT-D2] St. Peter 2 - Pleinting 258 [OPP] [AT] / N-1 Pleinting - Pirach 257</a:t>
                      </a:r>
                    </a:p>
                  </a:txBody>
                  <a:tcPr marL="102384"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505,01</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64%</a:t>
                      </a:r>
                    </a:p>
                  </a:txBody>
                  <a:tcPr marL="0" marR="0" marT="0" marB="0" anchor="b">
                    <a:lnL>
                      <a:noFill/>
                    </a:lnL>
                    <a:lnR>
                      <a:noFill/>
                    </a:lnR>
                    <a:lnT>
                      <a:noFill/>
                    </a:lnT>
                    <a:lnB>
                      <a:noFill/>
                    </a:lnB>
                  </a:tcPr>
                </a:tc>
                <a:extLst>
                  <a:ext uri="{0D108BD9-81ED-4DB2-BD59-A6C34878D82A}">
                    <a16:rowId xmlns:a16="http://schemas.microsoft.com/office/drawing/2014/main" val="2063830370"/>
                  </a:ext>
                </a:extLst>
              </a:tr>
              <a:tr h="188384">
                <a:tc>
                  <a:txBody>
                    <a:bodyPr/>
                    <a:lstStyle/>
                    <a:p>
                      <a:pPr algn="l" fontAlgn="b"/>
                      <a:r>
                        <a:rPr lang="sl-SI" sz="900" b="0" i="0" u="none" strike="noStrike">
                          <a:solidFill>
                            <a:srgbClr val="000000"/>
                          </a:solidFill>
                          <a:effectLst/>
                          <a:latin typeface="Arial" panose="020B0604020202020204" pitchFamily="34" charset="0"/>
                        </a:rPr>
                        <a:t>[SK-PL] Lemesany - Krosno Iskrz 2 [OPP] [PL] / N-1 Lemesany - Krosno Iskrz 1</a:t>
                      </a:r>
                    </a:p>
                  </a:txBody>
                  <a:tcPr marL="102384"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178,68</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78%</a:t>
                      </a:r>
                    </a:p>
                  </a:txBody>
                  <a:tcPr marL="0" marR="0" marT="0" marB="0" anchor="b">
                    <a:lnL>
                      <a:noFill/>
                    </a:lnL>
                    <a:lnR>
                      <a:noFill/>
                    </a:lnR>
                    <a:lnT>
                      <a:noFill/>
                    </a:lnT>
                    <a:lnB>
                      <a:noFill/>
                    </a:lnB>
                  </a:tcPr>
                </a:tc>
                <a:extLst>
                  <a:ext uri="{0D108BD9-81ED-4DB2-BD59-A6C34878D82A}">
                    <a16:rowId xmlns:a16="http://schemas.microsoft.com/office/drawing/2014/main" val="876898081"/>
                  </a:ext>
                </a:extLst>
              </a:tr>
              <a:tr h="188384">
                <a:tc>
                  <a:txBody>
                    <a:bodyPr/>
                    <a:lstStyle/>
                    <a:p>
                      <a:pPr algn="l" fontAlgn="b"/>
                      <a:r>
                        <a:rPr lang="sl-SI" sz="900" b="0" i="0" u="none" strike="noStrike">
                          <a:solidFill>
                            <a:srgbClr val="000000"/>
                          </a:solidFill>
                          <a:effectLst/>
                          <a:latin typeface="Arial" panose="020B0604020202020204" pitchFamily="34" charset="0"/>
                        </a:rPr>
                        <a:t>[SI-AT] 220 kV Podlog - Obersielach [OPP] [SI] / N-1 Maribor-Kainachtal 1</a:t>
                      </a:r>
                    </a:p>
                  </a:txBody>
                  <a:tcPr marL="102384"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19,8</a:t>
                      </a:r>
                    </a:p>
                  </a:txBody>
                  <a:tcPr marL="0" marR="0" marT="0" marB="0" anchor="b">
                    <a:lnL>
                      <a:noFill/>
                    </a:lnL>
                    <a:lnR>
                      <a:noFill/>
                    </a:lnR>
                    <a:lnT>
                      <a:noFill/>
                    </a:lnT>
                    <a:lnB>
                      <a:noFill/>
                    </a:lnB>
                  </a:tcPr>
                </a:tc>
                <a:tc>
                  <a:txBody>
                    <a:bodyPr/>
                    <a:lstStyle/>
                    <a:p>
                      <a:pPr algn="r" fontAlgn="b"/>
                      <a:r>
                        <a:rPr lang="sl-SI" sz="900" b="0" i="0" u="none" strike="noStrike" dirty="0">
                          <a:solidFill>
                            <a:srgbClr val="000000"/>
                          </a:solidFill>
                          <a:effectLst/>
                          <a:latin typeface="Arial" panose="020B0604020202020204" pitchFamily="34" charset="0"/>
                        </a:rPr>
                        <a:t>44%</a:t>
                      </a:r>
                    </a:p>
                  </a:txBody>
                  <a:tcPr marL="0" marR="0" marT="0" marB="0" anchor="b">
                    <a:lnL>
                      <a:noFill/>
                    </a:lnL>
                    <a:lnR>
                      <a:noFill/>
                    </a:lnR>
                    <a:lnT>
                      <a:noFill/>
                    </a:lnT>
                    <a:lnB>
                      <a:noFill/>
                    </a:lnB>
                  </a:tcPr>
                </a:tc>
                <a:extLst>
                  <a:ext uri="{0D108BD9-81ED-4DB2-BD59-A6C34878D82A}">
                    <a16:rowId xmlns:a16="http://schemas.microsoft.com/office/drawing/2014/main" val="2985135379"/>
                  </a:ext>
                </a:extLst>
              </a:tr>
            </a:tbl>
          </a:graphicData>
        </a:graphic>
      </p:graphicFrame>
    </p:spTree>
    <p:extLst>
      <p:ext uri="{BB962C8B-B14F-4D97-AF65-F5344CB8AC3E}">
        <p14:creationId xmlns:p14="http://schemas.microsoft.com/office/powerpoint/2010/main" val="6090881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+2_11</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2412706366"/>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a:t>
            </a:r>
            <a:r>
              <a:rPr lang="en-US" altLang="hu-HU" sz="1400" dirty="0">
                <a:solidFill>
                  <a:srgbClr val="008000"/>
                </a:solidFill>
              </a:rPr>
              <a:t>1017 (part II</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55866183-2D2A-4DB1-AD12-14A1C469B145}"/>
              </a:ext>
            </a:extLst>
          </p:cNvPr>
          <p:cNvGraphicFramePr>
            <a:graphicFrameLocks noGrp="1"/>
          </p:cNvGraphicFramePr>
          <p:nvPr>
            <p:extLst>
              <p:ext uri="{D42A27DB-BD31-4B8C-83A1-F6EECF244321}">
                <p14:modId xmlns:p14="http://schemas.microsoft.com/office/powerpoint/2010/main" val="1103770427"/>
              </p:ext>
            </p:extLst>
          </p:nvPr>
        </p:nvGraphicFramePr>
        <p:xfrm>
          <a:off x="1184744" y="1079494"/>
          <a:ext cx="6714160" cy="5778512"/>
        </p:xfrm>
        <a:graphic>
          <a:graphicData uri="http://schemas.openxmlformats.org/drawingml/2006/table">
            <a:tbl>
              <a:tblPr/>
              <a:tblGrid>
                <a:gridCol w="5141840">
                  <a:extLst>
                    <a:ext uri="{9D8B030D-6E8A-4147-A177-3AD203B41FA5}">
                      <a16:colId xmlns:a16="http://schemas.microsoft.com/office/drawing/2014/main" val="2645812570"/>
                    </a:ext>
                  </a:extLst>
                </a:gridCol>
                <a:gridCol w="1160973">
                  <a:extLst>
                    <a:ext uri="{9D8B030D-6E8A-4147-A177-3AD203B41FA5}">
                      <a16:colId xmlns:a16="http://schemas.microsoft.com/office/drawing/2014/main" val="2183001537"/>
                    </a:ext>
                  </a:extLst>
                </a:gridCol>
                <a:gridCol w="411347">
                  <a:extLst>
                    <a:ext uri="{9D8B030D-6E8A-4147-A177-3AD203B41FA5}">
                      <a16:colId xmlns:a16="http://schemas.microsoft.com/office/drawing/2014/main" val="2685916800"/>
                    </a:ext>
                  </a:extLst>
                </a:gridCol>
              </a:tblGrid>
              <a:tr h="156176">
                <a:tc>
                  <a:txBody>
                    <a:bodyPr/>
                    <a:lstStyle/>
                    <a:p>
                      <a:pPr algn="l" fontAlgn="b"/>
                      <a:r>
                        <a:rPr lang="sl-SI" sz="7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448,46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236%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744336902"/>
                  </a:ext>
                </a:extLst>
              </a:tr>
              <a:tr h="156176">
                <a:tc>
                  <a:txBody>
                    <a:bodyPr/>
                    <a:lstStyle/>
                    <a:p>
                      <a:pPr algn="l" fontAlgn="b"/>
                      <a:r>
                        <a:rPr lang="sl-SI" sz="700" b="0" i="0" u="none" strike="noStrike">
                          <a:solidFill>
                            <a:srgbClr val="000000"/>
                          </a:solidFill>
                          <a:effectLst/>
                          <a:latin typeface="Arial" panose="020B0604020202020204" pitchFamily="34" charset="0"/>
                        </a:rPr>
                        <a:t>[AT-CZ] Duernrohr 1 - Slavetice 437 [OPP] [AT] / N-1 Slavetice - Durnrohr 2</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71,11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477563208"/>
                  </a:ext>
                </a:extLst>
              </a:tr>
              <a:tr h="156176">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448,46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60%</a:t>
                      </a:r>
                    </a:p>
                  </a:txBody>
                  <a:tcPr marL="0" marR="0" marT="0" marB="0" anchor="b">
                    <a:lnL>
                      <a:noFill/>
                    </a:lnL>
                    <a:lnR>
                      <a:noFill/>
                    </a:lnR>
                    <a:lnT>
                      <a:noFill/>
                    </a:lnT>
                    <a:lnB>
                      <a:noFill/>
                    </a:lnB>
                  </a:tcPr>
                </a:tc>
                <a:extLst>
                  <a:ext uri="{0D108BD9-81ED-4DB2-BD59-A6C34878D82A}">
                    <a16:rowId xmlns:a16="http://schemas.microsoft.com/office/drawing/2014/main" val="3283798102"/>
                  </a:ext>
                </a:extLst>
              </a:tr>
              <a:tr h="156176">
                <a:tc>
                  <a:txBody>
                    <a:bodyPr/>
                    <a:lstStyle/>
                    <a:p>
                      <a:pPr algn="l" fontAlgn="b"/>
                      <a:r>
                        <a:rPr lang="sl-SI" sz="700" b="0" i="0" u="none" strike="noStrike">
                          <a:solidFill>
                            <a:srgbClr val="000000"/>
                          </a:solidFill>
                          <a:effectLst/>
                          <a:latin typeface="Arial" panose="020B0604020202020204" pitchFamily="34" charset="0"/>
                        </a:rPr>
                        <a:t>[SK-PL] Lemesany - Krosno Iskrz 2 [OPP] [PL] / N-1 Lemesany - Krosno Iskrz 1</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221,86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75%</a:t>
                      </a:r>
                    </a:p>
                  </a:txBody>
                  <a:tcPr marL="0" marR="0" marT="0" marB="0" anchor="b">
                    <a:lnL>
                      <a:noFill/>
                    </a:lnL>
                    <a:lnR>
                      <a:noFill/>
                    </a:lnR>
                    <a:lnT>
                      <a:noFill/>
                    </a:lnT>
                    <a:lnB>
                      <a:noFill/>
                    </a:lnB>
                  </a:tcPr>
                </a:tc>
                <a:extLst>
                  <a:ext uri="{0D108BD9-81ED-4DB2-BD59-A6C34878D82A}">
                    <a16:rowId xmlns:a16="http://schemas.microsoft.com/office/drawing/2014/main" val="2179634308"/>
                  </a:ext>
                </a:extLst>
              </a:tr>
              <a:tr h="156176">
                <a:tc>
                  <a:txBody>
                    <a:bodyPr/>
                    <a:lstStyle/>
                    <a:p>
                      <a:pPr algn="l" fontAlgn="b"/>
                      <a:r>
                        <a:rPr lang="sl-SI" sz="700" b="0" i="0" u="none" strike="noStrike">
                          <a:solidFill>
                            <a:srgbClr val="000000"/>
                          </a:solidFill>
                          <a:effectLst/>
                          <a:latin typeface="Arial" panose="020B0604020202020204" pitchFamily="34" charset="0"/>
                        </a:rPr>
                        <a:t>[SI-AT] 220 kV Podlog - Obersielach [OPP] [SI] / N-1 Maribor-Kainachtal 1</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16,45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39%</a:t>
                      </a:r>
                    </a:p>
                  </a:txBody>
                  <a:tcPr marL="0" marR="0" marT="0" marB="0" anchor="b">
                    <a:lnL>
                      <a:noFill/>
                    </a:lnL>
                    <a:lnR>
                      <a:noFill/>
                    </a:lnR>
                    <a:lnT>
                      <a:noFill/>
                    </a:lnT>
                    <a:lnB>
                      <a:noFill/>
                    </a:lnB>
                  </a:tcPr>
                </a:tc>
                <a:extLst>
                  <a:ext uri="{0D108BD9-81ED-4DB2-BD59-A6C34878D82A}">
                    <a16:rowId xmlns:a16="http://schemas.microsoft.com/office/drawing/2014/main" val="3940309143"/>
                  </a:ext>
                </a:extLst>
              </a:tr>
              <a:tr h="156176">
                <a:tc>
                  <a:txBody>
                    <a:bodyPr/>
                    <a:lstStyle/>
                    <a:p>
                      <a:pPr algn="l" fontAlgn="b"/>
                      <a:r>
                        <a:rPr lang="sl-SI" sz="7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379,9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301%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766965488"/>
                  </a:ext>
                </a:extLst>
              </a:tr>
              <a:tr h="156176">
                <a:tc>
                  <a:txBody>
                    <a:bodyPr/>
                    <a:lstStyle/>
                    <a:p>
                      <a:pPr algn="l" fontAlgn="b"/>
                      <a:r>
                        <a:rPr lang="sl-SI" sz="700" b="0" i="0" u="none" strike="noStrike">
                          <a:solidFill>
                            <a:srgbClr val="000000"/>
                          </a:solidFill>
                          <a:effectLst/>
                          <a:latin typeface="Arial" panose="020B0604020202020204" pitchFamily="34" charset="0"/>
                        </a:rPr>
                        <a:t>[AT-CZ] Duernrohr 1 - Slavetice 437 [OPP] [AT] / N-1 Slavetice - Durnrohr 2</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151,85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058340002"/>
                  </a:ext>
                </a:extLst>
              </a:tr>
              <a:tr h="156176">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61,29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66%</a:t>
                      </a:r>
                    </a:p>
                  </a:txBody>
                  <a:tcPr marL="0" marR="0" marT="0" marB="0" anchor="b">
                    <a:lnL>
                      <a:noFill/>
                    </a:lnL>
                    <a:lnR>
                      <a:noFill/>
                    </a:lnR>
                    <a:lnT>
                      <a:noFill/>
                    </a:lnT>
                    <a:lnB>
                      <a:noFill/>
                    </a:lnB>
                  </a:tcPr>
                </a:tc>
                <a:extLst>
                  <a:ext uri="{0D108BD9-81ED-4DB2-BD59-A6C34878D82A}">
                    <a16:rowId xmlns:a16="http://schemas.microsoft.com/office/drawing/2014/main" val="5902000"/>
                  </a:ext>
                </a:extLst>
              </a:tr>
              <a:tr h="156176">
                <a:tc>
                  <a:txBody>
                    <a:bodyPr/>
                    <a:lstStyle/>
                    <a:p>
                      <a:pPr algn="l" fontAlgn="b"/>
                      <a:r>
                        <a:rPr lang="sl-SI" sz="700" b="0" i="0" u="none" strike="noStrike">
                          <a:solidFill>
                            <a:srgbClr val="000000"/>
                          </a:solidFill>
                          <a:effectLst/>
                          <a:latin typeface="Arial" panose="020B0604020202020204" pitchFamily="34" charset="0"/>
                        </a:rPr>
                        <a:t>[CZ-SK] Nosovice - Varin [DIR] [SK] / N-1 Sokolnice - Stupava</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379,9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72%</a:t>
                      </a:r>
                    </a:p>
                  </a:txBody>
                  <a:tcPr marL="0" marR="0" marT="0" marB="0" anchor="b">
                    <a:lnL>
                      <a:noFill/>
                    </a:lnL>
                    <a:lnR>
                      <a:noFill/>
                    </a:lnR>
                    <a:lnT>
                      <a:noFill/>
                    </a:lnT>
                    <a:lnB>
                      <a:noFill/>
                    </a:lnB>
                  </a:tcPr>
                </a:tc>
                <a:extLst>
                  <a:ext uri="{0D108BD9-81ED-4DB2-BD59-A6C34878D82A}">
                    <a16:rowId xmlns:a16="http://schemas.microsoft.com/office/drawing/2014/main" val="2401754322"/>
                  </a:ext>
                </a:extLst>
              </a:tr>
              <a:tr h="156176">
                <a:tc>
                  <a:txBody>
                    <a:bodyPr/>
                    <a:lstStyle/>
                    <a:p>
                      <a:pPr algn="l" fontAlgn="b"/>
                      <a:r>
                        <a:rPr lang="sl-SI" sz="700" b="0" i="0" u="none" strike="noStrike">
                          <a:solidFill>
                            <a:srgbClr val="000000"/>
                          </a:solidFill>
                          <a:effectLst/>
                          <a:latin typeface="Arial" panose="020B0604020202020204" pitchFamily="34" charset="0"/>
                        </a:rPr>
                        <a:t>[SK-UA] V.Kapusany - Mukachevo (WPS) [DIR] [SK] / N-1 R.Sobota - Sajoivanka</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6,71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73%</a:t>
                      </a:r>
                    </a:p>
                  </a:txBody>
                  <a:tcPr marL="0" marR="0" marT="0" marB="0" anchor="b">
                    <a:lnL>
                      <a:noFill/>
                    </a:lnL>
                    <a:lnR>
                      <a:noFill/>
                    </a:lnR>
                    <a:lnT>
                      <a:noFill/>
                    </a:lnT>
                    <a:lnB>
                      <a:noFill/>
                    </a:lnB>
                  </a:tcPr>
                </a:tc>
                <a:extLst>
                  <a:ext uri="{0D108BD9-81ED-4DB2-BD59-A6C34878D82A}">
                    <a16:rowId xmlns:a16="http://schemas.microsoft.com/office/drawing/2014/main" val="2678275320"/>
                  </a:ext>
                </a:extLst>
              </a:tr>
              <a:tr h="156176">
                <a:tc>
                  <a:txBody>
                    <a:bodyPr/>
                    <a:lstStyle/>
                    <a:p>
                      <a:pPr algn="l" fontAlgn="b"/>
                      <a:r>
                        <a:rPr lang="sl-SI" sz="700" b="0" i="0" u="none" strike="noStrike">
                          <a:solidFill>
                            <a:srgbClr val="000000"/>
                          </a:solidFill>
                          <a:effectLst/>
                          <a:latin typeface="Arial" panose="020B0604020202020204" pitchFamily="34" charset="0"/>
                        </a:rPr>
                        <a:t>[NL-NL] Diemen-Lelystad 380 Z [OPP] / N-1 Krimpen a/d IJssel-Geertruidenberg 380 Z</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31,8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1089669752"/>
                  </a:ext>
                </a:extLst>
              </a:tr>
              <a:tr h="156176">
                <a:tc>
                  <a:txBody>
                    <a:bodyPr/>
                    <a:lstStyle/>
                    <a:p>
                      <a:pPr algn="l" fontAlgn="b"/>
                      <a:r>
                        <a:rPr lang="sl-SI" sz="7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288,23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151%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145092517"/>
                  </a:ext>
                </a:extLst>
              </a:tr>
              <a:tr h="156176">
                <a:tc>
                  <a:txBody>
                    <a:bodyPr/>
                    <a:lstStyle/>
                    <a:p>
                      <a:pPr algn="l" fontAlgn="b"/>
                      <a:r>
                        <a:rPr lang="sl-SI" sz="700" b="0" i="0" u="none" strike="noStrike">
                          <a:solidFill>
                            <a:srgbClr val="000000"/>
                          </a:solidFill>
                          <a:effectLst/>
                          <a:latin typeface="Arial" panose="020B0604020202020204" pitchFamily="34" charset="0"/>
                        </a:rPr>
                        <a:t>[AT-CZ] Duernrohr 1 - Slavetice 437 [OPP] [AT] / N-1 Slavetice - Durnrohr 2</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237,19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237114881"/>
                  </a:ext>
                </a:extLst>
              </a:tr>
              <a:tr h="156176">
                <a:tc>
                  <a:txBody>
                    <a:bodyPr/>
                    <a:lstStyle/>
                    <a:p>
                      <a:pPr algn="l" fontAlgn="b"/>
                      <a:r>
                        <a:rPr lang="sl-SI" sz="700" b="0" i="0" u="none" strike="noStrike">
                          <a:solidFill>
                            <a:srgbClr val="000000"/>
                          </a:solidFill>
                          <a:effectLst/>
                          <a:latin typeface="Arial" panose="020B0604020202020204" pitchFamily="34" charset="0"/>
                        </a:rPr>
                        <a:t>[SK-PL] Lemesany - Krosno Iskrz 2 [OPP] [PL] / N-1 Lemesany - Krosno Iskrz 1</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288,23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74%</a:t>
                      </a:r>
                    </a:p>
                  </a:txBody>
                  <a:tcPr marL="0" marR="0" marT="0" marB="0" anchor="b">
                    <a:lnL>
                      <a:noFill/>
                    </a:lnL>
                    <a:lnR>
                      <a:noFill/>
                    </a:lnR>
                    <a:lnT>
                      <a:noFill/>
                    </a:lnT>
                    <a:lnB>
                      <a:noFill/>
                    </a:lnB>
                  </a:tcPr>
                </a:tc>
                <a:extLst>
                  <a:ext uri="{0D108BD9-81ED-4DB2-BD59-A6C34878D82A}">
                    <a16:rowId xmlns:a16="http://schemas.microsoft.com/office/drawing/2014/main" val="1323344857"/>
                  </a:ext>
                </a:extLst>
              </a:tr>
              <a:tr h="156176">
                <a:tc>
                  <a:txBody>
                    <a:bodyPr/>
                    <a:lstStyle/>
                    <a:p>
                      <a:pPr algn="l" fontAlgn="b"/>
                      <a:r>
                        <a:rPr lang="pl-PL" sz="700" b="0" i="0" u="none" strike="noStrike">
                          <a:solidFill>
                            <a:srgbClr val="000000"/>
                          </a:solidFill>
                          <a:effectLst/>
                          <a:latin typeface="Arial" panose="020B0604020202020204" pitchFamily="34" charset="0"/>
                        </a:rPr>
                        <a:t>[NL-NL] Ens-Zwolle 380 W [OPP] / N-1 Ens-Zwolle 380 Z</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52,69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363572576"/>
                  </a:ext>
                </a:extLst>
              </a:tr>
              <a:tr h="156176">
                <a:tc>
                  <a:txBody>
                    <a:bodyPr/>
                    <a:lstStyle/>
                    <a:p>
                      <a:pPr algn="l" fontAlgn="b"/>
                      <a:r>
                        <a:rPr lang="sl-SI" sz="7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232,72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71%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102567142"/>
                  </a:ext>
                </a:extLst>
              </a:tr>
              <a:tr h="156176">
                <a:tc>
                  <a:txBody>
                    <a:bodyPr/>
                    <a:lstStyle/>
                    <a:p>
                      <a:pPr algn="l" fontAlgn="b"/>
                      <a:r>
                        <a:rPr lang="sl-SI" sz="700" b="0" i="0" u="none" strike="noStrike">
                          <a:solidFill>
                            <a:srgbClr val="000000"/>
                          </a:solidFill>
                          <a:effectLst/>
                          <a:latin typeface="Arial" panose="020B0604020202020204" pitchFamily="34" charset="0"/>
                        </a:rPr>
                        <a:t>[SK-PL] Lemesany - Krosno Iskrz 2 [OPP] [PL] / N-1 Lemesany - Krosno Iskrz 1</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232,72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71%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208302620"/>
                  </a:ext>
                </a:extLst>
              </a:tr>
              <a:tr h="156176">
                <a:tc>
                  <a:txBody>
                    <a:bodyPr/>
                    <a:lstStyle/>
                    <a:p>
                      <a:pPr algn="l" fontAlgn="b"/>
                      <a:r>
                        <a:rPr lang="sl-SI" sz="700" b="1"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324,27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74%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512489191"/>
                  </a:ext>
                </a:extLst>
              </a:tr>
              <a:tr h="156176">
                <a:tc>
                  <a:txBody>
                    <a:bodyPr/>
                    <a:lstStyle/>
                    <a:p>
                      <a:pPr algn="l" fontAlgn="b"/>
                      <a:r>
                        <a:rPr lang="sl-SI" sz="700" b="0" i="0" u="none" strike="noStrike">
                          <a:solidFill>
                            <a:srgbClr val="000000"/>
                          </a:solidFill>
                          <a:effectLst/>
                          <a:latin typeface="Arial" panose="020B0604020202020204" pitchFamily="34" charset="0"/>
                        </a:rPr>
                        <a:t>[SK-PL] Lemesany - Krosno Iskrz 2 [OPP] [PL] / N-1 Lemesany - Krosno Iskrz 1</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324,27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74%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796346759"/>
                  </a:ext>
                </a:extLst>
              </a:tr>
              <a:tr h="156176">
                <a:tc>
                  <a:txBody>
                    <a:bodyPr/>
                    <a:lstStyle/>
                    <a:p>
                      <a:pPr algn="l" fontAlgn="b"/>
                      <a:r>
                        <a:rPr lang="sl-SI" sz="7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498,33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90%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155249858"/>
                  </a:ext>
                </a:extLst>
              </a:tr>
              <a:tr h="156176">
                <a:tc>
                  <a:txBody>
                    <a:bodyPr/>
                    <a:lstStyle/>
                    <a:p>
                      <a:pPr algn="l" fontAlgn="b"/>
                      <a:r>
                        <a:rPr lang="sl-SI" sz="700" b="0" i="0" u="none" strike="noStrike">
                          <a:solidFill>
                            <a:srgbClr val="000000"/>
                          </a:solidFill>
                          <a:effectLst/>
                          <a:latin typeface="Arial" panose="020B0604020202020204" pitchFamily="34" charset="0"/>
                        </a:rPr>
                        <a:t>[SK-PL] Lemesany - Krosno Iskrz 2 [OPP] [PL] / N-1 Lemesany - Krosno Iskrz 1</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498,33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527867193"/>
                  </a:ext>
                </a:extLst>
              </a:tr>
              <a:tr h="156176">
                <a:tc>
                  <a:txBody>
                    <a:bodyPr/>
                    <a:lstStyle/>
                    <a:p>
                      <a:pPr algn="l" fontAlgn="b"/>
                      <a:r>
                        <a:rPr lang="sl-SI" sz="700" b="0" i="0" u="none" strike="noStrike">
                          <a:solidFill>
                            <a:srgbClr val="000000"/>
                          </a:solidFill>
                          <a:effectLst/>
                          <a:latin typeface="Arial" panose="020B0604020202020204" pitchFamily="34" charset="0"/>
                        </a:rPr>
                        <a:t>[NL-NL] Diemen-Lelystad 380 Z [OPP] / N-1 Zwolle-Hengelo 380 W</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61,65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117512094"/>
                  </a:ext>
                </a:extLst>
              </a:tr>
              <a:tr h="156176">
                <a:tc>
                  <a:txBody>
                    <a:bodyPr/>
                    <a:lstStyle/>
                    <a:p>
                      <a:pPr algn="l" fontAlgn="b"/>
                      <a:r>
                        <a:rPr lang="sl-SI" sz="7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496,65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502378087"/>
                  </a:ext>
                </a:extLst>
              </a:tr>
              <a:tr h="156176">
                <a:tc>
                  <a:txBody>
                    <a:bodyPr/>
                    <a:lstStyle/>
                    <a:p>
                      <a:pPr algn="l" fontAlgn="b"/>
                      <a:r>
                        <a:rPr lang="de-DE" sz="700" b="0" i="0" u="none" strike="noStrike">
                          <a:solidFill>
                            <a:srgbClr val="000000"/>
                          </a:solidFill>
                          <a:effectLst/>
                          <a:latin typeface="Arial" panose="020B0604020202020204" pitchFamily="34" charset="0"/>
                        </a:rPr>
                        <a:t>[D7-D7] Y Paffendorf - Oberzier  SECHTM N [DIR] / N-1 Sechtem - Paffendorf - Oberzier SECHTM S</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83,33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265046434"/>
                  </a:ext>
                </a:extLst>
              </a:tr>
              <a:tr h="156176">
                <a:tc>
                  <a:txBody>
                    <a:bodyPr/>
                    <a:lstStyle/>
                    <a:p>
                      <a:pPr algn="l" fontAlgn="b"/>
                      <a:r>
                        <a:rPr lang="sl-SI" sz="700" b="0" i="0" u="none" strike="noStrike">
                          <a:solidFill>
                            <a:srgbClr val="000000"/>
                          </a:solidFill>
                          <a:effectLst/>
                          <a:latin typeface="Arial" panose="020B0604020202020204" pitchFamily="34" charset="0"/>
                        </a:rPr>
                        <a:t>[SK-PL] Lemesany - Krosno Iskrz 2 [OPP] [PL] / N-1 Lemesany - Krosno Iskrz 1</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80,77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75%</a:t>
                      </a:r>
                    </a:p>
                  </a:txBody>
                  <a:tcPr marL="0" marR="0" marT="0" marB="0" anchor="b">
                    <a:lnL>
                      <a:noFill/>
                    </a:lnL>
                    <a:lnR>
                      <a:noFill/>
                    </a:lnR>
                    <a:lnT>
                      <a:noFill/>
                    </a:lnT>
                    <a:lnB>
                      <a:noFill/>
                    </a:lnB>
                  </a:tcPr>
                </a:tc>
                <a:extLst>
                  <a:ext uri="{0D108BD9-81ED-4DB2-BD59-A6C34878D82A}">
                    <a16:rowId xmlns:a16="http://schemas.microsoft.com/office/drawing/2014/main" val="786761879"/>
                  </a:ext>
                </a:extLst>
              </a:tr>
              <a:tr h="156176">
                <a:tc>
                  <a:txBody>
                    <a:bodyPr/>
                    <a:lstStyle/>
                    <a:p>
                      <a:pPr algn="l" fontAlgn="b"/>
                      <a:r>
                        <a:rPr lang="sl-SI" sz="700" b="0" i="0" u="none" strike="noStrike">
                          <a:solidFill>
                            <a:srgbClr val="000000"/>
                          </a:solidFill>
                          <a:effectLst/>
                          <a:latin typeface="Arial" panose="020B0604020202020204" pitchFamily="34" charset="0"/>
                        </a:rPr>
                        <a:t>[CZ-SK] Nosovice - Varin [DIR] [SK] / N-1 Sokolnice - Stupava</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496,65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72%</a:t>
                      </a:r>
                    </a:p>
                  </a:txBody>
                  <a:tcPr marL="0" marR="0" marT="0" marB="0" anchor="b">
                    <a:lnL>
                      <a:noFill/>
                    </a:lnL>
                    <a:lnR>
                      <a:noFill/>
                    </a:lnR>
                    <a:lnT>
                      <a:noFill/>
                    </a:lnT>
                    <a:lnB>
                      <a:noFill/>
                    </a:lnB>
                  </a:tcPr>
                </a:tc>
                <a:extLst>
                  <a:ext uri="{0D108BD9-81ED-4DB2-BD59-A6C34878D82A}">
                    <a16:rowId xmlns:a16="http://schemas.microsoft.com/office/drawing/2014/main" val="3668373763"/>
                  </a:ext>
                </a:extLst>
              </a:tr>
              <a:tr h="156176">
                <a:tc>
                  <a:txBody>
                    <a:bodyPr/>
                    <a:lstStyle/>
                    <a:p>
                      <a:pPr algn="l" fontAlgn="b"/>
                      <a:r>
                        <a:rPr lang="sl-SI" sz="700" b="0" i="0" u="none" strike="noStrike">
                          <a:solidFill>
                            <a:srgbClr val="000000"/>
                          </a:solidFill>
                          <a:effectLst/>
                          <a:latin typeface="Arial" panose="020B0604020202020204" pitchFamily="34" charset="0"/>
                        </a:rPr>
                        <a:t>[NL-NL] Diemen-Lelystad 380 Z [OPP] / N-1 Boxmeer-Dodewaard 380 Z</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243,75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962612871"/>
                  </a:ext>
                </a:extLst>
              </a:tr>
              <a:tr h="156176">
                <a:tc>
                  <a:txBody>
                    <a:bodyPr/>
                    <a:lstStyle/>
                    <a:p>
                      <a:pPr algn="l" fontAlgn="b"/>
                      <a:r>
                        <a:rPr lang="sl-SI" sz="7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523,14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146%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0769912"/>
                  </a:ext>
                </a:extLst>
              </a:tr>
              <a:tr h="156176">
                <a:tc>
                  <a:txBody>
                    <a:bodyPr/>
                    <a:lstStyle/>
                    <a:p>
                      <a:pPr algn="l" fontAlgn="b"/>
                      <a:r>
                        <a:rPr lang="de-DE" sz="700" b="0" i="0" u="none" strike="noStrike">
                          <a:solidFill>
                            <a:srgbClr val="000000"/>
                          </a:solidFill>
                          <a:effectLst/>
                          <a:latin typeface="Arial" panose="020B0604020202020204" pitchFamily="34" charset="0"/>
                        </a:rPr>
                        <a:t>[D7-D7] Y Paffendorf - Oberzier  SECHTM N [DIR] / N-1 Sechtem - Paffendorf - Oberzier SECHTM S</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15,62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732406388"/>
                  </a:ext>
                </a:extLst>
              </a:tr>
              <a:tr h="156176">
                <a:tc>
                  <a:txBody>
                    <a:bodyPr/>
                    <a:lstStyle/>
                    <a:p>
                      <a:pPr algn="l" fontAlgn="b"/>
                      <a:r>
                        <a:rPr lang="sl-SI" sz="700" b="0" i="0" u="none" strike="noStrike">
                          <a:solidFill>
                            <a:srgbClr val="000000"/>
                          </a:solidFill>
                          <a:effectLst/>
                          <a:latin typeface="Arial" panose="020B0604020202020204" pitchFamily="34" charset="0"/>
                        </a:rPr>
                        <a:t>[SK-PL] Lemesany - Krosno Iskrz 2 [OPP] [PL] / N-1 Lemesany - Krosno Iskrz 1</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523,14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68%</a:t>
                      </a:r>
                    </a:p>
                  </a:txBody>
                  <a:tcPr marL="0" marR="0" marT="0" marB="0" anchor="b">
                    <a:lnL>
                      <a:noFill/>
                    </a:lnL>
                    <a:lnR>
                      <a:noFill/>
                    </a:lnR>
                    <a:lnT>
                      <a:noFill/>
                    </a:lnT>
                    <a:lnB>
                      <a:noFill/>
                    </a:lnB>
                  </a:tcPr>
                </a:tc>
                <a:extLst>
                  <a:ext uri="{0D108BD9-81ED-4DB2-BD59-A6C34878D82A}">
                    <a16:rowId xmlns:a16="http://schemas.microsoft.com/office/drawing/2014/main" val="1834338995"/>
                  </a:ext>
                </a:extLst>
              </a:tr>
              <a:tr h="156176">
                <a:tc>
                  <a:txBody>
                    <a:bodyPr/>
                    <a:lstStyle/>
                    <a:p>
                      <a:pPr algn="l" fontAlgn="b"/>
                      <a:r>
                        <a:rPr lang="sl-SI" sz="700" b="0" i="0" u="none" strike="noStrike">
                          <a:solidFill>
                            <a:srgbClr val="000000"/>
                          </a:solidFill>
                          <a:effectLst/>
                          <a:latin typeface="Arial" panose="020B0604020202020204" pitchFamily="34" charset="0"/>
                        </a:rPr>
                        <a:t>[NL-NL] Diemen-Lelystad 380 Z [OPP] / N-1 Boxmeer-Dodewaard 380 Z</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38,21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054158693"/>
                  </a:ext>
                </a:extLst>
              </a:tr>
              <a:tr h="156176">
                <a:tc>
                  <a:txBody>
                    <a:bodyPr/>
                    <a:lstStyle/>
                    <a:p>
                      <a:pPr algn="l" fontAlgn="b"/>
                      <a:r>
                        <a:rPr lang="sl-SI" sz="7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402,11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715936849"/>
                  </a:ext>
                </a:extLst>
              </a:tr>
              <a:tr h="156176">
                <a:tc>
                  <a:txBody>
                    <a:bodyPr/>
                    <a:lstStyle/>
                    <a:p>
                      <a:pPr algn="l" fontAlgn="b"/>
                      <a:r>
                        <a:rPr lang="de-DE" sz="700" b="0" i="0" u="none" strike="noStrike">
                          <a:solidFill>
                            <a:srgbClr val="000000"/>
                          </a:solidFill>
                          <a:effectLst/>
                          <a:latin typeface="Arial" panose="020B0604020202020204" pitchFamily="34" charset="0"/>
                        </a:rPr>
                        <a:t>[D7-D7] Y Paffendorf - Oberzier  SECHTM N [DIR] / N-1 Sechtem - Paffendorf - Oberzier SECHTM S</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76,55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429352454"/>
                  </a:ext>
                </a:extLst>
              </a:tr>
              <a:tr h="156176">
                <a:tc>
                  <a:txBody>
                    <a:bodyPr/>
                    <a:lstStyle/>
                    <a:p>
                      <a:pPr algn="l" fontAlgn="b"/>
                      <a:r>
                        <a:rPr lang="sl-SI" sz="700" b="0" i="0" u="none" strike="noStrike">
                          <a:solidFill>
                            <a:srgbClr val="000000"/>
                          </a:solidFill>
                          <a:effectLst/>
                          <a:latin typeface="Arial" panose="020B0604020202020204" pitchFamily="34" charset="0"/>
                        </a:rPr>
                        <a:t>[SK-PL] Lemesany - Krosno Iskrz 2 [OPP] [PL] / N-1 Lemesany - Krosno Iskrz 1</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402,11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68%</a:t>
                      </a:r>
                    </a:p>
                  </a:txBody>
                  <a:tcPr marL="0" marR="0" marT="0" marB="0" anchor="b">
                    <a:lnL>
                      <a:noFill/>
                    </a:lnL>
                    <a:lnR>
                      <a:noFill/>
                    </a:lnR>
                    <a:lnT>
                      <a:noFill/>
                    </a:lnT>
                    <a:lnB>
                      <a:noFill/>
                    </a:lnB>
                  </a:tcPr>
                </a:tc>
                <a:extLst>
                  <a:ext uri="{0D108BD9-81ED-4DB2-BD59-A6C34878D82A}">
                    <a16:rowId xmlns:a16="http://schemas.microsoft.com/office/drawing/2014/main" val="3126768167"/>
                  </a:ext>
                </a:extLst>
              </a:tr>
              <a:tr h="156176">
                <a:tc>
                  <a:txBody>
                    <a:bodyPr/>
                    <a:lstStyle/>
                    <a:p>
                      <a:pPr algn="l" fontAlgn="b"/>
                      <a:r>
                        <a:rPr lang="sl-SI" sz="700" b="0" i="0" u="none" strike="noStrike">
                          <a:solidFill>
                            <a:srgbClr val="000000"/>
                          </a:solidFill>
                          <a:effectLst/>
                          <a:latin typeface="Arial" panose="020B0604020202020204" pitchFamily="34" charset="0"/>
                        </a:rPr>
                        <a:t>[CZ-SK] Nosovice - Varin [DIR] [SK] / N-1 Sokolnice - Stupava</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33,58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73%</a:t>
                      </a:r>
                    </a:p>
                  </a:txBody>
                  <a:tcPr marL="0" marR="0" marT="0" marB="0" anchor="b">
                    <a:lnL>
                      <a:noFill/>
                    </a:lnL>
                    <a:lnR>
                      <a:noFill/>
                    </a:lnR>
                    <a:lnT>
                      <a:noFill/>
                    </a:lnT>
                    <a:lnB>
                      <a:noFill/>
                    </a:lnB>
                  </a:tcPr>
                </a:tc>
                <a:extLst>
                  <a:ext uri="{0D108BD9-81ED-4DB2-BD59-A6C34878D82A}">
                    <a16:rowId xmlns:a16="http://schemas.microsoft.com/office/drawing/2014/main" val="1580735454"/>
                  </a:ext>
                </a:extLst>
              </a:tr>
              <a:tr h="156176">
                <a:tc>
                  <a:txBody>
                    <a:bodyPr/>
                    <a:lstStyle/>
                    <a:p>
                      <a:pPr algn="l" fontAlgn="b"/>
                      <a:r>
                        <a:rPr lang="sl-SI" sz="700" b="0" i="0" u="none" strike="noStrike">
                          <a:solidFill>
                            <a:srgbClr val="000000"/>
                          </a:solidFill>
                          <a:effectLst/>
                          <a:latin typeface="Arial" panose="020B0604020202020204" pitchFamily="34" charset="0"/>
                        </a:rPr>
                        <a:t>[NL-NL] Diemen-Lelystad 380 Z [OPP] / N-1 Boxmeer-Dodewaard 380 Z</a:t>
                      </a:r>
                    </a:p>
                  </a:txBody>
                  <a:tcPr marL="83014"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0" i="0" u="none" strike="noStrike">
                          <a:solidFill>
                            <a:srgbClr val="000000"/>
                          </a:solidFill>
                          <a:effectLst/>
                          <a:latin typeface="Arial" panose="020B0604020202020204" pitchFamily="34" charset="0"/>
                        </a:rPr>
                        <a:t>228,56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03622550"/>
                  </a:ext>
                </a:extLst>
              </a:tr>
              <a:tr h="156176">
                <a:tc>
                  <a:txBody>
                    <a:bodyPr/>
                    <a:lstStyle/>
                    <a:p>
                      <a:pPr algn="l" fontAlgn="b"/>
                      <a:r>
                        <a:rPr lang="sl-SI" sz="7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700" b="1" i="0" u="none" strike="noStrike">
                          <a:solidFill>
                            <a:srgbClr val="000000"/>
                          </a:solidFill>
                          <a:effectLst/>
                          <a:latin typeface="Arial" panose="020B0604020202020204" pitchFamily="34" charset="0"/>
                        </a:rPr>
                        <a:t>872,44</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700" b="1" i="0" u="none" strike="noStrike" dirty="0">
                          <a:solidFill>
                            <a:srgbClr val="000000"/>
                          </a:solidFill>
                          <a:effectLst/>
                          <a:latin typeface="Arial" panose="020B0604020202020204" pitchFamily="34" charset="0"/>
                        </a:rPr>
                        <a:t>4411%</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2908696262"/>
                  </a:ext>
                </a:extLst>
              </a:tr>
            </a:tbl>
          </a:graphicData>
        </a:graphic>
      </p:graphicFrame>
    </p:spTree>
    <p:extLst>
      <p:ext uri="{BB962C8B-B14F-4D97-AF65-F5344CB8AC3E}">
        <p14:creationId xmlns:p14="http://schemas.microsoft.com/office/powerpoint/2010/main" val="2787755829"/>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a:t>
            </a:r>
            <a:r>
              <a:rPr lang="en-US" altLang="hu-HU" sz="1400" dirty="0">
                <a:solidFill>
                  <a:srgbClr val="008000"/>
                </a:solidFill>
              </a:rPr>
              <a:t>1018 (part </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11A99F5F-493C-4A60-B451-1F8586F33B73}"/>
              </a:ext>
            </a:extLst>
          </p:cNvPr>
          <p:cNvGraphicFramePr>
            <a:graphicFrameLocks noGrp="1"/>
          </p:cNvGraphicFramePr>
          <p:nvPr>
            <p:extLst>
              <p:ext uri="{D42A27DB-BD31-4B8C-83A1-F6EECF244321}">
                <p14:modId xmlns:p14="http://schemas.microsoft.com/office/powerpoint/2010/main" val="2979025862"/>
              </p:ext>
            </p:extLst>
          </p:nvPr>
        </p:nvGraphicFramePr>
        <p:xfrm>
          <a:off x="1176793" y="1079494"/>
          <a:ext cx="6740558" cy="5697889"/>
        </p:xfrm>
        <a:graphic>
          <a:graphicData uri="http://schemas.openxmlformats.org/drawingml/2006/table">
            <a:tbl>
              <a:tblPr/>
              <a:tblGrid>
                <a:gridCol w="5172798">
                  <a:extLst>
                    <a:ext uri="{9D8B030D-6E8A-4147-A177-3AD203B41FA5}">
                      <a16:colId xmlns:a16="http://schemas.microsoft.com/office/drawing/2014/main" val="1782283613"/>
                    </a:ext>
                  </a:extLst>
                </a:gridCol>
                <a:gridCol w="1157605">
                  <a:extLst>
                    <a:ext uri="{9D8B030D-6E8A-4147-A177-3AD203B41FA5}">
                      <a16:colId xmlns:a16="http://schemas.microsoft.com/office/drawing/2014/main" val="3603546591"/>
                    </a:ext>
                  </a:extLst>
                </a:gridCol>
                <a:gridCol w="410155">
                  <a:extLst>
                    <a:ext uri="{9D8B030D-6E8A-4147-A177-3AD203B41FA5}">
                      <a16:colId xmlns:a16="http://schemas.microsoft.com/office/drawing/2014/main" val="3841933804"/>
                    </a:ext>
                  </a:extLst>
                </a:gridCol>
              </a:tblGrid>
              <a:tr h="153997">
                <a:tc>
                  <a:txBody>
                    <a:bodyPr/>
                    <a:lstStyle/>
                    <a:p>
                      <a:pPr algn="l" fontAlgn="b"/>
                      <a:r>
                        <a:rPr lang="sl-SI"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259339332"/>
                  </a:ext>
                </a:extLst>
              </a:tr>
              <a:tr h="153997">
                <a:tc>
                  <a:txBody>
                    <a:bodyPr/>
                    <a:lstStyle/>
                    <a:p>
                      <a:pPr algn="l" fontAlgn="b"/>
                      <a:r>
                        <a:rPr lang="sl-SI" sz="7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335,7</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179%</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28605956"/>
                  </a:ext>
                </a:extLst>
              </a:tr>
              <a:tr h="153997">
                <a:tc>
                  <a:txBody>
                    <a:bodyPr/>
                    <a:lstStyle/>
                    <a:p>
                      <a:pPr algn="l" fontAlgn="b"/>
                      <a:r>
                        <a:rPr lang="de-DE" sz="700" b="0" i="0" u="none" strike="noStrike">
                          <a:solidFill>
                            <a:srgbClr val="000000"/>
                          </a:solidFill>
                          <a:effectLst/>
                          <a:latin typeface="Arial" panose="020B0604020202020204" pitchFamily="34" charset="0"/>
                        </a:rPr>
                        <a:t>[D7-D7] Y Paffendorf - Oberzier  SECHTM S [DIR] / N-1 Sechtem - Paffendorf - Oberzier SECHTM N</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80,28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45%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283203531"/>
                  </a:ext>
                </a:extLst>
              </a:tr>
              <a:tr h="153997">
                <a:tc>
                  <a:txBody>
                    <a:bodyPr/>
                    <a:lstStyle/>
                    <a:p>
                      <a:pPr algn="l" fontAlgn="b"/>
                      <a:r>
                        <a:rPr lang="sl-SI" sz="700" b="0" i="0" u="none" strike="noStrike">
                          <a:solidFill>
                            <a:srgbClr val="000000"/>
                          </a:solidFill>
                          <a:effectLst/>
                          <a:latin typeface="Arial" panose="020B0604020202020204" pitchFamily="34" charset="0"/>
                        </a:rPr>
                        <a:t>[SK-PL] Lemesany - Krosno Iskrz 2 [OPP] [PL] / N-1 Lemesany - Krosno Iskrz 1</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335,7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77%</a:t>
                      </a:r>
                    </a:p>
                  </a:txBody>
                  <a:tcPr marL="0" marR="0" marT="0" marB="0" anchor="b">
                    <a:lnL>
                      <a:noFill/>
                    </a:lnL>
                    <a:lnR>
                      <a:noFill/>
                    </a:lnR>
                    <a:lnT>
                      <a:noFill/>
                    </a:lnT>
                    <a:lnB>
                      <a:noFill/>
                    </a:lnB>
                  </a:tcPr>
                </a:tc>
                <a:extLst>
                  <a:ext uri="{0D108BD9-81ED-4DB2-BD59-A6C34878D82A}">
                    <a16:rowId xmlns:a16="http://schemas.microsoft.com/office/drawing/2014/main" val="1244782479"/>
                  </a:ext>
                </a:extLst>
              </a:tr>
              <a:tr h="153997">
                <a:tc>
                  <a:txBody>
                    <a:bodyPr/>
                    <a:lstStyle/>
                    <a:p>
                      <a:pPr algn="l" fontAlgn="b"/>
                      <a:r>
                        <a:rPr lang="sl-SI" sz="700" b="0" i="0" u="none" strike="noStrike">
                          <a:solidFill>
                            <a:srgbClr val="000000"/>
                          </a:solidFill>
                          <a:effectLst/>
                          <a:latin typeface="Arial" panose="020B0604020202020204" pitchFamily="34" charset="0"/>
                        </a:rPr>
                        <a:t>[BE-BE] PST Van Eyck 1 [DIR] / N-1 PST Zandvliet 1</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50,26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57%</a:t>
                      </a:r>
                    </a:p>
                  </a:txBody>
                  <a:tcPr marL="0" marR="0" marT="0" marB="0" anchor="b">
                    <a:lnL>
                      <a:noFill/>
                    </a:lnL>
                    <a:lnR>
                      <a:noFill/>
                    </a:lnR>
                    <a:lnT>
                      <a:noFill/>
                    </a:lnT>
                    <a:lnB>
                      <a:noFill/>
                    </a:lnB>
                  </a:tcPr>
                </a:tc>
                <a:extLst>
                  <a:ext uri="{0D108BD9-81ED-4DB2-BD59-A6C34878D82A}">
                    <a16:rowId xmlns:a16="http://schemas.microsoft.com/office/drawing/2014/main" val="1340287660"/>
                  </a:ext>
                </a:extLst>
              </a:tr>
              <a:tr h="153997">
                <a:tc>
                  <a:txBody>
                    <a:bodyPr/>
                    <a:lstStyle/>
                    <a:p>
                      <a:pPr algn="l" fontAlgn="b"/>
                      <a:r>
                        <a:rPr lang="sl-SI" sz="7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303,45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207%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626434944"/>
                  </a:ext>
                </a:extLst>
              </a:tr>
              <a:tr h="153997">
                <a:tc>
                  <a:txBody>
                    <a:bodyPr/>
                    <a:lstStyle/>
                    <a:p>
                      <a:pPr algn="l" fontAlgn="b"/>
                      <a:r>
                        <a:rPr lang="de-DE" sz="700" b="0" i="0" u="none" strike="noStrike">
                          <a:solidFill>
                            <a:srgbClr val="000000"/>
                          </a:solidFill>
                          <a:effectLst/>
                          <a:latin typeface="Arial" panose="020B0604020202020204" pitchFamily="34" charset="0"/>
                        </a:rPr>
                        <a:t>[D7-D7] Y Paffendorf - Oberzier  SECHTM S [DIR] / N-1 Sechtem - Paffendorf - Oberzier SECHTM N</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23,37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47%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901609432"/>
                  </a:ext>
                </a:extLst>
              </a:tr>
              <a:tr h="153997">
                <a:tc>
                  <a:txBody>
                    <a:bodyPr/>
                    <a:lstStyle/>
                    <a:p>
                      <a:pPr algn="l" fontAlgn="b"/>
                      <a:r>
                        <a:rPr lang="sl-SI" sz="700" b="0" i="0" u="none" strike="noStrike">
                          <a:solidFill>
                            <a:srgbClr val="000000"/>
                          </a:solidFill>
                          <a:effectLst/>
                          <a:latin typeface="Arial" panose="020B0604020202020204" pitchFamily="34" charset="0"/>
                        </a:rPr>
                        <a:t>[SK-PL] Lemesany - Krosno Iskrz 2 [OPP] [PL] / N-1 Lemesany - Krosno Iskrz 1</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303,45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80%</a:t>
                      </a:r>
                    </a:p>
                  </a:txBody>
                  <a:tcPr marL="0" marR="0" marT="0" marB="0" anchor="b">
                    <a:lnL>
                      <a:noFill/>
                    </a:lnL>
                    <a:lnR>
                      <a:noFill/>
                    </a:lnR>
                    <a:lnT>
                      <a:noFill/>
                    </a:lnT>
                    <a:lnB>
                      <a:noFill/>
                    </a:lnB>
                  </a:tcPr>
                </a:tc>
                <a:extLst>
                  <a:ext uri="{0D108BD9-81ED-4DB2-BD59-A6C34878D82A}">
                    <a16:rowId xmlns:a16="http://schemas.microsoft.com/office/drawing/2014/main" val="2740854233"/>
                  </a:ext>
                </a:extLst>
              </a:tr>
              <a:tr h="153997">
                <a:tc>
                  <a:txBody>
                    <a:bodyPr/>
                    <a:lstStyle/>
                    <a:p>
                      <a:pPr algn="l" fontAlgn="b"/>
                      <a:r>
                        <a:rPr lang="sl-SI" sz="700" b="0" i="0" u="none" strike="noStrike">
                          <a:solidFill>
                            <a:srgbClr val="000000"/>
                          </a:solidFill>
                          <a:effectLst/>
                          <a:latin typeface="Arial" panose="020B0604020202020204" pitchFamily="34" charset="0"/>
                        </a:rPr>
                        <a:t>[NL-NL] Diemen-Lelystad 380 Z [OPP] / N-1 Boxmeer-Dodewaard 380 Z</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45,17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802875152"/>
                  </a:ext>
                </a:extLst>
              </a:tr>
              <a:tr h="153997">
                <a:tc>
                  <a:txBody>
                    <a:bodyPr/>
                    <a:lstStyle/>
                    <a:p>
                      <a:pPr algn="l" fontAlgn="b"/>
                      <a:r>
                        <a:rPr lang="sl-SI" sz="700" b="0" i="0" u="none" strike="noStrike">
                          <a:solidFill>
                            <a:srgbClr val="000000"/>
                          </a:solidFill>
                          <a:effectLst/>
                          <a:latin typeface="Arial" panose="020B0604020202020204" pitchFamily="34" charset="0"/>
                        </a:rPr>
                        <a:t>[BE-BE] PST Van Eyck 1 [DIR] / N-1 PST Zandvliet 1</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4,17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61%</a:t>
                      </a:r>
                    </a:p>
                  </a:txBody>
                  <a:tcPr marL="0" marR="0" marT="0" marB="0" anchor="b">
                    <a:lnL>
                      <a:noFill/>
                    </a:lnL>
                    <a:lnR>
                      <a:noFill/>
                    </a:lnR>
                    <a:lnT>
                      <a:noFill/>
                    </a:lnT>
                    <a:lnB>
                      <a:noFill/>
                    </a:lnB>
                  </a:tcPr>
                </a:tc>
                <a:extLst>
                  <a:ext uri="{0D108BD9-81ED-4DB2-BD59-A6C34878D82A}">
                    <a16:rowId xmlns:a16="http://schemas.microsoft.com/office/drawing/2014/main" val="3826102014"/>
                  </a:ext>
                </a:extLst>
              </a:tr>
              <a:tr h="153997">
                <a:tc>
                  <a:txBody>
                    <a:bodyPr/>
                    <a:lstStyle/>
                    <a:p>
                      <a:pPr algn="l" fontAlgn="b"/>
                      <a:r>
                        <a:rPr lang="sl-SI" sz="7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676,24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830725143"/>
                  </a:ext>
                </a:extLst>
              </a:tr>
              <a:tr h="153997">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35,45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72%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577853944"/>
                  </a:ext>
                </a:extLst>
              </a:tr>
              <a:tr h="153997">
                <a:tc>
                  <a:txBody>
                    <a:bodyPr/>
                    <a:lstStyle/>
                    <a:p>
                      <a:pPr algn="l" fontAlgn="b"/>
                      <a:r>
                        <a:rPr lang="de-DE" sz="700" b="0" i="0" u="none" strike="noStrike">
                          <a:solidFill>
                            <a:srgbClr val="000000"/>
                          </a:solidFill>
                          <a:effectLst/>
                          <a:latin typeface="Arial" panose="020B0604020202020204" pitchFamily="34" charset="0"/>
                        </a:rPr>
                        <a:t>[D7-D7] Y Paffendorf - Oberzier  SECHTM S [DIR] / N-1 Sechtem - Paffendorf - Oberzier SECHTM N</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109,31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40%</a:t>
                      </a:r>
                    </a:p>
                  </a:txBody>
                  <a:tcPr marL="0" marR="0" marT="0" marB="0" anchor="b">
                    <a:lnL>
                      <a:noFill/>
                    </a:lnL>
                    <a:lnR>
                      <a:noFill/>
                    </a:lnR>
                    <a:lnT>
                      <a:noFill/>
                    </a:lnT>
                    <a:lnB>
                      <a:noFill/>
                    </a:lnB>
                  </a:tcPr>
                </a:tc>
                <a:extLst>
                  <a:ext uri="{0D108BD9-81ED-4DB2-BD59-A6C34878D82A}">
                    <a16:rowId xmlns:a16="http://schemas.microsoft.com/office/drawing/2014/main" val="500128583"/>
                  </a:ext>
                </a:extLst>
              </a:tr>
              <a:tr h="153997">
                <a:tc>
                  <a:txBody>
                    <a:bodyPr/>
                    <a:lstStyle/>
                    <a:p>
                      <a:pPr algn="l" fontAlgn="b"/>
                      <a:r>
                        <a:rPr lang="sl-SI" sz="700" b="0" i="0" u="none" strike="noStrike">
                          <a:solidFill>
                            <a:srgbClr val="000000"/>
                          </a:solidFill>
                          <a:effectLst/>
                          <a:latin typeface="Arial" panose="020B0604020202020204" pitchFamily="34" charset="0"/>
                        </a:rPr>
                        <a:t>[SK-PL] Lemesany - Krosno Iskrz 2 [OPP] [PL] / N-1 Lemesany - Krosno Iskrz 1</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101,03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81%</a:t>
                      </a:r>
                    </a:p>
                  </a:txBody>
                  <a:tcPr marL="0" marR="0" marT="0" marB="0" anchor="b">
                    <a:lnL>
                      <a:noFill/>
                    </a:lnL>
                    <a:lnR>
                      <a:noFill/>
                    </a:lnR>
                    <a:lnT>
                      <a:noFill/>
                    </a:lnT>
                    <a:lnB>
                      <a:noFill/>
                    </a:lnB>
                  </a:tcPr>
                </a:tc>
                <a:extLst>
                  <a:ext uri="{0D108BD9-81ED-4DB2-BD59-A6C34878D82A}">
                    <a16:rowId xmlns:a16="http://schemas.microsoft.com/office/drawing/2014/main" val="1029215187"/>
                  </a:ext>
                </a:extLst>
              </a:tr>
              <a:tr h="153997">
                <a:tc>
                  <a:txBody>
                    <a:bodyPr/>
                    <a:lstStyle/>
                    <a:p>
                      <a:pPr algn="l" fontAlgn="b"/>
                      <a:r>
                        <a:rPr lang="sl-SI" sz="700" b="0" i="0" u="none" strike="noStrike">
                          <a:solidFill>
                            <a:srgbClr val="000000"/>
                          </a:solidFill>
                          <a:effectLst/>
                          <a:latin typeface="Arial" panose="020B0604020202020204" pitchFamily="34" charset="0"/>
                        </a:rPr>
                        <a:t>[CZ-SK] Nosovice - Varin [DIR] [SK] / N-1 Sokolnice - Stupava</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172,38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83%</a:t>
                      </a:r>
                    </a:p>
                  </a:txBody>
                  <a:tcPr marL="0" marR="0" marT="0" marB="0" anchor="b">
                    <a:lnL>
                      <a:noFill/>
                    </a:lnL>
                    <a:lnR>
                      <a:noFill/>
                    </a:lnR>
                    <a:lnT>
                      <a:noFill/>
                    </a:lnT>
                    <a:lnB>
                      <a:noFill/>
                    </a:lnB>
                  </a:tcPr>
                </a:tc>
                <a:extLst>
                  <a:ext uri="{0D108BD9-81ED-4DB2-BD59-A6C34878D82A}">
                    <a16:rowId xmlns:a16="http://schemas.microsoft.com/office/drawing/2014/main" val="2651035105"/>
                  </a:ext>
                </a:extLst>
              </a:tr>
              <a:tr h="153997">
                <a:tc>
                  <a:txBody>
                    <a:bodyPr/>
                    <a:lstStyle/>
                    <a:p>
                      <a:pPr algn="l" fontAlgn="b"/>
                      <a:r>
                        <a:rPr lang="sl-SI" sz="700" b="0" i="0" u="none" strike="noStrike">
                          <a:solidFill>
                            <a:srgbClr val="000000"/>
                          </a:solidFill>
                          <a:effectLst/>
                          <a:latin typeface="Arial" panose="020B0604020202020204" pitchFamily="34" charset="0"/>
                        </a:rPr>
                        <a:t>[NL-NL] Diemen-Lelystad 380 Z [OPP] / N-1 Boxmeer-Dodewaard 380 Z</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6,27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729604146"/>
                  </a:ext>
                </a:extLst>
              </a:tr>
              <a:tr h="153997">
                <a:tc>
                  <a:txBody>
                    <a:bodyPr/>
                    <a:lstStyle/>
                    <a:p>
                      <a:pPr algn="l" fontAlgn="b"/>
                      <a:r>
                        <a:rPr lang="de-DE" sz="700" b="0" i="0" u="none" strike="noStrike">
                          <a:solidFill>
                            <a:srgbClr val="000000"/>
                          </a:solidFill>
                          <a:effectLst/>
                          <a:latin typeface="Arial" panose="020B0604020202020204" pitchFamily="34" charset="0"/>
                        </a:rPr>
                        <a:t>[D4-D7] Hoheneck - Pulverdingen ws [DIR] [D4] / N-1 Herbertingen - Hoheneck - Metzingen sw</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676,24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573408317"/>
                  </a:ext>
                </a:extLst>
              </a:tr>
              <a:tr h="153997">
                <a:tc>
                  <a:txBody>
                    <a:bodyPr/>
                    <a:lstStyle/>
                    <a:p>
                      <a:pPr algn="l" fontAlgn="b"/>
                      <a:r>
                        <a:rPr lang="sl-SI" sz="7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108,64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206%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394630610"/>
                  </a:ext>
                </a:extLst>
              </a:tr>
              <a:tr h="153997">
                <a:tc>
                  <a:txBody>
                    <a:bodyPr/>
                    <a:lstStyle/>
                    <a:p>
                      <a:pPr algn="l" fontAlgn="b"/>
                      <a:r>
                        <a:rPr lang="de-DE" sz="700" b="0" i="0" u="none" strike="noStrike">
                          <a:solidFill>
                            <a:srgbClr val="000000"/>
                          </a:solidFill>
                          <a:effectLst/>
                          <a:latin typeface="Arial" panose="020B0604020202020204" pitchFamily="34" charset="0"/>
                        </a:rPr>
                        <a:t>[D7-D7] Y Paffendorf - Oberzier  SECHTM S [DIR] / N-1 Sechtem - Paffendorf - Oberzier SECHTM N</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1,53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41%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306718628"/>
                  </a:ext>
                </a:extLst>
              </a:tr>
              <a:tr h="153997">
                <a:tc>
                  <a:txBody>
                    <a:bodyPr/>
                    <a:lstStyle/>
                    <a:p>
                      <a:pPr algn="l" fontAlgn="b"/>
                      <a:r>
                        <a:rPr lang="sl-SI" sz="700" b="0" i="0" u="none" strike="noStrike">
                          <a:solidFill>
                            <a:srgbClr val="000000"/>
                          </a:solidFill>
                          <a:effectLst/>
                          <a:latin typeface="Arial" panose="020B0604020202020204" pitchFamily="34" charset="0"/>
                        </a:rPr>
                        <a:t>[SK-PL] Lemesany - Krosno Iskrz 2 [OPP] [PL] / N-1 Lemesany - Krosno Iskrz 1</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108,64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81%</a:t>
                      </a:r>
                    </a:p>
                  </a:txBody>
                  <a:tcPr marL="0" marR="0" marT="0" marB="0" anchor="b">
                    <a:lnL>
                      <a:noFill/>
                    </a:lnL>
                    <a:lnR>
                      <a:noFill/>
                    </a:lnR>
                    <a:lnT>
                      <a:noFill/>
                    </a:lnT>
                    <a:lnB>
                      <a:noFill/>
                    </a:lnB>
                  </a:tcPr>
                </a:tc>
                <a:extLst>
                  <a:ext uri="{0D108BD9-81ED-4DB2-BD59-A6C34878D82A}">
                    <a16:rowId xmlns:a16="http://schemas.microsoft.com/office/drawing/2014/main" val="1889738142"/>
                  </a:ext>
                </a:extLst>
              </a:tr>
              <a:tr h="153997">
                <a:tc>
                  <a:txBody>
                    <a:bodyPr/>
                    <a:lstStyle/>
                    <a:p>
                      <a:pPr algn="l" fontAlgn="b"/>
                      <a:r>
                        <a:rPr lang="sl-SI" sz="700" b="0" i="0" u="none" strike="noStrike">
                          <a:solidFill>
                            <a:srgbClr val="000000"/>
                          </a:solidFill>
                          <a:effectLst/>
                          <a:latin typeface="Arial" panose="020B0604020202020204" pitchFamily="34" charset="0"/>
                        </a:rPr>
                        <a:t>[CZ-SK] Nosovice - Varin [DIR] [SK] / N-1 Sokolnice - Stupava</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98,08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84%</a:t>
                      </a:r>
                    </a:p>
                  </a:txBody>
                  <a:tcPr marL="0" marR="0" marT="0" marB="0" anchor="b">
                    <a:lnL>
                      <a:noFill/>
                    </a:lnL>
                    <a:lnR>
                      <a:noFill/>
                    </a:lnR>
                    <a:lnT>
                      <a:noFill/>
                    </a:lnT>
                    <a:lnB>
                      <a:noFill/>
                    </a:lnB>
                  </a:tcPr>
                </a:tc>
                <a:extLst>
                  <a:ext uri="{0D108BD9-81ED-4DB2-BD59-A6C34878D82A}">
                    <a16:rowId xmlns:a16="http://schemas.microsoft.com/office/drawing/2014/main" val="567594689"/>
                  </a:ext>
                </a:extLst>
              </a:tr>
              <a:tr h="153997">
                <a:tc>
                  <a:txBody>
                    <a:bodyPr/>
                    <a:lstStyle/>
                    <a:p>
                      <a:pPr algn="l" fontAlgn="b"/>
                      <a:r>
                        <a:rPr lang="sl-SI" sz="7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203,51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231%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745808685"/>
                  </a:ext>
                </a:extLst>
              </a:tr>
              <a:tr h="153997">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170,25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502654267"/>
                  </a:ext>
                </a:extLst>
              </a:tr>
              <a:tr h="153997">
                <a:tc>
                  <a:txBody>
                    <a:bodyPr/>
                    <a:lstStyle/>
                    <a:p>
                      <a:pPr algn="l" fontAlgn="b"/>
                      <a:r>
                        <a:rPr lang="sl-SI" sz="700" b="0" i="0" u="none" strike="noStrike">
                          <a:solidFill>
                            <a:srgbClr val="000000"/>
                          </a:solidFill>
                          <a:effectLst/>
                          <a:latin typeface="Arial" panose="020B0604020202020204" pitchFamily="34" charset="0"/>
                        </a:rPr>
                        <a:t>[SK-PL] Lemesany - Krosno Iskrz 2 [OPP] [PL] / N-1 Lemesany - Krosno Iskrz 1</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203,51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81%</a:t>
                      </a:r>
                    </a:p>
                  </a:txBody>
                  <a:tcPr marL="0" marR="0" marT="0" marB="0" anchor="b">
                    <a:lnL>
                      <a:noFill/>
                    </a:lnL>
                    <a:lnR>
                      <a:noFill/>
                    </a:lnR>
                    <a:lnT>
                      <a:noFill/>
                    </a:lnT>
                    <a:lnB>
                      <a:noFill/>
                    </a:lnB>
                  </a:tcPr>
                </a:tc>
                <a:extLst>
                  <a:ext uri="{0D108BD9-81ED-4DB2-BD59-A6C34878D82A}">
                    <a16:rowId xmlns:a16="http://schemas.microsoft.com/office/drawing/2014/main" val="2013737713"/>
                  </a:ext>
                </a:extLst>
              </a:tr>
              <a:tr h="153997">
                <a:tc>
                  <a:txBody>
                    <a:bodyPr/>
                    <a:lstStyle/>
                    <a:p>
                      <a:pPr algn="l" fontAlgn="b"/>
                      <a:r>
                        <a:rPr lang="sl-SI" sz="700" b="0" i="0" u="none" strike="noStrike">
                          <a:solidFill>
                            <a:srgbClr val="000000"/>
                          </a:solidFill>
                          <a:effectLst/>
                          <a:latin typeface="Arial" panose="020B0604020202020204" pitchFamily="34" charset="0"/>
                        </a:rPr>
                        <a:t>[CZ-SK] Nosovice - Varin [DIR] [SK] / N-1 Sokolnice - Stupava</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89,32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84%</a:t>
                      </a:r>
                    </a:p>
                  </a:txBody>
                  <a:tcPr marL="0" marR="0" marT="0" marB="0" anchor="b">
                    <a:lnL>
                      <a:noFill/>
                    </a:lnL>
                    <a:lnR>
                      <a:noFill/>
                    </a:lnR>
                    <a:lnT>
                      <a:noFill/>
                    </a:lnT>
                    <a:lnB>
                      <a:noFill/>
                    </a:lnB>
                  </a:tcPr>
                </a:tc>
                <a:extLst>
                  <a:ext uri="{0D108BD9-81ED-4DB2-BD59-A6C34878D82A}">
                    <a16:rowId xmlns:a16="http://schemas.microsoft.com/office/drawing/2014/main" val="908446273"/>
                  </a:ext>
                </a:extLst>
              </a:tr>
              <a:tr h="153997">
                <a:tc>
                  <a:txBody>
                    <a:bodyPr/>
                    <a:lstStyle/>
                    <a:p>
                      <a:pPr algn="l" fontAlgn="b"/>
                      <a:r>
                        <a:rPr lang="sl-SI" sz="7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288,52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163%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948810741"/>
                  </a:ext>
                </a:extLst>
              </a:tr>
              <a:tr h="153997">
                <a:tc>
                  <a:txBody>
                    <a:bodyPr/>
                    <a:lstStyle/>
                    <a:p>
                      <a:pPr algn="l" fontAlgn="b"/>
                      <a:r>
                        <a:rPr lang="sl-SI" sz="700" b="0" i="0" u="none" strike="noStrike">
                          <a:solidFill>
                            <a:srgbClr val="000000"/>
                          </a:solidFill>
                          <a:effectLst/>
                          <a:latin typeface="Arial" panose="020B0604020202020204" pitchFamily="34" charset="0"/>
                        </a:rPr>
                        <a:t>[SK-PL] Lemesany - Krosno Iskrz 2 [OPP] [PL] / N-1 Lemesany - Krosno Iskrz 1</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288,52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81%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39449736"/>
                  </a:ext>
                </a:extLst>
              </a:tr>
              <a:tr h="153997">
                <a:tc>
                  <a:txBody>
                    <a:bodyPr/>
                    <a:lstStyle/>
                    <a:p>
                      <a:pPr algn="l" fontAlgn="b"/>
                      <a:r>
                        <a:rPr lang="sl-SI" sz="700" b="0" i="0" u="none" strike="noStrike">
                          <a:solidFill>
                            <a:srgbClr val="000000"/>
                          </a:solidFill>
                          <a:effectLst/>
                          <a:latin typeface="Arial" panose="020B0604020202020204" pitchFamily="34" charset="0"/>
                        </a:rPr>
                        <a:t>[CZ-SK] Nosovice - Varin [DIR] [SK] / N-1 Sokolnice - Stupava</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178,79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82%</a:t>
                      </a:r>
                    </a:p>
                  </a:txBody>
                  <a:tcPr marL="0" marR="0" marT="0" marB="0" anchor="b">
                    <a:lnL>
                      <a:noFill/>
                    </a:lnL>
                    <a:lnR>
                      <a:noFill/>
                    </a:lnR>
                    <a:lnT>
                      <a:noFill/>
                    </a:lnT>
                    <a:lnB>
                      <a:noFill/>
                    </a:lnB>
                  </a:tcPr>
                </a:tc>
                <a:extLst>
                  <a:ext uri="{0D108BD9-81ED-4DB2-BD59-A6C34878D82A}">
                    <a16:rowId xmlns:a16="http://schemas.microsoft.com/office/drawing/2014/main" val="1358893117"/>
                  </a:ext>
                </a:extLst>
              </a:tr>
              <a:tr h="153997">
                <a:tc>
                  <a:txBody>
                    <a:bodyPr/>
                    <a:lstStyle/>
                    <a:p>
                      <a:pPr algn="l" fontAlgn="b"/>
                      <a:r>
                        <a:rPr lang="sl-SI" sz="7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169,98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189%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405433600"/>
                  </a:ext>
                </a:extLst>
              </a:tr>
              <a:tr h="153997">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169,98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394892830"/>
                  </a:ext>
                </a:extLst>
              </a:tr>
              <a:tr h="153997">
                <a:tc>
                  <a:txBody>
                    <a:bodyPr/>
                    <a:lstStyle/>
                    <a:p>
                      <a:pPr algn="l" fontAlgn="b"/>
                      <a:r>
                        <a:rPr lang="sl-SI" sz="700" b="0" i="0" u="none" strike="noStrike">
                          <a:solidFill>
                            <a:srgbClr val="000000"/>
                          </a:solidFill>
                          <a:effectLst/>
                          <a:latin typeface="Arial" panose="020B0604020202020204" pitchFamily="34" charset="0"/>
                        </a:rPr>
                        <a:t>[CZ-SK] Nosovice - Varin [DIR] [SK] / N-1 Sokolnice - Stupava</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162,01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74%</a:t>
                      </a:r>
                    </a:p>
                  </a:txBody>
                  <a:tcPr marL="0" marR="0" marT="0" marB="0" anchor="b">
                    <a:lnL>
                      <a:noFill/>
                    </a:lnL>
                    <a:lnR>
                      <a:noFill/>
                    </a:lnR>
                    <a:lnT>
                      <a:noFill/>
                    </a:lnT>
                    <a:lnB>
                      <a:noFill/>
                    </a:lnB>
                  </a:tcPr>
                </a:tc>
                <a:extLst>
                  <a:ext uri="{0D108BD9-81ED-4DB2-BD59-A6C34878D82A}">
                    <a16:rowId xmlns:a16="http://schemas.microsoft.com/office/drawing/2014/main" val="893738425"/>
                  </a:ext>
                </a:extLst>
              </a:tr>
              <a:tr h="153997">
                <a:tc>
                  <a:txBody>
                    <a:bodyPr/>
                    <a:lstStyle/>
                    <a:p>
                      <a:pPr algn="l" fontAlgn="b"/>
                      <a:r>
                        <a:rPr lang="sl-SI" sz="700" b="0" i="0" u="none" strike="noStrike">
                          <a:solidFill>
                            <a:srgbClr val="000000"/>
                          </a:solidFill>
                          <a:effectLst/>
                          <a:latin typeface="Arial" panose="020B0604020202020204" pitchFamily="34" charset="0"/>
                        </a:rPr>
                        <a:t>[SK-HU] Levice - God [DIR] [SK] / N-1 R.Sobota - Sajoivanka</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33,76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63%</a:t>
                      </a:r>
                    </a:p>
                  </a:txBody>
                  <a:tcPr marL="0" marR="0" marT="0" marB="0" anchor="b">
                    <a:lnL>
                      <a:noFill/>
                    </a:lnL>
                    <a:lnR>
                      <a:noFill/>
                    </a:lnR>
                    <a:lnT>
                      <a:noFill/>
                    </a:lnT>
                    <a:lnB>
                      <a:noFill/>
                    </a:lnB>
                  </a:tcPr>
                </a:tc>
                <a:extLst>
                  <a:ext uri="{0D108BD9-81ED-4DB2-BD59-A6C34878D82A}">
                    <a16:rowId xmlns:a16="http://schemas.microsoft.com/office/drawing/2014/main" val="840820711"/>
                  </a:ext>
                </a:extLst>
              </a:tr>
              <a:tr h="153997">
                <a:tc>
                  <a:txBody>
                    <a:bodyPr/>
                    <a:lstStyle/>
                    <a:p>
                      <a:pPr algn="l" fontAlgn="b"/>
                      <a:r>
                        <a:rPr lang="sl-SI" sz="7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196,27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241145781"/>
                  </a:ext>
                </a:extLst>
              </a:tr>
              <a:tr h="153997">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72,73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47%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954126116"/>
                  </a:ext>
                </a:extLst>
              </a:tr>
              <a:tr h="153997">
                <a:tc>
                  <a:txBody>
                    <a:bodyPr/>
                    <a:lstStyle/>
                    <a:p>
                      <a:pPr algn="l" fontAlgn="b"/>
                      <a:r>
                        <a:rPr lang="pl-PL" sz="700" b="0" i="0" u="none" strike="noStrike">
                          <a:solidFill>
                            <a:srgbClr val="000000"/>
                          </a:solidFill>
                          <a:effectLst/>
                          <a:latin typeface="Arial" panose="020B0604020202020204" pitchFamily="34" charset="0"/>
                        </a:rPr>
                        <a:t>[AT-SI] Obersielach - Podlog 247 [DIR] [AT] / N-1 Obersielach - Obersielach OSRHU41</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1,44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36%</a:t>
                      </a:r>
                    </a:p>
                  </a:txBody>
                  <a:tcPr marL="0" marR="0" marT="0" marB="0" anchor="b">
                    <a:lnL>
                      <a:noFill/>
                    </a:lnL>
                    <a:lnR>
                      <a:noFill/>
                    </a:lnR>
                    <a:lnT>
                      <a:noFill/>
                    </a:lnT>
                    <a:lnB>
                      <a:noFill/>
                    </a:lnB>
                  </a:tcPr>
                </a:tc>
                <a:extLst>
                  <a:ext uri="{0D108BD9-81ED-4DB2-BD59-A6C34878D82A}">
                    <a16:rowId xmlns:a16="http://schemas.microsoft.com/office/drawing/2014/main" val="125497217"/>
                  </a:ext>
                </a:extLst>
              </a:tr>
              <a:tr h="153997">
                <a:tc>
                  <a:txBody>
                    <a:bodyPr/>
                    <a:lstStyle/>
                    <a:p>
                      <a:pPr algn="l" fontAlgn="b"/>
                      <a:r>
                        <a:rPr lang="sl-SI" sz="700" b="0" i="0" u="none" strike="noStrike">
                          <a:solidFill>
                            <a:srgbClr val="000000"/>
                          </a:solidFill>
                          <a:effectLst/>
                          <a:latin typeface="Arial" panose="020B0604020202020204" pitchFamily="34" charset="0"/>
                        </a:rPr>
                        <a:t>[SK-HU] Levice - God [DIR] [SK] / N-1 R.Sobota - Sajoivanka</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75,19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59%</a:t>
                      </a:r>
                    </a:p>
                  </a:txBody>
                  <a:tcPr marL="0" marR="0" marT="0" marB="0" anchor="b">
                    <a:lnL>
                      <a:noFill/>
                    </a:lnL>
                    <a:lnR>
                      <a:noFill/>
                    </a:lnR>
                    <a:lnT>
                      <a:noFill/>
                    </a:lnT>
                    <a:lnB>
                      <a:noFill/>
                    </a:lnB>
                  </a:tcPr>
                </a:tc>
                <a:extLst>
                  <a:ext uri="{0D108BD9-81ED-4DB2-BD59-A6C34878D82A}">
                    <a16:rowId xmlns:a16="http://schemas.microsoft.com/office/drawing/2014/main" val="4197476509"/>
                  </a:ext>
                </a:extLst>
              </a:tr>
              <a:tr h="153997">
                <a:tc>
                  <a:txBody>
                    <a:bodyPr/>
                    <a:lstStyle/>
                    <a:p>
                      <a:pPr algn="l" fontAlgn="b"/>
                      <a:r>
                        <a:rPr lang="sl-SI" sz="700" b="0" i="0" u="none" strike="noStrike">
                          <a:solidFill>
                            <a:srgbClr val="000000"/>
                          </a:solidFill>
                          <a:effectLst/>
                          <a:latin typeface="Arial" panose="020B0604020202020204" pitchFamily="34" charset="0"/>
                        </a:rPr>
                        <a:t>[CZ-SK] Sokolnice - Stupava [DIR] [SK] / N-1 Nosovice - Varin</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196,27</a:t>
                      </a:r>
                    </a:p>
                  </a:txBody>
                  <a:tcPr marL="0" marR="0" marT="0" marB="0" anchor="b">
                    <a:lnL>
                      <a:noFill/>
                    </a:lnL>
                    <a:lnR>
                      <a:noFill/>
                    </a:lnR>
                    <a:lnT>
                      <a:noFill/>
                    </a:lnT>
                    <a:lnB>
                      <a:noFill/>
                    </a:lnB>
                  </a:tcPr>
                </a:tc>
                <a:tc>
                  <a:txBody>
                    <a:bodyPr/>
                    <a:lstStyle/>
                    <a:p>
                      <a:pPr algn="r" fontAlgn="b"/>
                      <a:r>
                        <a:rPr lang="sl-SI" sz="700" b="0" i="0" u="none" strike="noStrike" dirty="0">
                          <a:solidFill>
                            <a:srgbClr val="000000"/>
                          </a:solidFill>
                          <a:effectLst/>
                          <a:latin typeface="Arial" panose="020B0604020202020204" pitchFamily="34" charset="0"/>
                        </a:rPr>
                        <a:t>68%</a:t>
                      </a:r>
                    </a:p>
                  </a:txBody>
                  <a:tcPr marL="0" marR="0" marT="0" marB="0" anchor="b">
                    <a:lnL>
                      <a:noFill/>
                    </a:lnL>
                    <a:lnR>
                      <a:noFill/>
                    </a:lnR>
                    <a:lnT>
                      <a:noFill/>
                    </a:lnT>
                    <a:lnB>
                      <a:noFill/>
                    </a:lnB>
                  </a:tcPr>
                </a:tc>
                <a:extLst>
                  <a:ext uri="{0D108BD9-81ED-4DB2-BD59-A6C34878D82A}">
                    <a16:rowId xmlns:a16="http://schemas.microsoft.com/office/drawing/2014/main" val="3674451682"/>
                  </a:ext>
                </a:extLst>
              </a:tr>
            </a:tbl>
          </a:graphicData>
        </a:graphic>
      </p:graphicFrame>
    </p:spTree>
    <p:extLst>
      <p:ext uri="{BB962C8B-B14F-4D97-AF65-F5344CB8AC3E}">
        <p14:creationId xmlns:p14="http://schemas.microsoft.com/office/powerpoint/2010/main" val="1330311563"/>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a:t>
            </a:r>
            <a:r>
              <a:rPr lang="en-US" altLang="hu-HU" sz="1400" dirty="0">
                <a:solidFill>
                  <a:srgbClr val="008000"/>
                </a:solidFill>
              </a:rPr>
              <a:t>1018 (part I</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F273EB90-ACDA-498B-B31C-64FD65F4FB51}"/>
              </a:ext>
            </a:extLst>
          </p:cNvPr>
          <p:cNvGraphicFramePr>
            <a:graphicFrameLocks noGrp="1"/>
          </p:cNvGraphicFramePr>
          <p:nvPr>
            <p:extLst>
              <p:ext uri="{D42A27DB-BD31-4B8C-83A1-F6EECF244321}">
                <p14:modId xmlns:p14="http://schemas.microsoft.com/office/powerpoint/2010/main" val="3819144578"/>
              </p:ext>
            </p:extLst>
          </p:nvPr>
        </p:nvGraphicFramePr>
        <p:xfrm>
          <a:off x="1033670" y="1079494"/>
          <a:ext cx="6883681" cy="5697889"/>
        </p:xfrm>
        <a:graphic>
          <a:graphicData uri="http://schemas.openxmlformats.org/drawingml/2006/table">
            <a:tbl>
              <a:tblPr/>
              <a:tblGrid>
                <a:gridCol w="5282633">
                  <a:extLst>
                    <a:ext uri="{9D8B030D-6E8A-4147-A177-3AD203B41FA5}">
                      <a16:colId xmlns:a16="http://schemas.microsoft.com/office/drawing/2014/main" val="3135976478"/>
                    </a:ext>
                  </a:extLst>
                </a:gridCol>
                <a:gridCol w="1182185">
                  <a:extLst>
                    <a:ext uri="{9D8B030D-6E8A-4147-A177-3AD203B41FA5}">
                      <a16:colId xmlns:a16="http://schemas.microsoft.com/office/drawing/2014/main" val="2507259930"/>
                    </a:ext>
                  </a:extLst>
                </a:gridCol>
                <a:gridCol w="418863">
                  <a:extLst>
                    <a:ext uri="{9D8B030D-6E8A-4147-A177-3AD203B41FA5}">
                      <a16:colId xmlns:a16="http://schemas.microsoft.com/office/drawing/2014/main" val="173540425"/>
                    </a:ext>
                  </a:extLst>
                </a:gridCol>
              </a:tblGrid>
              <a:tr h="153997">
                <a:tc>
                  <a:txBody>
                    <a:bodyPr/>
                    <a:lstStyle/>
                    <a:p>
                      <a:pPr algn="l" fontAlgn="b"/>
                      <a:r>
                        <a:rPr lang="sl-SI" sz="700" b="1" i="0" u="none" strike="noStrike">
                          <a:solidFill>
                            <a:srgbClr val="000000"/>
                          </a:solidFill>
                          <a:effectLst/>
                          <a:latin typeface="Arial" panose="020B0604020202020204" pitchFamily="34" charset="0"/>
                        </a:rPr>
                        <a:t>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165,39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178%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998954432"/>
                  </a:ext>
                </a:extLst>
              </a:tr>
              <a:tr h="153997">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165,39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948478136"/>
                  </a:ext>
                </a:extLst>
              </a:tr>
              <a:tr h="153997">
                <a:tc>
                  <a:txBody>
                    <a:bodyPr/>
                    <a:lstStyle/>
                    <a:p>
                      <a:pPr algn="l" fontAlgn="b"/>
                      <a:r>
                        <a:rPr lang="pl-PL" sz="700" b="0" i="0" u="none" strike="noStrike">
                          <a:solidFill>
                            <a:srgbClr val="000000"/>
                          </a:solidFill>
                          <a:effectLst/>
                          <a:latin typeface="Arial" panose="020B0604020202020204" pitchFamily="34" charset="0"/>
                        </a:rPr>
                        <a:t>[AT-SI] Obersielach - Podlog 247 [DIR] [AT] / N-1 Obersielach - Obersielach OSRHU41</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163,28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2916598355"/>
                  </a:ext>
                </a:extLst>
              </a:tr>
              <a:tr h="153997">
                <a:tc>
                  <a:txBody>
                    <a:bodyPr/>
                    <a:lstStyle/>
                    <a:p>
                      <a:pPr algn="l" fontAlgn="b"/>
                      <a:r>
                        <a:rPr lang="sl-SI" sz="700" b="0" i="0" u="none" strike="noStrike">
                          <a:solidFill>
                            <a:srgbClr val="000000"/>
                          </a:solidFill>
                          <a:effectLst/>
                          <a:latin typeface="Arial" panose="020B0604020202020204" pitchFamily="34" charset="0"/>
                        </a:rPr>
                        <a:t>[SK-HU] Levice - God [DIR] [SK] / N-1 R.Sobota - Sajoivanka</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62,18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3365082521"/>
                  </a:ext>
                </a:extLst>
              </a:tr>
              <a:tr h="153997">
                <a:tc>
                  <a:txBody>
                    <a:bodyPr/>
                    <a:lstStyle/>
                    <a:p>
                      <a:pPr algn="l" fontAlgn="b"/>
                      <a:r>
                        <a:rPr lang="sl-SI" sz="700" b="0" i="0" u="none" strike="noStrike">
                          <a:solidFill>
                            <a:srgbClr val="000000"/>
                          </a:solidFill>
                          <a:effectLst/>
                          <a:latin typeface="Arial" panose="020B0604020202020204" pitchFamily="34" charset="0"/>
                        </a:rPr>
                        <a:t>[CZ-SK] Sokolnice - Stupava [DIR] [SK] / N-1 Nosovice - Varin</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151,72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62%</a:t>
                      </a:r>
                    </a:p>
                  </a:txBody>
                  <a:tcPr marL="0" marR="0" marT="0" marB="0" anchor="b">
                    <a:lnL>
                      <a:noFill/>
                    </a:lnL>
                    <a:lnR>
                      <a:noFill/>
                    </a:lnR>
                    <a:lnT>
                      <a:noFill/>
                    </a:lnT>
                    <a:lnB>
                      <a:noFill/>
                    </a:lnB>
                  </a:tcPr>
                </a:tc>
                <a:extLst>
                  <a:ext uri="{0D108BD9-81ED-4DB2-BD59-A6C34878D82A}">
                    <a16:rowId xmlns:a16="http://schemas.microsoft.com/office/drawing/2014/main" val="527895706"/>
                  </a:ext>
                </a:extLst>
              </a:tr>
              <a:tr h="153997">
                <a:tc>
                  <a:txBody>
                    <a:bodyPr/>
                    <a:lstStyle/>
                    <a:p>
                      <a:pPr algn="l" fontAlgn="b"/>
                      <a:r>
                        <a:rPr lang="sl-SI" sz="7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197,41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238%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685226310"/>
                  </a:ext>
                </a:extLst>
              </a:tr>
              <a:tr h="153997">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197,41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282348057"/>
                  </a:ext>
                </a:extLst>
              </a:tr>
              <a:tr h="153997">
                <a:tc>
                  <a:txBody>
                    <a:bodyPr/>
                    <a:lstStyle/>
                    <a:p>
                      <a:pPr algn="l" fontAlgn="b"/>
                      <a:r>
                        <a:rPr lang="sl-SI" sz="700" b="0" i="0" u="none" strike="noStrike">
                          <a:solidFill>
                            <a:srgbClr val="000000"/>
                          </a:solidFill>
                          <a:effectLst/>
                          <a:latin typeface="Arial" panose="020B0604020202020204" pitchFamily="34" charset="0"/>
                        </a:rPr>
                        <a:t>[RO-RO] TR Rosiori 400/220 1 [DIR] / N-1 Rosiori - Gadalin</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4,74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34%</a:t>
                      </a:r>
                    </a:p>
                  </a:txBody>
                  <a:tcPr marL="0" marR="0" marT="0" marB="0" anchor="b">
                    <a:lnL>
                      <a:noFill/>
                    </a:lnL>
                    <a:lnR>
                      <a:noFill/>
                    </a:lnR>
                    <a:lnT>
                      <a:noFill/>
                    </a:lnT>
                    <a:lnB>
                      <a:noFill/>
                    </a:lnB>
                  </a:tcPr>
                </a:tc>
                <a:extLst>
                  <a:ext uri="{0D108BD9-81ED-4DB2-BD59-A6C34878D82A}">
                    <a16:rowId xmlns:a16="http://schemas.microsoft.com/office/drawing/2014/main" val="673975225"/>
                  </a:ext>
                </a:extLst>
              </a:tr>
              <a:tr h="153997">
                <a:tc>
                  <a:txBody>
                    <a:bodyPr/>
                    <a:lstStyle/>
                    <a:p>
                      <a:pPr algn="l" fontAlgn="b"/>
                      <a:r>
                        <a:rPr lang="pl-PL" sz="700" b="0" i="0" u="none" strike="noStrike">
                          <a:solidFill>
                            <a:srgbClr val="000000"/>
                          </a:solidFill>
                          <a:effectLst/>
                          <a:latin typeface="Arial" panose="020B0604020202020204" pitchFamily="34" charset="0"/>
                        </a:rPr>
                        <a:t>[AT-SI] Obersielach - Podlog 247 [DIR] [AT] / N-1 Obersielach - Obersielach OSRHU41</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138,26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35%</a:t>
                      </a:r>
                    </a:p>
                  </a:txBody>
                  <a:tcPr marL="0" marR="0" marT="0" marB="0" anchor="b">
                    <a:lnL>
                      <a:noFill/>
                    </a:lnL>
                    <a:lnR>
                      <a:noFill/>
                    </a:lnR>
                    <a:lnT>
                      <a:noFill/>
                    </a:lnT>
                    <a:lnB>
                      <a:noFill/>
                    </a:lnB>
                  </a:tcPr>
                </a:tc>
                <a:extLst>
                  <a:ext uri="{0D108BD9-81ED-4DB2-BD59-A6C34878D82A}">
                    <a16:rowId xmlns:a16="http://schemas.microsoft.com/office/drawing/2014/main" val="1134069560"/>
                  </a:ext>
                </a:extLst>
              </a:tr>
              <a:tr h="153997">
                <a:tc>
                  <a:txBody>
                    <a:bodyPr/>
                    <a:lstStyle/>
                    <a:p>
                      <a:pPr algn="l" fontAlgn="b"/>
                      <a:r>
                        <a:rPr lang="sl-SI" sz="700" b="0" i="0" u="none" strike="noStrike">
                          <a:solidFill>
                            <a:srgbClr val="000000"/>
                          </a:solidFill>
                          <a:effectLst/>
                          <a:latin typeface="Arial" panose="020B0604020202020204" pitchFamily="34" charset="0"/>
                        </a:rPr>
                        <a:t>[SK-HU] Levice - God [DIR] [SK] / N-1 R.Sobota - Sajoivanka</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15,51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63%</a:t>
                      </a:r>
                    </a:p>
                  </a:txBody>
                  <a:tcPr marL="0" marR="0" marT="0" marB="0" anchor="b">
                    <a:lnL>
                      <a:noFill/>
                    </a:lnL>
                    <a:lnR>
                      <a:noFill/>
                    </a:lnR>
                    <a:lnT>
                      <a:noFill/>
                    </a:lnT>
                    <a:lnB>
                      <a:noFill/>
                    </a:lnB>
                  </a:tcPr>
                </a:tc>
                <a:extLst>
                  <a:ext uri="{0D108BD9-81ED-4DB2-BD59-A6C34878D82A}">
                    <a16:rowId xmlns:a16="http://schemas.microsoft.com/office/drawing/2014/main" val="4157082462"/>
                  </a:ext>
                </a:extLst>
              </a:tr>
              <a:tr h="153997">
                <a:tc>
                  <a:txBody>
                    <a:bodyPr/>
                    <a:lstStyle/>
                    <a:p>
                      <a:pPr algn="l" fontAlgn="b"/>
                      <a:r>
                        <a:rPr lang="sl-SI" sz="700" b="0" i="0" u="none" strike="noStrike">
                          <a:solidFill>
                            <a:srgbClr val="000000"/>
                          </a:solidFill>
                          <a:effectLst/>
                          <a:latin typeface="Arial" panose="020B0604020202020204" pitchFamily="34" charset="0"/>
                        </a:rPr>
                        <a:t>[CZ-SK] Sokolnice - Stupava [DIR] [SK] / N-1 Nosovice - Varin</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182,31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68%</a:t>
                      </a:r>
                    </a:p>
                  </a:txBody>
                  <a:tcPr marL="0" marR="0" marT="0" marB="0" anchor="b">
                    <a:lnL>
                      <a:noFill/>
                    </a:lnL>
                    <a:lnR>
                      <a:noFill/>
                    </a:lnR>
                    <a:lnT>
                      <a:noFill/>
                    </a:lnT>
                    <a:lnB>
                      <a:noFill/>
                    </a:lnB>
                  </a:tcPr>
                </a:tc>
                <a:extLst>
                  <a:ext uri="{0D108BD9-81ED-4DB2-BD59-A6C34878D82A}">
                    <a16:rowId xmlns:a16="http://schemas.microsoft.com/office/drawing/2014/main" val="3550893571"/>
                  </a:ext>
                </a:extLst>
              </a:tr>
              <a:tr h="153997">
                <a:tc>
                  <a:txBody>
                    <a:bodyPr/>
                    <a:lstStyle/>
                    <a:p>
                      <a:pPr algn="l" fontAlgn="b"/>
                      <a:r>
                        <a:rPr lang="sl-SI" sz="7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258,34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447%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318199491"/>
                  </a:ext>
                </a:extLst>
              </a:tr>
              <a:tr h="153997">
                <a:tc>
                  <a:txBody>
                    <a:bodyPr/>
                    <a:lstStyle/>
                    <a:p>
                      <a:pPr algn="l" fontAlgn="b"/>
                      <a:r>
                        <a:rPr lang="sl-SI" sz="700" b="0" i="0" u="none" strike="noStrike">
                          <a:solidFill>
                            <a:srgbClr val="000000"/>
                          </a:solidFill>
                          <a:effectLst/>
                          <a:latin typeface="Arial" panose="020B0604020202020204" pitchFamily="34" charset="0"/>
                        </a:rPr>
                        <a:t>[AT-CZ] Duernrohr 1 - Slavetice 437 [OPP] [AT] / N-1 Slavetice - Durnrohr 2</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32,71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663288444"/>
                  </a:ext>
                </a:extLst>
              </a:tr>
              <a:tr h="153997">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258,34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45%</a:t>
                      </a:r>
                    </a:p>
                  </a:txBody>
                  <a:tcPr marL="0" marR="0" marT="0" marB="0" anchor="b">
                    <a:lnL>
                      <a:noFill/>
                    </a:lnL>
                    <a:lnR>
                      <a:noFill/>
                    </a:lnR>
                    <a:lnT>
                      <a:noFill/>
                    </a:lnT>
                    <a:lnB>
                      <a:noFill/>
                    </a:lnB>
                  </a:tcPr>
                </a:tc>
                <a:extLst>
                  <a:ext uri="{0D108BD9-81ED-4DB2-BD59-A6C34878D82A}">
                    <a16:rowId xmlns:a16="http://schemas.microsoft.com/office/drawing/2014/main" val="968584786"/>
                  </a:ext>
                </a:extLst>
              </a:tr>
              <a:tr h="153997">
                <a:tc>
                  <a:txBody>
                    <a:bodyPr/>
                    <a:lstStyle/>
                    <a:p>
                      <a:pPr algn="l" fontAlgn="b"/>
                      <a:r>
                        <a:rPr lang="sl-SI" sz="700" b="0" i="0" u="none" strike="noStrike">
                          <a:solidFill>
                            <a:srgbClr val="000000"/>
                          </a:solidFill>
                          <a:effectLst/>
                          <a:latin typeface="Arial" panose="020B0604020202020204" pitchFamily="34" charset="0"/>
                        </a:rPr>
                        <a:t>[RO-RO] TR Rosiori 400/220 1 [DIR] / N-1 Rosiori - Gadalin</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79,52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1220104091"/>
                  </a:ext>
                </a:extLst>
              </a:tr>
              <a:tr h="153997">
                <a:tc>
                  <a:txBody>
                    <a:bodyPr/>
                    <a:lstStyle/>
                    <a:p>
                      <a:pPr algn="l" fontAlgn="b"/>
                      <a:r>
                        <a:rPr lang="sl-SI" sz="700" b="0" i="0" u="none" strike="noStrike">
                          <a:solidFill>
                            <a:srgbClr val="000000"/>
                          </a:solidFill>
                          <a:effectLst/>
                          <a:latin typeface="Arial" panose="020B0604020202020204" pitchFamily="34" charset="0"/>
                        </a:rPr>
                        <a:t>[SI-AT] 220 kV Podlog - Obersielach [OPP] [SI] / N-1 Maribor-Kainachtal 1</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107,47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49%</a:t>
                      </a:r>
                    </a:p>
                  </a:txBody>
                  <a:tcPr marL="0" marR="0" marT="0" marB="0" anchor="b">
                    <a:lnL>
                      <a:noFill/>
                    </a:lnL>
                    <a:lnR>
                      <a:noFill/>
                    </a:lnR>
                    <a:lnT>
                      <a:noFill/>
                    </a:lnT>
                    <a:lnB>
                      <a:noFill/>
                    </a:lnB>
                  </a:tcPr>
                </a:tc>
                <a:extLst>
                  <a:ext uri="{0D108BD9-81ED-4DB2-BD59-A6C34878D82A}">
                    <a16:rowId xmlns:a16="http://schemas.microsoft.com/office/drawing/2014/main" val="4061588097"/>
                  </a:ext>
                </a:extLst>
              </a:tr>
              <a:tr h="153997">
                <a:tc>
                  <a:txBody>
                    <a:bodyPr/>
                    <a:lstStyle/>
                    <a:p>
                      <a:pPr algn="l" fontAlgn="b"/>
                      <a:r>
                        <a:rPr lang="sl-SI" sz="700" b="0" i="0" u="none" strike="noStrike">
                          <a:solidFill>
                            <a:srgbClr val="000000"/>
                          </a:solidFill>
                          <a:effectLst/>
                          <a:latin typeface="Arial" panose="020B0604020202020204" pitchFamily="34" charset="0"/>
                        </a:rPr>
                        <a:t>[SK-HU] Levice - God [DIR] [SK] / N-1 R.Sobota - Sajoivanka</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5,68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67%</a:t>
                      </a:r>
                    </a:p>
                  </a:txBody>
                  <a:tcPr marL="0" marR="0" marT="0" marB="0" anchor="b">
                    <a:lnL>
                      <a:noFill/>
                    </a:lnL>
                    <a:lnR>
                      <a:noFill/>
                    </a:lnR>
                    <a:lnT>
                      <a:noFill/>
                    </a:lnT>
                    <a:lnB>
                      <a:noFill/>
                    </a:lnB>
                  </a:tcPr>
                </a:tc>
                <a:extLst>
                  <a:ext uri="{0D108BD9-81ED-4DB2-BD59-A6C34878D82A}">
                    <a16:rowId xmlns:a16="http://schemas.microsoft.com/office/drawing/2014/main" val="1889429622"/>
                  </a:ext>
                </a:extLst>
              </a:tr>
              <a:tr h="153997">
                <a:tc>
                  <a:txBody>
                    <a:bodyPr/>
                    <a:lstStyle/>
                    <a:p>
                      <a:pPr algn="l" fontAlgn="b"/>
                      <a:r>
                        <a:rPr lang="sl-SI" sz="700" b="0" i="0" u="none" strike="noStrike">
                          <a:solidFill>
                            <a:srgbClr val="000000"/>
                          </a:solidFill>
                          <a:effectLst/>
                          <a:latin typeface="Arial" panose="020B0604020202020204" pitchFamily="34" charset="0"/>
                        </a:rPr>
                        <a:t>[CZ-SK] Sokolnice - Stupava [DIR] [SK] / N-1 Nosovice - Varin</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166,78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67%</a:t>
                      </a:r>
                    </a:p>
                  </a:txBody>
                  <a:tcPr marL="0" marR="0" marT="0" marB="0" anchor="b">
                    <a:lnL>
                      <a:noFill/>
                    </a:lnL>
                    <a:lnR>
                      <a:noFill/>
                    </a:lnR>
                    <a:lnT>
                      <a:noFill/>
                    </a:lnT>
                    <a:lnB>
                      <a:noFill/>
                    </a:lnB>
                  </a:tcPr>
                </a:tc>
                <a:extLst>
                  <a:ext uri="{0D108BD9-81ED-4DB2-BD59-A6C34878D82A}">
                    <a16:rowId xmlns:a16="http://schemas.microsoft.com/office/drawing/2014/main" val="1106093816"/>
                  </a:ext>
                </a:extLst>
              </a:tr>
              <a:tr h="153997">
                <a:tc>
                  <a:txBody>
                    <a:bodyPr/>
                    <a:lstStyle/>
                    <a:p>
                      <a:pPr algn="l" fontAlgn="b"/>
                      <a:r>
                        <a:rPr lang="en-US" sz="700" b="0" i="0" u="none" strike="noStrike">
                          <a:solidFill>
                            <a:srgbClr val="000000"/>
                          </a:solidFill>
                          <a:effectLst/>
                          <a:latin typeface="Arial" panose="020B0604020202020204" pitchFamily="34" charset="0"/>
                        </a:rPr>
                        <a:t>[BE-BE] Achene - Gramme 380.10 [OPP] / N-1 Avelgem - Avelin 380.80</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5,18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72%</a:t>
                      </a:r>
                    </a:p>
                  </a:txBody>
                  <a:tcPr marL="0" marR="0" marT="0" marB="0" anchor="b">
                    <a:lnL>
                      <a:noFill/>
                    </a:lnL>
                    <a:lnR>
                      <a:noFill/>
                    </a:lnR>
                    <a:lnT>
                      <a:noFill/>
                    </a:lnT>
                    <a:lnB>
                      <a:noFill/>
                    </a:lnB>
                  </a:tcPr>
                </a:tc>
                <a:extLst>
                  <a:ext uri="{0D108BD9-81ED-4DB2-BD59-A6C34878D82A}">
                    <a16:rowId xmlns:a16="http://schemas.microsoft.com/office/drawing/2014/main" val="2689427294"/>
                  </a:ext>
                </a:extLst>
              </a:tr>
              <a:tr h="153997">
                <a:tc>
                  <a:txBody>
                    <a:bodyPr/>
                    <a:lstStyle/>
                    <a:p>
                      <a:pPr algn="l" fontAlgn="b"/>
                      <a:r>
                        <a:rPr lang="en-US" sz="700" b="0" i="0" u="none" strike="noStrike">
                          <a:solidFill>
                            <a:srgbClr val="000000"/>
                          </a:solidFill>
                          <a:effectLst/>
                          <a:latin typeface="Arial" panose="020B0604020202020204" pitchFamily="34" charset="0"/>
                        </a:rPr>
                        <a:t>[BE-BE] PST Zandvliet 2 [DIR] / N-1 Rilland - Zandvliet 380 White/30</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61%</a:t>
                      </a:r>
                    </a:p>
                  </a:txBody>
                  <a:tcPr marL="0" marR="0" marT="0" marB="0" anchor="b">
                    <a:lnL>
                      <a:noFill/>
                    </a:lnL>
                    <a:lnR>
                      <a:noFill/>
                    </a:lnR>
                    <a:lnT>
                      <a:noFill/>
                    </a:lnT>
                    <a:lnB>
                      <a:noFill/>
                    </a:lnB>
                  </a:tcPr>
                </a:tc>
                <a:extLst>
                  <a:ext uri="{0D108BD9-81ED-4DB2-BD59-A6C34878D82A}">
                    <a16:rowId xmlns:a16="http://schemas.microsoft.com/office/drawing/2014/main" val="2001800638"/>
                  </a:ext>
                </a:extLst>
              </a:tr>
              <a:tr h="153997">
                <a:tc>
                  <a:txBody>
                    <a:bodyPr/>
                    <a:lstStyle/>
                    <a:p>
                      <a:pPr algn="l" fontAlgn="b"/>
                      <a:r>
                        <a:rPr lang="sl-SI" sz="7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306,25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371%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178215873"/>
                  </a:ext>
                </a:extLst>
              </a:tr>
              <a:tr h="153997">
                <a:tc>
                  <a:txBody>
                    <a:bodyPr/>
                    <a:lstStyle/>
                    <a:p>
                      <a:pPr algn="l" fontAlgn="b"/>
                      <a:r>
                        <a:rPr lang="sl-SI" sz="700" b="0" i="0" u="none" strike="noStrike">
                          <a:solidFill>
                            <a:srgbClr val="000000"/>
                          </a:solidFill>
                          <a:effectLst/>
                          <a:latin typeface="Arial" panose="020B0604020202020204" pitchFamily="34" charset="0"/>
                        </a:rPr>
                        <a:t>[AT-CZ] Duernrohr 1 - Slavetice 437 [OPP] [AT] / N-1 Slavetice - Durnrohr 2</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60,8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554327226"/>
                  </a:ext>
                </a:extLst>
              </a:tr>
              <a:tr h="153997">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258,87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44%</a:t>
                      </a:r>
                    </a:p>
                  </a:txBody>
                  <a:tcPr marL="0" marR="0" marT="0" marB="0" anchor="b">
                    <a:lnL>
                      <a:noFill/>
                    </a:lnL>
                    <a:lnR>
                      <a:noFill/>
                    </a:lnR>
                    <a:lnT>
                      <a:noFill/>
                    </a:lnT>
                    <a:lnB>
                      <a:noFill/>
                    </a:lnB>
                  </a:tcPr>
                </a:tc>
                <a:extLst>
                  <a:ext uri="{0D108BD9-81ED-4DB2-BD59-A6C34878D82A}">
                    <a16:rowId xmlns:a16="http://schemas.microsoft.com/office/drawing/2014/main" val="1618955534"/>
                  </a:ext>
                </a:extLst>
              </a:tr>
              <a:tr h="153997">
                <a:tc>
                  <a:txBody>
                    <a:bodyPr/>
                    <a:lstStyle/>
                    <a:p>
                      <a:pPr algn="l" fontAlgn="b"/>
                      <a:r>
                        <a:rPr lang="sl-SI" sz="700" b="0" i="0" u="none" strike="noStrike">
                          <a:solidFill>
                            <a:srgbClr val="000000"/>
                          </a:solidFill>
                          <a:effectLst/>
                          <a:latin typeface="Arial" panose="020B0604020202020204" pitchFamily="34" charset="0"/>
                        </a:rPr>
                        <a:t>[RO-RO] TR Rosiori 400/220 1 [DIR] / N-1 Rosiori - Gadalin</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133,2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357524513"/>
                  </a:ext>
                </a:extLst>
              </a:tr>
              <a:tr h="153997">
                <a:tc>
                  <a:txBody>
                    <a:bodyPr/>
                    <a:lstStyle/>
                    <a:p>
                      <a:pPr algn="l" fontAlgn="b"/>
                      <a:r>
                        <a:rPr lang="de-DE" sz="700" b="0" i="0" u="none" strike="noStrike">
                          <a:solidFill>
                            <a:srgbClr val="000000"/>
                          </a:solidFill>
                          <a:effectLst/>
                          <a:latin typeface="Arial" panose="020B0604020202020204" pitchFamily="34" charset="0"/>
                        </a:rPr>
                        <a:t>[AT-AT] Hessenberg - Weissenbach 223 [OPP] / N-1 Hessenberg - Weissenbach 224 </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306,25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36%</a:t>
                      </a:r>
                    </a:p>
                  </a:txBody>
                  <a:tcPr marL="0" marR="0" marT="0" marB="0" anchor="b">
                    <a:lnL>
                      <a:noFill/>
                    </a:lnL>
                    <a:lnR>
                      <a:noFill/>
                    </a:lnR>
                    <a:lnT>
                      <a:noFill/>
                    </a:lnT>
                    <a:lnB>
                      <a:noFill/>
                    </a:lnB>
                  </a:tcPr>
                </a:tc>
                <a:extLst>
                  <a:ext uri="{0D108BD9-81ED-4DB2-BD59-A6C34878D82A}">
                    <a16:rowId xmlns:a16="http://schemas.microsoft.com/office/drawing/2014/main" val="3633383805"/>
                  </a:ext>
                </a:extLst>
              </a:tr>
              <a:tr h="153997">
                <a:tc>
                  <a:txBody>
                    <a:bodyPr/>
                    <a:lstStyle/>
                    <a:p>
                      <a:pPr algn="l" fontAlgn="b"/>
                      <a:r>
                        <a:rPr lang="sl-SI" sz="700" b="0" i="0" u="none" strike="noStrike">
                          <a:solidFill>
                            <a:srgbClr val="000000"/>
                          </a:solidFill>
                          <a:effectLst/>
                          <a:latin typeface="Arial" panose="020B0604020202020204" pitchFamily="34" charset="0"/>
                        </a:rPr>
                        <a:t>[CZ-SK] Sokolnice - Stupava [DIR] [SK] / N-1 Nosovice - Varin</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180,44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67%</a:t>
                      </a:r>
                    </a:p>
                  </a:txBody>
                  <a:tcPr marL="0" marR="0" marT="0" marB="0" anchor="b">
                    <a:lnL>
                      <a:noFill/>
                    </a:lnL>
                    <a:lnR>
                      <a:noFill/>
                    </a:lnR>
                    <a:lnT>
                      <a:noFill/>
                    </a:lnT>
                    <a:lnB>
                      <a:noFill/>
                    </a:lnB>
                  </a:tcPr>
                </a:tc>
                <a:extLst>
                  <a:ext uri="{0D108BD9-81ED-4DB2-BD59-A6C34878D82A}">
                    <a16:rowId xmlns:a16="http://schemas.microsoft.com/office/drawing/2014/main" val="3018203738"/>
                  </a:ext>
                </a:extLst>
              </a:tr>
              <a:tr h="153997">
                <a:tc>
                  <a:txBody>
                    <a:bodyPr/>
                    <a:lstStyle/>
                    <a:p>
                      <a:pPr algn="l" fontAlgn="b"/>
                      <a:r>
                        <a:rPr lang="en-US" sz="700" b="0" i="0" u="none" strike="noStrike">
                          <a:solidFill>
                            <a:srgbClr val="000000"/>
                          </a:solidFill>
                          <a:effectLst/>
                          <a:latin typeface="Arial" panose="020B0604020202020204" pitchFamily="34" charset="0"/>
                        </a:rPr>
                        <a:t>[BE-BE] Achene - Gramme 380.10 [OPP] / N-1 Avelgem - Avelin 380.80</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9,96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81%</a:t>
                      </a:r>
                    </a:p>
                  </a:txBody>
                  <a:tcPr marL="0" marR="0" marT="0" marB="0" anchor="b">
                    <a:lnL>
                      <a:noFill/>
                    </a:lnL>
                    <a:lnR>
                      <a:noFill/>
                    </a:lnR>
                    <a:lnT>
                      <a:noFill/>
                    </a:lnT>
                    <a:lnB>
                      <a:noFill/>
                    </a:lnB>
                  </a:tcPr>
                </a:tc>
                <a:extLst>
                  <a:ext uri="{0D108BD9-81ED-4DB2-BD59-A6C34878D82A}">
                    <a16:rowId xmlns:a16="http://schemas.microsoft.com/office/drawing/2014/main" val="864700396"/>
                  </a:ext>
                </a:extLst>
              </a:tr>
              <a:tr h="153997">
                <a:tc>
                  <a:txBody>
                    <a:bodyPr/>
                    <a:lstStyle/>
                    <a:p>
                      <a:pPr algn="l" fontAlgn="b"/>
                      <a:r>
                        <a:rPr lang="sl-SI" sz="700" b="0" i="0" u="none" strike="noStrike">
                          <a:solidFill>
                            <a:srgbClr val="000000"/>
                          </a:solidFill>
                          <a:effectLst/>
                          <a:latin typeface="Arial" panose="020B0604020202020204" pitchFamily="34" charset="0"/>
                        </a:rPr>
                        <a:t>[BE-BE] PST Zandvliet 1 [DIR] / N-1 PST Zandvliet 2</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0,85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2509872849"/>
                  </a:ext>
                </a:extLst>
              </a:tr>
              <a:tr h="153997">
                <a:tc>
                  <a:txBody>
                    <a:bodyPr/>
                    <a:lstStyle/>
                    <a:p>
                      <a:pPr algn="l" fontAlgn="b"/>
                      <a:r>
                        <a:rPr lang="sl-SI" sz="7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353,32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460%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558063337"/>
                  </a:ext>
                </a:extLst>
              </a:tr>
              <a:tr h="153997">
                <a:tc>
                  <a:txBody>
                    <a:bodyPr/>
                    <a:lstStyle/>
                    <a:p>
                      <a:pPr algn="l" fontAlgn="b"/>
                      <a:r>
                        <a:rPr lang="sl-SI" sz="700" b="0" i="0" u="none" strike="noStrike">
                          <a:solidFill>
                            <a:srgbClr val="000000"/>
                          </a:solidFill>
                          <a:effectLst/>
                          <a:latin typeface="Arial" panose="020B0604020202020204" pitchFamily="34" charset="0"/>
                        </a:rPr>
                        <a:t>[AT-CZ] Duernrohr 1 - Slavetice 437 [OPP] [AT] / N-1 Slavetice - Durnrohr 2</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57,46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804609105"/>
                  </a:ext>
                </a:extLst>
              </a:tr>
              <a:tr h="153997">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353,32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48%</a:t>
                      </a:r>
                    </a:p>
                  </a:txBody>
                  <a:tcPr marL="0" marR="0" marT="0" marB="0" anchor="b">
                    <a:lnL>
                      <a:noFill/>
                    </a:lnL>
                    <a:lnR>
                      <a:noFill/>
                    </a:lnR>
                    <a:lnT>
                      <a:noFill/>
                    </a:lnT>
                    <a:lnB>
                      <a:noFill/>
                    </a:lnB>
                  </a:tcPr>
                </a:tc>
                <a:extLst>
                  <a:ext uri="{0D108BD9-81ED-4DB2-BD59-A6C34878D82A}">
                    <a16:rowId xmlns:a16="http://schemas.microsoft.com/office/drawing/2014/main" val="1098566214"/>
                  </a:ext>
                </a:extLst>
              </a:tr>
              <a:tr h="153997">
                <a:tc>
                  <a:txBody>
                    <a:bodyPr/>
                    <a:lstStyle/>
                    <a:p>
                      <a:pPr algn="l" fontAlgn="b"/>
                      <a:r>
                        <a:rPr lang="sl-SI" sz="700" b="0" i="0" u="none" strike="noStrike">
                          <a:solidFill>
                            <a:srgbClr val="000000"/>
                          </a:solidFill>
                          <a:effectLst/>
                          <a:latin typeface="Arial" panose="020B0604020202020204" pitchFamily="34" charset="0"/>
                        </a:rPr>
                        <a:t>[RO-RO] TR Rosiori 400/220 1 [DIR] / N-1 Rosiori - Gadalin</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39,3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33%</a:t>
                      </a:r>
                    </a:p>
                  </a:txBody>
                  <a:tcPr marL="0" marR="0" marT="0" marB="0" anchor="b">
                    <a:lnL>
                      <a:noFill/>
                    </a:lnL>
                    <a:lnR>
                      <a:noFill/>
                    </a:lnR>
                    <a:lnT>
                      <a:noFill/>
                    </a:lnT>
                    <a:lnB>
                      <a:noFill/>
                    </a:lnB>
                  </a:tcPr>
                </a:tc>
                <a:extLst>
                  <a:ext uri="{0D108BD9-81ED-4DB2-BD59-A6C34878D82A}">
                    <a16:rowId xmlns:a16="http://schemas.microsoft.com/office/drawing/2014/main" val="1980064051"/>
                  </a:ext>
                </a:extLst>
              </a:tr>
              <a:tr h="153997">
                <a:tc>
                  <a:txBody>
                    <a:bodyPr/>
                    <a:lstStyle/>
                    <a:p>
                      <a:pPr algn="l" fontAlgn="b"/>
                      <a:r>
                        <a:rPr lang="sl-SI" sz="700" b="0" i="0" u="none" strike="noStrike">
                          <a:solidFill>
                            <a:srgbClr val="000000"/>
                          </a:solidFill>
                          <a:effectLst/>
                          <a:latin typeface="Arial" panose="020B0604020202020204" pitchFamily="34" charset="0"/>
                        </a:rPr>
                        <a:t>[BE-BE] PST Zandvliet 2 [DIR] / N-1 PST Zandvliet 1</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9,61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64%</a:t>
                      </a:r>
                    </a:p>
                  </a:txBody>
                  <a:tcPr marL="0" marR="0" marT="0" marB="0" anchor="b">
                    <a:lnL>
                      <a:noFill/>
                    </a:lnL>
                    <a:lnR>
                      <a:noFill/>
                    </a:lnR>
                    <a:lnT>
                      <a:noFill/>
                    </a:lnT>
                    <a:lnB>
                      <a:noFill/>
                    </a:lnB>
                  </a:tcPr>
                </a:tc>
                <a:extLst>
                  <a:ext uri="{0D108BD9-81ED-4DB2-BD59-A6C34878D82A}">
                    <a16:rowId xmlns:a16="http://schemas.microsoft.com/office/drawing/2014/main" val="2500092525"/>
                  </a:ext>
                </a:extLst>
              </a:tr>
              <a:tr h="153997">
                <a:tc>
                  <a:txBody>
                    <a:bodyPr/>
                    <a:lstStyle/>
                    <a:p>
                      <a:pPr algn="l" fontAlgn="b"/>
                      <a:r>
                        <a:rPr lang="sl-SI" sz="700" b="0" i="0" u="none" strike="noStrike">
                          <a:solidFill>
                            <a:srgbClr val="000000"/>
                          </a:solidFill>
                          <a:effectLst/>
                          <a:latin typeface="Arial" panose="020B0604020202020204" pitchFamily="34" charset="0"/>
                        </a:rPr>
                        <a:t>[SK-HU] Levice - God [DIR] [SK] / N-1 R.Sobota - Sajoivanka</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5,27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68%</a:t>
                      </a:r>
                    </a:p>
                  </a:txBody>
                  <a:tcPr marL="0" marR="0" marT="0" marB="0" anchor="b">
                    <a:lnL>
                      <a:noFill/>
                    </a:lnL>
                    <a:lnR>
                      <a:noFill/>
                    </a:lnR>
                    <a:lnT>
                      <a:noFill/>
                    </a:lnT>
                    <a:lnB>
                      <a:noFill/>
                    </a:lnB>
                  </a:tcPr>
                </a:tc>
                <a:extLst>
                  <a:ext uri="{0D108BD9-81ED-4DB2-BD59-A6C34878D82A}">
                    <a16:rowId xmlns:a16="http://schemas.microsoft.com/office/drawing/2014/main" val="1627454230"/>
                  </a:ext>
                </a:extLst>
              </a:tr>
              <a:tr h="153997">
                <a:tc>
                  <a:txBody>
                    <a:bodyPr/>
                    <a:lstStyle/>
                    <a:p>
                      <a:pPr algn="l" fontAlgn="b"/>
                      <a:r>
                        <a:rPr lang="sl-SI" sz="700" b="0" i="0" u="none" strike="noStrike">
                          <a:solidFill>
                            <a:srgbClr val="000000"/>
                          </a:solidFill>
                          <a:effectLst/>
                          <a:latin typeface="Arial" panose="020B0604020202020204" pitchFamily="34" charset="0"/>
                        </a:rPr>
                        <a:t>[CZ-SK] Sokolnice - Stupava [DIR] [SK] / N-1 Nosovice - Varin</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191,66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70%</a:t>
                      </a:r>
                    </a:p>
                  </a:txBody>
                  <a:tcPr marL="0" marR="0" marT="0" marB="0" anchor="b">
                    <a:lnL>
                      <a:noFill/>
                    </a:lnL>
                    <a:lnR>
                      <a:noFill/>
                    </a:lnR>
                    <a:lnT>
                      <a:noFill/>
                    </a:lnT>
                    <a:lnB>
                      <a:noFill/>
                    </a:lnB>
                  </a:tcPr>
                </a:tc>
                <a:extLst>
                  <a:ext uri="{0D108BD9-81ED-4DB2-BD59-A6C34878D82A}">
                    <a16:rowId xmlns:a16="http://schemas.microsoft.com/office/drawing/2014/main" val="3429732061"/>
                  </a:ext>
                </a:extLst>
              </a:tr>
              <a:tr h="153997">
                <a:tc>
                  <a:txBody>
                    <a:bodyPr/>
                    <a:lstStyle/>
                    <a:p>
                      <a:pPr algn="l" fontAlgn="b"/>
                      <a:r>
                        <a:rPr lang="en-US" sz="700" b="0" i="0" u="none" strike="noStrike">
                          <a:solidFill>
                            <a:srgbClr val="000000"/>
                          </a:solidFill>
                          <a:effectLst/>
                          <a:latin typeface="Arial" panose="020B0604020202020204" pitchFamily="34" charset="0"/>
                        </a:rPr>
                        <a:t>[BE-BE] Achene - Gramme 380.10 [OPP] / N-1 Avelgem - Avelin 380.80</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16,46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92%</a:t>
                      </a:r>
                    </a:p>
                  </a:txBody>
                  <a:tcPr marL="0" marR="0" marT="0" marB="0" anchor="b">
                    <a:lnL>
                      <a:noFill/>
                    </a:lnL>
                    <a:lnR>
                      <a:noFill/>
                    </a:lnR>
                    <a:lnT>
                      <a:noFill/>
                    </a:lnT>
                    <a:lnB>
                      <a:noFill/>
                    </a:lnB>
                  </a:tcPr>
                </a:tc>
                <a:extLst>
                  <a:ext uri="{0D108BD9-81ED-4DB2-BD59-A6C34878D82A}">
                    <a16:rowId xmlns:a16="http://schemas.microsoft.com/office/drawing/2014/main" val="1866882898"/>
                  </a:ext>
                </a:extLst>
              </a:tr>
              <a:tr h="153997">
                <a:tc>
                  <a:txBody>
                    <a:bodyPr/>
                    <a:lstStyle/>
                    <a:p>
                      <a:pPr algn="l" fontAlgn="b"/>
                      <a:r>
                        <a:rPr lang="de-DE" sz="700" b="0" i="0" u="none" strike="noStrike">
                          <a:solidFill>
                            <a:srgbClr val="000000"/>
                          </a:solidFill>
                          <a:effectLst/>
                          <a:latin typeface="Arial" panose="020B0604020202020204" pitchFamily="34" charset="0"/>
                        </a:rPr>
                        <a:t>[D4-AT] Buers - Meiningen gn [DIR] [D4] / N-1 Walgau - Werben 405B</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88,94</a:t>
                      </a:r>
                    </a:p>
                  </a:txBody>
                  <a:tcPr marL="0" marR="0" marT="0" marB="0" anchor="b">
                    <a:lnL>
                      <a:noFill/>
                    </a:lnL>
                    <a:lnR>
                      <a:noFill/>
                    </a:lnR>
                    <a:lnT>
                      <a:noFill/>
                    </a:lnT>
                    <a:lnB>
                      <a:noFill/>
                    </a:lnB>
                  </a:tcPr>
                </a:tc>
                <a:tc>
                  <a:txBody>
                    <a:bodyPr/>
                    <a:lstStyle/>
                    <a:p>
                      <a:pPr algn="r" fontAlgn="b"/>
                      <a:r>
                        <a:rPr lang="sl-SI" sz="700" b="0" i="0" u="none" strike="noStrike" dirty="0">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789870448"/>
                  </a:ext>
                </a:extLst>
              </a:tr>
            </a:tbl>
          </a:graphicData>
        </a:graphic>
      </p:graphicFrame>
    </p:spTree>
    <p:extLst>
      <p:ext uri="{BB962C8B-B14F-4D97-AF65-F5344CB8AC3E}">
        <p14:creationId xmlns:p14="http://schemas.microsoft.com/office/powerpoint/2010/main" val="2079555849"/>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a:t>
            </a:r>
            <a:r>
              <a:rPr lang="en-US" altLang="hu-HU" sz="1400" dirty="0">
                <a:solidFill>
                  <a:srgbClr val="008000"/>
                </a:solidFill>
              </a:rPr>
              <a:t>1018 (part II</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EAEB1DD0-C4E5-4A7E-907C-3935D94BC6D4}"/>
              </a:ext>
            </a:extLst>
          </p:cNvPr>
          <p:cNvGraphicFramePr>
            <a:graphicFrameLocks noGrp="1"/>
          </p:cNvGraphicFramePr>
          <p:nvPr>
            <p:extLst>
              <p:ext uri="{D42A27DB-BD31-4B8C-83A1-F6EECF244321}">
                <p14:modId xmlns:p14="http://schemas.microsoft.com/office/powerpoint/2010/main" val="2978965249"/>
              </p:ext>
            </p:extLst>
          </p:nvPr>
        </p:nvGraphicFramePr>
        <p:xfrm>
          <a:off x="858741" y="1079506"/>
          <a:ext cx="6716010" cy="5651478"/>
        </p:xfrm>
        <a:graphic>
          <a:graphicData uri="http://schemas.openxmlformats.org/drawingml/2006/table">
            <a:tbl>
              <a:tblPr/>
              <a:tblGrid>
                <a:gridCol w="5153961">
                  <a:extLst>
                    <a:ext uri="{9D8B030D-6E8A-4147-A177-3AD203B41FA5}">
                      <a16:colId xmlns:a16="http://schemas.microsoft.com/office/drawing/2014/main" val="893007887"/>
                    </a:ext>
                  </a:extLst>
                </a:gridCol>
                <a:gridCol w="1153389">
                  <a:extLst>
                    <a:ext uri="{9D8B030D-6E8A-4147-A177-3AD203B41FA5}">
                      <a16:colId xmlns:a16="http://schemas.microsoft.com/office/drawing/2014/main" val="2722288531"/>
                    </a:ext>
                  </a:extLst>
                </a:gridCol>
                <a:gridCol w="408660">
                  <a:extLst>
                    <a:ext uri="{9D8B030D-6E8A-4147-A177-3AD203B41FA5}">
                      <a16:colId xmlns:a16="http://schemas.microsoft.com/office/drawing/2014/main" val="3586198307"/>
                    </a:ext>
                  </a:extLst>
                </a:gridCol>
              </a:tblGrid>
              <a:tr h="134559">
                <a:tc>
                  <a:txBody>
                    <a:bodyPr/>
                    <a:lstStyle/>
                    <a:p>
                      <a:pPr algn="l" fontAlgn="b"/>
                      <a:r>
                        <a:rPr lang="sl-SI" sz="6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364,75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423%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467691648"/>
                  </a:ext>
                </a:extLst>
              </a:tr>
              <a:tr h="134559">
                <a:tc>
                  <a:txBody>
                    <a:bodyPr/>
                    <a:lstStyle/>
                    <a:p>
                      <a:pPr algn="l" fontAlgn="b"/>
                      <a:r>
                        <a:rPr lang="sl-SI" sz="600" b="0" i="0" u="none" strike="noStrike">
                          <a:solidFill>
                            <a:srgbClr val="000000"/>
                          </a:solidFill>
                          <a:effectLst/>
                          <a:latin typeface="Arial" panose="020B0604020202020204" pitchFamily="34" charset="0"/>
                        </a:rPr>
                        <a:t>[AT-CZ] Duernrohr 1 - Slavetice 437 [OPP] [AT] / N-1 Slavetice - Durnrohr 2</a:t>
                      </a:r>
                    </a:p>
                  </a:txBody>
                  <a:tcPr marL="7313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68,47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60%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611489043"/>
                  </a:ext>
                </a:extLst>
              </a:tr>
              <a:tr h="134559">
                <a:tc>
                  <a:txBody>
                    <a:bodyPr/>
                    <a:lstStyle/>
                    <a:p>
                      <a:pPr algn="l" fontAlgn="b"/>
                      <a:r>
                        <a:rPr lang="sl-SI" sz="600" b="0" i="0" u="none" strike="noStrike">
                          <a:solidFill>
                            <a:srgbClr val="000000"/>
                          </a:solidFill>
                          <a:effectLst/>
                          <a:latin typeface="Arial" panose="020B0604020202020204" pitchFamily="34" charset="0"/>
                        </a:rPr>
                        <a:t>[AT-D2] St. Peter 2 - Pleinting 258 [OPP] [AT] / N-1 Pleinting - Pirach 257</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364,75</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40%</a:t>
                      </a:r>
                    </a:p>
                  </a:txBody>
                  <a:tcPr marL="0" marR="0" marT="0" marB="0" anchor="b">
                    <a:lnL>
                      <a:noFill/>
                    </a:lnL>
                    <a:lnR>
                      <a:noFill/>
                    </a:lnR>
                    <a:lnT>
                      <a:noFill/>
                    </a:lnT>
                    <a:lnB>
                      <a:noFill/>
                    </a:lnB>
                  </a:tcPr>
                </a:tc>
                <a:extLst>
                  <a:ext uri="{0D108BD9-81ED-4DB2-BD59-A6C34878D82A}">
                    <a16:rowId xmlns:a16="http://schemas.microsoft.com/office/drawing/2014/main" val="2231853469"/>
                  </a:ext>
                </a:extLst>
              </a:tr>
              <a:tr h="134559">
                <a:tc>
                  <a:txBody>
                    <a:bodyPr/>
                    <a:lstStyle/>
                    <a:p>
                      <a:pPr algn="l" fontAlgn="b"/>
                      <a:r>
                        <a:rPr lang="sl-SI" sz="600" b="0" i="0" u="none" strike="noStrike">
                          <a:solidFill>
                            <a:srgbClr val="000000"/>
                          </a:solidFill>
                          <a:effectLst/>
                          <a:latin typeface="Arial" panose="020B0604020202020204" pitchFamily="34" charset="0"/>
                        </a:rPr>
                        <a:t>[RO-RO] TR Rosiori 400/220 1 [DIR] / N-1 Rosiori - Gadalin</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162,73</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3556756641"/>
                  </a:ext>
                </a:extLst>
              </a:tr>
              <a:tr h="134559">
                <a:tc>
                  <a:txBody>
                    <a:bodyPr/>
                    <a:lstStyle/>
                    <a:p>
                      <a:pPr algn="l" fontAlgn="b"/>
                      <a:r>
                        <a:rPr lang="de-DE" sz="600" b="0" i="0" u="none" strike="noStrike">
                          <a:solidFill>
                            <a:srgbClr val="000000"/>
                          </a:solidFill>
                          <a:effectLst/>
                          <a:latin typeface="Arial" panose="020B0604020202020204" pitchFamily="34" charset="0"/>
                        </a:rPr>
                        <a:t>[AT-AT] Hessenberg - Weissenbach 223 [OPP] / N-1 Hessenberg - Weissenbach 224 </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57,91</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34%</a:t>
                      </a:r>
                    </a:p>
                  </a:txBody>
                  <a:tcPr marL="0" marR="0" marT="0" marB="0" anchor="b">
                    <a:lnL>
                      <a:noFill/>
                    </a:lnL>
                    <a:lnR>
                      <a:noFill/>
                    </a:lnR>
                    <a:lnT>
                      <a:noFill/>
                    </a:lnT>
                    <a:lnB>
                      <a:noFill/>
                    </a:lnB>
                  </a:tcPr>
                </a:tc>
                <a:extLst>
                  <a:ext uri="{0D108BD9-81ED-4DB2-BD59-A6C34878D82A}">
                    <a16:rowId xmlns:a16="http://schemas.microsoft.com/office/drawing/2014/main" val="2545144901"/>
                  </a:ext>
                </a:extLst>
              </a:tr>
              <a:tr h="134559">
                <a:tc>
                  <a:txBody>
                    <a:bodyPr/>
                    <a:lstStyle/>
                    <a:p>
                      <a:pPr algn="l" fontAlgn="b"/>
                      <a:r>
                        <a:rPr lang="sl-SI" sz="600" b="0" i="0" u="none" strike="noStrike">
                          <a:solidFill>
                            <a:srgbClr val="000000"/>
                          </a:solidFill>
                          <a:effectLst/>
                          <a:latin typeface="Arial" panose="020B0604020202020204" pitchFamily="34" charset="0"/>
                        </a:rPr>
                        <a:t>[BE-BE] PST Zandvliet 2 [DIR] / N-1 PST Zandvliet 1</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12,18</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67%</a:t>
                      </a:r>
                    </a:p>
                  </a:txBody>
                  <a:tcPr marL="0" marR="0" marT="0" marB="0" anchor="b">
                    <a:lnL>
                      <a:noFill/>
                    </a:lnL>
                    <a:lnR>
                      <a:noFill/>
                    </a:lnR>
                    <a:lnT>
                      <a:noFill/>
                    </a:lnT>
                    <a:lnB>
                      <a:noFill/>
                    </a:lnB>
                  </a:tcPr>
                </a:tc>
                <a:extLst>
                  <a:ext uri="{0D108BD9-81ED-4DB2-BD59-A6C34878D82A}">
                    <a16:rowId xmlns:a16="http://schemas.microsoft.com/office/drawing/2014/main" val="2082587559"/>
                  </a:ext>
                </a:extLst>
              </a:tr>
              <a:tr h="134559">
                <a:tc>
                  <a:txBody>
                    <a:bodyPr/>
                    <a:lstStyle/>
                    <a:p>
                      <a:pPr algn="l" fontAlgn="b"/>
                      <a:r>
                        <a:rPr lang="sl-SI" sz="600" b="0" i="0" u="none" strike="noStrike">
                          <a:solidFill>
                            <a:srgbClr val="000000"/>
                          </a:solidFill>
                          <a:effectLst/>
                          <a:latin typeface="Arial" panose="020B0604020202020204" pitchFamily="34" charset="0"/>
                        </a:rPr>
                        <a:t>[CZ-SK] Sokolnice - Stupava [DIR] [SK] / N-1 Nosovice - Varin</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187,82</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67%</a:t>
                      </a:r>
                    </a:p>
                  </a:txBody>
                  <a:tcPr marL="0" marR="0" marT="0" marB="0" anchor="b">
                    <a:lnL>
                      <a:noFill/>
                    </a:lnL>
                    <a:lnR>
                      <a:noFill/>
                    </a:lnR>
                    <a:lnT>
                      <a:noFill/>
                    </a:lnT>
                    <a:lnB>
                      <a:noFill/>
                    </a:lnB>
                  </a:tcPr>
                </a:tc>
                <a:extLst>
                  <a:ext uri="{0D108BD9-81ED-4DB2-BD59-A6C34878D82A}">
                    <a16:rowId xmlns:a16="http://schemas.microsoft.com/office/drawing/2014/main" val="2847180109"/>
                  </a:ext>
                </a:extLst>
              </a:tr>
              <a:tr h="134559">
                <a:tc>
                  <a:txBody>
                    <a:bodyPr/>
                    <a:lstStyle/>
                    <a:p>
                      <a:pPr algn="l" fontAlgn="b"/>
                      <a:r>
                        <a:rPr lang="en-US" sz="600" b="0" i="0" u="none" strike="noStrike">
                          <a:solidFill>
                            <a:srgbClr val="000000"/>
                          </a:solidFill>
                          <a:effectLst/>
                          <a:latin typeface="Arial" panose="020B0604020202020204" pitchFamily="34" charset="0"/>
                        </a:rPr>
                        <a:t>[BE-BE] Achene - Gramme 380.10 [OPP] / N-1 Avelgem - Avelin 380.80</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19,62</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101%</a:t>
                      </a:r>
                    </a:p>
                  </a:txBody>
                  <a:tcPr marL="0" marR="0" marT="0" marB="0" anchor="b">
                    <a:lnL>
                      <a:noFill/>
                    </a:lnL>
                    <a:lnR>
                      <a:noFill/>
                    </a:lnR>
                    <a:lnT>
                      <a:noFill/>
                    </a:lnT>
                    <a:lnB>
                      <a:noFill/>
                    </a:lnB>
                  </a:tcPr>
                </a:tc>
                <a:extLst>
                  <a:ext uri="{0D108BD9-81ED-4DB2-BD59-A6C34878D82A}">
                    <a16:rowId xmlns:a16="http://schemas.microsoft.com/office/drawing/2014/main" val="2322991222"/>
                  </a:ext>
                </a:extLst>
              </a:tr>
              <a:tr h="134559">
                <a:tc>
                  <a:txBody>
                    <a:bodyPr/>
                    <a:lstStyle/>
                    <a:p>
                      <a:pPr algn="l" fontAlgn="b"/>
                      <a:r>
                        <a:rPr lang="de-DE" sz="600" b="0" i="0" u="none" strike="noStrike">
                          <a:solidFill>
                            <a:srgbClr val="000000"/>
                          </a:solidFill>
                          <a:effectLst/>
                          <a:latin typeface="Arial" panose="020B0604020202020204" pitchFamily="34" charset="0"/>
                        </a:rPr>
                        <a:t>[D4-AT] Buers - Meiningen gn [DIR] [D4] / N-1 Walgau - Werben 405B</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103,46</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941199339"/>
                  </a:ext>
                </a:extLst>
              </a:tr>
              <a:tr h="134559">
                <a:tc>
                  <a:txBody>
                    <a:bodyPr/>
                    <a:lstStyle/>
                    <a:p>
                      <a:pPr algn="l" fontAlgn="b"/>
                      <a:r>
                        <a:rPr lang="sl-SI" sz="6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307,11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418%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720147288"/>
                  </a:ext>
                </a:extLst>
              </a:tr>
              <a:tr h="134559">
                <a:tc>
                  <a:txBody>
                    <a:bodyPr/>
                    <a:lstStyle/>
                    <a:p>
                      <a:pPr algn="l" fontAlgn="b"/>
                      <a:r>
                        <a:rPr lang="sl-SI" sz="600" b="0" i="0" u="none" strike="noStrike">
                          <a:solidFill>
                            <a:srgbClr val="000000"/>
                          </a:solidFill>
                          <a:effectLst/>
                          <a:latin typeface="Arial" panose="020B0604020202020204" pitchFamily="34" charset="0"/>
                        </a:rPr>
                        <a:t>[AT-CZ] Duernrohr 1 - Slavetice 437 [OPP] [AT] / N-1 Slavetice - Durnrohr 2</a:t>
                      </a:r>
                    </a:p>
                  </a:txBody>
                  <a:tcPr marL="7313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84,13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54%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957625442"/>
                  </a:ext>
                </a:extLst>
              </a:tr>
              <a:tr h="134559">
                <a:tc>
                  <a:txBody>
                    <a:bodyPr/>
                    <a:lstStyle/>
                    <a:p>
                      <a:pPr algn="l" fontAlgn="b"/>
                      <a:r>
                        <a:rPr lang="sl-SI" sz="600" b="0" i="0" u="none" strike="noStrike">
                          <a:solidFill>
                            <a:srgbClr val="000000"/>
                          </a:solidFill>
                          <a:effectLst/>
                          <a:latin typeface="Arial" panose="020B0604020202020204" pitchFamily="34" charset="0"/>
                        </a:rPr>
                        <a:t>[AT-D2] St. Peter 2 - Pleinting 258 [OPP] [AT] / N-1 Pleinting - Pirach 257</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307,11</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3684862146"/>
                  </a:ext>
                </a:extLst>
              </a:tr>
              <a:tr h="134559">
                <a:tc>
                  <a:txBody>
                    <a:bodyPr/>
                    <a:lstStyle/>
                    <a:p>
                      <a:pPr algn="l" fontAlgn="b"/>
                      <a:r>
                        <a:rPr lang="pt-BR" sz="600" b="0" i="0" u="none" strike="noStrike">
                          <a:solidFill>
                            <a:srgbClr val="000000"/>
                          </a:solidFill>
                          <a:effectLst/>
                          <a:latin typeface="Arial" panose="020B0604020202020204" pitchFamily="34" charset="0"/>
                        </a:rPr>
                        <a:t>[HR-SI] 220kV Pehlin - Divaca [OPP] [HR] / N-1 Melina - Divaca</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8,62</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90%</a:t>
                      </a:r>
                    </a:p>
                  </a:txBody>
                  <a:tcPr marL="0" marR="0" marT="0" marB="0" anchor="b">
                    <a:lnL>
                      <a:noFill/>
                    </a:lnL>
                    <a:lnR>
                      <a:noFill/>
                    </a:lnR>
                    <a:lnT>
                      <a:noFill/>
                    </a:lnT>
                    <a:lnB>
                      <a:noFill/>
                    </a:lnB>
                  </a:tcPr>
                </a:tc>
                <a:extLst>
                  <a:ext uri="{0D108BD9-81ED-4DB2-BD59-A6C34878D82A}">
                    <a16:rowId xmlns:a16="http://schemas.microsoft.com/office/drawing/2014/main" val="3009069745"/>
                  </a:ext>
                </a:extLst>
              </a:tr>
              <a:tr h="134559">
                <a:tc>
                  <a:txBody>
                    <a:bodyPr/>
                    <a:lstStyle/>
                    <a:p>
                      <a:pPr algn="l" fontAlgn="b"/>
                      <a:r>
                        <a:rPr lang="sl-SI" sz="600" b="0" i="0" u="none" strike="noStrike">
                          <a:solidFill>
                            <a:srgbClr val="000000"/>
                          </a:solidFill>
                          <a:effectLst/>
                          <a:latin typeface="Arial" panose="020B0604020202020204" pitchFamily="34" charset="0"/>
                        </a:rPr>
                        <a:t>[RO-RO] TR Rosiori 400/220 1 [DIR] / N-1 Rosiori - Gadalin</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135,63</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3521377051"/>
                  </a:ext>
                </a:extLst>
              </a:tr>
              <a:tr h="134559">
                <a:tc>
                  <a:txBody>
                    <a:bodyPr/>
                    <a:lstStyle/>
                    <a:p>
                      <a:pPr algn="l" fontAlgn="b"/>
                      <a:r>
                        <a:rPr lang="sl-SI" sz="600" b="0" i="0" u="none" strike="noStrike">
                          <a:solidFill>
                            <a:srgbClr val="000000"/>
                          </a:solidFill>
                          <a:effectLst/>
                          <a:latin typeface="Arial" panose="020B0604020202020204" pitchFamily="34" charset="0"/>
                        </a:rPr>
                        <a:t>[SI-AT] 220 kV Podlog - Obersielach [OPP] [SI] / N-1 Maribor-Kainachtal 1</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160,38</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33%</a:t>
                      </a:r>
                    </a:p>
                  </a:txBody>
                  <a:tcPr marL="0" marR="0" marT="0" marB="0" anchor="b">
                    <a:lnL>
                      <a:noFill/>
                    </a:lnL>
                    <a:lnR>
                      <a:noFill/>
                    </a:lnR>
                    <a:lnT>
                      <a:noFill/>
                    </a:lnT>
                    <a:lnB>
                      <a:noFill/>
                    </a:lnB>
                  </a:tcPr>
                </a:tc>
                <a:extLst>
                  <a:ext uri="{0D108BD9-81ED-4DB2-BD59-A6C34878D82A}">
                    <a16:rowId xmlns:a16="http://schemas.microsoft.com/office/drawing/2014/main" val="1191988104"/>
                  </a:ext>
                </a:extLst>
              </a:tr>
              <a:tr h="134559">
                <a:tc>
                  <a:txBody>
                    <a:bodyPr/>
                    <a:lstStyle/>
                    <a:p>
                      <a:pPr algn="l" fontAlgn="b"/>
                      <a:r>
                        <a:rPr lang="sl-SI" sz="600" b="0" i="0" u="none" strike="noStrike">
                          <a:solidFill>
                            <a:srgbClr val="000000"/>
                          </a:solidFill>
                          <a:effectLst/>
                          <a:latin typeface="Arial" panose="020B0604020202020204" pitchFamily="34" charset="0"/>
                        </a:rPr>
                        <a:t>[BE-BE] PST Zandvliet 2 [DIR] / N-1 PST Zandvliet 1</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5,88</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76%</a:t>
                      </a:r>
                    </a:p>
                  </a:txBody>
                  <a:tcPr marL="0" marR="0" marT="0" marB="0" anchor="b">
                    <a:lnL>
                      <a:noFill/>
                    </a:lnL>
                    <a:lnR>
                      <a:noFill/>
                    </a:lnR>
                    <a:lnT>
                      <a:noFill/>
                    </a:lnT>
                    <a:lnB>
                      <a:noFill/>
                    </a:lnB>
                  </a:tcPr>
                </a:tc>
                <a:extLst>
                  <a:ext uri="{0D108BD9-81ED-4DB2-BD59-A6C34878D82A}">
                    <a16:rowId xmlns:a16="http://schemas.microsoft.com/office/drawing/2014/main" val="2429447463"/>
                  </a:ext>
                </a:extLst>
              </a:tr>
              <a:tr h="134559">
                <a:tc>
                  <a:txBody>
                    <a:bodyPr/>
                    <a:lstStyle/>
                    <a:p>
                      <a:pPr algn="l" fontAlgn="b"/>
                      <a:r>
                        <a:rPr lang="sl-SI" sz="600" b="0" i="0" u="none" strike="noStrike">
                          <a:solidFill>
                            <a:srgbClr val="000000"/>
                          </a:solidFill>
                          <a:effectLst/>
                          <a:latin typeface="Arial" panose="020B0604020202020204" pitchFamily="34" charset="0"/>
                        </a:rPr>
                        <a:t>[CZ-PL] Wielopole - Nosovice [DIR] [PL] / N-1 Albrechtice - Dobrzen</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86,89</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1298210757"/>
                  </a:ext>
                </a:extLst>
              </a:tr>
              <a:tr h="134559">
                <a:tc>
                  <a:txBody>
                    <a:bodyPr/>
                    <a:lstStyle/>
                    <a:p>
                      <a:pPr algn="l" fontAlgn="b"/>
                      <a:r>
                        <a:rPr lang="sl-SI" sz="600" b="0" i="0" u="none" strike="noStrike">
                          <a:solidFill>
                            <a:srgbClr val="000000"/>
                          </a:solidFill>
                          <a:effectLst/>
                          <a:latin typeface="Arial" panose="020B0604020202020204" pitchFamily="34" charset="0"/>
                        </a:rPr>
                        <a:t>[CZ-SK] Sokolnice - Stupava [DIR] [SK] / N-1 Nosovice - Varin</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214,39</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59%</a:t>
                      </a:r>
                    </a:p>
                  </a:txBody>
                  <a:tcPr marL="0" marR="0" marT="0" marB="0" anchor="b">
                    <a:lnL>
                      <a:noFill/>
                    </a:lnL>
                    <a:lnR>
                      <a:noFill/>
                    </a:lnR>
                    <a:lnT>
                      <a:noFill/>
                    </a:lnT>
                    <a:lnB>
                      <a:noFill/>
                    </a:lnB>
                  </a:tcPr>
                </a:tc>
                <a:extLst>
                  <a:ext uri="{0D108BD9-81ED-4DB2-BD59-A6C34878D82A}">
                    <a16:rowId xmlns:a16="http://schemas.microsoft.com/office/drawing/2014/main" val="2353722344"/>
                  </a:ext>
                </a:extLst>
              </a:tr>
              <a:tr h="134559">
                <a:tc>
                  <a:txBody>
                    <a:bodyPr/>
                    <a:lstStyle/>
                    <a:p>
                      <a:pPr algn="l" fontAlgn="b"/>
                      <a:r>
                        <a:rPr lang="sl-SI" sz="6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267,11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345%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92154692"/>
                  </a:ext>
                </a:extLst>
              </a:tr>
              <a:tr h="134559">
                <a:tc>
                  <a:txBody>
                    <a:bodyPr/>
                    <a:lstStyle/>
                    <a:p>
                      <a:pPr algn="l" fontAlgn="b"/>
                      <a:r>
                        <a:rPr lang="sl-SI" sz="600" b="0" i="0" u="none" strike="noStrike">
                          <a:solidFill>
                            <a:srgbClr val="000000"/>
                          </a:solidFill>
                          <a:effectLst/>
                          <a:latin typeface="Arial" panose="020B0604020202020204" pitchFamily="34" charset="0"/>
                        </a:rPr>
                        <a:t>[AT-D2] St. Peter 2 - Pleinting 258 [OPP] [AT] / N-1 Pleinting - Pirach 257</a:t>
                      </a:r>
                    </a:p>
                  </a:txBody>
                  <a:tcPr marL="7313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261,46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32%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338301342"/>
                  </a:ext>
                </a:extLst>
              </a:tr>
              <a:tr h="134559">
                <a:tc>
                  <a:txBody>
                    <a:bodyPr/>
                    <a:lstStyle/>
                    <a:p>
                      <a:pPr algn="l" fontAlgn="b"/>
                      <a:r>
                        <a:rPr lang="de-DE" sz="600" b="0" i="0" u="none" strike="noStrike">
                          <a:solidFill>
                            <a:srgbClr val="000000"/>
                          </a:solidFill>
                          <a:effectLst/>
                          <a:latin typeface="Arial" panose="020B0604020202020204" pitchFamily="34" charset="0"/>
                        </a:rPr>
                        <a:t>[D2-NL] Diele - Meeden SCHWARZ [OPP] [D2] / N-1 Diele - Meeden WEISS/W</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5,98</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48%</a:t>
                      </a:r>
                    </a:p>
                  </a:txBody>
                  <a:tcPr marL="0" marR="0" marT="0" marB="0" anchor="b">
                    <a:lnL>
                      <a:noFill/>
                    </a:lnL>
                    <a:lnR>
                      <a:noFill/>
                    </a:lnR>
                    <a:lnT>
                      <a:noFill/>
                    </a:lnT>
                    <a:lnB>
                      <a:noFill/>
                    </a:lnB>
                  </a:tcPr>
                </a:tc>
                <a:extLst>
                  <a:ext uri="{0D108BD9-81ED-4DB2-BD59-A6C34878D82A}">
                    <a16:rowId xmlns:a16="http://schemas.microsoft.com/office/drawing/2014/main" val="1508605536"/>
                  </a:ext>
                </a:extLst>
              </a:tr>
              <a:tr h="134559">
                <a:tc>
                  <a:txBody>
                    <a:bodyPr/>
                    <a:lstStyle/>
                    <a:p>
                      <a:pPr algn="l" fontAlgn="b"/>
                      <a:r>
                        <a:rPr lang="sl-SI" sz="600" b="0" i="0" u="none" strike="noStrike">
                          <a:solidFill>
                            <a:srgbClr val="000000"/>
                          </a:solidFill>
                          <a:effectLst/>
                          <a:latin typeface="Arial" panose="020B0604020202020204" pitchFamily="34" charset="0"/>
                        </a:rPr>
                        <a:t>[FR-D7] Vigy - Ensdorf  VIGY2 S [DIR] [D7] / N-1 Ensdorf - Vigy VIGY1 N</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4,88</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802042173"/>
                  </a:ext>
                </a:extLst>
              </a:tr>
              <a:tr h="134559">
                <a:tc>
                  <a:txBody>
                    <a:bodyPr/>
                    <a:lstStyle/>
                    <a:p>
                      <a:pPr algn="l" fontAlgn="b"/>
                      <a:r>
                        <a:rPr lang="sl-SI" sz="600" b="0" i="0" u="none" strike="noStrike">
                          <a:solidFill>
                            <a:srgbClr val="000000"/>
                          </a:solidFill>
                          <a:effectLst/>
                          <a:latin typeface="Arial" panose="020B0604020202020204" pitchFamily="34" charset="0"/>
                        </a:rPr>
                        <a:t>[RO-RO] TR Rosiori 400/220 1 [DIR] / N-1 Rosiori - Gadalin</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27,35</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973136374"/>
                  </a:ext>
                </a:extLst>
              </a:tr>
              <a:tr h="134559">
                <a:tc>
                  <a:txBody>
                    <a:bodyPr/>
                    <a:lstStyle/>
                    <a:p>
                      <a:pPr algn="l" fontAlgn="b"/>
                      <a:r>
                        <a:rPr lang="sl-SI" sz="600" b="0" i="0" u="none" strike="noStrike">
                          <a:solidFill>
                            <a:srgbClr val="000000"/>
                          </a:solidFill>
                          <a:effectLst/>
                          <a:latin typeface="Arial" panose="020B0604020202020204" pitchFamily="34" charset="0"/>
                        </a:rPr>
                        <a:t>[SI-AT] 220 kV Podlog - Obersielach [OPP] [SI] / N-1 Maribor-Kainachtal 1</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195,88</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tcPr>
                </a:tc>
                <a:extLst>
                  <a:ext uri="{0D108BD9-81ED-4DB2-BD59-A6C34878D82A}">
                    <a16:rowId xmlns:a16="http://schemas.microsoft.com/office/drawing/2014/main" val="1603391354"/>
                  </a:ext>
                </a:extLst>
              </a:tr>
              <a:tr h="134559">
                <a:tc>
                  <a:txBody>
                    <a:bodyPr/>
                    <a:lstStyle/>
                    <a:p>
                      <a:pPr algn="l" fontAlgn="b"/>
                      <a:r>
                        <a:rPr lang="sl-SI" sz="600" b="0" i="0" u="none" strike="noStrike">
                          <a:solidFill>
                            <a:srgbClr val="000000"/>
                          </a:solidFill>
                          <a:effectLst/>
                          <a:latin typeface="Arial" panose="020B0604020202020204" pitchFamily="34" charset="0"/>
                        </a:rPr>
                        <a:t>[CZ-PL] Wielopole - Nosovice [DIR] [PL] / N-1 Albrechtice - Dobrzen</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8,42</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55%</a:t>
                      </a:r>
                    </a:p>
                  </a:txBody>
                  <a:tcPr marL="0" marR="0" marT="0" marB="0" anchor="b">
                    <a:lnL>
                      <a:noFill/>
                    </a:lnL>
                    <a:lnR>
                      <a:noFill/>
                    </a:lnR>
                    <a:lnT>
                      <a:noFill/>
                    </a:lnT>
                    <a:lnB>
                      <a:noFill/>
                    </a:lnB>
                  </a:tcPr>
                </a:tc>
                <a:extLst>
                  <a:ext uri="{0D108BD9-81ED-4DB2-BD59-A6C34878D82A}">
                    <a16:rowId xmlns:a16="http://schemas.microsoft.com/office/drawing/2014/main" val="2595794485"/>
                  </a:ext>
                </a:extLst>
              </a:tr>
              <a:tr h="134559">
                <a:tc>
                  <a:txBody>
                    <a:bodyPr/>
                    <a:lstStyle/>
                    <a:p>
                      <a:pPr algn="l" fontAlgn="b"/>
                      <a:r>
                        <a:rPr lang="sl-SI" sz="600" b="0" i="0" u="none" strike="noStrike">
                          <a:solidFill>
                            <a:srgbClr val="000000"/>
                          </a:solidFill>
                          <a:effectLst/>
                          <a:latin typeface="Arial" panose="020B0604020202020204" pitchFamily="34" charset="0"/>
                        </a:rPr>
                        <a:t>[SK-HU] Levice - God [DIR] [SK] / N-1 R.Sobota - Sajoivanka</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21,58</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59%</a:t>
                      </a:r>
                    </a:p>
                  </a:txBody>
                  <a:tcPr marL="0" marR="0" marT="0" marB="0" anchor="b">
                    <a:lnL>
                      <a:noFill/>
                    </a:lnL>
                    <a:lnR>
                      <a:noFill/>
                    </a:lnR>
                    <a:lnT>
                      <a:noFill/>
                    </a:lnT>
                    <a:lnB>
                      <a:noFill/>
                    </a:lnB>
                  </a:tcPr>
                </a:tc>
                <a:extLst>
                  <a:ext uri="{0D108BD9-81ED-4DB2-BD59-A6C34878D82A}">
                    <a16:rowId xmlns:a16="http://schemas.microsoft.com/office/drawing/2014/main" val="3893067583"/>
                  </a:ext>
                </a:extLst>
              </a:tr>
              <a:tr h="134559">
                <a:tc>
                  <a:txBody>
                    <a:bodyPr/>
                    <a:lstStyle/>
                    <a:p>
                      <a:pPr algn="l" fontAlgn="b"/>
                      <a:r>
                        <a:rPr lang="sl-SI" sz="600" b="0" i="0" u="none" strike="noStrike">
                          <a:solidFill>
                            <a:srgbClr val="000000"/>
                          </a:solidFill>
                          <a:effectLst/>
                          <a:latin typeface="Arial" panose="020B0604020202020204" pitchFamily="34" charset="0"/>
                        </a:rPr>
                        <a:t>[CZ-SK] Sokolnice - Stupava [DIR] [SK] / N-1 Nosovice - Varin</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267,11</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63%</a:t>
                      </a:r>
                    </a:p>
                  </a:txBody>
                  <a:tcPr marL="0" marR="0" marT="0" marB="0" anchor="b">
                    <a:lnL>
                      <a:noFill/>
                    </a:lnL>
                    <a:lnR>
                      <a:noFill/>
                    </a:lnR>
                    <a:lnT>
                      <a:noFill/>
                    </a:lnT>
                    <a:lnB>
                      <a:noFill/>
                    </a:lnB>
                  </a:tcPr>
                </a:tc>
                <a:extLst>
                  <a:ext uri="{0D108BD9-81ED-4DB2-BD59-A6C34878D82A}">
                    <a16:rowId xmlns:a16="http://schemas.microsoft.com/office/drawing/2014/main" val="646039843"/>
                  </a:ext>
                </a:extLst>
              </a:tr>
              <a:tr h="134559">
                <a:tc>
                  <a:txBody>
                    <a:bodyPr/>
                    <a:lstStyle/>
                    <a:p>
                      <a:pPr algn="l" fontAlgn="b"/>
                      <a:r>
                        <a:rPr lang="sl-SI" sz="6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188,2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342%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819982488"/>
                  </a:ext>
                </a:extLst>
              </a:tr>
              <a:tr h="134559">
                <a:tc>
                  <a:txBody>
                    <a:bodyPr/>
                    <a:lstStyle/>
                    <a:p>
                      <a:pPr algn="l" fontAlgn="b"/>
                      <a:r>
                        <a:rPr lang="sl-SI" sz="600" b="0" i="0" u="none" strike="noStrike">
                          <a:solidFill>
                            <a:srgbClr val="000000"/>
                          </a:solidFill>
                          <a:effectLst/>
                          <a:latin typeface="Arial" panose="020B0604020202020204" pitchFamily="34" charset="0"/>
                        </a:rPr>
                        <a:t>[AT-D2] St. Peter 2 - Pleinting 258 [OPP] [AT] / N-1 Pleinting - Pirach 257</a:t>
                      </a:r>
                    </a:p>
                  </a:txBody>
                  <a:tcPr marL="7313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188,2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37%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596601920"/>
                  </a:ext>
                </a:extLst>
              </a:tr>
              <a:tr h="134559">
                <a:tc>
                  <a:txBody>
                    <a:bodyPr/>
                    <a:lstStyle/>
                    <a:p>
                      <a:pPr algn="l" fontAlgn="b"/>
                      <a:r>
                        <a:rPr lang="de-DE" sz="600" b="0" i="0" u="none" strike="noStrike">
                          <a:solidFill>
                            <a:srgbClr val="000000"/>
                          </a:solidFill>
                          <a:effectLst/>
                          <a:latin typeface="Arial" panose="020B0604020202020204" pitchFamily="34" charset="0"/>
                        </a:rPr>
                        <a:t>[D2-NL] Diele - Meeden SCHWARZ [OPP] [D2] / N-1 Diele - Meeden WEISS/W</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4,53</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54%</a:t>
                      </a:r>
                    </a:p>
                  </a:txBody>
                  <a:tcPr marL="0" marR="0" marT="0" marB="0" anchor="b">
                    <a:lnL>
                      <a:noFill/>
                    </a:lnL>
                    <a:lnR>
                      <a:noFill/>
                    </a:lnR>
                    <a:lnT>
                      <a:noFill/>
                    </a:lnT>
                    <a:lnB>
                      <a:noFill/>
                    </a:lnB>
                  </a:tcPr>
                </a:tc>
                <a:extLst>
                  <a:ext uri="{0D108BD9-81ED-4DB2-BD59-A6C34878D82A}">
                    <a16:rowId xmlns:a16="http://schemas.microsoft.com/office/drawing/2014/main" val="2133306374"/>
                  </a:ext>
                </a:extLst>
              </a:tr>
              <a:tr h="134559">
                <a:tc>
                  <a:txBody>
                    <a:bodyPr/>
                    <a:lstStyle/>
                    <a:p>
                      <a:pPr algn="l" fontAlgn="b"/>
                      <a:r>
                        <a:rPr lang="sl-SI" sz="600" b="0" i="0" u="none" strike="noStrike">
                          <a:solidFill>
                            <a:srgbClr val="000000"/>
                          </a:solidFill>
                          <a:effectLst/>
                          <a:latin typeface="Arial" panose="020B0604020202020204" pitchFamily="34" charset="0"/>
                        </a:rPr>
                        <a:t>[RO-RO] TR Rosiori 400/220 1 [DIR] / N-1 Rosiori - Gadalin</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33,54</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36%</a:t>
                      </a:r>
                    </a:p>
                  </a:txBody>
                  <a:tcPr marL="0" marR="0" marT="0" marB="0" anchor="b">
                    <a:lnL>
                      <a:noFill/>
                    </a:lnL>
                    <a:lnR>
                      <a:noFill/>
                    </a:lnR>
                    <a:lnT>
                      <a:noFill/>
                    </a:lnT>
                    <a:lnB>
                      <a:noFill/>
                    </a:lnB>
                  </a:tcPr>
                </a:tc>
                <a:extLst>
                  <a:ext uri="{0D108BD9-81ED-4DB2-BD59-A6C34878D82A}">
                    <a16:rowId xmlns:a16="http://schemas.microsoft.com/office/drawing/2014/main" val="4187501843"/>
                  </a:ext>
                </a:extLst>
              </a:tr>
              <a:tr h="134559">
                <a:tc>
                  <a:txBody>
                    <a:bodyPr/>
                    <a:lstStyle/>
                    <a:p>
                      <a:pPr algn="l" fontAlgn="b"/>
                      <a:r>
                        <a:rPr lang="de-DE" sz="600" b="0" i="0" u="none" strike="noStrike">
                          <a:solidFill>
                            <a:srgbClr val="000000"/>
                          </a:solidFill>
                          <a:effectLst/>
                          <a:latin typeface="Arial" panose="020B0604020202020204" pitchFamily="34" charset="0"/>
                        </a:rPr>
                        <a:t>[AT-AT] Hessenberg - Weissenbach 223 [OPP] / N-1 Hessenberg - Weissenbach 224 </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144,21</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4179803784"/>
                  </a:ext>
                </a:extLst>
              </a:tr>
              <a:tr h="134559">
                <a:tc>
                  <a:txBody>
                    <a:bodyPr/>
                    <a:lstStyle/>
                    <a:p>
                      <a:pPr algn="l" fontAlgn="b"/>
                      <a:r>
                        <a:rPr lang="sl-SI" sz="600" b="0" i="0" u="none" strike="noStrike">
                          <a:solidFill>
                            <a:srgbClr val="000000"/>
                          </a:solidFill>
                          <a:effectLst/>
                          <a:latin typeface="Arial" panose="020B0604020202020204" pitchFamily="34" charset="0"/>
                        </a:rPr>
                        <a:t>[BE-FR] Avelgem - Avelin 80 [OPP] [FR] / N-1 Achene - Lonny 380.19</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2,54</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45%</a:t>
                      </a:r>
                    </a:p>
                  </a:txBody>
                  <a:tcPr marL="0" marR="0" marT="0" marB="0" anchor="b">
                    <a:lnL>
                      <a:noFill/>
                    </a:lnL>
                    <a:lnR>
                      <a:noFill/>
                    </a:lnR>
                    <a:lnT>
                      <a:noFill/>
                    </a:lnT>
                    <a:lnB>
                      <a:noFill/>
                    </a:lnB>
                  </a:tcPr>
                </a:tc>
                <a:extLst>
                  <a:ext uri="{0D108BD9-81ED-4DB2-BD59-A6C34878D82A}">
                    <a16:rowId xmlns:a16="http://schemas.microsoft.com/office/drawing/2014/main" val="1370038634"/>
                  </a:ext>
                </a:extLst>
              </a:tr>
              <a:tr h="134559">
                <a:tc>
                  <a:txBody>
                    <a:bodyPr/>
                    <a:lstStyle/>
                    <a:p>
                      <a:pPr algn="l" fontAlgn="b"/>
                      <a:r>
                        <a:rPr lang="sl-SI" sz="600" b="0" i="0" u="none" strike="noStrike">
                          <a:solidFill>
                            <a:srgbClr val="000000"/>
                          </a:solidFill>
                          <a:effectLst/>
                          <a:latin typeface="Arial" panose="020B0604020202020204" pitchFamily="34" charset="0"/>
                        </a:rPr>
                        <a:t>[SK-HU] Levice - God [DIR] [SK] / N-1 R.Sobota - Sajoivanka</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103,81</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57%</a:t>
                      </a:r>
                    </a:p>
                  </a:txBody>
                  <a:tcPr marL="0" marR="0" marT="0" marB="0" anchor="b">
                    <a:lnL>
                      <a:noFill/>
                    </a:lnL>
                    <a:lnR>
                      <a:noFill/>
                    </a:lnR>
                    <a:lnT>
                      <a:noFill/>
                    </a:lnT>
                    <a:lnB>
                      <a:noFill/>
                    </a:lnB>
                  </a:tcPr>
                </a:tc>
                <a:extLst>
                  <a:ext uri="{0D108BD9-81ED-4DB2-BD59-A6C34878D82A}">
                    <a16:rowId xmlns:a16="http://schemas.microsoft.com/office/drawing/2014/main" val="2462567078"/>
                  </a:ext>
                </a:extLst>
              </a:tr>
              <a:tr h="134559">
                <a:tc>
                  <a:txBody>
                    <a:bodyPr/>
                    <a:lstStyle/>
                    <a:p>
                      <a:pPr algn="l" fontAlgn="b"/>
                      <a:r>
                        <a:rPr lang="sl-SI" sz="600" b="0" i="0" u="none" strike="noStrike">
                          <a:solidFill>
                            <a:srgbClr val="000000"/>
                          </a:solidFill>
                          <a:effectLst/>
                          <a:latin typeface="Arial" panose="020B0604020202020204" pitchFamily="34" charset="0"/>
                        </a:rPr>
                        <a:t>[CZ-SK] Sokolnice - Stupava [DIR] [SK] / N-1 Nosovice - Varin</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186,19</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62%</a:t>
                      </a:r>
                    </a:p>
                  </a:txBody>
                  <a:tcPr marL="0" marR="0" marT="0" marB="0" anchor="b">
                    <a:lnL>
                      <a:noFill/>
                    </a:lnL>
                    <a:lnR>
                      <a:noFill/>
                    </a:lnR>
                    <a:lnT>
                      <a:noFill/>
                    </a:lnT>
                    <a:lnB>
                      <a:noFill/>
                    </a:lnB>
                  </a:tcPr>
                </a:tc>
                <a:extLst>
                  <a:ext uri="{0D108BD9-81ED-4DB2-BD59-A6C34878D82A}">
                    <a16:rowId xmlns:a16="http://schemas.microsoft.com/office/drawing/2014/main" val="1786883746"/>
                  </a:ext>
                </a:extLst>
              </a:tr>
              <a:tr h="134559">
                <a:tc>
                  <a:txBody>
                    <a:bodyPr/>
                    <a:lstStyle/>
                    <a:p>
                      <a:pPr algn="l" fontAlgn="b"/>
                      <a:r>
                        <a:rPr lang="sl-SI" sz="600" b="0" i="0" u="none" strike="noStrike">
                          <a:solidFill>
                            <a:srgbClr val="000000"/>
                          </a:solidFill>
                          <a:effectLst/>
                          <a:latin typeface="Arial" panose="020B0604020202020204" pitchFamily="34" charset="0"/>
                        </a:rPr>
                        <a:t>[FR-D7] Vigy - Ensdorf  VIGY2 S [DIR] [D7] / N-1 Vigy - Bezaumont 2</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19,87</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693696143"/>
                  </a:ext>
                </a:extLst>
              </a:tr>
              <a:tr h="134559">
                <a:tc>
                  <a:txBody>
                    <a:bodyPr/>
                    <a:lstStyle/>
                    <a:p>
                      <a:pPr algn="l" fontAlgn="b"/>
                      <a:r>
                        <a:rPr lang="sl-SI" sz="6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392,55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218%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564163067"/>
                  </a:ext>
                </a:extLst>
              </a:tr>
              <a:tr h="134559">
                <a:tc>
                  <a:txBody>
                    <a:bodyPr/>
                    <a:lstStyle/>
                    <a:p>
                      <a:pPr algn="l" fontAlgn="b"/>
                      <a:r>
                        <a:rPr lang="sl-SI" sz="600" b="0" i="0" u="none" strike="noStrike">
                          <a:solidFill>
                            <a:srgbClr val="000000"/>
                          </a:solidFill>
                          <a:effectLst/>
                          <a:latin typeface="Arial" panose="020B0604020202020204" pitchFamily="34" charset="0"/>
                        </a:rPr>
                        <a:t>[AT-D2] St. Peter 2 - Pleinting 258 [OPP] [AT] / N-1 Pleinting - Pirach 257</a:t>
                      </a:r>
                    </a:p>
                  </a:txBody>
                  <a:tcPr marL="7313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214,5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41%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3426332"/>
                  </a:ext>
                </a:extLst>
              </a:tr>
              <a:tr h="134559">
                <a:tc>
                  <a:txBody>
                    <a:bodyPr/>
                    <a:lstStyle/>
                    <a:p>
                      <a:pPr algn="l" fontAlgn="b"/>
                      <a:r>
                        <a:rPr lang="sl-SI" sz="600" b="0" i="0" u="none" strike="noStrike">
                          <a:solidFill>
                            <a:srgbClr val="000000"/>
                          </a:solidFill>
                          <a:effectLst/>
                          <a:latin typeface="Arial" panose="020B0604020202020204" pitchFamily="34" charset="0"/>
                        </a:rPr>
                        <a:t>[SI-AT] 220 kV Podlog - Obersielach [OPP] [SI] / N-1 Maribor-Kainachtal 1</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57,34</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39%</a:t>
                      </a:r>
                    </a:p>
                  </a:txBody>
                  <a:tcPr marL="0" marR="0" marT="0" marB="0" anchor="b">
                    <a:lnL>
                      <a:noFill/>
                    </a:lnL>
                    <a:lnR>
                      <a:noFill/>
                    </a:lnR>
                    <a:lnT>
                      <a:noFill/>
                    </a:lnT>
                    <a:lnB>
                      <a:noFill/>
                    </a:lnB>
                  </a:tcPr>
                </a:tc>
                <a:extLst>
                  <a:ext uri="{0D108BD9-81ED-4DB2-BD59-A6C34878D82A}">
                    <a16:rowId xmlns:a16="http://schemas.microsoft.com/office/drawing/2014/main" val="1281666865"/>
                  </a:ext>
                </a:extLst>
              </a:tr>
              <a:tr h="134559">
                <a:tc>
                  <a:txBody>
                    <a:bodyPr/>
                    <a:lstStyle/>
                    <a:p>
                      <a:pPr algn="l" fontAlgn="b"/>
                      <a:r>
                        <a:rPr lang="sl-SI" sz="600" b="0" i="0" u="none" strike="noStrike">
                          <a:solidFill>
                            <a:srgbClr val="000000"/>
                          </a:solidFill>
                          <a:effectLst/>
                          <a:latin typeface="Arial" panose="020B0604020202020204" pitchFamily="34" charset="0"/>
                        </a:rPr>
                        <a:t>[AT-HU] Wien Suedost - Gyoer 245 [DIR] [AT] / N-1 Neusiedl - Wien Suedost 246A</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392,55</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54%</a:t>
                      </a:r>
                    </a:p>
                  </a:txBody>
                  <a:tcPr marL="0" marR="0" marT="0" marB="0" anchor="b">
                    <a:lnL>
                      <a:noFill/>
                    </a:lnL>
                    <a:lnR>
                      <a:noFill/>
                    </a:lnR>
                    <a:lnT>
                      <a:noFill/>
                    </a:lnT>
                    <a:lnB>
                      <a:noFill/>
                    </a:lnB>
                  </a:tcPr>
                </a:tc>
                <a:extLst>
                  <a:ext uri="{0D108BD9-81ED-4DB2-BD59-A6C34878D82A}">
                    <a16:rowId xmlns:a16="http://schemas.microsoft.com/office/drawing/2014/main" val="383391628"/>
                  </a:ext>
                </a:extLst>
              </a:tr>
              <a:tr h="134559">
                <a:tc>
                  <a:txBody>
                    <a:bodyPr/>
                    <a:lstStyle/>
                    <a:p>
                      <a:pPr algn="l" fontAlgn="b"/>
                      <a:r>
                        <a:rPr lang="sl-SI" sz="600" b="0" i="0" u="none" strike="noStrike">
                          <a:solidFill>
                            <a:srgbClr val="000000"/>
                          </a:solidFill>
                          <a:effectLst/>
                          <a:latin typeface="Arial" panose="020B0604020202020204" pitchFamily="34" charset="0"/>
                        </a:rPr>
                        <a:t>[CZ-SK] Sokolnice - Stupava [DIR] [SK] / N-1 Nosovice - Varin</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207,44</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65%</a:t>
                      </a:r>
                    </a:p>
                  </a:txBody>
                  <a:tcPr marL="0" marR="0" marT="0" marB="0" anchor="b">
                    <a:lnL>
                      <a:noFill/>
                    </a:lnL>
                    <a:lnR>
                      <a:noFill/>
                    </a:lnR>
                    <a:lnT>
                      <a:noFill/>
                    </a:lnT>
                    <a:lnB>
                      <a:noFill/>
                    </a:lnB>
                  </a:tcPr>
                </a:tc>
                <a:extLst>
                  <a:ext uri="{0D108BD9-81ED-4DB2-BD59-A6C34878D82A}">
                    <a16:rowId xmlns:a16="http://schemas.microsoft.com/office/drawing/2014/main" val="2686926186"/>
                  </a:ext>
                </a:extLst>
              </a:tr>
              <a:tr h="134559">
                <a:tc>
                  <a:txBody>
                    <a:bodyPr/>
                    <a:lstStyle/>
                    <a:p>
                      <a:pPr algn="l" fontAlgn="b"/>
                      <a:r>
                        <a:rPr lang="sl-SI" sz="600" b="0" i="0" u="none" strike="noStrike">
                          <a:solidFill>
                            <a:srgbClr val="000000"/>
                          </a:solidFill>
                          <a:effectLst/>
                          <a:latin typeface="Arial" panose="020B0604020202020204" pitchFamily="34" charset="0"/>
                        </a:rPr>
                        <a:t>[FR-D7] Vigy - Ensdorf  VIGY2 S [DIR] [D7] / N-1 Vigy - Bezaumont 2</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22,57</a:t>
                      </a:r>
                    </a:p>
                  </a:txBody>
                  <a:tcPr marL="0" marR="0" marT="0" marB="0" anchor="b">
                    <a:lnL>
                      <a:noFill/>
                    </a:lnL>
                    <a:lnR>
                      <a:noFill/>
                    </a:lnR>
                    <a:lnT>
                      <a:noFill/>
                    </a:lnT>
                    <a:lnB>
                      <a:noFill/>
                    </a:lnB>
                  </a:tcPr>
                </a:tc>
                <a:tc>
                  <a:txBody>
                    <a:bodyPr/>
                    <a:lstStyle/>
                    <a:p>
                      <a:pPr algn="r" fontAlgn="b"/>
                      <a:r>
                        <a:rPr lang="sl-SI" sz="600" b="0" i="0" u="none" strike="noStrike" dirty="0">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869809217"/>
                  </a:ext>
                </a:extLst>
              </a:tr>
            </a:tbl>
          </a:graphicData>
        </a:graphic>
      </p:graphicFrame>
    </p:spTree>
    <p:extLst>
      <p:ext uri="{BB962C8B-B14F-4D97-AF65-F5344CB8AC3E}">
        <p14:creationId xmlns:p14="http://schemas.microsoft.com/office/powerpoint/2010/main" val="1442662750"/>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a:t>
            </a:r>
            <a:r>
              <a:rPr lang="en-US" altLang="hu-HU" sz="1400" dirty="0">
                <a:solidFill>
                  <a:srgbClr val="008000"/>
                </a:solidFill>
              </a:rPr>
              <a:t>1018 (part </a:t>
            </a:r>
            <a:r>
              <a:rPr lang="sl-SI" altLang="hu-HU" sz="1400" dirty="0">
                <a:solidFill>
                  <a:srgbClr val="008000"/>
                </a:solidFill>
              </a:rPr>
              <a:t>I</a:t>
            </a:r>
            <a:r>
              <a:rPr lang="en-US" altLang="hu-HU" sz="1400" dirty="0">
                <a:solidFill>
                  <a:srgbClr val="008000"/>
                </a:solidFill>
              </a:rPr>
              <a:t>V)</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BDC89E26-EA6F-48FD-BCD4-19BDDBD29494}"/>
              </a:ext>
            </a:extLst>
          </p:cNvPr>
          <p:cNvGraphicFramePr>
            <a:graphicFrameLocks noGrp="1"/>
          </p:cNvGraphicFramePr>
          <p:nvPr>
            <p:extLst>
              <p:ext uri="{D42A27DB-BD31-4B8C-83A1-F6EECF244321}">
                <p14:modId xmlns:p14="http://schemas.microsoft.com/office/powerpoint/2010/main" val="3478051672"/>
              </p:ext>
            </p:extLst>
          </p:nvPr>
        </p:nvGraphicFramePr>
        <p:xfrm>
          <a:off x="834888" y="1014888"/>
          <a:ext cx="6801700" cy="5843123"/>
        </p:xfrm>
        <a:graphic>
          <a:graphicData uri="http://schemas.openxmlformats.org/drawingml/2006/table">
            <a:tbl>
              <a:tblPr/>
              <a:tblGrid>
                <a:gridCol w="5219719">
                  <a:extLst>
                    <a:ext uri="{9D8B030D-6E8A-4147-A177-3AD203B41FA5}">
                      <a16:colId xmlns:a16="http://schemas.microsoft.com/office/drawing/2014/main" val="3817939748"/>
                    </a:ext>
                  </a:extLst>
                </a:gridCol>
                <a:gridCol w="1168106">
                  <a:extLst>
                    <a:ext uri="{9D8B030D-6E8A-4147-A177-3AD203B41FA5}">
                      <a16:colId xmlns:a16="http://schemas.microsoft.com/office/drawing/2014/main" val="3567240367"/>
                    </a:ext>
                  </a:extLst>
                </a:gridCol>
                <a:gridCol w="413875">
                  <a:extLst>
                    <a:ext uri="{9D8B030D-6E8A-4147-A177-3AD203B41FA5}">
                      <a16:colId xmlns:a16="http://schemas.microsoft.com/office/drawing/2014/main" val="1999651226"/>
                    </a:ext>
                  </a:extLst>
                </a:gridCol>
              </a:tblGrid>
              <a:tr h="139122">
                <a:tc>
                  <a:txBody>
                    <a:bodyPr/>
                    <a:lstStyle/>
                    <a:p>
                      <a:pPr algn="l" fontAlgn="b"/>
                      <a:r>
                        <a:rPr lang="sl-SI" sz="7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2345,89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167%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18938043"/>
                  </a:ext>
                </a:extLst>
              </a:tr>
              <a:tr h="139122">
                <a:tc>
                  <a:txBody>
                    <a:bodyPr/>
                    <a:lstStyle/>
                    <a:p>
                      <a:pPr algn="l" fontAlgn="b"/>
                      <a:r>
                        <a:rPr lang="sl-SI" sz="700" b="0" i="0" u="none" strike="noStrike">
                          <a:solidFill>
                            <a:srgbClr val="000000"/>
                          </a:solidFill>
                          <a:effectLst/>
                          <a:latin typeface="Arial" panose="020B0604020202020204" pitchFamily="34" charset="0"/>
                        </a:rPr>
                        <a:t>[AT-CZ] Duernrohr 1 - Slavetice 437 [OPP] [AT] / N-1 Slavetice - Durnrohr 2</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105,9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933805294"/>
                  </a:ext>
                </a:extLst>
              </a:tr>
              <a:tr h="139122">
                <a:tc>
                  <a:txBody>
                    <a:bodyPr/>
                    <a:lstStyle/>
                    <a:p>
                      <a:pPr algn="l" fontAlgn="b"/>
                      <a:r>
                        <a:rPr lang="sl-SI" sz="700" b="0" i="0" u="none" strike="noStrike">
                          <a:solidFill>
                            <a:srgbClr val="000000"/>
                          </a:solidFill>
                          <a:effectLst/>
                          <a:latin typeface="Arial" panose="020B0604020202020204" pitchFamily="34" charset="0"/>
                        </a:rPr>
                        <a:t>[AT-HU] Wien Suedost - Gyoer 245 [DIR] [AT] / N-1 Neusiedl - Wien Suedost 246A</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2345,89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2762154348"/>
                  </a:ext>
                </a:extLst>
              </a:tr>
              <a:tr h="139122">
                <a:tc>
                  <a:txBody>
                    <a:bodyPr/>
                    <a:lstStyle/>
                    <a:p>
                      <a:pPr algn="l" fontAlgn="b"/>
                      <a:r>
                        <a:rPr lang="pl-PL" sz="700" b="0" i="0" u="none" strike="noStrike">
                          <a:solidFill>
                            <a:srgbClr val="000000"/>
                          </a:solidFill>
                          <a:effectLst/>
                          <a:latin typeface="Arial" panose="020B0604020202020204" pitchFamily="34" charset="0"/>
                        </a:rPr>
                        <a:t>[AT-SI] Obersielach - Podlog 247 [DIR] [AT] / N-1 Obersielach - Obersielach OSRHU41</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227,79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3326348328"/>
                  </a:ext>
                </a:extLst>
              </a:tr>
              <a:tr h="139122">
                <a:tc>
                  <a:txBody>
                    <a:bodyPr/>
                    <a:lstStyle/>
                    <a:p>
                      <a:pPr algn="l" fontAlgn="b"/>
                      <a:r>
                        <a:rPr lang="sl-SI" sz="700" b="0" i="0" u="none" strike="noStrike">
                          <a:solidFill>
                            <a:srgbClr val="000000"/>
                          </a:solidFill>
                          <a:effectLst/>
                          <a:latin typeface="Arial" panose="020B0604020202020204" pitchFamily="34" charset="0"/>
                        </a:rPr>
                        <a:t>[D8-D2] Remptendorf - Redwitz 414 [DIR] [D8] / N-1 Remptendorf - Redwitz 413</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346,28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a:t>
                      </a:r>
                    </a:p>
                  </a:txBody>
                  <a:tcPr marL="0" marR="0" marT="0" marB="0" anchor="b">
                    <a:lnL>
                      <a:noFill/>
                    </a:lnL>
                    <a:lnR>
                      <a:noFill/>
                    </a:lnR>
                    <a:lnT>
                      <a:noFill/>
                    </a:lnT>
                    <a:lnB>
                      <a:noFill/>
                    </a:lnB>
                  </a:tcPr>
                </a:tc>
                <a:extLst>
                  <a:ext uri="{0D108BD9-81ED-4DB2-BD59-A6C34878D82A}">
                    <a16:rowId xmlns:a16="http://schemas.microsoft.com/office/drawing/2014/main" val="1500598482"/>
                  </a:ext>
                </a:extLst>
              </a:tr>
              <a:tr h="139122">
                <a:tc>
                  <a:txBody>
                    <a:bodyPr/>
                    <a:lstStyle/>
                    <a:p>
                      <a:pPr algn="l" fontAlgn="b"/>
                      <a:r>
                        <a:rPr lang="sl-SI" sz="700" b="0" i="0" u="none" strike="noStrike">
                          <a:solidFill>
                            <a:srgbClr val="000000"/>
                          </a:solidFill>
                          <a:effectLst/>
                          <a:latin typeface="Arial" panose="020B0604020202020204" pitchFamily="34" charset="0"/>
                        </a:rPr>
                        <a:t>[D7-D7] St. Peter  - Rommerskirchen  PETER S [OPP] / N-1 Eiberg - Ohligs - Opladen OERKHS O</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31,16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13%</a:t>
                      </a:r>
                    </a:p>
                  </a:txBody>
                  <a:tcPr marL="0" marR="0" marT="0" marB="0" anchor="b">
                    <a:lnL>
                      <a:noFill/>
                    </a:lnL>
                    <a:lnR>
                      <a:noFill/>
                    </a:lnR>
                    <a:lnT>
                      <a:noFill/>
                    </a:lnT>
                    <a:lnB>
                      <a:noFill/>
                    </a:lnB>
                  </a:tcPr>
                </a:tc>
                <a:extLst>
                  <a:ext uri="{0D108BD9-81ED-4DB2-BD59-A6C34878D82A}">
                    <a16:rowId xmlns:a16="http://schemas.microsoft.com/office/drawing/2014/main" val="454323124"/>
                  </a:ext>
                </a:extLst>
              </a:tr>
              <a:tr h="139122">
                <a:tc>
                  <a:txBody>
                    <a:bodyPr/>
                    <a:lstStyle/>
                    <a:p>
                      <a:pPr algn="l" fontAlgn="b"/>
                      <a:r>
                        <a:rPr lang="en-US" sz="700" b="0" i="0" u="none" strike="noStrike">
                          <a:solidFill>
                            <a:srgbClr val="000000"/>
                          </a:solidFill>
                          <a:effectLst/>
                          <a:latin typeface="Arial" panose="020B0604020202020204" pitchFamily="34" charset="0"/>
                        </a:rPr>
                        <a:t>[BE-FR] Avelgem - Avelin 380.80 [OPP] [BE] / N-1 Achene - Lonny 380.19</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9,34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43%</a:t>
                      </a:r>
                    </a:p>
                  </a:txBody>
                  <a:tcPr marL="0" marR="0" marT="0" marB="0" anchor="b">
                    <a:lnL>
                      <a:noFill/>
                    </a:lnL>
                    <a:lnR>
                      <a:noFill/>
                    </a:lnR>
                    <a:lnT>
                      <a:noFill/>
                    </a:lnT>
                    <a:lnB>
                      <a:noFill/>
                    </a:lnB>
                  </a:tcPr>
                </a:tc>
                <a:extLst>
                  <a:ext uri="{0D108BD9-81ED-4DB2-BD59-A6C34878D82A}">
                    <a16:rowId xmlns:a16="http://schemas.microsoft.com/office/drawing/2014/main" val="4218457801"/>
                  </a:ext>
                </a:extLst>
              </a:tr>
              <a:tr h="139122">
                <a:tc>
                  <a:txBody>
                    <a:bodyPr/>
                    <a:lstStyle/>
                    <a:p>
                      <a:pPr algn="l" fontAlgn="b"/>
                      <a:r>
                        <a:rPr lang="sl-SI" sz="700" b="0" i="0" u="none" strike="noStrike">
                          <a:solidFill>
                            <a:srgbClr val="000000"/>
                          </a:solidFill>
                          <a:effectLst/>
                          <a:latin typeface="Arial" panose="020B0604020202020204" pitchFamily="34" charset="0"/>
                        </a:rPr>
                        <a:t>[FR-D7] Vigy - Ensdorf  VIGY2 S [DIR] [D7] / N-1 Vigy - Bezaumont 2</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72,51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3859242705"/>
                  </a:ext>
                </a:extLst>
              </a:tr>
              <a:tr h="139122">
                <a:tc>
                  <a:txBody>
                    <a:bodyPr/>
                    <a:lstStyle/>
                    <a:p>
                      <a:pPr algn="l" fontAlgn="b"/>
                      <a:r>
                        <a:rPr lang="sl-SI" sz="700" b="1"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3152,24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143%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472598094"/>
                  </a:ext>
                </a:extLst>
              </a:tr>
              <a:tr h="139122">
                <a:tc>
                  <a:txBody>
                    <a:bodyPr/>
                    <a:lstStyle/>
                    <a:p>
                      <a:pPr algn="l" fontAlgn="b"/>
                      <a:r>
                        <a:rPr lang="sl-SI" sz="700" b="0" i="0" u="none" strike="noStrike">
                          <a:solidFill>
                            <a:srgbClr val="000000"/>
                          </a:solidFill>
                          <a:effectLst/>
                          <a:latin typeface="Arial" panose="020B0604020202020204" pitchFamily="34" charset="0"/>
                        </a:rPr>
                        <a:t>[SI-AT] 220 kV Podlog - Obersielach [OPP] [SI] / N-1 Maribor-Kainachtal 1</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386,76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05686518"/>
                  </a:ext>
                </a:extLst>
              </a:tr>
              <a:tr h="139122">
                <a:tc>
                  <a:txBody>
                    <a:bodyPr/>
                    <a:lstStyle/>
                    <a:p>
                      <a:pPr algn="l" fontAlgn="b"/>
                      <a:r>
                        <a:rPr lang="sl-SI" sz="700" b="0" i="0" u="none" strike="noStrike">
                          <a:solidFill>
                            <a:srgbClr val="000000"/>
                          </a:solidFill>
                          <a:effectLst/>
                          <a:latin typeface="Arial" panose="020B0604020202020204" pitchFamily="34" charset="0"/>
                        </a:rPr>
                        <a:t>[AT-HU] Wien Suedost - Gyoer 245 [DIR] [AT] / N-1 Neusiedl - Wien Suedost 246A</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3152,24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13%</a:t>
                      </a:r>
                    </a:p>
                  </a:txBody>
                  <a:tcPr marL="0" marR="0" marT="0" marB="0" anchor="b">
                    <a:lnL>
                      <a:noFill/>
                    </a:lnL>
                    <a:lnR>
                      <a:noFill/>
                    </a:lnR>
                    <a:lnT>
                      <a:noFill/>
                    </a:lnT>
                    <a:lnB>
                      <a:noFill/>
                    </a:lnB>
                  </a:tcPr>
                </a:tc>
                <a:extLst>
                  <a:ext uri="{0D108BD9-81ED-4DB2-BD59-A6C34878D82A}">
                    <a16:rowId xmlns:a16="http://schemas.microsoft.com/office/drawing/2014/main" val="3093255377"/>
                  </a:ext>
                </a:extLst>
              </a:tr>
              <a:tr h="139122">
                <a:tc>
                  <a:txBody>
                    <a:bodyPr/>
                    <a:lstStyle/>
                    <a:p>
                      <a:pPr algn="l" fontAlgn="b"/>
                      <a:r>
                        <a:rPr lang="sl-SI" sz="700" b="0" i="0" u="none" strike="noStrike">
                          <a:solidFill>
                            <a:srgbClr val="000000"/>
                          </a:solidFill>
                          <a:effectLst/>
                          <a:latin typeface="Arial" panose="020B0604020202020204" pitchFamily="34" charset="0"/>
                        </a:rPr>
                        <a:t>[D8-D2] Remptendorf - Redwitz 414 [DIR] [D8] / N-1 Remptendorf - Redwitz 413</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918,29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a:t>
                      </a:r>
                    </a:p>
                  </a:txBody>
                  <a:tcPr marL="0" marR="0" marT="0" marB="0" anchor="b">
                    <a:lnL>
                      <a:noFill/>
                    </a:lnL>
                    <a:lnR>
                      <a:noFill/>
                    </a:lnR>
                    <a:lnT>
                      <a:noFill/>
                    </a:lnT>
                    <a:lnB>
                      <a:noFill/>
                    </a:lnB>
                  </a:tcPr>
                </a:tc>
                <a:extLst>
                  <a:ext uri="{0D108BD9-81ED-4DB2-BD59-A6C34878D82A}">
                    <a16:rowId xmlns:a16="http://schemas.microsoft.com/office/drawing/2014/main" val="2903853879"/>
                  </a:ext>
                </a:extLst>
              </a:tr>
              <a:tr h="139122">
                <a:tc>
                  <a:txBody>
                    <a:bodyPr/>
                    <a:lstStyle/>
                    <a:p>
                      <a:pPr algn="l" fontAlgn="b"/>
                      <a:r>
                        <a:rPr lang="sl-SI" sz="700" b="0" i="0" u="none" strike="noStrike">
                          <a:solidFill>
                            <a:srgbClr val="000000"/>
                          </a:solidFill>
                          <a:effectLst/>
                          <a:latin typeface="Arial" panose="020B0604020202020204" pitchFamily="34" charset="0"/>
                        </a:rPr>
                        <a:t>[D7-D7] St. Peter  - Rommerskirchen  PETER S [OPP] / N-1 Eiberg - Ohligs - Opladen OERKHS O</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75,95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10%</a:t>
                      </a:r>
                    </a:p>
                  </a:txBody>
                  <a:tcPr marL="0" marR="0" marT="0" marB="0" anchor="b">
                    <a:lnL>
                      <a:noFill/>
                    </a:lnL>
                    <a:lnR>
                      <a:noFill/>
                    </a:lnR>
                    <a:lnT>
                      <a:noFill/>
                    </a:lnT>
                    <a:lnB>
                      <a:noFill/>
                    </a:lnB>
                  </a:tcPr>
                </a:tc>
                <a:extLst>
                  <a:ext uri="{0D108BD9-81ED-4DB2-BD59-A6C34878D82A}">
                    <a16:rowId xmlns:a16="http://schemas.microsoft.com/office/drawing/2014/main" val="578259812"/>
                  </a:ext>
                </a:extLst>
              </a:tr>
              <a:tr h="139122">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Dobrzen</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9,99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60%</a:t>
                      </a:r>
                    </a:p>
                  </a:txBody>
                  <a:tcPr marL="0" marR="0" marT="0" marB="0" anchor="b">
                    <a:lnL>
                      <a:noFill/>
                    </a:lnL>
                    <a:lnR>
                      <a:noFill/>
                    </a:lnR>
                    <a:lnT>
                      <a:noFill/>
                    </a:lnT>
                    <a:lnB>
                      <a:noFill/>
                    </a:lnB>
                  </a:tcPr>
                </a:tc>
                <a:extLst>
                  <a:ext uri="{0D108BD9-81ED-4DB2-BD59-A6C34878D82A}">
                    <a16:rowId xmlns:a16="http://schemas.microsoft.com/office/drawing/2014/main" val="1832778331"/>
                  </a:ext>
                </a:extLst>
              </a:tr>
              <a:tr h="139122">
                <a:tc>
                  <a:txBody>
                    <a:bodyPr/>
                    <a:lstStyle/>
                    <a:p>
                      <a:pPr algn="l" fontAlgn="b"/>
                      <a:r>
                        <a:rPr lang="de-DE" sz="700" b="0" i="0" u="none" strike="noStrike">
                          <a:solidFill>
                            <a:srgbClr val="000000"/>
                          </a:solidFill>
                          <a:effectLst/>
                          <a:latin typeface="Arial" panose="020B0604020202020204" pitchFamily="34" charset="0"/>
                        </a:rPr>
                        <a:t>[D4-D7] Hoheneck - Pulverdingen ws [OPP] [D4] / N-1 Donau Ost</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152,96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a:t>
                      </a:r>
                    </a:p>
                  </a:txBody>
                  <a:tcPr marL="0" marR="0" marT="0" marB="0" anchor="b">
                    <a:lnL>
                      <a:noFill/>
                    </a:lnL>
                    <a:lnR>
                      <a:noFill/>
                    </a:lnR>
                    <a:lnT>
                      <a:noFill/>
                    </a:lnT>
                    <a:lnB>
                      <a:noFill/>
                    </a:lnB>
                  </a:tcPr>
                </a:tc>
                <a:extLst>
                  <a:ext uri="{0D108BD9-81ED-4DB2-BD59-A6C34878D82A}">
                    <a16:rowId xmlns:a16="http://schemas.microsoft.com/office/drawing/2014/main" val="3054337227"/>
                  </a:ext>
                </a:extLst>
              </a:tr>
              <a:tr h="139122">
                <a:tc>
                  <a:txBody>
                    <a:bodyPr/>
                    <a:lstStyle/>
                    <a:p>
                      <a:pPr algn="l" fontAlgn="b"/>
                      <a:r>
                        <a:rPr lang="sl-SI" sz="700" b="0" i="0" u="none" strike="noStrike">
                          <a:solidFill>
                            <a:srgbClr val="000000"/>
                          </a:solidFill>
                          <a:effectLst/>
                          <a:latin typeface="Arial" panose="020B0604020202020204" pitchFamily="34" charset="0"/>
                        </a:rPr>
                        <a:t>[AT-AT] Duernrohr 1 - Etzersdorf 434B [DIR] / BASECASE</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413,38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a:t>
                      </a:r>
                    </a:p>
                  </a:txBody>
                  <a:tcPr marL="0" marR="0" marT="0" marB="0" anchor="b">
                    <a:lnL>
                      <a:noFill/>
                    </a:lnL>
                    <a:lnR>
                      <a:noFill/>
                    </a:lnR>
                    <a:lnT>
                      <a:noFill/>
                    </a:lnT>
                    <a:lnB>
                      <a:noFill/>
                    </a:lnB>
                  </a:tcPr>
                </a:tc>
                <a:extLst>
                  <a:ext uri="{0D108BD9-81ED-4DB2-BD59-A6C34878D82A}">
                    <a16:rowId xmlns:a16="http://schemas.microsoft.com/office/drawing/2014/main" val="4140437521"/>
                  </a:ext>
                </a:extLst>
              </a:tr>
              <a:tr h="139122">
                <a:tc>
                  <a:txBody>
                    <a:bodyPr/>
                    <a:lstStyle/>
                    <a:p>
                      <a:pPr algn="l" fontAlgn="b"/>
                      <a:r>
                        <a:rPr lang="sl-SI" sz="700" b="0" i="0" u="none" strike="noStrike">
                          <a:solidFill>
                            <a:srgbClr val="000000"/>
                          </a:solidFill>
                          <a:effectLst/>
                          <a:latin typeface="Arial" panose="020B0604020202020204" pitchFamily="34" charset="0"/>
                        </a:rPr>
                        <a:t>[FR-D7] Vigy - Ensdorf  VIGY2 S [DIR] [D7] / N-1 Vigy - Bezaumont 2</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75,24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2216914265"/>
                  </a:ext>
                </a:extLst>
              </a:tr>
              <a:tr h="139122">
                <a:tc>
                  <a:txBody>
                    <a:bodyPr/>
                    <a:lstStyle/>
                    <a:p>
                      <a:pPr algn="l" fontAlgn="b"/>
                      <a:r>
                        <a:rPr lang="sl-SI" sz="7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2140,92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240%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251544835"/>
                  </a:ext>
                </a:extLst>
              </a:tr>
              <a:tr h="139122">
                <a:tc>
                  <a:txBody>
                    <a:bodyPr/>
                    <a:lstStyle/>
                    <a:p>
                      <a:pPr algn="l" fontAlgn="b"/>
                      <a:r>
                        <a:rPr lang="sl-SI" sz="700" b="0" i="0" u="none" strike="noStrike">
                          <a:solidFill>
                            <a:srgbClr val="000000"/>
                          </a:solidFill>
                          <a:effectLst/>
                          <a:latin typeface="Arial" panose="020B0604020202020204" pitchFamily="34" charset="0"/>
                        </a:rPr>
                        <a:t>[AT-CZ] Duernrohr 1 - Slavetice 437 [OPP] [AT] / N-1 Slavetice - Durnrohr 2</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17,55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506135904"/>
                  </a:ext>
                </a:extLst>
              </a:tr>
              <a:tr h="139122">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398,62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46%</a:t>
                      </a:r>
                    </a:p>
                  </a:txBody>
                  <a:tcPr marL="0" marR="0" marT="0" marB="0" anchor="b">
                    <a:lnL>
                      <a:noFill/>
                    </a:lnL>
                    <a:lnR>
                      <a:noFill/>
                    </a:lnR>
                    <a:lnT>
                      <a:noFill/>
                    </a:lnT>
                    <a:lnB>
                      <a:noFill/>
                    </a:lnB>
                  </a:tcPr>
                </a:tc>
                <a:extLst>
                  <a:ext uri="{0D108BD9-81ED-4DB2-BD59-A6C34878D82A}">
                    <a16:rowId xmlns:a16="http://schemas.microsoft.com/office/drawing/2014/main" val="728151779"/>
                  </a:ext>
                </a:extLst>
              </a:tr>
              <a:tr h="139122">
                <a:tc>
                  <a:txBody>
                    <a:bodyPr/>
                    <a:lstStyle/>
                    <a:p>
                      <a:pPr algn="l" fontAlgn="b"/>
                      <a:r>
                        <a:rPr lang="sl-SI" sz="700" b="0" i="0" u="none" strike="noStrike">
                          <a:solidFill>
                            <a:srgbClr val="000000"/>
                          </a:solidFill>
                          <a:effectLst/>
                          <a:latin typeface="Arial" panose="020B0604020202020204" pitchFamily="34" charset="0"/>
                        </a:rPr>
                        <a:t>[SI-AT] 220 kV Podlog - Obersielach [OPP] [SI] / N-1 Maribor-Kainachtal 1</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399,75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3846767724"/>
                  </a:ext>
                </a:extLst>
              </a:tr>
              <a:tr h="139122">
                <a:tc>
                  <a:txBody>
                    <a:bodyPr/>
                    <a:lstStyle/>
                    <a:p>
                      <a:pPr algn="l" fontAlgn="b"/>
                      <a:r>
                        <a:rPr lang="sl-SI" sz="700" b="0" i="0" u="none" strike="noStrike">
                          <a:solidFill>
                            <a:srgbClr val="000000"/>
                          </a:solidFill>
                          <a:effectLst/>
                          <a:latin typeface="Arial" panose="020B0604020202020204" pitchFamily="34" charset="0"/>
                        </a:rPr>
                        <a:t>[AT-HU] Wien Suedost - Gyoer 245 [DIR] [AT] / N-1 Neusiedl - Wien Suedost 246A</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2140,92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2710465263"/>
                  </a:ext>
                </a:extLst>
              </a:tr>
              <a:tr h="139122">
                <a:tc>
                  <a:txBody>
                    <a:bodyPr/>
                    <a:lstStyle/>
                    <a:p>
                      <a:pPr algn="l" fontAlgn="b"/>
                      <a:r>
                        <a:rPr lang="sl-SI" sz="700" b="0" i="0" u="none" strike="noStrike">
                          <a:solidFill>
                            <a:srgbClr val="000000"/>
                          </a:solidFill>
                          <a:effectLst/>
                          <a:latin typeface="Arial" panose="020B0604020202020204" pitchFamily="34" charset="0"/>
                        </a:rPr>
                        <a:t>[BE-BE] PST Zandvliet 1 [DIR] / N-1 PST Zandvliet 2</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67,76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tcPr>
                </a:tc>
                <a:extLst>
                  <a:ext uri="{0D108BD9-81ED-4DB2-BD59-A6C34878D82A}">
                    <a16:rowId xmlns:a16="http://schemas.microsoft.com/office/drawing/2014/main" val="3565927519"/>
                  </a:ext>
                </a:extLst>
              </a:tr>
              <a:tr h="278243">
                <a:tc>
                  <a:txBody>
                    <a:bodyPr/>
                    <a:lstStyle/>
                    <a:p>
                      <a:pPr algn="l" fontAlgn="b"/>
                      <a:r>
                        <a:rPr lang="sl-SI" sz="700" b="0" i="0" u="none" strike="noStrike">
                          <a:solidFill>
                            <a:srgbClr val="000000"/>
                          </a:solidFill>
                          <a:effectLst/>
                          <a:latin typeface="Arial" panose="020B0604020202020204" pitchFamily="34" charset="0"/>
                        </a:rPr>
                        <a:t>[NL-D7] Maasbracht - Siersdorf  SELFK SW [DIR] [D7] / N-1 Y-Horta (Mercator - Rodenhuize) 380.74</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27,35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40%</a:t>
                      </a:r>
                    </a:p>
                  </a:txBody>
                  <a:tcPr marL="0" marR="0" marT="0" marB="0" anchor="b">
                    <a:lnL>
                      <a:noFill/>
                    </a:lnL>
                    <a:lnR>
                      <a:noFill/>
                    </a:lnR>
                    <a:lnT>
                      <a:noFill/>
                    </a:lnT>
                    <a:lnB>
                      <a:noFill/>
                    </a:lnB>
                  </a:tcPr>
                </a:tc>
                <a:extLst>
                  <a:ext uri="{0D108BD9-81ED-4DB2-BD59-A6C34878D82A}">
                    <a16:rowId xmlns:a16="http://schemas.microsoft.com/office/drawing/2014/main" val="1464448893"/>
                  </a:ext>
                </a:extLst>
              </a:tr>
              <a:tr h="139122">
                <a:tc>
                  <a:txBody>
                    <a:bodyPr/>
                    <a:lstStyle/>
                    <a:p>
                      <a:pPr algn="l" fontAlgn="b"/>
                      <a:r>
                        <a:rPr lang="sl-SI" sz="7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292,42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243%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107616394"/>
                  </a:ext>
                </a:extLst>
              </a:tr>
              <a:tr h="139122">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292,42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47%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467580965"/>
                  </a:ext>
                </a:extLst>
              </a:tr>
              <a:tr h="139122">
                <a:tc>
                  <a:txBody>
                    <a:bodyPr/>
                    <a:lstStyle/>
                    <a:p>
                      <a:pPr algn="l" fontAlgn="b"/>
                      <a:r>
                        <a:rPr lang="sl-SI" sz="700" b="0" i="0" u="none" strike="noStrike">
                          <a:solidFill>
                            <a:srgbClr val="000000"/>
                          </a:solidFill>
                          <a:effectLst/>
                          <a:latin typeface="Arial" panose="020B0604020202020204" pitchFamily="34" charset="0"/>
                        </a:rPr>
                        <a:t>[SI-AT] 220 kV Podlog - Obersielach [OPP] [SI] / N-1 Maribor-Kainachtal 1</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161,21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1988843349"/>
                  </a:ext>
                </a:extLst>
              </a:tr>
              <a:tr h="139122">
                <a:tc>
                  <a:txBody>
                    <a:bodyPr/>
                    <a:lstStyle/>
                    <a:p>
                      <a:pPr algn="l" fontAlgn="b"/>
                      <a:r>
                        <a:rPr lang="sl-SI" sz="700" b="0" i="0" u="none" strike="noStrike">
                          <a:solidFill>
                            <a:srgbClr val="000000"/>
                          </a:solidFill>
                          <a:effectLst/>
                          <a:latin typeface="Arial" panose="020B0604020202020204" pitchFamily="34" charset="0"/>
                        </a:rPr>
                        <a:t>[SK-HU] Levice - God [DIR] [SK] / N-1 R.Sobota - Sajoivanka</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11,97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59%</a:t>
                      </a:r>
                    </a:p>
                  </a:txBody>
                  <a:tcPr marL="0" marR="0" marT="0" marB="0" anchor="b">
                    <a:lnL>
                      <a:noFill/>
                    </a:lnL>
                    <a:lnR>
                      <a:noFill/>
                    </a:lnR>
                    <a:lnT>
                      <a:noFill/>
                    </a:lnT>
                    <a:lnB>
                      <a:noFill/>
                    </a:lnB>
                  </a:tcPr>
                </a:tc>
                <a:extLst>
                  <a:ext uri="{0D108BD9-81ED-4DB2-BD59-A6C34878D82A}">
                    <a16:rowId xmlns:a16="http://schemas.microsoft.com/office/drawing/2014/main" val="3038393692"/>
                  </a:ext>
                </a:extLst>
              </a:tr>
              <a:tr h="139122">
                <a:tc>
                  <a:txBody>
                    <a:bodyPr/>
                    <a:lstStyle/>
                    <a:p>
                      <a:pPr algn="l" fontAlgn="b"/>
                      <a:r>
                        <a:rPr lang="sl-SI" sz="700" b="0" i="0" u="none" strike="noStrike">
                          <a:solidFill>
                            <a:srgbClr val="000000"/>
                          </a:solidFill>
                          <a:effectLst/>
                          <a:latin typeface="Arial" panose="020B0604020202020204" pitchFamily="34" charset="0"/>
                        </a:rPr>
                        <a:t>[CZ-SK] Sokolnice - Stupava [DIR] [SK] / N-1 Nosovice - Varin</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224,01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65%</a:t>
                      </a:r>
                    </a:p>
                  </a:txBody>
                  <a:tcPr marL="0" marR="0" marT="0" marB="0" anchor="b">
                    <a:lnL>
                      <a:noFill/>
                    </a:lnL>
                    <a:lnR>
                      <a:noFill/>
                    </a:lnR>
                    <a:lnT>
                      <a:noFill/>
                    </a:lnT>
                    <a:lnB>
                      <a:noFill/>
                    </a:lnB>
                  </a:tcPr>
                </a:tc>
                <a:extLst>
                  <a:ext uri="{0D108BD9-81ED-4DB2-BD59-A6C34878D82A}">
                    <a16:rowId xmlns:a16="http://schemas.microsoft.com/office/drawing/2014/main" val="2455153364"/>
                  </a:ext>
                </a:extLst>
              </a:tr>
              <a:tr h="139122">
                <a:tc>
                  <a:txBody>
                    <a:bodyPr/>
                    <a:lstStyle/>
                    <a:p>
                      <a:pPr algn="l" fontAlgn="b"/>
                      <a:r>
                        <a:rPr lang="sl-SI" sz="700" b="0" i="0" u="none" strike="noStrike">
                          <a:solidFill>
                            <a:srgbClr val="000000"/>
                          </a:solidFill>
                          <a:effectLst/>
                          <a:latin typeface="Arial" panose="020B0604020202020204" pitchFamily="34" charset="0"/>
                        </a:rPr>
                        <a:t>[BE-BE] PST Zandvliet 1 [DIR] / N-1 PST Zandvliet 2</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44%</a:t>
                      </a:r>
                    </a:p>
                  </a:txBody>
                  <a:tcPr marL="0" marR="0" marT="0" marB="0" anchor="b">
                    <a:lnL>
                      <a:noFill/>
                    </a:lnL>
                    <a:lnR>
                      <a:noFill/>
                    </a:lnR>
                    <a:lnT>
                      <a:noFill/>
                    </a:lnT>
                    <a:lnB>
                      <a:noFill/>
                    </a:lnB>
                  </a:tcPr>
                </a:tc>
                <a:extLst>
                  <a:ext uri="{0D108BD9-81ED-4DB2-BD59-A6C34878D82A}">
                    <a16:rowId xmlns:a16="http://schemas.microsoft.com/office/drawing/2014/main" val="2433240427"/>
                  </a:ext>
                </a:extLst>
              </a:tr>
              <a:tr h="139122">
                <a:tc>
                  <a:txBody>
                    <a:bodyPr/>
                    <a:lstStyle/>
                    <a:p>
                      <a:pPr algn="l" fontAlgn="b"/>
                      <a:r>
                        <a:rPr lang="sl-SI" sz="7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294,64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233%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990883272"/>
                  </a:ext>
                </a:extLst>
              </a:tr>
              <a:tr h="139122">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294,64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133754541"/>
                  </a:ext>
                </a:extLst>
              </a:tr>
              <a:tr h="139122">
                <a:tc>
                  <a:txBody>
                    <a:bodyPr/>
                    <a:lstStyle/>
                    <a:p>
                      <a:pPr algn="l" fontAlgn="b"/>
                      <a:r>
                        <a:rPr lang="sl-SI" sz="700" b="0" i="0" u="none" strike="noStrike">
                          <a:solidFill>
                            <a:srgbClr val="000000"/>
                          </a:solidFill>
                          <a:effectLst/>
                          <a:latin typeface="Arial" panose="020B0604020202020204" pitchFamily="34" charset="0"/>
                        </a:rPr>
                        <a:t>[SK-HU] Levice - God [DIR] [SK] / N-1 R.Sobota - Sajoivanka</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164,15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59%</a:t>
                      </a:r>
                    </a:p>
                  </a:txBody>
                  <a:tcPr marL="0" marR="0" marT="0" marB="0" anchor="b">
                    <a:lnL>
                      <a:noFill/>
                    </a:lnL>
                    <a:lnR>
                      <a:noFill/>
                    </a:lnR>
                    <a:lnT>
                      <a:noFill/>
                    </a:lnT>
                    <a:lnB>
                      <a:noFill/>
                    </a:lnB>
                  </a:tcPr>
                </a:tc>
                <a:extLst>
                  <a:ext uri="{0D108BD9-81ED-4DB2-BD59-A6C34878D82A}">
                    <a16:rowId xmlns:a16="http://schemas.microsoft.com/office/drawing/2014/main" val="1841837312"/>
                  </a:ext>
                </a:extLst>
              </a:tr>
              <a:tr h="139122">
                <a:tc>
                  <a:txBody>
                    <a:bodyPr/>
                    <a:lstStyle/>
                    <a:p>
                      <a:pPr algn="l" fontAlgn="b"/>
                      <a:r>
                        <a:rPr lang="sl-SI" sz="700" b="0" i="0" u="none" strike="noStrike">
                          <a:solidFill>
                            <a:srgbClr val="000000"/>
                          </a:solidFill>
                          <a:effectLst/>
                          <a:latin typeface="Arial" panose="020B0604020202020204" pitchFamily="34" charset="0"/>
                        </a:rPr>
                        <a:t>[CZ-SK] Sokolnice - Stupava [DIR] [SK] / N-1 Nosovice - Varin</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181,65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67%</a:t>
                      </a:r>
                    </a:p>
                  </a:txBody>
                  <a:tcPr marL="0" marR="0" marT="0" marB="0" anchor="b">
                    <a:lnL>
                      <a:noFill/>
                    </a:lnL>
                    <a:lnR>
                      <a:noFill/>
                    </a:lnR>
                    <a:lnT>
                      <a:noFill/>
                    </a:lnT>
                    <a:lnB>
                      <a:noFill/>
                    </a:lnB>
                  </a:tcPr>
                </a:tc>
                <a:extLst>
                  <a:ext uri="{0D108BD9-81ED-4DB2-BD59-A6C34878D82A}">
                    <a16:rowId xmlns:a16="http://schemas.microsoft.com/office/drawing/2014/main" val="3156335160"/>
                  </a:ext>
                </a:extLst>
              </a:tr>
              <a:tr h="139122">
                <a:tc>
                  <a:txBody>
                    <a:bodyPr/>
                    <a:lstStyle/>
                    <a:p>
                      <a:pPr algn="l" fontAlgn="b"/>
                      <a:r>
                        <a:rPr lang="sl-SI" sz="700" b="0" i="0" u="none" strike="noStrike">
                          <a:solidFill>
                            <a:srgbClr val="000000"/>
                          </a:solidFill>
                          <a:effectLst/>
                          <a:latin typeface="Arial" panose="020B0604020202020204" pitchFamily="34" charset="0"/>
                        </a:rPr>
                        <a:t>[BE-BE] PST Zandvliet 1 [DIR] / N-1 PST Zandvliet 2</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6,43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51%</a:t>
                      </a:r>
                    </a:p>
                  </a:txBody>
                  <a:tcPr marL="0" marR="0" marT="0" marB="0" anchor="b">
                    <a:lnL>
                      <a:noFill/>
                    </a:lnL>
                    <a:lnR>
                      <a:noFill/>
                    </a:lnR>
                    <a:lnT>
                      <a:noFill/>
                    </a:lnT>
                    <a:lnB>
                      <a:noFill/>
                    </a:lnB>
                  </a:tcPr>
                </a:tc>
                <a:extLst>
                  <a:ext uri="{0D108BD9-81ED-4DB2-BD59-A6C34878D82A}">
                    <a16:rowId xmlns:a16="http://schemas.microsoft.com/office/drawing/2014/main" val="3860801127"/>
                  </a:ext>
                </a:extLst>
              </a:tr>
              <a:tr h="139122">
                <a:tc>
                  <a:txBody>
                    <a:bodyPr/>
                    <a:lstStyle/>
                    <a:p>
                      <a:pPr algn="l" fontAlgn="b"/>
                      <a:r>
                        <a:rPr lang="sl-SI" sz="7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236,65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251%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859197849"/>
                  </a:ext>
                </a:extLst>
              </a:tr>
              <a:tr h="139122">
                <a:tc>
                  <a:txBody>
                    <a:bodyPr/>
                    <a:lstStyle/>
                    <a:p>
                      <a:pPr algn="l" fontAlgn="b"/>
                      <a:r>
                        <a:rPr lang="sl-SI" sz="700" b="0" i="0" u="none" strike="noStrike">
                          <a:solidFill>
                            <a:srgbClr val="000000"/>
                          </a:solidFill>
                          <a:effectLst/>
                          <a:latin typeface="Arial" panose="020B0604020202020204" pitchFamily="34" charset="0"/>
                        </a:rPr>
                        <a:t>[AT-CZ] Duernrohr 1 - Slavetice 437 [OPP] [AT] / N-1 Slavetice - Durnrohr 2</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236,65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408329073"/>
                  </a:ext>
                </a:extLst>
              </a:tr>
              <a:tr h="139122">
                <a:tc>
                  <a:txBody>
                    <a:bodyPr/>
                    <a:lstStyle/>
                    <a:p>
                      <a:pPr algn="l" fontAlgn="b"/>
                      <a:r>
                        <a:rPr lang="sl-SI" sz="700" b="0" i="0" u="none" strike="noStrike">
                          <a:solidFill>
                            <a:srgbClr val="000000"/>
                          </a:solidFill>
                          <a:effectLst/>
                          <a:latin typeface="Arial" panose="020B0604020202020204" pitchFamily="34" charset="0"/>
                        </a:rPr>
                        <a:t>[CZ-SK] Nosovice - Varin [DIR] [SK] / N-1 Sokolnice - Stupava</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223,05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67%</a:t>
                      </a:r>
                    </a:p>
                  </a:txBody>
                  <a:tcPr marL="0" marR="0" marT="0" marB="0" anchor="b">
                    <a:lnL>
                      <a:noFill/>
                    </a:lnL>
                    <a:lnR>
                      <a:noFill/>
                    </a:lnR>
                    <a:lnT>
                      <a:noFill/>
                    </a:lnT>
                    <a:lnB>
                      <a:noFill/>
                    </a:lnB>
                  </a:tcPr>
                </a:tc>
                <a:extLst>
                  <a:ext uri="{0D108BD9-81ED-4DB2-BD59-A6C34878D82A}">
                    <a16:rowId xmlns:a16="http://schemas.microsoft.com/office/drawing/2014/main" val="3300737392"/>
                  </a:ext>
                </a:extLst>
              </a:tr>
              <a:tr h="139122">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Dobrzen</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82,96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58%</a:t>
                      </a:r>
                    </a:p>
                  </a:txBody>
                  <a:tcPr marL="0" marR="0" marT="0" marB="0" anchor="b">
                    <a:lnL>
                      <a:noFill/>
                    </a:lnL>
                    <a:lnR>
                      <a:noFill/>
                    </a:lnR>
                    <a:lnT>
                      <a:noFill/>
                    </a:lnT>
                    <a:lnB>
                      <a:noFill/>
                    </a:lnB>
                  </a:tcPr>
                </a:tc>
                <a:extLst>
                  <a:ext uri="{0D108BD9-81ED-4DB2-BD59-A6C34878D82A}">
                    <a16:rowId xmlns:a16="http://schemas.microsoft.com/office/drawing/2014/main" val="737967926"/>
                  </a:ext>
                </a:extLst>
              </a:tr>
              <a:tr h="139122">
                <a:tc>
                  <a:txBody>
                    <a:bodyPr/>
                    <a:lstStyle/>
                    <a:p>
                      <a:pPr algn="l" fontAlgn="b"/>
                      <a:r>
                        <a:rPr lang="sl-SI" sz="700" b="0" i="0" u="none" strike="noStrike">
                          <a:solidFill>
                            <a:srgbClr val="000000"/>
                          </a:solidFill>
                          <a:effectLst/>
                          <a:latin typeface="Arial" panose="020B0604020202020204" pitchFamily="34" charset="0"/>
                        </a:rPr>
                        <a:t>[SK-HU] Levice - God [DIR] [SK] / N-1 R.Sobota - Sajoivanka</a:t>
                      </a:r>
                    </a:p>
                  </a:txBody>
                  <a:tcPr marL="74915"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0" i="0" u="none" strike="noStrike">
                          <a:solidFill>
                            <a:srgbClr val="000000"/>
                          </a:solidFill>
                          <a:effectLst/>
                          <a:latin typeface="Arial" panose="020B0604020202020204" pitchFamily="34" charset="0"/>
                        </a:rPr>
                        <a:t>145,45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0" i="0" u="none" strike="noStrike">
                          <a:solidFill>
                            <a:srgbClr val="000000"/>
                          </a:solidFill>
                          <a:effectLst/>
                          <a:latin typeface="Arial" panose="020B0604020202020204" pitchFamily="34" charset="0"/>
                        </a:rPr>
                        <a:t>62%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118803879"/>
                  </a:ext>
                </a:extLst>
              </a:tr>
              <a:tr h="139122">
                <a:tc>
                  <a:txBody>
                    <a:bodyPr/>
                    <a:lstStyle/>
                    <a:p>
                      <a:pPr algn="l" fontAlgn="b"/>
                      <a:r>
                        <a:rPr lang="sl-SI" sz="7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700" b="1" i="0" u="none" strike="noStrike">
                          <a:solidFill>
                            <a:srgbClr val="000000"/>
                          </a:solidFill>
                          <a:effectLst/>
                          <a:latin typeface="Arial" panose="020B0604020202020204" pitchFamily="34" charset="0"/>
                        </a:rPr>
                        <a:t>3152,24</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700" b="1" i="0" u="none" strike="noStrike" dirty="0">
                          <a:solidFill>
                            <a:srgbClr val="000000"/>
                          </a:solidFill>
                          <a:effectLst/>
                          <a:latin typeface="Arial" panose="020B0604020202020204" pitchFamily="34" charset="0"/>
                        </a:rPr>
                        <a:t>6420%</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3044836627"/>
                  </a:ext>
                </a:extLst>
              </a:tr>
            </a:tbl>
          </a:graphicData>
        </a:graphic>
      </p:graphicFrame>
    </p:spTree>
    <p:extLst>
      <p:ext uri="{BB962C8B-B14F-4D97-AF65-F5344CB8AC3E}">
        <p14:creationId xmlns:p14="http://schemas.microsoft.com/office/powerpoint/2010/main" val="3533719339"/>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a:t>
            </a:r>
            <a:r>
              <a:rPr lang="en-US" altLang="hu-HU" sz="1400" dirty="0">
                <a:solidFill>
                  <a:srgbClr val="008000"/>
                </a:solidFill>
              </a:rPr>
              <a:t>1019 (part </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308FFACD-5959-4C4C-8C0A-3C45CADE0CE8}"/>
              </a:ext>
            </a:extLst>
          </p:cNvPr>
          <p:cNvGraphicFramePr>
            <a:graphicFrameLocks noGrp="1"/>
          </p:cNvGraphicFramePr>
          <p:nvPr>
            <p:extLst>
              <p:ext uri="{D42A27DB-BD31-4B8C-83A1-F6EECF244321}">
                <p14:modId xmlns:p14="http://schemas.microsoft.com/office/powerpoint/2010/main" val="469299162"/>
              </p:ext>
            </p:extLst>
          </p:nvPr>
        </p:nvGraphicFramePr>
        <p:xfrm>
          <a:off x="962108" y="1079494"/>
          <a:ext cx="7052094" cy="5697889"/>
        </p:xfrm>
        <a:graphic>
          <a:graphicData uri="http://schemas.openxmlformats.org/drawingml/2006/table">
            <a:tbl>
              <a:tblPr/>
              <a:tblGrid>
                <a:gridCol w="5464622">
                  <a:extLst>
                    <a:ext uri="{9D8B030D-6E8A-4147-A177-3AD203B41FA5}">
                      <a16:colId xmlns:a16="http://schemas.microsoft.com/office/drawing/2014/main" val="2272306165"/>
                    </a:ext>
                  </a:extLst>
                </a:gridCol>
                <a:gridCol w="1172161">
                  <a:extLst>
                    <a:ext uri="{9D8B030D-6E8A-4147-A177-3AD203B41FA5}">
                      <a16:colId xmlns:a16="http://schemas.microsoft.com/office/drawing/2014/main" val="2457045426"/>
                    </a:ext>
                  </a:extLst>
                </a:gridCol>
                <a:gridCol w="415311">
                  <a:extLst>
                    <a:ext uri="{9D8B030D-6E8A-4147-A177-3AD203B41FA5}">
                      <a16:colId xmlns:a16="http://schemas.microsoft.com/office/drawing/2014/main" val="1478285009"/>
                    </a:ext>
                  </a:extLst>
                </a:gridCol>
              </a:tblGrid>
              <a:tr h="153997">
                <a:tc>
                  <a:txBody>
                    <a:bodyPr/>
                    <a:lstStyle/>
                    <a:p>
                      <a:pPr algn="l" fontAlgn="b"/>
                      <a:r>
                        <a:rPr lang="sl-SI"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2256855575"/>
                  </a:ext>
                </a:extLst>
              </a:tr>
              <a:tr h="153997">
                <a:tc>
                  <a:txBody>
                    <a:bodyPr/>
                    <a:lstStyle/>
                    <a:p>
                      <a:pPr algn="l" fontAlgn="b"/>
                      <a:r>
                        <a:rPr lang="sl-SI" sz="7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368,35</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188%</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388608826"/>
                  </a:ext>
                </a:extLst>
              </a:tr>
              <a:tr h="153997">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368,35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636096514"/>
                  </a:ext>
                </a:extLst>
              </a:tr>
              <a:tr h="153997">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Nosovice</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68,25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61%</a:t>
                      </a:r>
                    </a:p>
                  </a:txBody>
                  <a:tcPr marL="0" marR="0" marT="0" marB="0" anchor="b">
                    <a:lnL>
                      <a:noFill/>
                    </a:lnL>
                    <a:lnR>
                      <a:noFill/>
                    </a:lnR>
                    <a:lnT>
                      <a:noFill/>
                    </a:lnT>
                    <a:lnB>
                      <a:noFill/>
                    </a:lnB>
                  </a:tcPr>
                </a:tc>
                <a:extLst>
                  <a:ext uri="{0D108BD9-81ED-4DB2-BD59-A6C34878D82A}">
                    <a16:rowId xmlns:a16="http://schemas.microsoft.com/office/drawing/2014/main" val="823542135"/>
                  </a:ext>
                </a:extLst>
              </a:tr>
              <a:tr h="153997">
                <a:tc>
                  <a:txBody>
                    <a:bodyPr/>
                    <a:lstStyle/>
                    <a:p>
                      <a:pPr algn="l" fontAlgn="b"/>
                      <a:r>
                        <a:rPr lang="sl-SI" sz="700" b="0" i="0" u="none" strike="noStrike">
                          <a:solidFill>
                            <a:srgbClr val="000000"/>
                          </a:solidFill>
                          <a:effectLst/>
                          <a:latin typeface="Arial" panose="020B0604020202020204" pitchFamily="34" charset="0"/>
                        </a:rPr>
                        <a:t>[SK-HU] Levice - God [DIR] [SK] / N-1 R.Sobota - Sajoivanka</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267,44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59%</a:t>
                      </a:r>
                    </a:p>
                  </a:txBody>
                  <a:tcPr marL="0" marR="0" marT="0" marB="0" anchor="b">
                    <a:lnL>
                      <a:noFill/>
                    </a:lnL>
                    <a:lnR>
                      <a:noFill/>
                    </a:lnR>
                    <a:lnT>
                      <a:noFill/>
                    </a:lnT>
                    <a:lnB>
                      <a:noFill/>
                    </a:lnB>
                  </a:tcPr>
                </a:tc>
                <a:extLst>
                  <a:ext uri="{0D108BD9-81ED-4DB2-BD59-A6C34878D82A}">
                    <a16:rowId xmlns:a16="http://schemas.microsoft.com/office/drawing/2014/main" val="4263716651"/>
                  </a:ext>
                </a:extLst>
              </a:tr>
              <a:tr h="153997">
                <a:tc>
                  <a:txBody>
                    <a:bodyPr/>
                    <a:lstStyle/>
                    <a:p>
                      <a:pPr algn="l" fontAlgn="b"/>
                      <a:r>
                        <a:rPr lang="sl-SI" sz="7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411,69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195%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43579739"/>
                  </a:ext>
                </a:extLst>
              </a:tr>
              <a:tr h="153997">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411,69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74%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481832591"/>
                  </a:ext>
                </a:extLst>
              </a:tr>
              <a:tr h="153997">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Nosovice</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100,89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60%</a:t>
                      </a:r>
                    </a:p>
                  </a:txBody>
                  <a:tcPr marL="0" marR="0" marT="0" marB="0" anchor="b">
                    <a:lnL>
                      <a:noFill/>
                    </a:lnL>
                    <a:lnR>
                      <a:noFill/>
                    </a:lnR>
                    <a:lnT>
                      <a:noFill/>
                    </a:lnT>
                    <a:lnB>
                      <a:noFill/>
                    </a:lnB>
                  </a:tcPr>
                </a:tc>
                <a:extLst>
                  <a:ext uri="{0D108BD9-81ED-4DB2-BD59-A6C34878D82A}">
                    <a16:rowId xmlns:a16="http://schemas.microsoft.com/office/drawing/2014/main" val="1294861284"/>
                  </a:ext>
                </a:extLst>
              </a:tr>
              <a:tr h="153997">
                <a:tc>
                  <a:txBody>
                    <a:bodyPr/>
                    <a:lstStyle/>
                    <a:p>
                      <a:pPr algn="l" fontAlgn="b"/>
                      <a:r>
                        <a:rPr lang="sl-SI" sz="700" b="0" i="0" u="none" strike="noStrike">
                          <a:solidFill>
                            <a:srgbClr val="000000"/>
                          </a:solidFill>
                          <a:effectLst/>
                          <a:latin typeface="Arial" panose="020B0604020202020204" pitchFamily="34" charset="0"/>
                        </a:rPr>
                        <a:t>[SK-HU] Levice - God [DIR] [SK] / N-1 R.Sobota - Sajoivanka</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141,91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61%</a:t>
                      </a:r>
                    </a:p>
                  </a:txBody>
                  <a:tcPr marL="0" marR="0" marT="0" marB="0" anchor="b">
                    <a:lnL>
                      <a:noFill/>
                    </a:lnL>
                    <a:lnR>
                      <a:noFill/>
                    </a:lnR>
                    <a:lnT>
                      <a:noFill/>
                    </a:lnT>
                    <a:lnB>
                      <a:noFill/>
                    </a:lnB>
                  </a:tcPr>
                </a:tc>
                <a:extLst>
                  <a:ext uri="{0D108BD9-81ED-4DB2-BD59-A6C34878D82A}">
                    <a16:rowId xmlns:a16="http://schemas.microsoft.com/office/drawing/2014/main" val="3728003931"/>
                  </a:ext>
                </a:extLst>
              </a:tr>
              <a:tr h="153997">
                <a:tc>
                  <a:txBody>
                    <a:bodyPr/>
                    <a:lstStyle/>
                    <a:p>
                      <a:pPr algn="l" fontAlgn="b"/>
                      <a:r>
                        <a:rPr lang="sl-SI" sz="7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475,26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197%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254179336"/>
                  </a:ext>
                </a:extLst>
              </a:tr>
              <a:tr h="153997">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475,26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76%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155147952"/>
                  </a:ext>
                </a:extLst>
              </a:tr>
              <a:tr h="153997">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Nosovice</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92,93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60%</a:t>
                      </a:r>
                    </a:p>
                  </a:txBody>
                  <a:tcPr marL="0" marR="0" marT="0" marB="0" anchor="b">
                    <a:lnL>
                      <a:noFill/>
                    </a:lnL>
                    <a:lnR>
                      <a:noFill/>
                    </a:lnR>
                    <a:lnT>
                      <a:noFill/>
                    </a:lnT>
                    <a:lnB>
                      <a:noFill/>
                    </a:lnB>
                  </a:tcPr>
                </a:tc>
                <a:extLst>
                  <a:ext uri="{0D108BD9-81ED-4DB2-BD59-A6C34878D82A}">
                    <a16:rowId xmlns:a16="http://schemas.microsoft.com/office/drawing/2014/main" val="1553877311"/>
                  </a:ext>
                </a:extLst>
              </a:tr>
              <a:tr h="153997">
                <a:tc>
                  <a:txBody>
                    <a:bodyPr/>
                    <a:lstStyle/>
                    <a:p>
                      <a:pPr algn="l" fontAlgn="b"/>
                      <a:r>
                        <a:rPr lang="sl-SI" sz="700" b="0" i="0" u="none" strike="noStrike">
                          <a:solidFill>
                            <a:srgbClr val="000000"/>
                          </a:solidFill>
                          <a:effectLst/>
                          <a:latin typeface="Arial" panose="020B0604020202020204" pitchFamily="34" charset="0"/>
                        </a:rPr>
                        <a:t>[SK-HU] Levice - God [DIR] [SK] / N-1 R.Sobota - Sajoivanka</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119,76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61%</a:t>
                      </a:r>
                    </a:p>
                  </a:txBody>
                  <a:tcPr marL="0" marR="0" marT="0" marB="0" anchor="b">
                    <a:lnL>
                      <a:noFill/>
                    </a:lnL>
                    <a:lnR>
                      <a:noFill/>
                    </a:lnR>
                    <a:lnT>
                      <a:noFill/>
                    </a:lnT>
                    <a:lnB>
                      <a:noFill/>
                    </a:lnB>
                  </a:tcPr>
                </a:tc>
                <a:extLst>
                  <a:ext uri="{0D108BD9-81ED-4DB2-BD59-A6C34878D82A}">
                    <a16:rowId xmlns:a16="http://schemas.microsoft.com/office/drawing/2014/main" val="1336955442"/>
                  </a:ext>
                </a:extLst>
              </a:tr>
              <a:tr h="153997">
                <a:tc>
                  <a:txBody>
                    <a:bodyPr/>
                    <a:lstStyle/>
                    <a:p>
                      <a:pPr algn="l" fontAlgn="b"/>
                      <a:r>
                        <a:rPr lang="sl-SI" sz="7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581,9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394649836"/>
                  </a:ext>
                </a:extLst>
              </a:tr>
              <a:tr h="153997">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581,9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78%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927882233"/>
                  </a:ext>
                </a:extLst>
              </a:tr>
              <a:tr h="153997">
                <a:tc>
                  <a:txBody>
                    <a:bodyPr/>
                    <a:lstStyle/>
                    <a:p>
                      <a:pPr algn="l" fontAlgn="b"/>
                      <a:r>
                        <a:rPr lang="sl-SI" sz="700" b="0" i="0" u="none" strike="noStrike">
                          <a:solidFill>
                            <a:srgbClr val="000000"/>
                          </a:solidFill>
                          <a:effectLst/>
                          <a:latin typeface="Arial" panose="020B0604020202020204" pitchFamily="34" charset="0"/>
                        </a:rPr>
                        <a:t>[NL-NL] Diemen-Lelystad 380 Z [OPP] / N-1 Krimpen a/d IJssel-Geertruidenberg 380 W</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360314941"/>
                  </a:ext>
                </a:extLst>
              </a:tr>
              <a:tr h="153997">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Nosovice</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84,85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60%</a:t>
                      </a:r>
                    </a:p>
                  </a:txBody>
                  <a:tcPr marL="0" marR="0" marT="0" marB="0" anchor="b">
                    <a:lnL>
                      <a:noFill/>
                    </a:lnL>
                    <a:lnR>
                      <a:noFill/>
                    </a:lnR>
                    <a:lnT>
                      <a:noFill/>
                    </a:lnT>
                    <a:lnB>
                      <a:noFill/>
                    </a:lnB>
                  </a:tcPr>
                </a:tc>
                <a:extLst>
                  <a:ext uri="{0D108BD9-81ED-4DB2-BD59-A6C34878D82A}">
                    <a16:rowId xmlns:a16="http://schemas.microsoft.com/office/drawing/2014/main" val="2950112209"/>
                  </a:ext>
                </a:extLst>
              </a:tr>
              <a:tr h="153997">
                <a:tc>
                  <a:txBody>
                    <a:bodyPr/>
                    <a:lstStyle/>
                    <a:p>
                      <a:pPr algn="l" fontAlgn="b"/>
                      <a:r>
                        <a:rPr lang="sl-SI" sz="700" b="0" i="0" u="none" strike="noStrike">
                          <a:solidFill>
                            <a:srgbClr val="000000"/>
                          </a:solidFill>
                          <a:effectLst/>
                          <a:latin typeface="Arial" panose="020B0604020202020204" pitchFamily="34" charset="0"/>
                        </a:rPr>
                        <a:t>[SK-HU] Levice - God [DIR] [SK] / N-1 R.Sobota - Sajoivanka</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25,85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62%</a:t>
                      </a:r>
                    </a:p>
                  </a:txBody>
                  <a:tcPr marL="0" marR="0" marT="0" marB="0" anchor="b">
                    <a:lnL>
                      <a:noFill/>
                    </a:lnL>
                    <a:lnR>
                      <a:noFill/>
                    </a:lnR>
                    <a:lnT>
                      <a:noFill/>
                    </a:lnT>
                    <a:lnB>
                      <a:noFill/>
                    </a:lnB>
                  </a:tcPr>
                </a:tc>
                <a:extLst>
                  <a:ext uri="{0D108BD9-81ED-4DB2-BD59-A6C34878D82A}">
                    <a16:rowId xmlns:a16="http://schemas.microsoft.com/office/drawing/2014/main" val="3894321955"/>
                  </a:ext>
                </a:extLst>
              </a:tr>
              <a:tr h="153997">
                <a:tc>
                  <a:txBody>
                    <a:bodyPr/>
                    <a:lstStyle/>
                    <a:p>
                      <a:pPr algn="l" fontAlgn="b"/>
                      <a:r>
                        <a:rPr lang="sl-SI" sz="7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559,17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200%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53469807"/>
                  </a:ext>
                </a:extLst>
              </a:tr>
              <a:tr h="153997">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559,17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77%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45769068"/>
                  </a:ext>
                </a:extLst>
              </a:tr>
              <a:tr h="153997">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Nosovice</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72,62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60%</a:t>
                      </a:r>
                    </a:p>
                  </a:txBody>
                  <a:tcPr marL="0" marR="0" marT="0" marB="0" anchor="b">
                    <a:lnL>
                      <a:noFill/>
                    </a:lnL>
                    <a:lnR>
                      <a:noFill/>
                    </a:lnR>
                    <a:lnT>
                      <a:noFill/>
                    </a:lnT>
                    <a:lnB>
                      <a:noFill/>
                    </a:lnB>
                  </a:tcPr>
                </a:tc>
                <a:extLst>
                  <a:ext uri="{0D108BD9-81ED-4DB2-BD59-A6C34878D82A}">
                    <a16:rowId xmlns:a16="http://schemas.microsoft.com/office/drawing/2014/main" val="545756703"/>
                  </a:ext>
                </a:extLst>
              </a:tr>
              <a:tr h="153997">
                <a:tc>
                  <a:txBody>
                    <a:bodyPr/>
                    <a:lstStyle/>
                    <a:p>
                      <a:pPr algn="l" fontAlgn="b"/>
                      <a:r>
                        <a:rPr lang="sl-SI" sz="700" b="0" i="0" u="none" strike="noStrike">
                          <a:solidFill>
                            <a:srgbClr val="000000"/>
                          </a:solidFill>
                          <a:effectLst/>
                          <a:latin typeface="Arial" panose="020B0604020202020204" pitchFamily="34" charset="0"/>
                        </a:rPr>
                        <a:t>[SK-HU] Levice - God [DIR] [SK] / N-1 R.Sobota - Sajoivanka</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143,37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62%</a:t>
                      </a:r>
                    </a:p>
                  </a:txBody>
                  <a:tcPr marL="0" marR="0" marT="0" marB="0" anchor="b">
                    <a:lnL>
                      <a:noFill/>
                    </a:lnL>
                    <a:lnR>
                      <a:noFill/>
                    </a:lnR>
                    <a:lnT>
                      <a:noFill/>
                    </a:lnT>
                    <a:lnB>
                      <a:noFill/>
                    </a:lnB>
                  </a:tcPr>
                </a:tc>
                <a:extLst>
                  <a:ext uri="{0D108BD9-81ED-4DB2-BD59-A6C34878D82A}">
                    <a16:rowId xmlns:a16="http://schemas.microsoft.com/office/drawing/2014/main" val="1602634238"/>
                  </a:ext>
                </a:extLst>
              </a:tr>
              <a:tr h="153997">
                <a:tc>
                  <a:txBody>
                    <a:bodyPr/>
                    <a:lstStyle/>
                    <a:p>
                      <a:pPr algn="l" fontAlgn="b"/>
                      <a:r>
                        <a:rPr lang="sl-SI" sz="7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613,36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164%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266723041"/>
                  </a:ext>
                </a:extLst>
              </a:tr>
              <a:tr h="153997">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613,36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70%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508824507"/>
                  </a:ext>
                </a:extLst>
              </a:tr>
              <a:tr h="153997">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Nosovice</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124,42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42%</a:t>
                      </a:r>
                    </a:p>
                  </a:txBody>
                  <a:tcPr marL="0" marR="0" marT="0" marB="0" anchor="b">
                    <a:lnL>
                      <a:noFill/>
                    </a:lnL>
                    <a:lnR>
                      <a:noFill/>
                    </a:lnR>
                    <a:lnT>
                      <a:noFill/>
                    </a:lnT>
                    <a:lnB>
                      <a:noFill/>
                    </a:lnB>
                  </a:tcPr>
                </a:tc>
                <a:extLst>
                  <a:ext uri="{0D108BD9-81ED-4DB2-BD59-A6C34878D82A}">
                    <a16:rowId xmlns:a16="http://schemas.microsoft.com/office/drawing/2014/main" val="3200000978"/>
                  </a:ext>
                </a:extLst>
              </a:tr>
              <a:tr h="153997">
                <a:tc>
                  <a:txBody>
                    <a:bodyPr/>
                    <a:lstStyle/>
                    <a:p>
                      <a:pPr algn="l" fontAlgn="b"/>
                      <a:r>
                        <a:rPr lang="sl-SI" sz="700" b="0" i="0" u="none" strike="noStrike">
                          <a:solidFill>
                            <a:srgbClr val="000000"/>
                          </a:solidFill>
                          <a:effectLst/>
                          <a:latin typeface="Arial" panose="020B0604020202020204" pitchFamily="34" charset="0"/>
                        </a:rPr>
                        <a:t>[SK-HU] Levice - God [DIR] [SK] / N-1 R.Sobota - Sajoivanka</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223,16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52%</a:t>
                      </a:r>
                    </a:p>
                  </a:txBody>
                  <a:tcPr marL="0" marR="0" marT="0" marB="0" anchor="b">
                    <a:lnL>
                      <a:noFill/>
                    </a:lnL>
                    <a:lnR>
                      <a:noFill/>
                    </a:lnR>
                    <a:lnT>
                      <a:noFill/>
                    </a:lnT>
                    <a:lnB>
                      <a:noFill/>
                    </a:lnB>
                  </a:tcPr>
                </a:tc>
                <a:extLst>
                  <a:ext uri="{0D108BD9-81ED-4DB2-BD59-A6C34878D82A}">
                    <a16:rowId xmlns:a16="http://schemas.microsoft.com/office/drawing/2014/main" val="1287604468"/>
                  </a:ext>
                </a:extLst>
              </a:tr>
              <a:tr h="153997">
                <a:tc>
                  <a:txBody>
                    <a:bodyPr/>
                    <a:lstStyle/>
                    <a:p>
                      <a:pPr algn="l" fontAlgn="b"/>
                      <a:r>
                        <a:rPr lang="sl-SI" sz="7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629,87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270%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452087104"/>
                  </a:ext>
                </a:extLst>
              </a:tr>
              <a:tr h="153997">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629,87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560869354"/>
                  </a:ext>
                </a:extLst>
              </a:tr>
              <a:tr h="153997">
                <a:tc>
                  <a:txBody>
                    <a:bodyPr/>
                    <a:lstStyle/>
                    <a:p>
                      <a:pPr algn="l" fontAlgn="b"/>
                      <a:r>
                        <a:rPr lang="sl-SI" sz="700" b="0" i="0" u="none" strike="noStrike">
                          <a:solidFill>
                            <a:srgbClr val="000000"/>
                          </a:solidFill>
                          <a:effectLst/>
                          <a:latin typeface="Arial" panose="020B0604020202020204" pitchFamily="34" charset="0"/>
                        </a:rPr>
                        <a:t>[SI-AT] 220 kV Podlog - Obersielach [OPP] [SI] / N-1 Maribor-Kainachtal 1</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40,89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45%</a:t>
                      </a:r>
                    </a:p>
                  </a:txBody>
                  <a:tcPr marL="0" marR="0" marT="0" marB="0" anchor="b">
                    <a:lnL>
                      <a:noFill/>
                    </a:lnL>
                    <a:lnR>
                      <a:noFill/>
                    </a:lnR>
                    <a:lnT>
                      <a:noFill/>
                    </a:lnT>
                    <a:lnB>
                      <a:noFill/>
                    </a:lnB>
                  </a:tcPr>
                </a:tc>
                <a:extLst>
                  <a:ext uri="{0D108BD9-81ED-4DB2-BD59-A6C34878D82A}">
                    <a16:rowId xmlns:a16="http://schemas.microsoft.com/office/drawing/2014/main" val="4144569684"/>
                  </a:ext>
                </a:extLst>
              </a:tr>
              <a:tr h="153997">
                <a:tc>
                  <a:txBody>
                    <a:bodyPr/>
                    <a:lstStyle/>
                    <a:p>
                      <a:pPr algn="l" fontAlgn="b"/>
                      <a:r>
                        <a:rPr lang="sl-SI" sz="700" b="0" i="0" u="none" strike="noStrike">
                          <a:solidFill>
                            <a:srgbClr val="000000"/>
                          </a:solidFill>
                          <a:effectLst/>
                          <a:latin typeface="Arial" panose="020B0604020202020204" pitchFamily="34" charset="0"/>
                        </a:rPr>
                        <a:t>[CZ-SK] Nosovice - Varin [DIR] [SK] / N-1 Sokolnice - Stupava</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30,72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65%</a:t>
                      </a:r>
                    </a:p>
                  </a:txBody>
                  <a:tcPr marL="0" marR="0" marT="0" marB="0" anchor="b">
                    <a:lnL>
                      <a:noFill/>
                    </a:lnL>
                    <a:lnR>
                      <a:noFill/>
                    </a:lnR>
                    <a:lnT>
                      <a:noFill/>
                    </a:lnT>
                    <a:lnB>
                      <a:noFill/>
                    </a:lnB>
                  </a:tcPr>
                </a:tc>
                <a:extLst>
                  <a:ext uri="{0D108BD9-81ED-4DB2-BD59-A6C34878D82A}">
                    <a16:rowId xmlns:a16="http://schemas.microsoft.com/office/drawing/2014/main" val="4193641908"/>
                  </a:ext>
                </a:extLst>
              </a:tr>
              <a:tr h="153997">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Nosovice</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55,03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44%</a:t>
                      </a:r>
                    </a:p>
                  </a:txBody>
                  <a:tcPr marL="0" marR="0" marT="0" marB="0" anchor="b">
                    <a:lnL>
                      <a:noFill/>
                    </a:lnL>
                    <a:lnR>
                      <a:noFill/>
                    </a:lnR>
                    <a:lnT>
                      <a:noFill/>
                    </a:lnT>
                    <a:lnB>
                      <a:noFill/>
                    </a:lnB>
                  </a:tcPr>
                </a:tc>
                <a:extLst>
                  <a:ext uri="{0D108BD9-81ED-4DB2-BD59-A6C34878D82A}">
                    <a16:rowId xmlns:a16="http://schemas.microsoft.com/office/drawing/2014/main" val="3655624566"/>
                  </a:ext>
                </a:extLst>
              </a:tr>
              <a:tr h="153997">
                <a:tc>
                  <a:txBody>
                    <a:bodyPr/>
                    <a:lstStyle/>
                    <a:p>
                      <a:pPr algn="l" fontAlgn="b"/>
                      <a:r>
                        <a:rPr lang="sl-SI" sz="700" b="0" i="0" u="none" strike="noStrike">
                          <a:solidFill>
                            <a:srgbClr val="000000"/>
                          </a:solidFill>
                          <a:effectLst/>
                          <a:latin typeface="Arial" panose="020B0604020202020204" pitchFamily="34" charset="0"/>
                        </a:rPr>
                        <a:t>[SK-HU] Levice - God [DIR] [SK] / N-1 R.Sobota - Sajoivanka</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367,92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1456697631"/>
                  </a:ext>
                </a:extLst>
              </a:tr>
              <a:tr h="153997">
                <a:tc>
                  <a:txBody>
                    <a:bodyPr/>
                    <a:lstStyle/>
                    <a:p>
                      <a:pPr algn="l" fontAlgn="b"/>
                      <a:r>
                        <a:rPr lang="sl-SI" sz="7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373,96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237%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662829092"/>
                  </a:ext>
                </a:extLst>
              </a:tr>
              <a:tr h="153997">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373,2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957015694"/>
                  </a:ext>
                </a:extLst>
              </a:tr>
              <a:tr h="153997">
                <a:tc>
                  <a:txBody>
                    <a:bodyPr/>
                    <a:lstStyle/>
                    <a:p>
                      <a:pPr algn="l" fontAlgn="b"/>
                      <a:r>
                        <a:rPr lang="sl-SI" sz="700" b="0" i="0" u="none" strike="noStrike">
                          <a:solidFill>
                            <a:srgbClr val="000000"/>
                          </a:solidFill>
                          <a:effectLst/>
                          <a:latin typeface="Arial" panose="020B0604020202020204" pitchFamily="34" charset="0"/>
                        </a:rPr>
                        <a:t>[SI-AT] 220 kV Podlog - Obersielach [OPP] [SI] / N-1 Maribor-Kainachtal 1</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11,21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51%</a:t>
                      </a:r>
                    </a:p>
                  </a:txBody>
                  <a:tcPr marL="0" marR="0" marT="0" marB="0" anchor="b">
                    <a:lnL>
                      <a:noFill/>
                    </a:lnL>
                    <a:lnR>
                      <a:noFill/>
                    </a:lnR>
                    <a:lnT>
                      <a:noFill/>
                    </a:lnT>
                    <a:lnB>
                      <a:noFill/>
                    </a:lnB>
                  </a:tcPr>
                </a:tc>
                <a:extLst>
                  <a:ext uri="{0D108BD9-81ED-4DB2-BD59-A6C34878D82A}">
                    <a16:rowId xmlns:a16="http://schemas.microsoft.com/office/drawing/2014/main" val="987021076"/>
                  </a:ext>
                </a:extLst>
              </a:tr>
              <a:tr h="153997">
                <a:tc>
                  <a:txBody>
                    <a:bodyPr/>
                    <a:lstStyle/>
                    <a:p>
                      <a:pPr algn="l" fontAlgn="b"/>
                      <a:r>
                        <a:rPr lang="sl-SI" sz="700" b="0" i="0" u="none" strike="noStrike">
                          <a:solidFill>
                            <a:srgbClr val="000000"/>
                          </a:solidFill>
                          <a:effectLst/>
                          <a:latin typeface="Arial" panose="020B0604020202020204" pitchFamily="34" charset="0"/>
                        </a:rPr>
                        <a:t>[SK-HU] Levice - God [DIR] [SK] / N-1 R.Sobota - Sajoivanka</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373,96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63%</a:t>
                      </a:r>
                    </a:p>
                  </a:txBody>
                  <a:tcPr marL="0" marR="0" marT="0" marB="0" anchor="b">
                    <a:lnL>
                      <a:noFill/>
                    </a:lnL>
                    <a:lnR>
                      <a:noFill/>
                    </a:lnR>
                    <a:lnT>
                      <a:noFill/>
                    </a:lnT>
                    <a:lnB>
                      <a:noFill/>
                    </a:lnB>
                  </a:tcPr>
                </a:tc>
                <a:extLst>
                  <a:ext uri="{0D108BD9-81ED-4DB2-BD59-A6C34878D82A}">
                    <a16:rowId xmlns:a16="http://schemas.microsoft.com/office/drawing/2014/main" val="1852930241"/>
                  </a:ext>
                </a:extLst>
              </a:tr>
              <a:tr h="153997">
                <a:tc>
                  <a:txBody>
                    <a:bodyPr/>
                    <a:lstStyle/>
                    <a:p>
                      <a:pPr algn="l" fontAlgn="b"/>
                      <a:r>
                        <a:rPr lang="sl-SI" sz="700" b="0" i="0" u="none" strike="noStrike">
                          <a:solidFill>
                            <a:srgbClr val="000000"/>
                          </a:solidFill>
                          <a:effectLst/>
                          <a:latin typeface="Arial" panose="020B0604020202020204" pitchFamily="34" charset="0"/>
                        </a:rPr>
                        <a:t>[CZ-SK] Sokolnice - Stupava [DIR] [SK] / N-1 Nosovice - Varin</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51,69</a:t>
                      </a:r>
                    </a:p>
                  </a:txBody>
                  <a:tcPr marL="0" marR="0" marT="0" marB="0" anchor="b">
                    <a:lnL>
                      <a:noFill/>
                    </a:lnL>
                    <a:lnR>
                      <a:noFill/>
                    </a:lnR>
                    <a:lnT>
                      <a:noFill/>
                    </a:lnT>
                    <a:lnB>
                      <a:noFill/>
                    </a:lnB>
                  </a:tcPr>
                </a:tc>
                <a:tc>
                  <a:txBody>
                    <a:bodyPr/>
                    <a:lstStyle/>
                    <a:p>
                      <a:pPr algn="r" fontAlgn="b"/>
                      <a:r>
                        <a:rPr lang="sl-SI" sz="700" b="0" i="0" u="none" strike="noStrike" dirty="0">
                          <a:solidFill>
                            <a:srgbClr val="000000"/>
                          </a:solidFill>
                          <a:effectLst/>
                          <a:latin typeface="Arial" panose="020B0604020202020204" pitchFamily="34" charset="0"/>
                        </a:rPr>
                        <a:t>74%</a:t>
                      </a:r>
                    </a:p>
                  </a:txBody>
                  <a:tcPr marL="0" marR="0" marT="0" marB="0" anchor="b">
                    <a:lnL>
                      <a:noFill/>
                    </a:lnL>
                    <a:lnR>
                      <a:noFill/>
                    </a:lnR>
                    <a:lnT>
                      <a:noFill/>
                    </a:lnT>
                    <a:lnB>
                      <a:noFill/>
                    </a:lnB>
                  </a:tcPr>
                </a:tc>
                <a:extLst>
                  <a:ext uri="{0D108BD9-81ED-4DB2-BD59-A6C34878D82A}">
                    <a16:rowId xmlns:a16="http://schemas.microsoft.com/office/drawing/2014/main" val="321235927"/>
                  </a:ext>
                </a:extLst>
              </a:tr>
            </a:tbl>
          </a:graphicData>
        </a:graphic>
      </p:graphicFrame>
    </p:spTree>
    <p:extLst>
      <p:ext uri="{BB962C8B-B14F-4D97-AF65-F5344CB8AC3E}">
        <p14:creationId xmlns:p14="http://schemas.microsoft.com/office/powerpoint/2010/main" val="2692553962"/>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a:t>
            </a:r>
            <a:r>
              <a:rPr lang="en-US" altLang="hu-HU" sz="1400" dirty="0">
                <a:solidFill>
                  <a:srgbClr val="008000"/>
                </a:solidFill>
              </a:rPr>
              <a:t>1019 (part I</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885280FC-A354-479E-A6B1-5DE7008FA8D2}"/>
              </a:ext>
            </a:extLst>
          </p:cNvPr>
          <p:cNvGraphicFramePr>
            <a:graphicFrameLocks noGrp="1"/>
          </p:cNvGraphicFramePr>
          <p:nvPr>
            <p:extLst>
              <p:ext uri="{D42A27DB-BD31-4B8C-83A1-F6EECF244321}">
                <p14:modId xmlns:p14="http://schemas.microsoft.com/office/powerpoint/2010/main" val="266746814"/>
              </p:ext>
            </p:extLst>
          </p:nvPr>
        </p:nvGraphicFramePr>
        <p:xfrm>
          <a:off x="850790" y="1079492"/>
          <a:ext cx="7425884" cy="5697890"/>
        </p:xfrm>
        <a:graphic>
          <a:graphicData uri="http://schemas.openxmlformats.org/drawingml/2006/table">
            <a:tbl>
              <a:tblPr/>
              <a:tblGrid>
                <a:gridCol w="5754269">
                  <a:extLst>
                    <a:ext uri="{9D8B030D-6E8A-4147-A177-3AD203B41FA5}">
                      <a16:colId xmlns:a16="http://schemas.microsoft.com/office/drawing/2014/main" val="2994126557"/>
                    </a:ext>
                  </a:extLst>
                </a:gridCol>
                <a:gridCol w="1234291">
                  <a:extLst>
                    <a:ext uri="{9D8B030D-6E8A-4147-A177-3AD203B41FA5}">
                      <a16:colId xmlns:a16="http://schemas.microsoft.com/office/drawing/2014/main" val="3746958725"/>
                    </a:ext>
                  </a:extLst>
                </a:gridCol>
                <a:gridCol w="437324">
                  <a:extLst>
                    <a:ext uri="{9D8B030D-6E8A-4147-A177-3AD203B41FA5}">
                      <a16:colId xmlns:a16="http://schemas.microsoft.com/office/drawing/2014/main" val="2392763307"/>
                    </a:ext>
                  </a:extLst>
                </a:gridCol>
              </a:tblGrid>
              <a:tr h="167585">
                <a:tc>
                  <a:txBody>
                    <a:bodyPr/>
                    <a:lstStyle/>
                    <a:p>
                      <a:pPr algn="l" fontAlgn="b"/>
                      <a:r>
                        <a:rPr lang="sl-SI" sz="800" b="1" i="0" u="none" strike="noStrike">
                          <a:solidFill>
                            <a:srgbClr val="000000"/>
                          </a:solidFill>
                          <a:effectLst/>
                          <a:latin typeface="Arial" panose="020B0604020202020204" pitchFamily="34" charset="0"/>
                        </a:rPr>
                        <a:t>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353,26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174%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807125448"/>
                  </a:ext>
                </a:extLst>
              </a:tr>
              <a:tr h="167585">
                <a:tc>
                  <a:txBody>
                    <a:bodyPr/>
                    <a:lstStyle/>
                    <a:p>
                      <a:pPr algn="l" fontAlgn="b"/>
                      <a:r>
                        <a:rPr lang="sl-SI" sz="800" b="0" i="0" u="none" strike="noStrike">
                          <a:solidFill>
                            <a:srgbClr val="000000"/>
                          </a:solidFill>
                          <a:effectLst/>
                          <a:latin typeface="Arial" panose="020B0604020202020204" pitchFamily="34" charset="0"/>
                        </a:rPr>
                        <a:t>[AT-D2] St. Peter 2 - Pleinting 258 [OPP] [AT] / N-1 Pleinting - Pirach 257</a:t>
                      </a:r>
                    </a:p>
                  </a:txBody>
                  <a:tcPr marL="9033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353,26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50%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45060324"/>
                  </a:ext>
                </a:extLst>
              </a:tr>
              <a:tr h="167585">
                <a:tc>
                  <a:txBody>
                    <a:bodyPr/>
                    <a:lstStyle/>
                    <a:p>
                      <a:pPr algn="l" fontAlgn="b"/>
                      <a:r>
                        <a:rPr lang="sl-SI" sz="800" b="0" i="0" u="none" strike="noStrike">
                          <a:solidFill>
                            <a:srgbClr val="000000"/>
                          </a:solidFill>
                          <a:effectLst/>
                          <a:latin typeface="Arial" panose="020B0604020202020204" pitchFamily="34" charset="0"/>
                        </a:rPr>
                        <a:t>[SI-AT] 220 kV Podlog - Obersielach [OPP] [SI] / N-1 Maribor-Kainachtal 1</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143,42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1863043362"/>
                  </a:ext>
                </a:extLst>
              </a:tr>
              <a:tr h="167585">
                <a:tc>
                  <a:txBody>
                    <a:bodyPr/>
                    <a:lstStyle/>
                    <a:p>
                      <a:pPr algn="l" fontAlgn="b"/>
                      <a:r>
                        <a:rPr lang="nn-NO" sz="800" b="0" i="0" u="none" strike="noStrike">
                          <a:solidFill>
                            <a:srgbClr val="000000"/>
                          </a:solidFill>
                          <a:effectLst/>
                          <a:latin typeface="Arial" panose="020B0604020202020204" pitchFamily="34" charset="0"/>
                        </a:rPr>
                        <a:t>[SK-HU] Levice - God [DIR] [HU] / N-1 R.Sobota - Sajoivanka</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183,22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68%</a:t>
                      </a:r>
                    </a:p>
                  </a:txBody>
                  <a:tcPr marL="0" marR="0" marT="0" marB="0" anchor="b">
                    <a:lnL>
                      <a:noFill/>
                    </a:lnL>
                    <a:lnR>
                      <a:noFill/>
                    </a:lnR>
                    <a:lnT>
                      <a:noFill/>
                    </a:lnT>
                    <a:lnB>
                      <a:noFill/>
                    </a:lnB>
                  </a:tcPr>
                </a:tc>
                <a:extLst>
                  <a:ext uri="{0D108BD9-81ED-4DB2-BD59-A6C34878D82A}">
                    <a16:rowId xmlns:a16="http://schemas.microsoft.com/office/drawing/2014/main" val="3436235317"/>
                  </a:ext>
                </a:extLst>
              </a:tr>
              <a:tr h="167585">
                <a:tc>
                  <a:txBody>
                    <a:bodyPr/>
                    <a:lstStyle/>
                    <a:p>
                      <a:pPr algn="l" fontAlgn="b"/>
                      <a:r>
                        <a:rPr lang="sl-SI" sz="8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314,85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233%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604785864"/>
                  </a:ext>
                </a:extLst>
              </a:tr>
              <a:tr h="167585">
                <a:tc>
                  <a:txBody>
                    <a:bodyPr/>
                    <a:lstStyle/>
                    <a:p>
                      <a:pPr algn="l" fontAlgn="b"/>
                      <a:r>
                        <a:rPr lang="sl-SI" sz="800" b="0" i="0" u="none" strike="noStrike">
                          <a:solidFill>
                            <a:srgbClr val="000000"/>
                          </a:solidFill>
                          <a:effectLst/>
                          <a:latin typeface="Arial" panose="020B0604020202020204" pitchFamily="34" charset="0"/>
                        </a:rPr>
                        <a:t>[AT-CZ] Duernrohr 1 - Slavetice 437 [OPP] [AT] / N-1 Slavetice - Durnrohr 2</a:t>
                      </a:r>
                    </a:p>
                  </a:txBody>
                  <a:tcPr marL="9033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22,71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51%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524952326"/>
                  </a:ext>
                </a:extLst>
              </a:tr>
              <a:tr h="167585">
                <a:tc>
                  <a:txBody>
                    <a:bodyPr/>
                    <a:lstStyle/>
                    <a:p>
                      <a:pPr algn="l" fontAlgn="b"/>
                      <a:r>
                        <a:rPr lang="sl-SI" sz="800" b="0" i="0" u="none" strike="noStrike">
                          <a:solidFill>
                            <a:srgbClr val="000000"/>
                          </a:solidFill>
                          <a:effectLst/>
                          <a:latin typeface="Arial" panose="020B0604020202020204" pitchFamily="34" charset="0"/>
                        </a:rPr>
                        <a:t>[AT-D2] St. Peter 2 - Pleinting 258 [OPP] [AT] / N-1 Pleinting - Pirach 257</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314,85</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47%</a:t>
                      </a:r>
                    </a:p>
                  </a:txBody>
                  <a:tcPr marL="0" marR="0" marT="0" marB="0" anchor="b">
                    <a:lnL>
                      <a:noFill/>
                    </a:lnL>
                    <a:lnR>
                      <a:noFill/>
                    </a:lnR>
                    <a:lnT>
                      <a:noFill/>
                    </a:lnT>
                    <a:lnB>
                      <a:noFill/>
                    </a:lnB>
                  </a:tcPr>
                </a:tc>
                <a:extLst>
                  <a:ext uri="{0D108BD9-81ED-4DB2-BD59-A6C34878D82A}">
                    <a16:rowId xmlns:a16="http://schemas.microsoft.com/office/drawing/2014/main" val="4197506838"/>
                  </a:ext>
                </a:extLst>
              </a:tr>
              <a:tr h="167585">
                <a:tc>
                  <a:txBody>
                    <a:bodyPr/>
                    <a:lstStyle/>
                    <a:p>
                      <a:pPr algn="l" fontAlgn="b"/>
                      <a:r>
                        <a:rPr lang="sl-SI" sz="800" b="0" i="0" u="none" strike="noStrike">
                          <a:solidFill>
                            <a:srgbClr val="000000"/>
                          </a:solidFill>
                          <a:effectLst/>
                          <a:latin typeface="Arial" panose="020B0604020202020204" pitchFamily="34" charset="0"/>
                        </a:rPr>
                        <a:t>[SI-AT] 220 kV Podlog - Obersielach [OPP] [SI] / N-1 Maribor-Kainachtal 1</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188,44</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51%</a:t>
                      </a:r>
                    </a:p>
                  </a:txBody>
                  <a:tcPr marL="0" marR="0" marT="0" marB="0" anchor="b">
                    <a:lnL>
                      <a:noFill/>
                    </a:lnL>
                    <a:lnR>
                      <a:noFill/>
                    </a:lnR>
                    <a:lnT>
                      <a:noFill/>
                    </a:lnT>
                    <a:lnB>
                      <a:noFill/>
                    </a:lnB>
                  </a:tcPr>
                </a:tc>
                <a:extLst>
                  <a:ext uri="{0D108BD9-81ED-4DB2-BD59-A6C34878D82A}">
                    <a16:rowId xmlns:a16="http://schemas.microsoft.com/office/drawing/2014/main" val="1455114142"/>
                  </a:ext>
                </a:extLst>
              </a:tr>
              <a:tr h="167585">
                <a:tc>
                  <a:txBody>
                    <a:bodyPr/>
                    <a:lstStyle/>
                    <a:p>
                      <a:pPr algn="l" fontAlgn="b"/>
                      <a:r>
                        <a:rPr lang="sl-SI" sz="800" b="0" i="0" u="none" strike="noStrike">
                          <a:solidFill>
                            <a:srgbClr val="000000"/>
                          </a:solidFill>
                          <a:effectLst/>
                          <a:latin typeface="Arial" panose="020B0604020202020204" pitchFamily="34" charset="0"/>
                        </a:rPr>
                        <a:t>[NL-NL] Diemen-Lelystad 380 Z [OPP] / N-1 Boxmeer-Dodewaard 380 Z</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85,17</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731895094"/>
                  </a:ext>
                </a:extLst>
              </a:tr>
              <a:tr h="167585">
                <a:tc>
                  <a:txBody>
                    <a:bodyPr/>
                    <a:lstStyle/>
                    <a:p>
                      <a:pPr algn="l" fontAlgn="b"/>
                      <a:r>
                        <a:rPr lang="sl-SI" sz="800" b="0" i="0" u="none" strike="noStrike">
                          <a:solidFill>
                            <a:srgbClr val="000000"/>
                          </a:solidFill>
                          <a:effectLst/>
                          <a:latin typeface="Arial" panose="020B0604020202020204" pitchFamily="34" charset="0"/>
                        </a:rPr>
                        <a:t>[SK-HU] Levice - God [DIR] [SK] / N-1 R.Sobota - Sajoivanka</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171,61</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64%</a:t>
                      </a:r>
                    </a:p>
                  </a:txBody>
                  <a:tcPr marL="0" marR="0" marT="0" marB="0" anchor="b">
                    <a:lnL>
                      <a:noFill/>
                    </a:lnL>
                    <a:lnR>
                      <a:noFill/>
                    </a:lnR>
                    <a:lnT>
                      <a:noFill/>
                    </a:lnT>
                    <a:lnB>
                      <a:noFill/>
                    </a:lnB>
                  </a:tcPr>
                </a:tc>
                <a:extLst>
                  <a:ext uri="{0D108BD9-81ED-4DB2-BD59-A6C34878D82A}">
                    <a16:rowId xmlns:a16="http://schemas.microsoft.com/office/drawing/2014/main" val="4294223986"/>
                  </a:ext>
                </a:extLst>
              </a:tr>
              <a:tr h="167585">
                <a:tc>
                  <a:txBody>
                    <a:bodyPr/>
                    <a:lstStyle/>
                    <a:p>
                      <a:pPr algn="l" fontAlgn="b"/>
                      <a:r>
                        <a:rPr lang="sl-SI" sz="8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170,65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271%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531975701"/>
                  </a:ext>
                </a:extLst>
              </a:tr>
              <a:tr h="167585">
                <a:tc>
                  <a:txBody>
                    <a:bodyPr/>
                    <a:lstStyle/>
                    <a:p>
                      <a:pPr algn="l" fontAlgn="b"/>
                      <a:r>
                        <a:rPr lang="sl-SI" sz="800" b="0" i="0" u="none" strike="noStrike">
                          <a:solidFill>
                            <a:srgbClr val="000000"/>
                          </a:solidFill>
                          <a:effectLst/>
                          <a:latin typeface="Arial" panose="020B0604020202020204" pitchFamily="34" charset="0"/>
                        </a:rPr>
                        <a:t>[AT-CZ] Duernrohr 1 - Slavetice 437 [OPP] [AT] / N-1 Slavetice - Durnrohr 2</a:t>
                      </a:r>
                    </a:p>
                  </a:txBody>
                  <a:tcPr marL="9033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75,3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51%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980036692"/>
                  </a:ext>
                </a:extLst>
              </a:tr>
              <a:tr h="167585">
                <a:tc>
                  <a:txBody>
                    <a:bodyPr/>
                    <a:lstStyle/>
                    <a:p>
                      <a:pPr algn="l" fontAlgn="b"/>
                      <a:r>
                        <a:rPr lang="sl-SI" sz="800" b="0" i="0" u="none" strike="noStrike">
                          <a:solidFill>
                            <a:srgbClr val="000000"/>
                          </a:solidFill>
                          <a:effectLst/>
                          <a:latin typeface="Arial" panose="020B0604020202020204" pitchFamily="34" charset="0"/>
                        </a:rPr>
                        <a:t>[AT-D2] St. Peter 2 - Pleinting 258 [OPP] [AT] / N-1 Pleinting - Pirach 257</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170,65</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46%</a:t>
                      </a:r>
                    </a:p>
                  </a:txBody>
                  <a:tcPr marL="0" marR="0" marT="0" marB="0" anchor="b">
                    <a:lnL>
                      <a:noFill/>
                    </a:lnL>
                    <a:lnR>
                      <a:noFill/>
                    </a:lnR>
                    <a:lnT>
                      <a:noFill/>
                    </a:lnT>
                    <a:lnB>
                      <a:noFill/>
                    </a:lnB>
                  </a:tcPr>
                </a:tc>
                <a:extLst>
                  <a:ext uri="{0D108BD9-81ED-4DB2-BD59-A6C34878D82A}">
                    <a16:rowId xmlns:a16="http://schemas.microsoft.com/office/drawing/2014/main" val="3458379956"/>
                  </a:ext>
                </a:extLst>
              </a:tr>
              <a:tr h="167585">
                <a:tc>
                  <a:txBody>
                    <a:bodyPr/>
                    <a:lstStyle/>
                    <a:p>
                      <a:pPr algn="l" fontAlgn="b"/>
                      <a:r>
                        <a:rPr lang="sl-SI" sz="800" b="0" i="0" u="none" strike="noStrike">
                          <a:solidFill>
                            <a:srgbClr val="000000"/>
                          </a:solidFill>
                          <a:effectLst/>
                          <a:latin typeface="Arial" panose="020B0604020202020204" pitchFamily="34" charset="0"/>
                        </a:rPr>
                        <a:t>[SI-AT] 220 kV Podlog - Obersielach [OPP] [SI] / N-1 Maribor-Kainachtal 1</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107,05</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42%</a:t>
                      </a:r>
                    </a:p>
                  </a:txBody>
                  <a:tcPr marL="0" marR="0" marT="0" marB="0" anchor="b">
                    <a:lnL>
                      <a:noFill/>
                    </a:lnL>
                    <a:lnR>
                      <a:noFill/>
                    </a:lnR>
                    <a:lnT>
                      <a:noFill/>
                    </a:lnT>
                    <a:lnB>
                      <a:noFill/>
                    </a:lnB>
                  </a:tcPr>
                </a:tc>
                <a:extLst>
                  <a:ext uri="{0D108BD9-81ED-4DB2-BD59-A6C34878D82A}">
                    <a16:rowId xmlns:a16="http://schemas.microsoft.com/office/drawing/2014/main" val="1440148112"/>
                  </a:ext>
                </a:extLst>
              </a:tr>
              <a:tr h="167585">
                <a:tc>
                  <a:txBody>
                    <a:bodyPr/>
                    <a:lstStyle/>
                    <a:p>
                      <a:pPr algn="l" fontAlgn="b"/>
                      <a:r>
                        <a:rPr lang="sl-SI" sz="800" b="0" i="0" u="none" strike="noStrike">
                          <a:solidFill>
                            <a:srgbClr val="000000"/>
                          </a:solidFill>
                          <a:effectLst/>
                          <a:latin typeface="Arial" panose="020B0604020202020204" pitchFamily="34" charset="0"/>
                        </a:rPr>
                        <a:t>[NL-NL] Diemen-Lelystad 380 Z [OPP] / N-1 Boxmeer-Dodewaard 380 Z</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10,72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861040250"/>
                  </a:ext>
                </a:extLst>
              </a:tr>
              <a:tr h="167585">
                <a:tc>
                  <a:txBody>
                    <a:bodyPr/>
                    <a:lstStyle/>
                    <a:p>
                      <a:pPr algn="l" fontAlgn="b"/>
                      <a:r>
                        <a:rPr lang="sl-SI" sz="800" b="0" i="0" u="none" strike="noStrike">
                          <a:solidFill>
                            <a:srgbClr val="000000"/>
                          </a:solidFill>
                          <a:effectLst/>
                          <a:latin typeface="Arial" panose="020B0604020202020204" pitchFamily="34" charset="0"/>
                        </a:rPr>
                        <a:t>[NL-NL] Diemen-Lelystad 380 Z [OPP] / N-1 Krimpen a/d IJssel-Geertruidenberg 380 W</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14,67</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482977138"/>
                  </a:ext>
                </a:extLst>
              </a:tr>
              <a:tr h="167585">
                <a:tc>
                  <a:txBody>
                    <a:bodyPr/>
                    <a:lstStyle/>
                    <a:p>
                      <a:pPr algn="l" fontAlgn="b"/>
                      <a:r>
                        <a:rPr lang="sl-SI" sz="800" b="0" i="0" u="none" strike="noStrike">
                          <a:solidFill>
                            <a:srgbClr val="000000"/>
                          </a:solidFill>
                          <a:effectLst/>
                          <a:latin typeface="Arial" panose="020B0604020202020204" pitchFamily="34" charset="0"/>
                        </a:rPr>
                        <a:t>[CZ-PL] Wielopole - Nosovice [DIR] [PL] / N-1 Albrechtice - Nosovice</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36,76</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35%</a:t>
                      </a:r>
                    </a:p>
                  </a:txBody>
                  <a:tcPr marL="0" marR="0" marT="0" marB="0" anchor="b">
                    <a:lnL>
                      <a:noFill/>
                    </a:lnL>
                    <a:lnR>
                      <a:noFill/>
                    </a:lnR>
                    <a:lnT>
                      <a:noFill/>
                    </a:lnT>
                    <a:lnB>
                      <a:noFill/>
                    </a:lnB>
                  </a:tcPr>
                </a:tc>
                <a:extLst>
                  <a:ext uri="{0D108BD9-81ED-4DB2-BD59-A6C34878D82A}">
                    <a16:rowId xmlns:a16="http://schemas.microsoft.com/office/drawing/2014/main" val="2871263850"/>
                  </a:ext>
                </a:extLst>
              </a:tr>
              <a:tr h="167585">
                <a:tc>
                  <a:txBody>
                    <a:bodyPr/>
                    <a:lstStyle/>
                    <a:p>
                      <a:pPr algn="l" fontAlgn="b"/>
                      <a:r>
                        <a:rPr lang="sl-SI" sz="800" b="0" i="0" u="none" strike="noStrike">
                          <a:solidFill>
                            <a:srgbClr val="000000"/>
                          </a:solidFill>
                          <a:effectLst/>
                          <a:latin typeface="Arial" panose="020B0604020202020204" pitchFamily="34" charset="0"/>
                        </a:rPr>
                        <a:t>[SK-HU] Levice - God [DIR] [SK] / N-1 R.Sobota - Sajoivanka</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78,03</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58%</a:t>
                      </a:r>
                    </a:p>
                  </a:txBody>
                  <a:tcPr marL="0" marR="0" marT="0" marB="0" anchor="b">
                    <a:lnL>
                      <a:noFill/>
                    </a:lnL>
                    <a:lnR>
                      <a:noFill/>
                    </a:lnR>
                    <a:lnT>
                      <a:noFill/>
                    </a:lnT>
                    <a:lnB>
                      <a:noFill/>
                    </a:lnB>
                  </a:tcPr>
                </a:tc>
                <a:extLst>
                  <a:ext uri="{0D108BD9-81ED-4DB2-BD59-A6C34878D82A}">
                    <a16:rowId xmlns:a16="http://schemas.microsoft.com/office/drawing/2014/main" val="3265091666"/>
                  </a:ext>
                </a:extLst>
              </a:tr>
              <a:tr h="167585">
                <a:tc>
                  <a:txBody>
                    <a:bodyPr/>
                    <a:lstStyle/>
                    <a:p>
                      <a:pPr algn="l" fontAlgn="b"/>
                      <a:r>
                        <a:rPr lang="sl-SI" sz="8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186,94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247%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733998515"/>
                  </a:ext>
                </a:extLst>
              </a:tr>
              <a:tr h="167585">
                <a:tc>
                  <a:txBody>
                    <a:bodyPr/>
                    <a:lstStyle/>
                    <a:p>
                      <a:pPr algn="l" fontAlgn="b"/>
                      <a:r>
                        <a:rPr lang="sl-SI" sz="800" b="0" i="0" u="none" strike="noStrike">
                          <a:solidFill>
                            <a:srgbClr val="000000"/>
                          </a:solidFill>
                          <a:effectLst/>
                          <a:latin typeface="Arial" panose="020B0604020202020204" pitchFamily="34" charset="0"/>
                        </a:rPr>
                        <a:t>[AT-CZ] Duernrohr 1 - Slavetice 437 [OPP] [AT] / N-1 Slavetice - Durnrohr 2</a:t>
                      </a:r>
                    </a:p>
                  </a:txBody>
                  <a:tcPr marL="9033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86,16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53%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246621023"/>
                  </a:ext>
                </a:extLst>
              </a:tr>
              <a:tr h="167585">
                <a:tc>
                  <a:txBody>
                    <a:bodyPr/>
                    <a:lstStyle/>
                    <a:p>
                      <a:pPr algn="l" fontAlgn="b"/>
                      <a:r>
                        <a:rPr lang="sl-SI" sz="800" b="0" i="0" u="none" strike="noStrike">
                          <a:solidFill>
                            <a:srgbClr val="000000"/>
                          </a:solidFill>
                          <a:effectLst/>
                          <a:latin typeface="Arial" panose="020B0604020202020204" pitchFamily="34" charset="0"/>
                        </a:rPr>
                        <a:t>[AT-D2] St. Peter 2 - Pleinting 258 [OPP] [AT] / N-1 Pleinting - Pirach 257</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186,94</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55%</a:t>
                      </a:r>
                    </a:p>
                  </a:txBody>
                  <a:tcPr marL="0" marR="0" marT="0" marB="0" anchor="b">
                    <a:lnL>
                      <a:noFill/>
                    </a:lnL>
                    <a:lnR>
                      <a:noFill/>
                    </a:lnR>
                    <a:lnT>
                      <a:noFill/>
                    </a:lnT>
                    <a:lnB>
                      <a:noFill/>
                    </a:lnB>
                  </a:tcPr>
                </a:tc>
                <a:extLst>
                  <a:ext uri="{0D108BD9-81ED-4DB2-BD59-A6C34878D82A}">
                    <a16:rowId xmlns:a16="http://schemas.microsoft.com/office/drawing/2014/main" val="738933831"/>
                  </a:ext>
                </a:extLst>
              </a:tr>
              <a:tr h="167585">
                <a:tc>
                  <a:txBody>
                    <a:bodyPr/>
                    <a:lstStyle/>
                    <a:p>
                      <a:pPr algn="l" fontAlgn="b"/>
                      <a:r>
                        <a:rPr lang="sl-SI" sz="800" b="0" i="0" u="none" strike="noStrike">
                          <a:solidFill>
                            <a:srgbClr val="000000"/>
                          </a:solidFill>
                          <a:effectLst/>
                          <a:latin typeface="Arial" panose="020B0604020202020204" pitchFamily="34" charset="0"/>
                        </a:rPr>
                        <a:t>[SI-AT] 220 kV Podlog - Obersielach [OPP] [SI] / N-1 Maribor-Kainachtal 1</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93,12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tcPr>
                </a:tc>
                <a:extLst>
                  <a:ext uri="{0D108BD9-81ED-4DB2-BD59-A6C34878D82A}">
                    <a16:rowId xmlns:a16="http://schemas.microsoft.com/office/drawing/2014/main" val="2294328723"/>
                  </a:ext>
                </a:extLst>
              </a:tr>
              <a:tr h="167585">
                <a:tc>
                  <a:txBody>
                    <a:bodyPr/>
                    <a:lstStyle/>
                    <a:p>
                      <a:pPr algn="l" fontAlgn="b"/>
                      <a:r>
                        <a:rPr lang="sl-SI" sz="800" b="0" i="0" u="none" strike="noStrike">
                          <a:solidFill>
                            <a:srgbClr val="000000"/>
                          </a:solidFill>
                          <a:effectLst/>
                          <a:latin typeface="Arial" panose="020B0604020202020204" pitchFamily="34" charset="0"/>
                        </a:rPr>
                        <a:t>[CZ-PL] Wielopole - Nosovice [DIR] [PL] / N-1 Albrechtice - Nosovice</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40,78</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43%</a:t>
                      </a:r>
                    </a:p>
                  </a:txBody>
                  <a:tcPr marL="0" marR="0" marT="0" marB="0" anchor="b">
                    <a:lnL>
                      <a:noFill/>
                    </a:lnL>
                    <a:lnR>
                      <a:noFill/>
                    </a:lnR>
                    <a:lnT>
                      <a:noFill/>
                    </a:lnT>
                    <a:lnB>
                      <a:noFill/>
                    </a:lnB>
                  </a:tcPr>
                </a:tc>
                <a:extLst>
                  <a:ext uri="{0D108BD9-81ED-4DB2-BD59-A6C34878D82A}">
                    <a16:rowId xmlns:a16="http://schemas.microsoft.com/office/drawing/2014/main" val="3174437985"/>
                  </a:ext>
                </a:extLst>
              </a:tr>
              <a:tr h="167585">
                <a:tc>
                  <a:txBody>
                    <a:bodyPr/>
                    <a:lstStyle/>
                    <a:p>
                      <a:pPr algn="l" fontAlgn="b"/>
                      <a:r>
                        <a:rPr lang="sl-SI" sz="800" b="0" i="0" u="none" strike="noStrike">
                          <a:solidFill>
                            <a:srgbClr val="000000"/>
                          </a:solidFill>
                          <a:effectLst/>
                          <a:latin typeface="Arial" panose="020B0604020202020204" pitchFamily="34" charset="0"/>
                        </a:rPr>
                        <a:t>[SK-HU] Levice - God [DIR] [SK] / N-1 R.Sobota - Sajoivanka</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37,39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59%</a:t>
                      </a:r>
                    </a:p>
                  </a:txBody>
                  <a:tcPr marL="0" marR="0" marT="0" marB="0" anchor="b">
                    <a:lnL>
                      <a:noFill/>
                    </a:lnL>
                    <a:lnR>
                      <a:noFill/>
                    </a:lnR>
                    <a:lnT>
                      <a:noFill/>
                    </a:lnT>
                    <a:lnB>
                      <a:noFill/>
                    </a:lnB>
                  </a:tcPr>
                </a:tc>
                <a:extLst>
                  <a:ext uri="{0D108BD9-81ED-4DB2-BD59-A6C34878D82A}">
                    <a16:rowId xmlns:a16="http://schemas.microsoft.com/office/drawing/2014/main" val="3788555069"/>
                  </a:ext>
                </a:extLst>
              </a:tr>
              <a:tr h="167585">
                <a:tc>
                  <a:txBody>
                    <a:bodyPr/>
                    <a:lstStyle/>
                    <a:p>
                      <a:pPr algn="l" fontAlgn="b"/>
                      <a:r>
                        <a:rPr lang="sl-SI" sz="8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138,82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450%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440679225"/>
                  </a:ext>
                </a:extLst>
              </a:tr>
              <a:tr h="167585">
                <a:tc>
                  <a:txBody>
                    <a:bodyPr/>
                    <a:lstStyle/>
                    <a:p>
                      <a:pPr algn="l" fontAlgn="b"/>
                      <a:r>
                        <a:rPr lang="sl-SI" sz="800" b="0" i="0" u="none" strike="noStrike">
                          <a:solidFill>
                            <a:srgbClr val="000000"/>
                          </a:solidFill>
                          <a:effectLst/>
                          <a:latin typeface="Arial" panose="020B0604020202020204" pitchFamily="34" charset="0"/>
                        </a:rPr>
                        <a:t>[AT-CZ] Duernrohr 1 - Slavetice 437 [OPP] [AT] / N-1 Slavetice - Durnrohr 2</a:t>
                      </a:r>
                    </a:p>
                  </a:txBody>
                  <a:tcPr marL="9033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52,01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52%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070558719"/>
                  </a:ext>
                </a:extLst>
              </a:tr>
              <a:tr h="167585">
                <a:tc>
                  <a:txBody>
                    <a:bodyPr/>
                    <a:lstStyle/>
                    <a:p>
                      <a:pPr algn="l" fontAlgn="b"/>
                      <a:r>
                        <a:rPr lang="sl-SI" sz="800" b="0" i="0" u="none" strike="noStrike">
                          <a:solidFill>
                            <a:srgbClr val="000000"/>
                          </a:solidFill>
                          <a:effectLst/>
                          <a:latin typeface="Arial" panose="020B0604020202020204" pitchFamily="34" charset="0"/>
                        </a:rPr>
                        <a:t>[AT-D2] St. Peter 2 - Pleinting 258 [OPP] [AT] / N-1 Pleinting - Pirach 257</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138,82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48%</a:t>
                      </a:r>
                    </a:p>
                  </a:txBody>
                  <a:tcPr marL="0" marR="0" marT="0" marB="0" anchor="b">
                    <a:lnL>
                      <a:noFill/>
                    </a:lnL>
                    <a:lnR>
                      <a:noFill/>
                    </a:lnR>
                    <a:lnT>
                      <a:noFill/>
                    </a:lnT>
                    <a:lnB>
                      <a:noFill/>
                    </a:lnB>
                  </a:tcPr>
                </a:tc>
                <a:extLst>
                  <a:ext uri="{0D108BD9-81ED-4DB2-BD59-A6C34878D82A}">
                    <a16:rowId xmlns:a16="http://schemas.microsoft.com/office/drawing/2014/main" val="1189477916"/>
                  </a:ext>
                </a:extLst>
              </a:tr>
              <a:tr h="167585">
                <a:tc>
                  <a:txBody>
                    <a:bodyPr/>
                    <a:lstStyle/>
                    <a:p>
                      <a:pPr algn="l" fontAlgn="b"/>
                      <a:r>
                        <a:rPr lang="pt-BR" sz="800" b="0" i="0" u="none" strike="noStrike">
                          <a:solidFill>
                            <a:srgbClr val="000000"/>
                          </a:solidFill>
                          <a:effectLst/>
                          <a:latin typeface="Arial" panose="020B0604020202020204" pitchFamily="34" charset="0"/>
                        </a:rPr>
                        <a:t>[HR-SI] 220kV Pehlin - Divaca [OPP] [HR] / N-1 Melina - Divaca</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4,96</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111%</a:t>
                      </a:r>
                    </a:p>
                  </a:txBody>
                  <a:tcPr marL="0" marR="0" marT="0" marB="0" anchor="b">
                    <a:lnL>
                      <a:noFill/>
                    </a:lnL>
                    <a:lnR>
                      <a:noFill/>
                    </a:lnR>
                    <a:lnT>
                      <a:noFill/>
                    </a:lnT>
                    <a:lnB>
                      <a:noFill/>
                    </a:lnB>
                  </a:tcPr>
                </a:tc>
                <a:extLst>
                  <a:ext uri="{0D108BD9-81ED-4DB2-BD59-A6C34878D82A}">
                    <a16:rowId xmlns:a16="http://schemas.microsoft.com/office/drawing/2014/main" val="1025823432"/>
                  </a:ext>
                </a:extLst>
              </a:tr>
              <a:tr h="167585">
                <a:tc>
                  <a:txBody>
                    <a:bodyPr/>
                    <a:lstStyle/>
                    <a:p>
                      <a:pPr algn="l" fontAlgn="b"/>
                      <a:r>
                        <a:rPr lang="sl-SI" sz="800" b="0" i="0" u="none" strike="noStrike">
                          <a:solidFill>
                            <a:srgbClr val="000000"/>
                          </a:solidFill>
                          <a:effectLst/>
                          <a:latin typeface="Arial" panose="020B0604020202020204" pitchFamily="34" charset="0"/>
                        </a:rPr>
                        <a:t>[RO-RO] TR Rosiori 400/220 1 [DIR] / N-1 TR Iernut 400/220 1</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1,76</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3314133629"/>
                  </a:ext>
                </a:extLst>
              </a:tr>
              <a:tr h="167585">
                <a:tc>
                  <a:txBody>
                    <a:bodyPr/>
                    <a:lstStyle/>
                    <a:p>
                      <a:pPr algn="l" fontAlgn="b"/>
                      <a:r>
                        <a:rPr lang="sl-SI" sz="800" b="0" i="0" u="none" strike="noStrike">
                          <a:solidFill>
                            <a:srgbClr val="000000"/>
                          </a:solidFill>
                          <a:effectLst/>
                          <a:latin typeface="Arial" panose="020B0604020202020204" pitchFamily="34" charset="0"/>
                        </a:rPr>
                        <a:t>[SI-AT] 220 kV Podlog - Obersielach [OPP] [SI] / N-1 Maribor-Kainachtal 1</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61,42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tcPr>
                </a:tc>
                <a:extLst>
                  <a:ext uri="{0D108BD9-81ED-4DB2-BD59-A6C34878D82A}">
                    <a16:rowId xmlns:a16="http://schemas.microsoft.com/office/drawing/2014/main" val="1294153283"/>
                  </a:ext>
                </a:extLst>
              </a:tr>
              <a:tr h="167585">
                <a:tc>
                  <a:txBody>
                    <a:bodyPr/>
                    <a:lstStyle/>
                    <a:p>
                      <a:pPr algn="l" fontAlgn="b"/>
                      <a:r>
                        <a:rPr lang="sl-SI" sz="800" b="0" i="0" u="none" strike="noStrike">
                          <a:solidFill>
                            <a:srgbClr val="000000"/>
                          </a:solidFill>
                          <a:effectLst/>
                          <a:latin typeface="Arial" panose="020B0604020202020204" pitchFamily="34" charset="0"/>
                        </a:rPr>
                        <a:t>[CZ-SK] Nosovice - Varin [DIR] [SK] / N-1 Sokolnice - Stupava</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66,08</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62%</a:t>
                      </a:r>
                    </a:p>
                  </a:txBody>
                  <a:tcPr marL="0" marR="0" marT="0" marB="0" anchor="b">
                    <a:lnL>
                      <a:noFill/>
                    </a:lnL>
                    <a:lnR>
                      <a:noFill/>
                    </a:lnR>
                    <a:lnT>
                      <a:noFill/>
                    </a:lnT>
                    <a:lnB>
                      <a:noFill/>
                    </a:lnB>
                  </a:tcPr>
                </a:tc>
                <a:extLst>
                  <a:ext uri="{0D108BD9-81ED-4DB2-BD59-A6C34878D82A}">
                    <a16:rowId xmlns:a16="http://schemas.microsoft.com/office/drawing/2014/main" val="2567753350"/>
                  </a:ext>
                </a:extLst>
              </a:tr>
              <a:tr h="167585">
                <a:tc>
                  <a:txBody>
                    <a:bodyPr/>
                    <a:lstStyle/>
                    <a:p>
                      <a:pPr algn="l" fontAlgn="b"/>
                      <a:r>
                        <a:rPr lang="sl-SI" sz="800" b="0" i="0" u="none" strike="noStrike">
                          <a:solidFill>
                            <a:srgbClr val="000000"/>
                          </a:solidFill>
                          <a:effectLst/>
                          <a:latin typeface="Arial" panose="020B0604020202020204" pitchFamily="34" charset="0"/>
                        </a:rPr>
                        <a:t>[NL-NL] Krimpen a/d IJssel-Geertruidenberg 380 Z [OPP] / N-1 Krimpen a/d IJssel-Geertruidenberg 380 W</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28952211"/>
                  </a:ext>
                </a:extLst>
              </a:tr>
              <a:tr h="167585">
                <a:tc>
                  <a:txBody>
                    <a:bodyPr/>
                    <a:lstStyle/>
                    <a:p>
                      <a:pPr algn="l" fontAlgn="b"/>
                      <a:r>
                        <a:rPr lang="sl-SI" sz="800" b="0" i="0" u="none" strike="noStrike">
                          <a:solidFill>
                            <a:srgbClr val="000000"/>
                          </a:solidFill>
                          <a:effectLst/>
                          <a:latin typeface="Arial" panose="020B0604020202020204" pitchFamily="34" charset="0"/>
                        </a:rPr>
                        <a:t>[CZ-PL] Wielopole - Nosovice [DIR] [PL] / N-1 Albrechtice - Nosovice</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31,68</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43%</a:t>
                      </a:r>
                    </a:p>
                  </a:txBody>
                  <a:tcPr marL="0" marR="0" marT="0" marB="0" anchor="b">
                    <a:lnL>
                      <a:noFill/>
                    </a:lnL>
                    <a:lnR>
                      <a:noFill/>
                    </a:lnR>
                    <a:lnT>
                      <a:noFill/>
                    </a:lnT>
                    <a:lnB>
                      <a:noFill/>
                    </a:lnB>
                  </a:tcPr>
                </a:tc>
                <a:extLst>
                  <a:ext uri="{0D108BD9-81ED-4DB2-BD59-A6C34878D82A}">
                    <a16:rowId xmlns:a16="http://schemas.microsoft.com/office/drawing/2014/main" val="1178925715"/>
                  </a:ext>
                </a:extLst>
              </a:tr>
              <a:tr h="167585">
                <a:tc>
                  <a:txBody>
                    <a:bodyPr/>
                    <a:lstStyle/>
                    <a:p>
                      <a:pPr algn="l" fontAlgn="b"/>
                      <a:r>
                        <a:rPr lang="sl-SI" sz="800" b="0" i="0" u="none" strike="noStrike">
                          <a:solidFill>
                            <a:srgbClr val="000000"/>
                          </a:solidFill>
                          <a:effectLst/>
                          <a:latin typeface="Arial" panose="020B0604020202020204" pitchFamily="34" charset="0"/>
                        </a:rPr>
                        <a:t>[SK-HU] Levice - God [DIR] [SK] / N-1 R.Sobota - Sajoivanka</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3,34</a:t>
                      </a:r>
                    </a:p>
                  </a:txBody>
                  <a:tcPr marL="0" marR="0" marT="0" marB="0" anchor="b">
                    <a:lnL>
                      <a:noFill/>
                    </a:lnL>
                    <a:lnR>
                      <a:noFill/>
                    </a:lnR>
                    <a:lnT>
                      <a:noFill/>
                    </a:lnT>
                    <a:lnB>
                      <a:noFill/>
                    </a:lnB>
                  </a:tcPr>
                </a:tc>
                <a:tc>
                  <a:txBody>
                    <a:bodyPr/>
                    <a:lstStyle/>
                    <a:p>
                      <a:pPr algn="r" fontAlgn="b"/>
                      <a:r>
                        <a:rPr lang="sl-SI" sz="800" b="0" i="0" u="none" strike="noStrike" dirty="0">
                          <a:solidFill>
                            <a:srgbClr val="000000"/>
                          </a:solidFill>
                          <a:effectLst/>
                          <a:latin typeface="Arial" panose="020B0604020202020204" pitchFamily="34" charset="0"/>
                        </a:rPr>
                        <a:t>54%</a:t>
                      </a:r>
                    </a:p>
                  </a:txBody>
                  <a:tcPr marL="0" marR="0" marT="0" marB="0" anchor="b">
                    <a:lnL>
                      <a:noFill/>
                    </a:lnL>
                    <a:lnR>
                      <a:noFill/>
                    </a:lnR>
                    <a:lnT>
                      <a:noFill/>
                    </a:lnT>
                    <a:lnB>
                      <a:noFill/>
                    </a:lnB>
                  </a:tcPr>
                </a:tc>
                <a:extLst>
                  <a:ext uri="{0D108BD9-81ED-4DB2-BD59-A6C34878D82A}">
                    <a16:rowId xmlns:a16="http://schemas.microsoft.com/office/drawing/2014/main" val="3702403860"/>
                  </a:ext>
                </a:extLst>
              </a:tr>
            </a:tbl>
          </a:graphicData>
        </a:graphic>
      </p:graphicFrame>
    </p:spTree>
    <p:extLst>
      <p:ext uri="{BB962C8B-B14F-4D97-AF65-F5344CB8AC3E}">
        <p14:creationId xmlns:p14="http://schemas.microsoft.com/office/powerpoint/2010/main" val="3106020476"/>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a:t>
            </a:r>
            <a:r>
              <a:rPr lang="en-US" altLang="hu-HU" sz="1400" dirty="0">
                <a:solidFill>
                  <a:srgbClr val="008000"/>
                </a:solidFill>
              </a:rPr>
              <a:t>1019 (part II</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7954B9FF-9D72-4837-833E-7726A9476931}"/>
              </a:ext>
            </a:extLst>
          </p:cNvPr>
          <p:cNvGraphicFramePr>
            <a:graphicFrameLocks noGrp="1"/>
          </p:cNvGraphicFramePr>
          <p:nvPr>
            <p:extLst>
              <p:ext uri="{D42A27DB-BD31-4B8C-83A1-F6EECF244321}">
                <p14:modId xmlns:p14="http://schemas.microsoft.com/office/powerpoint/2010/main" val="1140790784"/>
              </p:ext>
            </p:extLst>
          </p:nvPr>
        </p:nvGraphicFramePr>
        <p:xfrm>
          <a:off x="1296064" y="1079508"/>
          <a:ext cx="6189307" cy="5778495"/>
        </p:xfrm>
        <a:graphic>
          <a:graphicData uri="http://schemas.openxmlformats.org/drawingml/2006/table">
            <a:tbl>
              <a:tblPr/>
              <a:tblGrid>
                <a:gridCol w="4796053">
                  <a:extLst>
                    <a:ext uri="{9D8B030D-6E8A-4147-A177-3AD203B41FA5}">
                      <a16:colId xmlns:a16="http://schemas.microsoft.com/office/drawing/2014/main" val="682707240"/>
                    </a:ext>
                  </a:extLst>
                </a:gridCol>
                <a:gridCol w="1028753">
                  <a:extLst>
                    <a:ext uri="{9D8B030D-6E8A-4147-A177-3AD203B41FA5}">
                      <a16:colId xmlns:a16="http://schemas.microsoft.com/office/drawing/2014/main" val="1182755841"/>
                    </a:ext>
                  </a:extLst>
                </a:gridCol>
                <a:gridCol w="364501">
                  <a:extLst>
                    <a:ext uri="{9D8B030D-6E8A-4147-A177-3AD203B41FA5}">
                      <a16:colId xmlns:a16="http://schemas.microsoft.com/office/drawing/2014/main" val="2978242938"/>
                    </a:ext>
                  </a:extLst>
                </a:gridCol>
              </a:tblGrid>
              <a:tr h="128411">
                <a:tc>
                  <a:txBody>
                    <a:bodyPr/>
                    <a:lstStyle/>
                    <a:p>
                      <a:pPr algn="l" fontAlgn="b"/>
                      <a:r>
                        <a:rPr lang="sl-SI" sz="6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228,47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463%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041347883"/>
                  </a:ext>
                </a:extLst>
              </a:tr>
              <a:tr h="128411">
                <a:tc>
                  <a:txBody>
                    <a:bodyPr/>
                    <a:lstStyle/>
                    <a:p>
                      <a:pPr algn="l" fontAlgn="b"/>
                      <a:r>
                        <a:rPr lang="sl-SI" sz="600" b="0" i="0" u="none" strike="noStrike">
                          <a:solidFill>
                            <a:srgbClr val="000000"/>
                          </a:solidFill>
                          <a:effectLst/>
                          <a:latin typeface="Arial" panose="020B0604020202020204" pitchFamily="34" charset="0"/>
                        </a:rPr>
                        <a:t>[AT-CZ] Duernrohr 1 - Slavetice 437 [OPP] [AT] / N-1 Slavetice - Durnrohr 2</a:t>
                      </a:r>
                    </a:p>
                  </a:txBody>
                  <a:tcPr marL="6825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80,89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53%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331930479"/>
                  </a:ext>
                </a:extLst>
              </a:tr>
              <a:tr h="128411">
                <a:tc>
                  <a:txBody>
                    <a:bodyPr/>
                    <a:lstStyle/>
                    <a:p>
                      <a:pPr algn="l" fontAlgn="b"/>
                      <a:r>
                        <a:rPr lang="sl-SI" sz="600" b="0" i="0" u="none" strike="noStrike">
                          <a:solidFill>
                            <a:srgbClr val="000000"/>
                          </a:solidFill>
                          <a:effectLst/>
                          <a:latin typeface="Arial" panose="020B0604020202020204" pitchFamily="34" charset="0"/>
                        </a:rPr>
                        <a:t>[AT-D2] St. Peter 2 - Pleinting 258 [OPP] [AT] / N-1 Pleinting - Pirach 257</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228,47</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51%</a:t>
                      </a:r>
                    </a:p>
                  </a:txBody>
                  <a:tcPr marL="0" marR="0" marT="0" marB="0" anchor="b">
                    <a:lnL>
                      <a:noFill/>
                    </a:lnL>
                    <a:lnR>
                      <a:noFill/>
                    </a:lnR>
                    <a:lnT>
                      <a:noFill/>
                    </a:lnT>
                    <a:lnB>
                      <a:noFill/>
                    </a:lnB>
                  </a:tcPr>
                </a:tc>
                <a:extLst>
                  <a:ext uri="{0D108BD9-81ED-4DB2-BD59-A6C34878D82A}">
                    <a16:rowId xmlns:a16="http://schemas.microsoft.com/office/drawing/2014/main" val="1999977882"/>
                  </a:ext>
                </a:extLst>
              </a:tr>
              <a:tr h="128411">
                <a:tc>
                  <a:txBody>
                    <a:bodyPr/>
                    <a:lstStyle/>
                    <a:p>
                      <a:pPr algn="l" fontAlgn="b"/>
                      <a:r>
                        <a:rPr lang="pt-BR" sz="600" b="0" i="0" u="none" strike="noStrike">
                          <a:solidFill>
                            <a:srgbClr val="000000"/>
                          </a:solidFill>
                          <a:effectLst/>
                          <a:latin typeface="Arial" panose="020B0604020202020204" pitchFamily="34" charset="0"/>
                        </a:rPr>
                        <a:t>[HR-SI] 220kV Pehlin - Divaca [OPP] [HR] / N-1 Melina - Divaca</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10,08</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112%</a:t>
                      </a:r>
                    </a:p>
                  </a:txBody>
                  <a:tcPr marL="0" marR="0" marT="0" marB="0" anchor="b">
                    <a:lnL>
                      <a:noFill/>
                    </a:lnL>
                    <a:lnR>
                      <a:noFill/>
                    </a:lnR>
                    <a:lnT>
                      <a:noFill/>
                    </a:lnT>
                    <a:lnB>
                      <a:noFill/>
                    </a:lnB>
                  </a:tcPr>
                </a:tc>
                <a:extLst>
                  <a:ext uri="{0D108BD9-81ED-4DB2-BD59-A6C34878D82A}">
                    <a16:rowId xmlns:a16="http://schemas.microsoft.com/office/drawing/2014/main" val="572028959"/>
                  </a:ext>
                </a:extLst>
              </a:tr>
              <a:tr h="128411">
                <a:tc>
                  <a:txBody>
                    <a:bodyPr/>
                    <a:lstStyle/>
                    <a:p>
                      <a:pPr algn="l" fontAlgn="b"/>
                      <a:r>
                        <a:rPr lang="sl-SI" sz="600" b="0" i="0" u="none" strike="noStrike">
                          <a:solidFill>
                            <a:srgbClr val="000000"/>
                          </a:solidFill>
                          <a:effectLst/>
                          <a:latin typeface="Arial" panose="020B0604020202020204" pitchFamily="34" charset="0"/>
                        </a:rPr>
                        <a:t>[RO-RO] TR Rosiori 400/220 1 [DIR] / N-1 TR Iernut 400/220 1</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3,46</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94755023"/>
                  </a:ext>
                </a:extLst>
              </a:tr>
              <a:tr h="128411">
                <a:tc>
                  <a:txBody>
                    <a:bodyPr/>
                    <a:lstStyle/>
                    <a:p>
                      <a:pPr algn="l" fontAlgn="b"/>
                      <a:r>
                        <a:rPr lang="sl-SI" sz="600" b="0" i="0" u="none" strike="noStrike">
                          <a:solidFill>
                            <a:srgbClr val="000000"/>
                          </a:solidFill>
                          <a:effectLst/>
                          <a:latin typeface="Arial" panose="020B0604020202020204" pitchFamily="34" charset="0"/>
                        </a:rPr>
                        <a:t>[SI-AT] 220 kV Podlog - Obersielach [OPP] [SI] / N-1 Maribor-Kainachtal 1</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85,54</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44%</a:t>
                      </a:r>
                    </a:p>
                  </a:txBody>
                  <a:tcPr marL="0" marR="0" marT="0" marB="0" anchor="b">
                    <a:lnL>
                      <a:noFill/>
                    </a:lnL>
                    <a:lnR>
                      <a:noFill/>
                    </a:lnR>
                    <a:lnT>
                      <a:noFill/>
                    </a:lnT>
                    <a:lnB>
                      <a:noFill/>
                    </a:lnB>
                  </a:tcPr>
                </a:tc>
                <a:extLst>
                  <a:ext uri="{0D108BD9-81ED-4DB2-BD59-A6C34878D82A}">
                    <a16:rowId xmlns:a16="http://schemas.microsoft.com/office/drawing/2014/main" val="4066484610"/>
                  </a:ext>
                </a:extLst>
              </a:tr>
              <a:tr h="128411">
                <a:tc>
                  <a:txBody>
                    <a:bodyPr/>
                    <a:lstStyle/>
                    <a:p>
                      <a:pPr algn="l" fontAlgn="b"/>
                      <a:r>
                        <a:rPr lang="sl-SI" sz="600" b="0" i="0" u="none" strike="noStrike">
                          <a:solidFill>
                            <a:srgbClr val="000000"/>
                          </a:solidFill>
                          <a:effectLst/>
                          <a:latin typeface="Arial" panose="020B0604020202020204" pitchFamily="34" charset="0"/>
                        </a:rPr>
                        <a:t>[CZ-SK] Nosovice - Varin [DIR] [SK] / N-1 Sokolnice - Stupava</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100,79</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62%</a:t>
                      </a:r>
                    </a:p>
                  </a:txBody>
                  <a:tcPr marL="0" marR="0" marT="0" marB="0" anchor="b">
                    <a:lnL>
                      <a:noFill/>
                    </a:lnL>
                    <a:lnR>
                      <a:noFill/>
                    </a:lnR>
                    <a:lnT>
                      <a:noFill/>
                    </a:lnT>
                    <a:lnB>
                      <a:noFill/>
                    </a:lnB>
                  </a:tcPr>
                </a:tc>
                <a:extLst>
                  <a:ext uri="{0D108BD9-81ED-4DB2-BD59-A6C34878D82A}">
                    <a16:rowId xmlns:a16="http://schemas.microsoft.com/office/drawing/2014/main" val="1025607078"/>
                  </a:ext>
                </a:extLst>
              </a:tr>
              <a:tr h="128411">
                <a:tc>
                  <a:txBody>
                    <a:bodyPr/>
                    <a:lstStyle/>
                    <a:p>
                      <a:pPr algn="l" fontAlgn="b"/>
                      <a:r>
                        <a:rPr lang="sl-SI" sz="600" b="0" i="0" u="none" strike="noStrike">
                          <a:solidFill>
                            <a:srgbClr val="000000"/>
                          </a:solidFill>
                          <a:effectLst/>
                          <a:latin typeface="Arial" panose="020B0604020202020204" pitchFamily="34" charset="0"/>
                        </a:rPr>
                        <a:t>[NL-NL] Krimpen a/d IJssel-Geertruidenberg 380 Z [OPP] / N-1 Krimpen a/d IJssel-Geertruidenberg 380 W</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2,95</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3331277808"/>
                  </a:ext>
                </a:extLst>
              </a:tr>
              <a:tr h="128411">
                <a:tc>
                  <a:txBody>
                    <a:bodyPr/>
                    <a:lstStyle/>
                    <a:p>
                      <a:pPr algn="l" fontAlgn="b"/>
                      <a:r>
                        <a:rPr lang="sl-SI" sz="600" b="0" i="0" u="none" strike="noStrike">
                          <a:solidFill>
                            <a:srgbClr val="000000"/>
                          </a:solidFill>
                          <a:effectLst/>
                          <a:latin typeface="Arial" panose="020B0604020202020204" pitchFamily="34" charset="0"/>
                        </a:rPr>
                        <a:t>[CZ-PL] Wielopole - Nosovice [DIR] [PL] / N-1 Albrechtice - Nosovice</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39,82</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42%</a:t>
                      </a:r>
                    </a:p>
                  </a:txBody>
                  <a:tcPr marL="0" marR="0" marT="0" marB="0" anchor="b">
                    <a:lnL>
                      <a:noFill/>
                    </a:lnL>
                    <a:lnR>
                      <a:noFill/>
                    </a:lnR>
                    <a:lnT>
                      <a:noFill/>
                    </a:lnT>
                    <a:lnB>
                      <a:noFill/>
                    </a:lnB>
                  </a:tcPr>
                </a:tc>
                <a:extLst>
                  <a:ext uri="{0D108BD9-81ED-4DB2-BD59-A6C34878D82A}">
                    <a16:rowId xmlns:a16="http://schemas.microsoft.com/office/drawing/2014/main" val="3706747324"/>
                  </a:ext>
                </a:extLst>
              </a:tr>
              <a:tr h="128411">
                <a:tc>
                  <a:txBody>
                    <a:bodyPr/>
                    <a:lstStyle/>
                    <a:p>
                      <a:pPr algn="l" fontAlgn="b"/>
                      <a:r>
                        <a:rPr lang="sl-SI" sz="600" b="0" i="0" u="none" strike="noStrike">
                          <a:solidFill>
                            <a:srgbClr val="000000"/>
                          </a:solidFill>
                          <a:effectLst/>
                          <a:latin typeface="Arial" panose="020B0604020202020204" pitchFamily="34" charset="0"/>
                        </a:rPr>
                        <a:t>[SK-HU] Levice - God [DIR] [SK] / N-1 R.Sobota - Sajoivanka</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4,59</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57%</a:t>
                      </a:r>
                    </a:p>
                  </a:txBody>
                  <a:tcPr marL="0" marR="0" marT="0" marB="0" anchor="b">
                    <a:lnL>
                      <a:noFill/>
                    </a:lnL>
                    <a:lnR>
                      <a:noFill/>
                    </a:lnR>
                    <a:lnT>
                      <a:noFill/>
                    </a:lnT>
                    <a:lnB>
                      <a:noFill/>
                    </a:lnB>
                  </a:tcPr>
                </a:tc>
                <a:extLst>
                  <a:ext uri="{0D108BD9-81ED-4DB2-BD59-A6C34878D82A}">
                    <a16:rowId xmlns:a16="http://schemas.microsoft.com/office/drawing/2014/main" val="4162803997"/>
                  </a:ext>
                </a:extLst>
              </a:tr>
              <a:tr h="128411">
                <a:tc>
                  <a:txBody>
                    <a:bodyPr/>
                    <a:lstStyle/>
                    <a:p>
                      <a:pPr algn="l" fontAlgn="b"/>
                      <a:r>
                        <a:rPr lang="sl-SI" sz="6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758,82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356%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732554757"/>
                  </a:ext>
                </a:extLst>
              </a:tr>
              <a:tr h="128411">
                <a:tc>
                  <a:txBody>
                    <a:bodyPr/>
                    <a:lstStyle/>
                    <a:p>
                      <a:pPr algn="l" fontAlgn="b"/>
                      <a:r>
                        <a:rPr lang="sl-SI" sz="600" b="0" i="0" u="none" strike="noStrike">
                          <a:solidFill>
                            <a:srgbClr val="000000"/>
                          </a:solidFill>
                          <a:effectLst/>
                          <a:latin typeface="Arial" panose="020B0604020202020204" pitchFamily="34" charset="0"/>
                        </a:rPr>
                        <a:t>[AT-CZ] Duernrohr 1 - Slavetice 437 [OPP] [AT] / N-1 Slavetice - Durnrohr 2</a:t>
                      </a:r>
                    </a:p>
                  </a:txBody>
                  <a:tcPr marL="6825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151,16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42%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168876280"/>
                  </a:ext>
                </a:extLst>
              </a:tr>
              <a:tr h="128411">
                <a:tc>
                  <a:txBody>
                    <a:bodyPr/>
                    <a:lstStyle/>
                    <a:p>
                      <a:pPr algn="l" fontAlgn="b"/>
                      <a:r>
                        <a:rPr lang="sl-SI" sz="600" b="0" i="0" u="none" strike="noStrike">
                          <a:solidFill>
                            <a:srgbClr val="000000"/>
                          </a:solidFill>
                          <a:effectLst/>
                          <a:latin typeface="Arial" panose="020B0604020202020204" pitchFamily="34" charset="0"/>
                        </a:rPr>
                        <a:t>[D7-FR] Ensdorf - Vigy VIGY2 S [OPP] [FR] / N-1 Ensdorf - Vigy VIGY1 N</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58,52</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52%</a:t>
                      </a:r>
                    </a:p>
                  </a:txBody>
                  <a:tcPr marL="0" marR="0" marT="0" marB="0" anchor="b">
                    <a:lnL>
                      <a:noFill/>
                    </a:lnL>
                    <a:lnR>
                      <a:noFill/>
                    </a:lnR>
                    <a:lnT>
                      <a:noFill/>
                    </a:lnT>
                    <a:lnB>
                      <a:noFill/>
                    </a:lnB>
                  </a:tcPr>
                </a:tc>
                <a:extLst>
                  <a:ext uri="{0D108BD9-81ED-4DB2-BD59-A6C34878D82A}">
                    <a16:rowId xmlns:a16="http://schemas.microsoft.com/office/drawing/2014/main" val="771932440"/>
                  </a:ext>
                </a:extLst>
              </a:tr>
              <a:tr h="128411">
                <a:tc>
                  <a:txBody>
                    <a:bodyPr/>
                    <a:lstStyle/>
                    <a:p>
                      <a:pPr algn="l" fontAlgn="b"/>
                      <a:r>
                        <a:rPr lang="sl-SI" sz="600" b="0" i="0" u="none" strike="noStrike">
                          <a:solidFill>
                            <a:srgbClr val="000000"/>
                          </a:solidFill>
                          <a:effectLst/>
                          <a:latin typeface="Arial" panose="020B0604020202020204" pitchFamily="34" charset="0"/>
                        </a:rPr>
                        <a:t>[RO-RO] TR Rosiori 400/220 1 [DIR] / N-1 Rosiori - Gadalin</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28,31</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2026911339"/>
                  </a:ext>
                </a:extLst>
              </a:tr>
              <a:tr h="128411">
                <a:tc>
                  <a:txBody>
                    <a:bodyPr/>
                    <a:lstStyle/>
                    <a:p>
                      <a:pPr algn="l" fontAlgn="b"/>
                      <a:r>
                        <a:rPr lang="de-DE" sz="600" b="0" i="0" u="none" strike="noStrike">
                          <a:solidFill>
                            <a:srgbClr val="000000"/>
                          </a:solidFill>
                          <a:effectLst/>
                          <a:latin typeface="Arial" panose="020B0604020202020204" pitchFamily="34" charset="0"/>
                        </a:rPr>
                        <a:t>[AT-AT] Hessenberg - Weissenbach 223 [OPP] / N-1 Hessenberg - Weissenbach 224 </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449</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a:t>
                      </a:r>
                    </a:p>
                  </a:txBody>
                  <a:tcPr marL="0" marR="0" marT="0" marB="0" anchor="b">
                    <a:lnL>
                      <a:noFill/>
                    </a:lnL>
                    <a:lnR>
                      <a:noFill/>
                    </a:lnR>
                    <a:lnT>
                      <a:noFill/>
                    </a:lnT>
                    <a:lnB>
                      <a:noFill/>
                    </a:lnB>
                  </a:tcPr>
                </a:tc>
                <a:extLst>
                  <a:ext uri="{0D108BD9-81ED-4DB2-BD59-A6C34878D82A}">
                    <a16:rowId xmlns:a16="http://schemas.microsoft.com/office/drawing/2014/main" val="2767499620"/>
                  </a:ext>
                </a:extLst>
              </a:tr>
              <a:tr h="128411">
                <a:tc>
                  <a:txBody>
                    <a:bodyPr/>
                    <a:lstStyle/>
                    <a:p>
                      <a:pPr algn="l" fontAlgn="b"/>
                      <a:r>
                        <a:rPr lang="sl-SI" sz="600" b="0" i="0" u="none" strike="noStrike">
                          <a:solidFill>
                            <a:srgbClr val="000000"/>
                          </a:solidFill>
                          <a:effectLst/>
                          <a:latin typeface="Arial" panose="020B0604020202020204" pitchFamily="34" charset="0"/>
                        </a:rPr>
                        <a:t>[AT-HU] Wien Suedost - Gyoer 245 [DIR] [AT] / N-1 Neusiedl - Wien Suedost 246A</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758,82</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945601817"/>
                  </a:ext>
                </a:extLst>
              </a:tr>
              <a:tr h="128411">
                <a:tc>
                  <a:txBody>
                    <a:bodyPr/>
                    <a:lstStyle/>
                    <a:p>
                      <a:pPr algn="l" fontAlgn="b"/>
                      <a:r>
                        <a:rPr lang="sl-SI" sz="600" b="0" i="0" u="none" strike="noStrike">
                          <a:solidFill>
                            <a:srgbClr val="000000"/>
                          </a:solidFill>
                          <a:effectLst/>
                          <a:latin typeface="Arial" panose="020B0604020202020204" pitchFamily="34" charset="0"/>
                        </a:rPr>
                        <a:t>[D8-D2] Remptendorf - Redwitz 413 [DIR] [D8] / N-1 Remptendorf - Redwitz 414</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360,15</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a:t>
                      </a:r>
                    </a:p>
                  </a:txBody>
                  <a:tcPr marL="0" marR="0" marT="0" marB="0" anchor="b">
                    <a:lnL>
                      <a:noFill/>
                    </a:lnL>
                    <a:lnR>
                      <a:noFill/>
                    </a:lnR>
                    <a:lnT>
                      <a:noFill/>
                    </a:lnT>
                    <a:lnB>
                      <a:noFill/>
                    </a:lnB>
                  </a:tcPr>
                </a:tc>
                <a:extLst>
                  <a:ext uri="{0D108BD9-81ED-4DB2-BD59-A6C34878D82A}">
                    <a16:rowId xmlns:a16="http://schemas.microsoft.com/office/drawing/2014/main" val="618503163"/>
                  </a:ext>
                </a:extLst>
              </a:tr>
              <a:tr h="128411">
                <a:tc>
                  <a:txBody>
                    <a:bodyPr/>
                    <a:lstStyle/>
                    <a:p>
                      <a:pPr algn="l" fontAlgn="b"/>
                      <a:r>
                        <a:rPr lang="sl-SI" sz="600" b="0" i="0" u="none" strike="noStrike">
                          <a:solidFill>
                            <a:srgbClr val="000000"/>
                          </a:solidFill>
                          <a:effectLst/>
                          <a:latin typeface="Arial" panose="020B0604020202020204" pitchFamily="34" charset="0"/>
                        </a:rPr>
                        <a:t>[NL-NL] Krimpen a/d IJssel-Geertruidenberg 380 Z [OPP] / N-1 Krimpen a/d IJssel-Geertruidenberg 380 W</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2,55</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606664190"/>
                  </a:ext>
                </a:extLst>
              </a:tr>
              <a:tr h="128411">
                <a:tc>
                  <a:txBody>
                    <a:bodyPr/>
                    <a:lstStyle/>
                    <a:p>
                      <a:pPr algn="l" fontAlgn="b"/>
                      <a:r>
                        <a:rPr lang="sl-SI" sz="600" b="0" i="0" u="none" strike="noStrike">
                          <a:solidFill>
                            <a:srgbClr val="000000"/>
                          </a:solidFill>
                          <a:effectLst/>
                          <a:latin typeface="Arial" panose="020B0604020202020204" pitchFamily="34" charset="0"/>
                        </a:rPr>
                        <a:t>[BE-FR] Avelgem - Avelin 80 [OPP] [FR] / N-1 Achene - Lonny 380.19</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9,31</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87%</a:t>
                      </a:r>
                    </a:p>
                  </a:txBody>
                  <a:tcPr marL="0" marR="0" marT="0" marB="0" anchor="b">
                    <a:lnL>
                      <a:noFill/>
                    </a:lnL>
                    <a:lnR>
                      <a:noFill/>
                    </a:lnR>
                    <a:lnT>
                      <a:noFill/>
                    </a:lnT>
                    <a:lnB>
                      <a:noFill/>
                    </a:lnB>
                  </a:tcPr>
                </a:tc>
                <a:extLst>
                  <a:ext uri="{0D108BD9-81ED-4DB2-BD59-A6C34878D82A}">
                    <a16:rowId xmlns:a16="http://schemas.microsoft.com/office/drawing/2014/main" val="828986007"/>
                  </a:ext>
                </a:extLst>
              </a:tr>
              <a:tr h="128411">
                <a:tc>
                  <a:txBody>
                    <a:bodyPr/>
                    <a:lstStyle/>
                    <a:p>
                      <a:pPr algn="l" fontAlgn="b"/>
                      <a:r>
                        <a:rPr lang="sl-SI" sz="600" b="0" i="0" u="none" strike="noStrike">
                          <a:solidFill>
                            <a:srgbClr val="000000"/>
                          </a:solidFill>
                          <a:effectLst/>
                          <a:latin typeface="Arial" panose="020B0604020202020204" pitchFamily="34" charset="0"/>
                        </a:rPr>
                        <a:t>[HU-HU] Gonyu - Gyor [DIR] / N-1 Gabcikovo - Gyor</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80,52</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63%</a:t>
                      </a:r>
                    </a:p>
                  </a:txBody>
                  <a:tcPr marL="0" marR="0" marT="0" marB="0" anchor="b">
                    <a:lnL>
                      <a:noFill/>
                    </a:lnL>
                    <a:lnR>
                      <a:noFill/>
                    </a:lnR>
                    <a:lnT>
                      <a:noFill/>
                    </a:lnT>
                    <a:lnB>
                      <a:noFill/>
                    </a:lnB>
                  </a:tcPr>
                </a:tc>
                <a:extLst>
                  <a:ext uri="{0D108BD9-81ED-4DB2-BD59-A6C34878D82A}">
                    <a16:rowId xmlns:a16="http://schemas.microsoft.com/office/drawing/2014/main" val="2133782313"/>
                  </a:ext>
                </a:extLst>
              </a:tr>
              <a:tr h="128411">
                <a:tc>
                  <a:txBody>
                    <a:bodyPr/>
                    <a:lstStyle/>
                    <a:p>
                      <a:pPr algn="l" fontAlgn="b"/>
                      <a:r>
                        <a:rPr lang="sl-SI" sz="600" b="0" i="0" u="none" strike="noStrike">
                          <a:solidFill>
                            <a:srgbClr val="000000"/>
                          </a:solidFill>
                          <a:effectLst/>
                          <a:latin typeface="Arial" panose="020B0604020202020204" pitchFamily="34" charset="0"/>
                        </a:rPr>
                        <a:t>[SK-HU] Levice - God [DIR] [SK] / N-1 R.Sobota - Sajoivanka</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15,78</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54%</a:t>
                      </a:r>
                    </a:p>
                  </a:txBody>
                  <a:tcPr marL="0" marR="0" marT="0" marB="0" anchor="b">
                    <a:lnL>
                      <a:noFill/>
                    </a:lnL>
                    <a:lnR>
                      <a:noFill/>
                    </a:lnR>
                    <a:lnT>
                      <a:noFill/>
                    </a:lnT>
                    <a:lnB>
                      <a:noFill/>
                    </a:lnB>
                  </a:tcPr>
                </a:tc>
                <a:extLst>
                  <a:ext uri="{0D108BD9-81ED-4DB2-BD59-A6C34878D82A}">
                    <a16:rowId xmlns:a16="http://schemas.microsoft.com/office/drawing/2014/main" val="33637266"/>
                  </a:ext>
                </a:extLst>
              </a:tr>
              <a:tr h="128411">
                <a:tc>
                  <a:txBody>
                    <a:bodyPr/>
                    <a:lstStyle/>
                    <a:p>
                      <a:pPr algn="l" fontAlgn="b"/>
                      <a:r>
                        <a:rPr lang="sl-SI" sz="6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426,02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417%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195339013"/>
                  </a:ext>
                </a:extLst>
              </a:tr>
              <a:tr h="128411">
                <a:tc>
                  <a:txBody>
                    <a:bodyPr/>
                    <a:lstStyle/>
                    <a:p>
                      <a:pPr algn="l" fontAlgn="b"/>
                      <a:r>
                        <a:rPr lang="sl-SI" sz="600" b="0" i="0" u="none" strike="noStrike">
                          <a:solidFill>
                            <a:srgbClr val="000000"/>
                          </a:solidFill>
                          <a:effectLst/>
                          <a:latin typeface="Arial" panose="020B0604020202020204" pitchFamily="34" charset="0"/>
                        </a:rPr>
                        <a:t>[AT-CZ] Duernrohr 1 - Slavetice 437 [OPP] [AT] / N-1 Slavetice - Durnrohr 2</a:t>
                      </a:r>
                    </a:p>
                  </a:txBody>
                  <a:tcPr marL="6825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152,87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53%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7741009"/>
                  </a:ext>
                </a:extLst>
              </a:tr>
              <a:tr h="128411">
                <a:tc>
                  <a:txBody>
                    <a:bodyPr/>
                    <a:lstStyle/>
                    <a:p>
                      <a:pPr algn="l" fontAlgn="b"/>
                      <a:r>
                        <a:rPr lang="sl-SI" sz="600" b="0" i="0" u="none" strike="noStrike">
                          <a:solidFill>
                            <a:srgbClr val="000000"/>
                          </a:solidFill>
                          <a:effectLst/>
                          <a:latin typeface="Arial" panose="020B0604020202020204" pitchFamily="34" charset="0"/>
                        </a:rPr>
                        <a:t>[AT-D2] St. Peter 2 - Pleinting 258 [OPP] [AT] / N-1 Pleinting - Pirach 257</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426,02</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48%</a:t>
                      </a:r>
                    </a:p>
                  </a:txBody>
                  <a:tcPr marL="0" marR="0" marT="0" marB="0" anchor="b">
                    <a:lnL>
                      <a:noFill/>
                    </a:lnL>
                    <a:lnR>
                      <a:noFill/>
                    </a:lnR>
                    <a:lnT>
                      <a:noFill/>
                    </a:lnT>
                    <a:lnB>
                      <a:noFill/>
                    </a:lnB>
                  </a:tcPr>
                </a:tc>
                <a:extLst>
                  <a:ext uri="{0D108BD9-81ED-4DB2-BD59-A6C34878D82A}">
                    <a16:rowId xmlns:a16="http://schemas.microsoft.com/office/drawing/2014/main" val="1254795523"/>
                  </a:ext>
                </a:extLst>
              </a:tr>
              <a:tr h="128411">
                <a:tc>
                  <a:txBody>
                    <a:bodyPr/>
                    <a:lstStyle/>
                    <a:p>
                      <a:pPr algn="l" fontAlgn="b"/>
                      <a:r>
                        <a:rPr lang="pt-BR" sz="600" b="0" i="0" u="none" strike="noStrike">
                          <a:solidFill>
                            <a:srgbClr val="000000"/>
                          </a:solidFill>
                          <a:effectLst/>
                          <a:latin typeface="Arial" panose="020B0604020202020204" pitchFamily="34" charset="0"/>
                        </a:rPr>
                        <a:t>[HR-SI] 220kV Pehlin - Divaca [OPP] [HR] / N-1 Melina - Divaca</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29,42</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111%</a:t>
                      </a:r>
                    </a:p>
                  </a:txBody>
                  <a:tcPr marL="0" marR="0" marT="0" marB="0" anchor="b">
                    <a:lnL>
                      <a:noFill/>
                    </a:lnL>
                    <a:lnR>
                      <a:noFill/>
                    </a:lnR>
                    <a:lnT>
                      <a:noFill/>
                    </a:lnT>
                    <a:lnB>
                      <a:noFill/>
                    </a:lnB>
                  </a:tcPr>
                </a:tc>
                <a:extLst>
                  <a:ext uri="{0D108BD9-81ED-4DB2-BD59-A6C34878D82A}">
                    <a16:rowId xmlns:a16="http://schemas.microsoft.com/office/drawing/2014/main" val="1827144797"/>
                  </a:ext>
                </a:extLst>
              </a:tr>
              <a:tr h="128411">
                <a:tc>
                  <a:txBody>
                    <a:bodyPr/>
                    <a:lstStyle/>
                    <a:p>
                      <a:pPr algn="l" fontAlgn="b"/>
                      <a:r>
                        <a:rPr lang="sl-SI" sz="600" b="0" i="0" u="none" strike="noStrike">
                          <a:solidFill>
                            <a:srgbClr val="000000"/>
                          </a:solidFill>
                          <a:effectLst/>
                          <a:latin typeface="Arial" panose="020B0604020202020204" pitchFamily="34" charset="0"/>
                        </a:rPr>
                        <a:t>[SI-AT] 220 kV Podlog - Obersielach [OPP] [SI] / N-1 Maribor-Kainachtal 1</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180,02</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43%</a:t>
                      </a:r>
                    </a:p>
                  </a:txBody>
                  <a:tcPr marL="0" marR="0" marT="0" marB="0" anchor="b">
                    <a:lnL>
                      <a:noFill/>
                    </a:lnL>
                    <a:lnR>
                      <a:noFill/>
                    </a:lnR>
                    <a:lnT>
                      <a:noFill/>
                    </a:lnT>
                    <a:lnB>
                      <a:noFill/>
                    </a:lnB>
                  </a:tcPr>
                </a:tc>
                <a:extLst>
                  <a:ext uri="{0D108BD9-81ED-4DB2-BD59-A6C34878D82A}">
                    <a16:rowId xmlns:a16="http://schemas.microsoft.com/office/drawing/2014/main" val="1277196338"/>
                  </a:ext>
                </a:extLst>
              </a:tr>
              <a:tr h="128411">
                <a:tc>
                  <a:txBody>
                    <a:bodyPr/>
                    <a:lstStyle/>
                    <a:p>
                      <a:pPr algn="l" fontAlgn="b"/>
                      <a:r>
                        <a:rPr lang="sl-SI" sz="600" b="0" i="0" u="none" strike="noStrike">
                          <a:solidFill>
                            <a:srgbClr val="000000"/>
                          </a:solidFill>
                          <a:effectLst/>
                          <a:latin typeface="Arial" panose="020B0604020202020204" pitchFamily="34" charset="0"/>
                        </a:rPr>
                        <a:t>[CZ-PL] Wielopole - Nosovice [DIR] [PL] / N-1 Albrechtice - Nosovice</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37,12</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43%</a:t>
                      </a:r>
                    </a:p>
                  </a:txBody>
                  <a:tcPr marL="0" marR="0" marT="0" marB="0" anchor="b">
                    <a:lnL>
                      <a:noFill/>
                    </a:lnL>
                    <a:lnR>
                      <a:noFill/>
                    </a:lnR>
                    <a:lnT>
                      <a:noFill/>
                    </a:lnT>
                    <a:lnB>
                      <a:noFill/>
                    </a:lnB>
                  </a:tcPr>
                </a:tc>
                <a:extLst>
                  <a:ext uri="{0D108BD9-81ED-4DB2-BD59-A6C34878D82A}">
                    <a16:rowId xmlns:a16="http://schemas.microsoft.com/office/drawing/2014/main" val="1990565820"/>
                  </a:ext>
                </a:extLst>
              </a:tr>
              <a:tr h="128411">
                <a:tc>
                  <a:txBody>
                    <a:bodyPr/>
                    <a:lstStyle/>
                    <a:p>
                      <a:pPr algn="l" fontAlgn="b"/>
                      <a:r>
                        <a:rPr lang="sl-SI" sz="600" b="0" i="0" u="none" strike="noStrike">
                          <a:solidFill>
                            <a:srgbClr val="000000"/>
                          </a:solidFill>
                          <a:effectLst/>
                          <a:latin typeface="Arial" panose="020B0604020202020204" pitchFamily="34" charset="0"/>
                        </a:rPr>
                        <a:t>[SK-HU] Levice - God [DIR] [SK] / N-1 R.Sobota - Sajoivanka</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187,38</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53%</a:t>
                      </a:r>
                    </a:p>
                  </a:txBody>
                  <a:tcPr marL="0" marR="0" marT="0" marB="0" anchor="b">
                    <a:lnL>
                      <a:noFill/>
                    </a:lnL>
                    <a:lnR>
                      <a:noFill/>
                    </a:lnR>
                    <a:lnT>
                      <a:noFill/>
                    </a:lnT>
                    <a:lnB>
                      <a:noFill/>
                    </a:lnB>
                  </a:tcPr>
                </a:tc>
                <a:extLst>
                  <a:ext uri="{0D108BD9-81ED-4DB2-BD59-A6C34878D82A}">
                    <a16:rowId xmlns:a16="http://schemas.microsoft.com/office/drawing/2014/main" val="1531029273"/>
                  </a:ext>
                </a:extLst>
              </a:tr>
              <a:tr h="128411">
                <a:tc>
                  <a:txBody>
                    <a:bodyPr/>
                    <a:lstStyle/>
                    <a:p>
                      <a:pPr algn="l" fontAlgn="b"/>
                      <a:r>
                        <a:rPr lang="en-US" sz="600" b="0" i="0" u="none" strike="noStrike">
                          <a:solidFill>
                            <a:srgbClr val="000000"/>
                          </a:solidFill>
                          <a:effectLst/>
                          <a:latin typeface="Arial" panose="020B0604020202020204" pitchFamily="34" charset="0"/>
                        </a:rPr>
                        <a:t>[BE-BE] PST Van Eyck 1 [OPP] / N-1 Aubange - Moulaine 220.513</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2,83</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66%</a:t>
                      </a:r>
                    </a:p>
                  </a:txBody>
                  <a:tcPr marL="0" marR="0" marT="0" marB="0" anchor="b">
                    <a:lnL>
                      <a:noFill/>
                    </a:lnL>
                    <a:lnR>
                      <a:noFill/>
                    </a:lnR>
                    <a:lnT>
                      <a:noFill/>
                    </a:lnT>
                    <a:lnB>
                      <a:noFill/>
                    </a:lnB>
                  </a:tcPr>
                </a:tc>
                <a:extLst>
                  <a:ext uri="{0D108BD9-81ED-4DB2-BD59-A6C34878D82A}">
                    <a16:rowId xmlns:a16="http://schemas.microsoft.com/office/drawing/2014/main" val="3358947922"/>
                  </a:ext>
                </a:extLst>
              </a:tr>
              <a:tr h="128411">
                <a:tc>
                  <a:txBody>
                    <a:bodyPr/>
                    <a:lstStyle/>
                    <a:p>
                      <a:pPr algn="l" fontAlgn="b"/>
                      <a:r>
                        <a:rPr lang="sl-SI" sz="6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427,56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445%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037766769"/>
                  </a:ext>
                </a:extLst>
              </a:tr>
              <a:tr h="128411">
                <a:tc>
                  <a:txBody>
                    <a:bodyPr/>
                    <a:lstStyle/>
                    <a:p>
                      <a:pPr algn="l" fontAlgn="b"/>
                      <a:r>
                        <a:rPr lang="sl-SI" sz="600" b="0" i="0" u="none" strike="noStrike">
                          <a:solidFill>
                            <a:srgbClr val="000000"/>
                          </a:solidFill>
                          <a:effectLst/>
                          <a:latin typeface="Arial" panose="020B0604020202020204" pitchFamily="34" charset="0"/>
                        </a:rPr>
                        <a:t>[AT-CZ] Duernrohr 1 - Slavetice 437 [OPP] [AT] / N-1 Slavetice - Durnrohr 2</a:t>
                      </a:r>
                    </a:p>
                  </a:txBody>
                  <a:tcPr marL="6825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72,43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51%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32328204"/>
                  </a:ext>
                </a:extLst>
              </a:tr>
              <a:tr h="128411">
                <a:tc>
                  <a:txBody>
                    <a:bodyPr/>
                    <a:lstStyle/>
                    <a:p>
                      <a:pPr algn="l" fontAlgn="b"/>
                      <a:r>
                        <a:rPr lang="sl-SI" sz="600" b="0" i="0" u="none" strike="noStrike">
                          <a:solidFill>
                            <a:srgbClr val="000000"/>
                          </a:solidFill>
                          <a:effectLst/>
                          <a:latin typeface="Arial" panose="020B0604020202020204" pitchFamily="34" charset="0"/>
                        </a:rPr>
                        <a:t>[AT-D2] St. Peter 2 - Pleinting 258 [OPP] [AT] / N-1 Pleinting - Pirach 257</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427,56</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49%</a:t>
                      </a:r>
                    </a:p>
                  </a:txBody>
                  <a:tcPr marL="0" marR="0" marT="0" marB="0" anchor="b">
                    <a:lnL>
                      <a:noFill/>
                    </a:lnL>
                    <a:lnR>
                      <a:noFill/>
                    </a:lnR>
                    <a:lnT>
                      <a:noFill/>
                    </a:lnT>
                    <a:lnB>
                      <a:noFill/>
                    </a:lnB>
                  </a:tcPr>
                </a:tc>
                <a:extLst>
                  <a:ext uri="{0D108BD9-81ED-4DB2-BD59-A6C34878D82A}">
                    <a16:rowId xmlns:a16="http://schemas.microsoft.com/office/drawing/2014/main" val="292825065"/>
                  </a:ext>
                </a:extLst>
              </a:tr>
              <a:tr h="128411">
                <a:tc>
                  <a:txBody>
                    <a:bodyPr/>
                    <a:lstStyle/>
                    <a:p>
                      <a:pPr algn="l" fontAlgn="b"/>
                      <a:r>
                        <a:rPr lang="sl-SI" sz="600" b="0" i="0" u="none" strike="noStrike">
                          <a:solidFill>
                            <a:srgbClr val="000000"/>
                          </a:solidFill>
                          <a:effectLst/>
                          <a:latin typeface="Arial" panose="020B0604020202020204" pitchFamily="34" charset="0"/>
                        </a:rPr>
                        <a:t>[CZ-SK] Nosovice - Varin [DIR] [CZ] / N-1 Sokolnice - Stupava</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273</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59%</a:t>
                      </a:r>
                    </a:p>
                  </a:txBody>
                  <a:tcPr marL="0" marR="0" marT="0" marB="0" anchor="b">
                    <a:lnL>
                      <a:noFill/>
                    </a:lnL>
                    <a:lnR>
                      <a:noFill/>
                    </a:lnR>
                    <a:lnT>
                      <a:noFill/>
                    </a:lnT>
                    <a:lnB>
                      <a:noFill/>
                    </a:lnB>
                  </a:tcPr>
                </a:tc>
                <a:extLst>
                  <a:ext uri="{0D108BD9-81ED-4DB2-BD59-A6C34878D82A}">
                    <a16:rowId xmlns:a16="http://schemas.microsoft.com/office/drawing/2014/main" val="2461902505"/>
                  </a:ext>
                </a:extLst>
              </a:tr>
              <a:tr h="128411">
                <a:tc>
                  <a:txBody>
                    <a:bodyPr/>
                    <a:lstStyle/>
                    <a:p>
                      <a:pPr algn="l" fontAlgn="b"/>
                      <a:r>
                        <a:rPr lang="sl-SI" sz="600" b="0" i="0" u="none" strike="noStrike">
                          <a:solidFill>
                            <a:srgbClr val="000000"/>
                          </a:solidFill>
                          <a:effectLst/>
                          <a:latin typeface="Arial" panose="020B0604020202020204" pitchFamily="34" charset="0"/>
                        </a:rPr>
                        <a:t>[RO-RO] TR Rosiori 400/220 1 [DIR] / N-1 Rosiori - Gadalin</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2,86</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1439457810"/>
                  </a:ext>
                </a:extLst>
              </a:tr>
              <a:tr h="128411">
                <a:tc>
                  <a:txBody>
                    <a:bodyPr/>
                    <a:lstStyle/>
                    <a:p>
                      <a:pPr algn="l" fontAlgn="b"/>
                      <a:r>
                        <a:rPr lang="sl-SI" sz="600" b="0" i="0" u="none" strike="noStrike">
                          <a:solidFill>
                            <a:srgbClr val="000000"/>
                          </a:solidFill>
                          <a:effectLst/>
                          <a:latin typeface="Arial" panose="020B0604020202020204" pitchFamily="34" charset="0"/>
                        </a:rPr>
                        <a:t>[SI-AT] 220 kV Podlog - Obersielach [OPP] [SI] / N-1 Maribor-Kainachtal 1</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229,06</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45%</a:t>
                      </a:r>
                    </a:p>
                  </a:txBody>
                  <a:tcPr marL="0" marR="0" marT="0" marB="0" anchor="b">
                    <a:lnL>
                      <a:noFill/>
                    </a:lnL>
                    <a:lnR>
                      <a:noFill/>
                    </a:lnR>
                    <a:lnT>
                      <a:noFill/>
                    </a:lnT>
                    <a:lnB>
                      <a:noFill/>
                    </a:lnB>
                  </a:tcPr>
                </a:tc>
                <a:extLst>
                  <a:ext uri="{0D108BD9-81ED-4DB2-BD59-A6C34878D82A}">
                    <a16:rowId xmlns:a16="http://schemas.microsoft.com/office/drawing/2014/main" val="1422486604"/>
                  </a:ext>
                </a:extLst>
              </a:tr>
              <a:tr h="128411">
                <a:tc>
                  <a:txBody>
                    <a:bodyPr/>
                    <a:lstStyle/>
                    <a:p>
                      <a:pPr algn="l" fontAlgn="b"/>
                      <a:r>
                        <a:rPr lang="nn-NO" sz="600" b="0" i="0" u="none" strike="noStrike">
                          <a:solidFill>
                            <a:srgbClr val="000000"/>
                          </a:solidFill>
                          <a:effectLst/>
                          <a:latin typeface="Arial" panose="020B0604020202020204" pitchFamily="34" charset="0"/>
                        </a:rPr>
                        <a:t>[BE-BE] PST Van Eyck 1 [OPP] / N-1 PST Zandvliet 2</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3,55</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59%</a:t>
                      </a:r>
                    </a:p>
                  </a:txBody>
                  <a:tcPr marL="0" marR="0" marT="0" marB="0" anchor="b">
                    <a:lnL>
                      <a:noFill/>
                    </a:lnL>
                    <a:lnR>
                      <a:noFill/>
                    </a:lnR>
                    <a:lnT>
                      <a:noFill/>
                    </a:lnT>
                    <a:lnB>
                      <a:noFill/>
                    </a:lnB>
                  </a:tcPr>
                </a:tc>
                <a:extLst>
                  <a:ext uri="{0D108BD9-81ED-4DB2-BD59-A6C34878D82A}">
                    <a16:rowId xmlns:a16="http://schemas.microsoft.com/office/drawing/2014/main" val="814606278"/>
                  </a:ext>
                </a:extLst>
              </a:tr>
              <a:tr h="128411">
                <a:tc>
                  <a:txBody>
                    <a:bodyPr/>
                    <a:lstStyle/>
                    <a:p>
                      <a:pPr algn="l" fontAlgn="b"/>
                      <a:r>
                        <a:rPr lang="sl-SI" sz="600" b="0" i="0" u="none" strike="noStrike">
                          <a:solidFill>
                            <a:srgbClr val="000000"/>
                          </a:solidFill>
                          <a:effectLst/>
                          <a:latin typeface="Arial" panose="020B0604020202020204" pitchFamily="34" charset="0"/>
                        </a:rPr>
                        <a:t>[CZ-PL] Wielopole - Nosovice [DIR] [PL] / N-1 Albrechtice - Nosovice</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19,43</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41%</a:t>
                      </a:r>
                    </a:p>
                  </a:txBody>
                  <a:tcPr marL="0" marR="0" marT="0" marB="0" anchor="b">
                    <a:lnL>
                      <a:noFill/>
                    </a:lnL>
                    <a:lnR>
                      <a:noFill/>
                    </a:lnR>
                    <a:lnT>
                      <a:noFill/>
                    </a:lnT>
                    <a:lnB>
                      <a:noFill/>
                    </a:lnB>
                  </a:tcPr>
                </a:tc>
                <a:extLst>
                  <a:ext uri="{0D108BD9-81ED-4DB2-BD59-A6C34878D82A}">
                    <a16:rowId xmlns:a16="http://schemas.microsoft.com/office/drawing/2014/main" val="2158090537"/>
                  </a:ext>
                </a:extLst>
              </a:tr>
              <a:tr h="128411">
                <a:tc>
                  <a:txBody>
                    <a:bodyPr/>
                    <a:lstStyle/>
                    <a:p>
                      <a:pPr algn="l" fontAlgn="b"/>
                      <a:r>
                        <a:rPr lang="sl-SI" sz="600" b="0" i="0" u="none" strike="noStrike">
                          <a:solidFill>
                            <a:srgbClr val="000000"/>
                          </a:solidFill>
                          <a:effectLst/>
                          <a:latin typeface="Arial" panose="020B0604020202020204" pitchFamily="34" charset="0"/>
                        </a:rPr>
                        <a:t>[SK-HU] Levice - God [DIR] [SK] / N-1 R.Sobota - Sajoivanka</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201,38</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49%</a:t>
                      </a:r>
                    </a:p>
                  </a:txBody>
                  <a:tcPr marL="0" marR="0" marT="0" marB="0" anchor="b">
                    <a:lnL>
                      <a:noFill/>
                    </a:lnL>
                    <a:lnR>
                      <a:noFill/>
                    </a:lnR>
                    <a:lnT>
                      <a:noFill/>
                    </a:lnT>
                    <a:lnB>
                      <a:noFill/>
                    </a:lnB>
                  </a:tcPr>
                </a:tc>
                <a:extLst>
                  <a:ext uri="{0D108BD9-81ED-4DB2-BD59-A6C34878D82A}">
                    <a16:rowId xmlns:a16="http://schemas.microsoft.com/office/drawing/2014/main" val="4215035271"/>
                  </a:ext>
                </a:extLst>
              </a:tr>
              <a:tr h="128411">
                <a:tc>
                  <a:txBody>
                    <a:bodyPr/>
                    <a:lstStyle/>
                    <a:p>
                      <a:pPr algn="l" fontAlgn="b"/>
                      <a:r>
                        <a:rPr lang="en-US" sz="600" b="0" i="0" u="none" strike="noStrike">
                          <a:solidFill>
                            <a:srgbClr val="000000"/>
                          </a:solidFill>
                          <a:effectLst/>
                          <a:latin typeface="Arial" panose="020B0604020202020204" pitchFamily="34" charset="0"/>
                        </a:rPr>
                        <a:t>[BE-BE] PST Van Eyck 1 [OPP] / N-1 Achene - Lonny 380.19</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0,35</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60%</a:t>
                      </a:r>
                    </a:p>
                  </a:txBody>
                  <a:tcPr marL="0" marR="0" marT="0" marB="0" anchor="b">
                    <a:lnL>
                      <a:noFill/>
                    </a:lnL>
                    <a:lnR>
                      <a:noFill/>
                    </a:lnR>
                    <a:lnT>
                      <a:noFill/>
                    </a:lnT>
                    <a:lnB>
                      <a:noFill/>
                    </a:lnB>
                  </a:tcPr>
                </a:tc>
                <a:extLst>
                  <a:ext uri="{0D108BD9-81ED-4DB2-BD59-A6C34878D82A}">
                    <a16:rowId xmlns:a16="http://schemas.microsoft.com/office/drawing/2014/main" val="2236765170"/>
                  </a:ext>
                </a:extLst>
              </a:tr>
              <a:tr h="128411">
                <a:tc>
                  <a:txBody>
                    <a:bodyPr/>
                    <a:lstStyle/>
                    <a:p>
                      <a:pPr algn="l" fontAlgn="b"/>
                      <a:r>
                        <a:rPr lang="sl-SI" sz="6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516,72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257%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443598260"/>
                  </a:ext>
                </a:extLst>
              </a:tr>
              <a:tr h="128411">
                <a:tc>
                  <a:txBody>
                    <a:bodyPr/>
                    <a:lstStyle/>
                    <a:p>
                      <a:pPr algn="l" fontAlgn="b"/>
                      <a:r>
                        <a:rPr lang="sl-SI" sz="600" b="0" i="0" u="none" strike="noStrike">
                          <a:solidFill>
                            <a:srgbClr val="000000"/>
                          </a:solidFill>
                          <a:effectLst/>
                          <a:latin typeface="Arial" panose="020B0604020202020204" pitchFamily="34" charset="0"/>
                        </a:rPr>
                        <a:t>[AT-D2] St. Peter 2 - Pleinting 258 [OPP] [AT] / N-1 Pleinting - Pirach 257</a:t>
                      </a:r>
                    </a:p>
                  </a:txBody>
                  <a:tcPr marL="6825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516,72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42%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530597094"/>
                  </a:ext>
                </a:extLst>
              </a:tr>
              <a:tr h="128411">
                <a:tc>
                  <a:txBody>
                    <a:bodyPr/>
                    <a:lstStyle/>
                    <a:p>
                      <a:pPr algn="l" fontAlgn="b"/>
                      <a:r>
                        <a:rPr lang="sl-SI" sz="600" b="0" i="0" u="none" strike="noStrike">
                          <a:solidFill>
                            <a:srgbClr val="000000"/>
                          </a:solidFill>
                          <a:effectLst/>
                          <a:latin typeface="Arial" panose="020B0604020202020204" pitchFamily="34" charset="0"/>
                        </a:rPr>
                        <a:t>[SI-AT] 220 kV Podlog - Obersielach [OPP] [SI] / N-1 Maribor-Kainachtal 1</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337,78</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49%</a:t>
                      </a:r>
                    </a:p>
                  </a:txBody>
                  <a:tcPr marL="0" marR="0" marT="0" marB="0" anchor="b">
                    <a:lnL>
                      <a:noFill/>
                    </a:lnL>
                    <a:lnR>
                      <a:noFill/>
                    </a:lnR>
                    <a:lnT>
                      <a:noFill/>
                    </a:lnT>
                    <a:lnB>
                      <a:noFill/>
                    </a:lnB>
                  </a:tcPr>
                </a:tc>
                <a:extLst>
                  <a:ext uri="{0D108BD9-81ED-4DB2-BD59-A6C34878D82A}">
                    <a16:rowId xmlns:a16="http://schemas.microsoft.com/office/drawing/2014/main" val="2114959489"/>
                  </a:ext>
                </a:extLst>
              </a:tr>
              <a:tr h="128411">
                <a:tc>
                  <a:txBody>
                    <a:bodyPr/>
                    <a:lstStyle/>
                    <a:p>
                      <a:pPr algn="l" fontAlgn="b"/>
                      <a:r>
                        <a:rPr lang="sl-SI" sz="600" b="0" i="0" u="none" strike="noStrike">
                          <a:solidFill>
                            <a:srgbClr val="000000"/>
                          </a:solidFill>
                          <a:effectLst/>
                          <a:latin typeface="Arial" panose="020B0604020202020204" pitchFamily="34" charset="0"/>
                        </a:rPr>
                        <a:t>[CZ-SK] Nosovice - Varin [DIR] [SK] / N-1 Sokolnice - Stupava</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18,75</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66%</a:t>
                      </a:r>
                    </a:p>
                  </a:txBody>
                  <a:tcPr marL="0" marR="0" marT="0" marB="0" anchor="b">
                    <a:lnL>
                      <a:noFill/>
                    </a:lnL>
                    <a:lnR>
                      <a:noFill/>
                    </a:lnR>
                    <a:lnT>
                      <a:noFill/>
                    </a:lnT>
                    <a:lnB>
                      <a:noFill/>
                    </a:lnB>
                  </a:tcPr>
                </a:tc>
                <a:extLst>
                  <a:ext uri="{0D108BD9-81ED-4DB2-BD59-A6C34878D82A}">
                    <a16:rowId xmlns:a16="http://schemas.microsoft.com/office/drawing/2014/main" val="2002542819"/>
                  </a:ext>
                </a:extLst>
              </a:tr>
              <a:tr h="128411">
                <a:tc>
                  <a:txBody>
                    <a:bodyPr/>
                    <a:lstStyle/>
                    <a:p>
                      <a:pPr algn="l" fontAlgn="b"/>
                      <a:r>
                        <a:rPr lang="sl-SI" sz="600" b="0" i="0" u="none" strike="noStrike">
                          <a:solidFill>
                            <a:srgbClr val="000000"/>
                          </a:solidFill>
                          <a:effectLst/>
                          <a:latin typeface="Arial" panose="020B0604020202020204" pitchFamily="34" charset="0"/>
                        </a:rPr>
                        <a:t>[CZ-PL] Wielopole - Nosovice [DIR] [PL] / N-1 Albrechtice - Nosovice</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30,14</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46%</a:t>
                      </a:r>
                    </a:p>
                  </a:txBody>
                  <a:tcPr marL="0" marR="0" marT="0" marB="0" anchor="b">
                    <a:lnL>
                      <a:noFill/>
                    </a:lnL>
                    <a:lnR>
                      <a:noFill/>
                    </a:lnR>
                    <a:lnT>
                      <a:noFill/>
                    </a:lnT>
                    <a:lnB>
                      <a:noFill/>
                    </a:lnB>
                  </a:tcPr>
                </a:tc>
                <a:extLst>
                  <a:ext uri="{0D108BD9-81ED-4DB2-BD59-A6C34878D82A}">
                    <a16:rowId xmlns:a16="http://schemas.microsoft.com/office/drawing/2014/main" val="487910458"/>
                  </a:ext>
                </a:extLst>
              </a:tr>
              <a:tr h="128411">
                <a:tc>
                  <a:txBody>
                    <a:bodyPr/>
                    <a:lstStyle/>
                    <a:p>
                      <a:pPr algn="l" fontAlgn="b"/>
                      <a:r>
                        <a:rPr lang="sl-SI" sz="600" b="0" i="0" u="none" strike="noStrike">
                          <a:solidFill>
                            <a:srgbClr val="000000"/>
                          </a:solidFill>
                          <a:effectLst/>
                          <a:latin typeface="Arial" panose="020B0604020202020204" pitchFamily="34" charset="0"/>
                        </a:rPr>
                        <a:t>[SK-HU] Levice - God [DIR] [SK] / N-1 R.Sobota - Sajoivanka</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461,23</a:t>
                      </a:r>
                    </a:p>
                  </a:txBody>
                  <a:tcPr marL="0" marR="0" marT="0" marB="0" anchor="b">
                    <a:lnL>
                      <a:noFill/>
                    </a:lnL>
                    <a:lnR>
                      <a:noFill/>
                    </a:lnR>
                    <a:lnT>
                      <a:noFill/>
                    </a:lnT>
                    <a:lnB>
                      <a:noFill/>
                    </a:lnB>
                  </a:tcPr>
                </a:tc>
                <a:tc>
                  <a:txBody>
                    <a:bodyPr/>
                    <a:lstStyle/>
                    <a:p>
                      <a:pPr algn="r" fontAlgn="b"/>
                      <a:r>
                        <a:rPr lang="sl-SI" sz="600" b="0" i="0" u="none" strike="noStrike" dirty="0">
                          <a:solidFill>
                            <a:srgbClr val="000000"/>
                          </a:solidFill>
                          <a:effectLst/>
                          <a:latin typeface="Arial" panose="020B0604020202020204" pitchFamily="34" charset="0"/>
                        </a:rPr>
                        <a:t>53%</a:t>
                      </a:r>
                    </a:p>
                  </a:txBody>
                  <a:tcPr marL="0" marR="0" marT="0" marB="0" anchor="b">
                    <a:lnL>
                      <a:noFill/>
                    </a:lnL>
                    <a:lnR>
                      <a:noFill/>
                    </a:lnR>
                    <a:lnT>
                      <a:noFill/>
                    </a:lnT>
                    <a:lnB>
                      <a:noFill/>
                    </a:lnB>
                  </a:tcPr>
                </a:tc>
                <a:extLst>
                  <a:ext uri="{0D108BD9-81ED-4DB2-BD59-A6C34878D82A}">
                    <a16:rowId xmlns:a16="http://schemas.microsoft.com/office/drawing/2014/main" val="95783210"/>
                  </a:ext>
                </a:extLst>
              </a:tr>
            </a:tbl>
          </a:graphicData>
        </a:graphic>
      </p:graphicFrame>
    </p:spTree>
    <p:extLst>
      <p:ext uri="{BB962C8B-B14F-4D97-AF65-F5344CB8AC3E}">
        <p14:creationId xmlns:p14="http://schemas.microsoft.com/office/powerpoint/2010/main" val="1871140664"/>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a:t>
            </a:r>
            <a:r>
              <a:rPr lang="en-US" altLang="hu-HU" sz="1400" dirty="0">
                <a:solidFill>
                  <a:srgbClr val="008000"/>
                </a:solidFill>
              </a:rPr>
              <a:t>1019 (part </a:t>
            </a:r>
            <a:r>
              <a:rPr lang="sl-SI" altLang="hu-HU" sz="1400" dirty="0">
                <a:solidFill>
                  <a:srgbClr val="008000"/>
                </a:solidFill>
              </a:rPr>
              <a:t>I</a:t>
            </a:r>
            <a:r>
              <a:rPr lang="en-US" altLang="hu-HU" sz="1400" dirty="0">
                <a:solidFill>
                  <a:srgbClr val="008000"/>
                </a:solidFill>
              </a:rPr>
              <a:t>V)</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29D7AD2D-E0A6-43DC-B558-84EF3695A929}"/>
              </a:ext>
            </a:extLst>
          </p:cNvPr>
          <p:cNvGraphicFramePr>
            <a:graphicFrameLocks noGrp="1"/>
          </p:cNvGraphicFramePr>
          <p:nvPr>
            <p:extLst>
              <p:ext uri="{D42A27DB-BD31-4B8C-83A1-F6EECF244321}">
                <p14:modId xmlns:p14="http://schemas.microsoft.com/office/powerpoint/2010/main" val="545640410"/>
              </p:ext>
            </p:extLst>
          </p:nvPr>
        </p:nvGraphicFramePr>
        <p:xfrm>
          <a:off x="1478944" y="1079508"/>
          <a:ext cx="6006426" cy="5778495"/>
        </p:xfrm>
        <a:graphic>
          <a:graphicData uri="http://schemas.openxmlformats.org/drawingml/2006/table">
            <a:tbl>
              <a:tblPr/>
              <a:tblGrid>
                <a:gridCol w="4654340">
                  <a:extLst>
                    <a:ext uri="{9D8B030D-6E8A-4147-A177-3AD203B41FA5}">
                      <a16:colId xmlns:a16="http://schemas.microsoft.com/office/drawing/2014/main" val="4023168062"/>
                    </a:ext>
                  </a:extLst>
                </a:gridCol>
                <a:gridCol w="998356">
                  <a:extLst>
                    <a:ext uri="{9D8B030D-6E8A-4147-A177-3AD203B41FA5}">
                      <a16:colId xmlns:a16="http://schemas.microsoft.com/office/drawing/2014/main" val="1258869526"/>
                    </a:ext>
                  </a:extLst>
                </a:gridCol>
                <a:gridCol w="353730">
                  <a:extLst>
                    <a:ext uri="{9D8B030D-6E8A-4147-A177-3AD203B41FA5}">
                      <a16:colId xmlns:a16="http://schemas.microsoft.com/office/drawing/2014/main" val="90160818"/>
                    </a:ext>
                  </a:extLst>
                </a:gridCol>
              </a:tblGrid>
              <a:tr h="128411">
                <a:tc>
                  <a:txBody>
                    <a:bodyPr/>
                    <a:lstStyle/>
                    <a:p>
                      <a:pPr algn="l" fontAlgn="b"/>
                      <a:r>
                        <a:rPr lang="sl-SI" sz="6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723,85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192%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047901307"/>
                  </a:ext>
                </a:extLst>
              </a:tr>
              <a:tr h="128411">
                <a:tc>
                  <a:txBody>
                    <a:bodyPr/>
                    <a:lstStyle/>
                    <a:p>
                      <a:pPr algn="l" fontAlgn="b"/>
                      <a:r>
                        <a:rPr lang="sl-SI" sz="600" b="0" i="0" u="none" strike="noStrike">
                          <a:solidFill>
                            <a:srgbClr val="000000"/>
                          </a:solidFill>
                          <a:effectLst/>
                          <a:latin typeface="Arial" panose="020B0604020202020204" pitchFamily="34" charset="0"/>
                        </a:rPr>
                        <a:t>[AT-D2] St. Peter 2 - Pleinting 258 [OPP] [AT] / N-1 Pleinting - Pirach 257</a:t>
                      </a:r>
                    </a:p>
                  </a:txBody>
                  <a:tcPr marL="6825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723,85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40%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846283002"/>
                  </a:ext>
                </a:extLst>
              </a:tr>
              <a:tr h="128411">
                <a:tc>
                  <a:txBody>
                    <a:bodyPr/>
                    <a:lstStyle/>
                    <a:p>
                      <a:pPr algn="l" fontAlgn="b"/>
                      <a:r>
                        <a:rPr lang="sl-SI" sz="600" b="0" i="0" u="none" strike="noStrike">
                          <a:solidFill>
                            <a:srgbClr val="000000"/>
                          </a:solidFill>
                          <a:effectLst/>
                          <a:latin typeface="Arial" panose="020B0604020202020204" pitchFamily="34" charset="0"/>
                        </a:rPr>
                        <a:t>[HR-BA] 220kV Zakucac - Mostar [OPP] [HR] / N-1 Konjsko - Mostar</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130,84</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23%</a:t>
                      </a:r>
                    </a:p>
                  </a:txBody>
                  <a:tcPr marL="0" marR="0" marT="0" marB="0" anchor="b">
                    <a:lnL>
                      <a:noFill/>
                    </a:lnL>
                    <a:lnR>
                      <a:noFill/>
                    </a:lnR>
                    <a:lnT>
                      <a:noFill/>
                    </a:lnT>
                    <a:lnB>
                      <a:noFill/>
                    </a:lnB>
                  </a:tcPr>
                </a:tc>
                <a:extLst>
                  <a:ext uri="{0D108BD9-81ED-4DB2-BD59-A6C34878D82A}">
                    <a16:rowId xmlns:a16="http://schemas.microsoft.com/office/drawing/2014/main" val="651386094"/>
                  </a:ext>
                </a:extLst>
              </a:tr>
              <a:tr h="128411">
                <a:tc>
                  <a:txBody>
                    <a:bodyPr/>
                    <a:lstStyle/>
                    <a:p>
                      <a:pPr algn="l" fontAlgn="b"/>
                      <a:r>
                        <a:rPr lang="sl-SI" sz="600" b="0" i="0" u="none" strike="noStrike">
                          <a:solidFill>
                            <a:srgbClr val="000000"/>
                          </a:solidFill>
                          <a:effectLst/>
                          <a:latin typeface="Arial" panose="020B0604020202020204" pitchFamily="34" charset="0"/>
                        </a:rPr>
                        <a:t>[SI-AT] 220 kV Podlog - Obersielach [OPP] [SI] / N-1 Maribor-Kainachtal 1</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383,19</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43%</a:t>
                      </a:r>
                    </a:p>
                  </a:txBody>
                  <a:tcPr marL="0" marR="0" marT="0" marB="0" anchor="b">
                    <a:lnL>
                      <a:noFill/>
                    </a:lnL>
                    <a:lnR>
                      <a:noFill/>
                    </a:lnR>
                    <a:lnT>
                      <a:noFill/>
                    </a:lnT>
                    <a:lnB>
                      <a:noFill/>
                    </a:lnB>
                  </a:tcPr>
                </a:tc>
                <a:extLst>
                  <a:ext uri="{0D108BD9-81ED-4DB2-BD59-A6C34878D82A}">
                    <a16:rowId xmlns:a16="http://schemas.microsoft.com/office/drawing/2014/main" val="3384704968"/>
                  </a:ext>
                </a:extLst>
              </a:tr>
              <a:tr h="128411">
                <a:tc>
                  <a:txBody>
                    <a:bodyPr/>
                    <a:lstStyle/>
                    <a:p>
                      <a:pPr algn="l" fontAlgn="b"/>
                      <a:r>
                        <a:rPr lang="sl-SI" sz="600" b="0" i="0" u="none" strike="noStrike">
                          <a:solidFill>
                            <a:srgbClr val="000000"/>
                          </a:solidFill>
                          <a:effectLst/>
                          <a:latin typeface="Arial" panose="020B0604020202020204" pitchFamily="34" charset="0"/>
                        </a:rPr>
                        <a:t>[D4-D7] Dellmensingen - Voehringen gn (Donau West) [OPP] [D4] / N-1 Donau Ost</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67,62</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11%</a:t>
                      </a:r>
                    </a:p>
                  </a:txBody>
                  <a:tcPr marL="0" marR="0" marT="0" marB="0" anchor="b">
                    <a:lnL>
                      <a:noFill/>
                    </a:lnL>
                    <a:lnR>
                      <a:noFill/>
                    </a:lnR>
                    <a:lnT>
                      <a:noFill/>
                    </a:lnT>
                    <a:lnB>
                      <a:noFill/>
                    </a:lnB>
                  </a:tcPr>
                </a:tc>
                <a:extLst>
                  <a:ext uri="{0D108BD9-81ED-4DB2-BD59-A6C34878D82A}">
                    <a16:rowId xmlns:a16="http://schemas.microsoft.com/office/drawing/2014/main" val="4142496373"/>
                  </a:ext>
                </a:extLst>
              </a:tr>
              <a:tr h="128411">
                <a:tc>
                  <a:txBody>
                    <a:bodyPr/>
                    <a:lstStyle/>
                    <a:p>
                      <a:pPr algn="l" fontAlgn="b"/>
                      <a:r>
                        <a:rPr lang="sl-SI" sz="600" b="0" i="0" u="none" strike="noStrike">
                          <a:solidFill>
                            <a:srgbClr val="000000"/>
                          </a:solidFill>
                          <a:effectLst/>
                          <a:latin typeface="Arial" panose="020B0604020202020204" pitchFamily="34" charset="0"/>
                        </a:rPr>
                        <a:t>[NL-NL] Diemen-Lelystad 380 Z [OPP] / N-1 Boxmeer-Dodewaard 380 Z</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173,25</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088650106"/>
                  </a:ext>
                </a:extLst>
              </a:tr>
              <a:tr h="128411">
                <a:tc>
                  <a:txBody>
                    <a:bodyPr/>
                    <a:lstStyle/>
                    <a:p>
                      <a:pPr algn="l" fontAlgn="b"/>
                      <a:r>
                        <a:rPr lang="sl-SI" sz="600" b="0" i="0" u="none" strike="noStrike">
                          <a:solidFill>
                            <a:srgbClr val="000000"/>
                          </a:solidFill>
                          <a:effectLst/>
                          <a:latin typeface="Arial" panose="020B0604020202020204" pitchFamily="34" charset="0"/>
                        </a:rPr>
                        <a:t>[SK-HU] Levice - God [DIR] [SK] / N-1 R.Sobota - Sajoivanka</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474,61</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2979295575"/>
                  </a:ext>
                </a:extLst>
              </a:tr>
              <a:tr h="128411">
                <a:tc>
                  <a:txBody>
                    <a:bodyPr/>
                    <a:lstStyle/>
                    <a:p>
                      <a:pPr algn="l" fontAlgn="b"/>
                      <a:r>
                        <a:rPr lang="sl-SI" sz="600" b="1"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670,13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303%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517977631"/>
                  </a:ext>
                </a:extLst>
              </a:tr>
              <a:tr h="128411">
                <a:tc>
                  <a:txBody>
                    <a:bodyPr/>
                    <a:lstStyle/>
                    <a:p>
                      <a:pPr algn="l" fontAlgn="b"/>
                      <a:r>
                        <a:rPr lang="sl-SI" sz="600" b="0" i="0" u="none" strike="noStrike">
                          <a:solidFill>
                            <a:srgbClr val="000000"/>
                          </a:solidFill>
                          <a:effectLst/>
                          <a:latin typeface="Arial" panose="020B0604020202020204" pitchFamily="34" charset="0"/>
                        </a:rPr>
                        <a:t>[AT-D2] St. Peter 2 - Pleinting 258 [OPP] [AT] / N-1 Pleinting - Pirach 257</a:t>
                      </a:r>
                    </a:p>
                  </a:txBody>
                  <a:tcPr marL="6825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641,43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45%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845949009"/>
                  </a:ext>
                </a:extLst>
              </a:tr>
              <a:tr h="128411">
                <a:tc>
                  <a:txBody>
                    <a:bodyPr/>
                    <a:lstStyle/>
                    <a:p>
                      <a:pPr algn="l" fontAlgn="b"/>
                      <a:r>
                        <a:rPr lang="sl-SI" sz="600" b="0" i="0" u="none" strike="noStrike">
                          <a:solidFill>
                            <a:srgbClr val="000000"/>
                          </a:solidFill>
                          <a:effectLst/>
                          <a:latin typeface="Arial" panose="020B0604020202020204" pitchFamily="34" charset="0"/>
                        </a:rPr>
                        <a:t>[SI-AT] 220 kV Podlog - Obersielach [OPP] [SI] / N-1 Maribor-Kainachtal 1</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590,1</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tcPr>
                </a:tc>
                <a:extLst>
                  <a:ext uri="{0D108BD9-81ED-4DB2-BD59-A6C34878D82A}">
                    <a16:rowId xmlns:a16="http://schemas.microsoft.com/office/drawing/2014/main" val="3766792884"/>
                  </a:ext>
                </a:extLst>
              </a:tr>
              <a:tr h="128411">
                <a:tc>
                  <a:txBody>
                    <a:bodyPr/>
                    <a:lstStyle/>
                    <a:p>
                      <a:pPr algn="l" fontAlgn="b"/>
                      <a:r>
                        <a:rPr lang="en-US" sz="600" b="0" i="0" u="none" strike="noStrike">
                          <a:solidFill>
                            <a:srgbClr val="000000"/>
                          </a:solidFill>
                          <a:effectLst/>
                          <a:latin typeface="Arial" panose="020B0604020202020204" pitchFamily="34" charset="0"/>
                        </a:rPr>
                        <a:t>[BE-FR] Achene - Lonny 19 [DIR] [FR] / N-1 Avelgem - Avelin 380.80</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36,3</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87%</a:t>
                      </a:r>
                    </a:p>
                  </a:txBody>
                  <a:tcPr marL="0" marR="0" marT="0" marB="0" anchor="b">
                    <a:lnL>
                      <a:noFill/>
                    </a:lnL>
                    <a:lnR>
                      <a:noFill/>
                    </a:lnR>
                    <a:lnT>
                      <a:noFill/>
                    </a:lnT>
                    <a:lnB>
                      <a:noFill/>
                    </a:lnB>
                  </a:tcPr>
                </a:tc>
                <a:extLst>
                  <a:ext uri="{0D108BD9-81ED-4DB2-BD59-A6C34878D82A}">
                    <a16:rowId xmlns:a16="http://schemas.microsoft.com/office/drawing/2014/main" val="2371054299"/>
                  </a:ext>
                </a:extLst>
              </a:tr>
              <a:tr h="128411">
                <a:tc>
                  <a:txBody>
                    <a:bodyPr/>
                    <a:lstStyle/>
                    <a:p>
                      <a:pPr algn="l" fontAlgn="b"/>
                      <a:r>
                        <a:rPr lang="sl-SI" sz="600" b="0" i="0" u="none" strike="noStrike">
                          <a:solidFill>
                            <a:srgbClr val="000000"/>
                          </a:solidFill>
                          <a:effectLst/>
                          <a:latin typeface="Arial" panose="020B0604020202020204" pitchFamily="34" charset="0"/>
                        </a:rPr>
                        <a:t>[NL-NL] Diemen-Lelystad 380 Z [OPP] / N-1 Boxmeer-Dodewaard 380 Z</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670,13</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618000617"/>
                  </a:ext>
                </a:extLst>
              </a:tr>
              <a:tr h="128411">
                <a:tc>
                  <a:txBody>
                    <a:bodyPr/>
                    <a:lstStyle/>
                    <a:p>
                      <a:pPr algn="l" fontAlgn="b"/>
                      <a:r>
                        <a:rPr lang="sl-SI" sz="600" b="0" i="0" u="none" strike="noStrike">
                          <a:solidFill>
                            <a:srgbClr val="000000"/>
                          </a:solidFill>
                          <a:effectLst/>
                          <a:latin typeface="Arial" panose="020B0604020202020204" pitchFamily="34" charset="0"/>
                        </a:rPr>
                        <a:t>[SK-HU] Levice - God [DIR] [SK] / N-1 R.Sobota - Sajoivanka</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494,73</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50%</a:t>
                      </a:r>
                    </a:p>
                  </a:txBody>
                  <a:tcPr marL="0" marR="0" marT="0" marB="0" anchor="b">
                    <a:lnL>
                      <a:noFill/>
                    </a:lnL>
                    <a:lnR>
                      <a:noFill/>
                    </a:lnR>
                    <a:lnT>
                      <a:noFill/>
                    </a:lnT>
                    <a:lnB>
                      <a:noFill/>
                    </a:lnB>
                  </a:tcPr>
                </a:tc>
                <a:extLst>
                  <a:ext uri="{0D108BD9-81ED-4DB2-BD59-A6C34878D82A}">
                    <a16:rowId xmlns:a16="http://schemas.microsoft.com/office/drawing/2014/main" val="883114664"/>
                  </a:ext>
                </a:extLst>
              </a:tr>
              <a:tr h="128411">
                <a:tc>
                  <a:txBody>
                    <a:bodyPr/>
                    <a:lstStyle/>
                    <a:p>
                      <a:pPr algn="l" fontAlgn="b"/>
                      <a:r>
                        <a:rPr lang="sl-SI" sz="600" b="0" i="0" u="none" strike="noStrike">
                          <a:solidFill>
                            <a:srgbClr val="000000"/>
                          </a:solidFill>
                          <a:effectLst/>
                          <a:latin typeface="Arial" panose="020B0604020202020204" pitchFamily="34" charset="0"/>
                        </a:rPr>
                        <a:t>[CZ-SK] Sokolnice - Stupava [DIR] [SK] / N-1 Nosovice - Varin</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0,46</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63%</a:t>
                      </a:r>
                    </a:p>
                  </a:txBody>
                  <a:tcPr marL="0" marR="0" marT="0" marB="0" anchor="b">
                    <a:lnL>
                      <a:noFill/>
                    </a:lnL>
                    <a:lnR>
                      <a:noFill/>
                    </a:lnR>
                    <a:lnT>
                      <a:noFill/>
                    </a:lnT>
                    <a:lnB>
                      <a:noFill/>
                    </a:lnB>
                  </a:tcPr>
                </a:tc>
                <a:extLst>
                  <a:ext uri="{0D108BD9-81ED-4DB2-BD59-A6C34878D82A}">
                    <a16:rowId xmlns:a16="http://schemas.microsoft.com/office/drawing/2014/main" val="3399191142"/>
                  </a:ext>
                </a:extLst>
              </a:tr>
              <a:tr h="128411">
                <a:tc>
                  <a:txBody>
                    <a:bodyPr/>
                    <a:lstStyle/>
                    <a:p>
                      <a:pPr algn="l" fontAlgn="b"/>
                      <a:r>
                        <a:rPr lang="sl-SI" sz="6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909,63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239%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000570322"/>
                  </a:ext>
                </a:extLst>
              </a:tr>
              <a:tr h="128411">
                <a:tc>
                  <a:txBody>
                    <a:bodyPr/>
                    <a:lstStyle/>
                    <a:p>
                      <a:pPr algn="l" fontAlgn="b"/>
                      <a:r>
                        <a:rPr lang="sl-SI" sz="600" b="0" i="0" u="none" strike="noStrike">
                          <a:solidFill>
                            <a:srgbClr val="000000"/>
                          </a:solidFill>
                          <a:effectLst/>
                          <a:latin typeface="Arial" panose="020B0604020202020204" pitchFamily="34" charset="0"/>
                        </a:rPr>
                        <a:t>[AT-D2] St. Peter 2 - Pleinting 258 [OPP] [AT] / N-1 Pleinting - Pirach 257</a:t>
                      </a:r>
                    </a:p>
                  </a:txBody>
                  <a:tcPr marL="6825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909,63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55%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901379160"/>
                  </a:ext>
                </a:extLst>
              </a:tr>
              <a:tr h="128411">
                <a:tc>
                  <a:txBody>
                    <a:bodyPr/>
                    <a:lstStyle/>
                    <a:p>
                      <a:pPr algn="l" fontAlgn="b"/>
                      <a:r>
                        <a:rPr lang="de-DE" sz="600" b="0" i="0" u="none" strike="noStrike">
                          <a:solidFill>
                            <a:srgbClr val="000000"/>
                          </a:solidFill>
                          <a:effectLst/>
                          <a:latin typeface="Arial" panose="020B0604020202020204" pitchFamily="34" charset="0"/>
                        </a:rPr>
                        <a:t>[D7-D7] Y Paffendorf - Oberzier  SECHTM S [DIR] / N-1 Sechtem - Paffendorf - Oberzier SECHTM N</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85,67</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55%</a:t>
                      </a:r>
                    </a:p>
                  </a:txBody>
                  <a:tcPr marL="0" marR="0" marT="0" marB="0" anchor="b">
                    <a:lnL>
                      <a:noFill/>
                    </a:lnL>
                    <a:lnR>
                      <a:noFill/>
                    </a:lnR>
                    <a:lnT>
                      <a:noFill/>
                    </a:lnT>
                    <a:lnB>
                      <a:noFill/>
                    </a:lnB>
                  </a:tcPr>
                </a:tc>
                <a:extLst>
                  <a:ext uri="{0D108BD9-81ED-4DB2-BD59-A6C34878D82A}">
                    <a16:rowId xmlns:a16="http://schemas.microsoft.com/office/drawing/2014/main" val="2220222229"/>
                  </a:ext>
                </a:extLst>
              </a:tr>
              <a:tr h="128411">
                <a:tc>
                  <a:txBody>
                    <a:bodyPr/>
                    <a:lstStyle/>
                    <a:p>
                      <a:pPr algn="l" fontAlgn="b"/>
                      <a:r>
                        <a:rPr lang="sl-SI" sz="600" b="0" i="0" u="none" strike="noStrike">
                          <a:solidFill>
                            <a:srgbClr val="000000"/>
                          </a:solidFill>
                          <a:effectLst/>
                          <a:latin typeface="Arial" panose="020B0604020202020204" pitchFamily="34" charset="0"/>
                        </a:rPr>
                        <a:t>[SI-AT] 220 kV Podlog - Obersielach [OPP] [SI] / N-1 Maribor-Kainachtal 1</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385,36</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39%</a:t>
                      </a:r>
                    </a:p>
                  </a:txBody>
                  <a:tcPr marL="0" marR="0" marT="0" marB="0" anchor="b">
                    <a:lnL>
                      <a:noFill/>
                    </a:lnL>
                    <a:lnR>
                      <a:noFill/>
                    </a:lnR>
                    <a:lnT>
                      <a:noFill/>
                    </a:lnT>
                    <a:lnB>
                      <a:noFill/>
                    </a:lnB>
                  </a:tcPr>
                </a:tc>
                <a:extLst>
                  <a:ext uri="{0D108BD9-81ED-4DB2-BD59-A6C34878D82A}">
                    <a16:rowId xmlns:a16="http://schemas.microsoft.com/office/drawing/2014/main" val="2216133727"/>
                  </a:ext>
                </a:extLst>
              </a:tr>
              <a:tr h="128411">
                <a:tc>
                  <a:txBody>
                    <a:bodyPr/>
                    <a:lstStyle/>
                    <a:p>
                      <a:pPr algn="l" fontAlgn="b"/>
                      <a:r>
                        <a:rPr lang="sl-SI" sz="600" b="0" i="0" u="none" strike="noStrike">
                          <a:solidFill>
                            <a:srgbClr val="000000"/>
                          </a:solidFill>
                          <a:effectLst/>
                          <a:latin typeface="Arial" panose="020B0604020202020204" pitchFamily="34" charset="0"/>
                        </a:rPr>
                        <a:t>[NL-NL] Diemen-Lelystad 380 Z [OPP] / N-1 Boxmeer-Dodewaard 380 Z</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152,93</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111461258"/>
                  </a:ext>
                </a:extLst>
              </a:tr>
              <a:tr h="128411">
                <a:tc>
                  <a:txBody>
                    <a:bodyPr/>
                    <a:lstStyle/>
                    <a:p>
                      <a:pPr algn="l" fontAlgn="b"/>
                      <a:r>
                        <a:rPr lang="sl-SI" sz="600" b="0" i="0" u="none" strike="noStrike">
                          <a:solidFill>
                            <a:srgbClr val="000000"/>
                          </a:solidFill>
                          <a:effectLst/>
                          <a:latin typeface="Arial" panose="020B0604020202020204" pitchFamily="34" charset="0"/>
                        </a:rPr>
                        <a:t>[SK-HU] Levice - God [DIR] [SK] / N-1 R.Sobota - Sajoivanka</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437,75</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50%</a:t>
                      </a:r>
                    </a:p>
                  </a:txBody>
                  <a:tcPr marL="0" marR="0" marT="0" marB="0" anchor="b">
                    <a:lnL>
                      <a:noFill/>
                    </a:lnL>
                    <a:lnR>
                      <a:noFill/>
                    </a:lnR>
                    <a:lnT>
                      <a:noFill/>
                    </a:lnT>
                    <a:lnB>
                      <a:noFill/>
                    </a:lnB>
                  </a:tcPr>
                </a:tc>
                <a:extLst>
                  <a:ext uri="{0D108BD9-81ED-4DB2-BD59-A6C34878D82A}">
                    <a16:rowId xmlns:a16="http://schemas.microsoft.com/office/drawing/2014/main" val="3543151909"/>
                  </a:ext>
                </a:extLst>
              </a:tr>
              <a:tr h="128411">
                <a:tc>
                  <a:txBody>
                    <a:bodyPr/>
                    <a:lstStyle/>
                    <a:p>
                      <a:pPr algn="l" fontAlgn="b"/>
                      <a:r>
                        <a:rPr lang="de-DE" sz="600" b="0" i="0" u="none" strike="noStrike">
                          <a:solidFill>
                            <a:srgbClr val="000000"/>
                          </a:solidFill>
                          <a:effectLst/>
                          <a:latin typeface="Arial" panose="020B0604020202020204" pitchFamily="34" charset="0"/>
                        </a:rPr>
                        <a:t>[D4-D7] Hoheneck - Pulverdingen ws [DIR] [D4] / N-1 Herbertingen - Hoheneck - Metzingen sw</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163,22</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4059507187"/>
                  </a:ext>
                </a:extLst>
              </a:tr>
              <a:tr h="128411">
                <a:tc>
                  <a:txBody>
                    <a:bodyPr/>
                    <a:lstStyle/>
                    <a:p>
                      <a:pPr algn="l" fontAlgn="b"/>
                      <a:r>
                        <a:rPr lang="sl-SI" sz="6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1304,26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287%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159517761"/>
                  </a:ext>
                </a:extLst>
              </a:tr>
              <a:tr h="128411">
                <a:tc>
                  <a:txBody>
                    <a:bodyPr/>
                    <a:lstStyle/>
                    <a:p>
                      <a:pPr algn="l" fontAlgn="b"/>
                      <a:r>
                        <a:rPr lang="sl-SI" sz="600" b="0" i="0" u="none" strike="noStrike">
                          <a:solidFill>
                            <a:srgbClr val="000000"/>
                          </a:solidFill>
                          <a:effectLst/>
                          <a:latin typeface="Arial" panose="020B0604020202020204" pitchFamily="34" charset="0"/>
                        </a:rPr>
                        <a:t>[AT-D2] St. Peter 2 - Pleinting 258 [OPP] [AT] / N-1 Pleinting - Pirach 257</a:t>
                      </a:r>
                    </a:p>
                  </a:txBody>
                  <a:tcPr marL="6825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264,93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59%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866275666"/>
                  </a:ext>
                </a:extLst>
              </a:tr>
              <a:tr h="128411">
                <a:tc>
                  <a:txBody>
                    <a:bodyPr/>
                    <a:lstStyle/>
                    <a:p>
                      <a:pPr algn="l" fontAlgn="b"/>
                      <a:r>
                        <a:rPr lang="sl-SI" sz="600" b="0" i="0" u="none" strike="noStrike">
                          <a:solidFill>
                            <a:srgbClr val="000000"/>
                          </a:solidFill>
                          <a:effectLst/>
                          <a:latin typeface="Arial" panose="020B0604020202020204" pitchFamily="34" charset="0"/>
                        </a:rPr>
                        <a:t>[CZ-SK] Nosovice - Varin [DIR] [CZ] / N-1 Sokolnice - Stupava</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351,07</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59%</a:t>
                      </a:r>
                    </a:p>
                  </a:txBody>
                  <a:tcPr marL="0" marR="0" marT="0" marB="0" anchor="b">
                    <a:lnL>
                      <a:noFill/>
                    </a:lnL>
                    <a:lnR>
                      <a:noFill/>
                    </a:lnR>
                    <a:lnT>
                      <a:noFill/>
                    </a:lnT>
                    <a:lnB>
                      <a:noFill/>
                    </a:lnB>
                  </a:tcPr>
                </a:tc>
                <a:extLst>
                  <a:ext uri="{0D108BD9-81ED-4DB2-BD59-A6C34878D82A}">
                    <a16:rowId xmlns:a16="http://schemas.microsoft.com/office/drawing/2014/main" val="3860913909"/>
                  </a:ext>
                </a:extLst>
              </a:tr>
              <a:tr h="128411">
                <a:tc>
                  <a:txBody>
                    <a:bodyPr/>
                    <a:lstStyle/>
                    <a:p>
                      <a:pPr algn="l" fontAlgn="b"/>
                      <a:r>
                        <a:rPr lang="sl-SI" sz="600" b="0" i="0" u="none" strike="noStrike">
                          <a:solidFill>
                            <a:srgbClr val="000000"/>
                          </a:solidFill>
                          <a:effectLst/>
                          <a:latin typeface="Arial" panose="020B0604020202020204" pitchFamily="34" charset="0"/>
                        </a:rPr>
                        <a:t>[SI-AT] 220 kV Podlog - Obersielach [OPP] [SI] / N-1 Maribor-Kainachtal 1</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430,46</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41%</a:t>
                      </a:r>
                    </a:p>
                  </a:txBody>
                  <a:tcPr marL="0" marR="0" marT="0" marB="0" anchor="b">
                    <a:lnL>
                      <a:noFill/>
                    </a:lnL>
                    <a:lnR>
                      <a:noFill/>
                    </a:lnR>
                    <a:lnT>
                      <a:noFill/>
                    </a:lnT>
                    <a:lnB>
                      <a:noFill/>
                    </a:lnB>
                  </a:tcPr>
                </a:tc>
                <a:extLst>
                  <a:ext uri="{0D108BD9-81ED-4DB2-BD59-A6C34878D82A}">
                    <a16:rowId xmlns:a16="http://schemas.microsoft.com/office/drawing/2014/main" val="3455082947"/>
                  </a:ext>
                </a:extLst>
              </a:tr>
              <a:tr h="128411">
                <a:tc>
                  <a:txBody>
                    <a:bodyPr/>
                    <a:lstStyle/>
                    <a:p>
                      <a:pPr algn="l" fontAlgn="b"/>
                      <a:r>
                        <a:rPr lang="sl-SI" sz="600" b="0" i="0" u="none" strike="noStrike">
                          <a:solidFill>
                            <a:srgbClr val="000000"/>
                          </a:solidFill>
                          <a:effectLst/>
                          <a:latin typeface="Arial" panose="020B0604020202020204" pitchFamily="34" charset="0"/>
                        </a:rPr>
                        <a:t>[D4-D4] PST Buers BMT37 [OPP] / N-1 Westtirol 1 - Westtirol 2 WTRHU41</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1304,26</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53%</a:t>
                      </a:r>
                    </a:p>
                  </a:txBody>
                  <a:tcPr marL="0" marR="0" marT="0" marB="0" anchor="b">
                    <a:lnL>
                      <a:noFill/>
                    </a:lnL>
                    <a:lnR>
                      <a:noFill/>
                    </a:lnR>
                    <a:lnT>
                      <a:noFill/>
                    </a:lnT>
                    <a:lnB>
                      <a:noFill/>
                    </a:lnB>
                  </a:tcPr>
                </a:tc>
                <a:extLst>
                  <a:ext uri="{0D108BD9-81ED-4DB2-BD59-A6C34878D82A}">
                    <a16:rowId xmlns:a16="http://schemas.microsoft.com/office/drawing/2014/main" val="3536198891"/>
                  </a:ext>
                </a:extLst>
              </a:tr>
              <a:tr h="128411">
                <a:tc>
                  <a:txBody>
                    <a:bodyPr/>
                    <a:lstStyle/>
                    <a:p>
                      <a:pPr algn="l" fontAlgn="b"/>
                      <a:r>
                        <a:rPr lang="sl-SI" sz="600" b="0" i="0" u="none" strike="noStrike">
                          <a:solidFill>
                            <a:srgbClr val="000000"/>
                          </a:solidFill>
                          <a:effectLst/>
                          <a:latin typeface="Arial" panose="020B0604020202020204" pitchFamily="34" charset="0"/>
                        </a:rPr>
                        <a:t>[CZ-PL] Wielopole - Nosovice [DIR] [PL] / N-1 Albrechtice - Nosovice</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79,56</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666259372"/>
                  </a:ext>
                </a:extLst>
              </a:tr>
              <a:tr h="128411">
                <a:tc>
                  <a:txBody>
                    <a:bodyPr/>
                    <a:lstStyle/>
                    <a:p>
                      <a:pPr algn="l" fontAlgn="b"/>
                      <a:r>
                        <a:rPr lang="sl-SI" sz="600" b="0" i="0" u="none" strike="noStrike">
                          <a:solidFill>
                            <a:srgbClr val="000000"/>
                          </a:solidFill>
                          <a:effectLst/>
                          <a:latin typeface="Arial" panose="020B0604020202020204" pitchFamily="34" charset="0"/>
                        </a:rPr>
                        <a:t>[SK-HU] Levice - God [DIR] [SK] / N-1 R.Sobota - Sajoivanka</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305,81</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45%</a:t>
                      </a:r>
                    </a:p>
                  </a:txBody>
                  <a:tcPr marL="0" marR="0" marT="0" marB="0" anchor="b">
                    <a:lnL>
                      <a:noFill/>
                    </a:lnL>
                    <a:lnR>
                      <a:noFill/>
                    </a:lnR>
                    <a:lnT>
                      <a:noFill/>
                    </a:lnT>
                    <a:lnB>
                      <a:noFill/>
                    </a:lnB>
                  </a:tcPr>
                </a:tc>
                <a:extLst>
                  <a:ext uri="{0D108BD9-81ED-4DB2-BD59-A6C34878D82A}">
                    <a16:rowId xmlns:a16="http://schemas.microsoft.com/office/drawing/2014/main" val="349260740"/>
                  </a:ext>
                </a:extLst>
              </a:tr>
              <a:tr h="128411">
                <a:tc>
                  <a:txBody>
                    <a:bodyPr/>
                    <a:lstStyle/>
                    <a:p>
                      <a:pPr algn="l" fontAlgn="b"/>
                      <a:r>
                        <a:rPr lang="sl-SI" sz="6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1166,63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343%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974998657"/>
                  </a:ext>
                </a:extLst>
              </a:tr>
              <a:tr h="128411">
                <a:tc>
                  <a:txBody>
                    <a:bodyPr/>
                    <a:lstStyle/>
                    <a:p>
                      <a:pPr algn="l" fontAlgn="b"/>
                      <a:r>
                        <a:rPr lang="sl-SI" sz="600" b="0" i="0" u="none" strike="noStrike">
                          <a:solidFill>
                            <a:srgbClr val="000000"/>
                          </a:solidFill>
                          <a:effectLst/>
                          <a:latin typeface="Arial" panose="020B0604020202020204" pitchFamily="34" charset="0"/>
                        </a:rPr>
                        <a:t>[AT-CZ] Duernrohr 1 - Slavetice 437 [OPP] [AT] / N-1 Slavetice - Durnrohr 2</a:t>
                      </a:r>
                    </a:p>
                  </a:txBody>
                  <a:tcPr marL="6825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78,58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58%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382328447"/>
                  </a:ext>
                </a:extLst>
              </a:tr>
              <a:tr h="128411">
                <a:tc>
                  <a:txBody>
                    <a:bodyPr/>
                    <a:lstStyle/>
                    <a:p>
                      <a:pPr algn="l" fontAlgn="b"/>
                      <a:r>
                        <a:rPr lang="sl-SI" sz="600" b="0" i="0" u="none" strike="noStrike">
                          <a:solidFill>
                            <a:srgbClr val="000000"/>
                          </a:solidFill>
                          <a:effectLst/>
                          <a:latin typeface="Arial" panose="020B0604020202020204" pitchFamily="34" charset="0"/>
                        </a:rPr>
                        <a:t>[AT-D2] St. Peter 2 - Pleinting 258 [OPP] [AT] / N-1 Pleinting - Pirach 257</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1166,63</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60%</a:t>
                      </a:r>
                    </a:p>
                  </a:txBody>
                  <a:tcPr marL="0" marR="0" marT="0" marB="0" anchor="b">
                    <a:lnL>
                      <a:noFill/>
                    </a:lnL>
                    <a:lnR>
                      <a:noFill/>
                    </a:lnR>
                    <a:lnT>
                      <a:noFill/>
                    </a:lnT>
                    <a:lnB>
                      <a:noFill/>
                    </a:lnB>
                  </a:tcPr>
                </a:tc>
                <a:extLst>
                  <a:ext uri="{0D108BD9-81ED-4DB2-BD59-A6C34878D82A}">
                    <a16:rowId xmlns:a16="http://schemas.microsoft.com/office/drawing/2014/main" val="1854455954"/>
                  </a:ext>
                </a:extLst>
              </a:tr>
              <a:tr h="128411">
                <a:tc>
                  <a:txBody>
                    <a:bodyPr/>
                    <a:lstStyle/>
                    <a:p>
                      <a:pPr algn="l" fontAlgn="b"/>
                      <a:r>
                        <a:rPr lang="de-DE" sz="600" b="0" i="0" u="none" strike="noStrike">
                          <a:solidFill>
                            <a:srgbClr val="000000"/>
                          </a:solidFill>
                          <a:effectLst/>
                          <a:latin typeface="Arial" panose="020B0604020202020204" pitchFamily="34" charset="0"/>
                        </a:rPr>
                        <a:t>[D7-D7] Y Paffendorf - Oberzier  SECHTM S [DIR] / N-1 Sechtem - Paffendorf - Oberzier SECHTM N</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9,67</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43%</a:t>
                      </a:r>
                    </a:p>
                  </a:txBody>
                  <a:tcPr marL="0" marR="0" marT="0" marB="0" anchor="b">
                    <a:lnL>
                      <a:noFill/>
                    </a:lnL>
                    <a:lnR>
                      <a:noFill/>
                    </a:lnR>
                    <a:lnT>
                      <a:noFill/>
                    </a:lnT>
                    <a:lnB>
                      <a:noFill/>
                    </a:lnB>
                  </a:tcPr>
                </a:tc>
                <a:extLst>
                  <a:ext uri="{0D108BD9-81ED-4DB2-BD59-A6C34878D82A}">
                    <a16:rowId xmlns:a16="http://schemas.microsoft.com/office/drawing/2014/main" val="1265269124"/>
                  </a:ext>
                </a:extLst>
              </a:tr>
              <a:tr h="128411">
                <a:tc>
                  <a:txBody>
                    <a:bodyPr/>
                    <a:lstStyle/>
                    <a:p>
                      <a:pPr algn="l" fontAlgn="b"/>
                      <a:r>
                        <a:rPr lang="de-DE" sz="600" b="0" i="0" u="none" strike="noStrike">
                          <a:solidFill>
                            <a:srgbClr val="000000"/>
                          </a:solidFill>
                          <a:effectLst/>
                          <a:latin typeface="Arial" panose="020B0604020202020204" pitchFamily="34" charset="0"/>
                        </a:rPr>
                        <a:t>[D2-D4] Grafenrheinfeld - Stalldorf 416 [DIR] [D2] / N-1 Grafenrheinfeld - Hoepfingen ge (411)</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336,29</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940267976"/>
                  </a:ext>
                </a:extLst>
              </a:tr>
              <a:tr h="128411">
                <a:tc>
                  <a:txBody>
                    <a:bodyPr/>
                    <a:lstStyle/>
                    <a:p>
                      <a:pPr algn="l" fontAlgn="b"/>
                      <a:r>
                        <a:rPr lang="sl-SI" sz="600" b="0" i="0" u="none" strike="noStrike">
                          <a:solidFill>
                            <a:srgbClr val="000000"/>
                          </a:solidFill>
                          <a:effectLst/>
                          <a:latin typeface="Arial" panose="020B0604020202020204" pitchFamily="34" charset="0"/>
                        </a:rPr>
                        <a:t>[SI-AT] 220 kV Podlog - Obersielach [OPP] [SI] / N-1 Maribor-Kainachtal 1</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240,78</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47%</a:t>
                      </a:r>
                    </a:p>
                  </a:txBody>
                  <a:tcPr marL="0" marR="0" marT="0" marB="0" anchor="b">
                    <a:lnL>
                      <a:noFill/>
                    </a:lnL>
                    <a:lnR>
                      <a:noFill/>
                    </a:lnR>
                    <a:lnT>
                      <a:noFill/>
                    </a:lnT>
                    <a:lnB>
                      <a:noFill/>
                    </a:lnB>
                  </a:tcPr>
                </a:tc>
                <a:extLst>
                  <a:ext uri="{0D108BD9-81ED-4DB2-BD59-A6C34878D82A}">
                    <a16:rowId xmlns:a16="http://schemas.microsoft.com/office/drawing/2014/main" val="1694386305"/>
                  </a:ext>
                </a:extLst>
              </a:tr>
              <a:tr h="128411">
                <a:tc>
                  <a:txBody>
                    <a:bodyPr/>
                    <a:lstStyle/>
                    <a:p>
                      <a:pPr algn="l" fontAlgn="b"/>
                      <a:r>
                        <a:rPr lang="sl-SI" sz="600" b="0" i="0" u="none" strike="noStrike">
                          <a:solidFill>
                            <a:srgbClr val="000000"/>
                          </a:solidFill>
                          <a:effectLst/>
                          <a:latin typeface="Arial" panose="020B0604020202020204" pitchFamily="34" charset="0"/>
                        </a:rPr>
                        <a:t>[SK-HU] Levice - God [DIR] [SK] / N-1 R.Sobota - Sajoivanka</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489,37</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45%</a:t>
                      </a:r>
                    </a:p>
                  </a:txBody>
                  <a:tcPr marL="0" marR="0" marT="0" marB="0" anchor="b">
                    <a:lnL>
                      <a:noFill/>
                    </a:lnL>
                    <a:lnR>
                      <a:noFill/>
                    </a:lnR>
                    <a:lnT>
                      <a:noFill/>
                    </a:lnT>
                    <a:lnB>
                      <a:noFill/>
                    </a:lnB>
                  </a:tcPr>
                </a:tc>
                <a:extLst>
                  <a:ext uri="{0D108BD9-81ED-4DB2-BD59-A6C34878D82A}">
                    <a16:rowId xmlns:a16="http://schemas.microsoft.com/office/drawing/2014/main" val="4061983852"/>
                  </a:ext>
                </a:extLst>
              </a:tr>
              <a:tr h="128411">
                <a:tc>
                  <a:txBody>
                    <a:bodyPr/>
                    <a:lstStyle/>
                    <a:p>
                      <a:pPr algn="l" fontAlgn="b"/>
                      <a:r>
                        <a:rPr lang="en-US" sz="600" b="0" i="0" u="none" strike="noStrike">
                          <a:solidFill>
                            <a:srgbClr val="000000"/>
                          </a:solidFill>
                          <a:effectLst/>
                          <a:latin typeface="Arial" panose="020B0604020202020204" pitchFamily="34" charset="0"/>
                        </a:rPr>
                        <a:t>[BE-FR] Achene - Lonny 380.19 [DIR] [BE] / N-1 Avelgem - Avelin 380.80</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31,44</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71%</a:t>
                      </a:r>
                    </a:p>
                  </a:txBody>
                  <a:tcPr marL="0" marR="0" marT="0" marB="0" anchor="b">
                    <a:lnL>
                      <a:noFill/>
                    </a:lnL>
                    <a:lnR>
                      <a:noFill/>
                    </a:lnR>
                    <a:lnT>
                      <a:noFill/>
                    </a:lnT>
                    <a:lnB>
                      <a:noFill/>
                    </a:lnB>
                  </a:tcPr>
                </a:tc>
                <a:extLst>
                  <a:ext uri="{0D108BD9-81ED-4DB2-BD59-A6C34878D82A}">
                    <a16:rowId xmlns:a16="http://schemas.microsoft.com/office/drawing/2014/main" val="1666868343"/>
                  </a:ext>
                </a:extLst>
              </a:tr>
              <a:tr h="128411">
                <a:tc>
                  <a:txBody>
                    <a:bodyPr/>
                    <a:lstStyle/>
                    <a:p>
                      <a:pPr algn="l" fontAlgn="b"/>
                      <a:r>
                        <a:rPr lang="sl-SI" sz="6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1153,55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355%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995079907"/>
                  </a:ext>
                </a:extLst>
              </a:tr>
              <a:tr h="128411">
                <a:tc>
                  <a:txBody>
                    <a:bodyPr/>
                    <a:lstStyle/>
                    <a:p>
                      <a:pPr algn="l" fontAlgn="b"/>
                      <a:r>
                        <a:rPr lang="sl-SI" sz="600" b="0" i="0" u="none" strike="noStrike">
                          <a:solidFill>
                            <a:srgbClr val="000000"/>
                          </a:solidFill>
                          <a:effectLst/>
                          <a:latin typeface="Arial" panose="020B0604020202020204" pitchFamily="34" charset="0"/>
                        </a:rPr>
                        <a:t>[AT-D2] St. Peter 2 - Pleinting 258 [OPP] [AT] / N-1 Pleinting - Pirach 257</a:t>
                      </a:r>
                    </a:p>
                  </a:txBody>
                  <a:tcPr marL="6825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939,41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60%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225802748"/>
                  </a:ext>
                </a:extLst>
              </a:tr>
              <a:tr h="128411">
                <a:tc>
                  <a:txBody>
                    <a:bodyPr/>
                    <a:lstStyle/>
                    <a:p>
                      <a:pPr algn="l" fontAlgn="b"/>
                      <a:r>
                        <a:rPr lang="sl-SI" sz="600" b="0" i="0" u="none" strike="noStrike">
                          <a:solidFill>
                            <a:srgbClr val="000000"/>
                          </a:solidFill>
                          <a:effectLst/>
                          <a:latin typeface="Arial" panose="020B0604020202020204" pitchFamily="34" charset="0"/>
                        </a:rPr>
                        <a:t>[CZ-SK] Nosovice - Varin [DIR] [CZ] / N-1 Sokolnice - Stupava</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67,89</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62%</a:t>
                      </a:r>
                    </a:p>
                  </a:txBody>
                  <a:tcPr marL="0" marR="0" marT="0" marB="0" anchor="b">
                    <a:lnL>
                      <a:noFill/>
                    </a:lnL>
                    <a:lnR>
                      <a:noFill/>
                    </a:lnR>
                    <a:lnT>
                      <a:noFill/>
                    </a:lnT>
                    <a:lnB>
                      <a:noFill/>
                    </a:lnB>
                  </a:tcPr>
                </a:tc>
                <a:extLst>
                  <a:ext uri="{0D108BD9-81ED-4DB2-BD59-A6C34878D82A}">
                    <a16:rowId xmlns:a16="http://schemas.microsoft.com/office/drawing/2014/main" val="4188473751"/>
                  </a:ext>
                </a:extLst>
              </a:tr>
              <a:tr h="128411">
                <a:tc>
                  <a:txBody>
                    <a:bodyPr/>
                    <a:lstStyle/>
                    <a:p>
                      <a:pPr algn="l" fontAlgn="b"/>
                      <a:r>
                        <a:rPr lang="de-DE" sz="600" b="0" i="0" u="none" strike="noStrike">
                          <a:solidFill>
                            <a:srgbClr val="000000"/>
                          </a:solidFill>
                          <a:effectLst/>
                          <a:latin typeface="Arial" panose="020B0604020202020204" pitchFamily="34" charset="0"/>
                        </a:rPr>
                        <a:t>[D2-D4] Grafenrheinfeld - Stalldorf 416 [DIR] [D2] / N-1 Grafenrheinfeld - Hoepfingen ge (411)</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528,82</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521961784"/>
                  </a:ext>
                </a:extLst>
              </a:tr>
              <a:tr h="128411">
                <a:tc>
                  <a:txBody>
                    <a:bodyPr/>
                    <a:lstStyle/>
                    <a:p>
                      <a:pPr algn="l" fontAlgn="b"/>
                      <a:r>
                        <a:rPr lang="sl-SI" sz="600" b="0" i="0" u="none" strike="noStrike">
                          <a:solidFill>
                            <a:srgbClr val="000000"/>
                          </a:solidFill>
                          <a:effectLst/>
                          <a:latin typeface="Arial" panose="020B0604020202020204" pitchFamily="34" charset="0"/>
                        </a:rPr>
                        <a:t>[SI-AT] 220 kV Podlog - Obersielach [OPP] [SI] / N-1 Maribor-Kainachtal 1</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295,28</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45%</a:t>
                      </a:r>
                    </a:p>
                  </a:txBody>
                  <a:tcPr marL="0" marR="0" marT="0" marB="0" anchor="b">
                    <a:lnL>
                      <a:noFill/>
                    </a:lnL>
                    <a:lnR>
                      <a:noFill/>
                    </a:lnR>
                    <a:lnT>
                      <a:noFill/>
                    </a:lnT>
                    <a:lnB>
                      <a:noFill/>
                    </a:lnB>
                  </a:tcPr>
                </a:tc>
                <a:extLst>
                  <a:ext uri="{0D108BD9-81ED-4DB2-BD59-A6C34878D82A}">
                    <a16:rowId xmlns:a16="http://schemas.microsoft.com/office/drawing/2014/main" val="3050482193"/>
                  </a:ext>
                </a:extLst>
              </a:tr>
              <a:tr h="128411">
                <a:tc>
                  <a:txBody>
                    <a:bodyPr/>
                    <a:lstStyle/>
                    <a:p>
                      <a:pPr algn="l" fontAlgn="b"/>
                      <a:r>
                        <a:rPr lang="sl-SI" sz="600" b="0" i="0" u="none" strike="noStrike">
                          <a:solidFill>
                            <a:srgbClr val="000000"/>
                          </a:solidFill>
                          <a:effectLst/>
                          <a:latin typeface="Arial" panose="020B0604020202020204" pitchFamily="34" charset="0"/>
                        </a:rPr>
                        <a:t>[D4-D4] PST Buers BMT37 [OPP] / N-1 Westtirol 1 - Westtirol 2 WTRHU41</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1153,55</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60%</a:t>
                      </a:r>
                    </a:p>
                  </a:txBody>
                  <a:tcPr marL="0" marR="0" marT="0" marB="0" anchor="b">
                    <a:lnL>
                      <a:noFill/>
                    </a:lnL>
                    <a:lnR>
                      <a:noFill/>
                    </a:lnR>
                    <a:lnT>
                      <a:noFill/>
                    </a:lnT>
                    <a:lnB>
                      <a:noFill/>
                    </a:lnB>
                  </a:tcPr>
                </a:tc>
                <a:extLst>
                  <a:ext uri="{0D108BD9-81ED-4DB2-BD59-A6C34878D82A}">
                    <a16:rowId xmlns:a16="http://schemas.microsoft.com/office/drawing/2014/main" val="3351454336"/>
                  </a:ext>
                </a:extLst>
              </a:tr>
              <a:tr h="128411">
                <a:tc>
                  <a:txBody>
                    <a:bodyPr/>
                    <a:lstStyle/>
                    <a:p>
                      <a:pPr algn="l" fontAlgn="b"/>
                      <a:r>
                        <a:rPr lang="sl-SI" sz="600" b="0" i="0" u="none" strike="noStrike">
                          <a:solidFill>
                            <a:srgbClr val="000000"/>
                          </a:solidFill>
                          <a:effectLst/>
                          <a:latin typeface="Arial" panose="020B0604020202020204" pitchFamily="34" charset="0"/>
                        </a:rPr>
                        <a:t>[SK-HU] Levice - God [DIR] [SK] / N-1 R.Sobota - Sajoivanka</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396,67</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48%</a:t>
                      </a:r>
                    </a:p>
                  </a:txBody>
                  <a:tcPr marL="0" marR="0" marT="0" marB="0" anchor="b">
                    <a:lnL>
                      <a:noFill/>
                    </a:lnL>
                    <a:lnR>
                      <a:noFill/>
                    </a:lnR>
                    <a:lnT>
                      <a:noFill/>
                    </a:lnT>
                    <a:lnB>
                      <a:noFill/>
                    </a:lnB>
                  </a:tcPr>
                </a:tc>
                <a:extLst>
                  <a:ext uri="{0D108BD9-81ED-4DB2-BD59-A6C34878D82A}">
                    <a16:rowId xmlns:a16="http://schemas.microsoft.com/office/drawing/2014/main" val="1257840151"/>
                  </a:ext>
                </a:extLst>
              </a:tr>
              <a:tr h="128411">
                <a:tc>
                  <a:txBody>
                    <a:bodyPr/>
                    <a:lstStyle/>
                    <a:p>
                      <a:pPr algn="l" fontAlgn="b"/>
                      <a:r>
                        <a:rPr lang="sl-SI" sz="600" b="0" i="0" u="none" strike="noStrike">
                          <a:solidFill>
                            <a:srgbClr val="000000"/>
                          </a:solidFill>
                          <a:effectLst/>
                          <a:latin typeface="Arial" panose="020B0604020202020204" pitchFamily="34" charset="0"/>
                        </a:rPr>
                        <a:t>[SK-SK] V.Dur - Krizovany [OPP] / N-1 Gabcikovo - P.Biskupice</a:t>
                      </a:r>
                    </a:p>
                  </a:txBody>
                  <a:tcPr marL="68256"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0" i="0" u="none" strike="noStrike">
                          <a:solidFill>
                            <a:srgbClr val="000000"/>
                          </a:solidFill>
                          <a:effectLst/>
                          <a:latin typeface="Arial" panose="020B0604020202020204" pitchFamily="34" charset="0"/>
                        </a:rPr>
                        <a:t>9,19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0" i="0" u="none" strike="noStrike">
                          <a:solidFill>
                            <a:srgbClr val="000000"/>
                          </a:solidFill>
                          <a:effectLst/>
                          <a:latin typeface="Arial" panose="020B0604020202020204" pitchFamily="34" charset="0"/>
                        </a:rPr>
                        <a:t>62%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267446378"/>
                  </a:ext>
                </a:extLst>
              </a:tr>
              <a:tr h="128411">
                <a:tc>
                  <a:txBody>
                    <a:bodyPr/>
                    <a:lstStyle/>
                    <a:p>
                      <a:pPr algn="l" fontAlgn="b"/>
                      <a:r>
                        <a:rPr lang="sl-SI" sz="6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600" b="1" i="0" u="none" strike="noStrike">
                          <a:solidFill>
                            <a:srgbClr val="000000"/>
                          </a:solidFill>
                          <a:effectLst/>
                          <a:latin typeface="Arial" panose="020B0604020202020204" pitchFamily="34" charset="0"/>
                        </a:rPr>
                        <a:t>1304,26</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600" b="1" i="0" u="none" strike="noStrike" dirty="0">
                          <a:solidFill>
                            <a:srgbClr val="000000"/>
                          </a:solidFill>
                          <a:effectLst/>
                          <a:latin typeface="Arial" panose="020B0604020202020204" pitchFamily="34" charset="0"/>
                        </a:rPr>
                        <a:t>6702%</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3061441193"/>
                  </a:ext>
                </a:extLst>
              </a:tr>
            </a:tbl>
          </a:graphicData>
        </a:graphic>
      </p:graphicFrame>
    </p:spTree>
    <p:extLst>
      <p:ext uri="{BB962C8B-B14F-4D97-AF65-F5344CB8AC3E}">
        <p14:creationId xmlns:p14="http://schemas.microsoft.com/office/powerpoint/2010/main" val="1843885651"/>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a:t>
            </a:r>
            <a:r>
              <a:rPr lang="en-US" altLang="hu-HU" sz="1400" dirty="0">
                <a:solidFill>
                  <a:srgbClr val="008000"/>
                </a:solidFill>
              </a:rPr>
              <a:t>1021 (part </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4D29A279-544D-4AD8-BF72-F346C6A4FF2E}"/>
              </a:ext>
            </a:extLst>
          </p:cNvPr>
          <p:cNvGraphicFramePr>
            <a:graphicFrameLocks noGrp="1"/>
          </p:cNvGraphicFramePr>
          <p:nvPr>
            <p:extLst>
              <p:ext uri="{D42A27DB-BD31-4B8C-83A1-F6EECF244321}">
                <p14:modId xmlns:p14="http://schemas.microsoft.com/office/powerpoint/2010/main" val="3955927830"/>
              </p:ext>
            </p:extLst>
          </p:nvPr>
        </p:nvGraphicFramePr>
        <p:xfrm>
          <a:off x="970060" y="1079496"/>
          <a:ext cx="6891594" cy="5697861"/>
        </p:xfrm>
        <a:graphic>
          <a:graphicData uri="http://schemas.openxmlformats.org/drawingml/2006/table">
            <a:tbl>
              <a:tblPr/>
              <a:tblGrid>
                <a:gridCol w="5340251">
                  <a:extLst>
                    <a:ext uri="{9D8B030D-6E8A-4147-A177-3AD203B41FA5}">
                      <a16:colId xmlns:a16="http://schemas.microsoft.com/office/drawing/2014/main" val="1779875148"/>
                    </a:ext>
                  </a:extLst>
                </a:gridCol>
                <a:gridCol w="1145484">
                  <a:extLst>
                    <a:ext uri="{9D8B030D-6E8A-4147-A177-3AD203B41FA5}">
                      <a16:colId xmlns:a16="http://schemas.microsoft.com/office/drawing/2014/main" val="4230728343"/>
                    </a:ext>
                  </a:extLst>
                </a:gridCol>
                <a:gridCol w="405859">
                  <a:extLst>
                    <a:ext uri="{9D8B030D-6E8A-4147-A177-3AD203B41FA5}">
                      <a16:colId xmlns:a16="http://schemas.microsoft.com/office/drawing/2014/main" val="4245911781"/>
                    </a:ext>
                  </a:extLst>
                </a:gridCol>
              </a:tblGrid>
              <a:tr h="146099">
                <a:tc>
                  <a:txBody>
                    <a:bodyPr/>
                    <a:lstStyle/>
                    <a:p>
                      <a:pPr algn="l" fontAlgn="b"/>
                      <a:r>
                        <a:rPr lang="sl-SI"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2112444822"/>
                  </a:ext>
                </a:extLst>
              </a:tr>
              <a:tr h="146099">
                <a:tc>
                  <a:txBody>
                    <a:bodyPr/>
                    <a:lstStyle/>
                    <a:p>
                      <a:pPr algn="l" fontAlgn="b"/>
                      <a:r>
                        <a:rPr lang="sl-SI" sz="7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1332,62</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580%</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153639092"/>
                  </a:ext>
                </a:extLst>
              </a:tr>
              <a:tr h="146099">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7875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1332,62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392374968"/>
                  </a:ext>
                </a:extLst>
              </a:tr>
              <a:tr h="146099">
                <a:tc>
                  <a:txBody>
                    <a:bodyPr/>
                    <a:lstStyle/>
                    <a:p>
                      <a:pPr algn="l" fontAlgn="b"/>
                      <a:r>
                        <a:rPr lang="pt-BR" sz="700" b="0" i="0" u="none" strike="noStrike">
                          <a:solidFill>
                            <a:srgbClr val="000000"/>
                          </a:solidFill>
                          <a:effectLst/>
                          <a:latin typeface="Arial" panose="020B0604020202020204" pitchFamily="34" charset="0"/>
                        </a:rPr>
                        <a:t>[HR-SI] 220kV Pehlin - Divaca [OPP] [HR] / N-1 Melina - Divaca</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42,4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94%</a:t>
                      </a:r>
                    </a:p>
                  </a:txBody>
                  <a:tcPr marL="0" marR="0" marT="0" marB="0" anchor="b">
                    <a:lnL>
                      <a:noFill/>
                    </a:lnL>
                    <a:lnR>
                      <a:noFill/>
                    </a:lnR>
                    <a:lnT>
                      <a:noFill/>
                    </a:lnT>
                    <a:lnB>
                      <a:noFill/>
                    </a:lnB>
                  </a:tcPr>
                </a:tc>
                <a:extLst>
                  <a:ext uri="{0D108BD9-81ED-4DB2-BD59-A6C34878D82A}">
                    <a16:rowId xmlns:a16="http://schemas.microsoft.com/office/drawing/2014/main" val="2320786841"/>
                  </a:ext>
                </a:extLst>
              </a:tr>
              <a:tr h="146099">
                <a:tc>
                  <a:txBody>
                    <a:bodyPr/>
                    <a:lstStyle/>
                    <a:p>
                      <a:pPr algn="l" fontAlgn="b"/>
                      <a:r>
                        <a:rPr lang="sl-SI" sz="700" b="0" i="0" u="none" strike="noStrike">
                          <a:solidFill>
                            <a:srgbClr val="000000"/>
                          </a:solidFill>
                          <a:effectLst/>
                          <a:latin typeface="Arial" panose="020B0604020202020204" pitchFamily="34" charset="0"/>
                        </a:rPr>
                        <a:t>[SK-PL] Lemesany - Krosno Iskrz 2 [OPP] [PL] / N-1 Lemesany - Krosno Iskrz 1</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151,63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65%</a:t>
                      </a:r>
                    </a:p>
                  </a:txBody>
                  <a:tcPr marL="0" marR="0" marT="0" marB="0" anchor="b">
                    <a:lnL>
                      <a:noFill/>
                    </a:lnL>
                    <a:lnR>
                      <a:noFill/>
                    </a:lnR>
                    <a:lnT>
                      <a:noFill/>
                    </a:lnT>
                    <a:lnB>
                      <a:noFill/>
                    </a:lnB>
                  </a:tcPr>
                </a:tc>
                <a:extLst>
                  <a:ext uri="{0D108BD9-81ED-4DB2-BD59-A6C34878D82A}">
                    <a16:rowId xmlns:a16="http://schemas.microsoft.com/office/drawing/2014/main" val="553789053"/>
                  </a:ext>
                </a:extLst>
              </a:tr>
              <a:tr h="146099">
                <a:tc>
                  <a:txBody>
                    <a:bodyPr/>
                    <a:lstStyle/>
                    <a:p>
                      <a:pPr algn="l" fontAlgn="b"/>
                      <a:r>
                        <a:rPr lang="de-DE" sz="700" b="0" i="0" u="none" strike="noStrike">
                          <a:solidFill>
                            <a:srgbClr val="000000"/>
                          </a:solidFill>
                          <a:effectLst/>
                          <a:latin typeface="Arial" panose="020B0604020202020204" pitchFamily="34" charset="0"/>
                        </a:rPr>
                        <a:t>[D4-FR] Eichstetten - Muhlbach rt [OPP] [D4] / N-1 Daxlanden - Weingarten ge</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53,74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39%</a:t>
                      </a:r>
                    </a:p>
                  </a:txBody>
                  <a:tcPr marL="0" marR="0" marT="0" marB="0" anchor="b">
                    <a:lnL>
                      <a:noFill/>
                    </a:lnL>
                    <a:lnR>
                      <a:noFill/>
                    </a:lnR>
                    <a:lnT>
                      <a:noFill/>
                    </a:lnT>
                    <a:lnB>
                      <a:noFill/>
                    </a:lnB>
                  </a:tcPr>
                </a:tc>
                <a:extLst>
                  <a:ext uri="{0D108BD9-81ED-4DB2-BD59-A6C34878D82A}">
                    <a16:rowId xmlns:a16="http://schemas.microsoft.com/office/drawing/2014/main" val="4147291897"/>
                  </a:ext>
                </a:extLst>
              </a:tr>
              <a:tr h="146099">
                <a:tc>
                  <a:txBody>
                    <a:bodyPr/>
                    <a:lstStyle/>
                    <a:p>
                      <a:pPr algn="l" fontAlgn="b"/>
                      <a:r>
                        <a:rPr lang="sl-SI" sz="700" b="0" i="0" u="none" strike="noStrike">
                          <a:solidFill>
                            <a:srgbClr val="000000"/>
                          </a:solidFill>
                          <a:effectLst/>
                          <a:latin typeface="Arial" panose="020B0604020202020204" pitchFamily="34" charset="0"/>
                        </a:rPr>
                        <a:t>[SI-AT] 220 kV Podlog - Obersielach [OPP] [SI] / N-1 Maribor-Kainachtal 1</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177,94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61%</a:t>
                      </a:r>
                    </a:p>
                  </a:txBody>
                  <a:tcPr marL="0" marR="0" marT="0" marB="0" anchor="b">
                    <a:lnL>
                      <a:noFill/>
                    </a:lnL>
                    <a:lnR>
                      <a:noFill/>
                    </a:lnR>
                    <a:lnT>
                      <a:noFill/>
                    </a:lnT>
                    <a:lnB>
                      <a:noFill/>
                    </a:lnB>
                  </a:tcPr>
                </a:tc>
                <a:extLst>
                  <a:ext uri="{0D108BD9-81ED-4DB2-BD59-A6C34878D82A}">
                    <a16:rowId xmlns:a16="http://schemas.microsoft.com/office/drawing/2014/main" val="3117553981"/>
                  </a:ext>
                </a:extLst>
              </a:tr>
              <a:tr h="146099">
                <a:tc>
                  <a:txBody>
                    <a:bodyPr/>
                    <a:lstStyle/>
                    <a:p>
                      <a:pPr algn="l" fontAlgn="b"/>
                      <a:r>
                        <a:rPr lang="sl-SI" sz="700" b="0" i="0" u="none" strike="noStrike">
                          <a:solidFill>
                            <a:srgbClr val="000000"/>
                          </a:solidFill>
                          <a:effectLst/>
                          <a:latin typeface="Arial" panose="020B0604020202020204" pitchFamily="34" charset="0"/>
                        </a:rPr>
                        <a:t>[CZ-SK] Nosovice - Varin [DIR] [SK] / N-1 Sokolnice - Stupava</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124,09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68%</a:t>
                      </a:r>
                    </a:p>
                  </a:txBody>
                  <a:tcPr marL="0" marR="0" marT="0" marB="0" anchor="b">
                    <a:lnL>
                      <a:noFill/>
                    </a:lnL>
                    <a:lnR>
                      <a:noFill/>
                    </a:lnR>
                    <a:lnT>
                      <a:noFill/>
                    </a:lnT>
                    <a:lnB>
                      <a:noFill/>
                    </a:lnB>
                  </a:tcPr>
                </a:tc>
                <a:extLst>
                  <a:ext uri="{0D108BD9-81ED-4DB2-BD59-A6C34878D82A}">
                    <a16:rowId xmlns:a16="http://schemas.microsoft.com/office/drawing/2014/main" val="3860239925"/>
                  </a:ext>
                </a:extLst>
              </a:tr>
              <a:tr h="146099">
                <a:tc>
                  <a:txBody>
                    <a:bodyPr/>
                    <a:lstStyle/>
                    <a:p>
                      <a:pPr algn="l" fontAlgn="b"/>
                      <a:r>
                        <a:rPr lang="de-DE" sz="700" b="0" i="0" u="none" strike="noStrike">
                          <a:solidFill>
                            <a:srgbClr val="000000"/>
                          </a:solidFill>
                          <a:effectLst/>
                          <a:latin typeface="Arial" panose="020B0604020202020204" pitchFamily="34" charset="0"/>
                        </a:rPr>
                        <a:t>[D4-D7] Daxlanden - Weingarten  GERMHM S [OPP] [D7] / N-1 Eichstetten - Muhlbach rt</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173,16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23%</a:t>
                      </a:r>
                    </a:p>
                  </a:txBody>
                  <a:tcPr marL="0" marR="0" marT="0" marB="0" anchor="b">
                    <a:lnL>
                      <a:noFill/>
                    </a:lnL>
                    <a:lnR>
                      <a:noFill/>
                    </a:lnR>
                    <a:lnT>
                      <a:noFill/>
                    </a:lnT>
                    <a:lnB>
                      <a:noFill/>
                    </a:lnB>
                  </a:tcPr>
                </a:tc>
                <a:extLst>
                  <a:ext uri="{0D108BD9-81ED-4DB2-BD59-A6C34878D82A}">
                    <a16:rowId xmlns:a16="http://schemas.microsoft.com/office/drawing/2014/main" val="1535882373"/>
                  </a:ext>
                </a:extLst>
              </a:tr>
              <a:tr h="146099">
                <a:tc>
                  <a:txBody>
                    <a:bodyPr/>
                    <a:lstStyle/>
                    <a:p>
                      <a:pPr algn="l" fontAlgn="b"/>
                      <a:r>
                        <a:rPr lang="sl-SI" sz="700" b="0" i="0" u="none" strike="noStrike">
                          <a:solidFill>
                            <a:srgbClr val="000000"/>
                          </a:solidFill>
                          <a:effectLst/>
                          <a:latin typeface="Arial" panose="020B0604020202020204" pitchFamily="34" charset="0"/>
                        </a:rPr>
                        <a:t>[NL-D2] Meeden-Diele  380 Z [OPP] [NL] / N-1 COBRA HVDC</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781,12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222963000"/>
                  </a:ext>
                </a:extLst>
              </a:tr>
              <a:tr h="146099">
                <a:tc>
                  <a:txBody>
                    <a:bodyPr/>
                    <a:lstStyle/>
                    <a:p>
                      <a:pPr algn="l" fontAlgn="b"/>
                      <a:r>
                        <a:rPr lang="nn-NO" sz="700" b="0" i="0" u="none" strike="noStrike">
                          <a:solidFill>
                            <a:srgbClr val="000000"/>
                          </a:solidFill>
                          <a:effectLst/>
                          <a:latin typeface="Arial" panose="020B0604020202020204" pitchFamily="34" charset="0"/>
                        </a:rPr>
                        <a:t>[BE-BE] PST Van Eyck 1 [OPP] / N-1 PST Zandvliet 2</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18,79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85%</a:t>
                      </a:r>
                    </a:p>
                  </a:txBody>
                  <a:tcPr marL="0" marR="0" marT="0" marB="0" anchor="b">
                    <a:lnL>
                      <a:noFill/>
                    </a:lnL>
                    <a:lnR>
                      <a:noFill/>
                    </a:lnR>
                    <a:lnT>
                      <a:noFill/>
                    </a:lnT>
                    <a:lnB>
                      <a:noFill/>
                    </a:lnB>
                  </a:tcPr>
                </a:tc>
                <a:extLst>
                  <a:ext uri="{0D108BD9-81ED-4DB2-BD59-A6C34878D82A}">
                    <a16:rowId xmlns:a16="http://schemas.microsoft.com/office/drawing/2014/main" val="1531204882"/>
                  </a:ext>
                </a:extLst>
              </a:tr>
              <a:tr h="146099">
                <a:tc>
                  <a:txBody>
                    <a:bodyPr/>
                    <a:lstStyle/>
                    <a:p>
                      <a:pPr algn="l" fontAlgn="b"/>
                      <a:r>
                        <a:rPr lang="sl-SI" sz="700" b="0" i="0" u="none" strike="noStrike">
                          <a:solidFill>
                            <a:srgbClr val="000000"/>
                          </a:solidFill>
                          <a:effectLst/>
                          <a:latin typeface="Arial" panose="020B0604020202020204" pitchFamily="34" charset="0"/>
                        </a:rPr>
                        <a:t>[CZ-SK] Sokolnice - Stupava [DIR] [SK] / N-1 Nosovice - Varin</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11,02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67%</a:t>
                      </a:r>
                    </a:p>
                  </a:txBody>
                  <a:tcPr marL="0" marR="0" marT="0" marB="0" anchor="b">
                    <a:lnL>
                      <a:noFill/>
                    </a:lnL>
                    <a:lnR>
                      <a:noFill/>
                    </a:lnR>
                    <a:lnT>
                      <a:noFill/>
                    </a:lnT>
                    <a:lnB>
                      <a:noFill/>
                    </a:lnB>
                  </a:tcPr>
                </a:tc>
                <a:extLst>
                  <a:ext uri="{0D108BD9-81ED-4DB2-BD59-A6C34878D82A}">
                    <a16:rowId xmlns:a16="http://schemas.microsoft.com/office/drawing/2014/main" val="2409391134"/>
                  </a:ext>
                </a:extLst>
              </a:tr>
              <a:tr h="146099">
                <a:tc>
                  <a:txBody>
                    <a:bodyPr/>
                    <a:lstStyle/>
                    <a:p>
                      <a:pPr algn="l" fontAlgn="b"/>
                      <a:r>
                        <a:rPr lang="sl-SI" sz="7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1209,38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338%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496555207"/>
                  </a:ext>
                </a:extLst>
              </a:tr>
              <a:tr h="146099">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7875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1209,38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103136590"/>
                  </a:ext>
                </a:extLst>
              </a:tr>
              <a:tr h="146099">
                <a:tc>
                  <a:txBody>
                    <a:bodyPr/>
                    <a:lstStyle/>
                    <a:p>
                      <a:pPr algn="l" fontAlgn="b"/>
                      <a:r>
                        <a:rPr lang="sl-SI" sz="700" b="0" i="0" u="none" strike="noStrike">
                          <a:solidFill>
                            <a:srgbClr val="000000"/>
                          </a:solidFill>
                          <a:effectLst/>
                          <a:latin typeface="Arial" panose="020B0604020202020204" pitchFamily="34" charset="0"/>
                        </a:rPr>
                        <a:t>[SK-PL] Lemesany - Krosno Iskrz 2 [OPP] [PL] / N-1 Lemesany - Krosno Iskrz 1</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156,16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68%</a:t>
                      </a:r>
                    </a:p>
                  </a:txBody>
                  <a:tcPr marL="0" marR="0" marT="0" marB="0" anchor="b">
                    <a:lnL>
                      <a:noFill/>
                    </a:lnL>
                    <a:lnR>
                      <a:noFill/>
                    </a:lnR>
                    <a:lnT>
                      <a:noFill/>
                    </a:lnT>
                    <a:lnB>
                      <a:noFill/>
                    </a:lnB>
                  </a:tcPr>
                </a:tc>
                <a:extLst>
                  <a:ext uri="{0D108BD9-81ED-4DB2-BD59-A6C34878D82A}">
                    <a16:rowId xmlns:a16="http://schemas.microsoft.com/office/drawing/2014/main" val="902405405"/>
                  </a:ext>
                </a:extLst>
              </a:tr>
              <a:tr h="146099">
                <a:tc>
                  <a:txBody>
                    <a:bodyPr/>
                    <a:lstStyle/>
                    <a:p>
                      <a:pPr algn="l" fontAlgn="b"/>
                      <a:r>
                        <a:rPr lang="sl-SI" sz="700" b="0" i="0" u="none" strike="noStrike">
                          <a:solidFill>
                            <a:srgbClr val="000000"/>
                          </a:solidFill>
                          <a:effectLst/>
                          <a:latin typeface="Arial" panose="020B0604020202020204" pitchFamily="34" charset="0"/>
                        </a:rPr>
                        <a:t>[SI-AT] 220 kV Podlog - Obersielach [OPP] [SI] / N-1 Maribor-Kainachtal 1</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113,74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63%</a:t>
                      </a:r>
                    </a:p>
                  </a:txBody>
                  <a:tcPr marL="0" marR="0" marT="0" marB="0" anchor="b">
                    <a:lnL>
                      <a:noFill/>
                    </a:lnL>
                    <a:lnR>
                      <a:noFill/>
                    </a:lnR>
                    <a:lnT>
                      <a:noFill/>
                    </a:lnT>
                    <a:lnB>
                      <a:noFill/>
                    </a:lnB>
                  </a:tcPr>
                </a:tc>
                <a:extLst>
                  <a:ext uri="{0D108BD9-81ED-4DB2-BD59-A6C34878D82A}">
                    <a16:rowId xmlns:a16="http://schemas.microsoft.com/office/drawing/2014/main" val="4185647745"/>
                  </a:ext>
                </a:extLst>
              </a:tr>
              <a:tr h="146099">
                <a:tc>
                  <a:txBody>
                    <a:bodyPr/>
                    <a:lstStyle/>
                    <a:p>
                      <a:pPr algn="l" fontAlgn="b"/>
                      <a:r>
                        <a:rPr lang="de-DE" sz="700" b="0" i="0" u="none" strike="noStrike">
                          <a:solidFill>
                            <a:srgbClr val="000000"/>
                          </a:solidFill>
                          <a:effectLst/>
                          <a:latin typeface="Arial" panose="020B0604020202020204" pitchFamily="34" charset="0"/>
                        </a:rPr>
                        <a:t>[D4-D7] Daxlanden - Weingarten  GERMHM S [OPP] [D7] / N-1 Eichstetten - Muhlbach rt</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268,38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2371045651"/>
                  </a:ext>
                </a:extLst>
              </a:tr>
              <a:tr h="146099">
                <a:tc>
                  <a:txBody>
                    <a:bodyPr/>
                    <a:lstStyle/>
                    <a:p>
                      <a:pPr algn="l" fontAlgn="b"/>
                      <a:r>
                        <a:rPr lang="sl-SI" sz="700" b="0" i="0" u="none" strike="noStrike">
                          <a:solidFill>
                            <a:srgbClr val="000000"/>
                          </a:solidFill>
                          <a:effectLst/>
                          <a:latin typeface="Arial" panose="020B0604020202020204" pitchFamily="34" charset="0"/>
                        </a:rPr>
                        <a:t>[NL-D2] Meeden-Diele  380 Z [OPP] [NL] / N-1 Diele - Meeden WEISS/W</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390,27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34%</a:t>
                      </a:r>
                    </a:p>
                  </a:txBody>
                  <a:tcPr marL="0" marR="0" marT="0" marB="0" anchor="b">
                    <a:lnL>
                      <a:noFill/>
                    </a:lnL>
                    <a:lnR>
                      <a:noFill/>
                    </a:lnR>
                    <a:lnT>
                      <a:noFill/>
                    </a:lnT>
                    <a:lnB>
                      <a:noFill/>
                    </a:lnB>
                  </a:tcPr>
                </a:tc>
                <a:extLst>
                  <a:ext uri="{0D108BD9-81ED-4DB2-BD59-A6C34878D82A}">
                    <a16:rowId xmlns:a16="http://schemas.microsoft.com/office/drawing/2014/main" val="1380769554"/>
                  </a:ext>
                </a:extLst>
              </a:tr>
              <a:tr h="146099">
                <a:tc>
                  <a:txBody>
                    <a:bodyPr/>
                    <a:lstStyle/>
                    <a:p>
                      <a:pPr algn="l" fontAlgn="b"/>
                      <a:r>
                        <a:rPr lang="nn-NO" sz="700" b="0" i="0" u="none" strike="noStrike">
                          <a:solidFill>
                            <a:srgbClr val="000000"/>
                          </a:solidFill>
                          <a:effectLst/>
                          <a:latin typeface="Arial" panose="020B0604020202020204" pitchFamily="34" charset="0"/>
                        </a:rPr>
                        <a:t>[BE-BE] PST Van Eyck 1 [OPP] / N-1 PST Zandvliet 2</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17,12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83%</a:t>
                      </a:r>
                    </a:p>
                  </a:txBody>
                  <a:tcPr marL="0" marR="0" marT="0" marB="0" anchor="b">
                    <a:lnL>
                      <a:noFill/>
                    </a:lnL>
                    <a:lnR>
                      <a:noFill/>
                    </a:lnR>
                    <a:lnT>
                      <a:noFill/>
                    </a:lnT>
                    <a:lnB>
                      <a:noFill/>
                    </a:lnB>
                  </a:tcPr>
                </a:tc>
                <a:extLst>
                  <a:ext uri="{0D108BD9-81ED-4DB2-BD59-A6C34878D82A}">
                    <a16:rowId xmlns:a16="http://schemas.microsoft.com/office/drawing/2014/main" val="694384835"/>
                  </a:ext>
                </a:extLst>
              </a:tr>
              <a:tr h="146099">
                <a:tc>
                  <a:txBody>
                    <a:bodyPr/>
                    <a:lstStyle/>
                    <a:p>
                      <a:pPr algn="l" fontAlgn="b"/>
                      <a:r>
                        <a:rPr lang="sl-SI" sz="7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1334,03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401%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860694713"/>
                  </a:ext>
                </a:extLst>
              </a:tr>
              <a:tr h="146099">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7875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1334,03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047816050"/>
                  </a:ext>
                </a:extLst>
              </a:tr>
              <a:tr h="146099">
                <a:tc>
                  <a:txBody>
                    <a:bodyPr/>
                    <a:lstStyle/>
                    <a:p>
                      <a:pPr algn="l" fontAlgn="b"/>
                      <a:r>
                        <a:rPr lang="sl-SI" sz="700" b="0" i="0" u="none" strike="noStrike">
                          <a:solidFill>
                            <a:srgbClr val="000000"/>
                          </a:solidFill>
                          <a:effectLst/>
                          <a:latin typeface="Arial" panose="020B0604020202020204" pitchFamily="34" charset="0"/>
                        </a:rPr>
                        <a:t>[RO-RS]  Portile de Fier - Djerdap [DIR] [RO] / N-1 Portile de Fier - Resita</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86,1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55%</a:t>
                      </a:r>
                    </a:p>
                  </a:txBody>
                  <a:tcPr marL="0" marR="0" marT="0" marB="0" anchor="b">
                    <a:lnL>
                      <a:noFill/>
                    </a:lnL>
                    <a:lnR>
                      <a:noFill/>
                    </a:lnR>
                    <a:lnT>
                      <a:noFill/>
                    </a:lnT>
                    <a:lnB>
                      <a:noFill/>
                    </a:lnB>
                  </a:tcPr>
                </a:tc>
                <a:extLst>
                  <a:ext uri="{0D108BD9-81ED-4DB2-BD59-A6C34878D82A}">
                    <a16:rowId xmlns:a16="http://schemas.microsoft.com/office/drawing/2014/main" val="3052765225"/>
                  </a:ext>
                </a:extLst>
              </a:tr>
              <a:tr h="146099">
                <a:tc>
                  <a:txBody>
                    <a:bodyPr/>
                    <a:lstStyle/>
                    <a:p>
                      <a:pPr algn="l" fontAlgn="b"/>
                      <a:r>
                        <a:rPr lang="sl-SI" sz="700" b="0" i="0" u="none" strike="noStrike">
                          <a:solidFill>
                            <a:srgbClr val="000000"/>
                          </a:solidFill>
                          <a:effectLst/>
                          <a:latin typeface="Arial" panose="020B0604020202020204" pitchFamily="34" charset="0"/>
                        </a:rPr>
                        <a:t>[SK-PL] Lemesany - Krosno Iskrz 2 [OPP] [PL] / N-1 Lemesany - Krosno Iskrz 1</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123,63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68%</a:t>
                      </a:r>
                    </a:p>
                  </a:txBody>
                  <a:tcPr marL="0" marR="0" marT="0" marB="0" anchor="b">
                    <a:lnL>
                      <a:noFill/>
                    </a:lnL>
                    <a:lnR>
                      <a:noFill/>
                    </a:lnR>
                    <a:lnT>
                      <a:noFill/>
                    </a:lnT>
                    <a:lnB>
                      <a:noFill/>
                    </a:lnB>
                  </a:tcPr>
                </a:tc>
                <a:extLst>
                  <a:ext uri="{0D108BD9-81ED-4DB2-BD59-A6C34878D82A}">
                    <a16:rowId xmlns:a16="http://schemas.microsoft.com/office/drawing/2014/main" val="3746569687"/>
                  </a:ext>
                </a:extLst>
              </a:tr>
              <a:tr h="146099">
                <a:tc>
                  <a:txBody>
                    <a:bodyPr/>
                    <a:lstStyle/>
                    <a:p>
                      <a:pPr algn="l" fontAlgn="b"/>
                      <a:r>
                        <a:rPr lang="sl-SI" sz="700" b="0" i="0" u="none" strike="noStrike">
                          <a:solidFill>
                            <a:srgbClr val="000000"/>
                          </a:solidFill>
                          <a:effectLst/>
                          <a:latin typeface="Arial" panose="020B0604020202020204" pitchFamily="34" charset="0"/>
                        </a:rPr>
                        <a:t>[SI-AT] 220 kV Podlog - Obersielach [OPP] [SI] / N-1 Maribor-Kainachtal 1</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114,93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57%</a:t>
                      </a:r>
                    </a:p>
                  </a:txBody>
                  <a:tcPr marL="0" marR="0" marT="0" marB="0" anchor="b">
                    <a:lnL>
                      <a:noFill/>
                    </a:lnL>
                    <a:lnR>
                      <a:noFill/>
                    </a:lnR>
                    <a:lnT>
                      <a:noFill/>
                    </a:lnT>
                    <a:lnB>
                      <a:noFill/>
                    </a:lnB>
                  </a:tcPr>
                </a:tc>
                <a:extLst>
                  <a:ext uri="{0D108BD9-81ED-4DB2-BD59-A6C34878D82A}">
                    <a16:rowId xmlns:a16="http://schemas.microsoft.com/office/drawing/2014/main" val="1924820195"/>
                  </a:ext>
                </a:extLst>
              </a:tr>
              <a:tr h="146099">
                <a:tc>
                  <a:txBody>
                    <a:bodyPr/>
                    <a:lstStyle/>
                    <a:p>
                      <a:pPr algn="l" fontAlgn="b"/>
                      <a:r>
                        <a:rPr lang="sl-SI" sz="700" b="0" i="0" u="none" strike="noStrike">
                          <a:solidFill>
                            <a:srgbClr val="000000"/>
                          </a:solidFill>
                          <a:effectLst/>
                          <a:latin typeface="Arial" panose="020B0604020202020204" pitchFamily="34" charset="0"/>
                        </a:rPr>
                        <a:t>[NL-NL] Krimpen a/d IJssel-Geertruidenberg 380 W [OPP] / N-1 Krimpen a/d IJssel-Geertruidenberg 380 Z</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35,59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41%</a:t>
                      </a:r>
                    </a:p>
                  </a:txBody>
                  <a:tcPr marL="0" marR="0" marT="0" marB="0" anchor="b">
                    <a:lnL>
                      <a:noFill/>
                    </a:lnL>
                    <a:lnR>
                      <a:noFill/>
                    </a:lnR>
                    <a:lnT>
                      <a:noFill/>
                    </a:lnT>
                    <a:lnB>
                      <a:noFill/>
                    </a:lnB>
                  </a:tcPr>
                </a:tc>
                <a:extLst>
                  <a:ext uri="{0D108BD9-81ED-4DB2-BD59-A6C34878D82A}">
                    <a16:rowId xmlns:a16="http://schemas.microsoft.com/office/drawing/2014/main" val="696275840"/>
                  </a:ext>
                </a:extLst>
              </a:tr>
              <a:tr h="146099">
                <a:tc>
                  <a:txBody>
                    <a:bodyPr/>
                    <a:lstStyle/>
                    <a:p>
                      <a:pPr algn="l" fontAlgn="b"/>
                      <a:r>
                        <a:rPr lang="sl-SI" sz="700" b="0" i="0" u="none" strike="noStrike">
                          <a:solidFill>
                            <a:srgbClr val="000000"/>
                          </a:solidFill>
                          <a:effectLst/>
                          <a:latin typeface="Arial" panose="020B0604020202020204" pitchFamily="34" charset="0"/>
                        </a:rPr>
                        <a:t>[NL-D2] Meeden-Diele  380 Z [OPP] [NL] / N-1 Diele - Meeden WEISS/W</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38,04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tcPr>
                </a:tc>
                <a:extLst>
                  <a:ext uri="{0D108BD9-81ED-4DB2-BD59-A6C34878D82A}">
                    <a16:rowId xmlns:a16="http://schemas.microsoft.com/office/drawing/2014/main" val="1456407516"/>
                  </a:ext>
                </a:extLst>
              </a:tr>
              <a:tr h="146099">
                <a:tc>
                  <a:txBody>
                    <a:bodyPr/>
                    <a:lstStyle/>
                    <a:p>
                      <a:pPr algn="l" fontAlgn="b"/>
                      <a:r>
                        <a:rPr lang="en-US" sz="700" b="0" i="0" u="none" strike="noStrike">
                          <a:solidFill>
                            <a:srgbClr val="000000"/>
                          </a:solidFill>
                          <a:effectLst/>
                          <a:latin typeface="Arial" panose="020B0604020202020204" pitchFamily="34" charset="0"/>
                        </a:rPr>
                        <a:t>[BE-BE] PST Van Eyck 1 [OPP] / N-1 ALEGRO DC</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54,63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77%</a:t>
                      </a:r>
                    </a:p>
                  </a:txBody>
                  <a:tcPr marL="0" marR="0" marT="0" marB="0" anchor="b">
                    <a:lnL>
                      <a:noFill/>
                    </a:lnL>
                    <a:lnR>
                      <a:noFill/>
                    </a:lnR>
                    <a:lnT>
                      <a:noFill/>
                    </a:lnT>
                    <a:lnB>
                      <a:noFill/>
                    </a:lnB>
                  </a:tcPr>
                </a:tc>
                <a:extLst>
                  <a:ext uri="{0D108BD9-81ED-4DB2-BD59-A6C34878D82A}">
                    <a16:rowId xmlns:a16="http://schemas.microsoft.com/office/drawing/2014/main" val="3435512543"/>
                  </a:ext>
                </a:extLst>
              </a:tr>
              <a:tr h="146099">
                <a:tc>
                  <a:txBody>
                    <a:bodyPr/>
                    <a:lstStyle/>
                    <a:p>
                      <a:pPr algn="l" fontAlgn="b"/>
                      <a:r>
                        <a:rPr lang="sl-SI" sz="7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1111,83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250%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157026235"/>
                  </a:ext>
                </a:extLst>
              </a:tr>
              <a:tr h="146099">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7875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1111,83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814703281"/>
                  </a:ext>
                </a:extLst>
              </a:tr>
              <a:tr h="146099">
                <a:tc>
                  <a:txBody>
                    <a:bodyPr/>
                    <a:lstStyle/>
                    <a:p>
                      <a:pPr algn="l" fontAlgn="b"/>
                      <a:r>
                        <a:rPr lang="sl-SI" sz="700" b="0" i="0" u="none" strike="noStrike">
                          <a:solidFill>
                            <a:srgbClr val="000000"/>
                          </a:solidFill>
                          <a:effectLst/>
                          <a:latin typeface="Arial" panose="020B0604020202020204" pitchFamily="34" charset="0"/>
                        </a:rPr>
                        <a:t>[SK-PL] Lemesany - Krosno Iskrz 2 [OPP] [PL] / N-1 Lemesany - Krosno Iskrz 1</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64,93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71%</a:t>
                      </a:r>
                    </a:p>
                  </a:txBody>
                  <a:tcPr marL="0" marR="0" marT="0" marB="0" anchor="b">
                    <a:lnL>
                      <a:noFill/>
                    </a:lnL>
                    <a:lnR>
                      <a:noFill/>
                    </a:lnR>
                    <a:lnT>
                      <a:noFill/>
                    </a:lnT>
                    <a:lnB>
                      <a:noFill/>
                    </a:lnB>
                  </a:tcPr>
                </a:tc>
                <a:extLst>
                  <a:ext uri="{0D108BD9-81ED-4DB2-BD59-A6C34878D82A}">
                    <a16:rowId xmlns:a16="http://schemas.microsoft.com/office/drawing/2014/main" val="2844992206"/>
                  </a:ext>
                </a:extLst>
              </a:tr>
              <a:tr h="146099">
                <a:tc>
                  <a:txBody>
                    <a:bodyPr/>
                    <a:lstStyle/>
                    <a:p>
                      <a:pPr algn="l" fontAlgn="b"/>
                      <a:r>
                        <a:rPr lang="sl-SI" sz="700" b="0" i="0" u="none" strike="noStrike">
                          <a:solidFill>
                            <a:srgbClr val="000000"/>
                          </a:solidFill>
                          <a:effectLst/>
                          <a:latin typeface="Arial" panose="020B0604020202020204" pitchFamily="34" charset="0"/>
                        </a:rPr>
                        <a:t>[SI-AT] 220 kV Podlog - Obersielach [OPP] [SI] / N-1 Maribor-Kainachtal 1</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111,29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61%</a:t>
                      </a:r>
                    </a:p>
                  </a:txBody>
                  <a:tcPr marL="0" marR="0" marT="0" marB="0" anchor="b">
                    <a:lnL>
                      <a:noFill/>
                    </a:lnL>
                    <a:lnR>
                      <a:noFill/>
                    </a:lnR>
                    <a:lnT>
                      <a:noFill/>
                    </a:lnT>
                    <a:lnB>
                      <a:noFill/>
                    </a:lnB>
                  </a:tcPr>
                </a:tc>
                <a:extLst>
                  <a:ext uri="{0D108BD9-81ED-4DB2-BD59-A6C34878D82A}">
                    <a16:rowId xmlns:a16="http://schemas.microsoft.com/office/drawing/2014/main" val="3727196675"/>
                  </a:ext>
                </a:extLst>
              </a:tr>
              <a:tr h="146099">
                <a:tc>
                  <a:txBody>
                    <a:bodyPr/>
                    <a:lstStyle/>
                    <a:p>
                      <a:pPr algn="l" fontAlgn="b"/>
                      <a:r>
                        <a:rPr lang="sl-SI" sz="700" b="0" i="0" u="none" strike="noStrike">
                          <a:solidFill>
                            <a:srgbClr val="000000"/>
                          </a:solidFill>
                          <a:effectLst/>
                          <a:latin typeface="Arial" panose="020B0604020202020204" pitchFamily="34" charset="0"/>
                        </a:rPr>
                        <a:t>[NL-NL] Krimpen a/d IJssel-Geertruidenberg 380 W [OPP] / N-1 Krimpen a/d IJssel-Geertruidenberg 380 Z</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90,51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extLst>
                  <a:ext uri="{0D108BD9-81ED-4DB2-BD59-A6C34878D82A}">
                    <a16:rowId xmlns:a16="http://schemas.microsoft.com/office/drawing/2014/main" val="24375778"/>
                  </a:ext>
                </a:extLst>
              </a:tr>
              <a:tr h="146099">
                <a:tc>
                  <a:txBody>
                    <a:bodyPr/>
                    <a:lstStyle/>
                    <a:p>
                      <a:pPr algn="l" fontAlgn="b"/>
                      <a:r>
                        <a:rPr lang="de-DE" sz="700" b="0" i="0" u="none" strike="noStrike">
                          <a:solidFill>
                            <a:srgbClr val="000000"/>
                          </a:solidFill>
                          <a:effectLst/>
                          <a:latin typeface="Arial" panose="020B0604020202020204" pitchFamily="34" charset="0"/>
                        </a:rPr>
                        <a:t>[D4-D7] Daxlanden - Weingarten  GERMHM S [OPP] [D7] / N-1 Marlenheim - Scheer MARL671SCHEE</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211,73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1970943679"/>
                  </a:ext>
                </a:extLst>
              </a:tr>
              <a:tr h="146099">
                <a:tc>
                  <a:txBody>
                    <a:bodyPr/>
                    <a:lstStyle/>
                    <a:p>
                      <a:pPr algn="l" fontAlgn="b"/>
                      <a:r>
                        <a:rPr lang="sl-SI" sz="7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1140,28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254%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947167949"/>
                  </a:ext>
                </a:extLst>
              </a:tr>
              <a:tr h="146099">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7875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1140,28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097278495"/>
                  </a:ext>
                </a:extLst>
              </a:tr>
              <a:tr h="146099">
                <a:tc>
                  <a:txBody>
                    <a:bodyPr/>
                    <a:lstStyle/>
                    <a:p>
                      <a:pPr algn="l" fontAlgn="b"/>
                      <a:r>
                        <a:rPr lang="sl-SI" sz="700" b="0" i="0" u="none" strike="noStrike">
                          <a:solidFill>
                            <a:srgbClr val="000000"/>
                          </a:solidFill>
                          <a:effectLst/>
                          <a:latin typeface="Arial" panose="020B0604020202020204" pitchFamily="34" charset="0"/>
                        </a:rPr>
                        <a:t>[SK-PL] Lemesany - Krosno Iskrz 2 [OPP] [PL] / N-1 Lemesany - Krosno Iskrz 1</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55,14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71%</a:t>
                      </a:r>
                    </a:p>
                  </a:txBody>
                  <a:tcPr marL="0" marR="0" marT="0" marB="0" anchor="b">
                    <a:lnL>
                      <a:noFill/>
                    </a:lnL>
                    <a:lnR>
                      <a:noFill/>
                    </a:lnR>
                    <a:lnT>
                      <a:noFill/>
                    </a:lnT>
                    <a:lnB>
                      <a:noFill/>
                    </a:lnB>
                  </a:tcPr>
                </a:tc>
                <a:extLst>
                  <a:ext uri="{0D108BD9-81ED-4DB2-BD59-A6C34878D82A}">
                    <a16:rowId xmlns:a16="http://schemas.microsoft.com/office/drawing/2014/main" val="2591221563"/>
                  </a:ext>
                </a:extLst>
              </a:tr>
              <a:tr h="146099">
                <a:tc>
                  <a:txBody>
                    <a:bodyPr/>
                    <a:lstStyle/>
                    <a:p>
                      <a:pPr algn="l" fontAlgn="b"/>
                      <a:r>
                        <a:rPr lang="sl-SI" sz="700" b="0" i="0" u="none" strike="noStrike">
                          <a:solidFill>
                            <a:srgbClr val="000000"/>
                          </a:solidFill>
                          <a:effectLst/>
                          <a:latin typeface="Arial" panose="020B0604020202020204" pitchFamily="34" charset="0"/>
                        </a:rPr>
                        <a:t>[SI-AT] 220 kV Podlog - Obersielach [OPP] [SI] / N-1 Maribor-Kainachtal 1</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108,8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60%</a:t>
                      </a:r>
                    </a:p>
                  </a:txBody>
                  <a:tcPr marL="0" marR="0" marT="0" marB="0" anchor="b">
                    <a:lnL>
                      <a:noFill/>
                    </a:lnL>
                    <a:lnR>
                      <a:noFill/>
                    </a:lnR>
                    <a:lnT>
                      <a:noFill/>
                    </a:lnT>
                    <a:lnB>
                      <a:noFill/>
                    </a:lnB>
                  </a:tcPr>
                </a:tc>
                <a:extLst>
                  <a:ext uri="{0D108BD9-81ED-4DB2-BD59-A6C34878D82A}">
                    <a16:rowId xmlns:a16="http://schemas.microsoft.com/office/drawing/2014/main" val="2983289194"/>
                  </a:ext>
                </a:extLst>
              </a:tr>
              <a:tr h="146099">
                <a:tc>
                  <a:txBody>
                    <a:bodyPr/>
                    <a:lstStyle/>
                    <a:p>
                      <a:pPr algn="l" fontAlgn="b"/>
                      <a:r>
                        <a:rPr lang="sl-SI" sz="700" b="0" i="0" u="none" strike="noStrike">
                          <a:solidFill>
                            <a:srgbClr val="000000"/>
                          </a:solidFill>
                          <a:effectLst/>
                          <a:latin typeface="Arial" panose="020B0604020202020204" pitchFamily="34" charset="0"/>
                        </a:rPr>
                        <a:t>[NL-NL] Krimpen a/d IJssel-Geertruidenberg 380 W [OPP] / N-1 Krimpen a/d IJssel-Geertruidenberg 380 Z</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341515701"/>
                  </a:ext>
                </a:extLst>
              </a:tr>
              <a:tr h="146099">
                <a:tc>
                  <a:txBody>
                    <a:bodyPr/>
                    <a:lstStyle/>
                    <a:p>
                      <a:pPr algn="l" fontAlgn="b"/>
                      <a:r>
                        <a:rPr lang="de-DE" sz="700" b="0" i="0" u="none" strike="noStrike">
                          <a:solidFill>
                            <a:srgbClr val="000000"/>
                          </a:solidFill>
                          <a:effectLst/>
                          <a:latin typeface="Arial" panose="020B0604020202020204" pitchFamily="34" charset="0"/>
                        </a:rPr>
                        <a:t>[D4-D7] Daxlanden - Weingarten  GERMHM S [OPP] [D7] / N-1 Eichstetten - Muhlbach rt</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228,3</a:t>
                      </a:r>
                    </a:p>
                  </a:txBody>
                  <a:tcPr marL="0" marR="0" marT="0" marB="0" anchor="b">
                    <a:lnL>
                      <a:noFill/>
                    </a:lnL>
                    <a:lnR>
                      <a:noFill/>
                    </a:lnR>
                    <a:lnT>
                      <a:noFill/>
                    </a:lnT>
                    <a:lnB>
                      <a:noFill/>
                    </a:lnB>
                  </a:tcPr>
                </a:tc>
                <a:tc>
                  <a:txBody>
                    <a:bodyPr/>
                    <a:lstStyle/>
                    <a:p>
                      <a:pPr algn="r" fontAlgn="b"/>
                      <a:r>
                        <a:rPr lang="sl-SI" sz="700" b="0" i="0" u="none" strike="noStrike" dirty="0">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336309971"/>
                  </a:ext>
                </a:extLst>
              </a:tr>
            </a:tbl>
          </a:graphicData>
        </a:graphic>
      </p:graphicFrame>
    </p:spTree>
    <p:extLst>
      <p:ext uri="{BB962C8B-B14F-4D97-AF65-F5344CB8AC3E}">
        <p14:creationId xmlns:p14="http://schemas.microsoft.com/office/powerpoint/2010/main" val="12620374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+2_12</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3909852831"/>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a:t>
            </a:r>
            <a:r>
              <a:rPr lang="en-US" altLang="hu-HU" sz="1400" dirty="0">
                <a:solidFill>
                  <a:srgbClr val="008000"/>
                </a:solidFill>
              </a:rPr>
              <a:t>1021 (part I</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F5A4EA38-4B5E-4F4E-9FCC-B48E7A1FB287}"/>
              </a:ext>
            </a:extLst>
          </p:cNvPr>
          <p:cNvGraphicFramePr>
            <a:graphicFrameLocks noGrp="1"/>
          </p:cNvGraphicFramePr>
          <p:nvPr>
            <p:extLst>
              <p:ext uri="{D42A27DB-BD31-4B8C-83A1-F6EECF244321}">
                <p14:modId xmlns:p14="http://schemas.microsoft.com/office/powerpoint/2010/main" val="3380539505"/>
              </p:ext>
            </p:extLst>
          </p:nvPr>
        </p:nvGraphicFramePr>
        <p:xfrm>
          <a:off x="1304014" y="1079508"/>
          <a:ext cx="6181354" cy="5778495"/>
        </p:xfrm>
        <a:graphic>
          <a:graphicData uri="http://schemas.openxmlformats.org/drawingml/2006/table">
            <a:tbl>
              <a:tblPr/>
              <a:tblGrid>
                <a:gridCol w="4789891">
                  <a:extLst>
                    <a:ext uri="{9D8B030D-6E8A-4147-A177-3AD203B41FA5}">
                      <a16:colId xmlns:a16="http://schemas.microsoft.com/office/drawing/2014/main" val="2583672040"/>
                    </a:ext>
                  </a:extLst>
                </a:gridCol>
                <a:gridCol w="1027431">
                  <a:extLst>
                    <a:ext uri="{9D8B030D-6E8A-4147-A177-3AD203B41FA5}">
                      <a16:colId xmlns:a16="http://schemas.microsoft.com/office/drawing/2014/main" val="3317730733"/>
                    </a:ext>
                  </a:extLst>
                </a:gridCol>
                <a:gridCol w="364032">
                  <a:extLst>
                    <a:ext uri="{9D8B030D-6E8A-4147-A177-3AD203B41FA5}">
                      <a16:colId xmlns:a16="http://schemas.microsoft.com/office/drawing/2014/main" val="4278696206"/>
                    </a:ext>
                  </a:extLst>
                </a:gridCol>
              </a:tblGrid>
              <a:tr h="128411">
                <a:tc>
                  <a:txBody>
                    <a:bodyPr/>
                    <a:lstStyle/>
                    <a:p>
                      <a:pPr algn="l" fontAlgn="b"/>
                      <a:r>
                        <a:rPr lang="sl-SI" sz="6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1263,35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278%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544590046"/>
                  </a:ext>
                </a:extLst>
              </a:tr>
              <a:tr h="128411">
                <a:tc>
                  <a:txBody>
                    <a:bodyPr/>
                    <a:lstStyle/>
                    <a:p>
                      <a:pPr algn="l" fontAlgn="b"/>
                      <a:r>
                        <a:rPr lang="sl-SI" sz="600" b="0" i="0" u="none" strike="noStrike">
                          <a:solidFill>
                            <a:srgbClr val="000000"/>
                          </a:solidFill>
                          <a:effectLst/>
                          <a:latin typeface="Arial" panose="020B0604020202020204" pitchFamily="34" charset="0"/>
                        </a:rPr>
                        <a:t>[AT-D2] St. Peter 2 - Pleinting 258 [OPP] [AT] / N-1 Pleinting - Pirach 257</a:t>
                      </a:r>
                    </a:p>
                  </a:txBody>
                  <a:tcPr marL="6825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1263,35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63%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768979675"/>
                  </a:ext>
                </a:extLst>
              </a:tr>
              <a:tr h="128411">
                <a:tc>
                  <a:txBody>
                    <a:bodyPr/>
                    <a:lstStyle/>
                    <a:p>
                      <a:pPr algn="l" fontAlgn="b"/>
                      <a:r>
                        <a:rPr lang="sl-SI" sz="600" b="0" i="0" u="none" strike="noStrike">
                          <a:solidFill>
                            <a:srgbClr val="000000"/>
                          </a:solidFill>
                          <a:effectLst/>
                          <a:latin typeface="Arial" panose="020B0604020202020204" pitchFamily="34" charset="0"/>
                        </a:rPr>
                        <a:t>[SK-PL] Lemesany - Krosno Iskrz 2 [OPP] [PL] / N-1 Lemesany - Krosno Iskrz 1</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106,55</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73%</a:t>
                      </a:r>
                    </a:p>
                  </a:txBody>
                  <a:tcPr marL="0" marR="0" marT="0" marB="0" anchor="b">
                    <a:lnL>
                      <a:noFill/>
                    </a:lnL>
                    <a:lnR>
                      <a:noFill/>
                    </a:lnR>
                    <a:lnT>
                      <a:noFill/>
                    </a:lnT>
                    <a:lnB>
                      <a:noFill/>
                    </a:lnB>
                  </a:tcPr>
                </a:tc>
                <a:extLst>
                  <a:ext uri="{0D108BD9-81ED-4DB2-BD59-A6C34878D82A}">
                    <a16:rowId xmlns:a16="http://schemas.microsoft.com/office/drawing/2014/main" val="2650384930"/>
                  </a:ext>
                </a:extLst>
              </a:tr>
              <a:tr h="128411">
                <a:tc>
                  <a:txBody>
                    <a:bodyPr/>
                    <a:lstStyle/>
                    <a:p>
                      <a:pPr algn="l" fontAlgn="b"/>
                      <a:r>
                        <a:rPr lang="de-DE" sz="600" b="0" i="0" u="none" strike="noStrike">
                          <a:solidFill>
                            <a:srgbClr val="000000"/>
                          </a:solidFill>
                          <a:effectLst/>
                          <a:latin typeface="Arial" panose="020B0604020202020204" pitchFamily="34" charset="0"/>
                        </a:rPr>
                        <a:t>[D4-FR] Eichstetten - Muhlbach rt [OPP] [D4] / N-1 Daxlanden - Weingarten ge</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38,04</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34%</a:t>
                      </a:r>
                    </a:p>
                  </a:txBody>
                  <a:tcPr marL="0" marR="0" marT="0" marB="0" anchor="b">
                    <a:lnL>
                      <a:noFill/>
                    </a:lnL>
                    <a:lnR>
                      <a:noFill/>
                    </a:lnR>
                    <a:lnT>
                      <a:noFill/>
                    </a:lnT>
                    <a:lnB>
                      <a:noFill/>
                    </a:lnB>
                  </a:tcPr>
                </a:tc>
                <a:extLst>
                  <a:ext uri="{0D108BD9-81ED-4DB2-BD59-A6C34878D82A}">
                    <a16:rowId xmlns:a16="http://schemas.microsoft.com/office/drawing/2014/main" val="3042795000"/>
                  </a:ext>
                </a:extLst>
              </a:tr>
              <a:tr h="128411">
                <a:tc>
                  <a:txBody>
                    <a:bodyPr/>
                    <a:lstStyle/>
                    <a:p>
                      <a:pPr algn="l" fontAlgn="b"/>
                      <a:r>
                        <a:rPr lang="sl-SI" sz="600" b="0" i="0" u="none" strike="noStrike">
                          <a:solidFill>
                            <a:srgbClr val="000000"/>
                          </a:solidFill>
                          <a:effectLst/>
                          <a:latin typeface="Arial" panose="020B0604020202020204" pitchFamily="34" charset="0"/>
                        </a:rPr>
                        <a:t>[SI-AT] 220 kV Podlog - Obersielach [OPP] [SI] / N-1 Maribor-Kainachtal 1</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125,19</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59%</a:t>
                      </a:r>
                    </a:p>
                  </a:txBody>
                  <a:tcPr marL="0" marR="0" marT="0" marB="0" anchor="b">
                    <a:lnL>
                      <a:noFill/>
                    </a:lnL>
                    <a:lnR>
                      <a:noFill/>
                    </a:lnR>
                    <a:lnT>
                      <a:noFill/>
                    </a:lnT>
                    <a:lnB>
                      <a:noFill/>
                    </a:lnB>
                  </a:tcPr>
                </a:tc>
                <a:extLst>
                  <a:ext uri="{0D108BD9-81ED-4DB2-BD59-A6C34878D82A}">
                    <a16:rowId xmlns:a16="http://schemas.microsoft.com/office/drawing/2014/main" val="2992650644"/>
                  </a:ext>
                </a:extLst>
              </a:tr>
              <a:tr h="128411">
                <a:tc>
                  <a:txBody>
                    <a:bodyPr/>
                    <a:lstStyle/>
                    <a:p>
                      <a:pPr algn="l" fontAlgn="b"/>
                      <a:r>
                        <a:rPr lang="sl-SI" sz="600" b="0" i="0" u="none" strike="noStrike">
                          <a:solidFill>
                            <a:srgbClr val="000000"/>
                          </a:solidFill>
                          <a:effectLst/>
                          <a:latin typeface="Arial" panose="020B0604020202020204" pitchFamily="34" charset="0"/>
                        </a:rPr>
                        <a:t>[NL-NL] Krimpen a/d IJssel-Geertruidenberg 380 W [OPP] / N-1 Krimpen a/d IJssel-Geertruidenberg 380 Z</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119,29</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232705960"/>
                  </a:ext>
                </a:extLst>
              </a:tr>
              <a:tr h="128411">
                <a:tc>
                  <a:txBody>
                    <a:bodyPr/>
                    <a:lstStyle/>
                    <a:p>
                      <a:pPr algn="l" fontAlgn="b"/>
                      <a:r>
                        <a:rPr lang="de-DE" sz="600" b="0" i="0" u="none" strike="noStrike">
                          <a:solidFill>
                            <a:srgbClr val="000000"/>
                          </a:solidFill>
                          <a:effectLst/>
                          <a:latin typeface="Arial" panose="020B0604020202020204" pitchFamily="34" charset="0"/>
                        </a:rPr>
                        <a:t>[D4-D7] Daxlanden - Weingarten  GERMHM S [OPP] [D7] / N-1 Eichstetten - Muhlbach rt</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210,63</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3152096862"/>
                  </a:ext>
                </a:extLst>
              </a:tr>
              <a:tr h="128411">
                <a:tc>
                  <a:txBody>
                    <a:bodyPr/>
                    <a:lstStyle/>
                    <a:p>
                      <a:pPr algn="l" fontAlgn="b"/>
                      <a:r>
                        <a:rPr lang="sl-SI" sz="6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1109,09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380%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183690574"/>
                  </a:ext>
                </a:extLst>
              </a:tr>
              <a:tr h="128411">
                <a:tc>
                  <a:txBody>
                    <a:bodyPr/>
                    <a:lstStyle/>
                    <a:p>
                      <a:pPr algn="l" fontAlgn="b"/>
                      <a:r>
                        <a:rPr lang="sl-SI" sz="600" b="0" i="0" u="none" strike="noStrike">
                          <a:solidFill>
                            <a:srgbClr val="000000"/>
                          </a:solidFill>
                          <a:effectLst/>
                          <a:latin typeface="Arial" panose="020B0604020202020204" pitchFamily="34" charset="0"/>
                        </a:rPr>
                        <a:t>[AT-D2] St. Peter 2 - Pleinting 258 [OPP] [AT] / N-1 Pleinting - Pirach 257</a:t>
                      </a:r>
                    </a:p>
                  </a:txBody>
                  <a:tcPr marL="6825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1109,09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55%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36740696"/>
                  </a:ext>
                </a:extLst>
              </a:tr>
              <a:tr h="128411">
                <a:tc>
                  <a:txBody>
                    <a:bodyPr/>
                    <a:lstStyle/>
                    <a:p>
                      <a:pPr algn="l" fontAlgn="b"/>
                      <a:r>
                        <a:rPr lang="sl-SI" sz="600" b="0" i="0" u="none" strike="noStrike">
                          <a:solidFill>
                            <a:srgbClr val="000000"/>
                          </a:solidFill>
                          <a:effectLst/>
                          <a:latin typeface="Arial" panose="020B0604020202020204" pitchFamily="34" charset="0"/>
                        </a:rPr>
                        <a:t>[HR-BA] 220kV Zakucac - Mostar [OPP] [HR] / N-1 Konjsko - Mostar</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49,69</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15%</a:t>
                      </a:r>
                    </a:p>
                  </a:txBody>
                  <a:tcPr marL="0" marR="0" marT="0" marB="0" anchor="b">
                    <a:lnL>
                      <a:noFill/>
                    </a:lnL>
                    <a:lnR>
                      <a:noFill/>
                    </a:lnR>
                    <a:lnT>
                      <a:noFill/>
                    </a:lnT>
                    <a:lnB>
                      <a:noFill/>
                    </a:lnB>
                  </a:tcPr>
                </a:tc>
                <a:extLst>
                  <a:ext uri="{0D108BD9-81ED-4DB2-BD59-A6C34878D82A}">
                    <a16:rowId xmlns:a16="http://schemas.microsoft.com/office/drawing/2014/main" val="3193892193"/>
                  </a:ext>
                </a:extLst>
              </a:tr>
              <a:tr h="128411">
                <a:tc>
                  <a:txBody>
                    <a:bodyPr/>
                    <a:lstStyle/>
                    <a:p>
                      <a:pPr algn="l" fontAlgn="b"/>
                      <a:r>
                        <a:rPr lang="de-DE" sz="600" b="0" i="0" u="none" strike="noStrike">
                          <a:solidFill>
                            <a:srgbClr val="000000"/>
                          </a:solidFill>
                          <a:effectLst/>
                          <a:latin typeface="Arial" panose="020B0604020202020204" pitchFamily="34" charset="0"/>
                        </a:rPr>
                        <a:t>[D4-FR] Eichstetten - Muhlbach rt [OPP] [D4] / N-1 Daxlanden - Weingarten ge</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71,22</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33%</a:t>
                      </a:r>
                    </a:p>
                  </a:txBody>
                  <a:tcPr marL="0" marR="0" marT="0" marB="0" anchor="b">
                    <a:lnL>
                      <a:noFill/>
                    </a:lnL>
                    <a:lnR>
                      <a:noFill/>
                    </a:lnR>
                    <a:lnT>
                      <a:noFill/>
                    </a:lnT>
                    <a:lnB>
                      <a:noFill/>
                    </a:lnB>
                  </a:tcPr>
                </a:tc>
                <a:extLst>
                  <a:ext uri="{0D108BD9-81ED-4DB2-BD59-A6C34878D82A}">
                    <a16:rowId xmlns:a16="http://schemas.microsoft.com/office/drawing/2014/main" val="2950339807"/>
                  </a:ext>
                </a:extLst>
              </a:tr>
              <a:tr h="128411">
                <a:tc>
                  <a:txBody>
                    <a:bodyPr/>
                    <a:lstStyle/>
                    <a:p>
                      <a:pPr algn="l" fontAlgn="b"/>
                      <a:r>
                        <a:rPr lang="sl-SI" sz="600" b="0" i="0" u="none" strike="noStrike">
                          <a:solidFill>
                            <a:srgbClr val="000000"/>
                          </a:solidFill>
                          <a:effectLst/>
                          <a:latin typeface="Arial" panose="020B0604020202020204" pitchFamily="34" charset="0"/>
                        </a:rPr>
                        <a:t>[SI-AT] 220 kV Podlog - Obersielach [OPP] [SI] / N-1 Maribor-Kainachtal 1</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177,03</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3553526377"/>
                  </a:ext>
                </a:extLst>
              </a:tr>
              <a:tr h="128411">
                <a:tc>
                  <a:txBody>
                    <a:bodyPr/>
                    <a:lstStyle/>
                    <a:p>
                      <a:pPr algn="l" fontAlgn="b"/>
                      <a:r>
                        <a:rPr lang="sl-SI" sz="600" b="0" i="0" u="none" strike="noStrike">
                          <a:solidFill>
                            <a:srgbClr val="000000"/>
                          </a:solidFill>
                          <a:effectLst/>
                          <a:latin typeface="Arial" panose="020B0604020202020204" pitchFamily="34" charset="0"/>
                        </a:rPr>
                        <a:t>[NL-NL] Krimpen a/d IJssel-Geertruidenberg 380 W [OPP] / N-1 Krimpen a/d IJssel-Geertruidenberg 380 Z</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8,5</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3600600841"/>
                  </a:ext>
                </a:extLst>
              </a:tr>
              <a:tr h="128411">
                <a:tc>
                  <a:txBody>
                    <a:bodyPr/>
                    <a:lstStyle/>
                    <a:p>
                      <a:pPr algn="l" fontAlgn="b"/>
                      <a:r>
                        <a:rPr lang="sl-SI" sz="600" b="0" i="0" u="none" strike="noStrike">
                          <a:solidFill>
                            <a:srgbClr val="000000"/>
                          </a:solidFill>
                          <a:effectLst/>
                          <a:latin typeface="Arial" panose="020B0604020202020204" pitchFamily="34" charset="0"/>
                        </a:rPr>
                        <a:t>[BE-FR] Avelgem - Avelin 80 [OPP] [FR] / N-1 Achene - Lonny 380.19</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7,82</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2364275811"/>
                  </a:ext>
                </a:extLst>
              </a:tr>
              <a:tr h="128411">
                <a:tc>
                  <a:txBody>
                    <a:bodyPr/>
                    <a:lstStyle/>
                    <a:p>
                      <a:pPr algn="l" fontAlgn="b"/>
                      <a:r>
                        <a:rPr lang="sl-SI" sz="600" b="0" i="0" u="none" strike="noStrike">
                          <a:solidFill>
                            <a:srgbClr val="000000"/>
                          </a:solidFill>
                          <a:effectLst/>
                          <a:latin typeface="Arial" panose="020B0604020202020204" pitchFamily="34" charset="0"/>
                        </a:rPr>
                        <a:t>[CZ-PL] Wielopole - Nosovice [DIR] [PL] / N-1 Albrechtice - Dobrzen</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218,04</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45%</a:t>
                      </a:r>
                    </a:p>
                  </a:txBody>
                  <a:tcPr marL="0" marR="0" marT="0" marB="0" anchor="b">
                    <a:lnL>
                      <a:noFill/>
                    </a:lnL>
                    <a:lnR>
                      <a:noFill/>
                    </a:lnR>
                    <a:lnT>
                      <a:noFill/>
                    </a:lnT>
                    <a:lnB>
                      <a:noFill/>
                    </a:lnB>
                  </a:tcPr>
                </a:tc>
                <a:extLst>
                  <a:ext uri="{0D108BD9-81ED-4DB2-BD59-A6C34878D82A}">
                    <a16:rowId xmlns:a16="http://schemas.microsoft.com/office/drawing/2014/main" val="2802190252"/>
                  </a:ext>
                </a:extLst>
              </a:tr>
              <a:tr h="128411">
                <a:tc>
                  <a:txBody>
                    <a:bodyPr/>
                    <a:lstStyle/>
                    <a:p>
                      <a:pPr algn="l" fontAlgn="b"/>
                      <a:r>
                        <a:rPr lang="sl-SI" sz="600" b="0" i="0" u="none" strike="noStrike">
                          <a:solidFill>
                            <a:srgbClr val="000000"/>
                          </a:solidFill>
                          <a:effectLst/>
                          <a:latin typeface="Arial" panose="020B0604020202020204" pitchFamily="34" charset="0"/>
                        </a:rPr>
                        <a:t>[SK-HU] Levice - God [DIR] [SK] / N-1 R.Sobota - Sajoivanka</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6,07</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1544067904"/>
                  </a:ext>
                </a:extLst>
              </a:tr>
              <a:tr h="128411">
                <a:tc>
                  <a:txBody>
                    <a:bodyPr/>
                    <a:lstStyle/>
                    <a:p>
                      <a:pPr algn="l" fontAlgn="b"/>
                      <a:r>
                        <a:rPr lang="sl-SI" sz="600" b="0" i="0" u="none" strike="noStrike">
                          <a:solidFill>
                            <a:srgbClr val="000000"/>
                          </a:solidFill>
                          <a:effectLst/>
                          <a:latin typeface="Arial" panose="020B0604020202020204" pitchFamily="34" charset="0"/>
                        </a:rPr>
                        <a:t>[CZ-SK] Sokolnice - Stupava [DIR] [SK] / N-1 Nosovice - Varin</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270,06</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64%</a:t>
                      </a:r>
                    </a:p>
                  </a:txBody>
                  <a:tcPr marL="0" marR="0" marT="0" marB="0" anchor="b">
                    <a:lnL>
                      <a:noFill/>
                    </a:lnL>
                    <a:lnR>
                      <a:noFill/>
                    </a:lnR>
                    <a:lnT>
                      <a:noFill/>
                    </a:lnT>
                    <a:lnB>
                      <a:noFill/>
                    </a:lnB>
                  </a:tcPr>
                </a:tc>
                <a:extLst>
                  <a:ext uri="{0D108BD9-81ED-4DB2-BD59-A6C34878D82A}">
                    <a16:rowId xmlns:a16="http://schemas.microsoft.com/office/drawing/2014/main" val="1063164785"/>
                  </a:ext>
                </a:extLst>
              </a:tr>
              <a:tr h="128411">
                <a:tc>
                  <a:txBody>
                    <a:bodyPr/>
                    <a:lstStyle/>
                    <a:p>
                      <a:pPr algn="l" fontAlgn="b"/>
                      <a:r>
                        <a:rPr lang="sl-SI" sz="6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556,45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245%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153520546"/>
                  </a:ext>
                </a:extLst>
              </a:tr>
              <a:tr h="128411">
                <a:tc>
                  <a:txBody>
                    <a:bodyPr/>
                    <a:lstStyle/>
                    <a:p>
                      <a:pPr algn="l" fontAlgn="b"/>
                      <a:r>
                        <a:rPr lang="sl-SI" sz="600" b="0" i="0" u="none" strike="noStrike">
                          <a:solidFill>
                            <a:srgbClr val="000000"/>
                          </a:solidFill>
                          <a:effectLst/>
                          <a:latin typeface="Arial" panose="020B0604020202020204" pitchFamily="34" charset="0"/>
                        </a:rPr>
                        <a:t>[SI-AT] 220 kV Podlog - Obersielach [OPP] [SI] / N-1 Maribor-Kainachtal 1</a:t>
                      </a:r>
                    </a:p>
                  </a:txBody>
                  <a:tcPr marL="6825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353,74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18%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405734233"/>
                  </a:ext>
                </a:extLst>
              </a:tr>
              <a:tr h="128411">
                <a:tc>
                  <a:txBody>
                    <a:bodyPr/>
                    <a:lstStyle/>
                    <a:p>
                      <a:pPr algn="l" fontAlgn="b"/>
                      <a:r>
                        <a:rPr lang="sl-SI" sz="600" b="0" i="0" u="none" strike="noStrike">
                          <a:solidFill>
                            <a:srgbClr val="000000"/>
                          </a:solidFill>
                          <a:effectLst/>
                          <a:latin typeface="Arial" panose="020B0604020202020204" pitchFamily="34" charset="0"/>
                        </a:rPr>
                        <a:t>[D2-D2] Altheim - Sittling 220 [OPP] / N-1 St. Peter - Pleinting 258</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556,45</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3092855297"/>
                  </a:ext>
                </a:extLst>
              </a:tr>
              <a:tr h="128411">
                <a:tc>
                  <a:txBody>
                    <a:bodyPr/>
                    <a:lstStyle/>
                    <a:p>
                      <a:pPr algn="l" fontAlgn="b"/>
                      <a:r>
                        <a:rPr lang="sl-SI" sz="600" b="0" i="0" u="none" strike="noStrike">
                          <a:solidFill>
                            <a:srgbClr val="000000"/>
                          </a:solidFill>
                          <a:effectLst/>
                          <a:latin typeface="Arial" panose="020B0604020202020204" pitchFamily="34" charset="0"/>
                        </a:rPr>
                        <a:t>[D7-D7] Mengede  - Y Huellen WESTFL W [DIR] / N-1 Hattingen  - Witten  KEMNAD S</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496,51</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585742914"/>
                  </a:ext>
                </a:extLst>
              </a:tr>
              <a:tr h="128411">
                <a:tc>
                  <a:txBody>
                    <a:bodyPr/>
                    <a:lstStyle/>
                    <a:p>
                      <a:pPr algn="l" fontAlgn="b"/>
                      <a:r>
                        <a:rPr lang="sl-SI" sz="600" b="0" i="0" u="none" strike="noStrike">
                          <a:solidFill>
                            <a:srgbClr val="000000"/>
                          </a:solidFill>
                          <a:effectLst/>
                          <a:latin typeface="Arial" panose="020B0604020202020204" pitchFamily="34" charset="0"/>
                        </a:rPr>
                        <a:t>[NL-NL] Diemen-Lelystad 380 Z [OPP] / N-1 Krimpen a/d IJssel-Geertruidenberg 380 W</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65,37</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552399957"/>
                  </a:ext>
                </a:extLst>
              </a:tr>
              <a:tr h="128411">
                <a:tc>
                  <a:txBody>
                    <a:bodyPr/>
                    <a:lstStyle/>
                    <a:p>
                      <a:pPr algn="l" fontAlgn="b"/>
                      <a:r>
                        <a:rPr lang="sl-SI" sz="600" b="0" i="0" u="none" strike="noStrike">
                          <a:solidFill>
                            <a:srgbClr val="000000"/>
                          </a:solidFill>
                          <a:effectLst/>
                          <a:latin typeface="Arial" panose="020B0604020202020204" pitchFamily="34" charset="0"/>
                        </a:rPr>
                        <a:t>[CZ-PL] Wielopole - Nosovice [DIR] [PL] / N-1 Albrechtice - Dobrzen</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281,59</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36%</a:t>
                      </a:r>
                    </a:p>
                  </a:txBody>
                  <a:tcPr marL="0" marR="0" marT="0" marB="0" anchor="b">
                    <a:lnL>
                      <a:noFill/>
                    </a:lnL>
                    <a:lnR>
                      <a:noFill/>
                    </a:lnR>
                    <a:lnT>
                      <a:noFill/>
                    </a:lnT>
                    <a:lnB>
                      <a:noFill/>
                    </a:lnB>
                  </a:tcPr>
                </a:tc>
                <a:extLst>
                  <a:ext uri="{0D108BD9-81ED-4DB2-BD59-A6C34878D82A}">
                    <a16:rowId xmlns:a16="http://schemas.microsoft.com/office/drawing/2014/main" val="2896314204"/>
                  </a:ext>
                </a:extLst>
              </a:tr>
              <a:tr h="128411">
                <a:tc>
                  <a:txBody>
                    <a:bodyPr/>
                    <a:lstStyle/>
                    <a:p>
                      <a:pPr algn="l" fontAlgn="b"/>
                      <a:r>
                        <a:rPr lang="sl-SI" sz="600" b="0" i="0" u="none" strike="noStrike">
                          <a:solidFill>
                            <a:srgbClr val="000000"/>
                          </a:solidFill>
                          <a:effectLst/>
                          <a:latin typeface="Arial" panose="020B0604020202020204" pitchFamily="34" charset="0"/>
                        </a:rPr>
                        <a:t>[SK-HU] Levice - God [DIR] [SK] / N-1 R.Sobota - Sajoivanka</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45,63</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48%</a:t>
                      </a:r>
                    </a:p>
                  </a:txBody>
                  <a:tcPr marL="0" marR="0" marT="0" marB="0" anchor="b">
                    <a:lnL>
                      <a:noFill/>
                    </a:lnL>
                    <a:lnR>
                      <a:noFill/>
                    </a:lnR>
                    <a:lnT>
                      <a:noFill/>
                    </a:lnT>
                    <a:lnB>
                      <a:noFill/>
                    </a:lnB>
                  </a:tcPr>
                </a:tc>
                <a:extLst>
                  <a:ext uri="{0D108BD9-81ED-4DB2-BD59-A6C34878D82A}">
                    <a16:rowId xmlns:a16="http://schemas.microsoft.com/office/drawing/2014/main" val="7485440"/>
                  </a:ext>
                </a:extLst>
              </a:tr>
              <a:tr h="128411">
                <a:tc>
                  <a:txBody>
                    <a:bodyPr/>
                    <a:lstStyle/>
                    <a:p>
                      <a:pPr algn="l" fontAlgn="b"/>
                      <a:r>
                        <a:rPr lang="sl-SI" sz="600" b="0" i="0" u="none" strike="noStrike">
                          <a:solidFill>
                            <a:srgbClr val="000000"/>
                          </a:solidFill>
                          <a:effectLst/>
                          <a:latin typeface="Arial" panose="020B0604020202020204" pitchFamily="34" charset="0"/>
                        </a:rPr>
                        <a:t>[CZ-SK] Sokolnice - Stupava [DIR] [SK] / N-1 Nosovice - Varin</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505,59</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426713717"/>
                  </a:ext>
                </a:extLst>
              </a:tr>
              <a:tr h="128411">
                <a:tc>
                  <a:txBody>
                    <a:bodyPr/>
                    <a:lstStyle/>
                    <a:p>
                      <a:pPr algn="l" fontAlgn="b"/>
                      <a:r>
                        <a:rPr lang="sl-SI" sz="600" b="0" i="0" u="none" strike="noStrike">
                          <a:solidFill>
                            <a:srgbClr val="000000"/>
                          </a:solidFill>
                          <a:effectLst/>
                          <a:latin typeface="Arial" panose="020B0604020202020204" pitchFamily="34" charset="0"/>
                        </a:rPr>
                        <a:t>[D4-D7] Hoheneck - Pulverdingen ws [DIR] [D4] / N-1 Grafenrheinfeld - Hoepfingen ge (411)</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95,37</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3157139270"/>
                  </a:ext>
                </a:extLst>
              </a:tr>
              <a:tr h="128411">
                <a:tc>
                  <a:txBody>
                    <a:bodyPr/>
                    <a:lstStyle/>
                    <a:p>
                      <a:pPr algn="l" fontAlgn="b"/>
                      <a:r>
                        <a:rPr lang="sl-SI" sz="600" b="1" i="0" u="none" strike="noStrike">
                          <a:solidFill>
                            <a:srgbClr val="000000"/>
                          </a:solidFill>
                          <a:effectLst/>
                          <a:latin typeface="Arial" panose="020B0604020202020204" pitchFamily="34" charset="0"/>
                        </a:rPr>
                        <a:t>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1126,56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226%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658087478"/>
                  </a:ext>
                </a:extLst>
              </a:tr>
              <a:tr h="128411">
                <a:tc>
                  <a:txBody>
                    <a:bodyPr/>
                    <a:lstStyle/>
                    <a:p>
                      <a:pPr algn="l" fontAlgn="b"/>
                      <a:r>
                        <a:rPr lang="sl-SI" sz="600" b="0" i="0" u="none" strike="noStrike">
                          <a:solidFill>
                            <a:srgbClr val="000000"/>
                          </a:solidFill>
                          <a:effectLst/>
                          <a:latin typeface="Arial" panose="020B0604020202020204" pitchFamily="34" charset="0"/>
                        </a:rPr>
                        <a:t>[HR-BA] 220kV Zakucac - Mostar [OPP] [HR] / N-1 Konjsko - Mostar</a:t>
                      </a:r>
                    </a:p>
                  </a:txBody>
                  <a:tcPr marL="6825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136,19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23%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980254636"/>
                  </a:ext>
                </a:extLst>
              </a:tr>
              <a:tr h="128411">
                <a:tc>
                  <a:txBody>
                    <a:bodyPr/>
                    <a:lstStyle/>
                    <a:p>
                      <a:pPr algn="l" fontAlgn="b"/>
                      <a:r>
                        <a:rPr lang="sl-SI" sz="600" b="0" i="0" u="none" strike="noStrike">
                          <a:solidFill>
                            <a:srgbClr val="000000"/>
                          </a:solidFill>
                          <a:effectLst/>
                          <a:latin typeface="Arial" panose="020B0604020202020204" pitchFamily="34" charset="0"/>
                        </a:rPr>
                        <a:t>[SI-AT] 220 kV Podlog - Obersielach [OPP] [SI] / N-1 Maribor-Kainachtal 1</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285,85</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1699650517"/>
                  </a:ext>
                </a:extLst>
              </a:tr>
              <a:tr h="128411">
                <a:tc>
                  <a:txBody>
                    <a:bodyPr/>
                    <a:lstStyle/>
                    <a:p>
                      <a:pPr algn="l" fontAlgn="b"/>
                      <a:r>
                        <a:rPr lang="sl-SI" sz="600" b="0" i="0" u="none" strike="noStrike">
                          <a:solidFill>
                            <a:srgbClr val="000000"/>
                          </a:solidFill>
                          <a:effectLst/>
                          <a:latin typeface="Arial" panose="020B0604020202020204" pitchFamily="34" charset="0"/>
                        </a:rPr>
                        <a:t>[D2-D2] Altheim - Sittling 220 [OPP] / N-1 St. Peter - Pleinting 258</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1126,56</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3595177049"/>
                  </a:ext>
                </a:extLst>
              </a:tr>
              <a:tr h="128411">
                <a:tc>
                  <a:txBody>
                    <a:bodyPr/>
                    <a:lstStyle/>
                    <a:p>
                      <a:pPr algn="l" fontAlgn="b"/>
                      <a:r>
                        <a:rPr lang="sl-SI" sz="600" b="0" i="0" u="none" strike="noStrike">
                          <a:solidFill>
                            <a:srgbClr val="000000"/>
                          </a:solidFill>
                          <a:effectLst/>
                          <a:latin typeface="Arial" panose="020B0604020202020204" pitchFamily="34" charset="0"/>
                        </a:rPr>
                        <a:t>[NL-NL] Diemen-Lelystad 380 Z [OPP] / N-1 Krimpen a/d IJssel-Geertruidenberg 380 W</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572,61</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413466169"/>
                  </a:ext>
                </a:extLst>
              </a:tr>
              <a:tr h="128411">
                <a:tc>
                  <a:txBody>
                    <a:bodyPr/>
                    <a:lstStyle/>
                    <a:p>
                      <a:pPr algn="l" fontAlgn="b"/>
                      <a:r>
                        <a:rPr lang="sl-SI" sz="600" b="0" i="0" u="none" strike="noStrike">
                          <a:solidFill>
                            <a:srgbClr val="000000"/>
                          </a:solidFill>
                          <a:effectLst/>
                          <a:latin typeface="Arial" panose="020B0604020202020204" pitchFamily="34" charset="0"/>
                        </a:rPr>
                        <a:t>[CZ-PL] Wielopole - Nosovice [DIR] [PL] / N-1 Albrechtice - Dobrzen</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139,91</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35%</a:t>
                      </a:r>
                    </a:p>
                  </a:txBody>
                  <a:tcPr marL="0" marR="0" marT="0" marB="0" anchor="b">
                    <a:lnL>
                      <a:noFill/>
                    </a:lnL>
                    <a:lnR>
                      <a:noFill/>
                    </a:lnR>
                    <a:lnT>
                      <a:noFill/>
                    </a:lnT>
                    <a:lnB>
                      <a:noFill/>
                    </a:lnB>
                  </a:tcPr>
                </a:tc>
                <a:extLst>
                  <a:ext uri="{0D108BD9-81ED-4DB2-BD59-A6C34878D82A}">
                    <a16:rowId xmlns:a16="http://schemas.microsoft.com/office/drawing/2014/main" val="178100997"/>
                  </a:ext>
                </a:extLst>
              </a:tr>
              <a:tr h="128411">
                <a:tc>
                  <a:txBody>
                    <a:bodyPr/>
                    <a:lstStyle/>
                    <a:p>
                      <a:pPr algn="l" fontAlgn="b"/>
                      <a:r>
                        <a:rPr lang="sl-SI" sz="600" b="0" i="0" u="none" strike="noStrike">
                          <a:solidFill>
                            <a:srgbClr val="000000"/>
                          </a:solidFill>
                          <a:effectLst/>
                          <a:latin typeface="Arial" panose="020B0604020202020204" pitchFamily="34" charset="0"/>
                        </a:rPr>
                        <a:t>[SK-HU] Levice - God [DIR] [SK] / N-1 R.Sobota - Sajoivanka</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338,47</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48%</a:t>
                      </a:r>
                    </a:p>
                  </a:txBody>
                  <a:tcPr marL="0" marR="0" marT="0" marB="0" anchor="b">
                    <a:lnL>
                      <a:noFill/>
                    </a:lnL>
                    <a:lnR>
                      <a:noFill/>
                    </a:lnR>
                    <a:lnT>
                      <a:noFill/>
                    </a:lnT>
                    <a:lnB>
                      <a:noFill/>
                    </a:lnB>
                  </a:tcPr>
                </a:tc>
                <a:extLst>
                  <a:ext uri="{0D108BD9-81ED-4DB2-BD59-A6C34878D82A}">
                    <a16:rowId xmlns:a16="http://schemas.microsoft.com/office/drawing/2014/main" val="3021221035"/>
                  </a:ext>
                </a:extLst>
              </a:tr>
              <a:tr h="128411">
                <a:tc>
                  <a:txBody>
                    <a:bodyPr/>
                    <a:lstStyle/>
                    <a:p>
                      <a:pPr algn="l" fontAlgn="b"/>
                      <a:r>
                        <a:rPr lang="sl-SI" sz="600" b="0" i="0" u="none" strike="noStrike">
                          <a:solidFill>
                            <a:srgbClr val="000000"/>
                          </a:solidFill>
                          <a:effectLst/>
                          <a:latin typeface="Arial" panose="020B0604020202020204" pitchFamily="34" charset="0"/>
                        </a:rPr>
                        <a:t>[D4-D7] Hoheneck - Pulverdingen ws [DIR] [D4] / N-1 Grafenrheinfeld - Hoepfingen ge (411)</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905,24</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302820626"/>
                  </a:ext>
                </a:extLst>
              </a:tr>
              <a:tr h="128411">
                <a:tc>
                  <a:txBody>
                    <a:bodyPr/>
                    <a:lstStyle/>
                    <a:p>
                      <a:pPr algn="l" fontAlgn="b"/>
                      <a:r>
                        <a:rPr lang="sl-SI" sz="600" b="0" i="0" u="none" strike="noStrike">
                          <a:solidFill>
                            <a:srgbClr val="000000"/>
                          </a:solidFill>
                          <a:effectLst/>
                          <a:latin typeface="Arial" panose="020B0604020202020204" pitchFamily="34" charset="0"/>
                        </a:rPr>
                        <a:t>[SI-SI] 400kV Cirkovce - Maribor 1 [OPP] / N-1 Maribor-Cirkovce 2</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1,39</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1198750377"/>
                  </a:ext>
                </a:extLst>
              </a:tr>
              <a:tr h="128411">
                <a:tc>
                  <a:txBody>
                    <a:bodyPr/>
                    <a:lstStyle/>
                    <a:p>
                      <a:pPr algn="l" fontAlgn="b"/>
                      <a:r>
                        <a:rPr lang="sl-SI" sz="6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1233,83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292%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516298356"/>
                  </a:ext>
                </a:extLst>
              </a:tr>
              <a:tr h="128411">
                <a:tc>
                  <a:txBody>
                    <a:bodyPr/>
                    <a:lstStyle/>
                    <a:p>
                      <a:pPr algn="l" fontAlgn="b"/>
                      <a:r>
                        <a:rPr lang="sl-SI" sz="600" b="0" i="0" u="none" strike="noStrike">
                          <a:solidFill>
                            <a:srgbClr val="000000"/>
                          </a:solidFill>
                          <a:effectLst/>
                          <a:latin typeface="Arial" panose="020B0604020202020204" pitchFamily="34" charset="0"/>
                        </a:rPr>
                        <a:t>[HR-BA] 220kV Zakucac - Mostar [OPP] [HR] / N-1 Konjsko - Mostar</a:t>
                      </a:r>
                    </a:p>
                  </a:txBody>
                  <a:tcPr marL="6825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45,93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28%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880094439"/>
                  </a:ext>
                </a:extLst>
              </a:tr>
              <a:tr h="128411">
                <a:tc>
                  <a:txBody>
                    <a:bodyPr/>
                    <a:lstStyle/>
                    <a:p>
                      <a:pPr algn="l" fontAlgn="b"/>
                      <a:r>
                        <a:rPr lang="sl-SI" sz="600" b="0" i="0" u="none" strike="noStrike">
                          <a:solidFill>
                            <a:srgbClr val="000000"/>
                          </a:solidFill>
                          <a:effectLst/>
                          <a:latin typeface="Arial" panose="020B0604020202020204" pitchFamily="34" charset="0"/>
                        </a:rPr>
                        <a:t>[SI-AT] 220 kV Podlog - Obersielach [OPP] [SI] / N-1 Maribor-Kainachtal 1</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139,11</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889324074"/>
                  </a:ext>
                </a:extLst>
              </a:tr>
              <a:tr h="128411">
                <a:tc>
                  <a:txBody>
                    <a:bodyPr/>
                    <a:lstStyle/>
                    <a:p>
                      <a:pPr algn="l" fontAlgn="b"/>
                      <a:r>
                        <a:rPr lang="sl-SI" sz="600" b="0" i="0" u="none" strike="noStrike">
                          <a:solidFill>
                            <a:srgbClr val="000000"/>
                          </a:solidFill>
                          <a:effectLst/>
                          <a:latin typeface="Arial" panose="020B0604020202020204" pitchFamily="34" charset="0"/>
                        </a:rPr>
                        <a:t>[D2-D2] Altheim - Sittling 220 [OPP] / N-1 St. Peter - Pleinting 258</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1135,5</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2743175748"/>
                  </a:ext>
                </a:extLst>
              </a:tr>
              <a:tr h="128411">
                <a:tc>
                  <a:txBody>
                    <a:bodyPr/>
                    <a:lstStyle/>
                    <a:p>
                      <a:pPr algn="l" fontAlgn="b"/>
                      <a:r>
                        <a:rPr lang="sl-SI" sz="600" b="0" i="0" u="none" strike="noStrike">
                          <a:solidFill>
                            <a:srgbClr val="000000"/>
                          </a:solidFill>
                          <a:effectLst/>
                          <a:latin typeface="Arial" panose="020B0604020202020204" pitchFamily="34" charset="0"/>
                        </a:rPr>
                        <a:t>[NL-NL] Diemen-Lelystad 380 Z [OPP] / N-1 Krimpen a/d IJssel-Geertruidenberg 380 W</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453,01</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723650165"/>
                  </a:ext>
                </a:extLst>
              </a:tr>
              <a:tr h="128411">
                <a:tc>
                  <a:txBody>
                    <a:bodyPr/>
                    <a:lstStyle/>
                    <a:p>
                      <a:pPr algn="l" fontAlgn="b"/>
                      <a:r>
                        <a:rPr lang="sl-SI" sz="600" b="0" i="0" u="none" strike="noStrike">
                          <a:solidFill>
                            <a:srgbClr val="000000"/>
                          </a:solidFill>
                          <a:effectLst/>
                          <a:latin typeface="Arial" panose="020B0604020202020204" pitchFamily="34" charset="0"/>
                        </a:rPr>
                        <a:t>[CZ-PL] Wielopole - Nosovice [DIR] [PL] / N-1 Albrechtice - Dobrzen</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132,9</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3516390271"/>
                  </a:ext>
                </a:extLst>
              </a:tr>
              <a:tr h="128411">
                <a:tc>
                  <a:txBody>
                    <a:bodyPr/>
                    <a:lstStyle/>
                    <a:p>
                      <a:pPr algn="l" fontAlgn="b"/>
                      <a:r>
                        <a:rPr lang="sl-SI" sz="600" b="0" i="0" u="none" strike="noStrike">
                          <a:solidFill>
                            <a:srgbClr val="000000"/>
                          </a:solidFill>
                          <a:effectLst/>
                          <a:latin typeface="Arial" panose="020B0604020202020204" pitchFamily="34" charset="0"/>
                        </a:rPr>
                        <a:t>[SK-HU] Levice - God [DIR] [SK] / N-1 R.Sobota - Sajoivanka</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242,86</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47%</a:t>
                      </a:r>
                    </a:p>
                  </a:txBody>
                  <a:tcPr marL="0" marR="0" marT="0" marB="0" anchor="b">
                    <a:lnL>
                      <a:noFill/>
                    </a:lnL>
                    <a:lnR>
                      <a:noFill/>
                    </a:lnR>
                    <a:lnT>
                      <a:noFill/>
                    </a:lnT>
                    <a:lnB>
                      <a:noFill/>
                    </a:lnB>
                  </a:tcPr>
                </a:tc>
                <a:extLst>
                  <a:ext uri="{0D108BD9-81ED-4DB2-BD59-A6C34878D82A}">
                    <a16:rowId xmlns:a16="http://schemas.microsoft.com/office/drawing/2014/main" val="1449934405"/>
                  </a:ext>
                </a:extLst>
              </a:tr>
              <a:tr h="128411">
                <a:tc>
                  <a:txBody>
                    <a:bodyPr/>
                    <a:lstStyle/>
                    <a:p>
                      <a:pPr algn="l" fontAlgn="b"/>
                      <a:r>
                        <a:rPr lang="sl-SI" sz="600" b="0" i="0" u="none" strike="noStrike">
                          <a:solidFill>
                            <a:srgbClr val="000000"/>
                          </a:solidFill>
                          <a:effectLst/>
                          <a:latin typeface="Arial" panose="020B0604020202020204" pitchFamily="34" charset="0"/>
                        </a:rPr>
                        <a:t>[BE-BE] PST Van Eyck 1 [OPP] / N-1 Achene - Gramme 380.10</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25,66</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59%</a:t>
                      </a:r>
                    </a:p>
                  </a:txBody>
                  <a:tcPr marL="0" marR="0" marT="0" marB="0" anchor="b">
                    <a:lnL>
                      <a:noFill/>
                    </a:lnL>
                    <a:lnR>
                      <a:noFill/>
                    </a:lnR>
                    <a:lnT>
                      <a:noFill/>
                    </a:lnT>
                    <a:lnB>
                      <a:noFill/>
                    </a:lnB>
                  </a:tcPr>
                </a:tc>
                <a:extLst>
                  <a:ext uri="{0D108BD9-81ED-4DB2-BD59-A6C34878D82A}">
                    <a16:rowId xmlns:a16="http://schemas.microsoft.com/office/drawing/2014/main" val="3316153931"/>
                  </a:ext>
                </a:extLst>
              </a:tr>
              <a:tr h="128411">
                <a:tc>
                  <a:txBody>
                    <a:bodyPr/>
                    <a:lstStyle/>
                    <a:p>
                      <a:pPr algn="l" fontAlgn="b"/>
                      <a:r>
                        <a:rPr lang="sl-SI" sz="600" b="0" i="0" u="none" strike="noStrike">
                          <a:solidFill>
                            <a:srgbClr val="000000"/>
                          </a:solidFill>
                          <a:effectLst/>
                          <a:latin typeface="Arial" panose="020B0604020202020204" pitchFamily="34" charset="0"/>
                        </a:rPr>
                        <a:t>[D4-D7] Hoheneck - Pulverdingen ws [DIR] [D4] / N-1 Grafenrheinfeld - Hoepfingen ge (411)</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1233,83</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462835207"/>
                  </a:ext>
                </a:extLst>
              </a:tr>
              <a:tr h="128411">
                <a:tc>
                  <a:txBody>
                    <a:bodyPr/>
                    <a:lstStyle/>
                    <a:p>
                      <a:pPr algn="l" fontAlgn="b"/>
                      <a:r>
                        <a:rPr lang="it-IT" sz="600" b="0" i="0" u="none" strike="noStrike">
                          <a:solidFill>
                            <a:srgbClr val="000000"/>
                          </a:solidFill>
                          <a:effectLst/>
                          <a:latin typeface="Arial" panose="020B0604020202020204" pitchFamily="34" charset="0"/>
                        </a:rPr>
                        <a:t>[RO-RO] PST Urechesti 400/220 1 [DIR] / N-1 Tantareni - Urechesti</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20,07</a:t>
                      </a:r>
                    </a:p>
                  </a:txBody>
                  <a:tcPr marL="0" marR="0" marT="0" marB="0" anchor="b">
                    <a:lnL>
                      <a:noFill/>
                    </a:lnL>
                    <a:lnR>
                      <a:noFill/>
                    </a:lnR>
                    <a:lnT>
                      <a:noFill/>
                    </a:lnT>
                    <a:lnB>
                      <a:noFill/>
                    </a:lnB>
                  </a:tcPr>
                </a:tc>
                <a:tc>
                  <a:txBody>
                    <a:bodyPr/>
                    <a:lstStyle/>
                    <a:p>
                      <a:pPr algn="r" fontAlgn="b"/>
                      <a:r>
                        <a:rPr lang="sl-SI" sz="600" b="0" i="0" u="none" strike="noStrike" dirty="0">
                          <a:solidFill>
                            <a:srgbClr val="000000"/>
                          </a:solidFill>
                          <a:effectLst/>
                          <a:latin typeface="Arial" panose="020B0604020202020204" pitchFamily="34" charset="0"/>
                        </a:rPr>
                        <a:t>43%</a:t>
                      </a:r>
                    </a:p>
                  </a:txBody>
                  <a:tcPr marL="0" marR="0" marT="0" marB="0" anchor="b">
                    <a:lnL>
                      <a:noFill/>
                    </a:lnL>
                    <a:lnR>
                      <a:noFill/>
                    </a:lnR>
                    <a:lnT>
                      <a:noFill/>
                    </a:lnT>
                    <a:lnB>
                      <a:noFill/>
                    </a:lnB>
                  </a:tcPr>
                </a:tc>
                <a:extLst>
                  <a:ext uri="{0D108BD9-81ED-4DB2-BD59-A6C34878D82A}">
                    <a16:rowId xmlns:a16="http://schemas.microsoft.com/office/drawing/2014/main" val="370529054"/>
                  </a:ext>
                </a:extLst>
              </a:tr>
            </a:tbl>
          </a:graphicData>
        </a:graphic>
      </p:graphicFrame>
    </p:spTree>
    <p:extLst>
      <p:ext uri="{BB962C8B-B14F-4D97-AF65-F5344CB8AC3E}">
        <p14:creationId xmlns:p14="http://schemas.microsoft.com/office/powerpoint/2010/main" val="4244853379"/>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a:t>
            </a:r>
            <a:r>
              <a:rPr lang="en-US" altLang="hu-HU" sz="1400" dirty="0">
                <a:solidFill>
                  <a:srgbClr val="008000"/>
                </a:solidFill>
              </a:rPr>
              <a:t>1021 (part II</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290DD067-3060-498B-A2FB-B86D051BDB5D}"/>
              </a:ext>
            </a:extLst>
          </p:cNvPr>
          <p:cNvGraphicFramePr>
            <a:graphicFrameLocks noGrp="1"/>
          </p:cNvGraphicFramePr>
          <p:nvPr>
            <p:extLst>
              <p:ext uri="{D42A27DB-BD31-4B8C-83A1-F6EECF244321}">
                <p14:modId xmlns:p14="http://schemas.microsoft.com/office/powerpoint/2010/main" val="1500964344"/>
              </p:ext>
            </p:extLst>
          </p:nvPr>
        </p:nvGraphicFramePr>
        <p:xfrm>
          <a:off x="1296063" y="1079500"/>
          <a:ext cx="6244894" cy="5778520"/>
        </p:xfrm>
        <a:graphic>
          <a:graphicData uri="http://schemas.openxmlformats.org/drawingml/2006/table">
            <a:tbl>
              <a:tblPr/>
              <a:tblGrid>
                <a:gridCol w="4839127">
                  <a:extLst>
                    <a:ext uri="{9D8B030D-6E8A-4147-A177-3AD203B41FA5}">
                      <a16:colId xmlns:a16="http://schemas.microsoft.com/office/drawing/2014/main" val="735891182"/>
                    </a:ext>
                  </a:extLst>
                </a:gridCol>
                <a:gridCol w="1037993">
                  <a:extLst>
                    <a:ext uri="{9D8B030D-6E8A-4147-A177-3AD203B41FA5}">
                      <a16:colId xmlns:a16="http://schemas.microsoft.com/office/drawing/2014/main" val="574887921"/>
                    </a:ext>
                  </a:extLst>
                </a:gridCol>
                <a:gridCol w="367774">
                  <a:extLst>
                    <a:ext uri="{9D8B030D-6E8A-4147-A177-3AD203B41FA5}">
                      <a16:colId xmlns:a16="http://schemas.microsoft.com/office/drawing/2014/main" val="2734066578"/>
                    </a:ext>
                  </a:extLst>
                </a:gridCol>
              </a:tblGrid>
              <a:tr h="131330">
                <a:tc>
                  <a:txBody>
                    <a:bodyPr/>
                    <a:lstStyle/>
                    <a:p>
                      <a:pPr algn="l" fontAlgn="b"/>
                      <a:r>
                        <a:rPr lang="sl-SI" sz="6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1278,71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285%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315725194"/>
                  </a:ext>
                </a:extLst>
              </a:tr>
              <a:tr h="131330">
                <a:tc>
                  <a:txBody>
                    <a:bodyPr/>
                    <a:lstStyle/>
                    <a:p>
                      <a:pPr algn="l" fontAlgn="b"/>
                      <a:r>
                        <a:rPr lang="sl-SI" sz="600" b="0" i="0" u="none" strike="noStrike">
                          <a:solidFill>
                            <a:srgbClr val="000000"/>
                          </a:solidFill>
                          <a:effectLst/>
                          <a:latin typeface="Arial" panose="020B0604020202020204" pitchFamily="34" charset="0"/>
                        </a:rPr>
                        <a:t>[SI-AT] 220 kV Podlog - Obersielach [OPP] [SI] / N-1 Maribor-Kainachtal 1</a:t>
                      </a:r>
                    </a:p>
                  </a:txBody>
                  <a:tcPr marL="6980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166,4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33%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821743323"/>
                  </a:ext>
                </a:extLst>
              </a:tr>
              <a:tr h="131330">
                <a:tc>
                  <a:txBody>
                    <a:bodyPr/>
                    <a:lstStyle/>
                    <a:p>
                      <a:pPr algn="l" fontAlgn="b"/>
                      <a:r>
                        <a:rPr lang="sl-SI" sz="600" b="0" i="0" u="none" strike="noStrike">
                          <a:solidFill>
                            <a:srgbClr val="000000"/>
                          </a:solidFill>
                          <a:effectLst/>
                          <a:latin typeface="Arial" panose="020B0604020202020204" pitchFamily="34" charset="0"/>
                        </a:rPr>
                        <a:t>[D2-D2] Altheim - Sittling 220 [OPP] / N-1 St. Peter - Pleinting 258</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1278,71</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673186432"/>
                  </a:ext>
                </a:extLst>
              </a:tr>
              <a:tr h="131330">
                <a:tc>
                  <a:txBody>
                    <a:bodyPr/>
                    <a:lstStyle/>
                    <a:p>
                      <a:pPr algn="l" fontAlgn="b"/>
                      <a:r>
                        <a:rPr lang="sl-SI" sz="600" b="0" i="0" u="none" strike="noStrike">
                          <a:solidFill>
                            <a:srgbClr val="000000"/>
                          </a:solidFill>
                          <a:effectLst/>
                          <a:latin typeface="Arial" panose="020B0604020202020204" pitchFamily="34" charset="0"/>
                        </a:rPr>
                        <a:t>[NL-NL] Diemen-Lelystad 380 Z [OPP] / N-1 Krimpen a/d IJssel-Geertruidenberg 380 W</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316,68</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151388157"/>
                  </a:ext>
                </a:extLst>
              </a:tr>
              <a:tr h="131330">
                <a:tc>
                  <a:txBody>
                    <a:bodyPr/>
                    <a:lstStyle/>
                    <a:p>
                      <a:pPr algn="l" fontAlgn="b"/>
                      <a:r>
                        <a:rPr lang="sl-SI" sz="600" b="0" i="0" u="none" strike="noStrike">
                          <a:solidFill>
                            <a:srgbClr val="000000"/>
                          </a:solidFill>
                          <a:effectLst/>
                          <a:latin typeface="Arial" panose="020B0604020202020204" pitchFamily="34" charset="0"/>
                        </a:rPr>
                        <a:t>[CZ-PL] Wielopole - Nosovice [DIR] [PL] / N-1 Albrechtice - Dobrzen</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177,65</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extLst>
                  <a:ext uri="{0D108BD9-81ED-4DB2-BD59-A6C34878D82A}">
                    <a16:rowId xmlns:a16="http://schemas.microsoft.com/office/drawing/2014/main" val="2089840991"/>
                  </a:ext>
                </a:extLst>
              </a:tr>
              <a:tr h="131330">
                <a:tc>
                  <a:txBody>
                    <a:bodyPr/>
                    <a:lstStyle/>
                    <a:p>
                      <a:pPr algn="l" fontAlgn="b"/>
                      <a:r>
                        <a:rPr lang="sl-SI" sz="600" b="0" i="0" u="none" strike="noStrike">
                          <a:solidFill>
                            <a:srgbClr val="000000"/>
                          </a:solidFill>
                          <a:effectLst/>
                          <a:latin typeface="Arial" panose="020B0604020202020204" pitchFamily="34" charset="0"/>
                        </a:rPr>
                        <a:t>[BE-BE] PST Van Eyck 1 [OPP] / N-1 Achene - Gramme 380.10</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56,3</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62%</a:t>
                      </a:r>
                    </a:p>
                  </a:txBody>
                  <a:tcPr marL="0" marR="0" marT="0" marB="0" anchor="b">
                    <a:lnL>
                      <a:noFill/>
                    </a:lnL>
                    <a:lnR>
                      <a:noFill/>
                    </a:lnR>
                    <a:lnT>
                      <a:noFill/>
                    </a:lnT>
                    <a:lnB>
                      <a:noFill/>
                    </a:lnB>
                  </a:tcPr>
                </a:tc>
                <a:extLst>
                  <a:ext uri="{0D108BD9-81ED-4DB2-BD59-A6C34878D82A}">
                    <a16:rowId xmlns:a16="http://schemas.microsoft.com/office/drawing/2014/main" val="1518591656"/>
                  </a:ext>
                </a:extLst>
              </a:tr>
              <a:tr h="131330">
                <a:tc>
                  <a:txBody>
                    <a:bodyPr/>
                    <a:lstStyle/>
                    <a:p>
                      <a:pPr algn="l" fontAlgn="b"/>
                      <a:r>
                        <a:rPr lang="sl-SI" sz="600" b="0" i="0" u="none" strike="noStrike">
                          <a:solidFill>
                            <a:srgbClr val="000000"/>
                          </a:solidFill>
                          <a:effectLst/>
                          <a:latin typeface="Arial" panose="020B0604020202020204" pitchFamily="34" charset="0"/>
                        </a:rPr>
                        <a:t>[D4-D7] Hoheneck - Pulverdingen ws [DIR] [D4] / N-1 Grafenrheinfeld - Hoepfingen ge (411)</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1260,5</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1180712618"/>
                  </a:ext>
                </a:extLst>
              </a:tr>
              <a:tr h="131330">
                <a:tc>
                  <a:txBody>
                    <a:bodyPr/>
                    <a:lstStyle/>
                    <a:p>
                      <a:pPr algn="l" fontAlgn="b"/>
                      <a:r>
                        <a:rPr lang="sl-SI" sz="600" b="0" i="0" u="none" strike="noStrike">
                          <a:solidFill>
                            <a:srgbClr val="000000"/>
                          </a:solidFill>
                          <a:effectLst/>
                          <a:latin typeface="Arial" panose="020B0604020202020204" pitchFamily="34" charset="0"/>
                        </a:rPr>
                        <a:t>[CZ-SK] Sokolnice - Stupava [DIR] [CZ] / N-1 Nosovice - Varin</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285,59</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61%</a:t>
                      </a:r>
                    </a:p>
                  </a:txBody>
                  <a:tcPr marL="0" marR="0" marT="0" marB="0" anchor="b">
                    <a:lnL>
                      <a:noFill/>
                    </a:lnL>
                    <a:lnR>
                      <a:noFill/>
                    </a:lnR>
                    <a:lnT>
                      <a:noFill/>
                    </a:lnT>
                    <a:lnB>
                      <a:noFill/>
                    </a:lnB>
                  </a:tcPr>
                </a:tc>
                <a:extLst>
                  <a:ext uri="{0D108BD9-81ED-4DB2-BD59-A6C34878D82A}">
                    <a16:rowId xmlns:a16="http://schemas.microsoft.com/office/drawing/2014/main" val="2923346168"/>
                  </a:ext>
                </a:extLst>
              </a:tr>
              <a:tr h="131330">
                <a:tc>
                  <a:txBody>
                    <a:bodyPr/>
                    <a:lstStyle/>
                    <a:p>
                      <a:pPr algn="l" fontAlgn="b"/>
                      <a:r>
                        <a:rPr lang="it-IT" sz="600" b="0" i="0" u="none" strike="noStrike">
                          <a:solidFill>
                            <a:srgbClr val="000000"/>
                          </a:solidFill>
                          <a:effectLst/>
                          <a:latin typeface="Arial" panose="020B0604020202020204" pitchFamily="34" charset="0"/>
                        </a:rPr>
                        <a:t>[RO-RO] PST Urechesti 400/220 1 [DIR] / N-1 Tantareni - Urechesti</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286,57</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40%</a:t>
                      </a:r>
                    </a:p>
                  </a:txBody>
                  <a:tcPr marL="0" marR="0" marT="0" marB="0" anchor="b">
                    <a:lnL>
                      <a:noFill/>
                    </a:lnL>
                    <a:lnR>
                      <a:noFill/>
                    </a:lnR>
                    <a:lnT>
                      <a:noFill/>
                    </a:lnT>
                    <a:lnB>
                      <a:noFill/>
                    </a:lnB>
                  </a:tcPr>
                </a:tc>
                <a:extLst>
                  <a:ext uri="{0D108BD9-81ED-4DB2-BD59-A6C34878D82A}">
                    <a16:rowId xmlns:a16="http://schemas.microsoft.com/office/drawing/2014/main" val="1834074482"/>
                  </a:ext>
                </a:extLst>
              </a:tr>
              <a:tr h="131330">
                <a:tc>
                  <a:txBody>
                    <a:bodyPr/>
                    <a:lstStyle/>
                    <a:p>
                      <a:pPr algn="l" fontAlgn="b"/>
                      <a:r>
                        <a:rPr lang="sl-SI" sz="6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1365,94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429%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121031063"/>
                  </a:ext>
                </a:extLst>
              </a:tr>
              <a:tr h="131330">
                <a:tc>
                  <a:txBody>
                    <a:bodyPr/>
                    <a:lstStyle/>
                    <a:p>
                      <a:pPr algn="l" fontAlgn="b"/>
                      <a:r>
                        <a:rPr lang="sl-SI" sz="600" b="0" i="0" u="none" strike="noStrike">
                          <a:solidFill>
                            <a:srgbClr val="000000"/>
                          </a:solidFill>
                          <a:effectLst/>
                          <a:latin typeface="Arial" panose="020B0604020202020204" pitchFamily="34" charset="0"/>
                        </a:rPr>
                        <a:t>[AT-CZ] Duernrohr 1 - Slavetice 437 [OPP] [AT] / N-1 Slavetice - Durnrohr 2</a:t>
                      </a:r>
                    </a:p>
                  </a:txBody>
                  <a:tcPr marL="6980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199,6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52378633"/>
                  </a:ext>
                </a:extLst>
              </a:tr>
              <a:tr h="131330">
                <a:tc>
                  <a:txBody>
                    <a:bodyPr/>
                    <a:lstStyle/>
                    <a:p>
                      <a:pPr algn="l" fontAlgn="b"/>
                      <a:r>
                        <a:rPr lang="pt-BR" sz="600" b="0" i="0" u="none" strike="noStrike">
                          <a:solidFill>
                            <a:srgbClr val="000000"/>
                          </a:solidFill>
                          <a:effectLst/>
                          <a:latin typeface="Arial" panose="020B0604020202020204" pitchFamily="34" charset="0"/>
                        </a:rPr>
                        <a:t>[HR-SI] 220kV Pehlin - Divaca [OPP] [HR] / N-1 Melina - Divaca</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94,31</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101%</a:t>
                      </a:r>
                    </a:p>
                  </a:txBody>
                  <a:tcPr marL="0" marR="0" marT="0" marB="0" anchor="b">
                    <a:lnL>
                      <a:noFill/>
                    </a:lnL>
                    <a:lnR>
                      <a:noFill/>
                    </a:lnR>
                    <a:lnT>
                      <a:noFill/>
                    </a:lnT>
                    <a:lnB>
                      <a:noFill/>
                    </a:lnB>
                  </a:tcPr>
                </a:tc>
                <a:extLst>
                  <a:ext uri="{0D108BD9-81ED-4DB2-BD59-A6C34878D82A}">
                    <a16:rowId xmlns:a16="http://schemas.microsoft.com/office/drawing/2014/main" val="1244527462"/>
                  </a:ext>
                </a:extLst>
              </a:tr>
              <a:tr h="131330">
                <a:tc>
                  <a:txBody>
                    <a:bodyPr/>
                    <a:lstStyle/>
                    <a:p>
                      <a:pPr algn="l" fontAlgn="b"/>
                      <a:r>
                        <a:rPr lang="sl-SI" sz="600" b="0" i="0" u="none" strike="noStrike">
                          <a:solidFill>
                            <a:srgbClr val="000000"/>
                          </a:solidFill>
                          <a:effectLst/>
                          <a:latin typeface="Arial" panose="020B0604020202020204" pitchFamily="34" charset="0"/>
                        </a:rPr>
                        <a:t>[SK-SK] Gabcikovo - P.Biskupice [DIR] / N-1 V.Dur - Krizovany</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14,81</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108%</a:t>
                      </a:r>
                    </a:p>
                  </a:txBody>
                  <a:tcPr marL="0" marR="0" marT="0" marB="0" anchor="b">
                    <a:lnL>
                      <a:noFill/>
                    </a:lnL>
                    <a:lnR>
                      <a:noFill/>
                    </a:lnR>
                    <a:lnT>
                      <a:noFill/>
                    </a:lnT>
                    <a:lnB>
                      <a:noFill/>
                    </a:lnB>
                  </a:tcPr>
                </a:tc>
                <a:extLst>
                  <a:ext uri="{0D108BD9-81ED-4DB2-BD59-A6C34878D82A}">
                    <a16:rowId xmlns:a16="http://schemas.microsoft.com/office/drawing/2014/main" val="3424418609"/>
                  </a:ext>
                </a:extLst>
              </a:tr>
              <a:tr h="131330">
                <a:tc>
                  <a:txBody>
                    <a:bodyPr/>
                    <a:lstStyle/>
                    <a:p>
                      <a:pPr algn="l" fontAlgn="b"/>
                      <a:r>
                        <a:rPr lang="sl-SI" sz="600" b="0" i="0" u="none" strike="noStrike">
                          <a:solidFill>
                            <a:srgbClr val="000000"/>
                          </a:solidFill>
                          <a:effectLst/>
                          <a:latin typeface="Arial" panose="020B0604020202020204" pitchFamily="34" charset="0"/>
                        </a:rPr>
                        <a:t>[CZ-D8] Hradec - Rohrsdorf 446 [OPP] [D8] / N-1 Hradec - Rohrsdorf 1</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28,66</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44%</a:t>
                      </a:r>
                    </a:p>
                  </a:txBody>
                  <a:tcPr marL="0" marR="0" marT="0" marB="0" anchor="b">
                    <a:lnL>
                      <a:noFill/>
                    </a:lnL>
                    <a:lnR>
                      <a:noFill/>
                    </a:lnR>
                    <a:lnT>
                      <a:noFill/>
                    </a:lnT>
                    <a:lnB>
                      <a:noFill/>
                    </a:lnB>
                  </a:tcPr>
                </a:tc>
                <a:extLst>
                  <a:ext uri="{0D108BD9-81ED-4DB2-BD59-A6C34878D82A}">
                    <a16:rowId xmlns:a16="http://schemas.microsoft.com/office/drawing/2014/main" val="3756518026"/>
                  </a:ext>
                </a:extLst>
              </a:tr>
              <a:tr h="131330">
                <a:tc>
                  <a:txBody>
                    <a:bodyPr/>
                    <a:lstStyle/>
                    <a:p>
                      <a:pPr algn="l" fontAlgn="b"/>
                      <a:r>
                        <a:rPr lang="nb-NO" sz="600" b="0" i="0" u="none" strike="noStrike">
                          <a:solidFill>
                            <a:srgbClr val="000000"/>
                          </a:solidFill>
                          <a:effectLst/>
                          <a:latin typeface="Arial" panose="020B0604020202020204" pitchFamily="34" charset="0"/>
                        </a:rPr>
                        <a:t>[AT-SI] Obersielach - Podlog 247 [DIR] [AT] / BASECASE</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401,38</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a:t>
                      </a:r>
                    </a:p>
                  </a:txBody>
                  <a:tcPr marL="0" marR="0" marT="0" marB="0" anchor="b">
                    <a:lnL>
                      <a:noFill/>
                    </a:lnL>
                    <a:lnR>
                      <a:noFill/>
                    </a:lnR>
                    <a:lnT>
                      <a:noFill/>
                    </a:lnT>
                    <a:lnB>
                      <a:noFill/>
                    </a:lnB>
                  </a:tcPr>
                </a:tc>
                <a:extLst>
                  <a:ext uri="{0D108BD9-81ED-4DB2-BD59-A6C34878D82A}">
                    <a16:rowId xmlns:a16="http://schemas.microsoft.com/office/drawing/2014/main" val="1435738175"/>
                  </a:ext>
                </a:extLst>
              </a:tr>
              <a:tr h="131330">
                <a:tc>
                  <a:txBody>
                    <a:bodyPr/>
                    <a:lstStyle/>
                    <a:p>
                      <a:pPr algn="l" fontAlgn="b"/>
                      <a:r>
                        <a:rPr lang="sl-SI" sz="600" b="0" i="0" u="none" strike="noStrike">
                          <a:solidFill>
                            <a:srgbClr val="000000"/>
                          </a:solidFill>
                          <a:effectLst/>
                          <a:latin typeface="Arial" panose="020B0604020202020204" pitchFamily="34" charset="0"/>
                        </a:rPr>
                        <a:t>[PL-PL] Mikulowa PST1 [OPP] / N-1 Hagenwerder - Mikulowa 1</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298,67</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242023303"/>
                  </a:ext>
                </a:extLst>
              </a:tr>
              <a:tr h="131330">
                <a:tc>
                  <a:txBody>
                    <a:bodyPr/>
                    <a:lstStyle/>
                    <a:p>
                      <a:pPr algn="l" fontAlgn="b"/>
                      <a:r>
                        <a:rPr lang="sl-SI" sz="600" b="0" i="0" u="none" strike="noStrike">
                          <a:solidFill>
                            <a:srgbClr val="000000"/>
                          </a:solidFill>
                          <a:effectLst/>
                          <a:latin typeface="Arial" panose="020B0604020202020204" pitchFamily="34" charset="0"/>
                        </a:rPr>
                        <a:t>[NL-BE] Maasbracht-Van Eyck 380 Z [OPP] [NL] / N-1 Achene - Gramme 380.10</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359,32</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1306755170"/>
                  </a:ext>
                </a:extLst>
              </a:tr>
              <a:tr h="131330">
                <a:tc>
                  <a:txBody>
                    <a:bodyPr/>
                    <a:lstStyle/>
                    <a:p>
                      <a:pPr algn="l" fontAlgn="b"/>
                      <a:r>
                        <a:rPr lang="sl-SI" sz="600" b="0" i="0" u="none" strike="noStrike">
                          <a:solidFill>
                            <a:srgbClr val="000000"/>
                          </a:solidFill>
                          <a:effectLst/>
                          <a:latin typeface="Arial" panose="020B0604020202020204" pitchFamily="34" charset="0"/>
                        </a:rPr>
                        <a:t>[NL-NL] Diemen-Lelystad 380 Z [OPP] / N-1 Krimpen a/d IJssel-Geertruidenberg 380 W</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707,16</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929352413"/>
                  </a:ext>
                </a:extLst>
              </a:tr>
              <a:tr h="131330">
                <a:tc>
                  <a:txBody>
                    <a:bodyPr/>
                    <a:lstStyle/>
                    <a:p>
                      <a:pPr algn="l" fontAlgn="b"/>
                      <a:r>
                        <a:rPr lang="sl-SI" sz="600" b="0" i="0" u="none" strike="noStrike">
                          <a:solidFill>
                            <a:srgbClr val="000000"/>
                          </a:solidFill>
                          <a:effectLst/>
                          <a:latin typeface="Arial" panose="020B0604020202020204" pitchFamily="34" charset="0"/>
                        </a:rPr>
                        <a:t>[CZ-PL] Wielopole - Nosovice [DIR] [PL] / N-1 Albrechtice - Dobrzen</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456,23</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33%</a:t>
                      </a:r>
                    </a:p>
                  </a:txBody>
                  <a:tcPr marL="0" marR="0" marT="0" marB="0" anchor="b">
                    <a:lnL>
                      <a:noFill/>
                    </a:lnL>
                    <a:lnR>
                      <a:noFill/>
                    </a:lnR>
                    <a:lnT>
                      <a:noFill/>
                    </a:lnT>
                    <a:lnB>
                      <a:noFill/>
                    </a:lnB>
                  </a:tcPr>
                </a:tc>
                <a:extLst>
                  <a:ext uri="{0D108BD9-81ED-4DB2-BD59-A6C34878D82A}">
                    <a16:rowId xmlns:a16="http://schemas.microsoft.com/office/drawing/2014/main" val="3038224101"/>
                  </a:ext>
                </a:extLst>
              </a:tr>
              <a:tr h="131330">
                <a:tc>
                  <a:txBody>
                    <a:bodyPr/>
                    <a:lstStyle/>
                    <a:p>
                      <a:pPr algn="l" fontAlgn="b"/>
                      <a:r>
                        <a:rPr lang="sl-SI" sz="600" b="0" i="0" u="none" strike="noStrike">
                          <a:solidFill>
                            <a:srgbClr val="000000"/>
                          </a:solidFill>
                          <a:effectLst/>
                          <a:latin typeface="Arial" panose="020B0604020202020204" pitchFamily="34" charset="0"/>
                        </a:rPr>
                        <a:t>[D4-D7] Hoheneck - Pulverdingen ws [DIR] [D4] / N-1 Grafenrheinfeld - Hoepfingen ge (411)</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1249,28</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a:t>
                      </a:r>
                    </a:p>
                  </a:txBody>
                  <a:tcPr marL="0" marR="0" marT="0" marB="0" anchor="b">
                    <a:lnL>
                      <a:noFill/>
                    </a:lnL>
                    <a:lnR>
                      <a:noFill/>
                    </a:lnR>
                    <a:lnT>
                      <a:noFill/>
                    </a:lnT>
                    <a:lnB>
                      <a:noFill/>
                    </a:lnB>
                  </a:tcPr>
                </a:tc>
                <a:extLst>
                  <a:ext uri="{0D108BD9-81ED-4DB2-BD59-A6C34878D82A}">
                    <a16:rowId xmlns:a16="http://schemas.microsoft.com/office/drawing/2014/main" val="1458998932"/>
                  </a:ext>
                </a:extLst>
              </a:tr>
              <a:tr h="131330">
                <a:tc>
                  <a:txBody>
                    <a:bodyPr/>
                    <a:lstStyle/>
                    <a:p>
                      <a:pPr algn="l" fontAlgn="b"/>
                      <a:r>
                        <a:rPr lang="sl-SI" sz="600" b="0" i="0" u="none" strike="noStrike">
                          <a:solidFill>
                            <a:srgbClr val="000000"/>
                          </a:solidFill>
                          <a:effectLst/>
                          <a:latin typeface="Arial" panose="020B0604020202020204" pitchFamily="34" charset="0"/>
                        </a:rPr>
                        <a:t>[CZ-SK] Sokolnice - Stupava [DIR] [CZ] / N-1 Nosovice - Varin</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186,85</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62%</a:t>
                      </a:r>
                    </a:p>
                  </a:txBody>
                  <a:tcPr marL="0" marR="0" marT="0" marB="0" anchor="b">
                    <a:lnL>
                      <a:noFill/>
                    </a:lnL>
                    <a:lnR>
                      <a:noFill/>
                    </a:lnR>
                    <a:lnT>
                      <a:noFill/>
                    </a:lnT>
                    <a:lnB>
                      <a:noFill/>
                    </a:lnB>
                  </a:tcPr>
                </a:tc>
                <a:extLst>
                  <a:ext uri="{0D108BD9-81ED-4DB2-BD59-A6C34878D82A}">
                    <a16:rowId xmlns:a16="http://schemas.microsoft.com/office/drawing/2014/main" val="1878192804"/>
                  </a:ext>
                </a:extLst>
              </a:tr>
              <a:tr h="131330">
                <a:tc>
                  <a:txBody>
                    <a:bodyPr/>
                    <a:lstStyle/>
                    <a:p>
                      <a:pPr algn="l" fontAlgn="b"/>
                      <a:r>
                        <a:rPr lang="it-IT" sz="600" b="0" i="0" u="none" strike="noStrike">
                          <a:solidFill>
                            <a:srgbClr val="000000"/>
                          </a:solidFill>
                          <a:effectLst/>
                          <a:latin typeface="Arial" panose="020B0604020202020204" pitchFamily="34" charset="0"/>
                        </a:rPr>
                        <a:t>[RO-RO] PST Urechesti 400/220 1 [DIR] / N-1 Tantareni - Urechesti</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1365,94</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34%</a:t>
                      </a:r>
                    </a:p>
                  </a:txBody>
                  <a:tcPr marL="0" marR="0" marT="0" marB="0" anchor="b">
                    <a:lnL>
                      <a:noFill/>
                    </a:lnL>
                    <a:lnR>
                      <a:noFill/>
                    </a:lnR>
                    <a:lnT>
                      <a:noFill/>
                    </a:lnT>
                    <a:lnB>
                      <a:noFill/>
                    </a:lnB>
                  </a:tcPr>
                </a:tc>
                <a:extLst>
                  <a:ext uri="{0D108BD9-81ED-4DB2-BD59-A6C34878D82A}">
                    <a16:rowId xmlns:a16="http://schemas.microsoft.com/office/drawing/2014/main" val="1599223046"/>
                  </a:ext>
                </a:extLst>
              </a:tr>
              <a:tr h="131330">
                <a:tc>
                  <a:txBody>
                    <a:bodyPr/>
                    <a:lstStyle/>
                    <a:p>
                      <a:pPr algn="l" fontAlgn="b"/>
                      <a:r>
                        <a:rPr lang="sl-SI" sz="6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1898,5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447%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07189048"/>
                  </a:ext>
                </a:extLst>
              </a:tr>
              <a:tr h="131330">
                <a:tc>
                  <a:txBody>
                    <a:bodyPr/>
                    <a:lstStyle/>
                    <a:p>
                      <a:pPr algn="l" fontAlgn="b"/>
                      <a:r>
                        <a:rPr lang="pt-BR" sz="600" b="0" i="0" u="none" strike="noStrike">
                          <a:solidFill>
                            <a:srgbClr val="000000"/>
                          </a:solidFill>
                          <a:effectLst/>
                          <a:latin typeface="Arial" panose="020B0604020202020204" pitchFamily="34" charset="0"/>
                        </a:rPr>
                        <a:t>[HR-SI] 220kV Pehlin - Divaca [OPP] [HR] / N-1 Melina - Divaca</a:t>
                      </a:r>
                    </a:p>
                  </a:txBody>
                  <a:tcPr marL="6980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53,8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95%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784065905"/>
                  </a:ext>
                </a:extLst>
              </a:tr>
              <a:tr h="131330">
                <a:tc>
                  <a:txBody>
                    <a:bodyPr/>
                    <a:lstStyle/>
                    <a:p>
                      <a:pPr algn="l" fontAlgn="b"/>
                      <a:r>
                        <a:rPr lang="sl-SI" sz="600" b="0" i="0" u="none" strike="noStrike">
                          <a:solidFill>
                            <a:srgbClr val="000000"/>
                          </a:solidFill>
                          <a:effectLst/>
                          <a:latin typeface="Arial" panose="020B0604020202020204" pitchFamily="34" charset="0"/>
                        </a:rPr>
                        <a:t>[SK-PL] Lemesany - Krosno Iskrz 2 [OPP] [PL] / N-1 Lemesany - Krosno Iskrz 1</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239,34</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55%</a:t>
                      </a:r>
                    </a:p>
                  </a:txBody>
                  <a:tcPr marL="0" marR="0" marT="0" marB="0" anchor="b">
                    <a:lnL>
                      <a:noFill/>
                    </a:lnL>
                    <a:lnR>
                      <a:noFill/>
                    </a:lnR>
                    <a:lnT>
                      <a:noFill/>
                    </a:lnT>
                    <a:lnB>
                      <a:noFill/>
                    </a:lnB>
                  </a:tcPr>
                </a:tc>
                <a:extLst>
                  <a:ext uri="{0D108BD9-81ED-4DB2-BD59-A6C34878D82A}">
                    <a16:rowId xmlns:a16="http://schemas.microsoft.com/office/drawing/2014/main" val="1140107148"/>
                  </a:ext>
                </a:extLst>
              </a:tr>
              <a:tr h="131330">
                <a:tc>
                  <a:txBody>
                    <a:bodyPr/>
                    <a:lstStyle/>
                    <a:p>
                      <a:pPr algn="l" fontAlgn="b"/>
                      <a:r>
                        <a:rPr lang="sl-SI" sz="600" b="0" i="0" u="none" strike="noStrike">
                          <a:solidFill>
                            <a:srgbClr val="000000"/>
                          </a:solidFill>
                          <a:effectLst/>
                          <a:latin typeface="Arial" panose="020B0604020202020204" pitchFamily="34" charset="0"/>
                        </a:rPr>
                        <a:t>[SI-AT] 220 kV Podlog - Obersielach [OPP] [SI] / N-1 Maribor-Kainachtal 1</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93,38</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39%</a:t>
                      </a:r>
                    </a:p>
                  </a:txBody>
                  <a:tcPr marL="0" marR="0" marT="0" marB="0" anchor="b">
                    <a:lnL>
                      <a:noFill/>
                    </a:lnL>
                    <a:lnR>
                      <a:noFill/>
                    </a:lnR>
                    <a:lnT>
                      <a:noFill/>
                    </a:lnT>
                    <a:lnB>
                      <a:noFill/>
                    </a:lnB>
                  </a:tcPr>
                </a:tc>
                <a:extLst>
                  <a:ext uri="{0D108BD9-81ED-4DB2-BD59-A6C34878D82A}">
                    <a16:rowId xmlns:a16="http://schemas.microsoft.com/office/drawing/2014/main" val="1870715412"/>
                  </a:ext>
                </a:extLst>
              </a:tr>
              <a:tr h="131330">
                <a:tc>
                  <a:txBody>
                    <a:bodyPr/>
                    <a:lstStyle/>
                    <a:p>
                      <a:pPr algn="l" fontAlgn="b"/>
                      <a:r>
                        <a:rPr lang="sl-SI" sz="600" b="0" i="0" u="none" strike="noStrike">
                          <a:solidFill>
                            <a:srgbClr val="000000"/>
                          </a:solidFill>
                          <a:effectLst/>
                          <a:latin typeface="Arial" panose="020B0604020202020204" pitchFamily="34" charset="0"/>
                        </a:rPr>
                        <a:t>[D2-D2] Altheim - Sittling 220 [OPP] / N-1 St. Peter - Pleinting 258</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1898,5</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243507928"/>
                  </a:ext>
                </a:extLst>
              </a:tr>
              <a:tr h="131330">
                <a:tc>
                  <a:txBody>
                    <a:bodyPr/>
                    <a:lstStyle/>
                    <a:p>
                      <a:pPr algn="l" fontAlgn="b"/>
                      <a:r>
                        <a:rPr lang="sl-SI" sz="600" b="0" i="0" u="none" strike="noStrike">
                          <a:solidFill>
                            <a:srgbClr val="000000"/>
                          </a:solidFill>
                          <a:effectLst/>
                          <a:latin typeface="Arial" panose="020B0604020202020204" pitchFamily="34" charset="0"/>
                        </a:rPr>
                        <a:t>[BE-BE] PST Van Eyck 1 [OPP] / N-1 Achene - Gramme 380.10</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134,55</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67%</a:t>
                      </a:r>
                    </a:p>
                  </a:txBody>
                  <a:tcPr marL="0" marR="0" marT="0" marB="0" anchor="b">
                    <a:lnL>
                      <a:noFill/>
                    </a:lnL>
                    <a:lnR>
                      <a:noFill/>
                    </a:lnR>
                    <a:lnT>
                      <a:noFill/>
                    </a:lnT>
                    <a:lnB>
                      <a:noFill/>
                    </a:lnB>
                  </a:tcPr>
                </a:tc>
                <a:extLst>
                  <a:ext uri="{0D108BD9-81ED-4DB2-BD59-A6C34878D82A}">
                    <a16:rowId xmlns:a16="http://schemas.microsoft.com/office/drawing/2014/main" val="1421133713"/>
                  </a:ext>
                </a:extLst>
              </a:tr>
              <a:tr h="131330">
                <a:tc>
                  <a:txBody>
                    <a:bodyPr/>
                    <a:lstStyle/>
                    <a:p>
                      <a:pPr algn="l" fontAlgn="b"/>
                      <a:r>
                        <a:rPr lang="sl-SI" sz="600" b="0" i="0" u="none" strike="noStrike">
                          <a:solidFill>
                            <a:srgbClr val="000000"/>
                          </a:solidFill>
                          <a:effectLst/>
                          <a:latin typeface="Arial" panose="020B0604020202020204" pitchFamily="34" charset="0"/>
                        </a:rPr>
                        <a:t>[NL-NL] Diemen-Lelystad 380 Z [OPP] / N-1 Krimpen a/d IJssel-Geertruidenberg 380 Z</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275,26</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977138404"/>
                  </a:ext>
                </a:extLst>
              </a:tr>
              <a:tr h="131330">
                <a:tc>
                  <a:txBody>
                    <a:bodyPr/>
                    <a:lstStyle/>
                    <a:p>
                      <a:pPr algn="l" fontAlgn="b"/>
                      <a:r>
                        <a:rPr lang="sl-SI" sz="600" b="0" i="0" u="none" strike="noStrike">
                          <a:solidFill>
                            <a:srgbClr val="000000"/>
                          </a:solidFill>
                          <a:effectLst/>
                          <a:latin typeface="Arial" panose="020B0604020202020204" pitchFamily="34" charset="0"/>
                        </a:rPr>
                        <a:t>[D4-D7] Hoheneck - Pulverdingen ws [DIR] [D4] / N-1 Grafenrheinfeld - Hoepfingen ge (411)</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1428,52</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9007513"/>
                  </a:ext>
                </a:extLst>
              </a:tr>
              <a:tr h="131330">
                <a:tc>
                  <a:txBody>
                    <a:bodyPr/>
                    <a:lstStyle/>
                    <a:p>
                      <a:pPr algn="l" fontAlgn="b"/>
                      <a:r>
                        <a:rPr lang="sl-SI" sz="600" b="0" i="0" u="none" strike="noStrike">
                          <a:solidFill>
                            <a:srgbClr val="000000"/>
                          </a:solidFill>
                          <a:effectLst/>
                          <a:latin typeface="Arial" panose="020B0604020202020204" pitchFamily="34" charset="0"/>
                        </a:rPr>
                        <a:t>[CZ-SK] Sokolnice - Stupava [DIR] [CZ] / N-1 Nosovice - Varin</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7,78</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62%</a:t>
                      </a:r>
                    </a:p>
                  </a:txBody>
                  <a:tcPr marL="0" marR="0" marT="0" marB="0" anchor="b">
                    <a:lnL>
                      <a:noFill/>
                    </a:lnL>
                    <a:lnR>
                      <a:noFill/>
                    </a:lnR>
                    <a:lnT>
                      <a:noFill/>
                    </a:lnT>
                    <a:lnB>
                      <a:noFill/>
                    </a:lnB>
                  </a:tcPr>
                </a:tc>
                <a:extLst>
                  <a:ext uri="{0D108BD9-81ED-4DB2-BD59-A6C34878D82A}">
                    <a16:rowId xmlns:a16="http://schemas.microsoft.com/office/drawing/2014/main" val="1531055370"/>
                  </a:ext>
                </a:extLst>
              </a:tr>
              <a:tr h="131330">
                <a:tc>
                  <a:txBody>
                    <a:bodyPr/>
                    <a:lstStyle/>
                    <a:p>
                      <a:pPr algn="l" fontAlgn="b"/>
                      <a:r>
                        <a:rPr lang="it-IT" sz="600" b="0" i="0" u="none" strike="noStrike">
                          <a:solidFill>
                            <a:srgbClr val="000000"/>
                          </a:solidFill>
                          <a:effectLst/>
                          <a:latin typeface="Arial" panose="020B0604020202020204" pitchFamily="34" charset="0"/>
                        </a:rPr>
                        <a:t>[RO-RO] PST Urechesti 400/220 1 [DIR] / N-1 Tantareni - Urechesti</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1149,94</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1795692894"/>
                  </a:ext>
                </a:extLst>
              </a:tr>
              <a:tr h="131330">
                <a:tc>
                  <a:txBody>
                    <a:bodyPr/>
                    <a:lstStyle/>
                    <a:p>
                      <a:pPr algn="l" fontAlgn="b"/>
                      <a:r>
                        <a:rPr lang="sl-SI" sz="600" b="0" i="0" u="none" strike="noStrike">
                          <a:solidFill>
                            <a:srgbClr val="000000"/>
                          </a:solidFill>
                          <a:effectLst/>
                          <a:latin typeface="Arial" panose="020B0604020202020204" pitchFamily="34" charset="0"/>
                        </a:rPr>
                        <a:t>[NL-NL] Krimpen a/d IJssel-Geertruidenberg 380 Z [OPP] / N-1 Rilland-Geertruidenberg 380 W</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47,12</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39%</a:t>
                      </a:r>
                    </a:p>
                  </a:txBody>
                  <a:tcPr marL="0" marR="0" marT="0" marB="0" anchor="b">
                    <a:lnL>
                      <a:noFill/>
                    </a:lnL>
                    <a:lnR>
                      <a:noFill/>
                    </a:lnR>
                    <a:lnT>
                      <a:noFill/>
                    </a:lnT>
                    <a:lnB>
                      <a:noFill/>
                    </a:lnB>
                  </a:tcPr>
                </a:tc>
                <a:extLst>
                  <a:ext uri="{0D108BD9-81ED-4DB2-BD59-A6C34878D82A}">
                    <a16:rowId xmlns:a16="http://schemas.microsoft.com/office/drawing/2014/main" val="169080377"/>
                  </a:ext>
                </a:extLst>
              </a:tr>
              <a:tr h="131330">
                <a:tc>
                  <a:txBody>
                    <a:bodyPr/>
                    <a:lstStyle/>
                    <a:p>
                      <a:pPr algn="l" fontAlgn="b"/>
                      <a:r>
                        <a:rPr lang="sl-SI" sz="6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2299,72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492%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592908262"/>
                  </a:ext>
                </a:extLst>
              </a:tr>
              <a:tr h="131330">
                <a:tc>
                  <a:txBody>
                    <a:bodyPr/>
                    <a:lstStyle/>
                    <a:p>
                      <a:pPr algn="l" fontAlgn="b"/>
                      <a:r>
                        <a:rPr lang="pt-BR" sz="600" b="0" i="0" u="none" strike="noStrike">
                          <a:solidFill>
                            <a:srgbClr val="000000"/>
                          </a:solidFill>
                          <a:effectLst/>
                          <a:latin typeface="Arial" panose="020B0604020202020204" pitchFamily="34" charset="0"/>
                        </a:rPr>
                        <a:t>[HR-SI] 220kV Pehlin - Divaca [OPP] [HR] / N-1 Melina - Divaca</a:t>
                      </a:r>
                    </a:p>
                  </a:txBody>
                  <a:tcPr marL="6980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72,39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93%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209189219"/>
                  </a:ext>
                </a:extLst>
              </a:tr>
              <a:tr h="131330">
                <a:tc>
                  <a:txBody>
                    <a:bodyPr/>
                    <a:lstStyle/>
                    <a:p>
                      <a:pPr algn="l" fontAlgn="b"/>
                      <a:r>
                        <a:rPr lang="sl-SI" sz="600" b="0" i="0" u="none" strike="noStrike">
                          <a:solidFill>
                            <a:srgbClr val="000000"/>
                          </a:solidFill>
                          <a:effectLst/>
                          <a:latin typeface="Arial" panose="020B0604020202020204" pitchFamily="34" charset="0"/>
                        </a:rPr>
                        <a:t>[SK-PL] Lemesany - Krosno Iskrz 2 [OPP] [PL] / N-1 Lemesany - Krosno Iskrz 1</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136,06</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55%</a:t>
                      </a:r>
                    </a:p>
                  </a:txBody>
                  <a:tcPr marL="0" marR="0" marT="0" marB="0" anchor="b">
                    <a:lnL>
                      <a:noFill/>
                    </a:lnL>
                    <a:lnR>
                      <a:noFill/>
                    </a:lnR>
                    <a:lnT>
                      <a:noFill/>
                    </a:lnT>
                    <a:lnB>
                      <a:noFill/>
                    </a:lnB>
                  </a:tcPr>
                </a:tc>
                <a:extLst>
                  <a:ext uri="{0D108BD9-81ED-4DB2-BD59-A6C34878D82A}">
                    <a16:rowId xmlns:a16="http://schemas.microsoft.com/office/drawing/2014/main" val="2425564695"/>
                  </a:ext>
                </a:extLst>
              </a:tr>
              <a:tr h="131330">
                <a:tc>
                  <a:txBody>
                    <a:bodyPr/>
                    <a:lstStyle/>
                    <a:p>
                      <a:pPr algn="l" fontAlgn="b"/>
                      <a:r>
                        <a:rPr lang="sl-SI" sz="600" b="0" i="0" u="none" strike="noStrike">
                          <a:solidFill>
                            <a:srgbClr val="000000"/>
                          </a:solidFill>
                          <a:effectLst/>
                          <a:latin typeface="Arial" panose="020B0604020202020204" pitchFamily="34" charset="0"/>
                        </a:rPr>
                        <a:t>[SI-AT] 220 kV Podlog - Obersielach [OPP] [SI] / N-1 Maribor-Kainachtal 1</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182,36</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39%</a:t>
                      </a:r>
                    </a:p>
                  </a:txBody>
                  <a:tcPr marL="0" marR="0" marT="0" marB="0" anchor="b">
                    <a:lnL>
                      <a:noFill/>
                    </a:lnL>
                    <a:lnR>
                      <a:noFill/>
                    </a:lnR>
                    <a:lnT>
                      <a:noFill/>
                    </a:lnT>
                    <a:lnB>
                      <a:noFill/>
                    </a:lnB>
                  </a:tcPr>
                </a:tc>
                <a:extLst>
                  <a:ext uri="{0D108BD9-81ED-4DB2-BD59-A6C34878D82A}">
                    <a16:rowId xmlns:a16="http://schemas.microsoft.com/office/drawing/2014/main" val="218793758"/>
                  </a:ext>
                </a:extLst>
              </a:tr>
              <a:tr h="131330">
                <a:tc>
                  <a:txBody>
                    <a:bodyPr/>
                    <a:lstStyle/>
                    <a:p>
                      <a:pPr algn="l" fontAlgn="b"/>
                      <a:r>
                        <a:rPr lang="sl-SI" sz="600" b="0" i="0" u="none" strike="noStrike">
                          <a:solidFill>
                            <a:srgbClr val="000000"/>
                          </a:solidFill>
                          <a:effectLst/>
                          <a:latin typeface="Arial" panose="020B0604020202020204" pitchFamily="34" charset="0"/>
                        </a:rPr>
                        <a:t>[D2-D2] Altheim - Sittling 220 [OPP] / N-1 St. Peter - Pleinting 258</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2299,72</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1877740604"/>
                  </a:ext>
                </a:extLst>
              </a:tr>
              <a:tr h="131330">
                <a:tc>
                  <a:txBody>
                    <a:bodyPr/>
                    <a:lstStyle/>
                    <a:p>
                      <a:pPr algn="l" fontAlgn="b"/>
                      <a:r>
                        <a:rPr lang="sl-SI" sz="600" b="0" i="0" u="none" strike="noStrike">
                          <a:solidFill>
                            <a:srgbClr val="000000"/>
                          </a:solidFill>
                          <a:effectLst/>
                          <a:latin typeface="Arial" panose="020B0604020202020204" pitchFamily="34" charset="0"/>
                        </a:rPr>
                        <a:t>[SK-HU] Levice - God [DIR] [SK] / N-1 R.Sobota - Sajoivanka</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51,23</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49%</a:t>
                      </a:r>
                    </a:p>
                  </a:txBody>
                  <a:tcPr marL="0" marR="0" marT="0" marB="0" anchor="b">
                    <a:lnL>
                      <a:noFill/>
                    </a:lnL>
                    <a:lnR>
                      <a:noFill/>
                    </a:lnR>
                    <a:lnT>
                      <a:noFill/>
                    </a:lnT>
                    <a:lnB>
                      <a:noFill/>
                    </a:lnB>
                  </a:tcPr>
                </a:tc>
                <a:extLst>
                  <a:ext uri="{0D108BD9-81ED-4DB2-BD59-A6C34878D82A}">
                    <a16:rowId xmlns:a16="http://schemas.microsoft.com/office/drawing/2014/main" val="2807408439"/>
                  </a:ext>
                </a:extLst>
              </a:tr>
              <a:tr h="131330">
                <a:tc>
                  <a:txBody>
                    <a:bodyPr/>
                    <a:lstStyle/>
                    <a:p>
                      <a:pPr algn="l" fontAlgn="b"/>
                      <a:r>
                        <a:rPr lang="en-US" sz="600" b="0" i="0" u="none" strike="noStrike">
                          <a:solidFill>
                            <a:srgbClr val="000000"/>
                          </a:solidFill>
                          <a:effectLst/>
                          <a:latin typeface="Arial" panose="020B0604020202020204" pitchFamily="34" charset="0"/>
                        </a:rPr>
                        <a:t>[BE-BE] Achene - Gramme 380.10 [OPP] / N-1 Avelgem - Avelin 380.80</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290,07</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106%</a:t>
                      </a:r>
                    </a:p>
                  </a:txBody>
                  <a:tcPr marL="0" marR="0" marT="0" marB="0" anchor="b">
                    <a:lnL>
                      <a:noFill/>
                    </a:lnL>
                    <a:lnR>
                      <a:noFill/>
                    </a:lnR>
                    <a:lnT>
                      <a:noFill/>
                    </a:lnT>
                    <a:lnB>
                      <a:noFill/>
                    </a:lnB>
                  </a:tcPr>
                </a:tc>
                <a:extLst>
                  <a:ext uri="{0D108BD9-81ED-4DB2-BD59-A6C34878D82A}">
                    <a16:rowId xmlns:a16="http://schemas.microsoft.com/office/drawing/2014/main" val="4028290310"/>
                  </a:ext>
                </a:extLst>
              </a:tr>
              <a:tr h="131330">
                <a:tc>
                  <a:txBody>
                    <a:bodyPr/>
                    <a:lstStyle/>
                    <a:p>
                      <a:pPr algn="l" fontAlgn="b"/>
                      <a:r>
                        <a:rPr lang="sl-SI" sz="600" b="0" i="0" u="none" strike="noStrike">
                          <a:solidFill>
                            <a:srgbClr val="000000"/>
                          </a:solidFill>
                          <a:effectLst/>
                          <a:latin typeface="Arial" panose="020B0604020202020204" pitchFamily="34" charset="0"/>
                        </a:rPr>
                        <a:t>[BE-BE] PST Zandvliet 2 [OPP] / N-1 PST Zandvliet 1</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88,71</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53%</a:t>
                      </a:r>
                    </a:p>
                  </a:txBody>
                  <a:tcPr marL="0" marR="0" marT="0" marB="0" anchor="b">
                    <a:lnL>
                      <a:noFill/>
                    </a:lnL>
                    <a:lnR>
                      <a:noFill/>
                    </a:lnR>
                    <a:lnT>
                      <a:noFill/>
                    </a:lnT>
                    <a:lnB>
                      <a:noFill/>
                    </a:lnB>
                  </a:tcPr>
                </a:tc>
                <a:extLst>
                  <a:ext uri="{0D108BD9-81ED-4DB2-BD59-A6C34878D82A}">
                    <a16:rowId xmlns:a16="http://schemas.microsoft.com/office/drawing/2014/main" val="3842761576"/>
                  </a:ext>
                </a:extLst>
              </a:tr>
              <a:tr h="131330">
                <a:tc>
                  <a:txBody>
                    <a:bodyPr/>
                    <a:lstStyle/>
                    <a:p>
                      <a:pPr algn="l" fontAlgn="b"/>
                      <a:r>
                        <a:rPr lang="sl-SI" sz="600" b="0" i="0" u="none" strike="noStrike">
                          <a:solidFill>
                            <a:srgbClr val="000000"/>
                          </a:solidFill>
                          <a:effectLst/>
                          <a:latin typeface="Arial" panose="020B0604020202020204" pitchFamily="34" charset="0"/>
                        </a:rPr>
                        <a:t>[NL-NL] Diemen-Lelystad 380 Z [OPP] / N-1 Krimpen a/d IJssel-Geertruidenberg 380 Z</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379,22</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165771430"/>
                  </a:ext>
                </a:extLst>
              </a:tr>
              <a:tr h="131330">
                <a:tc>
                  <a:txBody>
                    <a:bodyPr/>
                    <a:lstStyle/>
                    <a:p>
                      <a:pPr algn="l" fontAlgn="b"/>
                      <a:r>
                        <a:rPr lang="sl-SI" sz="600" b="0" i="0" u="none" strike="noStrike">
                          <a:solidFill>
                            <a:srgbClr val="000000"/>
                          </a:solidFill>
                          <a:effectLst/>
                          <a:latin typeface="Arial" panose="020B0604020202020204" pitchFamily="34" charset="0"/>
                        </a:rPr>
                        <a:t>[D4-D7] Hoheneck - Pulverdingen ws [DIR] [D4] / N-1 Grafenrheinfeld - Hoepfingen ge (411)</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867,54</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4273529030"/>
                  </a:ext>
                </a:extLst>
              </a:tr>
              <a:tr h="131330">
                <a:tc>
                  <a:txBody>
                    <a:bodyPr/>
                    <a:lstStyle/>
                    <a:p>
                      <a:pPr algn="l" fontAlgn="b"/>
                      <a:r>
                        <a:rPr lang="it-IT" sz="600" b="0" i="0" u="none" strike="noStrike">
                          <a:solidFill>
                            <a:srgbClr val="000000"/>
                          </a:solidFill>
                          <a:effectLst/>
                          <a:latin typeface="Arial" panose="020B0604020202020204" pitchFamily="34" charset="0"/>
                        </a:rPr>
                        <a:t>[RO-RO] PST Urechesti 400/220 1 [DIR] / N-1 Tantareni - Urechesti</a:t>
                      </a:r>
                    </a:p>
                  </a:txBody>
                  <a:tcPr marL="69808"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580,94</a:t>
                      </a:r>
                    </a:p>
                  </a:txBody>
                  <a:tcPr marL="0" marR="0" marT="0" marB="0" anchor="b">
                    <a:lnL>
                      <a:noFill/>
                    </a:lnL>
                    <a:lnR>
                      <a:noFill/>
                    </a:lnR>
                    <a:lnT>
                      <a:noFill/>
                    </a:lnT>
                    <a:lnB>
                      <a:noFill/>
                    </a:lnB>
                  </a:tcPr>
                </a:tc>
                <a:tc>
                  <a:txBody>
                    <a:bodyPr/>
                    <a:lstStyle/>
                    <a:p>
                      <a:pPr algn="r" fontAlgn="b"/>
                      <a:r>
                        <a:rPr lang="sl-SI" sz="600" b="0" i="0" u="none" strike="noStrike" dirty="0">
                          <a:solidFill>
                            <a:srgbClr val="000000"/>
                          </a:solidFill>
                          <a:effectLst/>
                          <a:latin typeface="Arial" panose="020B0604020202020204" pitchFamily="34" charset="0"/>
                        </a:rPr>
                        <a:t>30%</a:t>
                      </a:r>
                    </a:p>
                  </a:txBody>
                  <a:tcPr marL="0" marR="0" marT="0" marB="0" anchor="b">
                    <a:lnL>
                      <a:noFill/>
                    </a:lnL>
                    <a:lnR>
                      <a:noFill/>
                    </a:lnR>
                    <a:lnT>
                      <a:noFill/>
                    </a:lnT>
                    <a:lnB>
                      <a:noFill/>
                    </a:lnB>
                  </a:tcPr>
                </a:tc>
                <a:extLst>
                  <a:ext uri="{0D108BD9-81ED-4DB2-BD59-A6C34878D82A}">
                    <a16:rowId xmlns:a16="http://schemas.microsoft.com/office/drawing/2014/main" val="3000359116"/>
                  </a:ext>
                </a:extLst>
              </a:tr>
            </a:tbl>
          </a:graphicData>
        </a:graphic>
      </p:graphicFrame>
    </p:spTree>
    <p:extLst>
      <p:ext uri="{BB962C8B-B14F-4D97-AF65-F5344CB8AC3E}">
        <p14:creationId xmlns:p14="http://schemas.microsoft.com/office/powerpoint/2010/main" val="780312593"/>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a:t>
            </a:r>
            <a:r>
              <a:rPr lang="en-US" altLang="hu-HU" sz="1400" dirty="0">
                <a:solidFill>
                  <a:srgbClr val="008000"/>
                </a:solidFill>
              </a:rPr>
              <a:t>1021 (part </a:t>
            </a:r>
            <a:r>
              <a:rPr lang="sl-SI" altLang="hu-HU" sz="1400" dirty="0">
                <a:solidFill>
                  <a:srgbClr val="008000"/>
                </a:solidFill>
              </a:rPr>
              <a:t>I</a:t>
            </a:r>
            <a:r>
              <a:rPr lang="en-US" altLang="hu-HU" sz="1400" dirty="0">
                <a:solidFill>
                  <a:srgbClr val="008000"/>
                </a:solidFill>
              </a:rPr>
              <a:t>V)</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5EB3C8D4-D208-497D-8AF9-89A906B8C779}"/>
              </a:ext>
            </a:extLst>
          </p:cNvPr>
          <p:cNvGraphicFramePr>
            <a:graphicFrameLocks noGrp="1"/>
          </p:cNvGraphicFramePr>
          <p:nvPr>
            <p:extLst>
              <p:ext uri="{D42A27DB-BD31-4B8C-83A1-F6EECF244321}">
                <p14:modId xmlns:p14="http://schemas.microsoft.com/office/powerpoint/2010/main" val="280061374"/>
              </p:ext>
            </p:extLst>
          </p:nvPr>
        </p:nvGraphicFramePr>
        <p:xfrm>
          <a:off x="1765190" y="1079508"/>
          <a:ext cx="5720179" cy="5778495"/>
        </p:xfrm>
        <a:graphic>
          <a:graphicData uri="http://schemas.openxmlformats.org/drawingml/2006/table">
            <a:tbl>
              <a:tblPr/>
              <a:tblGrid>
                <a:gridCol w="4432529">
                  <a:extLst>
                    <a:ext uri="{9D8B030D-6E8A-4147-A177-3AD203B41FA5}">
                      <a16:colId xmlns:a16="http://schemas.microsoft.com/office/drawing/2014/main" val="2532614732"/>
                    </a:ext>
                  </a:extLst>
                </a:gridCol>
                <a:gridCol w="950777">
                  <a:extLst>
                    <a:ext uri="{9D8B030D-6E8A-4147-A177-3AD203B41FA5}">
                      <a16:colId xmlns:a16="http://schemas.microsoft.com/office/drawing/2014/main" val="2212105160"/>
                    </a:ext>
                  </a:extLst>
                </a:gridCol>
                <a:gridCol w="336873">
                  <a:extLst>
                    <a:ext uri="{9D8B030D-6E8A-4147-A177-3AD203B41FA5}">
                      <a16:colId xmlns:a16="http://schemas.microsoft.com/office/drawing/2014/main" val="1395815615"/>
                    </a:ext>
                  </a:extLst>
                </a:gridCol>
              </a:tblGrid>
              <a:tr h="128411">
                <a:tc>
                  <a:txBody>
                    <a:bodyPr/>
                    <a:lstStyle/>
                    <a:p>
                      <a:pPr algn="l" fontAlgn="b"/>
                      <a:r>
                        <a:rPr lang="sl-SI" sz="6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2033,57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482%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212089004"/>
                  </a:ext>
                </a:extLst>
              </a:tr>
              <a:tr h="128411">
                <a:tc>
                  <a:txBody>
                    <a:bodyPr/>
                    <a:lstStyle/>
                    <a:p>
                      <a:pPr algn="l" fontAlgn="b"/>
                      <a:r>
                        <a:rPr lang="pt-BR" sz="600" b="0" i="0" u="none" strike="noStrike">
                          <a:solidFill>
                            <a:srgbClr val="000000"/>
                          </a:solidFill>
                          <a:effectLst/>
                          <a:latin typeface="Arial" panose="020B0604020202020204" pitchFamily="34" charset="0"/>
                        </a:rPr>
                        <a:t>[HR-SI] 220kV Pehlin - Divaca [OPP] [HR] / N-1 Melina - Divaca</a:t>
                      </a:r>
                    </a:p>
                  </a:txBody>
                  <a:tcPr marL="6825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42,99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92%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230529095"/>
                  </a:ext>
                </a:extLst>
              </a:tr>
              <a:tr h="128411">
                <a:tc>
                  <a:txBody>
                    <a:bodyPr/>
                    <a:lstStyle/>
                    <a:p>
                      <a:pPr algn="l" fontAlgn="b"/>
                      <a:r>
                        <a:rPr lang="sl-SI" sz="600" b="0" i="0" u="none" strike="noStrike">
                          <a:solidFill>
                            <a:srgbClr val="000000"/>
                          </a:solidFill>
                          <a:effectLst/>
                          <a:latin typeface="Arial" panose="020B0604020202020204" pitchFamily="34" charset="0"/>
                        </a:rPr>
                        <a:t>[HU-AT] Gyor - Wien [OPP] [HU] / N-1 Gyor - Zurndorf</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401,47</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67%</a:t>
                      </a:r>
                    </a:p>
                  </a:txBody>
                  <a:tcPr marL="0" marR="0" marT="0" marB="0" anchor="b">
                    <a:lnL>
                      <a:noFill/>
                    </a:lnL>
                    <a:lnR>
                      <a:noFill/>
                    </a:lnR>
                    <a:lnT>
                      <a:noFill/>
                    </a:lnT>
                    <a:lnB>
                      <a:noFill/>
                    </a:lnB>
                  </a:tcPr>
                </a:tc>
                <a:extLst>
                  <a:ext uri="{0D108BD9-81ED-4DB2-BD59-A6C34878D82A}">
                    <a16:rowId xmlns:a16="http://schemas.microsoft.com/office/drawing/2014/main" val="1034712929"/>
                  </a:ext>
                </a:extLst>
              </a:tr>
              <a:tr h="128411">
                <a:tc>
                  <a:txBody>
                    <a:bodyPr/>
                    <a:lstStyle/>
                    <a:p>
                      <a:pPr algn="l" fontAlgn="b"/>
                      <a:r>
                        <a:rPr lang="sl-SI" sz="600" b="0" i="0" u="none" strike="noStrike">
                          <a:solidFill>
                            <a:srgbClr val="000000"/>
                          </a:solidFill>
                          <a:effectLst/>
                          <a:latin typeface="Arial" panose="020B0604020202020204" pitchFamily="34" charset="0"/>
                        </a:rPr>
                        <a:t>[SI-AT] 220 kV Podlog - Obersielach [OPP] [SI] / N-1 Maribor-Kainachtal 1</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366,12</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tcPr>
                </a:tc>
                <a:extLst>
                  <a:ext uri="{0D108BD9-81ED-4DB2-BD59-A6C34878D82A}">
                    <a16:rowId xmlns:a16="http://schemas.microsoft.com/office/drawing/2014/main" val="3883598263"/>
                  </a:ext>
                </a:extLst>
              </a:tr>
              <a:tr h="128411">
                <a:tc>
                  <a:txBody>
                    <a:bodyPr/>
                    <a:lstStyle/>
                    <a:p>
                      <a:pPr algn="l" fontAlgn="b"/>
                      <a:r>
                        <a:rPr lang="sl-SI" sz="600" b="0" i="0" u="none" strike="noStrike">
                          <a:solidFill>
                            <a:srgbClr val="000000"/>
                          </a:solidFill>
                          <a:effectLst/>
                          <a:latin typeface="Arial" panose="020B0604020202020204" pitchFamily="34" charset="0"/>
                        </a:rPr>
                        <a:t>[D2-D2] Altheim - Sittling 220 [OPP] / N-1 St. Peter - Pleinting 258</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2033,57</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2381511527"/>
                  </a:ext>
                </a:extLst>
              </a:tr>
              <a:tr h="128411">
                <a:tc>
                  <a:txBody>
                    <a:bodyPr/>
                    <a:lstStyle/>
                    <a:p>
                      <a:pPr algn="l" fontAlgn="b"/>
                      <a:r>
                        <a:rPr lang="sl-SI" sz="600" b="0" i="0" u="none" strike="noStrike">
                          <a:solidFill>
                            <a:srgbClr val="000000"/>
                          </a:solidFill>
                          <a:effectLst/>
                          <a:latin typeface="Arial" panose="020B0604020202020204" pitchFamily="34" charset="0"/>
                        </a:rPr>
                        <a:t>[SK-HU] Levice - God [DIR] [SK] / N-1 R.Sobota - Sajoivanka</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213,05</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50%</a:t>
                      </a:r>
                    </a:p>
                  </a:txBody>
                  <a:tcPr marL="0" marR="0" marT="0" marB="0" anchor="b">
                    <a:lnL>
                      <a:noFill/>
                    </a:lnL>
                    <a:lnR>
                      <a:noFill/>
                    </a:lnR>
                    <a:lnT>
                      <a:noFill/>
                    </a:lnT>
                    <a:lnB>
                      <a:noFill/>
                    </a:lnB>
                  </a:tcPr>
                </a:tc>
                <a:extLst>
                  <a:ext uri="{0D108BD9-81ED-4DB2-BD59-A6C34878D82A}">
                    <a16:rowId xmlns:a16="http://schemas.microsoft.com/office/drawing/2014/main" val="2888875603"/>
                  </a:ext>
                </a:extLst>
              </a:tr>
              <a:tr h="128411">
                <a:tc>
                  <a:txBody>
                    <a:bodyPr/>
                    <a:lstStyle/>
                    <a:p>
                      <a:pPr algn="l" fontAlgn="b"/>
                      <a:r>
                        <a:rPr lang="sl-SI" sz="600" b="0" i="0" u="none" strike="noStrike">
                          <a:solidFill>
                            <a:srgbClr val="000000"/>
                          </a:solidFill>
                          <a:effectLst/>
                          <a:latin typeface="Arial" panose="020B0604020202020204" pitchFamily="34" charset="0"/>
                        </a:rPr>
                        <a:t>[BE-BE] PST Van Eyck 1 [OPP] / N-1 Achene - Gramme 380.10</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63,19</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74%</a:t>
                      </a:r>
                    </a:p>
                  </a:txBody>
                  <a:tcPr marL="0" marR="0" marT="0" marB="0" anchor="b">
                    <a:lnL>
                      <a:noFill/>
                    </a:lnL>
                    <a:lnR>
                      <a:noFill/>
                    </a:lnR>
                    <a:lnT>
                      <a:noFill/>
                    </a:lnT>
                    <a:lnB>
                      <a:noFill/>
                    </a:lnB>
                  </a:tcPr>
                </a:tc>
                <a:extLst>
                  <a:ext uri="{0D108BD9-81ED-4DB2-BD59-A6C34878D82A}">
                    <a16:rowId xmlns:a16="http://schemas.microsoft.com/office/drawing/2014/main" val="1833759296"/>
                  </a:ext>
                </a:extLst>
              </a:tr>
              <a:tr h="128411">
                <a:tc>
                  <a:txBody>
                    <a:bodyPr/>
                    <a:lstStyle/>
                    <a:p>
                      <a:pPr algn="l" fontAlgn="b"/>
                      <a:r>
                        <a:rPr lang="sl-SI" sz="600" b="0" i="0" u="none" strike="noStrike">
                          <a:solidFill>
                            <a:srgbClr val="000000"/>
                          </a:solidFill>
                          <a:effectLst/>
                          <a:latin typeface="Arial" panose="020B0604020202020204" pitchFamily="34" charset="0"/>
                        </a:rPr>
                        <a:t>[NL-NL] Diemen-Lelystad 380 Z [OPP] / N-1 Krimpen a/d IJssel-Geertruidenberg 380 Z</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320,14</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4198094565"/>
                  </a:ext>
                </a:extLst>
              </a:tr>
              <a:tr h="128411">
                <a:tc>
                  <a:txBody>
                    <a:bodyPr/>
                    <a:lstStyle/>
                    <a:p>
                      <a:pPr algn="l" fontAlgn="b"/>
                      <a:r>
                        <a:rPr lang="sl-SI" sz="600" b="0" i="0" u="none" strike="noStrike">
                          <a:solidFill>
                            <a:srgbClr val="000000"/>
                          </a:solidFill>
                          <a:effectLst/>
                          <a:latin typeface="Arial" panose="020B0604020202020204" pitchFamily="34" charset="0"/>
                        </a:rPr>
                        <a:t>[D4-D7] Hoheneck - Pulverdingen ws [DIR] [D4] / N-1 Grafenrheinfeld - Hoepfingen ge (411)</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1376,85</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4163560559"/>
                  </a:ext>
                </a:extLst>
              </a:tr>
              <a:tr h="128411">
                <a:tc>
                  <a:txBody>
                    <a:bodyPr/>
                    <a:lstStyle/>
                    <a:p>
                      <a:pPr algn="l" fontAlgn="b"/>
                      <a:r>
                        <a:rPr lang="sl-SI" sz="600" b="0" i="0" u="none" strike="noStrike">
                          <a:solidFill>
                            <a:srgbClr val="000000"/>
                          </a:solidFill>
                          <a:effectLst/>
                          <a:latin typeface="Arial" panose="020B0604020202020204" pitchFamily="34" charset="0"/>
                        </a:rPr>
                        <a:t>[CZ-SK] Sokolnice - Stupava [DIR] [CZ] / N-1 Nosovice - Varin</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27,32</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63%</a:t>
                      </a:r>
                    </a:p>
                  </a:txBody>
                  <a:tcPr marL="0" marR="0" marT="0" marB="0" anchor="b">
                    <a:lnL>
                      <a:noFill/>
                    </a:lnL>
                    <a:lnR>
                      <a:noFill/>
                    </a:lnR>
                    <a:lnT>
                      <a:noFill/>
                    </a:lnT>
                    <a:lnB>
                      <a:noFill/>
                    </a:lnB>
                  </a:tcPr>
                </a:tc>
                <a:extLst>
                  <a:ext uri="{0D108BD9-81ED-4DB2-BD59-A6C34878D82A}">
                    <a16:rowId xmlns:a16="http://schemas.microsoft.com/office/drawing/2014/main" val="3956378288"/>
                  </a:ext>
                </a:extLst>
              </a:tr>
              <a:tr h="128411">
                <a:tc>
                  <a:txBody>
                    <a:bodyPr/>
                    <a:lstStyle/>
                    <a:p>
                      <a:pPr algn="l" fontAlgn="b"/>
                      <a:r>
                        <a:rPr lang="it-IT" sz="600" b="0" i="0" u="none" strike="noStrike">
                          <a:solidFill>
                            <a:srgbClr val="000000"/>
                          </a:solidFill>
                          <a:effectLst/>
                          <a:latin typeface="Arial" panose="020B0604020202020204" pitchFamily="34" charset="0"/>
                        </a:rPr>
                        <a:t>[RO-RO] PST Urechesti 400/220 1 [DIR] / N-1 Tantareni - Urechesti</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102,68</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3770546740"/>
                  </a:ext>
                </a:extLst>
              </a:tr>
              <a:tr h="128411">
                <a:tc>
                  <a:txBody>
                    <a:bodyPr/>
                    <a:lstStyle/>
                    <a:p>
                      <a:pPr algn="l" fontAlgn="b"/>
                      <a:r>
                        <a:rPr lang="sl-SI" sz="6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1143,37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389%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997266407"/>
                  </a:ext>
                </a:extLst>
              </a:tr>
              <a:tr h="128411">
                <a:tc>
                  <a:txBody>
                    <a:bodyPr/>
                    <a:lstStyle/>
                    <a:p>
                      <a:pPr algn="l" fontAlgn="b"/>
                      <a:r>
                        <a:rPr lang="pt-BR" sz="600" b="0" i="0" u="none" strike="noStrike">
                          <a:solidFill>
                            <a:srgbClr val="000000"/>
                          </a:solidFill>
                          <a:effectLst/>
                          <a:latin typeface="Arial" panose="020B0604020202020204" pitchFamily="34" charset="0"/>
                        </a:rPr>
                        <a:t>[HR-SI] 220kV Pehlin - Divaca [OPP] [HR] / N-1 Melina - Divaca</a:t>
                      </a:r>
                    </a:p>
                  </a:txBody>
                  <a:tcPr marL="6825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22,11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95%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523082769"/>
                  </a:ext>
                </a:extLst>
              </a:tr>
              <a:tr h="128411">
                <a:tc>
                  <a:txBody>
                    <a:bodyPr/>
                    <a:lstStyle/>
                    <a:p>
                      <a:pPr algn="l" fontAlgn="b"/>
                      <a:r>
                        <a:rPr lang="sl-SI" sz="600" b="0" i="0" u="none" strike="noStrike">
                          <a:solidFill>
                            <a:srgbClr val="000000"/>
                          </a:solidFill>
                          <a:effectLst/>
                          <a:latin typeface="Arial" panose="020B0604020202020204" pitchFamily="34" charset="0"/>
                        </a:rPr>
                        <a:t>[SI-AT] 220 kV Podlog - Obersielach [OPP] [SI] / N-1 Maribor-Kainachtal 1</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325,05</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tcPr>
                </a:tc>
                <a:extLst>
                  <a:ext uri="{0D108BD9-81ED-4DB2-BD59-A6C34878D82A}">
                    <a16:rowId xmlns:a16="http://schemas.microsoft.com/office/drawing/2014/main" val="3695184003"/>
                  </a:ext>
                </a:extLst>
              </a:tr>
              <a:tr h="128411">
                <a:tc>
                  <a:txBody>
                    <a:bodyPr/>
                    <a:lstStyle/>
                    <a:p>
                      <a:pPr algn="l" fontAlgn="b"/>
                      <a:r>
                        <a:rPr lang="sl-SI" sz="600" b="0" i="0" u="none" strike="noStrike">
                          <a:solidFill>
                            <a:srgbClr val="000000"/>
                          </a:solidFill>
                          <a:effectLst/>
                          <a:latin typeface="Arial" panose="020B0604020202020204" pitchFamily="34" charset="0"/>
                        </a:rPr>
                        <a:t>[D2-D2] Altheim - Sittling 220 [OPP] / N-1 St. Peter - Pleinting 258</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1143,37</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39%</a:t>
                      </a:r>
                    </a:p>
                  </a:txBody>
                  <a:tcPr marL="0" marR="0" marT="0" marB="0" anchor="b">
                    <a:lnL>
                      <a:noFill/>
                    </a:lnL>
                    <a:lnR>
                      <a:noFill/>
                    </a:lnR>
                    <a:lnT>
                      <a:noFill/>
                    </a:lnT>
                    <a:lnB>
                      <a:noFill/>
                    </a:lnB>
                  </a:tcPr>
                </a:tc>
                <a:extLst>
                  <a:ext uri="{0D108BD9-81ED-4DB2-BD59-A6C34878D82A}">
                    <a16:rowId xmlns:a16="http://schemas.microsoft.com/office/drawing/2014/main" val="2584765181"/>
                  </a:ext>
                </a:extLst>
              </a:tr>
              <a:tr h="128411">
                <a:tc>
                  <a:txBody>
                    <a:bodyPr/>
                    <a:lstStyle/>
                    <a:p>
                      <a:pPr algn="l" fontAlgn="b"/>
                      <a:r>
                        <a:rPr lang="sl-SI" sz="600" b="0" i="0" u="none" strike="noStrike">
                          <a:solidFill>
                            <a:srgbClr val="000000"/>
                          </a:solidFill>
                          <a:effectLst/>
                          <a:latin typeface="Arial" panose="020B0604020202020204" pitchFamily="34" charset="0"/>
                        </a:rPr>
                        <a:t>[PL-PL] Mikulowa PST1 [OPP] / N-1 Hagenwerder - Mikulowa 1</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157,04</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3814538694"/>
                  </a:ext>
                </a:extLst>
              </a:tr>
              <a:tr h="128411">
                <a:tc>
                  <a:txBody>
                    <a:bodyPr/>
                    <a:lstStyle/>
                    <a:p>
                      <a:pPr algn="l" fontAlgn="b"/>
                      <a:r>
                        <a:rPr lang="sl-SI" sz="600" b="0" i="0" u="none" strike="noStrike">
                          <a:solidFill>
                            <a:srgbClr val="000000"/>
                          </a:solidFill>
                          <a:effectLst/>
                          <a:latin typeface="Arial" panose="020B0604020202020204" pitchFamily="34" charset="0"/>
                        </a:rPr>
                        <a:t>[CZ-PL] Wielopole - Nosovice [DIR] [PL] / N-1 Albrechtice - Dobrzen</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273,74</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extLst>
                  <a:ext uri="{0D108BD9-81ED-4DB2-BD59-A6C34878D82A}">
                    <a16:rowId xmlns:a16="http://schemas.microsoft.com/office/drawing/2014/main" val="971322980"/>
                  </a:ext>
                </a:extLst>
              </a:tr>
              <a:tr h="128411">
                <a:tc>
                  <a:txBody>
                    <a:bodyPr/>
                    <a:lstStyle/>
                    <a:p>
                      <a:pPr algn="l" fontAlgn="b"/>
                      <a:r>
                        <a:rPr lang="sl-SI" sz="600" b="0" i="0" u="none" strike="noStrike">
                          <a:solidFill>
                            <a:srgbClr val="000000"/>
                          </a:solidFill>
                          <a:effectLst/>
                          <a:latin typeface="Arial" panose="020B0604020202020204" pitchFamily="34" charset="0"/>
                        </a:rPr>
                        <a:t>[SK-HU] Levice - God [DIR] [SK] / N-1 R.Sobota - Sajoivanka</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20,47</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48%</a:t>
                      </a:r>
                    </a:p>
                  </a:txBody>
                  <a:tcPr marL="0" marR="0" marT="0" marB="0" anchor="b">
                    <a:lnL>
                      <a:noFill/>
                    </a:lnL>
                    <a:lnR>
                      <a:noFill/>
                    </a:lnR>
                    <a:lnT>
                      <a:noFill/>
                    </a:lnT>
                    <a:lnB>
                      <a:noFill/>
                    </a:lnB>
                  </a:tcPr>
                </a:tc>
                <a:extLst>
                  <a:ext uri="{0D108BD9-81ED-4DB2-BD59-A6C34878D82A}">
                    <a16:rowId xmlns:a16="http://schemas.microsoft.com/office/drawing/2014/main" val="1065178879"/>
                  </a:ext>
                </a:extLst>
              </a:tr>
              <a:tr h="128411">
                <a:tc>
                  <a:txBody>
                    <a:bodyPr/>
                    <a:lstStyle/>
                    <a:p>
                      <a:pPr algn="l" fontAlgn="b"/>
                      <a:r>
                        <a:rPr lang="sl-SI" sz="600" b="0" i="0" u="none" strike="noStrike">
                          <a:solidFill>
                            <a:srgbClr val="000000"/>
                          </a:solidFill>
                          <a:effectLst/>
                          <a:latin typeface="Arial" panose="020B0604020202020204" pitchFamily="34" charset="0"/>
                        </a:rPr>
                        <a:t>[NL-NL] Diemen-Lelystad 380 Z [OPP] / N-1 Krimpen a/d IJssel-Geertruidenberg 380 Z</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249,14</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40554924"/>
                  </a:ext>
                </a:extLst>
              </a:tr>
              <a:tr h="128411">
                <a:tc>
                  <a:txBody>
                    <a:bodyPr/>
                    <a:lstStyle/>
                    <a:p>
                      <a:pPr algn="l" fontAlgn="b"/>
                      <a:r>
                        <a:rPr lang="sl-SI" sz="600" b="0" i="0" u="none" strike="noStrike">
                          <a:solidFill>
                            <a:srgbClr val="000000"/>
                          </a:solidFill>
                          <a:effectLst/>
                          <a:latin typeface="Arial" panose="020B0604020202020204" pitchFamily="34" charset="0"/>
                        </a:rPr>
                        <a:t>[D4-D7] Hoheneck - Pulverdingen ws [DIR] [D4] / N-1 Grafenrheinfeld - Hoepfingen ge (411)</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922,91</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1692516149"/>
                  </a:ext>
                </a:extLst>
              </a:tr>
              <a:tr h="128411">
                <a:tc>
                  <a:txBody>
                    <a:bodyPr/>
                    <a:lstStyle/>
                    <a:p>
                      <a:pPr algn="l" fontAlgn="b"/>
                      <a:r>
                        <a:rPr lang="sl-SI" sz="600" b="0" i="0" u="none" strike="noStrike">
                          <a:solidFill>
                            <a:srgbClr val="000000"/>
                          </a:solidFill>
                          <a:effectLst/>
                          <a:latin typeface="Arial" panose="020B0604020202020204" pitchFamily="34" charset="0"/>
                        </a:rPr>
                        <a:t>[CZ-SK] Sokolnice - Stupava [DIR] [CZ] / N-1 Nosovice - Varin</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406,12</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61%</a:t>
                      </a:r>
                    </a:p>
                  </a:txBody>
                  <a:tcPr marL="0" marR="0" marT="0" marB="0" anchor="b">
                    <a:lnL>
                      <a:noFill/>
                    </a:lnL>
                    <a:lnR>
                      <a:noFill/>
                    </a:lnR>
                    <a:lnT>
                      <a:noFill/>
                    </a:lnT>
                    <a:lnB>
                      <a:noFill/>
                    </a:lnB>
                  </a:tcPr>
                </a:tc>
                <a:extLst>
                  <a:ext uri="{0D108BD9-81ED-4DB2-BD59-A6C34878D82A}">
                    <a16:rowId xmlns:a16="http://schemas.microsoft.com/office/drawing/2014/main" val="1957419327"/>
                  </a:ext>
                </a:extLst>
              </a:tr>
              <a:tr h="128411">
                <a:tc>
                  <a:txBody>
                    <a:bodyPr/>
                    <a:lstStyle/>
                    <a:p>
                      <a:pPr algn="l" fontAlgn="b"/>
                      <a:r>
                        <a:rPr lang="de-DE" sz="600" b="0" i="0" u="none" strike="noStrike">
                          <a:solidFill>
                            <a:srgbClr val="000000"/>
                          </a:solidFill>
                          <a:effectLst/>
                          <a:latin typeface="Arial" panose="020B0604020202020204" pitchFamily="34" charset="0"/>
                        </a:rPr>
                        <a:t>[D7-D7] Mengede  - Y Huellen WESTFL W [DIR] / N-1 Eiberg  - Hattingen  WEITMR W</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492,01</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886126686"/>
                  </a:ext>
                </a:extLst>
              </a:tr>
              <a:tr h="128411">
                <a:tc>
                  <a:txBody>
                    <a:bodyPr/>
                    <a:lstStyle/>
                    <a:p>
                      <a:pPr algn="l" fontAlgn="b"/>
                      <a:r>
                        <a:rPr lang="sl-SI" sz="6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1066,08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334%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452057408"/>
                  </a:ext>
                </a:extLst>
              </a:tr>
              <a:tr h="128411">
                <a:tc>
                  <a:txBody>
                    <a:bodyPr/>
                    <a:lstStyle/>
                    <a:p>
                      <a:pPr algn="l" fontAlgn="b"/>
                      <a:r>
                        <a:rPr lang="sl-SI" sz="600" b="0" i="0" u="none" strike="noStrike">
                          <a:solidFill>
                            <a:srgbClr val="000000"/>
                          </a:solidFill>
                          <a:effectLst/>
                          <a:latin typeface="Arial" panose="020B0604020202020204" pitchFamily="34" charset="0"/>
                        </a:rPr>
                        <a:t>[RO-RO] TR Rosiori 400/220 1 [DIR] / N-1 Rosiori - Gadalin</a:t>
                      </a:r>
                    </a:p>
                  </a:txBody>
                  <a:tcPr marL="6825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20,35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34%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18370522"/>
                  </a:ext>
                </a:extLst>
              </a:tr>
              <a:tr h="128411">
                <a:tc>
                  <a:txBody>
                    <a:bodyPr/>
                    <a:lstStyle/>
                    <a:p>
                      <a:pPr algn="l" fontAlgn="b"/>
                      <a:r>
                        <a:rPr lang="sl-SI" sz="600" b="0" i="0" u="none" strike="noStrike">
                          <a:solidFill>
                            <a:srgbClr val="000000"/>
                          </a:solidFill>
                          <a:effectLst/>
                          <a:latin typeface="Arial" panose="020B0604020202020204" pitchFamily="34" charset="0"/>
                        </a:rPr>
                        <a:t>[SI-AT] 220 kV Podlog - Obersielach [OPP] [SI] / N-1 Maribor-Kainachtal 1</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381,73</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33%</a:t>
                      </a:r>
                    </a:p>
                  </a:txBody>
                  <a:tcPr marL="0" marR="0" marT="0" marB="0" anchor="b">
                    <a:lnL>
                      <a:noFill/>
                    </a:lnL>
                    <a:lnR>
                      <a:noFill/>
                    </a:lnR>
                    <a:lnT>
                      <a:noFill/>
                    </a:lnT>
                    <a:lnB>
                      <a:noFill/>
                    </a:lnB>
                  </a:tcPr>
                </a:tc>
                <a:extLst>
                  <a:ext uri="{0D108BD9-81ED-4DB2-BD59-A6C34878D82A}">
                    <a16:rowId xmlns:a16="http://schemas.microsoft.com/office/drawing/2014/main" val="70897929"/>
                  </a:ext>
                </a:extLst>
              </a:tr>
              <a:tr h="128411">
                <a:tc>
                  <a:txBody>
                    <a:bodyPr/>
                    <a:lstStyle/>
                    <a:p>
                      <a:pPr algn="l" fontAlgn="b"/>
                      <a:r>
                        <a:rPr lang="sl-SI" sz="600" b="0" i="0" u="none" strike="noStrike">
                          <a:solidFill>
                            <a:srgbClr val="000000"/>
                          </a:solidFill>
                          <a:effectLst/>
                          <a:latin typeface="Arial" panose="020B0604020202020204" pitchFamily="34" charset="0"/>
                        </a:rPr>
                        <a:t>[D2-D2] Altheim - Sittling 220 [OPP] / N-1 St. Peter - Pleinting 258</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431,19</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39%</a:t>
                      </a:r>
                    </a:p>
                  </a:txBody>
                  <a:tcPr marL="0" marR="0" marT="0" marB="0" anchor="b">
                    <a:lnL>
                      <a:noFill/>
                    </a:lnL>
                    <a:lnR>
                      <a:noFill/>
                    </a:lnR>
                    <a:lnT>
                      <a:noFill/>
                    </a:lnT>
                    <a:lnB>
                      <a:noFill/>
                    </a:lnB>
                  </a:tcPr>
                </a:tc>
                <a:extLst>
                  <a:ext uri="{0D108BD9-81ED-4DB2-BD59-A6C34878D82A}">
                    <a16:rowId xmlns:a16="http://schemas.microsoft.com/office/drawing/2014/main" val="326276292"/>
                  </a:ext>
                </a:extLst>
              </a:tr>
              <a:tr h="128411">
                <a:tc>
                  <a:txBody>
                    <a:bodyPr/>
                    <a:lstStyle/>
                    <a:p>
                      <a:pPr algn="l" fontAlgn="b"/>
                      <a:r>
                        <a:rPr lang="sl-SI" sz="600" b="0" i="0" u="none" strike="noStrike">
                          <a:solidFill>
                            <a:srgbClr val="000000"/>
                          </a:solidFill>
                          <a:effectLst/>
                          <a:latin typeface="Arial" panose="020B0604020202020204" pitchFamily="34" charset="0"/>
                        </a:rPr>
                        <a:t>[PL-PL] Mikulowa PST1 [OPP] / N-1 Hagenwerder - Mikulowa 1</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68,54</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3782385637"/>
                  </a:ext>
                </a:extLst>
              </a:tr>
              <a:tr h="128411">
                <a:tc>
                  <a:txBody>
                    <a:bodyPr/>
                    <a:lstStyle/>
                    <a:p>
                      <a:pPr algn="l" fontAlgn="b"/>
                      <a:r>
                        <a:rPr lang="sl-SI" sz="600" b="0" i="0" u="none" strike="noStrike">
                          <a:solidFill>
                            <a:srgbClr val="000000"/>
                          </a:solidFill>
                          <a:effectLst/>
                          <a:latin typeface="Arial" panose="020B0604020202020204" pitchFamily="34" charset="0"/>
                        </a:rPr>
                        <a:t>[NL-NL] Diemen-Lelystad 380 Z [OPP] / N-1 Boxmeer-Dodewaard 380 Z</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28,88</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630619881"/>
                  </a:ext>
                </a:extLst>
              </a:tr>
              <a:tr h="128411">
                <a:tc>
                  <a:txBody>
                    <a:bodyPr/>
                    <a:lstStyle/>
                    <a:p>
                      <a:pPr algn="l" fontAlgn="b"/>
                      <a:r>
                        <a:rPr lang="sl-SI" sz="600" b="0" i="0" u="none" strike="noStrike">
                          <a:solidFill>
                            <a:srgbClr val="000000"/>
                          </a:solidFill>
                          <a:effectLst/>
                          <a:latin typeface="Arial" panose="020B0604020202020204" pitchFamily="34" charset="0"/>
                        </a:rPr>
                        <a:t>[NL-NL] Diemen-Lelystad 380 Z [OPP] / N-1 Krimpen a/d IJssel-Geertruidenberg 380 W</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96,26</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680414826"/>
                  </a:ext>
                </a:extLst>
              </a:tr>
              <a:tr h="128411">
                <a:tc>
                  <a:txBody>
                    <a:bodyPr/>
                    <a:lstStyle/>
                    <a:p>
                      <a:pPr algn="l" fontAlgn="b"/>
                      <a:r>
                        <a:rPr lang="sl-SI" sz="600" b="0" i="0" u="none" strike="noStrike">
                          <a:solidFill>
                            <a:srgbClr val="000000"/>
                          </a:solidFill>
                          <a:effectLst/>
                          <a:latin typeface="Arial" panose="020B0604020202020204" pitchFamily="34" charset="0"/>
                        </a:rPr>
                        <a:t>[SK-HU] Levice - God [DIR] [SK] / N-1 R.Sobota - Sajoivanka</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44,28</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46%</a:t>
                      </a:r>
                    </a:p>
                  </a:txBody>
                  <a:tcPr marL="0" marR="0" marT="0" marB="0" anchor="b">
                    <a:lnL>
                      <a:noFill/>
                    </a:lnL>
                    <a:lnR>
                      <a:noFill/>
                    </a:lnR>
                    <a:lnT>
                      <a:noFill/>
                    </a:lnT>
                    <a:lnB>
                      <a:noFill/>
                    </a:lnB>
                  </a:tcPr>
                </a:tc>
                <a:extLst>
                  <a:ext uri="{0D108BD9-81ED-4DB2-BD59-A6C34878D82A}">
                    <a16:rowId xmlns:a16="http://schemas.microsoft.com/office/drawing/2014/main" val="496923280"/>
                  </a:ext>
                </a:extLst>
              </a:tr>
              <a:tr h="128411">
                <a:tc>
                  <a:txBody>
                    <a:bodyPr/>
                    <a:lstStyle/>
                    <a:p>
                      <a:pPr algn="l" fontAlgn="b"/>
                      <a:r>
                        <a:rPr lang="sl-SI" sz="600" b="0" i="0" u="none" strike="noStrike">
                          <a:solidFill>
                            <a:srgbClr val="000000"/>
                          </a:solidFill>
                          <a:effectLst/>
                          <a:latin typeface="Arial" panose="020B0604020202020204" pitchFamily="34" charset="0"/>
                        </a:rPr>
                        <a:t>[D4-D7] Hoheneck - Pulverdingen ws [DIR] [D4] / N-1 Grafenrheinfeld - Hoepfingen ge (411)</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272,5</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1731654366"/>
                  </a:ext>
                </a:extLst>
              </a:tr>
              <a:tr h="128411">
                <a:tc>
                  <a:txBody>
                    <a:bodyPr/>
                    <a:lstStyle/>
                    <a:p>
                      <a:pPr algn="l" fontAlgn="b"/>
                      <a:r>
                        <a:rPr lang="sl-SI" sz="600" b="0" i="0" u="none" strike="noStrike">
                          <a:solidFill>
                            <a:srgbClr val="000000"/>
                          </a:solidFill>
                          <a:effectLst/>
                          <a:latin typeface="Arial" panose="020B0604020202020204" pitchFamily="34" charset="0"/>
                        </a:rPr>
                        <a:t>[CZ-SK] Sokolnice - Stupava [DIR] [CZ] / N-1 Nosovice - Varin</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514,8</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60%</a:t>
                      </a:r>
                    </a:p>
                  </a:txBody>
                  <a:tcPr marL="0" marR="0" marT="0" marB="0" anchor="b">
                    <a:lnL>
                      <a:noFill/>
                    </a:lnL>
                    <a:lnR>
                      <a:noFill/>
                    </a:lnR>
                    <a:lnT>
                      <a:noFill/>
                    </a:lnT>
                    <a:lnB>
                      <a:noFill/>
                    </a:lnB>
                  </a:tcPr>
                </a:tc>
                <a:extLst>
                  <a:ext uri="{0D108BD9-81ED-4DB2-BD59-A6C34878D82A}">
                    <a16:rowId xmlns:a16="http://schemas.microsoft.com/office/drawing/2014/main" val="3371885631"/>
                  </a:ext>
                </a:extLst>
              </a:tr>
              <a:tr h="128411">
                <a:tc>
                  <a:txBody>
                    <a:bodyPr/>
                    <a:lstStyle/>
                    <a:p>
                      <a:pPr algn="l" fontAlgn="b"/>
                      <a:r>
                        <a:rPr lang="sl-SI" sz="600" b="0" i="0" u="none" strike="noStrike">
                          <a:solidFill>
                            <a:srgbClr val="000000"/>
                          </a:solidFill>
                          <a:effectLst/>
                          <a:latin typeface="Arial" panose="020B0604020202020204" pitchFamily="34" charset="0"/>
                        </a:rPr>
                        <a:t>[CZ-PL] Dobrzen - Albrechtice [DIR] [PL] / N-1 Nosovice - Wielopole</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292,76</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3548294005"/>
                  </a:ext>
                </a:extLst>
              </a:tr>
              <a:tr h="128411">
                <a:tc>
                  <a:txBody>
                    <a:bodyPr/>
                    <a:lstStyle/>
                    <a:p>
                      <a:pPr algn="l" fontAlgn="b"/>
                      <a:r>
                        <a:rPr lang="de-DE" sz="600" b="0" i="0" u="none" strike="noStrike">
                          <a:solidFill>
                            <a:srgbClr val="000000"/>
                          </a:solidFill>
                          <a:effectLst/>
                          <a:latin typeface="Arial" panose="020B0604020202020204" pitchFamily="34" charset="0"/>
                        </a:rPr>
                        <a:t>[D7-D7] Mengede  - Y Huellen WESTFL W [DIR] / N-1 Eiberg  - Hattingen  WEITMR W</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1066,08</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8628345"/>
                  </a:ext>
                </a:extLst>
              </a:tr>
              <a:tr h="128411">
                <a:tc>
                  <a:txBody>
                    <a:bodyPr/>
                    <a:lstStyle/>
                    <a:p>
                      <a:pPr algn="l" fontAlgn="b"/>
                      <a:r>
                        <a:rPr lang="sl-SI" sz="6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1071,55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392%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504242473"/>
                  </a:ext>
                </a:extLst>
              </a:tr>
              <a:tr h="128411">
                <a:tc>
                  <a:txBody>
                    <a:bodyPr/>
                    <a:lstStyle/>
                    <a:p>
                      <a:pPr algn="l" fontAlgn="b"/>
                      <a:r>
                        <a:rPr lang="sl-SI" sz="600" b="0" i="0" u="none" strike="noStrike">
                          <a:solidFill>
                            <a:srgbClr val="000000"/>
                          </a:solidFill>
                          <a:effectLst/>
                          <a:latin typeface="Arial" panose="020B0604020202020204" pitchFamily="34" charset="0"/>
                        </a:rPr>
                        <a:t>[AT-D2] St. Peter 2 - Pleinting 258 [OPP] [AT] / N-1 Pleinting - Pirach 257</a:t>
                      </a:r>
                    </a:p>
                  </a:txBody>
                  <a:tcPr marL="6825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251,28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41%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993569200"/>
                  </a:ext>
                </a:extLst>
              </a:tr>
              <a:tr h="128411">
                <a:tc>
                  <a:txBody>
                    <a:bodyPr/>
                    <a:lstStyle/>
                    <a:p>
                      <a:pPr algn="l" fontAlgn="b"/>
                      <a:r>
                        <a:rPr lang="sl-SI" sz="600" b="0" i="0" u="none" strike="noStrike">
                          <a:solidFill>
                            <a:srgbClr val="000000"/>
                          </a:solidFill>
                          <a:effectLst/>
                          <a:latin typeface="Arial" panose="020B0604020202020204" pitchFamily="34" charset="0"/>
                        </a:rPr>
                        <a:t>[HU-AT] Gyor - Wien [OPP] [HU] / N-1 Gyor - Zurndorf</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483,94</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62%</a:t>
                      </a:r>
                    </a:p>
                  </a:txBody>
                  <a:tcPr marL="0" marR="0" marT="0" marB="0" anchor="b">
                    <a:lnL>
                      <a:noFill/>
                    </a:lnL>
                    <a:lnR>
                      <a:noFill/>
                    </a:lnR>
                    <a:lnT>
                      <a:noFill/>
                    </a:lnT>
                    <a:lnB>
                      <a:noFill/>
                    </a:lnB>
                  </a:tcPr>
                </a:tc>
                <a:extLst>
                  <a:ext uri="{0D108BD9-81ED-4DB2-BD59-A6C34878D82A}">
                    <a16:rowId xmlns:a16="http://schemas.microsoft.com/office/drawing/2014/main" val="2734031251"/>
                  </a:ext>
                </a:extLst>
              </a:tr>
              <a:tr h="128411">
                <a:tc>
                  <a:txBody>
                    <a:bodyPr/>
                    <a:lstStyle/>
                    <a:p>
                      <a:pPr algn="l" fontAlgn="b"/>
                      <a:r>
                        <a:rPr lang="sl-SI" sz="600" b="0" i="0" u="none" strike="noStrike">
                          <a:solidFill>
                            <a:srgbClr val="000000"/>
                          </a:solidFill>
                          <a:effectLst/>
                          <a:latin typeface="Arial" panose="020B0604020202020204" pitchFamily="34" charset="0"/>
                        </a:rPr>
                        <a:t>[RO-RO] TR Rosiori 400/220 1 [DIR] / N-1 Rosiori - Gadalin</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97,14</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2846908389"/>
                  </a:ext>
                </a:extLst>
              </a:tr>
              <a:tr h="128411">
                <a:tc>
                  <a:txBody>
                    <a:bodyPr/>
                    <a:lstStyle/>
                    <a:p>
                      <a:pPr algn="l" fontAlgn="b"/>
                      <a:r>
                        <a:rPr lang="sl-SI" sz="600" b="0" i="0" u="none" strike="noStrike">
                          <a:solidFill>
                            <a:srgbClr val="000000"/>
                          </a:solidFill>
                          <a:effectLst/>
                          <a:latin typeface="Arial" panose="020B0604020202020204" pitchFamily="34" charset="0"/>
                        </a:rPr>
                        <a:t>[SI-AT] 220 kV Podlog - Obersielach [OPP] [SI] / N-1 Maribor-Kainachtal 1</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194,81</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277760565"/>
                  </a:ext>
                </a:extLst>
              </a:tr>
              <a:tr h="128411">
                <a:tc>
                  <a:txBody>
                    <a:bodyPr/>
                    <a:lstStyle/>
                    <a:p>
                      <a:pPr algn="l" fontAlgn="b"/>
                      <a:r>
                        <a:rPr lang="sl-SI" sz="600" b="0" i="0" u="none" strike="noStrike">
                          <a:solidFill>
                            <a:srgbClr val="000000"/>
                          </a:solidFill>
                          <a:effectLst/>
                          <a:latin typeface="Arial" panose="020B0604020202020204" pitchFamily="34" charset="0"/>
                        </a:rPr>
                        <a:t>[D7-D7] Mengede  - Y Huellen WESTFL W [DIR] / N-1 Hattingen  - Witten  KEMNAD S</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1071,55</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511677349"/>
                  </a:ext>
                </a:extLst>
              </a:tr>
              <a:tr h="128411">
                <a:tc>
                  <a:txBody>
                    <a:bodyPr/>
                    <a:lstStyle/>
                    <a:p>
                      <a:pPr algn="l" fontAlgn="b"/>
                      <a:r>
                        <a:rPr lang="en-US" sz="600" b="0" i="0" u="none" strike="noStrike">
                          <a:solidFill>
                            <a:srgbClr val="000000"/>
                          </a:solidFill>
                          <a:effectLst/>
                          <a:latin typeface="Arial" panose="020B0604020202020204" pitchFamily="34" charset="0"/>
                        </a:rPr>
                        <a:t>[BE-FR] Achene - Lonny 19 [DIR] [FR] / N-1 Avelgem - Avelin 380.80</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3,72</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97%</a:t>
                      </a:r>
                    </a:p>
                  </a:txBody>
                  <a:tcPr marL="0" marR="0" marT="0" marB="0" anchor="b">
                    <a:lnL>
                      <a:noFill/>
                    </a:lnL>
                    <a:lnR>
                      <a:noFill/>
                    </a:lnR>
                    <a:lnT>
                      <a:noFill/>
                    </a:lnT>
                    <a:lnB>
                      <a:noFill/>
                    </a:lnB>
                  </a:tcPr>
                </a:tc>
                <a:extLst>
                  <a:ext uri="{0D108BD9-81ED-4DB2-BD59-A6C34878D82A}">
                    <a16:rowId xmlns:a16="http://schemas.microsoft.com/office/drawing/2014/main" val="2518976919"/>
                  </a:ext>
                </a:extLst>
              </a:tr>
              <a:tr h="128411">
                <a:tc>
                  <a:txBody>
                    <a:bodyPr/>
                    <a:lstStyle/>
                    <a:p>
                      <a:pPr algn="l" fontAlgn="b"/>
                      <a:r>
                        <a:rPr lang="sl-SI" sz="600" b="0" i="0" u="none" strike="noStrike">
                          <a:solidFill>
                            <a:srgbClr val="000000"/>
                          </a:solidFill>
                          <a:effectLst/>
                          <a:latin typeface="Arial" panose="020B0604020202020204" pitchFamily="34" charset="0"/>
                        </a:rPr>
                        <a:t>[NL-NL] Diemen-Lelystad 380 Z [OPP] / N-1 Krimpen a/d IJssel-Geertruidenberg 380 W</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136,8</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403708260"/>
                  </a:ext>
                </a:extLst>
              </a:tr>
              <a:tr h="128411">
                <a:tc>
                  <a:txBody>
                    <a:bodyPr/>
                    <a:lstStyle/>
                    <a:p>
                      <a:pPr algn="l" fontAlgn="b"/>
                      <a:r>
                        <a:rPr lang="sl-SI" sz="600" b="0" i="0" u="none" strike="noStrike">
                          <a:solidFill>
                            <a:srgbClr val="000000"/>
                          </a:solidFill>
                          <a:effectLst/>
                          <a:latin typeface="Arial" panose="020B0604020202020204" pitchFamily="34" charset="0"/>
                        </a:rPr>
                        <a:t>[D4-D7] Hoheneck - Pulverdingen ws [DIR] [D4] / N-1 Grafenrheinfeld - Hoepfingen ge (411)</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313,19</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1783943413"/>
                  </a:ext>
                </a:extLst>
              </a:tr>
              <a:tr h="128411">
                <a:tc>
                  <a:txBody>
                    <a:bodyPr/>
                    <a:lstStyle/>
                    <a:p>
                      <a:pPr algn="l" fontAlgn="b"/>
                      <a:r>
                        <a:rPr lang="sl-SI" sz="600" b="0" i="0" u="none" strike="noStrike">
                          <a:solidFill>
                            <a:srgbClr val="000000"/>
                          </a:solidFill>
                          <a:effectLst/>
                          <a:latin typeface="Arial" panose="020B0604020202020204" pitchFamily="34" charset="0"/>
                        </a:rPr>
                        <a:t>[CZ-SK] Sokolnice - Stupava [DIR] [CZ] / N-1 Nosovice - Varin</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466,18</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58%</a:t>
                      </a:r>
                    </a:p>
                  </a:txBody>
                  <a:tcPr marL="0" marR="0" marT="0" marB="0" anchor="b">
                    <a:lnL>
                      <a:noFill/>
                    </a:lnL>
                    <a:lnR>
                      <a:noFill/>
                    </a:lnR>
                    <a:lnT>
                      <a:noFill/>
                    </a:lnT>
                    <a:lnB>
                      <a:noFill/>
                    </a:lnB>
                  </a:tcPr>
                </a:tc>
                <a:extLst>
                  <a:ext uri="{0D108BD9-81ED-4DB2-BD59-A6C34878D82A}">
                    <a16:rowId xmlns:a16="http://schemas.microsoft.com/office/drawing/2014/main" val="3793884810"/>
                  </a:ext>
                </a:extLst>
              </a:tr>
              <a:tr h="128411">
                <a:tc>
                  <a:txBody>
                    <a:bodyPr/>
                    <a:lstStyle/>
                    <a:p>
                      <a:pPr algn="l" fontAlgn="b"/>
                      <a:r>
                        <a:rPr lang="sl-SI" sz="600" b="0" i="0" u="none" strike="noStrike">
                          <a:solidFill>
                            <a:srgbClr val="000000"/>
                          </a:solidFill>
                          <a:effectLst/>
                          <a:latin typeface="Arial" panose="020B0604020202020204" pitchFamily="34" charset="0"/>
                        </a:rPr>
                        <a:t>[CZ-PL] Dobrzen - Albrechtice [DIR] [PL] / N-1 Nosovice - Wielopole</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333,61</a:t>
                      </a:r>
                    </a:p>
                  </a:txBody>
                  <a:tcPr marL="0" marR="0" marT="0" marB="0" anchor="b">
                    <a:lnL>
                      <a:noFill/>
                    </a:lnL>
                    <a:lnR>
                      <a:noFill/>
                    </a:lnR>
                    <a:lnT>
                      <a:noFill/>
                    </a:lnT>
                    <a:lnB>
                      <a:noFill/>
                    </a:lnB>
                  </a:tcPr>
                </a:tc>
                <a:tc>
                  <a:txBody>
                    <a:bodyPr/>
                    <a:lstStyle/>
                    <a:p>
                      <a:pPr algn="r" fontAlgn="b"/>
                      <a:r>
                        <a:rPr lang="sl-SI" sz="600" b="0" i="0" u="none" strike="noStrike" dirty="0">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458042363"/>
                  </a:ext>
                </a:extLst>
              </a:tr>
            </a:tbl>
          </a:graphicData>
        </a:graphic>
      </p:graphicFrame>
    </p:spTree>
    <p:extLst>
      <p:ext uri="{BB962C8B-B14F-4D97-AF65-F5344CB8AC3E}">
        <p14:creationId xmlns:p14="http://schemas.microsoft.com/office/powerpoint/2010/main" val="827231086"/>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a:t>
            </a:r>
            <a:r>
              <a:rPr lang="en-US" altLang="hu-HU" sz="1400" dirty="0">
                <a:solidFill>
                  <a:srgbClr val="008000"/>
                </a:solidFill>
              </a:rPr>
              <a:t>1021 (part V)</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883FF0B0-C9D4-4618-A5D1-859BD5CC3097}"/>
              </a:ext>
            </a:extLst>
          </p:cNvPr>
          <p:cNvGraphicFramePr>
            <a:graphicFrameLocks noGrp="1"/>
          </p:cNvGraphicFramePr>
          <p:nvPr>
            <p:extLst>
              <p:ext uri="{D42A27DB-BD31-4B8C-83A1-F6EECF244321}">
                <p14:modId xmlns:p14="http://schemas.microsoft.com/office/powerpoint/2010/main" val="2696352475"/>
              </p:ext>
            </p:extLst>
          </p:nvPr>
        </p:nvGraphicFramePr>
        <p:xfrm>
          <a:off x="1041621" y="1079504"/>
          <a:ext cx="7437376" cy="5697856"/>
        </p:xfrm>
        <a:graphic>
          <a:graphicData uri="http://schemas.openxmlformats.org/drawingml/2006/table">
            <a:tbl>
              <a:tblPr/>
              <a:tblGrid>
                <a:gridCol w="5763173">
                  <a:extLst>
                    <a:ext uri="{9D8B030D-6E8A-4147-A177-3AD203B41FA5}">
                      <a16:colId xmlns:a16="http://schemas.microsoft.com/office/drawing/2014/main" val="1456392611"/>
                    </a:ext>
                  </a:extLst>
                </a:gridCol>
                <a:gridCol w="1236201">
                  <a:extLst>
                    <a:ext uri="{9D8B030D-6E8A-4147-A177-3AD203B41FA5}">
                      <a16:colId xmlns:a16="http://schemas.microsoft.com/office/drawing/2014/main" val="3924062630"/>
                    </a:ext>
                  </a:extLst>
                </a:gridCol>
                <a:gridCol w="438002">
                  <a:extLst>
                    <a:ext uri="{9D8B030D-6E8A-4147-A177-3AD203B41FA5}">
                      <a16:colId xmlns:a16="http://schemas.microsoft.com/office/drawing/2014/main" val="2595138117"/>
                    </a:ext>
                  </a:extLst>
                </a:gridCol>
              </a:tblGrid>
              <a:tr h="178058">
                <a:tc>
                  <a:txBody>
                    <a:bodyPr/>
                    <a:lstStyle/>
                    <a:p>
                      <a:pPr algn="l" fontAlgn="b"/>
                      <a:r>
                        <a:rPr lang="sl-SI" sz="8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877,69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342%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10305555"/>
                  </a:ext>
                </a:extLst>
              </a:tr>
              <a:tr h="178058">
                <a:tc>
                  <a:txBody>
                    <a:bodyPr/>
                    <a:lstStyle/>
                    <a:p>
                      <a:pPr algn="l" fontAlgn="b"/>
                      <a:r>
                        <a:rPr lang="sl-SI" sz="800" b="0" i="0" u="none" strike="noStrike">
                          <a:solidFill>
                            <a:srgbClr val="000000"/>
                          </a:solidFill>
                          <a:effectLst/>
                          <a:latin typeface="Arial" panose="020B0604020202020204" pitchFamily="34" charset="0"/>
                        </a:rPr>
                        <a:t>[AT-CZ] Duernrohr 1 - Slavetice 437 [OPP] [AT] / N-1 Slavetice - Durnrohr 2</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83,94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35%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690030662"/>
                  </a:ext>
                </a:extLst>
              </a:tr>
              <a:tr h="178058">
                <a:tc>
                  <a:txBody>
                    <a:bodyPr/>
                    <a:lstStyle/>
                    <a:p>
                      <a:pPr algn="l" fontAlgn="b"/>
                      <a:r>
                        <a:rPr lang="sl-SI" sz="800" b="0" i="0" u="none" strike="noStrike">
                          <a:solidFill>
                            <a:srgbClr val="000000"/>
                          </a:solidFill>
                          <a:effectLst/>
                          <a:latin typeface="Arial" panose="020B0604020202020204" pitchFamily="34" charset="0"/>
                        </a:rPr>
                        <a:t>[AT-D2] St. Peter 2 - Pleinting 258 [OPP] [AT] / N-1 Pleinting - Pirach 257</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103,04</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40%</a:t>
                      </a:r>
                    </a:p>
                  </a:txBody>
                  <a:tcPr marL="0" marR="0" marT="0" marB="0" anchor="b">
                    <a:lnL>
                      <a:noFill/>
                    </a:lnL>
                    <a:lnR>
                      <a:noFill/>
                    </a:lnR>
                    <a:lnT>
                      <a:noFill/>
                    </a:lnT>
                    <a:lnB>
                      <a:noFill/>
                    </a:lnB>
                  </a:tcPr>
                </a:tc>
                <a:extLst>
                  <a:ext uri="{0D108BD9-81ED-4DB2-BD59-A6C34878D82A}">
                    <a16:rowId xmlns:a16="http://schemas.microsoft.com/office/drawing/2014/main" val="565261213"/>
                  </a:ext>
                </a:extLst>
              </a:tr>
              <a:tr h="178058">
                <a:tc>
                  <a:txBody>
                    <a:bodyPr/>
                    <a:lstStyle/>
                    <a:p>
                      <a:pPr algn="l" fontAlgn="b"/>
                      <a:r>
                        <a:rPr lang="sl-SI" sz="800" b="0" i="0" u="none" strike="noStrike">
                          <a:solidFill>
                            <a:srgbClr val="000000"/>
                          </a:solidFill>
                          <a:effectLst/>
                          <a:latin typeface="Arial" panose="020B0604020202020204" pitchFamily="34" charset="0"/>
                        </a:rPr>
                        <a:t>[HR-BA] 220kV Zakucac - Mostar [OPP] [HR] / N-1 Konjsko - Mostar</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23,92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2594607653"/>
                  </a:ext>
                </a:extLst>
              </a:tr>
              <a:tr h="178058">
                <a:tc>
                  <a:txBody>
                    <a:bodyPr/>
                    <a:lstStyle/>
                    <a:p>
                      <a:pPr algn="l" fontAlgn="b"/>
                      <a:r>
                        <a:rPr lang="sl-SI" sz="800" b="0" i="0" u="none" strike="noStrike">
                          <a:solidFill>
                            <a:srgbClr val="000000"/>
                          </a:solidFill>
                          <a:effectLst/>
                          <a:latin typeface="Arial" panose="020B0604020202020204" pitchFamily="34" charset="0"/>
                        </a:rPr>
                        <a:t>[AT-HU] Wien Suedost - Gyoer 245 [DIR] [AT] / N-1 Neusiedl - Wien Suedost 246A</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98,7</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50%</a:t>
                      </a:r>
                    </a:p>
                  </a:txBody>
                  <a:tcPr marL="0" marR="0" marT="0" marB="0" anchor="b">
                    <a:lnL>
                      <a:noFill/>
                    </a:lnL>
                    <a:lnR>
                      <a:noFill/>
                    </a:lnR>
                    <a:lnT>
                      <a:noFill/>
                    </a:lnT>
                    <a:lnB>
                      <a:noFill/>
                    </a:lnB>
                  </a:tcPr>
                </a:tc>
                <a:extLst>
                  <a:ext uri="{0D108BD9-81ED-4DB2-BD59-A6C34878D82A}">
                    <a16:rowId xmlns:a16="http://schemas.microsoft.com/office/drawing/2014/main" val="3582081465"/>
                  </a:ext>
                </a:extLst>
              </a:tr>
              <a:tr h="178058">
                <a:tc>
                  <a:txBody>
                    <a:bodyPr/>
                    <a:lstStyle/>
                    <a:p>
                      <a:pPr algn="l" fontAlgn="b"/>
                      <a:r>
                        <a:rPr lang="pl-PL" sz="800" b="0" i="0" u="none" strike="noStrike">
                          <a:solidFill>
                            <a:srgbClr val="000000"/>
                          </a:solidFill>
                          <a:effectLst/>
                          <a:latin typeface="Arial" panose="020B0604020202020204" pitchFamily="34" charset="0"/>
                        </a:rPr>
                        <a:t>[AT-SI] Obersielach - Podlog 247 [DIR] [AT] / N-1 Obersielach - Obersielach OSRHU41</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33,1</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17%</a:t>
                      </a:r>
                    </a:p>
                  </a:txBody>
                  <a:tcPr marL="0" marR="0" marT="0" marB="0" anchor="b">
                    <a:lnL>
                      <a:noFill/>
                    </a:lnL>
                    <a:lnR>
                      <a:noFill/>
                    </a:lnR>
                    <a:lnT>
                      <a:noFill/>
                    </a:lnT>
                    <a:lnB>
                      <a:noFill/>
                    </a:lnB>
                  </a:tcPr>
                </a:tc>
                <a:extLst>
                  <a:ext uri="{0D108BD9-81ED-4DB2-BD59-A6C34878D82A}">
                    <a16:rowId xmlns:a16="http://schemas.microsoft.com/office/drawing/2014/main" val="1421212078"/>
                  </a:ext>
                </a:extLst>
              </a:tr>
              <a:tr h="178058">
                <a:tc>
                  <a:txBody>
                    <a:bodyPr/>
                    <a:lstStyle/>
                    <a:p>
                      <a:pPr algn="l" fontAlgn="b"/>
                      <a:r>
                        <a:rPr lang="sl-SI" sz="800" b="0" i="0" u="none" strike="noStrike">
                          <a:solidFill>
                            <a:srgbClr val="000000"/>
                          </a:solidFill>
                          <a:effectLst/>
                          <a:latin typeface="Arial" panose="020B0604020202020204" pitchFamily="34" charset="0"/>
                        </a:rPr>
                        <a:t>[D7-D7] Mengede  - Y Huellen WESTFL W [DIR] / N-1 Hattingen  - Witten  KEMNAD S</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877,69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950866621"/>
                  </a:ext>
                </a:extLst>
              </a:tr>
              <a:tr h="178058">
                <a:tc>
                  <a:txBody>
                    <a:bodyPr/>
                    <a:lstStyle/>
                    <a:p>
                      <a:pPr algn="l" fontAlgn="b"/>
                      <a:r>
                        <a:rPr lang="sl-SI" sz="800" b="0" i="0" u="none" strike="noStrike">
                          <a:solidFill>
                            <a:srgbClr val="000000"/>
                          </a:solidFill>
                          <a:effectLst/>
                          <a:latin typeface="Arial" panose="020B0604020202020204" pitchFamily="34" charset="0"/>
                        </a:rPr>
                        <a:t>[NL-NL] Diemen-Lelystad 380 Z [OPP] / N-1 Krimpen a/d IJssel-Geertruidenberg 380 W</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144,9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296583299"/>
                  </a:ext>
                </a:extLst>
              </a:tr>
              <a:tr h="178058">
                <a:tc>
                  <a:txBody>
                    <a:bodyPr/>
                    <a:lstStyle/>
                    <a:p>
                      <a:pPr algn="l" fontAlgn="b"/>
                      <a:r>
                        <a:rPr lang="sl-SI" sz="800" b="0" i="0" u="none" strike="noStrike">
                          <a:solidFill>
                            <a:srgbClr val="000000"/>
                          </a:solidFill>
                          <a:effectLst/>
                          <a:latin typeface="Arial" panose="020B0604020202020204" pitchFamily="34" charset="0"/>
                        </a:rPr>
                        <a:t>[CZ-PL] Wielopole - Nosovice [DIR] [PL] / N-1 Albrechtice - Dobrzen</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72,74</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57455734"/>
                  </a:ext>
                </a:extLst>
              </a:tr>
              <a:tr h="178058">
                <a:tc>
                  <a:txBody>
                    <a:bodyPr/>
                    <a:lstStyle/>
                    <a:p>
                      <a:pPr algn="l" fontAlgn="b"/>
                      <a:r>
                        <a:rPr lang="sl-SI" sz="800" b="0" i="0" u="none" strike="noStrike">
                          <a:solidFill>
                            <a:srgbClr val="000000"/>
                          </a:solidFill>
                          <a:effectLst/>
                          <a:latin typeface="Arial" panose="020B0604020202020204" pitchFamily="34" charset="0"/>
                        </a:rPr>
                        <a:t>[SK-HU] Levice - God [DIR] [SK] / N-1 R.Sobota - Sajoivanka</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750,72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43%</a:t>
                      </a:r>
                    </a:p>
                  </a:txBody>
                  <a:tcPr marL="0" marR="0" marT="0" marB="0" anchor="b">
                    <a:lnL>
                      <a:noFill/>
                    </a:lnL>
                    <a:lnR>
                      <a:noFill/>
                    </a:lnR>
                    <a:lnT>
                      <a:noFill/>
                    </a:lnT>
                    <a:lnB>
                      <a:noFill/>
                    </a:lnB>
                  </a:tcPr>
                </a:tc>
                <a:extLst>
                  <a:ext uri="{0D108BD9-81ED-4DB2-BD59-A6C34878D82A}">
                    <a16:rowId xmlns:a16="http://schemas.microsoft.com/office/drawing/2014/main" val="1672805888"/>
                  </a:ext>
                </a:extLst>
              </a:tr>
              <a:tr h="178058">
                <a:tc>
                  <a:txBody>
                    <a:bodyPr/>
                    <a:lstStyle/>
                    <a:p>
                      <a:pPr algn="l" fontAlgn="b"/>
                      <a:r>
                        <a:rPr lang="sl-SI" sz="800" b="0" i="0" u="none" strike="noStrike">
                          <a:solidFill>
                            <a:srgbClr val="000000"/>
                          </a:solidFill>
                          <a:effectLst/>
                          <a:latin typeface="Arial" panose="020B0604020202020204" pitchFamily="34" charset="0"/>
                        </a:rPr>
                        <a:t>[D4-D7] Hoheneck - Pulverdingen ws [DIR] [D4] / N-1 Grafenrheinfeld - Hoepfingen ge (411)</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385,21</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19591921"/>
                  </a:ext>
                </a:extLst>
              </a:tr>
              <a:tr h="178058">
                <a:tc>
                  <a:txBody>
                    <a:bodyPr/>
                    <a:lstStyle/>
                    <a:p>
                      <a:pPr algn="l" fontAlgn="b"/>
                      <a:r>
                        <a:rPr lang="sl-SI" sz="800" b="0" i="0" u="none" strike="noStrike">
                          <a:solidFill>
                            <a:srgbClr val="000000"/>
                          </a:solidFill>
                          <a:effectLst/>
                          <a:latin typeface="Arial" panose="020B0604020202020204" pitchFamily="34" charset="0"/>
                        </a:rPr>
                        <a:t>[CZ-SK] Sokolnice - Stupava [DIR] [CZ] / N-1 Nosovice - Varin</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160,14</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57%</a:t>
                      </a:r>
                    </a:p>
                  </a:txBody>
                  <a:tcPr marL="0" marR="0" marT="0" marB="0" anchor="b">
                    <a:lnL>
                      <a:noFill/>
                    </a:lnL>
                    <a:lnR>
                      <a:noFill/>
                    </a:lnR>
                    <a:lnT>
                      <a:noFill/>
                    </a:lnT>
                    <a:lnB>
                      <a:noFill/>
                    </a:lnB>
                  </a:tcPr>
                </a:tc>
                <a:extLst>
                  <a:ext uri="{0D108BD9-81ED-4DB2-BD59-A6C34878D82A}">
                    <a16:rowId xmlns:a16="http://schemas.microsoft.com/office/drawing/2014/main" val="4083615465"/>
                  </a:ext>
                </a:extLst>
              </a:tr>
              <a:tr h="178058">
                <a:tc>
                  <a:txBody>
                    <a:bodyPr/>
                    <a:lstStyle/>
                    <a:p>
                      <a:pPr algn="l" fontAlgn="b"/>
                      <a:r>
                        <a:rPr lang="sl-SI" sz="800" b="1"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1288,52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243%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480342692"/>
                  </a:ext>
                </a:extLst>
              </a:tr>
              <a:tr h="178058">
                <a:tc>
                  <a:txBody>
                    <a:bodyPr/>
                    <a:lstStyle/>
                    <a:p>
                      <a:pPr algn="l" fontAlgn="b"/>
                      <a:r>
                        <a:rPr lang="sl-SI" sz="800" b="0" i="0" u="none" strike="noStrike">
                          <a:solidFill>
                            <a:srgbClr val="000000"/>
                          </a:solidFill>
                          <a:effectLst/>
                          <a:latin typeface="Arial" panose="020B0604020202020204" pitchFamily="34" charset="0"/>
                        </a:rPr>
                        <a:t>[SI-AT] 220 kV Podlog - Obersielach [OPP] [SI] / N-1 Maribor-Kainachtal 1</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93,64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36%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116320335"/>
                  </a:ext>
                </a:extLst>
              </a:tr>
              <a:tr h="178058">
                <a:tc>
                  <a:txBody>
                    <a:bodyPr/>
                    <a:lstStyle/>
                    <a:p>
                      <a:pPr algn="l" fontAlgn="b"/>
                      <a:r>
                        <a:rPr lang="sl-SI" sz="800" b="0" i="0" u="none" strike="noStrike">
                          <a:solidFill>
                            <a:srgbClr val="000000"/>
                          </a:solidFill>
                          <a:effectLst/>
                          <a:latin typeface="Arial" panose="020B0604020202020204" pitchFamily="34" charset="0"/>
                        </a:rPr>
                        <a:t>[D7-D7] Mengede  - Y Huellen WESTFL W [DIR] / N-1 Hattingen  - Witten  KEMNAD S</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1288,52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015777273"/>
                  </a:ext>
                </a:extLst>
              </a:tr>
              <a:tr h="178058">
                <a:tc>
                  <a:txBody>
                    <a:bodyPr/>
                    <a:lstStyle/>
                    <a:p>
                      <a:pPr algn="l" fontAlgn="b"/>
                      <a:r>
                        <a:rPr lang="sl-SI" sz="800" b="0" i="0" u="none" strike="noStrike">
                          <a:solidFill>
                            <a:srgbClr val="000000"/>
                          </a:solidFill>
                          <a:effectLst/>
                          <a:latin typeface="Arial" panose="020B0604020202020204" pitchFamily="34" charset="0"/>
                        </a:rPr>
                        <a:t>[D7-D7] Niederstedem  - Y Dahlem SELHN W [OPP] / N-1 Dahlem - Rommersheim SELHN O</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29,62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753232999"/>
                  </a:ext>
                </a:extLst>
              </a:tr>
              <a:tr h="178058">
                <a:tc>
                  <a:txBody>
                    <a:bodyPr/>
                    <a:lstStyle/>
                    <a:p>
                      <a:pPr algn="l" fontAlgn="b"/>
                      <a:r>
                        <a:rPr lang="sl-SI" sz="800" b="0" i="0" u="none" strike="noStrike">
                          <a:solidFill>
                            <a:srgbClr val="000000"/>
                          </a:solidFill>
                          <a:effectLst/>
                          <a:latin typeface="Arial" panose="020B0604020202020204" pitchFamily="34" charset="0"/>
                        </a:rPr>
                        <a:t>[NL-NL] Diemen-Lelystad 380 Z [OPP] / N-1 Boxmeer-Dodewaard 380 Z</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181,54</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744227091"/>
                  </a:ext>
                </a:extLst>
              </a:tr>
              <a:tr h="178058">
                <a:tc>
                  <a:txBody>
                    <a:bodyPr/>
                    <a:lstStyle/>
                    <a:p>
                      <a:pPr algn="l" fontAlgn="b"/>
                      <a:r>
                        <a:rPr lang="sl-SI" sz="800" b="0" i="0" u="none" strike="noStrike">
                          <a:solidFill>
                            <a:srgbClr val="000000"/>
                          </a:solidFill>
                          <a:effectLst/>
                          <a:latin typeface="Arial" panose="020B0604020202020204" pitchFamily="34" charset="0"/>
                        </a:rPr>
                        <a:t>[CZ-PL] Wielopole - Nosovice [DIR] [PL] / N-1 Albrechtice - Dobrzen</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177,26</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23%</a:t>
                      </a:r>
                    </a:p>
                  </a:txBody>
                  <a:tcPr marL="0" marR="0" marT="0" marB="0" anchor="b">
                    <a:lnL>
                      <a:noFill/>
                    </a:lnL>
                    <a:lnR>
                      <a:noFill/>
                    </a:lnR>
                    <a:lnT>
                      <a:noFill/>
                    </a:lnT>
                    <a:lnB>
                      <a:noFill/>
                    </a:lnB>
                  </a:tcPr>
                </a:tc>
                <a:extLst>
                  <a:ext uri="{0D108BD9-81ED-4DB2-BD59-A6C34878D82A}">
                    <a16:rowId xmlns:a16="http://schemas.microsoft.com/office/drawing/2014/main" val="1224435635"/>
                  </a:ext>
                </a:extLst>
              </a:tr>
              <a:tr h="178058">
                <a:tc>
                  <a:txBody>
                    <a:bodyPr/>
                    <a:lstStyle/>
                    <a:p>
                      <a:pPr algn="l" fontAlgn="b"/>
                      <a:r>
                        <a:rPr lang="sl-SI" sz="800" b="0" i="0" u="none" strike="noStrike">
                          <a:solidFill>
                            <a:srgbClr val="000000"/>
                          </a:solidFill>
                          <a:effectLst/>
                          <a:latin typeface="Arial" panose="020B0604020202020204" pitchFamily="34" charset="0"/>
                        </a:rPr>
                        <a:t>[SK-HU] Levice - God [DIR] [SK] / N-1 R.Sobota - Sajoivanka</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664,96</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45%</a:t>
                      </a:r>
                    </a:p>
                  </a:txBody>
                  <a:tcPr marL="0" marR="0" marT="0" marB="0" anchor="b">
                    <a:lnL>
                      <a:noFill/>
                    </a:lnL>
                    <a:lnR>
                      <a:noFill/>
                    </a:lnR>
                    <a:lnT>
                      <a:noFill/>
                    </a:lnT>
                    <a:lnB>
                      <a:noFill/>
                    </a:lnB>
                  </a:tcPr>
                </a:tc>
                <a:extLst>
                  <a:ext uri="{0D108BD9-81ED-4DB2-BD59-A6C34878D82A}">
                    <a16:rowId xmlns:a16="http://schemas.microsoft.com/office/drawing/2014/main" val="3405300630"/>
                  </a:ext>
                </a:extLst>
              </a:tr>
              <a:tr h="178058">
                <a:tc>
                  <a:txBody>
                    <a:bodyPr/>
                    <a:lstStyle/>
                    <a:p>
                      <a:pPr algn="l" fontAlgn="b"/>
                      <a:r>
                        <a:rPr lang="sl-SI" sz="800" b="0" i="0" u="none" strike="noStrike">
                          <a:solidFill>
                            <a:srgbClr val="000000"/>
                          </a:solidFill>
                          <a:effectLst/>
                          <a:latin typeface="Arial" panose="020B0604020202020204" pitchFamily="34" charset="0"/>
                        </a:rPr>
                        <a:t>[D4-D7] Hoheneck - Pulverdingen ws [DIR] [D4] / N-1 Grafenrheinfeld - Hoepfingen ge (411)</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208,85</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1187162393"/>
                  </a:ext>
                </a:extLst>
              </a:tr>
              <a:tr h="178058">
                <a:tc>
                  <a:txBody>
                    <a:bodyPr/>
                    <a:lstStyle/>
                    <a:p>
                      <a:pPr algn="l" fontAlgn="b"/>
                      <a:r>
                        <a:rPr lang="sl-SI" sz="800" b="0" i="0" u="none" strike="noStrike">
                          <a:solidFill>
                            <a:srgbClr val="000000"/>
                          </a:solidFill>
                          <a:effectLst/>
                          <a:latin typeface="Arial" panose="020B0604020202020204" pitchFamily="34" charset="0"/>
                        </a:rPr>
                        <a:t>[CZ-SK] Sokolnice - Stupava [DIR] [CZ] / N-1 Nosovice - Varin</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158,33</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60%</a:t>
                      </a:r>
                    </a:p>
                  </a:txBody>
                  <a:tcPr marL="0" marR="0" marT="0" marB="0" anchor="b">
                    <a:lnL>
                      <a:noFill/>
                    </a:lnL>
                    <a:lnR>
                      <a:noFill/>
                    </a:lnR>
                    <a:lnT>
                      <a:noFill/>
                    </a:lnT>
                    <a:lnB>
                      <a:noFill/>
                    </a:lnB>
                  </a:tcPr>
                </a:tc>
                <a:extLst>
                  <a:ext uri="{0D108BD9-81ED-4DB2-BD59-A6C34878D82A}">
                    <a16:rowId xmlns:a16="http://schemas.microsoft.com/office/drawing/2014/main" val="1995850039"/>
                  </a:ext>
                </a:extLst>
              </a:tr>
              <a:tr h="178058">
                <a:tc>
                  <a:txBody>
                    <a:bodyPr/>
                    <a:lstStyle/>
                    <a:p>
                      <a:pPr algn="l" fontAlgn="b"/>
                      <a:r>
                        <a:rPr lang="sl-SI" sz="8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1336,8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395%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379435201"/>
                  </a:ext>
                </a:extLst>
              </a:tr>
              <a:tr h="178058">
                <a:tc>
                  <a:txBody>
                    <a:bodyPr/>
                    <a:lstStyle/>
                    <a:p>
                      <a:pPr algn="l" fontAlgn="b"/>
                      <a:r>
                        <a:rPr lang="sl-SI" sz="800" b="0" i="0" u="none" strike="noStrike">
                          <a:solidFill>
                            <a:srgbClr val="000000"/>
                          </a:solidFill>
                          <a:effectLst/>
                          <a:latin typeface="Arial" panose="020B0604020202020204" pitchFamily="34" charset="0"/>
                        </a:rPr>
                        <a:t>[AT-CZ] Duernrohr 1 - Slavetice 437 [OPP] [AT] / N-1 Slavetice - Durnrohr 2</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71,34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44%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511415026"/>
                  </a:ext>
                </a:extLst>
              </a:tr>
              <a:tr h="178058">
                <a:tc>
                  <a:txBody>
                    <a:bodyPr/>
                    <a:lstStyle/>
                    <a:p>
                      <a:pPr algn="l" fontAlgn="b"/>
                      <a:r>
                        <a:rPr lang="sl-SI" sz="800" b="0" i="0" u="none" strike="noStrike">
                          <a:solidFill>
                            <a:srgbClr val="000000"/>
                          </a:solidFill>
                          <a:effectLst/>
                          <a:latin typeface="Arial" panose="020B0604020202020204" pitchFamily="34" charset="0"/>
                        </a:rPr>
                        <a:t>[SI-AT] 400 kV Maribor - Kainachtal 1 [OPP] [SI] / N-1 Maribor-Kainachtal 2</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50,28</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189170745"/>
                  </a:ext>
                </a:extLst>
              </a:tr>
              <a:tr h="178058">
                <a:tc>
                  <a:txBody>
                    <a:bodyPr/>
                    <a:lstStyle/>
                    <a:p>
                      <a:pPr algn="l" fontAlgn="b"/>
                      <a:r>
                        <a:rPr lang="sl-SI" sz="800" b="0" i="0" u="none" strike="noStrike">
                          <a:solidFill>
                            <a:srgbClr val="000000"/>
                          </a:solidFill>
                          <a:effectLst/>
                          <a:latin typeface="Arial" panose="020B0604020202020204" pitchFamily="34" charset="0"/>
                        </a:rPr>
                        <a:t>[D2-D2] Altheim - Sittling 219 [OPP] / N-1 Altheim - Sittling 220</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500,71</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42%</a:t>
                      </a:r>
                    </a:p>
                  </a:txBody>
                  <a:tcPr marL="0" marR="0" marT="0" marB="0" anchor="b">
                    <a:lnL>
                      <a:noFill/>
                    </a:lnL>
                    <a:lnR>
                      <a:noFill/>
                    </a:lnR>
                    <a:lnT>
                      <a:noFill/>
                    </a:lnT>
                    <a:lnB>
                      <a:noFill/>
                    </a:lnB>
                  </a:tcPr>
                </a:tc>
                <a:extLst>
                  <a:ext uri="{0D108BD9-81ED-4DB2-BD59-A6C34878D82A}">
                    <a16:rowId xmlns:a16="http://schemas.microsoft.com/office/drawing/2014/main" val="3202410218"/>
                  </a:ext>
                </a:extLst>
              </a:tr>
              <a:tr h="178058">
                <a:tc>
                  <a:txBody>
                    <a:bodyPr/>
                    <a:lstStyle/>
                    <a:p>
                      <a:pPr algn="l" fontAlgn="b"/>
                      <a:r>
                        <a:rPr lang="sl-SI" sz="800" b="0" i="0" u="none" strike="noStrike">
                          <a:solidFill>
                            <a:srgbClr val="000000"/>
                          </a:solidFill>
                          <a:effectLst/>
                          <a:latin typeface="Arial" panose="020B0604020202020204" pitchFamily="34" charset="0"/>
                        </a:rPr>
                        <a:t>[D7-D7] Mengede  - Y Huellen WESTFL W [DIR] / N-1 Hattingen  - Witten  KEMNAD S</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1336,8</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409755495"/>
                  </a:ext>
                </a:extLst>
              </a:tr>
              <a:tr h="178058">
                <a:tc>
                  <a:txBody>
                    <a:bodyPr/>
                    <a:lstStyle/>
                    <a:p>
                      <a:pPr algn="l" fontAlgn="b"/>
                      <a:r>
                        <a:rPr lang="en-US" sz="800" b="0" i="0" u="none" strike="noStrike">
                          <a:solidFill>
                            <a:srgbClr val="000000"/>
                          </a:solidFill>
                          <a:effectLst/>
                          <a:latin typeface="Arial" panose="020B0604020202020204" pitchFamily="34" charset="0"/>
                        </a:rPr>
                        <a:t>[BE-FR] Achene - Lonny 19 [DIR] [FR] / N-1 Avelgem - Avelin 380.80</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4,67</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93%</a:t>
                      </a:r>
                    </a:p>
                  </a:txBody>
                  <a:tcPr marL="0" marR="0" marT="0" marB="0" anchor="b">
                    <a:lnL>
                      <a:noFill/>
                    </a:lnL>
                    <a:lnR>
                      <a:noFill/>
                    </a:lnR>
                    <a:lnT>
                      <a:noFill/>
                    </a:lnT>
                    <a:lnB>
                      <a:noFill/>
                    </a:lnB>
                  </a:tcPr>
                </a:tc>
                <a:extLst>
                  <a:ext uri="{0D108BD9-81ED-4DB2-BD59-A6C34878D82A}">
                    <a16:rowId xmlns:a16="http://schemas.microsoft.com/office/drawing/2014/main" val="4021410116"/>
                  </a:ext>
                </a:extLst>
              </a:tr>
              <a:tr h="178058">
                <a:tc>
                  <a:txBody>
                    <a:bodyPr/>
                    <a:lstStyle/>
                    <a:p>
                      <a:pPr algn="l" fontAlgn="b"/>
                      <a:r>
                        <a:rPr lang="sl-SI" sz="800" b="0" i="0" u="none" strike="noStrike">
                          <a:solidFill>
                            <a:srgbClr val="000000"/>
                          </a:solidFill>
                          <a:effectLst/>
                          <a:latin typeface="Arial" panose="020B0604020202020204" pitchFamily="34" charset="0"/>
                        </a:rPr>
                        <a:t>[NL-NL] Diemen-Lelystad 380 Z [OPP] / N-1 Krimpen a/d IJssel-Geertruidenberg 380 W</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168,39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931962206"/>
                  </a:ext>
                </a:extLst>
              </a:tr>
              <a:tr h="178058">
                <a:tc>
                  <a:txBody>
                    <a:bodyPr/>
                    <a:lstStyle/>
                    <a:p>
                      <a:pPr algn="l" fontAlgn="b"/>
                      <a:r>
                        <a:rPr lang="sl-SI" sz="800" b="0" i="0" u="none" strike="noStrike">
                          <a:solidFill>
                            <a:srgbClr val="000000"/>
                          </a:solidFill>
                          <a:effectLst/>
                          <a:latin typeface="Arial" panose="020B0604020202020204" pitchFamily="34" charset="0"/>
                        </a:rPr>
                        <a:t>[CZ-PL] Wielopole - Nosovice [DIR] [PL] / N-1 Albrechtice - Dobrzen</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163,68</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3040264729"/>
                  </a:ext>
                </a:extLst>
              </a:tr>
              <a:tr h="178058">
                <a:tc>
                  <a:txBody>
                    <a:bodyPr/>
                    <a:lstStyle/>
                    <a:p>
                      <a:pPr algn="l" fontAlgn="b"/>
                      <a:r>
                        <a:rPr lang="sl-SI" sz="800" b="0" i="0" u="none" strike="noStrike">
                          <a:solidFill>
                            <a:srgbClr val="000000"/>
                          </a:solidFill>
                          <a:effectLst/>
                          <a:latin typeface="Arial" panose="020B0604020202020204" pitchFamily="34" charset="0"/>
                        </a:rPr>
                        <a:t>[SK-HU] Levice - God [DIR] [SK] / N-1 R.Sobota - Sajoivanka</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403,28</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46%</a:t>
                      </a:r>
                    </a:p>
                  </a:txBody>
                  <a:tcPr marL="0" marR="0" marT="0" marB="0" anchor="b">
                    <a:lnL>
                      <a:noFill/>
                    </a:lnL>
                    <a:lnR>
                      <a:noFill/>
                    </a:lnR>
                    <a:lnT>
                      <a:noFill/>
                    </a:lnT>
                    <a:lnB>
                      <a:noFill/>
                    </a:lnB>
                  </a:tcPr>
                </a:tc>
                <a:extLst>
                  <a:ext uri="{0D108BD9-81ED-4DB2-BD59-A6C34878D82A}">
                    <a16:rowId xmlns:a16="http://schemas.microsoft.com/office/drawing/2014/main" val="3864591015"/>
                  </a:ext>
                </a:extLst>
              </a:tr>
              <a:tr h="178058">
                <a:tc>
                  <a:txBody>
                    <a:bodyPr/>
                    <a:lstStyle/>
                    <a:p>
                      <a:pPr algn="l" fontAlgn="b"/>
                      <a:r>
                        <a:rPr lang="sl-SI" sz="800" b="0" i="0" u="none" strike="noStrike">
                          <a:solidFill>
                            <a:srgbClr val="000000"/>
                          </a:solidFill>
                          <a:effectLst/>
                          <a:latin typeface="Arial" panose="020B0604020202020204" pitchFamily="34" charset="0"/>
                        </a:rPr>
                        <a:t>[D4-D7] Hoheneck - Pulverdingen ws [DIR] [D4] / N-1 Grafenrheinfeld - Hoepfingen ge (411)</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394,42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3054701480"/>
                  </a:ext>
                </a:extLst>
              </a:tr>
              <a:tr h="178058">
                <a:tc>
                  <a:txBody>
                    <a:bodyPr/>
                    <a:lstStyle/>
                    <a:p>
                      <a:pPr algn="l" fontAlgn="b"/>
                      <a:r>
                        <a:rPr lang="sl-SI" sz="800" b="0" i="0" u="none" strike="noStrike">
                          <a:solidFill>
                            <a:srgbClr val="000000"/>
                          </a:solidFill>
                          <a:effectLst/>
                          <a:latin typeface="Arial" panose="020B0604020202020204" pitchFamily="34" charset="0"/>
                        </a:rPr>
                        <a:t>[CZ-SK] Sokolnice - Stupava [DIR] [CZ] / N-1 Nosovice - Varin</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96,53</a:t>
                      </a:r>
                    </a:p>
                  </a:txBody>
                  <a:tcPr marL="0" marR="0" marT="0" marB="0" anchor="b">
                    <a:lnL>
                      <a:noFill/>
                    </a:lnL>
                    <a:lnR>
                      <a:noFill/>
                    </a:lnR>
                    <a:lnT>
                      <a:noFill/>
                    </a:lnT>
                    <a:lnB>
                      <a:noFill/>
                    </a:lnB>
                  </a:tcPr>
                </a:tc>
                <a:tc>
                  <a:txBody>
                    <a:bodyPr/>
                    <a:lstStyle/>
                    <a:p>
                      <a:pPr algn="r" fontAlgn="b"/>
                      <a:r>
                        <a:rPr lang="sl-SI" sz="800" b="0" i="0" u="none" strike="noStrike" dirty="0">
                          <a:solidFill>
                            <a:srgbClr val="000000"/>
                          </a:solidFill>
                          <a:effectLst/>
                          <a:latin typeface="Arial" panose="020B0604020202020204" pitchFamily="34" charset="0"/>
                        </a:rPr>
                        <a:t>60%</a:t>
                      </a:r>
                    </a:p>
                  </a:txBody>
                  <a:tcPr marL="0" marR="0" marT="0" marB="0" anchor="b">
                    <a:lnL>
                      <a:noFill/>
                    </a:lnL>
                    <a:lnR>
                      <a:noFill/>
                    </a:lnR>
                    <a:lnT>
                      <a:noFill/>
                    </a:lnT>
                    <a:lnB>
                      <a:noFill/>
                    </a:lnB>
                  </a:tcPr>
                </a:tc>
                <a:extLst>
                  <a:ext uri="{0D108BD9-81ED-4DB2-BD59-A6C34878D82A}">
                    <a16:rowId xmlns:a16="http://schemas.microsoft.com/office/drawing/2014/main" val="870341310"/>
                  </a:ext>
                </a:extLst>
              </a:tr>
            </a:tbl>
          </a:graphicData>
        </a:graphic>
      </p:graphicFrame>
    </p:spTree>
    <p:extLst>
      <p:ext uri="{BB962C8B-B14F-4D97-AF65-F5344CB8AC3E}">
        <p14:creationId xmlns:p14="http://schemas.microsoft.com/office/powerpoint/2010/main" val="1711215132"/>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a:t>
            </a:r>
            <a:r>
              <a:rPr lang="en-US" altLang="hu-HU" sz="1400" dirty="0">
                <a:solidFill>
                  <a:srgbClr val="008000"/>
                </a:solidFill>
              </a:rPr>
              <a:t>1021 (part V</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B62B81EF-B4AF-4797-A2A4-087F1D73F152}"/>
              </a:ext>
            </a:extLst>
          </p:cNvPr>
          <p:cNvGraphicFramePr>
            <a:graphicFrameLocks noGrp="1"/>
          </p:cNvGraphicFramePr>
          <p:nvPr/>
        </p:nvGraphicFramePr>
        <p:xfrm>
          <a:off x="943769" y="1393031"/>
          <a:ext cx="8191500" cy="3724275"/>
        </p:xfrm>
        <a:graphic>
          <a:graphicData uri="http://schemas.openxmlformats.org/drawingml/2006/table">
            <a:tbl>
              <a:tblPr/>
              <a:tblGrid>
                <a:gridCol w="6347540">
                  <a:extLst>
                    <a:ext uri="{9D8B030D-6E8A-4147-A177-3AD203B41FA5}">
                      <a16:colId xmlns:a16="http://schemas.microsoft.com/office/drawing/2014/main" val="1246345455"/>
                    </a:ext>
                  </a:extLst>
                </a:gridCol>
                <a:gridCol w="1361547">
                  <a:extLst>
                    <a:ext uri="{9D8B030D-6E8A-4147-A177-3AD203B41FA5}">
                      <a16:colId xmlns:a16="http://schemas.microsoft.com/office/drawing/2014/main" val="1507184860"/>
                    </a:ext>
                  </a:extLst>
                </a:gridCol>
                <a:gridCol w="482413">
                  <a:extLst>
                    <a:ext uri="{9D8B030D-6E8A-4147-A177-3AD203B41FA5}">
                      <a16:colId xmlns:a16="http://schemas.microsoft.com/office/drawing/2014/main" val="764058066"/>
                    </a:ext>
                  </a:extLst>
                </a:gridCol>
              </a:tblGrid>
              <a:tr h="161925">
                <a:tc>
                  <a:txBody>
                    <a:bodyPr/>
                    <a:lstStyle/>
                    <a:p>
                      <a:pPr algn="l" fontAlgn="b"/>
                      <a:r>
                        <a:rPr lang="sl-SI" sz="10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1406,52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293%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134091611"/>
                  </a:ext>
                </a:extLst>
              </a:tr>
              <a:tr h="161925">
                <a:tc>
                  <a:txBody>
                    <a:bodyPr/>
                    <a:lstStyle/>
                    <a:p>
                      <a:pPr algn="l" fontAlgn="b"/>
                      <a:r>
                        <a:rPr lang="sl-SI" sz="1000" b="0" i="0" u="none" strike="noStrike">
                          <a:solidFill>
                            <a:srgbClr val="000000"/>
                          </a:solidFill>
                          <a:effectLst/>
                          <a:latin typeface="Arial" panose="020B0604020202020204" pitchFamily="34" charset="0"/>
                        </a:rPr>
                        <a:t>[AT-CZ] Duernrohr 1 - Slavetice 437 [OPP] [AT] / N-1 Slavetice - Durnrohr 2</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154,18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50%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511208500"/>
                  </a:ext>
                </a:extLst>
              </a:tr>
              <a:tr h="161925">
                <a:tc>
                  <a:txBody>
                    <a:bodyPr/>
                    <a:lstStyle/>
                    <a:p>
                      <a:pPr algn="l" fontAlgn="b"/>
                      <a:r>
                        <a:rPr lang="sl-SI" sz="1000" b="0" i="0" u="none" strike="noStrike">
                          <a:solidFill>
                            <a:srgbClr val="000000"/>
                          </a:solidFill>
                          <a:effectLst/>
                          <a:latin typeface="Arial" panose="020B0604020202020204" pitchFamily="34" charset="0"/>
                        </a:rPr>
                        <a:t>[AT-D2] St. Peter 2 - Pleinting 258 [OPP] [AT] / N-1 Pleinting - Pirach 257</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240,45</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63%</a:t>
                      </a:r>
                    </a:p>
                  </a:txBody>
                  <a:tcPr marL="0" marR="0" marT="0" marB="0" anchor="b">
                    <a:lnL>
                      <a:noFill/>
                    </a:lnL>
                    <a:lnR>
                      <a:noFill/>
                    </a:lnR>
                    <a:lnT>
                      <a:noFill/>
                    </a:lnT>
                    <a:lnB>
                      <a:noFill/>
                    </a:lnB>
                  </a:tcPr>
                </a:tc>
                <a:extLst>
                  <a:ext uri="{0D108BD9-81ED-4DB2-BD59-A6C34878D82A}">
                    <a16:rowId xmlns:a16="http://schemas.microsoft.com/office/drawing/2014/main" val="3405367900"/>
                  </a:ext>
                </a:extLst>
              </a:tr>
              <a:tr h="161925">
                <a:tc>
                  <a:txBody>
                    <a:bodyPr/>
                    <a:lstStyle/>
                    <a:p>
                      <a:pPr algn="l" fontAlgn="b"/>
                      <a:r>
                        <a:rPr lang="sl-SI" sz="1000" b="0" i="0" u="none" strike="noStrike">
                          <a:solidFill>
                            <a:srgbClr val="000000"/>
                          </a:solidFill>
                          <a:effectLst/>
                          <a:latin typeface="Arial" panose="020B0604020202020204" pitchFamily="34" charset="0"/>
                        </a:rPr>
                        <a:t>[SK-PL] Lemesany - Krosno Iskrz 2 [OPP] [PL] / N-1 Lemesany - Krosno Iskrz 1</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240,01</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48%</a:t>
                      </a:r>
                    </a:p>
                  </a:txBody>
                  <a:tcPr marL="0" marR="0" marT="0" marB="0" anchor="b">
                    <a:lnL>
                      <a:noFill/>
                    </a:lnL>
                    <a:lnR>
                      <a:noFill/>
                    </a:lnR>
                    <a:lnT>
                      <a:noFill/>
                    </a:lnT>
                    <a:lnB>
                      <a:noFill/>
                    </a:lnB>
                  </a:tcPr>
                </a:tc>
                <a:extLst>
                  <a:ext uri="{0D108BD9-81ED-4DB2-BD59-A6C34878D82A}">
                    <a16:rowId xmlns:a16="http://schemas.microsoft.com/office/drawing/2014/main" val="996291509"/>
                  </a:ext>
                </a:extLst>
              </a:tr>
              <a:tr h="161925">
                <a:tc>
                  <a:txBody>
                    <a:bodyPr/>
                    <a:lstStyle/>
                    <a:p>
                      <a:pPr algn="l" fontAlgn="b"/>
                      <a:r>
                        <a:rPr lang="sl-SI" sz="1000" b="0" i="0" u="none" strike="noStrike">
                          <a:solidFill>
                            <a:srgbClr val="000000"/>
                          </a:solidFill>
                          <a:effectLst/>
                          <a:latin typeface="Arial" panose="020B0604020202020204" pitchFamily="34" charset="0"/>
                        </a:rPr>
                        <a:t>[SI-AT] 220 kV Podlog - Obersielach [OPP] [SI] / N-1 Maribor-Kainachtal 1</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76,58</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45%</a:t>
                      </a:r>
                    </a:p>
                  </a:txBody>
                  <a:tcPr marL="0" marR="0" marT="0" marB="0" anchor="b">
                    <a:lnL>
                      <a:noFill/>
                    </a:lnL>
                    <a:lnR>
                      <a:noFill/>
                    </a:lnR>
                    <a:lnT>
                      <a:noFill/>
                    </a:lnT>
                    <a:lnB>
                      <a:noFill/>
                    </a:lnB>
                  </a:tcPr>
                </a:tc>
                <a:extLst>
                  <a:ext uri="{0D108BD9-81ED-4DB2-BD59-A6C34878D82A}">
                    <a16:rowId xmlns:a16="http://schemas.microsoft.com/office/drawing/2014/main" val="2493506538"/>
                  </a:ext>
                </a:extLst>
              </a:tr>
              <a:tr h="161925">
                <a:tc>
                  <a:txBody>
                    <a:bodyPr/>
                    <a:lstStyle/>
                    <a:p>
                      <a:pPr algn="l" fontAlgn="b"/>
                      <a:r>
                        <a:rPr lang="sl-SI" sz="1000" b="0" i="0" u="none" strike="noStrike">
                          <a:solidFill>
                            <a:srgbClr val="000000"/>
                          </a:solidFill>
                          <a:effectLst/>
                          <a:latin typeface="Arial" panose="020B0604020202020204" pitchFamily="34" charset="0"/>
                        </a:rPr>
                        <a:t>[D7-D7] Mengede  - Y Huellen WESTFL W [DIR] / N-1 Hattingen  - Witten  KEMNAD S</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1406,52</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932812302"/>
                  </a:ext>
                </a:extLst>
              </a:tr>
              <a:tr h="161925">
                <a:tc>
                  <a:txBody>
                    <a:bodyPr/>
                    <a:lstStyle/>
                    <a:p>
                      <a:pPr algn="l" fontAlgn="b"/>
                      <a:r>
                        <a:rPr lang="sl-SI" sz="1000" b="0" i="0" u="none" strike="noStrike">
                          <a:solidFill>
                            <a:srgbClr val="000000"/>
                          </a:solidFill>
                          <a:effectLst/>
                          <a:latin typeface="Arial" panose="020B0604020202020204" pitchFamily="34" charset="0"/>
                        </a:rPr>
                        <a:t>[D7-D7] Niederstedem  - Y Dahlem SELHN W [OPP] / N-1 Dahlem - Rommersheim SELHN O</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268,93</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646739517"/>
                  </a:ext>
                </a:extLst>
              </a:tr>
              <a:tr h="161925">
                <a:tc>
                  <a:txBody>
                    <a:bodyPr/>
                    <a:lstStyle/>
                    <a:p>
                      <a:pPr algn="l" fontAlgn="b"/>
                      <a:r>
                        <a:rPr lang="sl-SI" sz="1000" b="0" i="0" u="none" strike="noStrike">
                          <a:solidFill>
                            <a:srgbClr val="000000"/>
                          </a:solidFill>
                          <a:effectLst/>
                          <a:latin typeface="Arial" panose="020B0604020202020204" pitchFamily="34" charset="0"/>
                        </a:rPr>
                        <a:t>[SK-HU] Levice - God [DIR] [SK] / N-1 R.Sobota - Sajoivanka</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202,5</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48%</a:t>
                      </a:r>
                    </a:p>
                  </a:txBody>
                  <a:tcPr marL="0" marR="0" marT="0" marB="0" anchor="b">
                    <a:lnL>
                      <a:noFill/>
                    </a:lnL>
                    <a:lnR>
                      <a:noFill/>
                    </a:lnR>
                    <a:lnT>
                      <a:noFill/>
                    </a:lnT>
                    <a:lnB>
                      <a:noFill/>
                    </a:lnB>
                  </a:tcPr>
                </a:tc>
                <a:extLst>
                  <a:ext uri="{0D108BD9-81ED-4DB2-BD59-A6C34878D82A}">
                    <a16:rowId xmlns:a16="http://schemas.microsoft.com/office/drawing/2014/main" val="2138515895"/>
                  </a:ext>
                </a:extLst>
              </a:tr>
              <a:tr h="161925">
                <a:tc>
                  <a:txBody>
                    <a:bodyPr/>
                    <a:lstStyle/>
                    <a:p>
                      <a:pPr algn="l" fontAlgn="b"/>
                      <a:r>
                        <a:rPr lang="sl-SI" sz="10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1280,93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204%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820738637"/>
                  </a:ext>
                </a:extLst>
              </a:tr>
              <a:tr h="161925">
                <a:tc>
                  <a:txBody>
                    <a:bodyPr/>
                    <a:lstStyle/>
                    <a:p>
                      <a:pPr algn="l" fontAlgn="b"/>
                      <a:r>
                        <a:rPr lang="sl-SI" sz="1000" b="0" i="0" u="none" strike="noStrike">
                          <a:solidFill>
                            <a:srgbClr val="000000"/>
                          </a:solidFill>
                          <a:effectLst/>
                          <a:latin typeface="Arial" panose="020B0604020202020204" pitchFamily="34" charset="0"/>
                        </a:rPr>
                        <a:t>[AT-D2] St. Peter 2 - Pleinting 258 [OPP] [AT] / N-1 Pleinting - Pirach 257</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617,12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64%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755922662"/>
                  </a:ext>
                </a:extLst>
              </a:tr>
              <a:tr h="161925">
                <a:tc>
                  <a:txBody>
                    <a:bodyPr/>
                    <a:lstStyle/>
                    <a:p>
                      <a:pPr algn="l" fontAlgn="b"/>
                      <a:r>
                        <a:rPr lang="de-DE" sz="1000" b="0" i="0" u="none" strike="noStrike">
                          <a:solidFill>
                            <a:srgbClr val="000000"/>
                          </a:solidFill>
                          <a:effectLst/>
                          <a:latin typeface="Arial" panose="020B0604020202020204" pitchFamily="34" charset="0"/>
                        </a:rPr>
                        <a:t>[D2-D4] Grafenrheinfeld - Stalldorf 416 [DIR] [D2] / N-1 Grafenrheinfeld - Hoepfingen ge (411)</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425,35</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447487637"/>
                  </a:ext>
                </a:extLst>
              </a:tr>
              <a:tr h="161925">
                <a:tc>
                  <a:txBody>
                    <a:bodyPr/>
                    <a:lstStyle/>
                    <a:p>
                      <a:pPr algn="l" fontAlgn="b"/>
                      <a:r>
                        <a:rPr lang="sl-SI" sz="1000" b="0" i="0" u="none" strike="noStrike">
                          <a:solidFill>
                            <a:srgbClr val="000000"/>
                          </a:solidFill>
                          <a:effectLst/>
                          <a:latin typeface="Arial" panose="020B0604020202020204" pitchFamily="34" charset="0"/>
                        </a:rPr>
                        <a:t>[D7-D7] Mengede  - Y Huellen WESTFL W [DIR] / N-1 Hattingen  - Witten  KEMNAD S</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1280,93</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539489960"/>
                  </a:ext>
                </a:extLst>
              </a:tr>
              <a:tr h="161925">
                <a:tc>
                  <a:txBody>
                    <a:bodyPr/>
                    <a:lstStyle/>
                    <a:p>
                      <a:pPr algn="l" fontAlgn="b"/>
                      <a:r>
                        <a:rPr lang="sl-SI" sz="1000" b="0" i="0" u="none" strike="noStrike">
                          <a:solidFill>
                            <a:srgbClr val="000000"/>
                          </a:solidFill>
                          <a:effectLst/>
                          <a:latin typeface="Arial" panose="020B0604020202020204" pitchFamily="34" charset="0"/>
                        </a:rPr>
                        <a:t>[D7-D7] Niederstedem  - Y Dahlem SELHN W [OPP] / N-1 Dahlem - Rommersheim SELHN O</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172,76</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577791433"/>
                  </a:ext>
                </a:extLst>
              </a:tr>
              <a:tr h="161925">
                <a:tc>
                  <a:txBody>
                    <a:bodyPr/>
                    <a:lstStyle/>
                    <a:p>
                      <a:pPr algn="l" fontAlgn="b"/>
                      <a:r>
                        <a:rPr lang="sl-SI" sz="1000" b="0" i="0" u="none" strike="noStrike">
                          <a:solidFill>
                            <a:srgbClr val="000000"/>
                          </a:solidFill>
                          <a:effectLst/>
                          <a:latin typeface="Arial" panose="020B0604020202020204" pitchFamily="34" charset="0"/>
                        </a:rPr>
                        <a:t>[CZ-PL] Wielopole - Nosovice [DIR] [PL] / N-1 Albrechtice - Dobrzen</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42,16</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33%</a:t>
                      </a:r>
                    </a:p>
                  </a:txBody>
                  <a:tcPr marL="0" marR="0" marT="0" marB="0" anchor="b">
                    <a:lnL>
                      <a:noFill/>
                    </a:lnL>
                    <a:lnR>
                      <a:noFill/>
                    </a:lnR>
                    <a:lnT>
                      <a:noFill/>
                    </a:lnT>
                    <a:lnB>
                      <a:noFill/>
                    </a:lnB>
                  </a:tcPr>
                </a:tc>
                <a:extLst>
                  <a:ext uri="{0D108BD9-81ED-4DB2-BD59-A6C34878D82A}">
                    <a16:rowId xmlns:a16="http://schemas.microsoft.com/office/drawing/2014/main" val="2446977625"/>
                  </a:ext>
                </a:extLst>
              </a:tr>
              <a:tr h="161925">
                <a:tc>
                  <a:txBody>
                    <a:bodyPr/>
                    <a:lstStyle/>
                    <a:p>
                      <a:pPr algn="l" fontAlgn="b"/>
                      <a:r>
                        <a:rPr lang="sl-SI" sz="1000" b="0" i="0" u="none" strike="noStrike">
                          <a:solidFill>
                            <a:srgbClr val="000000"/>
                          </a:solidFill>
                          <a:effectLst/>
                          <a:latin typeface="Arial" panose="020B0604020202020204" pitchFamily="34" charset="0"/>
                        </a:rPr>
                        <a:t>[SK-HU] Levice - God [DIR] [SK] / N-1 R.Sobota - Sajoivanka</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375,98</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48%</a:t>
                      </a:r>
                    </a:p>
                  </a:txBody>
                  <a:tcPr marL="0" marR="0" marT="0" marB="0" anchor="b">
                    <a:lnL>
                      <a:noFill/>
                    </a:lnL>
                    <a:lnR>
                      <a:noFill/>
                    </a:lnR>
                    <a:lnT>
                      <a:noFill/>
                    </a:lnT>
                    <a:lnB>
                      <a:noFill/>
                    </a:lnB>
                  </a:tcPr>
                </a:tc>
                <a:extLst>
                  <a:ext uri="{0D108BD9-81ED-4DB2-BD59-A6C34878D82A}">
                    <a16:rowId xmlns:a16="http://schemas.microsoft.com/office/drawing/2014/main" val="2318219254"/>
                  </a:ext>
                </a:extLst>
              </a:tr>
              <a:tr h="161925">
                <a:tc>
                  <a:txBody>
                    <a:bodyPr/>
                    <a:lstStyle/>
                    <a:p>
                      <a:pPr algn="l" fontAlgn="b"/>
                      <a:r>
                        <a:rPr lang="sl-SI" sz="10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1298,89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581145898"/>
                  </a:ext>
                </a:extLst>
              </a:tr>
              <a:tr h="161925">
                <a:tc>
                  <a:txBody>
                    <a:bodyPr/>
                    <a:lstStyle/>
                    <a:p>
                      <a:pPr algn="l" fontAlgn="b"/>
                      <a:r>
                        <a:rPr lang="sl-SI" sz="1000" b="0" i="0" u="none" strike="noStrike">
                          <a:solidFill>
                            <a:srgbClr val="000000"/>
                          </a:solidFill>
                          <a:effectLst/>
                          <a:latin typeface="Arial" panose="020B0604020202020204" pitchFamily="34" charset="0"/>
                        </a:rPr>
                        <a:t>[AT-D2] St. Peter 2 - Pleinting 258 [OPP] [AT] / N-1 Pleinting - Pirach 257</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453,98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65%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841273376"/>
                  </a:ext>
                </a:extLst>
              </a:tr>
              <a:tr h="161925">
                <a:tc>
                  <a:txBody>
                    <a:bodyPr/>
                    <a:lstStyle/>
                    <a:p>
                      <a:pPr algn="l" fontAlgn="b"/>
                      <a:r>
                        <a:rPr lang="sl-SI" sz="1000" b="0" i="0" u="none" strike="noStrike">
                          <a:solidFill>
                            <a:srgbClr val="000000"/>
                          </a:solidFill>
                          <a:effectLst/>
                          <a:latin typeface="Arial" panose="020B0604020202020204" pitchFamily="34" charset="0"/>
                        </a:rPr>
                        <a:t>[SK-PL] Lemesany - Krosno Iskrz 2 [OPP] [PL] / N-1 Lemesany - Krosno Iskrz 1</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491,2</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47%</a:t>
                      </a:r>
                    </a:p>
                  </a:txBody>
                  <a:tcPr marL="0" marR="0" marT="0" marB="0" anchor="b">
                    <a:lnL>
                      <a:noFill/>
                    </a:lnL>
                    <a:lnR>
                      <a:noFill/>
                    </a:lnR>
                    <a:lnT>
                      <a:noFill/>
                    </a:lnT>
                    <a:lnB>
                      <a:noFill/>
                    </a:lnB>
                  </a:tcPr>
                </a:tc>
                <a:extLst>
                  <a:ext uri="{0D108BD9-81ED-4DB2-BD59-A6C34878D82A}">
                    <a16:rowId xmlns:a16="http://schemas.microsoft.com/office/drawing/2014/main" val="2598948734"/>
                  </a:ext>
                </a:extLst>
              </a:tr>
              <a:tr h="161925">
                <a:tc>
                  <a:txBody>
                    <a:bodyPr/>
                    <a:lstStyle/>
                    <a:p>
                      <a:pPr algn="l" fontAlgn="b"/>
                      <a:r>
                        <a:rPr lang="de-DE" sz="1000" b="0" i="0" u="none" strike="noStrike">
                          <a:solidFill>
                            <a:srgbClr val="000000"/>
                          </a:solidFill>
                          <a:effectLst/>
                          <a:latin typeface="Arial" panose="020B0604020202020204" pitchFamily="34" charset="0"/>
                        </a:rPr>
                        <a:t>[D2-D4] Grafenrheinfeld - Stalldorf 416 [DIR] [D2] / N-1 Grafenrheinfeld - Hoepfingen ge (411)</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112,32</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970205767"/>
                  </a:ext>
                </a:extLst>
              </a:tr>
              <a:tr h="161925">
                <a:tc>
                  <a:txBody>
                    <a:bodyPr/>
                    <a:lstStyle/>
                    <a:p>
                      <a:pPr algn="l" fontAlgn="b"/>
                      <a:r>
                        <a:rPr lang="sl-SI" sz="1000" b="0" i="0" u="none" strike="noStrike">
                          <a:solidFill>
                            <a:srgbClr val="000000"/>
                          </a:solidFill>
                          <a:effectLst/>
                          <a:latin typeface="Arial" panose="020B0604020202020204" pitchFamily="34" charset="0"/>
                        </a:rPr>
                        <a:t>[D7-D7] Mengede  - Y Huellen WESTFL W [DIR] / N-1 Hattingen  - Witten  KEMNAD S</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1298,89</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1060932813"/>
                  </a:ext>
                </a:extLst>
              </a:tr>
              <a:tr h="161925">
                <a:tc>
                  <a:txBody>
                    <a:bodyPr/>
                    <a:lstStyle/>
                    <a:p>
                      <a:pPr algn="l" fontAlgn="b"/>
                      <a:r>
                        <a:rPr lang="sl-SI" sz="1000" b="0" i="0" u="none" strike="noStrike">
                          <a:solidFill>
                            <a:srgbClr val="000000"/>
                          </a:solidFill>
                          <a:effectLst/>
                          <a:latin typeface="Arial" panose="020B0604020202020204" pitchFamily="34" charset="0"/>
                        </a:rPr>
                        <a:t>[D7-D7] Niederstedem  - Y Dahlem SELHN W [OPP] / N-1 Dahlem - Rommersheim SELHN O</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229,13</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27106417"/>
                  </a:ext>
                </a:extLst>
              </a:tr>
              <a:tr h="161925">
                <a:tc>
                  <a:txBody>
                    <a:bodyPr/>
                    <a:lstStyle/>
                    <a:p>
                      <a:pPr algn="l" fontAlgn="b"/>
                      <a:r>
                        <a:rPr lang="sl-SI" sz="1000" b="0" i="0" u="none" strike="noStrike">
                          <a:solidFill>
                            <a:srgbClr val="000000"/>
                          </a:solidFill>
                          <a:effectLst/>
                          <a:latin typeface="Arial" panose="020B0604020202020204" pitchFamily="34" charset="0"/>
                        </a:rPr>
                        <a:t>[SK-HU] Levice - God [DIR] [SK] / N-1 R.Sobota - Sajoivanka</a:t>
                      </a:r>
                    </a:p>
                  </a:txBody>
                  <a:tcPr marL="11430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0" i="0" u="none" strike="noStrike">
                          <a:solidFill>
                            <a:srgbClr val="000000"/>
                          </a:solidFill>
                          <a:effectLst/>
                          <a:latin typeface="Arial" panose="020B0604020202020204" pitchFamily="34" charset="0"/>
                        </a:rPr>
                        <a:t>33,37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0" i="0" u="none" strike="noStrike">
                          <a:solidFill>
                            <a:srgbClr val="000000"/>
                          </a:solidFill>
                          <a:effectLst/>
                          <a:latin typeface="Arial" panose="020B0604020202020204" pitchFamily="34" charset="0"/>
                        </a:rPr>
                        <a:t>48%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442902172"/>
                  </a:ext>
                </a:extLst>
              </a:tr>
              <a:tr h="161925">
                <a:tc>
                  <a:txBody>
                    <a:bodyPr/>
                    <a:lstStyle/>
                    <a:p>
                      <a:pPr algn="l" fontAlgn="b"/>
                      <a:r>
                        <a:rPr lang="sl-SI" sz="10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1000" b="1" i="0" u="none" strike="noStrike">
                          <a:solidFill>
                            <a:srgbClr val="000000"/>
                          </a:solidFill>
                          <a:effectLst/>
                          <a:latin typeface="Arial" panose="020B0604020202020204" pitchFamily="34" charset="0"/>
                        </a:rPr>
                        <a:t>2299,72</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1000" b="1" i="0" u="none" strike="noStrike" dirty="0">
                          <a:solidFill>
                            <a:srgbClr val="000000"/>
                          </a:solidFill>
                          <a:effectLst/>
                          <a:latin typeface="Arial" panose="020B0604020202020204" pitchFamily="34" charset="0"/>
                        </a:rPr>
                        <a:t>8191%</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825035631"/>
                  </a:ext>
                </a:extLst>
              </a:tr>
            </a:tbl>
          </a:graphicData>
        </a:graphic>
      </p:graphicFrame>
    </p:spTree>
    <p:extLst>
      <p:ext uri="{BB962C8B-B14F-4D97-AF65-F5344CB8AC3E}">
        <p14:creationId xmlns:p14="http://schemas.microsoft.com/office/powerpoint/2010/main" val="1362958844"/>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a:t>
            </a:r>
            <a:r>
              <a:rPr lang="en-US" altLang="hu-HU" sz="1400" dirty="0">
                <a:solidFill>
                  <a:srgbClr val="008000"/>
                </a:solidFill>
              </a:rPr>
              <a:t>1022 (part </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57C37C37-36C1-48D2-8240-D6DF4CD125E4}"/>
              </a:ext>
            </a:extLst>
          </p:cNvPr>
          <p:cNvGraphicFramePr>
            <a:graphicFrameLocks noGrp="1"/>
          </p:cNvGraphicFramePr>
          <p:nvPr>
            <p:extLst>
              <p:ext uri="{D42A27DB-BD31-4B8C-83A1-F6EECF244321}">
                <p14:modId xmlns:p14="http://schemas.microsoft.com/office/powerpoint/2010/main" val="3808419286"/>
              </p:ext>
            </p:extLst>
          </p:nvPr>
        </p:nvGraphicFramePr>
        <p:xfrm>
          <a:off x="1431235" y="1079508"/>
          <a:ext cx="6547096" cy="5778504"/>
        </p:xfrm>
        <a:graphic>
          <a:graphicData uri="http://schemas.openxmlformats.org/drawingml/2006/table">
            <a:tbl>
              <a:tblPr/>
              <a:tblGrid>
                <a:gridCol w="5013899">
                  <a:extLst>
                    <a:ext uri="{9D8B030D-6E8A-4147-A177-3AD203B41FA5}">
                      <a16:colId xmlns:a16="http://schemas.microsoft.com/office/drawing/2014/main" val="4058329385"/>
                    </a:ext>
                  </a:extLst>
                </a:gridCol>
                <a:gridCol w="1132085">
                  <a:extLst>
                    <a:ext uri="{9D8B030D-6E8A-4147-A177-3AD203B41FA5}">
                      <a16:colId xmlns:a16="http://schemas.microsoft.com/office/drawing/2014/main" val="3343353521"/>
                    </a:ext>
                  </a:extLst>
                </a:gridCol>
                <a:gridCol w="401112">
                  <a:extLst>
                    <a:ext uri="{9D8B030D-6E8A-4147-A177-3AD203B41FA5}">
                      <a16:colId xmlns:a16="http://schemas.microsoft.com/office/drawing/2014/main" val="4253461838"/>
                    </a:ext>
                  </a:extLst>
                </a:gridCol>
              </a:tblGrid>
              <a:tr h="160514">
                <a:tc>
                  <a:txBody>
                    <a:bodyPr/>
                    <a:lstStyle/>
                    <a:p>
                      <a:pPr algn="l" fontAlgn="b"/>
                      <a:r>
                        <a:rPr lang="sl-SI"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2851264290"/>
                  </a:ext>
                </a:extLst>
              </a:tr>
              <a:tr h="160514">
                <a:tc>
                  <a:txBody>
                    <a:bodyPr/>
                    <a:lstStyle/>
                    <a:p>
                      <a:pPr algn="l" fontAlgn="b"/>
                      <a:r>
                        <a:rPr lang="sl-SI" sz="7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1068,43</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167%</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591499241"/>
                  </a:ext>
                </a:extLst>
              </a:tr>
              <a:tr h="160514">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1068,43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332172585"/>
                  </a:ext>
                </a:extLst>
              </a:tr>
              <a:tr h="160514">
                <a:tc>
                  <a:txBody>
                    <a:bodyPr/>
                    <a:lstStyle/>
                    <a:p>
                      <a:pPr algn="l" fontAlgn="b"/>
                      <a:r>
                        <a:rPr lang="de-DE" sz="700" b="0" i="0" u="none" strike="noStrike">
                          <a:solidFill>
                            <a:srgbClr val="000000"/>
                          </a:solidFill>
                          <a:effectLst/>
                          <a:latin typeface="Arial" panose="020B0604020202020204" pitchFamily="34" charset="0"/>
                        </a:rPr>
                        <a:t>[D2-D4] Grafenrheinfeld - Stalldorf 416 [DIR] [D2] / N-1 Grafenrheinfeld - Hoepfingen ge (411)</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592,77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84455596"/>
                  </a:ext>
                </a:extLst>
              </a:tr>
              <a:tr h="160514">
                <a:tc>
                  <a:txBody>
                    <a:bodyPr/>
                    <a:lstStyle/>
                    <a:p>
                      <a:pPr algn="l" fontAlgn="b"/>
                      <a:r>
                        <a:rPr lang="sl-SI" sz="700" b="0" i="0" u="none" strike="noStrike">
                          <a:solidFill>
                            <a:srgbClr val="000000"/>
                          </a:solidFill>
                          <a:effectLst/>
                          <a:latin typeface="Arial" panose="020B0604020202020204" pitchFamily="34" charset="0"/>
                        </a:rPr>
                        <a:t>[NL-NL] Diemen-Lelystad 380 Z [OPP] / N-1 Boxmeer-Dodewaard 380 Z</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347,88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614224678"/>
                  </a:ext>
                </a:extLst>
              </a:tr>
              <a:tr h="160514">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Dobrzen</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41,26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43%</a:t>
                      </a:r>
                    </a:p>
                  </a:txBody>
                  <a:tcPr marL="0" marR="0" marT="0" marB="0" anchor="b">
                    <a:lnL>
                      <a:noFill/>
                    </a:lnL>
                    <a:lnR>
                      <a:noFill/>
                    </a:lnR>
                    <a:lnT>
                      <a:noFill/>
                    </a:lnT>
                    <a:lnB>
                      <a:noFill/>
                    </a:lnB>
                  </a:tcPr>
                </a:tc>
                <a:extLst>
                  <a:ext uri="{0D108BD9-81ED-4DB2-BD59-A6C34878D82A}">
                    <a16:rowId xmlns:a16="http://schemas.microsoft.com/office/drawing/2014/main" val="880596158"/>
                  </a:ext>
                </a:extLst>
              </a:tr>
              <a:tr h="160514">
                <a:tc>
                  <a:txBody>
                    <a:bodyPr/>
                    <a:lstStyle/>
                    <a:p>
                      <a:pPr algn="l" fontAlgn="b"/>
                      <a:r>
                        <a:rPr lang="sl-SI" sz="700" b="0" i="0" u="none" strike="noStrike">
                          <a:solidFill>
                            <a:srgbClr val="000000"/>
                          </a:solidFill>
                          <a:effectLst/>
                          <a:latin typeface="Arial" panose="020B0604020202020204" pitchFamily="34" charset="0"/>
                        </a:rPr>
                        <a:t>[D4-D7] Hoheneck - Pulverdingen ws [DIR] [D4] / N-1 Grafenrheinfeld - Hoepfingen ge (411)</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787,2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1566756928"/>
                  </a:ext>
                </a:extLst>
              </a:tr>
              <a:tr h="160514">
                <a:tc>
                  <a:txBody>
                    <a:bodyPr/>
                    <a:lstStyle/>
                    <a:p>
                      <a:pPr algn="l" fontAlgn="b"/>
                      <a:r>
                        <a:rPr lang="sl-SI" sz="7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977,79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169%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97428404"/>
                  </a:ext>
                </a:extLst>
              </a:tr>
              <a:tr h="160514">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977,79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866510653"/>
                  </a:ext>
                </a:extLst>
              </a:tr>
              <a:tr h="160514">
                <a:tc>
                  <a:txBody>
                    <a:bodyPr/>
                    <a:lstStyle/>
                    <a:p>
                      <a:pPr algn="l" fontAlgn="b"/>
                      <a:r>
                        <a:rPr lang="de-DE" sz="700" b="0" i="0" u="none" strike="noStrike">
                          <a:solidFill>
                            <a:srgbClr val="000000"/>
                          </a:solidFill>
                          <a:effectLst/>
                          <a:latin typeface="Arial" panose="020B0604020202020204" pitchFamily="34" charset="0"/>
                        </a:rPr>
                        <a:t>[D2-D4] Grafenrheinfeld - Stalldorf 416 [DIR] [D2] / N-1 Grafenrheinfeld - Hoepfingen ge (411)</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347,88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941919213"/>
                  </a:ext>
                </a:extLst>
              </a:tr>
              <a:tr h="160514">
                <a:tc>
                  <a:txBody>
                    <a:bodyPr/>
                    <a:lstStyle/>
                    <a:p>
                      <a:pPr algn="l" fontAlgn="b"/>
                      <a:r>
                        <a:rPr lang="sl-SI" sz="700" b="0" i="0" u="none" strike="noStrike">
                          <a:solidFill>
                            <a:srgbClr val="000000"/>
                          </a:solidFill>
                          <a:effectLst/>
                          <a:latin typeface="Arial" panose="020B0604020202020204" pitchFamily="34" charset="0"/>
                        </a:rPr>
                        <a:t>[NL-NL] Diemen-Lelystad 380 Z [OPP] / N-1 Boxmeer-Dodewaard 380 Z</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420,75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380476594"/>
                  </a:ext>
                </a:extLst>
              </a:tr>
              <a:tr h="160514">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Dobrzen</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69,56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48%</a:t>
                      </a:r>
                    </a:p>
                  </a:txBody>
                  <a:tcPr marL="0" marR="0" marT="0" marB="0" anchor="b">
                    <a:lnL>
                      <a:noFill/>
                    </a:lnL>
                    <a:lnR>
                      <a:noFill/>
                    </a:lnR>
                    <a:lnT>
                      <a:noFill/>
                    </a:lnT>
                    <a:lnB>
                      <a:noFill/>
                    </a:lnB>
                  </a:tcPr>
                </a:tc>
                <a:extLst>
                  <a:ext uri="{0D108BD9-81ED-4DB2-BD59-A6C34878D82A}">
                    <a16:rowId xmlns:a16="http://schemas.microsoft.com/office/drawing/2014/main" val="3316647808"/>
                  </a:ext>
                </a:extLst>
              </a:tr>
              <a:tr h="160514">
                <a:tc>
                  <a:txBody>
                    <a:bodyPr/>
                    <a:lstStyle/>
                    <a:p>
                      <a:pPr algn="l" fontAlgn="b"/>
                      <a:r>
                        <a:rPr lang="sl-SI" sz="700" b="0" i="0" u="none" strike="noStrike">
                          <a:solidFill>
                            <a:srgbClr val="000000"/>
                          </a:solidFill>
                          <a:effectLst/>
                          <a:latin typeface="Arial" panose="020B0604020202020204" pitchFamily="34" charset="0"/>
                        </a:rPr>
                        <a:t>[D4-D7] Hoheneck - Pulverdingen ws [DIR] [D4] / N-1 Grafenrheinfeld - Hoepfingen ge (411)</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917,81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1871706011"/>
                  </a:ext>
                </a:extLst>
              </a:tr>
              <a:tr h="160514">
                <a:tc>
                  <a:txBody>
                    <a:bodyPr/>
                    <a:lstStyle/>
                    <a:p>
                      <a:pPr algn="l" fontAlgn="b"/>
                      <a:r>
                        <a:rPr lang="sl-SI" sz="7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1156,51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013930527"/>
                  </a:ext>
                </a:extLst>
              </a:tr>
              <a:tr h="160514">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857,31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134675278"/>
                  </a:ext>
                </a:extLst>
              </a:tr>
              <a:tr h="160514">
                <a:tc>
                  <a:txBody>
                    <a:bodyPr/>
                    <a:lstStyle/>
                    <a:p>
                      <a:pPr algn="l" fontAlgn="b"/>
                      <a:r>
                        <a:rPr lang="de-DE" sz="700" b="0" i="0" u="none" strike="noStrike">
                          <a:solidFill>
                            <a:srgbClr val="000000"/>
                          </a:solidFill>
                          <a:effectLst/>
                          <a:latin typeface="Arial" panose="020B0604020202020204" pitchFamily="34" charset="0"/>
                        </a:rPr>
                        <a:t>[D2-D4] Grafenrheinfeld - Stalldorf 416 [DIR] [D2] / N-1 Grafenrheinfeld - Hoepfingen ge (411)</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340,42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908988958"/>
                  </a:ext>
                </a:extLst>
              </a:tr>
              <a:tr h="160514">
                <a:tc>
                  <a:txBody>
                    <a:bodyPr/>
                    <a:lstStyle/>
                    <a:p>
                      <a:pPr algn="l" fontAlgn="b"/>
                      <a:r>
                        <a:rPr lang="sl-SI" sz="700" b="0" i="0" u="none" strike="noStrike">
                          <a:solidFill>
                            <a:srgbClr val="000000"/>
                          </a:solidFill>
                          <a:effectLst/>
                          <a:latin typeface="Arial" panose="020B0604020202020204" pitchFamily="34" charset="0"/>
                        </a:rPr>
                        <a:t>[NL-D2] Meeden-Diele  380 Z [OPP] [NL] / N-1 COBRA HVDC</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386,6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587352123"/>
                  </a:ext>
                </a:extLst>
              </a:tr>
              <a:tr h="160514">
                <a:tc>
                  <a:txBody>
                    <a:bodyPr/>
                    <a:lstStyle/>
                    <a:p>
                      <a:pPr algn="l" fontAlgn="b"/>
                      <a:r>
                        <a:rPr lang="sl-SI" sz="700" b="0" i="0" u="none" strike="noStrike">
                          <a:solidFill>
                            <a:srgbClr val="000000"/>
                          </a:solidFill>
                          <a:effectLst/>
                          <a:latin typeface="Arial" panose="020B0604020202020204" pitchFamily="34" charset="0"/>
                        </a:rPr>
                        <a:t>[D4-D7] Hoheneck - Pulverdingen ws [DIR] [D4] / N-1 Grafenrheinfeld - Hoepfingen ge (411)</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1156,51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1118918642"/>
                  </a:ext>
                </a:extLst>
              </a:tr>
              <a:tr h="160514">
                <a:tc>
                  <a:txBody>
                    <a:bodyPr/>
                    <a:lstStyle/>
                    <a:p>
                      <a:pPr algn="l" fontAlgn="b"/>
                      <a:r>
                        <a:rPr lang="sl-SI" sz="7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965,99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174%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741373435"/>
                  </a:ext>
                </a:extLst>
              </a:tr>
              <a:tr h="160514">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815,24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442457699"/>
                  </a:ext>
                </a:extLst>
              </a:tr>
              <a:tr h="160514">
                <a:tc>
                  <a:txBody>
                    <a:bodyPr/>
                    <a:lstStyle/>
                    <a:p>
                      <a:pPr algn="l" fontAlgn="b"/>
                      <a:r>
                        <a:rPr lang="sl-SI" sz="700" b="0" i="0" u="none" strike="noStrike">
                          <a:solidFill>
                            <a:srgbClr val="000000"/>
                          </a:solidFill>
                          <a:effectLst/>
                          <a:latin typeface="Arial" panose="020B0604020202020204" pitchFamily="34" charset="0"/>
                        </a:rPr>
                        <a:t>[NL-D2] Meeden-Diele  380 Z [OPP] [NL] / N-1 Diele - Meeden WEISS/W</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215,14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33%</a:t>
                      </a:r>
                    </a:p>
                  </a:txBody>
                  <a:tcPr marL="0" marR="0" marT="0" marB="0" anchor="b">
                    <a:lnL>
                      <a:noFill/>
                    </a:lnL>
                    <a:lnR>
                      <a:noFill/>
                    </a:lnR>
                    <a:lnT>
                      <a:noFill/>
                    </a:lnT>
                    <a:lnB>
                      <a:noFill/>
                    </a:lnB>
                  </a:tcPr>
                </a:tc>
                <a:extLst>
                  <a:ext uri="{0D108BD9-81ED-4DB2-BD59-A6C34878D82A}">
                    <a16:rowId xmlns:a16="http://schemas.microsoft.com/office/drawing/2014/main" val="537094892"/>
                  </a:ext>
                </a:extLst>
              </a:tr>
              <a:tr h="160514">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Dobrzen</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65,62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55%</a:t>
                      </a:r>
                    </a:p>
                  </a:txBody>
                  <a:tcPr marL="0" marR="0" marT="0" marB="0" anchor="b">
                    <a:lnL>
                      <a:noFill/>
                    </a:lnL>
                    <a:lnR>
                      <a:noFill/>
                    </a:lnR>
                    <a:lnT>
                      <a:noFill/>
                    </a:lnT>
                    <a:lnB>
                      <a:noFill/>
                    </a:lnB>
                  </a:tcPr>
                </a:tc>
                <a:extLst>
                  <a:ext uri="{0D108BD9-81ED-4DB2-BD59-A6C34878D82A}">
                    <a16:rowId xmlns:a16="http://schemas.microsoft.com/office/drawing/2014/main" val="4060725057"/>
                  </a:ext>
                </a:extLst>
              </a:tr>
              <a:tr h="160514">
                <a:tc>
                  <a:txBody>
                    <a:bodyPr/>
                    <a:lstStyle/>
                    <a:p>
                      <a:pPr algn="l" fontAlgn="b"/>
                      <a:r>
                        <a:rPr lang="sl-SI" sz="700" b="0" i="0" u="none" strike="noStrike">
                          <a:solidFill>
                            <a:srgbClr val="000000"/>
                          </a:solidFill>
                          <a:effectLst/>
                          <a:latin typeface="Arial" panose="020B0604020202020204" pitchFamily="34" charset="0"/>
                        </a:rPr>
                        <a:t>[D4-D7] Hoheneck - Pulverdingen ws [DIR] [D4] / N-1 Grafenrheinfeld - Hoepfingen ge (411)</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965,99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1414026966"/>
                  </a:ext>
                </a:extLst>
              </a:tr>
              <a:tr h="160514">
                <a:tc>
                  <a:txBody>
                    <a:bodyPr/>
                    <a:lstStyle/>
                    <a:p>
                      <a:pPr algn="l" fontAlgn="b"/>
                      <a:r>
                        <a:rPr lang="sl-SI" sz="7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900,17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255%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710039575"/>
                  </a:ext>
                </a:extLst>
              </a:tr>
              <a:tr h="160514">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900,17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4669889"/>
                  </a:ext>
                </a:extLst>
              </a:tr>
              <a:tr h="160514">
                <a:tc>
                  <a:txBody>
                    <a:bodyPr/>
                    <a:lstStyle/>
                    <a:p>
                      <a:pPr algn="l" fontAlgn="b"/>
                      <a:r>
                        <a:rPr lang="sl-SI" sz="700" b="0" i="0" u="none" strike="noStrike">
                          <a:solidFill>
                            <a:srgbClr val="000000"/>
                          </a:solidFill>
                          <a:effectLst/>
                          <a:latin typeface="Arial" panose="020B0604020202020204" pitchFamily="34" charset="0"/>
                        </a:rPr>
                        <a:t>[SK-PL] Lemesany - Krosno Iskrz 2 [OPP] [PL] / N-1 Lemesany - Krosno Iskrz 1</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110,23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71%</a:t>
                      </a:r>
                    </a:p>
                  </a:txBody>
                  <a:tcPr marL="0" marR="0" marT="0" marB="0" anchor="b">
                    <a:lnL>
                      <a:noFill/>
                    </a:lnL>
                    <a:lnR>
                      <a:noFill/>
                    </a:lnR>
                    <a:lnT>
                      <a:noFill/>
                    </a:lnT>
                    <a:lnB>
                      <a:noFill/>
                    </a:lnB>
                  </a:tcPr>
                </a:tc>
                <a:extLst>
                  <a:ext uri="{0D108BD9-81ED-4DB2-BD59-A6C34878D82A}">
                    <a16:rowId xmlns:a16="http://schemas.microsoft.com/office/drawing/2014/main" val="280982557"/>
                  </a:ext>
                </a:extLst>
              </a:tr>
              <a:tr h="160514">
                <a:tc>
                  <a:txBody>
                    <a:bodyPr/>
                    <a:lstStyle/>
                    <a:p>
                      <a:pPr algn="l" fontAlgn="b"/>
                      <a:r>
                        <a:rPr lang="de-DE" sz="700" b="0" i="0" u="none" strike="noStrike">
                          <a:solidFill>
                            <a:srgbClr val="000000"/>
                          </a:solidFill>
                          <a:effectLst/>
                          <a:latin typeface="Arial" panose="020B0604020202020204" pitchFamily="34" charset="0"/>
                        </a:rPr>
                        <a:t>[D2-D4] Grafenrheinfeld - Stalldorf 416 [DIR] [D2] / N-1 Grafenrheinfeld - Hoepfingen ge (411)</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70,95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2360012184"/>
                  </a:ext>
                </a:extLst>
              </a:tr>
              <a:tr h="160514">
                <a:tc>
                  <a:txBody>
                    <a:bodyPr/>
                    <a:lstStyle/>
                    <a:p>
                      <a:pPr algn="l" fontAlgn="b"/>
                      <a:r>
                        <a:rPr lang="sl-SI" sz="700" b="0" i="0" u="none" strike="noStrike">
                          <a:solidFill>
                            <a:srgbClr val="000000"/>
                          </a:solidFill>
                          <a:effectLst/>
                          <a:latin typeface="Arial" panose="020B0604020202020204" pitchFamily="34" charset="0"/>
                        </a:rPr>
                        <a:t>[NL-D2] Meeden-Diele  380 Z [OPP] [NL] / N-1 Diele - Meeden WEISS/W</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184,31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3552671366"/>
                  </a:ext>
                </a:extLst>
              </a:tr>
              <a:tr h="160514">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Dobrzen</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31,84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54%</a:t>
                      </a:r>
                    </a:p>
                  </a:txBody>
                  <a:tcPr marL="0" marR="0" marT="0" marB="0" anchor="b">
                    <a:lnL>
                      <a:noFill/>
                    </a:lnL>
                    <a:lnR>
                      <a:noFill/>
                    </a:lnR>
                    <a:lnT>
                      <a:noFill/>
                    </a:lnT>
                    <a:lnB>
                      <a:noFill/>
                    </a:lnB>
                  </a:tcPr>
                </a:tc>
                <a:extLst>
                  <a:ext uri="{0D108BD9-81ED-4DB2-BD59-A6C34878D82A}">
                    <a16:rowId xmlns:a16="http://schemas.microsoft.com/office/drawing/2014/main" val="2994613415"/>
                  </a:ext>
                </a:extLst>
              </a:tr>
              <a:tr h="160514">
                <a:tc>
                  <a:txBody>
                    <a:bodyPr/>
                    <a:lstStyle/>
                    <a:p>
                      <a:pPr algn="l" fontAlgn="b"/>
                      <a:r>
                        <a:rPr lang="sl-SI" sz="700" b="0" i="0" u="none" strike="noStrike">
                          <a:solidFill>
                            <a:srgbClr val="000000"/>
                          </a:solidFill>
                          <a:effectLst/>
                          <a:latin typeface="Arial" panose="020B0604020202020204" pitchFamily="34" charset="0"/>
                        </a:rPr>
                        <a:t>[D4-D7] Hoheneck - Pulverdingen ws [DIR] [D4] / N-1 Grafenrheinfeld - Hoepfingen ge (411)</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683,01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3625598305"/>
                  </a:ext>
                </a:extLst>
              </a:tr>
              <a:tr h="160514">
                <a:tc>
                  <a:txBody>
                    <a:bodyPr/>
                    <a:lstStyle/>
                    <a:p>
                      <a:pPr algn="l" fontAlgn="b"/>
                      <a:r>
                        <a:rPr lang="sl-SI" sz="7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1138,31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198%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739281955"/>
                  </a:ext>
                </a:extLst>
              </a:tr>
              <a:tr h="160514">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932,18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902632255"/>
                  </a:ext>
                </a:extLst>
              </a:tr>
              <a:tr h="160514">
                <a:tc>
                  <a:txBody>
                    <a:bodyPr/>
                    <a:lstStyle/>
                    <a:p>
                      <a:pPr algn="l" fontAlgn="b"/>
                      <a:r>
                        <a:rPr lang="sl-SI" sz="700" b="0" i="0" u="none" strike="noStrike">
                          <a:solidFill>
                            <a:srgbClr val="000000"/>
                          </a:solidFill>
                          <a:effectLst/>
                          <a:latin typeface="Arial" panose="020B0604020202020204" pitchFamily="34" charset="0"/>
                        </a:rPr>
                        <a:t>[SK-PL] Lemesany - Krosno Iskrz 2 [OPP] [PL] / N-1 Lemesany - Krosno Iskrz 1</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249,75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69%</a:t>
                      </a:r>
                    </a:p>
                  </a:txBody>
                  <a:tcPr marL="0" marR="0" marT="0" marB="0" anchor="b">
                    <a:lnL>
                      <a:noFill/>
                    </a:lnL>
                    <a:lnR>
                      <a:noFill/>
                    </a:lnR>
                    <a:lnT>
                      <a:noFill/>
                    </a:lnT>
                    <a:lnB>
                      <a:noFill/>
                    </a:lnB>
                  </a:tcPr>
                </a:tc>
                <a:extLst>
                  <a:ext uri="{0D108BD9-81ED-4DB2-BD59-A6C34878D82A}">
                    <a16:rowId xmlns:a16="http://schemas.microsoft.com/office/drawing/2014/main" val="866902362"/>
                  </a:ext>
                </a:extLst>
              </a:tr>
              <a:tr h="160514">
                <a:tc>
                  <a:txBody>
                    <a:bodyPr/>
                    <a:lstStyle/>
                    <a:p>
                      <a:pPr algn="l" fontAlgn="b"/>
                      <a:r>
                        <a:rPr lang="de-DE" sz="700" b="0" i="0" u="none" strike="noStrike">
                          <a:solidFill>
                            <a:srgbClr val="000000"/>
                          </a:solidFill>
                          <a:effectLst/>
                          <a:latin typeface="Arial" panose="020B0604020202020204" pitchFamily="34" charset="0"/>
                        </a:rPr>
                        <a:t>[D2-D4] Grafenrheinfeld - Stalldorf 416 [DIR] [D2] / N-1 Grafenrheinfeld - Hoepfingen ge (411)</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1990964660"/>
                  </a:ext>
                </a:extLst>
              </a:tr>
              <a:tr h="160514">
                <a:tc>
                  <a:txBody>
                    <a:bodyPr/>
                    <a:lstStyle/>
                    <a:p>
                      <a:pPr algn="l" fontAlgn="b"/>
                      <a:r>
                        <a:rPr lang="sl-SI" sz="700" b="0" i="0" u="none" strike="noStrike">
                          <a:solidFill>
                            <a:srgbClr val="000000"/>
                          </a:solidFill>
                          <a:effectLst/>
                          <a:latin typeface="Arial" panose="020B0604020202020204" pitchFamily="34" charset="0"/>
                        </a:rPr>
                        <a:t>[NL-D2] Meeden-Diele  380 Z [OPP] [NL] / N-1 Diele - Meeden WEISS/W</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145,12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257049373"/>
                  </a:ext>
                </a:extLst>
              </a:tr>
              <a:tr h="160514">
                <a:tc>
                  <a:txBody>
                    <a:bodyPr/>
                    <a:lstStyle/>
                    <a:p>
                      <a:pPr algn="l" fontAlgn="b"/>
                      <a:r>
                        <a:rPr lang="sl-SI" sz="700" b="0" i="0" u="none" strike="noStrike">
                          <a:solidFill>
                            <a:srgbClr val="000000"/>
                          </a:solidFill>
                          <a:effectLst/>
                          <a:latin typeface="Arial" panose="020B0604020202020204" pitchFamily="34" charset="0"/>
                        </a:rPr>
                        <a:t>[D4-D7] Hoheneck - Pulverdingen ws [DIR] [D4] / N-1 Grafenrheinfeld - Hoepfingen ge (411)</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1138,31</a:t>
                      </a:r>
                    </a:p>
                  </a:txBody>
                  <a:tcPr marL="0" marR="0" marT="0" marB="0" anchor="b">
                    <a:lnL>
                      <a:noFill/>
                    </a:lnL>
                    <a:lnR>
                      <a:noFill/>
                    </a:lnR>
                    <a:lnT>
                      <a:noFill/>
                    </a:lnT>
                    <a:lnB>
                      <a:noFill/>
                    </a:lnB>
                  </a:tcPr>
                </a:tc>
                <a:tc>
                  <a:txBody>
                    <a:bodyPr/>
                    <a:lstStyle/>
                    <a:p>
                      <a:pPr algn="r" fontAlgn="b"/>
                      <a:r>
                        <a:rPr lang="sl-SI" sz="700" b="0" i="0" u="none" strike="noStrike" dirty="0">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2682468992"/>
                  </a:ext>
                </a:extLst>
              </a:tr>
            </a:tbl>
          </a:graphicData>
        </a:graphic>
      </p:graphicFrame>
    </p:spTree>
    <p:extLst>
      <p:ext uri="{BB962C8B-B14F-4D97-AF65-F5344CB8AC3E}">
        <p14:creationId xmlns:p14="http://schemas.microsoft.com/office/powerpoint/2010/main" val="1131201653"/>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a:t>
            </a:r>
            <a:r>
              <a:rPr lang="en-US" altLang="hu-HU" sz="1400" dirty="0">
                <a:solidFill>
                  <a:srgbClr val="008000"/>
                </a:solidFill>
              </a:rPr>
              <a:t>1022 (part </a:t>
            </a:r>
            <a:r>
              <a:rPr lang="sl-SI" altLang="hu-HU" sz="1400" dirty="0">
                <a:solidFill>
                  <a:srgbClr val="008000"/>
                </a:solidFill>
              </a:rPr>
              <a:t>I</a:t>
            </a:r>
            <a:r>
              <a:rPr lang="en-US" altLang="hu-HU" sz="1400" dirty="0">
                <a:solidFill>
                  <a:srgbClr val="008000"/>
                </a:solidFill>
              </a:rPr>
              <a:t>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701796DB-99A3-4637-ADFD-F8D3E3F14E6C}"/>
              </a:ext>
            </a:extLst>
          </p:cNvPr>
          <p:cNvGraphicFramePr>
            <a:graphicFrameLocks noGrp="1"/>
          </p:cNvGraphicFramePr>
          <p:nvPr>
            <p:extLst>
              <p:ext uri="{D42A27DB-BD31-4B8C-83A1-F6EECF244321}">
                <p14:modId xmlns:p14="http://schemas.microsoft.com/office/powerpoint/2010/main" val="1936490530"/>
              </p:ext>
            </p:extLst>
          </p:nvPr>
        </p:nvGraphicFramePr>
        <p:xfrm>
          <a:off x="1614115" y="1068228"/>
          <a:ext cx="6005824" cy="5662756"/>
        </p:xfrm>
        <a:graphic>
          <a:graphicData uri="http://schemas.openxmlformats.org/drawingml/2006/table">
            <a:tbl>
              <a:tblPr/>
              <a:tblGrid>
                <a:gridCol w="4599382">
                  <a:extLst>
                    <a:ext uri="{9D8B030D-6E8A-4147-A177-3AD203B41FA5}">
                      <a16:colId xmlns:a16="http://schemas.microsoft.com/office/drawing/2014/main" val="3798539683"/>
                    </a:ext>
                  </a:extLst>
                </a:gridCol>
                <a:gridCol w="1038492">
                  <a:extLst>
                    <a:ext uri="{9D8B030D-6E8A-4147-A177-3AD203B41FA5}">
                      <a16:colId xmlns:a16="http://schemas.microsoft.com/office/drawing/2014/main" val="2505056064"/>
                    </a:ext>
                  </a:extLst>
                </a:gridCol>
                <a:gridCol w="367950">
                  <a:extLst>
                    <a:ext uri="{9D8B030D-6E8A-4147-A177-3AD203B41FA5}">
                      <a16:colId xmlns:a16="http://schemas.microsoft.com/office/drawing/2014/main" val="2381293387"/>
                    </a:ext>
                  </a:extLst>
                </a:gridCol>
              </a:tblGrid>
              <a:tr h="138116">
                <a:tc>
                  <a:txBody>
                    <a:bodyPr/>
                    <a:lstStyle/>
                    <a:p>
                      <a:pPr algn="l" fontAlgn="b"/>
                      <a:r>
                        <a:rPr lang="sl-SI" sz="7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1156,44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156%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77439161"/>
                  </a:ext>
                </a:extLst>
              </a:tr>
              <a:tr h="138116">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1012,6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750223937"/>
                  </a:ext>
                </a:extLst>
              </a:tr>
              <a:tr h="138116">
                <a:tc>
                  <a:txBody>
                    <a:bodyPr/>
                    <a:lstStyle/>
                    <a:p>
                      <a:pPr algn="l" fontAlgn="b"/>
                      <a:r>
                        <a:rPr lang="sl-SI" sz="700" b="0" i="0" u="none" strike="noStrike">
                          <a:solidFill>
                            <a:srgbClr val="000000"/>
                          </a:solidFill>
                          <a:effectLst/>
                          <a:latin typeface="Arial" panose="020B0604020202020204" pitchFamily="34" charset="0"/>
                        </a:rPr>
                        <a:t>[NL-D2] Meeden-Diele  380 Z [OPP] [NL] / N-1 Diele - Meeden WEISS/W</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44,02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35%</a:t>
                      </a:r>
                    </a:p>
                  </a:txBody>
                  <a:tcPr marL="0" marR="0" marT="0" marB="0" anchor="b">
                    <a:lnL>
                      <a:noFill/>
                    </a:lnL>
                    <a:lnR>
                      <a:noFill/>
                    </a:lnR>
                    <a:lnT>
                      <a:noFill/>
                    </a:lnT>
                    <a:lnB>
                      <a:noFill/>
                    </a:lnB>
                  </a:tcPr>
                </a:tc>
                <a:extLst>
                  <a:ext uri="{0D108BD9-81ED-4DB2-BD59-A6C34878D82A}">
                    <a16:rowId xmlns:a16="http://schemas.microsoft.com/office/drawing/2014/main" val="2906935605"/>
                  </a:ext>
                </a:extLst>
              </a:tr>
              <a:tr h="138116">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Dobrzen</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220,18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44%</a:t>
                      </a:r>
                    </a:p>
                  </a:txBody>
                  <a:tcPr marL="0" marR="0" marT="0" marB="0" anchor="b">
                    <a:lnL>
                      <a:noFill/>
                    </a:lnL>
                    <a:lnR>
                      <a:noFill/>
                    </a:lnR>
                    <a:lnT>
                      <a:noFill/>
                    </a:lnT>
                    <a:lnB>
                      <a:noFill/>
                    </a:lnB>
                  </a:tcPr>
                </a:tc>
                <a:extLst>
                  <a:ext uri="{0D108BD9-81ED-4DB2-BD59-A6C34878D82A}">
                    <a16:rowId xmlns:a16="http://schemas.microsoft.com/office/drawing/2014/main" val="4228478807"/>
                  </a:ext>
                </a:extLst>
              </a:tr>
              <a:tr h="138116">
                <a:tc>
                  <a:txBody>
                    <a:bodyPr/>
                    <a:lstStyle/>
                    <a:p>
                      <a:pPr algn="l" fontAlgn="b"/>
                      <a:r>
                        <a:rPr lang="sl-SI" sz="700" b="0" i="0" u="none" strike="noStrike">
                          <a:solidFill>
                            <a:srgbClr val="000000"/>
                          </a:solidFill>
                          <a:effectLst/>
                          <a:latin typeface="Arial" panose="020B0604020202020204" pitchFamily="34" charset="0"/>
                        </a:rPr>
                        <a:t>[D4-D7] Hoheneck - Pulverdingen ws [DIR] [D4] / N-1 Grafenrheinfeld - Hoepfingen ge (411)</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1156,44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1806902945"/>
                  </a:ext>
                </a:extLst>
              </a:tr>
              <a:tr h="138116">
                <a:tc>
                  <a:txBody>
                    <a:bodyPr/>
                    <a:lstStyle/>
                    <a:p>
                      <a:pPr algn="l" fontAlgn="b"/>
                      <a:r>
                        <a:rPr lang="sl-SI" sz="7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1775,91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257%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952993044"/>
                  </a:ext>
                </a:extLst>
              </a:tr>
              <a:tr h="138116">
                <a:tc>
                  <a:txBody>
                    <a:bodyPr/>
                    <a:lstStyle/>
                    <a:p>
                      <a:pPr algn="l" fontAlgn="b"/>
                      <a:r>
                        <a:rPr lang="sl-SI" sz="700" b="0" i="0" u="none" strike="noStrike">
                          <a:solidFill>
                            <a:srgbClr val="000000"/>
                          </a:solidFill>
                          <a:effectLst/>
                          <a:latin typeface="Arial" panose="020B0604020202020204" pitchFamily="34" charset="0"/>
                        </a:rPr>
                        <a:t>[AT-CZ] Duernrohr 1 - Slavetice 437 [OPP] [AT] / N-1 Slavetice - Durnrohr 2</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175,3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42%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017002270"/>
                  </a:ext>
                </a:extLst>
              </a:tr>
              <a:tr h="138116">
                <a:tc>
                  <a:txBody>
                    <a:bodyPr/>
                    <a:lstStyle/>
                    <a:p>
                      <a:pPr algn="l" fontAlgn="b"/>
                      <a:r>
                        <a:rPr lang="sl-SI" sz="700" b="0" i="0" u="none" strike="noStrike">
                          <a:solidFill>
                            <a:srgbClr val="000000"/>
                          </a:solidFill>
                          <a:effectLst/>
                          <a:latin typeface="Arial" panose="020B0604020202020204" pitchFamily="34" charset="0"/>
                        </a:rPr>
                        <a:t>[D4-AT] Buers - Meiningen gn [DIR] [D4] / N-1 Buers - Walgau or (405A)</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1775,91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18%</a:t>
                      </a:r>
                    </a:p>
                  </a:txBody>
                  <a:tcPr marL="0" marR="0" marT="0" marB="0" anchor="b">
                    <a:lnL>
                      <a:noFill/>
                    </a:lnL>
                    <a:lnR>
                      <a:noFill/>
                    </a:lnR>
                    <a:lnT>
                      <a:noFill/>
                    </a:lnT>
                    <a:lnB>
                      <a:noFill/>
                    </a:lnB>
                  </a:tcPr>
                </a:tc>
                <a:extLst>
                  <a:ext uri="{0D108BD9-81ED-4DB2-BD59-A6C34878D82A}">
                    <a16:rowId xmlns:a16="http://schemas.microsoft.com/office/drawing/2014/main" val="3269145795"/>
                  </a:ext>
                </a:extLst>
              </a:tr>
              <a:tr h="138116">
                <a:tc>
                  <a:txBody>
                    <a:bodyPr/>
                    <a:lstStyle/>
                    <a:p>
                      <a:pPr algn="l" fontAlgn="b"/>
                      <a:r>
                        <a:rPr lang="sl-SI" sz="700" b="0" i="0" u="none" strike="noStrike">
                          <a:solidFill>
                            <a:srgbClr val="000000"/>
                          </a:solidFill>
                          <a:effectLst/>
                          <a:latin typeface="Arial" panose="020B0604020202020204" pitchFamily="34" charset="0"/>
                        </a:rPr>
                        <a:t>[D2-D2] Altheim - Sittling 220 [OPP] / N-1 St. Peter - Pleinting 258</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1372,98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43%</a:t>
                      </a:r>
                    </a:p>
                  </a:txBody>
                  <a:tcPr marL="0" marR="0" marT="0" marB="0" anchor="b">
                    <a:lnL>
                      <a:noFill/>
                    </a:lnL>
                    <a:lnR>
                      <a:noFill/>
                    </a:lnR>
                    <a:lnT>
                      <a:noFill/>
                    </a:lnT>
                    <a:lnB>
                      <a:noFill/>
                    </a:lnB>
                  </a:tcPr>
                </a:tc>
                <a:extLst>
                  <a:ext uri="{0D108BD9-81ED-4DB2-BD59-A6C34878D82A}">
                    <a16:rowId xmlns:a16="http://schemas.microsoft.com/office/drawing/2014/main" val="2917028785"/>
                  </a:ext>
                </a:extLst>
              </a:tr>
              <a:tr h="138116">
                <a:tc>
                  <a:txBody>
                    <a:bodyPr/>
                    <a:lstStyle/>
                    <a:p>
                      <a:pPr algn="l" fontAlgn="b"/>
                      <a:r>
                        <a:rPr lang="sl-SI" sz="700" b="0" i="0" u="none" strike="noStrike">
                          <a:solidFill>
                            <a:srgbClr val="000000"/>
                          </a:solidFill>
                          <a:effectLst/>
                          <a:latin typeface="Arial" panose="020B0604020202020204" pitchFamily="34" charset="0"/>
                        </a:rPr>
                        <a:t>[D4-D4] PST Buers BMT37 [OPP] / N-1 Westtirol 1 - Westtirol 2 WTRHU41</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327,28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1087832948"/>
                  </a:ext>
                </a:extLst>
              </a:tr>
              <a:tr h="138116">
                <a:tc>
                  <a:txBody>
                    <a:bodyPr/>
                    <a:lstStyle/>
                    <a:p>
                      <a:pPr algn="l" fontAlgn="b"/>
                      <a:r>
                        <a:rPr lang="sl-SI" sz="700" b="0" i="0" u="none" strike="noStrike">
                          <a:solidFill>
                            <a:srgbClr val="000000"/>
                          </a:solidFill>
                          <a:effectLst/>
                          <a:latin typeface="Arial" panose="020B0604020202020204" pitchFamily="34" charset="0"/>
                        </a:rPr>
                        <a:t>[NL-NL] Diemen-Lelystad 380 Z [OPP] / N-1 Boxmeer-Dodewaard 380 Z</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128,12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4018541313"/>
                  </a:ext>
                </a:extLst>
              </a:tr>
              <a:tr h="138116">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Dobrzen</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338,67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extLst>
                  <a:ext uri="{0D108BD9-81ED-4DB2-BD59-A6C34878D82A}">
                    <a16:rowId xmlns:a16="http://schemas.microsoft.com/office/drawing/2014/main" val="1227840992"/>
                  </a:ext>
                </a:extLst>
              </a:tr>
              <a:tr h="138116">
                <a:tc>
                  <a:txBody>
                    <a:bodyPr/>
                    <a:lstStyle/>
                    <a:p>
                      <a:pPr algn="l" fontAlgn="b"/>
                      <a:r>
                        <a:rPr lang="sl-SI" sz="700" b="0" i="0" u="none" strike="noStrike">
                          <a:solidFill>
                            <a:srgbClr val="000000"/>
                          </a:solidFill>
                          <a:effectLst/>
                          <a:latin typeface="Arial" panose="020B0604020202020204" pitchFamily="34" charset="0"/>
                        </a:rPr>
                        <a:t>[SK-HU] Levice - God [DIR] [SK] / N-1 R.Sobota - Sajoivanka</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144,92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47%</a:t>
                      </a:r>
                    </a:p>
                  </a:txBody>
                  <a:tcPr marL="0" marR="0" marT="0" marB="0" anchor="b">
                    <a:lnL>
                      <a:noFill/>
                    </a:lnL>
                    <a:lnR>
                      <a:noFill/>
                    </a:lnR>
                    <a:lnT>
                      <a:noFill/>
                    </a:lnT>
                    <a:lnB>
                      <a:noFill/>
                    </a:lnB>
                  </a:tcPr>
                </a:tc>
                <a:extLst>
                  <a:ext uri="{0D108BD9-81ED-4DB2-BD59-A6C34878D82A}">
                    <a16:rowId xmlns:a16="http://schemas.microsoft.com/office/drawing/2014/main" val="3018643922"/>
                  </a:ext>
                </a:extLst>
              </a:tr>
              <a:tr h="138116">
                <a:tc>
                  <a:txBody>
                    <a:bodyPr/>
                    <a:lstStyle/>
                    <a:p>
                      <a:pPr algn="l" fontAlgn="b"/>
                      <a:r>
                        <a:rPr lang="sl-SI" sz="700" b="1" i="0" u="none" strike="noStrike">
                          <a:solidFill>
                            <a:srgbClr val="000000"/>
                          </a:solidFill>
                          <a:effectLst/>
                          <a:latin typeface="Arial" panose="020B0604020202020204" pitchFamily="34" charset="0"/>
                        </a:rPr>
                        <a:t>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1712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253%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448241573"/>
                  </a:ext>
                </a:extLst>
              </a:tr>
              <a:tr h="138116">
                <a:tc>
                  <a:txBody>
                    <a:bodyPr/>
                    <a:lstStyle/>
                    <a:p>
                      <a:pPr algn="l" fontAlgn="b"/>
                      <a:r>
                        <a:rPr lang="sl-SI" sz="700" b="0" i="0" u="none" strike="noStrike">
                          <a:solidFill>
                            <a:srgbClr val="000000"/>
                          </a:solidFill>
                          <a:effectLst/>
                          <a:latin typeface="Arial" panose="020B0604020202020204" pitchFamily="34" charset="0"/>
                        </a:rPr>
                        <a:t>[AT-CZ] Duernrohr 1 - Slavetice 437 [OPP] [AT] / N-1 Slavetice - Durnrohr 2</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339,11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42%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392420176"/>
                  </a:ext>
                </a:extLst>
              </a:tr>
              <a:tr h="138116">
                <a:tc>
                  <a:txBody>
                    <a:bodyPr/>
                    <a:lstStyle/>
                    <a:p>
                      <a:pPr algn="l" fontAlgn="b"/>
                      <a:r>
                        <a:rPr lang="sl-SI" sz="700" b="0" i="0" u="none" strike="noStrike">
                          <a:solidFill>
                            <a:srgbClr val="000000"/>
                          </a:solidFill>
                          <a:effectLst/>
                          <a:latin typeface="Arial" panose="020B0604020202020204" pitchFamily="34" charset="0"/>
                        </a:rPr>
                        <a:t>[D4-AT] Buers - Meiningen gn [DIR] [D4] / N-1 Buers - Walgau or (405A)</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1712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18%</a:t>
                      </a:r>
                    </a:p>
                  </a:txBody>
                  <a:tcPr marL="0" marR="0" marT="0" marB="0" anchor="b">
                    <a:lnL>
                      <a:noFill/>
                    </a:lnL>
                    <a:lnR>
                      <a:noFill/>
                    </a:lnR>
                    <a:lnT>
                      <a:noFill/>
                    </a:lnT>
                    <a:lnB>
                      <a:noFill/>
                    </a:lnB>
                  </a:tcPr>
                </a:tc>
                <a:extLst>
                  <a:ext uri="{0D108BD9-81ED-4DB2-BD59-A6C34878D82A}">
                    <a16:rowId xmlns:a16="http://schemas.microsoft.com/office/drawing/2014/main" val="3459189256"/>
                  </a:ext>
                </a:extLst>
              </a:tr>
              <a:tr h="138116">
                <a:tc>
                  <a:txBody>
                    <a:bodyPr/>
                    <a:lstStyle/>
                    <a:p>
                      <a:pPr algn="l" fontAlgn="b"/>
                      <a:r>
                        <a:rPr lang="sl-SI" sz="700" b="0" i="0" u="none" strike="noStrike">
                          <a:solidFill>
                            <a:srgbClr val="000000"/>
                          </a:solidFill>
                          <a:effectLst/>
                          <a:latin typeface="Arial" panose="020B0604020202020204" pitchFamily="34" charset="0"/>
                        </a:rPr>
                        <a:t>[D2-D2] Altheim - Sittling 220 [OPP] / N-1 St. Peter - Pleinting 258</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1300,21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42%</a:t>
                      </a:r>
                    </a:p>
                  </a:txBody>
                  <a:tcPr marL="0" marR="0" marT="0" marB="0" anchor="b">
                    <a:lnL>
                      <a:noFill/>
                    </a:lnL>
                    <a:lnR>
                      <a:noFill/>
                    </a:lnR>
                    <a:lnT>
                      <a:noFill/>
                    </a:lnT>
                    <a:lnB>
                      <a:noFill/>
                    </a:lnB>
                  </a:tcPr>
                </a:tc>
                <a:extLst>
                  <a:ext uri="{0D108BD9-81ED-4DB2-BD59-A6C34878D82A}">
                    <a16:rowId xmlns:a16="http://schemas.microsoft.com/office/drawing/2014/main" val="2911775572"/>
                  </a:ext>
                </a:extLst>
              </a:tr>
              <a:tr h="138116">
                <a:tc>
                  <a:txBody>
                    <a:bodyPr/>
                    <a:lstStyle/>
                    <a:p>
                      <a:pPr algn="l" fontAlgn="b"/>
                      <a:r>
                        <a:rPr lang="sl-SI" sz="700" b="0" i="0" u="none" strike="noStrike">
                          <a:solidFill>
                            <a:srgbClr val="000000"/>
                          </a:solidFill>
                          <a:effectLst/>
                          <a:latin typeface="Arial" panose="020B0604020202020204" pitchFamily="34" charset="0"/>
                        </a:rPr>
                        <a:t>[D4-D4] PST Buers BMT37 [OPP] / N-1 Westtirol 1 - Westtirol 2 WTRHU41</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296,69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52%</a:t>
                      </a:r>
                    </a:p>
                  </a:txBody>
                  <a:tcPr marL="0" marR="0" marT="0" marB="0" anchor="b">
                    <a:lnL>
                      <a:noFill/>
                    </a:lnL>
                    <a:lnR>
                      <a:noFill/>
                    </a:lnR>
                    <a:lnT>
                      <a:noFill/>
                    </a:lnT>
                    <a:lnB>
                      <a:noFill/>
                    </a:lnB>
                  </a:tcPr>
                </a:tc>
                <a:extLst>
                  <a:ext uri="{0D108BD9-81ED-4DB2-BD59-A6C34878D82A}">
                    <a16:rowId xmlns:a16="http://schemas.microsoft.com/office/drawing/2014/main" val="2397306037"/>
                  </a:ext>
                </a:extLst>
              </a:tr>
              <a:tr h="138116">
                <a:tc>
                  <a:txBody>
                    <a:bodyPr/>
                    <a:lstStyle/>
                    <a:p>
                      <a:pPr algn="l" fontAlgn="b"/>
                      <a:r>
                        <a:rPr lang="sl-SI" sz="700" b="0" i="0" u="none" strike="noStrike">
                          <a:solidFill>
                            <a:srgbClr val="000000"/>
                          </a:solidFill>
                          <a:effectLst/>
                          <a:latin typeface="Arial" panose="020B0604020202020204" pitchFamily="34" charset="0"/>
                        </a:rPr>
                        <a:t>[NL-NL] Diemen-Lelystad 380 Z [OPP] / N-1 Boxmeer-Dodewaard 380 Z</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179,91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025961325"/>
                  </a:ext>
                </a:extLst>
              </a:tr>
              <a:tr h="138116">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Dobrzen</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289,14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3470243093"/>
                  </a:ext>
                </a:extLst>
              </a:tr>
              <a:tr h="138116">
                <a:tc>
                  <a:txBody>
                    <a:bodyPr/>
                    <a:lstStyle/>
                    <a:p>
                      <a:pPr algn="l" fontAlgn="b"/>
                      <a:r>
                        <a:rPr lang="sl-SI" sz="700" b="0" i="0" u="none" strike="noStrike">
                          <a:solidFill>
                            <a:srgbClr val="000000"/>
                          </a:solidFill>
                          <a:effectLst/>
                          <a:latin typeface="Arial" panose="020B0604020202020204" pitchFamily="34" charset="0"/>
                        </a:rPr>
                        <a:t>[SK-HU] Levice - God [DIR] [SK] / N-1 R.Sobota - Sajoivanka</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207,45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48%</a:t>
                      </a:r>
                    </a:p>
                  </a:txBody>
                  <a:tcPr marL="0" marR="0" marT="0" marB="0" anchor="b">
                    <a:lnL>
                      <a:noFill/>
                    </a:lnL>
                    <a:lnR>
                      <a:noFill/>
                    </a:lnR>
                    <a:lnT>
                      <a:noFill/>
                    </a:lnT>
                    <a:lnB>
                      <a:noFill/>
                    </a:lnB>
                  </a:tcPr>
                </a:tc>
                <a:extLst>
                  <a:ext uri="{0D108BD9-81ED-4DB2-BD59-A6C34878D82A}">
                    <a16:rowId xmlns:a16="http://schemas.microsoft.com/office/drawing/2014/main" val="4096391301"/>
                  </a:ext>
                </a:extLst>
              </a:tr>
              <a:tr h="138116">
                <a:tc>
                  <a:txBody>
                    <a:bodyPr/>
                    <a:lstStyle/>
                    <a:p>
                      <a:pPr algn="l" fontAlgn="b"/>
                      <a:r>
                        <a:rPr lang="sl-SI" sz="7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836,41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298%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325905786"/>
                  </a:ext>
                </a:extLst>
              </a:tr>
              <a:tr h="138116">
                <a:tc>
                  <a:txBody>
                    <a:bodyPr/>
                    <a:lstStyle/>
                    <a:p>
                      <a:pPr algn="l" fontAlgn="b"/>
                      <a:r>
                        <a:rPr lang="sl-SI" sz="700" b="0" i="0" u="none" strike="noStrike">
                          <a:solidFill>
                            <a:srgbClr val="000000"/>
                          </a:solidFill>
                          <a:effectLst/>
                          <a:latin typeface="Arial" panose="020B0604020202020204" pitchFamily="34" charset="0"/>
                        </a:rPr>
                        <a:t>[AT-CZ] Duernrohr 1 - Slavetice 437 [OPP] [AT] / N-1 Slavetice - Durnrohr 2</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157,41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534306069"/>
                  </a:ext>
                </a:extLst>
              </a:tr>
              <a:tr h="138116">
                <a:tc>
                  <a:txBody>
                    <a:bodyPr/>
                    <a:lstStyle/>
                    <a:p>
                      <a:pPr algn="l" fontAlgn="b"/>
                      <a:r>
                        <a:rPr lang="pl-PL" sz="700" b="0" i="0" u="none" strike="noStrike">
                          <a:solidFill>
                            <a:srgbClr val="000000"/>
                          </a:solidFill>
                          <a:effectLst/>
                          <a:latin typeface="Arial" panose="020B0604020202020204" pitchFamily="34" charset="0"/>
                        </a:rPr>
                        <a:t>[AT-SI] Obersielach - Podlog 247 [DIR] [AT] / N-1 Obersielach - Obersielach OSRHU41</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207,63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2664803583"/>
                  </a:ext>
                </a:extLst>
              </a:tr>
              <a:tr h="138116">
                <a:tc>
                  <a:txBody>
                    <a:bodyPr/>
                    <a:lstStyle/>
                    <a:p>
                      <a:pPr algn="l" fontAlgn="b"/>
                      <a:r>
                        <a:rPr lang="sl-SI" sz="700" b="0" i="0" u="none" strike="noStrike">
                          <a:solidFill>
                            <a:srgbClr val="000000"/>
                          </a:solidFill>
                          <a:effectLst/>
                          <a:latin typeface="Arial" panose="020B0604020202020204" pitchFamily="34" charset="0"/>
                        </a:rPr>
                        <a:t>[D2-D2] Altheim - Sittling 220 [OPP] / N-1 St. Peter - Pleinting 258</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741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41%</a:t>
                      </a:r>
                    </a:p>
                  </a:txBody>
                  <a:tcPr marL="0" marR="0" marT="0" marB="0" anchor="b">
                    <a:lnL>
                      <a:noFill/>
                    </a:lnL>
                    <a:lnR>
                      <a:noFill/>
                    </a:lnR>
                    <a:lnT>
                      <a:noFill/>
                    </a:lnT>
                    <a:lnB>
                      <a:noFill/>
                    </a:lnB>
                  </a:tcPr>
                </a:tc>
                <a:extLst>
                  <a:ext uri="{0D108BD9-81ED-4DB2-BD59-A6C34878D82A}">
                    <a16:rowId xmlns:a16="http://schemas.microsoft.com/office/drawing/2014/main" val="3535755600"/>
                  </a:ext>
                </a:extLst>
              </a:tr>
              <a:tr h="138116">
                <a:tc>
                  <a:txBody>
                    <a:bodyPr/>
                    <a:lstStyle/>
                    <a:p>
                      <a:pPr algn="l" fontAlgn="b"/>
                      <a:r>
                        <a:rPr lang="sl-SI" sz="700" b="0" i="0" u="none" strike="noStrike">
                          <a:solidFill>
                            <a:srgbClr val="000000"/>
                          </a:solidFill>
                          <a:effectLst/>
                          <a:latin typeface="Arial" panose="020B0604020202020204" pitchFamily="34" charset="0"/>
                        </a:rPr>
                        <a:t>[D7-D7] Mengede  - Y Huellen WESTFL W [DIR] / N-1 Hattingen  - Witten  KEMNAD S</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836,41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109358461"/>
                  </a:ext>
                </a:extLst>
              </a:tr>
              <a:tr h="138116">
                <a:tc>
                  <a:txBody>
                    <a:bodyPr/>
                    <a:lstStyle/>
                    <a:p>
                      <a:pPr algn="l" fontAlgn="b"/>
                      <a:r>
                        <a:rPr lang="sl-SI" sz="700" b="0" i="0" u="none" strike="noStrike">
                          <a:solidFill>
                            <a:srgbClr val="000000"/>
                          </a:solidFill>
                          <a:effectLst/>
                          <a:latin typeface="Arial" panose="020B0604020202020204" pitchFamily="34" charset="0"/>
                        </a:rPr>
                        <a:t>[SK-HU] Levice - God [DIR] [SK] / N-1 R.Sobota - Sajoivanka</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73,49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47%</a:t>
                      </a:r>
                    </a:p>
                  </a:txBody>
                  <a:tcPr marL="0" marR="0" marT="0" marB="0" anchor="b">
                    <a:lnL>
                      <a:noFill/>
                    </a:lnL>
                    <a:lnR>
                      <a:noFill/>
                    </a:lnR>
                    <a:lnT>
                      <a:noFill/>
                    </a:lnT>
                    <a:lnB>
                      <a:noFill/>
                    </a:lnB>
                  </a:tcPr>
                </a:tc>
                <a:extLst>
                  <a:ext uri="{0D108BD9-81ED-4DB2-BD59-A6C34878D82A}">
                    <a16:rowId xmlns:a16="http://schemas.microsoft.com/office/drawing/2014/main" val="2132532969"/>
                  </a:ext>
                </a:extLst>
              </a:tr>
              <a:tr h="138116">
                <a:tc>
                  <a:txBody>
                    <a:bodyPr/>
                    <a:lstStyle/>
                    <a:p>
                      <a:pPr algn="l" fontAlgn="b"/>
                      <a:r>
                        <a:rPr lang="sl-SI" sz="700" b="0" i="0" u="none" strike="noStrike">
                          <a:solidFill>
                            <a:srgbClr val="000000"/>
                          </a:solidFill>
                          <a:effectLst/>
                          <a:latin typeface="Arial" panose="020B0604020202020204" pitchFamily="34" charset="0"/>
                        </a:rPr>
                        <a:t>[NL-NL] Diemen-Lelystad 380 Z [OPP] / N-1 Krimpen a/d IJssel-Geertruidenberg 380 Z</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200,87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783864342"/>
                  </a:ext>
                </a:extLst>
              </a:tr>
              <a:tr h="138116">
                <a:tc>
                  <a:txBody>
                    <a:bodyPr/>
                    <a:lstStyle/>
                    <a:p>
                      <a:pPr algn="l" fontAlgn="b"/>
                      <a:r>
                        <a:rPr lang="sl-SI" sz="700" b="0" i="0" u="none" strike="noStrike">
                          <a:solidFill>
                            <a:srgbClr val="000000"/>
                          </a:solidFill>
                          <a:effectLst/>
                          <a:latin typeface="Arial" panose="020B0604020202020204" pitchFamily="34" charset="0"/>
                        </a:rPr>
                        <a:t>[D4-D7] Hoheneck - Pulverdingen ws [DIR] [D4] / N-1 Grafenrheinfeld - Hoepfingen ge (411)</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773,85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1020838083"/>
                  </a:ext>
                </a:extLst>
              </a:tr>
              <a:tr h="138116">
                <a:tc>
                  <a:txBody>
                    <a:bodyPr/>
                    <a:lstStyle/>
                    <a:p>
                      <a:pPr algn="l" fontAlgn="b"/>
                      <a:r>
                        <a:rPr lang="sl-SI" sz="700" b="0" i="0" u="none" strike="noStrike">
                          <a:solidFill>
                            <a:srgbClr val="000000"/>
                          </a:solidFill>
                          <a:effectLst/>
                          <a:latin typeface="Arial" panose="020B0604020202020204" pitchFamily="34" charset="0"/>
                        </a:rPr>
                        <a:t>[CZ-SK] Sokolnice - Stupava [DIR] [CZ] / N-1 Nosovice - Varin</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394,7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62%</a:t>
                      </a:r>
                    </a:p>
                  </a:txBody>
                  <a:tcPr marL="0" marR="0" marT="0" marB="0" anchor="b">
                    <a:lnL>
                      <a:noFill/>
                    </a:lnL>
                    <a:lnR>
                      <a:noFill/>
                    </a:lnR>
                    <a:lnT>
                      <a:noFill/>
                    </a:lnT>
                    <a:lnB>
                      <a:noFill/>
                    </a:lnB>
                  </a:tcPr>
                </a:tc>
                <a:extLst>
                  <a:ext uri="{0D108BD9-81ED-4DB2-BD59-A6C34878D82A}">
                    <a16:rowId xmlns:a16="http://schemas.microsoft.com/office/drawing/2014/main" val="2853195729"/>
                  </a:ext>
                </a:extLst>
              </a:tr>
              <a:tr h="138116">
                <a:tc>
                  <a:txBody>
                    <a:bodyPr/>
                    <a:lstStyle/>
                    <a:p>
                      <a:pPr algn="l" fontAlgn="b"/>
                      <a:r>
                        <a:rPr lang="sl-SI" sz="700" b="0" i="0" u="none" strike="noStrike">
                          <a:solidFill>
                            <a:srgbClr val="000000"/>
                          </a:solidFill>
                          <a:effectLst/>
                          <a:latin typeface="Arial" panose="020B0604020202020204" pitchFamily="34" charset="0"/>
                        </a:rPr>
                        <a:t>[CZ-PL] Dobrzen - Albrechtice [DIR] [PL] / N-1 Nosovice - Wielopole</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303,2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947536143"/>
                  </a:ext>
                </a:extLst>
              </a:tr>
              <a:tr h="138116">
                <a:tc>
                  <a:txBody>
                    <a:bodyPr/>
                    <a:lstStyle/>
                    <a:p>
                      <a:pPr algn="l" fontAlgn="b"/>
                      <a:r>
                        <a:rPr lang="sl-SI" sz="7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1530,48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333%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993278708"/>
                  </a:ext>
                </a:extLst>
              </a:tr>
              <a:tr h="138116">
                <a:tc>
                  <a:txBody>
                    <a:bodyPr/>
                    <a:lstStyle/>
                    <a:p>
                      <a:pPr algn="l" fontAlgn="b"/>
                      <a:r>
                        <a:rPr lang="sl-SI" sz="700" b="0" i="0" u="none" strike="noStrike">
                          <a:solidFill>
                            <a:srgbClr val="000000"/>
                          </a:solidFill>
                          <a:effectLst/>
                          <a:latin typeface="Arial" panose="020B0604020202020204" pitchFamily="34" charset="0"/>
                        </a:rPr>
                        <a:t>[AT-CZ] Duernrohr 1 - Slavetice 437 [OPP] [AT] / N-1 Slavetice - Durnrohr 2</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274,05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229016614"/>
                  </a:ext>
                </a:extLst>
              </a:tr>
              <a:tr h="138116">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800,66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49%</a:t>
                      </a:r>
                    </a:p>
                  </a:txBody>
                  <a:tcPr marL="0" marR="0" marT="0" marB="0" anchor="b">
                    <a:lnL>
                      <a:noFill/>
                    </a:lnL>
                    <a:lnR>
                      <a:noFill/>
                    </a:lnR>
                    <a:lnT>
                      <a:noFill/>
                    </a:lnT>
                    <a:lnB>
                      <a:noFill/>
                    </a:lnB>
                  </a:tcPr>
                </a:tc>
                <a:extLst>
                  <a:ext uri="{0D108BD9-81ED-4DB2-BD59-A6C34878D82A}">
                    <a16:rowId xmlns:a16="http://schemas.microsoft.com/office/drawing/2014/main" val="988338533"/>
                  </a:ext>
                </a:extLst>
              </a:tr>
              <a:tr h="138116">
                <a:tc>
                  <a:txBody>
                    <a:bodyPr/>
                    <a:lstStyle/>
                    <a:p>
                      <a:pPr algn="l" fontAlgn="b"/>
                      <a:r>
                        <a:rPr lang="sl-SI" sz="700" b="0" i="0" u="none" strike="noStrike">
                          <a:solidFill>
                            <a:srgbClr val="000000"/>
                          </a:solidFill>
                          <a:effectLst/>
                          <a:latin typeface="Arial" panose="020B0604020202020204" pitchFamily="34" charset="0"/>
                        </a:rPr>
                        <a:t>[AT-HU] Wien Suedost - Gyoer 245 [DIR] [AT] / N-1 Neusiedl - Wien Suedost 246A</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400,78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1009903443"/>
                  </a:ext>
                </a:extLst>
              </a:tr>
              <a:tr h="138116">
                <a:tc>
                  <a:txBody>
                    <a:bodyPr/>
                    <a:lstStyle/>
                    <a:p>
                      <a:pPr algn="l" fontAlgn="b"/>
                      <a:r>
                        <a:rPr lang="sl-SI" sz="700" b="0" i="0" u="none" strike="noStrike">
                          <a:solidFill>
                            <a:srgbClr val="000000"/>
                          </a:solidFill>
                          <a:effectLst/>
                          <a:latin typeface="Arial" panose="020B0604020202020204" pitchFamily="34" charset="0"/>
                        </a:rPr>
                        <a:t>[D7-D7] Mengede  - Y Huellen WESTFL W [DIR] / N-1 Hattingen  - Witten  KEMNAD S</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249,99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339713497"/>
                  </a:ext>
                </a:extLst>
              </a:tr>
              <a:tr h="138116">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Dobrzen</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157,5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400420468"/>
                  </a:ext>
                </a:extLst>
              </a:tr>
              <a:tr h="138116">
                <a:tc>
                  <a:txBody>
                    <a:bodyPr/>
                    <a:lstStyle/>
                    <a:p>
                      <a:pPr algn="l" fontAlgn="b"/>
                      <a:r>
                        <a:rPr lang="sl-SI" sz="700" b="0" i="0" u="none" strike="noStrike">
                          <a:solidFill>
                            <a:srgbClr val="000000"/>
                          </a:solidFill>
                          <a:effectLst/>
                          <a:latin typeface="Arial" panose="020B0604020202020204" pitchFamily="34" charset="0"/>
                        </a:rPr>
                        <a:t>[SK-HU] Levice - God [DIR] [SK] / N-1 R.Sobota - Sajoivanka</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109,45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49%</a:t>
                      </a:r>
                    </a:p>
                  </a:txBody>
                  <a:tcPr marL="0" marR="0" marT="0" marB="0" anchor="b">
                    <a:lnL>
                      <a:noFill/>
                    </a:lnL>
                    <a:lnR>
                      <a:noFill/>
                    </a:lnR>
                    <a:lnT>
                      <a:noFill/>
                    </a:lnT>
                    <a:lnB>
                      <a:noFill/>
                    </a:lnB>
                  </a:tcPr>
                </a:tc>
                <a:extLst>
                  <a:ext uri="{0D108BD9-81ED-4DB2-BD59-A6C34878D82A}">
                    <a16:rowId xmlns:a16="http://schemas.microsoft.com/office/drawing/2014/main" val="1975095800"/>
                  </a:ext>
                </a:extLst>
              </a:tr>
              <a:tr h="138116">
                <a:tc>
                  <a:txBody>
                    <a:bodyPr/>
                    <a:lstStyle/>
                    <a:p>
                      <a:pPr algn="l" fontAlgn="b"/>
                      <a:r>
                        <a:rPr lang="sl-SI" sz="700" b="0" i="0" u="none" strike="noStrike">
                          <a:solidFill>
                            <a:srgbClr val="000000"/>
                          </a:solidFill>
                          <a:effectLst/>
                          <a:latin typeface="Arial" panose="020B0604020202020204" pitchFamily="34" charset="0"/>
                        </a:rPr>
                        <a:t>[NL-NL] Diemen-Lelystad 380 Z [OPP] / N-1 Krimpen a/d IJssel-Geertruidenberg 380 Z</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236,33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55090163"/>
                  </a:ext>
                </a:extLst>
              </a:tr>
              <a:tr h="138116">
                <a:tc>
                  <a:txBody>
                    <a:bodyPr/>
                    <a:lstStyle/>
                    <a:p>
                      <a:pPr algn="l" fontAlgn="b"/>
                      <a:r>
                        <a:rPr lang="sl-SI" sz="700" b="0" i="0" u="none" strike="noStrike">
                          <a:solidFill>
                            <a:srgbClr val="000000"/>
                          </a:solidFill>
                          <a:effectLst/>
                          <a:latin typeface="Arial" panose="020B0604020202020204" pitchFamily="34" charset="0"/>
                        </a:rPr>
                        <a:t>[D4-D7] Hoheneck - Pulverdingen ws [DIR] [D4] / N-1 Grafenrheinfeld - Hoepfingen ge (411)</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1530,48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2048272759"/>
                  </a:ext>
                </a:extLst>
              </a:tr>
              <a:tr h="138116">
                <a:tc>
                  <a:txBody>
                    <a:bodyPr/>
                    <a:lstStyle/>
                    <a:p>
                      <a:pPr algn="l" fontAlgn="b"/>
                      <a:r>
                        <a:rPr lang="sl-SI" sz="700" b="0" i="0" u="none" strike="noStrike">
                          <a:solidFill>
                            <a:srgbClr val="000000"/>
                          </a:solidFill>
                          <a:effectLst/>
                          <a:latin typeface="Arial" panose="020B0604020202020204" pitchFamily="34" charset="0"/>
                        </a:rPr>
                        <a:t>[CZ-SK] Sokolnice - Stupava [DIR] [CZ] / N-1 Nosovice - Varin</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49,86</a:t>
                      </a:r>
                    </a:p>
                  </a:txBody>
                  <a:tcPr marL="0" marR="0" marT="0" marB="0" anchor="b">
                    <a:lnL>
                      <a:noFill/>
                    </a:lnL>
                    <a:lnR>
                      <a:noFill/>
                    </a:lnR>
                    <a:lnT>
                      <a:noFill/>
                    </a:lnT>
                    <a:lnB>
                      <a:noFill/>
                    </a:lnB>
                  </a:tcPr>
                </a:tc>
                <a:tc>
                  <a:txBody>
                    <a:bodyPr/>
                    <a:lstStyle/>
                    <a:p>
                      <a:pPr algn="r" fontAlgn="b"/>
                      <a:r>
                        <a:rPr lang="sl-SI" sz="700" b="0" i="0" u="none" strike="noStrike" dirty="0">
                          <a:solidFill>
                            <a:srgbClr val="000000"/>
                          </a:solidFill>
                          <a:effectLst/>
                          <a:latin typeface="Arial" panose="020B0604020202020204" pitchFamily="34" charset="0"/>
                        </a:rPr>
                        <a:t>62%</a:t>
                      </a:r>
                    </a:p>
                  </a:txBody>
                  <a:tcPr marL="0" marR="0" marT="0" marB="0" anchor="b">
                    <a:lnL>
                      <a:noFill/>
                    </a:lnL>
                    <a:lnR>
                      <a:noFill/>
                    </a:lnR>
                    <a:lnT>
                      <a:noFill/>
                    </a:lnT>
                    <a:lnB>
                      <a:noFill/>
                    </a:lnB>
                  </a:tcPr>
                </a:tc>
                <a:extLst>
                  <a:ext uri="{0D108BD9-81ED-4DB2-BD59-A6C34878D82A}">
                    <a16:rowId xmlns:a16="http://schemas.microsoft.com/office/drawing/2014/main" val="261496670"/>
                  </a:ext>
                </a:extLst>
              </a:tr>
            </a:tbl>
          </a:graphicData>
        </a:graphic>
      </p:graphicFrame>
    </p:spTree>
    <p:extLst>
      <p:ext uri="{BB962C8B-B14F-4D97-AF65-F5344CB8AC3E}">
        <p14:creationId xmlns:p14="http://schemas.microsoft.com/office/powerpoint/2010/main" val="991158801"/>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a:t>
            </a:r>
            <a:r>
              <a:rPr lang="en-US" altLang="hu-HU" sz="1400" dirty="0">
                <a:solidFill>
                  <a:srgbClr val="008000"/>
                </a:solidFill>
              </a:rPr>
              <a:t>1022 (part </a:t>
            </a:r>
            <a:r>
              <a:rPr lang="sl-SI" altLang="hu-HU" sz="1400" dirty="0">
                <a:solidFill>
                  <a:srgbClr val="008000"/>
                </a:solidFill>
              </a:rPr>
              <a:t>I</a:t>
            </a:r>
            <a:r>
              <a:rPr lang="en-US" altLang="hu-HU" sz="1400" dirty="0">
                <a:solidFill>
                  <a:srgbClr val="008000"/>
                </a:solidFill>
              </a:rPr>
              <a:t>II)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6621AC5B-9EB0-4FF9-9D76-FDEDD9DEF0C2}"/>
              </a:ext>
            </a:extLst>
          </p:cNvPr>
          <p:cNvGraphicFramePr>
            <a:graphicFrameLocks noGrp="1"/>
          </p:cNvGraphicFramePr>
          <p:nvPr>
            <p:extLst>
              <p:ext uri="{D42A27DB-BD31-4B8C-83A1-F6EECF244321}">
                <p14:modId xmlns:p14="http://schemas.microsoft.com/office/powerpoint/2010/main" val="1684826535"/>
              </p:ext>
            </p:extLst>
          </p:nvPr>
        </p:nvGraphicFramePr>
        <p:xfrm>
          <a:off x="1423283" y="1079498"/>
          <a:ext cx="6076637" cy="5846108"/>
        </p:xfrm>
        <a:graphic>
          <a:graphicData uri="http://schemas.openxmlformats.org/drawingml/2006/table">
            <a:tbl>
              <a:tblPr/>
              <a:tblGrid>
                <a:gridCol w="4653612">
                  <a:extLst>
                    <a:ext uri="{9D8B030D-6E8A-4147-A177-3AD203B41FA5}">
                      <a16:colId xmlns:a16="http://schemas.microsoft.com/office/drawing/2014/main" val="1887360496"/>
                    </a:ext>
                  </a:extLst>
                </a:gridCol>
                <a:gridCol w="1050736">
                  <a:extLst>
                    <a:ext uri="{9D8B030D-6E8A-4147-A177-3AD203B41FA5}">
                      <a16:colId xmlns:a16="http://schemas.microsoft.com/office/drawing/2014/main" val="2860834444"/>
                    </a:ext>
                  </a:extLst>
                </a:gridCol>
                <a:gridCol w="372289">
                  <a:extLst>
                    <a:ext uri="{9D8B030D-6E8A-4147-A177-3AD203B41FA5}">
                      <a16:colId xmlns:a16="http://schemas.microsoft.com/office/drawing/2014/main" val="1984410052"/>
                    </a:ext>
                  </a:extLst>
                </a:gridCol>
              </a:tblGrid>
              <a:tr h="135956">
                <a:tc>
                  <a:txBody>
                    <a:bodyPr/>
                    <a:lstStyle/>
                    <a:p>
                      <a:pPr algn="l" fontAlgn="b"/>
                      <a:r>
                        <a:rPr lang="sl-SI" sz="6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1737,46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418%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966147856"/>
                  </a:ext>
                </a:extLst>
              </a:tr>
              <a:tr h="135956">
                <a:tc>
                  <a:txBody>
                    <a:bodyPr/>
                    <a:lstStyle/>
                    <a:p>
                      <a:pPr algn="l" fontAlgn="b"/>
                      <a:r>
                        <a:rPr lang="sl-SI" sz="600" b="0" i="0" u="none" strike="noStrike">
                          <a:solidFill>
                            <a:srgbClr val="000000"/>
                          </a:solidFill>
                          <a:effectLst/>
                          <a:latin typeface="Arial" panose="020B0604020202020204" pitchFamily="34" charset="0"/>
                        </a:rPr>
                        <a:t>[AT-CZ] Duernrohr 1 - Slavetice 437 [OPP] [AT] / N-1 Slavetice - Durnrohr 2</a:t>
                      </a:r>
                    </a:p>
                  </a:txBody>
                  <a:tcPr marL="7143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265,83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41%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278865839"/>
                  </a:ext>
                </a:extLst>
              </a:tr>
              <a:tr h="135956">
                <a:tc>
                  <a:txBody>
                    <a:bodyPr/>
                    <a:lstStyle/>
                    <a:p>
                      <a:pPr algn="l" fontAlgn="b"/>
                      <a:r>
                        <a:rPr lang="sl-SI" sz="600" b="0" i="0" u="none" strike="noStrike">
                          <a:solidFill>
                            <a:srgbClr val="000000"/>
                          </a:solidFill>
                          <a:effectLst/>
                          <a:latin typeface="Arial" panose="020B0604020202020204" pitchFamily="34" charset="0"/>
                        </a:rPr>
                        <a:t>[AT-D2] St. Peter 2 - Pleinting 258 [OPP] [AT] / N-1 Pleinting - Pirach 257</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1105,25</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47%</a:t>
                      </a:r>
                    </a:p>
                  </a:txBody>
                  <a:tcPr marL="0" marR="0" marT="0" marB="0" anchor="b">
                    <a:lnL>
                      <a:noFill/>
                    </a:lnL>
                    <a:lnR>
                      <a:noFill/>
                    </a:lnR>
                    <a:lnT>
                      <a:noFill/>
                    </a:lnT>
                    <a:lnB>
                      <a:noFill/>
                    </a:lnB>
                  </a:tcPr>
                </a:tc>
                <a:extLst>
                  <a:ext uri="{0D108BD9-81ED-4DB2-BD59-A6C34878D82A}">
                    <a16:rowId xmlns:a16="http://schemas.microsoft.com/office/drawing/2014/main" val="3855864613"/>
                  </a:ext>
                </a:extLst>
              </a:tr>
              <a:tr h="135956">
                <a:tc>
                  <a:txBody>
                    <a:bodyPr/>
                    <a:lstStyle/>
                    <a:p>
                      <a:pPr algn="l" fontAlgn="b"/>
                      <a:r>
                        <a:rPr lang="sl-SI" sz="600" b="0" i="0" u="none" strike="noStrike">
                          <a:solidFill>
                            <a:srgbClr val="000000"/>
                          </a:solidFill>
                          <a:effectLst/>
                          <a:latin typeface="Arial" panose="020B0604020202020204" pitchFamily="34" charset="0"/>
                        </a:rPr>
                        <a:t>[HR-SI] 400kV Tumbri - Krsko 1 [OPP] [HR] / N-1 Tumbri - Krsko 2</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0,32</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59%</a:t>
                      </a:r>
                    </a:p>
                  </a:txBody>
                  <a:tcPr marL="0" marR="0" marT="0" marB="0" anchor="b">
                    <a:lnL>
                      <a:noFill/>
                    </a:lnL>
                    <a:lnR>
                      <a:noFill/>
                    </a:lnR>
                    <a:lnT>
                      <a:noFill/>
                    </a:lnT>
                    <a:lnB>
                      <a:noFill/>
                    </a:lnB>
                  </a:tcPr>
                </a:tc>
                <a:extLst>
                  <a:ext uri="{0D108BD9-81ED-4DB2-BD59-A6C34878D82A}">
                    <a16:rowId xmlns:a16="http://schemas.microsoft.com/office/drawing/2014/main" val="2361347855"/>
                  </a:ext>
                </a:extLst>
              </a:tr>
              <a:tr h="135956">
                <a:tc>
                  <a:txBody>
                    <a:bodyPr/>
                    <a:lstStyle/>
                    <a:p>
                      <a:pPr algn="l" fontAlgn="b"/>
                      <a:r>
                        <a:rPr lang="sl-SI" sz="600" b="0" i="0" u="none" strike="noStrike">
                          <a:solidFill>
                            <a:srgbClr val="000000"/>
                          </a:solidFill>
                          <a:effectLst/>
                          <a:latin typeface="Arial" panose="020B0604020202020204" pitchFamily="34" charset="0"/>
                        </a:rPr>
                        <a:t>[HU-AT] Gyor - Wien [OPP] [HU] / N-1 Gyor - Zurndorf</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401,87</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61%</a:t>
                      </a:r>
                    </a:p>
                  </a:txBody>
                  <a:tcPr marL="0" marR="0" marT="0" marB="0" anchor="b">
                    <a:lnL>
                      <a:noFill/>
                    </a:lnL>
                    <a:lnR>
                      <a:noFill/>
                    </a:lnR>
                    <a:lnT>
                      <a:noFill/>
                    </a:lnT>
                    <a:lnB>
                      <a:noFill/>
                    </a:lnB>
                  </a:tcPr>
                </a:tc>
                <a:extLst>
                  <a:ext uri="{0D108BD9-81ED-4DB2-BD59-A6C34878D82A}">
                    <a16:rowId xmlns:a16="http://schemas.microsoft.com/office/drawing/2014/main" val="3824384103"/>
                  </a:ext>
                </a:extLst>
              </a:tr>
              <a:tr h="135956">
                <a:tc>
                  <a:txBody>
                    <a:bodyPr/>
                    <a:lstStyle/>
                    <a:p>
                      <a:pPr algn="l" fontAlgn="b"/>
                      <a:r>
                        <a:rPr lang="sl-SI" sz="600" b="0" i="0" u="none" strike="noStrike">
                          <a:solidFill>
                            <a:srgbClr val="000000"/>
                          </a:solidFill>
                          <a:effectLst/>
                          <a:latin typeface="Arial" panose="020B0604020202020204" pitchFamily="34" charset="0"/>
                        </a:rPr>
                        <a:t>[SK-HU] Levice - God [DIR] [SK] / N-1 R.Sobota - Sajoivanka</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108,55</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50%</a:t>
                      </a:r>
                    </a:p>
                  </a:txBody>
                  <a:tcPr marL="0" marR="0" marT="0" marB="0" anchor="b">
                    <a:lnL>
                      <a:noFill/>
                    </a:lnL>
                    <a:lnR>
                      <a:noFill/>
                    </a:lnR>
                    <a:lnT>
                      <a:noFill/>
                    </a:lnT>
                    <a:lnB>
                      <a:noFill/>
                    </a:lnB>
                  </a:tcPr>
                </a:tc>
                <a:extLst>
                  <a:ext uri="{0D108BD9-81ED-4DB2-BD59-A6C34878D82A}">
                    <a16:rowId xmlns:a16="http://schemas.microsoft.com/office/drawing/2014/main" val="107156639"/>
                  </a:ext>
                </a:extLst>
              </a:tr>
              <a:tr h="135956">
                <a:tc>
                  <a:txBody>
                    <a:bodyPr/>
                    <a:lstStyle/>
                    <a:p>
                      <a:pPr algn="l" fontAlgn="b"/>
                      <a:r>
                        <a:rPr lang="en-US" sz="600" b="0" i="0" u="none" strike="noStrike">
                          <a:solidFill>
                            <a:srgbClr val="000000"/>
                          </a:solidFill>
                          <a:effectLst/>
                          <a:latin typeface="Arial" panose="020B0604020202020204" pitchFamily="34" charset="0"/>
                        </a:rPr>
                        <a:t>[BE-BE] Achene - Gramme 380.10 [OPP] / N-1 Avelgem - Avelin 380.80</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30,24</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97%</a:t>
                      </a:r>
                    </a:p>
                  </a:txBody>
                  <a:tcPr marL="0" marR="0" marT="0" marB="0" anchor="b">
                    <a:lnL>
                      <a:noFill/>
                    </a:lnL>
                    <a:lnR>
                      <a:noFill/>
                    </a:lnR>
                    <a:lnT>
                      <a:noFill/>
                    </a:lnT>
                    <a:lnB>
                      <a:noFill/>
                    </a:lnB>
                  </a:tcPr>
                </a:tc>
                <a:extLst>
                  <a:ext uri="{0D108BD9-81ED-4DB2-BD59-A6C34878D82A}">
                    <a16:rowId xmlns:a16="http://schemas.microsoft.com/office/drawing/2014/main" val="1461137132"/>
                  </a:ext>
                </a:extLst>
              </a:tr>
              <a:tr h="135956">
                <a:tc>
                  <a:txBody>
                    <a:bodyPr/>
                    <a:lstStyle/>
                    <a:p>
                      <a:pPr algn="l" fontAlgn="b"/>
                      <a:r>
                        <a:rPr lang="sl-SI" sz="600" b="0" i="0" u="none" strike="noStrike">
                          <a:solidFill>
                            <a:srgbClr val="000000"/>
                          </a:solidFill>
                          <a:effectLst/>
                          <a:latin typeface="Arial" panose="020B0604020202020204" pitchFamily="34" charset="0"/>
                        </a:rPr>
                        <a:t>[NL-NL] Diemen-Lelystad 380 Z [OPP] / N-1 Krimpen a/d IJssel-Geertruidenberg 380 Z</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327,89</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543138594"/>
                  </a:ext>
                </a:extLst>
              </a:tr>
              <a:tr h="135956">
                <a:tc>
                  <a:txBody>
                    <a:bodyPr/>
                    <a:lstStyle/>
                    <a:p>
                      <a:pPr algn="l" fontAlgn="b"/>
                      <a:r>
                        <a:rPr lang="sl-SI" sz="600" b="0" i="0" u="none" strike="noStrike">
                          <a:solidFill>
                            <a:srgbClr val="000000"/>
                          </a:solidFill>
                          <a:effectLst/>
                          <a:latin typeface="Arial" panose="020B0604020202020204" pitchFamily="34" charset="0"/>
                        </a:rPr>
                        <a:t>[D4-D7] Hoheneck - Pulverdingen ws [DIR] [D4] / N-1 Grafenrheinfeld - Hoepfingen ge (411)</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1737,46</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3521426896"/>
                  </a:ext>
                </a:extLst>
              </a:tr>
              <a:tr h="135956">
                <a:tc>
                  <a:txBody>
                    <a:bodyPr/>
                    <a:lstStyle/>
                    <a:p>
                      <a:pPr algn="l" fontAlgn="b"/>
                      <a:r>
                        <a:rPr lang="sl-SI" sz="600" b="0" i="0" u="none" strike="noStrike">
                          <a:solidFill>
                            <a:srgbClr val="000000"/>
                          </a:solidFill>
                          <a:effectLst/>
                          <a:latin typeface="Arial" panose="020B0604020202020204" pitchFamily="34" charset="0"/>
                        </a:rPr>
                        <a:t>[CZ-PL] Dobrzen - Albrechtice [DIR] [PL] / N-1 Nosovice - Wielopole</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130,37</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1660622203"/>
                  </a:ext>
                </a:extLst>
              </a:tr>
              <a:tr h="135956">
                <a:tc>
                  <a:txBody>
                    <a:bodyPr/>
                    <a:lstStyle/>
                    <a:p>
                      <a:pPr algn="l" fontAlgn="b"/>
                      <a:r>
                        <a:rPr lang="sl-SI" sz="6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1784,87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427%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927194653"/>
                  </a:ext>
                </a:extLst>
              </a:tr>
              <a:tr h="135956">
                <a:tc>
                  <a:txBody>
                    <a:bodyPr/>
                    <a:lstStyle/>
                    <a:p>
                      <a:pPr algn="l" fontAlgn="b"/>
                      <a:r>
                        <a:rPr lang="sl-SI" sz="600" b="0" i="0" u="none" strike="noStrike">
                          <a:solidFill>
                            <a:srgbClr val="000000"/>
                          </a:solidFill>
                          <a:effectLst/>
                          <a:latin typeface="Arial" panose="020B0604020202020204" pitchFamily="34" charset="0"/>
                        </a:rPr>
                        <a:t>[AT-CZ] Duernrohr 1 - Slavetice 437 [OPP] [AT] / N-1 Slavetice - Durnrohr 2</a:t>
                      </a:r>
                    </a:p>
                  </a:txBody>
                  <a:tcPr marL="7143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225,22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41%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76577657"/>
                  </a:ext>
                </a:extLst>
              </a:tr>
              <a:tr h="135956">
                <a:tc>
                  <a:txBody>
                    <a:bodyPr/>
                    <a:lstStyle/>
                    <a:p>
                      <a:pPr algn="l" fontAlgn="b"/>
                      <a:r>
                        <a:rPr lang="sl-SI" sz="600" b="0" i="0" u="none" strike="noStrike">
                          <a:solidFill>
                            <a:srgbClr val="000000"/>
                          </a:solidFill>
                          <a:effectLst/>
                          <a:latin typeface="Arial" panose="020B0604020202020204" pitchFamily="34" charset="0"/>
                        </a:rPr>
                        <a:t>[AT-D2] St. Peter 2 - Pleinting 258 [OPP] [AT] / N-1 Pleinting - Pirach 257</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1231,83</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45%</a:t>
                      </a:r>
                    </a:p>
                  </a:txBody>
                  <a:tcPr marL="0" marR="0" marT="0" marB="0" anchor="b">
                    <a:lnL>
                      <a:noFill/>
                    </a:lnL>
                    <a:lnR>
                      <a:noFill/>
                    </a:lnR>
                    <a:lnT>
                      <a:noFill/>
                    </a:lnT>
                    <a:lnB>
                      <a:noFill/>
                    </a:lnB>
                  </a:tcPr>
                </a:tc>
                <a:extLst>
                  <a:ext uri="{0D108BD9-81ED-4DB2-BD59-A6C34878D82A}">
                    <a16:rowId xmlns:a16="http://schemas.microsoft.com/office/drawing/2014/main" val="669776545"/>
                  </a:ext>
                </a:extLst>
              </a:tr>
              <a:tr h="135956">
                <a:tc>
                  <a:txBody>
                    <a:bodyPr/>
                    <a:lstStyle/>
                    <a:p>
                      <a:pPr algn="l" fontAlgn="b"/>
                      <a:r>
                        <a:rPr lang="sl-SI" sz="600" b="0" i="0" u="none" strike="noStrike">
                          <a:solidFill>
                            <a:srgbClr val="000000"/>
                          </a:solidFill>
                          <a:effectLst/>
                          <a:latin typeface="Arial" panose="020B0604020202020204" pitchFamily="34" charset="0"/>
                        </a:rPr>
                        <a:t>[HR-SI] 400kV Tumbri - Krsko 1 [OPP] [HR] / N-1 Tumbri - Krsko 2</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3,19</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62%</a:t>
                      </a:r>
                    </a:p>
                  </a:txBody>
                  <a:tcPr marL="0" marR="0" marT="0" marB="0" anchor="b">
                    <a:lnL>
                      <a:noFill/>
                    </a:lnL>
                    <a:lnR>
                      <a:noFill/>
                    </a:lnR>
                    <a:lnT>
                      <a:noFill/>
                    </a:lnT>
                    <a:lnB>
                      <a:noFill/>
                    </a:lnB>
                  </a:tcPr>
                </a:tc>
                <a:extLst>
                  <a:ext uri="{0D108BD9-81ED-4DB2-BD59-A6C34878D82A}">
                    <a16:rowId xmlns:a16="http://schemas.microsoft.com/office/drawing/2014/main" val="2510544136"/>
                  </a:ext>
                </a:extLst>
              </a:tr>
              <a:tr h="135956">
                <a:tc>
                  <a:txBody>
                    <a:bodyPr/>
                    <a:lstStyle/>
                    <a:p>
                      <a:pPr algn="l" fontAlgn="b"/>
                      <a:r>
                        <a:rPr lang="sl-SI" sz="600" b="0" i="0" u="none" strike="noStrike">
                          <a:solidFill>
                            <a:srgbClr val="000000"/>
                          </a:solidFill>
                          <a:effectLst/>
                          <a:latin typeface="Arial" panose="020B0604020202020204" pitchFamily="34" charset="0"/>
                        </a:rPr>
                        <a:t>[HU-AT] Gyor - Wien [OPP] [HU] / N-1 Gyor - Zurndorf</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390,28</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59%</a:t>
                      </a:r>
                    </a:p>
                  </a:txBody>
                  <a:tcPr marL="0" marR="0" marT="0" marB="0" anchor="b">
                    <a:lnL>
                      <a:noFill/>
                    </a:lnL>
                    <a:lnR>
                      <a:noFill/>
                    </a:lnR>
                    <a:lnT>
                      <a:noFill/>
                    </a:lnT>
                    <a:lnB>
                      <a:noFill/>
                    </a:lnB>
                  </a:tcPr>
                </a:tc>
                <a:extLst>
                  <a:ext uri="{0D108BD9-81ED-4DB2-BD59-A6C34878D82A}">
                    <a16:rowId xmlns:a16="http://schemas.microsoft.com/office/drawing/2014/main" val="3103709020"/>
                  </a:ext>
                </a:extLst>
              </a:tr>
              <a:tr h="135956">
                <a:tc>
                  <a:txBody>
                    <a:bodyPr/>
                    <a:lstStyle/>
                    <a:p>
                      <a:pPr algn="l" fontAlgn="b"/>
                      <a:r>
                        <a:rPr lang="sl-SI" sz="600" b="0" i="0" u="none" strike="noStrike">
                          <a:solidFill>
                            <a:srgbClr val="000000"/>
                          </a:solidFill>
                          <a:effectLst/>
                          <a:latin typeface="Arial" panose="020B0604020202020204" pitchFamily="34" charset="0"/>
                        </a:rPr>
                        <a:t>[SK-HU] Levice - God [DIR] [SK] / N-1 R.Sobota - Sajoivanka</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83,34</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50%</a:t>
                      </a:r>
                    </a:p>
                  </a:txBody>
                  <a:tcPr marL="0" marR="0" marT="0" marB="0" anchor="b">
                    <a:lnL>
                      <a:noFill/>
                    </a:lnL>
                    <a:lnR>
                      <a:noFill/>
                    </a:lnR>
                    <a:lnT>
                      <a:noFill/>
                    </a:lnT>
                    <a:lnB>
                      <a:noFill/>
                    </a:lnB>
                  </a:tcPr>
                </a:tc>
                <a:extLst>
                  <a:ext uri="{0D108BD9-81ED-4DB2-BD59-A6C34878D82A}">
                    <a16:rowId xmlns:a16="http://schemas.microsoft.com/office/drawing/2014/main" val="2817719495"/>
                  </a:ext>
                </a:extLst>
              </a:tr>
              <a:tr h="135956">
                <a:tc>
                  <a:txBody>
                    <a:bodyPr/>
                    <a:lstStyle/>
                    <a:p>
                      <a:pPr algn="l" fontAlgn="b"/>
                      <a:r>
                        <a:rPr lang="en-US" sz="600" b="0" i="0" u="none" strike="noStrike">
                          <a:solidFill>
                            <a:srgbClr val="000000"/>
                          </a:solidFill>
                          <a:effectLst/>
                          <a:latin typeface="Arial" panose="020B0604020202020204" pitchFamily="34" charset="0"/>
                        </a:rPr>
                        <a:t>[BE-BE] Achene - Gramme 380.10 [OPP] / N-1 Avelgem - Avelin 380.80</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70,33</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103%</a:t>
                      </a:r>
                    </a:p>
                  </a:txBody>
                  <a:tcPr marL="0" marR="0" marT="0" marB="0" anchor="b">
                    <a:lnL>
                      <a:noFill/>
                    </a:lnL>
                    <a:lnR>
                      <a:noFill/>
                    </a:lnR>
                    <a:lnT>
                      <a:noFill/>
                    </a:lnT>
                    <a:lnB>
                      <a:noFill/>
                    </a:lnB>
                  </a:tcPr>
                </a:tc>
                <a:extLst>
                  <a:ext uri="{0D108BD9-81ED-4DB2-BD59-A6C34878D82A}">
                    <a16:rowId xmlns:a16="http://schemas.microsoft.com/office/drawing/2014/main" val="3334632819"/>
                  </a:ext>
                </a:extLst>
              </a:tr>
              <a:tr h="135956">
                <a:tc>
                  <a:txBody>
                    <a:bodyPr/>
                    <a:lstStyle/>
                    <a:p>
                      <a:pPr algn="l" fontAlgn="b"/>
                      <a:r>
                        <a:rPr lang="sl-SI" sz="600" b="0" i="0" u="none" strike="noStrike">
                          <a:solidFill>
                            <a:srgbClr val="000000"/>
                          </a:solidFill>
                          <a:effectLst/>
                          <a:latin typeface="Arial" panose="020B0604020202020204" pitchFamily="34" charset="0"/>
                        </a:rPr>
                        <a:t>[NL-NL] Diemen-Lelystad 380 Z [OPP] / N-1 Krimpen a/d IJssel-Geertruidenberg 380 Z</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296,57</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096226124"/>
                  </a:ext>
                </a:extLst>
              </a:tr>
              <a:tr h="135956">
                <a:tc>
                  <a:txBody>
                    <a:bodyPr/>
                    <a:lstStyle/>
                    <a:p>
                      <a:pPr algn="l" fontAlgn="b"/>
                      <a:r>
                        <a:rPr lang="sl-SI" sz="600" b="0" i="0" u="none" strike="noStrike">
                          <a:solidFill>
                            <a:srgbClr val="000000"/>
                          </a:solidFill>
                          <a:effectLst/>
                          <a:latin typeface="Arial" panose="020B0604020202020204" pitchFamily="34" charset="0"/>
                        </a:rPr>
                        <a:t>[D4-D7] Hoheneck - Pulverdingen ws [DIR] [D4] / N-1 Grafenrheinfeld - Hoepfingen ge (411)</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1784,87</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725208733"/>
                  </a:ext>
                </a:extLst>
              </a:tr>
              <a:tr h="135956">
                <a:tc>
                  <a:txBody>
                    <a:bodyPr/>
                    <a:lstStyle/>
                    <a:p>
                      <a:pPr algn="l" fontAlgn="b"/>
                      <a:r>
                        <a:rPr lang="sl-SI" sz="600" b="0" i="0" u="none" strike="noStrike">
                          <a:solidFill>
                            <a:srgbClr val="000000"/>
                          </a:solidFill>
                          <a:effectLst/>
                          <a:latin typeface="Arial" panose="020B0604020202020204" pitchFamily="34" charset="0"/>
                        </a:rPr>
                        <a:t>[CZ-PL] Dobrzen - Albrechtice [DIR] [PL] / N-1 Nosovice - Wielopole</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67,58</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2238264941"/>
                  </a:ext>
                </a:extLst>
              </a:tr>
              <a:tr h="135956">
                <a:tc>
                  <a:txBody>
                    <a:bodyPr/>
                    <a:lstStyle/>
                    <a:p>
                      <a:pPr algn="l" fontAlgn="b"/>
                      <a:r>
                        <a:rPr lang="sl-SI" sz="6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1009,5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555%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942603825"/>
                  </a:ext>
                </a:extLst>
              </a:tr>
              <a:tr h="135956">
                <a:tc>
                  <a:txBody>
                    <a:bodyPr/>
                    <a:lstStyle/>
                    <a:p>
                      <a:pPr algn="l" fontAlgn="b"/>
                      <a:r>
                        <a:rPr lang="sl-SI" sz="600" b="0" i="0" u="none" strike="noStrike">
                          <a:solidFill>
                            <a:srgbClr val="000000"/>
                          </a:solidFill>
                          <a:effectLst/>
                          <a:latin typeface="Arial" panose="020B0604020202020204" pitchFamily="34" charset="0"/>
                        </a:rPr>
                        <a:t>[AT-CZ] Duernrohr 1 - Slavetice 437 [OPP] [AT] / N-1 Slavetice - Durnrohr 2</a:t>
                      </a:r>
                    </a:p>
                  </a:txBody>
                  <a:tcPr marL="7143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264,15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43%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158886904"/>
                  </a:ext>
                </a:extLst>
              </a:tr>
              <a:tr h="135956">
                <a:tc>
                  <a:txBody>
                    <a:bodyPr/>
                    <a:lstStyle/>
                    <a:p>
                      <a:pPr algn="l" fontAlgn="b"/>
                      <a:r>
                        <a:rPr lang="sl-SI" sz="600" b="0" i="0" u="none" strike="noStrike">
                          <a:solidFill>
                            <a:srgbClr val="000000"/>
                          </a:solidFill>
                          <a:effectLst/>
                          <a:latin typeface="Arial" panose="020B0604020202020204" pitchFamily="34" charset="0"/>
                        </a:rPr>
                        <a:t>[AT-D2] St. Peter 2 - Pleinting 258 [OPP] [AT] / N-1 Pleinting - Pirach 257</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1009,5</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50%</a:t>
                      </a:r>
                    </a:p>
                  </a:txBody>
                  <a:tcPr marL="0" marR="0" marT="0" marB="0" anchor="b">
                    <a:lnL>
                      <a:noFill/>
                    </a:lnL>
                    <a:lnR>
                      <a:noFill/>
                    </a:lnR>
                    <a:lnT>
                      <a:noFill/>
                    </a:lnT>
                    <a:lnB>
                      <a:noFill/>
                    </a:lnB>
                  </a:tcPr>
                </a:tc>
                <a:extLst>
                  <a:ext uri="{0D108BD9-81ED-4DB2-BD59-A6C34878D82A}">
                    <a16:rowId xmlns:a16="http://schemas.microsoft.com/office/drawing/2014/main" val="2003010210"/>
                  </a:ext>
                </a:extLst>
              </a:tr>
              <a:tr h="135956">
                <a:tc>
                  <a:txBody>
                    <a:bodyPr/>
                    <a:lstStyle/>
                    <a:p>
                      <a:pPr algn="l" fontAlgn="b"/>
                      <a:r>
                        <a:rPr lang="pt-BR" sz="600" b="0" i="0" u="none" strike="noStrike">
                          <a:solidFill>
                            <a:srgbClr val="000000"/>
                          </a:solidFill>
                          <a:effectLst/>
                          <a:latin typeface="Arial" panose="020B0604020202020204" pitchFamily="34" charset="0"/>
                        </a:rPr>
                        <a:t>[HR-SI] 220kV Pehlin - Divaca [OPP] [HR] / N-1 Melina - Divaca</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12,24</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96%</a:t>
                      </a:r>
                    </a:p>
                  </a:txBody>
                  <a:tcPr marL="0" marR="0" marT="0" marB="0" anchor="b">
                    <a:lnL>
                      <a:noFill/>
                    </a:lnL>
                    <a:lnR>
                      <a:noFill/>
                    </a:lnR>
                    <a:lnT>
                      <a:noFill/>
                    </a:lnT>
                    <a:lnB>
                      <a:noFill/>
                    </a:lnB>
                  </a:tcPr>
                </a:tc>
                <a:extLst>
                  <a:ext uri="{0D108BD9-81ED-4DB2-BD59-A6C34878D82A}">
                    <a16:rowId xmlns:a16="http://schemas.microsoft.com/office/drawing/2014/main" val="693372977"/>
                  </a:ext>
                </a:extLst>
              </a:tr>
              <a:tr h="135956">
                <a:tc>
                  <a:txBody>
                    <a:bodyPr/>
                    <a:lstStyle/>
                    <a:p>
                      <a:pPr algn="l" fontAlgn="b"/>
                      <a:r>
                        <a:rPr lang="sl-SI" sz="600" b="0" i="0" u="none" strike="noStrike">
                          <a:solidFill>
                            <a:srgbClr val="000000"/>
                          </a:solidFill>
                          <a:effectLst/>
                          <a:latin typeface="Arial" panose="020B0604020202020204" pitchFamily="34" charset="0"/>
                        </a:rPr>
                        <a:t>[HU-AT] Gyor - Wien [OPP] [HU] / N-1 Gyor - Zurndorf</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263,76</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58%</a:t>
                      </a:r>
                    </a:p>
                  </a:txBody>
                  <a:tcPr marL="0" marR="0" marT="0" marB="0" anchor="b">
                    <a:lnL>
                      <a:noFill/>
                    </a:lnL>
                    <a:lnR>
                      <a:noFill/>
                    </a:lnR>
                    <a:lnT>
                      <a:noFill/>
                    </a:lnT>
                    <a:lnB>
                      <a:noFill/>
                    </a:lnB>
                  </a:tcPr>
                </a:tc>
                <a:extLst>
                  <a:ext uri="{0D108BD9-81ED-4DB2-BD59-A6C34878D82A}">
                    <a16:rowId xmlns:a16="http://schemas.microsoft.com/office/drawing/2014/main" val="752565195"/>
                  </a:ext>
                </a:extLst>
              </a:tr>
              <a:tr h="135956">
                <a:tc>
                  <a:txBody>
                    <a:bodyPr/>
                    <a:lstStyle/>
                    <a:p>
                      <a:pPr algn="l" fontAlgn="b"/>
                      <a:r>
                        <a:rPr lang="sl-SI" sz="600" b="0" i="0" u="none" strike="noStrike">
                          <a:solidFill>
                            <a:srgbClr val="000000"/>
                          </a:solidFill>
                          <a:effectLst/>
                          <a:latin typeface="Arial" panose="020B0604020202020204" pitchFamily="34" charset="0"/>
                        </a:rPr>
                        <a:t>[D7-D7] Mengede  - Y Huellen WESTFL W [DIR] / N-1 Hattingen  - Witten  KEMNAD S</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729,59</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790739596"/>
                  </a:ext>
                </a:extLst>
              </a:tr>
              <a:tr h="135956">
                <a:tc>
                  <a:txBody>
                    <a:bodyPr/>
                    <a:lstStyle/>
                    <a:p>
                      <a:pPr algn="l" fontAlgn="b"/>
                      <a:r>
                        <a:rPr lang="sl-SI" sz="600" b="0" i="0" u="none" strike="noStrike">
                          <a:solidFill>
                            <a:srgbClr val="000000"/>
                          </a:solidFill>
                          <a:effectLst/>
                          <a:latin typeface="Arial" panose="020B0604020202020204" pitchFamily="34" charset="0"/>
                        </a:rPr>
                        <a:t>[SK-HU] Levice - God [DIR] [SK] / N-1 R.Sobota - Sajoivanka</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95,04</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49%</a:t>
                      </a:r>
                    </a:p>
                  </a:txBody>
                  <a:tcPr marL="0" marR="0" marT="0" marB="0" anchor="b">
                    <a:lnL>
                      <a:noFill/>
                    </a:lnL>
                    <a:lnR>
                      <a:noFill/>
                    </a:lnR>
                    <a:lnT>
                      <a:noFill/>
                    </a:lnT>
                    <a:lnB>
                      <a:noFill/>
                    </a:lnB>
                  </a:tcPr>
                </a:tc>
                <a:extLst>
                  <a:ext uri="{0D108BD9-81ED-4DB2-BD59-A6C34878D82A}">
                    <a16:rowId xmlns:a16="http://schemas.microsoft.com/office/drawing/2014/main" val="2188496292"/>
                  </a:ext>
                </a:extLst>
              </a:tr>
              <a:tr h="135956">
                <a:tc>
                  <a:txBody>
                    <a:bodyPr/>
                    <a:lstStyle/>
                    <a:p>
                      <a:pPr algn="l" fontAlgn="b"/>
                      <a:r>
                        <a:rPr lang="en-US" sz="600" b="0" i="0" u="none" strike="noStrike">
                          <a:solidFill>
                            <a:srgbClr val="000000"/>
                          </a:solidFill>
                          <a:effectLst/>
                          <a:latin typeface="Arial" panose="020B0604020202020204" pitchFamily="34" charset="0"/>
                        </a:rPr>
                        <a:t>[BE-BE] Achene - Gramme 380.10 [OPP] / N-1 Avelgem - Avelin 380.80</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126,01</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101%</a:t>
                      </a:r>
                    </a:p>
                  </a:txBody>
                  <a:tcPr marL="0" marR="0" marT="0" marB="0" anchor="b">
                    <a:lnL>
                      <a:noFill/>
                    </a:lnL>
                    <a:lnR>
                      <a:noFill/>
                    </a:lnR>
                    <a:lnT>
                      <a:noFill/>
                    </a:lnT>
                    <a:lnB>
                      <a:noFill/>
                    </a:lnB>
                  </a:tcPr>
                </a:tc>
                <a:extLst>
                  <a:ext uri="{0D108BD9-81ED-4DB2-BD59-A6C34878D82A}">
                    <a16:rowId xmlns:a16="http://schemas.microsoft.com/office/drawing/2014/main" val="1222525898"/>
                  </a:ext>
                </a:extLst>
              </a:tr>
              <a:tr h="135956">
                <a:tc>
                  <a:txBody>
                    <a:bodyPr/>
                    <a:lstStyle/>
                    <a:p>
                      <a:pPr algn="l" fontAlgn="b"/>
                      <a:r>
                        <a:rPr lang="sl-SI" sz="600" b="0" i="0" u="none" strike="noStrike">
                          <a:solidFill>
                            <a:srgbClr val="000000"/>
                          </a:solidFill>
                          <a:effectLst/>
                          <a:latin typeface="Arial" panose="020B0604020202020204" pitchFamily="34" charset="0"/>
                        </a:rPr>
                        <a:t>[NL-NL] Diemen-Lelystad 380 Z [OPP] / N-1 Krimpen a/d IJssel-Geertruidenberg 380 Z</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106,15</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157132113"/>
                  </a:ext>
                </a:extLst>
              </a:tr>
              <a:tr h="135956">
                <a:tc>
                  <a:txBody>
                    <a:bodyPr/>
                    <a:lstStyle/>
                    <a:p>
                      <a:pPr algn="l" fontAlgn="b"/>
                      <a:r>
                        <a:rPr lang="sl-SI" sz="600" b="0" i="0" u="none" strike="noStrike">
                          <a:solidFill>
                            <a:srgbClr val="000000"/>
                          </a:solidFill>
                          <a:effectLst/>
                          <a:latin typeface="Arial" panose="020B0604020202020204" pitchFamily="34" charset="0"/>
                        </a:rPr>
                        <a:t>[D4-D7] Hoheneck - Pulverdingen ws [DIR] [D4] / N-1 Grafenrheinfeld - Hoepfingen ge (411)</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726,48</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1354233538"/>
                  </a:ext>
                </a:extLst>
              </a:tr>
              <a:tr h="135956">
                <a:tc>
                  <a:txBody>
                    <a:bodyPr/>
                    <a:lstStyle/>
                    <a:p>
                      <a:pPr algn="l" fontAlgn="b"/>
                      <a:r>
                        <a:rPr lang="sl-SI" sz="600" b="0" i="0" u="none" strike="noStrike">
                          <a:solidFill>
                            <a:srgbClr val="000000"/>
                          </a:solidFill>
                          <a:effectLst/>
                          <a:latin typeface="Arial" panose="020B0604020202020204" pitchFamily="34" charset="0"/>
                        </a:rPr>
                        <a:t>[CZ-SK] Sokolnice - Stupava [DIR] [CZ] / N-1 Nosovice - Varin</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0,37</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63%</a:t>
                      </a:r>
                    </a:p>
                  </a:txBody>
                  <a:tcPr marL="0" marR="0" marT="0" marB="0" anchor="b">
                    <a:lnL>
                      <a:noFill/>
                    </a:lnL>
                    <a:lnR>
                      <a:noFill/>
                    </a:lnR>
                    <a:lnT>
                      <a:noFill/>
                    </a:lnT>
                    <a:lnB>
                      <a:noFill/>
                    </a:lnB>
                  </a:tcPr>
                </a:tc>
                <a:extLst>
                  <a:ext uri="{0D108BD9-81ED-4DB2-BD59-A6C34878D82A}">
                    <a16:rowId xmlns:a16="http://schemas.microsoft.com/office/drawing/2014/main" val="2678374431"/>
                  </a:ext>
                </a:extLst>
              </a:tr>
              <a:tr h="135956">
                <a:tc>
                  <a:txBody>
                    <a:bodyPr/>
                    <a:lstStyle/>
                    <a:p>
                      <a:pPr algn="l" fontAlgn="b"/>
                      <a:r>
                        <a:rPr lang="sl-SI" sz="600" b="0" i="0" u="none" strike="noStrike">
                          <a:solidFill>
                            <a:srgbClr val="000000"/>
                          </a:solidFill>
                          <a:effectLst/>
                          <a:latin typeface="Arial" panose="020B0604020202020204" pitchFamily="34" charset="0"/>
                        </a:rPr>
                        <a:t>[CZ-PL] Dobrzen - Albrechtice [DIR] [PL] / N-1 Nosovice - Wielopole</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88,16</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3237383770"/>
                  </a:ext>
                </a:extLst>
              </a:tr>
              <a:tr h="135956">
                <a:tc>
                  <a:txBody>
                    <a:bodyPr/>
                    <a:lstStyle/>
                    <a:p>
                      <a:pPr algn="l" fontAlgn="b"/>
                      <a:r>
                        <a:rPr lang="sl-SI" sz="6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1517,55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513%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097005813"/>
                  </a:ext>
                </a:extLst>
              </a:tr>
              <a:tr h="135956">
                <a:tc>
                  <a:txBody>
                    <a:bodyPr/>
                    <a:lstStyle/>
                    <a:p>
                      <a:pPr algn="l" fontAlgn="b"/>
                      <a:r>
                        <a:rPr lang="sl-SI" sz="600" b="0" i="0" u="none" strike="noStrike">
                          <a:solidFill>
                            <a:srgbClr val="000000"/>
                          </a:solidFill>
                          <a:effectLst/>
                          <a:latin typeface="Arial" panose="020B0604020202020204" pitchFamily="34" charset="0"/>
                        </a:rPr>
                        <a:t>[AT-CZ] Duernrohr 1 - Slavetice 437 [OPP] [AT] / N-1 Slavetice - Durnrohr 2</a:t>
                      </a:r>
                    </a:p>
                  </a:txBody>
                  <a:tcPr marL="7143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174,56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44%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272984136"/>
                  </a:ext>
                </a:extLst>
              </a:tr>
              <a:tr h="135956">
                <a:tc>
                  <a:txBody>
                    <a:bodyPr/>
                    <a:lstStyle/>
                    <a:p>
                      <a:pPr algn="l" fontAlgn="b"/>
                      <a:r>
                        <a:rPr lang="sl-SI" sz="600" b="0" i="0" u="none" strike="noStrike">
                          <a:solidFill>
                            <a:srgbClr val="000000"/>
                          </a:solidFill>
                          <a:effectLst/>
                          <a:latin typeface="Arial" panose="020B0604020202020204" pitchFamily="34" charset="0"/>
                        </a:rPr>
                        <a:t>[AT-D2] St. Peter 2 - Pleinting 258 [OPP] [AT] / N-1 Pleinting - Pirach 257</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1299,59</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46%</a:t>
                      </a:r>
                    </a:p>
                  </a:txBody>
                  <a:tcPr marL="0" marR="0" marT="0" marB="0" anchor="b">
                    <a:lnL>
                      <a:noFill/>
                    </a:lnL>
                    <a:lnR>
                      <a:noFill/>
                    </a:lnR>
                    <a:lnT>
                      <a:noFill/>
                    </a:lnT>
                    <a:lnB>
                      <a:noFill/>
                    </a:lnB>
                  </a:tcPr>
                </a:tc>
                <a:extLst>
                  <a:ext uri="{0D108BD9-81ED-4DB2-BD59-A6C34878D82A}">
                    <a16:rowId xmlns:a16="http://schemas.microsoft.com/office/drawing/2014/main" val="1976018204"/>
                  </a:ext>
                </a:extLst>
              </a:tr>
              <a:tr h="135956">
                <a:tc>
                  <a:txBody>
                    <a:bodyPr/>
                    <a:lstStyle/>
                    <a:p>
                      <a:pPr algn="l" fontAlgn="b"/>
                      <a:r>
                        <a:rPr lang="pt-BR" sz="600" b="0" i="0" u="none" strike="noStrike">
                          <a:solidFill>
                            <a:srgbClr val="000000"/>
                          </a:solidFill>
                          <a:effectLst/>
                          <a:latin typeface="Arial" panose="020B0604020202020204" pitchFamily="34" charset="0"/>
                        </a:rPr>
                        <a:t>[HR-SI] 220kV Pehlin - Divaca [OPP] [HR] / N-1 Melina - Divaca</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6,9</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96%</a:t>
                      </a:r>
                    </a:p>
                  </a:txBody>
                  <a:tcPr marL="0" marR="0" marT="0" marB="0" anchor="b">
                    <a:lnL>
                      <a:noFill/>
                    </a:lnL>
                    <a:lnR>
                      <a:noFill/>
                    </a:lnR>
                    <a:lnT>
                      <a:noFill/>
                    </a:lnT>
                    <a:lnB>
                      <a:noFill/>
                    </a:lnB>
                  </a:tcPr>
                </a:tc>
                <a:extLst>
                  <a:ext uri="{0D108BD9-81ED-4DB2-BD59-A6C34878D82A}">
                    <a16:rowId xmlns:a16="http://schemas.microsoft.com/office/drawing/2014/main" val="3699660663"/>
                  </a:ext>
                </a:extLst>
              </a:tr>
              <a:tr h="135956">
                <a:tc>
                  <a:txBody>
                    <a:bodyPr/>
                    <a:lstStyle/>
                    <a:p>
                      <a:pPr algn="l" fontAlgn="b"/>
                      <a:r>
                        <a:rPr lang="sl-SI" sz="600" b="0" i="0" u="none" strike="noStrike">
                          <a:solidFill>
                            <a:srgbClr val="000000"/>
                          </a:solidFill>
                          <a:effectLst/>
                          <a:latin typeface="Arial" panose="020B0604020202020204" pitchFamily="34" charset="0"/>
                        </a:rPr>
                        <a:t>[HU-AT] Gyor - Wien [OPP] [HU] / N-1 Gyor - Zurndorf</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361,44</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57%</a:t>
                      </a:r>
                    </a:p>
                  </a:txBody>
                  <a:tcPr marL="0" marR="0" marT="0" marB="0" anchor="b">
                    <a:lnL>
                      <a:noFill/>
                    </a:lnL>
                    <a:lnR>
                      <a:noFill/>
                    </a:lnR>
                    <a:lnT>
                      <a:noFill/>
                    </a:lnT>
                    <a:lnB>
                      <a:noFill/>
                    </a:lnB>
                  </a:tcPr>
                </a:tc>
                <a:extLst>
                  <a:ext uri="{0D108BD9-81ED-4DB2-BD59-A6C34878D82A}">
                    <a16:rowId xmlns:a16="http://schemas.microsoft.com/office/drawing/2014/main" val="2851913769"/>
                  </a:ext>
                </a:extLst>
              </a:tr>
              <a:tr h="135956">
                <a:tc>
                  <a:txBody>
                    <a:bodyPr/>
                    <a:lstStyle/>
                    <a:p>
                      <a:pPr algn="l" fontAlgn="b"/>
                      <a:r>
                        <a:rPr lang="sl-SI" sz="600" b="0" i="0" u="none" strike="noStrike">
                          <a:solidFill>
                            <a:srgbClr val="000000"/>
                          </a:solidFill>
                          <a:effectLst/>
                          <a:latin typeface="Arial" panose="020B0604020202020204" pitchFamily="34" charset="0"/>
                        </a:rPr>
                        <a:t>[SI-AT] 220 kV Podlog - Obersielach [OPP] [SI] / N-1 Maribor-Kainachtal 1</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69,93</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39%</a:t>
                      </a:r>
                    </a:p>
                  </a:txBody>
                  <a:tcPr marL="0" marR="0" marT="0" marB="0" anchor="b">
                    <a:lnL>
                      <a:noFill/>
                    </a:lnL>
                    <a:lnR>
                      <a:noFill/>
                    </a:lnR>
                    <a:lnT>
                      <a:noFill/>
                    </a:lnT>
                    <a:lnB>
                      <a:noFill/>
                    </a:lnB>
                  </a:tcPr>
                </a:tc>
                <a:extLst>
                  <a:ext uri="{0D108BD9-81ED-4DB2-BD59-A6C34878D82A}">
                    <a16:rowId xmlns:a16="http://schemas.microsoft.com/office/drawing/2014/main" val="1036427651"/>
                  </a:ext>
                </a:extLst>
              </a:tr>
              <a:tr h="135956">
                <a:tc>
                  <a:txBody>
                    <a:bodyPr/>
                    <a:lstStyle/>
                    <a:p>
                      <a:pPr algn="l" fontAlgn="b"/>
                      <a:r>
                        <a:rPr lang="sl-SI" sz="600" b="0" i="0" u="none" strike="noStrike">
                          <a:solidFill>
                            <a:srgbClr val="000000"/>
                          </a:solidFill>
                          <a:effectLst/>
                          <a:latin typeface="Arial" panose="020B0604020202020204" pitchFamily="34" charset="0"/>
                        </a:rPr>
                        <a:t>[CZ-PL] Wielopole - Nosovice [DIR] [PL] / N-1 Albrechtice - Dobrzen</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48,63</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tcPr>
                </a:tc>
                <a:extLst>
                  <a:ext uri="{0D108BD9-81ED-4DB2-BD59-A6C34878D82A}">
                    <a16:rowId xmlns:a16="http://schemas.microsoft.com/office/drawing/2014/main" val="63726677"/>
                  </a:ext>
                </a:extLst>
              </a:tr>
              <a:tr h="135956">
                <a:tc>
                  <a:txBody>
                    <a:bodyPr/>
                    <a:lstStyle/>
                    <a:p>
                      <a:pPr algn="l" fontAlgn="b"/>
                      <a:r>
                        <a:rPr lang="sl-SI" sz="600" b="0" i="0" u="none" strike="noStrike">
                          <a:solidFill>
                            <a:srgbClr val="000000"/>
                          </a:solidFill>
                          <a:effectLst/>
                          <a:latin typeface="Arial" panose="020B0604020202020204" pitchFamily="34" charset="0"/>
                        </a:rPr>
                        <a:t>[SK-HU] Levice - God [DIR] [SK] / N-1 R.Sobota - Sajoivanka</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106,57</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49%</a:t>
                      </a:r>
                    </a:p>
                  </a:txBody>
                  <a:tcPr marL="0" marR="0" marT="0" marB="0" anchor="b">
                    <a:lnL>
                      <a:noFill/>
                    </a:lnL>
                    <a:lnR>
                      <a:noFill/>
                    </a:lnR>
                    <a:lnT>
                      <a:noFill/>
                    </a:lnT>
                    <a:lnB>
                      <a:noFill/>
                    </a:lnB>
                  </a:tcPr>
                </a:tc>
                <a:extLst>
                  <a:ext uri="{0D108BD9-81ED-4DB2-BD59-A6C34878D82A}">
                    <a16:rowId xmlns:a16="http://schemas.microsoft.com/office/drawing/2014/main" val="3373381723"/>
                  </a:ext>
                </a:extLst>
              </a:tr>
              <a:tr h="135956">
                <a:tc>
                  <a:txBody>
                    <a:bodyPr/>
                    <a:lstStyle/>
                    <a:p>
                      <a:pPr algn="l" fontAlgn="b"/>
                      <a:r>
                        <a:rPr lang="en-US" sz="600" b="0" i="0" u="none" strike="noStrike">
                          <a:solidFill>
                            <a:srgbClr val="000000"/>
                          </a:solidFill>
                          <a:effectLst/>
                          <a:latin typeface="Arial" panose="020B0604020202020204" pitchFamily="34" charset="0"/>
                        </a:rPr>
                        <a:t>[BE-BE] Achene - Gramme 380.10 [OPP] / N-1 Avelgem - Avelin 380.80</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44,34</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102%</a:t>
                      </a:r>
                    </a:p>
                  </a:txBody>
                  <a:tcPr marL="0" marR="0" marT="0" marB="0" anchor="b">
                    <a:lnL>
                      <a:noFill/>
                    </a:lnL>
                    <a:lnR>
                      <a:noFill/>
                    </a:lnR>
                    <a:lnT>
                      <a:noFill/>
                    </a:lnT>
                    <a:lnB>
                      <a:noFill/>
                    </a:lnB>
                  </a:tcPr>
                </a:tc>
                <a:extLst>
                  <a:ext uri="{0D108BD9-81ED-4DB2-BD59-A6C34878D82A}">
                    <a16:rowId xmlns:a16="http://schemas.microsoft.com/office/drawing/2014/main" val="3527570997"/>
                  </a:ext>
                </a:extLst>
              </a:tr>
              <a:tr h="135956">
                <a:tc>
                  <a:txBody>
                    <a:bodyPr/>
                    <a:lstStyle/>
                    <a:p>
                      <a:pPr algn="l" fontAlgn="b"/>
                      <a:r>
                        <a:rPr lang="sl-SI" sz="600" b="0" i="0" u="none" strike="noStrike">
                          <a:solidFill>
                            <a:srgbClr val="000000"/>
                          </a:solidFill>
                          <a:effectLst/>
                          <a:latin typeface="Arial" panose="020B0604020202020204" pitchFamily="34" charset="0"/>
                        </a:rPr>
                        <a:t>[NL-NL] Diemen-Lelystad 380 Z [OPP] / N-1 Krimpen a/d IJssel-Geertruidenberg 380 Z</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277,79</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978515776"/>
                  </a:ext>
                </a:extLst>
              </a:tr>
              <a:tr h="135956">
                <a:tc>
                  <a:txBody>
                    <a:bodyPr/>
                    <a:lstStyle/>
                    <a:p>
                      <a:pPr algn="l" fontAlgn="b"/>
                      <a:r>
                        <a:rPr lang="sl-SI" sz="600" b="0" i="0" u="none" strike="noStrike">
                          <a:solidFill>
                            <a:srgbClr val="000000"/>
                          </a:solidFill>
                          <a:effectLst/>
                          <a:latin typeface="Arial" panose="020B0604020202020204" pitchFamily="34" charset="0"/>
                        </a:rPr>
                        <a:t>[D4-D7] Hoheneck - Pulverdingen ws [DIR] [D4] / N-1 Grafenrheinfeld - Hoepfingen ge (411)</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1517,55</a:t>
                      </a:r>
                    </a:p>
                  </a:txBody>
                  <a:tcPr marL="0" marR="0" marT="0" marB="0" anchor="b">
                    <a:lnL>
                      <a:noFill/>
                    </a:lnL>
                    <a:lnR>
                      <a:noFill/>
                    </a:lnR>
                    <a:lnT>
                      <a:noFill/>
                    </a:lnT>
                    <a:lnB>
                      <a:noFill/>
                    </a:lnB>
                  </a:tcPr>
                </a:tc>
                <a:tc>
                  <a:txBody>
                    <a:bodyPr/>
                    <a:lstStyle/>
                    <a:p>
                      <a:pPr algn="r" fontAlgn="b"/>
                      <a:r>
                        <a:rPr lang="sl-SI" sz="600" b="0" i="0" u="none" strike="noStrike" dirty="0">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3122452049"/>
                  </a:ext>
                </a:extLst>
              </a:tr>
            </a:tbl>
          </a:graphicData>
        </a:graphic>
      </p:graphicFrame>
    </p:spTree>
    <p:extLst>
      <p:ext uri="{BB962C8B-B14F-4D97-AF65-F5344CB8AC3E}">
        <p14:creationId xmlns:p14="http://schemas.microsoft.com/office/powerpoint/2010/main" val="1651186446"/>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a:t>
            </a:r>
            <a:r>
              <a:rPr lang="en-US" altLang="hu-HU" sz="1400" dirty="0">
                <a:solidFill>
                  <a:srgbClr val="008000"/>
                </a:solidFill>
              </a:rPr>
              <a:t>1022 (part </a:t>
            </a:r>
            <a:r>
              <a:rPr lang="sl-SI" altLang="hu-HU" sz="1400" dirty="0">
                <a:solidFill>
                  <a:srgbClr val="008000"/>
                </a:solidFill>
              </a:rPr>
              <a:t>I</a:t>
            </a:r>
            <a:r>
              <a:rPr lang="en-US" altLang="hu-HU" sz="1400" dirty="0">
                <a:solidFill>
                  <a:srgbClr val="008000"/>
                </a:solidFill>
              </a:rPr>
              <a:t>V)</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896807F5-10E2-47E4-A851-46F721A4C4FF}"/>
              </a:ext>
            </a:extLst>
          </p:cNvPr>
          <p:cNvGraphicFramePr>
            <a:graphicFrameLocks noGrp="1"/>
          </p:cNvGraphicFramePr>
          <p:nvPr>
            <p:extLst>
              <p:ext uri="{D42A27DB-BD31-4B8C-83A1-F6EECF244321}">
                <p14:modId xmlns:p14="http://schemas.microsoft.com/office/powerpoint/2010/main" val="1165357590"/>
              </p:ext>
            </p:extLst>
          </p:nvPr>
        </p:nvGraphicFramePr>
        <p:xfrm>
          <a:off x="1160891" y="1079496"/>
          <a:ext cx="6591378" cy="5778513"/>
        </p:xfrm>
        <a:graphic>
          <a:graphicData uri="http://schemas.openxmlformats.org/drawingml/2006/table">
            <a:tbl>
              <a:tblPr/>
              <a:tblGrid>
                <a:gridCol w="5047811">
                  <a:extLst>
                    <a:ext uri="{9D8B030D-6E8A-4147-A177-3AD203B41FA5}">
                      <a16:colId xmlns:a16="http://schemas.microsoft.com/office/drawing/2014/main" val="368657924"/>
                    </a:ext>
                  </a:extLst>
                </a:gridCol>
                <a:gridCol w="1139743">
                  <a:extLst>
                    <a:ext uri="{9D8B030D-6E8A-4147-A177-3AD203B41FA5}">
                      <a16:colId xmlns:a16="http://schemas.microsoft.com/office/drawing/2014/main" val="737355479"/>
                    </a:ext>
                  </a:extLst>
                </a:gridCol>
                <a:gridCol w="403824">
                  <a:extLst>
                    <a:ext uri="{9D8B030D-6E8A-4147-A177-3AD203B41FA5}">
                      <a16:colId xmlns:a16="http://schemas.microsoft.com/office/drawing/2014/main" val="957550331"/>
                    </a:ext>
                  </a:extLst>
                </a:gridCol>
              </a:tblGrid>
              <a:tr h="148167">
                <a:tc>
                  <a:txBody>
                    <a:bodyPr/>
                    <a:lstStyle/>
                    <a:p>
                      <a:pPr algn="l" fontAlgn="b"/>
                      <a:r>
                        <a:rPr lang="sl-SI" sz="7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1535,55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454%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679652324"/>
                  </a:ext>
                </a:extLst>
              </a:tr>
              <a:tr h="148167">
                <a:tc>
                  <a:txBody>
                    <a:bodyPr/>
                    <a:lstStyle/>
                    <a:p>
                      <a:pPr algn="l" fontAlgn="b"/>
                      <a:r>
                        <a:rPr lang="sl-SI" sz="700" b="0" i="0" u="none" strike="noStrike">
                          <a:solidFill>
                            <a:srgbClr val="000000"/>
                          </a:solidFill>
                          <a:effectLst/>
                          <a:latin typeface="Arial" panose="020B0604020202020204" pitchFamily="34" charset="0"/>
                        </a:rPr>
                        <a:t>[AT-CZ] Duernrohr 1 - Slavetice 437 [OPP] [AT] / N-1 Slavetice - Durnrohr 2</a:t>
                      </a:r>
                    </a:p>
                  </a:txBody>
                  <a:tcPr marL="7875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210,54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45%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795658573"/>
                  </a:ext>
                </a:extLst>
              </a:tr>
              <a:tr h="148167">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1153,55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46%</a:t>
                      </a:r>
                    </a:p>
                  </a:txBody>
                  <a:tcPr marL="0" marR="0" marT="0" marB="0" anchor="b">
                    <a:lnL>
                      <a:noFill/>
                    </a:lnL>
                    <a:lnR>
                      <a:noFill/>
                    </a:lnR>
                    <a:lnT>
                      <a:noFill/>
                    </a:lnT>
                    <a:lnB>
                      <a:noFill/>
                    </a:lnB>
                  </a:tcPr>
                </a:tc>
                <a:extLst>
                  <a:ext uri="{0D108BD9-81ED-4DB2-BD59-A6C34878D82A}">
                    <a16:rowId xmlns:a16="http://schemas.microsoft.com/office/drawing/2014/main" val="4135434603"/>
                  </a:ext>
                </a:extLst>
              </a:tr>
              <a:tr h="148167">
                <a:tc>
                  <a:txBody>
                    <a:bodyPr/>
                    <a:lstStyle/>
                    <a:p>
                      <a:pPr algn="l" fontAlgn="b"/>
                      <a:r>
                        <a:rPr lang="pt-BR" sz="700" b="0" i="0" u="none" strike="noStrike">
                          <a:solidFill>
                            <a:srgbClr val="000000"/>
                          </a:solidFill>
                          <a:effectLst/>
                          <a:latin typeface="Arial" panose="020B0604020202020204" pitchFamily="34" charset="0"/>
                        </a:rPr>
                        <a:t>[HR-SI] 220kV Pehlin - Divaca [OPP] [HR] / N-1 Melina - Divaca</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14,79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97%</a:t>
                      </a:r>
                    </a:p>
                  </a:txBody>
                  <a:tcPr marL="0" marR="0" marT="0" marB="0" anchor="b">
                    <a:lnL>
                      <a:noFill/>
                    </a:lnL>
                    <a:lnR>
                      <a:noFill/>
                    </a:lnR>
                    <a:lnT>
                      <a:noFill/>
                    </a:lnT>
                    <a:lnB>
                      <a:noFill/>
                    </a:lnB>
                  </a:tcPr>
                </a:tc>
                <a:extLst>
                  <a:ext uri="{0D108BD9-81ED-4DB2-BD59-A6C34878D82A}">
                    <a16:rowId xmlns:a16="http://schemas.microsoft.com/office/drawing/2014/main" val="1094125016"/>
                  </a:ext>
                </a:extLst>
              </a:tr>
              <a:tr h="148167">
                <a:tc>
                  <a:txBody>
                    <a:bodyPr/>
                    <a:lstStyle/>
                    <a:p>
                      <a:pPr algn="l" fontAlgn="b"/>
                      <a:r>
                        <a:rPr lang="sl-SI" sz="700" b="0" i="0" u="none" strike="noStrike">
                          <a:solidFill>
                            <a:srgbClr val="000000"/>
                          </a:solidFill>
                          <a:effectLst/>
                          <a:latin typeface="Arial" panose="020B0604020202020204" pitchFamily="34" charset="0"/>
                        </a:rPr>
                        <a:t>[HU-AT] Gyor - Wien [OPP] [HU] / N-1 Gyor - Zurndorf</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482,55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55%</a:t>
                      </a:r>
                    </a:p>
                  </a:txBody>
                  <a:tcPr marL="0" marR="0" marT="0" marB="0" anchor="b">
                    <a:lnL>
                      <a:noFill/>
                    </a:lnL>
                    <a:lnR>
                      <a:noFill/>
                    </a:lnR>
                    <a:lnT>
                      <a:noFill/>
                    </a:lnT>
                    <a:lnB>
                      <a:noFill/>
                    </a:lnB>
                  </a:tcPr>
                </a:tc>
                <a:extLst>
                  <a:ext uri="{0D108BD9-81ED-4DB2-BD59-A6C34878D82A}">
                    <a16:rowId xmlns:a16="http://schemas.microsoft.com/office/drawing/2014/main" val="1566146168"/>
                  </a:ext>
                </a:extLst>
              </a:tr>
              <a:tr h="148167">
                <a:tc>
                  <a:txBody>
                    <a:bodyPr/>
                    <a:lstStyle/>
                    <a:p>
                      <a:pPr algn="l" fontAlgn="b"/>
                      <a:r>
                        <a:rPr lang="sl-SI" sz="700" b="0" i="0" u="none" strike="noStrike">
                          <a:solidFill>
                            <a:srgbClr val="000000"/>
                          </a:solidFill>
                          <a:effectLst/>
                          <a:latin typeface="Arial" panose="020B0604020202020204" pitchFamily="34" charset="0"/>
                        </a:rPr>
                        <a:t>[SI-AT] 220 kV Podlog - Obersielach [OPP] [SI] / N-1 Maribor-Kainachtal 1</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170,91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866600769"/>
                  </a:ext>
                </a:extLst>
              </a:tr>
              <a:tr h="148167">
                <a:tc>
                  <a:txBody>
                    <a:bodyPr/>
                    <a:lstStyle/>
                    <a:p>
                      <a:pPr algn="l" fontAlgn="b"/>
                      <a:r>
                        <a:rPr lang="sl-SI" sz="700" b="0" i="0" u="none" strike="noStrike">
                          <a:solidFill>
                            <a:srgbClr val="000000"/>
                          </a:solidFill>
                          <a:effectLst/>
                          <a:latin typeface="Arial" panose="020B0604020202020204" pitchFamily="34" charset="0"/>
                        </a:rPr>
                        <a:t>[SK-HU] Levice - God [DIR] [SK] / N-1 R.Sobota - Sajoivanka</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135,99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49%</a:t>
                      </a:r>
                    </a:p>
                  </a:txBody>
                  <a:tcPr marL="0" marR="0" marT="0" marB="0" anchor="b">
                    <a:lnL>
                      <a:noFill/>
                    </a:lnL>
                    <a:lnR>
                      <a:noFill/>
                    </a:lnR>
                    <a:lnT>
                      <a:noFill/>
                    </a:lnT>
                    <a:lnB>
                      <a:noFill/>
                    </a:lnB>
                  </a:tcPr>
                </a:tc>
                <a:extLst>
                  <a:ext uri="{0D108BD9-81ED-4DB2-BD59-A6C34878D82A}">
                    <a16:rowId xmlns:a16="http://schemas.microsoft.com/office/drawing/2014/main" val="3182364747"/>
                  </a:ext>
                </a:extLst>
              </a:tr>
              <a:tr h="148167">
                <a:tc>
                  <a:txBody>
                    <a:bodyPr/>
                    <a:lstStyle/>
                    <a:p>
                      <a:pPr algn="l" fontAlgn="b"/>
                      <a:r>
                        <a:rPr lang="sl-SI" sz="700" b="0" i="0" u="none" strike="noStrike">
                          <a:solidFill>
                            <a:srgbClr val="000000"/>
                          </a:solidFill>
                          <a:effectLst/>
                          <a:latin typeface="Arial" panose="020B0604020202020204" pitchFamily="34" charset="0"/>
                        </a:rPr>
                        <a:t>[BE-BE] PST Van Eyck 1 [OPP] / N-1 Achene - Gramme 380.10</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29,93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63%</a:t>
                      </a:r>
                    </a:p>
                  </a:txBody>
                  <a:tcPr marL="0" marR="0" marT="0" marB="0" anchor="b">
                    <a:lnL>
                      <a:noFill/>
                    </a:lnL>
                    <a:lnR>
                      <a:noFill/>
                    </a:lnR>
                    <a:lnT>
                      <a:noFill/>
                    </a:lnT>
                    <a:lnB>
                      <a:noFill/>
                    </a:lnB>
                  </a:tcPr>
                </a:tc>
                <a:extLst>
                  <a:ext uri="{0D108BD9-81ED-4DB2-BD59-A6C34878D82A}">
                    <a16:rowId xmlns:a16="http://schemas.microsoft.com/office/drawing/2014/main" val="1704228093"/>
                  </a:ext>
                </a:extLst>
              </a:tr>
              <a:tr h="148167">
                <a:tc>
                  <a:txBody>
                    <a:bodyPr/>
                    <a:lstStyle/>
                    <a:p>
                      <a:pPr algn="l" fontAlgn="b"/>
                      <a:r>
                        <a:rPr lang="sl-SI" sz="700" b="0" i="0" u="none" strike="noStrike">
                          <a:solidFill>
                            <a:srgbClr val="000000"/>
                          </a:solidFill>
                          <a:effectLst/>
                          <a:latin typeface="Arial" panose="020B0604020202020204" pitchFamily="34" charset="0"/>
                        </a:rPr>
                        <a:t>[NL-NL] Diemen-Lelystad 380 Z [OPP] / N-1 Krimpen a/d IJssel-Geertruidenberg 380 Z</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242,51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24987659"/>
                  </a:ext>
                </a:extLst>
              </a:tr>
              <a:tr h="148167">
                <a:tc>
                  <a:txBody>
                    <a:bodyPr/>
                    <a:lstStyle/>
                    <a:p>
                      <a:pPr algn="l" fontAlgn="b"/>
                      <a:r>
                        <a:rPr lang="sl-SI" sz="700" b="0" i="0" u="none" strike="noStrike">
                          <a:solidFill>
                            <a:srgbClr val="000000"/>
                          </a:solidFill>
                          <a:effectLst/>
                          <a:latin typeface="Arial" panose="020B0604020202020204" pitchFamily="34" charset="0"/>
                        </a:rPr>
                        <a:t>[D4-D7] Hoheneck - Pulverdingen ws [DIR] [D4] / N-1 Grafenrheinfeld - Hoepfingen ge (411)</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1535,55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532147829"/>
                  </a:ext>
                </a:extLst>
              </a:tr>
              <a:tr h="148167">
                <a:tc>
                  <a:txBody>
                    <a:bodyPr/>
                    <a:lstStyle/>
                    <a:p>
                      <a:pPr algn="l" fontAlgn="b"/>
                      <a:r>
                        <a:rPr lang="sl-SI" sz="700" b="0" i="0" u="none" strike="noStrike">
                          <a:solidFill>
                            <a:srgbClr val="000000"/>
                          </a:solidFill>
                          <a:effectLst/>
                          <a:latin typeface="Arial" panose="020B0604020202020204" pitchFamily="34" charset="0"/>
                        </a:rPr>
                        <a:t>[CZ-PL] Dobrzen - Albrechtice [DIR] [PL] / N-1 Nosovice - Wielopole</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70,9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1268905381"/>
                  </a:ext>
                </a:extLst>
              </a:tr>
              <a:tr h="148167">
                <a:tc>
                  <a:txBody>
                    <a:bodyPr/>
                    <a:lstStyle/>
                    <a:p>
                      <a:pPr algn="l" fontAlgn="b"/>
                      <a:r>
                        <a:rPr lang="sl-SI" sz="7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1772,06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460%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498931117"/>
                  </a:ext>
                </a:extLst>
              </a:tr>
              <a:tr h="148167">
                <a:tc>
                  <a:txBody>
                    <a:bodyPr/>
                    <a:lstStyle/>
                    <a:p>
                      <a:pPr algn="l" fontAlgn="b"/>
                      <a:r>
                        <a:rPr lang="sl-SI" sz="700" b="0" i="0" u="none" strike="noStrike">
                          <a:solidFill>
                            <a:srgbClr val="000000"/>
                          </a:solidFill>
                          <a:effectLst/>
                          <a:latin typeface="Arial" panose="020B0604020202020204" pitchFamily="34" charset="0"/>
                        </a:rPr>
                        <a:t>[AT-CZ] Duernrohr 1 - Slavetice 437 [OPP] [AT] / N-1 Slavetice - Durnrohr 2</a:t>
                      </a:r>
                    </a:p>
                  </a:txBody>
                  <a:tcPr marL="7875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12,77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46%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77027135"/>
                  </a:ext>
                </a:extLst>
              </a:tr>
              <a:tr h="148167">
                <a:tc>
                  <a:txBody>
                    <a:bodyPr/>
                    <a:lstStyle/>
                    <a:p>
                      <a:pPr algn="l" fontAlgn="b"/>
                      <a:r>
                        <a:rPr lang="pt-BR" sz="700" b="0" i="0" u="none" strike="noStrike">
                          <a:solidFill>
                            <a:srgbClr val="000000"/>
                          </a:solidFill>
                          <a:effectLst/>
                          <a:latin typeface="Arial" panose="020B0604020202020204" pitchFamily="34" charset="0"/>
                        </a:rPr>
                        <a:t>[HR-SI] 220kV Pehlin - Divaca [OPP] [HR] / N-1 Melina - Divaca</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21,43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101%</a:t>
                      </a:r>
                    </a:p>
                  </a:txBody>
                  <a:tcPr marL="0" marR="0" marT="0" marB="0" anchor="b">
                    <a:lnL>
                      <a:noFill/>
                    </a:lnL>
                    <a:lnR>
                      <a:noFill/>
                    </a:lnR>
                    <a:lnT>
                      <a:noFill/>
                    </a:lnT>
                    <a:lnB>
                      <a:noFill/>
                    </a:lnB>
                  </a:tcPr>
                </a:tc>
                <a:extLst>
                  <a:ext uri="{0D108BD9-81ED-4DB2-BD59-A6C34878D82A}">
                    <a16:rowId xmlns:a16="http://schemas.microsoft.com/office/drawing/2014/main" val="3404944941"/>
                  </a:ext>
                </a:extLst>
              </a:tr>
              <a:tr h="148167">
                <a:tc>
                  <a:txBody>
                    <a:bodyPr/>
                    <a:lstStyle/>
                    <a:p>
                      <a:pPr algn="l" fontAlgn="b"/>
                      <a:r>
                        <a:rPr lang="sl-SI" sz="700" b="0" i="0" u="none" strike="noStrike">
                          <a:solidFill>
                            <a:srgbClr val="000000"/>
                          </a:solidFill>
                          <a:effectLst/>
                          <a:latin typeface="Arial" panose="020B0604020202020204" pitchFamily="34" charset="0"/>
                        </a:rPr>
                        <a:t>[SI-AT] 220 kV Podlog - Obersielach [OPP] [SI] / N-1 Maribor-Kainachtal 1</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366,24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39%</a:t>
                      </a:r>
                    </a:p>
                  </a:txBody>
                  <a:tcPr marL="0" marR="0" marT="0" marB="0" anchor="b">
                    <a:lnL>
                      <a:noFill/>
                    </a:lnL>
                    <a:lnR>
                      <a:noFill/>
                    </a:lnR>
                    <a:lnT>
                      <a:noFill/>
                    </a:lnT>
                    <a:lnB>
                      <a:noFill/>
                    </a:lnB>
                  </a:tcPr>
                </a:tc>
                <a:extLst>
                  <a:ext uri="{0D108BD9-81ED-4DB2-BD59-A6C34878D82A}">
                    <a16:rowId xmlns:a16="http://schemas.microsoft.com/office/drawing/2014/main" val="2646724014"/>
                  </a:ext>
                </a:extLst>
              </a:tr>
              <a:tr h="148167">
                <a:tc>
                  <a:txBody>
                    <a:bodyPr/>
                    <a:lstStyle/>
                    <a:p>
                      <a:pPr algn="l" fontAlgn="b"/>
                      <a:r>
                        <a:rPr lang="sl-SI" sz="700" b="0" i="0" u="none" strike="noStrike">
                          <a:solidFill>
                            <a:srgbClr val="000000"/>
                          </a:solidFill>
                          <a:effectLst/>
                          <a:latin typeface="Arial" panose="020B0604020202020204" pitchFamily="34" charset="0"/>
                        </a:rPr>
                        <a:t>[D2-D2] Altheim - Sittling 220 [OPP] / N-1 St. Peter - Pleinting 258</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206,59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45%</a:t>
                      </a:r>
                    </a:p>
                  </a:txBody>
                  <a:tcPr marL="0" marR="0" marT="0" marB="0" anchor="b">
                    <a:lnL>
                      <a:noFill/>
                    </a:lnL>
                    <a:lnR>
                      <a:noFill/>
                    </a:lnR>
                    <a:lnT>
                      <a:noFill/>
                    </a:lnT>
                    <a:lnB>
                      <a:noFill/>
                    </a:lnB>
                  </a:tcPr>
                </a:tc>
                <a:extLst>
                  <a:ext uri="{0D108BD9-81ED-4DB2-BD59-A6C34878D82A}">
                    <a16:rowId xmlns:a16="http://schemas.microsoft.com/office/drawing/2014/main" val="1092890964"/>
                  </a:ext>
                </a:extLst>
              </a:tr>
              <a:tr h="148167">
                <a:tc>
                  <a:txBody>
                    <a:bodyPr/>
                    <a:lstStyle/>
                    <a:p>
                      <a:pPr algn="l" fontAlgn="b"/>
                      <a:r>
                        <a:rPr lang="sl-SI" sz="700" b="0" i="0" u="none" strike="noStrike">
                          <a:solidFill>
                            <a:srgbClr val="000000"/>
                          </a:solidFill>
                          <a:effectLst/>
                          <a:latin typeface="Arial" panose="020B0604020202020204" pitchFamily="34" charset="0"/>
                        </a:rPr>
                        <a:t>[D4-D4] PST Buers BMT37 [OPP] / N-1 Westtirol 1 - Westtirol 2 WTRHU41</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1772,06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52%</a:t>
                      </a:r>
                    </a:p>
                  </a:txBody>
                  <a:tcPr marL="0" marR="0" marT="0" marB="0" anchor="b">
                    <a:lnL>
                      <a:noFill/>
                    </a:lnL>
                    <a:lnR>
                      <a:noFill/>
                    </a:lnR>
                    <a:lnT>
                      <a:noFill/>
                    </a:lnT>
                    <a:lnB>
                      <a:noFill/>
                    </a:lnB>
                  </a:tcPr>
                </a:tc>
                <a:extLst>
                  <a:ext uri="{0D108BD9-81ED-4DB2-BD59-A6C34878D82A}">
                    <a16:rowId xmlns:a16="http://schemas.microsoft.com/office/drawing/2014/main" val="3950473555"/>
                  </a:ext>
                </a:extLst>
              </a:tr>
              <a:tr h="148167">
                <a:tc>
                  <a:txBody>
                    <a:bodyPr/>
                    <a:lstStyle/>
                    <a:p>
                      <a:pPr algn="l" fontAlgn="b"/>
                      <a:r>
                        <a:rPr lang="sl-SI" sz="700" b="0" i="0" u="none" strike="noStrike">
                          <a:solidFill>
                            <a:srgbClr val="000000"/>
                          </a:solidFill>
                          <a:effectLst/>
                          <a:latin typeface="Arial" panose="020B0604020202020204" pitchFamily="34" charset="0"/>
                        </a:rPr>
                        <a:t>[NL-NL] Diemen-Lelystad 380 Z [OPP] / N-1 Boxmeer-Dodewaard 380 Z</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442,01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912085365"/>
                  </a:ext>
                </a:extLst>
              </a:tr>
              <a:tr h="148167">
                <a:tc>
                  <a:txBody>
                    <a:bodyPr/>
                    <a:lstStyle/>
                    <a:p>
                      <a:pPr algn="l" fontAlgn="b"/>
                      <a:r>
                        <a:rPr lang="sl-SI" sz="700" b="0" i="0" u="none" strike="noStrike">
                          <a:solidFill>
                            <a:srgbClr val="000000"/>
                          </a:solidFill>
                          <a:effectLst/>
                          <a:latin typeface="Arial" panose="020B0604020202020204" pitchFamily="34" charset="0"/>
                        </a:rPr>
                        <a:t>[SK-HU] Levice - God [DIR] [SK] / N-1 R.Sobota - Sajoivanka</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29,79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47%</a:t>
                      </a:r>
                    </a:p>
                  </a:txBody>
                  <a:tcPr marL="0" marR="0" marT="0" marB="0" anchor="b">
                    <a:lnL>
                      <a:noFill/>
                    </a:lnL>
                    <a:lnR>
                      <a:noFill/>
                    </a:lnR>
                    <a:lnT>
                      <a:noFill/>
                    </a:lnT>
                    <a:lnB>
                      <a:noFill/>
                    </a:lnB>
                  </a:tcPr>
                </a:tc>
                <a:extLst>
                  <a:ext uri="{0D108BD9-81ED-4DB2-BD59-A6C34878D82A}">
                    <a16:rowId xmlns:a16="http://schemas.microsoft.com/office/drawing/2014/main" val="2858844837"/>
                  </a:ext>
                </a:extLst>
              </a:tr>
              <a:tr h="148167">
                <a:tc>
                  <a:txBody>
                    <a:bodyPr/>
                    <a:lstStyle/>
                    <a:p>
                      <a:pPr algn="l" fontAlgn="b"/>
                      <a:r>
                        <a:rPr lang="sl-SI" sz="700" b="0" i="0" u="none" strike="noStrike">
                          <a:solidFill>
                            <a:srgbClr val="000000"/>
                          </a:solidFill>
                          <a:effectLst/>
                          <a:latin typeface="Arial" panose="020B0604020202020204" pitchFamily="34" charset="0"/>
                        </a:rPr>
                        <a:t>[D4-D7] Hoheneck - Pulverdingen ws [DIR] [D4] / N-1 Grafenrheinfeld - Hoepfingen ge (411)</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301,89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419517380"/>
                  </a:ext>
                </a:extLst>
              </a:tr>
              <a:tr h="148167">
                <a:tc>
                  <a:txBody>
                    <a:bodyPr/>
                    <a:lstStyle/>
                    <a:p>
                      <a:pPr algn="l" fontAlgn="b"/>
                      <a:r>
                        <a:rPr lang="sl-SI" sz="700" b="0" i="0" u="none" strike="noStrike">
                          <a:solidFill>
                            <a:srgbClr val="000000"/>
                          </a:solidFill>
                          <a:effectLst/>
                          <a:latin typeface="Arial" panose="020B0604020202020204" pitchFamily="34" charset="0"/>
                        </a:rPr>
                        <a:t>[CZ-SK] Sokolnice - Stupava [DIR] [CZ] / N-1 Nosovice - Varin</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572,82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61%</a:t>
                      </a:r>
                    </a:p>
                  </a:txBody>
                  <a:tcPr marL="0" marR="0" marT="0" marB="0" anchor="b">
                    <a:lnL>
                      <a:noFill/>
                    </a:lnL>
                    <a:lnR>
                      <a:noFill/>
                    </a:lnR>
                    <a:lnT>
                      <a:noFill/>
                    </a:lnT>
                    <a:lnB>
                      <a:noFill/>
                    </a:lnB>
                  </a:tcPr>
                </a:tc>
                <a:extLst>
                  <a:ext uri="{0D108BD9-81ED-4DB2-BD59-A6C34878D82A}">
                    <a16:rowId xmlns:a16="http://schemas.microsoft.com/office/drawing/2014/main" val="223020096"/>
                  </a:ext>
                </a:extLst>
              </a:tr>
              <a:tr h="148167">
                <a:tc>
                  <a:txBody>
                    <a:bodyPr/>
                    <a:lstStyle/>
                    <a:p>
                      <a:pPr algn="l" fontAlgn="b"/>
                      <a:r>
                        <a:rPr lang="sl-SI" sz="700" b="0" i="0" u="none" strike="noStrike">
                          <a:solidFill>
                            <a:srgbClr val="000000"/>
                          </a:solidFill>
                          <a:effectLst/>
                          <a:latin typeface="Arial" panose="020B0604020202020204" pitchFamily="34" charset="0"/>
                        </a:rPr>
                        <a:t>[CZ-PL] Dobrzen - Albrechtice [DIR] [PL] / N-1 Nosovice - Wielopole</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254,48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842250037"/>
                  </a:ext>
                </a:extLst>
              </a:tr>
              <a:tr h="148167">
                <a:tc>
                  <a:txBody>
                    <a:bodyPr/>
                    <a:lstStyle/>
                    <a:p>
                      <a:pPr algn="l" fontAlgn="b"/>
                      <a:r>
                        <a:rPr lang="sl-SI" sz="7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593,29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332382048"/>
                  </a:ext>
                </a:extLst>
              </a:tr>
              <a:tr h="148167">
                <a:tc>
                  <a:txBody>
                    <a:bodyPr/>
                    <a:lstStyle/>
                    <a:p>
                      <a:pPr algn="l" fontAlgn="b"/>
                      <a:r>
                        <a:rPr lang="sl-SI" sz="700" b="0" i="0" u="none" strike="noStrike">
                          <a:solidFill>
                            <a:srgbClr val="000000"/>
                          </a:solidFill>
                          <a:effectLst/>
                          <a:latin typeface="Arial" panose="020B0604020202020204" pitchFamily="34" charset="0"/>
                        </a:rPr>
                        <a:t>[AT-CZ] Duernrohr 1 - Slavetice 437 [OPP] [AT] / N-1 Slavetice - Durnrohr 2</a:t>
                      </a:r>
                    </a:p>
                  </a:txBody>
                  <a:tcPr marL="7875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55,75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46%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838965669"/>
                  </a:ext>
                </a:extLst>
              </a:tr>
              <a:tr h="148167">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498,15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48%</a:t>
                      </a:r>
                    </a:p>
                  </a:txBody>
                  <a:tcPr marL="0" marR="0" marT="0" marB="0" anchor="b">
                    <a:lnL>
                      <a:noFill/>
                    </a:lnL>
                    <a:lnR>
                      <a:noFill/>
                    </a:lnR>
                    <a:lnT>
                      <a:noFill/>
                    </a:lnT>
                    <a:lnB>
                      <a:noFill/>
                    </a:lnB>
                  </a:tcPr>
                </a:tc>
                <a:extLst>
                  <a:ext uri="{0D108BD9-81ED-4DB2-BD59-A6C34878D82A}">
                    <a16:rowId xmlns:a16="http://schemas.microsoft.com/office/drawing/2014/main" val="2510188231"/>
                  </a:ext>
                </a:extLst>
              </a:tr>
              <a:tr h="148167">
                <a:tc>
                  <a:txBody>
                    <a:bodyPr/>
                    <a:lstStyle/>
                    <a:p>
                      <a:pPr algn="l" fontAlgn="b"/>
                      <a:r>
                        <a:rPr lang="sl-SI" sz="700" b="0" i="0" u="none" strike="noStrike">
                          <a:solidFill>
                            <a:srgbClr val="000000"/>
                          </a:solidFill>
                          <a:effectLst/>
                          <a:latin typeface="Arial" panose="020B0604020202020204" pitchFamily="34" charset="0"/>
                        </a:rPr>
                        <a:t>[SI-AT] 220 kV Podlog - Obersielach [OPP] [SI] / N-1 Maribor-Kainachtal 1</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76,22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33%</a:t>
                      </a:r>
                    </a:p>
                  </a:txBody>
                  <a:tcPr marL="0" marR="0" marT="0" marB="0" anchor="b">
                    <a:lnL>
                      <a:noFill/>
                    </a:lnL>
                    <a:lnR>
                      <a:noFill/>
                    </a:lnR>
                    <a:lnT>
                      <a:noFill/>
                    </a:lnT>
                    <a:lnB>
                      <a:noFill/>
                    </a:lnB>
                  </a:tcPr>
                </a:tc>
                <a:extLst>
                  <a:ext uri="{0D108BD9-81ED-4DB2-BD59-A6C34878D82A}">
                    <a16:rowId xmlns:a16="http://schemas.microsoft.com/office/drawing/2014/main" val="3281959208"/>
                  </a:ext>
                </a:extLst>
              </a:tr>
              <a:tr h="148167">
                <a:tc>
                  <a:txBody>
                    <a:bodyPr/>
                    <a:lstStyle/>
                    <a:p>
                      <a:pPr algn="l" fontAlgn="b"/>
                      <a:r>
                        <a:rPr lang="sl-SI" sz="700" b="0" i="0" u="none" strike="noStrike">
                          <a:solidFill>
                            <a:srgbClr val="000000"/>
                          </a:solidFill>
                          <a:effectLst/>
                          <a:latin typeface="Arial" panose="020B0604020202020204" pitchFamily="34" charset="0"/>
                        </a:rPr>
                        <a:t>[D7-D7] Mengede  - Y Huellen WESTFL W [DIR] / N-1 Hattingen  - Witten  KEMNAD S</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593,29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1126122645"/>
                  </a:ext>
                </a:extLst>
              </a:tr>
              <a:tr h="148167">
                <a:tc>
                  <a:txBody>
                    <a:bodyPr/>
                    <a:lstStyle/>
                    <a:p>
                      <a:pPr algn="l" fontAlgn="b"/>
                      <a:r>
                        <a:rPr lang="sl-SI" sz="700" b="0" i="0" u="none" strike="noStrike">
                          <a:solidFill>
                            <a:srgbClr val="000000"/>
                          </a:solidFill>
                          <a:effectLst/>
                          <a:latin typeface="Arial" panose="020B0604020202020204" pitchFamily="34" charset="0"/>
                        </a:rPr>
                        <a:t>[NL-NL] Diemen-Lelystad 380 Z [OPP] / N-1 Boxmeer-Dodewaard 380 Z</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324,51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77030941"/>
                  </a:ext>
                </a:extLst>
              </a:tr>
              <a:tr h="148167">
                <a:tc>
                  <a:txBody>
                    <a:bodyPr/>
                    <a:lstStyle/>
                    <a:p>
                      <a:pPr algn="l" fontAlgn="b"/>
                      <a:r>
                        <a:rPr lang="sl-SI" sz="700" b="0" i="0" u="none" strike="noStrike">
                          <a:solidFill>
                            <a:srgbClr val="000000"/>
                          </a:solidFill>
                          <a:effectLst/>
                          <a:latin typeface="Arial" panose="020B0604020202020204" pitchFamily="34" charset="0"/>
                        </a:rPr>
                        <a:t>[SK-HU] Levice - God [DIR] [SK] / N-1 R.Sobota - Sajoivanka</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506,7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46%</a:t>
                      </a:r>
                    </a:p>
                  </a:txBody>
                  <a:tcPr marL="0" marR="0" marT="0" marB="0" anchor="b">
                    <a:lnL>
                      <a:noFill/>
                    </a:lnL>
                    <a:lnR>
                      <a:noFill/>
                    </a:lnR>
                    <a:lnT>
                      <a:noFill/>
                    </a:lnT>
                    <a:lnB>
                      <a:noFill/>
                    </a:lnB>
                  </a:tcPr>
                </a:tc>
                <a:extLst>
                  <a:ext uri="{0D108BD9-81ED-4DB2-BD59-A6C34878D82A}">
                    <a16:rowId xmlns:a16="http://schemas.microsoft.com/office/drawing/2014/main" val="408335768"/>
                  </a:ext>
                </a:extLst>
              </a:tr>
              <a:tr h="148167">
                <a:tc>
                  <a:txBody>
                    <a:bodyPr/>
                    <a:lstStyle/>
                    <a:p>
                      <a:pPr algn="l" fontAlgn="b"/>
                      <a:r>
                        <a:rPr lang="sl-SI" sz="700" b="0" i="0" u="none" strike="noStrike">
                          <a:solidFill>
                            <a:srgbClr val="000000"/>
                          </a:solidFill>
                          <a:effectLst/>
                          <a:latin typeface="Arial" panose="020B0604020202020204" pitchFamily="34" charset="0"/>
                        </a:rPr>
                        <a:t>[D4-D7] Hoheneck - Pulverdingen ws [DIR] [D4] / N-1 Grafenrheinfeld - Hoepfingen ge (411)</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372,64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2645101880"/>
                  </a:ext>
                </a:extLst>
              </a:tr>
              <a:tr h="148167">
                <a:tc>
                  <a:txBody>
                    <a:bodyPr/>
                    <a:lstStyle/>
                    <a:p>
                      <a:pPr algn="l" fontAlgn="b"/>
                      <a:r>
                        <a:rPr lang="sl-SI" sz="700" b="0" i="0" u="none" strike="noStrike">
                          <a:solidFill>
                            <a:srgbClr val="000000"/>
                          </a:solidFill>
                          <a:effectLst/>
                          <a:latin typeface="Arial" panose="020B0604020202020204" pitchFamily="34" charset="0"/>
                        </a:rPr>
                        <a:t>[CZ-SK] Sokolnice - Stupava [DIR] [CZ] / N-1 Nosovice - Varin</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339,41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59%</a:t>
                      </a:r>
                    </a:p>
                  </a:txBody>
                  <a:tcPr marL="0" marR="0" marT="0" marB="0" anchor="b">
                    <a:lnL>
                      <a:noFill/>
                    </a:lnL>
                    <a:lnR>
                      <a:noFill/>
                    </a:lnR>
                    <a:lnT>
                      <a:noFill/>
                    </a:lnT>
                    <a:lnB>
                      <a:noFill/>
                    </a:lnB>
                  </a:tcPr>
                </a:tc>
                <a:extLst>
                  <a:ext uri="{0D108BD9-81ED-4DB2-BD59-A6C34878D82A}">
                    <a16:rowId xmlns:a16="http://schemas.microsoft.com/office/drawing/2014/main" val="2714745651"/>
                  </a:ext>
                </a:extLst>
              </a:tr>
              <a:tr h="148167">
                <a:tc>
                  <a:txBody>
                    <a:bodyPr/>
                    <a:lstStyle/>
                    <a:p>
                      <a:pPr algn="l" fontAlgn="b"/>
                      <a:r>
                        <a:rPr lang="sl-SI" sz="700" b="0" i="0" u="none" strike="noStrike">
                          <a:solidFill>
                            <a:srgbClr val="000000"/>
                          </a:solidFill>
                          <a:effectLst/>
                          <a:latin typeface="Arial" panose="020B0604020202020204" pitchFamily="34" charset="0"/>
                        </a:rPr>
                        <a:t>[CZ-PL] Dobrzen - Albrechtice [DIR] [PL] / N-1 Nosovice - Wielopole</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161,74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2995425669"/>
                  </a:ext>
                </a:extLst>
              </a:tr>
              <a:tr h="148167">
                <a:tc>
                  <a:txBody>
                    <a:bodyPr/>
                    <a:lstStyle/>
                    <a:p>
                      <a:pPr algn="l" fontAlgn="b"/>
                      <a:r>
                        <a:rPr lang="sl-SI" sz="7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1633,59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191%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988534926"/>
                  </a:ext>
                </a:extLst>
              </a:tr>
              <a:tr h="148167">
                <a:tc>
                  <a:txBody>
                    <a:bodyPr/>
                    <a:lstStyle/>
                    <a:p>
                      <a:pPr algn="l" fontAlgn="b"/>
                      <a:r>
                        <a:rPr lang="sl-SI" sz="700" b="0" i="0" u="none" strike="noStrike">
                          <a:solidFill>
                            <a:srgbClr val="000000"/>
                          </a:solidFill>
                          <a:effectLst/>
                          <a:latin typeface="Arial" panose="020B0604020202020204" pitchFamily="34" charset="0"/>
                        </a:rPr>
                        <a:t>[AT-CZ] Duernrohr 1 - Slavetice 437 [OPP] [AT] / N-1 Slavetice - Durnrohr 2</a:t>
                      </a:r>
                    </a:p>
                  </a:txBody>
                  <a:tcPr marL="7875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131,25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43%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225533701"/>
                  </a:ext>
                </a:extLst>
              </a:tr>
              <a:tr h="148167">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867,21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40%</a:t>
                      </a:r>
                    </a:p>
                  </a:txBody>
                  <a:tcPr marL="0" marR="0" marT="0" marB="0" anchor="b">
                    <a:lnL>
                      <a:noFill/>
                    </a:lnL>
                    <a:lnR>
                      <a:noFill/>
                    </a:lnR>
                    <a:lnT>
                      <a:noFill/>
                    </a:lnT>
                    <a:lnB>
                      <a:noFill/>
                    </a:lnB>
                  </a:tcPr>
                </a:tc>
                <a:extLst>
                  <a:ext uri="{0D108BD9-81ED-4DB2-BD59-A6C34878D82A}">
                    <a16:rowId xmlns:a16="http://schemas.microsoft.com/office/drawing/2014/main" val="3226982318"/>
                  </a:ext>
                </a:extLst>
              </a:tr>
              <a:tr h="148167">
                <a:tc>
                  <a:txBody>
                    <a:bodyPr/>
                    <a:lstStyle/>
                    <a:p>
                      <a:pPr algn="l" fontAlgn="b"/>
                      <a:r>
                        <a:rPr lang="sl-SI" sz="700" b="0" i="0" u="none" strike="noStrike">
                          <a:solidFill>
                            <a:srgbClr val="000000"/>
                          </a:solidFill>
                          <a:effectLst/>
                          <a:latin typeface="Arial" panose="020B0604020202020204" pitchFamily="34" charset="0"/>
                        </a:rPr>
                        <a:t>[D4-AT] Buers - Meiningen gn [DIR] [D4] / N-1 Buers - Walgau or (405A)</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1633,59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785980780"/>
                  </a:ext>
                </a:extLst>
              </a:tr>
              <a:tr h="148167">
                <a:tc>
                  <a:txBody>
                    <a:bodyPr/>
                    <a:lstStyle/>
                    <a:p>
                      <a:pPr algn="l" fontAlgn="b"/>
                      <a:r>
                        <a:rPr lang="sl-SI" sz="700" b="0" i="0" u="none" strike="noStrike">
                          <a:solidFill>
                            <a:srgbClr val="000000"/>
                          </a:solidFill>
                          <a:effectLst/>
                          <a:latin typeface="Arial" panose="020B0604020202020204" pitchFamily="34" charset="0"/>
                        </a:rPr>
                        <a:t>[NL-NL] Diemen-Lelystad 380 Z [OPP] / N-1 Boxmeer-Dodewaard 380 Z</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184,99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541654363"/>
                  </a:ext>
                </a:extLst>
              </a:tr>
              <a:tr h="148167">
                <a:tc>
                  <a:txBody>
                    <a:bodyPr/>
                    <a:lstStyle/>
                    <a:p>
                      <a:pPr algn="l" fontAlgn="b"/>
                      <a:r>
                        <a:rPr lang="sl-SI" sz="700" b="0" i="0" u="none" strike="noStrike">
                          <a:solidFill>
                            <a:srgbClr val="000000"/>
                          </a:solidFill>
                          <a:effectLst/>
                          <a:latin typeface="Arial" panose="020B0604020202020204" pitchFamily="34" charset="0"/>
                        </a:rPr>
                        <a:t>[SK-HU] Levice - God [DIR] [SK] / N-1 R.Sobota - Sajoivanka</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653,85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44%</a:t>
                      </a:r>
                    </a:p>
                  </a:txBody>
                  <a:tcPr marL="0" marR="0" marT="0" marB="0" anchor="b">
                    <a:lnL>
                      <a:noFill/>
                    </a:lnL>
                    <a:lnR>
                      <a:noFill/>
                    </a:lnR>
                    <a:lnT>
                      <a:noFill/>
                    </a:lnT>
                    <a:lnB>
                      <a:noFill/>
                    </a:lnB>
                  </a:tcPr>
                </a:tc>
                <a:extLst>
                  <a:ext uri="{0D108BD9-81ED-4DB2-BD59-A6C34878D82A}">
                    <a16:rowId xmlns:a16="http://schemas.microsoft.com/office/drawing/2014/main" val="3402816287"/>
                  </a:ext>
                </a:extLst>
              </a:tr>
              <a:tr h="148167">
                <a:tc>
                  <a:txBody>
                    <a:bodyPr/>
                    <a:lstStyle/>
                    <a:p>
                      <a:pPr algn="l" fontAlgn="b"/>
                      <a:r>
                        <a:rPr lang="sl-SI" sz="700" b="0" i="0" u="none" strike="noStrike">
                          <a:solidFill>
                            <a:srgbClr val="000000"/>
                          </a:solidFill>
                          <a:effectLst/>
                          <a:latin typeface="Arial" panose="020B0604020202020204" pitchFamily="34" charset="0"/>
                        </a:rPr>
                        <a:t>[CZ-PL] Dobrzen - Albrechtice [DIR] [PL] / N-1 Nosovice - Wielopole</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225,21</a:t>
                      </a:r>
                    </a:p>
                  </a:txBody>
                  <a:tcPr marL="0" marR="0" marT="0" marB="0" anchor="b">
                    <a:lnL>
                      <a:noFill/>
                    </a:lnL>
                    <a:lnR>
                      <a:noFill/>
                    </a:lnR>
                    <a:lnT>
                      <a:noFill/>
                    </a:lnT>
                    <a:lnB>
                      <a:noFill/>
                    </a:lnB>
                  </a:tcPr>
                </a:tc>
                <a:tc>
                  <a:txBody>
                    <a:bodyPr/>
                    <a:lstStyle/>
                    <a:p>
                      <a:pPr algn="r" fontAlgn="b"/>
                      <a:r>
                        <a:rPr lang="sl-SI" sz="700" b="0" i="0" u="none" strike="noStrike" dirty="0">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3799716814"/>
                  </a:ext>
                </a:extLst>
              </a:tr>
            </a:tbl>
          </a:graphicData>
        </a:graphic>
      </p:graphicFrame>
    </p:spTree>
    <p:extLst>
      <p:ext uri="{BB962C8B-B14F-4D97-AF65-F5344CB8AC3E}">
        <p14:creationId xmlns:p14="http://schemas.microsoft.com/office/powerpoint/2010/main" val="305070179"/>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a:t>
            </a:r>
            <a:r>
              <a:rPr lang="en-US" altLang="hu-HU" sz="1400" dirty="0">
                <a:solidFill>
                  <a:srgbClr val="008000"/>
                </a:solidFill>
              </a:rPr>
              <a:t>1022 (part V)</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27E81C66-4DB9-4298-9F66-EE5D66895726}"/>
              </a:ext>
            </a:extLst>
          </p:cNvPr>
          <p:cNvGraphicFramePr>
            <a:graphicFrameLocks noGrp="1"/>
          </p:cNvGraphicFramePr>
          <p:nvPr>
            <p:extLst>
              <p:ext uri="{D42A27DB-BD31-4B8C-83A1-F6EECF244321}">
                <p14:modId xmlns:p14="http://schemas.microsoft.com/office/powerpoint/2010/main" val="3005995990"/>
              </p:ext>
            </p:extLst>
          </p:nvPr>
        </p:nvGraphicFramePr>
        <p:xfrm>
          <a:off x="1248355" y="1079494"/>
          <a:ext cx="6650549" cy="5778512"/>
        </p:xfrm>
        <a:graphic>
          <a:graphicData uri="http://schemas.openxmlformats.org/drawingml/2006/table">
            <a:tbl>
              <a:tblPr/>
              <a:tblGrid>
                <a:gridCol w="5093125">
                  <a:extLst>
                    <a:ext uri="{9D8B030D-6E8A-4147-A177-3AD203B41FA5}">
                      <a16:colId xmlns:a16="http://schemas.microsoft.com/office/drawing/2014/main" val="3282638622"/>
                    </a:ext>
                  </a:extLst>
                </a:gridCol>
                <a:gridCol w="1149974">
                  <a:extLst>
                    <a:ext uri="{9D8B030D-6E8A-4147-A177-3AD203B41FA5}">
                      <a16:colId xmlns:a16="http://schemas.microsoft.com/office/drawing/2014/main" val="3680341863"/>
                    </a:ext>
                  </a:extLst>
                </a:gridCol>
                <a:gridCol w="407450">
                  <a:extLst>
                    <a:ext uri="{9D8B030D-6E8A-4147-A177-3AD203B41FA5}">
                      <a16:colId xmlns:a16="http://schemas.microsoft.com/office/drawing/2014/main" val="3817709322"/>
                    </a:ext>
                  </a:extLst>
                </a:gridCol>
              </a:tblGrid>
              <a:tr h="156176">
                <a:tc>
                  <a:txBody>
                    <a:bodyPr/>
                    <a:lstStyle/>
                    <a:p>
                      <a:pPr algn="l" fontAlgn="b"/>
                      <a:r>
                        <a:rPr lang="sl-SI" sz="700" b="1"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1104,9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198%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256334609"/>
                  </a:ext>
                </a:extLst>
              </a:tr>
              <a:tr h="156176">
                <a:tc>
                  <a:txBody>
                    <a:bodyPr/>
                    <a:lstStyle/>
                    <a:p>
                      <a:pPr algn="l" fontAlgn="b"/>
                      <a:r>
                        <a:rPr lang="sl-SI" sz="700" b="0" i="0" u="none" strike="noStrike">
                          <a:solidFill>
                            <a:srgbClr val="000000"/>
                          </a:solidFill>
                          <a:effectLst/>
                          <a:latin typeface="Arial" panose="020B0604020202020204" pitchFamily="34" charset="0"/>
                        </a:rPr>
                        <a:t>[D7-D7] Mengede  - Y Huellen WESTFL W [DIR] / N-1 Hattingen  - Witten  KEMNAD S</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1104,9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164155131"/>
                  </a:ext>
                </a:extLst>
              </a:tr>
              <a:tr h="156176">
                <a:tc>
                  <a:txBody>
                    <a:bodyPr/>
                    <a:lstStyle/>
                    <a:p>
                      <a:pPr algn="l" fontAlgn="b"/>
                      <a:r>
                        <a:rPr lang="sl-SI" sz="700" b="0" i="0" u="none" strike="noStrike">
                          <a:solidFill>
                            <a:srgbClr val="000000"/>
                          </a:solidFill>
                          <a:effectLst/>
                          <a:latin typeface="Arial" panose="020B0604020202020204" pitchFamily="34" charset="0"/>
                        </a:rPr>
                        <a:t>[NL-NL] Diemen-Lelystad 380 Z [OPP] / N-1 Boxmeer-Dodewaard 380 Z</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130,4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050157819"/>
                  </a:ext>
                </a:extLst>
              </a:tr>
              <a:tr h="156176">
                <a:tc>
                  <a:txBody>
                    <a:bodyPr/>
                    <a:lstStyle/>
                    <a:p>
                      <a:pPr algn="l" fontAlgn="b"/>
                      <a:r>
                        <a:rPr lang="sl-SI" sz="700" b="0" i="0" u="none" strike="noStrike">
                          <a:solidFill>
                            <a:srgbClr val="000000"/>
                          </a:solidFill>
                          <a:effectLst/>
                          <a:latin typeface="Arial" panose="020B0604020202020204" pitchFamily="34" charset="0"/>
                        </a:rPr>
                        <a:t>[SK-HU] Levice - God [DIR] [SK] / N-1 R.Sobota - Sajoivanka</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210,36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51%</a:t>
                      </a:r>
                    </a:p>
                  </a:txBody>
                  <a:tcPr marL="0" marR="0" marT="0" marB="0" anchor="b">
                    <a:lnL>
                      <a:noFill/>
                    </a:lnL>
                    <a:lnR>
                      <a:noFill/>
                    </a:lnR>
                    <a:lnT>
                      <a:noFill/>
                    </a:lnT>
                    <a:lnB>
                      <a:noFill/>
                    </a:lnB>
                  </a:tcPr>
                </a:tc>
                <a:extLst>
                  <a:ext uri="{0D108BD9-81ED-4DB2-BD59-A6C34878D82A}">
                    <a16:rowId xmlns:a16="http://schemas.microsoft.com/office/drawing/2014/main" val="780377644"/>
                  </a:ext>
                </a:extLst>
              </a:tr>
              <a:tr h="156176">
                <a:tc>
                  <a:txBody>
                    <a:bodyPr/>
                    <a:lstStyle/>
                    <a:p>
                      <a:pPr algn="l" fontAlgn="b"/>
                      <a:r>
                        <a:rPr lang="sl-SI" sz="700" b="0" i="0" u="none" strike="noStrike">
                          <a:solidFill>
                            <a:srgbClr val="000000"/>
                          </a:solidFill>
                          <a:effectLst/>
                          <a:latin typeface="Arial" panose="020B0604020202020204" pitchFamily="34" charset="0"/>
                        </a:rPr>
                        <a:t>[D4-D7] Hoheneck - Pulverdingen ws [DIR] [D4] / N-1 Grafenrheinfeld - Hoepfingen ge (411)</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303,32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49333671"/>
                  </a:ext>
                </a:extLst>
              </a:tr>
              <a:tr h="156176">
                <a:tc>
                  <a:txBody>
                    <a:bodyPr/>
                    <a:lstStyle/>
                    <a:p>
                      <a:pPr algn="l" fontAlgn="b"/>
                      <a:r>
                        <a:rPr lang="sl-SI" sz="700" b="0" i="0" u="none" strike="noStrike">
                          <a:solidFill>
                            <a:srgbClr val="000000"/>
                          </a:solidFill>
                          <a:effectLst/>
                          <a:latin typeface="Arial" panose="020B0604020202020204" pitchFamily="34" charset="0"/>
                        </a:rPr>
                        <a:t>[CZ-SK] Sokolnice - Stupava [DIR] [CZ] / N-1 Nosovice - Varin</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524,4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58%</a:t>
                      </a:r>
                    </a:p>
                  </a:txBody>
                  <a:tcPr marL="0" marR="0" marT="0" marB="0" anchor="b">
                    <a:lnL>
                      <a:noFill/>
                    </a:lnL>
                    <a:lnR>
                      <a:noFill/>
                    </a:lnR>
                    <a:lnT>
                      <a:noFill/>
                    </a:lnT>
                    <a:lnB>
                      <a:noFill/>
                    </a:lnB>
                  </a:tcPr>
                </a:tc>
                <a:extLst>
                  <a:ext uri="{0D108BD9-81ED-4DB2-BD59-A6C34878D82A}">
                    <a16:rowId xmlns:a16="http://schemas.microsoft.com/office/drawing/2014/main" val="877773266"/>
                  </a:ext>
                </a:extLst>
              </a:tr>
              <a:tr h="156176">
                <a:tc>
                  <a:txBody>
                    <a:bodyPr/>
                    <a:lstStyle/>
                    <a:p>
                      <a:pPr algn="l" fontAlgn="b"/>
                      <a:r>
                        <a:rPr lang="sl-SI" sz="700" b="0" i="0" u="none" strike="noStrike">
                          <a:solidFill>
                            <a:srgbClr val="000000"/>
                          </a:solidFill>
                          <a:effectLst/>
                          <a:latin typeface="Arial" panose="020B0604020202020204" pitchFamily="34" charset="0"/>
                        </a:rPr>
                        <a:t>[CZ-PL] Dobrzen - Albrechtice [DIR] [PL] / N-1 Nosovice - Wielopole</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360,19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1413666300"/>
                  </a:ext>
                </a:extLst>
              </a:tr>
              <a:tr h="156176">
                <a:tc>
                  <a:txBody>
                    <a:bodyPr/>
                    <a:lstStyle/>
                    <a:p>
                      <a:pPr algn="l" fontAlgn="b"/>
                      <a:r>
                        <a:rPr lang="sl-SI" sz="7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1106,51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242%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220988100"/>
                  </a:ext>
                </a:extLst>
              </a:tr>
              <a:tr h="156176">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221,11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447566117"/>
                  </a:ext>
                </a:extLst>
              </a:tr>
              <a:tr h="156176">
                <a:tc>
                  <a:txBody>
                    <a:bodyPr/>
                    <a:lstStyle/>
                    <a:p>
                      <a:pPr algn="l" fontAlgn="b"/>
                      <a:r>
                        <a:rPr lang="sl-SI" sz="700" b="0" i="0" u="none" strike="noStrike">
                          <a:solidFill>
                            <a:srgbClr val="000000"/>
                          </a:solidFill>
                          <a:effectLst/>
                          <a:latin typeface="Arial" panose="020B0604020202020204" pitchFamily="34" charset="0"/>
                        </a:rPr>
                        <a:t>[D7-D7] Mengede  - Y Huellen WESTFL W [DIR] / N-1 Hattingen  - Witten  KEMNAD S</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1106,51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1544363089"/>
                  </a:ext>
                </a:extLst>
              </a:tr>
              <a:tr h="156176">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Dobrzen</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279,77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35%</a:t>
                      </a:r>
                    </a:p>
                  </a:txBody>
                  <a:tcPr marL="0" marR="0" marT="0" marB="0" anchor="b">
                    <a:lnL>
                      <a:noFill/>
                    </a:lnL>
                    <a:lnR>
                      <a:noFill/>
                    </a:lnR>
                    <a:lnT>
                      <a:noFill/>
                    </a:lnT>
                    <a:lnB>
                      <a:noFill/>
                    </a:lnB>
                  </a:tcPr>
                </a:tc>
                <a:extLst>
                  <a:ext uri="{0D108BD9-81ED-4DB2-BD59-A6C34878D82A}">
                    <a16:rowId xmlns:a16="http://schemas.microsoft.com/office/drawing/2014/main" val="546996760"/>
                  </a:ext>
                </a:extLst>
              </a:tr>
              <a:tr h="156176">
                <a:tc>
                  <a:txBody>
                    <a:bodyPr/>
                    <a:lstStyle/>
                    <a:p>
                      <a:pPr algn="l" fontAlgn="b"/>
                      <a:r>
                        <a:rPr lang="sl-SI" sz="700" b="0" i="0" u="none" strike="noStrike">
                          <a:solidFill>
                            <a:srgbClr val="000000"/>
                          </a:solidFill>
                          <a:effectLst/>
                          <a:latin typeface="Arial" panose="020B0604020202020204" pitchFamily="34" charset="0"/>
                        </a:rPr>
                        <a:t>[SK-HU] Levice - God [DIR] [SK] / N-1 R.Sobota - Sajoivanka</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7,39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51%</a:t>
                      </a:r>
                    </a:p>
                  </a:txBody>
                  <a:tcPr marL="0" marR="0" marT="0" marB="0" anchor="b">
                    <a:lnL>
                      <a:noFill/>
                    </a:lnL>
                    <a:lnR>
                      <a:noFill/>
                    </a:lnR>
                    <a:lnT>
                      <a:noFill/>
                    </a:lnT>
                    <a:lnB>
                      <a:noFill/>
                    </a:lnB>
                  </a:tcPr>
                </a:tc>
                <a:extLst>
                  <a:ext uri="{0D108BD9-81ED-4DB2-BD59-A6C34878D82A}">
                    <a16:rowId xmlns:a16="http://schemas.microsoft.com/office/drawing/2014/main" val="1539665006"/>
                  </a:ext>
                </a:extLst>
              </a:tr>
              <a:tr h="156176">
                <a:tc>
                  <a:txBody>
                    <a:bodyPr/>
                    <a:lstStyle/>
                    <a:p>
                      <a:pPr algn="l" fontAlgn="b"/>
                      <a:r>
                        <a:rPr lang="sl-SI" sz="700" b="0" i="0" u="none" strike="noStrike">
                          <a:solidFill>
                            <a:srgbClr val="000000"/>
                          </a:solidFill>
                          <a:effectLst/>
                          <a:latin typeface="Arial" panose="020B0604020202020204" pitchFamily="34" charset="0"/>
                        </a:rPr>
                        <a:t>[CZ-SK] Sokolnice - Stupava [DIR] [CZ] / N-1 Nosovice - Varin</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487,76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61%</a:t>
                      </a:r>
                    </a:p>
                  </a:txBody>
                  <a:tcPr marL="0" marR="0" marT="0" marB="0" anchor="b">
                    <a:lnL>
                      <a:noFill/>
                    </a:lnL>
                    <a:lnR>
                      <a:noFill/>
                    </a:lnR>
                    <a:lnT>
                      <a:noFill/>
                    </a:lnT>
                    <a:lnB>
                      <a:noFill/>
                    </a:lnB>
                  </a:tcPr>
                </a:tc>
                <a:extLst>
                  <a:ext uri="{0D108BD9-81ED-4DB2-BD59-A6C34878D82A}">
                    <a16:rowId xmlns:a16="http://schemas.microsoft.com/office/drawing/2014/main" val="3619755994"/>
                  </a:ext>
                </a:extLst>
              </a:tr>
              <a:tr h="156176">
                <a:tc>
                  <a:txBody>
                    <a:bodyPr/>
                    <a:lstStyle/>
                    <a:p>
                      <a:pPr algn="l" fontAlgn="b"/>
                      <a:r>
                        <a:rPr lang="sl-SI" sz="700" b="0" i="0" u="none" strike="noStrike">
                          <a:solidFill>
                            <a:srgbClr val="000000"/>
                          </a:solidFill>
                          <a:effectLst/>
                          <a:latin typeface="Arial" panose="020B0604020202020204" pitchFamily="34" charset="0"/>
                        </a:rPr>
                        <a:t>[D4-D7] Hoheneck - Pulverdingen ws [DIR] [D4] / N-1 Hoepfingen - Hueffenhardt ge</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551,84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3594445253"/>
                  </a:ext>
                </a:extLst>
              </a:tr>
              <a:tr h="156176">
                <a:tc>
                  <a:txBody>
                    <a:bodyPr/>
                    <a:lstStyle/>
                    <a:p>
                      <a:pPr algn="l" fontAlgn="b"/>
                      <a:r>
                        <a:rPr lang="sl-SI" sz="7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1030,54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579585624"/>
                  </a:ext>
                </a:extLst>
              </a:tr>
              <a:tr h="156176">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930,82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47%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008549746"/>
                  </a:ext>
                </a:extLst>
              </a:tr>
              <a:tr h="156176">
                <a:tc>
                  <a:txBody>
                    <a:bodyPr/>
                    <a:lstStyle/>
                    <a:p>
                      <a:pPr algn="l" fontAlgn="b"/>
                      <a:r>
                        <a:rPr lang="de-DE" sz="700" b="0" i="0" u="none" strike="noStrike">
                          <a:solidFill>
                            <a:srgbClr val="000000"/>
                          </a:solidFill>
                          <a:effectLst/>
                          <a:latin typeface="Arial" panose="020B0604020202020204" pitchFamily="34" charset="0"/>
                        </a:rPr>
                        <a:t>[D7-D7] Y Paffendorf - Oberzier  SECHTM N [DIR] / N-1 Sechtem - Paffendorf - Oberzier SECHTM S</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273,66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53%</a:t>
                      </a:r>
                    </a:p>
                  </a:txBody>
                  <a:tcPr marL="0" marR="0" marT="0" marB="0" anchor="b">
                    <a:lnL>
                      <a:noFill/>
                    </a:lnL>
                    <a:lnR>
                      <a:noFill/>
                    </a:lnR>
                    <a:lnT>
                      <a:noFill/>
                    </a:lnT>
                    <a:lnB>
                      <a:noFill/>
                    </a:lnB>
                  </a:tcPr>
                </a:tc>
                <a:extLst>
                  <a:ext uri="{0D108BD9-81ED-4DB2-BD59-A6C34878D82A}">
                    <a16:rowId xmlns:a16="http://schemas.microsoft.com/office/drawing/2014/main" val="3523765705"/>
                  </a:ext>
                </a:extLst>
              </a:tr>
              <a:tr h="156176">
                <a:tc>
                  <a:txBody>
                    <a:bodyPr/>
                    <a:lstStyle/>
                    <a:p>
                      <a:pPr algn="l" fontAlgn="b"/>
                      <a:r>
                        <a:rPr lang="sl-SI" sz="700" b="0" i="0" u="none" strike="noStrike">
                          <a:solidFill>
                            <a:srgbClr val="000000"/>
                          </a:solidFill>
                          <a:effectLst/>
                          <a:latin typeface="Arial" panose="020B0604020202020204" pitchFamily="34" charset="0"/>
                        </a:rPr>
                        <a:t>[NL-NL] Diemen-Lelystad 380 Z [OPP] / N-1 Boxmeer-Dodewaard 380 Z</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323,55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616102976"/>
                  </a:ext>
                </a:extLst>
              </a:tr>
              <a:tr h="156176">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Dobrzen</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92,05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tcPr>
                </a:tc>
                <a:extLst>
                  <a:ext uri="{0D108BD9-81ED-4DB2-BD59-A6C34878D82A}">
                    <a16:rowId xmlns:a16="http://schemas.microsoft.com/office/drawing/2014/main" val="1037202260"/>
                  </a:ext>
                </a:extLst>
              </a:tr>
              <a:tr h="156176">
                <a:tc>
                  <a:txBody>
                    <a:bodyPr/>
                    <a:lstStyle/>
                    <a:p>
                      <a:pPr algn="l" fontAlgn="b"/>
                      <a:r>
                        <a:rPr lang="sl-SI" sz="700" b="0" i="0" u="none" strike="noStrike">
                          <a:solidFill>
                            <a:srgbClr val="000000"/>
                          </a:solidFill>
                          <a:effectLst/>
                          <a:latin typeface="Arial" panose="020B0604020202020204" pitchFamily="34" charset="0"/>
                        </a:rPr>
                        <a:t>[SK-HU] Levice - God [DIR] [SK] / N-1 R.Sobota - Sajoivanka</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160,33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47%</a:t>
                      </a:r>
                    </a:p>
                  </a:txBody>
                  <a:tcPr marL="0" marR="0" marT="0" marB="0" anchor="b">
                    <a:lnL>
                      <a:noFill/>
                    </a:lnL>
                    <a:lnR>
                      <a:noFill/>
                    </a:lnR>
                    <a:lnT>
                      <a:noFill/>
                    </a:lnT>
                    <a:lnB>
                      <a:noFill/>
                    </a:lnB>
                  </a:tcPr>
                </a:tc>
                <a:extLst>
                  <a:ext uri="{0D108BD9-81ED-4DB2-BD59-A6C34878D82A}">
                    <a16:rowId xmlns:a16="http://schemas.microsoft.com/office/drawing/2014/main" val="2437159782"/>
                  </a:ext>
                </a:extLst>
              </a:tr>
              <a:tr h="156176">
                <a:tc>
                  <a:txBody>
                    <a:bodyPr/>
                    <a:lstStyle/>
                    <a:p>
                      <a:pPr algn="l" fontAlgn="b"/>
                      <a:r>
                        <a:rPr lang="sl-SI" sz="700" b="0" i="0" u="none" strike="noStrike">
                          <a:solidFill>
                            <a:srgbClr val="000000"/>
                          </a:solidFill>
                          <a:effectLst/>
                          <a:latin typeface="Arial" panose="020B0604020202020204" pitchFamily="34" charset="0"/>
                        </a:rPr>
                        <a:t>[D4-D7] Hoheneck - Pulverdingen ws [DIR] [D4] / N-1 Grafenrheinfeld - Hoepfingen ge (411)</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1030,54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3590343358"/>
                  </a:ext>
                </a:extLst>
              </a:tr>
              <a:tr h="156176">
                <a:tc>
                  <a:txBody>
                    <a:bodyPr/>
                    <a:lstStyle/>
                    <a:p>
                      <a:pPr algn="l" fontAlgn="b"/>
                      <a:r>
                        <a:rPr lang="sl-SI" sz="7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1582,94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226%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430643502"/>
                  </a:ext>
                </a:extLst>
              </a:tr>
              <a:tr h="156176">
                <a:tc>
                  <a:txBody>
                    <a:bodyPr/>
                    <a:lstStyle/>
                    <a:p>
                      <a:pPr algn="l" fontAlgn="b"/>
                      <a:r>
                        <a:rPr lang="de-DE" sz="700" b="0" i="0" u="none" strike="noStrike">
                          <a:solidFill>
                            <a:srgbClr val="000000"/>
                          </a:solidFill>
                          <a:effectLst/>
                          <a:latin typeface="Arial" panose="020B0604020202020204" pitchFamily="34" charset="0"/>
                        </a:rPr>
                        <a:t>[D7-D7] Y Paffendorf - Oberzier  SECHTM N [DIR] / N-1 Sechtem - Paffendorf - Oberzier SECHTM S</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220,96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030258655"/>
                  </a:ext>
                </a:extLst>
              </a:tr>
              <a:tr h="156176">
                <a:tc>
                  <a:txBody>
                    <a:bodyPr/>
                    <a:lstStyle/>
                    <a:p>
                      <a:pPr algn="l" fontAlgn="b"/>
                      <a:r>
                        <a:rPr lang="sl-SI" sz="700" b="0" i="0" u="none" strike="noStrike">
                          <a:solidFill>
                            <a:srgbClr val="000000"/>
                          </a:solidFill>
                          <a:effectLst/>
                          <a:latin typeface="Arial" panose="020B0604020202020204" pitchFamily="34" charset="0"/>
                        </a:rPr>
                        <a:t>[D2-D2] Altheim - Sittling 219 [OPP] / N-1 Altheim - Sittling 220</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1582,94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51%</a:t>
                      </a:r>
                    </a:p>
                  </a:txBody>
                  <a:tcPr marL="0" marR="0" marT="0" marB="0" anchor="b">
                    <a:lnL>
                      <a:noFill/>
                    </a:lnL>
                    <a:lnR>
                      <a:noFill/>
                    </a:lnR>
                    <a:lnT>
                      <a:noFill/>
                    </a:lnT>
                    <a:lnB>
                      <a:noFill/>
                    </a:lnB>
                  </a:tcPr>
                </a:tc>
                <a:extLst>
                  <a:ext uri="{0D108BD9-81ED-4DB2-BD59-A6C34878D82A}">
                    <a16:rowId xmlns:a16="http://schemas.microsoft.com/office/drawing/2014/main" val="4244905789"/>
                  </a:ext>
                </a:extLst>
              </a:tr>
              <a:tr h="156176">
                <a:tc>
                  <a:txBody>
                    <a:bodyPr/>
                    <a:lstStyle/>
                    <a:p>
                      <a:pPr algn="l" fontAlgn="b"/>
                      <a:r>
                        <a:rPr lang="de-DE" sz="700" b="0" i="0" u="none" strike="noStrike">
                          <a:solidFill>
                            <a:srgbClr val="000000"/>
                          </a:solidFill>
                          <a:effectLst/>
                          <a:latin typeface="Arial" panose="020B0604020202020204" pitchFamily="34" charset="0"/>
                        </a:rPr>
                        <a:t>[D2-D4] Grafenrheinfeld - Stalldorf 416 [DIR] [D2] / N-1 Grafenrheinfeld - Hoepfingen ge (411)</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823,97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18465164"/>
                  </a:ext>
                </a:extLst>
              </a:tr>
              <a:tr h="156176">
                <a:tc>
                  <a:txBody>
                    <a:bodyPr/>
                    <a:lstStyle/>
                    <a:p>
                      <a:pPr algn="l" fontAlgn="b"/>
                      <a:r>
                        <a:rPr lang="sl-SI" sz="700" b="0" i="0" u="none" strike="noStrike">
                          <a:solidFill>
                            <a:srgbClr val="000000"/>
                          </a:solidFill>
                          <a:effectLst/>
                          <a:latin typeface="Arial" panose="020B0604020202020204" pitchFamily="34" charset="0"/>
                        </a:rPr>
                        <a:t>[NL-NL] Diemen-Lelystad 380 Z [OPP] / N-1 Boxmeer-Dodewaard 380 Z</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359,73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558565046"/>
                  </a:ext>
                </a:extLst>
              </a:tr>
              <a:tr h="156176">
                <a:tc>
                  <a:txBody>
                    <a:bodyPr/>
                    <a:lstStyle/>
                    <a:p>
                      <a:pPr algn="l" fontAlgn="b"/>
                      <a:r>
                        <a:rPr lang="sl-SI" sz="700" b="0" i="0" u="none" strike="noStrike">
                          <a:solidFill>
                            <a:srgbClr val="000000"/>
                          </a:solidFill>
                          <a:effectLst/>
                          <a:latin typeface="Arial" panose="020B0604020202020204" pitchFamily="34" charset="0"/>
                        </a:rPr>
                        <a:t>[CZ-SK] Sokolnice - Stupava [DIR] [SK] / N-1 Nosovice - Varin</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211,85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63%</a:t>
                      </a:r>
                    </a:p>
                  </a:txBody>
                  <a:tcPr marL="0" marR="0" marT="0" marB="0" anchor="b">
                    <a:lnL>
                      <a:noFill/>
                    </a:lnL>
                    <a:lnR>
                      <a:noFill/>
                    </a:lnR>
                    <a:lnT>
                      <a:noFill/>
                    </a:lnT>
                    <a:lnB>
                      <a:noFill/>
                    </a:lnB>
                  </a:tcPr>
                </a:tc>
                <a:extLst>
                  <a:ext uri="{0D108BD9-81ED-4DB2-BD59-A6C34878D82A}">
                    <a16:rowId xmlns:a16="http://schemas.microsoft.com/office/drawing/2014/main" val="2499240720"/>
                  </a:ext>
                </a:extLst>
              </a:tr>
              <a:tr h="156176">
                <a:tc>
                  <a:txBody>
                    <a:bodyPr/>
                    <a:lstStyle/>
                    <a:p>
                      <a:pPr algn="l" fontAlgn="b"/>
                      <a:r>
                        <a:rPr lang="sl-SI" sz="700" b="0" i="0" u="none" strike="noStrike">
                          <a:solidFill>
                            <a:srgbClr val="000000"/>
                          </a:solidFill>
                          <a:effectLst/>
                          <a:latin typeface="Arial" panose="020B0604020202020204" pitchFamily="34" charset="0"/>
                        </a:rPr>
                        <a:t>[D4-D7] Hoheneck - Pulverdingen ws [DIR] [D4] / N-1 Grafenrheinfeld - Hoepfingen ge (411)</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243,37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3401601678"/>
                  </a:ext>
                </a:extLst>
              </a:tr>
              <a:tr h="156176">
                <a:tc>
                  <a:txBody>
                    <a:bodyPr/>
                    <a:lstStyle/>
                    <a:p>
                      <a:pPr algn="l" fontAlgn="b"/>
                      <a:r>
                        <a:rPr lang="sl-SI" sz="7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915,26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270%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562653142"/>
                  </a:ext>
                </a:extLst>
              </a:tr>
              <a:tr h="156176">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915,26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267840627"/>
                  </a:ext>
                </a:extLst>
              </a:tr>
              <a:tr h="156176">
                <a:tc>
                  <a:txBody>
                    <a:bodyPr/>
                    <a:lstStyle/>
                    <a:p>
                      <a:pPr algn="l" fontAlgn="b"/>
                      <a:r>
                        <a:rPr lang="de-DE" sz="700" b="0" i="0" u="none" strike="noStrike">
                          <a:solidFill>
                            <a:srgbClr val="000000"/>
                          </a:solidFill>
                          <a:effectLst/>
                          <a:latin typeface="Arial" panose="020B0604020202020204" pitchFamily="34" charset="0"/>
                        </a:rPr>
                        <a:t>[D7-D7] Y Paffendorf - Oberzier  SECHTM N [DIR] / N-1 Sechtem - Paffendorf - Oberzier SECHTM S</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244,54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44%</a:t>
                      </a:r>
                    </a:p>
                  </a:txBody>
                  <a:tcPr marL="0" marR="0" marT="0" marB="0" anchor="b">
                    <a:lnL>
                      <a:noFill/>
                    </a:lnL>
                    <a:lnR>
                      <a:noFill/>
                    </a:lnR>
                    <a:lnT>
                      <a:noFill/>
                    </a:lnT>
                    <a:lnB>
                      <a:noFill/>
                    </a:lnB>
                  </a:tcPr>
                </a:tc>
                <a:extLst>
                  <a:ext uri="{0D108BD9-81ED-4DB2-BD59-A6C34878D82A}">
                    <a16:rowId xmlns:a16="http://schemas.microsoft.com/office/drawing/2014/main" val="1649929586"/>
                  </a:ext>
                </a:extLst>
              </a:tr>
              <a:tr h="156176">
                <a:tc>
                  <a:txBody>
                    <a:bodyPr/>
                    <a:lstStyle/>
                    <a:p>
                      <a:pPr algn="l" fontAlgn="b"/>
                      <a:r>
                        <a:rPr lang="de-DE" sz="700" b="0" i="0" u="none" strike="noStrike">
                          <a:solidFill>
                            <a:srgbClr val="000000"/>
                          </a:solidFill>
                          <a:effectLst/>
                          <a:latin typeface="Arial" panose="020B0604020202020204" pitchFamily="34" charset="0"/>
                        </a:rPr>
                        <a:t>[D2-D4] Grafenrheinfeld - Stalldorf 416 [DIR] [D2] / N-1 Grafenrheinfeld - Hoepfingen ge (411)</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765,86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571576192"/>
                  </a:ext>
                </a:extLst>
              </a:tr>
              <a:tr h="156176">
                <a:tc>
                  <a:txBody>
                    <a:bodyPr/>
                    <a:lstStyle/>
                    <a:p>
                      <a:pPr algn="l" fontAlgn="b"/>
                      <a:r>
                        <a:rPr lang="sl-SI" sz="700" b="0" i="0" u="none" strike="noStrike">
                          <a:solidFill>
                            <a:srgbClr val="000000"/>
                          </a:solidFill>
                          <a:effectLst/>
                          <a:latin typeface="Arial" panose="020B0604020202020204" pitchFamily="34" charset="0"/>
                        </a:rPr>
                        <a:t>[NL-NL] Diemen-Lelystad 380 Z [OPP] / N-1 Boxmeer-Dodewaard 380 Z</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421,57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731036421"/>
                  </a:ext>
                </a:extLst>
              </a:tr>
              <a:tr h="156176">
                <a:tc>
                  <a:txBody>
                    <a:bodyPr/>
                    <a:lstStyle/>
                    <a:p>
                      <a:pPr algn="l" fontAlgn="b"/>
                      <a:r>
                        <a:rPr lang="sl-SI" sz="700" b="0" i="0" u="none" strike="noStrike">
                          <a:solidFill>
                            <a:srgbClr val="000000"/>
                          </a:solidFill>
                          <a:effectLst/>
                          <a:latin typeface="Arial" panose="020B0604020202020204" pitchFamily="34" charset="0"/>
                        </a:rPr>
                        <a:t>[SK-HU] Levice - God [DIR] [SK] / N-1 R.Sobota - Sajoivanka</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77,91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48%</a:t>
                      </a:r>
                    </a:p>
                  </a:txBody>
                  <a:tcPr marL="0" marR="0" marT="0" marB="0" anchor="b">
                    <a:lnL>
                      <a:noFill/>
                    </a:lnL>
                    <a:lnR>
                      <a:noFill/>
                    </a:lnR>
                    <a:lnT>
                      <a:noFill/>
                    </a:lnT>
                    <a:lnB>
                      <a:noFill/>
                    </a:lnB>
                  </a:tcPr>
                </a:tc>
                <a:extLst>
                  <a:ext uri="{0D108BD9-81ED-4DB2-BD59-A6C34878D82A}">
                    <a16:rowId xmlns:a16="http://schemas.microsoft.com/office/drawing/2014/main" val="1702354083"/>
                  </a:ext>
                </a:extLst>
              </a:tr>
              <a:tr h="156176">
                <a:tc>
                  <a:txBody>
                    <a:bodyPr/>
                    <a:lstStyle/>
                    <a:p>
                      <a:pPr algn="l" fontAlgn="b"/>
                      <a:r>
                        <a:rPr lang="sl-SI" sz="700" b="0" i="0" u="none" strike="noStrike">
                          <a:solidFill>
                            <a:srgbClr val="000000"/>
                          </a:solidFill>
                          <a:effectLst/>
                          <a:latin typeface="Arial" panose="020B0604020202020204" pitchFamily="34" charset="0"/>
                        </a:rPr>
                        <a:t>[CZ-SK] Sokolnice - Stupava [DIR] [SK] / N-1 Nosovice - Varin</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35,97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60%</a:t>
                      </a:r>
                    </a:p>
                  </a:txBody>
                  <a:tcPr marL="0" marR="0" marT="0" marB="0" anchor="b">
                    <a:lnL>
                      <a:noFill/>
                    </a:lnL>
                    <a:lnR>
                      <a:noFill/>
                    </a:lnR>
                    <a:lnT>
                      <a:noFill/>
                    </a:lnT>
                    <a:lnB>
                      <a:noFill/>
                    </a:lnB>
                  </a:tcPr>
                </a:tc>
                <a:extLst>
                  <a:ext uri="{0D108BD9-81ED-4DB2-BD59-A6C34878D82A}">
                    <a16:rowId xmlns:a16="http://schemas.microsoft.com/office/drawing/2014/main" val="4263339911"/>
                  </a:ext>
                </a:extLst>
              </a:tr>
              <a:tr h="156176">
                <a:tc>
                  <a:txBody>
                    <a:bodyPr/>
                    <a:lstStyle/>
                    <a:p>
                      <a:pPr algn="l" fontAlgn="b"/>
                      <a:r>
                        <a:rPr lang="sl-SI" sz="700" b="0" i="0" u="none" strike="noStrike">
                          <a:solidFill>
                            <a:srgbClr val="000000"/>
                          </a:solidFill>
                          <a:effectLst/>
                          <a:latin typeface="Arial" panose="020B0604020202020204" pitchFamily="34" charset="0"/>
                        </a:rPr>
                        <a:t>[D4-D7] Hoheneck - Pulverdingen ws [DIR] [D4] / N-1 Grafenrheinfeld - Hoepfingen ge (411)</a:t>
                      </a:r>
                    </a:p>
                  </a:txBody>
                  <a:tcPr marL="83014"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0" i="0" u="none" strike="noStrike">
                          <a:solidFill>
                            <a:srgbClr val="000000"/>
                          </a:solidFill>
                          <a:effectLst/>
                          <a:latin typeface="Arial" panose="020B0604020202020204" pitchFamily="34" charset="0"/>
                        </a:rPr>
                        <a:t>336,8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887426212"/>
                  </a:ext>
                </a:extLst>
              </a:tr>
              <a:tr h="156176">
                <a:tc>
                  <a:txBody>
                    <a:bodyPr/>
                    <a:lstStyle/>
                    <a:p>
                      <a:pPr algn="l" fontAlgn="b"/>
                      <a:r>
                        <a:rPr lang="sl-SI" sz="7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700" b="1" i="0" u="none" strike="noStrike">
                          <a:solidFill>
                            <a:srgbClr val="000000"/>
                          </a:solidFill>
                          <a:effectLst/>
                          <a:latin typeface="Arial" panose="020B0604020202020204" pitchFamily="34" charset="0"/>
                        </a:rPr>
                        <a:t>1784,87</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700" b="1" i="0" u="none" strike="noStrike" dirty="0">
                          <a:solidFill>
                            <a:srgbClr val="000000"/>
                          </a:solidFill>
                          <a:effectLst/>
                          <a:latin typeface="Arial" panose="020B0604020202020204" pitchFamily="34" charset="0"/>
                        </a:rPr>
                        <a:t>6878%</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1300587702"/>
                  </a:ext>
                </a:extLst>
              </a:tr>
            </a:tbl>
          </a:graphicData>
        </a:graphic>
      </p:graphicFrame>
    </p:spTree>
    <p:extLst>
      <p:ext uri="{BB962C8B-B14F-4D97-AF65-F5344CB8AC3E}">
        <p14:creationId xmlns:p14="http://schemas.microsoft.com/office/powerpoint/2010/main" val="21992710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+2_13</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1396463898"/>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a:t>
            </a:r>
            <a:r>
              <a:rPr lang="en-US" altLang="hu-HU" sz="1400" dirty="0">
                <a:solidFill>
                  <a:srgbClr val="008000"/>
                </a:solidFill>
              </a:rPr>
              <a:t>1023 (part </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9FB10D49-E438-4E84-9D7B-2F42047558FF}"/>
              </a:ext>
            </a:extLst>
          </p:cNvPr>
          <p:cNvGraphicFramePr>
            <a:graphicFrameLocks noGrp="1"/>
          </p:cNvGraphicFramePr>
          <p:nvPr>
            <p:extLst>
              <p:ext uri="{D42A27DB-BD31-4B8C-83A1-F6EECF244321}">
                <p14:modId xmlns:p14="http://schemas.microsoft.com/office/powerpoint/2010/main" val="547548607"/>
              </p:ext>
            </p:extLst>
          </p:nvPr>
        </p:nvGraphicFramePr>
        <p:xfrm>
          <a:off x="1526650" y="1068228"/>
          <a:ext cx="6222309" cy="5709127"/>
        </p:xfrm>
        <a:graphic>
          <a:graphicData uri="http://schemas.openxmlformats.org/drawingml/2006/table">
            <a:tbl>
              <a:tblPr/>
              <a:tblGrid>
                <a:gridCol w="4834532">
                  <a:extLst>
                    <a:ext uri="{9D8B030D-6E8A-4147-A177-3AD203B41FA5}">
                      <a16:colId xmlns:a16="http://schemas.microsoft.com/office/drawing/2014/main" val="2801510596"/>
                    </a:ext>
                  </a:extLst>
                </a:gridCol>
                <a:gridCol w="1024710">
                  <a:extLst>
                    <a:ext uri="{9D8B030D-6E8A-4147-A177-3AD203B41FA5}">
                      <a16:colId xmlns:a16="http://schemas.microsoft.com/office/drawing/2014/main" val="93921283"/>
                    </a:ext>
                  </a:extLst>
                </a:gridCol>
                <a:gridCol w="363067">
                  <a:extLst>
                    <a:ext uri="{9D8B030D-6E8A-4147-A177-3AD203B41FA5}">
                      <a16:colId xmlns:a16="http://schemas.microsoft.com/office/drawing/2014/main" val="2432123021"/>
                    </a:ext>
                  </a:extLst>
                </a:gridCol>
              </a:tblGrid>
              <a:tr h="139247">
                <a:tc>
                  <a:txBody>
                    <a:bodyPr/>
                    <a:lstStyle/>
                    <a:p>
                      <a:pPr algn="l" fontAlgn="b"/>
                      <a:r>
                        <a:rPr lang="sl-SI"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3102529142"/>
                  </a:ext>
                </a:extLst>
              </a:tr>
              <a:tr h="139247">
                <a:tc>
                  <a:txBody>
                    <a:bodyPr/>
                    <a:lstStyle/>
                    <a:p>
                      <a:pPr algn="l" fontAlgn="b"/>
                      <a:r>
                        <a:rPr lang="sl-SI" sz="7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1519,53</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210%</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137911695"/>
                  </a:ext>
                </a:extLst>
              </a:tr>
              <a:tr h="139247">
                <a:tc>
                  <a:txBody>
                    <a:bodyPr/>
                    <a:lstStyle/>
                    <a:p>
                      <a:pPr algn="l" fontAlgn="b"/>
                      <a:r>
                        <a:rPr lang="sl-SI" sz="700" b="0" i="0" u="none" strike="noStrike">
                          <a:solidFill>
                            <a:srgbClr val="000000"/>
                          </a:solidFill>
                          <a:effectLst/>
                          <a:latin typeface="Arial" panose="020B0604020202020204" pitchFamily="34" charset="0"/>
                        </a:rPr>
                        <a:t>[D7-D7] Mengede  - Y Huellen WESTFL W [DIR] / N-1 Hattingen  - Witten  KEMNAD S</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1519,53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600992456"/>
                  </a:ext>
                </a:extLst>
              </a:tr>
              <a:tr h="139247">
                <a:tc>
                  <a:txBody>
                    <a:bodyPr/>
                    <a:lstStyle/>
                    <a:p>
                      <a:pPr algn="l" fontAlgn="b"/>
                      <a:r>
                        <a:rPr lang="sl-SI" sz="700" b="0" i="0" u="none" strike="noStrike">
                          <a:solidFill>
                            <a:srgbClr val="000000"/>
                          </a:solidFill>
                          <a:effectLst/>
                          <a:latin typeface="Arial" panose="020B0604020202020204" pitchFamily="34" charset="0"/>
                        </a:rPr>
                        <a:t>[NL-NL] Diemen-Lelystad 380 Z [OPP] / N-1 Boxmeer-Dodewaard 380 Z</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208,81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336828134"/>
                  </a:ext>
                </a:extLst>
              </a:tr>
              <a:tr h="139247">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Dobrzen</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175,8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tcPr>
                </a:tc>
                <a:extLst>
                  <a:ext uri="{0D108BD9-81ED-4DB2-BD59-A6C34878D82A}">
                    <a16:rowId xmlns:a16="http://schemas.microsoft.com/office/drawing/2014/main" val="601602747"/>
                  </a:ext>
                </a:extLst>
              </a:tr>
              <a:tr h="139247">
                <a:tc>
                  <a:txBody>
                    <a:bodyPr/>
                    <a:lstStyle/>
                    <a:p>
                      <a:pPr algn="l" fontAlgn="b"/>
                      <a:r>
                        <a:rPr lang="sl-SI" sz="700" b="0" i="0" u="none" strike="noStrike">
                          <a:solidFill>
                            <a:srgbClr val="000000"/>
                          </a:solidFill>
                          <a:effectLst/>
                          <a:latin typeface="Arial" panose="020B0604020202020204" pitchFamily="34" charset="0"/>
                        </a:rPr>
                        <a:t>[SK-HU] Levice - God [DIR] [SK] / N-1 R.Sobota - Sajoivanka</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1,61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51%</a:t>
                      </a:r>
                    </a:p>
                  </a:txBody>
                  <a:tcPr marL="0" marR="0" marT="0" marB="0" anchor="b">
                    <a:lnL>
                      <a:noFill/>
                    </a:lnL>
                    <a:lnR>
                      <a:noFill/>
                    </a:lnR>
                    <a:lnT>
                      <a:noFill/>
                    </a:lnT>
                    <a:lnB>
                      <a:noFill/>
                    </a:lnB>
                  </a:tcPr>
                </a:tc>
                <a:extLst>
                  <a:ext uri="{0D108BD9-81ED-4DB2-BD59-A6C34878D82A}">
                    <a16:rowId xmlns:a16="http://schemas.microsoft.com/office/drawing/2014/main" val="840884039"/>
                  </a:ext>
                </a:extLst>
              </a:tr>
              <a:tr h="139247">
                <a:tc>
                  <a:txBody>
                    <a:bodyPr/>
                    <a:lstStyle/>
                    <a:p>
                      <a:pPr algn="l" fontAlgn="b"/>
                      <a:r>
                        <a:rPr lang="sl-SI" sz="700" b="0" i="0" u="none" strike="noStrike">
                          <a:solidFill>
                            <a:srgbClr val="000000"/>
                          </a:solidFill>
                          <a:effectLst/>
                          <a:latin typeface="Arial" panose="020B0604020202020204" pitchFamily="34" charset="0"/>
                        </a:rPr>
                        <a:t>[D4-D7] Hoheneck - Pulverdingen ws [DIR] [D4] / N-1 Grafenrheinfeld - Hoepfingen ge (411)</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408,53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844689670"/>
                  </a:ext>
                </a:extLst>
              </a:tr>
              <a:tr h="139247">
                <a:tc>
                  <a:txBody>
                    <a:bodyPr/>
                    <a:lstStyle/>
                    <a:p>
                      <a:pPr algn="l" fontAlgn="b"/>
                      <a:r>
                        <a:rPr lang="sl-SI" sz="700" b="0" i="0" u="none" strike="noStrike">
                          <a:solidFill>
                            <a:srgbClr val="000000"/>
                          </a:solidFill>
                          <a:effectLst/>
                          <a:latin typeface="Arial" panose="020B0604020202020204" pitchFamily="34" charset="0"/>
                        </a:rPr>
                        <a:t>[CZ-SK] Sokolnice - Stupava [DIR] [CZ] / N-1 Nosovice - Varin</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184,07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62%</a:t>
                      </a:r>
                    </a:p>
                  </a:txBody>
                  <a:tcPr marL="0" marR="0" marT="0" marB="0" anchor="b">
                    <a:lnL>
                      <a:noFill/>
                    </a:lnL>
                    <a:lnR>
                      <a:noFill/>
                    </a:lnR>
                    <a:lnT>
                      <a:noFill/>
                    </a:lnT>
                    <a:lnB>
                      <a:noFill/>
                    </a:lnB>
                  </a:tcPr>
                </a:tc>
                <a:extLst>
                  <a:ext uri="{0D108BD9-81ED-4DB2-BD59-A6C34878D82A}">
                    <a16:rowId xmlns:a16="http://schemas.microsoft.com/office/drawing/2014/main" val="2074564379"/>
                  </a:ext>
                </a:extLst>
              </a:tr>
              <a:tr h="139247">
                <a:tc>
                  <a:txBody>
                    <a:bodyPr/>
                    <a:lstStyle/>
                    <a:p>
                      <a:pPr algn="l" fontAlgn="b"/>
                      <a:r>
                        <a:rPr lang="sl-SI" sz="7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1616,83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183%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270071128"/>
                  </a:ext>
                </a:extLst>
              </a:tr>
              <a:tr h="139247">
                <a:tc>
                  <a:txBody>
                    <a:bodyPr/>
                    <a:lstStyle/>
                    <a:p>
                      <a:pPr algn="l" fontAlgn="b"/>
                      <a:r>
                        <a:rPr lang="sl-SI" sz="700" b="0" i="0" u="none" strike="noStrike">
                          <a:solidFill>
                            <a:srgbClr val="000000"/>
                          </a:solidFill>
                          <a:effectLst/>
                          <a:latin typeface="Arial" panose="020B0604020202020204" pitchFamily="34" charset="0"/>
                        </a:rPr>
                        <a:t>[D7-D7] Mengede  - Y Huellen WESTFL W [DIR] / N-1 Hattingen  - Witten  KEMNAD S</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1616,83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072131162"/>
                  </a:ext>
                </a:extLst>
              </a:tr>
              <a:tr h="139247">
                <a:tc>
                  <a:txBody>
                    <a:bodyPr/>
                    <a:lstStyle/>
                    <a:p>
                      <a:pPr algn="l" fontAlgn="b"/>
                      <a:r>
                        <a:rPr lang="sl-SI" sz="700" b="0" i="0" u="none" strike="noStrike">
                          <a:solidFill>
                            <a:srgbClr val="000000"/>
                          </a:solidFill>
                          <a:effectLst/>
                          <a:latin typeface="Arial" panose="020B0604020202020204" pitchFamily="34" charset="0"/>
                        </a:rPr>
                        <a:t>[D7-D7] Niederstedem  - Y Dahlem SELHN W [OPP] / N-1 Dahlem - Rommersheim SELHN O</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237,26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23%</a:t>
                      </a:r>
                    </a:p>
                  </a:txBody>
                  <a:tcPr marL="0" marR="0" marT="0" marB="0" anchor="b">
                    <a:lnL>
                      <a:noFill/>
                    </a:lnL>
                    <a:lnR>
                      <a:noFill/>
                    </a:lnR>
                    <a:lnT>
                      <a:noFill/>
                    </a:lnT>
                    <a:lnB>
                      <a:noFill/>
                    </a:lnB>
                  </a:tcPr>
                </a:tc>
                <a:extLst>
                  <a:ext uri="{0D108BD9-81ED-4DB2-BD59-A6C34878D82A}">
                    <a16:rowId xmlns:a16="http://schemas.microsoft.com/office/drawing/2014/main" val="2951118620"/>
                  </a:ext>
                </a:extLst>
              </a:tr>
              <a:tr h="139247">
                <a:tc>
                  <a:txBody>
                    <a:bodyPr/>
                    <a:lstStyle/>
                    <a:p>
                      <a:pPr algn="l" fontAlgn="b"/>
                      <a:r>
                        <a:rPr lang="sl-SI" sz="700" b="0" i="0" u="none" strike="noStrike">
                          <a:solidFill>
                            <a:srgbClr val="000000"/>
                          </a:solidFill>
                          <a:effectLst/>
                          <a:latin typeface="Arial" panose="020B0604020202020204" pitchFamily="34" charset="0"/>
                        </a:rPr>
                        <a:t>[NL-NL] Diemen-Lelystad 380 Z [OPP] / N-1 Boxmeer-Dodewaard 380 Z</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41,14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827999011"/>
                  </a:ext>
                </a:extLst>
              </a:tr>
              <a:tr h="139247">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Dobrzen</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201,31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tcPr>
                </a:tc>
                <a:extLst>
                  <a:ext uri="{0D108BD9-81ED-4DB2-BD59-A6C34878D82A}">
                    <a16:rowId xmlns:a16="http://schemas.microsoft.com/office/drawing/2014/main" val="3206483823"/>
                  </a:ext>
                </a:extLst>
              </a:tr>
              <a:tr h="139247">
                <a:tc>
                  <a:txBody>
                    <a:bodyPr/>
                    <a:lstStyle/>
                    <a:p>
                      <a:pPr algn="l" fontAlgn="b"/>
                      <a:r>
                        <a:rPr lang="sl-SI" sz="700" b="0" i="0" u="none" strike="noStrike">
                          <a:solidFill>
                            <a:srgbClr val="000000"/>
                          </a:solidFill>
                          <a:effectLst/>
                          <a:latin typeface="Arial" panose="020B0604020202020204" pitchFamily="34" charset="0"/>
                        </a:rPr>
                        <a:t>[CZ-SK] Sokolnice - Stupava [DIR] [SK] / N-1 Nosovice - Varin</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161,65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63%</a:t>
                      </a:r>
                    </a:p>
                  </a:txBody>
                  <a:tcPr marL="0" marR="0" marT="0" marB="0" anchor="b">
                    <a:lnL>
                      <a:noFill/>
                    </a:lnL>
                    <a:lnR>
                      <a:noFill/>
                    </a:lnR>
                    <a:lnT>
                      <a:noFill/>
                    </a:lnT>
                    <a:lnB>
                      <a:noFill/>
                    </a:lnB>
                  </a:tcPr>
                </a:tc>
                <a:extLst>
                  <a:ext uri="{0D108BD9-81ED-4DB2-BD59-A6C34878D82A}">
                    <a16:rowId xmlns:a16="http://schemas.microsoft.com/office/drawing/2014/main" val="99826762"/>
                  </a:ext>
                </a:extLst>
              </a:tr>
              <a:tr h="139247">
                <a:tc>
                  <a:txBody>
                    <a:bodyPr/>
                    <a:lstStyle/>
                    <a:p>
                      <a:pPr algn="l" fontAlgn="b"/>
                      <a:r>
                        <a:rPr lang="sl-SI" sz="700" b="0" i="0" u="none" strike="noStrike">
                          <a:solidFill>
                            <a:srgbClr val="000000"/>
                          </a:solidFill>
                          <a:effectLst/>
                          <a:latin typeface="Arial" panose="020B0604020202020204" pitchFamily="34" charset="0"/>
                        </a:rPr>
                        <a:t>[D4-D7] Hoheneck - Pulverdingen ws [DIR] [D4] / N-1 Grafenrheinfeld - Hoepfingen ge (411)</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117,16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853116934"/>
                  </a:ext>
                </a:extLst>
              </a:tr>
              <a:tr h="139247">
                <a:tc>
                  <a:txBody>
                    <a:bodyPr/>
                    <a:lstStyle/>
                    <a:p>
                      <a:pPr algn="l" fontAlgn="b"/>
                      <a:r>
                        <a:rPr lang="sl-SI" sz="7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1514,52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229%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502977430"/>
                  </a:ext>
                </a:extLst>
              </a:tr>
              <a:tr h="139247">
                <a:tc>
                  <a:txBody>
                    <a:bodyPr/>
                    <a:lstStyle/>
                    <a:p>
                      <a:pPr algn="l" fontAlgn="b"/>
                      <a:r>
                        <a:rPr lang="sl-SI" sz="700" b="0" i="0" u="none" strike="noStrike">
                          <a:solidFill>
                            <a:srgbClr val="000000"/>
                          </a:solidFill>
                          <a:effectLst/>
                          <a:latin typeface="Arial" panose="020B0604020202020204" pitchFamily="34" charset="0"/>
                        </a:rPr>
                        <a:t>[CZ-SK] Nosovice - Varin [DIR] [CZ] / N-1 Sokolnice - Stupava</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17,63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981962657"/>
                  </a:ext>
                </a:extLst>
              </a:tr>
              <a:tr h="139247">
                <a:tc>
                  <a:txBody>
                    <a:bodyPr/>
                    <a:lstStyle/>
                    <a:p>
                      <a:pPr algn="l" fontAlgn="b"/>
                      <a:r>
                        <a:rPr lang="sl-SI" sz="700" b="0" i="0" u="none" strike="noStrike">
                          <a:solidFill>
                            <a:srgbClr val="000000"/>
                          </a:solidFill>
                          <a:effectLst/>
                          <a:latin typeface="Arial" panose="020B0604020202020204" pitchFamily="34" charset="0"/>
                        </a:rPr>
                        <a:t>[D7-D7] Mengede  - Y Huellen WESTFL W [DIR] / N-1 Hattingen  - Witten  KEMNAD S</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1514,52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539185136"/>
                  </a:ext>
                </a:extLst>
              </a:tr>
              <a:tr h="139247">
                <a:tc>
                  <a:txBody>
                    <a:bodyPr/>
                    <a:lstStyle/>
                    <a:p>
                      <a:pPr algn="l" fontAlgn="b"/>
                      <a:r>
                        <a:rPr lang="sl-SI" sz="700" b="0" i="0" u="none" strike="noStrike">
                          <a:solidFill>
                            <a:srgbClr val="000000"/>
                          </a:solidFill>
                          <a:effectLst/>
                          <a:latin typeface="Arial" panose="020B0604020202020204" pitchFamily="34" charset="0"/>
                        </a:rPr>
                        <a:t>[D7-D7] Niederstedem  - Y Dahlem SELHN W [OPP] / N-1 Dahlem - Rommersheim SELHN O</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248,67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2710335431"/>
                  </a:ext>
                </a:extLst>
              </a:tr>
              <a:tr h="139247">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Dobrzen</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193,15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39%</a:t>
                      </a:r>
                    </a:p>
                  </a:txBody>
                  <a:tcPr marL="0" marR="0" marT="0" marB="0" anchor="b">
                    <a:lnL>
                      <a:noFill/>
                    </a:lnL>
                    <a:lnR>
                      <a:noFill/>
                    </a:lnR>
                    <a:lnT>
                      <a:noFill/>
                    </a:lnT>
                    <a:lnB>
                      <a:noFill/>
                    </a:lnB>
                  </a:tcPr>
                </a:tc>
                <a:extLst>
                  <a:ext uri="{0D108BD9-81ED-4DB2-BD59-A6C34878D82A}">
                    <a16:rowId xmlns:a16="http://schemas.microsoft.com/office/drawing/2014/main" val="3637481678"/>
                  </a:ext>
                </a:extLst>
              </a:tr>
              <a:tr h="139247">
                <a:tc>
                  <a:txBody>
                    <a:bodyPr/>
                    <a:lstStyle/>
                    <a:p>
                      <a:pPr algn="l" fontAlgn="b"/>
                      <a:r>
                        <a:rPr lang="sl-SI" sz="700" b="0" i="0" u="none" strike="noStrike">
                          <a:solidFill>
                            <a:srgbClr val="000000"/>
                          </a:solidFill>
                          <a:effectLst/>
                          <a:latin typeface="Arial" panose="020B0604020202020204" pitchFamily="34" charset="0"/>
                        </a:rPr>
                        <a:t>[CZ-SK] Sokolnice - Stupava [DIR] [SK] / N-1 Nosovice - Varin</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94,37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65%</a:t>
                      </a:r>
                    </a:p>
                  </a:txBody>
                  <a:tcPr marL="0" marR="0" marT="0" marB="0" anchor="b">
                    <a:lnL>
                      <a:noFill/>
                    </a:lnL>
                    <a:lnR>
                      <a:noFill/>
                    </a:lnR>
                    <a:lnT>
                      <a:noFill/>
                    </a:lnT>
                    <a:lnB>
                      <a:noFill/>
                    </a:lnB>
                  </a:tcPr>
                </a:tc>
                <a:extLst>
                  <a:ext uri="{0D108BD9-81ED-4DB2-BD59-A6C34878D82A}">
                    <a16:rowId xmlns:a16="http://schemas.microsoft.com/office/drawing/2014/main" val="2333042361"/>
                  </a:ext>
                </a:extLst>
              </a:tr>
              <a:tr h="139247">
                <a:tc>
                  <a:txBody>
                    <a:bodyPr/>
                    <a:lstStyle/>
                    <a:p>
                      <a:pPr algn="l" fontAlgn="b"/>
                      <a:r>
                        <a:rPr lang="sl-SI" sz="700" b="0" i="0" u="none" strike="noStrike">
                          <a:solidFill>
                            <a:srgbClr val="000000"/>
                          </a:solidFill>
                          <a:effectLst/>
                          <a:latin typeface="Arial" panose="020B0604020202020204" pitchFamily="34" charset="0"/>
                        </a:rPr>
                        <a:t>[D4-D7] Hoheneck - Pulverdingen ws [DIR] [D4] / N-1 Grafenrheinfeld - Hoepfingen ge (411)</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109,58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250863434"/>
                  </a:ext>
                </a:extLst>
              </a:tr>
              <a:tr h="139247">
                <a:tc>
                  <a:txBody>
                    <a:bodyPr/>
                    <a:lstStyle/>
                    <a:p>
                      <a:pPr algn="l" fontAlgn="b"/>
                      <a:r>
                        <a:rPr lang="sl-SI" sz="7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1368,29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170%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887037948"/>
                  </a:ext>
                </a:extLst>
              </a:tr>
              <a:tr h="139247">
                <a:tc>
                  <a:txBody>
                    <a:bodyPr/>
                    <a:lstStyle/>
                    <a:p>
                      <a:pPr algn="l" fontAlgn="b"/>
                      <a:r>
                        <a:rPr lang="sl-SI" sz="700" b="0" i="0" u="none" strike="noStrike">
                          <a:solidFill>
                            <a:srgbClr val="000000"/>
                          </a:solidFill>
                          <a:effectLst/>
                          <a:latin typeface="Arial" panose="020B0604020202020204" pitchFamily="34" charset="0"/>
                        </a:rPr>
                        <a:t>[CZ-SK] Nosovice - Varin [DIR] [CZ] / N-1 Sokolnice - Stupava</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104,6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428823862"/>
                  </a:ext>
                </a:extLst>
              </a:tr>
              <a:tr h="139247">
                <a:tc>
                  <a:txBody>
                    <a:bodyPr/>
                    <a:lstStyle/>
                    <a:p>
                      <a:pPr algn="l" fontAlgn="b"/>
                      <a:r>
                        <a:rPr lang="sl-SI" sz="700" b="0" i="0" u="none" strike="noStrike">
                          <a:solidFill>
                            <a:srgbClr val="000000"/>
                          </a:solidFill>
                          <a:effectLst/>
                          <a:latin typeface="Arial" panose="020B0604020202020204" pitchFamily="34" charset="0"/>
                        </a:rPr>
                        <a:t>[D7-D7] Mengede  - Y Huellen WESTFL W [DIR] / N-1 Hattingen  - Witten  KEMNAD S</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1368,29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4190079798"/>
                  </a:ext>
                </a:extLst>
              </a:tr>
              <a:tr h="139247">
                <a:tc>
                  <a:txBody>
                    <a:bodyPr/>
                    <a:lstStyle/>
                    <a:p>
                      <a:pPr algn="l" fontAlgn="b"/>
                      <a:r>
                        <a:rPr lang="sl-SI" sz="700" b="0" i="0" u="none" strike="noStrike">
                          <a:solidFill>
                            <a:srgbClr val="000000"/>
                          </a:solidFill>
                          <a:effectLst/>
                          <a:latin typeface="Arial" panose="020B0604020202020204" pitchFamily="34" charset="0"/>
                        </a:rPr>
                        <a:t>[D7-D7] Niederstedem  - Y Dahlem SELHN W [OPP] / N-1 Dahlem - Rommersheim SELHN O</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83,24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572185057"/>
                  </a:ext>
                </a:extLst>
              </a:tr>
              <a:tr h="139247">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Dobrzen</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162,44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42%</a:t>
                      </a:r>
                    </a:p>
                  </a:txBody>
                  <a:tcPr marL="0" marR="0" marT="0" marB="0" anchor="b">
                    <a:lnL>
                      <a:noFill/>
                    </a:lnL>
                    <a:lnR>
                      <a:noFill/>
                    </a:lnR>
                    <a:lnT>
                      <a:noFill/>
                    </a:lnT>
                    <a:lnB>
                      <a:noFill/>
                    </a:lnB>
                  </a:tcPr>
                </a:tc>
                <a:extLst>
                  <a:ext uri="{0D108BD9-81ED-4DB2-BD59-A6C34878D82A}">
                    <a16:rowId xmlns:a16="http://schemas.microsoft.com/office/drawing/2014/main" val="2306124452"/>
                  </a:ext>
                </a:extLst>
              </a:tr>
              <a:tr h="139247">
                <a:tc>
                  <a:txBody>
                    <a:bodyPr/>
                    <a:lstStyle/>
                    <a:p>
                      <a:pPr algn="l" fontAlgn="b"/>
                      <a:r>
                        <a:rPr lang="sl-SI" sz="700" b="0" i="0" u="none" strike="noStrike">
                          <a:solidFill>
                            <a:srgbClr val="000000"/>
                          </a:solidFill>
                          <a:effectLst/>
                          <a:latin typeface="Arial" panose="020B0604020202020204" pitchFamily="34" charset="0"/>
                        </a:rPr>
                        <a:t>[D4-D7] Hoheneck - Pulverdingen ws [DIR] [D4] / N-1 Grafenrheinfeld - Hoepfingen ge (411)</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212,87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416035016"/>
                  </a:ext>
                </a:extLst>
              </a:tr>
              <a:tr h="139247">
                <a:tc>
                  <a:txBody>
                    <a:bodyPr/>
                    <a:lstStyle/>
                    <a:p>
                      <a:pPr algn="l" fontAlgn="b"/>
                      <a:r>
                        <a:rPr lang="sl-SI" sz="7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1227,7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225%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009344682"/>
                  </a:ext>
                </a:extLst>
              </a:tr>
              <a:tr h="139247">
                <a:tc>
                  <a:txBody>
                    <a:bodyPr/>
                    <a:lstStyle/>
                    <a:p>
                      <a:pPr algn="l" fontAlgn="b"/>
                      <a:r>
                        <a:rPr lang="sl-SI" sz="700" b="0" i="0" u="none" strike="noStrike">
                          <a:solidFill>
                            <a:srgbClr val="000000"/>
                          </a:solidFill>
                          <a:effectLst/>
                          <a:latin typeface="Arial" panose="020B0604020202020204" pitchFamily="34" charset="0"/>
                        </a:rPr>
                        <a:t>[CZ-SK] Nosovice - Varin [DIR] [CZ] / N-1 Sokolnice - Stupava</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141,05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638241895"/>
                  </a:ext>
                </a:extLst>
              </a:tr>
              <a:tr h="139247">
                <a:tc>
                  <a:txBody>
                    <a:bodyPr/>
                    <a:lstStyle/>
                    <a:p>
                      <a:pPr algn="l" fontAlgn="b"/>
                      <a:r>
                        <a:rPr lang="sl-SI" sz="700" b="0" i="0" u="none" strike="noStrike">
                          <a:solidFill>
                            <a:srgbClr val="000000"/>
                          </a:solidFill>
                          <a:effectLst/>
                          <a:latin typeface="Arial" panose="020B0604020202020204" pitchFamily="34" charset="0"/>
                        </a:rPr>
                        <a:t>[D7-D7] Mengede  - Y Huellen WESTFL W [DIR] / N-1 Hattingen  - Witten  KEMNAD S</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1227,7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348630528"/>
                  </a:ext>
                </a:extLst>
              </a:tr>
              <a:tr h="139247">
                <a:tc>
                  <a:txBody>
                    <a:bodyPr/>
                    <a:lstStyle/>
                    <a:p>
                      <a:pPr algn="l" fontAlgn="b"/>
                      <a:r>
                        <a:rPr lang="sl-SI" sz="700" b="0" i="0" u="none" strike="noStrike">
                          <a:solidFill>
                            <a:srgbClr val="000000"/>
                          </a:solidFill>
                          <a:effectLst/>
                          <a:latin typeface="Arial" panose="020B0604020202020204" pitchFamily="34" charset="0"/>
                        </a:rPr>
                        <a:t>[D7-D7] Niederstedem  - Y Dahlem SELHN W [OPP] / N-1 Dahlem - Rommersheim SELHN O</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223,65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23%</a:t>
                      </a:r>
                    </a:p>
                  </a:txBody>
                  <a:tcPr marL="0" marR="0" marT="0" marB="0" anchor="b">
                    <a:lnL>
                      <a:noFill/>
                    </a:lnL>
                    <a:lnR>
                      <a:noFill/>
                    </a:lnR>
                    <a:lnT>
                      <a:noFill/>
                    </a:lnT>
                    <a:lnB>
                      <a:noFill/>
                    </a:lnB>
                  </a:tcPr>
                </a:tc>
                <a:extLst>
                  <a:ext uri="{0D108BD9-81ED-4DB2-BD59-A6C34878D82A}">
                    <a16:rowId xmlns:a16="http://schemas.microsoft.com/office/drawing/2014/main" val="1531800343"/>
                  </a:ext>
                </a:extLst>
              </a:tr>
              <a:tr h="139247">
                <a:tc>
                  <a:txBody>
                    <a:bodyPr/>
                    <a:lstStyle/>
                    <a:p>
                      <a:pPr algn="l" fontAlgn="b"/>
                      <a:r>
                        <a:rPr lang="sl-SI" sz="700" b="0" i="0" u="none" strike="noStrike">
                          <a:solidFill>
                            <a:srgbClr val="000000"/>
                          </a:solidFill>
                          <a:effectLst/>
                          <a:latin typeface="Arial" panose="020B0604020202020204" pitchFamily="34" charset="0"/>
                        </a:rPr>
                        <a:t>[NL-NL] Diemen-Lelystad 380 Z [OPP] / N-1 Boxmeer-Dodewaard 380 Z</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11,89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693853742"/>
                  </a:ext>
                </a:extLst>
              </a:tr>
              <a:tr h="139247">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Dobrzen</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174,18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42%</a:t>
                      </a:r>
                    </a:p>
                  </a:txBody>
                  <a:tcPr marL="0" marR="0" marT="0" marB="0" anchor="b">
                    <a:lnL>
                      <a:noFill/>
                    </a:lnL>
                    <a:lnR>
                      <a:noFill/>
                    </a:lnR>
                    <a:lnT>
                      <a:noFill/>
                    </a:lnT>
                    <a:lnB>
                      <a:noFill/>
                    </a:lnB>
                  </a:tcPr>
                </a:tc>
                <a:extLst>
                  <a:ext uri="{0D108BD9-81ED-4DB2-BD59-A6C34878D82A}">
                    <a16:rowId xmlns:a16="http://schemas.microsoft.com/office/drawing/2014/main" val="4186963041"/>
                  </a:ext>
                </a:extLst>
              </a:tr>
              <a:tr h="139247">
                <a:tc>
                  <a:txBody>
                    <a:bodyPr/>
                    <a:lstStyle/>
                    <a:p>
                      <a:pPr algn="l" fontAlgn="b"/>
                      <a:r>
                        <a:rPr lang="sl-SI" sz="700" b="0" i="0" u="none" strike="noStrike">
                          <a:solidFill>
                            <a:srgbClr val="000000"/>
                          </a:solidFill>
                          <a:effectLst/>
                          <a:latin typeface="Arial" panose="020B0604020202020204" pitchFamily="34" charset="0"/>
                        </a:rPr>
                        <a:t>[SK-HU] Levice - God [DIR] [SK] / N-1 R.Sobota - Sajoivanka</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58%</a:t>
                      </a:r>
                    </a:p>
                  </a:txBody>
                  <a:tcPr marL="0" marR="0" marT="0" marB="0" anchor="b">
                    <a:lnL>
                      <a:noFill/>
                    </a:lnL>
                    <a:lnR>
                      <a:noFill/>
                    </a:lnR>
                    <a:lnT>
                      <a:noFill/>
                    </a:lnT>
                    <a:lnB>
                      <a:noFill/>
                    </a:lnB>
                  </a:tcPr>
                </a:tc>
                <a:extLst>
                  <a:ext uri="{0D108BD9-81ED-4DB2-BD59-A6C34878D82A}">
                    <a16:rowId xmlns:a16="http://schemas.microsoft.com/office/drawing/2014/main" val="1686709267"/>
                  </a:ext>
                </a:extLst>
              </a:tr>
              <a:tr h="139247">
                <a:tc>
                  <a:txBody>
                    <a:bodyPr/>
                    <a:lstStyle/>
                    <a:p>
                      <a:pPr algn="l" fontAlgn="b"/>
                      <a:r>
                        <a:rPr lang="sl-SI" sz="7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899,34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128%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778277895"/>
                  </a:ext>
                </a:extLst>
              </a:tr>
              <a:tr h="139247">
                <a:tc>
                  <a:txBody>
                    <a:bodyPr/>
                    <a:lstStyle/>
                    <a:p>
                      <a:pPr algn="l" fontAlgn="b"/>
                      <a:r>
                        <a:rPr lang="sl-SI" sz="700" b="0" i="0" u="none" strike="noStrike">
                          <a:solidFill>
                            <a:srgbClr val="000000"/>
                          </a:solidFill>
                          <a:effectLst/>
                          <a:latin typeface="Arial" panose="020B0604020202020204" pitchFamily="34" charset="0"/>
                        </a:rPr>
                        <a:t>[D8-D2] Remptendorf - Redwitz 414 [DIR] [D8] / N-1 Remptendorf - Redwitz 413</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238,53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754911427"/>
                  </a:ext>
                </a:extLst>
              </a:tr>
              <a:tr h="139247">
                <a:tc>
                  <a:txBody>
                    <a:bodyPr/>
                    <a:lstStyle/>
                    <a:p>
                      <a:pPr algn="l" fontAlgn="b"/>
                      <a:r>
                        <a:rPr lang="sl-SI" sz="700" b="0" i="0" u="none" strike="noStrike">
                          <a:solidFill>
                            <a:srgbClr val="000000"/>
                          </a:solidFill>
                          <a:effectLst/>
                          <a:latin typeface="Arial" panose="020B0604020202020204" pitchFamily="34" charset="0"/>
                        </a:rPr>
                        <a:t>[D7-D7] Mengede  - Y Huellen WESTFL W [DIR] / N-1 Hattingen  - Witten  KEMNAD S</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899,34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1906362962"/>
                  </a:ext>
                </a:extLst>
              </a:tr>
              <a:tr h="139247">
                <a:tc>
                  <a:txBody>
                    <a:bodyPr/>
                    <a:lstStyle/>
                    <a:p>
                      <a:pPr algn="l" fontAlgn="b"/>
                      <a:r>
                        <a:rPr lang="sl-SI" sz="700" b="0" i="0" u="none" strike="noStrike">
                          <a:solidFill>
                            <a:srgbClr val="000000"/>
                          </a:solidFill>
                          <a:effectLst/>
                          <a:latin typeface="Arial" panose="020B0604020202020204" pitchFamily="34" charset="0"/>
                        </a:rPr>
                        <a:t>[NL-NL] Diemen-Lelystad 380 Z [OPP] / N-1 Boxmeer-Dodewaard 380 Z</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74,07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029492293"/>
                  </a:ext>
                </a:extLst>
              </a:tr>
              <a:tr h="139247">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Dobrzen</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148,52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42%</a:t>
                      </a:r>
                    </a:p>
                  </a:txBody>
                  <a:tcPr marL="0" marR="0" marT="0" marB="0" anchor="b">
                    <a:lnL>
                      <a:noFill/>
                    </a:lnL>
                    <a:lnR>
                      <a:noFill/>
                    </a:lnR>
                    <a:lnT>
                      <a:noFill/>
                    </a:lnT>
                    <a:lnB>
                      <a:noFill/>
                    </a:lnB>
                  </a:tcPr>
                </a:tc>
                <a:extLst>
                  <a:ext uri="{0D108BD9-81ED-4DB2-BD59-A6C34878D82A}">
                    <a16:rowId xmlns:a16="http://schemas.microsoft.com/office/drawing/2014/main" val="812164094"/>
                  </a:ext>
                </a:extLst>
              </a:tr>
              <a:tr h="139247">
                <a:tc>
                  <a:txBody>
                    <a:bodyPr/>
                    <a:lstStyle/>
                    <a:p>
                      <a:pPr algn="l" fontAlgn="b"/>
                      <a:r>
                        <a:rPr lang="sl-SI" sz="700" b="0" i="0" u="none" strike="noStrike">
                          <a:solidFill>
                            <a:srgbClr val="000000"/>
                          </a:solidFill>
                          <a:effectLst/>
                          <a:latin typeface="Arial" panose="020B0604020202020204" pitchFamily="34" charset="0"/>
                        </a:rPr>
                        <a:t>[D4-D7] Hoheneck - Pulverdingen ws [DIR] [D4] / N-1 Grafenrheinfeld - Hoepfingen ge (411)</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291,65</a:t>
                      </a:r>
                    </a:p>
                  </a:txBody>
                  <a:tcPr marL="0" marR="0" marT="0" marB="0" anchor="b">
                    <a:lnL>
                      <a:noFill/>
                    </a:lnL>
                    <a:lnR>
                      <a:noFill/>
                    </a:lnR>
                    <a:lnT>
                      <a:noFill/>
                    </a:lnT>
                    <a:lnB>
                      <a:noFill/>
                    </a:lnB>
                  </a:tcPr>
                </a:tc>
                <a:tc>
                  <a:txBody>
                    <a:bodyPr/>
                    <a:lstStyle/>
                    <a:p>
                      <a:pPr algn="r" fontAlgn="b"/>
                      <a:r>
                        <a:rPr lang="sl-SI" sz="700" b="0" i="0" u="none" strike="noStrike" dirty="0">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393685778"/>
                  </a:ext>
                </a:extLst>
              </a:tr>
            </a:tbl>
          </a:graphicData>
        </a:graphic>
      </p:graphicFrame>
    </p:spTree>
    <p:extLst>
      <p:ext uri="{BB962C8B-B14F-4D97-AF65-F5344CB8AC3E}">
        <p14:creationId xmlns:p14="http://schemas.microsoft.com/office/powerpoint/2010/main" val="2741341115"/>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a:t>
            </a:r>
            <a:r>
              <a:rPr lang="en-US" altLang="hu-HU" sz="1400" dirty="0">
                <a:solidFill>
                  <a:srgbClr val="008000"/>
                </a:solidFill>
              </a:rPr>
              <a:t>1023 (part </a:t>
            </a:r>
            <a:r>
              <a:rPr lang="sl-SI" altLang="hu-HU" sz="1400" dirty="0">
                <a:solidFill>
                  <a:srgbClr val="008000"/>
                </a:solidFill>
              </a:rPr>
              <a:t>I</a:t>
            </a:r>
            <a:r>
              <a:rPr lang="en-US" altLang="hu-HU" sz="1400" dirty="0">
                <a:solidFill>
                  <a:srgbClr val="008000"/>
                </a:solidFill>
              </a:rPr>
              <a:t>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48288DED-2A24-47B7-AB3B-1718AD95D53E}"/>
              </a:ext>
            </a:extLst>
          </p:cNvPr>
          <p:cNvGraphicFramePr>
            <a:graphicFrameLocks noGrp="1"/>
          </p:cNvGraphicFramePr>
          <p:nvPr>
            <p:extLst>
              <p:ext uri="{D42A27DB-BD31-4B8C-83A1-F6EECF244321}">
                <p14:modId xmlns:p14="http://schemas.microsoft.com/office/powerpoint/2010/main" val="217822396"/>
              </p:ext>
            </p:extLst>
          </p:nvPr>
        </p:nvGraphicFramePr>
        <p:xfrm>
          <a:off x="739471" y="1079505"/>
          <a:ext cx="7771519" cy="5520064"/>
        </p:xfrm>
        <a:graphic>
          <a:graphicData uri="http://schemas.openxmlformats.org/drawingml/2006/table">
            <a:tbl>
              <a:tblPr/>
              <a:tblGrid>
                <a:gridCol w="6038216">
                  <a:extLst>
                    <a:ext uri="{9D8B030D-6E8A-4147-A177-3AD203B41FA5}">
                      <a16:colId xmlns:a16="http://schemas.microsoft.com/office/drawing/2014/main" val="3137781505"/>
                    </a:ext>
                  </a:extLst>
                </a:gridCol>
                <a:gridCol w="1279840">
                  <a:extLst>
                    <a:ext uri="{9D8B030D-6E8A-4147-A177-3AD203B41FA5}">
                      <a16:colId xmlns:a16="http://schemas.microsoft.com/office/drawing/2014/main" val="1262783442"/>
                    </a:ext>
                  </a:extLst>
                </a:gridCol>
                <a:gridCol w="453463">
                  <a:extLst>
                    <a:ext uri="{9D8B030D-6E8A-4147-A177-3AD203B41FA5}">
                      <a16:colId xmlns:a16="http://schemas.microsoft.com/office/drawing/2014/main" val="1155231735"/>
                    </a:ext>
                  </a:extLst>
                </a:gridCol>
              </a:tblGrid>
              <a:tr h="172502">
                <a:tc>
                  <a:txBody>
                    <a:bodyPr/>
                    <a:lstStyle/>
                    <a:p>
                      <a:pPr algn="l" fontAlgn="b"/>
                      <a:r>
                        <a:rPr lang="sl-SI" sz="8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751,05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267%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824794913"/>
                  </a:ext>
                </a:extLst>
              </a:tr>
              <a:tr h="172502">
                <a:tc>
                  <a:txBody>
                    <a:bodyPr/>
                    <a:lstStyle/>
                    <a:p>
                      <a:pPr algn="l" fontAlgn="b"/>
                      <a:r>
                        <a:rPr lang="sl-SI" sz="800" b="0" i="0" u="none" strike="noStrike">
                          <a:solidFill>
                            <a:srgbClr val="000000"/>
                          </a:solidFill>
                          <a:effectLst/>
                          <a:latin typeface="Arial" panose="020B0604020202020204" pitchFamily="34" charset="0"/>
                        </a:rPr>
                        <a:t>[AT-D2] St. Peter 2 - Pleinting 258 [OPP] [AT] / N-1 Pleinting - Pirach 257</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263,42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76%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896689636"/>
                  </a:ext>
                </a:extLst>
              </a:tr>
              <a:tr h="172502">
                <a:tc>
                  <a:txBody>
                    <a:bodyPr/>
                    <a:lstStyle/>
                    <a:p>
                      <a:pPr algn="l" fontAlgn="b"/>
                      <a:r>
                        <a:rPr lang="sl-SI" sz="800" b="0" i="0" u="none" strike="noStrike">
                          <a:solidFill>
                            <a:srgbClr val="000000"/>
                          </a:solidFill>
                          <a:effectLst/>
                          <a:latin typeface="Arial" panose="020B0604020202020204" pitchFamily="34" charset="0"/>
                        </a:rPr>
                        <a:t>[CZ-SK] Nosovice - Varin [DIR] [CZ] / N-1 Sokolnice - Stupava</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388,59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60%</a:t>
                      </a:r>
                    </a:p>
                  </a:txBody>
                  <a:tcPr marL="0" marR="0" marT="0" marB="0" anchor="b">
                    <a:lnL>
                      <a:noFill/>
                    </a:lnL>
                    <a:lnR>
                      <a:noFill/>
                    </a:lnR>
                    <a:lnT>
                      <a:noFill/>
                    </a:lnT>
                    <a:lnB>
                      <a:noFill/>
                    </a:lnB>
                  </a:tcPr>
                </a:tc>
                <a:extLst>
                  <a:ext uri="{0D108BD9-81ED-4DB2-BD59-A6C34878D82A}">
                    <a16:rowId xmlns:a16="http://schemas.microsoft.com/office/drawing/2014/main" val="2614877150"/>
                  </a:ext>
                </a:extLst>
              </a:tr>
              <a:tr h="172502">
                <a:tc>
                  <a:txBody>
                    <a:bodyPr/>
                    <a:lstStyle/>
                    <a:p>
                      <a:pPr algn="l" fontAlgn="b"/>
                      <a:r>
                        <a:rPr lang="de-DE" sz="800" b="0" i="0" u="none" strike="noStrike">
                          <a:solidFill>
                            <a:srgbClr val="000000"/>
                          </a:solidFill>
                          <a:effectLst/>
                          <a:latin typeface="Arial" panose="020B0604020202020204" pitchFamily="34" charset="0"/>
                        </a:rPr>
                        <a:t>[D7-D7] Y Paffendorf - Oberzier  SECHTM N [DIR] / N-1 Sechtem - Paffendorf - Oberzier SECHTM S</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230,04</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52%</a:t>
                      </a:r>
                    </a:p>
                  </a:txBody>
                  <a:tcPr marL="0" marR="0" marT="0" marB="0" anchor="b">
                    <a:lnL>
                      <a:noFill/>
                    </a:lnL>
                    <a:lnR>
                      <a:noFill/>
                    </a:lnR>
                    <a:lnT>
                      <a:noFill/>
                    </a:lnT>
                    <a:lnB>
                      <a:noFill/>
                    </a:lnB>
                  </a:tcPr>
                </a:tc>
                <a:extLst>
                  <a:ext uri="{0D108BD9-81ED-4DB2-BD59-A6C34878D82A}">
                    <a16:rowId xmlns:a16="http://schemas.microsoft.com/office/drawing/2014/main" val="274479404"/>
                  </a:ext>
                </a:extLst>
              </a:tr>
              <a:tr h="172502">
                <a:tc>
                  <a:txBody>
                    <a:bodyPr/>
                    <a:lstStyle/>
                    <a:p>
                      <a:pPr algn="l" fontAlgn="b"/>
                      <a:r>
                        <a:rPr lang="sl-SI" sz="800" b="0" i="0" u="none" strike="noStrike">
                          <a:solidFill>
                            <a:srgbClr val="000000"/>
                          </a:solidFill>
                          <a:effectLst/>
                          <a:latin typeface="Arial" panose="020B0604020202020204" pitchFamily="34" charset="0"/>
                        </a:rPr>
                        <a:t>[NL-NL] Diemen-Lelystad 380 Z [OPP] / N-1 Zwolle-Hengelo 380 W</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381,01</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025721578"/>
                  </a:ext>
                </a:extLst>
              </a:tr>
              <a:tr h="172502">
                <a:tc>
                  <a:txBody>
                    <a:bodyPr/>
                    <a:lstStyle/>
                    <a:p>
                      <a:pPr algn="l" fontAlgn="b"/>
                      <a:r>
                        <a:rPr lang="sl-SI" sz="800" b="0" i="0" u="none" strike="noStrike">
                          <a:solidFill>
                            <a:srgbClr val="000000"/>
                          </a:solidFill>
                          <a:effectLst/>
                          <a:latin typeface="Arial" panose="020B0604020202020204" pitchFamily="34" charset="0"/>
                        </a:rPr>
                        <a:t>[CZ-PL] Wielopole - Nosovice [DIR] [PL] / N-1 Albrechtice - Dobrzen</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2,71</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39%</a:t>
                      </a:r>
                    </a:p>
                  </a:txBody>
                  <a:tcPr marL="0" marR="0" marT="0" marB="0" anchor="b">
                    <a:lnL>
                      <a:noFill/>
                    </a:lnL>
                    <a:lnR>
                      <a:noFill/>
                    </a:lnR>
                    <a:lnT>
                      <a:noFill/>
                    </a:lnT>
                    <a:lnB>
                      <a:noFill/>
                    </a:lnB>
                  </a:tcPr>
                </a:tc>
                <a:extLst>
                  <a:ext uri="{0D108BD9-81ED-4DB2-BD59-A6C34878D82A}">
                    <a16:rowId xmlns:a16="http://schemas.microsoft.com/office/drawing/2014/main" val="448721535"/>
                  </a:ext>
                </a:extLst>
              </a:tr>
              <a:tr h="172502">
                <a:tc>
                  <a:txBody>
                    <a:bodyPr/>
                    <a:lstStyle/>
                    <a:p>
                      <a:pPr algn="l" fontAlgn="b"/>
                      <a:r>
                        <a:rPr lang="sl-SI" sz="800" b="0" i="0" u="none" strike="noStrike">
                          <a:solidFill>
                            <a:srgbClr val="000000"/>
                          </a:solidFill>
                          <a:effectLst/>
                          <a:latin typeface="Arial" panose="020B0604020202020204" pitchFamily="34" charset="0"/>
                        </a:rPr>
                        <a:t>[D4-D7] Hoheneck - Pulverdingen ws [DIR] [D4] / N-1 Grafenrheinfeld - Hoepfingen ge (411)</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751,05</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60427581"/>
                  </a:ext>
                </a:extLst>
              </a:tr>
              <a:tr h="172502">
                <a:tc>
                  <a:txBody>
                    <a:bodyPr/>
                    <a:lstStyle/>
                    <a:p>
                      <a:pPr algn="l" fontAlgn="b"/>
                      <a:r>
                        <a:rPr lang="sl-SI" sz="8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989,92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299%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570638379"/>
                  </a:ext>
                </a:extLst>
              </a:tr>
              <a:tr h="172502">
                <a:tc>
                  <a:txBody>
                    <a:bodyPr/>
                    <a:lstStyle/>
                    <a:p>
                      <a:pPr algn="l" fontAlgn="b"/>
                      <a:r>
                        <a:rPr lang="sl-SI" sz="800" b="0" i="0" u="none" strike="noStrike">
                          <a:solidFill>
                            <a:srgbClr val="000000"/>
                          </a:solidFill>
                          <a:effectLst/>
                          <a:latin typeface="Arial" panose="020B0604020202020204" pitchFamily="34" charset="0"/>
                        </a:rPr>
                        <a:t>[AT-CZ] Duernrohr 1 - Slavetice 437 [OPP] [AT] / N-1 Slavetice - Durnrohr 2</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9,44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54%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151943329"/>
                  </a:ext>
                </a:extLst>
              </a:tr>
              <a:tr h="172502">
                <a:tc>
                  <a:txBody>
                    <a:bodyPr/>
                    <a:lstStyle/>
                    <a:p>
                      <a:pPr algn="l" fontAlgn="b"/>
                      <a:r>
                        <a:rPr lang="sl-SI" sz="800" b="0" i="0" u="none" strike="noStrike">
                          <a:solidFill>
                            <a:srgbClr val="000000"/>
                          </a:solidFill>
                          <a:effectLst/>
                          <a:latin typeface="Arial" panose="020B0604020202020204" pitchFamily="34" charset="0"/>
                        </a:rPr>
                        <a:t>[AT-D2] St. Peter 2 - Pleinting 258 [OPP] [AT] / N-1 Pleinting - Pirach 257</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198,67</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65%</a:t>
                      </a:r>
                    </a:p>
                  </a:txBody>
                  <a:tcPr marL="0" marR="0" marT="0" marB="0" anchor="b">
                    <a:lnL>
                      <a:noFill/>
                    </a:lnL>
                    <a:lnR>
                      <a:noFill/>
                    </a:lnR>
                    <a:lnT>
                      <a:noFill/>
                    </a:lnT>
                    <a:lnB>
                      <a:noFill/>
                    </a:lnB>
                  </a:tcPr>
                </a:tc>
                <a:extLst>
                  <a:ext uri="{0D108BD9-81ED-4DB2-BD59-A6C34878D82A}">
                    <a16:rowId xmlns:a16="http://schemas.microsoft.com/office/drawing/2014/main" val="2991107297"/>
                  </a:ext>
                </a:extLst>
              </a:tr>
              <a:tr h="172502">
                <a:tc>
                  <a:txBody>
                    <a:bodyPr/>
                    <a:lstStyle/>
                    <a:p>
                      <a:pPr algn="l" fontAlgn="b"/>
                      <a:r>
                        <a:rPr lang="de-DE" sz="800" b="0" i="0" u="none" strike="noStrike">
                          <a:solidFill>
                            <a:srgbClr val="000000"/>
                          </a:solidFill>
                          <a:effectLst/>
                          <a:latin typeface="Arial" panose="020B0604020202020204" pitchFamily="34" charset="0"/>
                        </a:rPr>
                        <a:t>[D7-D7] Y Paffendorf - Oberzier  SECHTM N [DIR] / N-1 Sechtem - Paffendorf - Oberzier SECHTM S</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197,45</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50%</a:t>
                      </a:r>
                    </a:p>
                  </a:txBody>
                  <a:tcPr marL="0" marR="0" marT="0" marB="0" anchor="b">
                    <a:lnL>
                      <a:noFill/>
                    </a:lnL>
                    <a:lnR>
                      <a:noFill/>
                    </a:lnR>
                    <a:lnT>
                      <a:noFill/>
                    </a:lnT>
                    <a:lnB>
                      <a:noFill/>
                    </a:lnB>
                  </a:tcPr>
                </a:tc>
                <a:extLst>
                  <a:ext uri="{0D108BD9-81ED-4DB2-BD59-A6C34878D82A}">
                    <a16:rowId xmlns:a16="http://schemas.microsoft.com/office/drawing/2014/main" val="2812209778"/>
                  </a:ext>
                </a:extLst>
              </a:tr>
              <a:tr h="172502">
                <a:tc>
                  <a:txBody>
                    <a:bodyPr/>
                    <a:lstStyle/>
                    <a:p>
                      <a:pPr algn="l" fontAlgn="b"/>
                      <a:r>
                        <a:rPr lang="sl-SI" sz="800" b="0" i="0" u="none" strike="noStrike">
                          <a:solidFill>
                            <a:srgbClr val="000000"/>
                          </a:solidFill>
                          <a:effectLst/>
                          <a:latin typeface="Arial" panose="020B0604020202020204" pitchFamily="34" charset="0"/>
                        </a:rPr>
                        <a:t>[NL-D2] Meeden-Diele  380 Z [OPP] [NL] / N-1 Diele - Meeden WEISS/W</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333,69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2836828919"/>
                  </a:ext>
                </a:extLst>
              </a:tr>
              <a:tr h="172502">
                <a:tc>
                  <a:txBody>
                    <a:bodyPr/>
                    <a:lstStyle/>
                    <a:p>
                      <a:pPr algn="l" fontAlgn="b"/>
                      <a:r>
                        <a:rPr lang="sl-SI" sz="800" b="0" i="0" u="none" strike="noStrike">
                          <a:solidFill>
                            <a:srgbClr val="000000"/>
                          </a:solidFill>
                          <a:effectLst/>
                          <a:latin typeface="Arial" panose="020B0604020202020204" pitchFamily="34" charset="0"/>
                        </a:rPr>
                        <a:t>[CZ-PL] Wielopole - Nosovice [DIR] [PL] / N-1 Albrechtice - Dobrzen</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39,51</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35%</a:t>
                      </a:r>
                    </a:p>
                  </a:txBody>
                  <a:tcPr marL="0" marR="0" marT="0" marB="0" anchor="b">
                    <a:lnL>
                      <a:noFill/>
                    </a:lnL>
                    <a:lnR>
                      <a:noFill/>
                    </a:lnR>
                    <a:lnT>
                      <a:noFill/>
                    </a:lnT>
                    <a:lnB>
                      <a:noFill/>
                    </a:lnB>
                  </a:tcPr>
                </a:tc>
                <a:extLst>
                  <a:ext uri="{0D108BD9-81ED-4DB2-BD59-A6C34878D82A}">
                    <a16:rowId xmlns:a16="http://schemas.microsoft.com/office/drawing/2014/main" val="3332767425"/>
                  </a:ext>
                </a:extLst>
              </a:tr>
              <a:tr h="172502">
                <a:tc>
                  <a:txBody>
                    <a:bodyPr/>
                    <a:lstStyle/>
                    <a:p>
                      <a:pPr algn="l" fontAlgn="b"/>
                      <a:r>
                        <a:rPr lang="sl-SI" sz="800" b="0" i="0" u="none" strike="noStrike">
                          <a:solidFill>
                            <a:srgbClr val="000000"/>
                          </a:solidFill>
                          <a:effectLst/>
                          <a:latin typeface="Arial" panose="020B0604020202020204" pitchFamily="34" charset="0"/>
                        </a:rPr>
                        <a:t>[SK-HU] Levice - God [DIR] [SK] / N-1 R.Sobota - Sajoivanka</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555,4</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48%</a:t>
                      </a:r>
                    </a:p>
                  </a:txBody>
                  <a:tcPr marL="0" marR="0" marT="0" marB="0" anchor="b">
                    <a:lnL>
                      <a:noFill/>
                    </a:lnL>
                    <a:lnR>
                      <a:noFill/>
                    </a:lnR>
                    <a:lnT>
                      <a:noFill/>
                    </a:lnT>
                    <a:lnB>
                      <a:noFill/>
                    </a:lnB>
                  </a:tcPr>
                </a:tc>
                <a:extLst>
                  <a:ext uri="{0D108BD9-81ED-4DB2-BD59-A6C34878D82A}">
                    <a16:rowId xmlns:a16="http://schemas.microsoft.com/office/drawing/2014/main" val="2663942896"/>
                  </a:ext>
                </a:extLst>
              </a:tr>
              <a:tr h="172502">
                <a:tc>
                  <a:txBody>
                    <a:bodyPr/>
                    <a:lstStyle/>
                    <a:p>
                      <a:pPr algn="l" fontAlgn="b"/>
                      <a:r>
                        <a:rPr lang="sl-SI" sz="800" b="0" i="0" u="none" strike="noStrike">
                          <a:solidFill>
                            <a:srgbClr val="000000"/>
                          </a:solidFill>
                          <a:effectLst/>
                          <a:latin typeface="Arial" panose="020B0604020202020204" pitchFamily="34" charset="0"/>
                        </a:rPr>
                        <a:t>[D4-D7] Hoheneck - Pulverdingen ws [DIR] [D4] / N-1 Grafenrheinfeld - Hoepfingen ge (411)</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989,92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033259847"/>
                  </a:ext>
                </a:extLst>
              </a:tr>
              <a:tr h="172502">
                <a:tc>
                  <a:txBody>
                    <a:bodyPr/>
                    <a:lstStyle/>
                    <a:p>
                      <a:pPr algn="l" fontAlgn="b"/>
                      <a:r>
                        <a:rPr lang="sl-SI" sz="800" b="1" i="0" u="none" strike="noStrike">
                          <a:solidFill>
                            <a:srgbClr val="000000"/>
                          </a:solidFill>
                          <a:effectLst/>
                          <a:latin typeface="Arial" panose="020B0604020202020204" pitchFamily="34" charset="0"/>
                        </a:rPr>
                        <a:t>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702,92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305%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647025209"/>
                  </a:ext>
                </a:extLst>
              </a:tr>
              <a:tr h="172502">
                <a:tc>
                  <a:txBody>
                    <a:bodyPr/>
                    <a:lstStyle/>
                    <a:p>
                      <a:pPr algn="l" fontAlgn="b"/>
                      <a:r>
                        <a:rPr lang="sl-SI" sz="800" b="0" i="0" u="none" strike="noStrike">
                          <a:solidFill>
                            <a:srgbClr val="000000"/>
                          </a:solidFill>
                          <a:effectLst/>
                          <a:latin typeface="Arial" panose="020B0604020202020204" pitchFamily="34" charset="0"/>
                        </a:rPr>
                        <a:t>[AT-CZ] Duernrohr 1 - Slavetice 437 [OPP] [AT] / N-1 Slavetice - Durnrohr 2</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226,35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52%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99234489"/>
                  </a:ext>
                </a:extLst>
              </a:tr>
              <a:tr h="172502">
                <a:tc>
                  <a:txBody>
                    <a:bodyPr/>
                    <a:lstStyle/>
                    <a:p>
                      <a:pPr algn="l" fontAlgn="b"/>
                      <a:r>
                        <a:rPr lang="sl-SI" sz="800" b="0" i="0" u="none" strike="noStrike">
                          <a:solidFill>
                            <a:srgbClr val="000000"/>
                          </a:solidFill>
                          <a:effectLst/>
                          <a:latin typeface="Arial" panose="020B0604020202020204" pitchFamily="34" charset="0"/>
                        </a:rPr>
                        <a:t>[AT-D2] St. Peter 2 - Pleinting 258 [OPP] [AT] / N-1 Pleinting - Pirach 257</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163,14</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58%</a:t>
                      </a:r>
                    </a:p>
                  </a:txBody>
                  <a:tcPr marL="0" marR="0" marT="0" marB="0" anchor="b">
                    <a:lnL>
                      <a:noFill/>
                    </a:lnL>
                    <a:lnR>
                      <a:noFill/>
                    </a:lnR>
                    <a:lnT>
                      <a:noFill/>
                    </a:lnT>
                    <a:lnB>
                      <a:noFill/>
                    </a:lnB>
                  </a:tcPr>
                </a:tc>
                <a:extLst>
                  <a:ext uri="{0D108BD9-81ED-4DB2-BD59-A6C34878D82A}">
                    <a16:rowId xmlns:a16="http://schemas.microsoft.com/office/drawing/2014/main" val="3335121534"/>
                  </a:ext>
                </a:extLst>
              </a:tr>
              <a:tr h="172502">
                <a:tc>
                  <a:txBody>
                    <a:bodyPr/>
                    <a:lstStyle/>
                    <a:p>
                      <a:pPr algn="l" fontAlgn="b"/>
                      <a:r>
                        <a:rPr lang="de-DE" sz="800" b="0" i="0" u="none" strike="noStrike">
                          <a:solidFill>
                            <a:srgbClr val="000000"/>
                          </a:solidFill>
                          <a:effectLst/>
                          <a:latin typeface="Arial" panose="020B0604020202020204" pitchFamily="34" charset="0"/>
                        </a:rPr>
                        <a:t>[D7-D7] Y Paffendorf - Oberzier  SECHTM N [DIR] / N-1 Sechtem - Paffendorf - Oberzier SECHTM S</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89,98</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58%</a:t>
                      </a:r>
                    </a:p>
                  </a:txBody>
                  <a:tcPr marL="0" marR="0" marT="0" marB="0" anchor="b">
                    <a:lnL>
                      <a:noFill/>
                    </a:lnL>
                    <a:lnR>
                      <a:noFill/>
                    </a:lnR>
                    <a:lnT>
                      <a:noFill/>
                    </a:lnT>
                    <a:lnB>
                      <a:noFill/>
                    </a:lnB>
                  </a:tcPr>
                </a:tc>
                <a:extLst>
                  <a:ext uri="{0D108BD9-81ED-4DB2-BD59-A6C34878D82A}">
                    <a16:rowId xmlns:a16="http://schemas.microsoft.com/office/drawing/2014/main" val="1987230497"/>
                  </a:ext>
                </a:extLst>
              </a:tr>
              <a:tr h="172502">
                <a:tc>
                  <a:txBody>
                    <a:bodyPr/>
                    <a:lstStyle/>
                    <a:p>
                      <a:pPr algn="l" fontAlgn="b"/>
                      <a:r>
                        <a:rPr lang="sl-SI" sz="800" b="0" i="0" u="none" strike="noStrike">
                          <a:solidFill>
                            <a:srgbClr val="000000"/>
                          </a:solidFill>
                          <a:effectLst/>
                          <a:latin typeface="Arial" panose="020B0604020202020204" pitchFamily="34" charset="0"/>
                        </a:rPr>
                        <a:t>[D7-D2] Urberach - Grosskrotzenburg [OPP] [D2] / N-1 Dettingen - Grosskrotzenburg UMAIN S1</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702,92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806533221"/>
                  </a:ext>
                </a:extLst>
              </a:tr>
              <a:tr h="172502">
                <a:tc>
                  <a:txBody>
                    <a:bodyPr/>
                    <a:lstStyle/>
                    <a:p>
                      <a:pPr algn="l" fontAlgn="b"/>
                      <a:r>
                        <a:rPr lang="sl-SI" sz="800" b="0" i="0" u="none" strike="noStrike">
                          <a:solidFill>
                            <a:srgbClr val="000000"/>
                          </a:solidFill>
                          <a:effectLst/>
                          <a:latin typeface="Arial" panose="020B0604020202020204" pitchFamily="34" charset="0"/>
                        </a:rPr>
                        <a:t>[NL-D2] Meeden-Diele  380 Z [OPP] [NL] / N-1 Diele - Meeden WEISS/W</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656,58</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extLst>
                  <a:ext uri="{0D108BD9-81ED-4DB2-BD59-A6C34878D82A}">
                    <a16:rowId xmlns:a16="http://schemas.microsoft.com/office/drawing/2014/main" val="422567037"/>
                  </a:ext>
                </a:extLst>
              </a:tr>
              <a:tr h="172502">
                <a:tc>
                  <a:txBody>
                    <a:bodyPr/>
                    <a:lstStyle/>
                    <a:p>
                      <a:pPr algn="l" fontAlgn="b"/>
                      <a:r>
                        <a:rPr lang="sl-SI" sz="800" b="0" i="0" u="none" strike="noStrike">
                          <a:solidFill>
                            <a:srgbClr val="000000"/>
                          </a:solidFill>
                          <a:effectLst/>
                          <a:latin typeface="Arial" panose="020B0604020202020204" pitchFamily="34" charset="0"/>
                        </a:rPr>
                        <a:t>[CZ-PL] Wielopole - Nosovice [DIR] [PL] / N-1 Albrechtice - Dobrzen</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53,44</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tcPr>
                </a:tc>
                <a:extLst>
                  <a:ext uri="{0D108BD9-81ED-4DB2-BD59-A6C34878D82A}">
                    <a16:rowId xmlns:a16="http://schemas.microsoft.com/office/drawing/2014/main" val="3279189786"/>
                  </a:ext>
                </a:extLst>
              </a:tr>
              <a:tr h="172502">
                <a:tc>
                  <a:txBody>
                    <a:bodyPr/>
                    <a:lstStyle/>
                    <a:p>
                      <a:pPr algn="l" fontAlgn="b"/>
                      <a:r>
                        <a:rPr lang="sl-SI" sz="800" b="0" i="0" u="none" strike="noStrike">
                          <a:solidFill>
                            <a:srgbClr val="000000"/>
                          </a:solidFill>
                          <a:effectLst/>
                          <a:latin typeface="Arial" panose="020B0604020202020204" pitchFamily="34" charset="0"/>
                        </a:rPr>
                        <a:t>[SK-HU] Levice - God [DIR] [SK] / N-1 R.Sobota - Sajoivanka</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402,2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50%</a:t>
                      </a:r>
                    </a:p>
                  </a:txBody>
                  <a:tcPr marL="0" marR="0" marT="0" marB="0" anchor="b">
                    <a:lnL>
                      <a:noFill/>
                    </a:lnL>
                    <a:lnR>
                      <a:noFill/>
                    </a:lnR>
                    <a:lnT>
                      <a:noFill/>
                    </a:lnT>
                    <a:lnB>
                      <a:noFill/>
                    </a:lnB>
                  </a:tcPr>
                </a:tc>
                <a:extLst>
                  <a:ext uri="{0D108BD9-81ED-4DB2-BD59-A6C34878D82A}">
                    <a16:rowId xmlns:a16="http://schemas.microsoft.com/office/drawing/2014/main" val="1134827525"/>
                  </a:ext>
                </a:extLst>
              </a:tr>
              <a:tr h="172502">
                <a:tc>
                  <a:txBody>
                    <a:bodyPr/>
                    <a:lstStyle/>
                    <a:p>
                      <a:pPr algn="l" fontAlgn="b"/>
                      <a:r>
                        <a:rPr lang="sl-SI" sz="8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1022,12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325%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640511643"/>
                  </a:ext>
                </a:extLst>
              </a:tr>
              <a:tr h="172502">
                <a:tc>
                  <a:txBody>
                    <a:bodyPr/>
                    <a:lstStyle/>
                    <a:p>
                      <a:pPr algn="l" fontAlgn="b"/>
                      <a:r>
                        <a:rPr lang="sl-SI" sz="800" b="0" i="0" u="none" strike="noStrike">
                          <a:solidFill>
                            <a:srgbClr val="000000"/>
                          </a:solidFill>
                          <a:effectLst/>
                          <a:latin typeface="Arial" panose="020B0604020202020204" pitchFamily="34" charset="0"/>
                        </a:rPr>
                        <a:t>[AT-CZ] Duernrohr 1 - Slavetice 437 [OPP] [AT] / N-1 Slavetice - Durnrohr 2</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84,73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50%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529945096"/>
                  </a:ext>
                </a:extLst>
              </a:tr>
              <a:tr h="172502">
                <a:tc>
                  <a:txBody>
                    <a:bodyPr/>
                    <a:lstStyle/>
                    <a:p>
                      <a:pPr algn="l" fontAlgn="b"/>
                      <a:r>
                        <a:rPr lang="sl-SI" sz="800" b="0" i="0" u="none" strike="noStrike">
                          <a:solidFill>
                            <a:srgbClr val="000000"/>
                          </a:solidFill>
                          <a:effectLst/>
                          <a:latin typeface="Arial" panose="020B0604020202020204" pitchFamily="34" charset="0"/>
                        </a:rPr>
                        <a:t>[AT-D2] St. Peter 2 - Pleinting 258 [OPP] [AT] / N-1 Pleinting - Pirach 257</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506,17</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52%</a:t>
                      </a:r>
                    </a:p>
                  </a:txBody>
                  <a:tcPr marL="0" marR="0" marT="0" marB="0" anchor="b">
                    <a:lnL>
                      <a:noFill/>
                    </a:lnL>
                    <a:lnR>
                      <a:noFill/>
                    </a:lnR>
                    <a:lnT>
                      <a:noFill/>
                    </a:lnT>
                    <a:lnB>
                      <a:noFill/>
                    </a:lnB>
                  </a:tcPr>
                </a:tc>
                <a:extLst>
                  <a:ext uri="{0D108BD9-81ED-4DB2-BD59-A6C34878D82A}">
                    <a16:rowId xmlns:a16="http://schemas.microsoft.com/office/drawing/2014/main" val="1555933323"/>
                  </a:ext>
                </a:extLst>
              </a:tr>
              <a:tr h="172502">
                <a:tc>
                  <a:txBody>
                    <a:bodyPr/>
                    <a:lstStyle/>
                    <a:p>
                      <a:pPr algn="l" fontAlgn="b"/>
                      <a:r>
                        <a:rPr lang="de-DE" sz="800" b="0" i="0" u="none" strike="noStrike">
                          <a:solidFill>
                            <a:srgbClr val="000000"/>
                          </a:solidFill>
                          <a:effectLst/>
                          <a:latin typeface="Arial" panose="020B0604020202020204" pitchFamily="34" charset="0"/>
                        </a:rPr>
                        <a:t>[D7-D7] Y Paffendorf - Oberzier  SECHTM N [DIR] / N-1 Sechtem - Paffendorf - Oberzier SECHTM S</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60,66</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57%</a:t>
                      </a:r>
                    </a:p>
                  </a:txBody>
                  <a:tcPr marL="0" marR="0" marT="0" marB="0" anchor="b">
                    <a:lnL>
                      <a:noFill/>
                    </a:lnL>
                    <a:lnR>
                      <a:noFill/>
                    </a:lnR>
                    <a:lnT>
                      <a:noFill/>
                    </a:lnT>
                    <a:lnB>
                      <a:noFill/>
                    </a:lnB>
                  </a:tcPr>
                </a:tc>
                <a:extLst>
                  <a:ext uri="{0D108BD9-81ED-4DB2-BD59-A6C34878D82A}">
                    <a16:rowId xmlns:a16="http://schemas.microsoft.com/office/drawing/2014/main" val="1076984454"/>
                  </a:ext>
                </a:extLst>
              </a:tr>
              <a:tr h="172502">
                <a:tc>
                  <a:txBody>
                    <a:bodyPr/>
                    <a:lstStyle/>
                    <a:p>
                      <a:pPr algn="l" fontAlgn="b"/>
                      <a:r>
                        <a:rPr lang="de-DE" sz="800" b="0" i="0" u="none" strike="noStrike">
                          <a:solidFill>
                            <a:srgbClr val="000000"/>
                          </a:solidFill>
                          <a:effectLst/>
                          <a:latin typeface="Arial" panose="020B0604020202020204" pitchFamily="34" charset="0"/>
                        </a:rPr>
                        <a:t>[D2-D2] Conneforde - Diele ROT [DIR] / N-1 Conneforde - Diele WEISS</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915,06</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4151066406"/>
                  </a:ext>
                </a:extLst>
              </a:tr>
              <a:tr h="172502">
                <a:tc>
                  <a:txBody>
                    <a:bodyPr/>
                    <a:lstStyle/>
                    <a:p>
                      <a:pPr algn="l" fontAlgn="b"/>
                      <a:r>
                        <a:rPr lang="sl-SI" sz="800" b="0" i="0" u="none" strike="noStrike">
                          <a:solidFill>
                            <a:srgbClr val="000000"/>
                          </a:solidFill>
                          <a:effectLst/>
                          <a:latin typeface="Arial" panose="020B0604020202020204" pitchFamily="34" charset="0"/>
                        </a:rPr>
                        <a:t>[D7-D2] Urberach - Grosskrotzenburg [OPP] [D2] / N-1 Dettingen - Grosskrotzenburg UMAIN S1</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1022,12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837425475"/>
                  </a:ext>
                </a:extLst>
              </a:tr>
              <a:tr h="172502">
                <a:tc>
                  <a:txBody>
                    <a:bodyPr/>
                    <a:lstStyle/>
                    <a:p>
                      <a:pPr algn="l" fontAlgn="b"/>
                      <a:r>
                        <a:rPr lang="sl-SI" sz="800" b="0" i="0" u="none" strike="noStrike">
                          <a:solidFill>
                            <a:srgbClr val="000000"/>
                          </a:solidFill>
                          <a:effectLst/>
                          <a:latin typeface="Arial" panose="020B0604020202020204" pitchFamily="34" charset="0"/>
                        </a:rPr>
                        <a:t>[SI-AT] 220 kV Podlog - Obersielach [OPP] [SI] / N-1 Maribor-Kainachtal 1</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203,4</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4251121657"/>
                  </a:ext>
                </a:extLst>
              </a:tr>
              <a:tr h="172502">
                <a:tc>
                  <a:txBody>
                    <a:bodyPr/>
                    <a:lstStyle/>
                    <a:p>
                      <a:pPr algn="l" fontAlgn="b"/>
                      <a:r>
                        <a:rPr lang="sl-SI" sz="800" b="0" i="0" u="none" strike="noStrike">
                          <a:solidFill>
                            <a:srgbClr val="000000"/>
                          </a:solidFill>
                          <a:effectLst/>
                          <a:latin typeface="Arial" panose="020B0604020202020204" pitchFamily="34" charset="0"/>
                        </a:rPr>
                        <a:t>[CZ-PL] Wielopole - Nosovice [DIR] [PL] / N-1 Albrechtice - Dobrzen</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121,56</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tcPr>
                </a:tc>
                <a:extLst>
                  <a:ext uri="{0D108BD9-81ED-4DB2-BD59-A6C34878D82A}">
                    <a16:rowId xmlns:a16="http://schemas.microsoft.com/office/drawing/2014/main" val="3641818546"/>
                  </a:ext>
                </a:extLst>
              </a:tr>
              <a:tr h="172502">
                <a:tc>
                  <a:txBody>
                    <a:bodyPr/>
                    <a:lstStyle/>
                    <a:p>
                      <a:pPr algn="l" fontAlgn="b"/>
                      <a:r>
                        <a:rPr lang="sl-SI" sz="800" b="0" i="0" u="none" strike="noStrike">
                          <a:solidFill>
                            <a:srgbClr val="000000"/>
                          </a:solidFill>
                          <a:effectLst/>
                          <a:latin typeface="Arial" panose="020B0604020202020204" pitchFamily="34" charset="0"/>
                        </a:rPr>
                        <a:t>[CZ-SK] Sokolnice - Stupava [DIR] [SK] / N-1 Nosovice - Varin</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98,39</a:t>
                      </a:r>
                    </a:p>
                  </a:txBody>
                  <a:tcPr marL="0" marR="0" marT="0" marB="0" anchor="b">
                    <a:lnL>
                      <a:noFill/>
                    </a:lnL>
                    <a:lnR>
                      <a:noFill/>
                    </a:lnR>
                    <a:lnT>
                      <a:noFill/>
                    </a:lnT>
                    <a:lnB>
                      <a:noFill/>
                    </a:lnB>
                  </a:tcPr>
                </a:tc>
                <a:tc>
                  <a:txBody>
                    <a:bodyPr/>
                    <a:lstStyle/>
                    <a:p>
                      <a:pPr algn="r" fontAlgn="b"/>
                      <a:r>
                        <a:rPr lang="sl-SI" sz="800" b="0" i="0" u="none" strike="noStrike" dirty="0">
                          <a:solidFill>
                            <a:srgbClr val="000000"/>
                          </a:solidFill>
                          <a:effectLst/>
                          <a:latin typeface="Arial" panose="020B0604020202020204" pitchFamily="34" charset="0"/>
                        </a:rPr>
                        <a:t>58%</a:t>
                      </a:r>
                    </a:p>
                  </a:txBody>
                  <a:tcPr marL="0" marR="0" marT="0" marB="0" anchor="b">
                    <a:lnL>
                      <a:noFill/>
                    </a:lnL>
                    <a:lnR>
                      <a:noFill/>
                    </a:lnR>
                    <a:lnT>
                      <a:noFill/>
                    </a:lnT>
                    <a:lnB>
                      <a:noFill/>
                    </a:lnB>
                  </a:tcPr>
                </a:tc>
                <a:extLst>
                  <a:ext uri="{0D108BD9-81ED-4DB2-BD59-A6C34878D82A}">
                    <a16:rowId xmlns:a16="http://schemas.microsoft.com/office/drawing/2014/main" val="4045872375"/>
                  </a:ext>
                </a:extLst>
              </a:tr>
            </a:tbl>
          </a:graphicData>
        </a:graphic>
      </p:graphicFrame>
    </p:spTree>
    <p:extLst>
      <p:ext uri="{BB962C8B-B14F-4D97-AF65-F5344CB8AC3E}">
        <p14:creationId xmlns:p14="http://schemas.microsoft.com/office/powerpoint/2010/main" val="1278484983"/>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a:t>
            </a:r>
            <a:r>
              <a:rPr lang="en-US" altLang="hu-HU" sz="1400" dirty="0">
                <a:solidFill>
                  <a:srgbClr val="008000"/>
                </a:solidFill>
              </a:rPr>
              <a:t>1023 (part </a:t>
            </a:r>
            <a:r>
              <a:rPr lang="sl-SI" altLang="hu-HU" sz="1400" dirty="0">
                <a:solidFill>
                  <a:srgbClr val="008000"/>
                </a:solidFill>
              </a:rPr>
              <a:t>I</a:t>
            </a:r>
            <a:r>
              <a:rPr lang="en-US" altLang="hu-HU" sz="1400" dirty="0">
                <a:solidFill>
                  <a:srgbClr val="008000"/>
                </a:solidFill>
              </a:rPr>
              <a:t>II)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68B936E6-1929-4BD7-ACF6-E0E14D55662B}"/>
              </a:ext>
            </a:extLst>
          </p:cNvPr>
          <p:cNvGraphicFramePr>
            <a:graphicFrameLocks noGrp="1"/>
          </p:cNvGraphicFramePr>
          <p:nvPr>
            <p:extLst>
              <p:ext uri="{D42A27DB-BD31-4B8C-83A1-F6EECF244321}">
                <p14:modId xmlns:p14="http://schemas.microsoft.com/office/powerpoint/2010/main" val="3769413957"/>
              </p:ext>
            </p:extLst>
          </p:nvPr>
        </p:nvGraphicFramePr>
        <p:xfrm>
          <a:off x="1319917" y="1079498"/>
          <a:ext cx="6642947" cy="5697872"/>
        </p:xfrm>
        <a:graphic>
          <a:graphicData uri="http://schemas.openxmlformats.org/drawingml/2006/table">
            <a:tbl>
              <a:tblPr/>
              <a:tblGrid>
                <a:gridCol w="5161353">
                  <a:extLst>
                    <a:ext uri="{9D8B030D-6E8A-4147-A177-3AD203B41FA5}">
                      <a16:colId xmlns:a16="http://schemas.microsoft.com/office/drawing/2014/main" val="1211169494"/>
                    </a:ext>
                  </a:extLst>
                </a:gridCol>
                <a:gridCol w="1093982">
                  <a:extLst>
                    <a:ext uri="{9D8B030D-6E8A-4147-A177-3AD203B41FA5}">
                      <a16:colId xmlns:a16="http://schemas.microsoft.com/office/drawing/2014/main" val="3466680760"/>
                    </a:ext>
                  </a:extLst>
                </a:gridCol>
                <a:gridCol w="387612">
                  <a:extLst>
                    <a:ext uri="{9D8B030D-6E8A-4147-A177-3AD203B41FA5}">
                      <a16:colId xmlns:a16="http://schemas.microsoft.com/office/drawing/2014/main" val="1296715872"/>
                    </a:ext>
                  </a:extLst>
                </a:gridCol>
              </a:tblGrid>
              <a:tr h="149944">
                <a:tc>
                  <a:txBody>
                    <a:bodyPr/>
                    <a:lstStyle/>
                    <a:p>
                      <a:pPr algn="l" fontAlgn="b"/>
                      <a:r>
                        <a:rPr lang="sl-SI" sz="7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1649,79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251%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082517268"/>
                  </a:ext>
                </a:extLst>
              </a:tr>
              <a:tr h="149944">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677,21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697228930"/>
                  </a:ext>
                </a:extLst>
              </a:tr>
              <a:tr h="149944">
                <a:tc>
                  <a:txBody>
                    <a:bodyPr/>
                    <a:lstStyle/>
                    <a:p>
                      <a:pPr algn="l" fontAlgn="b"/>
                      <a:r>
                        <a:rPr lang="sl-SI" sz="700" b="0" i="0" u="none" strike="noStrike">
                          <a:solidFill>
                            <a:srgbClr val="000000"/>
                          </a:solidFill>
                          <a:effectLst/>
                          <a:latin typeface="Arial" panose="020B0604020202020204" pitchFamily="34" charset="0"/>
                        </a:rPr>
                        <a:t>[D2-D7] Grosskrotzenburg - Urberach  UMAIN N2 [DIR] [D7] / N-1 Dettingen - Grosskrotzenburg UMAIN S1</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1649,79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081274149"/>
                  </a:ext>
                </a:extLst>
              </a:tr>
              <a:tr h="149944">
                <a:tc>
                  <a:txBody>
                    <a:bodyPr/>
                    <a:lstStyle/>
                    <a:p>
                      <a:pPr algn="l" fontAlgn="b"/>
                      <a:r>
                        <a:rPr lang="de-DE" sz="700" b="0" i="0" u="none" strike="noStrike">
                          <a:solidFill>
                            <a:srgbClr val="000000"/>
                          </a:solidFill>
                          <a:effectLst/>
                          <a:latin typeface="Arial" panose="020B0604020202020204" pitchFamily="34" charset="0"/>
                        </a:rPr>
                        <a:t>[D7-D7] Y Paffendorf - Oberzier  SECHTM N [DIR] / N-1 Sechtem - Paffendorf - Oberzier SECHTM S</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61,42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67%</a:t>
                      </a:r>
                    </a:p>
                  </a:txBody>
                  <a:tcPr marL="0" marR="0" marT="0" marB="0" anchor="b">
                    <a:lnL>
                      <a:noFill/>
                    </a:lnL>
                    <a:lnR>
                      <a:noFill/>
                    </a:lnR>
                    <a:lnT>
                      <a:noFill/>
                    </a:lnT>
                    <a:lnB>
                      <a:noFill/>
                    </a:lnB>
                  </a:tcPr>
                </a:tc>
                <a:extLst>
                  <a:ext uri="{0D108BD9-81ED-4DB2-BD59-A6C34878D82A}">
                    <a16:rowId xmlns:a16="http://schemas.microsoft.com/office/drawing/2014/main" val="1605074313"/>
                  </a:ext>
                </a:extLst>
              </a:tr>
              <a:tr h="149944">
                <a:tc>
                  <a:txBody>
                    <a:bodyPr/>
                    <a:lstStyle/>
                    <a:p>
                      <a:pPr algn="l" fontAlgn="b"/>
                      <a:r>
                        <a:rPr lang="de-DE" sz="700" b="0" i="0" u="none" strike="noStrike">
                          <a:solidFill>
                            <a:srgbClr val="000000"/>
                          </a:solidFill>
                          <a:effectLst/>
                          <a:latin typeface="Arial" panose="020B0604020202020204" pitchFamily="34" charset="0"/>
                        </a:rPr>
                        <a:t>[D2-D2] Conneforde - Diele ROT [DIR] / N-1 Conneforde - Diele WEISS</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221,89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458338809"/>
                  </a:ext>
                </a:extLst>
              </a:tr>
              <a:tr h="149944">
                <a:tc>
                  <a:txBody>
                    <a:bodyPr/>
                    <a:lstStyle/>
                    <a:p>
                      <a:pPr algn="l" fontAlgn="b"/>
                      <a:r>
                        <a:rPr lang="sl-SI" sz="700" b="0" i="0" u="none" strike="noStrike">
                          <a:solidFill>
                            <a:srgbClr val="000000"/>
                          </a:solidFill>
                          <a:effectLst/>
                          <a:latin typeface="Arial" panose="020B0604020202020204" pitchFamily="34" charset="0"/>
                        </a:rPr>
                        <a:t>[SI-AT] 220 kV Podlog - Obersielach [OPP] [SI] / N-1 Maribor-Kainachtal 1</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36,05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45%</a:t>
                      </a:r>
                    </a:p>
                  </a:txBody>
                  <a:tcPr marL="0" marR="0" marT="0" marB="0" anchor="b">
                    <a:lnL>
                      <a:noFill/>
                    </a:lnL>
                    <a:lnR>
                      <a:noFill/>
                    </a:lnR>
                    <a:lnT>
                      <a:noFill/>
                    </a:lnT>
                    <a:lnB>
                      <a:noFill/>
                    </a:lnB>
                  </a:tcPr>
                </a:tc>
                <a:extLst>
                  <a:ext uri="{0D108BD9-81ED-4DB2-BD59-A6C34878D82A}">
                    <a16:rowId xmlns:a16="http://schemas.microsoft.com/office/drawing/2014/main" val="1210706714"/>
                  </a:ext>
                </a:extLst>
              </a:tr>
              <a:tr h="149944">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Dobrzen</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45,62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41%</a:t>
                      </a:r>
                    </a:p>
                  </a:txBody>
                  <a:tcPr marL="0" marR="0" marT="0" marB="0" anchor="b">
                    <a:lnL>
                      <a:noFill/>
                    </a:lnL>
                    <a:lnR>
                      <a:noFill/>
                    </a:lnR>
                    <a:lnT>
                      <a:noFill/>
                    </a:lnT>
                    <a:lnB>
                      <a:noFill/>
                    </a:lnB>
                  </a:tcPr>
                </a:tc>
                <a:extLst>
                  <a:ext uri="{0D108BD9-81ED-4DB2-BD59-A6C34878D82A}">
                    <a16:rowId xmlns:a16="http://schemas.microsoft.com/office/drawing/2014/main" val="4205390797"/>
                  </a:ext>
                </a:extLst>
              </a:tr>
              <a:tr h="149944">
                <a:tc>
                  <a:txBody>
                    <a:bodyPr/>
                    <a:lstStyle/>
                    <a:p>
                      <a:pPr algn="l" fontAlgn="b"/>
                      <a:r>
                        <a:rPr lang="sl-SI" sz="7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1249,54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192%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529810777"/>
                  </a:ext>
                </a:extLst>
              </a:tr>
              <a:tr h="149944">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847,45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014629619"/>
                  </a:ext>
                </a:extLst>
              </a:tr>
              <a:tr h="149944">
                <a:tc>
                  <a:txBody>
                    <a:bodyPr/>
                    <a:lstStyle/>
                    <a:p>
                      <a:pPr algn="l" fontAlgn="b"/>
                      <a:r>
                        <a:rPr lang="sl-SI" sz="700" b="0" i="0" u="none" strike="noStrike">
                          <a:solidFill>
                            <a:srgbClr val="000000"/>
                          </a:solidFill>
                          <a:effectLst/>
                          <a:latin typeface="Arial" panose="020B0604020202020204" pitchFamily="34" charset="0"/>
                        </a:rPr>
                        <a:t>[D2-D7] Grosskrotzenburg - Urberach  UMAIN N2 [DIR] [D7] / N-1 Dettingen - Grosskrotzenburg UMAIN S1</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1249,54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385933362"/>
                  </a:ext>
                </a:extLst>
              </a:tr>
              <a:tr h="149944">
                <a:tc>
                  <a:txBody>
                    <a:bodyPr/>
                    <a:lstStyle/>
                    <a:p>
                      <a:pPr algn="l" fontAlgn="b"/>
                      <a:r>
                        <a:rPr lang="de-DE" sz="700" b="0" i="0" u="none" strike="noStrike">
                          <a:solidFill>
                            <a:srgbClr val="000000"/>
                          </a:solidFill>
                          <a:effectLst/>
                          <a:latin typeface="Arial" panose="020B0604020202020204" pitchFamily="34" charset="0"/>
                        </a:rPr>
                        <a:t>[D2-D2] Conneforde - Diele ROT [DIR] / N-1 Conneforde - Diele WEISS</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801,14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496947590"/>
                  </a:ext>
                </a:extLst>
              </a:tr>
              <a:tr h="149944">
                <a:tc>
                  <a:txBody>
                    <a:bodyPr/>
                    <a:lstStyle/>
                    <a:p>
                      <a:pPr algn="l" fontAlgn="b"/>
                      <a:r>
                        <a:rPr lang="sl-SI" sz="700" b="0" i="0" u="none" strike="noStrike">
                          <a:solidFill>
                            <a:srgbClr val="000000"/>
                          </a:solidFill>
                          <a:effectLst/>
                          <a:latin typeface="Arial" panose="020B0604020202020204" pitchFamily="34" charset="0"/>
                        </a:rPr>
                        <a:t>[SI-AT] 220 kV Podlog - Obersielach [OPP] [SI] / N-1 Maribor-Kainachtal 1</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71,44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44%</a:t>
                      </a:r>
                    </a:p>
                  </a:txBody>
                  <a:tcPr marL="0" marR="0" marT="0" marB="0" anchor="b">
                    <a:lnL>
                      <a:noFill/>
                    </a:lnL>
                    <a:lnR>
                      <a:noFill/>
                    </a:lnR>
                    <a:lnT>
                      <a:noFill/>
                    </a:lnT>
                    <a:lnB>
                      <a:noFill/>
                    </a:lnB>
                  </a:tcPr>
                </a:tc>
                <a:extLst>
                  <a:ext uri="{0D108BD9-81ED-4DB2-BD59-A6C34878D82A}">
                    <a16:rowId xmlns:a16="http://schemas.microsoft.com/office/drawing/2014/main" val="2961926429"/>
                  </a:ext>
                </a:extLst>
              </a:tr>
              <a:tr h="149944">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Dobrzen</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36,42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41%</a:t>
                      </a:r>
                    </a:p>
                  </a:txBody>
                  <a:tcPr marL="0" marR="0" marT="0" marB="0" anchor="b">
                    <a:lnL>
                      <a:noFill/>
                    </a:lnL>
                    <a:lnR>
                      <a:noFill/>
                    </a:lnR>
                    <a:lnT>
                      <a:noFill/>
                    </a:lnT>
                    <a:lnB>
                      <a:noFill/>
                    </a:lnB>
                  </a:tcPr>
                </a:tc>
                <a:extLst>
                  <a:ext uri="{0D108BD9-81ED-4DB2-BD59-A6C34878D82A}">
                    <a16:rowId xmlns:a16="http://schemas.microsoft.com/office/drawing/2014/main" val="1624529099"/>
                  </a:ext>
                </a:extLst>
              </a:tr>
              <a:tr h="149944">
                <a:tc>
                  <a:txBody>
                    <a:bodyPr/>
                    <a:lstStyle/>
                    <a:p>
                      <a:pPr algn="l" fontAlgn="b"/>
                      <a:r>
                        <a:rPr lang="sl-SI" sz="7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1313,68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155%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400105056"/>
                  </a:ext>
                </a:extLst>
              </a:tr>
              <a:tr h="149944">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960,43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48%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797984203"/>
                  </a:ext>
                </a:extLst>
              </a:tr>
              <a:tr h="149944">
                <a:tc>
                  <a:txBody>
                    <a:bodyPr/>
                    <a:lstStyle/>
                    <a:p>
                      <a:pPr algn="l" fontAlgn="b"/>
                      <a:r>
                        <a:rPr lang="sl-SI" sz="700" b="0" i="0" u="none" strike="noStrike">
                          <a:solidFill>
                            <a:srgbClr val="000000"/>
                          </a:solidFill>
                          <a:effectLst/>
                          <a:latin typeface="Arial" panose="020B0604020202020204" pitchFamily="34" charset="0"/>
                        </a:rPr>
                        <a:t>[D2-D7] Grosskrotzenburg - Urberach  UMAIN N2 [DIR] [D7] / N-1 Dettingen - Grosskrotzenburg UMAIN S1</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786,15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3103554157"/>
                  </a:ext>
                </a:extLst>
              </a:tr>
              <a:tr h="149944">
                <a:tc>
                  <a:txBody>
                    <a:bodyPr/>
                    <a:lstStyle/>
                    <a:p>
                      <a:pPr algn="l" fontAlgn="b"/>
                      <a:r>
                        <a:rPr lang="de-DE" sz="700" b="0" i="0" u="none" strike="noStrike">
                          <a:solidFill>
                            <a:srgbClr val="000000"/>
                          </a:solidFill>
                          <a:effectLst/>
                          <a:latin typeface="Arial" panose="020B0604020202020204" pitchFamily="34" charset="0"/>
                        </a:rPr>
                        <a:t>[D2-D2] Conneforde - Diele WEISS [DIR] / N-1 Conneforde - Diele ROT</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1313,68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039435854"/>
                  </a:ext>
                </a:extLst>
              </a:tr>
              <a:tr h="149944">
                <a:tc>
                  <a:txBody>
                    <a:bodyPr/>
                    <a:lstStyle/>
                    <a:p>
                      <a:pPr algn="l" fontAlgn="b"/>
                      <a:r>
                        <a:rPr lang="sl-SI" sz="700" b="0" i="0" u="none" strike="noStrike">
                          <a:solidFill>
                            <a:srgbClr val="000000"/>
                          </a:solidFill>
                          <a:effectLst/>
                          <a:latin typeface="Arial" panose="020B0604020202020204" pitchFamily="34" charset="0"/>
                        </a:rPr>
                        <a:t>[SI-AT] 220 kV Podlog - Obersielach [OPP] [SI] / N-1 Maribor-Kainachtal 1</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35,66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2458401060"/>
                  </a:ext>
                </a:extLst>
              </a:tr>
              <a:tr h="149944">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Dobrzen</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20,02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tcPr>
                </a:tc>
                <a:extLst>
                  <a:ext uri="{0D108BD9-81ED-4DB2-BD59-A6C34878D82A}">
                    <a16:rowId xmlns:a16="http://schemas.microsoft.com/office/drawing/2014/main" val="65181"/>
                  </a:ext>
                </a:extLst>
              </a:tr>
              <a:tr h="149944">
                <a:tc>
                  <a:txBody>
                    <a:bodyPr/>
                    <a:lstStyle/>
                    <a:p>
                      <a:pPr algn="l" fontAlgn="b"/>
                      <a:r>
                        <a:rPr lang="sl-SI" sz="7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1762,76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202%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266823229"/>
                  </a:ext>
                </a:extLst>
              </a:tr>
              <a:tr h="149944">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986,25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398212099"/>
                  </a:ext>
                </a:extLst>
              </a:tr>
              <a:tr h="149944">
                <a:tc>
                  <a:txBody>
                    <a:bodyPr/>
                    <a:lstStyle/>
                    <a:p>
                      <a:pPr algn="l" fontAlgn="b"/>
                      <a:r>
                        <a:rPr lang="sl-SI" sz="700" b="0" i="0" u="none" strike="noStrike">
                          <a:solidFill>
                            <a:srgbClr val="000000"/>
                          </a:solidFill>
                          <a:effectLst/>
                          <a:latin typeface="Arial" panose="020B0604020202020204" pitchFamily="34" charset="0"/>
                        </a:rPr>
                        <a:t>[D2-D7] Grosskrotzenburg - Urberach  UMAIN N2 [DIR] [D7] / N-1 Dettingen - Grosskrotzenburg UMAIN S1</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1762,76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2373424380"/>
                  </a:ext>
                </a:extLst>
              </a:tr>
              <a:tr h="149944">
                <a:tc>
                  <a:txBody>
                    <a:bodyPr/>
                    <a:lstStyle/>
                    <a:p>
                      <a:pPr algn="l" fontAlgn="b"/>
                      <a:r>
                        <a:rPr lang="sl-SI" sz="700" b="0" i="0" u="none" strike="noStrike">
                          <a:solidFill>
                            <a:srgbClr val="000000"/>
                          </a:solidFill>
                          <a:effectLst/>
                          <a:latin typeface="Arial" panose="020B0604020202020204" pitchFamily="34" charset="0"/>
                        </a:rPr>
                        <a:t>[RO-RO] TR Rosiori 400/220 1 [DIR] / N-1 Rosiori - Gadalin</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3,19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2645817020"/>
                  </a:ext>
                </a:extLst>
              </a:tr>
              <a:tr h="149944">
                <a:tc>
                  <a:txBody>
                    <a:bodyPr/>
                    <a:lstStyle/>
                    <a:p>
                      <a:pPr algn="l" fontAlgn="b"/>
                      <a:r>
                        <a:rPr lang="de-DE" sz="700" b="0" i="0" u="none" strike="noStrike">
                          <a:solidFill>
                            <a:srgbClr val="000000"/>
                          </a:solidFill>
                          <a:effectLst/>
                          <a:latin typeface="Arial" panose="020B0604020202020204" pitchFamily="34" charset="0"/>
                        </a:rPr>
                        <a:t>[D2-D2] Conneforde - Diele ROT [DIR] / N-1 Conneforde - Diele WEISS</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94,12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897886266"/>
                  </a:ext>
                </a:extLst>
              </a:tr>
              <a:tr h="149944">
                <a:tc>
                  <a:txBody>
                    <a:bodyPr/>
                    <a:lstStyle/>
                    <a:p>
                      <a:pPr algn="l" fontAlgn="b"/>
                      <a:r>
                        <a:rPr lang="sl-SI" sz="700" b="0" i="0" u="none" strike="noStrike">
                          <a:solidFill>
                            <a:srgbClr val="000000"/>
                          </a:solidFill>
                          <a:effectLst/>
                          <a:latin typeface="Arial" panose="020B0604020202020204" pitchFamily="34" charset="0"/>
                        </a:rPr>
                        <a:t>[SI-AT] 220 kV Podlog - Obersielach [OPP] [SI] / N-1 Maribor-Kainachtal 1</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30,92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45%</a:t>
                      </a:r>
                    </a:p>
                  </a:txBody>
                  <a:tcPr marL="0" marR="0" marT="0" marB="0" anchor="b">
                    <a:lnL>
                      <a:noFill/>
                    </a:lnL>
                    <a:lnR>
                      <a:noFill/>
                    </a:lnR>
                    <a:lnT>
                      <a:noFill/>
                    </a:lnT>
                    <a:lnB>
                      <a:noFill/>
                    </a:lnB>
                  </a:tcPr>
                </a:tc>
                <a:extLst>
                  <a:ext uri="{0D108BD9-81ED-4DB2-BD59-A6C34878D82A}">
                    <a16:rowId xmlns:a16="http://schemas.microsoft.com/office/drawing/2014/main" val="3529420832"/>
                  </a:ext>
                </a:extLst>
              </a:tr>
              <a:tr h="149944">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Dobrzen</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5,43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tcPr>
                </a:tc>
                <a:extLst>
                  <a:ext uri="{0D108BD9-81ED-4DB2-BD59-A6C34878D82A}">
                    <a16:rowId xmlns:a16="http://schemas.microsoft.com/office/drawing/2014/main" val="1683199657"/>
                  </a:ext>
                </a:extLst>
              </a:tr>
              <a:tr h="149944">
                <a:tc>
                  <a:txBody>
                    <a:bodyPr/>
                    <a:lstStyle/>
                    <a:p>
                      <a:pPr algn="l" fontAlgn="b"/>
                      <a:r>
                        <a:rPr lang="sl-SI" sz="7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775,53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177%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032220446"/>
                  </a:ext>
                </a:extLst>
              </a:tr>
              <a:tr h="149944">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627,27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238252809"/>
                  </a:ext>
                </a:extLst>
              </a:tr>
              <a:tr h="149944">
                <a:tc>
                  <a:txBody>
                    <a:bodyPr/>
                    <a:lstStyle/>
                    <a:p>
                      <a:pPr algn="l" fontAlgn="b"/>
                      <a:r>
                        <a:rPr lang="sl-SI" sz="700" b="0" i="0" u="none" strike="noStrike">
                          <a:solidFill>
                            <a:srgbClr val="000000"/>
                          </a:solidFill>
                          <a:effectLst/>
                          <a:latin typeface="Arial" panose="020B0604020202020204" pitchFamily="34" charset="0"/>
                        </a:rPr>
                        <a:t>[RO-RO] TR Rosiori 400/220 1 [DIR] / N-1 Rosiori - Gadalin</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101,26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3545743651"/>
                  </a:ext>
                </a:extLst>
              </a:tr>
              <a:tr h="149944">
                <a:tc>
                  <a:txBody>
                    <a:bodyPr/>
                    <a:lstStyle/>
                    <a:p>
                      <a:pPr algn="l" fontAlgn="b"/>
                      <a:r>
                        <a:rPr lang="de-DE" sz="700" b="0" i="0" u="none" strike="noStrike">
                          <a:solidFill>
                            <a:srgbClr val="000000"/>
                          </a:solidFill>
                          <a:effectLst/>
                          <a:latin typeface="Arial" panose="020B0604020202020204" pitchFamily="34" charset="0"/>
                        </a:rPr>
                        <a:t>[D2-D2] Conneforde - Diele ROT [DIR] / N-1 Conneforde - Diele WEISS</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775,53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692225894"/>
                  </a:ext>
                </a:extLst>
              </a:tr>
              <a:tr h="149944">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Dobrzen</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124,89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40%</a:t>
                      </a:r>
                    </a:p>
                  </a:txBody>
                  <a:tcPr marL="0" marR="0" marT="0" marB="0" anchor="b">
                    <a:lnL>
                      <a:noFill/>
                    </a:lnL>
                    <a:lnR>
                      <a:noFill/>
                    </a:lnR>
                    <a:lnT>
                      <a:noFill/>
                    </a:lnT>
                    <a:lnB>
                      <a:noFill/>
                    </a:lnB>
                  </a:tcPr>
                </a:tc>
                <a:extLst>
                  <a:ext uri="{0D108BD9-81ED-4DB2-BD59-A6C34878D82A}">
                    <a16:rowId xmlns:a16="http://schemas.microsoft.com/office/drawing/2014/main" val="2443047460"/>
                  </a:ext>
                </a:extLst>
              </a:tr>
              <a:tr h="149944">
                <a:tc>
                  <a:txBody>
                    <a:bodyPr/>
                    <a:lstStyle/>
                    <a:p>
                      <a:pPr algn="l" fontAlgn="b"/>
                      <a:r>
                        <a:rPr lang="sl-SI" sz="700" b="0" i="0" u="none" strike="noStrike">
                          <a:solidFill>
                            <a:srgbClr val="000000"/>
                          </a:solidFill>
                          <a:effectLst/>
                          <a:latin typeface="Arial" panose="020B0604020202020204" pitchFamily="34" charset="0"/>
                        </a:rPr>
                        <a:t>[CH-D7] Beznau - Tiengen  AARE W [OPP] [D7] / N-1 Laufenburg - Tiengen  ANDLSB</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495,22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39%</a:t>
                      </a:r>
                    </a:p>
                  </a:txBody>
                  <a:tcPr marL="0" marR="0" marT="0" marB="0" anchor="b">
                    <a:lnL>
                      <a:noFill/>
                    </a:lnL>
                    <a:lnR>
                      <a:noFill/>
                    </a:lnR>
                    <a:lnT>
                      <a:noFill/>
                    </a:lnT>
                    <a:lnB>
                      <a:noFill/>
                    </a:lnB>
                  </a:tcPr>
                </a:tc>
                <a:extLst>
                  <a:ext uri="{0D108BD9-81ED-4DB2-BD59-A6C34878D82A}">
                    <a16:rowId xmlns:a16="http://schemas.microsoft.com/office/drawing/2014/main" val="2405231049"/>
                  </a:ext>
                </a:extLst>
              </a:tr>
              <a:tr h="149944">
                <a:tc>
                  <a:txBody>
                    <a:bodyPr/>
                    <a:lstStyle/>
                    <a:p>
                      <a:pPr algn="l" fontAlgn="b"/>
                      <a:r>
                        <a:rPr lang="sl-SI" sz="7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388,65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184%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217479586"/>
                  </a:ext>
                </a:extLst>
              </a:tr>
              <a:tr h="149944">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388,65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704238442"/>
                  </a:ext>
                </a:extLst>
              </a:tr>
              <a:tr h="149944">
                <a:tc>
                  <a:txBody>
                    <a:bodyPr/>
                    <a:lstStyle/>
                    <a:p>
                      <a:pPr algn="l" fontAlgn="b"/>
                      <a:r>
                        <a:rPr lang="sl-SI" sz="700" b="0" i="0" u="none" strike="noStrike">
                          <a:solidFill>
                            <a:srgbClr val="000000"/>
                          </a:solidFill>
                          <a:effectLst/>
                          <a:latin typeface="Arial" panose="020B0604020202020204" pitchFamily="34" charset="0"/>
                        </a:rPr>
                        <a:t>[RO-RO] TR Rosiori 400/220 1 [DIR] / N-1 Rosiori - Gadalin</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342,06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1192962393"/>
                  </a:ext>
                </a:extLst>
              </a:tr>
              <a:tr h="149944">
                <a:tc>
                  <a:txBody>
                    <a:bodyPr/>
                    <a:lstStyle/>
                    <a:p>
                      <a:pPr algn="l" fontAlgn="b"/>
                      <a:r>
                        <a:rPr lang="de-DE" sz="700" b="0" i="0" u="none" strike="noStrike">
                          <a:solidFill>
                            <a:srgbClr val="000000"/>
                          </a:solidFill>
                          <a:effectLst/>
                          <a:latin typeface="Arial" panose="020B0604020202020204" pitchFamily="34" charset="0"/>
                        </a:rPr>
                        <a:t>[D2-D2] Conneforde - Diele ROT [DIR] / N-1 Conneforde - Diele WEISS</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208,99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076083958"/>
                  </a:ext>
                </a:extLst>
              </a:tr>
              <a:tr h="149944">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Dobrzen</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213,39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44%</a:t>
                      </a:r>
                    </a:p>
                  </a:txBody>
                  <a:tcPr marL="0" marR="0" marT="0" marB="0" anchor="b">
                    <a:lnL>
                      <a:noFill/>
                    </a:lnL>
                    <a:lnR>
                      <a:noFill/>
                    </a:lnR>
                    <a:lnT>
                      <a:noFill/>
                    </a:lnT>
                    <a:lnB>
                      <a:noFill/>
                    </a:lnB>
                  </a:tcPr>
                </a:tc>
                <a:extLst>
                  <a:ext uri="{0D108BD9-81ED-4DB2-BD59-A6C34878D82A}">
                    <a16:rowId xmlns:a16="http://schemas.microsoft.com/office/drawing/2014/main" val="3835090114"/>
                  </a:ext>
                </a:extLst>
              </a:tr>
              <a:tr h="149944">
                <a:tc>
                  <a:txBody>
                    <a:bodyPr/>
                    <a:lstStyle/>
                    <a:p>
                      <a:pPr algn="l" fontAlgn="b"/>
                      <a:r>
                        <a:rPr lang="sl-SI" sz="700" b="0" i="0" u="none" strike="noStrike">
                          <a:solidFill>
                            <a:srgbClr val="000000"/>
                          </a:solidFill>
                          <a:effectLst/>
                          <a:latin typeface="Arial" panose="020B0604020202020204" pitchFamily="34" charset="0"/>
                        </a:rPr>
                        <a:t>[CH-D7] Beznau - Tiengen  AARE W [OPP] [D7] / N-1 Laufenburg - Tiengen  ANDLSB</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165,34</a:t>
                      </a:r>
                    </a:p>
                  </a:txBody>
                  <a:tcPr marL="0" marR="0" marT="0" marB="0" anchor="b">
                    <a:lnL>
                      <a:noFill/>
                    </a:lnL>
                    <a:lnR>
                      <a:noFill/>
                    </a:lnR>
                    <a:lnT>
                      <a:noFill/>
                    </a:lnT>
                    <a:lnB>
                      <a:noFill/>
                    </a:lnB>
                  </a:tcPr>
                </a:tc>
                <a:tc>
                  <a:txBody>
                    <a:bodyPr/>
                    <a:lstStyle/>
                    <a:p>
                      <a:pPr algn="r" fontAlgn="b"/>
                      <a:r>
                        <a:rPr lang="sl-SI" sz="700" b="0" i="0" u="none" strike="noStrike" dirty="0">
                          <a:solidFill>
                            <a:srgbClr val="000000"/>
                          </a:solidFill>
                          <a:effectLst/>
                          <a:latin typeface="Arial" panose="020B0604020202020204" pitchFamily="34" charset="0"/>
                        </a:rPr>
                        <a:t>36%</a:t>
                      </a:r>
                    </a:p>
                  </a:txBody>
                  <a:tcPr marL="0" marR="0" marT="0" marB="0" anchor="b">
                    <a:lnL>
                      <a:noFill/>
                    </a:lnL>
                    <a:lnR>
                      <a:noFill/>
                    </a:lnR>
                    <a:lnT>
                      <a:noFill/>
                    </a:lnT>
                    <a:lnB>
                      <a:noFill/>
                    </a:lnB>
                  </a:tcPr>
                </a:tc>
                <a:extLst>
                  <a:ext uri="{0D108BD9-81ED-4DB2-BD59-A6C34878D82A}">
                    <a16:rowId xmlns:a16="http://schemas.microsoft.com/office/drawing/2014/main" val="1277098346"/>
                  </a:ext>
                </a:extLst>
              </a:tr>
            </a:tbl>
          </a:graphicData>
        </a:graphic>
      </p:graphicFrame>
    </p:spTree>
    <p:extLst>
      <p:ext uri="{BB962C8B-B14F-4D97-AF65-F5344CB8AC3E}">
        <p14:creationId xmlns:p14="http://schemas.microsoft.com/office/powerpoint/2010/main" val="17668878"/>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a:t>
            </a:r>
            <a:r>
              <a:rPr lang="en-US" altLang="hu-HU" sz="1400" dirty="0">
                <a:solidFill>
                  <a:srgbClr val="008000"/>
                </a:solidFill>
              </a:rPr>
              <a:t>1023 (part </a:t>
            </a:r>
            <a:r>
              <a:rPr lang="sl-SI" altLang="hu-HU" sz="1400" dirty="0">
                <a:solidFill>
                  <a:srgbClr val="008000"/>
                </a:solidFill>
              </a:rPr>
              <a:t>I</a:t>
            </a:r>
            <a:r>
              <a:rPr lang="en-US" altLang="hu-HU" sz="1400" dirty="0">
                <a:solidFill>
                  <a:srgbClr val="008000"/>
                </a:solidFill>
              </a:rPr>
              <a:t>V)</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DF7C7ED3-F7CB-486C-9DE6-42DD57926877}"/>
              </a:ext>
            </a:extLst>
          </p:cNvPr>
          <p:cNvGraphicFramePr>
            <a:graphicFrameLocks noGrp="1"/>
          </p:cNvGraphicFramePr>
          <p:nvPr/>
        </p:nvGraphicFramePr>
        <p:xfrm>
          <a:off x="905669" y="1150144"/>
          <a:ext cx="8267700" cy="4210050"/>
        </p:xfrm>
        <a:graphic>
          <a:graphicData uri="http://schemas.openxmlformats.org/drawingml/2006/table">
            <a:tbl>
              <a:tblPr/>
              <a:tblGrid>
                <a:gridCol w="6423733">
                  <a:extLst>
                    <a:ext uri="{9D8B030D-6E8A-4147-A177-3AD203B41FA5}">
                      <a16:colId xmlns:a16="http://schemas.microsoft.com/office/drawing/2014/main" val="1498019003"/>
                    </a:ext>
                  </a:extLst>
                </a:gridCol>
                <a:gridCol w="1361552">
                  <a:extLst>
                    <a:ext uri="{9D8B030D-6E8A-4147-A177-3AD203B41FA5}">
                      <a16:colId xmlns:a16="http://schemas.microsoft.com/office/drawing/2014/main" val="2474152481"/>
                    </a:ext>
                  </a:extLst>
                </a:gridCol>
                <a:gridCol w="482415">
                  <a:extLst>
                    <a:ext uri="{9D8B030D-6E8A-4147-A177-3AD203B41FA5}">
                      <a16:colId xmlns:a16="http://schemas.microsoft.com/office/drawing/2014/main" val="2117955381"/>
                    </a:ext>
                  </a:extLst>
                </a:gridCol>
              </a:tblGrid>
              <a:tr h="161925">
                <a:tc>
                  <a:txBody>
                    <a:bodyPr/>
                    <a:lstStyle/>
                    <a:p>
                      <a:pPr algn="l" fontAlgn="b"/>
                      <a:r>
                        <a:rPr lang="sl-SI" sz="10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264,52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109%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438130636"/>
                  </a:ext>
                </a:extLst>
              </a:tr>
              <a:tr h="161925">
                <a:tc>
                  <a:txBody>
                    <a:bodyPr/>
                    <a:lstStyle/>
                    <a:p>
                      <a:pPr algn="l" fontAlgn="b"/>
                      <a:r>
                        <a:rPr lang="sl-SI" sz="1000" b="0" i="0" u="none" strike="noStrike">
                          <a:solidFill>
                            <a:srgbClr val="000000"/>
                          </a:solidFill>
                          <a:effectLst/>
                          <a:latin typeface="Arial" panose="020B0604020202020204" pitchFamily="34" charset="0"/>
                        </a:rPr>
                        <a:t>[AT-CZ] Duernrohr 1 - Slavetice 437 [OPP] [AT] / N-1 Slavetice - Durnrohr 2</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264,52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59%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977418894"/>
                  </a:ext>
                </a:extLst>
              </a:tr>
              <a:tr h="161925">
                <a:tc>
                  <a:txBody>
                    <a:bodyPr/>
                    <a:lstStyle/>
                    <a:p>
                      <a:pPr algn="l" fontAlgn="b"/>
                      <a:r>
                        <a:rPr lang="sl-SI" sz="1000" b="0" i="0" u="none" strike="noStrike">
                          <a:solidFill>
                            <a:srgbClr val="000000"/>
                          </a:solidFill>
                          <a:effectLst/>
                          <a:latin typeface="Arial" panose="020B0604020202020204" pitchFamily="34" charset="0"/>
                        </a:rPr>
                        <a:t>[CZ-PL] Wielopole - Nosovice [DIR] [PL] / N-1 Albrechtice - Dobrzen</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142,68</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50%</a:t>
                      </a:r>
                    </a:p>
                  </a:txBody>
                  <a:tcPr marL="0" marR="0" marT="0" marB="0" anchor="b">
                    <a:lnL>
                      <a:noFill/>
                    </a:lnL>
                    <a:lnR>
                      <a:noFill/>
                    </a:lnR>
                    <a:lnT>
                      <a:noFill/>
                    </a:lnT>
                    <a:lnB>
                      <a:noFill/>
                    </a:lnB>
                  </a:tcPr>
                </a:tc>
                <a:extLst>
                  <a:ext uri="{0D108BD9-81ED-4DB2-BD59-A6C34878D82A}">
                    <a16:rowId xmlns:a16="http://schemas.microsoft.com/office/drawing/2014/main" val="4208136095"/>
                  </a:ext>
                </a:extLst>
              </a:tr>
              <a:tr h="161925">
                <a:tc>
                  <a:txBody>
                    <a:bodyPr/>
                    <a:lstStyle/>
                    <a:p>
                      <a:pPr algn="l" fontAlgn="b"/>
                      <a:r>
                        <a:rPr lang="sl-SI" sz="10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172,18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55%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666232279"/>
                  </a:ext>
                </a:extLst>
              </a:tr>
              <a:tr h="161925">
                <a:tc>
                  <a:txBody>
                    <a:bodyPr/>
                    <a:lstStyle/>
                    <a:p>
                      <a:pPr algn="l" fontAlgn="b"/>
                      <a:r>
                        <a:rPr lang="sl-SI" sz="1000" b="0" i="0" u="none" strike="noStrike">
                          <a:solidFill>
                            <a:srgbClr val="000000"/>
                          </a:solidFill>
                          <a:effectLst/>
                          <a:latin typeface="Arial" panose="020B0604020202020204" pitchFamily="34" charset="0"/>
                        </a:rPr>
                        <a:t>[CZ-PL] Wielopole - Nosovice [DIR] [PL] / N-1 Albrechtice - Dobrzen</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172,18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55%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800621466"/>
                  </a:ext>
                </a:extLst>
              </a:tr>
              <a:tr h="161925">
                <a:tc>
                  <a:txBody>
                    <a:bodyPr/>
                    <a:lstStyle/>
                    <a:p>
                      <a:pPr algn="l" fontAlgn="b"/>
                      <a:r>
                        <a:rPr lang="sl-SI" sz="10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215,13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63%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458618989"/>
                  </a:ext>
                </a:extLst>
              </a:tr>
              <a:tr h="161925">
                <a:tc>
                  <a:txBody>
                    <a:bodyPr/>
                    <a:lstStyle/>
                    <a:p>
                      <a:pPr algn="l" fontAlgn="b"/>
                      <a:r>
                        <a:rPr lang="nn-NO" sz="1000" b="0" i="0" u="none" strike="noStrike">
                          <a:solidFill>
                            <a:srgbClr val="000000"/>
                          </a:solidFill>
                          <a:effectLst/>
                          <a:latin typeface="Arial" panose="020B0604020202020204" pitchFamily="34" charset="0"/>
                        </a:rPr>
                        <a:t>[SK-HU] Levice - God [DIR] [HU] / N-1 R.Sobota - Sajoivanka</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215,13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63%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283188249"/>
                  </a:ext>
                </a:extLst>
              </a:tr>
              <a:tr h="161925">
                <a:tc>
                  <a:txBody>
                    <a:bodyPr/>
                    <a:lstStyle/>
                    <a:p>
                      <a:pPr algn="l" fontAlgn="b"/>
                      <a:r>
                        <a:rPr lang="sl-SI" sz="1000" b="1"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130,15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66%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280649313"/>
                  </a:ext>
                </a:extLst>
              </a:tr>
              <a:tr h="161925">
                <a:tc>
                  <a:txBody>
                    <a:bodyPr/>
                    <a:lstStyle/>
                    <a:p>
                      <a:pPr algn="l" fontAlgn="b"/>
                      <a:r>
                        <a:rPr lang="nn-NO" sz="1000" b="0" i="0" u="none" strike="noStrike">
                          <a:solidFill>
                            <a:srgbClr val="000000"/>
                          </a:solidFill>
                          <a:effectLst/>
                          <a:latin typeface="Arial" panose="020B0604020202020204" pitchFamily="34" charset="0"/>
                        </a:rPr>
                        <a:t>[SK-HU] Levice - God [DIR] [HU] / N-1 R.Sobota - Sajoivanka</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130,15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66%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701644975"/>
                  </a:ext>
                </a:extLst>
              </a:tr>
              <a:tr h="161925">
                <a:tc>
                  <a:txBody>
                    <a:bodyPr/>
                    <a:lstStyle/>
                    <a:p>
                      <a:pPr algn="l" fontAlgn="b"/>
                      <a:r>
                        <a:rPr lang="sl-SI" sz="10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264,3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163%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731968123"/>
                  </a:ext>
                </a:extLst>
              </a:tr>
              <a:tr h="161925">
                <a:tc>
                  <a:txBody>
                    <a:bodyPr/>
                    <a:lstStyle/>
                    <a:p>
                      <a:pPr algn="l" fontAlgn="b"/>
                      <a:r>
                        <a:rPr lang="sl-SI" sz="1000" b="0" i="0" u="none" strike="noStrike">
                          <a:solidFill>
                            <a:srgbClr val="000000"/>
                          </a:solidFill>
                          <a:effectLst/>
                          <a:latin typeface="Arial" panose="020B0604020202020204" pitchFamily="34" charset="0"/>
                        </a:rPr>
                        <a:t>[BE-BE] PST Zandvliet 2 [DIR] / N-1 PST Zandvliet 1</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24,98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74%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553060317"/>
                  </a:ext>
                </a:extLst>
              </a:tr>
              <a:tr h="161925">
                <a:tc>
                  <a:txBody>
                    <a:bodyPr/>
                    <a:lstStyle/>
                    <a:p>
                      <a:pPr algn="l" fontAlgn="b"/>
                      <a:r>
                        <a:rPr lang="nn-NO" sz="1000" b="0" i="0" u="none" strike="noStrike">
                          <a:solidFill>
                            <a:srgbClr val="000000"/>
                          </a:solidFill>
                          <a:effectLst/>
                          <a:latin typeface="Arial" panose="020B0604020202020204" pitchFamily="34" charset="0"/>
                        </a:rPr>
                        <a:t>[SK-HU] Levice - God [DIR] [HU] / N-1 R.Sobota - Sajoivanka</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41,28</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71%</a:t>
                      </a:r>
                    </a:p>
                  </a:txBody>
                  <a:tcPr marL="0" marR="0" marT="0" marB="0" anchor="b">
                    <a:lnL>
                      <a:noFill/>
                    </a:lnL>
                    <a:lnR>
                      <a:noFill/>
                    </a:lnR>
                    <a:lnT>
                      <a:noFill/>
                    </a:lnT>
                    <a:lnB>
                      <a:noFill/>
                    </a:lnB>
                  </a:tcPr>
                </a:tc>
                <a:extLst>
                  <a:ext uri="{0D108BD9-81ED-4DB2-BD59-A6C34878D82A}">
                    <a16:rowId xmlns:a16="http://schemas.microsoft.com/office/drawing/2014/main" val="1882602002"/>
                  </a:ext>
                </a:extLst>
              </a:tr>
              <a:tr h="161925">
                <a:tc>
                  <a:txBody>
                    <a:bodyPr/>
                    <a:lstStyle/>
                    <a:p>
                      <a:pPr algn="l" fontAlgn="b"/>
                      <a:r>
                        <a:rPr lang="sl-SI" sz="1000" b="0" i="0" u="none" strike="noStrike">
                          <a:solidFill>
                            <a:srgbClr val="000000"/>
                          </a:solidFill>
                          <a:effectLst/>
                          <a:latin typeface="Arial" panose="020B0604020202020204" pitchFamily="34" charset="0"/>
                        </a:rPr>
                        <a:t>[AT-D4] Meiningen - Buers 406A [OPP] [AT] / N-1 Walgau - Werben 405B</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264,3</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18%</a:t>
                      </a:r>
                    </a:p>
                  </a:txBody>
                  <a:tcPr marL="0" marR="0" marT="0" marB="0" anchor="b">
                    <a:lnL>
                      <a:noFill/>
                    </a:lnL>
                    <a:lnR>
                      <a:noFill/>
                    </a:lnR>
                    <a:lnT>
                      <a:noFill/>
                    </a:lnT>
                    <a:lnB>
                      <a:noFill/>
                    </a:lnB>
                  </a:tcPr>
                </a:tc>
                <a:extLst>
                  <a:ext uri="{0D108BD9-81ED-4DB2-BD59-A6C34878D82A}">
                    <a16:rowId xmlns:a16="http://schemas.microsoft.com/office/drawing/2014/main" val="3753849285"/>
                  </a:ext>
                </a:extLst>
              </a:tr>
              <a:tr h="161925">
                <a:tc>
                  <a:txBody>
                    <a:bodyPr/>
                    <a:lstStyle/>
                    <a:p>
                      <a:pPr algn="l" fontAlgn="b"/>
                      <a:r>
                        <a:rPr lang="sl-SI" sz="10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162,18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181%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144722115"/>
                  </a:ext>
                </a:extLst>
              </a:tr>
              <a:tr h="161925">
                <a:tc>
                  <a:txBody>
                    <a:bodyPr/>
                    <a:lstStyle/>
                    <a:p>
                      <a:pPr algn="l" fontAlgn="b"/>
                      <a:r>
                        <a:rPr lang="de-DE" sz="1000" b="0" i="0" u="none" strike="noStrike">
                          <a:solidFill>
                            <a:srgbClr val="000000"/>
                          </a:solidFill>
                          <a:effectLst/>
                          <a:latin typeface="Arial" panose="020B0604020202020204" pitchFamily="34" charset="0"/>
                        </a:rPr>
                        <a:t>[D7-D7] Y Paffendorf - Oberzier  SECHTM S [DIR] / N-1 Sechtem - Paffendorf - Oberzier SECHTM N</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1,86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60%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414068829"/>
                  </a:ext>
                </a:extLst>
              </a:tr>
              <a:tr h="161925">
                <a:tc>
                  <a:txBody>
                    <a:bodyPr/>
                    <a:lstStyle/>
                    <a:p>
                      <a:pPr algn="l" fontAlgn="b"/>
                      <a:r>
                        <a:rPr lang="sl-SI" sz="1000" b="0" i="0" u="none" strike="noStrike">
                          <a:solidFill>
                            <a:srgbClr val="000000"/>
                          </a:solidFill>
                          <a:effectLst/>
                          <a:latin typeface="Arial" panose="020B0604020202020204" pitchFamily="34" charset="0"/>
                        </a:rPr>
                        <a:t>[CZ-PL] Wielopole - Nosovice [DIR] [PL] / N-1 Albrechtice - Dobrzen</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162,18</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58%</a:t>
                      </a:r>
                    </a:p>
                  </a:txBody>
                  <a:tcPr marL="0" marR="0" marT="0" marB="0" anchor="b">
                    <a:lnL>
                      <a:noFill/>
                    </a:lnL>
                    <a:lnR>
                      <a:noFill/>
                    </a:lnR>
                    <a:lnT>
                      <a:noFill/>
                    </a:lnT>
                    <a:lnB>
                      <a:noFill/>
                    </a:lnB>
                  </a:tcPr>
                </a:tc>
                <a:extLst>
                  <a:ext uri="{0D108BD9-81ED-4DB2-BD59-A6C34878D82A}">
                    <a16:rowId xmlns:a16="http://schemas.microsoft.com/office/drawing/2014/main" val="1590890699"/>
                  </a:ext>
                </a:extLst>
              </a:tr>
              <a:tr h="161925">
                <a:tc>
                  <a:txBody>
                    <a:bodyPr/>
                    <a:lstStyle/>
                    <a:p>
                      <a:pPr algn="l" fontAlgn="b"/>
                      <a:r>
                        <a:rPr lang="nn-NO" sz="1000" b="0" i="0" u="none" strike="noStrike">
                          <a:solidFill>
                            <a:srgbClr val="000000"/>
                          </a:solidFill>
                          <a:effectLst/>
                          <a:latin typeface="Arial" panose="020B0604020202020204" pitchFamily="34" charset="0"/>
                        </a:rPr>
                        <a:t>[SK-HU] Levice - God [DIR] [HU] / N-1 R.Sobota - Sajoivanka</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33,8</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63%</a:t>
                      </a:r>
                    </a:p>
                  </a:txBody>
                  <a:tcPr marL="0" marR="0" marT="0" marB="0" anchor="b">
                    <a:lnL>
                      <a:noFill/>
                    </a:lnL>
                    <a:lnR>
                      <a:noFill/>
                    </a:lnR>
                    <a:lnT>
                      <a:noFill/>
                    </a:lnT>
                    <a:lnB>
                      <a:noFill/>
                    </a:lnB>
                  </a:tcPr>
                </a:tc>
                <a:extLst>
                  <a:ext uri="{0D108BD9-81ED-4DB2-BD59-A6C34878D82A}">
                    <a16:rowId xmlns:a16="http://schemas.microsoft.com/office/drawing/2014/main" val="437462247"/>
                  </a:ext>
                </a:extLst>
              </a:tr>
              <a:tr h="161925">
                <a:tc>
                  <a:txBody>
                    <a:bodyPr/>
                    <a:lstStyle/>
                    <a:p>
                      <a:pPr algn="l" fontAlgn="b"/>
                      <a:r>
                        <a:rPr lang="sl-SI" sz="10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230,53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863988843"/>
                  </a:ext>
                </a:extLst>
              </a:tr>
              <a:tr h="161925">
                <a:tc>
                  <a:txBody>
                    <a:bodyPr/>
                    <a:lstStyle/>
                    <a:p>
                      <a:pPr algn="l" fontAlgn="b"/>
                      <a:r>
                        <a:rPr lang="de-DE" sz="1000" b="0" i="0" u="none" strike="noStrike">
                          <a:solidFill>
                            <a:srgbClr val="000000"/>
                          </a:solidFill>
                          <a:effectLst/>
                          <a:latin typeface="Arial" panose="020B0604020202020204" pitchFamily="34" charset="0"/>
                        </a:rPr>
                        <a:t>[D7-D7] Y Paffendorf - Oberzier  SECHTM S [DIR] / N-1 Sechtem - Paffendorf - Oberzier SECHTM N</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2,28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59%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754588889"/>
                  </a:ext>
                </a:extLst>
              </a:tr>
              <a:tr h="161925">
                <a:tc>
                  <a:txBody>
                    <a:bodyPr/>
                    <a:lstStyle/>
                    <a:p>
                      <a:pPr algn="l" fontAlgn="b"/>
                      <a:r>
                        <a:rPr lang="sl-SI" sz="1000" b="0" i="0" u="none" strike="noStrike">
                          <a:solidFill>
                            <a:srgbClr val="000000"/>
                          </a:solidFill>
                          <a:effectLst/>
                          <a:latin typeface="Arial" panose="020B0604020202020204" pitchFamily="34" charset="0"/>
                        </a:rPr>
                        <a:t>[CZ-PL] Wielopole - Nosovice [DIR] [PL] / N-1 Albrechtice - Dobrzen</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230,53</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58%</a:t>
                      </a:r>
                    </a:p>
                  </a:txBody>
                  <a:tcPr marL="0" marR="0" marT="0" marB="0" anchor="b">
                    <a:lnL>
                      <a:noFill/>
                    </a:lnL>
                    <a:lnR>
                      <a:noFill/>
                    </a:lnR>
                    <a:lnT>
                      <a:noFill/>
                    </a:lnT>
                    <a:lnB>
                      <a:noFill/>
                    </a:lnB>
                  </a:tcPr>
                </a:tc>
                <a:extLst>
                  <a:ext uri="{0D108BD9-81ED-4DB2-BD59-A6C34878D82A}">
                    <a16:rowId xmlns:a16="http://schemas.microsoft.com/office/drawing/2014/main" val="232409466"/>
                  </a:ext>
                </a:extLst>
              </a:tr>
              <a:tr h="161925">
                <a:tc>
                  <a:txBody>
                    <a:bodyPr/>
                    <a:lstStyle/>
                    <a:p>
                      <a:pPr algn="l" fontAlgn="b"/>
                      <a:r>
                        <a:rPr lang="sl-SI" sz="10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250,84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242%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135586029"/>
                  </a:ext>
                </a:extLst>
              </a:tr>
              <a:tr h="161925">
                <a:tc>
                  <a:txBody>
                    <a:bodyPr/>
                    <a:lstStyle/>
                    <a:p>
                      <a:pPr algn="l" fontAlgn="b"/>
                      <a:r>
                        <a:rPr lang="de-DE" sz="1000" b="0" i="0" u="none" strike="noStrike">
                          <a:solidFill>
                            <a:srgbClr val="000000"/>
                          </a:solidFill>
                          <a:effectLst/>
                          <a:latin typeface="Arial" panose="020B0604020202020204" pitchFamily="34" charset="0"/>
                        </a:rPr>
                        <a:t>[D7-D7] Y Paffendorf - Oberzier  SECHTM N [DIR] / N-1 Sechtem - Paffendorf - Oberzier SECHTM S</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20,91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65%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77819080"/>
                  </a:ext>
                </a:extLst>
              </a:tr>
              <a:tr h="161925">
                <a:tc>
                  <a:txBody>
                    <a:bodyPr/>
                    <a:lstStyle/>
                    <a:p>
                      <a:pPr algn="l" fontAlgn="b"/>
                      <a:r>
                        <a:rPr lang="sl-SI" sz="1000" b="0" i="0" u="none" strike="noStrike">
                          <a:solidFill>
                            <a:srgbClr val="000000"/>
                          </a:solidFill>
                          <a:effectLst/>
                          <a:latin typeface="Arial" panose="020B0604020202020204" pitchFamily="34" charset="0"/>
                        </a:rPr>
                        <a:t>[CZ-PL] Wielopole - Nosovice [DIR] [PL] / N-1 Albrechtice - Dobrzen</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187,8</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59%</a:t>
                      </a:r>
                    </a:p>
                  </a:txBody>
                  <a:tcPr marL="0" marR="0" marT="0" marB="0" anchor="b">
                    <a:lnL>
                      <a:noFill/>
                    </a:lnL>
                    <a:lnR>
                      <a:noFill/>
                    </a:lnR>
                    <a:lnT>
                      <a:noFill/>
                    </a:lnT>
                    <a:lnB>
                      <a:noFill/>
                    </a:lnB>
                  </a:tcPr>
                </a:tc>
                <a:extLst>
                  <a:ext uri="{0D108BD9-81ED-4DB2-BD59-A6C34878D82A}">
                    <a16:rowId xmlns:a16="http://schemas.microsoft.com/office/drawing/2014/main" val="2410502970"/>
                  </a:ext>
                </a:extLst>
              </a:tr>
              <a:tr h="161925">
                <a:tc>
                  <a:txBody>
                    <a:bodyPr/>
                    <a:lstStyle/>
                    <a:p>
                      <a:pPr algn="l" fontAlgn="b"/>
                      <a:r>
                        <a:rPr lang="en-US" sz="1000" b="0" i="0" u="none" strike="noStrike">
                          <a:solidFill>
                            <a:srgbClr val="000000"/>
                          </a:solidFill>
                          <a:effectLst/>
                          <a:latin typeface="Arial" panose="020B0604020202020204" pitchFamily="34" charset="0"/>
                        </a:rPr>
                        <a:t>[BE-BE] Achene - Gramme 380.10 [OPP] / N-1 Avelgem - Avelin 380.80</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29,47</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78%</a:t>
                      </a:r>
                    </a:p>
                  </a:txBody>
                  <a:tcPr marL="0" marR="0" marT="0" marB="0" anchor="b">
                    <a:lnL>
                      <a:noFill/>
                    </a:lnL>
                    <a:lnR>
                      <a:noFill/>
                    </a:lnR>
                    <a:lnT>
                      <a:noFill/>
                    </a:lnT>
                    <a:lnB>
                      <a:noFill/>
                    </a:lnB>
                  </a:tcPr>
                </a:tc>
                <a:extLst>
                  <a:ext uri="{0D108BD9-81ED-4DB2-BD59-A6C34878D82A}">
                    <a16:rowId xmlns:a16="http://schemas.microsoft.com/office/drawing/2014/main" val="1858784582"/>
                  </a:ext>
                </a:extLst>
              </a:tr>
              <a:tr h="161925">
                <a:tc>
                  <a:txBody>
                    <a:bodyPr/>
                    <a:lstStyle/>
                    <a:p>
                      <a:pPr algn="l" fontAlgn="b"/>
                      <a:r>
                        <a:rPr lang="sl-SI" sz="1000" b="0" i="0" u="none" strike="noStrike">
                          <a:solidFill>
                            <a:srgbClr val="000000"/>
                          </a:solidFill>
                          <a:effectLst/>
                          <a:latin typeface="Arial" panose="020B0604020202020204" pitchFamily="34" charset="0"/>
                        </a:rPr>
                        <a:t>[D4-D7] Hoheneck - Pulverdingen ws [DIR] [D4] / N-1 Grafenrheinfeld - Hoepfingen ge (411)</a:t>
                      </a:r>
                    </a:p>
                  </a:txBody>
                  <a:tcPr marL="11430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0" i="0" u="none" strike="noStrike">
                          <a:solidFill>
                            <a:srgbClr val="000000"/>
                          </a:solidFill>
                          <a:effectLst/>
                          <a:latin typeface="Arial" panose="020B0604020202020204" pitchFamily="34" charset="0"/>
                        </a:rPr>
                        <a:t>250,84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0" i="0" u="none" strike="noStrike">
                          <a:solidFill>
                            <a:srgbClr val="000000"/>
                          </a:solidFill>
                          <a:effectLst/>
                          <a:latin typeface="Arial" panose="020B0604020202020204" pitchFamily="34" charset="0"/>
                        </a:rPr>
                        <a:t>40%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551198273"/>
                  </a:ext>
                </a:extLst>
              </a:tr>
              <a:tr h="161925">
                <a:tc>
                  <a:txBody>
                    <a:bodyPr/>
                    <a:lstStyle/>
                    <a:p>
                      <a:pPr algn="l" fontAlgn="b"/>
                      <a:r>
                        <a:rPr lang="sl-SI" sz="10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1000" b="1" i="0" u="none" strike="noStrike">
                          <a:solidFill>
                            <a:srgbClr val="000000"/>
                          </a:solidFill>
                          <a:effectLst/>
                          <a:latin typeface="Arial" panose="020B0604020202020204" pitchFamily="34" charset="0"/>
                        </a:rPr>
                        <a:t>1762,76</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1000" b="1" i="0" u="none" strike="noStrike" dirty="0">
                          <a:solidFill>
                            <a:srgbClr val="000000"/>
                          </a:solidFill>
                          <a:effectLst/>
                          <a:latin typeface="Arial" panose="020B0604020202020204" pitchFamily="34" charset="0"/>
                        </a:rPr>
                        <a:t>4497%</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920789217"/>
                  </a:ext>
                </a:extLst>
              </a:tr>
            </a:tbl>
          </a:graphicData>
        </a:graphic>
      </p:graphicFrame>
    </p:spTree>
    <p:extLst>
      <p:ext uri="{BB962C8B-B14F-4D97-AF65-F5344CB8AC3E}">
        <p14:creationId xmlns:p14="http://schemas.microsoft.com/office/powerpoint/2010/main" val="3943244376"/>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a:t>
            </a:r>
            <a:r>
              <a:rPr lang="en-US" altLang="hu-HU" sz="1400" dirty="0">
                <a:solidFill>
                  <a:srgbClr val="008000"/>
                </a:solidFill>
              </a:rPr>
              <a:t>1024 (part </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8DB3CFA0-E594-4385-A5F7-592BDFA0C06E}"/>
              </a:ext>
            </a:extLst>
          </p:cNvPr>
          <p:cNvGraphicFramePr>
            <a:graphicFrameLocks noGrp="1"/>
          </p:cNvGraphicFramePr>
          <p:nvPr>
            <p:extLst>
              <p:ext uri="{D42A27DB-BD31-4B8C-83A1-F6EECF244321}">
                <p14:modId xmlns:p14="http://schemas.microsoft.com/office/powerpoint/2010/main" val="1165028021"/>
              </p:ext>
            </p:extLst>
          </p:nvPr>
        </p:nvGraphicFramePr>
        <p:xfrm>
          <a:off x="1455089" y="1014888"/>
          <a:ext cx="5985885" cy="5843123"/>
        </p:xfrm>
        <a:graphic>
          <a:graphicData uri="http://schemas.openxmlformats.org/drawingml/2006/table">
            <a:tbl>
              <a:tblPr/>
              <a:tblGrid>
                <a:gridCol w="4479692">
                  <a:extLst>
                    <a:ext uri="{9D8B030D-6E8A-4147-A177-3AD203B41FA5}">
                      <a16:colId xmlns:a16="http://schemas.microsoft.com/office/drawing/2014/main" val="2195814117"/>
                    </a:ext>
                  </a:extLst>
                </a:gridCol>
                <a:gridCol w="1112145">
                  <a:extLst>
                    <a:ext uri="{9D8B030D-6E8A-4147-A177-3AD203B41FA5}">
                      <a16:colId xmlns:a16="http://schemas.microsoft.com/office/drawing/2014/main" val="1387456914"/>
                    </a:ext>
                  </a:extLst>
                </a:gridCol>
                <a:gridCol w="394048">
                  <a:extLst>
                    <a:ext uri="{9D8B030D-6E8A-4147-A177-3AD203B41FA5}">
                      <a16:colId xmlns:a16="http://schemas.microsoft.com/office/drawing/2014/main" val="2902543410"/>
                    </a:ext>
                  </a:extLst>
                </a:gridCol>
              </a:tblGrid>
              <a:tr h="139122">
                <a:tc>
                  <a:txBody>
                    <a:bodyPr/>
                    <a:lstStyle/>
                    <a:p>
                      <a:pPr algn="l" fontAlgn="b"/>
                      <a:r>
                        <a:rPr lang="sl-SI"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1366099108"/>
                  </a:ext>
                </a:extLst>
              </a:tr>
              <a:tr h="139122">
                <a:tc>
                  <a:txBody>
                    <a:bodyPr/>
                    <a:lstStyle/>
                    <a:p>
                      <a:pPr algn="l" fontAlgn="b"/>
                      <a:r>
                        <a:rPr lang="sl-SI" sz="7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391,23</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198%</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326460113"/>
                  </a:ext>
                </a:extLst>
              </a:tr>
              <a:tr h="139122">
                <a:tc>
                  <a:txBody>
                    <a:bodyPr/>
                    <a:lstStyle/>
                    <a:p>
                      <a:pPr algn="l" fontAlgn="b"/>
                      <a:r>
                        <a:rPr lang="sl-SI" sz="700" b="0" i="0" u="none" strike="noStrike">
                          <a:solidFill>
                            <a:srgbClr val="000000"/>
                          </a:solidFill>
                          <a:effectLst/>
                          <a:latin typeface="Arial" panose="020B0604020202020204" pitchFamily="34" charset="0"/>
                        </a:rPr>
                        <a:t>[AT-AT] Westtirol 1 - Westtirol 2 WTRHU41 [DIR] / N-1 Westtirol - Kempten</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2,88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75%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682918049"/>
                  </a:ext>
                </a:extLst>
              </a:tr>
              <a:tr h="139122">
                <a:tc>
                  <a:txBody>
                    <a:bodyPr/>
                    <a:lstStyle/>
                    <a:p>
                      <a:pPr algn="l" fontAlgn="b"/>
                      <a:r>
                        <a:rPr lang="sl-SI" sz="700" b="0" i="0" u="none" strike="noStrike">
                          <a:solidFill>
                            <a:srgbClr val="000000"/>
                          </a:solidFill>
                          <a:effectLst/>
                          <a:latin typeface="Arial" panose="020B0604020202020204" pitchFamily="34" charset="0"/>
                        </a:rPr>
                        <a:t>[BE-BE] PST Zandvliet 2 [DIR] / N-1 PST Zandvliet 1</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301,05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33%</a:t>
                      </a:r>
                    </a:p>
                  </a:txBody>
                  <a:tcPr marL="0" marR="0" marT="0" marB="0" anchor="b">
                    <a:lnL>
                      <a:noFill/>
                    </a:lnL>
                    <a:lnR>
                      <a:noFill/>
                    </a:lnR>
                    <a:lnT>
                      <a:noFill/>
                    </a:lnT>
                    <a:lnB>
                      <a:noFill/>
                    </a:lnB>
                  </a:tcPr>
                </a:tc>
                <a:extLst>
                  <a:ext uri="{0D108BD9-81ED-4DB2-BD59-A6C34878D82A}">
                    <a16:rowId xmlns:a16="http://schemas.microsoft.com/office/drawing/2014/main" val="451844976"/>
                  </a:ext>
                </a:extLst>
              </a:tr>
              <a:tr h="139122">
                <a:tc>
                  <a:txBody>
                    <a:bodyPr/>
                    <a:lstStyle/>
                    <a:p>
                      <a:pPr algn="l" fontAlgn="b"/>
                      <a:r>
                        <a:rPr lang="sl-SI" sz="700" b="0" i="0" u="none" strike="noStrike">
                          <a:solidFill>
                            <a:srgbClr val="000000"/>
                          </a:solidFill>
                          <a:effectLst/>
                          <a:latin typeface="Arial" panose="020B0604020202020204" pitchFamily="34" charset="0"/>
                        </a:rPr>
                        <a:t>[NL-NL] Diemen-Lelystad 380 Z [OPP] / N-1 Boxmeer-Dodewaard 380 Z</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391,23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0362221"/>
                  </a:ext>
                </a:extLst>
              </a:tr>
              <a:tr h="139122">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Dobrzen</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142,01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60%</a:t>
                      </a:r>
                    </a:p>
                  </a:txBody>
                  <a:tcPr marL="0" marR="0" marT="0" marB="0" anchor="b">
                    <a:lnL>
                      <a:noFill/>
                    </a:lnL>
                    <a:lnR>
                      <a:noFill/>
                    </a:lnR>
                    <a:lnT>
                      <a:noFill/>
                    </a:lnT>
                    <a:lnB>
                      <a:noFill/>
                    </a:lnB>
                  </a:tcPr>
                </a:tc>
                <a:extLst>
                  <a:ext uri="{0D108BD9-81ED-4DB2-BD59-A6C34878D82A}">
                    <a16:rowId xmlns:a16="http://schemas.microsoft.com/office/drawing/2014/main" val="4287116329"/>
                  </a:ext>
                </a:extLst>
              </a:tr>
              <a:tr h="139122">
                <a:tc>
                  <a:txBody>
                    <a:bodyPr/>
                    <a:lstStyle/>
                    <a:p>
                      <a:pPr algn="l" fontAlgn="b"/>
                      <a:r>
                        <a:rPr lang="en-US" sz="700" b="0" i="0" u="none" strike="noStrike">
                          <a:solidFill>
                            <a:srgbClr val="000000"/>
                          </a:solidFill>
                          <a:effectLst/>
                          <a:latin typeface="Arial" panose="020B0604020202020204" pitchFamily="34" charset="0"/>
                        </a:rPr>
                        <a:t>[BE-FR] Achene - Lonny 380.19 [DIR] [BE] / N-1 Lillo - Zandvliet 380.65</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390,68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10%</a:t>
                      </a:r>
                    </a:p>
                  </a:txBody>
                  <a:tcPr marL="0" marR="0" marT="0" marB="0" anchor="b">
                    <a:lnL>
                      <a:noFill/>
                    </a:lnL>
                    <a:lnR>
                      <a:noFill/>
                    </a:lnR>
                    <a:lnT>
                      <a:noFill/>
                    </a:lnT>
                    <a:lnB>
                      <a:noFill/>
                    </a:lnB>
                  </a:tcPr>
                </a:tc>
                <a:extLst>
                  <a:ext uri="{0D108BD9-81ED-4DB2-BD59-A6C34878D82A}">
                    <a16:rowId xmlns:a16="http://schemas.microsoft.com/office/drawing/2014/main" val="1314659905"/>
                  </a:ext>
                </a:extLst>
              </a:tr>
              <a:tr h="139122">
                <a:tc>
                  <a:txBody>
                    <a:bodyPr/>
                    <a:lstStyle/>
                    <a:p>
                      <a:pPr algn="l" fontAlgn="b"/>
                      <a:r>
                        <a:rPr lang="sl-SI" sz="7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753,22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264%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538730069"/>
                  </a:ext>
                </a:extLst>
              </a:tr>
              <a:tr h="139122">
                <a:tc>
                  <a:txBody>
                    <a:bodyPr/>
                    <a:lstStyle/>
                    <a:p>
                      <a:pPr algn="l" fontAlgn="b"/>
                      <a:r>
                        <a:rPr lang="sl-SI" sz="700" b="0" i="0" u="none" strike="noStrike">
                          <a:solidFill>
                            <a:srgbClr val="000000"/>
                          </a:solidFill>
                          <a:effectLst/>
                          <a:latin typeface="Arial" panose="020B0604020202020204" pitchFamily="34" charset="0"/>
                        </a:rPr>
                        <a:t>[AT-AT] Westtirol 1 - Westtirol 2 WTRHU41 [DIR] / N-1 Westtirol - Kempten</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137,07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643579526"/>
                  </a:ext>
                </a:extLst>
              </a:tr>
              <a:tr h="139122">
                <a:tc>
                  <a:txBody>
                    <a:bodyPr/>
                    <a:lstStyle/>
                    <a:p>
                      <a:pPr algn="l" fontAlgn="b"/>
                      <a:r>
                        <a:rPr lang="sl-SI" sz="700" b="0" i="0" u="none" strike="noStrike">
                          <a:solidFill>
                            <a:srgbClr val="000000"/>
                          </a:solidFill>
                          <a:effectLst/>
                          <a:latin typeface="Arial" panose="020B0604020202020204" pitchFamily="34" charset="0"/>
                        </a:rPr>
                        <a:t>[AT-CZ] Duernrohr 1 - Slavetice 437 [OPP] [AT] / N-1 Slavetice - Durnrohr 2</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18,38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69%</a:t>
                      </a:r>
                    </a:p>
                  </a:txBody>
                  <a:tcPr marL="0" marR="0" marT="0" marB="0" anchor="b">
                    <a:lnL>
                      <a:noFill/>
                    </a:lnL>
                    <a:lnR>
                      <a:noFill/>
                    </a:lnR>
                    <a:lnT>
                      <a:noFill/>
                    </a:lnT>
                    <a:lnB>
                      <a:noFill/>
                    </a:lnB>
                  </a:tcPr>
                </a:tc>
                <a:extLst>
                  <a:ext uri="{0D108BD9-81ED-4DB2-BD59-A6C34878D82A}">
                    <a16:rowId xmlns:a16="http://schemas.microsoft.com/office/drawing/2014/main" val="3098107123"/>
                  </a:ext>
                </a:extLst>
              </a:tr>
              <a:tr h="139122">
                <a:tc>
                  <a:txBody>
                    <a:bodyPr/>
                    <a:lstStyle/>
                    <a:p>
                      <a:pPr algn="l" fontAlgn="b"/>
                      <a:r>
                        <a:rPr lang="sl-SI" sz="700" b="0" i="0" u="none" strike="noStrike">
                          <a:solidFill>
                            <a:srgbClr val="000000"/>
                          </a:solidFill>
                          <a:effectLst/>
                          <a:latin typeface="Arial" panose="020B0604020202020204" pitchFamily="34" charset="0"/>
                        </a:rPr>
                        <a:t>[NL-NL] Diemen-Lelystad 380 Z [OPP] / N-1 Zwolle-Hengelo 380 W</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222,98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23%</a:t>
                      </a:r>
                    </a:p>
                  </a:txBody>
                  <a:tcPr marL="0" marR="0" marT="0" marB="0" anchor="b">
                    <a:lnL>
                      <a:noFill/>
                    </a:lnL>
                    <a:lnR>
                      <a:noFill/>
                    </a:lnR>
                    <a:lnT>
                      <a:noFill/>
                    </a:lnT>
                    <a:lnB>
                      <a:noFill/>
                    </a:lnB>
                  </a:tcPr>
                </a:tc>
                <a:extLst>
                  <a:ext uri="{0D108BD9-81ED-4DB2-BD59-A6C34878D82A}">
                    <a16:rowId xmlns:a16="http://schemas.microsoft.com/office/drawing/2014/main" val="3968017720"/>
                  </a:ext>
                </a:extLst>
              </a:tr>
              <a:tr h="139122">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Dobrzen</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56,07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60%</a:t>
                      </a:r>
                    </a:p>
                  </a:txBody>
                  <a:tcPr marL="0" marR="0" marT="0" marB="0" anchor="b">
                    <a:lnL>
                      <a:noFill/>
                    </a:lnL>
                    <a:lnR>
                      <a:noFill/>
                    </a:lnR>
                    <a:lnT>
                      <a:noFill/>
                    </a:lnT>
                    <a:lnB>
                      <a:noFill/>
                    </a:lnB>
                  </a:tcPr>
                </a:tc>
                <a:extLst>
                  <a:ext uri="{0D108BD9-81ED-4DB2-BD59-A6C34878D82A}">
                    <a16:rowId xmlns:a16="http://schemas.microsoft.com/office/drawing/2014/main" val="3424466812"/>
                  </a:ext>
                </a:extLst>
              </a:tr>
              <a:tr h="139122">
                <a:tc>
                  <a:txBody>
                    <a:bodyPr/>
                    <a:lstStyle/>
                    <a:p>
                      <a:pPr algn="l" fontAlgn="b"/>
                      <a:r>
                        <a:rPr lang="sl-SI" sz="700" b="0" i="0" u="none" strike="noStrike">
                          <a:solidFill>
                            <a:srgbClr val="000000"/>
                          </a:solidFill>
                          <a:effectLst/>
                          <a:latin typeface="Arial" panose="020B0604020202020204" pitchFamily="34" charset="0"/>
                        </a:rPr>
                        <a:t>[NL-BE] Maasbracht - Van Eyck 380 White/28 [DIR] [BE] / N-1 PST Van Eyck 1</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193,29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34%</a:t>
                      </a:r>
                    </a:p>
                  </a:txBody>
                  <a:tcPr marL="0" marR="0" marT="0" marB="0" anchor="b">
                    <a:lnL>
                      <a:noFill/>
                    </a:lnL>
                    <a:lnR>
                      <a:noFill/>
                    </a:lnR>
                    <a:lnT>
                      <a:noFill/>
                    </a:lnT>
                    <a:lnB>
                      <a:noFill/>
                    </a:lnB>
                  </a:tcPr>
                </a:tc>
                <a:extLst>
                  <a:ext uri="{0D108BD9-81ED-4DB2-BD59-A6C34878D82A}">
                    <a16:rowId xmlns:a16="http://schemas.microsoft.com/office/drawing/2014/main" val="2509765482"/>
                  </a:ext>
                </a:extLst>
              </a:tr>
              <a:tr h="139122">
                <a:tc>
                  <a:txBody>
                    <a:bodyPr/>
                    <a:lstStyle/>
                    <a:p>
                      <a:pPr algn="l" fontAlgn="b"/>
                      <a:r>
                        <a:rPr lang="en-US" sz="700" b="0" i="0" u="none" strike="noStrike">
                          <a:solidFill>
                            <a:srgbClr val="000000"/>
                          </a:solidFill>
                          <a:effectLst/>
                          <a:latin typeface="Arial" panose="020B0604020202020204" pitchFamily="34" charset="0"/>
                        </a:rPr>
                        <a:t>[BE-FR] Achene - Lonny 380.19 [DIR] [BE] / N-1 Lillo - Zandvliet 380.65</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753,22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12%</a:t>
                      </a:r>
                    </a:p>
                  </a:txBody>
                  <a:tcPr marL="0" marR="0" marT="0" marB="0" anchor="b">
                    <a:lnL>
                      <a:noFill/>
                    </a:lnL>
                    <a:lnR>
                      <a:noFill/>
                    </a:lnR>
                    <a:lnT>
                      <a:noFill/>
                    </a:lnT>
                    <a:lnB>
                      <a:noFill/>
                    </a:lnB>
                  </a:tcPr>
                </a:tc>
                <a:extLst>
                  <a:ext uri="{0D108BD9-81ED-4DB2-BD59-A6C34878D82A}">
                    <a16:rowId xmlns:a16="http://schemas.microsoft.com/office/drawing/2014/main" val="3502442656"/>
                  </a:ext>
                </a:extLst>
              </a:tr>
              <a:tr h="139122">
                <a:tc>
                  <a:txBody>
                    <a:bodyPr/>
                    <a:lstStyle/>
                    <a:p>
                      <a:pPr algn="l" fontAlgn="b"/>
                      <a:r>
                        <a:rPr lang="sl-SI" sz="7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843,79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303%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071134311"/>
                  </a:ext>
                </a:extLst>
              </a:tr>
              <a:tr h="139122">
                <a:tc>
                  <a:txBody>
                    <a:bodyPr/>
                    <a:lstStyle/>
                    <a:p>
                      <a:pPr algn="l" fontAlgn="b"/>
                      <a:r>
                        <a:rPr lang="sl-SI" sz="700" b="0" i="0" u="none" strike="noStrike">
                          <a:solidFill>
                            <a:srgbClr val="000000"/>
                          </a:solidFill>
                          <a:effectLst/>
                          <a:latin typeface="Arial" panose="020B0604020202020204" pitchFamily="34" charset="0"/>
                        </a:rPr>
                        <a:t>[AT-AT] Westtirol 1 - Westtirol 2 WTRHU41 [DIR] / N-1 Westtirol - Kempten</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35,22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70%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899095356"/>
                  </a:ext>
                </a:extLst>
              </a:tr>
              <a:tr h="139122">
                <a:tc>
                  <a:txBody>
                    <a:bodyPr/>
                    <a:lstStyle/>
                    <a:p>
                      <a:pPr algn="l" fontAlgn="b"/>
                      <a:r>
                        <a:rPr lang="sl-SI" sz="700" b="0" i="0" u="none" strike="noStrike">
                          <a:solidFill>
                            <a:srgbClr val="000000"/>
                          </a:solidFill>
                          <a:effectLst/>
                          <a:latin typeface="Arial" panose="020B0604020202020204" pitchFamily="34" charset="0"/>
                        </a:rPr>
                        <a:t>[AT-AT] Salzburg - Tauern 231A [DIR] / N-1 Salzburg - Tauern 232A</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780,86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77%</a:t>
                      </a:r>
                    </a:p>
                  </a:txBody>
                  <a:tcPr marL="0" marR="0" marT="0" marB="0" anchor="b">
                    <a:lnL>
                      <a:noFill/>
                    </a:lnL>
                    <a:lnR>
                      <a:noFill/>
                    </a:lnR>
                    <a:lnT>
                      <a:noFill/>
                    </a:lnT>
                    <a:lnB>
                      <a:noFill/>
                    </a:lnB>
                  </a:tcPr>
                </a:tc>
                <a:extLst>
                  <a:ext uri="{0D108BD9-81ED-4DB2-BD59-A6C34878D82A}">
                    <a16:rowId xmlns:a16="http://schemas.microsoft.com/office/drawing/2014/main" val="801176302"/>
                  </a:ext>
                </a:extLst>
              </a:tr>
              <a:tr h="139122">
                <a:tc>
                  <a:txBody>
                    <a:bodyPr/>
                    <a:lstStyle/>
                    <a:p>
                      <a:pPr algn="l" fontAlgn="b"/>
                      <a:r>
                        <a:rPr lang="sl-SI" sz="700" b="0" i="0" u="none" strike="noStrike">
                          <a:solidFill>
                            <a:srgbClr val="000000"/>
                          </a:solidFill>
                          <a:effectLst/>
                          <a:latin typeface="Arial" panose="020B0604020202020204" pitchFamily="34" charset="0"/>
                        </a:rPr>
                        <a:t>[D4-D4] PST Buers BMT37 [OPP] / N-1 Buers - Westtirol ws (421)</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843,79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33%</a:t>
                      </a:r>
                    </a:p>
                  </a:txBody>
                  <a:tcPr marL="0" marR="0" marT="0" marB="0" anchor="b">
                    <a:lnL>
                      <a:noFill/>
                    </a:lnL>
                    <a:lnR>
                      <a:noFill/>
                    </a:lnR>
                    <a:lnT>
                      <a:noFill/>
                    </a:lnT>
                    <a:lnB>
                      <a:noFill/>
                    </a:lnB>
                  </a:tcPr>
                </a:tc>
                <a:extLst>
                  <a:ext uri="{0D108BD9-81ED-4DB2-BD59-A6C34878D82A}">
                    <a16:rowId xmlns:a16="http://schemas.microsoft.com/office/drawing/2014/main" val="2269540716"/>
                  </a:ext>
                </a:extLst>
              </a:tr>
              <a:tr h="139122">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Dobrzen</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56,65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3688115355"/>
                  </a:ext>
                </a:extLst>
              </a:tr>
              <a:tr h="139122">
                <a:tc>
                  <a:txBody>
                    <a:bodyPr/>
                    <a:lstStyle/>
                    <a:p>
                      <a:pPr algn="l" fontAlgn="b"/>
                      <a:r>
                        <a:rPr lang="sl-SI" sz="700" b="0" i="0" u="none" strike="noStrike">
                          <a:solidFill>
                            <a:srgbClr val="000000"/>
                          </a:solidFill>
                          <a:effectLst/>
                          <a:latin typeface="Arial" panose="020B0604020202020204" pitchFamily="34" charset="0"/>
                        </a:rPr>
                        <a:t>[NL-BE] Maasbracht - Van Eyck 380 White/28 [DIR] [BE] / N-1 PST Van Eyck 1</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102,84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44%</a:t>
                      </a:r>
                    </a:p>
                  </a:txBody>
                  <a:tcPr marL="0" marR="0" marT="0" marB="0" anchor="b">
                    <a:lnL>
                      <a:noFill/>
                    </a:lnL>
                    <a:lnR>
                      <a:noFill/>
                    </a:lnR>
                    <a:lnT>
                      <a:noFill/>
                    </a:lnT>
                    <a:lnB>
                      <a:noFill/>
                    </a:lnB>
                  </a:tcPr>
                </a:tc>
                <a:extLst>
                  <a:ext uri="{0D108BD9-81ED-4DB2-BD59-A6C34878D82A}">
                    <a16:rowId xmlns:a16="http://schemas.microsoft.com/office/drawing/2014/main" val="3382876468"/>
                  </a:ext>
                </a:extLst>
              </a:tr>
              <a:tr h="139122">
                <a:tc>
                  <a:txBody>
                    <a:bodyPr/>
                    <a:lstStyle/>
                    <a:p>
                      <a:pPr algn="l" fontAlgn="b"/>
                      <a:r>
                        <a:rPr lang="en-US" sz="700" b="0" i="0" u="none" strike="noStrike">
                          <a:solidFill>
                            <a:srgbClr val="000000"/>
                          </a:solidFill>
                          <a:effectLst/>
                          <a:latin typeface="Arial" panose="020B0604020202020204" pitchFamily="34" charset="0"/>
                        </a:rPr>
                        <a:t>[BE-FR] Achene - Lonny 380.19 [DIR] [BE] / N-1 Lillo - Zandvliet 380.65</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394,4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2325800976"/>
                  </a:ext>
                </a:extLst>
              </a:tr>
              <a:tr h="139122">
                <a:tc>
                  <a:txBody>
                    <a:bodyPr/>
                    <a:lstStyle/>
                    <a:p>
                      <a:pPr algn="l" fontAlgn="b"/>
                      <a:r>
                        <a:rPr lang="sl-SI" sz="7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564,69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190%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033363794"/>
                  </a:ext>
                </a:extLst>
              </a:tr>
              <a:tr h="139122">
                <a:tc>
                  <a:txBody>
                    <a:bodyPr/>
                    <a:lstStyle/>
                    <a:p>
                      <a:pPr algn="l" fontAlgn="b"/>
                      <a:r>
                        <a:rPr lang="sl-SI" sz="700" b="0" i="0" u="none" strike="noStrike">
                          <a:solidFill>
                            <a:srgbClr val="000000"/>
                          </a:solidFill>
                          <a:effectLst/>
                          <a:latin typeface="Arial" panose="020B0604020202020204" pitchFamily="34" charset="0"/>
                        </a:rPr>
                        <a:t>[AT-AT] Westtirol 1 - Westtirol 2 WTRHU41 [DIR] / N-1 Westtirol - Kempten</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204,45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992948681"/>
                  </a:ext>
                </a:extLst>
              </a:tr>
              <a:tr h="139122">
                <a:tc>
                  <a:txBody>
                    <a:bodyPr/>
                    <a:lstStyle/>
                    <a:p>
                      <a:pPr algn="l" fontAlgn="b"/>
                      <a:r>
                        <a:rPr lang="sl-SI" sz="700" b="0" i="0" u="none" strike="noStrike">
                          <a:solidFill>
                            <a:srgbClr val="000000"/>
                          </a:solidFill>
                          <a:effectLst/>
                          <a:latin typeface="Arial" panose="020B0604020202020204" pitchFamily="34" charset="0"/>
                        </a:rPr>
                        <a:t>[NL-NL] Diemen-Lelystad 380 Z [OPP] / N-1 Boxmeer-Dodewaard 380 Z</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13,12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675054994"/>
                  </a:ext>
                </a:extLst>
              </a:tr>
              <a:tr h="139122">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Dobrzen</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80,22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54%</a:t>
                      </a:r>
                    </a:p>
                  </a:txBody>
                  <a:tcPr marL="0" marR="0" marT="0" marB="0" anchor="b">
                    <a:lnL>
                      <a:noFill/>
                    </a:lnL>
                    <a:lnR>
                      <a:noFill/>
                    </a:lnR>
                    <a:lnT>
                      <a:noFill/>
                    </a:lnT>
                    <a:lnB>
                      <a:noFill/>
                    </a:lnB>
                  </a:tcPr>
                </a:tc>
                <a:extLst>
                  <a:ext uri="{0D108BD9-81ED-4DB2-BD59-A6C34878D82A}">
                    <a16:rowId xmlns:a16="http://schemas.microsoft.com/office/drawing/2014/main" val="302090226"/>
                  </a:ext>
                </a:extLst>
              </a:tr>
              <a:tr h="278243">
                <a:tc>
                  <a:txBody>
                    <a:bodyPr/>
                    <a:lstStyle/>
                    <a:p>
                      <a:pPr algn="l" fontAlgn="b"/>
                      <a:r>
                        <a:rPr lang="sl-SI" sz="700" b="0" i="0" u="none" strike="noStrike">
                          <a:solidFill>
                            <a:srgbClr val="000000"/>
                          </a:solidFill>
                          <a:effectLst/>
                          <a:latin typeface="Arial" panose="020B0604020202020204" pitchFamily="34" charset="0"/>
                        </a:rPr>
                        <a:t>[D4-D7] Hoheneck - Pulverdingen ws [DIR] [D4] / N-1 Grafenrheinfeld - Hoepfingen ge (411)</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564,69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23%</a:t>
                      </a:r>
                    </a:p>
                  </a:txBody>
                  <a:tcPr marL="0" marR="0" marT="0" marB="0" anchor="b">
                    <a:lnL>
                      <a:noFill/>
                    </a:lnL>
                    <a:lnR>
                      <a:noFill/>
                    </a:lnR>
                    <a:lnT>
                      <a:noFill/>
                    </a:lnT>
                    <a:lnB>
                      <a:noFill/>
                    </a:lnB>
                  </a:tcPr>
                </a:tc>
                <a:extLst>
                  <a:ext uri="{0D108BD9-81ED-4DB2-BD59-A6C34878D82A}">
                    <a16:rowId xmlns:a16="http://schemas.microsoft.com/office/drawing/2014/main" val="2652457298"/>
                  </a:ext>
                </a:extLst>
              </a:tr>
              <a:tr h="139122">
                <a:tc>
                  <a:txBody>
                    <a:bodyPr/>
                    <a:lstStyle/>
                    <a:p>
                      <a:pPr algn="l" fontAlgn="b"/>
                      <a:r>
                        <a:rPr lang="en-US" sz="700" b="0" i="0" u="none" strike="noStrike">
                          <a:solidFill>
                            <a:srgbClr val="000000"/>
                          </a:solidFill>
                          <a:effectLst/>
                          <a:latin typeface="Arial" panose="020B0604020202020204" pitchFamily="34" charset="0"/>
                        </a:rPr>
                        <a:t>[BE-FR] Achene - Lonny 380.19 [DIR] [BE] / N-1 Lillo - Zandvliet 380.65</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140,86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3735621886"/>
                  </a:ext>
                </a:extLst>
              </a:tr>
              <a:tr h="139122">
                <a:tc>
                  <a:txBody>
                    <a:bodyPr/>
                    <a:lstStyle/>
                    <a:p>
                      <a:pPr algn="l" fontAlgn="b"/>
                      <a:r>
                        <a:rPr lang="sl-SI" sz="7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1099,55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239%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950755267"/>
                  </a:ext>
                </a:extLst>
              </a:tr>
              <a:tr h="139122">
                <a:tc>
                  <a:txBody>
                    <a:bodyPr/>
                    <a:lstStyle/>
                    <a:p>
                      <a:pPr algn="l" fontAlgn="b"/>
                      <a:r>
                        <a:rPr lang="sl-SI" sz="700" b="0" i="0" u="none" strike="noStrike">
                          <a:solidFill>
                            <a:srgbClr val="000000"/>
                          </a:solidFill>
                          <a:effectLst/>
                          <a:latin typeface="Arial" panose="020B0604020202020204" pitchFamily="34" charset="0"/>
                        </a:rPr>
                        <a:t>[AT-AT] Salzburg - Tauern 231A [DIR] / N-1 Salzburg - Tauern 232A</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1099,55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71%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816793543"/>
                  </a:ext>
                </a:extLst>
              </a:tr>
              <a:tr h="139122">
                <a:tc>
                  <a:txBody>
                    <a:bodyPr/>
                    <a:lstStyle/>
                    <a:p>
                      <a:pPr algn="l" fontAlgn="b"/>
                      <a:r>
                        <a:rPr lang="sl-SI" sz="700" b="0" i="0" u="none" strike="noStrike">
                          <a:solidFill>
                            <a:srgbClr val="000000"/>
                          </a:solidFill>
                          <a:effectLst/>
                          <a:latin typeface="Arial" panose="020B0604020202020204" pitchFamily="34" charset="0"/>
                        </a:rPr>
                        <a:t>[D4-D4] PST Buers BMT37 [OPP] / N-1 Buers - Westtirol ws (421)</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367,44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2722391539"/>
                  </a:ext>
                </a:extLst>
              </a:tr>
              <a:tr h="139122">
                <a:tc>
                  <a:txBody>
                    <a:bodyPr/>
                    <a:lstStyle/>
                    <a:p>
                      <a:pPr algn="l" fontAlgn="b"/>
                      <a:r>
                        <a:rPr lang="sl-SI" sz="700" b="0" i="0" u="none" strike="noStrike">
                          <a:solidFill>
                            <a:srgbClr val="000000"/>
                          </a:solidFill>
                          <a:effectLst/>
                          <a:latin typeface="Arial" panose="020B0604020202020204" pitchFamily="34" charset="0"/>
                        </a:rPr>
                        <a:t>[NL-NL] Diemen-Lelystad 380 Z [OPP] / N-1 Boxmeer-Dodewaard 380 Z</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13,37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2613711776"/>
                  </a:ext>
                </a:extLst>
              </a:tr>
              <a:tr h="139122">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Dobrzen</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18,41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54%</a:t>
                      </a:r>
                    </a:p>
                  </a:txBody>
                  <a:tcPr marL="0" marR="0" marT="0" marB="0" anchor="b">
                    <a:lnL>
                      <a:noFill/>
                    </a:lnL>
                    <a:lnR>
                      <a:noFill/>
                    </a:lnR>
                    <a:lnT>
                      <a:noFill/>
                    </a:lnT>
                    <a:lnB>
                      <a:noFill/>
                    </a:lnB>
                  </a:tcPr>
                </a:tc>
                <a:extLst>
                  <a:ext uri="{0D108BD9-81ED-4DB2-BD59-A6C34878D82A}">
                    <a16:rowId xmlns:a16="http://schemas.microsoft.com/office/drawing/2014/main" val="361761352"/>
                  </a:ext>
                </a:extLst>
              </a:tr>
              <a:tr h="139122">
                <a:tc>
                  <a:txBody>
                    <a:bodyPr/>
                    <a:lstStyle/>
                    <a:p>
                      <a:pPr algn="l" fontAlgn="b"/>
                      <a:r>
                        <a:rPr lang="sl-SI" sz="700" b="0" i="0" u="none" strike="noStrike">
                          <a:solidFill>
                            <a:srgbClr val="000000"/>
                          </a:solidFill>
                          <a:effectLst/>
                          <a:latin typeface="Arial" panose="020B0604020202020204" pitchFamily="34" charset="0"/>
                        </a:rPr>
                        <a:t>[NL-BE] Maasbracht - Van Eyck 380 White/28 [DIR] [BE] / N-1 PST Van Eyck 1</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64,92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42%</a:t>
                      </a:r>
                    </a:p>
                  </a:txBody>
                  <a:tcPr marL="0" marR="0" marT="0" marB="0" anchor="b">
                    <a:lnL>
                      <a:noFill/>
                    </a:lnL>
                    <a:lnR>
                      <a:noFill/>
                    </a:lnR>
                    <a:lnT>
                      <a:noFill/>
                    </a:lnT>
                    <a:lnB>
                      <a:noFill/>
                    </a:lnB>
                  </a:tcPr>
                </a:tc>
                <a:extLst>
                  <a:ext uri="{0D108BD9-81ED-4DB2-BD59-A6C34878D82A}">
                    <a16:rowId xmlns:a16="http://schemas.microsoft.com/office/drawing/2014/main" val="777062563"/>
                  </a:ext>
                </a:extLst>
              </a:tr>
              <a:tr h="139122">
                <a:tc>
                  <a:txBody>
                    <a:bodyPr/>
                    <a:lstStyle/>
                    <a:p>
                      <a:pPr algn="l" fontAlgn="b"/>
                      <a:r>
                        <a:rPr lang="en-US" sz="700" b="0" i="0" u="none" strike="noStrike">
                          <a:solidFill>
                            <a:srgbClr val="000000"/>
                          </a:solidFill>
                          <a:effectLst/>
                          <a:latin typeface="Arial" panose="020B0604020202020204" pitchFamily="34" charset="0"/>
                        </a:rPr>
                        <a:t>[BE-FR] Achene - Lonny 380.19 [DIR] [BE] / N-1 Lillo - Zandvliet 380.65</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252,07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586528229"/>
                  </a:ext>
                </a:extLst>
              </a:tr>
              <a:tr h="139122">
                <a:tc>
                  <a:txBody>
                    <a:bodyPr/>
                    <a:lstStyle/>
                    <a:p>
                      <a:pPr algn="l" fontAlgn="b"/>
                      <a:r>
                        <a:rPr lang="sl-SI" sz="7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582,74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264%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076379085"/>
                  </a:ext>
                </a:extLst>
              </a:tr>
              <a:tr h="139122">
                <a:tc>
                  <a:txBody>
                    <a:bodyPr/>
                    <a:lstStyle/>
                    <a:p>
                      <a:pPr algn="l" fontAlgn="b"/>
                      <a:r>
                        <a:rPr lang="sl-SI" sz="700" b="0" i="0" u="none" strike="noStrike">
                          <a:solidFill>
                            <a:srgbClr val="000000"/>
                          </a:solidFill>
                          <a:effectLst/>
                          <a:latin typeface="Arial" panose="020B0604020202020204" pitchFamily="34" charset="0"/>
                        </a:rPr>
                        <a:t>[AT-AT] Westtirol 1 - Westtirol 2 WTRHU41 [DIR] / N-1 Westtirol - Kempten</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203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76%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206809732"/>
                  </a:ext>
                </a:extLst>
              </a:tr>
              <a:tr h="139122">
                <a:tc>
                  <a:txBody>
                    <a:bodyPr/>
                    <a:lstStyle/>
                    <a:p>
                      <a:pPr algn="l" fontAlgn="b"/>
                      <a:r>
                        <a:rPr lang="sl-SI" sz="700" b="0" i="0" u="none" strike="noStrike">
                          <a:solidFill>
                            <a:srgbClr val="000000"/>
                          </a:solidFill>
                          <a:effectLst/>
                          <a:latin typeface="Arial" panose="020B0604020202020204" pitchFamily="34" charset="0"/>
                        </a:rPr>
                        <a:t>[AT-CZ] Duernrohr 1 - Slavetice 437 [OPP] [AT] / N-1 Slavetice - Durnrohr 2</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40,97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69%</a:t>
                      </a:r>
                    </a:p>
                  </a:txBody>
                  <a:tcPr marL="0" marR="0" marT="0" marB="0" anchor="b">
                    <a:lnL>
                      <a:noFill/>
                    </a:lnL>
                    <a:lnR>
                      <a:noFill/>
                    </a:lnR>
                    <a:lnT>
                      <a:noFill/>
                    </a:lnT>
                    <a:lnB>
                      <a:noFill/>
                    </a:lnB>
                  </a:tcPr>
                </a:tc>
                <a:extLst>
                  <a:ext uri="{0D108BD9-81ED-4DB2-BD59-A6C34878D82A}">
                    <a16:rowId xmlns:a16="http://schemas.microsoft.com/office/drawing/2014/main" val="3106684453"/>
                  </a:ext>
                </a:extLst>
              </a:tr>
              <a:tr h="139122">
                <a:tc>
                  <a:txBody>
                    <a:bodyPr/>
                    <a:lstStyle/>
                    <a:p>
                      <a:pPr algn="l" fontAlgn="b"/>
                      <a:r>
                        <a:rPr lang="sl-SI" sz="700" b="0" i="0" u="none" strike="noStrike">
                          <a:solidFill>
                            <a:srgbClr val="000000"/>
                          </a:solidFill>
                          <a:effectLst/>
                          <a:latin typeface="Arial" panose="020B0604020202020204" pitchFamily="34" charset="0"/>
                        </a:rPr>
                        <a:t>[NL-NL] Diemen-Lelystad 380 Z [OPP] / N-1 Boxmeer-Dodewaard 380 Z</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166,26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480624259"/>
                  </a:ext>
                </a:extLst>
              </a:tr>
              <a:tr h="139122">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Dobrzen</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29,96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55%</a:t>
                      </a:r>
                    </a:p>
                  </a:txBody>
                  <a:tcPr marL="0" marR="0" marT="0" marB="0" anchor="b">
                    <a:lnL>
                      <a:noFill/>
                    </a:lnL>
                    <a:lnR>
                      <a:noFill/>
                    </a:lnR>
                    <a:lnT>
                      <a:noFill/>
                    </a:lnT>
                    <a:lnB>
                      <a:noFill/>
                    </a:lnB>
                  </a:tcPr>
                </a:tc>
                <a:extLst>
                  <a:ext uri="{0D108BD9-81ED-4DB2-BD59-A6C34878D82A}">
                    <a16:rowId xmlns:a16="http://schemas.microsoft.com/office/drawing/2014/main" val="76504797"/>
                  </a:ext>
                </a:extLst>
              </a:tr>
              <a:tr h="139122">
                <a:tc>
                  <a:txBody>
                    <a:bodyPr/>
                    <a:lstStyle/>
                    <a:p>
                      <a:pPr algn="l" fontAlgn="b"/>
                      <a:r>
                        <a:rPr lang="sl-SI" sz="700" b="0" i="0" u="none" strike="noStrike">
                          <a:solidFill>
                            <a:srgbClr val="000000"/>
                          </a:solidFill>
                          <a:effectLst/>
                          <a:latin typeface="Arial" panose="020B0604020202020204" pitchFamily="34" charset="0"/>
                        </a:rPr>
                        <a:t>[NL-BE] Maasbracht - Van Eyck 380 White/28 [DIR] [BE] / N-1 PST Van Eyck 1</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147,8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2680326548"/>
                  </a:ext>
                </a:extLst>
              </a:tr>
              <a:tr h="139122">
                <a:tc>
                  <a:txBody>
                    <a:bodyPr/>
                    <a:lstStyle/>
                    <a:p>
                      <a:pPr algn="l" fontAlgn="b"/>
                      <a:r>
                        <a:rPr lang="en-US" sz="700" b="0" i="0" u="none" strike="noStrike">
                          <a:solidFill>
                            <a:srgbClr val="000000"/>
                          </a:solidFill>
                          <a:effectLst/>
                          <a:latin typeface="Arial" panose="020B0604020202020204" pitchFamily="34" charset="0"/>
                        </a:rPr>
                        <a:t>[BE-FR] Achene - Lonny 380.19 [DIR] [BE] / N-1 Lillo - Zandvliet 380.65</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582,74</a:t>
                      </a:r>
                    </a:p>
                  </a:txBody>
                  <a:tcPr marL="0" marR="0" marT="0" marB="0" anchor="b">
                    <a:lnL>
                      <a:noFill/>
                    </a:lnL>
                    <a:lnR>
                      <a:noFill/>
                    </a:lnR>
                    <a:lnT>
                      <a:noFill/>
                    </a:lnT>
                    <a:lnB>
                      <a:noFill/>
                    </a:lnB>
                  </a:tcPr>
                </a:tc>
                <a:tc>
                  <a:txBody>
                    <a:bodyPr/>
                    <a:lstStyle/>
                    <a:p>
                      <a:pPr algn="r" fontAlgn="b"/>
                      <a:r>
                        <a:rPr lang="sl-SI" sz="700" b="0" i="0" u="none" strike="noStrike" dirty="0">
                          <a:solidFill>
                            <a:srgbClr val="000000"/>
                          </a:solidFill>
                          <a:effectLst/>
                          <a:latin typeface="Arial" panose="020B0604020202020204" pitchFamily="34" charset="0"/>
                        </a:rPr>
                        <a:t>18%</a:t>
                      </a:r>
                    </a:p>
                  </a:txBody>
                  <a:tcPr marL="0" marR="0" marT="0" marB="0" anchor="b">
                    <a:lnL>
                      <a:noFill/>
                    </a:lnL>
                    <a:lnR>
                      <a:noFill/>
                    </a:lnR>
                    <a:lnT>
                      <a:noFill/>
                    </a:lnT>
                    <a:lnB>
                      <a:noFill/>
                    </a:lnB>
                  </a:tcPr>
                </a:tc>
                <a:extLst>
                  <a:ext uri="{0D108BD9-81ED-4DB2-BD59-A6C34878D82A}">
                    <a16:rowId xmlns:a16="http://schemas.microsoft.com/office/drawing/2014/main" val="4222182649"/>
                  </a:ext>
                </a:extLst>
              </a:tr>
            </a:tbl>
          </a:graphicData>
        </a:graphic>
      </p:graphicFrame>
    </p:spTree>
    <p:extLst>
      <p:ext uri="{BB962C8B-B14F-4D97-AF65-F5344CB8AC3E}">
        <p14:creationId xmlns:p14="http://schemas.microsoft.com/office/powerpoint/2010/main" val="3229645063"/>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a:t>
            </a:r>
            <a:r>
              <a:rPr lang="en-US" altLang="hu-HU" sz="1400" dirty="0">
                <a:solidFill>
                  <a:srgbClr val="008000"/>
                </a:solidFill>
              </a:rPr>
              <a:t>1024 (part </a:t>
            </a:r>
            <a:r>
              <a:rPr lang="sl-SI" altLang="hu-HU" sz="1400" dirty="0">
                <a:solidFill>
                  <a:srgbClr val="008000"/>
                </a:solidFill>
              </a:rPr>
              <a:t>I</a:t>
            </a:r>
            <a:r>
              <a:rPr lang="en-US" altLang="hu-HU" sz="1400" dirty="0">
                <a:solidFill>
                  <a:srgbClr val="008000"/>
                </a:solidFill>
              </a:rPr>
              <a:t>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8DFBF51E-D22D-44CC-9378-61EA444B1066}"/>
              </a:ext>
            </a:extLst>
          </p:cNvPr>
          <p:cNvGraphicFramePr>
            <a:graphicFrameLocks noGrp="1"/>
          </p:cNvGraphicFramePr>
          <p:nvPr>
            <p:extLst>
              <p:ext uri="{D42A27DB-BD31-4B8C-83A1-F6EECF244321}">
                <p14:modId xmlns:p14="http://schemas.microsoft.com/office/powerpoint/2010/main" val="2945050818"/>
              </p:ext>
            </p:extLst>
          </p:nvPr>
        </p:nvGraphicFramePr>
        <p:xfrm>
          <a:off x="1375576" y="1079508"/>
          <a:ext cx="6125435" cy="5778480"/>
        </p:xfrm>
        <a:graphic>
          <a:graphicData uri="http://schemas.openxmlformats.org/drawingml/2006/table">
            <a:tbl>
              <a:tblPr/>
              <a:tblGrid>
                <a:gridCol w="4584128">
                  <a:extLst>
                    <a:ext uri="{9D8B030D-6E8A-4147-A177-3AD203B41FA5}">
                      <a16:colId xmlns:a16="http://schemas.microsoft.com/office/drawing/2014/main" val="2231718987"/>
                    </a:ext>
                  </a:extLst>
                </a:gridCol>
                <a:gridCol w="1138073">
                  <a:extLst>
                    <a:ext uri="{9D8B030D-6E8A-4147-A177-3AD203B41FA5}">
                      <a16:colId xmlns:a16="http://schemas.microsoft.com/office/drawing/2014/main" val="2280862643"/>
                    </a:ext>
                  </a:extLst>
                </a:gridCol>
                <a:gridCol w="403234">
                  <a:extLst>
                    <a:ext uri="{9D8B030D-6E8A-4147-A177-3AD203B41FA5}">
                      <a16:colId xmlns:a16="http://schemas.microsoft.com/office/drawing/2014/main" val="4159625071"/>
                    </a:ext>
                  </a:extLst>
                </a:gridCol>
              </a:tblGrid>
              <a:tr h="144462">
                <a:tc>
                  <a:txBody>
                    <a:bodyPr/>
                    <a:lstStyle/>
                    <a:p>
                      <a:pPr algn="l" fontAlgn="b"/>
                      <a:r>
                        <a:rPr lang="sl-SI" sz="7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735,86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340%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850003615"/>
                  </a:ext>
                </a:extLst>
              </a:tr>
              <a:tr h="144462">
                <a:tc>
                  <a:txBody>
                    <a:bodyPr/>
                    <a:lstStyle/>
                    <a:p>
                      <a:pPr algn="l" fontAlgn="b"/>
                      <a:r>
                        <a:rPr lang="sl-SI" sz="700" b="0" i="0" u="none" strike="noStrike">
                          <a:solidFill>
                            <a:srgbClr val="000000"/>
                          </a:solidFill>
                          <a:effectLst/>
                          <a:latin typeface="Arial" panose="020B0604020202020204" pitchFamily="34" charset="0"/>
                        </a:rPr>
                        <a:t>[AT-AT] Westtirol 1 - Westtirol 2 WTRHU41 [DIR] / N-1 Westtirol - Kempten</a:t>
                      </a:r>
                    </a:p>
                  </a:txBody>
                  <a:tcPr marL="7678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213,92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75%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655036558"/>
                  </a:ext>
                </a:extLst>
              </a:tr>
              <a:tr h="144462">
                <a:tc>
                  <a:txBody>
                    <a:bodyPr/>
                    <a:lstStyle/>
                    <a:p>
                      <a:pPr algn="l" fontAlgn="b"/>
                      <a:r>
                        <a:rPr lang="sl-SI" sz="700" b="0" i="0" u="none" strike="noStrike">
                          <a:solidFill>
                            <a:srgbClr val="000000"/>
                          </a:solidFill>
                          <a:effectLst/>
                          <a:latin typeface="Arial" panose="020B0604020202020204" pitchFamily="34" charset="0"/>
                        </a:rPr>
                        <a:t>[AT-CZ] Duernrohr 1 - Slavetice 437 [OPP] [AT] / N-1 Slavetice - Durnrohr 2</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30,17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64%</a:t>
                      </a:r>
                    </a:p>
                  </a:txBody>
                  <a:tcPr marL="0" marR="0" marT="0" marB="0" anchor="b">
                    <a:lnL>
                      <a:noFill/>
                    </a:lnL>
                    <a:lnR>
                      <a:noFill/>
                    </a:lnR>
                    <a:lnT>
                      <a:noFill/>
                    </a:lnT>
                    <a:lnB>
                      <a:noFill/>
                    </a:lnB>
                  </a:tcPr>
                </a:tc>
                <a:extLst>
                  <a:ext uri="{0D108BD9-81ED-4DB2-BD59-A6C34878D82A}">
                    <a16:rowId xmlns:a16="http://schemas.microsoft.com/office/drawing/2014/main" val="1245205304"/>
                  </a:ext>
                </a:extLst>
              </a:tr>
              <a:tr h="144462">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102,64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68%</a:t>
                      </a:r>
                    </a:p>
                  </a:txBody>
                  <a:tcPr marL="0" marR="0" marT="0" marB="0" anchor="b">
                    <a:lnL>
                      <a:noFill/>
                    </a:lnL>
                    <a:lnR>
                      <a:noFill/>
                    </a:lnR>
                    <a:lnT>
                      <a:noFill/>
                    </a:lnT>
                    <a:lnB>
                      <a:noFill/>
                    </a:lnB>
                  </a:tcPr>
                </a:tc>
                <a:extLst>
                  <a:ext uri="{0D108BD9-81ED-4DB2-BD59-A6C34878D82A}">
                    <a16:rowId xmlns:a16="http://schemas.microsoft.com/office/drawing/2014/main" val="2048789914"/>
                  </a:ext>
                </a:extLst>
              </a:tr>
              <a:tr h="144462">
                <a:tc>
                  <a:txBody>
                    <a:bodyPr/>
                    <a:lstStyle/>
                    <a:p>
                      <a:pPr algn="l" fontAlgn="b"/>
                      <a:r>
                        <a:rPr lang="sl-SI" sz="700" b="0" i="0" u="none" strike="noStrike">
                          <a:solidFill>
                            <a:srgbClr val="000000"/>
                          </a:solidFill>
                          <a:effectLst/>
                          <a:latin typeface="Arial" panose="020B0604020202020204" pitchFamily="34" charset="0"/>
                        </a:rPr>
                        <a:t>[PL-CZ] Kopanina - Liskovec [DIR] [PL] / N-1 Nosovice - Wielopole</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13,24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57%</a:t>
                      </a:r>
                    </a:p>
                  </a:txBody>
                  <a:tcPr marL="0" marR="0" marT="0" marB="0" anchor="b">
                    <a:lnL>
                      <a:noFill/>
                    </a:lnL>
                    <a:lnR>
                      <a:noFill/>
                    </a:lnR>
                    <a:lnT>
                      <a:noFill/>
                    </a:lnT>
                    <a:lnB>
                      <a:noFill/>
                    </a:lnB>
                  </a:tcPr>
                </a:tc>
                <a:extLst>
                  <a:ext uri="{0D108BD9-81ED-4DB2-BD59-A6C34878D82A}">
                    <a16:rowId xmlns:a16="http://schemas.microsoft.com/office/drawing/2014/main" val="4015281455"/>
                  </a:ext>
                </a:extLst>
              </a:tr>
              <a:tr h="144462">
                <a:tc>
                  <a:txBody>
                    <a:bodyPr/>
                    <a:lstStyle/>
                    <a:p>
                      <a:pPr algn="l" fontAlgn="b"/>
                      <a:r>
                        <a:rPr lang="sl-SI" sz="700" b="0" i="0" u="none" strike="noStrike">
                          <a:solidFill>
                            <a:srgbClr val="000000"/>
                          </a:solidFill>
                          <a:effectLst/>
                          <a:latin typeface="Arial" panose="020B0604020202020204" pitchFamily="34" charset="0"/>
                        </a:rPr>
                        <a:t>[NL-NL] Diemen-Lelystad 380 Z [OPP] / N-1 Zwolle-Hengelo 380 W</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206,13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1581084368"/>
                  </a:ext>
                </a:extLst>
              </a:tr>
              <a:tr h="144462">
                <a:tc>
                  <a:txBody>
                    <a:bodyPr/>
                    <a:lstStyle/>
                    <a:p>
                      <a:pPr algn="l" fontAlgn="b"/>
                      <a:r>
                        <a:rPr lang="sl-SI" sz="700" b="0" i="0" u="none" strike="noStrike">
                          <a:solidFill>
                            <a:srgbClr val="000000"/>
                          </a:solidFill>
                          <a:effectLst/>
                          <a:latin typeface="Arial" panose="020B0604020202020204" pitchFamily="34" charset="0"/>
                        </a:rPr>
                        <a:t>[NL-BE] Maasbracht - Van Eyck 380 White/28 [DIR] [BE] / N-1 PST Van Eyck 1</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189,97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1293684997"/>
                  </a:ext>
                </a:extLst>
              </a:tr>
              <a:tr h="144462">
                <a:tc>
                  <a:txBody>
                    <a:bodyPr/>
                    <a:lstStyle/>
                    <a:p>
                      <a:pPr algn="l" fontAlgn="b"/>
                      <a:r>
                        <a:rPr lang="en-US" sz="700" b="0" i="0" u="none" strike="noStrike">
                          <a:solidFill>
                            <a:srgbClr val="000000"/>
                          </a:solidFill>
                          <a:effectLst/>
                          <a:latin typeface="Arial" panose="020B0604020202020204" pitchFamily="34" charset="0"/>
                        </a:rPr>
                        <a:t>[BE-FR] Achene - Lonny 380.19 [DIR] [BE] / N-1 Lillo - Zandvliet 380.65</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735,86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3445324218"/>
                  </a:ext>
                </a:extLst>
              </a:tr>
              <a:tr h="144462">
                <a:tc>
                  <a:txBody>
                    <a:bodyPr/>
                    <a:lstStyle/>
                    <a:p>
                      <a:pPr algn="l" fontAlgn="b"/>
                      <a:r>
                        <a:rPr lang="sl-SI" sz="7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560,8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260%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163515106"/>
                  </a:ext>
                </a:extLst>
              </a:tr>
              <a:tr h="144462">
                <a:tc>
                  <a:txBody>
                    <a:bodyPr/>
                    <a:lstStyle/>
                    <a:p>
                      <a:pPr algn="l" fontAlgn="b"/>
                      <a:r>
                        <a:rPr lang="sl-SI" sz="700" b="0" i="0" u="none" strike="noStrike">
                          <a:solidFill>
                            <a:srgbClr val="000000"/>
                          </a:solidFill>
                          <a:effectLst/>
                          <a:latin typeface="Arial" panose="020B0604020202020204" pitchFamily="34" charset="0"/>
                        </a:rPr>
                        <a:t>[AT-CZ] Duernrohr 1 - Slavetice 437 [OPP] [AT] / N-1 Slavetice - Durnrohr 2</a:t>
                      </a:r>
                    </a:p>
                  </a:txBody>
                  <a:tcPr marL="7678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388,26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703125224"/>
                  </a:ext>
                </a:extLst>
              </a:tr>
              <a:tr h="144462">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437,75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64%</a:t>
                      </a:r>
                    </a:p>
                  </a:txBody>
                  <a:tcPr marL="0" marR="0" marT="0" marB="0" anchor="b">
                    <a:lnL>
                      <a:noFill/>
                    </a:lnL>
                    <a:lnR>
                      <a:noFill/>
                    </a:lnR>
                    <a:lnT>
                      <a:noFill/>
                    </a:lnT>
                    <a:lnB>
                      <a:noFill/>
                    </a:lnB>
                  </a:tcPr>
                </a:tc>
                <a:extLst>
                  <a:ext uri="{0D108BD9-81ED-4DB2-BD59-A6C34878D82A}">
                    <a16:rowId xmlns:a16="http://schemas.microsoft.com/office/drawing/2014/main" val="3266503414"/>
                  </a:ext>
                </a:extLst>
              </a:tr>
              <a:tr h="144462">
                <a:tc>
                  <a:txBody>
                    <a:bodyPr/>
                    <a:lstStyle/>
                    <a:p>
                      <a:pPr algn="l" fontAlgn="b"/>
                      <a:r>
                        <a:rPr lang="sl-SI" sz="700" b="0" i="0" u="none" strike="noStrike">
                          <a:solidFill>
                            <a:srgbClr val="000000"/>
                          </a:solidFill>
                          <a:effectLst/>
                          <a:latin typeface="Arial" panose="020B0604020202020204" pitchFamily="34" charset="0"/>
                        </a:rPr>
                        <a:t>[PL-CZ] Kopanina - Liskovec [DIR] [PL] / N-1 Nosovice - Wielopole</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36,02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55%</a:t>
                      </a:r>
                    </a:p>
                  </a:txBody>
                  <a:tcPr marL="0" marR="0" marT="0" marB="0" anchor="b">
                    <a:lnL>
                      <a:noFill/>
                    </a:lnL>
                    <a:lnR>
                      <a:noFill/>
                    </a:lnR>
                    <a:lnT>
                      <a:noFill/>
                    </a:lnT>
                    <a:lnB>
                      <a:noFill/>
                    </a:lnB>
                  </a:tcPr>
                </a:tc>
                <a:extLst>
                  <a:ext uri="{0D108BD9-81ED-4DB2-BD59-A6C34878D82A}">
                    <a16:rowId xmlns:a16="http://schemas.microsoft.com/office/drawing/2014/main" val="498638275"/>
                  </a:ext>
                </a:extLst>
              </a:tr>
              <a:tr h="144462">
                <a:tc>
                  <a:txBody>
                    <a:bodyPr/>
                    <a:lstStyle/>
                    <a:p>
                      <a:pPr algn="l" fontAlgn="b"/>
                      <a:r>
                        <a:rPr lang="sl-SI" sz="700" b="0" i="0" u="none" strike="noStrike">
                          <a:solidFill>
                            <a:srgbClr val="000000"/>
                          </a:solidFill>
                          <a:effectLst/>
                          <a:latin typeface="Arial" panose="020B0604020202020204" pitchFamily="34" charset="0"/>
                        </a:rPr>
                        <a:t>[NL-NL] Diemen-Lelystad 380 Z [OPP] / N-1 Zwolle-Hengelo 380 W</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245,39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925869067"/>
                  </a:ext>
                </a:extLst>
              </a:tr>
              <a:tr h="144462">
                <a:tc>
                  <a:txBody>
                    <a:bodyPr/>
                    <a:lstStyle/>
                    <a:p>
                      <a:pPr algn="l" fontAlgn="b"/>
                      <a:r>
                        <a:rPr lang="en-US" sz="700" b="0" i="0" u="none" strike="noStrike">
                          <a:solidFill>
                            <a:srgbClr val="000000"/>
                          </a:solidFill>
                          <a:effectLst/>
                          <a:latin typeface="Arial" panose="020B0604020202020204" pitchFamily="34" charset="0"/>
                        </a:rPr>
                        <a:t>[BE-BE] Achene - Gramme 380.10 [OPP] / N-1 Avelgem - Avelin 380.80</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560,8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152268320"/>
                  </a:ext>
                </a:extLst>
              </a:tr>
              <a:tr h="144462">
                <a:tc>
                  <a:txBody>
                    <a:bodyPr/>
                    <a:lstStyle/>
                    <a:p>
                      <a:pPr algn="l" fontAlgn="b"/>
                      <a:r>
                        <a:rPr lang="en-US" sz="700" b="0" i="0" u="none" strike="noStrike">
                          <a:solidFill>
                            <a:srgbClr val="000000"/>
                          </a:solidFill>
                          <a:effectLst/>
                          <a:latin typeface="Arial" panose="020B0604020202020204" pitchFamily="34" charset="0"/>
                        </a:rPr>
                        <a:t>[BE-BE] Lixhe - Van Eyck 380.91 [OPP] / N-1 Gramme - Lixhe 380.11</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109,41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360732968"/>
                  </a:ext>
                </a:extLst>
              </a:tr>
              <a:tr h="144462">
                <a:tc>
                  <a:txBody>
                    <a:bodyPr/>
                    <a:lstStyle/>
                    <a:p>
                      <a:pPr algn="l" fontAlgn="b"/>
                      <a:r>
                        <a:rPr lang="sl-SI" sz="700" b="1" i="0" u="none" strike="noStrike">
                          <a:solidFill>
                            <a:srgbClr val="000000"/>
                          </a:solidFill>
                          <a:effectLst/>
                          <a:latin typeface="Arial" panose="020B0604020202020204" pitchFamily="34" charset="0"/>
                        </a:rPr>
                        <a:t>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510,72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249%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328539423"/>
                  </a:ext>
                </a:extLst>
              </a:tr>
              <a:tr h="144462">
                <a:tc>
                  <a:txBody>
                    <a:bodyPr/>
                    <a:lstStyle/>
                    <a:p>
                      <a:pPr algn="l" fontAlgn="b"/>
                      <a:r>
                        <a:rPr lang="sl-SI" sz="700" b="0" i="0" u="none" strike="noStrike">
                          <a:solidFill>
                            <a:srgbClr val="000000"/>
                          </a:solidFill>
                          <a:effectLst/>
                          <a:latin typeface="Arial" panose="020B0604020202020204" pitchFamily="34" charset="0"/>
                        </a:rPr>
                        <a:t>[AT-CZ] Duernrohr 1 - Slavetice 437 [OPP] [AT] / N-1 Slavetice - Durnrohr 2</a:t>
                      </a:r>
                    </a:p>
                  </a:txBody>
                  <a:tcPr marL="7678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277,55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674124066"/>
                  </a:ext>
                </a:extLst>
              </a:tr>
              <a:tr h="144462">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507,15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1523206862"/>
                  </a:ext>
                </a:extLst>
              </a:tr>
              <a:tr h="144462">
                <a:tc>
                  <a:txBody>
                    <a:bodyPr/>
                    <a:lstStyle/>
                    <a:p>
                      <a:pPr algn="l" fontAlgn="b"/>
                      <a:r>
                        <a:rPr lang="sl-SI" sz="700" b="0" i="0" u="none" strike="noStrike">
                          <a:solidFill>
                            <a:srgbClr val="000000"/>
                          </a:solidFill>
                          <a:effectLst/>
                          <a:latin typeface="Arial" panose="020B0604020202020204" pitchFamily="34" charset="0"/>
                        </a:rPr>
                        <a:t>[PL-CZ] Kopanina - Liskovec [DIR] [PL] / N-1 Nosovice - Wielopole</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209,02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53%</a:t>
                      </a:r>
                    </a:p>
                  </a:txBody>
                  <a:tcPr marL="0" marR="0" marT="0" marB="0" anchor="b">
                    <a:lnL>
                      <a:noFill/>
                    </a:lnL>
                    <a:lnR>
                      <a:noFill/>
                    </a:lnR>
                    <a:lnT>
                      <a:noFill/>
                    </a:lnT>
                    <a:lnB>
                      <a:noFill/>
                    </a:lnB>
                  </a:tcPr>
                </a:tc>
                <a:extLst>
                  <a:ext uri="{0D108BD9-81ED-4DB2-BD59-A6C34878D82A}">
                    <a16:rowId xmlns:a16="http://schemas.microsoft.com/office/drawing/2014/main" val="3360736416"/>
                  </a:ext>
                </a:extLst>
              </a:tr>
              <a:tr h="144462">
                <a:tc>
                  <a:txBody>
                    <a:bodyPr/>
                    <a:lstStyle/>
                    <a:p>
                      <a:pPr algn="l" fontAlgn="b"/>
                      <a:r>
                        <a:rPr lang="sl-SI" sz="700" b="0" i="0" u="none" strike="noStrike">
                          <a:solidFill>
                            <a:srgbClr val="000000"/>
                          </a:solidFill>
                          <a:effectLst/>
                          <a:latin typeface="Arial" panose="020B0604020202020204" pitchFamily="34" charset="0"/>
                        </a:rPr>
                        <a:t>[NL-NL] Diemen-Lelystad 380 Z [OPP] / N-1 Zwolle-Hengelo 380 W</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324,19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768484523"/>
                  </a:ext>
                </a:extLst>
              </a:tr>
              <a:tr h="144462">
                <a:tc>
                  <a:txBody>
                    <a:bodyPr/>
                    <a:lstStyle/>
                    <a:p>
                      <a:pPr algn="l" fontAlgn="b"/>
                      <a:r>
                        <a:rPr lang="en-US" sz="700" b="0" i="0" u="none" strike="noStrike">
                          <a:solidFill>
                            <a:srgbClr val="000000"/>
                          </a:solidFill>
                          <a:effectLst/>
                          <a:latin typeface="Arial" panose="020B0604020202020204" pitchFamily="34" charset="0"/>
                        </a:rPr>
                        <a:t>[BE-BE] Achene - Gramme 380.10 [OPP] / N-1 Avelgem - Avelin 380.80</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510,72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35%</a:t>
                      </a:r>
                    </a:p>
                  </a:txBody>
                  <a:tcPr marL="0" marR="0" marT="0" marB="0" anchor="b">
                    <a:lnL>
                      <a:noFill/>
                    </a:lnL>
                    <a:lnR>
                      <a:noFill/>
                    </a:lnR>
                    <a:lnT>
                      <a:noFill/>
                    </a:lnT>
                    <a:lnB>
                      <a:noFill/>
                    </a:lnB>
                  </a:tcPr>
                </a:tc>
                <a:extLst>
                  <a:ext uri="{0D108BD9-81ED-4DB2-BD59-A6C34878D82A}">
                    <a16:rowId xmlns:a16="http://schemas.microsoft.com/office/drawing/2014/main" val="3193532758"/>
                  </a:ext>
                </a:extLst>
              </a:tr>
              <a:tr h="144462">
                <a:tc>
                  <a:txBody>
                    <a:bodyPr/>
                    <a:lstStyle/>
                    <a:p>
                      <a:pPr algn="l" fontAlgn="b"/>
                      <a:r>
                        <a:rPr lang="en-US" sz="700" b="0" i="0" u="none" strike="noStrike">
                          <a:solidFill>
                            <a:srgbClr val="000000"/>
                          </a:solidFill>
                          <a:effectLst/>
                          <a:latin typeface="Arial" panose="020B0604020202020204" pitchFamily="34" charset="0"/>
                        </a:rPr>
                        <a:t>[BE-BE] Lixhe - Van Eyck 380.91 [OPP] / N-1 Gramme - Lixhe 380.11</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90,69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1422323976"/>
                  </a:ext>
                </a:extLst>
              </a:tr>
              <a:tr h="144462">
                <a:tc>
                  <a:txBody>
                    <a:bodyPr/>
                    <a:lstStyle/>
                    <a:p>
                      <a:pPr algn="l" fontAlgn="b"/>
                      <a:r>
                        <a:rPr lang="sl-SI" sz="7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872,57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329%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163933076"/>
                  </a:ext>
                </a:extLst>
              </a:tr>
              <a:tr h="144462">
                <a:tc>
                  <a:txBody>
                    <a:bodyPr/>
                    <a:lstStyle/>
                    <a:p>
                      <a:pPr algn="l" fontAlgn="b"/>
                      <a:r>
                        <a:rPr lang="sl-SI" sz="700" b="0" i="0" u="none" strike="noStrike">
                          <a:solidFill>
                            <a:srgbClr val="000000"/>
                          </a:solidFill>
                          <a:effectLst/>
                          <a:latin typeface="Arial" panose="020B0604020202020204" pitchFamily="34" charset="0"/>
                        </a:rPr>
                        <a:t>[AT-CZ] Duernrohr 1 - Slavetice 437 [OPP] [AT] / N-1 Slavetice - Durnrohr 2</a:t>
                      </a:r>
                    </a:p>
                  </a:txBody>
                  <a:tcPr marL="7678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290,04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594868827"/>
                  </a:ext>
                </a:extLst>
              </a:tr>
              <a:tr h="144462">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632,25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53%</a:t>
                      </a:r>
                    </a:p>
                  </a:txBody>
                  <a:tcPr marL="0" marR="0" marT="0" marB="0" anchor="b">
                    <a:lnL>
                      <a:noFill/>
                    </a:lnL>
                    <a:lnR>
                      <a:noFill/>
                    </a:lnR>
                    <a:lnT>
                      <a:noFill/>
                    </a:lnT>
                    <a:lnB>
                      <a:noFill/>
                    </a:lnB>
                  </a:tcPr>
                </a:tc>
                <a:extLst>
                  <a:ext uri="{0D108BD9-81ED-4DB2-BD59-A6C34878D82A}">
                    <a16:rowId xmlns:a16="http://schemas.microsoft.com/office/drawing/2014/main" val="3186089698"/>
                  </a:ext>
                </a:extLst>
              </a:tr>
              <a:tr h="144462">
                <a:tc>
                  <a:txBody>
                    <a:bodyPr/>
                    <a:lstStyle/>
                    <a:p>
                      <a:pPr algn="l" fontAlgn="b"/>
                      <a:r>
                        <a:rPr lang="sl-SI" sz="700" b="0" i="0" u="none" strike="noStrike">
                          <a:solidFill>
                            <a:srgbClr val="000000"/>
                          </a:solidFill>
                          <a:effectLst/>
                          <a:latin typeface="Arial" panose="020B0604020202020204" pitchFamily="34" charset="0"/>
                        </a:rPr>
                        <a:t>[PL-CZ] Kopanina - Liskovec [DIR] [PL] / N-1 Nosovice - Wielopole</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97,47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45%</a:t>
                      </a:r>
                    </a:p>
                  </a:txBody>
                  <a:tcPr marL="0" marR="0" marT="0" marB="0" anchor="b">
                    <a:lnL>
                      <a:noFill/>
                    </a:lnL>
                    <a:lnR>
                      <a:noFill/>
                    </a:lnR>
                    <a:lnT>
                      <a:noFill/>
                    </a:lnT>
                    <a:lnB>
                      <a:noFill/>
                    </a:lnB>
                  </a:tcPr>
                </a:tc>
                <a:extLst>
                  <a:ext uri="{0D108BD9-81ED-4DB2-BD59-A6C34878D82A}">
                    <a16:rowId xmlns:a16="http://schemas.microsoft.com/office/drawing/2014/main" val="2435735459"/>
                  </a:ext>
                </a:extLst>
              </a:tr>
              <a:tr h="144462">
                <a:tc>
                  <a:txBody>
                    <a:bodyPr/>
                    <a:lstStyle/>
                    <a:p>
                      <a:pPr algn="l" fontAlgn="b"/>
                      <a:r>
                        <a:rPr lang="sl-SI" sz="700" b="0" i="0" u="none" strike="noStrike">
                          <a:solidFill>
                            <a:srgbClr val="000000"/>
                          </a:solidFill>
                          <a:effectLst/>
                          <a:latin typeface="Arial" panose="020B0604020202020204" pitchFamily="34" charset="0"/>
                        </a:rPr>
                        <a:t>[BE-BE] PST Zandvliet 2 [DIR] / N-1 PST Zandvliet 1</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18,14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34%</a:t>
                      </a:r>
                    </a:p>
                  </a:txBody>
                  <a:tcPr marL="0" marR="0" marT="0" marB="0" anchor="b">
                    <a:lnL>
                      <a:noFill/>
                    </a:lnL>
                    <a:lnR>
                      <a:noFill/>
                    </a:lnR>
                    <a:lnT>
                      <a:noFill/>
                    </a:lnT>
                    <a:lnB>
                      <a:noFill/>
                    </a:lnB>
                  </a:tcPr>
                </a:tc>
                <a:extLst>
                  <a:ext uri="{0D108BD9-81ED-4DB2-BD59-A6C34878D82A}">
                    <a16:rowId xmlns:a16="http://schemas.microsoft.com/office/drawing/2014/main" val="3957615198"/>
                  </a:ext>
                </a:extLst>
              </a:tr>
              <a:tr h="144462">
                <a:tc>
                  <a:txBody>
                    <a:bodyPr/>
                    <a:lstStyle/>
                    <a:p>
                      <a:pPr algn="l" fontAlgn="b"/>
                      <a:r>
                        <a:rPr lang="sl-SI" sz="700" b="0" i="0" u="none" strike="noStrike">
                          <a:solidFill>
                            <a:srgbClr val="000000"/>
                          </a:solidFill>
                          <a:effectLst/>
                          <a:latin typeface="Arial" panose="020B0604020202020204" pitchFamily="34" charset="0"/>
                        </a:rPr>
                        <a:t>[NL-NL] Diemen-Lelystad 380 Z [OPP] / N-1 Zwolle-Hengelo 380 W</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271,43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3249180362"/>
                  </a:ext>
                </a:extLst>
              </a:tr>
              <a:tr h="144462">
                <a:tc>
                  <a:txBody>
                    <a:bodyPr/>
                    <a:lstStyle/>
                    <a:p>
                      <a:pPr algn="l" fontAlgn="b"/>
                      <a:r>
                        <a:rPr lang="sl-SI" sz="700" b="0" i="0" u="none" strike="noStrike">
                          <a:solidFill>
                            <a:srgbClr val="000000"/>
                          </a:solidFill>
                          <a:effectLst/>
                          <a:latin typeface="Arial" panose="020B0604020202020204" pitchFamily="34" charset="0"/>
                        </a:rPr>
                        <a:t>[CZ-SK] Sokolnice - Stupava [DIR] [SK] / N-1 Nosovice - Varin</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60,42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59%</a:t>
                      </a:r>
                    </a:p>
                  </a:txBody>
                  <a:tcPr marL="0" marR="0" marT="0" marB="0" anchor="b">
                    <a:lnL>
                      <a:noFill/>
                    </a:lnL>
                    <a:lnR>
                      <a:noFill/>
                    </a:lnR>
                    <a:lnT>
                      <a:noFill/>
                    </a:lnT>
                    <a:lnB>
                      <a:noFill/>
                    </a:lnB>
                  </a:tcPr>
                </a:tc>
                <a:extLst>
                  <a:ext uri="{0D108BD9-81ED-4DB2-BD59-A6C34878D82A}">
                    <a16:rowId xmlns:a16="http://schemas.microsoft.com/office/drawing/2014/main" val="2235990547"/>
                  </a:ext>
                </a:extLst>
              </a:tr>
              <a:tr h="144462">
                <a:tc>
                  <a:txBody>
                    <a:bodyPr/>
                    <a:lstStyle/>
                    <a:p>
                      <a:pPr algn="l" fontAlgn="b"/>
                      <a:r>
                        <a:rPr lang="sl-SI" sz="700" b="0" i="0" u="none" strike="noStrike">
                          <a:solidFill>
                            <a:srgbClr val="000000"/>
                          </a:solidFill>
                          <a:effectLst/>
                          <a:latin typeface="Arial" panose="020B0604020202020204" pitchFamily="34" charset="0"/>
                        </a:rPr>
                        <a:t>[NL-BE] Maasbracht - Van Eyck 380 White/28 [DIR] [BE] / N-1 PST Van Eyck 1</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216,04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44%</a:t>
                      </a:r>
                    </a:p>
                  </a:txBody>
                  <a:tcPr marL="0" marR="0" marT="0" marB="0" anchor="b">
                    <a:lnL>
                      <a:noFill/>
                    </a:lnL>
                    <a:lnR>
                      <a:noFill/>
                    </a:lnR>
                    <a:lnT>
                      <a:noFill/>
                    </a:lnT>
                    <a:lnB>
                      <a:noFill/>
                    </a:lnB>
                  </a:tcPr>
                </a:tc>
                <a:extLst>
                  <a:ext uri="{0D108BD9-81ED-4DB2-BD59-A6C34878D82A}">
                    <a16:rowId xmlns:a16="http://schemas.microsoft.com/office/drawing/2014/main" val="1606680657"/>
                  </a:ext>
                </a:extLst>
              </a:tr>
              <a:tr h="144462">
                <a:tc>
                  <a:txBody>
                    <a:bodyPr/>
                    <a:lstStyle/>
                    <a:p>
                      <a:pPr algn="l" fontAlgn="b"/>
                      <a:r>
                        <a:rPr lang="en-US" sz="700" b="0" i="0" u="none" strike="noStrike">
                          <a:solidFill>
                            <a:srgbClr val="000000"/>
                          </a:solidFill>
                          <a:effectLst/>
                          <a:latin typeface="Arial" panose="020B0604020202020204" pitchFamily="34" charset="0"/>
                        </a:rPr>
                        <a:t>[BE-FR] Achene - Lonny 380.19 [DIR] [BE] / N-1 Lillo - Zandvliet 380.65</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872,57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1261286197"/>
                  </a:ext>
                </a:extLst>
              </a:tr>
              <a:tr h="144462">
                <a:tc>
                  <a:txBody>
                    <a:bodyPr/>
                    <a:lstStyle/>
                    <a:p>
                      <a:pPr algn="l" fontAlgn="b"/>
                      <a:r>
                        <a:rPr lang="sl-SI" sz="7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668,75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297%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245678628"/>
                  </a:ext>
                </a:extLst>
              </a:tr>
              <a:tr h="144462">
                <a:tc>
                  <a:txBody>
                    <a:bodyPr/>
                    <a:lstStyle/>
                    <a:p>
                      <a:pPr algn="l" fontAlgn="b"/>
                      <a:r>
                        <a:rPr lang="sl-SI" sz="700" b="0" i="0" u="none" strike="noStrike">
                          <a:solidFill>
                            <a:srgbClr val="000000"/>
                          </a:solidFill>
                          <a:effectLst/>
                          <a:latin typeface="Arial" panose="020B0604020202020204" pitchFamily="34" charset="0"/>
                        </a:rPr>
                        <a:t>[AT-CZ] Duernrohr 1 - Slavetice 437 [OPP] [AT] / N-1 Slavetice - Durnrohr 2</a:t>
                      </a:r>
                    </a:p>
                  </a:txBody>
                  <a:tcPr marL="7678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197,5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48%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85934894"/>
                  </a:ext>
                </a:extLst>
              </a:tr>
              <a:tr h="144462">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668,75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44%</a:t>
                      </a:r>
                    </a:p>
                  </a:txBody>
                  <a:tcPr marL="0" marR="0" marT="0" marB="0" anchor="b">
                    <a:lnL>
                      <a:noFill/>
                    </a:lnL>
                    <a:lnR>
                      <a:noFill/>
                    </a:lnR>
                    <a:lnT>
                      <a:noFill/>
                    </a:lnT>
                    <a:lnB>
                      <a:noFill/>
                    </a:lnB>
                  </a:tcPr>
                </a:tc>
                <a:extLst>
                  <a:ext uri="{0D108BD9-81ED-4DB2-BD59-A6C34878D82A}">
                    <a16:rowId xmlns:a16="http://schemas.microsoft.com/office/drawing/2014/main" val="2727861600"/>
                  </a:ext>
                </a:extLst>
              </a:tr>
              <a:tr h="144462">
                <a:tc>
                  <a:txBody>
                    <a:bodyPr/>
                    <a:lstStyle/>
                    <a:p>
                      <a:pPr algn="l" fontAlgn="b"/>
                      <a:r>
                        <a:rPr lang="sl-SI" sz="700" b="0" i="0" u="none" strike="noStrike">
                          <a:solidFill>
                            <a:srgbClr val="000000"/>
                          </a:solidFill>
                          <a:effectLst/>
                          <a:latin typeface="Arial" panose="020B0604020202020204" pitchFamily="34" charset="0"/>
                        </a:rPr>
                        <a:t>[SI-AT] 220 kV Podlog - Obersielach [OPP] [SI] / N-1 Maribor-Kainachtal 1</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34,75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33%</a:t>
                      </a:r>
                    </a:p>
                  </a:txBody>
                  <a:tcPr marL="0" marR="0" marT="0" marB="0" anchor="b">
                    <a:lnL>
                      <a:noFill/>
                    </a:lnL>
                    <a:lnR>
                      <a:noFill/>
                    </a:lnR>
                    <a:lnT>
                      <a:noFill/>
                    </a:lnT>
                    <a:lnB>
                      <a:noFill/>
                    </a:lnB>
                  </a:tcPr>
                </a:tc>
                <a:extLst>
                  <a:ext uri="{0D108BD9-81ED-4DB2-BD59-A6C34878D82A}">
                    <a16:rowId xmlns:a16="http://schemas.microsoft.com/office/drawing/2014/main" val="4183036581"/>
                  </a:ext>
                </a:extLst>
              </a:tr>
              <a:tr h="144462">
                <a:tc>
                  <a:txBody>
                    <a:bodyPr/>
                    <a:lstStyle/>
                    <a:p>
                      <a:pPr algn="l" fontAlgn="b"/>
                      <a:r>
                        <a:rPr lang="sl-SI" sz="700" b="0" i="0" u="none" strike="noStrike">
                          <a:solidFill>
                            <a:srgbClr val="000000"/>
                          </a:solidFill>
                          <a:effectLst/>
                          <a:latin typeface="Arial" panose="020B0604020202020204" pitchFamily="34" charset="0"/>
                        </a:rPr>
                        <a:t>[PL-CZ] Kopanina - Liskovec [DIR] [PL] / N-1 Nosovice - Wielopole</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107,72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348601603"/>
                  </a:ext>
                </a:extLst>
              </a:tr>
              <a:tr h="144462">
                <a:tc>
                  <a:txBody>
                    <a:bodyPr/>
                    <a:lstStyle/>
                    <a:p>
                      <a:pPr algn="l" fontAlgn="b"/>
                      <a:r>
                        <a:rPr lang="sl-SI" sz="700" b="0" i="0" u="none" strike="noStrike">
                          <a:solidFill>
                            <a:srgbClr val="000000"/>
                          </a:solidFill>
                          <a:effectLst/>
                          <a:latin typeface="Arial" panose="020B0604020202020204" pitchFamily="34" charset="0"/>
                        </a:rPr>
                        <a:t>[BE-BE] PST Zandvliet 2 [DIR] / N-1 PST Zandvliet 1</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163,64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36%</a:t>
                      </a:r>
                    </a:p>
                  </a:txBody>
                  <a:tcPr marL="0" marR="0" marT="0" marB="0" anchor="b">
                    <a:lnL>
                      <a:noFill/>
                    </a:lnL>
                    <a:lnR>
                      <a:noFill/>
                    </a:lnR>
                    <a:lnT>
                      <a:noFill/>
                    </a:lnT>
                    <a:lnB>
                      <a:noFill/>
                    </a:lnB>
                  </a:tcPr>
                </a:tc>
                <a:extLst>
                  <a:ext uri="{0D108BD9-81ED-4DB2-BD59-A6C34878D82A}">
                    <a16:rowId xmlns:a16="http://schemas.microsoft.com/office/drawing/2014/main" val="2702004396"/>
                  </a:ext>
                </a:extLst>
              </a:tr>
              <a:tr h="144462">
                <a:tc>
                  <a:txBody>
                    <a:bodyPr/>
                    <a:lstStyle/>
                    <a:p>
                      <a:pPr algn="l" fontAlgn="b"/>
                      <a:r>
                        <a:rPr lang="sl-SI" sz="700" b="0" i="0" u="none" strike="noStrike">
                          <a:solidFill>
                            <a:srgbClr val="000000"/>
                          </a:solidFill>
                          <a:effectLst/>
                          <a:latin typeface="Arial" panose="020B0604020202020204" pitchFamily="34" charset="0"/>
                        </a:rPr>
                        <a:t>[NL-NL] Diemen-Lelystad 380 Z [OPP] / N-1 Boxmeer-Dodewaard 380 Z</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407,48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521036543"/>
                  </a:ext>
                </a:extLst>
              </a:tr>
              <a:tr h="144462">
                <a:tc>
                  <a:txBody>
                    <a:bodyPr/>
                    <a:lstStyle/>
                    <a:p>
                      <a:pPr algn="l" fontAlgn="b"/>
                      <a:r>
                        <a:rPr lang="en-US" sz="700" b="0" i="0" u="none" strike="noStrike">
                          <a:solidFill>
                            <a:srgbClr val="000000"/>
                          </a:solidFill>
                          <a:effectLst/>
                          <a:latin typeface="Arial" panose="020B0604020202020204" pitchFamily="34" charset="0"/>
                        </a:rPr>
                        <a:t>[BE-BE] Achene - Gramme 380.10 [OPP] / N-1 Avelgem - Avelin 380.80</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458,48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44%</a:t>
                      </a:r>
                    </a:p>
                  </a:txBody>
                  <a:tcPr marL="0" marR="0" marT="0" marB="0" anchor="b">
                    <a:lnL>
                      <a:noFill/>
                    </a:lnL>
                    <a:lnR>
                      <a:noFill/>
                    </a:lnR>
                    <a:lnT>
                      <a:noFill/>
                    </a:lnT>
                    <a:lnB>
                      <a:noFill/>
                    </a:lnB>
                  </a:tcPr>
                </a:tc>
                <a:extLst>
                  <a:ext uri="{0D108BD9-81ED-4DB2-BD59-A6C34878D82A}">
                    <a16:rowId xmlns:a16="http://schemas.microsoft.com/office/drawing/2014/main" val="3167333749"/>
                  </a:ext>
                </a:extLst>
              </a:tr>
              <a:tr h="144462">
                <a:tc>
                  <a:txBody>
                    <a:bodyPr/>
                    <a:lstStyle/>
                    <a:p>
                      <a:pPr algn="l" fontAlgn="b"/>
                      <a:r>
                        <a:rPr lang="sl-SI" sz="700" b="0" i="0" u="none" strike="noStrike">
                          <a:solidFill>
                            <a:srgbClr val="000000"/>
                          </a:solidFill>
                          <a:effectLst/>
                          <a:latin typeface="Arial" panose="020B0604020202020204" pitchFamily="34" charset="0"/>
                        </a:rPr>
                        <a:t>[NL-BE] Maasbracht - Van Eyck 380 White/28 [DIR] [BE] / N-1 PST Van Eyck 1</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52,61</a:t>
                      </a:r>
                    </a:p>
                  </a:txBody>
                  <a:tcPr marL="0" marR="0" marT="0" marB="0" anchor="b">
                    <a:lnL>
                      <a:noFill/>
                    </a:lnL>
                    <a:lnR>
                      <a:noFill/>
                    </a:lnR>
                    <a:lnT>
                      <a:noFill/>
                    </a:lnT>
                    <a:lnB>
                      <a:noFill/>
                    </a:lnB>
                  </a:tcPr>
                </a:tc>
                <a:tc>
                  <a:txBody>
                    <a:bodyPr/>
                    <a:lstStyle/>
                    <a:p>
                      <a:pPr algn="r" fontAlgn="b"/>
                      <a:r>
                        <a:rPr lang="sl-SI" sz="700" b="0" i="0" u="none" strike="noStrike" dirty="0">
                          <a:solidFill>
                            <a:srgbClr val="000000"/>
                          </a:solidFill>
                          <a:effectLst/>
                          <a:latin typeface="Arial" panose="020B0604020202020204" pitchFamily="34" charset="0"/>
                        </a:rPr>
                        <a:t>40%</a:t>
                      </a:r>
                    </a:p>
                  </a:txBody>
                  <a:tcPr marL="0" marR="0" marT="0" marB="0" anchor="b">
                    <a:lnL>
                      <a:noFill/>
                    </a:lnL>
                    <a:lnR>
                      <a:noFill/>
                    </a:lnR>
                    <a:lnT>
                      <a:noFill/>
                    </a:lnT>
                    <a:lnB>
                      <a:noFill/>
                    </a:lnB>
                  </a:tcPr>
                </a:tc>
                <a:extLst>
                  <a:ext uri="{0D108BD9-81ED-4DB2-BD59-A6C34878D82A}">
                    <a16:rowId xmlns:a16="http://schemas.microsoft.com/office/drawing/2014/main" val="2698290441"/>
                  </a:ext>
                </a:extLst>
              </a:tr>
            </a:tbl>
          </a:graphicData>
        </a:graphic>
      </p:graphicFrame>
    </p:spTree>
    <p:extLst>
      <p:ext uri="{BB962C8B-B14F-4D97-AF65-F5344CB8AC3E}">
        <p14:creationId xmlns:p14="http://schemas.microsoft.com/office/powerpoint/2010/main" val="316237721"/>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a:t>
            </a:r>
            <a:r>
              <a:rPr lang="en-US" altLang="hu-HU" sz="1400" dirty="0">
                <a:solidFill>
                  <a:srgbClr val="008000"/>
                </a:solidFill>
              </a:rPr>
              <a:t>1024 (part II</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76608ACA-B558-4405-9738-794DBB821B32}"/>
              </a:ext>
            </a:extLst>
          </p:cNvPr>
          <p:cNvGraphicFramePr>
            <a:graphicFrameLocks noGrp="1"/>
          </p:cNvGraphicFramePr>
          <p:nvPr>
            <p:extLst>
              <p:ext uri="{D42A27DB-BD31-4B8C-83A1-F6EECF244321}">
                <p14:modId xmlns:p14="http://schemas.microsoft.com/office/powerpoint/2010/main" val="918262383"/>
              </p:ext>
            </p:extLst>
          </p:nvPr>
        </p:nvGraphicFramePr>
        <p:xfrm>
          <a:off x="1089330" y="1079498"/>
          <a:ext cx="6541234" cy="5778508"/>
        </p:xfrm>
        <a:graphic>
          <a:graphicData uri="http://schemas.openxmlformats.org/drawingml/2006/table">
            <a:tbl>
              <a:tblPr/>
              <a:tblGrid>
                <a:gridCol w="4895301">
                  <a:extLst>
                    <a:ext uri="{9D8B030D-6E8A-4147-A177-3AD203B41FA5}">
                      <a16:colId xmlns:a16="http://schemas.microsoft.com/office/drawing/2014/main" val="209059017"/>
                    </a:ext>
                  </a:extLst>
                </a:gridCol>
                <a:gridCol w="1215327">
                  <a:extLst>
                    <a:ext uri="{9D8B030D-6E8A-4147-A177-3AD203B41FA5}">
                      <a16:colId xmlns:a16="http://schemas.microsoft.com/office/drawing/2014/main" val="2057067434"/>
                    </a:ext>
                  </a:extLst>
                </a:gridCol>
                <a:gridCol w="430606">
                  <a:extLst>
                    <a:ext uri="{9D8B030D-6E8A-4147-A177-3AD203B41FA5}">
                      <a16:colId xmlns:a16="http://schemas.microsoft.com/office/drawing/2014/main" val="470085147"/>
                    </a:ext>
                  </a:extLst>
                </a:gridCol>
              </a:tblGrid>
              <a:tr h="152066">
                <a:tc>
                  <a:txBody>
                    <a:bodyPr/>
                    <a:lstStyle/>
                    <a:p>
                      <a:pPr algn="l" fontAlgn="b"/>
                      <a:r>
                        <a:rPr lang="sl-SI" sz="7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788,43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276%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528210533"/>
                  </a:ext>
                </a:extLst>
              </a:tr>
              <a:tr h="152066">
                <a:tc>
                  <a:txBody>
                    <a:bodyPr/>
                    <a:lstStyle/>
                    <a:p>
                      <a:pPr algn="l" fontAlgn="b"/>
                      <a:r>
                        <a:rPr lang="sl-SI" sz="700" b="0" i="0" u="none" strike="noStrike">
                          <a:solidFill>
                            <a:srgbClr val="000000"/>
                          </a:solidFill>
                          <a:effectLst/>
                          <a:latin typeface="Arial" panose="020B0604020202020204" pitchFamily="34" charset="0"/>
                        </a:rPr>
                        <a:t>[AT-CZ] Duernrohr 1 - Slavetice 437 [OPP] [AT] / N-1 Slavetice - Durnrohr 2</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123,73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768780893"/>
                  </a:ext>
                </a:extLst>
              </a:tr>
              <a:tr h="152066">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660,24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48%</a:t>
                      </a:r>
                    </a:p>
                  </a:txBody>
                  <a:tcPr marL="0" marR="0" marT="0" marB="0" anchor="b">
                    <a:lnL>
                      <a:noFill/>
                    </a:lnL>
                    <a:lnR>
                      <a:noFill/>
                    </a:lnR>
                    <a:lnT>
                      <a:noFill/>
                    </a:lnT>
                    <a:lnB>
                      <a:noFill/>
                    </a:lnB>
                  </a:tcPr>
                </a:tc>
                <a:extLst>
                  <a:ext uri="{0D108BD9-81ED-4DB2-BD59-A6C34878D82A}">
                    <a16:rowId xmlns:a16="http://schemas.microsoft.com/office/drawing/2014/main" val="2710308139"/>
                  </a:ext>
                </a:extLst>
              </a:tr>
              <a:tr h="152066">
                <a:tc>
                  <a:txBody>
                    <a:bodyPr/>
                    <a:lstStyle/>
                    <a:p>
                      <a:pPr algn="l" fontAlgn="b"/>
                      <a:r>
                        <a:rPr lang="sl-SI" sz="700" b="0" i="0" u="none" strike="noStrike">
                          <a:solidFill>
                            <a:srgbClr val="000000"/>
                          </a:solidFill>
                          <a:effectLst/>
                          <a:latin typeface="Arial" panose="020B0604020202020204" pitchFamily="34" charset="0"/>
                        </a:rPr>
                        <a:t>[SI-AT] 220 kV Podlog - Obersielach [OPP] [SI] / N-1 Maribor-Kainachtal 1</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23,88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23%</a:t>
                      </a:r>
                    </a:p>
                  </a:txBody>
                  <a:tcPr marL="0" marR="0" marT="0" marB="0" anchor="b">
                    <a:lnL>
                      <a:noFill/>
                    </a:lnL>
                    <a:lnR>
                      <a:noFill/>
                    </a:lnR>
                    <a:lnT>
                      <a:noFill/>
                    </a:lnT>
                    <a:lnB>
                      <a:noFill/>
                    </a:lnB>
                  </a:tcPr>
                </a:tc>
                <a:extLst>
                  <a:ext uri="{0D108BD9-81ED-4DB2-BD59-A6C34878D82A}">
                    <a16:rowId xmlns:a16="http://schemas.microsoft.com/office/drawing/2014/main" val="582515067"/>
                  </a:ext>
                </a:extLst>
              </a:tr>
              <a:tr h="152066">
                <a:tc>
                  <a:txBody>
                    <a:bodyPr/>
                    <a:lstStyle/>
                    <a:p>
                      <a:pPr algn="l" fontAlgn="b"/>
                      <a:r>
                        <a:rPr lang="sl-SI" sz="700" b="0" i="0" u="none" strike="noStrike">
                          <a:solidFill>
                            <a:srgbClr val="000000"/>
                          </a:solidFill>
                          <a:effectLst/>
                          <a:latin typeface="Arial" panose="020B0604020202020204" pitchFamily="34" charset="0"/>
                        </a:rPr>
                        <a:t>[PL-CZ] Kopanina - Liskovec [DIR] [PL] / N-1 Nosovice - Wielopole</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99,79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tcPr>
                </a:tc>
                <a:extLst>
                  <a:ext uri="{0D108BD9-81ED-4DB2-BD59-A6C34878D82A}">
                    <a16:rowId xmlns:a16="http://schemas.microsoft.com/office/drawing/2014/main" val="152412325"/>
                  </a:ext>
                </a:extLst>
              </a:tr>
              <a:tr h="152066">
                <a:tc>
                  <a:txBody>
                    <a:bodyPr/>
                    <a:lstStyle/>
                    <a:p>
                      <a:pPr algn="l" fontAlgn="b"/>
                      <a:r>
                        <a:rPr lang="sl-SI" sz="700" b="0" i="0" u="none" strike="noStrike">
                          <a:solidFill>
                            <a:srgbClr val="000000"/>
                          </a:solidFill>
                          <a:effectLst/>
                          <a:latin typeface="Arial" panose="020B0604020202020204" pitchFamily="34" charset="0"/>
                        </a:rPr>
                        <a:t>[NL-NL] Diemen-Lelystad 380 Z [OPP] / N-1 Boxmeer-Dodewaard 380 Z</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135,97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305211792"/>
                  </a:ext>
                </a:extLst>
              </a:tr>
              <a:tr h="152066">
                <a:tc>
                  <a:txBody>
                    <a:bodyPr/>
                    <a:lstStyle/>
                    <a:p>
                      <a:pPr algn="l" fontAlgn="b"/>
                      <a:r>
                        <a:rPr lang="en-US" sz="700" b="0" i="0" u="none" strike="noStrike">
                          <a:solidFill>
                            <a:srgbClr val="000000"/>
                          </a:solidFill>
                          <a:effectLst/>
                          <a:latin typeface="Arial" panose="020B0604020202020204" pitchFamily="34" charset="0"/>
                        </a:rPr>
                        <a:t>[BE-BE] PST Van Eyck 2 [DIR] / N-1 ALEGRO DC</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48,64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36%</a:t>
                      </a:r>
                    </a:p>
                  </a:txBody>
                  <a:tcPr marL="0" marR="0" marT="0" marB="0" anchor="b">
                    <a:lnL>
                      <a:noFill/>
                    </a:lnL>
                    <a:lnR>
                      <a:noFill/>
                    </a:lnR>
                    <a:lnT>
                      <a:noFill/>
                    </a:lnT>
                    <a:lnB>
                      <a:noFill/>
                    </a:lnB>
                  </a:tcPr>
                </a:tc>
                <a:extLst>
                  <a:ext uri="{0D108BD9-81ED-4DB2-BD59-A6C34878D82A}">
                    <a16:rowId xmlns:a16="http://schemas.microsoft.com/office/drawing/2014/main" val="2369797150"/>
                  </a:ext>
                </a:extLst>
              </a:tr>
              <a:tr h="152066">
                <a:tc>
                  <a:txBody>
                    <a:bodyPr/>
                    <a:lstStyle/>
                    <a:p>
                      <a:pPr algn="l" fontAlgn="b"/>
                      <a:r>
                        <a:rPr lang="sl-SI" sz="700" b="0" i="0" u="none" strike="noStrike">
                          <a:solidFill>
                            <a:srgbClr val="000000"/>
                          </a:solidFill>
                          <a:effectLst/>
                          <a:latin typeface="Arial" panose="020B0604020202020204" pitchFamily="34" charset="0"/>
                        </a:rPr>
                        <a:t>[NL-BE] Maasbracht - Van Eyck 380 White/28 [DIR] [BE] / N-1 PST Van Eyck 1</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235,25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35%</a:t>
                      </a:r>
                    </a:p>
                  </a:txBody>
                  <a:tcPr marL="0" marR="0" marT="0" marB="0" anchor="b">
                    <a:lnL>
                      <a:noFill/>
                    </a:lnL>
                    <a:lnR>
                      <a:noFill/>
                    </a:lnR>
                    <a:lnT>
                      <a:noFill/>
                    </a:lnT>
                    <a:lnB>
                      <a:noFill/>
                    </a:lnB>
                  </a:tcPr>
                </a:tc>
                <a:extLst>
                  <a:ext uri="{0D108BD9-81ED-4DB2-BD59-A6C34878D82A}">
                    <a16:rowId xmlns:a16="http://schemas.microsoft.com/office/drawing/2014/main" val="32866929"/>
                  </a:ext>
                </a:extLst>
              </a:tr>
              <a:tr h="152066">
                <a:tc>
                  <a:txBody>
                    <a:bodyPr/>
                    <a:lstStyle/>
                    <a:p>
                      <a:pPr algn="l" fontAlgn="b"/>
                      <a:r>
                        <a:rPr lang="sl-SI" sz="700" b="0" i="0" u="none" strike="noStrike">
                          <a:solidFill>
                            <a:srgbClr val="000000"/>
                          </a:solidFill>
                          <a:effectLst/>
                          <a:latin typeface="Arial" panose="020B0604020202020204" pitchFamily="34" charset="0"/>
                        </a:rPr>
                        <a:t>[BE-BE] Achene - Gramme 380.10 [OPP] / N-1 Y-Courcelles (-Gramme - Tergnee) 380.31</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788,43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2430497836"/>
                  </a:ext>
                </a:extLst>
              </a:tr>
              <a:tr h="152066">
                <a:tc>
                  <a:txBody>
                    <a:bodyPr/>
                    <a:lstStyle/>
                    <a:p>
                      <a:pPr algn="l" fontAlgn="b"/>
                      <a:r>
                        <a:rPr lang="sl-SI" sz="7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853,35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328%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628382937"/>
                  </a:ext>
                </a:extLst>
              </a:tr>
              <a:tr h="152066">
                <a:tc>
                  <a:txBody>
                    <a:bodyPr/>
                    <a:lstStyle/>
                    <a:p>
                      <a:pPr algn="l" fontAlgn="b"/>
                      <a:r>
                        <a:rPr lang="sl-SI" sz="700" b="0" i="0" u="none" strike="noStrike">
                          <a:solidFill>
                            <a:srgbClr val="000000"/>
                          </a:solidFill>
                          <a:effectLst/>
                          <a:latin typeface="Arial" panose="020B0604020202020204" pitchFamily="34" charset="0"/>
                        </a:rPr>
                        <a:t>[AT-CZ] Duernrohr 1 - Slavetice 437 [OPP] [AT] / N-1 Slavetice - Durnrohr 2</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140,95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71116724"/>
                  </a:ext>
                </a:extLst>
              </a:tr>
              <a:tr h="152066">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577,63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44%</a:t>
                      </a:r>
                    </a:p>
                  </a:txBody>
                  <a:tcPr marL="0" marR="0" marT="0" marB="0" anchor="b">
                    <a:lnL>
                      <a:noFill/>
                    </a:lnL>
                    <a:lnR>
                      <a:noFill/>
                    </a:lnR>
                    <a:lnT>
                      <a:noFill/>
                    </a:lnT>
                    <a:lnB>
                      <a:noFill/>
                    </a:lnB>
                  </a:tcPr>
                </a:tc>
                <a:extLst>
                  <a:ext uri="{0D108BD9-81ED-4DB2-BD59-A6C34878D82A}">
                    <a16:rowId xmlns:a16="http://schemas.microsoft.com/office/drawing/2014/main" val="3878020203"/>
                  </a:ext>
                </a:extLst>
              </a:tr>
              <a:tr h="152066">
                <a:tc>
                  <a:txBody>
                    <a:bodyPr/>
                    <a:lstStyle/>
                    <a:p>
                      <a:pPr algn="l" fontAlgn="b"/>
                      <a:r>
                        <a:rPr lang="sl-SI" sz="700" b="0" i="0" u="none" strike="noStrike">
                          <a:solidFill>
                            <a:srgbClr val="000000"/>
                          </a:solidFill>
                          <a:effectLst/>
                          <a:latin typeface="Arial" panose="020B0604020202020204" pitchFamily="34" charset="0"/>
                        </a:rPr>
                        <a:t>[SI-AT] 220 kV Podlog - Obersielach [OPP] [SI] / N-1 Maribor-Kainachtal 1</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110,18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12%</a:t>
                      </a:r>
                    </a:p>
                  </a:txBody>
                  <a:tcPr marL="0" marR="0" marT="0" marB="0" anchor="b">
                    <a:lnL>
                      <a:noFill/>
                    </a:lnL>
                    <a:lnR>
                      <a:noFill/>
                    </a:lnR>
                    <a:lnT>
                      <a:noFill/>
                    </a:lnT>
                    <a:lnB>
                      <a:noFill/>
                    </a:lnB>
                  </a:tcPr>
                </a:tc>
                <a:extLst>
                  <a:ext uri="{0D108BD9-81ED-4DB2-BD59-A6C34878D82A}">
                    <a16:rowId xmlns:a16="http://schemas.microsoft.com/office/drawing/2014/main" val="3417006104"/>
                  </a:ext>
                </a:extLst>
              </a:tr>
              <a:tr h="152066">
                <a:tc>
                  <a:txBody>
                    <a:bodyPr/>
                    <a:lstStyle/>
                    <a:p>
                      <a:pPr algn="l" fontAlgn="b"/>
                      <a:r>
                        <a:rPr lang="sl-SI" sz="700" b="0" i="0" u="none" strike="noStrike">
                          <a:solidFill>
                            <a:srgbClr val="000000"/>
                          </a:solidFill>
                          <a:effectLst/>
                          <a:latin typeface="Arial" panose="020B0604020202020204" pitchFamily="34" charset="0"/>
                        </a:rPr>
                        <a:t>[NL-NL] Diemen-Lelystad 380 Z [OPP] / N-1 Boxmeer-Dodewaard 380 Z</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161,57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369601081"/>
                  </a:ext>
                </a:extLst>
              </a:tr>
              <a:tr h="152066">
                <a:tc>
                  <a:txBody>
                    <a:bodyPr/>
                    <a:lstStyle/>
                    <a:p>
                      <a:pPr algn="l" fontAlgn="b"/>
                      <a:r>
                        <a:rPr lang="en-US" sz="700" b="0" i="0" u="none" strike="noStrike">
                          <a:solidFill>
                            <a:srgbClr val="000000"/>
                          </a:solidFill>
                          <a:effectLst/>
                          <a:latin typeface="Arial" panose="020B0604020202020204" pitchFamily="34" charset="0"/>
                        </a:rPr>
                        <a:t>[BE-BE] PST Van Eyck 2 [DIR] / N-1 ALEGRO DC</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93,88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3819743466"/>
                  </a:ext>
                </a:extLst>
              </a:tr>
              <a:tr h="152066">
                <a:tc>
                  <a:txBody>
                    <a:bodyPr/>
                    <a:lstStyle/>
                    <a:p>
                      <a:pPr algn="l" fontAlgn="b"/>
                      <a:r>
                        <a:rPr lang="sl-SI" sz="700" b="0" i="0" u="none" strike="noStrike">
                          <a:solidFill>
                            <a:srgbClr val="000000"/>
                          </a:solidFill>
                          <a:effectLst/>
                          <a:latin typeface="Arial" panose="020B0604020202020204" pitchFamily="34" charset="0"/>
                        </a:rPr>
                        <a:t>[CZ-SK] Sokolnice - Stupava [DIR] [CZ] / N-1 Nosovice - Varin</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6,25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54%</a:t>
                      </a:r>
                    </a:p>
                  </a:txBody>
                  <a:tcPr marL="0" marR="0" marT="0" marB="0" anchor="b">
                    <a:lnL>
                      <a:noFill/>
                    </a:lnL>
                    <a:lnR>
                      <a:noFill/>
                    </a:lnR>
                    <a:lnT>
                      <a:noFill/>
                    </a:lnT>
                    <a:lnB>
                      <a:noFill/>
                    </a:lnB>
                  </a:tcPr>
                </a:tc>
                <a:extLst>
                  <a:ext uri="{0D108BD9-81ED-4DB2-BD59-A6C34878D82A}">
                    <a16:rowId xmlns:a16="http://schemas.microsoft.com/office/drawing/2014/main" val="1128283811"/>
                  </a:ext>
                </a:extLst>
              </a:tr>
              <a:tr h="152066">
                <a:tc>
                  <a:txBody>
                    <a:bodyPr/>
                    <a:lstStyle/>
                    <a:p>
                      <a:pPr algn="l" fontAlgn="b"/>
                      <a:r>
                        <a:rPr lang="it-IT" sz="700" b="0" i="0" u="none" strike="noStrike">
                          <a:solidFill>
                            <a:srgbClr val="000000"/>
                          </a:solidFill>
                          <a:effectLst/>
                          <a:latin typeface="Arial" panose="020B0604020202020204" pitchFamily="34" charset="0"/>
                        </a:rPr>
                        <a:t>[RO-RO] PST Urechesti 400/220 1 [DIR] / N-1 Tantareni - Urechesti</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503,81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69%</a:t>
                      </a:r>
                    </a:p>
                  </a:txBody>
                  <a:tcPr marL="0" marR="0" marT="0" marB="0" anchor="b">
                    <a:lnL>
                      <a:noFill/>
                    </a:lnL>
                    <a:lnR>
                      <a:noFill/>
                    </a:lnR>
                    <a:lnT>
                      <a:noFill/>
                    </a:lnT>
                    <a:lnB>
                      <a:noFill/>
                    </a:lnB>
                  </a:tcPr>
                </a:tc>
                <a:extLst>
                  <a:ext uri="{0D108BD9-81ED-4DB2-BD59-A6C34878D82A}">
                    <a16:rowId xmlns:a16="http://schemas.microsoft.com/office/drawing/2014/main" val="1599185279"/>
                  </a:ext>
                </a:extLst>
              </a:tr>
              <a:tr h="152066">
                <a:tc>
                  <a:txBody>
                    <a:bodyPr/>
                    <a:lstStyle/>
                    <a:p>
                      <a:pPr algn="l" fontAlgn="b"/>
                      <a:r>
                        <a:rPr lang="sl-SI" sz="700" b="0" i="0" u="none" strike="noStrike">
                          <a:solidFill>
                            <a:srgbClr val="000000"/>
                          </a:solidFill>
                          <a:effectLst/>
                          <a:latin typeface="Arial" panose="020B0604020202020204" pitchFamily="34" charset="0"/>
                        </a:rPr>
                        <a:t>[NL-BE] Maasbracht - Van Eyck 380 White/28 [DIR] [BE] / N-1 PST Van Eyck 1</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225,6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extLst>
                  <a:ext uri="{0D108BD9-81ED-4DB2-BD59-A6C34878D82A}">
                    <a16:rowId xmlns:a16="http://schemas.microsoft.com/office/drawing/2014/main" val="3871765722"/>
                  </a:ext>
                </a:extLst>
              </a:tr>
              <a:tr h="152066">
                <a:tc>
                  <a:txBody>
                    <a:bodyPr/>
                    <a:lstStyle/>
                    <a:p>
                      <a:pPr algn="l" fontAlgn="b"/>
                      <a:r>
                        <a:rPr lang="en-US" sz="700" b="0" i="0" u="none" strike="noStrike">
                          <a:solidFill>
                            <a:srgbClr val="000000"/>
                          </a:solidFill>
                          <a:effectLst/>
                          <a:latin typeface="Arial" panose="020B0604020202020204" pitchFamily="34" charset="0"/>
                        </a:rPr>
                        <a:t>[BE-FR] Achene - Lonny 380.19 [DIR] [BE] / N-1 Lillo - Zandvliet 380.65</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853,35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16%</a:t>
                      </a:r>
                    </a:p>
                  </a:txBody>
                  <a:tcPr marL="0" marR="0" marT="0" marB="0" anchor="b">
                    <a:lnL>
                      <a:noFill/>
                    </a:lnL>
                    <a:lnR>
                      <a:noFill/>
                    </a:lnR>
                    <a:lnT>
                      <a:noFill/>
                    </a:lnT>
                    <a:lnB>
                      <a:noFill/>
                    </a:lnB>
                  </a:tcPr>
                </a:tc>
                <a:extLst>
                  <a:ext uri="{0D108BD9-81ED-4DB2-BD59-A6C34878D82A}">
                    <a16:rowId xmlns:a16="http://schemas.microsoft.com/office/drawing/2014/main" val="4097302948"/>
                  </a:ext>
                </a:extLst>
              </a:tr>
              <a:tr h="152066">
                <a:tc>
                  <a:txBody>
                    <a:bodyPr/>
                    <a:lstStyle/>
                    <a:p>
                      <a:pPr algn="l" fontAlgn="b"/>
                      <a:r>
                        <a:rPr lang="sl-SI" sz="7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789,12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297%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724912636"/>
                  </a:ext>
                </a:extLst>
              </a:tr>
              <a:tr h="152066">
                <a:tc>
                  <a:txBody>
                    <a:bodyPr/>
                    <a:lstStyle/>
                    <a:p>
                      <a:pPr algn="l" fontAlgn="b"/>
                      <a:r>
                        <a:rPr lang="sl-SI" sz="700" b="0" i="0" u="none" strike="noStrike">
                          <a:solidFill>
                            <a:srgbClr val="000000"/>
                          </a:solidFill>
                          <a:effectLst/>
                          <a:latin typeface="Arial" panose="020B0604020202020204" pitchFamily="34" charset="0"/>
                        </a:rPr>
                        <a:t>[AT-CZ] Duernrohr 1 - Slavetice 437 [OPP] [AT] / N-1 Slavetice - Durnrohr 2</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43,75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273284197"/>
                  </a:ext>
                </a:extLst>
              </a:tr>
              <a:tr h="152066">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766,25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44%</a:t>
                      </a:r>
                    </a:p>
                  </a:txBody>
                  <a:tcPr marL="0" marR="0" marT="0" marB="0" anchor="b">
                    <a:lnL>
                      <a:noFill/>
                    </a:lnL>
                    <a:lnR>
                      <a:noFill/>
                    </a:lnR>
                    <a:lnT>
                      <a:noFill/>
                    </a:lnT>
                    <a:lnB>
                      <a:noFill/>
                    </a:lnB>
                  </a:tcPr>
                </a:tc>
                <a:extLst>
                  <a:ext uri="{0D108BD9-81ED-4DB2-BD59-A6C34878D82A}">
                    <a16:rowId xmlns:a16="http://schemas.microsoft.com/office/drawing/2014/main" val="251596626"/>
                  </a:ext>
                </a:extLst>
              </a:tr>
              <a:tr h="152066">
                <a:tc>
                  <a:txBody>
                    <a:bodyPr/>
                    <a:lstStyle/>
                    <a:p>
                      <a:pPr algn="l" fontAlgn="b"/>
                      <a:r>
                        <a:rPr lang="sl-SI" sz="700" b="0" i="0" u="none" strike="noStrike">
                          <a:solidFill>
                            <a:srgbClr val="000000"/>
                          </a:solidFill>
                          <a:effectLst/>
                          <a:latin typeface="Arial" panose="020B0604020202020204" pitchFamily="34" charset="0"/>
                        </a:rPr>
                        <a:t>[SI-AT] 220 kV Podlog - Obersielach [OPP] [SI] / N-1 Maribor-Kainachtal 1</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56,83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151489492"/>
                  </a:ext>
                </a:extLst>
              </a:tr>
              <a:tr h="152066">
                <a:tc>
                  <a:txBody>
                    <a:bodyPr/>
                    <a:lstStyle/>
                    <a:p>
                      <a:pPr algn="l" fontAlgn="b"/>
                      <a:r>
                        <a:rPr lang="sl-SI" sz="700" b="0" i="0" u="none" strike="noStrike">
                          <a:solidFill>
                            <a:srgbClr val="000000"/>
                          </a:solidFill>
                          <a:effectLst/>
                          <a:latin typeface="Arial" panose="020B0604020202020204" pitchFamily="34" charset="0"/>
                        </a:rPr>
                        <a:t>[NL-NL] Diemen-Lelystad 380 Z [OPP] / N-1 Boxmeer-Dodewaard 380 Z</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235,84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4163664404"/>
                  </a:ext>
                </a:extLst>
              </a:tr>
              <a:tr h="152066">
                <a:tc>
                  <a:txBody>
                    <a:bodyPr/>
                    <a:lstStyle/>
                    <a:p>
                      <a:pPr algn="l" fontAlgn="b"/>
                      <a:r>
                        <a:rPr lang="it-IT" sz="700" b="0" i="0" u="none" strike="noStrike">
                          <a:solidFill>
                            <a:srgbClr val="000000"/>
                          </a:solidFill>
                          <a:effectLst/>
                          <a:latin typeface="Arial" panose="020B0604020202020204" pitchFamily="34" charset="0"/>
                        </a:rPr>
                        <a:t>[RO-RO] PST Urechesti 400/220 1 [DIR] / N-1 Tantareni - Urechesti</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420,36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70%</a:t>
                      </a:r>
                    </a:p>
                  </a:txBody>
                  <a:tcPr marL="0" marR="0" marT="0" marB="0" anchor="b">
                    <a:lnL>
                      <a:noFill/>
                    </a:lnL>
                    <a:lnR>
                      <a:noFill/>
                    </a:lnR>
                    <a:lnT>
                      <a:noFill/>
                    </a:lnT>
                    <a:lnB>
                      <a:noFill/>
                    </a:lnB>
                  </a:tcPr>
                </a:tc>
                <a:extLst>
                  <a:ext uri="{0D108BD9-81ED-4DB2-BD59-A6C34878D82A}">
                    <a16:rowId xmlns:a16="http://schemas.microsoft.com/office/drawing/2014/main" val="3124458507"/>
                  </a:ext>
                </a:extLst>
              </a:tr>
              <a:tr h="152066">
                <a:tc>
                  <a:txBody>
                    <a:bodyPr/>
                    <a:lstStyle/>
                    <a:p>
                      <a:pPr algn="l" fontAlgn="b"/>
                      <a:r>
                        <a:rPr lang="sl-SI" sz="700" b="0" i="0" u="none" strike="noStrike">
                          <a:solidFill>
                            <a:srgbClr val="000000"/>
                          </a:solidFill>
                          <a:effectLst/>
                          <a:latin typeface="Arial" panose="020B0604020202020204" pitchFamily="34" charset="0"/>
                        </a:rPr>
                        <a:t>[NL-BE] Maasbracht - Van Eyck 380 White/28 [DIR] [BE] / N-1 PST Van Eyck 1</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197,53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3945937928"/>
                  </a:ext>
                </a:extLst>
              </a:tr>
              <a:tr h="152066">
                <a:tc>
                  <a:txBody>
                    <a:bodyPr/>
                    <a:lstStyle/>
                    <a:p>
                      <a:pPr algn="l" fontAlgn="b"/>
                      <a:r>
                        <a:rPr lang="en-US" sz="700" b="0" i="0" u="none" strike="noStrike">
                          <a:solidFill>
                            <a:srgbClr val="000000"/>
                          </a:solidFill>
                          <a:effectLst/>
                          <a:latin typeface="Arial" panose="020B0604020202020204" pitchFamily="34" charset="0"/>
                        </a:rPr>
                        <a:t>[BE-FR] Achene - Lonny 380.19 [DIR] [BE] / N-1 Lillo - Zandvliet 380.65</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789,12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3301338139"/>
                  </a:ext>
                </a:extLst>
              </a:tr>
              <a:tr h="152066">
                <a:tc>
                  <a:txBody>
                    <a:bodyPr/>
                    <a:lstStyle/>
                    <a:p>
                      <a:pPr algn="l" fontAlgn="b"/>
                      <a:r>
                        <a:rPr lang="en-US" sz="700" b="0" i="0" u="none" strike="noStrike">
                          <a:solidFill>
                            <a:srgbClr val="000000"/>
                          </a:solidFill>
                          <a:effectLst/>
                          <a:latin typeface="Arial" panose="020B0604020202020204" pitchFamily="34" charset="0"/>
                        </a:rPr>
                        <a:t>[NL-BE] Maasbracht - Van Eyck 380 White/28 [DIR] [BE] / N-1 ALEGRO DC</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141,15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3978025283"/>
                  </a:ext>
                </a:extLst>
              </a:tr>
              <a:tr h="152066">
                <a:tc>
                  <a:txBody>
                    <a:bodyPr/>
                    <a:lstStyle/>
                    <a:p>
                      <a:pPr algn="l" fontAlgn="b"/>
                      <a:r>
                        <a:rPr lang="sl-SI" sz="7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627,2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365%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35821182"/>
                  </a:ext>
                </a:extLst>
              </a:tr>
              <a:tr h="152066">
                <a:tc>
                  <a:txBody>
                    <a:bodyPr/>
                    <a:lstStyle/>
                    <a:p>
                      <a:pPr algn="l" fontAlgn="b"/>
                      <a:r>
                        <a:rPr lang="sl-SI" sz="700" b="0" i="0" u="none" strike="noStrike">
                          <a:solidFill>
                            <a:srgbClr val="000000"/>
                          </a:solidFill>
                          <a:effectLst/>
                          <a:latin typeface="Arial" panose="020B0604020202020204" pitchFamily="34" charset="0"/>
                        </a:rPr>
                        <a:t>[AT-CZ] Duernrohr 1 - Slavetice 437 [OPP] [AT] / N-1 Slavetice - Durnrohr 2</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121,72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758998847"/>
                  </a:ext>
                </a:extLst>
              </a:tr>
              <a:tr h="152066">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627,2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44%</a:t>
                      </a:r>
                    </a:p>
                  </a:txBody>
                  <a:tcPr marL="0" marR="0" marT="0" marB="0" anchor="b">
                    <a:lnL>
                      <a:noFill/>
                    </a:lnL>
                    <a:lnR>
                      <a:noFill/>
                    </a:lnR>
                    <a:lnT>
                      <a:noFill/>
                    </a:lnT>
                    <a:lnB>
                      <a:noFill/>
                    </a:lnB>
                  </a:tcPr>
                </a:tc>
                <a:extLst>
                  <a:ext uri="{0D108BD9-81ED-4DB2-BD59-A6C34878D82A}">
                    <a16:rowId xmlns:a16="http://schemas.microsoft.com/office/drawing/2014/main" val="1123932862"/>
                  </a:ext>
                </a:extLst>
              </a:tr>
              <a:tr h="152066">
                <a:tc>
                  <a:txBody>
                    <a:bodyPr/>
                    <a:lstStyle/>
                    <a:p>
                      <a:pPr algn="l" fontAlgn="b"/>
                      <a:r>
                        <a:rPr lang="sl-SI" sz="700" b="0" i="0" u="none" strike="noStrike">
                          <a:solidFill>
                            <a:srgbClr val="000000"/>
                          </a:solidFill>
                          <a:effectLst/>
                          <a:latin typeface="Arial" panose="020B0604020202020204" pitchFamily="34" charset="0"/>
                        </a:rPr>
                        <a:t>[SI-AT] 220 kV Podlog - Obersielach [OPP] [SI] / N-1 Maribor-Kainachtal 1</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18,44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3641111589"/>
                  </a:ext>
                </a:extLst>
              </a:tr>
              <a:tr h="152066">
                <a:tc>
                  <a:txBody>
                    <a:bodyPr/>
                    <a:lstStyle/>
                    <a:p>
                      <a:pPr algn="l" fontAlgn="b"/>
                      <a:r>
                        <a:rPr lang="sl-SI" sz="700" b="0" i="0" u="none" strike="noStrike">
                          <a:solidFill>
                            <a:srgbClr val="000000"/>
                          </a:solidFill>
                          <a:effectLst/>
                          <a:latin typeface="Arial" panose="020B0604020202020204" pitchFamily="34" charset="0"/>
                        </a:rPr>
                        <a:t>[BE-BE] PST Zandvliet 2 [DIR] / N-1 PST Zandvliet 1</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132,54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36%</a:t>
                      </a:r>
                    </a:p>
                  </a:txBody>
                  <a:tcPr marL="0" marR="0" marT="0" marB="0" anchor="b">
                    <a:lnL>
                      <a:noFill/>
                    </a:lnL>
                    <a:lnR>
                      <a:noFill/>
                    </a:lnR>
                    <a:lnT>
                      <a:noFill/>
                    </a:lnT>
                    <a:lnB>
                      <a:noFill/>
                    </a:lnB>
                  </a:tcPr>
                </a:tc>
                <a:extLst>
                  <a:ext uri="{0D108BD9-81ED-4DB2-BD59-A6C34878D82A}">
                    <a16:rowId xmlns:a16="http://schemas.microsoft.com/office/drawing/2014/main" val="2844105533"/>
                  </a:ext>
                </a:extLst>
              </a:tr>
              <a:tr h="152066">
                <a:tc>
                  <a:txBody>
                    <a:bodyPr/>
                    <a:lstStyle/>
                    <a:p>
                      <a:pPr algn="l" fontAlgn="b"/>
                      <a:r>
                        <a:rPr lang="sl-SI" sz="700" b="0" i="0" u="none" strike="noStrike">
                          <a:solidFill>
                            <a:srgbClr val="000000"/>
                          </a:solidFill>
                          <a:effectLst/>
                          <a:latin typeface="Arial" panose="020B0604020202020204" pitchFamily="34" charset="0"/>
                        </a:rPr>
                        <a:t>[NL-NL] Diemen-Lelystad 380 Z [OPP] / N-1 Boxmeer-Dodewaard 380 Z</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275,16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210379864"/>
                  </a:ext>
                </a:extLst>
              </a:tr>
              <a:tr h="152066">
                <a:tc>
                  <a:txBody>
                    <a:bodyPr/>
                    <a:lstStyle/>
                    <a:p>
                      <a:pPr algn="l" fontAlgn="b"/>
                      <a:r>
                        <a:rPr lang="sl-SI" sz="700" b="0" i="0" u="none" strike="noStrike">
                          <a:solidFill>
                            <a:srgbClr val="000000"/>
                          </a:solidFill>
                          <a:effectLst/>
                          <a:latin typeface="Arial" panose="020B0604020202020204" pitchFamily="34" charset="0"/>
                        </a:rPr>
                        <a:t>[CZ-SK] Sokolnice - Stupava [DIR] [CZ] / N-1 Nosovice - Varin</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111,36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2722964807"/>
                  </a:ext>
                </a:extLst>
              </a:tr>
              <a:tr h="152066">
                <a:tc>
                  <a:txBody>
                    <a:bodyPr/>
                    <a:lstStyle/>
                    <a:p>
                      <a:pPr algn="l" fontAlgn="b"/>
                      <a:r>
                        <a:rPr lang="en-US" sz="700" b="0" i="0" u="none" strike="noStrike">
                          <a:solidFill>
                            <a:srgbClr val="000000"/>
                          </a:solidFill>
                          <a:effectLst/>
                          <a:latin typeface="Arial" panose="020B0604020202020204" pitchFamily="34" charset="0"/>
                        </a:rPr>
                        <a:t>[BE-BE] PST Van Eyck 2 [DIR] / N-1 Gramme - Lixhe 380.11</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79,1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41%</a:t>
                      </a:r>
                    </a:p>
                  </a:txBody>
                  <a:tcPr marL="0" marR="0" marT="0" marB="0" anchor="b">
                    <a:lnL>
                      <a:noFill/>
                    </a:lnL>
                    <a:lnR>
                      <a:noFill/>
                    </a:lnR>
                    <a:lnT>
                      <a:noFill/>
                    </a:lnT>
                    <a:lnB>
                      <a:noFill/>
                    </a:lnB>
                  </a:tcPr>
                </a:tc>
                <a:extLst>
                  <a:ext uri="{0D108BD9-81ED-4DB2-BD59-A6C34878D82A}">
                    <a16:rowId xmlns:a16="http://schemas.microsoft.com/office/drawing/2014/main" val="2580802684"/>
                  </a:ext>
                </a:extLst>
              </a:tr>
              <a:tr h="152066">
                <a:tc>
                  <a:txBody>
                    <a:bodyPr/>
                    <a:lstStyle/>
                    <a:p>
                      <a:pPr algn="l" fontAlgn="b"/>
                      <a:r>
                        <a:rPr lang="it-IT" sz="700" b="0" i="0" u="none" strike="noStrike">
                          <a:solidFill>
                            <a:srgbClr val="000000"/>
                          </a:solidFill>
                          <a:effectLst/>
                          <a:latin typeface="Arial" panose="020B0604020202020204" pitchFamily="34" charset="0"/>
                        </a:rPr>
                        <a:t>[RO-RO] PST Urechesti 400/220 1 [DIR] / N-1 Tantareni - Urechesti</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346,62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69%</a:t>
                      </a:r>
                    </a:p>
                  </a:txBody>
                  <a:tcPr marL="0" marR="0" marT="0" marB="0" anchor="b">
                    <a:lnL>
                      <a:noFill/>
                    </a:lnL>
                    <a:lnR>
                      <a:noFill/>
                    </a:lnR>
                    <a:lnT>
                      <a:noFill/>
                    </a:lnT>
                    <a:lnB>
                      <a:noFill/>
                    </a:lnB>
                  </a:tcPr>
                </a:tc>
                <a:extLst>
                  <a:ext uri="{0D108BD9-81ED-4DB2-BD59-A6C34878D82A}">
                    <a16:rowId xmlns:a16="http://schemas.microsoft.com/office/drawing/2014/main" val="2816172858"/>
                  </a:ext>
                </a:extLst>
              </a:tr>
              <a:tr h="152066">
                <a:tc>
                  <a:txBody>
                    <a:bodyPr/>
                    <a:lstStyle/>
                    <a:p>
                      <a:pPr algn="l" fontAlgn="b"/>
                      <a:r>
                        <a:rPr lang="en-US" sz="700" b="0" i="0" u="none" strike="noStrike">
                          <a:solidFill>
                            <a:srgbClr val="000000"/>
                          </a:solidFill>
                          <a:effectLst/>
                          <a:latin typeface="Arial" panose="020B0604020202020204" pitchFamily="34" charset="0"/>
                        </a:rPr>
                        <a:t>[BE-FR] Achene - Lonny 380.19 [DIR] [BE] / N-1 Lillo - Zandvliet 380.65</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530,82</a:t>
                      </a:r>
                    </a:p>
                  </a:txBody>
                  <a:tcPr marL="0" marR="0" marT="0" marB="0" anchor="b">
                    <a:lnL>
                      <a:noFill/>
                    </a:lnL>
                    <a:lnR>
                      <a:noFill/>
                    </a:lnR>
                    <a:lnT>
                      <a:noFill/>
                    </a:lnT>
                    <a:lnB>
                      <a:noFill/>
                    </a:lnB>
                  </a:tcPr>
                </a:tc>
                <a:tc>
                  <a:txBody>
                    <a:bodyPr/>
                    <a:lstStyle/>
                    <a:p>
                      <a:pPr algn="r" fontAlgn="b"/>
                      <a:r>
                        <a:rPr lang="sl-SI" sz="700" b="0" i="0" u="none" strike="noStrike" dirty="0">
                          <a:solidFill>
                            <a:srgbClr val="000000"/>
                          </a:solidFill>
                          <a:effectLst/>
                          <a:latin typeface="Arial" panose="020B0604020202020204" pitchFamily="34" charset="0"/>
                        </a:rPr>
                        <a:t>17%</a:t>
                      </a:r>
                    </a:p>
                  </a:txBody>
                  <a:tcPr marL="0" marR="0" marT="0" marB="0" anchor="b">
                    <a:lnL>
                      <a:noFill/>
                    </a:lnL>
                    <a:lnR>
                      <a:noFill/>
                    </a:lnR>
                    <a:lnT>
                      <a:noFill/>
                    </a:lnT>
                    <a:lnB>
                      <a:noFill/>
                    </a:lnB>
                  </a:tcPr>
                </a:tc>
                <a:extLst>
                  <a:ext uri="{0D108BD9-81ED-4DB2-BD59-A6C34878D82A}">
                    <a16:rowId xmlns:a16="http://schemas.microsoft.com/office/drawing/2014/main" val="2328693433"/>
                  </a:ext>
                </a:extLst>
              </a:tr>
            </a:tbl>
          </a:graphicData>
        </a:graphic>
      </p:graphicFrame>
    </p:spTree>
    <p:extLst>
      <p:ext uri="{BB962C8B-B14F-4D97-AF65-F5344CB8AC3E}">
        <p14:creationId xmlns:p14="http://schemas.microsoft.com/office/powerpoint/2010/main" val="1323494057"/>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a:t>
            </a:r>
            <a:r>
              <a:rPr lang="en-US" altLang="hu-HU" sz="1400" dirty="0">
                <a:solidFill>
                  <a:srgbClr val="008000"/>
                </a:solidFill>
              </a:rPr>
              <a:t>1024 (part </a:t>
            </a:r>
            <a:r>
              <a:rPr lang="sl-SI" altLang="hu-HU" sz="1400" dirty="0">
                <a:solidFill>
                  <a:srgbClr val="008000"/>
                </a:solidFill>
              </a:rPr>
              <a:t>I</a:t>
            </a:r>
            <a:r>
              <a:rPr lang="en-US" altLang="hu-HU" sz="1400" dirty="0">
                <a:solidFill>
                  <a:srgbClr val="008000"/>
                </a:solidFill>
              </a:rPr>
              <a:t>V)</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613A529C-B25E-458F-BD37-713569644CFB}"/>
              </a:ext>
            </a:extLst>
          </p:cNvPr>
          <p:cNvGraphicFramePr>
            <a:graphicFrameLocks noGrp="1"/>
          </p:cNvGraphicFramePr>
          <p:nvPr>
            <p:extLst>
              <p:ext uri="{D42A27DB-BD31-4B8C-83A1-F6EECF244321}">
                <p14:modId xmlns:p14="http://schemas.microsoft.com/office/powerpoint/2010/main" val="1627858178"/>
              </p:ext>
            </p:extLst>
          </p:nvPr>
        </p:nvGraphicFramePr>
        <p:xfrm>
          <a:off x="1168842" y="1079504"/>
          <a:ext cx="6947542" cy="5697856"/>
        </p:xfrm>
        <a:graphic>
          <a:graphicData uri="http://schemas.openxmlformats.org/drawingml/2006/table">
            <a:tbl>
              <a:tblPr/>
              <a:tblGrid>
                <a:gridCol w="5199374">
                  <a:extLst>
                    <a:ext uri="{9D8B030D-6E8A-4147-A177-3AD203B41FA5}">
                      <a16:colId xmlns:a16="http://schemas.microsoft.com/office/drawing/2014/main" val="2170242700"/>
                    </a:ext>
                  </a:extLst>
                </a:gridCol>
                <a:gridCol w="1290816">
                  <a:extLst>
                    <a:ext uri="{9D8B030D-6E8A-4147-A177-3AD203B41FA5}">
                      <a16:colId xmlns:a16="http://schemas.microsoft.com/office/drawing/2014/main" val="1331186709"/>
                    </a:ext>
                  </a:extLst>
                </a:gridCol>
                <a:gridCol w="457352">
                  <a:extLst>
                    <a:ext uri="{9D8B030D-6E8A-4147-A177-3AD203B41FA5}">
                      <a16:colId xmlns:a16="http://schemas.microsoft.com/office/drawing/2014/main" val="3056332642"/>
                    </a:ext>
                  </a:extLst>
                </a:gridCol>
              </a:tblGrid>
              <a:tr h="178058">
                <a:tc>
                  <a:txBody>
                    <a:bodyPr/>
                    <a:lstStyle/>
                    <a:p>
                      <a:pPr algn="l" fontAlgn="b"/>
                      <a:r>
                        <a:rPr lang="sl-SI" sz="8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529,97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473%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604742678"/>
                  </a:ext>
                </a:extLst>
              </a:tr>
              <a:tr h="178058">
                <a:tc>
                  <a:txBody>
                    <a:bodyPr/>
                    <a:lstStyle/>
                    <a:p>
                      <a:pPr algn="l" fontAlgn="b"/>
                      <a:r>
                        <a:rPr lang="sl-SI" sz="800" b="0" i="0" u="none" strike="noStrike">
                          <a:solidFill>
                            <a:srgbClr val="000000"/>
                          </a:solidFill>
                          <a:effectLst/>
                          <a:latin typeface="Arial" panose="020B0604020202020204" pitchFamily="34" charset="0"/>
                        </a:rPr>
                        <a:t>[AT-CZ] Duernrohr 1 - Slavetice 437 [OPP] [AT] / N-1 Slavetice - Durnrohr 2</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182,42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51%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64397483"/>
                  </a:ext>
                </a:extLst>
              </a:tr>
              <a:tr h="178058">
                <a:tc>
                  <a:txBody>
                    <a:bodyPr/>
                    <a:lstStyle/>
                    <a:p>
                      <a:pPr algn="l" fontAlgn="b"/>
                      <a:r>
                        <a:rPr lang="sl-SI" sz="800" b="0" i="0" u="none" strike="noStrike">
                          <a:solidFill>
                            <a:srgbClr val="000000"/>
                          </a:solidFill>
                          <a:effectLst/>
                          <a:latin typeface="Arial" panose="020B0604020202020204" pitchFamily="34" charset="0"/>
                        </a:rPr>
                        <a:t>[AT-D2] St. Peter 2 - Pleinting 258 [OPP] [AT] / N-1 Pleinting - Pirach 257</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529,97</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46%</a:t>
                      </a:r>
                    </a:p>
                  </a:txBody>
                  <a:tcPr marL="0" marR="0" marT="0" marB="0" anchor="b">
                    <a:lnL>
                      <a:noFill/>
                    </a:lnL>
                    <a:lnR>
                      <a:noFill/>
                    </a:lnR>
                    <a:lnT>
                      <a:noFill/>
                    </a:lnT>
                    <a:lnB>
                      <a:noFill/>
                    </a:lnB>
                  </a:tcPr>
                </a:tc>
                <a:extLst>
                  <a:ext uri="{0D108BD9-81ED-4DB2-BD59-A6C34878D82A}">
                    <a16:rowId xmlns:a16="http://schemas.microsoft.com/office/drawing/2014/main" val="1037737429"/>
                  </a:ext>
                </a:extLst>
              </a:tr>
              <a:tr h="178058">
                <a:tc>
                  <a:txBody>
                    <a:bodyPr/>
                    <a:lstStyle/>
                    <a:p>
                      <a:pPr algn="l" fontAlgn="b"/>
                      <a:r>
                        <a:rPr lang="pt-BR" sz="800" b="0" i="0" u="none" strike="noStrike">
                          <a:solidFill>
                            <a:srgbClr val="000000"/>
                          </a:solidFill>
                          <a:effectLst/>
                          <a:latin typeface="Arial" panose="020B0604020202020204" pitchFamily="34" charset="0"/>
                        </a:rPr>
                        <a:t>[HR-SI] 220kV Pehlin - Divaca [OPP] [HR] / N-1 Melina - Divaca</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12,64</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105%</a:t>
                      </a:r>
                    </a:p>
                  </a:txBody>
                  <a:tcPr marL="0" marR="0" marT="0" marB="0" anchor="b">
                    <a:lnL>
                      <a:noFill/>
                    </a:lnL>
                    <a:lnR>
                      <a:noFill/>
                    </a:lnR>
                    <a:lnT>
                      <a:noFill/>
                    </a:lnT>
                    <a:lnB>
                      <a:noFill/>
                    </a:lnB>
                  </a:tcPr>
                </a:tc>
                <a:extLst>
                  <a:ext uri="{0D108BD9-81ED-4DB2-BD59-A6C34878D82A}">
                    <a16:rowId xmlns:a16="http://schemas.microsoft.com/office/drawing/2014/main" val="3335182168"/>
                  </a:ext>
                </a:extLst>
              </a:tr>
              <a:tr h="178058">
                <a:tc>
                  <a:txBody>
                    <a:bodyPr/>
                    <a:lstStyle/>
                    <a:p>
                      <a:pPr algn="l" fontAlgn="b"/>
                      <a:r>
                        <a:rPr lang="sl-SI" sz="800" b="0" i="0" u="none" strike="noStrike">
                          <a:solidFill>
                            <a:srgbClr val="000000"/>
                          </a:solidFill>
                          <a:effectLst/>
                          <a:latin typeface="Arial" panose="020B0604020202020204" pitchFamily="34" charset="0"/>
                        </a:rPr>
                        <a:t>[SI-AT] 220 kV Podlog - Obersielach [OPP] [SI] / N-1 Maribor-Kainachtal 1</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21,85</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1132042335"/>
                  </a:ext>
                </a:extLst>
              </a:tr>
              <a:tr h="178058">
                <a:tc>
                  <a:txBody>
                    <a:bodyPr/>
                    <a:lstStyle/>
                    <a:p>
                      <a:pPr algn="l" fontAlgn="b"/>
                      <a:r>
                        <a:rPr lang="sl-SI" sz="800" b="0" i="0" u="none" strike="noStrike">
                          <a:solidFill>
                            <a:srgbClr val="000000"/>
                          </a:solidFill>
                          <a:effectLst/>
                          <a:latin typeface="Arial" panose="020B0604020202020204" pitchFamily="34" charset="0"/>
                        </a:rPr>
                        <a:t>[BE-BE] PST Zandvliet 2 [DIR] / N-1 PST Zandvliet 1</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115,52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tcPr>
                </a:tc>
                <a:extLst>
                  <a:ext uri="{0D108BD9-81ED-4DB2-BD59-A6C34878D82A}">
                    <a16:rowId xmlns:a16="http://schemas.microsoft.com/office/drawing/2014/main" val="1388548355"/>
                  </a:ext>
                </a:extLst>
              </a:tr>
              <a:tr h="178058">
                <a:tc>
                  <a:txBody>
                    <a:bodyPr/>
                    <a:lstStyle/>
                    <a:p>
                      <a:pPr algn="l" fontAlgn="b"/>
                      <a:r>
                        <a:rPr lang="sl-SI" sz="800" b="0" i="0" u="none" strike="noStrike">
                          <a:solidFill>
                            <a:srgbClr val="000000"/>
                          </a:solidFill>
                          <a:effectLst/>
                          <a:latin typeface="Arial" panose="020B0604020202020204" pitchFamily="34" charset="0"/>
                        </a:rPr>
                        <a:t>[NL-NL] Diemen-Lelystad 380 Z [OPP] / N-1 Zwolle-Hengelo 380 W</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133,05</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3818619703"/>
                  </a:ext>
                </a:extLst>
              </a:tr>
              <a:tr h="178058">
                <a:tc>
                  <a:txBody>
                    <a:bodyPr/>
                    <a:lstStyle/>
                    <a:p>
                      <a:pPr algn="l" fontAlgn="b"/>
                      <a:r>
                        <a:rPr lang="sl-SI" sz="800" b="0" i="0" u="none" strike="noStrike">
                          <a:solidFill>
                            <a:srgbClr val="000000"/>
                          </a:solidFill>
                          <a:effectLst/>
                          <a:latin typeface="Arial" panose="020B0604020202020204" pitchFamily="34" charset="0"/>
                        </a:rPr>
                        <a:t>[SK-HU] Levice - God [DIR] [SK] / N-1 R.Sobota - Sajoivanka</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95,83</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48%</a:t>
                      </a:r>
                    </a:p>
                  </a:txBody>
                  <a:tcPr marL="0" marR="0" marT="0" marB="0" anchor="b">
                    <a:lnL>
                      <a:noFill/>
                    </a:lnL>
                    <a:lnR>
                      <a:noFill/>
                    </a:lnR>
                    <a:lnT>
                      <a:noFill/>
                    </a:lnT>
                    <a:lnB>
                      <a:noFill/>
                    </a:lnB>
                  </a:tcPr>
                </a:tc>
                <a:extLst>
                  <a:ext uri="{0D108BD9-81ED-4DB2-BD59-A6C34878D82A}">
                    <a16:rowId xmlns:a16="http://schemas.microsoft.com/office/drawing/2014/main" val="511304540"/>
                  </a:ext>
                </a:extLst>
              </a:tr>
              <a:tr h="178058">
                <a:tc>
                  <a:txBody>
                    <a:bodyPr/>
                    <a:lstStyle/>
                    <a:p>
                      <a:pPr algn="l" fontAlgn="b"/>
                      <a:r>
                        <a:rPr lang="en-US" sz="800" b="0" i="0" u="none" strike="noStrike">
                          <a:solidFill>
                            <a:srgbClr val="000000"/>
                          </a:solidFill>
                          <a:effectLst/>
                          <a:latin typeface="Arial" panose="020B0604020202020204" pitchFamily="34" charset="0"/>
                        </a:rPr>
                        <a:t>[BE-BE] PST Van Eyck 2 [DIR] / N-1 ALEGRO DC</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133,37</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50%</a:t>
                      </a:r>
                    </a:p>
                  </a:txBody>
                  <a:tcPr marL="0" marR="0" marT="0" marB="0" anchor="b">
                    <a:lnL>
                      <a:noFill/>
                    </a:lnL>
                    <a:lnR>
                      <a:noFill/>
                    </a:lnR>
                    <a:lnT>
                      <a:noFill/>
                    </a:lnT>
                    <a:lnB>
                      <a:noFill/>
                    </a:lnB>
                  </a:tcPr>
                </a:tc>
                <a:extLst>
                  <a:ext uri="{0D108BD9-81ED-4DB2-BD59-A6C34878D82A}">
                    <a16:rowId xmlns:a16="http://schemas.microsoft.com/office/drawing/2014/main" val="1597574870"/>
                  </a:ext>
                </a:extLst>
              </a:tr>
              <a:tr h="178058">
                <a:tc>
                  <a:txBody>
                    <a:bodyPr/>
                    <a:lstStyle/>
                    <a:p>
                      <a:pPr algn="l" fontAlgn="b"/>
                      <a:r>
                        <a:rPr lang="it-IT" sz="800" b="0" i="0" u="none" strike="noStrike">
                          <a:solidFill>
                            <a:srgbClr val="000000"/>
                          </a:solidFill>
                          <a:effectLst/>
                          <a:latin typeface="Arial" panose="020B0604020202020204" pitchFamily="34" charset="0"/>
                        </a:rPr>
                        <a:t>[RO-RO] PST Urechesti 400/220 1 [DIR] / N-1 Tantareni - Urechesti</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26,39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67%</a:t>
                      </a:r>
                    </a:p>
                  </a:txBody>
                  <a:tcPr marL="0" marR="0" marT="0" marB="0" anchor="b">
                    <a:lnL>
                      <a:noFill/>
                    </a:lnL>
                    <a:lnR>
                      <a:noFill/>
                    </a:lnR>
                    <a:lnT>
                      <a:noFill/>
                    </a:lnT>
                    <a:lnB>
                      <a:noFill/>
                    </a:lnB>
                  </a:tcPr>
                </a:tc>
                <a:extLst>
                  <a:ext uri="{0D108BD9-81ED-4DB2-BD59-A6C34878D82A}">
                    <a16:rowId xmlns:a16="http://schemas.microsoft.com/office/drawing/2014/main" val="2314298825"/>
                  </a:ext>
                </a:extLst>
              </a:tr>
              <a:tr h="178058">
                <a:tc>
                  <a:txBody>
                    <a:bodyPr/>
                    <a:lstStyle/>
                    <a:p>
                      <a:pPr algn="l" fontAlgn="b"/>
                      <a:r>
                        <a:rPr lang="en-US" sz="800" b="0" i="0" u="none" strike="noStrike">
                          <a:solidFill>
                            <a:srgbClr val="000000"/>
                          </a:solidFill>
                          <a:effectLst/>
                          <a:latin typeface="Arial" panose="020B0604020202020204" pitchFamily="34" charset="0"/>
                        </a:rPr>
                        <a:t>[BE-FR] Achene - Lonny 380.19 [DIR] [BE] / N-1 Lillo - Zandvliet 380.65</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143,56</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16%</a:t>
                      </a:r>
                    </a:p>
                  </a:txBody>
                  <a:tcPr marL="0" marR="0" marT="0" marB="0" anchor="b">
                    <a:lnL>
                      <a:noFill/>
                    </a:lnL>
                    <a:lnR>
                      <a:noFill/>
                    </a:lnR>
                    <a:lnT>
                      <a:noFill/>
                    </a:lnT>
                    <a:lnB>
                      <a:noFill/>
                    </a:lnB>
                  </a:tcPr>
                </a:tc>
                <a:extLst>
                  <a:ext uri="{0D108BD9-81ED-4DB2-BD59-A6C34878D82A}">
                    <a16:rowId xmlns:a16="http://schemas.microsoft.com/office/drawing/2014/main" val="1621525764"/>
                  </a:ext>
                </a:extLst>
              </a:tr>
              <a:tr h="178058">
                <a:tc>
                  <a:txBody>
                    <a:bodyPr/>
                    <a:lstStyle/>
                    <a:p>
                      <a:pPr algn="l" fontAlgn="b"/>
                      <a:r>
                        <a:rPr lang="sl-SI" sz="8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496,59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327%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108029914"/>
                  </a:ext>
                </a:extLst>
              </a:tr>
              <a:tr h="178058">
                <a:tc>
                  <a:txBody>
                    <a:bodyPr/>
                    <a:lstStyle/>
                    <a:p>
                      <a:pPr algn="l" fontAlgn="b"/>
                      <a:r>
                        <a:rPr lang="sl-SI" sz="800" b="0" i="0" u="none" strike="noStrike">
                          <a:solidFill>
                            <a:srgbClr val="000000"/>
                          </a:solidFill>
                          <a:effectLst/>
                          <a:latin typeface="Arial" panose="020B0604020202020204" pitchFamily="34" charset="0"/>
                        </a:rPr>
                        <a:t>[AT-CZ] Duernrohr 1 - Slavetice 437 [OPP] [AT] / N-1 Slavetice - Durnrohr 2</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133,98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54%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068527146"/>
                  </a:ext>
                </a:extLst>
              </a:tr>
              <a:tr h="178058">
                <a:tc>
                  <a:txBody>
                    <a:bodyPr/>
                    <a:lstStyle/>
                    <a:p>
                      <a:pPr algn="l" fontAlgn="b"/>
                      <a:r>
                        <a:rPr lang="sl-SI" sz="800" b="0" i="0" u="none" strike="noStrike">
                          <a:solidFill>
                            <a:srgbClr val="000000"/>
                          </a:solidFill>
                          <a:effectLst/>
                          <a:latin typeface="Arial" panose="020B0604020202020204" pitchFamily="34" charset="0"/>
                        </a:rPr>
                        <a:t>[AT-D2] St. Peter 2 - Pleinting 258 [OPP] [AT] / N-1 Pleinting - Pirach 257</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496,59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54%</a:t>
                      </a:r>
                    </a:p>
                  </a:txBody>
                  <a:tcPr marL="0" marR="0" marT="0" marB="0" anchor="b">
                    <a:lnL>
                      <a:noFill/>
                    </a:lnL>
                    <a:lnR>
                      <a:noFill/>
                    </a:lnR>
                    <a:lnT>
                      <a:noFill/>
                    </a:lnT>
                    <a:lnB>
                      <a:noFill/>
                    </a:lnB>
                  </a:tcPr>
                </a:tc>
                <a:extLst>
                  <a:ext uri="{0D108BD9-81ED-4DB2-BD59-A6C34878D82A}">
                    <a16:rowId xmlns:a16="http://schemas.microsoft.com/office/drawing/2014/main" val="2322375686"/>
                  </a:ext>
                </a:extLst>
              </a:tr>
              <a:tr h="178058">
                <a:tc>
                  <a:txBody>
                    <a:bodyPr/>
                    <a:lstStyle/>
                    <a:p>
                      <a:pPr algn="l" fontAlgn="b"/>
                      <a:r>
                        <a:rPr lang="sl-SI" sz="800" b="0" i="0" u="none" strike="noStrike">
                          <a:solidFill>
                            <a:srgbClr val="000000"/>
                          </a:solidFill>
                          <a:effectLst/>
                          <a:latin typeface="Arial" panose="020B0604020202020204" pitchFamily="34" charset="0"/>
                        </a:rPr>
                        <a:t>[CZ-SK] Nosovice - Varin [DIR] [SK] / N-1 Sokolnice - Stupava</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173,07</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58%</a:t>
                      </a:r>
                    </a:p>
                  </a:txBody>
                  <a:tcPr marL="0" marR="0" marT="0" marB="0" anchor="b">
                    <a:lnL>
                      <a:noFill/>
                    </a:lnL>
                    <a:lnR>
                      <a:noFill/>
                    </a:lnR>
                    <a:lnT>
                      <a:noFill/>
                    </a:lnT>
                    <a:lnB>
                      <a:noFill/>
                    </a:lnB>
                  </a:tcPr>
                </a:tc>
                <a:extLst>
                  <a:ext uri="{0D108BD9-81ED-4DB2-BD59-A6C34878D82A}">
                    <a16:rowId xmlns:a16="http://schemas.microsoft.com/office/drawing/2014/main" val="2111938976"/>
                  </a:ext>
                </a:extLst>
              </a:tr>
              <a:tr h="178058">
                <a:tc>
                  <a:txBody>
                    <a:bodyPr/>
                    <a:lstStyle/>
                    <a:p>
                      <a:pPr algn="l" fontAlgn="b"/>
                      <a:r>
                        <a:rPr lang="sl-SI" sz="800" b="0" i="0" u="none" strike="noStrike">
                          <a:solidFill>
                            <a:srgbClr val="000000"/>
                          </a:solidFill>
                          <a:effectLst/>
                          <a:latin typeface="Arial" panose="020B0604020202020204" pitchFamily="34" charset="0"/>
                        </a:rPr>
                        <a:t>[BE-BE] PST Zandvliet 2 [DIR] / N-1 PST Zandvliet 1</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55,62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33%</a:t>
                      </a:r>
                    </a:p>
                  </a:txBody>
                  <a:tcPr marL="0" marR="0" marT="0" marB="0" anchor="b">
                    <a:lnL>
                      <a:noFill/>
                    </a:lnL>
                    <a:lnR>
                      <a:noFill/>
                    </a:lnR>
                    <a:lnT>
                      <a:noFill/>
                    </a:lnT>
                    <a:lnB>
                      <a:noFill/>
                    </a:lnB>
                  </a:tcPr>
                </a:tc>
                <a:extLst>
                  <a:ext uri="{0D108BD9-81ED-4DB2-BD59-A6C34878D82A}">
                    <a16:rowId xmlns:a16="http://schemas.microsoft.com/office/drawing/2014/main" val="3381208811"/>
                  </a:ext>
                </a:extLst>
              </a:tr>
              <a:tr h="178058">
                <a:tc>
                  <a:txBody>
                    <a:bodyPr/>
                    <a:lstStyle/>
                    <a:p>
                      <a:pPr algn="l" fontAlgn="b"/>
                      <a:r>
                        <a:rPr lang="sl-SI" sz="800" b="0" i="0" u="none" strike="noStrike">
                          <a:solidFill>
                            <a:srgbClr val="000000"/>
                          </a:solidFill>
                          <a:effectLst/>
                          <a:latin typeface="Arial" panose="020B0604020202020204" pitchFamily="34" charset="0"/>
                        </a:rPr>
                        <a:t>[NL-NL] Diemen-Lelystad 380 Z [OPP] / N-1 Zwolle-Hengelo 380 W</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305,11</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3342897920"/>
                  </a:ext>
                </a:extLst>
              </a:tr>
              <a:tr h="178058">
                <a:tc>
                  <a:txBody>
                    <a:bodyPr/>
                    <a:lstStyle/>
                    <a:p>
                      <a:pPr algn="l" fontAlgn="b"/>
                      <a:r>
                        <a:rPr lang="sl-SI" sz="800" b="0" i="0" u="none" strike="noStrike">
                          <a:solidFill>
                            <a:srgbClr val="000000"/>
                          </a:solidFill>
                          <a:effectLst/>
                          <a:latin typeface="Arial" panose="020B0604020202020204" pitchFamily="34" charset="0"/>
                        </a:rPr>
                        <a:t>[CZ-PL] Wielopole - Nosovice [DIR] [PL] / N-1 Albrechtice - Dobrzen</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22,54</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45%</a:t>
                      </a:r>
                    </a:p>
                  </a:txBody>
                  <a:tcPr marL="0" marR="0" marT="0" marB="0" anchor="b">
                    <a:lnL>
                      <a:noFill/>
                    </a:lnL>
                    <a:lnR>
                      <a:noFill/>
                    </a:lnR>
                    <a:lnT>
                      <a:noFill/>
                    </a:lnT>
                    <a:lnB>
                      <a:noFill/>
                    </a:lnB>
                  </a:tcPr>
                </a:tc>
                <a:extLst>
                  <a:ext uri="{0D108BD9-81ED-4DB2-BD59-A6C34878D82A}">
                    <a16:rowId xmlns:a16="http://schemas.microsoft.com/office/drawing/2014/main" val="869398775"/>
                  </a:ext>
                </a:extLst>
              </a:tr>
              <a:tr h="178058">
                <a:tc>
                  <a:txBody>
                    <a:bodyPr/>
                    <a:lstStyle/>
                    <a:p>
                      <a:pPr algn="l" fontAlgn="b"/>
                      <a:r>
                        <a:rPr lang="en-US" sz="800" b="0" i="0" u="none" strike="noStrike">
                          <a:solidFill>
                            <a:srgbClr val="000000"/>
                          </a:solidFill>
                          <a:effectLst/>
                          <a:latin typeface="Arial" panose="020B0604020202020204" pitchFamily="34" charset="0"/>
                        </a:rPr>
                        <a:t>[BE-BE] PST Van Eyck 2 [DIR] / N-1 ALEGRO DC</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152,43</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48%</a:t>
                      </a:r>
                    </a:p>
                  </a:txBody>
                  <a:tcPr marL="0" marR="0" marT="0" marB="0" anchor="b">
                    <a:lnL>
                      <a:noFill/>
                    </a:lnL>
                    <a:lnR>
                      <a:noFill/>
                    </a:lnR>
                    <a:lnT>
                      <a:noFill/>
                    </a:lnT>
                    <a:lnB>
                      <a:noFill/>
                    </a:lnB>
                  </a:tcPr>
                </a:tc>
                <a:extLst>
                  <a:ext uri="{0D108BD9-81ED-4DB2-BD59-A6C34878D82A}">
                    <a16:rowId xmlns:a16="http://schemas.microsoft.com/office/drawing/2014/main" val="2400677956"/>
                  </a:ext>
                </a:extLst>
              </a:tr>
              <a:tr h="178058">
                <a:tc>
                  <a:txBody>
                    <a:bodyPr/>
                    <a:lstStyle/>
                    <a:p>
                      <a:pPr algn="l" fontAlgn="b"/>
                      <a:r>
                        <a:rPr lang="en-US" sz="800" b="0" i="0" u="none" strike="noStrike">
                          <a:solidFill>
                            <a:srgbClr val="000000"/>
                          </a:solidFill>
                          <a:effectLst/>
                          <a:latin typeface="Arial" panose="020B0604020202020204" pitchFamily="34" charset="0"/>
                        </a:rPr>
                        <a:t>[BE-FR] Achene - Lonny 380.19 [DIR] [BE] / N-1 Lillo - Zandvliet 380.65</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168,45</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12%</a:t>
                      </a:r>
                    </a:p>
                  </a:txBody>
                  <a:tcPr marL="0" marR="0" marT="0" marB="0" anchor="b">
                    <a:lnL>
                      <a:noFill/>
                    </a:lnL>
                    <a:lnR>
                      <a:noFill/>
                    </a:lnR>
                    <a:lnT>
                      <a:noFill/>
                    </a:lnT>
                    <a:lnB>
                      <a:noFill/>
                    </a:lnB>
                  </a:tcPr>
                </a:tc>
                <a:extLst>
                  <a:ext uri="{0D108BD9-81ED-4DB2-BD59-A6C34878D82A}">
                    <a16:rowId xmlns:a16="http://schemas.microsoft.com/office/drawing/2014/main" val="683494034"/>
                  </a:ext>
                </a:extLst>
              </a:tr>
              <a:tr h="178058">
                <a:tc>
                  <a:txBody>
                    <a:bodyPr/>
                    <a:lstStyle/>
                    <a:p>
                      <a:pPr algn="l" fontAlgn="b"/>
                      <a:r>
                        <a:rPr lang="sl-SI" sz="8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1019,59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202%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924349163"/>
                  </a:ext>
                </a:extLst>
              </a:tr>
              <a:tr h="178058">
                <a:tc>
                  <a:txBody>
                    <a:bodyPr/>
                    <a:lstStyle/>
                    <a:p>
                      <a:pPr algn="l" fontAlgn="b"/>
                      <a:r>
                        <a:rPr lang="sl-SI" sz="800" b="0" i="0" u="none" strike="noStrike">
                          <a:solidFill>
                            <a:srgbClr val="000000"/>
                          </a:solidFill>
                          <a:effectLst/>
                          <a:latin typeface="Arial" panose="020B0604020202020204" pitchFamily="34" charset="0"/>
                        </a:rPr>
                        <a:t>[AT-CZ] Duernrohr 1 - Slavetice 437 [OPP] [AT] / N-1 Slavetice - Durnrohr 2</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174,37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55%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669572932"/>
                  </a:ext>
                </a:extLst>
              </a:tr>
              <a:tr h="178058">
                <a:tc>
                  <a:txBody>
                    <a:bodyPr/>
                    <a:lstStyle/>
                    <a:p>
                      <a:pPr algn="l" fontAlgn="b"/>
                      <a:r>
                        <a:rPr lang="sl-SI" sz="800" b="0" i="0" u="none" strike="noStrike">
                          <a:solidFill>
                            <a:srgbClr val="000000"/>
                          </a:solidFill>
                          <a:effectLst/>
                          <a:latin typeface="Arial" panose="020B0604020202020204" pitchFamily="34" charset="0"/>
                        </a:rPr>
                        <a:t>[AT-D2] St. Peter 2 - Pleinting 258 [OPP] [AT] / N-1 Pleinting - Pirach 257</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161,14</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60%</a:t>
                      </a:r>
                    </a:p>
                  </a:txBody>
                  <a:tcPr marL="0" marR="0" marT="0" marB="0" anchor="b">
                    <a:lnL>
                      <a:noFill/>
                    </a:lnL>
                    <a:lnR>
                      <a:noFill/>
                    </a:lnR>
                    <a:lnT>
                      <a:noFill/>
                    </a:lnT>
                    <a:lnB>
                      <a:noFill/>
                    </a:lnB>
                  </a:tcPr>
                </a:tc>
                <a:extLst>
                  <a:ext uri="{0D108BD9-81ED-4DB2-BD59-A6C34878D82A}">
                    <a16:rowId xmlns:a16="http://schemas.microsoft.com/office/drawing/2014/main" val="4194324641"/>
                  </a:ext>
                </a:extLst>
              </a:tr>
              <a:tr h="178058">
                <a:tc>
                  <a:txBody>
                    <a:bodyPr/>
                    <a:lstStyle/>
                    <a:p>
                      <a:pPr algn="l" fontAlgn="b"/>
                      <a:r>
                        <a:rPr lang="sl-SI" sz="800" b="0" i="0" u="none" strike="noStrike">
                          <a:solidFill>
                            <a:srgbClr val="000000"/>
                          </a:solidFill>
                          <a:effectLst/>
                          <a:latin typeface="Arial" panose="020B0604020202020204" pitchFamily="34" charset="0"/>
                        </a:rPr>
                        <a:t>[D4-D4] PST Buers BMT37 [OPP] / N-1 Buers - Westtirol ws (421)</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1019,59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33%</a:t>
                      </a:r>
                    </a:p>
                  </a:txBody>
                  <a:tcPr marL="0" marR="0" marT="0" marB="0" anchor="b">
                    <a:lnL>
                      <a:noFill/>
                    </a:lnL>
                    <a:lnR>
                      <a:noFill/>
                    </a:lnR>
                    <a:lnT>
                      <a:noFill/>
                    </a:lnT>
                    <a:lnB>
                      <a:noFill/>
                    </a:lnB>
                  </a:tcPr>
                </a:tc>
                <a:extLst>
                  <a:ext uri="{0D108BD9-81ED-4DB2-BD59-A6C34878D82A}">
                    <a16:rowId xmlns:a16="http://schemas.microsoft.com/office/drawing/2014/main" val="1518078546"/>
                  </a:ext>
                </a:extLst>
              </a:tr>
              <a:tr h="178058">
                <a:tc>
                  <a:txBody>
                    <a:bodyPr/>
                    <a:lstStyle/>
                    <a:p>
                      <a:pPr algn="l" fontAlgn="b"/>
                      <a:r>
                        <a:rPr lang="sl-SI" sz="800" b="0" i="0" u="none" strike="noStrike">
                          <a:solidFill>
                            <a:srgbClr val="000000"/>
                          </a:solidFill>
                          <a:effectLst/>
                          <a:latin typeface="Arial" panose="020B0604020202020204" pitchFamily="34" charset="0"/>
                        </a:rPr>
                        <a:t>[CZ-PL] Wielopole - Nosovice [DIR] [PL] / N-1 Albrechtice - Nosovice</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93,02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48%</a:t>
                      </a:r>
                    </a:p>
                  </a:txBody>
                  <a:tcPr marL="0" marR="0" marT="0" marB="0" anchor="b">
                    <a:lnL>
                      <a:noFill/>
                    </a:lnL>
                    <a:lnR>
                      <a:noFill/>
                    </a:lnR>
                    <a:lnT>
                      <a:noFill/>
                    </a:lnT>
                    <a:lnB>
                      <a:noFill/>
                    </a:lnB>
                  </a:tcPr>
                </a:tc>
                <a:extLst>
                  <a:ext uri="{0D108BD9-81ED-4DB2-BD59-A6C34878D82A}">
                    <a16:rowId xmlns:a16="http://schemas.microsoft.com/office/drawing/2014/main" val="815725785"/>
                  </a:ext>
                </a:extLst>
              </a:tr>
              <a:tr h="178058">
                <a:tc>
                  <a:txBody>
                    <a:bodyPr/>
                    <a:lstStyle/>
                    <a:p>
                      <a:pPr algn="l" fontAlgn="b"/>
                      <a:r>
                        <a:rPr lang="en-US" sz="800" b="0" i="0" u="none" strike="noStrike">
                          <a:solidFill>
                            <a:srgbClr val="000000"/>
                          </a:solidFill>
                          <a:effectLst/>
                          <a:latin typeface="Arial" panose="020B0604020202020204" pitchFamily="34" charset="0"/>
                        </a:rPr>
                        <a:t>[BE-FR] Achene - Lonny 380.19 [DIR] [BE] / N-1 Lillo - Zandvliet 380.65</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48,29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a:t>
                      </a:r>
                    </a:p>
                  </a:txBody>
                  <a:tcPr marL="0" marR="0" marT="0" marB="0" anchor="b">
                    <a:lnL>
                      <a:noFill/>
                    </a:lnL>
                    <a:lnR>
                      <a:noFill/>
                    </a:lnR>
                    <a:lnT>
                      <a:noFill/>
                    </a:lnT>
                    <a:lnB>
                      <a:noFill/>
                    </a:lnB>
                  </a:tcPr>
                </a:tc>
                <a:extLst>
                  <a:ext uri="{0D108BD9-81ED-4DB2-BD59-A6C34878D82A}">
                    <a16:rowId xmlns:a16="http://schemas.microsoft.com/office/drawing/2014/main" val="3555844219"/>
                  </a:ext>
                </a:extLst>
              </a:tr>
              <a:tr h="178058">
                <a:tc>
                  <a:txBody>
                    <a:bodyPr/>
                    <a:lstStyle/>
                    <a:p>
                      <a:pPr algn="l" fontAlgn="b"/>
                      <a:r>
                        <a:rPr lang="sl-SI" sz="8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859,87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202%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781192871"/>
                  </a:ext>
                </a:extLst>
              </a:tr>
              <a:tr h="178058">
                <a:tc>
                  <a:txBody>
                    <a:bodyPr/>
                    <a:lstStyle/>
                    <a:p>
                      <a:pPr algn="l" fontAlgn="b"/>
                      <a:r>
                        <a:rPr lang="sl-SI" sz="800" b="0" i="0" u="none" strike="noStrike">
                          <a:solidFill>
                            <a:srgbClr val="000000"/>
                          </a:solidFill>
                          <a:effectLst/>
                          <a:latin typeface="Arial" panose="020B0604020202020204" pitchFamily="34" charset="0"/>
                        </a:rPr>
                        <a:t>[AT-CZ] Duernrohr 1 - Slavetice 437 [OPP] [AT] / N-1 Slavetice - Durnrohr 2</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146,65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52%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704470805"/>
                  </a:ext>
                </a:extLst>
              </a:tr>
              <a:tr h="178058">
                <a:tc>
                  <a:txBody>
                    <a:bodyPr/>
                    <a:lstStyle/>
                    <a:p>
                      <a:pPr algn="l" fontAlgn="b"/>
                      <a:r>
                        <a:rPr lang="sl-SI" sz="800" b="0" i="0" u="none" strike="noStrike">
                          <a:solidFill>
                            <a:srgbClr val="000000"/>
                          </a:solidFill>
                          <a:effectLst/>
                          <a:latin typeface="Arial" panose="020B0604020202020204" pitchFamily="34" charset="0"/>
                        </a:rPr>
                        <a:t>[AT-D2] St. Peter 2 - Pleinting 258 [OPP] [AT] / N-1 Pleinting - Pirach 257</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138,94</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47%</a:t>
                      </a:r>
                    </a:p>
                  </a:txBody>
                  <a:tcPr marL="0" marR="0" marT="0" marB="0" anchor="b">
                    <a:lnL>
                      <a:noFill/>
                    </a:lnL>
                    <a:lnR>
                      <a:noFill/>
                    </a:lnR>
                    <a:lnT>
                      <a:noFill/>
                    </a:lnT>
                    <a:lnB>
                      <a:noFill/>
                    </a:lnB>
                  </a:tcPr>
                </a:tc>
                <a:extLst>
                  <a:ext uri="{0D108BD9-81ED-4DB2-BD59-A6C34878D82A}">
                    <a16:rowId xmlns:a16="http://schemas.microsoft.com/office/drawing/2014/main" val="757395417"/>
                  </a:ext>
                </a:extLst>
              </a:tr>
              <a:tr h="178058">
                <a:tc>
                  <a:txBody>
                    <a:bodyPr/>
                    <a:lstStyle/>
                    <a:p>
                      <a:pPr algn="l" fontAlgn="b"/>
                      <a:r>
                        <a:rPr lang="sl-SI" sz="800" b="0" i="0" u="none" strike="noStrike">
                          <a:solidFill>
                            <a:srgbClr val="000000"/>
                          </a:solidFill>
                          <a:effectLst/>
                          <a:latin typeface="Arial" panose="020B0604020202020204" pitchFamily="34" charset="0"/>
                        </a:rPr>
                        <a:t>[D4-D4] PST Buers BMT37 [OPP] / N-1 Buers - Westtirol ws (421)</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859,87</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41%</a:t>
                      </a:r>
                    </a:p>
                  </a:txBody>
                  <a:tcPr marL="0" marR="0" marT="0" marB="0" anchor="b">
                    <a:lnL>
                      <a:noFill/>
                    </a:lnL>
                    <a:lnR>
                      <a:noFill/>
                    </a:lnR>
                    <a:lnT>
                      <a:noFill/>
                    </a:lnT>
                    <a:lnB>
                      <a:noFill/>
                    </a:lnB>
                  </a:tcPr>
                </a:tc>
                <a:extLst>
                  <a:ext uri="{0D108BD9-81ED-4DB2-BD59-A6C34878D82A}">
                    <a16:rowId xmlns:a16="http://schemas.microsoft.com/office/drawing/2014/main" val="1820122772"/>
                  </a:ext>
                </a:extLst>
              </a:tr>
              <a:tr h="178058">
                <a:tc>
                  <a:txBody>
                    <a:bodyPr/>
                    <a:lstStyle/>
                    <a:p>
                      <a:pPr algn="l" fontAlgn="b"/>
                      <a:r>
                        <a:rPr lang="sl-SI" sz="800" b="0" i="0" u="none" strike="noStrike">
                          <a:solidFill>
                            <a:srgbClr val="000000"/>
                          </a:solidFill>
                          <a:effectLst/>
                          <a:latin typeface="Arial" panose="020B0604020202020204" pitchFamily="34" charset="0"/>
                        </a:rPr>
                        <a:t>[SK-HU] Levice - God [DIR] [SK] / N-1 R.Sobota - Sajoivanka</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231,17</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54%</a:t>
                      </a:r>
                    </a:p>
                  </a:txBody>
                  <a:tcPr marL="0" marR="0" marT="0" marB="0" anchor="b">
                    <a:lnL>
                      <a:noFill/>
                    </a:lnL>
                    <a:lnR>
                      <a:noFill/>
                    </a:lnR>
                    <a:lnT>
                      <a:noFill/>
                    </a:lnT>
                    <a:lnB>
                      <a:noFill/>
                    </a:lnB>
                  </a:tcPr>
                </a:tc>
                <a:extLst>
                  <a:ext uri="{0D108BD9-81ED-4DB2-BD59-A6C34878D82A}">
                    <a16:rowId xmlns:a16="http://schemas.microsoft.com/office/drawing/2014/main" val="1132291864"/>
                  </a:ext>
                </a:extLst>
              </a:tr>
              <a:tr h="178058">
                <a:tc>
                  <a:txBody>
                    <a:bodyPr/>
                    <a:lstStyle/>
                    <a:p>
                      <a:pPr algn="l" fontAlgn="b"/>
                      <a:r>
                        <a:rPr lang="en-US" sz="800" b="0" i="0" u="none" strike="noStrike">
                          <a:solidFill>
                            <a:srgbClr val="000000"/>
                          </a:solidFill>
                          <a:effectLst/>
                          <a:latin typeface="Arial" panose="020B0604020202020204" pitchFamily="34" charset="0"/>
                        </a:rPr>
                        <a:t>[BE-FR] Achene - Lonny 380.19 [DIR] [BE] / N-1 Lillo - Zandvliet 380.65</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2,69</a:t>
                      </a:r>
                    </a:p>
                  </a:txBody>
                  <a:tcPr marL="0" marR="0" marT="0" marB="0" anchor="b">
                    <a:lnL>
                      <a:noFill/>
                    </a:lnL>
                    <a:lnR>
                      <a:noFill/>
                    </a:lnR>
                    <a:lnT>
                      <a:noFill/>
                    </a:lnT>
                    <a:lnB>
                      <a:noFill/>
                    </a:lnB>
                  </a:tcPr>
                </a:tc>
                <a:tc>
                  <a:txBody>
                    <a:bodyPr/>
                    <a:lstStyle/>
                    <a:p>
                      <a:pPr algn="r" fontAlgn="b"/>
                      <a:r>
                        <a:rPr lang="sl-SI" sz="800" b="0" i="0" u="none" strike="noStrike" dirty="0">
                          <a:solidFill>
                            <a:srgbClr val="000000"/>
                          </a:solidFill>
                          <a:effectLst/>
                          <a:latin typeface="Arial" panose="020B0604020202020204" pitchFamily="34" charset="0"/>
                        </a:rPr>
                        <a:t>7%</a:t>
                      </a:r>
                    </a:p>
                  </a:txBody>
                  <a:tcPr marL="0" marR="0" marT="0" marB="0" anchor="b">
                    <a:lnL>
                      <a:noFill/>
                    </a:lnL>
                    <a:lnR>
                      <a:noFill/>
                    </a:lnR>
                    <a:lnT>
                      <a:noFill/>
                    </a:lnT>
                    <a:lnB>
                      <a:noFill/>
                    </a:lnB>
                  </a:tcPr>
                </a:tc>
                <a:extLst>
                  <a:ext uri="{0D108BD9-81ED-4DB2-BD59-A6C34878D82A}">
                    <a16:rowId xmlns:a16="http://schemas.microsoft.com/office/drawing/2014/main" val="2667949237"/>
                  </a:ext>
                </a:extLst>
              </a:tr>
            </a:tbl>
          </a:graphicData>
        </a:graphic>
      </p:graphicFrame>
    </p:spTree>
    <p:extLst>
      <p:ext uri="{BB962C8B-B14F-4D97-AF65-F5344CB8AC3E}">
        <p14:creationId xmlns:p14="http://schemas.microsoft.com/office/powerpoint/2010/main" val="128305687"/>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a:t>
            </a:r>
            <a:r>
              <a:rPr lang="en-US" altLang="hu-HU" sz="1400" dirty="0">
                <a:solidFill>
                  <a:srgbClr val="008000"/>
                </a:solidFill>
              </a:rPr>
              <a:t>1024 (part V)</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29DF009D-0826-417F-ACCB-DB60901DACAD}"/>
              </a:ext>
            </a:extLst>
          </p:cNvPr>
          <p:cNvGraphicFramePr>
            <a:graphicFrameLocks noGrp="1"/>
          </p:cNvGraphicFramePr>
          <p:nvPr>
            <p:extLst>
              <p:ext uri="{D42A27DB-BD31-4B8C-83A1-F6EECF244321}">
                <p14:modId xmlns:p14="http://schemas.microsoft.com/office/powerpoint/2010/main" val="3665391102"/>
              </p:ext>
            </p:extLst>
          </p:nvPr>
        </p:nvGraphicFramePr>
        <p:xfrm>
          <a:off x="1033670" y="1079498"/>
          <a:ext cx="6295609" cy="5778512"/>
        </p:xfrm>
        <a:graphic>
          <a:graphicData uri="http://schemas.openxmlformats.org/drawingml/2006/table">
            <a:tbl>
              <a:tblPr/>
              <a:tblGrid>
                <a:gridCol w="4711482">
                  <a:extLst>
                    <a:ext uri="{9D8B030D-6E8A-4147-A177-3AD203B41FA5}">
                      <a16:colId xmlns:a16="http://schemas.microsoft.com/office/drawing/2014/main" val="1389688587"/>
                    </a:ext>
                  </a:extLst>
                </a:gridCol>
                <a:gridCol w="1169691">
                  <a:extLst>
                    <a:ext uri="{9D8B030D-6E8A-4147-A177-3AD203B41FA5}">
                      <a16:colId xmlns:a16="http://schemas.microsoft.com/office/drawing/2014/main" val="2901787651"/>
                    </a:ext>
                  </a:extLst>
                </a:gridCol>
                <a:gridCol w="414436">
                  <a:extLst>
                    <a:ext uri="{9D8B030D-6E8A-4147-A177-3AD203B41FA5}">
                      <a16:colId xmlns:a16="http://schemas.microsoft.com/office/drawing/2014/main" val="406192482"/>
                    </a:ext>
                  </a:extLst>
                </a:gridCol>
              </a:tblGrid>
              <a:tr h="134384">
                <a:tc>
                  <a:txBody>
                    <a:bodyPr/>
                    <a:lstStyle/>
                    <a:p>
                      <a:pPr algn="l" fontAlgn="b"/>
                      <a:r>
                        <a:rPr lang="sl-SI" sz="600" b="1"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769,73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277%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075081535"/>
                  </a:ext>
                </a:extLst>
              </a:tr>
              <a:tr h="134384">
                <a:tc>
                  <a:txBody>
                    <a:bodyPr/>
                    <a:lstStyle/>
                    <a:p>
                      <a:pPr algn="l" fontAlgn="b"/>
                      <a:r>
                        <a:rPr lang="sl-SI" sz="600" b="0" i="0" u="none" strike="noStrike">
                          <a:solidFill>
                            <a:srgbClr val="000000"/>
                          </a:solidFill>
                          <a:effectLst/>
                          <a:latin typeface="Arial" panose="020B0604020202020204" pitchFamily="34" charset="0"/>
                        </a:rPr>
                        <a:t>[AT-D2] St. Peter 2 - Pleinting 258 [OPP] [AT] / N-1 Pleinting - Pirach 257</a:t>
                      </a:r>
                    </a:p>
                  </a:txBody>
                  <a:tcPr marL="7143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350,84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48%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812194914"/>
                  </a:ext>
                </a:extLst>
              </a:tr>
              <a:tr h="134384">
                <a:tc>
                  <a:txBody>
                    <a:bodyPr/>
                    <a:lstStyle/>
                    <a:p>
                      <a:pPr algn="l" fontAlgn="b"/>
                      <a:r>
                        <a:rPr lang="sl-SI" sz="600" b="0" i="0" u="none" strike="noStrike">
                          <a:solidFill>
                            <a:srgbClr val="000000"/>
                          </a:solidFill>
                          <a:effectLst/>
                          <a:latin typeface="Arial" panose="020B0604020202020204" pitchFamily="34" charset="0"/>
                        </a:rPr>
                        <a:t>[NL-NL] Diemen-Lelystad 380 Z [OPP] / N-1 Zwolle-Hengelo 380 W</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648,8</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1561549018"/>
                  </a:ext>
                </a:extLst>
              </a:tr>
              <a:tr h="134384">
                <a:tc>
                  <a:txBody>
                    <a:bodyPr/>
                    <a:lstStyle/>
                    <a:p>
                      <a:pPr algn="l" fontAlgn="b"/>
                      <a:r>
                        <a:rPr lang="sl-SI" sz="600" b="0" i="0" u="none" strike="noStrike">
                          <a:solidFill>
                            <a:srgbClr val="000000"/>
                          </a:solidFill>
                          <a:effectLst/>
                          <a:latin typeface="Arial" panose="020B0604020202020204" pitchFamily="34" charset="0"/>
                        </a:rPr>
                        <a:t>[CZ-PL] Wielopole - Nosovice [DIR] [PL] / N-1 Albrechtice - Nosovice</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16,7</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48%</a:t>
                      </a:r>
                    </a:p>
                  </a:txBody>
                  <a:tcPr marL="0" marR="0" marT="0" marB="0" anchor="b">
                    <a:lnL>
                      <a:noFill/>
                    </a:lnL>
                    <a:lnR>
                      <a:noFill/>
                    </a:lnR>
                    <a:lnT>
                      <a:noFill/>
                    </a:lnT>
                    <a:lnB>
                      <a:noFill/>
                    </a:lnB>
                  </a:tcPr>
                </a:tc>
                <a:extLst>
                  <a:ext uri="{0D108BD9-81ED-4DB2-BD59-A6C34878D82A}">
                    <a16:rowId xmlns:a16="http://schemas.microsoft.com/office/drawing/2014/main" val="1820136818"/>
                  </a:ext>
                </a:extLst>
              </a:tr>
              <a:tr h="134384">
                <a:tc>
                  <a:txBody>
                    <a:bodyPr/>
                    <a:lstStyle/>
                    <a:p>
                      <a:pPr algn="l" fontAlgn="b"/>
                      <a:r>
                        <a:rPr lang="sl-SI" sz="600" b="0" i="0" u="none" strike="noStrike">
                          <a:solidFill>
                            <a:srgbClr val="000000"/>
                          </a:solidFill>
                          <a:effectLst/>
                          <a:latin typeface="Arial" panose="020B0604020202020204" pitchFamily="34" charset="0"/>
                        </a:rPr>
                        <a:t>[SK-HU] Levice - God [DIR] [SK] / N-1 R.Sobota - Sajoivanka</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82,08</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55%</a:t>
                      </a:r>
                    </a:p>
                  </a:txBody>
                  <a:tcPr marL="0" marR="0" marT="0" marB="0" anchor="b">
                    <a:lnL>
                      <a:noFill/>
                    </a:lnL>
                    <a:lnR>
                      <a:noFill/>
                    </a:lnR>
                    <a:lnT>
                      <a:noFill/>
                    </a:lnT>
                    <a:lnB>
                      <a:noFill/>
                    </a:lnB>
                  </a:tcPr>
                </a:tc>
                <a:extLst>
                  <a:ext uri="{0D108BD9-81ED-4DB2-BD59-A6C34878D82A}">
                    <a16:rowId xmlns:a16="http://schemas.microsoft.com/office/drawing/2014/main" val="3119005977"/>
                  </a:ext>
                </a:extLst>
              </a:tr>
              <a:tr h="134384">
                <a:tc>
                  <a:txBody>
                    <a:bodyPr/>
                    <a:lstStyle/>
                    <a:p>
                      <a:pPr algn="l" fontAlgn="b"/>
                      <a:r>
                        <a:rPr lang="sl-SI" sz="600" b="0" i="0" u="none" strike="noStrike">
                          <a:solidFill>
                            <a:srgbClr val="000000"/>
                          </a:solidFill>
                          <a:effectLst/>
                          <a:latin typeface="Arial" panose="020B0604020202020204" pitchFamily="34" charset="0"/>
                        </a:rPr>
                        <a:t>[CZ-SK] Sokolnice - Stupava [DIR] [SK] / N-1 Nosovice - Varin</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769,73</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59%</a:t>
                      </a:r>
                    </a:p>
                  </a:txBody>
                  <a:tcPr marL="0" marR="0" marT="0" marB="0" anchor="b">
                    <a:lnL>
                      <a:noFill/>
                    </a:lnL>
                    <a:lnR>
                      <a:noFill/>
                    </a:lnR>
                    <a:lnT>
                      <a:noFill/>
                    </a:lnT>
                    <a:lnB>
                      <a:noFill/>
                    </a:lnB>
                  </a:tcPr>
                </a:tc>
                <a:extLst>
                  <a:ext uri="{0D108BD9-81ED-4DB2-BD59-A6C34878D82A}">
                    <a16:rowId xmlns:a16="http://schemas.microsoft.com/office/drawing/2014/main" val="509908899"/>
                  </a:ext>
                </a:extLst>
              </a:tr>
              <a:tr h="134384">
                <a:tc>
                  <a:txBody>
                    <a:bodyPr/>
                    <a:lstStyle/>
                    <a:p>
                      <a:pPr algn="l" fontAlgn="b"/>
                      <a:r>
                        <a:rPr lang="en-US" sz="600" b="0" i="0" u="none" strike="noStrike">
                          <a:solidFill>
                            <a:srgbClr val="000000"/>
                          </a:solidFill>
                          <a:effectLst/>
                          <a:latin typeface="Arial" panose="020B0604020202020204" pitchFamily="34" charset="0"/>
                        </a:rPr>
                        <a:t>[BE-BE] PST Van Eyck 2 [DIR] / N-1 ALEGRO DC</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448,95</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39%</a:t>
                      </a:r>
                    </a:p>
                  </a:txBody>
                  <a:tcPr marL="0" marR="0" marT="0" marB="0" anchor="b">
                    <a:lnL>
                      <a:noFill/>
                    </a:lnL>
                    <a:lnR>
                      <a:noFill/>
                    </a:lnR>
                    <a:lnT>
                      <a:noFill/>
                    </a:lnT>
                    <a:lnB>
                      <a:noFill/>
                    </a:lnB>
                  </a:tcPr>
                </a:tc>
                <a:extLst>
                  <a:ext uri="{0D108BD9-81ED-4DB2-BD59-A6C34878D82A}">
                    <a16:rowId xmlns:a16="http://schemas.microsoft.com/office/drawing/2014/main" val="700425639"/>
                  </a:ext>
                </a:extLst>
              </a:tr>
              <a:tr h="134384">
                <a:tc>
                  <a:txBody>
                    <a:bodyPr/>
                    <a:lstStyle/>
                    <a:p>
                      <a:pPr algn="l" fontAlgn="b"/>
                      <a:r>
                        <a:rPr lang="en-US" sz="600" b="0" i="0" u="none" strike="noStrike">
                          <a:solidFill>
                            <a:srgbClr val="000000"/>
                          </a:solidFill>
                          <a:effectLst/>
                          <a:latin typeface="Arial" panose="020B0604020202020204" pitchFamily="34" charset="0"/>
                        </a:rPr>
                        <a:t>[BE-FR] Achene - Lonny 380.19 [DIR] [BE] / N-1 Lillo - Zandvliet 380.65</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265,75</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a:t>
                      </a:r>
                    </a:p>
                  </a:txBody>
                  <a:tcPr marL="0" marR="0" marT="0" marB="0" anchor="b">
                    <a:lnL>
                      <a:noFill/>
                    </a:lnL>
                    <a:lnR>
                      <a:noFill/>
                    </a:lnR>
                    <a:lnT>
                      <a:noFill/>
                    </a:lnT>
                    <a:lnB>
                      <a:noFill/>
                    </a:lnB>
                  </a:tcPr>
                </a:tc>
                <a:extLst>
                  <a:ext uri="{0D108BD9-81ED-4DB2-BD59-A6C34878D82A}">
                    <a16:rowId xmlns:a16="http://schemas.microsoft.com/office/drawing/2014/main" val="61164724"/>
                  </a:ext>
                </a:extLst>
              </a:tr>
              <a:tr h="134384">
                <a:tc>
                  <a:txBody>
                    <a:bodyPr/>
                    <a:lstStyle/>
                    <a:p>
                      <a:pPr algn="l" fontAlgn="b"/>
                      <a:r>
                        <a:rPr lang="sl-SI" sz="6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1099,51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206%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042775077"/>
                  </a:ext>
                </a:extLst>
              </a:tr>
              <a:tr h="134384">
                <a:tc>
                  <a:txBody>
                    <a:bodyPr/>
                    <a:lstStyle/>
                    <a:p>
                      <a:pPr algn="l" fontAlgn="b"/>
                      <a:r>
                        <a:rPr lang="sl-SI" sz="600" b="0" i="0" u="none" strike="noStrike">
                          <a:solidFill>
                            <a:srgbClr val="000000"/>
                          </a:solidFill>
                          <a:effectLst/>
                          <a:latin typeface="Arial" panose="020B0604020202020204" pitchFamily="34" charset="0"/>
                        </a:rPr>
                        <a:t>[BE-BE] PST Zandvliet 2 [DIR] / N-1 PST Zandvliet 1</a:t>
                      </a:r>
                    </a:p>
                  </a:txBody>
                  <a:tcPr marL="7143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231,04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30%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405804881"/>
                  </a:ext>
                </a:extLst>
              </a:tr>
              <a:tr h="134384">
                <a:tc>
                  <a:txBody>
                    <a:bodyPr/>
                    <a:lstStyle/>
                    <a:p>
                      <a:pPr algn="l" fontAlgn="b"/>
                      <a:r>
                        <a:rPr lang="sl-SI" sz="600" b="0" i="0" u="none" strike="noStrike">
                          <a:solidFill>
                            <a:srgbClr val="000000"/>
                          </a:solidFill>
                          <a:effectLst/>
                          <a:latin typeface="Arial" panose="020B0604020202020204" pitchFamily="34" charset="0"/>
                        </a:rPr>
                        <a:t>[NL-NL] Diemen-Lelystad 380 Z [OPP] / N-1 Boxmeer-Dodewaard 380 Z</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1099,51</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994448301"/>
                  </a:ext>
                </a:extLst>
              </a:tr>
              <a:tr h="134384">
                <a:tc>
                  <a:txBody>
                    <a:bodyPr/>
                    <a:lstStyle/>
                    <a:p>
                      <a:pPr algn="l" fontAlgn="b"/>
                      <a:r>
                        <a:rPr lang="sl-SI" sz="600" b="0" i="0" u="none" strike="noStrike">
                          <a:solidFill>
                            <a:srgbClr val="000000"/>
                          </a:solidFill>
                          <a:effectLst/>
                          <a:latin typeface="Arial" panose="020B0604020202020204" pitchFamily="34" charset="0"/>
                        </a:rPr>
                        <a:t>[CZ-PL] Wielopole - Nosovice [DIR] [PL] / N-1 Albrechtice - Nosovice</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38,96</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44%</a:t>
                      </a:r>
                    </a:p>
                  </a:txBody>
                  <a:tcPr marL="0" marR="0" marT="0" marB="0" anchor="b">
                    <a:lnL>
                      <a:noFill/>
                    </a:lnL>
                    <a:lnR>
                      <a:noFill/>
                    </a:lnR>
                    <a:lnT>
                      <a:noFill/>
                    </a:lnT>
                    <a:lnB>
                      <a:noFill/>
                    </a:lnB>
                  </a:tcPr>
                </a:tc>
                <a:extLst>
                  <a:ext uri="{0D108BD9-81ED-4DB2-BD59-A6C34878D82A}">
                    <a16:rowId xmlns:a16="http://schemas.microsoft.com/office/drawing/2014/main" val="2685318250"/>
                  </a:ext>
                </a:extLst>
              </a:tr>
              <a:tr h="134384">
                <a:tc>
                  <a:txBody>
                    <a:bodyPr/>
                    <a:lstStyle/>
                    <a:p>
                      <a:pPr algn="l" fontAlgn="b"/>
                      <a:r>
                        <a:rPr lang="sl-SI" sz="600" b="0" i="0" u="none" strike="noStrike">
                          <a:solidFill>
                            <a:srgbClr val="000000"/>
                          </a:solidFill>
                          <a:effectLst/>
                          <a:latin typeface="Arial" panose="020B0604020202020204" pitchFamily="34" charset="0"/>
                        </a:rPr>
                        <a:t>[SK-HU] Levice - God [DIR] [SK] / N-1 R.Sobota - Sajoivanka</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101,14</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51%</a:t>
                      </a:r>
                    </a:p>
                  </a:txBody>
                  <a:tcPr marL="0" marR="0" marT="0" marB="0" anchor="b">
                    <a:lnL>
                      <a:noFill/>
                    </a:lnL>
                    <a:lnR>
                      <a:noFill/>
                    </a:lnR>
                    <a:lnT>
                      <a:noFill/>
                    </a:lnT>
                    <a:lnB>
                      <a:noFill/>
                    </a:lnB>
                  </a:tcPr>
                </a:tc>
                <a:extLst>
                  <a:ext uri="{0D108BD9-81ED-4DB2-BD59-A6C34878D82A}">
                    <a16:rowId xmlns:a16="http://schemas.microsoft.com/office/drawing/2014/main" val="1378059802"/>
                  </a:ext>
                </a:extLst>
              </a:tr>
              <a:tr h="134384">
                <a:tc>
                  <a:txBody>
                    <a:bodyPr/>
                    <a:lstStyle/>
                    <a:p>
                      <a:pPr algn="l" fontAlgn="b"/>
                      <a:r>
                        <a:rPr lang="sl-SI" sz="600" b="0" i="0" u="none" strike="noStrike">
                          <a:solidFill>
                            <a:srgbClr val="000000"/>
                          </a:solidFill>
                          <a:effectLst/>
                          <a:latin typeface="Arial" panose="020B0604020202020204" pitchFamily="34" charset="0"/>
                        </a:rPr>
                        <a:t>[CZ-SK] Sokolnice - Stupava [DIR] [SK] / N-1 Nosovice - Varin</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896,86</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57%</a:t>
                      </a:r>
                    </a:p>
                  </a:txBody>
                  <a:tcPr marL="0" marR="0" marT="0" marB="0" anchor="b">
                    <a:lnL>
                      <a:noFill/>
                    </a:lnL>
                    <a:lnR>
                      <a:noFill/>
                    </a:lnR>
                    <a:lnT>
                      <a:noFill/>
                    </a:lnT>
                    <a:lnB>
                      <a:noFill/>
                    </a:lnB>
                  </a:tcPr>
                </a:tc>
                <a:extLst>
                  <a:ext uri="{0D108BD9-81ED-4DB2-BD59-A6C34878D82A}">
                    <a16:rowId xmlns:a16="http://schemas.microsoft.com/office/drawing/2014/main" val="2220261836"/>
                  </a:ext>
                </a:extLst>
              </a:tr>
              <a:tr h="134384">
                <a:tc>
                  <a:txBody>
                    <a:bodyPr/>
                    <a:lstStyle/>
                    <a:p>
                      <a:pPr algn="l" fontAlgn="b"/>
                      <a:r>
                        <a:rPr lang="en-US" sz="600" b="0" i="0" u="none" strike="noStrike">
                          <a:solidFill>
                            <a:srgbClr val="000000"/>
                          </a:solidFill>
                          <a:effectLst/>
                          <a:latin typeface="Arial" panose="020B0604020202020204" pitchFamily="34" charset="0"/>
                        </a:rPr>
                        <a:t>[BE-FR] Achene - Lonny 380.19 [DIR] [BE] / N-1 Lillo - Zandvliet 380.65</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548,04</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a:t>
                      </a:r>
                    </a:p>
                  </a:txBody>
                  <a:tcPr marL="0" marR="0" marT="0" marB="0" anchor="b">
                    <a:lnL>
                      <a:noFill/>
                    </a:lnL>
                    <a:lnR>
                      <a:noFill/>
                    </a:lnR>
                    <a:lnT>
                      <a:noFill/>
                    </a:lnT>
                    <a:lnB>
                      <a:noFill/>
                    </a:lnB>
                  </a:tcPr>
                </a:tc>
                <a:extLst>
                  <a:ext uri="{0D108BD9-81ED-4DB2-BD59-A6C34878D82A}">
                    <a16:rowId xmlns:a16="http://schemas.microsoft.com/office/drawing/2014/main" val="3084326748"/>
                  </a:ext>
                </a:extLst>
              </a:tr>
              <a:tr h="134384">
                <a:tc>
                  <a:txBody>
                    <a:bodyPr/>
                    <a:lstStyle/>
                    <a:p>
                      <a:pPr algn="l" fontAlgn="b"/>
                      <a:r>
                        <a:rPr lang="sl-SI" sz="6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926,42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304%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629718273"/>
                  </a:ext>
                </a:extLst>
              </a:tr>
              <a:tr h="134384">
                <a:tc>
                  <a:txBody>
                    <a:bodyPr/>
                    <a:lstStyle/>
                    <a:p>
                      <a:pPr algn="l" fontAlgn="b"/>
                      <a:r>
                        <a:rPr lang="sl-SI" sz="600" b="0" i="0" u="none" strike="noStrike">
                          <a:solidFill>
                            <a:srgbClr val="000000"/>
                          </a:solidFill>
                          <a:effectLst/>
                          <a:latin typeface="Arial" panose="020B0604020202020204" pitchFamily="34" charset="0"/>
                        </a:rPr>
                        <a:t>[AT-D2] St. Peter 2 - Pleinting 258 [OPP] [AT] / N-1 Pleinting - Pirach 257</a:t>
                      </a:r>
                    </a:p>
                  </a:txBody>
                  <a:tcPr marL="7143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230,89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66%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152445128"/>
                  </a:ext>
                </a:extLst>
              </a:tr>
              <a:tr h="134384">
                <a:tc>
                  <a:txBody>
                    <a:bodyPr/>
                    <a:lstStyle/>
                    <a:p>
                      <a:pPr algn="l" fontAlgn="b"/>
                      <a:r>
                        <a:rPr lang="sl-SI" sz="600" b="0" i="0" u="none" strike="noStrike">
                          <a:solidFill>
                            <a:srgbClr val="000000"/>
                          </a:solidFill>
                          <a:effectLst/>
                          <a:latin typeface="Arial" panose="020B0604020202020204" pitchFamily="34" charset="0"/>
                        </a:rPr>
                        <a:t>[BE-BE] PST Zandvliet 2 [DIR] / N-1 PST Zandvliet 1</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164,3</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3823551203"/>
                  </a:ext>
                </a:extLst>
              </a:tr>
              <a:tr h="134384">
                <a:tc>
                  <a:txBody>
                    <a:bodyPr/>
                    <a:lstStyle/>
                    <a:p>
                      <a:pPr algn="l" fontAlgn="b"/>
                      <a:r>
                        <a:rPr lang="sl-SI" sz="600" b="0" i="0" u="none" strike="noStrike">
                          <a:solidFill>
                            <a:srgbClr val="000000"/>
                          </a:solidFill>
                          <a:effectLst/>
                          <a:latin typeface="Arial" panose="020B0604020202020204" pitchFamily="34" charset="0"/>
                        </a:rPr>
                        <a:t>[NL-NL] Diemen-Lelystad 380 Z [OPP] / N-1 Boxmeer-Dodewaard 380 Z</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926,42</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407225636"/>
                  </a:ext>
                </a:extLst>
              </a:tr>
              <a:tr h="134384">
                <a:tc>
                  <a:txBody>
                    <a:bodyPr/>
                    <a:lstStyle/>
                    <a:p>
                      <a:pPr algn="l" fontAlgn="b"/>
                      <a:r>
                        <a:rPr lang="sl-SI" sz="600" b="0" i="0" u="none" strike="noStrike">
                          <a:solidFill>
                            <a:srgbClr val="000000"/>
                          </a:solidFill>
                          <a:effectLst/>
                          <a:latin typeface="Arial" panose="020B0604020202020204" pitchFamily="34" charset="0"/>
                        </a:rPr>
                        <a:t>[CZ-PL] Wielopole - Nosovice [DIR] [PL] / N-1 Albrechtice - Nosovice</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50,46</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tcPr>
                </a:tc>
                <a:extLst>
                  <a:ext uri="{0D108BD9-81ED-4DB2-BD59-A6C34878D82A}">
                    <a16:rowId xmlns:a16="http://schemas.microsoft.com/office/drawing/2014/main" val="2152506597"/>
                  </a:ext>
                </a:extLst>
              </a:tr>
              <a:tr h="134384">
                <a:tc>
                  <a:txBody>
                    <a:bodyPr/>
                    <a:lstStyle/>
                    <a:p>
                      <a:pPr algn="l" fontAlgn="b"/>
                      <a:r>
                        <a:rPr lang="sl-SI" sz="600" b="0" i="0" u="none" strike="noStrike">
                          <a:solidFill>
                            <a:srgbClr val="000000"/>
                          </a:solidFill>
                          <a:effectLst/>
                          <a:latin typeface="Arial" panose="020B0604020202020204" pitchFamily="34" charset="0"/>
                        </a:rPr>
                        <a:t>[SK-HU] Levice - God [DIR] [SK] / N-1 R.Sobota - Sajoivanka</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54,51</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47%</a:t>
                      </a:r>
                    </a:p>
                  </a:txBody>
                  <a:tcPr marL="0" marR="0" marT="0" marB="0" anchor="b">
                    <a:lnL>
                      <a:noFill/>
                    </a:lnL>
                    <a:lnR>
                      <a:noFill/>
                    </a:lnR>
                    <a:lnT>
                      <a:noFill/>
                    </a:lnT>
                    <a:lnB>
                      <a:noFill/>
                    </a:lnB>
                  </a:tcPr>
                </a:tc>
                <a:extLst>
                  <a:ext uri="{0D108BD9-81ED-4DB2-BD59-A6C34878D82A}">
                    <a16:rowId xmlns:a16="http://schemas.microsoft.com/office/drawing/2014/main" val="2726632041"/>
                  </a:ext>
                </a:extLst>
              </a:tr>
              <a:tr h="134384">
                <a:tc>
                  <a:txBody>
                    <a:bodyPr/>
                    <a:lstStyle/>
                    <a:p>
                      <a:pPr algn="l" fontAlgn="b"/>
                      <a:r>
                        <a:rPr lang="sl-SI" sz="600" b="0" i="0" u="none" strike="noStrike">
                          <a:solidFill>
                            <a:srgbClr val="000000"/>
                          </a:solidFill>
                          <a:effectLst/>
                          <a:latin typeface="Arial" panose="020B0604020202020204" pitchFamily="34" charset="0"/>
                        </a:rPr>
                        <a:t>[CZ-SK] Sokolnice - Stupava [DIR] [SK] / N-1 Nosovice - Varin</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592,85</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57%</a:t>
                      </a:r>
                    </a:p>
                  </a:txBody>
                  <a:tcPr marL="0" marR="0" marT="0" marB="0" anchor="b">
                    <a:lnL>
                      <a:noFill/>
                    </a:lnL>
                    <a:lnR>
                      <a:noFill/>
                    </a:lnR>
                    <a:lnT>
                      <a:noFill/>
                    </a:lnT>
                    <a:lnB>
                      <a:noFill/>
                    </a:lnB>
                  </a:tcPr>
                </a:tc>
                <a:extLst>
                  <a:ext uri="{0D108BD9-81ED-4DB2-BD59-A6C34878D82A}">
                    <a16:rowId xmlns:a16="http://schemas.microsoft.com/office/drawing/2014/main" val="1542388503"/>
                  </a:ext>
                </a:extLst>
              </a:tr>
              <a:tr h="134384">
                <a:tc>
                  <a:txBody>
                    <a:bodyPr/>
                    <a:lstStyle/>
                    <a:p>
                      <a:pPr algn="l" fontAlgn="b"/>
                      <a:r>
                        <a:rPr lang="en-US" sz="600" b="0" i="0" u="none" strike="noStrike">
                          <a:solidFill>
                            <a:srgbClr val="000000"/>
                          </a:solidFill>
                          <a:effectLst/>
                          <a:latin typeface="Arial" panose="020B0604020202020204" pitchFamily="34" charset="0"/>
                        </a:rPr>
                        <a:t>[BE-BE] PST Van Eyck 2 [DIR] / N-1 ALEGRO DC</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57,24</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41%</a:t>
                      </a:r>
                    </a:p>
                  </a:txBody>
                  <a:tcPr marL="0" marR="0" marT="0" marB="0" anchor="b">
                    <a:lnL>
                      <a:noFill/>
                    </a:lnL>
                    <a:lnR>
                      <a:noFill/>
                    </a:lnR>
                    <a:lnT>
                      <a:noFill/>
                    </a:lnT>
                    <a:lnB>
                      <a:noFill/>
                    </a:lnB>
                  </a:tcPr>
                </a:tc>
                <a:extLst>
                  <a:ext uri="{0D108BD9-81ED-4DB2-BD59-A6C34878D82A}">
                    <a16:rowId xmlns:a16="http://schemas.microsoft.com/office/drawing/2014/main" val="583329629"/>
                  </a:ext>
                </a:extLst>
              </a:tr>
              <a:tr h="134384">
                <a:tc>
                  <a:txBody>
                    <a:bodyPr/>
                    <a:lstStyle/>
                    <a:p>
                      <a:pPr algn="l" fontAlgn="b"/>
                      <a:r>
                        <a:rPr lang="en-US" sz="600" b="0" i="0" u="none" strike="noStrike">
                          <a:solidFill>
                            <a:srgbClr val="000000"/>
                          </a:solidFill>
                          <a:effectLst/>
                          <a:latin typeface="Arial" panose="020B0604020202020204" pitchFamily="34" charset="0"/>
                        </a:rPr>
                        <a:t>[BE-FR] Achene - Lonny 380.19 [DIR] [BE] / N-1 Lillo - Zandvliet 380.65</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533,91</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a:t>
                      </a:r>
                    </a:p>
                  </a:txBody>
                  <a:tcPr marL="0" marR="0" marT="0" marB="0" anchor="b">
                    <a:lnL>
                      <a:noFill/>
                    </a:lnL>
                    <a:lnR>
                      <a:noFill/>
                    </a:lnR>
                    <a:lnT>
                      <a:noFill/>
                    </a:lnT>
                    <a:lnB>
                      <a:noFill/>
                    </a:lnB>
                  </a:tcPr>
                </a:tc>
                <a:extLst>
                  <a:ext uri="{0D108BD9-81ED-4DB2-BD59-A6C34878D82A}">
                    <a16:rowId xmlns:a16="http://schemas.microsoft.com/office/drawing/2014/main" val="943959742"/>
                  </a:ext>
                </a:extLst>
              </a:tr>
              <a:tr h="134384">
                <a:tc>
                  <a:txBody>
                    <a:bodyPr/>
                    <a:lstStyle/>
                    <a:p>
                      <a:pPr algn="l" fontAlgn="b"/>
                      <a:r>
                        <a:rPr lang="sl-SI" sz="6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660,48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344%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602313602"/>
                  </a:ext>
                </a:extLst>
              </a:tr>
              <a:tr h="134384">
                <a:tc>
                  <a:txBody>
                    <a:bodyPr/>
                    <a:lstStyle/>
                    <a:p>
                      <a:pPr algn="l" fontAlgn="b"/>
                      <a:r>
                        <a:rPr lang="sl-SI" sz="600" b="0" i="0" u="none" strike="noStrike">
                          <a:solidFill>
                            <a:srgbClr val="000000"/>
                          </a:solidFill>
                          <a:effectLst/>
                          <a:latin typeface="Arial" panose="020B0604020202020204" pitchFamily="34" charset="0"/>
                        </a:rPr>
                        <a:t>[AT-CZ] Duernrohr 1 - Slavetice 437 [OPP] [AT] / N-1 Slavetice - Durnrohr 2</a:t>
                      </a:r>
                    </a:p>
                  </a:txBody>
                  <a:tcPr marL="7143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33,77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61%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34784774"/>
                  </a:ext>
                </a:extLst>
              </a:tr>
              <a:tr h="134384">
                <a:tc>
                  <a:txBody>
                    <a:bodyPr/>
                    <a:lstStyle/>
                    <a:p>
                      <a:pPr algn="l" fontAlgn="b"/>
                      <a:r>
                        <a:rPr lang="sl-SI" sz="600" b="0" i="0" u="none" strike="noStrike">
                          <a:solidFill>
                            <a:srgbClr val="000000"/>
                          </a:solidFill>
                          <a:effectLst/>
                          <a:latin typeface="Arial" panose="020B0604020202020204" pitchFamily="34" charset="0"/>
                        </a:rPr>
                        <a:t>[AT-D2] St. Peter 2 - Pleinting 258 [OPP] [AT] / N-1 Pleinting - Pirach 257</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254,9</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64%</a:t>
                      </a:r>
                    </a:p>
                  </a:txBody>
                  <a:tcPr marL="0" marR="0" marT="0" marB="0" anchor="b">
                    <a:lnL>
                      <a:noFill/>
                    </a:lnL>
                    <a:lnR>
                      <a:noFill/>
                    </a:lnR>
                    <a:lnT>
                      <a:noFill/>
                    </a:lnT>
                    <a:lnB>
                      <a:noFill/>
                    </a:lnB>
                  </a:tcPr>
                </a:tc>
                <a:extLst>
                  <a:ext uri="{0D108BD9-81ED-4DB2-BD59-A6C34878D82A}">
                    <a16:rowId xmlns:a16="http://schemas.microsoft.com/office/drawing/2014/main" val="693664403"/>
                  </a:ext>
                </a:extLst>
              </a:tr>
              <a:tr h="134384">
                <a:tc>
                  <a:txBody>
                    <a:bodyPr/>
                    <a:lstStyle/>
                    <a:p>
                      <a:pPr algn="l" fontAlgn="b"/>
                      <a:r>
                        <a:rPr lang="sl-SI" sz="600" b="0" i="0" u="none" strike="noStrike">
                          <a:solidFill>
                            <a:srgbClr val="000000"/>
                          </a:solidFill>
                          <a:effectLst/>
                          <a:latin typeface="Arial" panose="020B0604020202020204" pitchFamily="34" charset="0"/>
                        </a:rPr>
                        <a:t>[NL-NL] Diemen-Lelystad 380 Z [OPP] / N-1 Boxmeer-Dodewaard 380 Z</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654,91</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241407631"/>
                  </a:ext>
                </a:extLst>
              </a:tr>
              <a:tr h="134384">
                <a:tc>
                  <a:txBody>
                    <a:bodyPr/>
                    <a:lstStyle/>
                    <a:p>
                      <a:pPr algn="l" fontAlgn="b"/>
                      <a:r>
                        <a:rPr lang="sl-SI" sz="600" b="0" i="0" u="none" strike="noStrike">
                          <a:solidFill>
                            <a:srgbClr val="000000"/>
                          </a:solidFill>
                          <a:effectLst/>
                          <a:latin typeface="Arial" panose="020B0604020202020204" pitchFamily="34" charset="0"/>
                        </a:rPr>
                        <a:t>[CZ-PL] Wielopole - Nosovice [DIR] [PL] / N-1 Albrechtice - Nosovice</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111,71</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42%</a:t>
                      </a:r>
                    </a:p>
                  </a:txBody>
                  <a:tcPr marL="0" marR="0" marT="0" marB="0" anchor="b">
                    <a:lnL>
                      <a:noFill/>
                    </a:lnL>
                    <a:lnR>
                      <a:noFill/>
                    </a:lnR>
                    <a:lnT>
                      <a:noFill/>
                    </a:lnT>
                    <a:lnB>
                      <a:noFill/>
                    </a:lnB>
                  </a:tcPr>
                </a:tc>
                <a:extLst>
                  <a:ext uri="{0D108BD9-81ED-4DB2-BD59-A6C34878D82A}">
                    <a16:rowId xmlns:a16="http://schemas.microsoft.com/office/drawing/2014/main" val="1943665764"/>
                  </a:ext>
                </a:extLst>
              </a:tr>
              <a:tr h="134384">
                <a:tc>
                  <a:txBody>
                    <a:bodyPr/>
                    <a:lstStyle/>
                    <a:p>
                      <a:pPr algn="l" fontAlgn="b"/>
                      <a:r>
                        <a:rPr lang="sl-SI" sz="600" b="0" i="0" u="none" strike="noStrike">
                          <a:solidFill>
                            <a:srgbClr val="000000"/>
                          </a:solidFill>
                          <a:effectLst/>
                          <a:latin typeface="Arial" panose="020B0604020202020204" pitchFamily="34" charset="0"/>
                        </a:rPr>
                        <a:t>[SK-HU] Levice - God [DIR] [SK] / N-1 R.Sobota - Sajoivanka</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12,89</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50%</a:t>
                      </a:r>
                    </a:p>
                  </a:txBody>
                  <a:tcPr marL="0" marR="0" marT="0" marB="0" anchor="b">
                    <a:lnL>
                      <a:noFill/>
                    </a:lnL>
                    <a:lnR>
                      <a:noFill/>
                    </a:lnR>
                    <a:lnT>
                      <a:noFill/>
                    </a:lnT>
                    <a:lnB>
                      <a:noFill/>
                    </a:lnB>
                  </a:tcPr>
                </a:tc>
                <a:extLst>
                  <a:ext uri="{0D108BD9-81ED-4DB2-BD59-A6C34878D82A}">
                    <a16:rowId xmlns:a16="http://schemas.microsoft.com/office/drawing/2014/main" val="831822501"/>
                  </a:ext>
                </a:extLst>
              </a:tr>
              <a:tr h="134384">
                <a:tc>
                  <a:txBody>
                    <a:bodyPr/>
                    <a:lstStyle/>
                    <a:p>
                      <a:pPr algn="l" fontAlgn="b"/>
                      <a:r>
                        <a:rPr lang="sl-SI" sz="600" b="0" i="0" u="none" strike="noStrike">
                          <a:solidFill>
                            <a:srgbClr val="000000"/>
                          </a:solidFill>
                          <a:effectLst/>
                          <a:latin typeface="Arial" panose="020B0604020202020204" pitchFamily="34" charset="0"/>
                        </a:rPr>
                        <a:t>[CZ-SK] Sokolnice - Stupava [DIR] [SK] / N-1 Nosovice - Varin</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338,82</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57%</a:t>
                      </a:r>
                    </a:p>
                  </a:txBody>
                  <a:tcPr marL="0" marR="0" marT="0" marB="0" anchor="b">
                    <a:lnL>
                      <a:noFill/>
                    </a:lnL>
                    <a:lnR>
                      <a:noFill/>
                    </a:lnR>
                    <a:lnT>
                      <a:noFill/>
                    </a:lnT>
                    <a:lnB>
                      <a:noFill/>
                    </a:lnB>
                  </a:tcPr>
                </a:tc>
                <a:extLst>
                  <a:ext uri="{0D108BD9-81ED-4DB2-BD59-A6C34878D82A}">
                    <a16:rowId xmlns:a16="http://schemas.microsoft.com/office/drawing/2014/main" val="1047296698"/>
                  </a:ext>
                </a:extLst>
              </a:tr>
              <a:tr h="134384">
                <a:tc>
                  <a:txBody>
                    <a:bodyPr/>
                    <a:lstStyle/>
                    <a:p>
                      <a:pPr algn="l" fontAlgn="b"/>
                      <a:r>
                        <a:rPr lang="sl-SI" sz="600" b="0" i="0" u="none" strike="noStrike">
                          <a:solidFill>
                            <a:srgbClr val="000000"/>
                          </a:solidFill>
                          <a:effectLst/>
                          <a:latin typeface="Arial" panose="020B0604020202020204" pitchFamily="34" charset="0"/>
                        </a:rPr>
                        <a:t>[NL-BE] Maasbracht - Van Eyck 380 White/28 [DIR] [BE] / N-1 PST Van Eyck 1</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106,41</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41%</a:t>
                      </a:r>
                    </a:p>
                  </a:txBody>
                  <a:tcPr marL="0" marR="0" marT="0" marB="0" anchor="b">
                    <a:lnL>
                      <a:noFill/>
                    </a:lnL>
                    <a:lnR>
                      <a:noFill/>
                    </a:lnR>
                    <a:lnT>
                      <a:noFill/>
                    </a:lnT>
                    <a:lnB>
                      <a:noFill/>
                    </a:lnB>
                  </a:tcPr>
                </a:tc>
                <a:extLst>
                  <a:ext uri="{0D108BD9-81ED-4DB2-BD59-A6C34878D82A}">
                    <a16:rowId xmlns:a16="http://schemas.microsoft.com/office/drawing/2014/main" val="4040884333"/>
                  </a:ext>
                </a:extLst>
              </a:tr>
              <a:tr h="134384">
                <a:tc>
                  <a:txBody>
                    <a:bodyPr/>
                    <a:lstStyle/>
                    <a:p>
                      <a:pPr algn="l" fontAlgn="b"/>
                      <a:r>
                        <a:rPr lang="en-US" sz="600" b="0" i="0" u="none" strike="noStrike">
                          <a:solidFill>
                            <a:srgbClr val="000000"/>
                          </a:solidFill>
                          <a:effectLst/>
                          <a:latin typeface="Arial" panose="020B0604020202020204" pitchFamily="34" charset="0"/>
                        </a:rPr>
                        <a:t>[BE-FR] Achene - Lonny 380.19 [DIR] [BE] / N-1 Lillo - Zandvliet 380.65</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660,48</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8%</a:t>
                      </a:r>
                    </a:p>
                  </a:txBody>
                  <a:tcPr marL="0" marR="0" marT="0" marB="0" anchor="b">
                    <a:lnL>
                      <a:noFill/>
                    </a:lnL>
                    <a:lnR>
                      <a:noFill/>
                    </a:lnR>
                    <a:lnT>
                      <a:noFill/>
                    </a:lnT>
                    <a:lnB>
                      <a:noFill/>
                    </a:lnB>
                  </a:tcPr>
                </a:tc>
                <a:extLst>
                  <a:ext uri="{0D108BD9-81ED-4DB2-BD59-A6C34878D82A}">
                    <a16:rowId xmlns:a16="http://schemas.microsoft.com/office/drawing/2014/main" val="2786744011"/>
                  </a:ext>
                </a:extLst>
              </a:tr>
              <a:tr h="134384">
                <a:tc>
                  <a:txBody>
                    <a:bodyPr/>
                    <a:lstStyle/>
                    <a:p>
                      <a:pPr algn="l" fontAlgn="b"/>
                      <a:r>
                        <a:rPr lang="sl-SI" sz="6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871,34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381%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899005415"/>
                  </a:ext>
                </a:extLst>
              </a:tr>
              <a:tr h="134384">
                <a:tc>
                  <a:txBody>
                    <a:bodyPr/>
                    <a:lstStyle/>
                    <a:p>
                      <a:pPr algn="l" fontAlgn="b"/>
                      <a:r>
                        <a:rPr lang="sl-SI" sz="600" b="0" i="0" u="none" strike="noStrike">
                          <a:solidFill>
                            <a:srgbClr val="000000"/>
                          </a:solidFill>
                          <a:effectLst/>
                          <a:latin typeface="Arial" panose="020B0604020202020204" pitchFamily="34" charset="0"/>
                        </a:rPr>
                        <a:t>[AT-AT] Westtirol 1 - Westtirol 2 WTRHU41 [DIR] / N-1 Westtirol - Kempten</a:t>
                      </a:r>
                    </a:p>
                  </a:txBody>
                  <a:tcPr marL="7143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99,5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71%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204021861"/>
                  </a:ext>
                </a:extLst>
              </a:tr>
              <a:tr h="134384">
                <a:tc>
                  <a:txBody>
                    <a:bodyPr/>
                    <a:lstStyle/>
                    <a:p>
                      <a:pPr algn="l" fontAlgn="b"/>
                      <a:r>
                        <a:rPr lang="sl-SI" sz="600" b="0" i="0" u="none" strike="noStrike">
                          <a:solidFill>
                            <a:srgbClr val="000000"/>
                          </a:solidFill>
                          <a:effectLst/>
                          <a:latin typeface="Arial" panose="020B0604020202020204" pitchFamily="34" charset="0"/>
                        </a:rPr>
                        <a:t>[AT-CZ] Duernrohr 1 - Slavetice 437 [OPP] [AT] / N-1 Slavetice - Durnrohr 2</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8,84</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65%</a:t>
                      </a:r>
                    </a:p>
                  </a:txBody>
                  <a:tcPr marL="0" marR="0" marT="0" marB="0" anchor="b">
                    <a:lnL>
                      <a:noFill/>
                    </a:lnL>
                    <a:lnR>
                      <a:noFill/>
                    </a:lnR>
                    <a:lnT>
                      <a:noFill/>
                    </a:lnT>
                    <a:lnB>
                      <a:noFill/>
                    </a:lnB>
                  </a:tcPr>
                </a:tc>
                <a:extLst>
                  <a:ext uri="{0D108BD9-81ED-4DB2-BD59-A6C34878D82A}">
                    <a16:rowId xmlns:a16="http://schemas.microsoft.com/office/drawing/2014/main" val="3622434380"/>
                  </a:ext>
                </a:extLst>
              </a:tr>
              <a:tr h="134384">
                <a:tc>
                  <a:txBody>
                    <a:bodyPr/>
                    <a:lstStyle/>
                    <a:p>
                      <a:pPr algn="l" fontAlgn="b"/>
                      <a:r>
                        <a:rPr lang="sl-SI" sz="600" b="0" i="0" u="none" strike="noStrike">
                          <a:solidFill>
                            <a:srgbClr val="000000"/>
                          </a:solidFill>
                          <a:effectLst/>
                          <a:latin typeface="Arial" panose="020B0604020202020204" pitchFamily="34" charset="0"/>
                        </a:rPr>
                        <a:t>[CZ-SK] Nosovice - Varin [DIR] [SK] / N-1 Sokolnice - Stupava</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34,21</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65%</a:t>
                      </a:r>
                    </a:p>
                  </a:txBody>
                  <a:tcPr marL="0" marR="0" marT="0" marB="0" anchor="b">
                    <a:lnL>
                      <a:noFill/>
                    </a:lnL>
                    <a:lnR>
                      <a:noFill/>
                    </a:lnR>
                    <a:lnT>
                      <a:noFill/>
                    </a:lnT>
                    <a:lnB>
                      <a:noFill/>
                    </a:lnB>
                  </a:tcPr>
                </a:tc>
                <a:extLst>
                  <a:ext uri="{0D108BD9-81ED-4DB2-BD59-A6C34878D82A}">
                    <a16:rowId xmlns:a16="http://schemas.microsoft.com/office/drawing/2014/main" val="422436619"/>
                  </a:ext>
                </a:extLst>
              </a:tr>
              <a:tr h="134384">
                <a:tc>
                  <a:txBody>
                    <a:bodyPr/>
                    <a:lstStyle/>
                    <a:p>
                      <a:pPr algn="l" fontAlgn="b"/>
                      <a:r>
                        <a:rPr lang="sl-SI" sz="600" b="0" i="0" u="none" strike="noStrike">
                          <a:solidFill>
                            <a:srgbClr val="000000"/>
                          </a:solidFill>
                          <a:effectLst/>
                          <a:latin typeface="Arial" panose="020B0604020202020204" pitchFamily="34" charset="0"/>
                        </a:rPr>
                        <a:t>[NL-NL] Diemen-Lelystad 380 Z [OPP] / N-1 Boxmeer-Dodewaard 380 Z</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354,79</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403813567"/>
                  </a:ext>
                </a:extLst>
              </a:tr>
              <a:tr h="134384">
                <a:tc>
                  <a:txBody>
                    <a:bodyPr/>
                    <a:lstStyle/>
                    <a:p>
                      <a:pPr algn="l" fontAlgn="b"/>
                      <a:r>
                        <a:rPr lang="sl-SI" sz="600" b="0" i="0" u="none" strike="noStrike">
                          <a:solidFill>
                            <a:srgbClr val="000000"/>
                          </a:solidFill>
                          <a:effectLst/>
                          <a:latin typeface="Arial" panose="020B0604020202020204" pitchFamily="34" charset="0"/>
                        </a:rPr>
                        <a:t>[CZ-PL] Wielopole - Nosovice [DIR] [PL] / N-1 Albrechtice - Nosovice</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75,5</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48%</a:t>
                      </a:r>
                    </a:p>
                  </a:txBody>
                  <a:tcPr marL="0" marR="0" marT="0" marB="0" anchor="b">
                    <a:lnL>
                      <a:noFill/>
                    </a:lnL>
                    <a:lnR>
                      <a:noFill/>
                    </a:lnR>
                    <a:lnT>
                      <a:noFill/>
                    </a:lnT>
                    <a:lnB>
                      <a:noFill/>
                    </a:lnB>
                  </a:tcPr>
                </a:tc>
                <a:extLst>
                  <a:ext uri="{0D108BD9-81ED-4DB2-BD59-A6C34878D82A}">
                    <a16:rowId xmlns:a16="http://schemas.microsoft.com/office/drawing/2014/main" val="3432989671"/>
                  </a:ext>
                </a:extLst>
              </a:tr>
              <a:tr h="134384">
                <a:tc>
                  <a:txBody>
                    <a:bodyPr/>
                    <a:lstStyle/>
                    <a:p>
                      <a:pPr algn="l" fontAlgn="b"/>
                      <a:r>
                        <a:rPr lang="sl-SI" sz="600" b="0" i="0" u="none" strike="noStrike">
                          <a:solidFill>
                            <a:srgbClr val="000000"/>
                          </a:solidFill>
                          <a:effectLst/>
                          <a:latin typeface="Arial" panose="020B0604020202020204" pitchFamily="34" charset="0"/>
                        </a:rPr>
                        <a:t>[CZ-SK] Sokolnice - Stupava [DIR] [SK] / N-1 Nosovice - Varin</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56,68</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65%</a:t>
                      </a:r>
                    </a:p>
                  </a:txBody>
                  <a:tcPr marL="0" marR="0" marT="0" marB="0" anchor="b">
                    <a:lnL>
                      <a:noFill/>
                    </a:lnL>
                    <a:lnR>
                      <a:noFill/>
                    </a:lnR>
                    <a:lnT>
                      <a:noFill/>
                    </a:lnT>
                    <a:lnB>
                      <a:noFill/>
                    </a:lnB>
                  </a:tcPr>
                </a:tc>
                <a:extLst>
                  <a:ext uri="{0D108BD9-81ED-4DB2-BD59-A6C34878D82A}">
                    <a16:rowId xmlns:a16="http://schemas.microsoft.com/office/drawing/2014/main" val="3694509411"/>
                  </a:ext>
                </a:extLst>
              </a:tr>
              <a:tr h="134384">
                <a:tc>
                  <a:txBody>
                    <a:bodyPr/>
                    <a:lstStyle/>
                    <a:p>
                      <a:pPr algn="l" fontAlgn="b"/>
                      <a:r>
                        <a:rPr lang="en-US" sz="600" b="0" i="0" u="none" strike="noStrike">
                          <a:solidFill>
                            <a:srgbClr val="000000"/>
                          </a:solidFill>
                          <a:effectLst/>
                          <a:latin typeface="Arial" panose="020B0604020202020204" pitchFamily="34" charset="0"/>
                        </a:rPr>
                        <a:t>[BE-FR] Achene - Lonny 380.19 [DIR] [BE] / N-1 Lillo - Zandvliet 380.65</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871,34</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10%</a:t>
                      </a:r>
                    </a:p>
                  </a:txBody>
                  <a:tcPr marL="0" marR="0" marT="0" marB="0" anchor="b">
                    <a:lnL>
                      <a:noFill/>
                    </a:lnL>
                    <a:lnR>
                      <a:noFill/>
                    </a:lnR>
                    <a:lnT>
                      <a:noFill/>
                    </a:lnT>
                    <a:lnB>
                      <a:noFill/>
                    </a:lnB>
                  </a:tcPr>
                </a:tc>
                <a:extLst>
                  <a:ext uri="{0D108BD9-81ED-4DB2-BD59-A6C34878D82A}">
                    <a16:rowId xmlns:a16="http://schemas.microsoft.com/office/drawing/2014/main" val="1228580039"/>
                  </a:ext>
                </a:extLst>
              </a:tr>
              <a:tr h="134384">
                <a:tc>
                  <a:txBody>
                    <a:bodyPr/>
                    <a:lstStyle/>
                    <a:p>
                      <a:pPr algn="l" fontAlgn="b"/>
                      <a:r>
                        <a:rPr lang="en-US" sz="600" b="0" i="0" u="none" strike="noStrike">
                          <a:solidFill>
                            <a:srgbClr val="000000"/>
                          </a:solidFill>
                          <a:effectLst/>
                          <a:latin typeface="Arial" panose="020B0604020202020204" pitchFamily="34" charset="0"/>
                        </a:rPr>
                        <a:t>[NL-BE] Maasbracht - Van Eyck 380 White/28 [DIR] [BE] / N-1 Gramme - Lixhe 380.11</a:t>
                      </a:r>
                    </a:p>
                  </a:txBody>
                  <a:tcPr marL="71431"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0" i="0" u="none" strike="noStrike">
                          <a:solidFill>
                            <a:srgbClr val="000000"/>
                          </a:solidFill>
                          <a:effectLst/>
                          <a:latin typeface="Arial" panose="020B0604020202020204" pitchFamily="34" charset="0"/>
                        </a:rPr>
                        <a:t>184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0" i="0" u="none" strike="noStrike">
                          <a:solidFill>
                            <a:srgbClr val="000000"/>
                          </a:solidFill>
                          <a:effectLst/>
                          <a:latin typeface="Arial" panose="020B0604020202020204" pitchFamily="34" charset="0"/>
                        </a:rPr>
                        <a:t>37%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192707250"/>
                  </a:ext>
                </a:extLst>
              </a:tr>
              <a:tr h="134384">
                <a:tc>
                  <a:txBody>
                    <a:bodyPr/>
                    <a:lstStyle/>
                    <a:p>
                      <a:pPr algn="l" fontAlgn="b"/>
                      <a:r>
                        <a:rPr lang="sl-SI" sz="6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600" b="1" i="0" u="none" strike="noStrike">
                          <a:solidFill>
                            <a:srgbClr val="000000"/>
                          </a:solidFill>
                          <a:effectLst/>
                          <a:latin typeface="Arial" panose="020B0604020202020204" pitchFamily="34" charset="0"/>
                        </a:rPr>
                        <a:t>1099,55</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600" b="1" i="0" u="none" strike="noStrike" dirty="0">
                          <a:solidFill>
                            <a:srgbClr val="000000"/>
                          </a:solidFill>
                          <a:effectLst/>
                          <a:latin typeface="Arial" panose="020B0604020202020204" pitchFamily="34" charset="0"/>
                        </a:rPr>
                        <a:t>6915%</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703880170"/>
                  </a:ext>
                </a:extLst>
              </a:tr>
            </a:tbl>
          </a:graphicData>
        </a:graphic>
      </p:graphicFrame>
    </p:spTree>
    <p:extLst>
      <p:ext uri="{BB962C8B-B14F-4D97-AF65-F5344CB8AC3E}">
        <p14:creationId xmlns:p14="http://schemas.microsoft.com/office/powerpoint/2010/main" val="4148355526"/>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a:t>
            </a:r>
            <a:r>
              <a:rPr lang="en-US" altLang="hu-HU" sz="1400" dirty="0">
                <a:solidFill>
                  <a:srgbClr val="008000"/>
                </a:solidFill>
              </a:rPr>
              <a:t>1025 (part </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B29402BB-A4AE-41E6-A832-D0D788B56940}"/>
              </a:ext>
            </a:extLst>
          </p:cNvPr>
          <p:cNvGraphicFramePr>
            <a:graphicFrameLocks noGrp="1"/>
          </p:cNvGraphicFramePr>
          <p:nvPr>
            <p:extLst>
              <p:ext uri="{D42A27DB-BD31-4B8C-83A1-F6EECF244321}">
                <p14:modId xmlns:p14="http://schemas.microsoft.com/office/powerpoint/2010/main" val="124052501"/>
              </p:ext>
            </p:extLst>
          </p:nvPr>
        </p:nvGraphicFramePr>
        <p:xfrm>
          <a:off x="1176793" y="1079492"/>
          <a:ext cx="7129993" cy="5778504"/>
        </p:xfrm>
        <a:graphic>
          <a:graphicData uri="http://schemas.openxmlformats.org/drawingml/2006/table">
            <a:tbl>
              <a:tblPr/>
              <a:tblGrid>
                <a:gridCol w="5539771">
                  <a:extLst>
                    <a:ext uri="{9D8B030D-6E8A-4147-A177-3AD203B41FA5}">
                      <a16:colId xmlns:a16="http://schemas.microsoft.com/office/drawing/2014/main" val="1231253675"/>
                    </a:ext>
                  </a:extLst>
                </a:gridCol>
                <a:gridCol w="1174191">
                  <a:extLst>
                    <a:ext uri="{9D8B030D-6E8A-4147-A177-3AD203B41FA5}">
                      <a16:colId xmlns:a16="http://schemas.microsoft.com/office/drawing/2014/main" val="226771613"/>
                    </a:ext>
                  </a:extLst>
                </a:gridCol>
                <a:gridCol w="416031">
                  <a:extLst>
                    <a:ext uri="{9D8B030D-6E8A-4147-A177-3AD203B41FA5}">
                      <a16:colId xmlns:a16="http://schemas.microsoft.com/office/drawing/2014/main" val="2232679879"/>
                    </a:ext>
                  </a:extLst>
                </a:gridCol>
              </a:tblGrid>
              <a:tr h="169956">
                <a:tc>
                  <a:txBody>
                    <a:bodyPr/>
                    <a:lstStyle/>
                    <a:p>
                      <a:pPr algn="l" fontAlgn="b"/>
                      <a:r>
                        <a:rPr lang="sl-SI" sz="8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8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8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4254425211"/>
                  </a:ext>
                </a:extLst>
              </a:tr>
              <a:tr h="169956">
                <a:tc>
                  <a:txBody>
                    <a:bodyPr/>
                    <a:lstStyle/>
                    <a:p>
                      <a:pPr algn="l" fontAlgn="b"/>
                      <a:r>
                        <a:rPr lang="sl-SI" sz="8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1183,88</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145%</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257411469"/>
                  </a:ext>
                </a:extLst>
              </a:tr>
              <a:tr h="169956">
                <a:tc>
                  <a:txBody>
                    <a:bodyPr/>
                    <a:lstStyle/>
                    <a:p>
                      <a:pPr algn="l" fontAlgn="b"/>
                      <a:r>
                        <a:rPr lang="sl-SI" sz="800" b="0" i="0" u="none" strike="noStrike">
                          <a:solidFill>
                            <a:srgbClr val="000000"/>
                          </a:solidFill>
                          <a:effectLst/>
                          <a:latin typeface="Arial" panose="020B0604020202020204" pitchFamily="34" charset="0"/>
                        </a:rPr>
                        <a:t>[AT-D2] St. Peter 2 - Pleinting 258 [OPP] [AT] / N-1 Pleinting - Pirach 257</a:t>
                      </a:r>
                    </a:p>
                  </a:txBody>
                  <a:tcPr marL="9033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196,64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65%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419363674"/>
                  </a:ext>
                </a:extLst>
              </a:tr>
              <a:tr h="169956">
                <a:tc>
                  <a:txBody>
                    <a:bodyPr/>
                    <a:lstStyle/>
                    <a:p>
                      <a:pPr algn="l" fontAlgn="b"/>
                      <a:r>
                        <a:rPr lang="de-DE" sz="800" b="0" i="0" u="none" strike="noStrike">
                          <a:solidFill>
                            <a:srgbClr val="000000"/>
                          </a:solidFill>
                          <a:effectLst/>
                          <a:latin typeface="Arial" panose="020B0604020202020204" pitchFamily="34" charset="0"/>
                        </a:rPr>
                        <a:t>[D7-D7] Y Paffendorf - Oberzier  SECHTM N [DIR] / N-1 Sechtem - Paffendorf - Oberzier SECHTM S</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68,78</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60%</a:t>
                      </a:r>
                    </a:p>
                  </a:txBody>
                  <a:tcPr marL="0" marR="0" marT="0" marB="0" anchor="b">
                    <a:lnL>
                      <a:noFill/>
                    </a:lnL>
                    <a:lnR>
                      <a:noFill/>
                    </a:lnR>
                    <a:lnT>
                      <a:noFill/>
                    </a:lnT>
                    <a:lnB>
                      <a:noFill/>
                    </a:lnB>
                  </a:tcPr>
                </a:tc>
                <a:extLst>
                  <a:ext uri="{0D108BD9-81ED-4DB2-BD59-A6C34878D82A}">
                    <a16:rowId xmlns:a16="http://schemas.microsoft.com/office/drawing/2014/main" val="3202579863"/>
                  </a:ext>
                </a:extLst>
              </a:tr>
              <a:tr h="169956">
                <a:tc>
                  <a:txBody>
                    <a:bodyPr/>
                    <a:lstStyle/>
                    <a:p>
                      <a:pPr algn="l" fontAlgn="b"/>
                      <a:r>
                        <a:rPr lang="sl-SI" sz="800" b="0" i="0" u="none" strike="noStrike">
                          <a:solidFill>
                            <a:srgbClr val="000000"/>
                          </a:solidFill>
                          <a:effectLst/>
                          <a:latin typeface="Arial" panose="020B0604020202020204" pitchFamily="34" charset="0"/>
                        </a:rPr>
                        <a:t>[D4-D7] Hoheneck - Pulverdingen ws [DIR] [D4] / N-1 Grafenrheinfeld - Hoepfingen ge (411)</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1183,88</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585634854"/>
                  </a:ext>
                </a:extLst>
              </a:tr>
              <a:tr h="169956">
                <a:tc>
                  <a:txBody>
                    <a:bodyPr/>
                    <a:lstStyle/>
                    <a:p>
                      <a:pPr algn="l" fontAlgn="b"/>
                      <a:r>
                        <a:rPr lang="sl-SI" sz="8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1038,83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138%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194024108"/>
                  </a:ext>
                </a:extLst>
              </a:tr>
              <a:tr h="169956">
                <a:tc>
                  <a:txBody>
                    <a:bodyPr/>
                    <a:lstStyle/>
                    <a:p>
                      <a:pPr algn="l" fontAlgn="b"/>
                      <a:r>
                        <a:rPr lang="sl-SI" sz="800" b="0" i="0" u="none" strike="noStrike">
                          <a:solidFill>
                            <a:srgbClr val="000000"/>
                          </a:solidFill>
                          <a:effectLst/>
                          <a:latin typeface="Arial" panose="020B0604020202020204" pitchFamily="34" charset="0"/>
                        </a:rPr>
                        <a:t>[AT-AT] Westtirol 1 - Westtirol 2 WTRHU41 [DIR] / N-1 Westtirol - Kempten</a:t>
                      </a:r>
                    </a:p>
                  </a:txBody>
                  <a:tcPr marL="9033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15,7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63%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791618173"/>
                  </a:ext>
                </a:extLst>
              </a:tr>
              <a:tr h="169956">
                <a:tc>
                  <a:txBody>
                    <a:bodyPr/>
                    <a:lstStyle/>
                    <a:p>
                      <a:pPr algn="l" fontAlgn="b"/>
                      <a:r>
                        <a:rPr lang="de-DE" sz="800" b="0" i="0" u="none" strike="noStrike">
                          <a:solidFill>
                            <a:srgbClr val="000000"/>
                          </a:solidFill>
                          <a:effectLst/>
                          <a:latin typeface="Arial" panose="020B0604020202020204" pitchFamily="34" charset="0"/>
                        </a:rPr>
                        <a:t>[D7-D7] Y Paffendorf - Oberzier  SECHTM N [DIR] / N-1 Sechtem - Paffendorf - Oberzier SECHTM S</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94,44</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54%</a:t>
                      </a:r>
                    </a:p>
                  </a:txBody>
                  <a:tcPr marL="0" marR="0" marT="0" marB="0" anchor="b">
                    <a:lnL>
                      <a:noFill/>
                    </a:lnL>
                    <a:lnR>
                      <a:noFill/>
                    </a:lnR>
                    <a:lnT>
                      <a:noFill/>
                    </a:lnT>
                    <a:lnB>
                      <a:noFill/>
                    </a:lnB>
                  </a:tcPr>
                </a:tc>
                <a:extLst>
                  <a:ext uri="{0D108BD9-81ED-4DB2-BD59-A6C34878D82A}">
                    <a16:rowId xmlns:a16="http://schemas.microsoft.com/office/drawing/2014/main" val="3382874384"/>
                  </a:ext>
                </a:extLst>
              </a:tr>
              <a:tr h="169956">
                <a:tc>
                  <a:txBody>
                    <a:bodyPr/>
                    <a:lstStyle/>
                    <a:p>
                      <a:pPr algn="l" fontAlgn="b"/>
                      <a:r>
                        <a:rPr lang="sl-SI" sz="800" b="0" i="0" u="none" strike="noStrike">
                          <a:solidFill>
                            <a:srgbClr val="000000"/>
                          </a:solidFill>
                          <a:effectLst/>
                          <a:latin typeface="Arial" panose="020B0604020202020204" pitchFamily="34" charset="0"/>
                        </a:rPr>
                        <a:t>[D4-D7] Hoheneck - Pulverdingen ws [DIR] [D4] / N-1 Grafenrheinfeld - Hoepfingen ge (411)</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1038,83</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2133029374"/>
                  </a:ext>
                </a:extLst>
              </a:tr>
              <a:tr h="169956">
                <a:tc>
                  <a:txBody>
                    <a:bodyPr/>
                    <a:lstStyle/>
                    <a:p>
                      <a:pPr algn="l" fontAlgn="b"/>
                      <a:r>
                        <a:rPr lang="sl-SI" sz="8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845,57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77%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864265176"/>
                  </a:ext>
                </a:extLst>
              </a:tr>
              <a:tr h="169956">
                <a:tc>
                  <a:txBody>
                    <a:bodyPr/>
                    <a:lstStyle/>
                    <a:p>
                      <a:pPr algn="l" fontAlgn="b"/>
                      <a:r>
                        <a:rPr lang="de-DE" sz="800" b="0" i="0" u="none" strike="noStrike">
                          <a:solidFill>
                            <a:srgbClr val="000000"/>
                          </a:solidFill>
                          <a:effectLst/>
                          <a:latin typeface="Arial" panose="020B0604020202020204" pitchFamily="34" charset="0"/>
                        </a:rPr>
                        <a:t>[D7-D7] Y Paffendorf - Oberzier  SECHTM N [DIR] / N-1 Sechtem - Paffendorf - Oberzier SECHTM S</a:t>
                      </a:r>
                    </a:p>
                  </a:txBody>
                  <a:tcPr marL="9033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136,39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55%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398411139"/>
                  </a:ext>
                </a:extLst>
              </a:tr>
              <a:tr h="169956">
                <a:tc>
                  <a:txBody>
                    <a:bodyPr/>
                    <a:lstStyle/>
                    <a:p>
                      <a:pPr algn="l" fontAlgn="b"/>
                      <a:r>
                        <a:rPr lang="sl-SI" sz="800" b="0" i="0" u="none" strike="noStrike">
                          <a:solidFill>
                            <a:srgbClr val="000000"/>
                          </a:solidFill>
                          <a:effectLst/>
                          <a:latin typeface="Arial" panose="020B0604020202020204" pitchFamily="34" charset="0"/>
                        </a:rPr>
                        <a:t>[D4-D7] Hoheneck - Pulverdingen ws [DIR] [D4] / N-1 Grafenrheinfeld - Hoepfingen ge (411)</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845,57</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2331524586"/>
                  </a:ext>
                </a:extLst>
              </a:tr>
              <a:tr h="169956">
                <a:tc>
                  <a:txBody>
                    <a:bodyPr/>
                    <a:lstStyle/>
                    <a:p>
                      <a:pPr algn="l" fontAlgn="b"/>
                      <a:r>
                        <a:rPr lang="sl-SI" sz="8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514,8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73%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724011521"/>
                  </a:ext>
                </a:extLst>
              </a:tr>
              <a:tr h="169956">
                <a:tc>
                  <a:txBody>
                    <a:bodyPr/>
                    <a:lstStyle/>
                    <a:p>
                      <a:pPr algn="l" fontAlgn="b"/>
                      <a:r>
                        <a:rPr lang="de-DE" sz="800" b="0" i="0" u="none" strike="noStrike">
                          <a:solidFill>
                            <a:srgbClr val="000000"/>
                          </a:solidFill>
                          <a:effectLst/>
                          <a:latin typeface="Arial" panose="020B0604020202020204" pitchFamily="34" charset="0"/>
                        </a:rPr>
                        <a:t>[D7-D7] Y Paffendorf - Oberzier  SECHTM N [DIR] / N-1 Sechtem - Paffendorf - Oberzier SECHTM S</a:t>
                      </a:r>
                    </a:p>
                  </a:txBody>
                  <a:tcPr marL="9033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65,26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53%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52073302"/>
                  </a:ext>
                </a:extLst>
              </a:tr>
              <a:tr h="169956">
                <a:tc>
                  <a:txBody>
                    <a:bodyPr/>
                    <a:lstStyle/>
                    <a:p>
                      <a:pPr algn="l" fontAlgn="b"/>
                      <a:r>
                        <a:rPr lang="sl-SI" sz="800" b="0" i="0" u="none" strike="noStrike">
                          <a:solidFill>
                            <a:srgbClr val="000000"/>
                          </a:solidFill>
                          <a:effectLst/>
                          <a:latin typeface="Arial" panose="020B0604020202020204" pitchFamily="34" charset="0"/>
                        </a:rPr>
                        <a:t>[D4-D7] Hoheneck - Pulverdingen ws [DIR] [D4] / N-1 Grafenrheinfeld - Hoepfingen ge (411)</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514,8</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70003689"/>
                  </a:ext>
                </a:extLst>
              </a:tr>
              <a:tr h="169956">
                <a:tc>
                  <a:txBody>
                    <a:bodyPr/>
                    <a:lstStyle/>
                    <a:p>
                      <a:pPr algn="l" fontAlgn="b"/>
                      <a:r>
                        <a:rPr lang="sl-SI" sz="8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526,3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98%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789901400"/>
                  </a:ext>
                </a:extLst>
              </a:tr>
              <a:tr h="169956">
                <a:tc>
                  <a:txBody>
                    <a:bodyPr/>
                    <a:lstStyle/>
                    <a:p>
                      <a:pPr algn="l" fontAlgn="b"/>
                      <a:r>
                        <a:rPr lang="de-DE" sz="800" b="0" i="0" u="none" strike="noStrike">
                          <a:solidFill>
                            <a:srgbClr val="000000"/>
                          </a:solidFill>
                          <a:effectLst/>
                          <a:latin typeface="Arial" panose="020B0604020202020204" pitchFamily="34" charset="0"/>
                        </a:rPr>
                        <a:t>[D7-D7] Y Paffendorf - Oberzier  SECHTM N [DIR] / N-1 Sechtem - Paffendorf - Oberzier SECHTM S</a:t>
                      </a:r>
                    </a:p>
                  </a:txBody>
                  <a:tcPr marL="9033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32,22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59%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098139597"/>
                  </a:ext>
                </a:extLst>
              </a:tr>
              <a:tr h="169956">
                <a:tc>
                  <a:txBody>
                    <a:bodyPr/>
                    <a:lstStyle/>
                    <a:p>
                      <a:pPr algn="l" fontAlgn="b"/>
                      <a:r>
                        <a:rPr lang="sl-SI" sz="800" b="0" i="0" u="none" strike="noStrike">
                          <a:solidFill>
                            <a:srgbClr val="000000"/>
                          </a:solidFill>
                          <a:effectLst/>
                          <a:latin typeface="Arial" panose="020B0604020202020204" pitchFamily="34" charset="0"/>
                        </a:rPr>
                        <a:t>[D8-D8] Weida - Remptendorf 575 [DIR] / N-1 Remptendorf - Roehrsdorf 574</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54,2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790354789"/>
                  </a:ext>
                </a:extLst>
              </a:tr>
              <a:tr h="169956">
                <a:tc>
                  <a:txBody>
                    <a:bodyPr/>
                    <a:lstStyle/>
                    <a:p>
                      <a:pPr algn="l" fontAlgn="b"/>
                      <a:r>
                        <a:rPr lang="sl-SI" sz="800" b="0" i="0" u="none" strike="noStrike">
                          <a:solidFill>
                            <a:srgbClr val="000000"/>
                          </a:solidFill>
                          <a:effectLst/>
                          <a:latin typeface="Arial" panose="020B0604020202020204" pitchFamily="34" charset="0"/>
                        </a:rPr>
                        <a:t>[D4-D7] Hoheneck - Pulverdingen ws [DIR] [D4] / N-1 Grafenrheinfeld - Hoepfingen ge (411)</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526,3</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662196001"/>
                  </a:ext>
                </a:extLst>
              </a:tr>
              <a:tr h="169956">
                <a:tc>
                  <a:txBody>
                    <a:bodyPr/>
                    <a:lstStyle/>
                    <a:p>
                      <a:pPr algn="l" fontAlgn="b"/>
                      <a:r>
                        <a:rPr lang="sl-SI" sz="8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821,2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250%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286361016"/>
                  </a:ext>
                </a:extLst>
              </a:tr>
              <a:tr h="169956">
                <a:tc>
                  <a:txBody>
                    <a:bodyPr/>
                    <a:lstStyle/>
                    <a:p>
                      <a:pPr algn="l" fontAlgn="b"/>
                      <a:r>
                        <a:rPr lang="sl-SI" sz="800" b="0" i="0" u="none" strike="noStrike">
                          <a:solidFill>
                            <a:srgbClr val="000000"/>
                          </a:solidFill>
                          <a:effectLst/>
                          <a:latin typeface="Arial" panose="020B0604020202020204" pitchFamily="34" charset="0"/>
                        </a:rPr>
                        <a:t>[AT-AT] Westtirol 1 - Westtirol 2 WTRHU41 [DIR] / N-1 Westtirol - Kempten</a:t>
                      </a:r>
                    </a:p>
                  </a:txBody>
                  <a:tcPr marL="9033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70,01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58%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369663511"/>
                  </a:ext>
                </a:extLst>
              </a:tr>
              <a:tr h="169956">
                <a:tc>
                  <a:txBody>
                    <a:bodyPr/>
                    <a:lstStyle/>
                    <a:p>
                      <a:pPr algn="l" fontAlgn="b"/>
                      <a:r>
                        <a:rPr lang="sl-SI" sz="800" b="0" i="0" u="none" strike="noStrike">
                          <a:solidFill>
                            <a:srgbClr val="000000"/>
                          </a:solidFill>
                          <a:effectLst/>
                          <a:latin typeface="Arial" panose="020B0604020202020204" pitchFamily="34" charset="0"/>
                        </a:rPr>
                        <a:t>[AT-D2] St. Peter 2 - Pleinting 258 [OPP] [AT] / N-1 Pleinting - Pirach 257</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269,23</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61%</a:t>
                      </a:r>
                    </a:p>
                  </a:txBody>
                  <a:tcPr marL="0" marR="0" marT="0" marB="0" anchor="b">
                    <a:lnL>
                      <a:noFill/>
                    </a:lnL>
                    <a:lnR>
                      <a:noFill/>
                    </a:lnR>
                    <a:lnT>
                      <a:noFill/>
                    </a:lnT>
                    <a:lnB>
                      <a:noFill/>
                    </a:lnB>
                  </a:tcPr>
                </a:tc>
                <a:extLst>
                  <a:ext uri="{0D108BD9-81ED-4DB2-BD59-A6C34878D82A}">
                    <a16:rowId xmlns:a16="http://schemas.microsoft.com/office/drawing/2014/main" val="450036399"/>
                  </a:ext>
                </a:extLst>
              </a:tr>
              <a:tr h="169956">
                <a:tc>
                  <a:txBody>
                    <a:bodyPr/>
                    <a:lstStyle/>
                    <a:p>
                      <a:pPr algn="l" fontAlgn="b"/>
                      <a:r>
                        <a:rPr lang="de-DE" sz="800" b="0" i="0" u="none" strike="noStrike">
                          <a:solidFill>
                            <a:srgbClr val="000000"/>
                          </a:solidFill>
                          <a:effectLst/>
                          <a:latin typeface="Arial" panose="020B0604020202020204" pitchFamily="34" charset="0"/>
                        </a:rPr>
                        <a:t>[D7-D7] Y Paffendorf - Oberzier  SECHTM N [DIR] / N-1 Sechtem - Paffendorf - Oberzier SECHTM S</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75,02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61%</a:t>
                      </a:r>
                    </a:p>
                  </a:txBody>
                  <a:tcPr marL="0" marR="0" marT="0" marB="0" anchor="b">
                    <a:lnL>
                      <a:noFill/>
                    </a:lnL>
                    <a:lnR>
                      <a:noFill/>
                    </a:lnR>
                    <a:lnT>
                      <a:noFill/>
                    </a:lnT>
                    <a:lnB>
                      <a:noFill/>
                    </a:lnB>
                  </a:tcPr>
                </a:tc>
                <a:extLst>
                  <a:ext uri="{0D108BD9-81ED-4DB2-BD59-A6C34878D82A}">
                    <a16:rowId xmlns:a16="http://schemas.microsoft.com/office/drawing/2014/main" val="2736316766"/>
                  </a:ext>
                </a:extLst>
              </a:tr>
              <a:tr h="169956">
                <a:tc>
                  <a:txBody>
                    <a:bodyPr/>
                    <a:lstStyle/>
                    <a:p>
                      <a:pPr algn="l" fontAlgn="b"/>
                      <a:r>
                        <a:rPr lang="sl-SI" sz="800" b="0" i="0" u="none" strike="noStrike">
                          <a:solidFill>
                            <a:srgbClr val="000000"/>
                          </a:solidFill>
                          <a:effectLst/>
                          <a:latin typeface="Arial" panose="020B0604020202020204" pitchFamily="34" charset="0"/>
                        </a:rPr>
                        <a:t>[CZ-PL] Wielopole - Nosovice [DIR] [PL] / N-1 Albrechtice - Dobrzen</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78,54</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47%</a:t>
                      </a:r>
                    </a:p>
                  </a:txBody>
                  <a:tcPr marL="0" marR="0" marT="0" marB="0" anchor="b">
                    <a:lnL>
                      <a:noFill/>
                    </a:lnL>
                    <a:lnR>
                      <a:noFill/>
                    </a:lnR>
                    <a:lnT>
                      <a:noFill/>
                    </a:lnT>
                    <a:lnB>
                      <a:noFill/>
                    </a:lnB>
                  </a:tcPr>
                </a:tc>
                <a:extLst>
                  <a:ext uri="{0D108BD9-81ED-4DB2-BD59-A6C34878D82A}">
                    <a16:rowId xmlns:a16="http://schemas.microsoft.com/office/drawing/2014/main" val="3326924398"/>
                  </a:ext>
                </a:extLst>
              </a:tr>
              <a:tr h="169956">
                <a:tc>
                  <a:txBody>
                    <a:bodyPr/>
                    <a:lstStyle/>
                    <a:p>
                      <a:pPr algn="l" fontAlgn="b"/>
                      <a:r>
                        <a:rPr lang="sl-SI" sz="800" b="0" i="0" u="none" strike="noStrike">
                          <a:solidFill>
                            <a:srgbClr val="000000"/>
                          </a:solidFill>
                          <a:effectLst/>
                          <a:latin typeface="Arial" panose="020B0604020202020204" pitchFamily="34" charset="0"/>
                        </a:rPr>
                        <a:t>[D4-D7] Hoheneck - Pulverdingen ws [DIR] [D4] / N-1 Grafenrheinfeld - Hoepfingen ge (411)</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821,2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3268497524"/>
                  </a:ext>
                </a:extLst>
              </a:tr>
              <a:tr h="169956">
                <a:tc>
                  <a:txBody>
                    <a:bodyPr/>
                    <a:lstStyle/>
                    <a:p>
                      <a:pPr algn="l" fontAlgn="b"/>
                      <a:r>
                        <a:rPr lang="sl-SI" sz="8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388,36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126%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899257551"/>
                  </a:ext>
                </a:extLst>
              </a:tr>
              <a:tr h="169956">
                <a:tc>
                  <a:txBody>
                    <a:bodyPr/>
                    <a:lstStyle/>
                    <a:p>
                      <a:pPr algn="l" fontAlgn="b"/>
                      <a:r>
                        <a:rPr lang="sl-SI" sz="800" b="0" i="0" u="none" strike="noStrike">
                          <a:solidFill>
                            <a:srgbClr val="000000"/>
                          </a:solidFill>
                          <a:effectLst/>
                          <a:latin typeface="Arial" panose="020B0604020202020204" pitchFamily="34" charset="0"/>
                        </a:rPr>
                        <a:t>[CZ-PL] Wielopole - Nosovice [DIR] [PL] / N-1 Albrechtice - Dobrzen</a:t>
                      </a:r>
                    </a:p>
                  </a:txBody>
                  <a:tcPr marL="9033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333,19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48%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914378376"/>
                  </a:ext>
                </a:extLst>
              </a:tr>
              <a:tr h="169956">
                <a:tc>
                  <a:txBody>
                    <a:bodyPr/>
                    <a:lstStyle/>
                    <a:p>
                      <a:pPr algn="l" fontAlgn="b"/>
                      <a:r>
                        <a:rPr lang="sl-SI" sz="800" b="0" i="0" u="none" strike="noStrike">
                          <a:solidFill>
                            <a:srgbClr val="000000"/>
                          </a:solidFill>
                          <a:effectLst/>
                          <a:latin typeface="Arial" panose="020B0604020202020204" pitchFamily="34" charset="0"/>
                        </a:rPr>
                        <a:t>[CZ-SK] Sokolnice - Stupava [DIR] [SK] / N-1 Nosovice - Varin</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56,52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58%</a:t>
                      </a:r>
                    </a:p>
                  </a:txBody>
                  <a:tcPr marL="0" marR="0" marT="0" marB="0" anchor="b">
                    <a:lnL>
                      <a:noFill/>
                    </a:lnL>
                    <a:lnR>
                      <a:noFill/>
                    </a:lnR>
                    <a:lnT>
                      <a:noFill/>
                    </a:lnT>
                    <a:lnB>
                      <a:noFill/>
                    </a:lnB>
                  </a:tcPr>
                </a:tc>
                <a:extLst>
                  <a:ext uri="{0D108BD9-81ED-4DB2-BD59-A6C34878D82A}">
                    <a16:rowId xmlns:a16="http://schemas.microsoft.com/office/drawing/2014/main" val="2273692157"/>
                  </a:ext>
                </a:extLst>
              </a:tr>
              <a:tr h="169956">
                <a:tc>
                  <a:txBody>
                    <a:bodyPr/>
                    <a:lstStyle/>
                    <a:p>
                      <a:pPr algn="l" fontAlgn="b"/>
                      <a:r>
                        <a:rPr lang="sl-SI" sz="800" b="0" i="0" u="none" strike="noStrike">
                          <a:solidFill>
                            <a:srgbClr val="000000"/>
                          </a:solidFill>
                          <a:effectLst/>
                          <a:latin typeface="Arial" panose="020B0604020202020204" pitchFamily="34" charset="0"/>
                        </a:rPr>
                        <a:t>[D4-D7] Hoheneck - Pulverdingen ws [DIR] [D4] / N-1 Grafenrheinfeld - Hoepfingen ge (411)</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388,36</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1099140540"/>
                  </a:ext>
                </a:extLst>
              </a:tr>
              <a:tr h="169956">
                <a:tc>
                  <a:txBody>
                    <a:bodyPr/>
                    <a:lstStyle/>
                    <a:p>
                      <a:pPr algn="l" fontAlgn="b"/>
                      <a:r>
                        <a:rPr lang="sl-SI" sz="8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263,76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134%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521003484"/>
                  </a:ext>
                </a:extLst>
              </a:tr>
              <a:tr h="169956">
                <a:tc>
                  <a:txBody>
                    <a:bodyPr/>
                    <a:lstStyle/>
                    <a:p>
                      <a:pPr algn="l" fontAlgn="b"/>
                      <a:r>
                        <a:rPr lang="sl-SI" sz="800" b="0" i="0" u="none" strike="noStrike">
                          <a:solidFill>
                            <a:srgbClr val="000000"/>
                          </a:solidFill>
                          <a:effectLst/>
                          <a:latin typeface="Arial" panose="020B0604020202020204" pitchFamily="34" charset="0"/>
                        </a:rPr>
                        <a:t>[D7-D7] Paffendorf  - Y Paffendorf SECHTM N [DIR] / N-1 Rommerskirchen - Sechtem VILLE W</a:t>
                      </a:r>
                    </a:p>
                  </a:txBody>
                  <a:tcPr marL="9033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119,6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198577016"/>
                  </a:ext>
                </a:extLst>
              </a:tr>
              <a:tr h="169956">
                <a:tc>
                  <a:txBody>
                    <a:bodyPr/>
                    <a:lstStyle/>
                    <a:p>
                      <a:pPr algn="l" fontAlgn="b"/>
                      <a:r>
                        <a:rPr lang="sl-SI" sz="800" b="0" i="0" u="none" strike="noStrike">
                          <a:solidFill>
                            <a:srgbClr val="000000"/>
                          </a:solidFill>
                          <a:effectLst/>
                          <a:latin typeface="Arial" panose="020B0604020202020204" pitchFamily="34" charset="0"/>
                        </a:rPr>
                        <a:t>[CZ-PL] Wielopole - Nosovice [DIR] [PL] / N-1 Albrechtice - Dobrzen</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40%</a:t>
                      </a:r>
                    </a:p>
                  </a:txBody>
                  <a:tcPr marL="0" marR="0" marT="0" marB="0" anchor="b">
                    <a:lnL>
                      <a:noFill/>
                    </a:lnL>
                    <a:lnR>
                      <a:noFill/>
                    </a:lnR>
                    <a:lnT>
                      <a:noFill/>
                    </a:lnT>
                    <a:lnB>
                      <a:noFill/>
                    </a:lnB>
                  </a:tcPr>
                </a:tc>
                <a:extLst>
                  <a:ext uri="{0D108BD9-81ED-4DB2-BD59-A6C34878D82A}">
                    <a16:rowId xmlns:a16="http://schemas.microsoft.com/office/drawing/2014/main" val="491109937"/>
                  </a:ext>
                </a:extLst>
              </a:tr>
              <a:tr h="169956">
                <a:tc>
                  <a:txBody>
                    <a:bodyPr/>
                    <a:lstStyle/>
                    <a:p>
                      <a:pPr algn="l" fontAlgn="b"/>
                      <a:r>
                        <a:rPr lang="sl-SI" sz="800" b="0" i="0" u="none" strike="noStrike">
                          <a:solidFill>
                            <a:srgbClr val="000000"/>
                          </a:solidFill>
                          <a:effectLst/>
                          <a:latin typeface="Arial" panose="020B0604020202020204" pitchFamily="34" charset="0"/>
                        </a:rPr>
                        <a:t>[CZ-SK] Sokolnice - Stupava [DIR] [SK] / N-1 Nosovice - Varin</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263,76</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54%</a:t>
                      </a:r>
                    </a:p>
                  </a:txBody>
                  <a:tcPr marL="0" marR="0" marT="0" marB="0" anchor="b">
                    <a:lnL>
                      <a:noFill/>
                    </a:lnL>
                    <a:lnR>
                      <a:noFill/>
                    </a:lnR>
                    <a:lnT>
                      <a:noFill/>
                    </a:lnT>
                    <a:lnB>
                      <a:noFill/>
                    </a:lnB>
                  </a:tcPr>
                </a:tc>
                <a:extLst>
                  <a:ext uri="{0D108BD9-81ED-4DB2-BD59-A6C34878D82A}">
                    <a16:rowId xmlns:a16="http://schemas.microsoft.com/office/drawing/2014/main" val="3913415564"/>
                  </a:ext>
                </a:extLst>
              </a:tr>
              <a:tr h="169956">
                <a:tc>
                  <a:txBody>
                    <a:bodyPr/>
                    <a:lstStyle/>
                    <a:p>
                      <a:pPr algn="l" fontAlgn="b"/>
                      <a:r>
                        <a:rPr lang="de-DE" sz="800" b="0" i="0" u="none" strike="noStrike">
                          <a:solidFill>
                            <a:srgbClr val="000000"/>
                          </a:solidFill>
                          <a:effectLst/>
                          <a:latin typeface="Arial" panose="020B0604020202020204" pitchFamily="34" charset="0"/>
                        </a:rPr>
                        <a:t>[D4-D7] Hoheneck - Pulverdingen ws [DIR] [D4] / N-1 Herbertingen - Hoheneck - Metzingen sw</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247,07</a:t>
                      </a:r>
                    </a:p>
                  </a:txBody>
                  <a:tcPr marL="0" marR="0" marT="0" marB="0" anchor="b">
                    <a:lnL>
                      <a:noFill/>
                    </a:lnL>
                    <a:lnR>
                      <a:noFill/>
                    </a:lnR>
                    <a:lnT>
                      <a:noFill/>
                    </a:lnT>
                    <a:lnB>
                      <a:noFill/>
                    </a:lnB>
                  </a:tcPr>
                </a:tc>
                <a:tc>
                  <a:txBody>
                    <a:bodyPr/>
                    <a:lstStyle/>
                    <a:p>
                      <a:pPr algn="r" fontAlgn="b"/>
                      <a:r>
                        <a:rPr lang="sl-SI" sz="800" b="0" i="0" u="none" strike="noStrike" dirty="0">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101862798"/>
                  </a:ext>
                </a:extLst>
              </a:tr>
            </a:tbl>
          </a:graphicData>
        </a:graphic>
      </p:graphicFrame>
    </p:spTree>
    <p:extLst>
      <p:ext uri="{BB962C8B-B14F-4D97-AF65-F5344CB8AC3E}">
        <p14:creationId xmlns:p14="http://schemas.microsoft.com/office/powerpoint/2010/main" val="31459585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+2_14</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1335122184"/>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a:t>
            </a:r>
            <a:r>
              <a:rPr lang="en-US" altLang="hu-HU" sz="1400" dirty="0">
                <a:solidFill>
                  <a:srgbClr val="008000"/>
                </a:solidFill>
              </a:rPr>
              <a:t>1025 (part I</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32A2DE0E-874D-429E-8E27-8A28C64F6258}"/>
              </a:ext>
            </a:extLst>
          </p:cNvPr>
          <p:cNvGraphicFramePr>
            <a:graphicFrameLocks noGrp="1"/>
          </p:cNvGraphicFramePr>
          <p:nvPr>
            <p:extLst>
              <p:ext uri="{D42A27DB-BD31-4B8C-83A1-F6EECF244321}">
                <p14:modId xmlns:p14="http://schemas.microsoft.com/office/powerpoint/2010/main" val="3772479735"/>
              </p:ext>
            </p:extLst>
          </p:nvPr>
        </p:nvGraphicFramePr>
        <p:xfrm>
          <a:off x="1137037" y="1079498"/>
          <a:ext cx="6825826" cy="5778508"/>
        </p:xfrm>
        <a:graphic>
          <a:graphicData uri="http://schemas.openxmlformats.org/drawingml/2006/table">
            <a:tbl>
              <a:tblPr/>
              <a:tblGrid>
                <a:gridCol w="5303444">
                  <a:extLst>
                    <a:ext uri="{9D8B030D-6E8A-4147-A177-3AD203B41FA5}">
                      <a16:colId xmlns:a16="http://schemas.microsoft.com/office/drawing/2014/main" val="1038295631"/>
                    </a:ext>
                  </a:extLst>
                </a:gridCol>
                <a:gridCol w="1124099">
                  <a:extLst>
                    <a:ext uri="{9D8B030D-6E8A-4147-A177-3AD203B41FA5}">
                      <a16:colId xmlns:a16="http://schemas.microsoft.com/office/drawing/2014/main" val="1487038746"/>
                    </a:ext>
                  </a:extLst>
                </a:gridCol>
                <a:gridCol w="398283">
                  <a:extLst>
                    <a:ext uri="{9D8B030D-6E8A-4147-A177-3AD203B41FA5}">
                      <a16:colId xmlns:a16="http://schemas.microsoft.com/office/drawing/2014/main" val="2413903218"/>
                    </a:ext>
                  </a:extLst>
                </a:gridCol>
              </a:tblGrid>
              <a:tr h="152066">
                <a:tc>
                  <a:txBody>
                    <a:bodyPr/>
                    <a:lstStyle/>
                    <a:p>
                      <a:pPr algn="l" fontAlgn="b"/>
                      <a:r>
                        <a:rPr lang="sl-SI" sz="700" b="1" i="0" u="none" strike="noStrike">
                          <a:solidFill>
                            <a:srgbClr val="000000"/>
                          </a:solidFill>
                          <a:effectLst/>
                          <a:latin typeface="Arial" panose="020B0604020202020204" pitchFamily="34" charset="0"/>
                        </a:rPr>
                        <a:t>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48,22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109%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076113799"/>
                  </a:ext>
                </a:extLst>
              </a:tr>
              <a:tr h="152066">
                <a:tc>
                  <a:txBody>
                    <a:bodyPr/>
                    <a:lstStyle/>
                    <a:p>
                      <a:pPr algn="l" fontAlgn="b"/>
                      <a:r>
                        <a:rPr lang="sl-SI" sz="700" b="0" i="0" u="none" strike="noStrike">
                          <a:solidFill>
                            <a:srgbClr val="000000"/>
                          </a:solidFill>
                          <a:effectLst/>
                          <a:latin typeface="Arial" panose="020B0604020202020204" pitchFamily="34" charset="0"/>
                        </a:rPr>
                        <a:t>[D7-D7] Paffendorf  - Y Paffendorf SECHTM N [DIR] / N-1 Rommerskirchen - Sechtem VILLE W</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19,29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178718593"/>
                  </a:ext>
                </a:extLst>
              </a:tr>
              <a:tr h="152066">
                <a:tc>
                  <a:txBody>
                    <a:bodyPr/>
                    <a:lstStyle/>
                    <a:p>
                      <a:pPr algn="l" fontAlgn="b"/>
                      <a:r>
                        <a:rPr lang="sl-SI" sz="700" b="0" i="0" u="none" strike="noStrike">
                          <a:solidFill>
                            <a:srgbClr val="000000"/>
                          </a:solidFill>
                          <a:effectLst/>
                          <a:latin typeface="Arial" panose="020B0604020202020204" pitchFamily="34" charset="0"/>
                        </a:rPr>
                        <a:t>[D4-D7] Hoheneck - Pulverdingen ws [DIR] [D4] / N-1 Grafenrheinfeld - Hoepfingen ge (411)</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39,41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2443217844"/>
                  </a:ext>
                </a:extLst>
              </a:tr>
              <a:tr h="152066">
                <a:tc>
                  <a:txBody>
                    <a:bodyPr/>
                    <a:lstStyle/>
                    <a:p>
                      <a:pPr algn="l" fontAlgn="b"/>
                      <a:r>
                        <a:rPr lang="sl-SI" sz="700" b="0" i="0" u="none" strike="noStrike">
                          <a:solidFill>
                            <a:srgbClr val="000000"/>
                          </a:solidFill>
                          <a:effectLst/>
                          <a:latin typeface="Arial" panose="020B0604020202020204" pitchFamily="34" charset="0"/>
                        </a:rPr>
                        <a:t>[CZ-SK] Sokolnice - Stupava [DIR] [CZ] / N-1 Nosovice - Varin</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48,22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57%</a:t>
                      </a:r>
                    </a:p>
                  </a:txBody>
                  <a:tcPr marL="0" marR="0" marT="0" marB="0" anchor="b">
                    <a:lnL>
                      <a:noFill/>
                    </a:lnL>
                    <a:lnR>
                      <a:noFill/>
                    </a:lnR>
                    <a:lnT>
                      <a:noFill/>
                    </a:lnT>
                    <a:lnB>
                      <a:noFill/>
                    </a:lnB>
                  </a:tcPr>
                </a:tc>
                <a:extLst>
                  <a:ext uri="{0D108BD9-81ED-4DB2-BD59-A6C34878D82A}">
                    <a16:rowId xmlns:a16="http://schemas.microsoft.com/office/drawing/2014/main" val="2658145772"/>
                  </a:ext>
                </a:extLst>
              </a:tr>
              <a:tr h="152066">
                <a:tc>
                  <a:txBody>
                    <a:bodyPr/>
                    <a:lstStyle/>
                    <a:p>
                      <a:pPr algn="l" fontAlgn="b"/>
                      <a:r>
                        <a:rPr lang="sl-SI" sz="7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263,45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261%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314179044"/>
                  </a:ext>
                </a:extLst>
              </a:tr>
              <a:tr h="152066">
                <a:tc>
                  <a:txBody>
                    <a:bodyPr/>
                    <a:lstStyle/>
                    <a:p>
                      <a:pPr algn="l" fontAlgn="b"/>
                      <a:r>
                        <a:rPr lang="sl-SI" sz="700" b="0" i="0" u="none" strike="noStrike">
                          <a:solidFill>
                            <a:srgbClr val="000000"/>
                          </a:solidFill>
                          <a:effectLst/>
                          <a:latin typeface="Arial" panose="020B0604020202020204" pitchFamily="34" charset="0"/>
                        </a:rPr>
                        <a:t>[AT-CZ] Duernrohr 1 - Slavetice 437 [OPP] [AT] / N-1 Slavetice - Durnrohr 2</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46,85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468404614"/>
                  </a:ext>
                </a:extLst>
              </a:tr>
              <a:tr h="152066">
                <a:tc>
                  <a:txBody>
                    <a:bodyPr/>
                    <a:lstStyle/>
                    <a:p>
                      <a:pPr algn="l" fontAlgn="b"/>
                      <a:r>
                        <a:rPr lang="sl-SI" sz="700" b="0" i="0" u="none" strike="noStrike">
                          <a:solidFill>
                            <a:srgbClr val="000000"/>
                          </a:solidFill>
                          <a:effectLst/>
                          <a:latin typeface="Arial" panose="020B0604020202020204" pitchFamily="34" charset="0"/>
                        </a:rPr>
                        <a:t>[SI-AT] 220 kV Podlog - Obersielach [OPP] [SI] / N-1 Maribor-Kainachtal 1</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14,21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36%</a:t>
                      </a:r>
                    </a:p>
                  </a:txBody>
                  <a:tcPr marL="0" marR="0" marT="0" marB="0" anchor="b">
                    <a:lnL>
                      <a:noFill/>
                    </a:lnL>
                    <a:lnR>
                      <a:noFill/>
                    </a:lnR>
                    <a:lnT>
                      <a:noFill/>
                    </a:lnT>
                    <a:lnB>
                      <a:noFill/>
                    </a:lnB>
                  </a:tcPr>
                </a:tc>
                <a:extLst>
                  <a:ext uri="{0D108BD9-81ED-4DB2-BD59-A6C34878D82A}">
                    <a16:rowId xmlns:a16="http://schemas.microsoft.com/office/drawing/2014/main" val="2191815107"/>
                  </a:ext>
                </a:extLst>
              </a:tr>
              <a:tr h="152066">
                <a:tc>
                  <a:txBody>
                    <a:bodyPr/>
                    <a:lstStyle/>
                    <a:p>
                      <a:pPr algn="l" fontAlgn="b"/>
                      <a:r>
                        <a:rPr lang="sl-SI" sz="700" b="0" i="0" u="none" strike="noStrike">
                          <a:solidFill>
                            <a:srgbClr val="000000"/>
                          </a:solidFill>
                          <a:effectLst/>
                          <a:latin typeface="Arial" panose="020B0604020202020204" pitchFamily="34" charset="0"/>
                        </a:rPr>
                        <a:t>[D8-D8] Roehrsdorf - Roehrsdorf PST442 [DIR] / N-1 Hradec - Rohrsdorf 1</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201,23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3043418788"/>
                  </a:ext>
                </a:extLst>
              </a:tr>
              <a:tr h="152066">
                <a:tc>
                  <a:txBody>
                    <a:bodyPr/>
                    <a:lstStyle/>
                    <a:p>
                      <a:pPr algn="l" fontAlgn="b"/>
                      <a:r>
                        <a:rPr lang="sl-SI" sz="700" b="0" i="0" u="none" strike="noStrike">
                          <a:solidFill>
                            <a:srgbClr val="000000"/>
                          </a:solidFill>
                          <a:effectLst/>
                          <a:latin typeface="Arial" panose="020B0604020202020204" pitchFamily="34" charset="0"/>
                        </a:rPr>
                        <a:t>[D7-D7] Paffendorf  - Rommerskirchen  PAFFEN N [OPP] / N-1 Rommerskirchen - Sechtem VILLE W</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204,96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527582539"/>
                  </a:ext>
                </a:extLst>
              </a:tr>
              <a:tr h="152066">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Dobrzen</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263,45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tcPr>
                </a:tc>
                <a:extLst>
                  <a:ext uri="{0D108BD9-81ED-4DB2-BD59-A6C34878D82A}">
                    <a16:rowId xmlns:a16="http://schemas.microsoft.com/office/drawing/2014/main" val="3326885119"/>
                  </a:ext>
                </a:extLst>
              </a:tr>
              <a:tr h="152066">
                <a:tc>
                  <a:txBody>
                    <a:bodyPr/>
                    <a:lstStyle/>
                    <a:p>
                      <a:pPr algn="l" fontAlgn="b"/>
                      <a:r>
                        <a:rPr lang="sl-SI" sz="700" b="0" i="0" u="none" strike="noStrike">
                          <a:solidFill>
                            <a:srgbClr val="000000"/>
                          </a:solidFill>
                          <a:effectLst/>
                          <a:latin typeface="Arial" panose="020B0604020202020204" pitchFamily="34" charset="0"/>
                        </a:rPr>
                        <a:t>[BE-BE] PST Zandvliet 1 [DIR] / N-1 PST Zandvliet 2</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136,43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35%</a:t>
                      </a:r>
                    </a:p>
                  </a:txBody>
                  <a:tcPr marL="0" marR="0" marT="0" marB="0" anchor="b">
                    <a:lnL>
                      <a:noFill/>
                    </a:lnL>
                    <a:lnR>
                      <a:noFill/>
                    </a:lnR>
                    <a:lnT>
                      <a:noFill/>
                    </a:lnT>
                    <a:lnB>
                      <a:noFill/>
                    </a:lnB>
                  </a:tcPr>
                </a:tc>
                <a:extLst>
                  <a:ext uri="{0D108BD9-81ED-4DB2-BD59-A6C34878D82A}">
                    <a16:rowId xmlns:a16="http://schemas.microsoft.com/office/drawing/2014/main" val="1179758680"/>
                  </a:ext>
                </a:extLst>
              </a:tr>
              <a:tr h="152066">
                <a:tc>
                  <a:txBody>
                    <a:bodyPr/>
                    <a:lstStyle/>
                    <a:p>
                      <a:pPr algn="l" fontAlgn="b"/>
                      <a:r>
                        <a:rPr lang="sl-SI" sz="700" b="0" i="0" u="none" strike="noStrike">
                          <a:solidFill>
                            <a:srgbClr val="000000"/>
                          </a:solidFill>
                          <a:effectLst/>
                          <a:latin typeface="Arial" panose="020B0604020202020204" pitchFamily="34" charset="0"/>
                        </a:rPr>
                        <a:t>[CZ-SK] Sokolnice - Stupava [DIR] [CZ] / N-1 Nosovice - Varin</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92,2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61%</a:t>
                      </a:r>
                    </a:p>
                  </a:txBody>
                  <a:tcPr marL="0" marR="0" marT="0" marB="0" anchor="b">
                    <a:lnL>
                      <a:noFill/>
                    </a:lnL>
                    <a:lnR>
                      <a:noFill/>
                    </a:lnR>
                    <a:lnT>
                      <a:noFill/>
                    </a:lnT>
                    <a:lnB>
                      <a:noFill/>
                    </a:lnB>
                  </a:tcPr>
                </a:tc>
                <a:extLst>
                  <a:ext uri="{0D108BD9-81ED-4DB2-BD59-A6C34878D82A}">
                    <a16:rowId xmlns:a16="http://schemas.microsoft.com/office/drawing/2014/main" val="1208185240"/>
                  </a:ext>
                </a:extLst>
              </a:tr>
              <a:tr h="152066">
                <a:tc>
                  <a:txBody>
                    <a:bodyPr/>
                    <a:lstStyle/>
                    <a:p>
                      <a:pPr algn="l" fontAlgn="b"/>
                      <a:r>
                        <a:rPr lang="sl-SI" sz="7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475,26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178%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669650381"/>
                  </a:ext>
                </a:extLst>
              </a:tr>
              <a:tr h="152066">
                <a:tc>
                  <a:txBody>
                    <a:bodyPr/>
                    <a:lstStyle/>
                    <a:p>
                      <a:pPr algn="l" fontAlgn="b"/>
                      <a:r>
                        <a:rPr lang="sl-SI" sz="700" b="0" i="0" u="none" strike="noStrike">
                          <a:solidFill>
                            <a:srgbClr val="000000"/>
                          </a:solidFill>
                          <a:effectLst/>
                          <a:latin typeface="Arial" panose="020B0604020202020204" pitchFamily="34" charset="0"/>
                        </a:rPr>
                        <a:t>[AT-CZ] Duernrohr 1 - Slavetice 437 [OPP] [AT] / N-1 Slavetice - Durnrohr 2</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343,65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284578712"/>
                  </a:ext>
                </a:extLst>
              </a:tr>
              <a:tr h="152066">
                <a:tc>
                  <a:txBody>
                    <a:bodyPr/>
                    <a:lstStyle/>
                    <a:p>
                      <a:pPr algn="l" fontAlgn="b"/>
                      <a:r>
                        <a:rPr lang="sl-SI" sz="700" b="0" i="0" u="none" strike="noStrike">
                          <a:solidFill>
                            <a:srgbClr val="000000"/>
                          </a:solidFill>
                          <a:effectLst/>
                          <a:latin typeface="Arial" panose="020B0604020202020204" pitchFamily="34" charset="0"/>
                        </a:rPr>
                        <a:t>[SI-AT] 220 kV Podlog - Obersielach [OPP] [SI] / N-1 Maribor-Kainachtal 1</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58,24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42%</a:t>
                      </a:r>
                    </a:p>
                  </a:txBody>
                  <a:tcPr marL="0" marR="0" marT="0" marB="0" anchor="b">
                    <a:lnL>
                      <a:noFill/>
                    </a:lnL>
                    <a:lnR>
                      <a:noFill/>
                    </a:lnR>
                    <a:lnT>
                      <a:noFill/>
                    </a:lnT>
                    <a:lnB>
                      <a:noFill/>
                    </a:lnB>
                  </a:tcPr>
                </a:tc>
                <a:extLst>
                  <a:ext uri="{0D108BD9-81ED-4DB2-BD59-A6C34878D82A}">
                    <a16:rowId xmlns:a16="http://schemas.microsoft.com/office/drawing/2014/main" val="2444351327"/>
                  </a:ext>
                </a:extLst>
              </a:tr>
              <a:tr h="152066">
                <a:tc>
                  <a:txBody>
                    <a:bodyPr/>
                    <a:lstStyle/>
                    <a:p>
                      <a:pPr algn="l" fontAlgn="b"/>
                      <a:r>
                        <a:rPr lang="sl-SI" sz="700" b="0" i="0" u="none" strike="noStrike">
                          <a:solidFill>
                            <a:srgbClr val="000000"/>
                          </a:solidFill>
                          <a:effectLst/>
                          <a:latin typeface="Arial" panose="020B0604020202020204" pitchFamily="34" charset="0"/>
                        </a:rPr>
                        <a:t>[D8-D8] Roehrsdorf - Roehrsdorf PST442 [DIR] / N-1 Hradec - Rohrsdorf 1</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434,67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001000471"/>
                  </a:ext>
                </a:extLst>
              </a:tr>
              <a:tr h="152066">
                <a:tc>
                  <a:txBody>
                    <a:bodyPr/>
                    <a:lstStyle/>
                    <a:p>
                      <a:pPr algn="l" fontAlgn="b"/>
                      <a:r>
                        <a:rPr lang="sl-SI" sz="700" b="0" i="0" u="none" strike="noStrike">
                          <a:solidFill>
                            <a:srgbClr val="000000"/>
                          </a:solidFill>
                          <a:effectLst/>
                          <a:latin typeface="Arial" panose="020B0604020202020204" pitchFamily="34" charset="0"/>
                        </a:rPr>
                        <a:t>[D7-D7] Paffendorf  - Rommerskirchen  PAFFEN N [OPP] / N-1 Rommerskirchen - Sechtem VILLE W</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475,26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3068147885"/>
                  </a:ext>
                </a:extLst>
              </a:tr>
              <a:tr h="152066">
                <a:tc>
                  <a:txBody>
                    <a:bodyPr/>
                    <a:lstStyle/>
                    <a:p>
                      <a:pPr algn="l" fontAlgn="b"/>
                      <a:r>
                        <a:rPr lang="sl-SI" sz="700" b="0" i="0" u="none" strike="noStrike">
                          <a:solidFill>
                            <a:srgbClr val="000000"/>
                          </a:solidFill>
                          <a:effectLst/>
                          <a:latin typeface="Arial" panose="020B0604020202020204" pitchFamily="34" charset="0"/>
                        </a:rPr>
                        <a:t>[BE-BE] PST Zandvliet 1 [DIR] / N-1 PST Zandvliet 2</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127,57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42%</a:t>
                      </a:r>
                    </a:p>
                  </a:txBody>
                  <a:tcPr marL="0" marR="0" marT="0" marB="0" anchor="b">
                    <a:lnL>
                      <a:noFill/>
                    </a:lnL>
                    <a:lnR>
                      <a:noFill/>
                    </a:lnR>
                    <a:lnT>
                      <a:noFill/>
                    </a:lnT>
                    <a:lnB>
                      <a:noFill/>
                    </a:lnB>
                  </a:tcPr>
                </a:tc>
                <a:extLst>
                  <a:ext uri="{0D108BD9-81ED-4DB2-BD59-A6C34878D82A}">
                    <a16:rowId xmlns:a16="http://schemas.microsoft.com/office/drawing/2014/main" val="2869992981"/>
                  </a:ext>
                </a:extLst>
              </a:tr>
              <a:tr h="152066">
                <a:tc>
                  <a:txBody>
                    <a:bodyPr/>
                    <a:lstStyle/>
                    <a:p>
                      <a:pPr algn="l" fontAlgn="b"/>
                      <a:r>
                        <a:rPr lang="sl-SI" sz="7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626,18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134%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130663772"/>
                  </a:ext>
                </a:extLst>
              </a:tr>
              <a:tr h="152066">
                <a:tc>
                  <a:txBody>
                    <a:bodyPr/>
                    <a:lstStyle/>
                    <a:p>
                      <a:pPr algn="l" fontAlgn="b"/>
                      <a:r>
                        <a:rPr lang="sl-SI" sz="700" b="0" i="0" u="none" strike="noStrike">
                          <a:solidFill>
                            <a:srgbClr val="000000"/>
                          </a:solidFill>
                          <a:effectLst/>
                          <a:latin typeface="Arial" panose="020B0604020202020204" pitchFamily="34" charset="0"/>
                        </a:rPr>
                        <a:t>[AT-CZ] Duernrohr 1 - Slavetice 437 [OPP] [AT] / N-1 Slavetice - Durnrohr 2</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327,61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294118718"/>
                  </a:ext>
                </a:extLst>
              </a:tr>
              <a:tr h="152066">
                <a:tc>
                  <a:txBody>
                    <a:bodyPr/>
                    <a:lstStyle/>
                    <a:p>
                      <a:pPr algn="l" fontAlgn="b"/>
                      <a:r>
                        <a:rPr lang="sl-SI" sz="700" b="0" i="0" u="none" strike="noStrike">
                          <a:solidFill>
                            <a:srgbClr val="000000"/>
                          </a:solidFill>
                          <a:effectLst/>
                          <a:latin typeface="Arial" panose="020B0604020202020204" pitchFamily="34" charset="0"/>
                        </a:rPr>
                        <a:t>[SI-AT] 220 kV Podlog - Obersielach [OPP] [SI] / N-1 Maribor-Kainachtal 1</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33,48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39%</a:t>
                      </a:r>
                    </a:p>
                  </a:txBody>
                  <a:tcPr marL="0" marR="0" marT="0" marB="0" anchor="b">
                    <a:lnL>
                      <a:noFill/>
                    </a:lnL>
                    <a:lnR>
                      <a:noFill/>
                    </a:lnR>
                    <a:lnT>
                      <a:noFill/>
                    </a:lnT>
                    <a:lnB>
                      <a:noFill/>
                    </a:lnB>
                  </a:tcPr>
                </a:tc>
                <a:extLst>
                  <a:ext uri="{0D108BD9-81ED-4DB2-BD59-A6C34878D82A}">
                    <a16:rowId xmlns:a16="http://schemas.microsoft.com/office/drawing/2014/main" val="11775394"/>
                  </a:ext>
                </a:extLst>
              </a:tr>
              <a:tr h="152066">
                <a:tc>
                  <a:txBody>
                    <a:bodyPr/>
                    <a:lstStyle/>
                    <a:p>
                      <a:pPr algn="l" fontAlgn="b"/>
                      <a:r>
                        <a:rPr lang="sl-SI" sz="700" b="0" i="0" u="none" strike="noStrike">
                          <a:solidFill>
                            <a:srgbClr val="000000"/>
                          </a:solidFill>
                          <a:effectLst/>
                          <a:latin typeface="Arial" panose="020B0604020202020204" pitchFamily="34" charset="0"/>
                        </a:rPr>
                        <a:t>[D8-D8] Roehrsdorf - Roehrsdorf PST442 [DIR] / N-1 Hradec - Rohrsdorf 1</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433,36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193901363"/>
                  </a:ext>
                </a:extLst>
              </a:tr>
              <a:tr h="152066">
                <a:tc>
                  <a:txBody>
                    <a:bodyPr/>
                    <a:lstStyle/>
                    <a:p>
                      <a:pPr algn="l" fontAlgn="b"/>
                      <a:r>
                        <a:rPr lang="sl-SI" sz="700" b="0" i="0" u="none" strike="noStrike">
                          <a:solidFill>
                            <a:srgbClr val="000000"/>
                          </a:solidFill>
                          <a:effectLst/>
                          <a:latin typeface="Arial" panose="020B0604020202020204" pitchFamily="34" charset="0"/>
                        </a:rPr>
                        <a:t>[D7-D7] Paffendorf  - Rommerskirchen  PAFFEN N [OPP] / N-1 Rommerskirchen - Sechtem VILLE W</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626,18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2285697888"/>
                  </a:ext>
                </a:extLst>
              </a:tr>
              <a:tr h="152066">
                <a:tc>
                  <a:txBody>
                    <a:bodyPr/>
                    <a:lstStyle/>
                    <a:p>
                      <a:pPr algn="l" fontAlgn="b"/>
                      <a:r>
                        <a:rPr lang="sl-SI" sz="7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852,63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184%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128183218"/>
                  </a:ext>
                </a:extLst>
              </a:tr>
              <a:tr h="152066">
                <a:tc>
                  <a:txBody>
                    <a:bodyPr/>
                    <a:lstStyle/>
                    <a:p>
                      <a:pPr algn="l" fontAlgn="b"/>
                      <a:r>
                        <a:rPr lang="sl-SI" sz="700" b="0" i="0" u="none" strike="noStrike">
                          <a:solidFill>
                            <a:srgbClr val="000000"/>
                          </a:solidFill>
                          <a:effectLst/>
                          <a:latin typeface="Arial" panose="020B0604020202020204" pitchFamily="34" charset="0"/>
                        </a:rPr>
                        <a:t>[AT-CZ] Duernrohr 1 - Slavetice 437 [OPP] [AT] / N-1 Slavetice - Durnrohr 2</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171,28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037105106"/>
                  </a:ext>
                </a:extLst>
              </a:tr>
              <a:tr h="152066">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250,65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41%</a:t>
                      </a:r>
                    </a:p>
                  </a:txBody>
                  <a:tcPr marL="0" marR="0" marT="0" marB="0" anchor="b">
                    <a:lnL>
                      <a:noFill/>
                    </a:lnL>
                    <a:lnR>
                      <a:noFill/>
                    </a:lnR>
                    <a:lnT>
                      <a:noFill/>
                    </a:lnT>
                    <a:lnB>
                      <a:noFill/>
                    </a:lnB>
                  </a:tcPr>
                </a:tc>
                <a:extLst>
                  <a:ext uri="{0D108BD9-81ED-4DB2-BD59-A6C34878D82A}">
                    <a16:rowId xmlns:a16="http://schemas.microsoft.com/office/drawing/2014/main" val="1054741207"/>
                  </a:ext>
                </a:extLst>
              </a:tr>
              <a:tr h="152066">
                <a:tc>
                  <a:txBody>
                    <a:bodyPr/>
                    <a:lstStyle/>
                    <a:p>
                      <a:pPr algn="l" fontAlgn="b"/>
                      <a:r>
                        <a:rPr lang="de-DE" sz="700" b="0" i="0" u="none" strike="noStrike">
                          <a:solidFill>
                            <a:srgbClr val="000000"/>
                          </a:solidFill>
                          <a:effectLst/>
                          <a:latin typeface="Arial" panose="020B0604020202020204" pitchFamily="34" charset="0"/>
                        </a:rPr>
                        <a:t>[D2-D4] Grafenrheinfeld - Stalldorf 416 [DIR] [D2] / N-1 Grafenrheinfeld - Hoepfingen ge (411)</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852,63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23%</a:t>
                      </a:r>
                    </a:p>
                  </a:txBody>
                  <a:tcPr marL="0" marR="0" marT="0" marB="0" anchor="b">
                    <a:lnL>
                      <a:noFill/>
                    </a:lnL>
                    <a:lnR>
                      <a:noFill/>
                    </a:lnR>
                    <a:lnT>
                      <a:noFill/>
                    </a:lnT>
                    <a:lnB>
                      <a:noFill/>
                    </a:lnB>
                  </a:tcPr>
                </a:tc>
                <a:extLst>
                  <a:ext uri="{0D108BD9-81ED-4DB2-BD59-A6C34878D82A}">
                    <a16:rowId xmlns:a16="http://schemas.microsoft.com/office/drawing/2014/main" val="2165853991"/>
                  </a:ext>
                </a:extLst>
              </a:tr>
              <a:tr h="152066">
                <a:tc>
                  <a:txBody>
                    <a:bodyPr/>
                    <a:lstStyle/>
                    <a:p>
                      <a:pPr algn="l" fontAlgn="b"/>
                      <a:r>
                        <a:rPr lang="sl-SI" sz="700" b="0" i="0" u="none" strike="noStrike">
                          <a:solidFill>
                            <a:srgbClr val="000000"/>
                          </a:solidFill>
                          <a:effectLst/>
                          <a:latin typeface="Arial" panose="020B0604020202020204" pitchFamily="34" charset="0"/>
                        </a:rPr>
                        <a:t>[SI-AT] 220 kV Podlog - Obersielach [OPP] [SI] / N-1 Maribor-Kainachtal 1</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105,67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41%</a:t>
                      </a:r>
                    </a:p>
                  </a:txBody>
                  <a:tcPr marL="0" marR="0" marT="0" marB="0" anchor="b">
                    <a:lnL>
                      <a:noFill/>
                    </a:lnL>
                    <a:lnR>
                      <a:noFill/>
                    </a:lnR>
                    <a:lnT>
                      <a:noFill/>
                    </a:lnT>
                    <a:lnB>
                      <a:noFill/>
                    </a:lnB>
                  </a:tcPr>
                </a:tc>
                <a:extLst>
                  <a:ext uri="{0D108BD9-81ED-4DB2-BD59-A6C34878D82A}">
                    <a16:rowId xmlns:a16="http://schemas.microsoft.com/office/drawing/2014/main" val="898085024"/>
                  </a:ext>
                </a:extLst>
              </a:tr>
              <a:tr h="152066">
                <a:tc>
                  <a:txBody>
                    <a:bodyPr/>
                    <a:lstStyle/>
                    <a:p>
                      <a:pPr algn="l" fontAlgn="b"/>
                      <a:r>
                        <a:rPr lang="sl-SI" sz="700" b="0" i="0" u="none" strike="noStrike">
                          <a:solidFill>
                            <a:srgbClr val="000000"/>
                          </a:solidFill>
                          <a:effectLst/>
                          <a:latin typeface="Arial" panose="020B0604020202020204" pitchFamily="34" charset="0"/>
                        </a:rPr>
                        <a:t>[D7-D7] Paffendorf  - Rommerskirchen  PAFFEN N [OPP] / N-1 Rommerskirchen - Sechtem VILLE W</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171,43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1567281153"/>
                  </a:ext>
                </a:extLst>
              </a:tr>
              <a:tr h="152066">
                <a:tc>
                  <a:txBody>
                    <a:bodyPr/>
                    <a:lstStyle/>
                    <a:p>
                      <a:pPr algn="l" fontAlgn="b"/>
                      <a:r>
                        <a:rPr lang="sl-SI" sz="7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569,9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427208832"/>
                  </a:ext>
                </a:extLst>
              </a:tr>
              <a:tr h="152066">
                <a:tc>
                  <a:txBody>
                    <a:bodyPr/>
                    <a:lstStyle/>
                    <a:p>
                      <a:pPr algn="l" fontAlgn="b"/>
                      <a:r>
                        <a:rPr lang="sl-SI" sz="700" b="0" i="0" u="none" strike="noStrike">
                          <a:solidFill>
                            <a:srgbClr val="000000"/>
                          </a:solidFill>
                          <a:effectLst/>
                          <a:latin typeface="Arial" panose="020B0604020202020204" pitchFamily="34" charset="0"/>
                        </a:rPr>
                        <a:t>[AT-CZ] Duernrohr 1 - Slavetice 437 [OPP] [AT] / N-1 Slavetice - Durnrohr 2</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266,42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92055943"/>
                  </a:ext>
                </a:extLst>
              </a:tr>
              <a:tr h="152066">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26,43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42%</a:t>
                      </a:r>
                    </a:p>
                  </a:txBody>
                  <a:tcPr marL="0" marR="0" marT="0" marB="0" anchor="b">
                    <a:lnL>
                      <a:noFill/>
                    </a:lnL>
                    <a:lnR>
                      <a:noFill/>
                    </a:lnR>
                    <a:lnT>
                      <a:noFill/>
                    </a:lnT>
                    <a:lnB>
                      <a:noFill/>
                    </a:lnB>
                  </a:tcPr>
                </a:tc>
                <a:extLst>
                  <a:ext uri="{0D108BD9-81ED-4DB2-BD59-A6C34878D82A}">
                    <a16:rowId xmlns:a16="http://schemas.microsoft.com/office/drawing/2014/main" val="2801117913"/>
                  </a:ext>
                </a:extLst>
              </a:tr>
              <a:tr h="152066">
                <a:tc>
                  <a:txBody>
                    <a:bodyPr/>
                    <a:lstStyle/>
                    <a:p>
                      <a:pPr algn="l" fontAlgn="b"/>
                      <a:r>
                        <a:rPr lang="de-DE" sz="700" b="0" i="0" u="none" strike="noStrike">
                          <a:solidFill>
                            <a:srgbClr val="000000"/>
                          </a:solidFill>
                          <a:effectLst/>
                          <a:latin typeface="Arial" panose="020B0604020202020204" pitchFamily="34" charset="0"/>
                        </a:rPr>
                        <a:t>[D2-D4] Grafenrheinfeld - Stalldorf 416 [DIR] [D2] / N-1 Grafenrheinfeld - Hoepfingen ge (411)</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569,9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4260960940"/>
                  </a:ext>
                </a:extLst>
              </a:tr>
              <a:tr h="152066">
                <a:tc>
                  <a:txBody>
                    <a:bodyPr/>
                    <a:lstStyle/>
                    <a:p>
                      <a:pPr algn="l" fontAlgn="b"/>
                      <a:r>
                        <a:rPr lang="sl-SI" sz="700" b="0" i="0" u="none" strike="noStrike">
                          <a:solidFill>
                            <a:srgbClr val="000000"/>
                          </a:solidFill>
                          <a:effectLst/>
                          <a:latin typeface="Arial" panose="020B0604020202020204" pitchFamily="34" charset="0"/>
                        </a:rPr>
                        <a:t>[SI-AT] 220 kV Podlog - Obersielach [OPP] [SI] / N-1 Maribor-Kainachtal 1</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27,97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43%</a:t>
                      </a:r>
                    </a:p>
                  </a:txBody>
                  <a:tcPr marL="0" marR="0" marT="0" marB="0" anchor="b">
                    <a:lnL>
                      <a:noFill/>
                    </a:lnL>
                    <a:lnR>
                      <a:noFill/>
                    </a:lnR>
                    <a:lnT>
                      <a:noFill/>
                    </a:lnT>
                    <a:lnB>
                      <a:noFill/>
                    </a:lnB>
                  </a:tcPr>
                </a:tc>
                <a:extLst>
                  <a:ext uri="{0D108BD9-81ED-4DB2-BD59-A6C34878D82A}">
                    <a16:rowId xmlns:a16="http://schemas.microsoft.com/office/drawing/2014/main" val="74644521"/>
                  </a:ext>
                </a:extLst>
              </a:tr>
              <a:tr h="152066">
                <a:tc>
                  <a:txBody>
                    <a:bodyPr/>
                    <a:lstStyle/>
                    <a:p>
                      <a:pPr algn="l" fontAlgn="b"/>
                      <a:r>
                        <a:rPr lang="sl-SI" sz="700" b="0" i="0" u="none" strike="noStrike">
                          <a:solidFill>
                            <a:srgbClr val="000000"/>
                          </a:solidFill>
                          <a:effectLst/>
                          <a:latin typeface="Arial" panose="020B0604020202020204" pitchFamily="34" charset="0"/>
                        </a:rPr>
                        <a:t>[D8-D8] Roehrsdorf - Roehrsdorf PST442 [DIR] / N-1 Hradec - Rohrsdorf 1</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34,92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317409598"/>
                  </a:ext>
                </a:extLst>
              </a:tr>
              <a:tr h="152066">
                <a:tc>
                  <a:txBody>
                    <a:bodyPr/>
                    <a:lstStyle/>
                    <a:p>
                      <a:pPr algn="l" fontAlgn="b"/>
                      <a:r>
                        <a:rPr lang="sl-SI" sz="700" b="0" i="0" u="none" strike="noStrike">
                          <a:solidFill>
                            <a:srgbClr val="000000"/>
                          </a:solidFill>
                          <a:effectLst/>
                          <a:latin typeface="Arial" panose="020B0604020202020204" pitchFamily="34" charset="0"/>
                        </a:rPr>
                        <a:t>[D7-D7] Paffendorf  - Rommerskirchen  PAFFEN N [OPP] / N-1 Rommerskirchen - Sechtem VILLE W</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119,2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2241398501"/>
                  </a:ext>
                </a:extLst>
              </a:tr>
              <a:tr h="152066">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Dobrzen</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18,5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50%</a:t>
                      </a:r>
                    </a:p>
                  </a:txBody>
                  <a:tcPr marL="0" marR="0" marT="0" marB="0" anchor="b">
                    <a:lnL>
                      <a:noFill/>
                    </a:lnL>
                    <a:lnR>
                      <a:noFill/>
                    </a:lnR>
                    <a:lnT>
                      <a:noFill/>
                    </a:lnT>
                    <a:lnB>
                      <a:noFill/>
                    </a:lnB>
                  </a:tcPr>
                </a:tc>
                <a:extLst>
                  <a:ext uri="{0D108BD9-81ED-4DB2-BD59-A6C34878D82A}">
                    <a16:rowId xmlns:a16="http://schemas.microsoft.com/office/drawing/2014/main" val="3546076282"/>
                  </a:ext>
                </a:extLst>
              </a:tr>
              <a:tr h="152066">
                <a:tc>
                  <a:txBody>
                    <a:bodyPr/>
                    <a:lstStyle/>
                    <a:p>
                      <a:pPr algn="l" fontAlgn="b"/>
                      <a:r>
                        <a:rPr lang="sl-SI" sz="700" b="0" i="0" u="none" strike="noStrike">
                          <a:solidFill>
                            <a:srgbClr val="000000"/>
                          </a:solidFill>
                          <a:effectLst/>
                          <a:latin typeface="Arial" panose="020B0604020202020204" pitchFamily="34" charset="0"/>
                        </a:rPr>
                        <a:t>[CZ-SK] Sokolnice - Stupava [DIR] [CZ] / N-1 Nosovice - Varin</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19,24</a:t>
                      </a:r>
                    </a:p>
                  </a:txBody>
                  <a:tcPr marL="0" marR="0" marT="0" marB="0" anchor="b">
                    <a:lnL>
                      <a:noFill/>
                    </a:lnL>
                    <a:lnR>
                      <a:noFill/>
                    </a:lnR>
                    <a:lnT>
                      <a:noFill/>
                    </a:lnT>
                    <a:lnB>
                      <a:noFill/>
                    </a:lnB>
                  </a:tcPr>
                </a:tc>
                <a:tc>
                  <a:txBody>
                    <a:bodyPr/>
                    <a:lstStyle/>
                    <a:p>
                      <a:pPr algn="r" fontAlgn="b"/>
                      <a:r>
                        <a:rPr lang="sl-SI" sz="700" b="0" i="0" u="none" strike="noStrike" dirty="0">
                          <a:solidFill>
                            <a:srgbClr val="000000"/>
                          </a:solidFill>
                          <a:effectLst/>
                          <a:latin typeface="Arial" panose="020B0604020202020204" pitchFamily="34" charset="0"/>
                        </a:rPr>
                        <a:t>61%</a:t>
                      </a:r>
                    </a:p>
                  </a:txBody>
                  <a:tcPr marL="0" marR="0" marT="0" marB="0" anchor="b">
                    <a:lnL>
                      <a:noFill/>
                    </a:lnL>
                    <a:lnR>
                      <a:noFill/>
                    </a:lnR>
                    <a:lnT>
                      <a:noFill/>
                    </a:lnT>
                    <a:lnB>
                      <a:noFill/>
                    </a:lnB>
                  </a:tcPr>
                </a:tc>
                <a:extLst>
                  <a:ext uri="{0D108BD9-81ED-4DB2-BD59-A6C34878D82A}">
                    <a16:rowId xmlns:a16="http://schemas.microsoft.com/office/drawing/2014/main" val="2659776230"/>
                  </a:ext>
                </a:extLst>
              </a:tr>
            </a:tbl>
          </a:graphicData>
        </a:graphic>
      </p:graphicFrame>
    </p:spTree>
    <p:extLst>
      <p:ext uri="{BB962C8B-B14F-4D97-AF65-F5344CB8AC3E}">
        <p14:creationId xmlns:p14="http://schemas.microsoft.com/office/powerpoint/2010/main" val="1217576456"/>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a:t>
            </a:r>
            <a:r>
              <a:rPr lang="en-US" altLang="hu-HU" sz="1400" dirty="0">
                <a:solidFill>
                  <a:srgbClr val="008000"/>
                </a:solidFill>
              </a:rPr>
              <a:t>1025 (part </a:t>
            </a:r>
            <a:r>
              <a:rPr lang="sl-SI" altLang="hu-HU" sz="1400" dirty="0">
                <a:solidFill>
                  <a:srgbClr val="008000"/>
                </a:solidFill>
              </a:rPr>
              <a:t>I</a:t>
            </a:r>
            <a:r>
              <a:rPr lang="en-US" altLang="hu-HU" sz="1400" dirty="0">
                <a:solidFill>
                  <a:srgbClr val="008000"/>
                </a:solidFill>
              </a:rPr>
              <a:t>II)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45DE5D3F-94E1-40A2-B6FA-876C4E822F33}"/>
              </a:ext>
            </a:extLst>
          </p:cNvPr>
          <p:cNvGraphicFramePr>
            <a:graphicFrameLocks noGrp="1"/>
          </p:cNvGraphicFramePr>
          <p:nvPr>
            <p:extLst>
              <p:ext uri="{D42A27DB-BD31-4B8C-83A1-F6EECF244321}">
                <p14:modId xmlns:p14="http://schemas.microsoft.com/office/powerpoint/2010/main" val="4095771285"/>
              </p:ext>
            </p:extLst>
          </p:nvPr>
        </p:nvGraphicFramePr>
        <p:xfrm>
          <a:off x="532737" y="1150144"/>
          <a:ext cx="8640632" cy="5580848"/>
        </p:xfrm>
        <a:graphic>
          <a:graphicData uri="http://schemas.openxmlformats.org/drawingml/2006/table">
            <a:tbl>
              <a:tblPr/>
              <a:tblGrid>
                <a:gridCol w="6713489">
                  <a:extLst>
                    <a:ext uri="{9D8B030D-6E8A-4147-A177-3AD203B41FA5}">
                      <a16:colId xmlns:a16="http://schemas.microsoft.com/office/drawing/2014/main" val="2595879414"/>
                    </a:ext>
                  </a:extLst>
                </a:gridCol>
                <a:gridCol w="1422968">
                  <a:extLst>
                    <a:ext uri="{9D8B030D-6E8A-4147-A177-3AD203B41FA5}">
                      <a16:colId xmlns:a16="http://schemas.microsoft.com/office/drawing/2014/main" val="982628341"/>
                    </a:ext>
                  </a:extLst>
                </a:gridCol>
                <a:gridCol w="504175">
                  <a:extLst>
                    <a:ext uri="{9D8B030D-6E8A-4147-A177-3AD203B41FA5}">
                      <a16:colId xmlns:a16="http://schemas.microsoft.com/office/drawing/2014/main" val="2224274587"/>
                    </a:ext>
                  </a:extLst>
                </a:gridCol>
              </a:tblGrid>
              <a:tr h="214648">
                <a:tc>
                  <a:txBody>
                    <a:bodyPr/>
                    <a:lstStyle/>
                    <a:p>
                      <a:pPr algn="l" fontAlgn="b"/>
                      <a:r>
                        <a:rPr lang="sl-SI" sz="10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499,8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277%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896859051"/>
                  </a:ext>
                </a:extLst>
              </a:tr>
              <a:tr h="214648">
                <a:tc>
                  <a:txBody>
                    <a:bodyPr/>
                    <a:lstStyle/>
                    <a:p>
                      <a:pPr algn="l" fontAlgn="b"/>
                      <a:r>
                        <a:rPr lang="sl-SI" sz="1000" b="0" i="0" u="none" strike="noStrike">
                          <a:solidFill>
                            <a:srgbClr val="000000"/>
                          </a:solidFill>
                          <a:effectLst/>
                          <a:latin typeface="Arial" panose="020B0604020202020204" pitchFamily="34" charset="0"/>
                        </a:rPr>
                        <a:t>[AT-CZ] Duernrohr 1 - Slavetice 437 [OPP] [AT] / N-1 Slavetice - Durnrohr 2</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262,85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54%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656190863"/>
                  </a:ext>
                </a:extLst>
              </a:tr>
              <a:tr h="214648">
                <a:tc>
                  <a:txBody>
                    <a:bodyPr/>
                    <a:lstStyle/>
                    <a:p>
                      <a:pPr algn="l" fontAlgn="b"/>
                      <a:r>
                        <a:rPr lang="de-DE" sz="1000" b="0" i="0" u="none" strike="noStrike">
                          <a:solidFill>
                            <a:srgbClr val="000000"/>
                          </a:solidFill>
                          <a:effectLst/>
                          <a:latin typeface="Arial" panose="020B0604020202020204" pitchFamily="34" charset="0"/>
                        </a:rPr>
                        <a:t>[D2-D4] Grafenrheinfeld - Stalldorf 416 [DIR] [D2] / N-1 Grafenrheinfeld - Hoepfingen ge (411)</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16,29</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1701108913"/>
                  </a:ext>
                </a:extLst>
              </a:tr>
              <a:tr h="214648">
                <a:tc>
                  <a:txBody>
                    <a:bodyPr/>
                    <a:lstStyle/>
                    <a:p>
                      <a:pPr algn="l" fontAlgn="b"/>
                      <a:r>
                        <a:rPr lang="sl-SI" sz="1000" b="0" i="0" u="none" strike="noStrike">
                          <a:solidFill>
                            <a:srgbClr val="000000"/>
                          </a:solidFill>
                          <a:effectLst/>
                          <a:latin typeface="Arial" panose="020B0604020202020204" pitchFamily="34" charset="0"/>
                        </a:rPr>
                        <a:t>[SI-AT] 220 kV Podlog - Obersielach [OPP] [SI] / N-1 Maribor-Kainachtal 1</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22,39</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41%</a:t>
                      </a:r>
                    </a:p>
                  </a:txBody>
                  <a:tcPr marL="0" marR="0" marT="0" marB="0" anchor="b">
                    <a:lnL>
                      <a:noFill/>
                    </a:lnL>
                    <a:lnR>
                      <a:noFill/>
                    </a:lnR>
                    <a:lnT>
                      <a:noFill/>
                    </a:lnT>
                    <a:lnB>
                      <a:noFill/>
                    </a:lnB>
                  </a:tcPr>
                </a:tc>
                <a:extLst>
                  <a:ext uri="{0D108BD9-81ED-4DB2-BD59-A6C34878D82A}">
                    <a16:rowId xmlns:a16="http://schemas.microsoft.com/office/drawing/2014/main" val="1349070787"/>
                  </a:ext>
                </a:extLst>
              </a:tr>
              <a:tr h="214648">
                <a:tc>
                  <a:txBody>
                    <a:bodyPr/>
                    <a:lstStyle/>
                    <a:p>
                      <a:pPr algn="l" fontAlgn="b"/>
                      <a:r>
                        <a:rPr lang="sl-SI" sz="1000" b="0" i="0" u="none" strike="noStrike">
                          <a:solidFill>
                            <a:srgbClr val="000000"/>
                          </a:solidFill>
                          <a:effectLst/>
                          <a:latin typeface="Arial" panose="020B0604020202020204" pitchFamily="34" charset="0"/>
                        </a:rPr>
                        <a:t>[D8-D8] Roehrsdorf - Roehrsdorf PST442 [DIR] / N-1 Hradec - Rohrsdorf 1</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499,8</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4038873047"/>
                  </a:ext>
                </a:extLst>
              </a:tr>
              <a:tr h="214648">
                <a:tc>
                  <a:txBody>
                    <a:bodyPr/>
                    <a:lstStyle/>
                    <a:p>
                      <a:pPr algn="l" fontAlgn="b"/>
                      <a:r>
                        <a:rPr lang="sl-SI" sz="1000" b="0" i="0" u="none" strike="noStrike">
                          <a:solidFill>
                            <a:srgbClr val="000000"/>
                          </a:solidFill>
                          <a:effectLst/>
                          <a:latin typeface="Arial" panose="020B0604020202020204" pitchFamily="34" charset="0"/>
                        </a:rPr>
                        <a:t>[D7-D7] Paffendorf  - Rommerskirchen  PAFFEN N [OPP] / N-1 Rommerskirchen - Sechtem VILLE W</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104,74</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23%</a:t>
                      </a:r>
                    </a:p>
                  </a:txBody>
                  <a:tcPr marL="0" marR="0" marT="0" marB="0" anchor="b">
                    <a:lnL>
                      <a:noFill/>
                    </a:lnL>
                    <a:lnR>
                      <a:noFill/>
                    </a:lnR>
                    <a:lnT>
                      <a:noFill/>
                    </a:lnT>
                    <a:lnB>
                      <a:noFill/>
                    </a:lnB>
                  </a:tcPr>
                </a:tc>
                <a:extLst>
                  <a:ext uri="{0D108BD9-81ED-4DB2-BD59-A6C34878D82A}">
                    <a16:rowId xmlns:a16="http://schemas.microsoft.com/office/drawing/2014/main" val="1721379073"/>
                  </a:ext>
                </a:extLst>
              </a:tr>
              <a:tr h="214648">
                <a:tc>
                  <a:txBody>
                    <a:bodyPr/>
                    <a:lstStyle/>
                    <a:p>
                      <a:pPr algn="l" fontAlgn="b"/>
                      <a:r>
                        <a:rPr lang="sl-SI" sz="1000" b="0" i="0" u="none" strike="noStrike">
                          <a:solidFill>
                            <a:srgbClr val="000000"/>
                          </a:solidFill>
                          <a:effectLst/>
                          <a:latin typeface="Arial" panose="020B0604020202020204" pitchFamily="34" charset="0"/>
                        </a:rPr>
                        <a:t>[CZ-SK] Sokolnice - Stupava [DIR] [CZ] / N-1 Nosovice - Varin</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68,16</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61%</a:t>
                      </a:r>
                    </a:p>
                  </a:txBody>
                  <a:tcPr marL="0" marR="0" marT="0" marB="0" anchor="b">
                    <a:lnL>
                      <a:noFill/>
                    </a:lnL>
                    <a:lnR>
                      <a:noFill/>
                    </a:lnR>
                    <a:lnT>
                      <a:noFill/>
                    </a:lnT>
                    <a:lnB>
                      <a:noFill/>
                    </a:lnB>
                  </a:tcPr>
                </a:tc>
                <a:extLst>
                  <a:ext uri="{0D108BD9-81ED-4DB2-BD59-A6C34878D82A}">
                    <a16:rowId xmlns:a16="http://schemas.microsoft.com/office/drawing/2014/main" val="1738165687"/>
                  </a:ext>
                </a:extLst>
              </a:tr>
              <a:tr h="214648">
                <a:tc>
                  <a:txBody>
                    <a:bodyPr/>
                    <a:lstStyle/>
                    <a:p>
                      <a:pPr algn="l" fontAlgn="b"/>
                      <a:r>
                        <a:rPr lang="es-ES" sz="1000" b="0" i="0" u="none" strike="noStrike">
                          <a:solidFill>
                            <a:srgbClr val="000000"/>
                          </a:solidFill>
                          <a:effectLst/>
                          <a:latin typeface="Arial" panose="020B0604020202020204" pitchFamily="34" charset="0"/>
                        </a:rPr>
                        <a:t>[BE-BE] Y-Mercator (-Doel - Lillo) 380.51 [DIR] / N-1 Y-Doel (-Lillo - Mercator) 380.52</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60,33</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53%</a:t>
                      </a:r>
                    </a:p>
                  </a:txBody>
                  <a:tcPr marL="0" marR="0" marT="0" marB="0" anchor="b">
                    <a:lnL>
                      <a:noFill/>
                    </a:lnL>
                    <a:lnR>
                      <a:noFill/>
                    </a:lnR>
                    <a:lnT>
                      <a:noFill/>
                    </a:lnT>
                    <a:lnB>
                      <a:noFill/>
                    </a:lnB>
                  </a:tcPr>
                </a:tc>
                <a:extLst>
                  <a:ext uri="{0D108BD9-81ED-4DB2-BD59-A6C34878D82A}">
                    <a16:rowId xmlns:a16="http://schemas.microsoft.com/office/drawing/2014/main" val="2489786627"/>
                  </a:ext>
                </a:extLst>
              </a:tr>
              <a:tr h="214648">
                <a:tc>
                  <a:txBody>
                    <a:bodyPr/>
                    <a:lstStyle/>
                    <a:p>
                      <a:pPr algn="l" fontAlgn="b"/>
                      <a:r>
                        <a:rPr lang="sl-SI" sz="10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166,12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181%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73446023"/>
                  </a:ext>
                </a:extLst>
              </a:tr>
              <a:tr h="214648">
                <a:tc>
                  <a:txBody>
                    <a:bodyPr/>
                    <a:lstStyle/>
                    <a:p>
                      <a:pPr algn="l" fontAlgn="b"/>
                      <a:r>
                        <a:rPr lang="sl-SI" sz="1000" b="0" i="0" u="none" strike="noStrike">
                          <a:solidFill>
                            <a:srgbClr val="000000"/>
                          </a:solidFill>
                          <a:effectLst/>
                          <a:latin typeface="Arial" panose="020B0604020202020204" pitchFamily="34" charset="0"/>
                        </a:rPr>
                        <a:t>[AT-CZ] Duernrohr 1 - Slavetice 437 [OPP] [AT] / N-1 Slavetice - Durnrohr 2</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166,12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53%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277918309"/>
                  </a:ext>
                </a:extLst>
              </a:tr>
              <a:tr h="214648">
                <a:tc>
                  <a:txBody>
                    <a:bodyPr/>
                    <a:lstStyle/>
                    <a:p>
                      <a:pPr algn="l" fontAlgn="b"/>
                      <a:r>
                        <a:rPr lang="sl-SI" sz="1000" b="0" i="0" u="none" strike="noStrike">
                          <a:solidFill>
                            <a:srgbClr val="000000"/>
                          </a:solidFill>
                          <a:effectLst/>
                          <a:latin typeface="Arial" panose="020B0604020202020204" pitchFamily="34" charset="0"/>
                        </a:rPr>
                        <a:t>[D8-D8] Roehrsdorf - Roehrsdorf PST442 [DIR] / N-1 Hradec - Rohrsdorf 1</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110,15</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61306540"/>
                  </a:ext>
                </a:extLst>
              </a:tr>
              <a:tr h="214648">
                <a:tc>
                  <a:txBody>
                    <a:bodyPr/>
                    <a:lstStyle/>
                    <a:p>
                      <a:pPr algn="l" fontAlgn="b"/>
                      <a:r>
                        <a:rPr lang="sl-SI" sz="1000" b="0" i="0" u="none" strike="noStrike">
                          <a:solidFill>
                            <a:srgbClr val="000000"/>
                          </a:solidFill>
                          <a:effectLst/>
                          <a:latin typeface="Arial" panose="020B0604020202020204" pitchFamily="34" charset="0"/>
                        </a:rPr>
                        <a:t>[CZ-PL] Wielopole - Nosovice [DIR] [PL] / N-1 Albrechtice - Dobrzen</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48,64</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50%</a:t>
                      </a:r>
                    </a:p>
                  </a:txBody>
                  <a:tcPr marL="0" marR="0" marT="0" marB="0" anchor="b">
                    <a:lnL>
                      <a:noFill/>
                    </a:lnL>
                    <a:lnR>
                      <a:noFill/>
                    </a:lnR>
                    <a:lnT>
                      <a:noFill/>
                    </a:lnT>
                    <a:lnB>
                      <a:noFill/>
                    </a:lnB>
                  </a:tcPr>
                </a:tc>
                <a:extLst>
                  <a:ext uri="{0D108BD9-81ED-4DB2-BD59-A6C34878D82A}">
                    <a16:rowId xmlns:a16="http://schemas.microsoft.com/office/drawing/2014/main" val="3628059074"/>
                  </a:ext>
                </a:extLst>
              </a:tr>
              <a:tr h="214648">
                <a:tc>
                  <a:txBody>
                    <a:bodyPr/>
                    <a:lstStyle/>
                    <a:p>
                      <a:pPr algn="l" fontAlgn="b"/>
                      <a:r>
                        <a:rPr lang="sl-SI" sz="1000" b="0" i="0" u="none" strike="noStrike">
                          <a:solidFill>
                            <a:srgbClr val="000000"/>
                          </a:solidFill>
                          <a:effectLst/>
                          <a:latin typeface="Arial" panose="020B0604020202020204" pitchFamily="34" charset="0"/>
                        </a:rPr>
                        <a:t>[CZ-SK] Sokolnice - Stupava [DIR] [CZ] / N-1 Nosovice - Varin</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101</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58%</a:t>
                      </a:r>
                    </a:p>
                  </a:txBody>
                  <a:tcPr marL="0" marR="0" marT="0" marB="0" anchor="b">
                    <a:lnL>
                      <a:noFill/>
                    </a:lnL>
                    <a:lnR>
                      <a:noFill/>
                    </a:lnR>
                    <a:lnT>
                      <a:noFill/>
                    </a:lnT>
                    <a:lnB>
                      <a:noFill/>
                    </a:lnB>
                  </a:tcPr>
                </a:tc>
                <a:extLst>
                  <a:ext uri="{0D108BD9-81ED-4DB2-BD59-A6C34878D82A}">
                    <a16:rowId xmlns:a16="http://schemas.microsoft.com/office/drawing/2014/main" val="4250069333"/>
                  </a:ext>
                </a:extLst>
              </a:tr>
              <a:tr h="214648">
                <a:tc>
                  <a:txBody>
                    <a:bodyPr/>
                    <a:lstStyle/>
                    <a:p>
                      <a:pPr algn="l" fontAlgn="b"/>
                      <a:r>
                        <a:rPr lang="sl-SI" sz="10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43,17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246%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103517453"/>
                  </a:ext>
                </a:extLst>
              </a:tr>
              <a:tr h="214648">
                <a:tc>
                  <a:txBody>
                    <a:bodyPr/>
                    <a:lstStyle/>
                    <a:p>
                      <a:pPr algn="l" fontAlgn="b"/>
                      <a:r>
                        <a:rPr lang="sl-SI" sz="1000" b="0" i="0" u="none" strike="noStrike">
                          <a:solidFill>
                            <a:srgbClr val="000000"/>
                          </a:solidFill>
                          <a:effectLst/>
                          <a:latin typeface="Arial" panose="020B0604020202020204" pitchFamily="34" charset="0"/>
                        </a:rPr>
                        <a:t>[AT-CZ] Duernrohr 1 - Slavetice 437 [OPP] [AT] / N-1 Slavetice - Durnrohr 2</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43,17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51%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64917994"/>
                  </a:ext>
                </a:extLst>
              </a:tr>
              <a:tr h="214648">
                <a:tc>
                  <a:txBody>
                    <a:bodyPr/>
                    <a:lstStyle/>
                    <a:p>
                      <a:pPr algn="l" fontAlgn="b"/>
                      <a:r>
                        <a:rPr lang="sl-SI" sz="1000" b="0" i="0" u="none" strike="noStrike">
                          <a:solidFill>
                            <a:srgbClr val="000000"/>
                          </a:solidFill>
                          <a:effectLst/>
                          <a:latin typeface="Arial" panose="020B0604020202020204" pitchFamily="34" charset="0"/>
                        </a:rPr>
                        <a:t>[CZ-SK] Nosovice - Varin [DIR] [CZ] / N-1 Sokolnice - Stupava</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23,55</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59%</a:t>
                      </a:r>
                    </a:p>
                  </a:txBody>
                  <a:tcPr marL="0" marR="0" marT="0" marB="0" anchor="b">
                    <a:lnL>
                      <a:noFill/>
                    </a:lnL>
                    <a:lnR>
                      <a:noFill/>
                    </a:lnR>
                    <a:lnT>
                      <a:noFill/>
                    </a:lnT>
                    <a:lnB>
                      <a:noFill/>
                    </a:lnB>
                  </a:tcPr>
                </a:tc>
                <a:extLst>
                  <a:ext uri="{0D108BD9-81ED-4DB2-BD59-A6C34878D82A}">
                    <a16:rowId xmlns:a16="http://schemas.microsoft.com/office/drawing/2014/main" val="4280576068"/>
                  </a:ext>
                </a:extLst>
              </a:tr>
              <a:tr h="214648">
                <a:tc>
                  <a:txBody>
                    <a:bodyPr/>
                    <a:lstStyle/>
                    <a:p>
                      <a:pPr algn="l" fontAlgn="b"/>
                      <a:r>
                        <a:rPr lang="sl-SI" sz="1000" b="0" i="0" u="none" strike="noStrike">
                          <a:solidFill>
                            <a:srgbClr val="000000"/>
                          </a:solidFill>
                          <a:effectLst/>
                          <a:latin typeface="Arial" panose="020B0604020202020204" pitchFamily="34" charset="0"/>
                        </a:rPr>
                        <a:t>[SI-AT] 220 kV Podlog - Obersielach [OPP] [SI] / N-1 Maribor-Kainachtal 1</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9,69</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2577570928"/>
                  </a:ext>
                </a:extLst>
              </a:tr>
              <a:tr h="214648">
                <a:tc>
                  <a:txBody>
                    <a:bodyPr/>
                    <a:lstStyle/>
                    <a:p>
                      <a:pPr algn="l" fontAlgn="b"/>
                      <a:r>
                        <a:rPr lang="sl-SI" sz="1000" b="0" i="0" u="none" strike="noStrike">
                          <a:solidFill>
                            <a:srgbClr val="000000"/>
                          </a:solidFill>
                          <a:effectLst/>
                          <a:latin typeface="Arial" panose="020B0604020202020204" pitchFamily="34" charset="0"/>
                        </a:rPr>
                        <a:t>[CZ-PL] Wielopole - Nosovice [DIR] [PL] / N-1 Albrechtice - Dobrzen</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19,51</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47%</a:t>
                      </a:r>
                    </a:p>
                  </a:txBody>
                  <a:tcPr marL="0" marR="0" marT="0" marB="0" anchor="b">
                    <a:lnL>
                      <a:noFill/>
                    </a:lnL>
                    <a:lnR>
                      <a:noFill/>
                    </a:lnR>
                    <a:lnT>
                      <a:noFill/>
                    </a:lnT>
                    <a:lnB>
                      <a:noFill/>
                    </a:lnB>
                  </a:tcPr>
                </a:tc>
                <a:extLst>
                  <a:ext uri="{0D108BD9-81ED-4DB2-BD59-A6C34878D82A}">
                    <a16:rowId xmlns:a16="http://schemas.microsoft.com/office/drawing/2014/main" val="4001524727"/>
                  </a:ext>
                </a:extLst>
              </a:tr>
              <a:tr h="214648">
                <a:tc>
                  <a:txBody>
                    <a:bodyPr/>
                    <a:lstStyle/>
                    <a:p>
                      <a:pPr algn="l" fontAlgn="b"/>
                      <a:r>
                        <a:rPr lang="sl-SI" sz="1000" b="0" i="0" u="none" strike="noStrike">
                          <a:solidFill>
                            <a:srgbClr val="000000"/>
                          </a:solidFill>
                          <a:effectLst/>
                          <a:latin typeface="Arial" panose="020B0604020202020204" pitchFamily="34" charset="0"/>
                        </a:rPr>
                        <a:t>[CZ-SK] Sokolnice - Stupava [DIR] [CZ] / N-1 Nosovice - Varin</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21,29</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57%</a:t>
                      </a:r>
                    </a:p>
                  </a:txBody>
                  <a:tcPr marL="0" marR="0" marT="0" marB="0" anchor="b">
                    <a:lnL>
                      <a:noFill/>
                    </a:lnL>
                    <a:lnR>
                      <a:noFill/>
                    </a:lnR>
                    <a:lnT>
                      <a:noFill/>
                    </a:lnT>
                    <a:lnB>
                      <a:noFill/>
                    </a:lnB>
                  </a:tcPr>
                </a:tc>
                <a:extLst>
                  <a:ext uri="{0D108BD9-81ED-4DB2-BD59-A6C34878D82A}">
                    <a16:rowId xmlns:a16="http://schemas.microsoft.com/office/drawing/2014/main" val="1598938863"/>
                  </a:ext>
                </a:extLst>
              </a:tr>
              <a:tr h="214648">
                <a:tc>
                  <a:txBody>
                    <a:bodyPr/>
                    <a:lstStyle/>
                    <a:p>
                      <a:pPr algn="l" fontAlgn="b"/>
                      <a:r>
                        <a:rPr lang="sl-SI" sz="10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127,1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157%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172408332"/>
                  </a:ext>
                </a:extLst>
              </a:tr>
              <a:tr h="214648">
                <a:tc>
                  <a:txBody>
                    <a:bodyPr/>
                    <a:lstStyle/>
                    <a:p>
                      <a:pPr algn="l" fontAlgn="b"/>
                      <a:r>
                        <a:rPr lang="sl-SI" sz="1000" b="0" i="0" u="none" strike="noStrike">
                          <a:solidFill>
                            <a:srgbClr val="000000"/>
                          </a:solidFill>
                          <a:effectLst/>
                          <a:latin typeface="Arial" panose="020B0604020202020204" pitchFamily="34" charset="0"/>
                        </a:rPr>
                        <a:t>[AT-AT] Strass - Zell 273A [OPP] [AT] / N-1 Westtirol - Zell 275</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0,07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484656706"/>
                  </a:ext>
                </a:extLst>
              </a:tr>
              <a:tr h="214648">
                <a:tc>
                  <a:txBody>
                    <a:bodyPr/>
                    <a:lstStyle/>
                    <a:p>
                      <a:pPr algn="l" fontAlgn="b"/>
                      <a:r>
                        <a:rPr lang="sl-SI" sz="1000" b="0" i="0" u="none" strike="noStrike">
                          <a:solidFill>
                            <a:srgbClr val="000000"/>
                          </a:solidFill>
                          <a:effectLst/>
                          <a:latin typeface="Arial" panose="020B0604020202020204" pitchFamily="34" charset="0"/>
                        </a:rPr>
                        <a:t>[AT-HU] Wien Suedost - Gyoer 245 [DIR] [AT] / N-1 Neusiedl - Wien Suedost 246A</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127,1</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76%</a:t>
                      </a:r>
                    </a:p>
                  </a:txBody>
                  <a:tcPr marL="0" marR="0" marT="0" marB="0" anchor="b">
                    <a:lnL>
                      <a:noFill/>
                    </a:lnL>
                    <a:lnR>
                      <a:noFill/>
                    </a:lnR>
                    <a:lnT>
                      <a:noFill/>
                    </a:lnT>
                    <a:lnB>
                      <a:noFill/>
                    </a:lnB>
                  </a:tcPr>
                </a:tc>
                <a:extLst>
                  <a:ext uri="{0D108BD9-81ED-4DB2-BD59-A6C34878D82A}">
                    <a16:rowId xmlns:a16="http://schemas.microsoft.com/office/drawing/2014/main" val="913454496"/>
                  </a:ext>
                </a:extLst>
              </a:tr>
              <a:tr h="214648">
                <a:tc>
                  <a:txBody>
                    <a:bodyPr/>
                    <a:lstStyle/>
                    <a:p>
                      <a:pPr algn="l" fontAlgn="b"/>
                      <a:r>
                        <a:rPr lang="sl-SI" sz="1000" b="0" i="0" u="none" strike="noStrike">
                          <a:solidFill>
                            <a:srgbClr val="000000"/>
                          </a:solidFill>
                          <a:effectLst/>
                          <a:latin typeface="Arial" panose="020B0604020202020204" pitchFamily="34" charset="0"/>
                        </a:rPr>
                        <a:t>[CZ-SK] Sokolnice - Stupava [DIR] [CZ] / N-1 Nosovice - Varin</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90,89</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55%</a:t>
                      </a:r>
                    </a:p>
                  </a:txBody>
                  <a:tcPr marL="0" marR="0" marT="0" marB="0" anchor="b">
                    <a:lnL>
                      <a:noFill/>
                    </a:lnL>
                    <a:lnR>
                      <a:noFill/>
                    </a:lnR>
                    <a:lnT>
                      <a:noFill/>
                    </a:lnT>
                    <a:lnB>
                      <a:noFill/>
                    </a:lnB>
                  </a:tcPr>
                </a:tc>
                <a:extLst>
                  <a:ext uri="{0D108BD9-81ED-4DB2-BD59-A6C34878D82A}">
                    <a16:rowId xmlns:a16="http://schemas.microsoft.com/office/drawing/2014/main" val="3400522894"/>
                  </a:ext>
                </a:extLst>
              </a:tr>
              <a:tr h="214648">
                <a:tc>
                  <a:txBody>
                    <a:bodyPr/>
                    <a:lstStyle/>
                    <a:p>
                      <a:pPr algn="l" fontAlgn="b"/>
                      <a:r>
                        <a:rPr lang="sl-SI" sz="10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247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136%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452224411"/>
                  </a:ext>
                </a:extLst>
              </a:tr>
              <a:tr h="214648">
                <a:tc>
                  <a:txBody>
                    <a:bodyPr/>
                    <a:lstStyle/>
                    <a:p>
                      <a:pPr algn="l" fontAlgn="b"/>
                      <a:r>
                        <a:rPr lang="sl-SI" sz="1000" b="0" i="0" u="none" strike="noStrike">
                          <a:solidFill>
                            <a:srgbClr val="000000"/>
                          </a:solidFill>
                          <a:effectLst/>
                          <a:latin typeface="Arial" panose="020B0604020202020204" pitchFamily="34" charset="0"/>
                        </a:rPr>
                        <a:t>[AT-HU] Wien Suedost - Gyoer 245 [DIR] [AT] / N-1 Neusiedl - Wien Suedost 246A</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247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79%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47591555"/>
                  </a:ext>
                </a:extLst>
              </a:tr>
              <a:tr h="214648">
                <a:tc>
                  <a:txBody>
                    <a:bodyPr/>
                    <a:lstStyle/>
                    <a:p>
                      <a:pPr algn="l" fontAlgn="b"/>
                      <a:r>
                        <a:rPr lang="sl-SI" sz="1000" b="0" i="0" u="none" strike="noStrike">
                          <a:solidFill>
                            <a:srgbClr val="000000"/>
                          </a:solidFill>
                          <a:effectLst/>
                          <a:latin typeface="Arial" panose="020B0604020202020204" pitchFamily="34" charset="0"/>
                        </a:rPr>
                        <a:t>[CZ-SK] Sokolnice - Stupava [DIR] [CZ] / N-1 Nosovice - Varin</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207,04</a:t>
                      </a:r>
                    </a:p>
                  </a:txBody>
                  <a:tcPr marL="0" marR="0" marT="0" marB="0" anchor="b">
                    <a:lnL>
                      <a:noFill/>
                    </a:lnL>
                    <a:lnR>
                      <a:noFill/>
                    </a:lnR>
                    <a:lnT>
                      <a:noFill/>
                    </a:lnT>
                    <a:lnB>
                      <a:noFill/>
                    </a:lnB>
                  </a:tcPr>
                </a:tc>
                <a:tc>
                  <a:txBody>
                    <a:bodyPr/>
                    <a:lstStyle/>
                    <a:p>
                      <a:pPr algn="r" fontAlgn="b"/>
                      <a:r>
                        <a:rPr lang="sl-SI" sz="1000" b="0" i="0" u="none" strike="noStrike" dirty="0">
                          <a:solidFill>
                            <a:srgbClr val="000000"/>
                          </a:solidFill>
                          <a:effectLst/>
                          <a:latin typeface="Arial" panose="020B0604020202020204" pitchFamily="34" charset="0"/>
                        </a:rPr>
                        <a:t>57%</a:t>
                      </a:r>
                    </a:p>
                  </a:txBody>
                  <a:tcPr marL="0" marR="0" marT="0" marB="0" anchor="b">
                    <a:lnL>
                      <a:noFill/>
                    </a:lnL>
                    <a:lnR>
                      <a:noFill/>
                    </a:lnR>
                    <a:lnT>
                      <a:noFill/>
                    </a:lnT>
                    <a:lnB>
                      <a:noFill/>
                    </a:lnB>
                  </a:tcPr>
                </a:tc>
                <a:extLst>
                  <a:ext uri="{0D108BD9-81ED-4DB2-BD59-A6C34878D82A}">
                    <a16:rowId xmlns:a16="http://schemas.microsoft.com/office/drawing/2014/main" val="1522932566"/>
                  </a:ext>
                </a:extLst>
              </a:tr>
            </a:tbl>
          </a:graphicData>
        </a:graphic>
      </p:graphicFrame>
    </p:spTree>
    <p:extLst>
      <p:ext uri="{BB962C8B-B14F-4D97-AF65-F5344CB8AC3E}">
        <p14:creationId xmlns:p14="http://schemas.microsoft.com/office/powerpoint/2010/main" val="1205412807"/>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a:t>
            </a:r>
            <a:r>
              <a:rPr lang="en-US" altLang="hu-HU" sz="1400" dirty="0">
                <a:solidFill>
                  <a:srgbClr val="008000"/>
                </a:solidFill>
              </a:rPr>
              <a:t>1025 (part </a:t>
            </a:r>
            <a:r>
              <a:rPr lang="sl-SI" altLang="hu-HU" sz="1400" dirty="0">
                <a:solidFill>
                  <a:srgbClr val="008000"/>
                </a:solidFill>
              </a:rPr>
              <a:t>I</a:t>
            </a:r>
            <a:r>
              <a:rPr lang="en-US" altLang="hu-HU" sz="1400" dirty="0">
                <a:solidFill>
                  <a:srgbClr val="008000"/>
                </a:solidFill>
              </a:rPr>
              <a:t>V)</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CDFACBF4-BAE4-46FC-B5FB-1860035462DE}"/>
              </a:ext>
            </a:extLst>
          </p:cNvPr>
          <p:cNvGraphicFramePr>
            <a:graphicFrameLocks noGrp="1"/>
          </p:cNvGraphicFramePr>
          <p:nvPr/>
        </p:nvGraphicFramePr>
        <p:xfrm>
          <a:off x="905669" y="1473994"/>
          <a:ext cx="8267700" cy="3562350"/>
        </p:xfrm>
        <a:graphic>
          <a:graphicData uri="http://schemas.openxmlformats.org/drawingml/2006/table">
            <a:tbl>
              <a:tblPr/>
              <a:tblGrid>
                <a:gridCol w="6423733">
                  <a:extLst>
                    <a:ext uri="{9D8B030D-6E8A-4147-A177-3AD203B41FA5}">
                      <a16:colId xmlns:a16="http://schemas.microsoft.com/office/drawing/2014/main" val="265198778"/>
                    </a:ext>
                  </a:extLst>
                </a:gridCol>
                <a:gridCol w="1361552">
                  <a:extLst>
                    <a:ext uri="{9D8B030D-6E8A-4147-A177-3AD203B41FA5}">
                      <a16:colId xmlns:a16="http://schemas.microsoft.com/office/drawing/2014/main" val="28787776"/>
                    </a:ext>
                  </a:extLst>
                </a:gridCol>
                <a:gridCol w="482415">
                  <a:extLst>
                    <a:ext uri="{9D8B030D-6E8A-4147-A177-3AD203B41FA5}">
                      <a16:colId xmlns:a16="http://schemas.microsoft.com/office/drawing/2014/main" val="1484792741"/>
                    </a:ext>
                  </a:extLst>
                </a:gridCol>
              </a:tblGrid>
              <a:tr h="161925">
                <a:tc>
                  <a:txBody>
                    <a:bodyPr/>
                    <a:lstStyle/>
                    <a:p>
                      <a:pPr algn="l" fontAlgn="b"/>
                      <a:r>
                        <a:rPr lang="sl-SI" sz="1000" b="1"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117,46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141%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306138532"/>
                  </a:ext>
                </a:extLst>
              </a:tr>
              <a:tr h="161925">
                <a:tc>
                  <a:txBody>
                    <a:bodyPr/>
                    <a:lstStyle/>
                    <a:p>
                      <a:pPr algn="l" fontAlgn="b"/>
                      <a:r>
                        <a:rPr lang="sl-SI" sz="1000" b="0" i="0" u="none" strike="noStrike">
                          <a:solidFill>
                            <a:srgbClr val="000000"/>
                          </a:solidFill>
                          <a:effectLst/>
                          <a:latin typeface="Arial" panose="020B0604020202020204" pitchFamily="34" charset="0"/>
                        </a:rPr>
                        <a:t>[AT-HU] Wien Suedost - Gyoer 245 [DIR] [AT] / N-1 Neusiedl - Wien Suedost 246A</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117,46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82%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253379739"/>
                  </a:ext>
                </a:extLst>
              </a:tr>
              <a:tr h="161925">
                <a:tc>
                  <a:txBody>
                    <a:bodyPr/>
                    <a:lstStyle/>
                    <a:p>
                      <a:pPr algn="l" fontAlgn="b"/>
                      <a:r>
                        <a:rPr lang="sl-SI" sz="1000" b="0" i="0" u="none" strike="noStrike">
                          <a:solidFill>
                            <a:srgbClr val="000000"/>
                          </a:solidFill>
                          <a:effectLst/>
                          <a:latin typeface="Arial" panose="020B0604020202020204" pitchFamily="34" charset="0"/>
                        </a:rPr>
                        <a:t>[CZ-SK] Sokolnice - Stupava [DIR] [CZ] / N-1 Nosovice - Varin</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116,64</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59%</a:t>
                      </a:r>
                    </a:p>
                  </a:txBody>
                  <a:tcPr marL="0" marR="0" marT="0" marB="0" anchor="b">
                    <a:lnL>
                      <a:noFill/>
                    </a:lnL>
                    <a:lnR>
                      <a:noFill/>
                    </a:lnR>
                    <a:lnT>
                      <a:noFill/>
                    </a:lnT>
                    <a:lnB>
                      <a:noFill/>
                    </a:lnB>
                  </a:tcPr>
                </a:tc>
                <a:extLst>
                  <a:ext uri="{0D108BD9-81ED-4DB2-BD59-A6C34878D82A}">
                    <a16:rowId xmlns:a16="http://schemas.microsoft.com/office/drawing/2014/main" val="2624833798"/>
                  </a:ext>
                </a:extLst>
              </a:tr>
              <a:tr h="161925">
                <a:tc>
                  <a:txBody>
                    <a:bodyPr/>
                    <a:lstStyle/>
                    <a:p>
                      <a:pPr algn="l" fontAlgn="b"/>
                      <a:r>
                        <a:rPr lang="sl-SI" sz="10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257,97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197%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631002954"/>
                  </a:ext>
                </a:extLst>
              </a:tr>
              <a:tr h="161925">
                <a:tc>
                  <a:txBody>
                    <a:bodyPr/>
                    <a:lstStyle/>
                    <a:p>
                      <a:pPr algn="l" fontAlgn="b"/>
                      <a:r>
                        <a:rPr lang="sl-SI" sz="1000" b="0" i="0" u="none" strike="noStrike">
                          <a:solidFill>
                            <a:srgbClr val="000000"/>
                          </a:solidFill>
                          <a:effectLst/>
                          <a:latin typeface="Arial" panose="020B0604020202020204" pitchFamily="34" charset="0"/>
                        </a:rPr>
                        <a:t>[D7-D7] Paffendorf  - Y Paffendorf SECHTM N [DIR] / N-1 Rommerskirchen - Sechtem VILLE W</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72,23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14887136"/>
                  </a:ext>
                </a:extLst>
              </a:tr>
              <a:tr h="161925">
                <a:tc>
                  <a:txBody>
                    <a:bodyPr/>
                    <a:lstStyle/>
                    <a:p>
                      <a:pPr algn="l" fontAlgn="b"/>
                      <a:r>
                        <a:rPr lang="en-US" sz="1000" b="0" i="0" u="none" strike="noStrike">
                          <a:solidFill>
                            <a:srgbClr val="000000"/>
                          </a:solidFill>
                          <a:effectLst/>
                          <a:latin typeface="Arial" panose="020B0604020202020204" pitchFamily="34" charset="0"/>
                        </a:rPr>
                        <a:t>[BE-FR] Achene - Lonny 19 [DIR] [FR] / N-1 Avelgem - Avelin 380.80</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56,14</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60%</a:t>
                      </a:r>
                    </a:p>
                  </a:txBody>
                  <a:tcPr marL="0" marR="0" marT="0" marB="0" anchor="b">
                    <a:lnL>
                      <a:noFill/>
                    </a:lnL>
                    <a:lnR>
                      <a:noFill/>
                    </a:lnR>
                    <a:lnT>
                      <a:noFill/>
                    </a:lnT>
                    <a:lnB>
                      <a:noFill/>
                    </a:lnB>
                  </a:tcPr>
                </a:tc>
                <a:extLst>
                  <a:ext uri="{0D108BD9-81ED-4DB2-BD59-A6C34878D82A}">
                    <a16:rowId xmlns:a16="http://schemas.microsoft.com/office/drawing/2014/main" val="3213285016"/>
                  </a:ext>
                </a:extLst>
              </a:tr>
              <a:tr h="161925">
                <a:tc>
                  <a:txBody>
                    <a:bodyPr/>
                    <a:lstStyle/>
                    <a:p>
                      <a:pPr algn="l" fontAlgn="b"/>
                      <a:r>
                        <a:rPr lang="sl-SI" sz="1000" b="0" i="0" u="none" strike="noStrike">
                          <a:solidFill>
                            <a:srgbClr val="000000"/>
                          </a:solidFill>
                          <a:effectLst/>
                          <a:latin typeface="Arial" panose="020B0604020202020204" pitchFamily="34" charset="0"/>
                        </a:rPr>
                        <a:t>[BE-BE] PST Zandvliet 1 [DIR] / N-1 PST Zandvliet 2</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129,17</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59%</a:t>
                      </a:r>
                    </a:p>
                  </a:txBody>
                  <a:tcPr marL="0" marR="0" marT="0" marB="0" anchor="b">
                    <a:lnL>
                      <a:noFill/>
                    </a:lnL>
                    <a:lnR>
                      <a:noFill/>
                    </a:lnR>
                    <a:lnT>
                      <a:noFill/>
                    </a:lnT>
                    <a:lnB>
                      <a:noFill/>
                    </a:lnB>
                  </a:tcPr>
                </a:tc>
                <a:extLst>
                  <a:ext uri="{0D108BD9-81ED-4DB2-BD59-A6C34878D82A}">
                    <a16:rowId xmlns:a16="http://schemas.microsoft.com/office/drawing/2014/main" val="2748144012"/>
                  </a:ext>
                </a:extLst>
              </a:tr>
              <a:tr h="161925">
                <a:tc>
                  <a:txBody>
                    <a:bodyPr/>
                    <a:lstStyle/>
                    <a:p>
                      <a:pPr algn="l" fontAlgn="b"/>
                      <a:r>
                        <a:rPr lang="sl-SI" sz="1000" b="0" i="0" u="none" strike="noStrike">
                          <a:solidFill>
                            <a:srgbClr val="000000"/>
                          </a:solidFill>
                          <a:effectLst/>
                          <a:latin typeface="Arial" panose="020B0604020202020204" pitchFamily="34" charset="0"/>
                        </a:rPr>
                        <a:t>[CZ-SK] Sokolnice - Stupava [DIR] [CZ] / N-1 Nosovice - Varin</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257,97</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58%</a:t>
                      </a:r>
                    </a:p>
                  </a:txBody>
                  <a:tcPr marL="0" marR="0" marT="0" marB="0" anchor="b">
                    <a:lnL>
                      <a:noFill/>
                    </a:lnL>
                    <a:lnR>
                      <a:noFill/>
                    </a:lnR>
                    <a:lnT>
                      <a:noFill/>
                    </a:lnT>
                    <a:lnB>
                      <a:noFill/>
                    </a:lnB>
                  </a:tcPr>
                </a:tc>
                <a:extLst>
                  <a:ext uri="{0D108BD9-81ED-4DB2-BD59-A6C34878D82A}">
                    <a16:rowId xmlns:a16="http://schemas.microsoft.com/office/drawing/2014/main" val="3130400074"/>
                  </a:ext>
                </a:extLst>
              </a:tr>
              <a:tr h="161925">
                <a:tc>
                  <a:txBody>
                    <a:bodyPr/>
                    <a:lstStyle/>
                    <a:p>
                      <a:pPr algn="l" fontAlgn="b"/>
                      <a:r>
                        <a:rPr lang="sl-SI" sz="10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187,98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144%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624217979"/>
                  </a:ext>
                </a:extLst>
              </a:tr>
              <a:tr h="161925">
                <a:tc>
                  <a:txBody>
                    <a:bodyPr/>
                    <a:lstStyle/>
                    <a:p>
                      <a:pPr algn="l" fontAlgn="b"/>
                      <a:r>
                        <a:rPr lang="sl-SI" sz="1000" b="0" i="0" u="none" strike="noStrike">
                          <a:solidFill>
                            <a:srgbClr val="000000"/>
                          </a:solidFill>
                          <a:effectLst/>
                          <a:latin typeface="Arial" panose="020B0604020202020204" pitchFamily="34" charset="0"/>
                        </a:rPr>
                        <a:t>[D7-D7] Paffendorf  - Y Paffendorf SECHTM N [DIR] / N-1 Rommerskirchen - Sechtem VILLE W</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161,19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006893932"/>
                  </a:ext>
                </a:extLst>
              </a:tr>
              <a:tr h="161925">
                <a:tc>
                  <a:txBody>
                    <a:bodyPr/>
                    <a:lstStyle/>
                    <a:p>
                      <a:pPr algn="l" fontAlgn="b"/>
                      <a:r>
                        <a:rPr lang="sl-SI" sz="1000" b="0" i="0" u="none" strike="noStrike">
                          <a:solidFill>
                            <a:srgbClr val="000000"/>
                          </a:solidFill>
                          <a:effectLst/>
                          <a:latin typeface="Arial" panose="020B0604020202020204" pitchFamily="34" charset="0"/>
                        </a:rPr>
                        <a:t>[BE-BE] PST Zandvliet 1 [DIR] / N-1 PST Zandvliet 2</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113,32</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64%</a:t>
                      </a:r>
                    </a:p>
                  </a:txBody>
                  <a:tcPr marL="0" marR="0" marT="0" marB="0" anchor="b">
                    <a:lnL>
                      <a:noFill/>
                    </a:lnL>
                    <a:lnR>
                      <a:noFill/>
                    </a:lnR>
                    <a:lnT>
                      <a:noFill/>
                    </a:lnT>
                    <a:lnB>
                      <a:noFill/>
                    </a:lnB>
                  </a:tcPr>
                </a:tc>
                <a:extLst>
                  <a:ext uri="{0D108BD9-81ED-4DB2-BD59-A6C34878D82A}">
                    <a16:rowId xmlns:a16="http://schemas.microsoft.com/office/drawing/2014/main" val="4286656004"/>
                  </a:ext>
                </a:extLst>
              </a:tr>
              <a:tr h="161925">
                <a:tc>
                  <a:txBody>
                    <a:bodyPr/>
                    <a:lstStyle/>
                    <a:p>
                      <a:pPr algn="l" fontAlgn="b"/>
                      <a:r>
                        <a:rPr lang="sl-SI" sz="1000" b="0" i="0" u="none" strike="noStrike">
                          <a:solidFill>
                            <a:srgbClr val="000000"/>
                          </a:solidFill>
                          <a:effectLst/>
                          <a:latin typeface="Arial" panose="020B0604020202020204" pitchFamily="34" charset="0"/>
                        </a:rPr>
                        <a:t>[CZ-SK] Sokolnice - Stupava [DIR] [CZ] / N-1 Nosovice - Varin</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187,98</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60%</a:t>
                      </a:r>
                    </a:p>
                  </a:txBody>
                  <a:tcPr marL="0" marR="0" marT="0" marB="0" anchor="b">
                    <a:lnL>
                      <a:noFill/>
                    </a:lnL>
                    <a:lnR>
                      <a:noFill/>
                    </a:lnR>
                    <a:lnT>
                      <a:noFill/>
                    </a:lnT>
                    <a:lnB>
                      <a:noFill/>
                    </a:lnB>
                  </a:tcPr>
                </a:tc>
                <a:extLst>
                  <a:ext uri="{0D108BD9-81ED-4DB2-BD59-A6C34878D82A}">
                    <a16:rowId xmlns:a16="http://schemas.microsoft.com/office/drawing/2014/main" val="1004438305"/>
                  </a:ext>
                </a:extLst>
              </a:tr>
              <a:tr h="161925">
                <a:tc>
                  <a:txBody>
                    <a:bodyPr/>
                    <a:lstStyle/>
                    <a:p>
                      <a:pPr algn="l" fontAlgn="b"/>
                      <a:r>
                        <a:rPr lang="sl-SI" sz="10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338,43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172%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361943247"/>
                  </a:ext>
                </a:extLst>
              </a:tr>
              <a:tr h="161925">
                <a:tc>
                  <a:txBody>
                    <a:bodyPr/>
                    <a:lstStyle/>
                    <a:p>
                      <a:pPr algn="l" fontAlgn="b"/>
                      <a:r>
                        <a:rPr lang="sl-SI" sz="1000" b="0" i="0" u="none" strike="noStrike">
                          <a:solidFill>
                            <a:srgbClr val="000000"/>
                          </a:solidFill>
                          <a:effectLst/>
                          <a:latin typeface="Arial" panose="020B0604020202020204" pitchFamily="34" charset="0"/>
                        </a:rPr>
                        <a:t>[D2-D7] Grosskrotzenburg - Urberach  UMAIN N2 [DIR] [D7] / N-1 Dettingen - Grosskrotzenburg UMAIN S1</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338,43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31%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799419641"/>
                  </a:ext>
                </a:extLst>
              </a:tr>
              <a:tr h="161925">
                <a:tc>
                  <a:txBody>
                    <a:bodyPr/>
                    <a:lstStyle/>
                    <a:p>
                      <a:pPr algn="l" fontAlgn="b"/>
                      <a:r>
                        <a:rPr lang="sl-SI" sz="1000" b="0" i="0" u="none" strike="noStrike">
                          <a:solidFill>
                            <a:srgbClr val="000000"/>
                          </a:solidFill>
                          <a:effectLst/>
                          <a:latin typeface="Arial" panose="020B0604020202020204" pitchFamily="34" charset="0"/>
                        </a:rPr>
                        <a:t>[CZ-SK] Nosovice - Varin [DIR] [SK] / N-1 Sokolnice - Stupava</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58,38</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66%</a:t>
                      </a:r>
                    </a:p>
                  </a:txBody>
                  <a:tcPr marL="0" marR="0" marT="0" marB="0" anchor="b">
                    <a:lnL>
                      <a:noFill/>
                    </a:lnL>
                    <a:lnR>
                      <a:noFill/>
                    </a:lnR>
                    <a:lnT>
                      <a:noFill/>
                    </a:lnT>
                    <a:lnB>
                      <a:noFill/>
                    </a:lnB>
                  </a:tcPr>
                </a:tc>
                <a:extLst>
                  <a:ext uri="{0D108BD9-81ED-4DB2-BD59-A6C34878D82A}">
                    <a16:rowId xmlns:a16="http://schemas.microsoft.com/office/drawing/2014/main" val="991407409"/>
                  </a:ext>
                </a:extLst>
              </a:tr>
              <a:tr h="161925">
                <a:tc>
                  <a:txBody>
                    <a:bodyPr/>
                    <a:lstStyle/>
                    <a:p>
                      <a:pPr algn="l" fontAlgn="b"/>
                      <a:r>
                        <a:rPr lang="sl-SI" sz="1000" b="0" i="0" u="none" strike="noStrike">
                          <a:solidFill>
                            <a:srgbClr val="000000"/>
                          </a:solidFill>
                          <a:effectLst/>
                          <a:latin typeface="Arial" panose="020B0604020202020204" pitchFamily="34" charset="0"/>
                        </a:rPr>
                        <a:t>[D7-D7] Paffendorf  - Y Paffendorf SECHTM N [DIR] / N-1 Rommerskirchen - Sechtem VILLE W</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63,17</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240755743"/>
                  </a:ext>
                </a:extLst>
              </a:tr>
              <a:tr h="161925">
                <a:tc>
                  <a:txBody>
                    <a:bodyPr/>
                    <a:lstStyle/>
                    <a:p>
                      <a:pPr algn="l" fontAlgn="b"/>
                      <a:r>
                        <a:rPr lang="sl-SI" sz="1000" b="0" i="0" u="none" strike="noStrike">
                          <a:solidFill>
                            <a:srgbClr val="000000"/>
                          </a:solidFill>
                          <a:effectLst/>
                          <a:latin typeface="Arial" panose="020B0604020202020204" pitchFamily="34" charset="0"/>
                        </a:rPr>
                        <a:t>[CZ-PL] Wielopole - Nosovice [DIR] [PL] / N-1 Albrechtice - Dobrzen</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301,45</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4254857646"/>
                  </a:ext>
                </a:extLst>
              </a:tr>
              <a:tr h="161925">
                <a:tc>
                  <a:txBody>
                    <a:bodyPr/>
                    <a:lstStyle/>
                    <a:p>
                      <a:pPr algn="l" fontAlgn="b"/>
                      <a:r>
                        <a:rPr lang="sl-SI" sz="10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848,63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052011224"/>
                  </a:ext>
                </a:extLst>
              </a:tr>
              <a:tr h="161925">
                <a:tc>
                  <a:txBody>
                    <a:bodyPr/>
                    <a:lstStyle/>
                    <a:p>
                      <a:pPr algn="l" fontAlgn="b"/>
                      <a:r>
                        <a:rPr lang="sl-SI" sz="1000" b="0" i="0" u="none" strike="noStrike">
                          <a:solidFill>
                            <a:srgbClr val="000000"/>
                          </a:solidFill>
                          <a:effectLst/>
                          <a:latin typeface="Arial" panose="020B0604020202020204" pitchFamily="34" charset="0"/>
                        </a:rPr>
                        <a:t>[D8-D8] Weida - Remptendorf 575 [DIR] / N-1 Remptendorf - Roehrsdorf 574</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52,97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37%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323829342"/>
                  </a:ext>
                </a:extLst>
              </a:tr>
              <a:tr h="161925">
                <a:tc>
                  <a:txBody>
                    <a:bodyPr/>
                    <a:lstStyle/>
                    <a:p>
                      <a:pPr algn="l" fontAlgn="b"/>
                      <a:r>
                        <a:rPr lang="sl-SI" sz="1000" b="0" i="0" u="none" strike="noStrike">
                          <a:solidFill>
                            <a:srgbClr val="000000"/>
                          </a:solidFill>
                          <a:effectLst/>
                          <a:latin typeface="Arial" panose="020B0604020202020204" pitchFamily="34" charset="0"/>
                        </a:rPr>
                        <a:t>[D7-D7] Paffendorf  - Rommerskirchen  PAFFEN N [OPP] / N-1 Rommerskirchen - Sechtem VILLE W</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848,63</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691321917"/>
                  </a:ext>
                </a:extLst>
              </a:tr>
              <a:tr h="161925">
                <a:tc>
                  <a:txBody>
                    <a:bodyPr/>
                    <a:lstStyle/>
                    <a:p>
                      <a:pPr algn="l" fontAlgn="b"/>
                      <a:r>
                        <a:rPr lang="sl-SI" sz="1000" b="0" i="0" u="none" strike="noStrike">
                          <a:solidFill>
                            <a:srgbClr val="000000"/>
                          </a:solidFill>
                          <a:effectLst/>
                          <a:latin typeface="Arial" panose="020B0604020202020204" pitchFamily="34" charset="0"/>
                        </a:rPr>
                        <a:t>[CZ-PL] Wielopole - Nosovice [DIR] [PL] / N-1 Albrechtice - Dobrzen</a:t>
                      </a:r>
                    </a:p>
                  </a:txBody>
                  <a:tcPr marL="11430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0" i="0" u="none" strike="noStrike">
                          <a:solidFill>
                            <a:srgbClr val="000000"/>
                          </a:solidFill>
                          <a:effectLst/>
                          <a:latin typeface="Arial" panose="020B0604020202020204" pitchFamily="34" charset="0"/>
                        </a:rPr>
                        <a:t>242,6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0" i="0" u="none" strike="noStrike">
                          <a:solidFill>
                            <a:srgbClr val="000000"/>
                          </a:solidFill>
                          <a:effectLst/>
                          <a:latin typeface="Arial" panose="020B0604020202020204" pitchFamily="34" charset="0"/>
                        </a:rPr>
                        <a:t>62%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558785607"/>
                  </a:ext>
                </a:extLst>
              </a:tr>
              <a:tr h="161925">
                <a:tc>
                  <a:txBody>
                    <a:bodyPr/>
                    <a:lstStyle/>
                    <a:p>
                      <a:pPr algn="l" fontAlgn="b"/>
                      <a:r>
                        <a:rPr lang="sl-SI" sz="10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1000" b="1" i="0" u="none" strike="noStrike">
                          <a:solidFill>
                            <a:srgbClr val="000000"/>
                          </a:solidFill>
                          <a:effectLst/>
                          <a:latin typeface="Arial" panose="020B0604020202020204" pitchFamily="34" charset="0"/>
                        </a:rPr>
                        <a:t>1183,88</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1000" b="1" i="0" u="none" strike="noStrike" dirty="0">
                          <a:solidFill>
                            <a:srgbClr val="000000"/>
                          </a:solidFill>
                          <a:effectLst/>
                          <a:latin typeface="Arial" panose="020B0604020202020204" pitchFamily="34" charset="0"/>
                        </a:rPr>
                        <a:t>3997%</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627038809"/>
                  </a:ext>
                </a:extLst>
              </a:tr>
            </a:tbl>
          </a:graphicData>
        </a:graphic>
      </p:graphicFrame>
    </p:spTree>
    <p:extLst>
      <p:ext uri="{BB962C8B-B14F-4D97-AF65-F5344CB8AC3E}">
        <p14:creationId xmlns:p14="http://schemas.microsoft.com/office/powerpoint/2010/main" val="3956356462"/>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a:t>
            </a:r>
            <a:r>
              <a:rPr lang="en-US" altLang="hu-HU" sz="1400" dirty="0">
                <a:solidFill>
                  <a:srgbClr val="008000"/>
                </a:solidFill>
              </a:rPr>
              <a:t>1026 (part </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3" name="Table 2">
            <a:extLst>
              <a:ext uri="{FF2B5EF4-FFF2-40B4-BE49-F238E27FC236}">
                <a16:creationId xmlns:a16="http://schemas.microsoft.com/office/drawing/2014/main" id="{2EB12BC5-8291-4B6F-89B2-8A5974944184}"/>
              </a:ext>
            </a:extLst>
          </p:cNvPr>
          <p:cNvGraphicFramePr>
            <a:graphicFrameLocks noGrp="1"/>
          </p:cNvGraphicFramePr>
          <p:nvPr>
            <p:extLst>
              <p:ext uri="{D42A27DB-BD31-4B8C-83A1-F6EECF244321}">
                <p14:modId xmlns:p14="http://schemas.microsoft.com/office/powerpoint/2010/main" val="1440991883"/>
              </p:ext>
            </p:extLst>
          </p:nvPr>
        </p:nvGraphicFramePr>
        <p:xfrm>
          <a:off x="635000" y="1079496"/>
          <a:ext cx="7786306" cy="5651514"/>
        </p:xfrm>
        <a:graphic>
          <a:graphicData uri="http://schemas.openxmlformats.org/drawingml/2006/table">
            <a:tbl>
              <a:tblPr/>
              <a:tblGrid>
                <a:gridCol w="6058330">
                  <a:extLst>
                    <a:ext uri="{9D8B030D-6E8A-4147-A177-3AD203B41FA5}">
                      <a16:colId xmlns:a16="http://schemas.microsoft.com/office/drawing/2014/main" val="3110491547"/>
                    </a:ext>
                  </a:extLst>
                </a:gridCol>
                <a:gridCol w="1275907">
                  <a:extLst>
                    <a:ext uri="{9D8B030D-6E8A-4147-A177-3AD203B41FA5}">
                      <a16:colId xmlns:a16="http://schemas.microsoft.com/office/drawing/2014/main" val="2745589129"/>
                    </a:ext>
                  </a:extLst>
                </a:gridCol>
                <a:gridCol w="452069">
                  <a:extLst>
                    <a:ext uri="{9D8B030D-6E8A-4147-A177-3AD203B41FA5}">
                      <a16:colId xmlns:a16="http://schemas.microsoft.com/office/drawing/2014/main" val="929693098"/>
                    </a:ext>
                  </a:extLst>
                </a:gridCol>
              </a:tblGrid>
              <a:tr h="171258">
                <a:tc>
                  <a:txBody>
                    <a:bodyPr/>
                    <a:lstStyle/>
                    <a:p>
                      <a:pPr algn="l" fontAlgn="b"/>
                      <a:r>
                        <a:rPr lang="sl-SI" sz="8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8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8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438759957"/>
                  </a:ext>
                </a:extLst>
              </a:tr>
              <a:tr h="171258">
                <a:tc>
                  <a:txBody>
                    <a:bodyPr/>
                    <a:lstStyle/>
                    <a:p>
                      <a:pPr algn="l" fontAlgn="b"/>
                      <a:r>
                        <a:rPr lang="sl-SI" sz="8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721,33</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132%</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912298388"/>
                  </a:ext>
                </a:extLst>
              </a:tr>
              <a:tr h="171258">
                <a:tc>
                  <a:txBody>
                    <a:bodyPr/>
                    <a:lstStyle/>
                    <a:p>
                      <a:pPr algn="l" fontAlgn="b"/>
                      <a:r>
                        <a:rPr lang="sl-SI" sz="800" b="0" i="0" u="none" strike="noStrike">
                          <a:solidFill>
                            <a:srgbClr val="000000"/>
                          </a:solidFill>
                          <a:effectLst/>
                          <a:latin typeface="Arial" panose="020B0604020202020204" pitchFamily="34" charset="0"/>
                        </a:rPr>
                        <a:t>[SK-PL] Lemesany - Krosno Iskrz 2 [OPP] [PL] / N-1 Lemesany - Krosno Iskrz 1</a:t>
                      </a:r>
                    </a:p>
                  </a:txBody>
                  <a:tcPr marL="9307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275,76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78%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017534844"/>
                  </a:ext>
                </a:extLst>
              </a:tr>
              <a:tr h="171258">
                <a:tc>
                  <a:txBody>
                    <a:bodyPr/>
                    <a:lstStyle/>
                    <a:p>
                      <a:pPr algn="l" fontAlgn="b"/>
                      <a:r>
                        <a:rPr lang="sl-SI" sz="800" b="0" i="0" u="none" strike="noStrike">
                          <a:solidFill>
                            <a:srgbClr val="000000"/>
                          </a:solidFill>
                          <a:effectLst/>
                          <a:latin typeface="Arial" panose="020B0604020202020204" pitchFamily="34" charset="0"/>
                        </a:rPr>
                        <a:t>[D7-D7] Paffendorf  - Y Paffendorf SECHTM N [DIR] / N-1 Rommerskirchen - Sechtem VILLE W</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721,33</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918848440"/>
                  </a:ext>
                </a:extLst>
              </a:tr>
              <a:tr h="171258">
                <a:tc>
                  <a:txBody>
                    <a:bodyPr/>
                    <a:lstStyle/>
                    <a:p>
                      <a:pPr algn="l" fontAlgn="b"/>
                      <a:r>
                        <a:rPr lang="sl-SI" sz="800" b="0" i="0" u="none" strike="noStrike">
                          <a:solidFill>
                            <a:srgbClr val="000000"/>
                          </a:solidFill>
                          <a:effectLst/>
                          <a:latin typeface="Arial" panose="020B0604020202020204" pitchFamily="34" charset="0"/>
                        </a:rPr>
                        <a:t>[NL-NL] Diemen-Lelystad 380 Z [OPP] / N-1 Boxmeer-Dodewaard 380 Z</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355,86</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34%</a:t>
                      </a:r>
                    </a:p>
                  </a:txBody>
                  <a:tcPr marL="0" marR="0" marT="0" marB="0" anchor="b">
                    <a:lnL>
                      <a:noFill/>
                    </a:lnL>
                    <a:lnR>
                      <a:noFill/>
                    </a:lnR>
                    <a:lnT>
                      <a:noFill/>
                    </a:lnT>
                    <a:lnB>
                      <a:noFill/>
                    </a:lnB>
                  </a:tcPr>
                </a:tc>
                <a:extLst>
                  <a:ext uri="{0D108BD9-81ED-4DB2-BD59-A6C34878D82A}">
                    <a16:rowId xmlns:a16="http://schemas.microsoft.com/office/drawing/2014/main" val="3075374313"/>
                  </a:ext>
                </a:extLst>
              </a:tr>
              <a:tr h="171258">
                <a:tc>
                  <a:txBody>
                    <a:bodyPr/>
                    <a:lstStyle/>
                    <a:p>
                      <a:pPr algn="l" fontAlgn="b"/>
                      <a:r>
                        <a:rPr lang="sl-SI" sz="8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823,49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131%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55390133"/>
                  </a:ext>
                </a:extLst>
              </a:tr>
              <a:tr h="171258">
                <a:tc>
                  <a:txBody>
                    <a:bodyPr/>
                    <a:lstStyle/>
                    <a:p>
                      <a:pPr algn="l" fontAlgn="b"/>
                      <a:r>
                        <a:rPr lang="sl-SI" sz="800" b="0" i="0" u="none" strike="noStrike">
                          <a:solidFill>
                            <a:srgbClr val="000000"/>
                          </a:solidFill>
                          <a:effectLst/>
                          <a:latin typeface="Arial" panose="020B0604020202020204" pitchFamily="34" charset="0"/>
                        </a:rPr>
                        <a:t>[SK-PL] Lemesany - Krosno Iskrz 2 [OPP] [PL] / N-1 Lemesany - Krosno Iskrz 1</a:t>
                      </a:r>
                    </a:p>
                  </a:txBody>
                  <a:tcPr marL="9307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304,49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77%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19008359"/>
                  </a:ext>
                </a:extLst>
              </a:tr>
              <a:tr h="171258">
                <a:tc>
                  <a:txBody>
                    <a:bodyPr/>
                    <a:lstStyle/>
                    <a:p>
                      <a:pPr algn="l" fontAlgn="b"/>
                      <a:r>
                        <a:rPr lang="sl-SI" sz="800" b="0" i="0" u="none" strike="noStrike">
                          <a:solidFill>
                            <a:srgbClr val="000000"/>
                          </a:solidFill>
                          <a:effectLst/>
                          <a:latin typeface="Arial" panose="020B0604020202020204" pitchFamily="34" charset="0"/>
                        </a:rPr>
                        <a:t>[D7-D7] Paffendorf  - Rommerskirchen  PAFFEN N [OPP] / N-1 Rommerskirchen - Sechtem VILLE W</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823,49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4144624142"/>
                  </a:ext>
                </a:extLst>
              </a:tr>
              <a:tr h="171258">
                <a:tc>
                  <a:txBody>
                    <a:bodyPr/>
                    <a:lstStyle/>
                    <a:p>
                      <a:pPr algn="l" fontAlgn="b"/>
                      <a:r>
                        <a:rPr lang="sl-SI" sz="800" b="0" i="0" u="none" strike="noStrike">
                          <a:solidFill>
                            <a:srgbClr val="000000"/>
                          </a:solidFill>
                          <a:effectLst/>
                          <a:latin typeface="Arial" panose="020B0604020202020204" pitchFamily="34" charset="0"/>
                        </a:rPr>
                        <a:t>[NL-NL] Diemen-Lelystad 380 Z [OPP] / N-1 Boxmeer-Dodewaard 380 Z</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182,2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34%</a:t>
                      </a:r>
                    </a:p>
                  </a:txBody>
                  <a:tcPr marL="0" marR="0" marT="0" marB="0" anchor="b">
                    <a:lnL>
                      <a:noFill/>
                    </a:lnL>
                    <a:lnR>
                      <a:noFill/>
                    </a:lnR>
                    <a:lnT>
                      <a:noFill/>
                    </a:lnT>
                    <a:lnB>
                      <a:noFill/>
                    </a:lnB>
                  </a:tcPr>
                </a:tc>
                <a:extLst>
                  <a:ext uri="{0D108BD9-81ED-4DB2-BD59-A6C34878D82A}">
                    <a16:rowId xmlns:a16="http://schemas.microsoft.com/office/drawing/2014/main" val="3592110549"/>
                  </a:ext>
                </a:extLst>
              </a:tr>
              <a:tr h="171258">
                <a:tc>
                  <a:txBody>
                    <a:bodyPr/>
                    <a:lstStyle/>
                    <a:p>
                      <a:pPr algn="l" fontAlgn="b"/>
                      <a:r>
                        <a:rPr lang="sl-SI" sz="8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726,08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135%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269743328"/>
                  </a:ext>
                </a:extLst>
              </a:tr>
              <a:tr h="171258">
                <a:tc>
                  <a:txBody>
                    <a:bodyPr/>
                    <a:lstStyle/>
                    <a:p>
                      <a:pPr algn="l" fontAlgn="b"/>
                      <a:r>
                        <a:rPr lang="sl-SI" sz="800" b="0" i="0" u="none" strike="noStrike">
                          <a:solidFill>
                            <a:srgbClr val="000000"/>
                          </a:solidFill>
                          <a:effectLst/>
                          <a:latin typeface="Arial" panose="020B0604020202020204" pitchFamily="34" charset="0"/>
                        </a:rPr>
                        <a:t>[SK-PL] Lemesany - Krosno Iskrz 2 [OPP] [PL] / N-1 Lemesany - Krosno Iskrz 1</a:t>
                      </a:r>
                    </a:p>
                  </a:txBody>
                  <a:tcPr marL="9307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299,28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78%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628960603"/>
                  </a:ext>
                </a:extLst>
              </a:tr>
              <a:tr h="171258">
                <a:tc>
                  <a:txBody>
                    <a:bodyPr/>
                    <a:lstStyle/>
                    <a:p>
                      <a:pPr algn="l" fontAlgn="b"/>
                      <a:r>
                        <a:rPr lang="sl-SI" sz="800" b="0" i="0" u="none" strike="noStrike">
                          <a:solidFill>
                            <a:srgbClr val="000000"/>
                          </a:solidFill>
                          <a:effectLst/>
                          <a:latin typeface="Arial" panose="020B0604020202020204" pitchFamily="34" charset="0"/>
                        </a:rPr>
                        <a:t>[D7-D7] Paffendorf  - Rommerskirchen  PAFFEN N [OPP] / N-1 Rommerskirchen - Sechtem VILLE W</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726,08</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135742611"/>
                  </a:ext>
                </a:extLst>
              </a:tr>
              <a:tr h="171258">
                <a:tc>
                  <a:txBody>
                    <a:bodyPr/>
                    <a:lstStyle/>
                    <a:p>
                      <a:pPr algn="l" fontAlgn="b"/>
                      <a:r>
                        <a:rPr lang="sl-SI" sz="800" b="0" i="0" u="none" strike="noStrike">
                          <a:solidFill>
                            <a:srgbClr val="000000"/>
                          </a:solidFill>
                          <a:effectLst/>
                          <a:latin typeface="Arial" panose="020B0604020202020204" pitchFamily="34" charset="0"/>
                        </a:rPr>
                        <a:t>[NL-NL] Diemen-Lelystad 380 Z [OPP] / N-1 Boxmeer-Dodewaard 380 Z</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100,07</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tcPr>
                </a:tc>
                <a:extLst>
                  <a:ext uri="{0D108BD9-81ED-4DB2-BD59-A6C34878D82A}">
                    <a16:rowId xmlns:a16="http://schemas.microsoft.com/office/drawing/2014/main" val="3309238634"/>
                  </a:ext>
                </a:extLst>
              </a:tr>
              <a:tr h="171258">
                <a:tc>
                  <a:txBody>
                    <a:bodyPr/>
                    <a:lstStyle/>
                    <a:p>
                      <a:pPr algn="l" fontAlgn="b"/>
                      <a:r>
                        <a:rPr lang="sl-SI" sz="8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781,26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129%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558448015"/>
                  </a:ext>
                </a:extLst>
              </a:tr>
              <a:tr h="171258">
                <a:tc>
                  <a:txBody>
                    <a:bodyPr/>
                    <a:lstStyle/>
                    <a:p>
                      <a:pPr algn="l" fontAlgn="b"/>
                      <a:r>
                        <a:rPr lang="sl-SI" sz="800" b="0" i="0" u="none" strike="noStrike">
                          <a:solidFill>
                            <a:srgbClr val="000000"/>
                          </a:solidFill>
                          <a:effectLst/>
                          <a:latin typeface="Arial" panose="020B0604020202020204" pitchFamily="34" charset="0"/>
                        </a:rPr>
                        <a:t>[SK-PL] Lemesany - Krosno Iskrz 2 [OPP] [PL] / N-1 Lemesany - Krosno Iskrz 1</a:t>
                      </a:r>
                    </a:p>
                  </a:txBody>
                  <a:tcPr marL="9307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266,86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76%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128320482"/>
                  </a:ext>
                </a:extLst>
              </a:tr>
              <a:tr h="171258">
                <a:tc>
                  <a:txBody>
                    <a:bodyPr/>
                    <a:lstStyle/>
                    <a:p>
                      <a:pPr algn="l" fontAlgn="b"/>
                      <a:r>
                        <a:rPr lang="sl-SI" sz="800" b="0" i="0" u="none" strike="noStrike">
                          <a:solidFill>
                            <a:srgbClr val="000000"/>
                          </a:solidFill>
                          <a:effectLst/>
                          <a:latin typeface="Arial" panose="020B0604020202020204" pitchFamily="34" charset="0"/>
                        </a:rPr>
                        <a:t>[D7-D7] Paffendorf  - Y Paffendorf SECHTM N [DIR] / N-1 Rommerskirchen - Sechtem VILLE W</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781,26</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703823"/>
                  </a:ext>
                </a:extLst>
              </a:tr>
              <a:tr h="171258">
                <a:tc>
                  <a:txBody>
                    <a:bodyPr/>
                    <a:lstStyle/>
                    <a:p>
                      <a:pPr algn="l" fontAlgn="b"/>
                      <a:r>
                        <a:rPr lang="sl-SI" sz="800" b="0" i="0" u="none" strike="noStrike">
                          <a:solidFill>
                            <a:srgbClr val="000000"/>
                          </a:solidFill>
                          <a:effectLst/>
                          <a:latin typeface="Arial" panose="020B0604020202020204" pitchFamily="34" charset="0"/>
                        </a:rPr>
                        <a:t>[NL-NL] Diemen-Lelystad 380 Z [OPP] / N-1 Boxmeer-Dodewaard 380 Z</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154,92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33%</a:t>
                      </a:r>
                    </a:p>
                  </a:txBody>
                  <a:tcPr marL="0" marR="0" marT="0" marB="0" anchor="b">
                    <a:lnL>
                      <a:noFill/>
                    </a:lnL>
                    <a:lnR>
                      <a:noFill/>
                    </a:lnR>
                    <a:lnT>
                      <a:noFill/>
                    </a:lnT>
                    <a:lnB>
                      <a:noFill/>
                    </a:lnB>
                  </a:tcPr>
                </a:tc>
                <a:extLst>
                  <a:ext uri="{0D108BD9-81ED-4DB2-BD59-A6C34878D82A}">
                    <a16:rowId xmlns:a16="http://schemas.microsoft.com/office/drawing/2014/main" val="4248927280"/>
                  </a:ext>
                </a:extLst>
              </a:tr>
              <a:tr h="171258">
                <a:tc>
                  <a:txBody>
                    <a:bodyPr/>
                    <a:lstStyle/>
                    <a:p>
                      <a:pPr algn="l" fontAlgn="b"/>
                      <a:r>
                        <a:rPr lang="sl-SI" sz="8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569,39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130%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6622719"/>
                  </a:ext>
                </a:extLst>
              </a:tr>
              <a:tr h="171258">
                <a:tc>
                  <a:txBody>
                    <a:bodyPr/>
                    <a:lstStyle/>
                    <a:p>
                      <a:pPr algn="l" fontAlgn="b"/>
                      <a:r>
                        <a:rPr lang="sl-SI" sz="800" b="0" i="0" u="none" strike="noStrike">
                          <a:solidFill>
                            <a:srgbClr val="000000"/>
                          </a:solidFill>
                          <a:effectLst/>
                          <a:latin typeface="Arial" panose="020B0604020202020204" pitchFamily="34" charset="0"/>
                        </a:rPr>
                        <a:t>[SK-PL] Lemesany - Krosno Iskrz 2 [OPP] [PL] / N-1 Lemesany - Krosno Iskrz 1</a:t>
                      </a:r>
                    </a:p>
                  </a:txBody>
                  <a:tcPr marL="9307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313,49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75%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976933750"/>
                  </a:ext>
                </a:extLst>
              </a:tr>
              <a:tr h="171258">
                <a:tc>
                  <a:txBody>
                    <a:bodyPr/>
                    <a:lstStyle/>
                    <a:p>
                      <a:pPr algn="l" fontAlgn="b"/>
                      <a:r>
                        <a:rPr lang="sl-SI" sz="800" b="0" i="0" u="none" strike="noStrike">
                          <a:solidFill>
                            <a:srgbClr val="000000"/>
                          </a:solidFill>
                          <a:effectLst/>
                          <a:latin typeface="Arial" panose="020B0604020202020204" pitchFamily="34" charset="0"/>
                        </a:rPr>
                        <a:t>[D7-D7] Paffendorf  - Y Paffendorf SECHTM N [DIR] / N-1 Rommerskirchen - Sechtem VILLE W</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569,39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608085785"/>
                  </a:ext>
                </a:extLst>
              </a:tr>
              <a:tr h="171258">
                <a:tc>
                  <a:txBody>
                    <a:bodyPr/>
                    <a:lstStyle/>
                    <a:p>
                      <a:pPr algn="l" fontAlgn="b"/>
                      <a:r>
                        <a:rPr lang="sl-SI" sz="800" b="0" i="0" u="none" strike="noStrike">
                          <a:solidFill>
                            <a:srgbClr val="000000"/>
                          </a:solidFill>
                          <a:effectLst/>
                          <a:latin typeface="Arial" panose="020B0604020202020204" pitchFamily="34" charset="0"/>
                        </a:rPr>
                        <a:t>[NL-NL] Diemen-Lelystad 380 Z [OPP] / N-1 Boxmeer-Dodewaard 380 Z</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101,57</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35%</a:t>
                      </a:r>
                    </a:p>
                  </a:txBody>
                  <a:tcPr marL="0" marR="0" marT="0" marB="0" anchor="b">
                    <a:lnL>
                      <a:noFill/>
                    </a:lnL>
                    <a:lnR>
                      <a:noFill/>
                    </a:lnR>
                    <a:lnT>
                      <a:noFill/>
                    </a:lnT>
                    <a:lnB>
                      <a:noFill/>
                    </a:lnB>
                  </a:tcPr>
                </a:tc>
                <a:extLst>
                  <a:ext uri="{0D108BD9-81ED-4DB2-BD59-A6C34878D82A}">
                    <a16:rowId xmlns:a16="http://schemas.microsoft.com/office/drawing/2014/main" val="152875941"/>
                  </a:ext>
                </a:extLst>
              </a:tr>
              <a:tr h="171258">
                <a:tc>
                  <a:txBody>
                    <a:bodyPr/>
                    <a:lstStyle/>
                    <a:p>
                      <a:pPr algn="l" fontAlgn="b"/>
                      <a:r>
                        <a:rPr lang="sl-SI" sz="8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416,35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293432524"/>
                  </a:ext>
                </a:extLst>
              </a:tr>
              <a:tr h="171258">
                <a:tc>
                  <a:txBody>
                    <a:bodyPr/>
                    <a:lstStyle/>
                    <a:p>
                      <a:pPr algn="l" fontAlgn="b"/>
                      <a:r>
                        <a:rPr lang="sl-SI" sz="800" b="0" i="0" u="none" strike="noStrike">
                          <a:solidFill>
                            <a:srgbClr val="000000"/>
                          </a:solidFill>
                          <a:effectLst/>
                          <a:latin typeface="Arial" panose="020B0604020202020204" pitchFamily="34" charset="0"/>
                        </a:rPr>
                        <a:t>[SK-PL] Lemesany - Krosno Iskrz 2 [OPP] [PL] / N-1 Lemesany - Krosno Iskrz 1</a:t>
                      </a:r>
                    </a:p>
                  </a:txBody>
                  <a:tcPr marL="9307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416,35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76%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232307180"/>
                  </a:ext>
                </a:extLst>
              </a:tr>
              <a:tr h="171258">
                <a:tc>
                  <a:txBody>
                    <a:bodyPr/>
                    <a:lstStyle/>
                    <a:p>
                      <a:pPr algn="l" fontAlgn="b"/>
                      <a:r>
                        <a:rPr lang="sl-SI" sz="800" b="0" i="0" u="none" strike="noStrike">
                          <a:solidFill>
                            <a:srgbClr val="000000"/>
                          </a:solidFill>
                          <a:effectLst/>
                          <a:latin typeface="Arial" panose="020B0604020202020204" pitchFamily="34" charset="0"/>
                        </a:rPr>
                        <a:t>[D7-D7] Paffendorf  - Y Paffendorf SECHTM N [DIR] / N-1 Rommerskirchen - Sechtem VILLE W</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208,21</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256391036"/>
                  </a:ext>
                </a:extLst>
              </a:tr>
              <a:tr h="171258">
                <a:tc>
                  <a:txBody>
                    <a:bodyPr/>
                    <a:lstStyle/>
                    <a:p>
                      <a:pPr algn="l" fontAlgn="b"/>
                      <a:r>
                        <a:rPr lang="sl-SI" sz="800" b="0" i="0" u="none" strike="noStrike">
                          <a:solidFill>
                            <a:srgbClr val="000000"/>
                          </a:solidFill>
                          <a:effectLst/>
                          <a:latin typeface="Arial" panose="020B0604020202020204" pitchFamily="34" charset="0"/>
                        </a:rPr>
                        <a:t>[NL-NL] Diemen-Lelystad 380 Z [OPP] / N-1 Boxmeer-Dodewaard 380 Z</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235,16</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10468632"/>
                  </a:ext>
                </a:extLst>
              </a:tr>
              <a:tr h="171258">
                <a:tc>
                  <a:txBody>
                    <a:bodyPr/>
                    <a:lstStyle/>
                    <a:p>
                      <a:pPr algn="l" fontAlgn="b"/>
                      <a:r>
                        <a:rPr lang="sl-SI" sz="8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188,59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145%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439697849"/>
                  </a:ext>
                </a:extLst>
              </a:tr>
              <a:tr h="171258">
                <a:tc>
                  <a:txBody>
                    <a:bodyPr/>
                    <a:lstStyle/>
                    <a:p>
                      <a:pPr algn="l" fontAlgn="b"/>
                      <a:r>
                        <a:rPr lang="sl-SI" sz="800" b="0" i="0" u="none" strike="noStrike">
                          <a:solidFill>
                            <a:srgbClr val="000000"/>
                          </a:solidFill>
                          <a:effectLst/>
                          <a:latin typeface="Arial" panose="020B0604020202020204" pitchFamily="34" charset="0"/>
                        </a:rPr>
                        <a:t>[D7-D7] Paffendorf  - Y Paffendorf SECHTM N [DIR] / N-1 Rommerskirchen - Sechtem VILLE W</a:t>
                      </a:r>
                    </a:p>
                  </a:txBody>
                  <a:tcPr marL="9307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4,67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640113082"/>
                  </a:ext>
                </a:extLst>
              </a:tr>
              <a:tr h="171258">
                <a:tc>
                  <a:txBody>
                    <a:bodyPr/>
                    <a:lstStyle/>
                    <a:p>
                      <a:pPr algn="l" fontAlgn="b"/>
                      <a:r>
                        <a:rPr lang="sl-SI" sz="800" b="0" i="0" u="none" strike="noStrike">
                          <a:solidFill>
                            <a:srgbClr val="000000"/>
                          </a:solidFill>
                          <a:effectLst/>
                          <a:latin typeface="Arial" panose="020B0604020202020204" pitchFamily="34" charset="0"/>
                        </a:rPr>
                        <a:t>[CZ-PL] Wielopole - Nosovice [DIR] [PL] / N-1 Albrechtice - Dobrzen</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42,74</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48%</a:t>
                      </a:r>
                    </a:p>
                  </a:txBody>
                  <a:tcPr marL="0" marR="0" marT="0" marB="0" anchor="b">
                    <a:lnL>
                      <a:noFill/>
                    </a:lnL>
                    <a:lnR>
                      <a:noFill/>
                    </a:lnR>
                    <a:lnT>
                      <a:noFill/>
                    </a:lnT>
                    <a:lnB>
                      <a:noFill/>
                    </a:lnB>
                  </a:tcPr>
                </a:tc>
                <a:extLst>
                  <a:ext uri="{0D108BD9-81ED-4DB2-BD59-A6C34878D82A}">
                    <a16:rowId xmlns:a16="http://schemas.microsoft.com/office/drawing/2014/main" val="459162288"/>
                  </a:ext>
                </a:extLst>
              </a:tr>
              <a:tr h="171258">
                <a:tc>
                  <a:txBody>
                    <a:bodyPr/>
                    <a:lstStyle/>
                    <a:p>
                      <a:pPr algn="l" fontAlgn="b"/>
                      <a:r>
                        <a:rPr lang="sl-SI" sz="800" b="0" i="0" u="none" strike="noStrike">
                          <a:solidFill>
                            <a:srgbClr val="000000"/>
                          </a:solidFill>
                          <a:effectLst/>
                          <a:latin typeface="Arial" panose="020B0604020202020204" pitchFamily="34" charset="0"/>
                        </a:rPr>
                        <a:t>[CZ-SK] Sokolnice - Stupava [DIR] [SK] / N-1 Nosovice - Varin</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188,59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59%</a:t>
                      </a:r>
                    </a:p>
                  </a:txBody>
                  <a:tcPr marL="0" marR="0" marT="0" marB="0" anchor="b">
                    <a:lnL>
                      <a:noFill/>
                    </a:lnL>
                    <a:lnR>
                      <a:noFill/>
                    </a:lnR>
                    <a:lnT>
                      <a:noFill/>
                    </a:lnT>
                    <a:lnB>
                      <a:noFill/>
                    </a:lnB>
                  </a:tcPr>
                </a:tc>
                <a:extLst>
                  <a:ext uri="{0D108BD9-81ED-4DB2-BD59-A6C34878D82A}">
                    <a16:rowId xmlns:a16="http://schemas.microsoft.com/office/drawing/2014/main" val="2738655711"/>
                  </a:ext>
                </a:extLst>
              </a:tr>
              <a:tr h="171258">
                <a:tc>
                  <a:txBody>
                    <a:bodyPr/>
                    <a:lstStyle/>
                    <a:p>
                      <a:pPr algn="l" fontAlgn="b"/>
                      <a:r>
                        <a:rPr lang="sl-SI" sz="800" b="0" i="0" u="none" strike="noStrike">
                          <a:solidFill>
                            <a:srgbClr val="000000"/>
                          </a:solidFill>
                          <a:effectLst/>
                          <a:latin typeface="Arial" panose="020B0604020202020204" pitchFamily="34" charset="0"/>
                        </a:rPr>
                        <a:t>[AT-D4] Meiningen - Buers 406A [OPP] [AT] / N-1 Walgau - Werben 405B</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9,43</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18%</a:t>
                      </a:r>
                    </a:p>
                  </a:txBody>
                  <a:tcPr marL="0" marR="0" marT="0" marB="0" anchor="b">
                    <a:lnL>
                      <a:noFill/>
                    </a:lnL>
                    <a:lnR>
                      <a:noFill/>
                    </a:lnR>
                    <a:lnT>
                      <a:noFill/>
                    </a:lnT>
                    <a:lnB>
                      <a:noFill/>
                    </a:lnB>
                  </a:tcPr>
                </a:tc>
                <a:extLst>
                  <a:ext uri="{0D108BD9-81ED-4DB2-BD59-A6C34878D82A}">
                    <a16:rowId xmlns:a16="http://schemas.microsoft.com/office/drawing/2014/main" val="1902164212"/>
                  </a:ext>
                </a:extLst>
              </a:tr>
              <a:tr h="171258">
                <a:tc>
                  <a:txBody>
                    <a:bodyPr/>
                    <a:lstStyle/>
                    <a:p>
                      <a:pPr algn="l" fontAlgn="b"/>
                      <a:r>
                        <a:rPr lang="sl-SI" sz="800" b="1" i="0" u="none" strike="noStrike" dirty="0">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283,39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85%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112811476"/>
                  </a:ext>
                </a:extLst>
              </a:tr>
              <a:tr h="171258">
                <a:tc>
                  <a:txBody>
                    <a:bodyPr/>
                    <a:lstStyle/>
                    <a:p>
                      <a:pPr algn="l" fontAlgn="b"/>
                      <a:r>
                        <a:rPr lang="sl-SI" sz="800" b="0" i="0" u="none" strike="noStrike">
                          <a:solidFill>
                            <a:srgbClr val="000000"/>
                          </a:solidFill>
                          <a:effectLst/>
                          <a:latin typeface="Arial" panose="020B0604020202020204" pitchFamily="34" charset="0"/>
                        </a:rPr>
                        <a:t>[SI-AT] 220 kV Podlog - Obersielach [OPP] [SI] / N-1 Maribor-Kainachtal 1</a:t>
                      </a:r>
                    </a:p>
                  </a:txBody>
                  <a:tcPr marL="9307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169,95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79531131"/>
                  </a:ext>
                </a:extLst>
              </a:tr>
              <a:tr h="171258">
                <a:tc>
                  <a:txBody>
                    <a:bodyPr/>
                    <a:lstStyle/>
                    <a:p>
                      <a:pPr algn="l" fontAlgn="b"/>
                      <a:r>
                        <a:rPr lang="sl-SI" sz="800" b="0" i="0" u="none" strike="noStrike" dirty="0">
                          <a:solidFill>
                            <a:srgbClr val="000000"/>
                          </a:solidFill>
                          <a:effectLst/>
                          <a:latin typeface="Arial" panose="020B0604020202020204" pitchFamily="34" charset="0"/>
                        </a:rPr>
                        <a:t>[CZ-SK] Sokolnice - Stupava [DIR] [SK] / N-1 Nosovice - Varin</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283,39</a:t>
                      </a:r>
                    </a:p>
                  </a:txBody>
                  <a:tcPr marL="0" marR="0" marT="0" marB="0" anchor="b">
                    <a:lnL>
                      <a:noFill/>
                    </a:lnL>
                    <a:lnR>
                      <a:noFill/>
                    </a:lnR>
                    <a:lnT>
                      <a:noFill/>
                    </a:lnT>
                    <a:lnB>
                      <a:noFill/>
                    </a:lnB>
                  </a:tcPr>
                </a:tc>
                <a:tc>
                  <a:txBody>
                    <a:bodyPr/>
                    <a:lstStyle/>
                    <a:p>
                      <a:pPr algn="r" fontAlgn="b"/>
                      <a:r>
                        <a:rPr lang="sl-SI" sz="800" b="0" i="0" u="none" strike="noStrike" dirty="0">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1587335656"/>
                  </a:ext>
                </a:extLst>
              </a:tr>
            </a:tbl>
          </a:graphicData>
        </a:graphic>
      </p:graphicFrame>
    </p:spTree>
    <p:extLst>
      <p:ext uri="{BB962C8B-B14F-4D97-AF65-F5344CB8AC3E}">
        <p14:creationId xmlns:p14="http://schemas.microsoft.com/office/powerpoint/2010/main" val="1541580765"/>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a:t>
            </a:r>
            <a:r>
              <a:rPr lang="en-US" altLang="hu-HU" sz="1400" dirty="0">
                <a:solidFill>
                  <a:srgbClr val="008000"/>
                </a:solidFill>
              </a:rPr>
              <a:t>1026 (part I</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8BF64D60-9DB2-4248-8394-996E4B1B3101}"/>
              </a:ext>
            </a:extLst>
          </p:cNvPr>
          <p:cNvGraphicFramePr>
            <a:graphicFrameLocks noGrp="1"/>
          </p:cNvGraphicFramePr>
          <p:nvPr>
            <p:extLst>
              <p:ext uri="{D42A27DB-BD31-4B8C-83A1-F6EECF244321}">
                <p14:modId xmlns:p14="http://schemas.microsoft.com/office/powerpoint/2010/main" val="528840091"/>
              </p:ext>
            </p:extLst>
          </p:nvPr>
        </p:nvGraphicFramePr>
        <p:xfrm>
          <a:off x="1033670" y="1079496"/>
          <a:ext cx="7387637" cy="5651514"/>
        </p:xfrm>
        <a:graphic>
          <a:graphicData uri="http://schemas.openxmlformats.org/drawingml/2006/table">
            <a:tbl>
              <a:tblPr/>
              <a:tblGrid>
                <a:gridCol w="5748135">
                  <a:extLst>
                    <a:ext uri="{9D8B030D-6E8A-4147-A177-3AD203B41FA5}">
                      <a16:colId xmlns:a16="http://schemas.microsoft.com/office/drawing/2014/main" val="310436577"/>
                    </a:ext>
                  </a:extLst>
                </a:gridCol>
                <a:gridCol w="1210579">
                  <a:extLst>
                    <a:ext uri="{9D8B030D-6E8A-4147-A177-3AD203B41FA5}">
                      <a16:colId xmlns:a16="http://schemas.microsoft.com/office/drawing/2014/main" val="3396962295"/>
                    </a:ext>
                  </a:extLst>
                </a:gridCol>
                <a:gridCol w="428923">
                  <a:extLst>
                    <a:ext uri="{9D8B030D-6E8A-4147-A177-3AD203B41FA5}">
                      <a16:colId xmlns:a16="http://schemas.microsoft.com/office/drawing/2014/main" val="2858473417"/>
                    </a:ext>
                  </a:extLst>
                </a:gridCol>
              </a:tblGrid>
              <a:tr h="171258">
                <a:tc>
                  <a:txBody>
                    <a:bodyPr/>
                    <a:lstStyle/>
                    <a:p>
                      <a:pPr algn="l" fontAlgn="b"/>
                      <a:r>
                        <a:rPr lang="sl-SI" sz="800" b="1" i="0" u="none" strike="noStrike">
                          <a:solidFill>
                            <a:srgbClr val="000000"/>
                          </a:solidFill>
                          <a:effectLst/>
                          <a:latin typeface="Arial" panose="020B0604020202020204" pitchFamily="34" charset="0"/>
                        </a:rPr>
                        <a:t>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255,64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140%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67895358"/>
                  </a:ext>
                </a:extLst>
              </a:tr>
              <a:tr h="171258">
                <a:tc>
                  <a:txBody>
                    <a:bodyPr/>
                    <a:lstStyle/>
                    <a:p>
                      <a:pPr algn="l" fontAlgn="b"/>
                      <a:r>
                        <a:rPr lang="sl-SI" sz="800" b="0" i="0" u="none" strike="noStrike">
                          <a:solidFill>
                            <a:srgbClr val="000000"/>
                          </a:solidFill>
                          <a:effectLst/>
                          <a:latin typeface="Arial" panose="020B0604020202020204" pitchFamily="34" charset="0"/>
                        </a:rPr>
                        <a:t>[D4-D7] Daxlanden - Weingarten ge (Germersheim Sued) [OPP] [D4] / N-1 Ensdorf - Vigy VIGY2 S</a:t>
                      </a:r>
                    </a:p>
                  </a:txBody>
                  <a:tcPr marL="9307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18,72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986342254"/>
                  </a:ext>
                </a:extLst>
              </a:tr>
              <a:tr h="171258">
                <a:tc>
                  <a:txBody>
                    <a:bodyPr/>
                    <a:lstStyle/>
                    <a:p>
                      <a:pPr algn="l" fontAlgn="b"/>
                      <a:r>
                        <a:rPr lang="pl-PL" sz="800" b="0" i="0" u="none" strike="noStrike">
                          <a:solidFill>
                            <a:srgbClr val="000000"/>
                          </a:solidFill>
                          <a:effectLst/>
                          <a:latin typeface="Arial" panose="020B0604020202020204" pitchFamily="34" charset="0"/>
                        </a:rPr>
                        <a:t>[AT-SI] Obersielach - Podlog 247 [DIR] [AT] / N-1 Obersielach - Obersielach OSRHU41</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255,64</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3664862594"/>
                  </a:ext>
                </a:extLst>
              </a:tr>
              <a:tr h="171258">
                <a:tc>
                  <a:txBody>
                    <a:bodyPr/>
                    <a:lstStyle/>
                    <a:p>
                      <a:pPr algn="l" fontAlgn="b"/>
                      <a:r>
                        <a:rPr lang="sl-SI" sz="800" b="0" i="0" u="none" strike="noStrike">
                          <a:solidFill>
                            <a:srgbClr val="000000"/>
                          </a:solidFill>
                          <a:effectLst/>
                          <a:latin typeface="Arial" panose="020B0604020202020204" pitchFamily="34" charset="0"/>
                        </a:rPr>
                        <a:t>[D7-D7] Paffendorf  - Y Paffendorf SECHTM N [DIR] / N-1 Rommerskirchen - Sechtem VILLE W</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19,51</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251968802"/>
                  </a:ext>
                </a:extLst>
              </a:tr>
              <a:tr h="171258">
                <a:tc>
                  <a:txBody>
                    <a:bodyPr/>
                    <a:lstStyle/>
                    <a:p>
                      <a:pPr algn="l" fontAlgn="b"/>
                      <a:r>
                        <a:rPr lang="sl-SI" sz="800" b="0" i="0" u="none" strike="noStrike">
                          <a:solidFill>
                            <a:srgbClr val="000000"/>
                          </a:solidFill>
                          <a:effectLst/>
                          <a:latin typeface="Arial" panose="020B0604020202020204" pitchFamily="34" charset="0"/>
                        </a:rPr>
                        <a:t>[CZ-SK] Sokolnice - Stupava [DIR] [SK] / N-1 Nosovice - Varin</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220,79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4233546730"/>
                  </a:ext>
                </a:extLst>
              </a:tr>
              <a:tr h="171258">
                <a:tc>
                  <a:txBody>
                    <a:bodyPr/>
                    <a:lstStyle/>
                    <a:p>
                      <a:pPr algn="l" fontAlgn="b"/>
                      <a:r>
                        <a:rPr lang="de-DE" sz="800" b="0" i="0" u="none" strike="noStrike">
                          <a:solidFill>
                            <a:srgbClr val="000000"/>
                          </a:solidFill>
                          <a:effectLst/>
                          <a:latin typeface="Arial" panose="020B0604020202020204" pitchFamily="34" charset="0"/>
                        </a:rPr>
                        <a:t>[D4-AT] Buers - Meiningen gn [DIR] [D4] / N-1 Walgau - Werben 405B</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80,97</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23%</a:t>
                      </a:r>
                    </a:p>
                  </a:txBody>
                  <a:tcPr marL="0" marR="0" marT="0" marB="0" anchor="b">
                    <a:lnL>
                      <a:noFill/>
                    </a:lnL>
                    <a:lnR>
                      <a:noFill/>
                    </a:lnR>
                    <a:lnT>
                      <a:noFill/>
                    </a:lnT>
                    <a:lnB>
                      <a:noFill/>
                    </a:lnB>
                  </a:tcPr>
                </a:tc>
                <a:extLst>
                  <a:ext uri="{0D108BD9-81ED-4DB2-BD59-A6C34878D82A}">
                    <a16:rowId xmlns:a16="http://schemas.microsoft.com/office/drawing/2014/main" val="4059180955"/>
                  </a:ext>
                </a:extLst>
              </a:tr>
              <a:tr h="171258">
                <a:tc>
                  <a:txBody>
                    <a:bodyPr/>
                    <a:lstStyle/>
                    <a:p>
                      <a:pPr algn="l" fontAlgn="b"/>
                      <a:r>
                        <a:rPr lang="sl-SI" sz="8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187,78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195%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287093763"/>
                  </a:ext>
                </a:extLst>
              </a:tr>
              <a:tr h="171258">
                <a:tc>
                  <a:txBody>
                    <a:bodyPr/>
                    <a:lstStyle/>
                    <a:p>
                      <a:pPr algn="l" fontAlgn="b"/>
                      <a:r>
                        <a:rPr lang="pl-PL" sz="800" b="0" i="0" u="none" strike="noStrike">
                          <a:solidFill>
                            <a:srgbClr val="000000"/>
                          </a:solidFill>
                          <a:effectLst/>
                          <a:latin typeface="Arial" panose="020B0604020202020204" pitchFamily="34" charset="0"/>
                        </a:rPr>
                        <a:t>[AT-SI] Obersielach - Podlog 247 [DIR] [AT] / N-1 Obersielach - Obersielach OSRHU41</a:t>
                      </a:r>
                    </a:p>
                  </a:txBody>
                  <a:tcPr marL="9307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187,78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61025050"/>
                  </a:ext>
                </a:extLst>
              </a:tr>
              <a:tr h="171258">
                <a:tc>
                  <a:txBody>
                    <a:bodyPr/>
                    <a:lstStyle/>
                    <a:p>
                      <a:pPr algn="l" fontAlgn="b"/>
                      <a:r>
                        <a:rPr lang="sl-SI" sz="800" b="0" i="0" u="none" strike="noStrike">
                          <a:solidFill>
                            <a:srgbClr val="000000"/>
                          </a:solidFill>
                          <a:effectLst/>
                          <a:latin typeface="Arial" panose="020B0604020202020204" pitchFamily="34" charset="0"/>
                        </a:rPr>
                        <a:t>[D7-D7] Paffendorf  - Y Paffendorf SECHTM N [DIR] / N-1 Rommerskirchen - Sechtem VILLE W</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35,95</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958273679"/>
                  </a:ext>
                </a:extLst>
              </a:tr>
              <a:tr h="171258">
                <a:tc>
                  <a:txBody>
                    <a:bodyPr/>
                    <a:lstStyle/>
                    <a:p>
                      <a:pPr algn="l" fontAlgn="b"/>
                      <a:r>
                        <a:rPr lang="sl-SI" sz="800" b="0" i="0" u="none" strike="noStrike">
                          <a:solidFill>
                            <a:srgbClr val="000000"/>
                          </a:solidFill>
                          <a:effectLst/>
                          <a:latin typeface="Arial" panose="020B0604020202020204" pitchFamily="34" charset="0"/>
                        </a:rPr>
                        <a:t>[CZ-SK] Sokolnice - Stupava [DIR] [SK] / N-1 Nosovice - Varin</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80,59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60%</a:t>
                      </a:r>
                    </a:p>
                  </a:txBody>
                  <a:tcPr marL="0" marR="0" marT="0" marB="0" anchor="b">
                    <a:lnL>
                      <a:noFill/>
                    </a:lnL>
                    <a:lnR>
                      <a:noFill/>
                    </a:lnR>
                    <a:lnT>
                      <a:noFill/>
                    </a:lnT>
                    <a:lnB>
                      <a:noFill/>
                    </a:lnB>
                  </a:tcPr>
                </a:tc>
                <a:extLst>
                  <a:ext uri="{0D108BD9-81ED-4DB2-BD59-A6C34878D82A}">
                    <a16:rowId xmlns:a16="http://schemas.microsoft.com/office/drawing/2014/main" val="2077092938"/>
                  </a:ext>
                </a:extLst>
              </a:tr>
              <a:tr h="171258">
                <a:tc>
                  <a:txBody>
                    <a:bodyPr/>
                    <a:lstStyle/>
                    <a:p>
                      <a:pPr algn="l" fontAlgn="b"/>
                      <a:r>
                        <a:rPr lang="sl-SI" sz="800" b="0" i="0" u="none" strike="noStrike">
                          <a:solidFill>
                            <a:srgbClr val="000000"/>
                          </a:solidFill>
                          <a:effectLst/>
                          <a:latin typeface="Arial" panose="020B0604020202020204" pitchFamily="34" charset="0"/>
                        </a:rPr>
                        <a:t>[BE-BE] PST Zandvliet 1 [DIR] / N-1 PST Zandvliet 2</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19,42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71%</a:t>
                      </a:r>
                    </a:p>
                  </a:txBody>
                  <a:tcPr marL="0" marR="0" marT="0" marB="0" anchor="b">
                    <a:lnL>
                      <a:noFill/>
                    </a:lnL>
                    <a:lnR>
                      <a:noFill/>
                    </a:lnR>
                    <a:lnT>
                      <a:noFill/>
                    </a:lnT>
                    <a:lnB>
                      <a:noFill/>
                    </a:lnB>
                  </a:tcPr>
                </a:tc>
                <a:extLst>
                  <a:ext uri="{0D108BD9-81ED-4DB2-BD59-A6C34878D82A}">
                    <a16:rowId xmlns:a16="http://schemas.microsoft.com/office/drawing/2014/main" val="2194659161"/>
                  </a:ext>
                </a:extLst>
              </a:tr>
              <a:tr h="171258">
                <a:tc>
                  <a:txBody>
                    <a:bodyPr/>
                    <a:lstStyle/>
                    <a:p>
                      <a:pPr algn="l" fontAlgn="b"/>
                      <a:r>
                        <a:rPr lang="de-DE" sz="800" b="0" i="0" u="none" strike="noStrike">
                          <a:solidFill>
                            <a:srgbClr val="000000"/>
                          </a:solidFill>
                          <a:effectLst/>
                          <a:latin typeface="Arial" panose="020B0604020202020204" pitchFamily="34" charset="0"/>
                        </a:rPr>
                        <a:t>[D4-AT] Buers - Meiningen gn [DIR] [D4] / N-1 Walgau - Werben 405B</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94,15</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23%</a:t>
                      </a:r>
                    </a:p>
                  </a:txBody>
                  <a:tcPr marL="0" marR="0" marT="0" marB="0" anchor="b">
                    <a:lnL>
                      <a:noFill/>
                    </a:lnL>
                    <a:lnR>
                      <a:noFill/>
                    </a:lnR>
                    <a:lnT>
                      <a:noFill/>
                    </a:lnT>
                    <a:lnB>
                      <a:noFill/>
                    </a:lnB>
                  </a:tcPr>
                </a:tc>
                <a:extLst>
                  <a:ext uri="{0D108BD9-81ED-4DB2-BD59-A6C34878D82A}">
                    <a16:rowId xmlns:a16="http://schemas.microsoft.com/office/drawing/2014/main" val="264210173"/>
                  </a:ext>
                </a:extLst>
              </a:tr>
              <a:tr h="171258">
                <a:tc>
                  <a:txBody>
                    <a:bodyPr/>
                    <a:lstStyle/>
                    <a:p>
                      <a:pPr algn="l" fontAlgn="b"/>
                      <a:r>
                        <a:rPr lang="sl-SI" sz="8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262,81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58%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36467504"/>
                  </a:ext>
                </a:extLst>
              </a:tr>
              <a:tr h="171258">
                <a:tc>
                  <a:txBody>
                    <a:bodyPr/>
                    <a:lstStyle/>
                    <a:p>
                      <a:pPr algn="l" fontAlgn="b"/>
                      <a:r>
                        <a:rPr lang="sl-SI" sz="800" b="0" i="0" u="none" strike="noStrike">
                          <a:solidFill>
                            <a:srgbClr val="000000"/>
                          </a:solidFill>
                          <a:effectLst/>
                          <a:latin typeface="Arial" panose="020B0604020202020204" pitchFamily="34" charset="0"/>
                        </a:rPr>
                        <a:t>[D4-D7] Daxlanden - Weingarten ge (Germersheim Sued) [OPP] [D4] / N-1 Ensdorf - Vigy VIGY2 S</a:t>
                      </a:r>
                    </a:p>
                  </a:txBody>
                  <a:tcPr marL="9307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224,62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761326632"/>
                  </a:ext>
                </a:extLst>
              </a:tr>
              <a:tr h="171258">
                <a:tc>
                  <a:txBody>
                    <a:bodyPr/>
                    <a:lstStyle/>
                    <a:p>
                      <a:pPr algn="l" fontAlgn="b"/>
                      <a:r>
                        <a:rPr lang="sl-SI" sz="800" b="0" i="0" u="none" strike="noStrike">
                          <a:solidFill>
                            <a:srgbClr val="000000"/>
                          </a:solidFill>
                          <a:effectLst/>
                          <a:latin typeface="Arial" panose="020B0604020202020204" pitchFamily="34" charset="0"/>
                        </a:rPr>
                        <a:t>[D7-D7] Paffendorf  - Y Paffendorf SECHTM N [DIR] / N-1 Rommerskirchen - Sechtem VILLE W</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127,41</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028136091"/>
                  </a:ext>
                </a:extLst>
              </a:tr>
              <a:tr h="171258">
                <a:tc>
                  <a:txBody>
                    <a:bodyPr/>
                    <a:lstStyle/>
                    <a:p>
                      <a:pPr algn="l" fontAlgn="b"/>
                      <a:r>
                        <a:rPr lang="de-DE" sz="800" b="0" i="0" u="none" strike="noStrike">
                          <a:solidFill>
                            <a:srgbClr val="000000"/>
                          </a:solidFill>
                          <a:effectLst/>
                          <a:latin typeface="Arial" panose="020B0604020202020204" pitchFamily="34" charset="0"/>
                        </a:rPr>
                        <a:t>[D4-AT] Buers - Meiningen gn [DIR] [D4] / N-1 Walgau - Werben 405B</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262,81</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18%</a:t>
                      </a:r>
                    </a:p>
                  </a:txBody>
                  <a:tcPr marL="0" marR="0" marT="0" marB="0" anchor="b">
                    <a:lnL>
                      <a:noFill/>
                    </a:lnL>
                    <a:lnR>
                      <a:noFill/>
                    </a:lnR>
                    <a:lnT>
                      <a:noFill/>
                    </a:lnT>
                    <a:lnB>
                      <a:noFill/>
                    </a:lnB>
                  </a:tcPr>
                </a:tc>
                <a:extLst>
                  <a:ext uri="{0D108BD9-81ED-4DB2-BD59-A6C34878D82A}">
                    <a16:rowId xmlns:a16="http://schemas.microsoft.com/office/drawing/2014/main" val="835076216"/>
                  </a:ext>
                </a:extLst>
              </a:tr>
              <a:tr h="171258">
                <a:tc>
                  <a:txBody>
                    <a:bodyPr/>
                    <a:lstStyle/>
                    <a:p>
                      <a:pPr algn="l" fontAlgn="b"/>
                      <a:r>
                        <a:rPr lang="sl-SI" sz="8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133,59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166%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249317638"/>
                  </a:ext>
                </a:extLst>
              </a:tr>
              <a:tr h="171258">
                <a:tc>
                  <a:txBody>
                    <a:bodyPr/>
                    <a:lstStyle/>
                    <a:p>
                      <a:pPr algn="l" fontAlgn="b"/>
                      <a:r>
                        <a:rPr lang="sl-SI" sz="800" b="0" i="0" u="none" strike="noStrike">
                          <a:solidFill>
                            <a:srgbClr val="000000"/>
                          </a:solidFill>
                          <a:effectLst/>
                          <a:latin typeface="Arial" panose="020B0604020202020204" pitchFamily="34" charset="0"/>
                        </a:rPr>
                        <a:t>[AT-CZ] Duernrohr 1 - Slavetice 437 [OPP] [AT] / N-1 Slavetice - Durnrohr 2</a:t>
                      </a:r>
                    </a:p>
                  </a:txBody>
                  <a:tcPr marL="9307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43,16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54%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119798202"/>
                  </a:ext>
                </a:extLst>
              </a:tr>
              <a:tr h="171258">
                <a:tc>
                  <a:txBody>
                    <a:bodyPr/>
                    <a:lstStyle/>
                    <a:p>
                      <a:pPr algn="l" fontAlgn="b"/>
                      <a:r>
                        <a:rPr lang="sl-SI" sz="800" b="0" i="0" u="none" strike="noStrike">
                          <a:solidFill>
                            <a:srgbClr val="000000"/>
                          </a:solidFill>
                          <a:effectLst/>
                          <a:latin typeface="Arial" panose="020B0604020202020204" pitchFamily="34" charset="0"/>
                        </a:rPr>
                        <a:t>[D4-D7] Daxlanden - Weingarten ge (Germersheim Sued) [OPP] [D4] / N-1 Ensdorf - Vigy VIGY2 S</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133,59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151766073"/>
                  </a:ext>
                </a:extLst>
              </a:tr>
              <a:tr h="171258">
                <a:tc>
                  <a:txBody>
                    <a:bodyPr/>
                    <a:lstStyle/>
                    <a:p>
                      <a:pPr algn="l" fontAlgn="b"/>
                      <a:r>
                        <a:rPr lang="sl-SI" sz="800" b="0" i="0" u="none" strike="noStrike">
                          <a:solidFill>
                            <a:srgbClr val="000000"/>
                          </a:solidFill>
                          <a:effectLst/>
                          <a:latin typeface="Arial" panose="020B0604020202020204" pitchFamily="34" charset="0"/>
                        </a:rPr>
                        <a:t>[D7-D7] Paffendorf  - Rommerskirchen  PAFFEN N [OPP] / N-1 Rommerskirchen - Sechtem VILLE W</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85,3</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71254401"/>
                  </a:ext>
                </a:extLst>
              </a:tr>
              <a:tr h="171258">
                <a:tc>
                  <a:txBody>
                    <a:bodyPr/>
                    <a:lstStyle/>
                    <a:p>
                      <a:pPr algn="l" fontAlgn="b"/>
                      <a:r>
                        <a:rPr lang="sl-SI" sz="800" b="0" i="0" u="none" strike="noStrike">
                          <a:solidFill>
                            <a:srgbClr val="000000"/>
                          </a:solidFill>
                          <a:effectLst/>
                          <a:latin typeface="Arial" panose="020B0604020202020204" pitchFamily="34" charset="0"/>
                        </a:rPr>
                        <a:t>[BE-BE] PST Zandvliet 1 [DIR] / N-1 PST Zandvliet 2</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14,05</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73%</a:t>
                      </a:r>
                    </a:p>
                  </a:txBody>
                  <a:tcPr marL="0" marR="0" marT="0" marB="0" anchor="b">
                    <a:lnL>
                      <a:noFill/>
                    </a:lnL>
                    <a:lnR>
                      <a:noFill/>
                    </a:lnR>
                    <a:lnT>
                      <a:noFill/>
                    </a:lnT>
                    <a:lnB>
                      <a:noFill/>
                    </a:lnB>
                  </a:tcPr>
                </a:tc>
                <a:extLst>
                  <a:ext uri="{0D108BD9-81ED-4DB2-BD59-A6C34878D82A}">
                    <a16:rowId xmlns:a16="http://schemas.microsoft.com/office/drawing/2014/main" val="3715406905"/>
                  </a:ext>
                </a:extLst>
              </a:tr>
              <a:tr h="171258">
                <a:tc>
                  <a:txBody>
                    <a:bodyPr/>
                    <a:lstStyle/>
                    <a:p>
                      <a:pPr algn="l" fontAlgn="b"/>
                      <a:r>
                        <a:rPr lang="sl-SI" sz="8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175,74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159%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795314422"/>
                  </a:ext>
                </a:extLst>
              </a:tr>
              <a:tr h="171258">
                <a:tc>
                  <a:txBody>
                    <a:bodyPr/>
                    <a:lstStyle/>
                    <a:p>
                      <a:pPr algn="l" fontAlgn="b"/>
                      <a:r>
                        <a:rPr lang="sl-SI" sz="800" b="0" i="0" u="none" strike="noStrike">
                          <a:solidFill>
                            <a:srgbClr val="000000"/>
                          </a:solidFill>
                          <a:effectLst/>
                          <a:latin typeface="Arial" panose="020B0604020202020204" pitchFamily="34" charset="0"/>
                        </a:rPr>
                        <a:t>[AT-CZ] Duernrohr 1 - Slavetice 437 [OPP] [AT] / N-1 Slavetice - Durnrohr 2</a:t>
                      </a:r>
                    </a:p>
                  </a:txBody>
                  <a:tcPr marL="9307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133,78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52%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954472090"/>
                  </a:ext>
                </a:extLst>
              </a:tr>
              <a:tr h="171258">
                <a:tc>
                  <a:txBody>
                    <a:bodyPr/>
                    <a:lstStyle/>
                    <a:p>
                      <a:pPr algn="l" fontAlgn="b"/>
                      <a:r>
                        <a:rPr lang="sl-SI" sz="800" b="0" i="0" u="none" strike="noStrike">
                          <a:solidFill>
                            <a:srgbClr val="000000"/>
                          </a:solidFill>
                          <a:effectLst/>
                          <a:latin typeface="Arial" panose="020B0604020202020204" pitchFamily="34" charset="0"/>
                        </a:rPr>
                        <a:t>[D4-D7] Daxlanden - Weingarten ge (Germersheim Sued) [OPP] [D4] / N-1 Ensdorf - Vigy VIGY2 S</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19,07</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4240447115"/>
                  </a:ext>
                </a:extLst>
              </a:tr>
              <a:tr h="171258">
                <a:tc>
                  <a:txBody>
                    <a:bodyPr/>
                    <a:lstStyle/>
                    <a:p>
                      <a:pPr algn="l" fontAlgn="b"/>
                      <a:r>
                        <a:rPr lang="sl-SI" sz="800" b="0" i="0" u="none" strike="noStrike">
                          <a:solidFill>
                            <a:srgbClr val="000000"/>
                          </a:solidFill>
                          <a:effectLst/>
                          <a:latin typeface="Arial" panose="020B0604020202020204" pitchFamily="34" charset="0"/>
                        </a:rPr>
                        <a:t>[D7-D7] Paffendorf  - Rommerskirchen  PAFFEN N [OPP] / N-1 Rommerskirchen - Sechtem VILLE W</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175,74</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023824163"/>
                  </a:ext>
                </a:extLst>
              </a:tr>
              <a:tr h="171258">
                <a:tc>
                  <a:txBody>
                    <a:bodyPr/>
                    <a:lstStyle/>
                    <a:p>
                      <a:pPr algn="l" fontAlgn="b"/>
                      <a:r>
                        <a:rPr lang="sl-SI" sz="800" b="0" i="0" u="none" strike="noStrike">
                          <a:solidFill>
                            <a:srgbClr val="000000"/>
                          </a:solidFill>
                          <a:effectLst/>
                          <a:latin typeface="Arial" panose="020B0604020202020204" pitchFamily="34" charset="0"/>
                        </a:rPr>
                        <a:t>[BE-BE] PST Zandvliet 1 [DIR] / N-1 PST Zandvliet 2</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116,47</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67%</a:t>
                      </a:r>
                    </a:p>
                  </a:txBody>
                  <a:tcPr marL="0" marR="0" marT="0" marB="0" anchor="b">
                    <a:lnL>
                      <a:noFill/>
                    </a:lnL>
                    <a:lnR>
                      <a:noFill/>
                    </a:lnR>
                    <a:lnT>
                      <a:noFill/>
                    </a:lnT>
                    <a:lnB>
                      <a:noFill/>
                    </a:lnB>
                  </a:tcPr>
                </a:tc>
                <a:extLst>
                  <a:ext uri="{0D108BD9-81ED-4DB2-BD59-A6C34878D82A}">
                    <a16:rowId xmlns:a16="http://schemas.microsoft.com/office/drawing/2014/main" val="2659686179"/>
                  </a:ext>
                </a:extLst>
              </a:tr>
              <a:tr h="171258">
                <a:tc>
                  <a:txBody>
                    <a:bodyPr/>
                    <a:lstStyle/>
                    <a:p>
                      <a:pPr algn="l" fontAlgn="b"/>
                      <a:r>
                        <a:rPr lang="sl-SI" sz="8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257,92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228%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237119593"/>
                  </a:ext>
                </a:extLst>
              </a:tr>
              <a:tr h="171258">
                <a:tc>
                  <a:txBody>
                    <a:bodyPr/>
                    <a:lstStyle/>
                    <a:p>
                      <a:pPr algn="l" fontAlgn="b"/>
                      <a:r>
                        <a:rPr lang="sl-SI" sz="800" b="0" i="0" u="none" strike="noStrike">
                          <a:solidFill>
                            <a:srgbClr val="000000"/>
                          </a:solidFill>
                          <a:effectLst/>
                          <a:latin typeface="Arial" panose="020B0604020202020204" pitchFamily="34" charset="0"/>
                        </a:rPr>
                        <a:t>[AT-CZ] Duernrohr 1 - Slavetice 437 [OPP] [AT] / N-1 Slavetice - Durnrohr 2</a:t>
                      </a:r>
                    </a:p>
                  </a:txBody>
                  <a:tcPr marL="9307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64,91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51%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0085214"/>
                  </a:ext>
                </a:extLst>
              </a:tr>
              <a:tr h="171258">
                <a:tc>
                  <a:txBody>
                    <a:bodyPr/>
                    <a:lstStyle/>
                    <a:p>
                      <a:pPr algn="l" fontAlgn="b"/>
                      <a:r>
                        <a:rPr lang="sl-SI" sz="800" b="0" i="0" u="none" strike="noStrike">
                          <a:solidFill>
                            <a:srgbClr val="000000"/>
                          </a:solidFill>
                          <a:effectLst/>
                          <a:latin typeface="Arial" panose="020B0604020202020204" pitchFamily="34" charset="0"/>
                        </a:rPr>
                        <a:t>[AT-D2] St. Peter 2 - Pleinting 258 [OPP] [AT] / N-1 Pleinting - Pirach 257</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54,79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46%</a:t>
                      </a:r>
                    </a:p>
                  </a:txBody>
                  <a:tcPr marL="0" marR="0" marT="0" marB="0" anchor="b">
                    <a:lnL>
                      <a:noFill/>
                    </a:lnL>
                    <a:lnR>
                      <a:noFill/>
                    </a:lnR>
                    <a:lnT>
                      <a:noFill/>
                    </a:lnT>
                    <a:lnB>
                      <a:noFill/>
                    </a:lnB>
                  </a:tcPr>
                </a:tc>
                <a:extLst>
                  <a:ext uri="{0D108BD9-81ED-4DB2-BD59-A6C34878D82A}">
                    <a16:rowId xmlns:a16="http://schemas.microsoft.com/office/drawing/2014/main" val="3115247206"/>
                  </a:ext>
                </a:extLst>
              </a:tr>
              <a:tr h="171258">
                <a:tc>
                  <a:txBody>
                    <a:bodyPr/>
                    <a:lstStyle/>
                    <a:p>
                      <a:pPr algn="l" fontAlgn="b"/>
                      <a:r>
                        <a:rPr lang="sl-SI" sz="800" b="0" i="0" u="none" strike="noStrike">
                          <a:solidFill>
                            <a:srgbClr val="000000"/>
                          </a:solidFill>
                          <a:effectLst/>
                          <a:latin typeface="Arial" panose="020B0604020202020204" pitchFamily="34" charset="0"/>
                        </a:rPr>
                        <a:t>[D4-D7] Daxlanden - Weingarten ge (Germersheim Sued) [OPP] [D4] / N-1 Ensdorf - Vigy VIGY2 S</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257,92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000147291"/>
                  </a:ext>
                </a:extLst>
              </a:tr>
              <a:tr h="171258">
                <a:tc>
                  <a:txBody>
                    <a:bodyPr/>
                    <a:lstStyle/>
                    <a:p>
                      <a:pPr algn="l" fontAlgn="b"/>
                      <a:r>
                        <a:rPr lang="sl-SI" sz="800" b="0" i="0" u="none" strike="noStrike">
                          <a:solidFill>
                            <a:srgbClr val="000000"/>
                          </a:solidFill>
                          <a:effectLst/>
                          <a:latin typeface="Arial" panose="020B0604020202020204" pitchFamily="34" charset="0"/>
                        </a:rPr>
                        <a:t>[SI-AT] 220 kV Podlog - Obersielach [OPP] [SI] / N-1 Maribor-Kainachtal 1</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44,28</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34%</a:t>
                      </a:r>
                    </a:p>
                  </a:txBody>
                  <a:tcPr marL="0" marR="0" marT="0" marB="0" anchor="b">
                    <a:lnL>
                      <a:noFill/>
                    </a:lnL>
                    <a:lnR>
                      <a:noFill/>
                    </a:lnR>
                    <a:lnT>
                      <a:noFill/>
                    </a:lnT>
                    <a:lnB>
                      <a:noFill/>
                    </a:lnB>
                  </a:tcPr>
                </a:tc>
                <a:extLst>
                  <a:ext uri="{0D108BD9-81ED-4DB2-BD59-A6C34878D82A}">
                    <a16:rowId xmlns:a16="http://schemas.microsoft.com/office/drawing/2014/main" val="2851896966"/>
                  </a:ext>
                </a:extLst>
              </a:tr>
              <a:tr h="171258">
                <a:tc>
                  <a:txBody>
                    <a:bodyPr/>
                    <a:lstStyle/>
                    <a:p>
                      <a:pPr algn="l" fontAlgn="b"/>
                      <a:r>
                        <a:rPr lang="sl-SI" sz="800" b="0" i="0" u="none" strike="noStrike">
                          <a:solidFill>
                            <a:srgbClr val="000000"/>
                          </a:solidFill>
                          <a:effectLst/>
                          <a:latin typeface="Arial" panose="020B0604020202020204" pitchFamily="34" charset="0"/>
                        </a:rPr>
                        <a:t>[D7-D7] Paffendorf  - Rommerskirchen  PAFFEN N [OPP] / N-1 Rommerskirchen - Sechtem VILLE W</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128,05</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683495132"/>
                  </a:ext>
                </a:extLst>
              </a:tr>
              <a:tr h="171258">
                <a:tc>
                  <a:txBody>
                    <a:bodyPr/>
                    <a:lstStyle/>
                    <a:p>
                      <a:pPr algn="l" fontAlgn="b"/>
                      <a:r>
                        <a:rPr lang="sl-SI" sz="800" b="0" i="0" u="none" strike="noStrike">
                          <a:solidFill>
                            <a:srgbClr val="000000"/>
                          </a:solidFill>
                          <a:effectLst/>
                          <a:latin typeface="Arial" panose="020B0604020202020204" pitchFamily="34" charset="0"/>
                        </a:rPr>
                        <a:t>[CZ-SK] Sokolnice - Stupava [DIR] [SK] / N-1 Nosovice - Varin</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68,44</a:t>
                      </a:r>
                    </a:p>
                  </a:txBody>
                  <a:tcPr marL="0" marR="0" marT="0" marB="0" anchor="b">
                    <a:lnL>
                      <a:noFill/>
                    </a:lnL>
                    <a:lnR>
                      <a:noFill/>
                    </a:lnR>
                    <a:lnT>
                      <a:noFill/>
                    </a:lnT>
                    <a:lnB>
                      <a:noFill/>
                    </a:lnB>
                  </a:tcPr>
                </a:tc>
                <a:tc>
                  <a:txBody>
                    <a:bodyPr/>
                    <a:lstStyle/>
                    <a:p>
                      <a:pPr algn="r" fontAlgn="b"/>
                      <a:r>
                        <a:rPr lang="sl-SI" sz="800" b="0" i="0" u="none" strike="noStrike" dirty="0">
                          <a:solidFill>
                            <a:srgbClr val="000000"/>
                          </a:solidFill>
                          <a:effectLst/>
                          <a:latin typeface="Arial" panose="020B0604020202020204" pitchFamily="34" charset="0"/>
                        </a:rPr>
                        <a:t>57%</a:t>
                      </a:r>
                    </a:p>
                  </a:txBody>
                  <a:tcPr marL="0" marR="0" marT="0" marB="0" anchor="b">
                    <a:lnL>
                      <a:noFill/>
                    </a:lnL>
                    <a:lnR>
                      <a:noFill/>
                    </a:lnR>
                    <a:lnT>
                      <a:noFill/>
                    </a:lnT>
                    <a:lnB>
                      <a:noFill/>
                    </a:lnB>
                  </a:tcPr>
                </a:tc>
                <a:extLst>
                  <a:ext uri="{0D108BD9-81ED-4DB2-BD59-A6C34878D82A}">
                    <a16:rowId xmlns:a16="http://schemas.microsoft.com/office/drawing/2014/main" val="1712220321"/>
                  </a:ext>
                </a:extLst>
              </a:tr>
            </a:tbl>
          </a:graphicData>
        </a:graphic>
      </p:graphicFrame>
    </p:spTree>
    <p:extLst>
      <p:ext uri="{BB962C8B-B14F-4D97-AF65-F5344CB8AC3E}">
        <p14:creationId xmlns:p14="http://schemas.microsoft.com/office/powerpoint/2010/main" val="2662549520"/>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a:t>
            </a:r>
            <a:r>
              <a:rPr lang="en-US" altLang="hu-HU" sz="1400" dirty="0">
                <a:solidFill>
                  <a:srgbClr val="008000"/>
                </a:solidFill>
              </a:rPr>
              <a:t>1026 (part </a:t>
            </a:r>
            <a:r>
              <a:rPr lang="sl-SI" altLang="hu-HU" sz="1400" dirty="0">
                <a:solidFill>
                  <a:srgbClr val="008000"/>
                </a:solidFill>
              </a:rPr>
              <a:t>I</a:t>
            </a:r>
            <a:r>
              <a:rPr lang="en-US" altLang="hu-HU" sz="1400" dirty="0">
                <a:solidFill>
                  <a:srgbClr val="008000"/>
                </a:solidFill>
              </a:rPr>
              <a:t>II)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28EDA352-5DF9-43E3-9E0A-75C470F0AF3E}"/>
              </a:ext>
            </a:extLst>
          </p:cNvPr>
          <p:cNvGraphicFramePr>
            <a:graphicFrameLocks noGrp="1"/>
          </p:cNvGraphicFramePr>
          <p:nvPr>
            <p:extLst>
              <p:ext uri="{D42A27DB-BD31-4B8C-83A1-F6EECF244321}">
                <p14:modId xmlns:p14="http://schemas.microsoft.com/office/powerpoint/2010/main" val="2786290542"/>
              </p:ext>
            </p:extLst>
          </p:nvPr>
        </p:nvGraphicFramePr>
        <p:xfrm>
          <a:off x="803083" y="1079502"/>
          <a:ext cx="8084678" cy="5480333"/>
        </p:xfrm>
        <a:graphic>
          <a:graphicData uri="http://schemas.openxmlformats.org/drawingml/2006/table">
            <a:tbl>
              <a:tblPr/>
              <a:tblGrid>
                <a:gridCol w="6290486">
                  <a:extLst>
                    <a:ext uri="{9D8B030D-6E8A-4147-A177-3AD203B41FA5}">
                      <a16:colId xmlns:a16="http://schemas.microsoft.com/office/drawing/2014/main" val="1521024907"/>
                    </a:ext>
                  </a:extLst>
                </a:gridCol>
                <a:gridCol w="1324800">
                  <a:extLst>
                    <a:ext uri="{9D8B030D-6E8A-4147-A177-3AD203B41FA5}">
                      <a16:colId xmlns:a16="http://schemas.microsoft.com/office/drawing/2014/main" val="151722534"/>
                    </a:ext>
                  </a:extLst>
                </a:gridCol>
                <a:gridCol w="469392">
                  <a:extLst>
                    <a:ext uri="{9D8B030D-6E8A-4147-A177-3AD203B41FA5}">
                      <a16:colId xmlns:a16="http://schemas.microsoft.com/office/drawing/2014/main" val="351964535"/>
                    </a:ext>
                  </a:extLst>
                </a:gridCol>
              </a:tblGrid>
              <a:tr h="188977">
                <a:tc>
                  <a:txBody>
                    <a:bodyPr/>
                    <a:lstStyle/>
                    <a:p>
                      <a:pPr algn="l" fontAlgn="b"/>
                      <a:r>
                        <a:rPr lang="sl-SI" sz="9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235,14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306%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821606906"/>
                  </a:ext>
                </a:extLst>
              </a:tr>
              <a:tr h="188977">
                <a:tc>
                  <a:txBody>
                    <a:bodyPr/>
                    <a:lstStyle/>
                    <a:p>
                      <a:pPr algn="l" fontAlgn="b"/>
                      <a:r>
                        <a:rPr lang="sl-SI" sz="900" b="0" i="0" u="none" strike="noStrike">
                          <a:solidFill>
                            <a:srgbClr val="000000"/>
                          </a:solidFill>
                          <a:effectLst/>
                          <a:latin typeface="Arial" panose="020B0604020202020204" pitchFamily="34" charset="0"/>
                        </a:rPr>
                        <a:t>[AT-CZ] Duernrohr 1 - Slavetice 437 [OPP] [AT] / N-1 Slavetice - Durnrohr 2</a:t>
                      </a:r>
                    </a:p>
                  </a:txBody>
                  <a:tcPr marL="105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99,24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52%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404227952"/>
                  </a:ext>
                </a:extLst>
              </a:tr>
              <a:tr h="188977">
                <a:tc>
                  <a:txBody>
                    <a:bodyPr/>
                    <a:lstStyle/>
                    <a:p>
                      <a:pPr algn="l" fontAlgn="b"/>
                      <a:r>
                        <a:rPr lang="sl-SI" sz="900" b="0" i="0" u="none" strike="noStrike">
                          <a:solidFill>
                            <a:srgbClr val="000000"/>
                          </a:solidFill>
                          <a:effectLst/>
                          <a:latin typeface="Arial" panose="020B0604020202020204" pitchFamily="34" charset="0"/>
                        </a:rPr>
                        <a:t>[AT-D2] St. Peter 2 - Pleinting 258 [OPP] [AT] / N-1 Pleinting - Pirach 257</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235,14</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51%</a:t>
                      </a:r>
                    </a:p>
                  </a:txBody>
                  <a:tcPr marL="0" marR="0" marT="0" marB="0" anchor="b">
                    <a:lnL>
                      <a:noFill/>
                    </a:lnL>
                    <a:lnR>
                      <a:noFill/>
                    </a:lnR>
                    <a:lnT>
                      <a:noFill/>
                    </a:lnT>
                    <a:lnB>
                      <a:noFill/>
                    </a:lnB>
                  </a:tcPr>
                </a:tc>
                <a:extLst>
                  <a:ext uri="{0D108BD9-81ED-4DB2-BD59-A6C34878D82A}">
                    <a16:rowId xmlns:a16="http://schemas.microsoft.com/office/drawing/2014/main" val="3010419053"/>
                  </a:ext>
                </a:extLst>
              </a:tr>
              <a:tr h="188977">
                <a:tc>
                  <a:txBody>
                    <a:bodyPr/>
                    <a:lstStyle/>
                    <a:p>
                      <a:pPr algn="l" fontAlgn="b"/>
                      <a:r>
                        <a:rPr lang="sl-SI" sz="900" b="0" i="0" u="none" strike="noStrike">
                          <a:solidFill>
                            <a:srgbClr val="000000"/>
                          </a:solidFill>
                          <a:effectLst/>
                          <a:latin typeface="Arial" panose="020B0604020202020204" pitchFamily="34" charset="0"/>
                        </a:rPr>
                        <a:t>[CZ-SK] Nosovice - Varin [DIR] [CZ] / N-1 Sokolnice - Stupava</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104,14</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59%</a:t>
                      </a:r>
                    </a:p>
                  </a:txBody>
                  <a:tcPr marL="0" marR="0" marT="0" marB="0" anchor="b">
                    <a:lnL>
                      <a:noFill/>
                    </a:lnL>
                    <a:lnR>
                      <a:noFill/>
                    </a:lnR>
                    <a:lnT>
                      <a:noFill/>
                    </a:lnT>
                    <a:lnB>
                      <a:noFill/>
                    </a:lnB>
                  </a:tcPr>
                </a:tc>
                <a:extLst>
                  <a:ext uri="{0D108BD9-81ED-4DB2-BD59-A6C34878D82A}">
                    <a16:rowId xmlns:a16="http://schemas.microsoft.com/office/drawing/2014/main" val="857415683"/>
                  </a:ext>
                </a:extLst>
              </a:tr>
              <a:tr h="188977">
                <a:tc>
                  <a:txBody>
                    <a:bodyPr/>
                    <a:lstStyle/>
                    <a:p>
                      <a:pPr algn="l" fontAlgn="b"/>
                      <a:r>
                        <a:rPr lang="sl-SI" sz="900" b="0" i="0" u="none" strike="noStrike">
                          <a:solidFill>
                            <a:srgbClr val="000000"/>
                          </a:solidFill>
                          <a:effectLst/>
                          <a:latin typeface="Arial" panose="020B0604020202020204" pitchFamily="34" charset="0"/>
                        </a:rPr>
                        <a:t>[D4-D7] Daxlanden - Weingarten ge (Germersheim Sued) [OPP] [D4] / N-1 Ensdorf - Vigy VIGY2 S</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217,15</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102996396"/>
                  </a:ext>
                </a:extLst>
              </a:tr>
              <a:tr h="188977">
                <a:tc>
                  <a:txBody>
                    <a:bodyPr/>
                    <a:lstStyle/>
                    <a:p>
                      <a:pPr algn="l" fontAlgn="b"/>
                      <a:r>
                        <a:rPr lang="pl-PL" sz="900" b="0" i="0" u="none" strike="noStrike">
                          <a:solidFill>
                            <a:srgbClr val="000000"/>
                          </a:solidFill>
                          <a:effectLst/>
                          <a:latin typeface="Arial" panose="020B0604020202020204" pitchFamily="34" charset="0"/>
                        </a:rPr>
                        <a:t>[AT-SI] Obersielach - Podlog 247 [DIR] [AT] / N-1 Obersielach - Obersielach OSRHU41</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80,65</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3989890228"/>
                  </a:ext>
                </a:extLst>
              </a:tr>
              <a:tr h="188977">
                <a:tc>
                  <a:txBody>
                    <a:bodyPr/>
                    <a:lstStyle/>
                    <a:p>
                      <a:pPr algn="l" fontAlgn="b"/>
                      <a:r>
                        <a:rPr lang="sl-SI" sz="900" b="0" i="0" u="none" strike="noStrike">
                          <a:solidFill>
                            <a:srgbClr val="000000"/>
                          </a:solidFill>
                          <a:effectLst/>
                          <a:latin typeface="Arial" panose="020B0604020202020204" pitchFamily="34" charset="0"/>
                        </a:rPr>
                        <a:t>[D7-D7] Paffendorf  - Rommerskirchen  PAFFEN N [OPP] / N-1 Rommerskirchen - Sechtem VILLE W</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124,75</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234662810"/>
                  </a:ext>
                </a:extLst>
              </a:tr>
              <a:tr h="188977">
                <a:tc>
                  <a:txBody>
                    <a:bodyPr/>
                    <a:lstStyle/>
                    <a:p>
                      <a:pPr algn="l" fontAlgn="b"/>
                      <a:r>
                        <a:rPr lang="sl-SI" sz="900" b="0" i="0" u="none" strike="noStrike">
                          <a:solidFill>
                            <a:srgbClr val="000000"/>
                          </a:solidFill>
                          <a:effectLst/>
                          <a:latin typeface="Arial" panose="020B0604020202020204" pitchFamily="34" charset="0"/>
                        </a:rPr>
                        <a:t>[CZ-SK] Sokolnice - Stupava [DIR] [CZ] / N-1 Nosovice - Varin</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37,88</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57%</a:t>
                      </a:r>
                    </a:p>
                  </a:txBody>
                  <a:tcPr marL="0" marR="0" marT="0" marB="0" anchor="b">
                    <a:lnL>
                      <a:noFill/>
                    </a:lnL>
                    <a:lnR>
                      <a:noFill/>
                    </a:lnR>
                    <a:lnT>
                      <a:noFill/>
                    </a:lnT>
                    <a:lnB>
                      <a:noFill/>
                    </a:lnB>
                  </a:tcPr>
                </a:tc>
                <a:extLst>
                  <a:ext uri="{0D108BD9-81ED-4DB2-BD59-A6C34878D82A}">
                    <a16:rowId xmlns:a16="http://schemas.microsoft.com/office/drawing/2014/main" val="1026044167"/>
                  </a:ext>
                </a:extLst>
              </a:tr>
              <a:tr h="188977">
                <a:tc>
                  <a:txBody>
                    <a:bodyPr/>
                    <a:lstStyle/>
                    <a:p>
                      <a:pPr algn="l" fontAlgn="b"/>
                      <a:r>
                        <a:rPr lang="sl-SI" sz="900" b="0" i="0" u="none" strike="noStrike">
                          <a:solidFill>
                            <a:srgbClr val="000000"/>
                          </a:solidFill>
                          <a:effectLst/>
                          <a:latin typeface="Arial" panose="020B0604020202020204" pitchFamily="34" charset="0"/>
                        </a:rPr>
                        <a:t>[NL-NL] Diemen-Lelystad 380 Z [OPP] / N-1 Dodewaard-Doetinchem 380 W</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15,02</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915004135"/>
                  </a:ext>
                </a:extLst>
              </a:tr>
              <a:tr h="188977">
                <a:tc>
                  <a:txBody>
                    <a:bodyPr/>
                    <a:lstStyle/>
                    <a:p>
                      <a:pPr algn="l" fontAlgn="b"/>
                      <a:r>
                        <a:rPr lang="sl-SI" sz="9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300,62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229%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727571616"/>
                  </a:ext>
                </a:extLst>
              </a:tr>
              <a:tr h="188977">
                <a:tc>
                  <a:txBody>
                    <a:bodyPr/>
                    <a:lstStyle/>
                    <a:p>
                      <a:pPr algn="l" fontAlgn="b"/>
                      <a:r>
                        <a:rPr lang="sl-SI" sz="900" b="0" i="0" u="none" strike="noStrike">
                          <a:solidFill>
                            <a:srgbClr val="000000"/>
                          </a:solidFill>
                          <a:effectLst/>
                          <a:latin typeface="Arial" panose="020B0604020202020204" pitchFamily="34" charset="0"/>
                        </a:rPr>
                        <a:t>[AT-CZ] Duernrohr 1 - Slavetice 437 [OPP] [AT] / N-1 Slavetice - Durnrohr 2</a:t>
                      </a:r>
                    </a:p>
                  </a:txBody>
                  <a:tcPr marL="105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74,92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51%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763943181"/>
                  </a:ext>
                </a:extLst>
              </a:tr>
              <a:tr h="188977">
                <a:tc>
                  <a:txBody>
                    <a:bodyPr/>
                    <a:lstStyle/>
                    <a:p>
                      <a:pPr algn="l" fontAlgn="b"/>
                      <a:r>
                        <a:rPr lang="sl-SI" sz="900" b="0" i="0" u="none" strike="noStrike">
                          <a:solidFill>
                            <a:srgbClr val="000000"/>
                          </a:solidFill>
                          <a:effectLst/>
                          <a:latin typeface="Arial" panose="020B0604020202020204" pitchFamily="34" charset="0"/>
                        </a:rPr>
                        <a:t>[AT-D2] St. Peter 2 - Pleinting 258 [OPP] [AT] / N-1 Pleinting - Pirach 257</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300,62</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53%</a:t>
                      </a:r>
                    </a:p>
                  </a:txBody>
                  <a:tcPr marL="0" marR="0" marT="0" marB="0" anchor="b">
                    <a:lnL>
                      <a:noFill/>
                    </a:lnL>
                    <a:lnR>
                      <a:noFill/>
                    </a:lnR>
                    <a:lnT>
                      <a:noFill/>
                    </a:lnT>
                    <a:lnB>
                      <a:noFill/>
                    </a:lnB>
                  </a:tcPr>
                </a:tc>
                <a:extLst>
                  <a:ext uri="{0D108BD9-81ED-4DB2-BD59-A6C34878D82A}">
                    <a16:rowId xmlns:a16="http://schemas.microsoft.com/office/drawing/2014/main" val="3267066954"/>
                  </a:ext>
                </a:extLst>
              </a:tr>
              <a:tr h="188977">
                <a:tc>
                  <a:txBody>
                    <a:bodyPr/>
                    <a:lstStyle/>
                    <a:p>
                      <a:pPr algn="l" fontAlgn="b"/>
                      <a:r>
                        <a:rPr lang="sl-SI" sz="900" b="0" i="0" u="none" strike="noStrike">
                          <a:solidFill>
                            <a:srgbClr val="000000"/>
                          </a:solidFill>
                          <a:effectLst/>
                          <a:latin typeface="Arial" panose="020B0604020202020204" pitchFamily="34" charset="0"/>
                        </a:rPr>
                        <a:t>[D4-D7] Daxlanden - Weingarten ge (Germersheim Sued) [OPP] [D4] / N-1 Ensdorf - Vigy VIGY2 S</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100,24</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968867912"/>
                  </a:ext>
                </a:extLst>
              </a:tr>
              <a:tr h="188977">
                <a:tc>
                  <a:txBody>
                    <a:bodyPr/>
                    <a:lstStyle/>
                    <a:p>
                      <a:pPr algn="l" fontAlgn="b"/>
                      <a:r>
                        <a:rPr lang="pl-PL" sz="900" b="0" i="0" u="none" strike="noStrike">
                          <a:solidFill>
                            <a:srgbClr val="000000"/>
                          </a:solidFill>
                          <a:effectLst/>
                          <a:latin typeface="Arial" panose="020B0604020202020204" pitchFamily="34" charset="0"/>
                        </a:rPr>
                        <a:t>[AT-SI] Obersielach - Podlog 247 [DIR] [AT] / N-1 Obersielach - Obersielach OSRHU41</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154,29</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2817870132"/>
                  </a:ext>
                </a:extLst>
              </a:tr>
              <a:tr h="188977">
                <a:tc>
                  <a:txBody>
                    <a:bodyPr/>
                    <a:lstStyle/>
                    <a:p>
                      <a:pPr algn="l" fontAlgn="b"/>
                      <a:r>
                        <a:rPr lang="sl-SI" sz="900" b="0" i="0" u="none" strike="noStrike">
                          <a:solidFill>
                            <a:srgbClr val="000000"/>
                          </a:solidFill>
                          <a:effectLst/>
                          <a:latin typeface="Arial" panose="020B0604020202020204" pitchFamily="34" charset="0"/>
                        </a:rPr>
                        <a:t>[D7-D7] Paffendorf  - Rommerskirchen  PAFFEN N [OPP] / N-1 Rommerskirchen - Sechtem VILLE W</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858653205"/>
                  </a:ext>
                </a:extLst>
              </a:tr>
              <a:tr h="188977">
                <a:tc>
                  <a:txBody>
                    <a:bodyPr/>
                    <a:lstStyle/>
                    <a:p>
                      <a:pPr algn="l" fontAlgn="b"/>
                      <a:r>
                        <a:rPr lang="sl-SI" sz="900" b="0" i="0" u="none" strike="noStrike">
                          <a:solidFill>
                            <a:srgbClr val="000000"/>
                          </a:solidFill>
                          <a:effectLst/>
                          <a:latin typeface="Arial" panose="020B0604020202020204" pitchFamily="34" charset="0"/>
                        </a:rPr>
                        <a:t>[CZ-SK] Sokolnice - Stupava [DIR] [CZ] / N-1 Nosovice - Varin</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160,97</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58%</a:t>
                      </a:r>
                    </a:p>
                  </a:txBody>
                  <a:tcPr marL="0" marR="0" marT="0" marB="0" anchor="b">
                    <a:lnL>
                      <a:noFill/>
                    </a:lnL>
                    <a:lnR>
                      <a:noFill/>
                    </a:lnR>
                    <a:lnT>
                      <a:noFill/>
                    </a:lnT>
                    <a:lnB>
                      <a:noFill/>
                    </a:lnB>
                  </a:tcPr>
                </a:tc>
                <a:extLst>
                  <a:ext uri="{0D108BD9-81ED-4DB2-BD59-A6C34878D82A}">
                    <a16:rowId xmlns:a16="http://schemas.microsoft.com/office/drawing/2014/main" val="1018779366"/>
                  </a:ext>
                </a:extLst>
              </a:tr>
              <a:tr h="188977">
                <a:tc>
                  <a:txBody>
                    <a:bodyPr/>
                    <a:lstStyle/>
                    <a:p>
                      <a:pPr algn="l" fontAlgn="b"/>
                      <a:r>
                        <a:rPr lang="sl-SI" sz="9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277,91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282%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128668469"/>
                  </a:ext>
                </a:extLst>
              </a:tr>
              <a:tr h="188977">
                <a:tc>
                  <a:txBody>
                    <a:bodyPr/>
                    <a:lstStyle/>
                    <a:p>
                      <a:pPr algn="l" fontAlgn="b"/>
                      <a:r>
                        <a:rPr lang="sl-SI" sz="900" b="0" i="0" u="none" strike="noStrike">
                          <a:solidFill>
                            <a:srgbClr val="000000"/>
                          </a:solidFill>
                          <a:effectLst/>
                          <a:latin typeface="Arial" panose="020B0604020202020204" pitchFamily="34" charset="0"/>
                        </a:rPr>
                        <a:t>[AT-CZ] Duernrohr 1 - Slavetice 437 [OPP] [AT] / N-1 Slavetice - Durnrohr 2</a:t>
                      </a:r>
                    </a:p>
                  </a:txBody>
                  <a:tcPr marL="105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21,13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50%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004342485"/>
                  </a:ext>
                </a:extLst>
              </a:tr>
              <a:tr h="188977">
                <a:tc>
                  <a:txBody>
                    <a:bodyPr/>
                    <a:lstStyle/>
                    <a:p>
                      <a:pPr algn="l" fontAlgn="b"/>
                      <a:r>
                        <a:rPr lang="sl-SI" sz="900" b="0" i="0" u="none" strike="noStrike">
                          <a:solidFill>
                            <a:srgbClr val="000000"/>
                          </a:solidFill>
                          <a:effectLst/>
                          <a:latin typeface="Arial" panose="020B0604020202020204" pitchFamily="34" charset="0"/>
                        </a:rPr>
                        <a:t>[AT-D2] St. Peter 2 - Pleinting 258 [OPP] [AT] / N-1 Pleinting - Pirach 257</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277,91</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1548668941"/>
                  </a:ext>
                </a:extLst>
              </a:tr>
              <a:tr h="188977">
                <a:tc>
                  <a:txBody>
                    <a:bodyPr/>
                    <a:lstStyle/>
                    <a:p>
                      <a:pPr algn="l" fontAlgn="b"/>
                      <a:r>
                        <a:rPr lang="sl-SI" sz="900" b="0" i="0" u="none" strike="noStrike">
                          <a:solidFill>
                            <a:srgbClr val="000000"/>
                          </a:solidFill>
                          <a:effectLst/>
                          <a:latin typeface="Arial" panose="020B0604020202020204" pitchFamily="34" charset="0"/>
                        </a:rPr>
                        <a:t>[SK-SK] Gabcikovo - P.Biskupice [OPP] / N-1 V.Dur - Krizovany</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0,94</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74%</a:t>
                      </a:r>
                    </a:p>
                  </a:txBody>
                  <a:tcPr marL="0" marR="0" marT="0" marB="0" anchor="b">
                    <a:lnL>
                      <a:noFill/>
                    </a:lnL>
                    <a:lnR>
                      <a:noFill/>
                    </a:lnR>
                    <a:lnT>
                      <a:noFill/>
                    </a:lnT>
                    <a:lnB>
                      <a:noFill/>
                    </a:lnB>
                  </a:tcPr>
                </a:tc>
                <a:extLst>
                  <a:ext uri="{0D108BD9-81ED-4DB2-BD59-A6C34878D82A}">
                    <a16:rowId xmlns:a16="http://schemas.microsoft.com/office/drawing/2014/main" val="363552981"/>
                  </a:ext>
                </a:extLst>
              </a:tr>
              <a:tr h="188977">
                <a:tc>
                  <a:txBody>
                    <a:bodyPr/>
                    <a:lstStyle/>
                    <a:p>
                      <a:pPr algn="l" fontAlgn="b"/>
                      <a:r>
                        <a:rPr lang="sl-SI" sz="900" b="0" i="0" u="none" strike="noStrike">
                          <a:solidFill>
                            <a:srgbClr val="000000"/>
                          </a:solidFill>
                          <a:effectLst/>
                          <a:latin typeface="Arial" panose="020B0604020202020204" pitchFamily="34" charset="0"/>
                        </a:rPr>
                        <a:t>[D4-D7] Daxlanden - Weingarten ge (Germersheim Sued) [OPP] [D4] / N-1 Rheinau - Hoheneck KUGELB O</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29,87</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389455418"/>
                  </a:ext>
                </a:extLst>
              </a:tr>
              <a:tr h="188977">
                <a:tc>
                  <a:txBody>
                    <a:bodyPr/>
                    <a:lstStyle/>
                    <a:p>
                      <a:pPr algn="l" fontAlgn="b"/>
                      <a:r>
                        <a:rPr lang="pl-PL" sz="900" b="0" i="0" u="none" strike="noStrike">
                          <a:solidFill>
                            <a:srgbClr val="000000"/>
                          </a:solidFill>
                          <a:effectLst/>
                          <a:latin typeface="Arial" panose="020B0604020202020204" pitchFamily="34" charset="0"/>
                        </a:rPr>
                        <a:t>[AT-SI] Obersielach - Podlog 247 [DIR] [AT] / N-1 Obersielach - Obersielach OSRHU41</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175,98</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2200650098"/>
                  </a:ext>
                </a:extLst>
              </a:tr>
              <a:tr h="188977">
                <a:tc>
                  <a:txBody>
                    <a:bodyPr/>
                    <a:lstStyle/>
                    <a:p>
                      <a:pPr algn="l" fontAlgn="b"/>
                      <a:r>
                        <a:rPr lang="sl-SI" sz="900" b="0" i="0" u="none" strike="noStrike">
                          <a:solidFill>
                            <a:srgbClr val="000000"/>
                          </a:solidFill>
                          <a:effectLst/>
                          <a:latin typeface="Arial" panose="020B0604020202020204" pitchFamily="34" charset="0"/>
                        </a:rPr>
                        <a:t>[CZ-SK] Sokolnice - Stupava [DIR] [SK] / N-1 Nosovice - Varin</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218,91</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3182913882"/>
                  </a:ext>
                </a:extLst>
              </a:tr>
              <a:tr h="188977">
                <a:tc>
                  <a:txBody>
                    <a:bodyPr/>
                    <a:lstStyle/>
                    <a:p>
                      <a:pPr algn="l" fontAlgn="b"/>
                      <a:r>
                        <a:rPr lang="sl-SI" sz="9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564,8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201%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634828016"/>
                  </a:ext>
                </a:extLst>
              </a:tr>
              <a:tr h="188977">
                <a:tc>
                  <a:txBody>
                    <a:bodyPr/>
                    <a:lstStyle/>
                    <a:p>
                      <a:pPr algn="l" fontAlgn="b"/>
                      <a:r>
                        <a:rPr lang="sl-SI" sz="900" b="0" i="0" u="none" strike="noStrike">
                          <a:solidFill>
                            <a:srgbClr val="000000"/>
                          </a:solidFill>
                          <a:effectLst/>
                          <a:latin typeface="Arial" panose="020B0604020202020204" pitchFamily="34" charset="0"/>
                        </a:rPr>
                        <a:t>[AT-D2] St. Peter 2 - Pleinting 258 [OPP] [AT] / N-1 Pleinting - Pirach 257</a:t>
                      </a:r>
                    </a:p>
                  </a:txBody>
                  <a:tcPr marL="105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163,78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43%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636551395"/>
                  </a:ext>
                </a:extLst>
              </a:tr>
              <a:tr h="188977">
                <a:tc>
                  <a:txBody>
                    <a:bodyPr/>
                    <a:lstStyle/>
                    <a:p>
                      <a:pPr algn="l" fontAlgn="b"/>
                      <a:r>
                        <a:rPr lang="sl-SI" sz="900" b="0" i="0" u="none" strike="noStrike">
                          <a:solidFill>
                            <a:srgbClr val="000000"/>
                          </a:solidFill>
                          <a:effectLst/>
                          <a:latin typeface="Arial" panose="020B0604020202020204" pitchFamily="34" charset="0"/>
                        </a:rPr>
                        <a:t>[AT-HU] Wien Suedost - Gyoer 245 [DIR] [AT] / N-1 Neusiedl - Wien Suedost 246A</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564,8</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60%</a:t>
                      </a:r>
                    </a:p>
                  </a:txBody>
                  <a:tcPr marL="0" marR="0" marT="0" marB="0" anchor="b">
                    <a:lnL>
                      <a:noFill/>
                    </a:lnL>
                    <a:lnR>
                      <a:noFill/>
                    </a:lnR>
                    <a:lnT>
                      <a:noFill/>
                    </a:lnT>
                    <a:lnB>
                      <a:noFill/>
                    </a:lnB>
                  </a:tcPr>
                </a:tc>
                <a:extLst>
                  <a:ext uri="{0D108BD9-81ED-4DB2-BD59-A6C34878D82A}">
                    <a16:rowId xmlns:a16="http://schemas.microsoft.com/office/drawing/2014/main" val="2024548938"/>
                  </a:ext>
                </a:extLst>
              </a:tr>
              <a:tr h="188977">
                <a:tc>
                  <a:txBody>
                    <a:bodyPr/>
                    <a:lstStyle/>
                    <a:p>
                      <a:pPr algn="l" fontAlgn="b"/>
                      <a:r>
                        <a:rPr lang="pl-PL" sz="900" b="0" i="0" u="none" strike="noStrike">
                          <a:solidFill>
                            <a:srgbClr val="000000"/>
                          </a:solidFill>
                          <a:effectLst/>
                          <a:latin typeface="Arial" panose="020B0604020202020204" pitchFamily="34" charset="0"/>
                        </a:rPr>
                        <a:t>[AT-SI] Obersielach - Podlog 247 [DIR] [AT] / N-1 Obersielach - Obersielach OSRHU41</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85,09</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2296373256"/>
                  </a:ext>
                </a:extLst>
              </a:tr>
              <a:tr h="188977">
                <a:tc>
                  <a:txBody>
                    <a:bodyPr/>
                    <a:lstStyle/>
                    <a:p>
                      <a:pPr algn="l" fontAlgn="b"/>
                      <a:r>
                        <a:rPr lang="sl-SI" sz="900" b="0" i="0" u="none" strike="noStrike">
                          <a:solidFill>
                            <a:srgbClr val="000000"/>
                          </a:solidFill>
                          <a:effectLst/>
                          <a:latin typeface="Arial" panose="020B0604020202020204" pitchFamily="34" charset="0"/>
                        </a:rPr>
                        <a:t>[CZ-SK] Sokolnice - Stupava [DIR] [SK] / N-1 Nosovice - Varin</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125,38</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59%</a:t>
                      </a:r>
                    </a:p>
                  </a:txBody>
                  <a:tcPr marL="0" marR="0" marT="0" marB="0" anchor="b">
                    <a:lnL>
                      <a:noFill/>
                    </a:lnL>
                    <a:lnR>
                      <a:noFill/>
                    </a:lnR>
                    <a:lnT>
                      <a:noFill/>
                    </a:lnT>
                    <a:lnB>
                      <a:noFill/>
                    </a:lnB>
                  </a:tcPr>
                </a:tc>
                <a:extLst>
                  <a:ext uri="{0D108BD9-81ED-4DB2-BD59-A6C34878D82A}">
                    <a16:rowId xmlns:a16="http://schemas.microsoft.com/office/drawing/2014/main" val="1151392081"/>
                  </a:ext>
                </a:extLst>
              </a:tr>
              <a:tr h="188977">
                <a:tc>
                  <a:txBody>
                    <a:bodyPr/>
                    <a:lstStyle/>
                    <a:p>
                      <a:pPr algn="l" fontAlgn="b"/>
                      <a:r>
                        <a:rPr lang="en-US" sz="900" b="0" i="0" u="none" strike="noStrike">
                          <a:solidFill>
                            <a:srgbClr val="000000"/>
                          </a:solidFill>
                          <a:effectLst/>
                          <a:latin typeface="Arial" panose="020B0604020202020204" pitchFamily="34" charset="0"/>
                        </a:rPr>
                        <a:t>[BE-BE] Achene - Gramme 380.10 [OPP] / N-1 Avelgem - Avelin 380.80</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2,38</a:t>
                      </a:r>
                    </a:p>
                  </a:txBody>
                  <a:tcPr marL="0" marR="0" marT="0" marB="0" anchor="b">
                    <a:lnL>
                      <a:noFill/>
                    </a:lnL>
                    <a:lnR>
                      <a:noFill/>
                    </a:lnR>
                    <a:lnT>
                      <a:noFill/>
                    </a:lnT>
                    <a:lnB>
                      <a:noFill/>
                    </a:lnB>
                  </a:tcPr>
                </a:tc>
                <a:tc>
                  <a:txBody>
                    <a:bodyPr/>
                    <a:lstStyle/>
                    <a:p>
                      <a:pPr algn="r" fontAlgn="b"/>
                      <a:r>
                        <a:rPr lang="sl-SI" sz="900" b="0" i="0" u="none" strike="noStrike" dirty="0">
                          <a:solidFill>
                            <a:srgbClr val="000000"/>
                          </a:solidFill>
                          <a:effectLst/>
                          <a:latin typeface="Arial" panose="020B0604020202020204" pitchFamily="34" charset="0"/>
                        </a:rPr>
                        <a:t>16%</a:t>
                      </a:r>
                    </a:p>
                  </a:txBody>
                  <a:tcPr marL="0" marR="0" marT="0" marB="0" anchor="b">
                    <a:lnL>
                      <a:noFill/>
                    </a:lnL>
                    <a:lnR>
                      <a:noFill/>
                    </a:lnR>
                    <a:lnT>
                      <a:noFill/>
                    </a:lnT>
                    <a:lnB>
                      <a:noFill/>
                    </a:lnB>
                  </a:tcPr>
                </a:tc>
                <a:extLst>
                  <a:ext uri="{0D108BD9-81ED-4DB2-BD59-A6C34878D82A}">
                    <a16:rowId xmlns:a16="http://schemas.microsoft.com/office/drawing/2014/main" val="2887696047"/>
                  </a:ext>
                </a:extLst>
              </a:tr>
            </a:tbl>
          </a:graphicData>
        </a:graphic>
      </p:graphicFrame>
    </p:spTree>
    <p:extLst>
      <p:ext uri="{BB962C8B-B14F-4D97-AF65-F5344CB8AC3E}">
        <p14:creationId xmlns:p14="http://schemas.microsoft.com/office/powerpoint/2010/main" val="1468329028"/>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a:t>
            </a:r>
            <a:r>
              <a:rPr lang="en-US" altLang="hu-HU" sz="1400" dirty="0">
                <a:solidFill>
                  <a:srgbClr val="008000"/>
                </a:solidFill>
              </a:rPr>
              <a:t>1026 (part </a:t>
            </a:r>
            <a:r>
              <a:rPr lang="sl-SI" altLang="hu-HU" sz="1400" dirty="0">
                <a:solidFill>
                  <a:srgbClr val="008000"/>
                </a:solidFill>
              </a:rPr>
              <a:t>I</a:t>
            </a:r>
            <a:r>
              <a:rPr lang="en-US" altLang="hu-HU" sz="1400" dirty="0">
                <a:solidFill>
                  <a:srgbClr val="008000"/>
                </a:solidFill>
              </a:rPr>
              <a:t>V)</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DF509862-2B94-44FA-868B-C8EB56DBDC47}"/>
              </a:ext>
            </a:extLst>
          </p:cNvPr>
          <p:cNvGraphicFramePr>
            <a:graphicFrameLocks noGrp="1"/>
          </p:cNvGraphicFramePr>
          <p:nvPr>
            <p:extLst>
              <p:ext uri="{D42A27DB-BD31-4B8C-83A1-F6EECF244321}">
                <p14:modId xmlns:p14="http://schemas.microsoft.com/office/powerpoint/2010/main" val="155904872"/>
              </p:ext>
            </p:extLst>
          </p:nvPr>
        </p:nvGraphicFramePr>
        <p:xfrm>
          <a:off x="970059" y="1079494"/>
          <a:ext cx="7085649" cy="5697889"/>
        </p:xfrm>
        <a:graphic>
          <a:graphicData uri="http://schemas.openxmlformats.org/drawingml/2006/table">
            <a:tbl>
              <a:tblPr/>
              <a:tblGrid>
                <a:gridCol w="5513166">
                  <a:extLst>
                    <a:ext uri="{9D8B030D-6E8A-4147-A177-3AD203B41FA5}">
                      <a16:colId xmlns:a16="http://schemas.microsoft.com/office/drawing/2014/main" val="860147034"/>
                    </a:ext>
                  </a:extLst>
                </a:gridCol>
                <a:gridCol w="1161094">
                  <a:extLst>
                    <a:ext uri="{9D8B030D-6E8A-4147-A177-3AD203B41FA5}">
                      <a16:colId xmlns:a16="http://schemas.microsoft.com/office/drawing/2014/main" val="2030197983"/>
                    </a:ext>
                  </a:extLst>
                </a:gridCol>
                <a:gridCol w="411389">
                  <a:extLst>
                    <a:ext uri="{9D8B030D-6E8A-4147-A177-3AD203B41FA5}">
                      <a16:colId xmlns:a16="http://schemas.microsoft.com/office/drawing/2014/main" val="2608556736"/>
                    </a:ext>
                  </a:extLst>
                </a:gridCol>
              </a:tblGrid>
              <a:tr h="153997">
                <a:tc>
                  <a:txBody>
                    <a:bodyPr/>
                    <a:lstStyle/>
                    <a:p>
                      <a:pPr algn="l" fontAlgn="b"/>
                      <a:r>
                        <a:rPr lang="sl-SI" sz="7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393,29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70%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925489425"/>
                  </a:ext>
                </a:extLst>
              </a:tr>
              <a:tr h="153997">
                <a:tc>
                  <a:txBody>
                    <a:bodyPr/>
                    <a:lstStyle/>
                    <a:p>
                      <a:pPr algn="l" fontAlgn="b"/>
                      <a:r>
                        <a:rPr lang="pl-PL" sz="700" b="0" i="0" u="none" strike="noStrike">
                          <a:solidFill>
                            <a:srgbClr val="000000"/>
                          </a:solidFill>
                          <a:effectLst/>
                          <a:latin typeface="Arial" panose="020B0604020202020204" pitchFamily="34" charset="0"/>
                        </a:rPr>
                        <a:t>[AT-SI] Obersielach - Podlog 247 [DIR] [AT] / N-1 Obersielach - Obersielach OSRHU41</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332,21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562903836"/>
                  </a:ext>
                </a:extLst>
              </a:tr>
              <a:tr h="153997">
                <a:tc>
                  <a:txBody>
                    <a:bodyPr/>
                    <a:lstStyle/>
                    <a:p>
                      <a:pPr algn="l" fontAlgn="b"/>
                      <a:r>
                        <a:rPr lang="sl-SI" sz="700" b="0" i="0" u="none" strike="noStrike">
                          <a:solidFill>
                            <a:srgbClr val="000000"/>
                          </a:solidFill>
                          <a:effectLst/>
                          <a:latin typeface="Arial" panose="020B0604020202020204" pitchFamily="34" charset="0"/>
                        </a:rPr>
                        <a:t>[CZ-SK] Sokolnice - Stupava [DIR] [SK] / N-1 Nosovice - Varin</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393,29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53%</a:t>
                      </a:r>
                    </a:p>
                  </a:txBody>
                  <a:tcPr marL="0" marR="0" marT="0" marB="0" anchor="b">
                    <a:lnL>
                      <a:noFill/>
                    </a:lnL>
                    <a:lnR>
                      <a:noFill/>
                    </a:lnR>
                    <a:lnT>
                      <a:noFill/>
                    </a:lnT>
                    <a:lnB>
                      <a:noFill/>
                    </a:lnB>
                  </a:tcPr>
                </a:tc>
                <a:extLst>
                  <a:ext uri="{0D108BD9-81ED-4DB2-BD59-A6C34878D82A}">
                    <a16:rowId xmlns:a16="http://schemas.microsoft.com/office/drawing/2014/main" val="479115704"/>
                  </a:ext>
                </a:extLst>
              </a:tr>
              <a:tr h="153997">
                <a:tc>
                  <a:txBody>
                    <a:bodyPr/>
                    <a:lstStyle/>
                    <a:p>
                      <a:pPr algn="l" fontAlgn="b"/>
                      <a:r>
                        <a:rPr lang="sl-SI" sz="700" b="1"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461,9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180%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056099503"/>
                  </a:ext>
                </a:extLst>
              </a:tr>
              <a:tr h="153997">
                <a:tc>
                  <a:txBody>
                    <a:bodyPr/>
                    <a:lstStyle/>
                    <a:p>
                      <a:pPr algn="l" fontAlgn="b"/>
                      <a:r>
                        <a:rPr lang="pl-PL" sz="700" b="0" i="0" u="none" strike="noStrike">
                          <a:solidFill>
                            <a:srgbClr val="000000"/>
                          </a:solidFill>
                          <a:effectLst/>
                          <a:latin typeface="Arial" panose="020B0604020202020204" pitchFamily="34" charset="0"/>
                        </a:rPr>
                        <a:t>[AT-SI] Obersielach - Podlog 247 [DIR] [AT] / N-1 Obersielach - Obersielach OSRHU41</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307,6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062039733"/>
                  </a:ext>
                </a:extLst>
              </a:tr>
              <a:tr h="153997">
                <a:tc>
                  <a:txBody>
                    <a:bodyPr/>
                    <a:lstStyle/>
                    <a:p>
                      <a:pPr algn="l" fontAlgn="b"/>
                      <a:r>
                        <a:rPr lang="sl-SI" sz="700" b="0" i="0" u="none" strike="noStrike">
                          <a:solidFill>
                            <a:srgbClr val="000000"/>
                          </a:solidFill>
                          <a:effectLst/>
                          <a:latin typeface="Arial" panose="020B0604020202020204" pitchFamily="34" charset="0"/>
                        </a:rPr>
                        <a:t>[BE-BE] PST Zandvliet 2 [DIR] / N-1 PST Zandvliet 1</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167,71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35%</a:t>
                      </a:r>
                    </a:p>
                  </a:txBody>
                  <a:tcPr marL="0" marR="0" marT="0" marB="0" anchor="b">
                    <a:lnL>
                      <a:noFill/>
                    </a:lnL>
                    <a:lnR>
                      <a:noFill/>
                    </a:lnR>
                    <a:lnT>
                      <a:noFill/>
                    </a:lnT>
                    <a:lnB>
                      <a:noFill/>
                    </a:lnB>
                  </a:tcPr>
                </a:tc>
                <a:extLst>
                  <a:ext uri="{0D108BD9-81ED-4DB2-BD59-A6C34878D82A}">
                    <a16:rowId xmlns:a16="http://schemas.microsoft.com/office/drawing/2014/main" val="1842265024"/>
                  </a:ext>
                </a:extLst>
              </a:tr>
              <a:tr h="153997">
                <a:tc>
                  <a:txBody>
                    <a:bodyPr/>
                    <a:lstStyle/>
                    <a:p>
                      <a:pPr algn="l" fontAlgn="b"/>
                      <a:r>
                        <a:rPr lang="sl-SI" sz="700" b="0" i="0" u="none" strike="noStrike">
                          <a:solidFill>
                            <a:srgbClr val="000000"/>
                          </a:solidFill>
                          <a:effectLst/>
                          <a:latin typeface="Arial" panose="020B0604020202020204" pitchFamily="34" charset="0"/>
                        </a:rPr>
                        <a:t>[BE-FR] Avelgem - Avelin 80 [DIR] [FR] / N-1 Achene - Lonny 380.19</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14,35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65%</a:t>
                      </a:r>
                    </a:p>
                  </a:txBody>
                  <a:tcPr marL="0" marR="0" marT="0" marB="0" anchor="b">
                    <a:lnL>
                      <a:noFill/>
                    </a:lnL>
                    <a:lnR>
                      <a:noFill/>
                    </a:lnR>
                    <a:lnT>
                      <a:noFill/>
                    </a:lnT>
                    <a:lnB>
                      <a:noFill/>
                    </a:lnB>
                  </a:tcPr>
                </a:tc>
                <a:extLst>
                  <a:ext uri="{0D108BD9-81ED-4DB2-BD59-A6C34878D82A}">
                    <a16:rowId xmlns:a16="http://schemas.microsoft.com/office/drawing/2014/main" val="3510803708"/>
                  </a:ext>
                </a:extLst>
              </a:tr>
              <a:tr h="153997">
                <a:tc>
                  <a:txBody>
                    <a:bodyPr/>
                    <a:lstStyle/>
                    <a:p>
                      <a:pPr algn="l" fontAlgn="b"/>
                      <a:r>
                        <a:rPr lang="sl-SI" sz="700" b="0" i="0" u="none" strike="noStrike">
                          <a:solidFill>
                            <a:srgbClr val="000000"/>
                          </a:solidFill>
                          <a:effectLst/>
                          <a:latin typeface="Arial" panose="020B0604020202020204" pitchFamily="34" charset="0"/>
                        </a:rPr>
                        <a:t>[CZ-SK] Sokolnice - Stupava [DIR] [SK] / N-1 Nosovice - Varin</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461,9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53%</a:t>
                      </a:r>
                    </a:p>
                  </a:txBody>
                  <a:tcPr marL="0" marR="0" marT="0" marB="0" anchor="b">
                    <a:lnL>
                      <a:noFill/>
                    </a:lnL>
                    <a:lnR>
                      <a:noFill/>
                    </a:lnR>
                    <a:lnT>
                      <a:noFill/>
                    </a:lnT>
                    <a:lnB>
                      <a:noFill/>
                    </a:lnB>
                  </a:tcPr>
                </a:tc>
                <a:extLst>
                  <a:ext uri="{0D108BD9-81ED-4DB2-BD59-A6C34878D82A}">
                    <a16:rowId xmlns:a16="http://schemas.microsoft.com/office/drawing/2014/main" val="1794101523"/>
                  </a:ext>
                </a:extLst>
              </a:tr>
              <a:tr h="153997">
                <a:tc>
                  <a:txBody>
                    <a:bodyPr/>
                    <a:lstStyle/>
                    <a:p>
                      <a:pPr algn="l" fontAlgn="b"/>
                      <a:r>
                        <a:rPr lang="sl-SI" sz="700" b="0" i="0" u="none" strike="noStrike">
                          <a:solidFill>
                            <a:srgbClr val="000000"/>
                          </a:solidFill>
                          <a:effectLst/>
                          <a:latin typeface="Arial" panose="020B0604020202020204" pitchFamily="34" charset="0"/>
                        </a:rPr>
                        <a:t>[AT-D4] Meiningen - Buers 406A [OPP] [AT] / N-1 Walgau - Werben 405B</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136,12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18%</a:t>
                      </a:r>
                    </a:p>
                  </a:txBody>
                  <a:tcPr marL="0" marR="0" marT="0" marB="0" anchor="b">
                    <a:lnL>
                      <a:noFill/>
                    </a:lnL>
                    <a:lnR>
                      <a:noFill/>
                    </a:lnR>
                    <a:lnT>
                      <a:noFill/>
                    </a:lnT>
                    <a:lnB>
                      <a:noFill/>
                    </a:lnB>
                  </a:tcPr>
                </a:tc>
                <a:extLst>
                  <a:ext uri="{0D108BD9-81ED-4DB2-BD59-A6C34878D82A}">
                    <a16:rowId xmlns:a16="http://schemas.microsoft.com/office/drawing/2014/main" val="798770514"/>
                  </a:ext>
                </a:extLst>
              </a:tr>
              <a:tr h="153997">
                <a:tc>
                  <a:txBody>
                    <a:bodyPr/>
                    <a:lstStyle/>
                    <a:p>
                      <a:pPr algn="l" fontAlgn="b"/>
                      <a:r>
                        <a:rPr lang="sl-SI" sz="7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658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173%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675121099"/>
                  </a:ext>
                </a:extLst>
              </a:tr>
              <a:tr h="153997">
                <a:tc>
                  <a:txBody>
                    <a:bodyPr/>
                    <a:lstStyle/>
                    <a:p>
                      <a:pPr algn="l" fontAlgn="b"/>
                      <a:r>
                        <a:rPr lang="sl-SI" sz="700" b="0" i="0" u="none" strike="noStrike">
                          <a:solidFill>
                            <a:srgbClr val="000000"/>
                          </a:solidFill>
                          <a:effectLst/>
                          <a:latin typeface="Arial" panose="020B0604020202020204" pitchFamily="34" charset="0"/>
                        </a:rPr>
                        <a:t>[BE-BE] PST Zandvliet 2 [DIR] / N-1 PST Zandvliet 1</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124,51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43%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803895566"/>
                  </a:ext>
                </a:extLst>
              </a:tr>
              <a:tr h="153997">
                <a:tc>
                  <a:txBody>
                    <a:bodyPr/>
                    <a:lstStyle/>
                    <a:p>
                      <a:pPr algn="l" fontAlgn="b"/>
                      <a:r>
                        <a:rPr lang="sl-SI" sz="700" b="0" i="0" u="none" strike="noStrike">
                          <a:solidFill>
                            <a:srgbClr val="000000"/>
                          </a:solidFill>
                          <a:effectLst/>
                          <a:latin typeface="Arial" panose="020B0604020202020204" pitchFamily="34" charset="0"/>
                        </a:rPr>
                        <a:t>[BE-FR] Avelgem - Avelin 80 [DIR] [FR] / N-1 Achene - Lonny 380.19</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234,71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53%</a:t>
                      </a:r>
                    </a:p>
                  </a:txBody>
                  <a:tcPr marL="0" marR="0" marT="0" marB="0" anchor="b">
                    <a:lnL>
                      <a:noFill/>
                    </a:lnL>
                    <a:lnR>
                      <a:noFill/>
                    </a:lnR>
                    <a:lnT>
                      <a:noFill/>
                    </a:lnT>
                    <a:lnB>
                      <a:noFill/>
                    </a:lnB>
                  </a:tcPr>
                </a:tc>
                <a:extLst>
                  <a:ext uri="{0D108BD9-81ED-4DB2-BD59-A6C34878D82A}">
                    <a16:rowId xmlns:a16="http://schemas.microsoft.com/office/drawing/2014/main" val="299076136"/>
                  </a:ext>
                </a:extLst>
              </a:tr>
              <a:tr h="153997">
                <a:tc>
                  <a:txBody>
                    <a:bodyPr/>
                    <a:lstStyle/>
                    <a:p>
                      <a:pPr algn="l" fontAlgn="b"/>
                      <a:r>
                        <a:rPr lang="sl-SI" sz="700" b="0" i="0" u="none" strike="noStrike">
                          <a:solidFill>
                            <a:srgbClr val="000000"/>
                          </a:solidFill>
                          <a:effectLst/>
                          <a:latin typeface="Arial" panose="020B0604020202020204" pitchFamily="34" charset="0"/>
                        </a:rPr>
                        <a:t>[NL-NL] Diemen-Lelystad 380 Z [OPP] / N-1 Boxmeer-Dodewaard 380 Z</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60,2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812276724"/>
                  </a:ext>
                </a:extLst>
              </a:tr>
              <a:tr h="153997">
                <a:tc>
                  <a:txBody>
                    <a:bodyPr/>
                    <a:lstStyle/>
                    <a:p>
                      <a:pPr algn="l" fontAlgn="b"/>
                      <a:r>
                        <a:rPr lang="sl-SI" sz="700" b="0" i="0" u="none" strike="noStrike">
                          <a:solidFill>
                            <a:srgbClr val="000000"/>
                          </a:solidFill>
                          <a:effectLst/>
                          <a:latin typeface="Arial" panose="020B0604020202020204" pitchFamily="34" charset="0"/>
                        </a:rPr>
                        <a:t>[CZ-SK] Sokolnice - Stupava [DIR] [CZ] / N-1 Nosovice - Varin</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658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57%</a:t>
                      </a:r>
                    </a:p>
                  </a:txBody>
                  <a:tcPr marL="0" marR="0" marT="0" marB="0" anchor="b">
                    <a:lnL>
                      <a:noFill/>
                    </a:lnL>
                    <a:lnR>
                      <a:noFill/>
                    </a:lnR>
                    <a:lnT>
                      <a:noFill/>
                    </a:lnT>
                    <a:lnB>
                      <a:noFill/>
                    </a:lnB>
                  </a:tcPr>
                </a:tc>
                <a:extLst>
                  <a:ext uri="{0D108BD9-81ED-4DB2-BD59-A6C34878D82A}">
                    <a16:rowId xmlns:a16="http://schemas.microsoft.com/office/drawing/2014/main" val="707158495"/>
                  </a:ext>
                </a:extLst>
              </a:tr>
              <a:tr h="153997">
                <a:tc>
                  <a:txBody>
                    <a:bodyPr/>
                    <a:lstStyle/>
                    <a:p>
                      <a:pPr algn="l" fontAlgn="b"/>
                      <a:r>
                        <a:rPr lang="sl-SI" sz="7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501,66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863662527"/>
                  </a:ext>
                </a:extLst>
              </a:tr>
              <a:tr h="153997">
                <a:tc>
                  <a:txBody>
                    <a:bodyPr/>
                    <a:lstStyle/>
                    <a:p>
                      <a:pPr algn="l" fontAlgn="b"/>
                      <a:r>
                        <a:rPr lang="sl-SI" sz="700" b="0" i="0" u="none" strike="noStrike">
                          <a:solidFill>
                            <a:srgbClr val="000000"/>
                          </a:solidFill>
                          <a:effectLst/>
                          <a:latin typeface="Arial" panose="020B0604020202020204" pitchFamily="34" charset="0"/>
                        </a:rPr>
                        <a:t>[D4-D7] Daxlanden - Weingarten ge (Germersheim Sued) [OPP] [D4] / N-1 Ensdorf - Vigy VIGY2 S</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501,66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359277480"/>
                  </a:ext>
                </a:extLst>
              </a:tr>
              <a:tr h="153997">
                <a:tc>
                  <a:txBody>
                    <a:bodyPr/>
                    <a:lstStyle/>
                    <a:p>
                      <a:pPr algn="l" fontAlgn="b"/>
                      <a:r>
                        <a:rPr lang="sl-SI" sz="700" b="0" i="0" u="none" strike="noStrike">
                          <a:solidFill>
                            <a:srgbClr val="000000"/>
                          </a:solidFill>
                          <a:effectLst/>
                          <a:latin typeface="Arial" panose="020B0604020202020204" pitchFamily="34" charset="0"/>
                        </a:rPr>
                        <a:t>[D7-D7] Paffendorf  - Y Paffendorf SECHTM N [DIR] / N-1 Rommerskirchen - Sechtem VILLE W</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474,98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325496560"/>
                  </a:ext>
                </a:extLst>
              </a:tr>
              <a:tr h="153997">
                <a:tc>
                  <a:txBody>
                    <a:bodyPr/>
                    <a:lstStyle/>
                    <a:p>
                      <a:pPr algn="l" fontAlgn="b"/>
                      <a:r>
                        <a:rPr lang="sl-SI" sz="700" b="0" i="0" u="none" strike="noStrike">
                          <a:solidFill>
                            <a:srgbClr val="000000"/>
                          </a:solidFill>
                          <a:effectLst/>
                          <a:latin typeface="Arial" panose="020B0604020202020204" pitchFamily="34" charset="0"/>
                        </a:rPr>
                        <a:t>[NL-NL] Diemen-Lelystad 380 Z [OPP] / N-1 Boxmeer-Dodewaard 380 Z</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282,72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553639658"/>
                  </a:ext>
                </a:extLst>
              </a:tr>
              <a:tr h="153997">
                <a:tc>
                  <a:txBody>
                    <a:bodyPr/>
                    <a:lstStyle/>
                    <a:p>
                      <a:pPr algn="l" fontAlgn="b"/>
                      <a:r>
                        <a:rPr lang="sl-SI" sz="700" b="0" i="0" u="none" strike="noStrike">
                          <a:solidFill>
                            <a:srgbClr val="000000"/>
                          </a:solidFill>
                          <a:effectLst/>
                          <a:latin typeface="Arial" panose="020B0604020202020204" pitchFamily="34" charset="0"/>
                        </a:rPr>
                        <a:t>[CZ-SK] Sokolnice - Stupava [DIR] [CZ] / N-1 Nosovice - Varin</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356,24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60%</a:t>
                      </a:r>
                    </a:p>
                  </a:txBody>
                  <a:tcPr marL="0" marR="0" marT="0" marB="0" anchor="b">
                    <a:lnL>
                      <a:noFill/>
                    </a:lnL>
                    <a:lnR>
                      <a:noFill/>
                    </a:lnR>
                    <a:lnT>
                      <a:noFill/>
                    </a:lnT>
                    <a:lnB>
                      <a:noFill/>
                    </a:lnB>
                  </a:tcPr>
                </a:tc>
                <a:extLst>
                  <a:ext uri="{0D108BD9-81ED-4DB2-BD59-A6C34878D82A}">
                    <a16:rowId xmlns:a16="http://schemas.microsoft.com/office/drawing/2014/main" val="195821465"/>
                  </a:ext>
                </a:extLst>
              </a:tr>
              <a:tr h="153997">
                <a:tc>
                  <a:txBody>
                    <a:bodyPr/>
                    <a:lstStyle/>
                    <a:p>
                      <a:pPr algn="l" fontAlgn="b"/>
                      <a:r>
                        <a:rPr lang="sl-SI" sz="7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756,64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326%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000259660"/>
                  </a:ext>
                </a:extLst>
              </a:tr>
              <a:tr h="153997">
                <a:tc>
                  <a:txBody>
                    <a:bodyPr/>
                    <a:lstStyle/>
                    <a:p>
                      <a:pPr algn="l" fontAlgn="b"/>
                      <a:r>
                        <a:rPr lang="sl-SI" sz="700" b="0" i="0" u="none" strike="noStrike">
                          <a:solidFill>
                            <a:srgbClr val="000000"/>
                          </a:solidFill>
                          <a:effectLst/>
                          <a:latin typeface="Arial" panose="020B0604020202020204" pitchFamily="34" charset="0"/>
                        </a:rPr>
                        <a:t>[AT-CZ] Duernrohr 1 - Slavetice 437 [OPP] [AT] / N-1 Slavetice - Durnrohr 2</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49,39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831024028"/>
                  </a:ext>
                </a:extLst>
              </a:tr>
              <a:tr h="153997">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387,37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64%</a:t>
                      </a:r>
                    </a:p>
                  </a:txBody>
                  <a:tcPr marL="0" marR="0" marT="0" marB="0" anchor="b">
                    <a:lnL>
                      <a:noFill/>
                    </a:lnL>
                    <a:lnR>
                      <a:noFill/>
                    </a:lnR>
                    <a:lnT>
                      <a:noFill/>
                    </a:lnT>
                    <a:lnB>
                      <a:noFill/>
                    </a:lnB>
                  </a:tcPr>
                </a:tc>
                <a:extLst>
                  <a:ext uri="{0D108BD9-81ED-4DB2-BD59-A6C34878D82A}">
                    <a16:rowId xmlns:a16="http://schemas.microsoft.com/office/drawing/2014/main" val="4196363417"/>
                  </a:ext>
                </a:extLst>
              </a:tr>
              <a:tr h="153997">
                <a:tc>
                  <a:txBody>
                    <a:bodyPr/>
                    <a:lstStyle/>
                    <a:p>
                      <a:pPr algn="l" fontAlgn="b"/>
                      <a:r>
                        <a:rPr lang="sl-SI" sz="700" b="0" i="0" u="none" strike="noStrike">
                          <a:solidFill>
                            <a:srgbClr val="000000"/>
                          </a:solidFill>
                          <a:effectLst/>
                          <a:latin typeface="Arial" panose="020B0604020202020204" pitchFamily="34" charset="0"/>
                        </a:rPr>
                        <a:t>[CZ-SK] Nosovice - Varin [DIR] [CZ] / N-1 Sokolnice - Stupava</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550,13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65%</a:t>
                      </a:r>
                    </a:p>
                  </a:txBody>
                  <a:tcPr marL="0" marR="0" marT="0" marB="0" anchor="b">
                    <a:lnL>
                      <a:noFill/>
                    </a:lnL>
                    <a:lnR>
                      <a:noFill/>
                    </a:lnR>
                    <a:lnT>
                      <a:noFill/>
                    </a:lnT>
                    <a:lnB>
                      <a:noFill/>
                    </a:lnB>
                  </a:tcPr>
                </a:tc>
                <a:extLst>
                  <a:ext uri="{0D108BD9-81ED-4DB2-BD59-A6C34878D82A}">
                    <a16:rowId xmlns:a16="http://schemas.microsoft.com/office/drawing/2014/main" val="2375680695"/>
                  </a:ext>
                </a:extLst>
              </a:tr>
              <a:tr h="153997">
                <a:tc>
                  <a:txBody>
                    <a:bodyPr/>
                    <a:lstStyle/>
                    <a:p>
                      <a:pPr algn="l" fontAlgn="b"/>
                      <a:r>
                        <a:rPr lang="sl-SI" sz="700" b="0" i="0" u="none" strike="noStrike">
                          <a:solidFill>
                            <a:srgbClr val="000000"/>
                          </a:solidFill>
                          <a:effectLst/>
                          <a:latin typeface="Arial" panose="020B0604020202020204" pitchFamily="34" charset="0"/>
                        </a:rPr>
                        <a:t>[BE-BE] PST Zandvliet 2 [DIR] / N-1 PST Zandvliet 1</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129,8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45%</a:t>
                      </a:r>
                    </a:p>
                  </a:txBody>
                  <a:tcPr marL="0" marR="0" marT="0" marB="0" anchor="b">
                    <a:lnL>
                      <a:noFill/>
                    </a:lnL>
                    <a:lnR>
                      <a:noFill/>
                    </a:lnR>
                    <a:lnT>
                      <a:noFill/>
                    </a:lnT>
                    <a:lnB>
                      <a:noFill/>
                    </a:lnB>
                  </a:tcPr>
                </a:tc>
                <a:extLst>
                  <a:ext uri="{0D108BD9-81ED-4DB2-BD59-A6C34878D82A}">
                    <a16:rowId xmlns:a16="http://schemas.microsoft.com/office/drawing/2014/main" val="581119282"/>
                  </a:ext>
                </a:extLst>
              </a:tr>
              <a:tr h="153997">
                <a:tc>
                  <a:txBody>
                    <a:bodyPr/>
                    <a:lstStyle/>
                    <a:p>
                      <a:pPr algn="l" fontAlgn="b"/>
                      <a:r>
                        <a:rPr lang="sl-SI" sz="700" b="0" i="0" u="none" strike="noStrike">
                          <a:solidFill>
                            <a:srgbClr val="000000"/>
                          </a:solidFill>
                          <a:effectLst/>
                          <a:latin typeface="Arial" panose="020B0604020202020204" pitchFamily="34" charset="0"/>
                        </a:rPr>
                        <a:t>[NL-NL] Diemen-Lelystad 380 Z [OPP] / N-1 Boxmeer-Dodewaard 380 Z</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756,64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8527740"/>
                  </a:ext>
                </a:extLst>
              </a:tr>
              <a:tr h="153997">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Nosovice</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28,55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51%</a:t>
                      </a:r>
                    </a:p>
                  </a:txBody>
                  <a:tcPr marL="0" marR="0" marT="0" marB="0" anchor="b">
                    <a:lnL>
                      <a:noFill/>
                    </a:lnL>
                    <a:lnR>
                      <a:noFill/>
                    </a:lnR>
                    <a:lnT>
                      <a:noFill/>
                    </a:lnT>
                    <a:lnB>
                      <a:noFill/>
                    </a:lnB>
                  </a:tcPr>
                </a:tc>
                <a:extLst>
                  <a:ext uri="{0D108BD9-81ED-4DB2-BD59-A6C34878D82A}">
                    <a16:rowId xmlns:a16="http://schemas.microsoft.com/office/drawing/2014/main" val="1868252096"/>
                  </a:ext>
                </a:extLst>
              </a:tr>
              <a:tr h="153997">
                <a:tc>
                  <a:txBody>
                    <a:bodyPr/>
                    <a:lstStyle/>
                    <a:p>
                      <a:pPr algn="l" fontAlgn="b"/>
                      <a:r>
                        <a:rPr lang="en-US" sz="700" b="0" i="0" u="none" strike="noStrike">
                          <a:solidFill>
                            <a:srgbClr val="000000"/>
                          </a:solidFill>
                          <a:effectLst/>
                          <a:latin typeface="Arial" panose="020B0604020202020204" pitchFamily="34" charset="0"/>
                        </a:rPr>
                        <a:t>[BE-FR] Achene - Lonny 380.19 [DIR] [BE] / N-1 Aubange - Moulaine 220.513</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396,75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121607164"/>
                  </a:ext>
                </a:extLst>
              </a:tr>
              <a:tr h="153997">
                <a:tc>
                  <a:txBody>
                    <a:bodyPr/>
                    <a:lstStyle/>
                    <a:p>
                      <a:pPr algn="l" fontAlgn="b"/>
                      <a:r>
                        <a:rPr lang="sl-SI" sz="7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646,13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392%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052778297"/>
                  </a:ext>
                </a:extLst>
              </a:tr>
              <a:tr h="153997">
                <a:tc>
                  <a:txBody>
                    <a:bodyPr/>
                    <a:lstStyle/>
                    <a:p>
                      <a:pPr algn="l" fontAlgn="b"/>
                      <a:r>
                        <a:rPr lang="sl-SI" sz="700" b="0" i="0" u="none" strike="noStrike">
                          <a:solidFill>
                            <a:srgbClr val="000000"/>
                          </a:solidFill>
                          <a:effectLst/>
                          <a:latin typeface="Arial" panose="020B0604020202020204" pitchFamily="34" charset="0"/>
                        </a:rPr>
                        <a:t>[AT-CZ] Duernrohr 1 - Slavetice 437 [OPP] [AT] / N-1 Slavetice - Durnrohr 2</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400,07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835693965"/>
                  </a:ext>
                </a:extLst>
              </a:tr>
              <a:tr h="153997">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171,86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70%</a:t>
                      </a:r>
                    </a:p>
                  </a:txBody>
                  <a:tcPr marL="0" marR="0" marT="0" marB="0" anchor="b">
                    <a:lnL>
                      <a:noFill/>
                    </a:lnL>
                    <a:lnR>
                      <a:noFill/>
                    </a:lnR>
                    <a:lnT>
                      <a:noFill/>
                    </a:lnT>
                    <a:lnB>
                      <a:noFill/>
                    </a:lnB>
                  </a:tcPr>
                </a:tc>
                <a:extLst>
                  <a:ext uri="{0D108BD9-81ED-4DB2-BD59-A6C34878D82A}">
                    <a16:rowId xmlns:a16="http://schemas.microsoft.com/office/drawing/2014/main" val="4290293885"/>
                  </a:ext>
                </a:extLst>
              </a:tr>
              <a:tr h="153997">
                <a:tc>
                  <a:txBody>
                    <a:bodyPr/>
                    <a:lstStyle/>
                    <a:p>
                      <a:pPr algn="l" fontAlgn="b"/>
                      <a:r>
                        <a:rPr lang="sl-SI" sz="700" b="0" i="0" u="none" strike="noStrike">
                          <a:solidFill>
                            <a:srgbClr val="000000"/>
                          </a:solidFill>
                          <a:effectLst/>
                          <a:latin typeface="Arial" panose="020B0604020202020204" pitchFamily="34" charset="0"/>
                        </a:rPr>
                        <a:t>[CZ-SK] Nosovice - Varin [DIR] [CZ] / N-1 Sokolnice - Stupava</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35,56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68%</a:t>
                      </a:r>
                    </a:p>
                  </a:txBody>
                  <a:tcPr marL="0" marR="0" marT="0" marB="0" anchor="b">
                    <a:lnL>
                      <a:noFill/>
                    </a:lnL>
                    <a:lnR>
                      <a:noFill/>
                    </a:lnR>
                    <a:lnT>
                      <a:noFill/>
                    </a:lnT>
                    <a:lnB>
                      <a:noFill/>
                    </a:lnB>
                  </a:tcPr>
                </a:tc>
                <a:extLst>
                  <a:ext uri="{0D108BD9-81ED-4DB2-BD59-A6C34878D82A}">
                    <a16:rowId xmlns:a16="http://schemas.microsoft.com/office/drawing/2014/main" val="2519829488"/>
                  </a:ext>
                </a:extLst>
              </a:tr>
              <a:tr h="153997">
                <a:tc>
                  <a:txBody>
                    <a:bodyPr/>
                    <a:lstStyle/>
                    <a:p>
                      <a:pPr algn="l" fontAlgn="b"/>
                      <a:r>
                        <a:rPr lang="sl-SI" sz="700" b="0" i="0" u="none" strike="noStrike">
                          <a:solidFill>
                            <a:srgbClr val="000000"/>
                          </a:solidFill>
                          <a:effectLst/>
                          <a:latin typeface="Arial" panose="020B0604020202020204" pitchFamily="34" charset="0"/>
                        </a:rPr>
                        <a:t>[NL-D2] Meeden-Diele  380 Z [OPP] [NL] / N-1 Diele - Meeden WEISS/W</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646,13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312334120"/>
                  </a:ext>
                </a:extLst>
              </a:tr>
              <a:tr h="153997">
                <a:tc>
                  <a:txBody>
                    <a:bodyPr/>
                    <a:lstStyle/>
                    <a:p>
                      <a:pPr algn="l" fontAlgn="b"/>
                      <a:r>
                        <a:rPr lang="sl-SI" sz="700" b="0" i="0" u="none" strike="noStrike">
                          <a:solidFill>
                            <a:srgbClr val="000000"/>
                          </a:solidFill>
                          <a:effectLst/>
                          <a:latin typeface="Arial" panose="020B0604020202020204" pitchFamily="34" charset="0"/>
                        </a:rPr>
                        <a:t>[D7-D7] Paffendorf  - Y Paffendorf SECHTM N [DIR] / N-1 Rommerskirchen - Sechtem VILLE W</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381,47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332805482"/>
                  </a:ext>
                </a:extLst>
              </a:tr>
              <a:tr h="153997">
                <a:tc>
                  <a:txBody>
                    <a:bodyPr/>
                    <a:lstStyle/>
                    <a:p>
                      <a:pPr algn="l" fontAlgn="b"/>
                      <a:r>
                        <a:rPr lang="sl-SI" sz="700" b="0" i="0" u="none" strike="noStrike">
                          <a:solidFill>
                            <a:srgbClr val="000000"/>
                          </a:solidFill>
                          <a:effectLst/>
                          <a:latin typeface="Arial" panose="020B0604020202020204" pitchFamily="34" charset="0"/>
                        </a:rPr>
                        <a:t>[BE-BE] PST Zandvliet 2 [DIR] / N-1 PST Zandvliet 1</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279,28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34%</a:t>
                      </a:r>
                    </a:p>
                  </a:txBody>
                  <a:tcPr marL="0" marR="0" marT="0" marB="0" anchor="b">
                    <a:lnL>
                      <a:noFill/>
                    </a:lnL>
                    <a:lnR>
                      <a:noFill/>
                    </a:lnR>
                    <a:lnT>
                      <a:noFill/>
                    </a:lnT>
                    <a:lnB>
                      <a:noFill/>
                    </a:lnB>
                  </a:tcPr>
                </a:tc>
                <a:extLst>
                  <a:ext uri="{0D108BD9-81ED-4DB2-BD59-A6C34878D82A}">
                    <a16:rowId xmlns:a16="http://schemas.microsoft.com/office/drawing/2014/main" val="3201621216"/>
                  </a:ext>
                </a:extLst>
              </a:tr>
              <a:tr h="153997">
                <a:tc>
                  <a:txBody>
                    <a:bodyPr/>
                    <a:lstStyle/>
                    <a:p>
                      <a:pPr algn="l" fontAlgn="b"/>
                      <a:r>
                        <a:rPr lang="sl-SI" sz="700" b="0" i="0" u="none" strike="noStrike">
                          <a:solidFill>
                            <a:srgbClr val="000000"/>
                          </a:solidFill>
                          <a:effectLst/>
                          <a:latin typeface="Arial" panose="020B0604020202020204" pitchFamily="34" charset="0"/>
                        </a:rPr>
                        <a:t>[BE-FR] Avelgem - Avelin 80 [DIR] [FR] / N-1 Achene - Lonny 380.19</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200,06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45%</a:t>
                      </a:r>
                    </a:p>
                  </a:txBody>
                  <a:tcPr marL="0" marR="0" marT="0" marB="0" anchor="b">
                    <a:lnL>
                      <a:noFill/>
                    </a:lnL>
                    <a:lnR>
                      <a:noFill/>
                    </a:lnR>
                    <a:lnT>
                      <a:noFill/>
                    </a:lnT>
                    <a:lnB>
                      <a:noFill/>
                    </a:lnB>
                  </a:tcPr>
                </a:tc>
                <a:extLst>
                  <a:ext uri="{0D108BD9-81ED-4DB2-BD59-A6C34878D82A}">
                    <a16:rowId xmlns:a16="http://schemas.microsoft.com/office/drawing/2014/main" val="1299660399"/>
                  </a:ext>
                </a:extLst>
              </a:tr>
              <a:tr h="153997">
                <a:tc>
                  <a:txBody>
                    <a:bodyPr/>
                    <a:lstStyle/>
                    <a:p>
                      <a:pPr algn="l" fontAlgn="b"/>
                      <a:r>
                        <a:rPr lang="sl-SI" sz="700" b="0" i="0" u="none" strike="noStrike">
                          <a:solidFill>
                            <a:srgbClr val="000000"/>
                          </a:solidFill>
                          <a:effectLst/>
                          <a:latin typeface="Arial" panose="020B0604020202020204" pitchFamily="34" charset="0"/>
                        </a:rPr>
                        <a:t>[CZ-SK] Sokolnice - Stupava [DIR] [CZ] / N-1 Nosovice - Varin</a:t>
                      </a:r>
                    </a:p>
                  </a:txBody>
                  <a:tcPr marL="83014"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0" i="0" u="none" strike="noStrike">
                          <a:solidFill>
                            <a:srgbClr val="000000"/>
                          </a:solidFill>
                          <a:effectLst/>
                          <a:latin typeface="Arial" panose="020B0604020202020204" pitchFamily="34" charset="0"/>
                        </a:rPr>
                        <a:t>118,55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0" i="0" u="none" strike="noStrike">
                          <a:solidFill>
                            <a:srgbClr val="000000"/>
                          </a:solidFill>
                          <a:effectLst/>
                          <a:latin typeface="Arial" panose="020B0604020202020204" pitchFamily="34" charset="0"/>
                        </a:rPr>
                        <a:t>67%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567166968"/>
                  </a:ext>
                </a:extLst>
              </a:tr>
              <a:tr h="153997">
                <a:tc>
                  <a:txBody>
                    <a:bodyPr/>
                    <a:lstStyle/>
                    <a:p>
                      <a:pPr algn="l" fontAlgn="b"/>
                      <a:r>
                        <a:rPr lang="sl-SI" sz="7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700" b="1" i="0" u="none" strike="noStrike">
                          <a:solidFill>
                            <a:srgbClr val="000000"/>
                          </a:solidFill>
                          <a:effectLst/>
                          <a:latin typeface="Arial" panose="020B0604020202020204" pitchFamily="34" charset="0"/>
                        </a:rPr>
                        <a:t>823,49</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700" b="1" i="0" u="none" strike="noStrike" dirty="0">
                          <a:solidFill>
                            <a:srgbClr val="000000"/>
                          </a:solidFill>
                          <a:effectLst/>
                          <a:latin typeface="Arial" panose="020B0604020202020204" pitchFamily="34" charset="0"/>
                        </a:rPr>
                        <a:t>4224%</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1067741069"/>
                  </a:ext>
                </a:extLst>
              </a:tr>
            </a:tbl>
          </a:graphicData>
        </a:graphic>
      </p:graphicFrame>
    </p:spTree>
    <p:extLst>
      <p:ext uri="{BB962C8B-B14F-4D97-AF65-F5344CB8AC3E}">
        <p14:creationId xmlns:p14="http://schemas.microsoft.com/office/powerpoint/2010/main" val="2849351963"/>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a:t>
            </a:r>
            <a:r>
              <a:rPr lang="en-US" altLang="hu-HU" sz="1400" dirty="0">
                <a:solidFill>
                  <a:srgbClr val="008000"/>
                </a:solidFill>
              </a:rPr>
              <a:t>1028 (part </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54CFA0CD-B88A-413B-B4FA-2771861F9A09}"/>
              </a:ext>
            </a:extLst>
          </p:cNvPr>
          <p:cNvGraphicFramePr>
            <a:graphicFrameLocks noGrp="1"/>
          </p:cNvGraphicFramePr>
          <p:nvPr>
            <p:extLst>
              <p:ext uri="{D42A27DB-BD31-4B8C-83A1-F6EECF244321}">
                <p14:modId xmlns:p14="http://schemas.microsoft.com/office/powerpoint/2010/main" val="2313388569"/>
              </p:ext>
            </p:extLst>
          </p:nvPr>
        </p:nvGraphicFramePr>
        <p:xfrm>
          <a:off x="1121134" y="1079494"/>
          <a:ext cx="6920739" cy="5697889"/>
        </p:xfrm>
        <a:graphic>
          <a:graphicData uri="http://schemas.openxmlformats.org/drawingml/2006/table">
            <a:tbl>
              <a:tblPr/>
              <a:tblGrid>
                <a:gridCol w="5377188">
                  <a:extLst>
                    <a:ext uri="{9D8B030D-6E8A-4147-A177-3AD203B41FA5}">
                      <a16:colId xmlns:a16="http://schemas.microsoft.com/office/drawing/2014/main" val="143491956"/>
                    </a:ext>
                  </a:extLst>
                </a:gridCol>
                <a:gridCol w="1139730">
                  <a:extLst>
                    <a:ext uri="{9D8B030D-6E8A-4147-A177-3AD203B41FA5}">
                      <a16:colId xmlns:a16="http://schemas.microsoft.com/office/drawing/2014/main" val="985073245"/>
                    </a:ext>
                  </a:extLst>
                </a:gridCol>
                <a:gridCol w="403821">
                  <a:extLst>
                    <a:ext uri="{9D8B030D-6E8A-4147-A177-3AD203B41FA5}">
                      <a16:colId xmlns:a16="http://schemas.microsoft.com/office/drawing/2014/main" val="2913104571"/>
                    </a:ext>
                  </a:extLst>
                </a:gridCol>
              </a:tblGrid>
              <a:tr h="153997">
                <a:tc>
                  <a:txBody>
                    <a:bodyPr/>
                    <a:lstStyle/>
                    <a:p>
                      <a:pPr algn="l" fontAlgn="b"/>
                      <a:r>
                        <a:rPr lang="sl-SI"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1509575973"/>
                  </a:ext>
                </a:extLst>
              </a:tr>
              <a:tr h="153997">
                <a:tc>
                  <a:txBody>
                    <a:bodyPr/>
                    <a:lstStyle/>
                    <a:p>
                      <a:pPr algn="l" fontAlgn="b"/>
                      <a:r>
                        <a:rPr lang="sl-SI" sz="7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552,28</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208%</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305373024"/>
                  </a:ext>
                </a:extLst>
              </a:tr>
              <a:tr h="153997">
                <a:tc>
                  <a:txBody>
                    <a:bodyPr/>
                    <a:lstStyle/>
                    <a:p>
                      <a:pPr algn="l" fontAlgn="b"/>
                      <a:r>
                        <a:rPr lang="sl-SI" sz="700" b="0" i="0" u="none" strike="noStrike">
                          <a:solidFill>
                            <a:srgbClr val="000000"/>
                          </a:solidFill>
                          <a:effectLst/>
                          <a:latin typeface="Arial" panose="020B0604020202020204" pitchFamily="34" charset="0"/>
                        </a:rPr>
                        <a:t>[AT-CZ] Duernrohr 1 - Slavetice 437 [OPP] [AT] / N-1 Slavetice - Durnrohr 2</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291,96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437551836"/>
                  </a:ext>
                </a:extLst>
              </a:tr>
              <a:tr h="153997">
                <a:tc>
                  <a:txBody>
                    <a:bodyPr/>
                    <a:lstStyle/>
                    <a:p>
                      <a:pPr algn="l" fontAlgn="b"/>
                      <a:r>
                        <a:rPr lang="sl-SI" sz="700" b="0" i="0" u="none" strike="noStrike">
                          <a:solidFill>
                            <a:srgbClr val="000000"/>
                          </a:solidFill>
                          <a:effectLst/>
                          <a:latin typeface="Arial" panose="020B0604020202020204" pitchFamily="34" charset="0"/>
                        </a:rPr>
                        <a:t>[D2-D7] Grosskrotzenburg - Urberach  UMAIN N2 [DIR] [D7] / N-1 Dettingen - Grosskrotzenburg UMAIN S1</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552,28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4000072636"/>
                  </a:ext>
                </a:extLst>
              </a:tr>
              <a:tr h="153997">
                <a:tc>
                  <a:txBody>
                    <a:bodyPr/>
                    <a:lstStyle/>
                    <a:p>
                      <a:pPr algn="l" fontAlgn="b"/>
                      <a:r>
                        <a:rPr lang="sl-SI" sz="700" b="0" i="0" u="none" strike="noStrike">
                          <a:solidFill>
                            <a:srgbClr val="000000"/>
                          </a:solidFill>
                          <a:effectLst/>
                          <a:latin typeface="Arial" panose="020B0604020202020204" pitchFamily="34" charset="0"/>
                        </a:rPr>
                        <a:t>[SK-PL] Lemesany - Krosno Iskrz 2 [OPP] [PL] / N-1 Lemesany - Krosno Iskrz 1</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155,06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69%</a:t>
                      </a:r>
                    </a:p>
                  </a:txBody>
                  <a:tcPr marL="0" marR="0" marT="0" marB="0" anchor="b">
                    <a:lnL>
                      <a:noFill/>
                    </a:lnL>
                    <a:lnR>
                      <a:noFill/>
                    </a:lnR>
                    <a:lnT>
                      <a:noFill/>
                    </a:lnT>
                    <a:lnB>
                      <a:noFill/>
                    </a:lnB>
                  </a:tcPr>
                </a:tc>
                <a:extLst>
                  <a:ext uri="{0D108BD9-81ED-4DB2-BD59-A6C34878D82A}">
                    <a16:rowId xmlns:a16="http://schemas.microsoft.com/office/drawing/2014/main" val="1466362926"/>
                  </a:ext>
                </a:extLst>
              </a:tr>
              <a:tr h="153997">
                <a:tc>
                  <a:txBody>
                    <a:bodyPr/>
                    <a:lstStyle/>
                    <a:p>
                      <a:pPr algn="l" fontAlgn="b"/>
                      <a:r>
                        <a:rPr lang="sl-SI" sz="700" b="0" i="0" u="none" strike="noStrike">
                          <a:solidFill>
                            <a:srgbClr val="000000"/>
                          </a:solidFill>
                          <a:effectLst/>
                          <a:latin typeface="Arial" panose="020B0604020202020204" pitchFamily="34" charset="0"/>
                        </a:rPr>
                        <a:t>[NL-D2] Meeden-Diele  380 Z [OPP] [NL] / N-1 Diele - Meeden WEISS/W</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177,14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3013058117"/>
                  </a:ext>
                </a:extLst>
              </a:tr>
              <a:tr h="153997">
                <a:tc>
                  <a:txBody>
                    <a:bodyPr/>
                    <a:lstStyle/>
                    <a:p>
                      <a:pPr algn="l" fontAlgn="b"/>
                      <a:r>
                        <a:rPr lang="sl-SI" sz="700" b="0" i="0" u="none" strike="noStrike">
                          <a:solidFill>
                            <a:srgbClr val="000000"/>
                          </a:solidFill>
                          <a:effectLst/>
                          <a:latin typeface="Arial" panose="020B0604020202020204" pitchFamily="34" charset="0"/>
                        </a:rPr>
                        <a:t>[D7-D7] Paffendorf  - Y Paffendorf SECHTM N [DIR] / N-1 Rommerskirchen - Sechtem VILLE W</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146,93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217444772"/>
                  </a:ext>
                </a:extLst>
              </a:tr>
              <a:tr h="153997">
                <a:tc>
                  <a:txBody>
                    <a:bodyPr/>
                    <a:lstStyle/>
                    <a:p>
                      <a:pPr algn="l" fontAlgn="b"/>
                      <a:r>
                        <a:rPr lang="sl-SI" sz="7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385,51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252%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983306753"/>
                  </a:ext>
                </a:extLst>
              </a:tr>
              <a:tr h="153997">
                <a:tc>
                  <a:txBody>
                    <a:bodyPr/>
                    <a:lstStyle/>
                    <a:p>
                      <a:pPr algn="l" fontAlgn="b"/>
                      <a:r>
                        <a:rPr lang="sl-SI" sz="700" b="0" i="0" u="none" strike="noStrike">
                          <a:solidFill>
                            <a:srgbClr val="000000"/>
                          </a:solidFill>
                          <a:effectLst/>
                          <a:latin typeface="Arial" panose="020B0604020202020204" pitchFamily="34" charset="0"/>
                        </a:rPr>
                        <a:t>[AT-CZ] Duernrohr 1 - Slavetice 437 [OPP] [AT] / N-1 Slavetice - Durnrohr 2</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44,84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884924108"/>
                  </a:ext>
                </a:extLst>
              </a:tr>
              <a:tr h="153997">
                <a:tc>
                  <a:txBody>
                    <a:bodyPr/>
                    <a:lstStyle/>
                    <a:p>
                      <a:pPr algn="l" fontAlgn="b"/>
                      <a:r>
                        <a:rPr lang="sl-SI" sz="700" b="0" i="0" u="none" strike="noStrike">
                          <a:solidFill>
                            <a:srgbClr val="000000"/>
                          </a:solidFill>
                          <a:effectLst/>
                          <a:latin typeface="Arial" panose="020B0604020202020204" pitchFamily="34" charset="0"/>
                        </a:rPr>
                        <a:t>[SK-PL] Lemesany - Krosno Iskrz 2 [OPP] [PL] / N-1 Lemesany - Krosno Iskrz 1</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266,2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70%</a:t>
                      </a:r>
                    </a:p>
                  </a:txBody>
                  <a:tcPr marL="0" marR="0" marT="0" marB="0" anchor="b">
                    <a:lnL>
                      <a:noFill/>
                    </a:lnL>
                    <a:lnR>
                      <a:noFill/>
                    </a:lnR>
                    <a:lnT>
                      <a:noFill/>
                    </a:lnT>
                    <a:lnB>
                      <a:noFill/>
                    </a:lnB>
                  </a:tcPr>
                </a:tc>
                <a:extLst>
                  <a:ext uri="{0D108BD9-81ED-4DB2-BD59-A6C34878D82A}">
                    <a16:rowId xmlns:a16="http://schemas.microsoft.com/office/drawing/2014/main" val="2988693363"/>
                  </a:ext>
                </a:extLst>
              </a:tr>
              <a:tr h="153997">
                <a:tc>
                  <a:txBody>
                    <a:bodyPr/>
                    <a:lstStyle/>
                    <a:p>
                      <a:pPr algn="l" fontAlgn="b"/>
                      <a:r>
                        <a:rPr lang="sl-SI" sz="700" b="0" i="0" u="none" strike="noStrike">
                          <a:solidFill>
                            <a:srgbClr val="000000"/>
                          </a:solidFill>
                          <a:effectLst/>
                          <a:latin typeface="Arial" panose="020B0604020202020204" pitchFamily="34" charset="0"/>
                        </a:rPr>
                        <a:t>[D4-D7] Daxlanden - Weingarten ge (Germersheim Sued) [OPP] [D4] / N-1 Ensdorf - Vigy VIGY2 S</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385,51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2265742"/>
                  </a:ext>
                </a:extLst>
              </a:tr>
              <a:tr h="153997">
                <a:tc>
                  <a:txBody>
                    <a:bodyPr/>
                    <a:lstStyle/>
                    <a:p>
                      <a:pPr algn="l" fontAlgn="b"/>
                      <a:r>
                        <a:rPr lang="sl-SI" sz="700" b="0" i="0" u="none" strike="noStrike">
                          <a:solidFill>
                            <a:srgbClr val="000000"/>
                          </a:solidFill>
                          <a:effectLst/>
                          <a:latin typeface="Arial" panose="020B0604020202020204" pitchFamily="34" charset="0"/>
                        </a:rPr>
                        <a:t>[NL-D2] Meeden-Diele  380 Z [OPP] [NL] / N-1 Diele - Meeden WEISS/W</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347,11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1529975552"/>
                  </a:ext>
                </a:extLst>
              </a:tr>
              <a:tr h="153997">
                <a:tc>
                  <a:txBody>
                    <a:bodyPr/>
                    <a:lstStyle/>
                    <a:p>
                      <a:pPr algn="l" fontAlgn="b"/>
                      <a:r>
                        <a:rPr lang="sl-SI" sz="700" b="0" i="0" u="none" strike="noStrike">
                          <a:solidFill>
                            <a:srgbClr val="000000"/>
                          </a:solidFill>
                          <a:effectLst/>
                          <a:latin typeface="Arial" panose="020B0604020202020204" pitchFamily="34" charset="0"/>
                        </a:rPr>
                        <a:t>[D7-D7] Paffendorf  - Y Paffendorf SECHTM N [DIR] / N-1 Rommerskirchen - Sechtem VILLE W</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270,5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662369559"/>
                  </a:ext>
                </a:extLst>
              </a:tr>
              <a:tr h="153997">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Dobrzen</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18,99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52%</a:t>
                      </a:r>
                    </a:p>
                  </a:txBody>
                  <a:tcPr marL="0" marR="0" marT="0" marB="0" anchor="b">
                    <a:lnL>
                      <a:noFill/>
                    </a:lnL>
                    <a:lnR>
                      <a:noFill/>
                    </a:lnR>
                    <a:lnT>
                      <a:noFill/>
                    </a:lnT>
                    <a:lnB>
                      <a:noFill/>
                    </a:lnB>
                  </a:tcPr>
                </a:tc>
                <a:extLst>
                  <a:ext uri="{0D108BD9-81ED-4DB2-BD59-A6C34878D82A}">
                    <a16:rowId xmlns:a16="http://schemas.microsoft.com/office/drawing/2014/main" val="1391887643"/>
                  </a:ext>
                </a:extLst>
              </a:tr>
              <a:tr h="153997">
                <a:tc>
                  <a:txBody>
                    <a:bodyPr/>
                    <a:lstStyle/>
                    <a:p>
                      <a:pPr algn="l" fontAlgn="b"/>
                      <a:r>
                        <a:rPr lang="sl-SI" sz="7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358,58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192%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793418066"/>
                  </a:ext>
                </a:extLst>
              </a:tr>
              <a:tr h="153997">
                <a:tc>
                  <a:txBody>
                    <a:bodyPr/>
                    <a:lstStyle/>
                    <a:p>
                      <a:pPr algn="l" fontAlgn="b"/>
                      <a:r>
                        <a:rPr lang="sl-SI" sz="700" b="0" i="0" u="none" strike="noStrike">
                          <a:solidFill>
                            <a:srgbClr val="000000"/>
                          </a:solidFill>
                          <a:effectLst/>
                          <a:latin typeface="Arial" panose="020B0604020202020204" pitchFamily="34" charset="0"/>
                        </a:rPr>
                        <a:t>[AT-CZ] Duernrohr 1 - Slavetice 437 [OPP] [AT] / N-1 Slavetice - Durnrohr 2</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91,01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12839699"/>
                  </a:ext>
                </a:extLst>
              </a:tr>
              <a:tr h="153997">
                <a:tc>
                  <a:txBody>
                    <a:bodyPr/>
                    <a:lstStyle/>
                    <a:p>
                      <a:pPr algn="l" fontAlgn="b"/>
                      <a:r>
                        <a:rPr lang="sl-SI" sz="700" b="0" i="0" u="none" strike="noStrike">
                          <a:solidFill>
                            <a:srgbClr val="000000"/>
                          </a:solidFill>
                          <a:effectLst/>
                          <a:latin typeface="Arial" panose="020B0604020202020204" pitchFamily="34" charset="0"/>
                        </a:rPr>
                        <a:t>[NL-D2] Meeden-Diele  380 Z [OPP] [NL] / N-1 Diele - Meeden WEISS/W</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116,47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1854958863"/>
                  </a:ext>
                </a:extLst>
              </a:tr>
              <a:tr h="153997">
                <a:tc>
                  <a:txBody>
                    <a:bodyPr/>
                    <a:lstStyle/>
                    <a:p>
                      <a:pPr algn="l" fontAlgn="b"/>
                      <a:r>
                        <a:rPr lang="sl-SI" sz="700" b="0" i="0" u="none" strike="noStrike">
                          <a:solidFill>
                            <a:srgbClr val="000000"/>
                          </a:solidFill>
                          <a:effectLst/>
                          <a:latin typeface="Arial" panose="020B0604020202020204" pitchFamily="34" charset="0"/>
                        </a:rPr>
                        <a:t>[D7-D7] Paffendorf  - Y Paffendorf SECHTM N [DIR] / N-1 Rommerskirchen - Sechtem VILLE W</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358,58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01676752"/>
                  </a:ext>
                </a:extLst>
              </a:tr>
              <a:tr h="153997">
                <a:tc>
                  <a:txBody>
                    <a:bodyPr/>
                    <a:lstStyle/>
                    <a:p>
                      <a:pPr algn="l" fontAlgn="b"/>
                      <a:r>
                        <a:rPr lang="sl-SI" sz="700" b="0" i="0" u="none" strike="noStrike">
                          <a:solidFill>
                            <a:srgbClr val="000000"/>
                          </a:solidFill>
                          <a:effectLst/>
                          <a:latin typeface="Arial" panose="020B0604020202020204" pitchFamily="34" charset="0"/>
                        </a:rPr>
                        <a:t>[D7-D7] Niederstedem  - Y Dahlem SELHN W [OPP] / N-1 Dahlem - Rommersheim SELHN O</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299,33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526033140"/>
                  </a:ext>
                </a:extLst>
              </a:tr>
              <a:tr h="153997">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Dobrzen</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182,77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53%</a:t>
                      </a:r>
                    </a:p>
                  </a:txBody>
                  <a:tcPr marL="0" marR="0" marT="0" marB="0" anchor="b">
                    <a:lnL>
                      <a:noFill/>
                    </a:lnL>
                    <a:lnR>
                      <a:noFill/>
                    </a:lnR>
                    <a:lnT>
                      <a:noFill/>
                    </a:lnT>
                    <a:lnB>
                      <a:noFill/>
                    </a:lnB>
                  </a:tcPr>
                </a:tc>
                <a:extLst>
                  <a:ext uri="{0D108BD9-81ED-4DB2-BD59-A6C34878D82A}">
                    <a16:rowId xmlns:a16="http://schemas.microsoft.com/office/drawing/2014/main" val="382814172"/>
                  </a:ext>
                </a:extLst>
              </a:tr>
              <a:tr h="153997">
                <a:tc>
                  <a:txBody>
                    <a:bodyPr/>
                    <a:lstStyle/>
                    <a:p>
                      <a:pPr algn="l" fontAlgn="b"/>
                      <a:r>
                        <a:rPr lang="sl-SI" sz="7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158,77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184%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530183930"/>
                  </a:ext>
                </a:extLst>
              </a:tr>
              <a:tr h="153997">
                <a:tc>
                  <a:txBody>
                    <a:bodyPr/>
                    <a:lstStyle/>
                    <a:p>
                      <a:pPr algn="l" fontAlgn="b"/>
                      <a:r>
                        <a:rPr lang="sl-SI" sz="700" b="0" i="0" u="none" strike="noStrike">
                          <a:solidFill>
                            <a:srgbClr val="000000"/>
                          </a:solidFill>
                          <a:effectLst/>
                          <a:latin typeface="Arial" panose="020B0604020202020204" pitchFamily="34" charset="0"/>
                        </a:rPr>
                        <a:t>[AT-CZ] Duernrohr 1 - Slavetice 437 [OPP] [AT] / N-1 Slavetice - Durnrohr 2</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132,69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04645964"/>
                  </a:ext>
                </a:extLst>
              </a:tr>
              <a:tr h="153997">
                <a:tc>
                  <a:txBody>
                    <a:bodyPr/>
                    <a:lstStyle/>
                    <a:p>
                      <a:pPr algn="l" fontAlgn="b"/>
                      <a:r>
                        <a:rPr lang="sl-SI" sz="700" b="0" i="0" u="none" strike="noStrike">
                          <a:solidFill>
                            <a:srgbClr val="000000"/>
                          </a:solidFill>
                          <a:effectLst/>
                          <a:latin typeface="Arial" panose="020B0604020202020204" pitchFamily="34" charset="0"/>
                        </a:rPr>
                        <a:t>[D7-D7] Paffendorf  - Y Paffendorf SECHTM N [DIR] / N-1 Rommerskirchen - Sechtem VILLE W</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71,31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526332208"/>
                  </a:ext>
                </a:extLst>
              </a:tr>
              <a:tr h="153997">
                <a:tc>
                  <a:txBody>
                    <a:bodyPr/>
                    <a:lstStyle/>
                    <a:p>
                      <a:pPr algn="l" fontAlgn="b"/>
                      <a:r>
                        <a:rPr lang="sl-SI" sz="700" b="0" i="0" u="none" strike="noStrike">
                          <a:solidFill>
                            <a:srgbClr val="000000"/>
                          </a:solidFill>
                          <a:effectLst/>
                          <a:latin typeface="Arial" panose="020B0604020202020204" pitchFamily="34" charset="0"/>
                        </a:rPr>
                        <a:t>[D7-D7] Niederstedem  - Y Dahlem SELHN W [OPP] / N-1 Dahlem - Rommersheim SELHN O</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10,12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23%</a:t>
                      </a:r>
                    </a:p>
                  </a:txBody>
                  <a:tcPr marL="0" marR="0" marT="0" marB="0" anchor="b">
                    <a:lnL>
                      <a:noFill/>
                    </a:lnL>
                    <a:lnR>
                      <a:noFill/>
                    </a:lnR>
                    <a:lnT>
                      <a:noFill/>
                    </a:lnT>
                    <a:lnB>
                      <a:noFill/>
                    </a:lnB>
                  </a:tcPr>
                </a:tc>
                <a:extLst>
                  <a:ext uri="{0D108BD9-81ED-4DB2-BD59-A6C34878D82A}">
                    <a16:rowId xmlns:a16="http://schemas.microsoft.com/office/drawing/2014/main" val="2318871315"/>
                  </a:ext>
                </a:extLst>
              </a:tr>
              <a:tr h="153997">
                <a:tc>
                  <a:txBody>
                    <a:bodyPr/>
                    <a:lstStyle/>
                    <a:p>
                      <a:pPr algn="l" fontAlgn="b"/>
                      <a:r>
                        <a:rPr lang="sl-SI" sz="700" b="0" i="0" u="none" strike="noStrike">
                          <a:solidFill>
                            <a:srgbClr val="000000"/>
                          </a:solidFill>
                          <a:effectLst/>
                          <a:latin typeface="Arial" panose="020B0604020202020204" pitchFamily="34" charset="0"/>
                        </a:rPr>
                        <a:t>[NL-NL] Diemen-Lelystad 380 Z [OPP] / N-1 Boxmeer-Dodewaard 380 Z</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61,08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4078776659"/>
                  </a:ext>
                </a:extLst>
              </a:tr>
              <a:tr h="153997">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Dobrzen</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158,77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54%</a:t>
                      </a:r>
                    </a:p>
                  </a:txBody>
                  <a:tcPr marL="0" marR="0" marT="0" marB="0" anchor="b">
                    <a:lnL>
                      <a:noFill/>
                    </a:lnL>
                    <a:lnR>
                      <a:noFill/>
                    </a:lnR>
                    <a:lnT>
                      <a:noFill/>
                    </a:lnT>
                    <a:lnB>
                      <a:noFill/>
                    </a:lnB>
                  </a:tcPr>
                </a:tc>
                <a:extLst>
                  <a:ext uri="{0D108BD9-81ED-4DB2-BD59-A6C34878D82A}">
                    <a16:rowId xmlns:a16="http://schemas.microsoft.com/office/drawing/2014/main" val="3408258923"/>
                  </a:ext>
                </a:extLst>
              </a:tr>
              <a:tr h="153997">
                <a:tc>
                  <a:txBody>
                    <a:bodyPr/>
                    <a:lstStyle/>
                    <a:p>
                      <a:pPr algn="l" fontAlgn="b"/>
                      <a:r>
                        <a:rPr lang="sl-SI" sz="7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159,44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234%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17057224"/>
                  </a:ext>
                </a:extLst>
              </a:tr>
              <a:tr h="153997">
                <a:tc>
                  <a:txBody>
                    <a:bodyPr/>
                    <a:lstStyle/>
                    <a:p>
                      <a:pPr algn="l" fontAlgn="b"/>
                      <a:r>
                        <a:rPr lang="sl-SI" sz="700" b="0" i="0" u="none" strike="noStrike">
                          <a:solidFill>
                            <a:srgbClr val="000000"/>
                          </a:solidFill>
                          <a:effectLst/>
                          <a:latin typeface="Arial" panose="020B0604020202020204" pitchFamily="34" charset="0"/>
                        </a:rPr>
                        <a:t>[AT-CZ] Duernrohr 1 - Slavetice 437 [OPP] [AT] / N-1 Slavetice - Durnrohr 2</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137,19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257173077"/>
                  </a:ext>
                </a:extLst>
              </a:tr>
              <a:tr h="153997">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50,01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71%</a:t>
                      </a:r>
                    </a:p>
                  </a:txBody>
                  <a:tcPr marL="0" marR="0" marT="0" marB="0" anchor="b">
                    <a:lnL>
                      <a:noFill/>
                    </a:lnL>
                    <a:lnR>
                      <a:noFill/>
                    </a:lnR>
                    <a:lnT>
                      <a:noFill/>
                    </a:lnT>
                    <a:lnB>
                      <a:noFill/>
                    </a:lnB>
                  </a:tcPr>
                </a:tc>
                <a:extLst>
                  <a:ext uri="{0D108BD9-81ED-4DB2-BD59-A6C34878D82A}">
                    <a16:rowId xmlns:a16="http://schemas.microsoft.com/office/drawing/2014/main" val="3991404628"/>
                  </a:ext>
                </a:extLst>
              </a:tr>
              <a:tr h="153997">
                <a:tc>
                  <a:txBody>
                    <a:bodyPr/>
                    <a:lstStyle/>
                    <a:p>
                      <a:pPr algn="l" fontAlgn="b"/>
                      <a:r>
                        <a:rPr lang="sl-SI" sz="700" b="0" i="0" u="none" strike="noStrike">
                          <a:solidFill>
                            <a:srgbClr val="000000"/>
                          </a:solidFill>
                          <a:effectLst/>
                          <a:latin typeface="Arial" panose="020B0604020202020204" pitchFamily="34" charset="0"/>
                        </a:rPr>
                        <a:t>[D7-D7] Paffendorf  - Y Paffendorf SECHTM N [DIR] / N-1 Rommerskirchen - Sechtem VILLE W</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49,82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4029349686"/>
                  </a:ext>
                </a:extLst>
              </a:tr>
              <a:tr h="153997">
                <a:tc>
                  <a:txBody>
                    <a:bodyPr/>
                    <a:lstStyle/>
                    <a:p>
                      <a:pPr algn="l" fontAlgn="b"/>
                      <a:r>
                        <a:rPr lang="sl-SI" sz="700" b="0" i="0" u="none" strike="noStrike">
                          <a:solidFill>
                            <a:srgbClr val="000000"/>
                          </a:solidFill>
                          <a:effectLst/>
                          <a:latin typeface="Arial" panose="020B0604020202020204" pitchFamily="34" charset="0"/>
                        </a:rPr>
                        <a:t>[NL-NL] Diemen-Lelystad 380 Z [OPP] / N-1 Boxmeer-Dodewaard 380 Z</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47,85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730521059"/>
                  </a:ext>
                </a:extLst>
              </a:tr>
              <a:tr h="153997">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Dobrzen</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159,44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55%</a:t>
                      </a:r>
                    </a:p>
                  </a:txBody>
                  <a:tcPr marL="0" marR="0" marT="0" marB="0" anchor="b">
                    <a:lnL>
                      <a:noFill/>
                    </a:lnL>
                    <a:lnR>
                      <a:noFill/>
                    </a:lnR>
                    <a:lnT>
                      <a:noFill/>
                    </a:lnT>
                    <a:lnB>
                      <a:noFill/>
                    </a:lnB>
                  </a:tcPr>
                </a:tc>
                <a:extLst>
                  <a:ext uri="{0D108BD9-81ED-4DB2-BD59-A6C34878D82A}">
                    <a16:rowId xmlns:a16="http://schemas.microsoft.com/office/drawing/2014/main" val="1677679207"/>
                  </a:ext>
                </a:extLst>
              </a:tr>
              <a:tr h="153997">
                <a:tc>
                  <a:txBody>
                    <a:bodyPr/>
                    <a:lstStyle/>
                    <a:p>
                      <a:pPr algn="l" fontAlgn="b"/>
                      <a:r>
                        <a:rPr lang="sl-SI" sz="7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187,91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201%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041199862"/>
                  </a:ext>
                </a:extLst>
              </a:tr>
              <a:tr h="153997">
                <a:tc>
                  <a:txBody>
                    <a:bodyPr/>
                    <a:lstStyle/>
                    <a:p>
                      <a:pPr algn="l" fontAlgn="b"/>
                      <a:r>
                        <a:rPr lang="sl-SI" sz="700" b="0" i="0" u="none" strike="noStrike">
                          <a:solidFill>
                            <a:srgbClr val="000000"/>
                          </a:solidFill>
                          <a:effectLst/>
                          <a:latin typeface="Arial" panose="020B0604020202020204" pitchFamily="34" charset="0"/>
                        </a:rPr>
                        <a:t>[AT-CZ] Duernrohr 1 - Slavetice 437 [OPP] [AT] / N-1 Slavetice - Durnrohr 2</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187,91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126318088"/>
                  </a:ext>
                </a:extLst>
              </a:tr>
              <a:tr h="153997">
                <a:tc>
                  <a:txBody>
                    <a:bodyPr/>
                    <a:lstStyle/>
                    <a:p>
                      <a:pPr algn="l" fontAlgn="b"/>
                      <a:r>
                        <a:rPr lang="sl-SI" sz="700" b="0" i="0" u="none" strike="noStrike">
                          <a:solidFill>
                            <a:srgbClr val="000000"/>
                          </a:solidFill>
                          <a:effectLst/>
                          <a:latin typeface="Arial" panose="020B0604020202020204" pitchFamily="34" charset="0"/>
                        </a:rPr>
                        <a:t>[CZ-SK] Nosovice - Varin [DIR] [SK] / N-1 Sokolnice - Stupava</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113,91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64%</a:t>
                      </a:r>
                    </a:p>
                  </a:txBody>
                  <a:tcPr marL="0" marR="0" marT="0" marB="0" anchor="b">
                    <a:lnL>
                      <a:noFill/>
                    </a:lnL>
                    <a:lnR>
                      <a:noFill/>
                    </a:lnR>
                    <a:lnT>
                      <a:noFill/>
                    </a:lnT>
                    <a:lnB>
                      <a:noFill/>
                    </a:lnB>
                  </a:tcPr>
                </a:tc>
                <a:extLst>
                  <a:ext uri="{0D108BD9-81ED-4DB2-BD59-A6C34878D82A}">
                    <a16:rowId xmlns:a16="http://schemas.microsoft.com/office/drawing/2014/main" val="3040583303"/>
                  </a:ext>
                </a:extLst>
              </a:tr>
              <a:tr h="153997">
                <a:tc>
                  <a:txBody>
                    <a:bodyPr/>
                    <a:lstStyle/>
                    <a:p>
                      <a:pPr algn="l" fontAlgn="b"/>
                      <a:r>
                        <a:rPr lang="sl-SI" sz="700" b="0" i="0" u="none" strike="noStrike">
                          <a:solidFill>
                            <a:srgbClr val="000000"/>
                          </a:solidFill>
                          <a:effectLst/>
                          <a:latin typeface="Arial" panose="020B0604020202020204" pitchFamily="34" charset="0"/>
                        </a:rPr>
                        <a:t>[D7-D7] Paffendorf  - Y Paffendorf SECHTM N [DIR] / N-1 Rommerskirchen - Sechtem VILLE W</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12,33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458137580"/>
                  </a:ext>
                </a:extLst>
              </a:tr>
              <a:tr h="153997">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Dobrzen</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167,36</a:t>
                      </a:r>
                    </a:p>
                  </a:txBody>
                  <a:tcPr marL="0" marR="0" marT="0" marB="0" anchor="b">
                    <a:lnL>
                      <a:noFill/>
                    </a:lnL>
                    <a:lnR>
                      <a:noFill/>
                    </a:lnR>
                    <a:lnT>
                      <a:noFill/>
                    </a:lnT>
                    <a:lnB>
                      <a:noFill/>
                    </a:lnB>
                  </a:tcPr>
                </a:tc>
                <a:tc>
                  <a:txBody>
                    <a:bodyPr/>
                    <a:lstStyle/>
                    <a:p>
                      <a:pPr algn="r" fontAlgn="b"/>
                      <a:r>
                        <a:rPr lang="sl-SI" sz="700" b="0" i="0" u="none" strike="noStrike" dirty="0">
                          <a:solidFill>
                            <a:srgbClr val="000000"/>
                          </a:solidFill>
                          <a:effectLst/>
                          <a:latin typeface="Arial" panose="020B0604020202020204" pitchFamily="34" charset="0"/>
                        </a:rPr>
                        <a:t>51%</a:t>
                      </a:r>
                    </a:p>
                  </a:txBody>
                  <a:tcPr marL="0" marR="0" marT="0" marB="0" anchor="b">
                    <a:lnL>
                      <a:noFill/>
                    </a:lnL>
                    <a:lnR>
                      <a:noFill/>
                    </a:lnR>
                    <a:lnT>
                      <a:noFill/>
                    </a:lnT>
                    <a:lnB>
                      <a:noFill/>
                    </a:lnB>
                  </a:tcPr>
                </a:tc>
                <a:extLst>
                  <a:ext uri="{0D108BD9-81ED-4DB2-BD59-A6C34878D82A}">
                    <a16:rowId xmlns:a16="http://schemas.microsoft.com/office/drawing/2014/main" val="2666675876"/>
                  </a:ext>
                </a:extLst>
              </a:tr>
            </a:tbl>
          </a:graphicData>
        </a:graphic>
      </p:graphicFrame>
    </p:spTree>
    <p:extLst>
      <p:ext uri="{BB962C8B-B14F-4D97-AF65-F5344CB8AC3E}">
        <p14:creationId xmlns:p14="http://schemas.microsoft.com/office/powerpoint/2010/main" val="340087621"/>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a:t>
            </a:r>
            <a:r>
              <a:rPr lang="en-US" altLang="hu-HU" sz="1400" dirty="0">
                <a:solidFill>
                  <a:srgbClr val="008000"/>
                </a:solidFill>
              </a:rPr>
              <a:t>1028 (part I</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4DC185D1-0F87-4F3E-A5DA-6B781DC26C8D}"/>
              </a:ext>
            </a:extLst>
          </p:cNvPr>
          <p:cNvGraphicFramePr>
            <a:graphicFrameLocks noGrp="1"/>
          </p:cNvGraphicFramePr>
          <p:nvPr>
            <p:extLst>
              <p:ext uri="{D42A27DB-BD31-4B8C-83A1-F6EECF244321}">
                <p14:modId xmlns:p14="http://schemas.microsoft.com/office/powerpoint/2010/main" val="825937262"/>
              </p:ext>
            </p:extLst>
          </p:nvPr>
        </p:nvGraphicFramePr>
        <p:xfrm>
          <a:off x="1129085" y="1079496"/>
          <a:ext cx="7276709" cy="5651514"/>
        </p:xfrm>
        <a:graphic>
          <a:graphicData uri="http://schemas.openxmlformats.org/drawingml/2006/table">
            <a:tbl>
              <a:tblPr/>
              <a:tblGrid>
                <a:gridCol w="5653765">
                  <a:extLst>
                    <a:ext uri="{9D8B030D-6E8A-4147-A177-3AD203B41FA5}">
                      <a16:colId xmlns:a16="http://schemas.microsoft.com/office/drawing/2014/main" val="3038163586"/>
                    </a:ext>
                  </a:extLst>
                </a:gridCol>
                <a:gridCol w="1198353">
                  <a:extLst>
                    <a:ext uri="{9D8B030D-6E8A-4147-A177-3AD203B41FA5}">
                      <a16:colId xmlns:a16="http://schemas.microsoft.com/office/drawing/2014/main" val="275284820"/>
                    </a:ext>
                  </a:extLst>
                </a:gridCol>
                <a:gridCol w="424591">
                  <a:extLst>
                    <a:ext uri="{9D8B030D-6E8A-4147-A177-3AD203B41FA5}">
                      <a16:colId xmlns:a16="http://schemas.microsoft.com/office/drawing/2014/main" val="1690482859"/>
                    </a:ext>
                  </a:extLst>
                </a:gridCol>
              </a:tblGrid>
              <a:tr h="171258">
                <a:tc>
                  <a:txBody>
                    <a:bodyPr/>
                    <a:lstStyle/>
                    <a:p>
                      <a:pPr algn="l" fontAlgn="b"/>
                      <a:r>
                        <a:rPr lang="sl-SI" sz="8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233,37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148%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80623624"/>
                  </a:ext>
                </a:extLst>
              </a:tr>
              <a:tr h="171258">
                <a:tc>
                  <a:txBody>
                    <a:bodyPr/>
                    <a:lstStyle/>
                    <a:p>
                      <a:pPr algn="l" fontAlgn="b"/>
                      <a:r>
                        <a:rPr lang="sl-SI" sz="800" b="0" i="0" u="none" strike="noStrike">
                          <a:solidFill>
                            <a:srgbClr val="000000"/>
                          </a:solidFill>
                          <a:effectLst/>
                          <a:latin typeface="Arial" panose="020B0604020202020204" pitchFamily="34" charset="0"/>
                        </a:rPr>
                        <a:t>[AT-CZ] Duernrohr 1 - Slavetice 437 [OPP] [AT] / N-1 Slavetice - Durnrohr 2</a:t>
                      </a:r>
                    </a:p>
                  </a:txBody>
                  <a:tcPr marL="9307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233,37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64%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61060265"/>
                  </a:ext>
                </a:extLst>
              </a:tr>
              <a:tr h="171258">
                <a:tc>
                  <a:txBody>
                    <a:bodyPr/>
                    <a:lstStyle/>
                    <a:p>
                      <a:pPr algn="l" fontAlgn="b"/>
                      <a:r>
                        <a:rPr lang="sl-SI" sz="800" b="0" i="0" u="none" strike="noStrike">
                          <a:solidFill>
                            <a:srgbClr val="000000"/>
                          </a:solidFill>
                          <a:effectLst/>
                          <a:latin typeface="Arial" panose="020B0604020202020204" pitchFamily="34" charset="0"/>
                        </a:rPr>
                        <a:t>[D7-D7] Paffendorf  - Rommerskirchen  PAFFEN N [OPP] / N-1 Rommerskirchen - Sechtem VILLE W</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10,2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858005440"/>
                  </a:ext>
                </a:extLst>
              </a:tr>
              <a:tr h="171258">
                <a:tc>
                  <a:txBody>
                    <a:bodyPr/>
                    <a:lstStyle/>
                    <a:p>
                      <a:pPr algn="l" fontAlgn="b"/>
                      <a:r>
                        <a:rPr lang="sl-SI" sz="800" b="0" i="0" u="none" strike="noStrike">
                          <a:solidFill>
                            <a:srgbClr val="000000"/>
                          </a:solidFill>
                          <a:effectLst/>
                          <a:latin typeface="Arial" panose="020B0604020202020204" pitchFamily="34" charset="0"/>
                        </a:rPr>
                        <a:t>[CZ-SK] Sokolnice - Stupava [DIR] [SK] / N-1 Nosovice - Varin</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138,3</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65%</a:t>
                      </a:r>
                    </a:p>
                  </a:txBody>
                  <a:tcPr marL="0" marR="0" marT="0" marB="0" anchor="b">
                    <a:lnL>
                      <a:noFill/>
                    </a:lnL>
                    <a:lnR>
                      <a:noFill/>
                    </a:lnR>
                    <a:lnT>
                      <a:noFill/>
                    </a:lnT>
                    <a:lnB>
                      <a:noFill/>
                    </a:lnB>
                  </a:tcPr>
                </a:tc>
                <a:extLst>
                  <a:ext uri="{0D108BD9-81ED-4DB2-BD59-A6C34878D82A}">
                    <a16:rowId xmlns:a16="http://schemas.microsoft.com/office/drawing/2014/main" val="2981415174"/>
                  </a:ext>
                </a:extLst>
              </a:tr>
              <a:tr h="171258">
                <a:tc>
                  <a:txBody>
                    <a:bodyPr/>
                    <a:lstStyle/>
                    <a:p>
                      <a:pPr algn="l" fontAlgn="b"/>
                      <a:r>
                        <a:rPr lang="sl-SI" sz="8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191,91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160%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786915635"/>
                  </a:ext>
                </a:extLst>
              </a:tr>
              <a:tr h="171258">
                <a:tc>
                  <a:txBody>
                    <a:bodyPr/>
                    <a:lstStyle/>
                    <a:p>
                      <a:pPr algn="l" fontAlgn="b"/>
                      <a:r>
                        <a:rPr lang="sl-SI" sz="800" b="0" i="0" u="none" strike="noStrike">
                          <a:solidFill>
                            <a:srgbClr val="000000"/>
                          </a:solidFill>
                          <a:effectLst/>
                          <a:latin typeface="Arial" panose="020B0604020202020204" pitchFamily="34" charset="0"/>
                        </a:rPr>
                        <a:t>[AT-CZ] Duernrohr 1 - Slavetice 437 [OPP] [AT] / N-1 Slavetice - Durnrohr 2</a:t>
                      </a:r>
                    </a:p>
                  </a:txBody>
                  <a:tcPr marL="9307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126,35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59%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638583055"/>
                  </a:ext>
                </a:extLst>
              </a:tr>
              <a:tr h="171258">
                <a:tc>
                  <a:txBody>
                    <a:bodyPr/>
                    <a:lstStyle/>
                    <a:p>
                      <a:pPr algn="l" fontAlgn="b"/>
                      <a:r>
                        <a:rPr lang="sl-SI" sz="800" b="0" i="0" u="none" strike="noStrike">
                          <a:solidFill>
                            <a:srgbClr val="000000"/>
                          </a:solidFill>
                          <a:effectLst/>
                          <a:latin typeface="Arial" panose="020B0604020202020204" pitchFamily="34" charset="0"/>
                        </a:rPr>
                        <a:t>[D4-AT] Buers - Meiningen gn [DIR] [D4] / N-1 Buers - Walgau or (405A)</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26,25</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18%</a:t>
                      </a:r>
                    </a:p>
                  </a:txBody>
                  <a:tcPr marL="0" marR="0" marT="0" marB="0" anchor="b">
                    <a:lnL>
                      <a:noFill/>
                    </a:lnL>
                    <a:lnR>
                      <a:noFill/>
                    </a:lnR>
                    <a:lnT>
                      <a:noFill/>
                    </a:lnT>
                    <a:lnB>
                      <a:noFill/>
                    </a:lnB>
                  </a:tcPr>
                </a:tc>
                <a:extLst>
                  <a:ext uri="{0D108BD9-81ED-4DB2-BD59-A6C34878D82A}">
                    <a16:rowId xmlns:a16="http://schemas.microsoft.com/office/drawing/2014/main" val="518575120"/>
                  </a:ext>
                </a:extLst>
              </a:tr>
              <a:tr h="171258">
                <a:tc>
                  <a:txBody>
                    <a:bodyPr/>
                    <a:lstStyle/>
                    <a:p>
                      <a:pPr algn="l" fontAlgn="b"/>
                      <a:r>
                        <a:rPr lang="sl-SI" sz="800" b="0" i="0" u="none" strike="noStrike">
                          <a:solidFill>
                            <a:srgbClr val="000000"/>
                          </a:solidFill>
                          <a:effectLst/>
                          <a:latin typeface="Arial" panose="020B0604020202020204" pitchFamily="34" charset="0"/>
                        </a:rPr>
                        <a:t>[D7-D7] Paffendorf  - Rommerskirchen  PAFFEN N [OPP] / N-1 Rommerskirchen - Sechtem VILLE W</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9,95</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815040851"/>
                  </a:ext>
                </a:extLst>
              </a:tr>
              <a:tr h="171258">
                <a:tc>
                  <a:txBody>
                    <a:bodyPr/>
                    <a:lstStyle/>
                    <a:p>
                      <a:pPr algn="l" fontAlgn="b"/>
                      <a:r>
                        <a:rPr lang="sl-SI" sz="800" b="0" i="0" u="none" strike="noStrike">
                          <a:solidFill>
                            <a:srgbClr val="000000"/>
                          </a:solidFill>
                          <a:effectLst/>
                          <a:latin typeface="Arial" panose="020B0604020202020204" pitchFamily="34" charset="0"/>
                        </a:rPr>
                        <a:t>[CZ-SK] Sokolnice - Stupava [DIR] [SK] / N-1 Nosovice - Varin</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191,91</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63%</a:t>
                      </a:r>
                    </a:p>
                  </a:txBody>
                  <a:tcPr marL="0" marR="0" marT="0" marB="0" anchor="b">
                    <a:lnL>
                      <a:noFill/>
                    </a:lnL>
                    <a:lnR>
                      <a:noFill/>
                    </a:lnR>
                    <a:lnT>
                      <a:noFill/>
                    </a:lnT>
                    <a:lnB>
                      <a:noFill/>
                    </a:lnB>
                  </a:tcPr>
                </a:tc>
                <a:extLst>
                  <a:ext uri="{0D108BD9-81ED-4DB2-BD59-A6C34878D82A}">
                    <a16:rowId xmlns:a16="http://schemas.microsoft.com/office/drawing/2014/main" val="1013330601"/>
                  </a:ext>
                </a:extLst>
              </a:tr>
              <a:tr h="171258">
                <a:tc>
                  <a:txBody>
                    <a:bodyPr/>
                    <a:lstStyle/>
                    <a:p>
                      <a:pPr algn="l" fontAlgn="b"/>
                      <a:r>
                        <a:rPr lang="sl-SI" sz="800" b="1" i="0" u="none" strike="noStrike">
                          <a:solidFill>
                            <a:srgbClr val="000000"/>
                          </a:solidFill>
                          <a:effectLst/>
                          <a:latin typeface="Arial" panose="020B0604020202020204" pitchFamily="34" charset="0"/>
                        </a:rPr>
                        <a:t>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143,53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285%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868780697"/>
                  </a:ext>
                </a:extLst>
              </a:tr>
              <a:tr h="171258">
                <a:tc>
                  <a:txBody>
                    <a:bodyPr/>
                    <a:lstStyle/>
                    <a:p>
                      <a:pPr algn="l" fontAlgn="b"/>
                      <a:r>
                        <a:rPr lang="sl-SI" sz="800" b="0" i="0" u="none" strike="noStrike">
                          <a:solidFill>
                            <a:srgbClr val="000000"/>
                          </a:solidFill>
                          <a:effectLst/>
                          <a:latin typeface="Arial" panose="020B0604020202020204" pitchFamily="34" charset="0"/>
                        </a:rPr>
                        <a:t>[AT-CZ] Duernrohr 1 - Slavetice 437 [OPP] [AT] / N-1 Slavetice - Durnrohr 2</a:t>
                      </a:r>
                    </a:p>
                  </a:txBody>
                  <a:tcPr marL="9307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143,53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55%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134932256"/>
                  </a:ext>
                </a:extLst>
              </a:tr>
              <a:tr h="171258">
                <a:tc>
                  <a:txBody>
                    <a:bodyPr/>
                    <a:lstStyle/>
                    <a:p>
                      <a:pPr algn="l" fontAlgn="b"/>
                      <a:r>
                        <a:rPr lang="sl-SI" sz="800" b="0" i="0" u="none" strike="noStrike">
                          <a:solidFill>
                            <a:srgbClr val="000000"/>
                          </a:solidFill>
                          <a:effectLst/>
                          <a:latin typeface="Arial" panose="020B0604020202020204" pitchFamily="34" charset="0"/>
                        </a:rPr>
                        <a:t>[D4-AT] Buers - Meiningen gn [DIR] [D4] / N-1 Buers - Walgau or (405A)</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26,05</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2604812917"/>
                  </a:ext>
                </a:extLst>
              </a:tr>
              <a:tr h="171258">
                <a:tc>
                  <a:txBody>
                    <a:bodyPr/>
                    <a:lstStyle/>
                    <a:p>
                      <a:pPr algn="l" fontAlgn="b"/>
                      <a:r>
                        <a:rPr lang="sl-SI" sz="800" b="0" i="0" u="none" strike="noStrike">
                          <a:solidFill>
                            <a:srgbClr val="000000"/>
                          </a:solidFill>
                          <a:effectLst/>
                          <a:latin typeface="Arial" panose="020B0604020202020204" pitchFamily="34" charset="0"/>
                        </a:rPr>
                        <a:t>[CZ-D2] Hradec - Etzenricht 441 [DIR] [D2] / N-1 Prestice - Kocin</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41,17</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78%</a:t>
                      </a:r>
                    </a:p>
                  </a:txBody>
                  <a:tcPr marL="0" marR="0" marT="0" marB="0" anchor="b">
                    <a:lnL>
                      <a:noFill/>
                    </a:lnL>
                    <a:lnR>
                      <a:noFill/>
                    </a:lnR>
                    <a:lnT>
                      <a:noFill/>
                    </a:lnT>
                    <a:lnB>
                      <a:noFill/>
                    </a:lnB>
                  </a:tcPr>
                </a:tc>
                <a:extLst>
                  <a:ext uri="{0D108BD9-81ED-4DB2-BD59-A6C34878D82A}">
                    <a16:rowId xmlns:a16="http://schemas.microsoft.com/office/drawing/2014/main" val="3020560710"/>
                  </a:ext>
                </a:extLst>
              </a:tr>
              <a:tr h="171258">
                <a:tc>
                  <a:txBody>
                    <a:bodyPr/>
                    <a:lstStyle/>
                    <a:p>
                      <a:pPr algn="l" fontAlgn="b"/>
                      <a:r>
                        <a:rPr lang="sl-SI" sz="800" b="0" i="0" u="none" strike="noStrike">
                          <a:solidFill>
                            <a:srgbClr val="000000"/>
                          </a:solidFill>
                          <a:effectLst/>
                          <a:latin typeface="Arial" panose="020B0604020202020204" pitchFamily="34" charset="0"/>
                        </a:rPr>
                        <a:t>[CZ-SK] Sokolnice - Stupava [DIR] [SK] / N-1 Nosovice - Varin</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51,4</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63%</a:t>
                      </a:r>
                    </a:p>
                  </a:txBody>
                  <a:tcPr marL="0" marR="0" marT="0" marB="0" anchor="b">
                    <a:lnL>
                      <a:noFill/>
                    </a:lnL>
                    <a:lnR>
                      <a:noFill/>
                    </a:lnR>
                    <a:lnT>
                      <a:noFill/>
                    </a:lnT>
                    <a:lnB>
                      <a:noFill/>
                    </a:lnB>
                  </a:tcPr>
                </a:tc>
                <a:extLst>
                  <a:ext uri="{0D108BD9-81ED-4DB2-BD59-A6C34878D82A}">
                    <a16:rowId xmlns:a16="http://schemas.microsoft.com/office/drawing/2014/main" val="4018780051"/>
                  </a:ext>
                </a:extLst>
              </a:tr>
              <a:tr h="171258">
                <a:tc>
                  <a:txBody>
                    <a:bodyPr/>
                    <a:lstStyle/>
                    <a:p>
                      <a:pPr algn="l" fontAlgn="b"/>
                      <a:r>
                        <a:rPr lang="nn-NO" sz="800" b="0" i="0" u="none" strike="noStrike">
                          <a:solidFill>
                            <a:srgbClr val="000000"/>
                          </a:solidFill>
                          <a:effectLst/>
                          <a:latin typeface="Arial" panose="020B0604020202020204" pitchFamily="34" charset="0"/>
                        </a:rPr>
                        <a:t>[SK-HU] Levice - God [DIR] [HU] / N-1 R.Sobota - Sajoivanka</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13,18</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71%</a:t>
                      </a:r>
                    </a:p>
                  </a:txBody>
                  <a:tcPr marL="0" marR="0" marT="0" marB="0" anchor="b">
                    <a:lnL>
                      <a:noFill/>
                    </a:lnL>
                    <a:lnR>
                      <a:noFill/>
                    </a:lnR>
                    <a:lnT>
                      <a:noFill/>
                    </a:lnT>
                    <a:lnB>
                      <a:noFill/>
                    </a:lnB>
                  </a:tcPr>
                </a:tc>
                <a:extLst>
                  <a:ext uri="{0D108BD9-81ED-4DB2-BD59-A6C34878D82A}">
                    <a16:rowId xmlns:a16="http://schemas.microsoft.com/office/drawing/2014/main" val="4123502336"/>
                  </a:ext>
                </a:extLst>
              </a:tr>
              <a:tr h="171258">
                <a:tc>
                  <a:txBody>
                    <a:bodyPr/>
                    <a:lstStyle/>
                    <a:p>
                      <a:pPr algn="l" fontAlgn="b"/>
                      <a:r>
                        <a:rPr lang="sl-SI" sz="8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514,84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91%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425330283"/>
                  </a:ext>
                </a:extLst>
              </a:tr>
              <a:tr h="171258">
                <a:tc>
                  <a:txBody>
                    <a:bodyPr/>
                    <a:lstStyle/>
                    <a:p>
                      <a:pPr algn="l" fontAlgn="b"/>
                      <a:r>
                        <a:rPr lang="sl-SI" sz="800" b="0" i="0" u="none" strike="noStrike">
                          <a:solidFill>
                            <a:srgbClr val="000000"/>
                          </a:solidFill>
                          <a:effectLst/>
                          <a:latin typeface="Arial" panose="020B0604020202020204" pitchFamily="34" charset="0"/>
                        </a:rPr>
                        <a:t>[AT-CZ] Duernrohr 1 - Slavetice 437 [OPP] [AT] / N-1 Slavetice - Durnrohr 2</a:t>
                      </a:r>
                    </a:p>
                  </a:txBody>
                  <a:tcPr marL="9307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312,13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53%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731288390"/>
                  </a:ext>
                </a:extLst>
              </a:tr>
              <a:tr h="171258">
                <a:tc>
                  <a:txBody>
                    <a:bodyPr/>
                    <a:lstStyle/>
                    <a:p>
                      <a:pPr algn="l" fontAlgn="b"/>
                      <a:r>
                        <a:rPr lang="sl-SI" sz="800" b="0" i="0" u="none" strike="noStrike">
                          <a:solidFill>
                            <a:srgbClr val="000000"/>
                          </a:solidFill>
                          <a:effectLst/>
                          <a:latin typeface="Arial" panose="020B0604020202020204" pitchFamily="34" charset="0"/>
                        </a:rPr>
                        <a:t>[D7-D7] Paffendorf  - Y Paffendorf SECHTM N [DIR] / N-1 Rommerskirchen - Sechtem VILLE W</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52,57</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786651321"/>
                  </a:ext>
                </a:extLst>
              </a:tr>
              <a:tr h="171258">
                <a:tc>
                  <a:txBody>
                    <a:bodyPr/>
                    <a:lstStyle/>
                    <a:p>
                      <a:pPr algn="l" fontAlgn="b"/>
                      <a:r>
                        <a:rPr lang="sl-SI" sz="800" b="0" i="0" u="none" strike="noStrike">
                          <a:solidFill>
                            <a:srgbClr val="000000"/>
                          </a:solidFill>
                          <a:effectLst/>
                          <a:latin typeface="Arial" panose="020B0604020202020204" pitchFamily="34" charset="0"/>
                        </a:rPr>
                        <a:t>[AT-D4] Meiningen - Buers 406A [OPP] [AT] / N-1 Walgau - Werben 405B</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514,84</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18%</a:t>
                      </a:r>
                    </a:p>
                  </a:txBody>
                  <a:tcPr marL="0" marR="0" marT="0" marB="0" anchor="b">
                    <a:lnL>
                      <a:noFill/>
                    </a:lnL>
                    <a:lnR>
                      <a:noFill/>
                    </a:lnR>
                    <a:lnT>
                      <a:noFill/>
                    </a:lnT>
                    <a:lnB>
                      <a:noFill/>
                    </a:lnB>
                  </a:tcPr>
                </a:tc>
                <a:extLst>
                  <a:ext uri="{0D108BD9-81ED-4DB2-BD59-A6C34878D82A}">
                    <a16:rowId xmlns:a16="http://schemas.microsoft.com/office/drawing/2014/main" val="2739454091"/>
                  </a:ext>
                </a:extLst>
              </a:tr>
              <a:tr h="171258">
                <a:tc>
                  <a:txBody>
                    <a:bodyPr/>
                    <a:lstStyle/>
                    <a:p>
                      <a:pPr algn="l" fontAlgn="b"/>
                      <a:r>
                        <a:rPr lang="sl-SI" sz="8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622,08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472617562"/>
                  </a:ext>
                </a:extLst>
              </a:tr>
              <a:tr h="171258">
                <a:tc>
                  <a:txBody>
                    <a:bodyPr/>
                    <a:lstStyle/>
                    <a:p>
                      <a:pPr algn="l" fontAlgn="b"/>
                      <a:r>
                        <a:rPr lang="sl-SI" sz="800" b="0" i="0" u="none" strike="noStrike">
                          <a:solidFill>
                            <a:srgbClr val="000000"/>
                          </a:solidFill>
                          <a:effectLst/>
                          <a:latin typeface="Arial" panose="020B0604020202020204" pitchFamily="34" charset="0"/>
                        </a:rPr>
                        <a:t>[AT-CZ] Duernrohr 1 - Slavetice 437 [OPP] [AT] / N-1 Slavetice - Durnrohr 2</a:t>
                      </a:r>
                    </a:p>
                  </a:txBody>
                  <a:tcPr marL="9307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289,23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53%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279163594"/>
                  </a:ext>
                </a:extLst>
              </a:tr>
              <a:tr h="171258">
                <a:tc>
                  <a:txBody>
                    <a:bodyPr/>
                    <a:lstStyle/>
                    <a:p>
                      <a:pPr algn="l" fontAlgn="b"/>
                      <a:r>
                        <a:rPr lang="sl-SI" sz="800" b="0" i="0" u="none" strike="noStrike">
                          <a:solidFill>
                            <a:srgbClr val="000000"/>
                          </a:solidFill>
                          <a:effectLst/>
                          <a:latin typeface="Arial" panose="020B0604020202020204" pitchFamily="34" charset="0"/>
                        </a:rPr>
                        <a:t>[D2-D7] Grosskrotzenburg - Urberach  UMAIN N2 [DIR] [D7] / N-1 Dettingen - Grosskrotzenburg UMAIN S1</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622,08</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1438885096"/>
                  </a:ext>
                </a:extLst>
              </a:tr>
              <a:tr h="171258">
                <a:tc>
                  <a:txBody>
                    <a:bodyPr/>
                    <a:lstStyle/>
                    <a:p>
                      <a:pPr algn="l" fontAlgn="b"/>
                      <a:r>
                        <a:rPr lang="sl-SI" sz="800" b="0" i="0" u="none" strike="noStrike">
                          <a:solidFill>
                            <a:srgbClr val="000000"/>
                          </a:solidFill>
                          <a:effectLst/>
                          <a:latin typeface="Arial" panose="020B0604020202020204" pitchFamily="34" charset="0"/>
                        </a:rPr>
                        <a:t>[D7-D7] Paffendorf  - Rommerskirchen  PAFFEN N [OPP] / N-1 Rommerskirchen - Sechtem VILLE W</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115,35</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457376067"/>
                  </a:ext>
                </a:extLst>
              </a:tr>
              <a:tr h="171258">
                <a:tc>
                  <a:txBody>
                    <a:bodyPr/>
                    <a:lstStyle/>
                    <a:p>
                      <a:pPr algn="l" fontAlgn="b"/>
                      <a:r>
                        <a:rPr lang="sl-SI" sz="800" b="0" i="0" u="none" strike="noStrike">
                          <a:solidFill>
                            <a:srgbClr val="000000"/>
                          </a:solidFill>
                          <a:effectLst/>
                          <a:latin typeface="Arial" panose="020B0604020202020204" pitchFamily="34" charset="0"/>
                        </a:rPr>
                        <a:t>[SK-HU] Levice - God [DIR] [SK] / N-1 R.Sobota - Sajoivanka</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2,85</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67%</a:t>
                      </a:r>
                    </a:p>
                  </a:txBody>
                  <a:tcPr marL="0" marR="0" marT="0" marB="0" anchor="b">
                    <a:lnL>
                      <a:noFill/>
                    </a:lnL>
                    <a:lnR>
                      <a:noFill/>
                    </a:lnR>
                    <a:lnT>
                      <a:noFill/>
                    </a:lnT>
                    <a:lnB>
                      <a:noFill/>
                    </a:lnB>
                  </a:tcPr>
                </a:tc>
                <a:extLst>
                  <a:ext uri="{0D108BD9-81ED-4DB2-BD59-A6C34878D82A}">
                    <a16:rowId xmlns:a16="http://schemas.microsoft.com/office/drawing/2014/main" val="358647810"/>
                  </a:ext>
                </a:extLst>
              </a:tr>
              <a:tr h="171258">
                <a:tc>
                  <a:txBody>
                    <a:bodyPr/>
                    <a:lstStyle/>
                    <a:p>
                      <a:pPr algn="l" fontAlgn="b"/>
                      <a:r>
                        <a:rPr lang="sl-SI" sz="800" b="0" i="0" u="none" strike="noStrike">
                          <a:solidFill>
                            <a:srgbClr val="000000"/>
                          </a:solidFill>
                          <a:effectLst/>
                          <a:latin typeface="Arial" panose="020B0604020202020204" pitchFamily="34" charset="0"/>
                        </a:rPr>
                        <a:t>[CZ-SK] Sokolnice - Stupava [DIR] [CZ] / N-1 Nosovice - Varin</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198,18</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62%</a:t>
                      </a:r>
                    </a:p>
                  </a:txBody>
                  <a:tcPr marL="0" marR="0" marT="0" marB="0" anchor="b">
                    <a:lnL>
                      <a:noFill/>
                    </a:lnL>
                    <a:lnR>
                      <a:noFill/>
                    </a:lnR>
                    <a:lnT>
                      <a:noFill/>
                    </a:lnT>
                    <a:lnB>
                      <a:noFill/>
                    </a:lnB>
                  </a:tcPr>
                </a:tc>
                <a:extLst>
                  <a:ext uri="{0D108BD9-81ED-4DB2-BD59-A6C34878D82A}">
                    <a16:rowId xmlns:a16="http://schemas.microsoft.com/office/drawing/2014/main" val="4278538758"/>
                  </a:ext>
                </a:extLst>
              </a:tr>
              <a:tr h="171258">
                <a:tc>
                  <a:txBody>
                    <a:bodyPr/>
                    <a:lstStyle/>
                    <a:p>
                      <a:pPr algn="l" fontAlgn="b"/>
                      <a:r>
                        <a:rPr lang="sl-SI" sz="8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467,39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287%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05509229"/>
                  </a:ext>
                </a:extLst>
              </a:tr>
              <a:tr h="171258">
                <a:tc>
                  <a:txBody>
                    <a:bodyPr/>
                    <a:lstStyle/>
                    <a:p>
                      <a:pPr algn="l" fontAlgn="b"/>
                      <a:r>
                        <a:rPr lang="sl-SI" sz="800" b="0" i="0" u="none" strike="noStrike">
                          <a:solidFill>
                            <a:srgbClr val="000000"/>
                          </a:solidFill>
                          <a:effectLst/>
                          <a:latin typeface="Arial" panose="020B0604020202020204" pitchFamily="34" charset="0"/>
                        </a:rPr>
                        <a:t>[AT-CZ] Duernrohr 1 - Slavetice 437 [OPP] [AT] / N-1 Slavetice - Durnrohr 2</a:t>
                      </a:r>
                    </a:p>
                  </a:txBody>
                  <a:tcPr marL="9307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323,04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50%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611156340"/>
                  </a:ext>
                </a:extLst>
              </a:tr>
              <a:tr h="171258">
                <a:tc>
                  <a:txBody>
                    <a:bodyPr/>
                    <a:lstStyle/>
                    <a:p>
                      <a:pPr algn="l" fontAlgn="b"/>
                      <a:r>
                        <a:rPr lang="sl-SI" sz="800" b="0" i="0" u="none" strike="noStrike">
                          <a:solidFill>
                            <a:srgbClr val="000000"/>
                          </a:solidFill>
                          <a:effectLst/>
                          <a:latin typeface="Arial" panose="020B0604020202020204" pitchFamily="34" charset="0"/>
                        </a:rPr>
                        <a:t>[AT-D2] St. Peter 2 - Pleinting 258 [OPP] [AT] / N-1 Pleinting - Pirach 257</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150,34</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43%</a:t>
                      </a:r>
                    </a:p>
                  </a:txBody>
                  <a:tcPr marL="0" marR="0" marT="0" marB="0" anchor="b">
                    <a:lnL>
                      <a:noFill/>
                    </a:lnL>
                    <a:lnR>
                      <a:noFill/>
                    </a:lnR>
                    <a:lnT>
                      <a:noFill/>
                    </a:lnT>
                    <a:lnB>
                      <a:noFill/>
                    </a:lnB>
                  </a:tcPr>
                </a:tc>
                <a:extLst>
                  <a:ext uri="{0D108BD9-81ED-4DB2-BD59-A6C34878D82A}">
                    <a16:rowId xmlns:a16="http://schemas.microsoft.com/office/drawing/2014/main" val="1378139811"/>
                  </a:ext>
                </a:extLst>
              </a:tr>
              <a:tr h="171258">
                <a:tc>
                  <a:txBody>
                    <a:bodyPr/>
                    <a:lstStyle/>
                    <a:p>
                      <a:pPr algn="l" fontAlgn="b"/>
                      <a:r>
                        <a:rPr lang="sl-SI" sz="800" b="0" i="0" u="none" strike="noStrike">
                          <a:solidFill>
                            <a:srgbClr val="000000"/>
                          </a:solidFill>
                          <a:effectLst/>
                          <a:latin typeface="Arial" panose="020B0604020202020204" pitchFamily="34" charset="0"/>
                        </a:rPr>
                        <a:t>[D2-D7] Grosskrotzenburg - Urberach  UMAIN N2 [DIR] [D7] / N-1 Dettingen - Grosskrotzenburg UMAIN S1</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467,39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3332917778"/>
                  </a:ext>
                </a:extLst>
              </a:tr>
              <a:tr h="171258">
                <a:tc>
                  <a:txBody>
                    <a:bodyPr/>
                    <a:lstStyle/>
                    <a:p>
                      <a:pPr algn="l" fontAlgn="b"/>
                      <a:r>
                        <a:rPr lang="sl-SI" sz="800" b="0" i="0" u="none" strike="noStrike">
                          <a:solidFill>
                            <a:srgbClr val="000000"/>
                          </a:solidFill>
                          <a:effectLst/>
                          <a:latin typeface="Arial" panose="020B0604020202020204" pitchFamily="34" charset="0"/>
                        </a:rPr>
                        <a:t>[D7-D7] Paffendorf  - Rommerskirchen  PAFFEN N [OPP] / N-1 Rommerskirchen - Sechtem VILLE W</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95,92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806894745"/>
                  </a:ext>
                </a:extLst>
              </a:tr>
              <a:tr h="171258">
                <a:tc>
                  <a:txBody>
                    <a:bodyPr/>
                    <a:lstStyle/>
                    <a:p>
                      <a:pPr algn="l" fontAlgn="b"/>
                      <a:r>
                        <a:rPr lang="sl-SI" sz="800" b="0" i="0" u="none" strike="noStrike">
                          <a:solidFill>
                            <a:srgbClr val="000000"/>
                          </a:solidFill>
                          <a:effectLst/>
                          <a:latin typeface="Arial" panose="020B0604020202020204" pitchFamily="34" charset="0"/>
                        </a:rPr>
                        <a:t>[SK-HU] Levice - God [DIR] [SK] / N-1 R.Sobota - Sajoivanka</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84,79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67%</a:t>
                      </a:r>
                    </a:p>
                  </a:txBody>
                  <a:tcPr marL="0" marR="0" marT="0" marB="0" anchor="b">
                    <a:lnL>
                      <a:noFill/>
                    </a:lnL>
                    <a:lnR>
                      <a:noFill/>
                    </a:lnR>
                    <a:lnT>
                      <a:noFill/>
                    </a:lnT>
                    <a:lnB>
                      <a:noFill/>
                    </a:lnB>
                  </a:tcPr>
                </a:tc>
                <a:extLst>
                  <a:ext uri="{0D108BD9-81ED-4DB2-BD59-A6C34878D82A}">
                    <a16:rowId xmlns:a16="http://schemas.microsoft.com/office/drawing/2014/main" val="1950894384"/>
                  </a:ext>
                </a:extLst>
              </a:tr>
              <a:tr h="171258">
                <a:tc>
                  <a:txBody>
                    <a:bodyPr/>
                    <a:lstStyle/>
                    <a:p>
                      <a:pPr algn="l" fontAlgn="b"/>
                      <a:r>
                        <a:rPr lang="de-DE" sz="800" b="0" i="0" u="none" strike="noStrike">
                          <a:solidFill>
                            <a:srgbClr val="000000"/>
                          </a:solidFill>
                          <a:effectLst/>
                          <a:latin typeface="Arial" panose="020B0604020202020204" pitchFamily="34" charset="0"/>
                        </a:rPr>
                        <a:t>[D4-AT] Buers - Meiningen gn [DIR] [D4] / N-1 Walgau - Werben 405B</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52,75</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990637268"/>
                  </a:ext>
                </a:extLst>
              </a:tr>
              <a:tr h="171258">
                <a:tc>
                  <a:txBody>
                    <a:bodyPr/>
                    <a:lstStyle/>
                    <a:p>
                      <a:pPr algn="l" fontAlgn="b"/>
                      <a:r>
                        <a:rPr lang="sl-SI" sz="800" b="0" i="0" u="none" strike="noStrike">
                          <a:solidFill>
                            <a:srgbClr val="000000"/>
                          </a:solidFill>
                          <a:effectLst/>
                          <a:latin typeface="Arial" panose="020B0604020202020204" pitchFamily="34" charset="0"/>
                        </a:rPr>
                        <a:t>[CZ-SK] Sokolnice - Stupava [DIR] [CZ] / N-1 Nosovice - Varin</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57,29</a:t>
                      </a:r>
                    </a:p>
                  </a:txBody>
                  <a:tcPr marL="0" marR="0" marT="0" marB="0" anchor="b">
                    <a:lnL>
                      <a:noFill/>
                    </a:lnL>
                    <a:lnR>
                      <a:noFill/>
                    </a:lnR>
                    <a:lnT>
                      <a:noFill/>
                    </a:lnT>
                    <a:lnB>
                      <a:noFill/>
                    </a:lnB>
                  </a:tcPr>
                </a:tc>
                <a:tc>
                  <a:txBody>
                    <a:bodyPr/>
                    <a:lstStyle/>
                    <a:p>
                      <a:pPr algn="r" fontAlgn="b"/>
                      <a:r>
                        <a:rPr lang="sl-SI" sz="800" b="0" i="0" u="none" strike="noStrike" dirty="0">
                          <a:solidFill>
                            <a:srgbClr val="000000"/>
                          </a:solidFill>
                          <a:effectLst/>
                          <a:latin typeface="Arial" panose="020B0604020202020204" pitchFamily="34" charset="0"/>
                        </a:rPr>
                        <a:t>61%</a:t>
                      </a:r>
                    </a:p>
                  </a:txBody>
                  <a:tcPr marL="0" marR="0" marT="0" marB="0" anchor="b">
                    <a:lnL>
                      <a:noFill/>
                    </a:lnL>
                    <a:lnR>
                      <a:noFill/>
                    </a:lnR>
                    <a:lnT>
                      <a:noFill/>
                    </a:lnT>
                    <a:lnB>
                      <a:noFill/>
                    </a:lnB>
                  </a:tcPr>
                </a:tc>
                <a:extLst>
                  <a:ext uri="{0D108BD9-81ED-4DB2-BD59-A6C34878D82A}">
                    <a16:rowId xmlns:a16="http://schemas.microsoft.com/office/drawing/2014/main" val="1145627531"/>
                  </a:ext>
                </a:extLst>
              </a:tr>
            </a:tbl>
          </a:graphicData>
        </a:graphic>
      </p:graphicFrame>
    </p:spTree>
    <p:extLst>
      <p:ext uri="{BB962C8B-B14F-4D97-AF65-F5344CB8AC3E}">
        <p14:creationId xmlns:p14="http://schemas.microsoft.com/office/powerpoint/2010/main" val="2554000855"/>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a:t>
            </a:r>
            <a:r>
              <a:rPr lang="en-US" altLang="hu-HU" sz="1400" dirty="0">
                <a:solidFill>
                  <a:srgbClr val="008000"/>
                </a:solidFill>
              </a:rPr>
              <a:t>1028 (part </a:t>
            </a:r>
            <a:r>
              <a:rPr lang="sl-SI" altLang="hu-HU" sz="1400" dirty="0">
                <a:solidFill>
                  <a:srgbClr val="008000"/>
                </a:solidFill>
              </a:rPr>
              <a:t>I</a:t>
            </a:r>
            <a:r>
              <a:rPr lang="en-US" altLang="hu-HU" sz="1400" dirty="0">
                <a:solidFill>
                  <a:srgbClr val="008000"/>
                </a:solidFill>
              </a:rPr>
              <a:t>II)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3" name="Table 2">
            <a:extLst>
              <a:ext uri="{FF2B5EF4-FFF2-40B4-BE49-F238E27FC236}">
                <a16:creationId xmlns:a16="http://schemas.microsoft.com/office/drawing/2014/main" id="{09482974-F8D1-4F0F-ABCB-8984E2ECFA2A}"/>
              </a:ext>
            </a:extLst>
          </p:cNvPr>
          <p:cNvGraphicFramePr>
            <a:graphicFrameLocks noGrp="1"/>
          </p:cNvGraphicFramePr>
          <p:nvPr>
            <p:extLst>
              <p:ext uri="{D42A27DB-BD31-4B8C-83A1-F6EECF244321}">
                <p14:modId xmlns:p14="http://schemas.microsoft.com/office/powerpoint/2010/main" val="2772272042"/>
              </p:ext>
            </p:extLst>
          </p:nvPr>
        </p:nvGraphicFramePr>
        <p:xfrm>
          <a:off x="930303" y="1079508"/>
          <a:ext cx="6886393" cy="5697880"/>
        </p:xfrm>
        <a:graphic>
          <a:graphicData uri="http://schemas.openxmlformats.org/drawingml/2006/table">
            <a:tbl>
              <a:tblPr/>
              <a:tblGrid>
                <a:gridCol w="5350503">
                  <a:extLst>
                    <a:ext uri="{9D8B030D-6E8A-4147-A177-3AD203B41FA5}">
                      <a16:colId xmlns:a16="http://schemas.microsoft.com/office/drawing/2014/main" val="2443490163"/>
                    </a:ext>
                  </a:extLst>
                </a:gridCol>
                <a:gridCol w="1134073">
                  <a:extLst>
                    <a:ext uri="{9D8B030D-6E8A-4147-A177-3AD203B41FA5}">
                      <a16:colId xmlns:a16="http://schemas.microsoft.com/office/drawing/2014/main" val="334445738"/>
                    </a:ext>
                  </a:extLst>
                </a:gridCol>
                <a:gridCol w="401817">
                  <a:extLst>
                    <a:ext uri="{9D8B030D-6E8A-4147-A177-3AD203B41FA5}">
                      <a16:colId xmlns:a16="http://schemas.microsoft.com/office/drawing/2014/main" val="38349341"/>
                    </a:ext>
                  </a:extLst>
                </a:gridCol>
              </a:tblGrid>
              <a:tr h="142447">
                <a:tc>
                  <a:txBody>
                    <a:bodyPr/>
                    <a:lstStyle/>
                    <a:p>
                      <a:pPr algn="l" fontAlgn="b"/>
                      <a:r>
                        <a:rPr lang="sl-SI" sz="7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956,47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250%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546219138"/>
                  </a:ext>
                </a:extLst>
              </a:tr>
              <a:tr h="142447">
                <a:tc>
                  <a:txBody>
                    <a:bodyPr/>
                    <a:lstStyle/>
                    <a:p>
                      <a:pPr algn="l" fontAlgn="b"/>
                      <a:r>
                        <a:rPr lang="sl-SI" sz="700" b="0" i="0" u="none" strike="noStrike">
                          <a:solidFill>
                            <a:srgbClr val="000000"/>
                          </a:solidFill>
                          <a:effectLst/>
                          <a:latin typeface="Arial" panose="020B0604020202020204" pitchFamily="34" charset="0"/>
                        </a:rPr>
                        <a:t>[AT-CZ] Duernrohr 1 - Slavetice 437 [OPP] [AT] / N-1 Slavetice - Durnrohr 2</a:t>
                      </a:r>
                    </a:p>
                  </a:txBody>
                  <a:tcPr marL="7678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12,26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745150318"/>
                  </a:ext>
                </a:extLst>
              </a:tr>
              <a:tr h="142447">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619,34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47%</a:t>
                      </a:r>
                    </a:p>
                  </a:txBody>
                  <a:tcPr marL="0" marR="0" marT="0" marB="0" anchor="b">
                    <a:lnL>
                      <a:noFill/>
                    </a:lnL>
                    <a:lnR>
                      <a:noFill/>
                    </a:lnR>
                    <a:lnT>
                      <a:noFill/>
                    </a:lnT>
                    <a:lnB>
                      <a:noFill/>
                    </a:lnB>
                  </a:tcPr>
                </a:tc>
                <a:extLst>
                  <a:ext uri="{0D108BD9-81ED-4DB2-BD59-A6C34878D82A}">
                    <a16:rowId xmlns:a16="http://schemas.microsoft.com/office/drawing/2014/main" val="1554080217"/>
                  </a:ext>
                </a:extLst>
              </a:tr>
              <a:tr h="142447">
                <a:tc>
                  <a:txBody>
                    <a:bodyPr/>
                    <a:lstStyle/>
                    <a:p>
                      <a:pPr algn="l" fontAlgn="b"/>
                      <a:r>
                        <a:rPr lang="sl-SI" sz="700" b="0" i="0" u="none" strike="noStrike">
                          <a:solidFill>
                            <a:srgbClr val="000000"/>
                          </a:solidFill>
                          <a:effectLst/>
                          <a:latin typeface="Arial" panose="020B0604020202020204" pitchFamily="34" charset="0"/>
                        </a:rPr>
                        <a:t>[D2-D7] Grosskrotzenburg - Urberach  UMAIN N2 [DIR] [D7] / N-1 Dettingen - Grosskrotzenburg UMAIN S1</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956,47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3958378388"/>
                  </a:ext>
                </a:extLst>
              </a:tr>
              <a:tr h="142447">
                <a:tc>
                  <a:txBody>
                    <a:bodyPr/>
                    <a:lstStyle/>
                    <a:p>
                      <a:pPr algn="l" fontAlgn="b"/>
                      <a:r>
                        <a:rPr lang="sl-SI" sz="700" b="0" i="0" u="none" strike="noStrike">
                          <a:solidFill>
                            <a:srgbClr val="000000"/>
                          </a:solidFill>
                          <a:effectLst/>
                          <a:latin typeface="Arial" panose="020B0604020202020204" pitchFamily="34" charset="0"/>
                        </a:rPr>
                        <a:t>[SI-AT] 220 kV Podlog - Obersielach [OPP] [SI] / N-1 Maribor-Kainachtal 1</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3,77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49%</a:t>
                      </a:r>
                    </a:p>
                  </a:txBody>
                  <a:tcPr marL="0" marR="0" marT="0" marB="0" anchor="b">
                    <a:lnL>
                      <a:noFill/>
                    </a:lnL>
                    <a:lnR>
                      <a:noFill/>
                    </a:lnR>
                    <a:lnT>
                      <a:noFill/>
                    </a:lnT>
                    <a:lnB>
                      <a:noFill/>
                    </a:lnB>
                  </a:tcPr>
                </a:tc>
                <a:extLst>
                  <a:ext uri="{0D108BD9-81ED-4DB2-BD59-A6C34878D82A}">
                    <a16:rowId xmlns:a16="http://schemas.microsoft.com/office/drawing/2014/main" val="1695658908"/>
                  </a:ext>
                </a:extLst>
              </a:tr>
              <a:tr h="142447">
                <a:tc>
                  <a:txBody>
                    <a:bodyPr/>
                    <a:lstStyle/>
                    <a:p>
                      <a:pPr algn="l" fontAlgn="b"/>
                      <a:r>
                        <a:rPr lang="sl-SI" sz="700" b="0" i="0" u="none" strike="noStrike">
                          <a:solidFill>
                            <a:srgbClr val="000000"/>
                          </a:solidFill>
                          <a:effectLst/>
                          <a:latin typeface="Arial" panose="020B0604020202020204" pitchFamily="34" charset="0"/>
                        </a:rPr>
                        <a:t>[D7-D7] Paffendorf  - Rommerskirchen  PAFFEN N [OPP] / N-1 Rommerskirchen - Sechtem VILLE W</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163,17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599974261"/>
                  </a:ext>
                </a:extLst>
              </a:tr>
              <a:tr h="142447">
                <a:tc>
                  <a:txBody>
                    <a:bodyPr/>
                    <a:lstStyle/>
                    <a:p>
                      <a:pPr algn="l" fontAlgn="b"/>
                      <a:r>
                        <a:rPr lang="sl-SI" sz="700" b="0" i="0" u="none" strike="noStrike">
                          <a:solidFill>
                            <a:srgbClr val="000000"/>
                          </a:solidFill>
                          <a:effectLst/>
                          <a:latin typeface="Arial" panose="020B0604020202020204" pitchFamily="34" charset="0"/>
                        </a:rPr>
                        <a:t>[CZ-SK] Sokolnice - Stupava [DIR] [CZ] / N-1 Nosovice - Varin</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244,33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62%</a:t>
                      </a:r>
                    </a:p>
                  </a:txBody>
                  <a:tcPr marL="0" marR="0" marT="0" marB="0" anchor="b">
                    <a:lnL>
                      <a:noFill/>
                    </a:lnL>
                    <a:lnR>
                      <a:noFill/>
                    </a:lnR>
                    <a:lnT>
                      <a:noFill/>
                    </a:lnT>
                    <a:lnB>
                      <a:noFill/>
                    </a:lnB>
                  </a:tcPr>
                </a:tc>
                <a:extLst>
                  <a:ext uri="{0D108BD9-81ED-4DB2-BD59-A6C34878D82A}">
                    <a16:rowId xmlns:a16="http://schemas.microsoft.com/office/drawing/2014/main" val="3867357433"/>
                  </a:ext>
                </a:extLst>
              </a:tr>
              <a:tr h="142447">
                <a:tc>
                  <a:txBody>
                    <a:bodyPr/>
                    <a:lstStyle/>
                    <a:p>
                      <a:pPr algn="l" fontAlgn="b"/>
                      <a:r>
                        <a:rPr lang="sl-SI" sz="7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773,53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263%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169983071"/>
                  </a:ext>
                </a:extLst>
              </a:tr>
              <a:tr h="142447">
                <a:tc>
                  <a:txBody>
                    <a:bodyPr/>
                    <a:lstStyle/>
                    <a:p>
                      <a:pPr algn="l" fontAlgn="b"/>
                      <a:r>
                        <a:rPr lang="sl-SI" sz="700" b="0" i="0" u="none" strike="noStrike">
                          <a:solidFill>
                            <a:srgbClr val="000000"/>
                          </a:solidFill>
                          <a:effectLst/>
                          <a:latin typeface="Arial" panose="020B0604020202020204" pitchFamily="34" charset="0"/>
                        </a:rPr>
                        <a:t>[AT-CZ] Duernrohr 1 - Slavetice 437 [OPP] [AT] / N-1 Slavetice - Durnrohr 2</a:t>
                      </a:r>
                    </a:p>
                  </a:txBody>
                  <a:tcPr marL="7678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82,84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784288733"/>
                  </a:ext>
                </a:extLst>
              </a:tr>
              <a:tr h="142447">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428,84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46%</a:t>
                      </a:r>
                    </a:p>
                  </a:txBody>
                  <a:tcPr marL="0" marR="0" marT="0" marB="0" anchor="b">
                    <a:lnL>
                      <a:noFill/>
                    </a:lnL>
                    <a:lnR>
                      <a:noFill/>
                    </a:lnR>
                    <a:lnT>
                      <a:noFill/>
                    </a:lnT>
                    <a:lnB>
                      <a:noFill/>
                    </a:lnB>
                  </a:tcPr>
                </a:tc>
                <a:extLst>
                  <a:ext uri="{0D108BD9-81ED-4DB2-BD59-A6C34878D82A}">
                    <a16:rowId xmlns:a16="http://schemas.microsoft.com/office/drawing/2014/main" val="3827484479"/>
                  </a:ext>
                </a:extLst>
              </a:tr>
              <a:tr h="142447">
                <a:tc>
                  <a:txBody>
                    <a:bodyPr/>
                    <a:lstStyle/>
                    <a:p>
                      <a:pPr algn="l" fontAlgn="b"/>
                      <a:r>
                        <a:rPr lang="sl-SI" sz="700" b="0" i="0" u="none" strike="noStrike">
                          <a:solidFill>
                            <a:srgbClr val="000000"/>
                          </a:solidFill>
                          <a:effectLst/>
                          <a:latin typeface="Arial" panose="020B0604020202020204" pitchFamily="34" charset="0"/>
                        </a:rPr>
                        <a:t>[D2-D7] Grosskrotzenburg - Urberach  UMAIN N2 [DIR] [D7] / N-1 Dettingen - Grosskrotzenburg UMAIN S1</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773,53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173166048"/>
                  </a:ext>
                </a:extLst>
              </a:tr>
              <a:tr h="142447">
                <a:tc>
                  <a:txBody>
                    <a:bodyPr/>
                    <a:lstStyle/>
                    <a:p>
                      <a:pPr algn="l" fontAlgn="b"/>
                      <a:r>
                        <a:rPr lang="sl-SI" sz="700" b="0" i="0" u="none" strike="noStrike">
                          <a:solidFill>
                            <a:srgbClr val="000000"/>
                          </a:solidFill>
                          <a:effectLst/>
                          <a:latin typeface="Arial" panose="020B0604020202020204" pitchFamily="34" charset="0"/>
                        </a:rPr>
                        <a:t>[D4-D7] Daxlanden - Weingarten ge (Germersheim Sued) [OPP] [D4] / N-1 Daxlanden - Maximiliansau sw</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134,17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875876143"/>
                  </a:ext>
                </a:extLst>
              </a:tr>
              <a:tr h="142447">
                <a:tc>
                  <a:txBody>
                    <a:bodyPr/>
                    <a:lstStyle/>
                    <a:p>
                      <a:pPr algn="l" fontAlgn="b"/>
                      <a:r>
                        <a:rPr lang="sl-SI" sz="700" b="0" i="0" u="none" strike="noStrike">
                          <a:solidFill>
                            <a:srgbClr val="000000"/>
                          </a:solidFill>
                          <a:effectLst/>
                          <a:latin typeface="Arial" panose="020B0604020202020204" pitchFamily="34" charset="0"/>
                        </a:rPr>
                        <a:t>[SI-AT] 220 kV Podlog - Obersielach [OPP] [SI] / N-1 Maribor-Kainachtal 1</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1,55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47%</a:t>
                      </a:r>
                    </a:p>
                  </a:txBody>
                  <a:tcPr marL="0" marR="0" marT="0" marB="0" anchor="b">
                    <a:lnL>
                      <a:noFill/>
                    </a:lnL>
                    <a:lnR>
                      <a:noFill/>
                    </a:lnR>
                    <a:lnT>
                      <a:noFill/>
                    </a:lnT>
                    <a:lnB>
                      <a:noFill/>
                    </a:lnB>
                  </a:tcPr>
                </a:tc>
                <a:extLst>
                  <a:ext uri="{0D108BD9-81ED-4DB2-BD59-A6C34878D82A}">
                    <a16:rowId xmlns:a16="http://schemas.microsoft.com/office/drawing/2014/main" val="1604923909"/>
                  </a:ext>
                </a:extLst>
              </a:tr>
              <a:tr h="142447">
                <a:tc>
                  <a:txBody>
                    <a:bodyPr/>
                    <a:lstStyle/>
                    <a:p>
                      <a:pPr algn="l" fontAlgn="b"/>
                      <a:r>
                        <a:rPr lang="sl-SI" sz="700" b="0" i="0" u="none" strike="noStrike">
                          <a:solidFill>
                            <a:srgbClr val="000000"/>
                          </a:solidFill>
                          <a:effectLst/>
                          <a:latin typeface="Arial" panose="020B0604020202020204" pitchFamily="34" charset="0"/>
                        </a:rPr>
                        <a:t>[D7-D7] Paffendorf  - Rommerskirchen  PAFFEN N [OPP] / N-1 Rommerskirchen - Sechtem VILLE W</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184,46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50212714"/>
                  </a:ext>
                </a:extLst>
              </a:tr>
              <a:tr h="142447">
                <a:tc>
                  <a:txBody>
                    <a:bodyPr/>
                    <a:lstStyle/>
                    <a:p>
                      <a:pPr algn="l" fontAlgn="b"/>
                      <a:r>
                        <a:rPr lang="sl-SI" sz="700" b="0" i="0" u="none" strike="noStrike">
                          <a:solidFill>
                            <a:srgbClr val="000000"/>
                          </a:solidFill>
                          <a:effectLst/>
                          <a:latin typeface="Arial" panose="020B0604020202020204" pitchFamily="34" charset="0"/>
                        </a:rPr>
                        <a:t>[CZ-SK] Sokolnice - Stupava [DIR] [CZ] / N-1 Nosovice - Varin</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252,66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61%</a:t>
                      </a:r>
                    </a:p>
                  </a:txBody>
                  <a:tcPr marL="0" marR="0" marT="0" marB="0" anchor="b">
                    <a:lnL>
                      <a:noFill/>
                    </a:lnL>
                    <a:lnR>
                      <a:noFill/>
                    </a:lnR>
                    <a:lnT>
                      <a:noFill/>
                    </a:lnT>
                    <a:lnB>
                      <a:noFill/>
                    </a:lnB>
                  </a:tcPr>
                </a:tc>
                <a:extLst>
                  <a:ext uri="{0D108BD9-81ED-4DB2-BD59-A6C34878D82A}">
                    <a16:rowId xmlns:a16="http://schemas.microsoft.com/office/drawing/2014/main" val="2275235319"/>
                  </a:ext>
                </a:extLst>
              </a:tr>
              <a:tr h="142447">
                <a:tc>
                  <a:txBody>
                    <a:bodyPr/>
                    <a:lstStyle/>
                    <a:p>
                      <a:pPr algn="l" fontAlgn="b"/>
                      <a:r>
                        <a:rPr lang="sl-SI" sz="7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456,58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335%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815980063"/>
                  </a:ext>
                </a:extLst>
              </a:tr>
              <a:tr h="142447">
                <a:tc>
                  <a:txBody>
                    <a:bodyPr/>
                    <a:lstStyle/>
                    <a:p>
                      <a:pPr algn="l" fontAlgn="b"/>
                      <a:r>
                        <a:rPr lang="sl-SI" sz="700" b="0" i="0" u="none" strike="noStrike">
                          <a:solidFill>
                            <a:srgbClr val="000000"/>
                          </a:solidFill>
                          <a:effectLst/>
                          <a:latin typeface="Arial" panose="020B0604020202020204" pitchFamily="34" charset="0"/>
                        </a:rPr>
                        <a:t>[AT-CZ] Duernrohr 1 - Slavetice 437 [OPP] [AT] / N-1 Slavetice - Durnrohr 2</a:t>
                      </a:r>
                    </a:p>
                  </a:txBody>
                  <a:tcPr marL="7678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45,81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599332844"/>
                  </a:ext>
                </a:extLst>
              </a:tr>
              <a:tr h="142447">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456,58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47%</a:t>
                      </a:r>
                    </a:p>
                  </a:txBody>
                  <a:tcPr marL="0" marR="0" marT="0" marB="0" anchor="b">
                    <a:lnL>
                      <a:noFill/>
                    </a:lnL>
                    <a:lnR>
                      <a:noFill/>
                    </a:lnR>
                    <a:lnT>
                      <a:noFill/>
                    </a:lnT>
                    <a:lnB>
                      <a:noFill/>
                    </a:lnB>
                  </a:tcPr>
                </a:tc>
                <a:extLst>
                  <a:ext uri="{0D108BD9-81ED-4DB2-BD59-A6C34878D82A}">
                    <a16:rowId xmlns:a16="http://schemas.microsoft.com/office/drawing/2014/main" val="3814766169"/>
                  </a:ext>
                </a:extLst>
              </a:tr>
              <a:tr h="142447">
                <a:tc>
                  <a:txBody>
                    <a:bodyPr/>
                    <a:lstStyle/>
                    <a:p>
                      <a:pPr algn="l" fontAlgn="b"/>
                      <a:r>
                        <a:rPr lang="sl-SI" sz="700" b="0" i="0" u="none" strike="noStrike">
                          <a:solidFill>
                            <a:srgbClr val="000000"/>
                          </a:solidFill>
                          <a:effectLst/>
                          <a:latin typeface="Arial" panose="020B0604020202020204" pitchFamily="34" charset="0"/>
                        </a:rPr>
                        <a:t>[D2-D7] Grosskrotzenburg - Urberach  UMAIN N2 [DIR] [D7] / N-1 Dettingen - Grosskrotzenburg UMAIN S1</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385,34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1034367534"/>
                  </a:ext>
                </a:extLst>
              </a:tr>
              <a:tr h="142447">
                <a:tc>
                  <a:txBody>
                    <a:bodyPr/>
                    <a:lstStyle/>
                    <a:p>
                      <a:pPr algn="l" fontAlgn="b"/>
                      <a:r>
                        <a:rPr lang="sl-SI" sz="700" b="0" i="0" u="none" strike="noStrike">
                          <a:solidFill>
                            <a:srgbClr val="000000"/>
                          </a:solidFill>
                          <a:effectLst/>
                          <a:latin typeface="Arial" panose="020B0604020202020204" pitchFamily="34" charset="0"/>
                        </a:rPr>
                        <a:t>[D4-D7] Daxlanden - Weingarten ge (Germersheim Sued) [OPP] [D4] / N-1 Daxlanden - Maximiliansau sw</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266,57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95517034"/>
                  </a:ext>
                </a:extLst>
              </a:tr>
              <a:tr h="142447">
                <a:tc>
                  <a:txBody>
                    <a:bodyPr/>
                    <a:lstStyle/>
                    <a:p>
                      <a:pPr algn="l" fontAlgn="b"/>
                      <a:r>
                        <a:rPr lang="sl-SI" sz="700" b="0" i="0" u="none" strike="noStrike">
                          <a:solidFill>
                            <a:srgbClr val="000000"/>
                          </a:solidFill>
                          <a:effectLst/>
                          <a:latin typeface="Arial" panose="020B0604020202020204" pitchFamily="34" charset="0"/>
                        </a:rPr>
                        <a:t>[SI-AT] 220 kV Podlog - Obersielach [OPP] [SI] / N-1 Maribor-Kainachtal 1</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21,09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50%</a:t>
                      </a:r>
                    </a:p>
                  </a:txBody>
                  <a:tcPr marL="0" marR="0" marT="0" marB="0" anchor="b">
                    <a:lnL>
                      <a:noFill/>
                    </a:lnL>
                    <a:lnR>
                      <a:noFill/>
                    </a:lnR>
                    <a:lnT>
                      <a:noFill/>
                    </a:lnT>
                    <a:lnB>
                      <a:noFill/>
                    </a:lnB>
                  </a:tcPr>
                </a:tc>
                <a:extLst>
                  <a:ext uri="{0D108BD9-81ED-4DB2-BD59-A6C34878D82A}">
                    <a16:rowId xmlns:a16="http://schemas.microsoft.com/office/drawing/2014/main" val="2680656690"/>
                  </a:ext>
                </a:extLst>
              </a:tr>
              <a:tr h="142447">
                <a:tc>
                  <a:txBody>
                    <a:bodyPr/>
                    <a:lstStyle/>
                    <a:p>
                      <a:pPr algn="l" fontAlgn="b"/>
                      <a:r>
                        <a:rPr lang="sl-SI" sz="700" b="0" i="0" u="none" strike="noStrike">
                          <a:solidFill>
                            <a:srgbClr val="000000"/>
                          </a:solidFill>
                          <a:effectLst/>
                          <a:latin typeface="Arial" panose="020B0604020202020204" pitchFamily="34" charset="0"/>
                        </a:rPr>
                        <a:t>[D7-D7] Paffendorf  - Rommerskirchen  PAFFEN N [OPP] / N-1 Rommerskirchen - Sechtem VILLE W</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169,57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964729065"/>
                  </a:ext>
                </a:extLst>
              </a:tr>
              <a:tr h="142447">
                <a:tc>
                  <a:txBody>
                    <a:bodyPr/>
                    <a:lstStyle/>
                    <a:p>
                      <a:pPr algn="l" fontAlgn="b"/>
                      <a:r>
                        <a:rPr lang="sl-SI" sz="700" b="0" i="0" u="none" strike="noStrike">
                          <a:solidFill>
                            <a:srgbClr val="000000"/>
                          </a:solidFill>
                          <a:effectLst/>
                          <a:latin typeface="Arial" panose="020B0604020202020204" pitchFamily="34" charset="0"/>
                        </a:rPr>
                        <a:t>[SK-HU] Levice - God [DIR] [SK] / N-1 R.Sobota - Sajoivanka</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6,44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66%</a:t>
                      </a:r>
                    </a:p>
                  </a:txBody>
                  <a:tcPr marL="0" marR="0" marT="0" marB="0" anchor="b">
                    <a:lnL>
                      <a:noFill/>
                    </a:lnL>
                    <a:lnR>
                      <a:noFill/>
                    </a:lnR>
                    <a:lnT>
                      <a:noFill/>
                    </a:lnT>
                    <a:lnB>
                      <a:noFill/>
                    </a:lnB>
                  </a:tcPr>
                </a:tc>
                <a:extLst>
                  <a:ext uri="{0D108BD9-81ED-4DB2-BD59-A6C34878D82A}">
                    <a16:rowId xmlns:a16="http://schemas.microsoft.com/office/drawing/2014/main" val="3580849571"/>
                  </a:ext>
                </a:extLst>
              </a:tr>
              <a:tr h="142447">
                <a:tc>
                  <a:txBody>
                    <a:bodyPr/>
                    <a:lstStyle/>
                    <a:p>
                      <a:pPr algn="l" fontAlgn="b"/>
                      <a:r>
                        <a:rPr lang="sl-SI" sz="700" b="0" i="0" u="none" strike="noStrike">
                          <a:solidFill>
                            <a:srgbClr val="000000"/>
                          </a:solidFill>
                          <a:effectLst/>
                          <a:latin typeface="Arial" panose="020B0604020202020204" pitchFamily="34" charset="0"/>
                        </a:rPr>
                        <a:t>[CZ-SK] Sokolnice - Stupava [DIR] [CZ] / N-1 Nosovice - Varin</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179,02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62%</a:t>
                      </a:r>
                    </a:p>
                  </a:txBody>
                  <a:tcPr marL="0" marR="0" marT="0" marB="0" anchor="b">
                    <a:lnL>
                      <a:noFill/>
                    </a:lnL>
                    <a:lnR>
                      <a:noFill/>
                    </a:lnR>
                    <a:lnT>
                      <a:noFill/>
                    </a:lnT>
                    <a:lnB>
                      <a:noFill/>
                    </a:lnB>
                  </a:tcPr>
                </a:tc>
                <a:extLst>
                  <a:ext uri="{0D108BD9-81ED-4DB2-BD59-A6C34878D82A}">
                    <a16:rowId xmlns:a16="http://schemas.microsoft.com/office/drawing/2014/main" val="436818159"/>
                  </a:ext>
                </a:extLst>
              </a:tr>
              <a:tr h="142447">
                <a:tc>
                  <a:txBody>
                    <a:bodyPr/>
                    <a:lstStyle/>
                    <a:p>
                      <a:pPr algn="l" fontAlgn="b"/>
                      <a:r>
                        <a:rPr lang="sl-SI" sz="7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370,31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501%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196326370"/>
                  </a:ext>
                </a:extLst>
              </a:tr>
              <a:tr h="142447">
                <a:tc>
                  <a:txBody>
                    <a:bodyPr/>
                    <a:lstStyle/>
                    <a:p>
                      <a:pPr algn="l" fontAlgn="b"/>
                      <a:r>
                        <a:rPr lang="sl-SI" sz="700" b="0" i="0" u="none" strike="noStrike">
                          <a:solidFill>
                            <a:srgbClr val="000000"/>
                          </a:solidFill>
                          <a:effectLst/>
                          <a:latin typeface="Arial" panose="020B0604020202020204" pitchFamily="34" charset="0"/>
                        </a:rPr>
                        <a:t>[AT-CZ] Duernrohr 1 - Slavetice 437 [OPP] [AT] / N-1 Slavetice - Durnrohr 2</a:t>
                      </a:r>
                    </a:p>
                  </a:txBody>
                  <a:tcPr marL="7678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370,31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623291367"/>
                  </a:ext>
                </a:extLst>
              </a:tr>
              <a:tr h="142447">
                <a:tc>
                  <a:txBody>
                    <a:bodyPr/>
                    <a:lstStyle/>
                    <a:p>
                      <a:pPr algn="l" fontAlgn="b"/>
                      <a:r>
                        <a:rPr lang="pt-BR" sz="700" b="0" i="0" u="none" strike="noStrike">
                          <a:solidFill>
                            <a:srgbClr val="000000"/>
                          </a:solidFill>
                          <a:effectLst/>
                          <a:latin typeface="Arial" panose="020B0604020202020204" pitchFamily="34" charset="0"/>
                        </a:rPr>
                        <a:t>[HR-SI] 220kV Pehlin - Divaca [OPP] [HR] / N-1 Melina - Divaca</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7,99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109%</a:t>
                      </a:r>
                    </a:p>
                  </a:txBody>
                  <a:tcPr marL="0" marR="0" marT="0" marB="0" anchor="b">
                    <a:lnL>
                      <a:noFill/>
                    </a:lnL>
                    <a:lnR>
                      <a:noFill/>
                    </a:lnR>
                    <a:lnT>
                      <a:noFill/>
                    </a:lnT>
                    <a:lnB>
                      <a:noFill/>
                    </a:lnB>
                  </a:tcPr>
                </a:tc>
                <a:extLst>
                  <a:ext uri="{0D108BD9-81ED-4DB2-BD59-A6C34878D82A}">
                    <a16:rowId xmlns:a16="http://schemas.microsoft.com/office/drawing/2014/main" val="1418346912"/>
                  </a:ext>
                </a:extLst>
              </a:tr>
              <a:tr h="142447">
                <a:tc>
                  <a:txBody>
                    <a:bodyPr/>
                    <a:lstStyle/>
                    <a:p>
                      <a:pPr algn="l" fontAlgn="b"/>
                      <a:r>
                        <a:rPr lang="sl-SI" sz="700" b="0" i="0" u="none" strike="noStrike">
                          <a:solidFill>
                            <a:srgbClr val="000000"/>
                          </a:solidFill>
                          <a:effectLst/>
                          <a:latin typeface="Arial" panose="020B0604020202020204" pitchFamily="34" charset="0"/>
                        </a:rPr>
                        <a:t>[RO-RO] TR Rosiori 400/220 1 [DIR] / N-1 Rosiori - Gadalin</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45%</a:t>
                      </a:r>
                    </a:p>
                  </a:txBody>
                  <a:tcPr marL="0" marR="0" marT="0" marB="0" anchor="b">
                    <a:lnL>
                      <a:noFill/>
                    </a:lnL>
                    <a:lnR>
                      <a:noFill/>
                    </a:lnR>
                    <a:lnT>
                      <a:noFill/>
                    </a:lnT>
                    <a:lnB>
                      <a:noFill/>
                    </a:lnB>
                  </a:tcPr>
                </a:tc>
                <a:extLst>
                  <a:ext uri="{0D108BD9-81ED-4DB2-BD59-A6C34878D82A}">
                    <a16:rowId xmlns:a16="http://schemas.microsoft.com/office/drawing/2014/main" val="1435236891"/>
                  </a:ext>
                </a:extLst>
              </a:tr>
              <a:tr h="142447">
                <a:tc>
                  <a:txBody>
                    <a:bodyPr/>
                    <a:lstStyle/>
                    <a:p>
                      <a:pPr algn="l" fontAlgn="b"/>
                      <a:r>
                        <a:rPr lang="sl-SI" sz="700" b="0" i="0" u="none" strike="noStrike">
                          <a:solidFill>
                            <a:srgbClr val="000000"/>
                          </a:solidFill>
                          <a:effectLst/>
                          <a:latin typeface="Arial" panose="020B0604020202020204" pitchFamily="34" charset="0"/>
                        </a:rPr>
                        <a:t>[SI-AT] 220 kV Podlog - Obersielach [OPP] [SI] / N-1 Maribor-Kainachtal 1</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4,48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47%</a:t>
                      </a:r>
                    </a:p>
                  </a:txBody>
                  <a:tcPr marL="0" marR="0" marT="0" marB="0" anchor="b">
                    <a:lnL>
                      <a:noFill/>
                    </a:lnL>
                    <a:lnR>
                      <a:noFill/>
                    </a:lnR>
                    <a:lnT>
                      <a:noFill/>
                    </a:lnT>
                    <a:lnB>
                      <a:noFill/>
                    </a:lnB>
                  </a:tcPr>
                </a:tc>
                <a:extLst>
                  <a:ext uri="{0D108BD9-81ED-4DB2-BD59-A6C34878D82A}">
                    <a16:rowId xmlns:a16="http://schemas.microsoft.com/office/drawing/2014/main" val="2602160626"/>
                  </a:ext>
                </a:extLst>
              </a:tr>
              <a:tr h="142447">
                <a:tc>
                  <a:txBody>
                    <a:bodyPr/>
                    <a:lstStyle/>
                    <a:p>
                      <a:pPr algn="l" fontAlgn="b"/>
                      <a:r>
                        <a:rPr lang="sl-SI" sz="700" b="0" i="0" u="none" strike="noStrike">
                          <a:solidFill>
                            <a:srgbClr val="000000"/>
                          </a:solidFill>
                          <a:effectLst/>
                          <a:latin typeface="Arial" panose="020B0604020202020204" pitchFamily="34" charset="0"/>
                        </a:rPr>
                        <a:t>[D7-D7] Paffendorf  - Rommerskirchen  PAFFEN N [OPP] / N-1 Rommerskirchen - Sechtem VILLE W</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70,82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4070214144"/>
                  </a:ext>
                </a:extLst>
              </a:tr>
              <a:tr h="142447">
                <a:tc>
                  <a:txBody>
                    <a:bodyPr/>
                    <a:lstStyle/>
                    <a:p>
                      <a:pPr algn="l" fontAlgn="b"/>
                      <a:r>
                        <a:rPr lang="sl-SI" sz="700" b="0" i="0" u="none" strike="noStrike">
                          <a:solidFill>
                            <a:srgbClr val="000000"/>
                          </a:solidFill>
                          <a:effectLst/>
                          <a:latin typeface="Arial" panose="020B0604020202020204" pitchFamily="34" charset="0"/>
                        </a:rPr>
                        <a:t>[D4-D7] Daxlanden - Weingarten ge (Germersheim Sued) [OPP] [D4] / N-1 Ensdorf - Vigy VIGY1 N</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112,09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661066720"/>
                  </a:ext>
                </a:extLst>
              </a:tr>
              <a:tr h="142447">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Dobrzen</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77,39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52%</a:t>
                      </a:r>
                    </a:p>
                  </a:txBody>
                  <a:tcPr marL="0" marR="0" marT="0" marB="0" anchor="b">
                    <a:lnL>
                      <a:noFill/>
                    </a:lnL>
                    <a:lnR>
                      <a:noFill/>
                    </a:lnR>
                    <a:lnT>
                      <a:noFill/>
                    </a:lnT>
                    <a:lnB>
                      <a:noFill/>
                    </a:lnB>
                  </a:tcPr>
                </a:tc>
                <a:extLst>
                  <a:ext uri="{0D108BD9-81ED-4DB2-BD59-A6C34878D82A}">
                    <a16:rowId xmlns:a16="http://schemas.microsoft.com/office/drawing/2014/main" val="4288891623"/>
                  </a:ext>
                </a:extLst>
              </a:tr>
              <a:tr h="142447">
                <a:tc>
                  <a:txBody>
                    <a:bodyPr/>
                    <a:lstStyle/>
                    <a:p>
                      <a:pPr algn="l" fontAlgn="b"/>
                      <a:r>
                        <a:rPr lang="sl-SI" sz="700" b="0" i="0" u="none" strike="noStrike">
                          <a:solidFill>
                            <a:srgbClr val="000000"/>
                          </a:solidFill>
                          <a:effectLst/>
                          <a:latin typeface="Arial" panose="020B0604020202020204" pitchFamily="34" charset="0"/>
                        </a:rPr>
                        <a:t>[SK-HU] Levice - God [DIR] [SK] / N-1 R.Sobota - Sajoivanka</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56,18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66%</a:t>
                      </a:r>
                    </a:p>
                  </a:txBody>
                  <a:tcPr marL="0" marR="0" marT="0" marB="0" anchor="b">
                    <a:lnL>
                      <a:noFill/>
                    </a:lnL>
                    <a:lnR>
                      <a:noFill/>
                    </a:lnR>
                    <a:lnT>
                      <a:noFill/>
                    </a:lnT>
                    <a:lnB>
                      <a:noFill/>
                    </a:lnB>
                  </a:tcPr>
                </a:tc>
                <a:extLst>
                  <a:ext uri="{0D108BD9-81ED-4DB2-BD59-A6C34878D82A}">
                    <a16:rowId xmlns:a16="http://schemas.microsoft.com/office/drawing/2014/main" val="3180541411"/>
                  </a:ext>
                </a:extLst>
              </a:tr>
              <a:tr h="142447">
                <a:tc>
                  <a:txBody>
                    <a:bodyPr/>
                    <a:lstStyle/>
                    <a:p>
                      <a:pPr algn="l" fontAlgn="b"/>
                      <a:r>
                        <a:rPr lang="de-DE" sz="700" b="0" i="0" u="none" strike="noStrike">
                          <a:solidFill>
                            <a:srgbClr val="000000"/>
                          </a:solidFill>
                          <a:effectLst/>
                          <a:latin typeface="Arial" panose="020B0604020202020204" pitchFamily="34" charset="0"/>
                        </a:rPr>
                        <a:t>[D4-AT] Buers - Meiningen gn [DIR] [D4] / N-1 Walgau - Werben 405B</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78,64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2101120467"/>
                  </a:ext>
                </a:extLst>
              </a:tr>
              <a:tr h="142447">
                <a:tc>
                  <a:txBody>
                    <a:bodyPr/>
                    <a:lstStyle/>
                    <a:p>
                      <a:pPr algn="l" fontAlgn="b"/>
                      <a:r>
                        <a:rPr lang="sl-SI" sz="700" b="0" i="0" u="none" strike="noStrike">
                          <a:solidFill>
                            <a:srgbClr val="000000"/>
                          </a:solidFill>
                          <a:effectLst/>
                          <a:latin typeface="Arial" panose="020B0604020202020204" pitchFamily="34" charset="0"/>
                        </a:rPr>
                        <a:t>[CZ-SK] Sokolnice - Stupava [DIR] [CZ] / N-1 Nosovice - Varin</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71,83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61%</a:t>
                      </a:r>
                    </a:p>
                  </a:txBody>
                  <a:tcPr marL="0" marR="0" marT="0" marB="0" anchor="b">
                    <a:lnL>
                      <a:noFill/>
                    </a:lnL>
                    <a:lnR>
                      <a:noFill/>
                    </a:lnR>
                    <a:lnT>
                      <a:noFill/>
                    </a:lnT>
                    <a:lnB>
                      <a:noFill/>
                    </a:lnB>
                  </a:tcPr>
                </a:tc>
                <a:extLst>
                  <a:ext uri="{0D108BD9-81ED-4DB2-BD59-A6C34878D82A}">
                    <a16:rowId xmlns:a16="http://schemas.microsoft.com/office/drawing/2014/main" val="398285211"/>
                  </a:ext>
                </a:extLst>
              </a:tr>
              <a:tr h="142447">
                <a:tc>
                  <a:txBody>
                    <a:bodyPr/>
                    <a:lstStyle/>
                    <a:p>
                      <a:pPr algn="l" fontAlgn="b"/>
                      <a:r>
                        <a:rPr lang="sl-SI" sz="7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268,29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2298430"/>
                  </a:ext>
                </a:extLst>
              </a:tr>
              <a:tr h="142447">
                <a:tc>
                  <a:txBody>
                    <a:bodyPr/>
                    <a:lstStyle/>
                    <a:p>
                      <a:pPr algn="l" fontAlgn="b"/>
                      <a:r>
                        <a:rPr lang="sl-SI" sz="700" b="0" i="0" u="none" strike="noStrike">
                          <a:solidFill>
                            <a:srgbClr val="000000"/>
                          </a:solidFill>
                          <a:effectLst/>
                          <a:latin typeface="Arial" panose="020B0604020202020204" pitchFamily="34" charset="0"/>
                        </a:rPr>
                        <a:t>[AT-CZ] Duernrohr 1 - Slavetice 437 [OPP] [AT] / N-1 Slavetice - Durnrohr 2</a:t>
                      </a:r>
                    </a:p>
                  </a:txBody>
                  <a:tcPr marL="7678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268,29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02684020"/>
                  </a:ext>
                </a:extLst>
              </a:tr>
              <a:tr h="142447">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2,75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tcPr>
                </a:tc>
                <a:extLst>
                  <a:ext uri="{0D108BD9-81ED-4DB2-BD59-A6C34878D82A}">
                    <a16:rowId xmlns:a16="http://schemas.microsoft.com/office/drawing/2014/main" val="4138691488"/>
                  </a:ext>
                </a:extLst>
              </a:tr>
              <a:tr h="142447">
                <a:tc>
                  <a:txBody>
                    <a:bodyPr/>
                    <a:lstStyle/>
                    <a:p>
                      <a:pPr algn="l" fontAlgn="b"/>
                      <a:r>
                        <a:rPr lang="sl-SI" sz="700" b="0" i="0" u="none" strike="noStrike">
                          <a:solidFill>
                            <a:srgbClr val="000000"/>
                          </a:solidFill>
                          <a:effectLst/>
                          <a:latin typeface="Arial" panose="020B0604020202020204" pitchFamily="34" charset="0"/>
                        </a:rPr>
                        <a:t>[SK-PL] Lemesany - Krosno Iskrz 2 [OPP] [PL] / N-1 Lemesany - Krosno Iskrz 1</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204,06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69%</a:t>
                      </a:r>
                    </a:p>
                  </a:txBody>
                  <a:tcPr marL="0" marR="0" marT="0" marB="0" anchor="b">
                    <a:lnL>
                      <a:noFill/>
                    </a:lnL>
                    <a:lnR>
                      <a:noFill/>
                    </a:lnR>
                    <a:lnT>
                      <a:noFill/>
                    </a:lnT>
                    <a:lnB>
                      <a:noFill/>
                    </a:lnB>
                  </a:tcPr>
                </a:tc>
                <a:extLst>
                  <a:ext uri="{0D108BD9-81ED-4DB2-BD59-A6C34878D82A}">
                    <a16:rowId xmlns:a16="http://schemas.microsoft.com/office/drawing/2014/main" val="3893851888"/>
                  </a:ext>
                </a:extLst>
              </a:tr>
              <a:tr h="142447">
                <a:tc>
                  <a:txBody>
                    <a:bodyPr/>
                    <a:lstStyle/>
                    <a:p>
                      <a:pPr algn="l" fontAlgn="b"/>
                      <a:r>
                        <a:rPr lang="sl-SI" sz="700" b="0" i="0" u="none" strike="noStrike">
                          <a:solidFill>
                            <a:srgbClr val="000000"/>
                          </a:solidFill>
                          <a:effectLst/>
                          <a:latin typeface="Arial" panose="020B0604020202020204" pitchFamily="34" charset="0"/>
                        </a:rPr>
                        <a:t>[CZ-SK] Sokolnice - Stupava [DIR] [SK] / N-1 Nosovice - Varin</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143,3</a:t>
                      </a:r>
                    </a:p>
                  </a:txBody>
                  <a:tcPr marL="0" marR="0" marT="0" marB="0" anchor="b">
                    <a:lnL>
                      <a:noFill/>
                    </a:lnL>
                    <a:lnR>
                      <a:noFill/>
                    </a:lnR>
                    <a:lnT>
                      <a:noFill/>
                    </a:lnT>
                    <a:lnB>
                      <a:noFill/>
                    </a:lnB>
                  </a:tcPr>
                </a:tc>
                <a:tc>
                  <a:txBody>
                    <a:bodyPr/>
                    <a:lstStyle/>
                    <a:p>
                      <a:pPr algn="r" fontAlgn="b"/>
                      <a:r>
                        <a:rPr lang="sl-SI" sz="700" b="0" i="0" u="none" strike="noStrike" dirty="0">
                          <a:solidFill>
                            <a:srgbClr val="000000"/>
                          </a:solidFill>
                          <a:effectLst/>
                          <a:latin typeface="Arial" panose="020B0604020202020204" pitchFamily="34" charset="0"/>
                        </a:rPr>
                        <a:t>59%</a:t>
                      </a:r>
                    </a:p>
                  </a:txBody>
                  <a:tcPr marL="0" marR="0" marT="0" marB="0" anchor="b">
                    <a:lnL>
                      <a:noFill/>
                    </a:lnL>
                    <a:lnR>
                      <a:noFill/>
                    </a:lnR>
                    <a:lnT>
                      <a:noFill/>
                    </a:lnT>
                    <a:lnB>
                      <a:noFill/>
                    </a:lnB>
                  </a:tcPr>
                </a:tc>
                <a:extLst>
                  <a:ext uri="{0D108BD9-81ED-4DB2-BD59-A6C34878D82A}">
                    <a16:rowId xmlns:a16="http://schemas.microsoft.com/office/drawing/2014/main" val="3104139155"/>
                  </a:ext>
                </a:extLst>
              </a:tr>
            </a:tbl>
          </a:graphicData>
        </a:graphic>
      </p:graphicFrame>
    </p:spTree>
    <p:extLst>
      <p:ext uri="{BB962C8B-B14F-4D97-AF65-F5344CB8AC3E}">
        <p14:creationId xmlns:p14="http://schemas.microsoft.com/office/powerpoint/2010/main" val="20096783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Introduction</a:t>
            </a:r>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sz="quarter" idx="17"/>
          </p:nvPr>
        </p:nvSpPr>
        <p:spPr>
          <a:xfrm>
            <a:off x="541953" y="1080000"/>
            <a:ext cx="9000000" cy="4320000"/>
          </a:xfrm>
        </p:spPr>
        <p:txBody>
          <a:bodyPr/>
          <a:lstStyle/>
          <a:p>
            <a:r>
              <a:rPr lang="en-US" dirty="0"/>
              <a:t>Context</a:t>
            </a:r>
          </a:p>
          <a:p>
            <a:pPr lvl="1"/>
            <a:r>
              <a:rPr lang="en-US" dirty="0"/>
              <a:t>According to Article 28(4) of the Core FB DA CCM, Core TSOs</a:t>
            </a:r>
          </a:p>
          <a:p>
            <a:pPr lvl="2"/>
            <a:r>
              <a:rPr lang="en-US" dirty="0"/>
              <a:t>shall continuously monitor the effects and the performance of the application of this methodology during the parallel run</a:t>
            </a:r>
          </a:p>
          <a:p>
            <a:pPr lvl="2"/>
            <a:r>
              <a:rPr lang="en-US" dirty="0"/>
              <a:t>shall develop, in coordination with the Core regulatory authorities, the Agency and stakeholders, the monitoring and performance criteria and report on the outcome of this monitoring on quarterly basis in a report</a:t>
            </a:r>
          </a:p>
          <a:p>
            <a:pPr lvl="1"/>
            <a:r>
              <a:rPr lang="en-US" dirty="0"/>
              <a:t>Core TSOs &amp; NEMOs have aligned on the</a:t>
            </a:r>
          </a:p>
          <a:p>
            <a:pPr lvl="2"/>
            <a:r>
              <a:rPr lang="en-US" dirty="0"/>
              <a:t>Specific KPIs with NRAs and this alignment resulted in the format of this KPI report</a:t>
            </a:r>
          </a:p>
          <a:p>
            <a:pPr lvl="2"/>
            <a:r>
              <a:rPr lang="en-US" dirty="0"/>
              <a:t>Frequency of provision of the report, which was increased to monthly, going beyond formal requirements</a:t>
            </a:r>
          </a:p>
          <a:p>
            <a:pPr lvl="2"/>
            <a:r>
              <a:rPr lang="en-US" dirty="0"/>
              <a:t>Agreement to have the increased frequency reflected in the Core CCM amendment (November 2020)</a:t>
            </a:r>
          </a:p>
          <a:p>
            <a:pPr lvl="1"/>
            <a:endParaRPr lang="en-US" dirty="0"/>
          </a:p>
          <a:p>
            <a:r>
              <a:rPr lang="en-US" dirty="0"/>
              <a:t>In the next slide the overview of the KPIs covered in this monthly KPI report is provided: </a:t>
            </a:r>
          </a:p>
          <a:p>
            <a:pPr lvl="1"/>
            <a:r>
              <a:rPr lang="en-US" dirty="0"/>
              <a:t>KPIs related to Capacity Calculation in </a:t>
            </a:r>
            <a:r>
              <a:rPr lang="en-US" sz="1400" dirty="0">
                <a:solidFill>
                  <a:srgbClr val="3366FF"/>
                </a:solidFill>
              </a:rPr>
              <a:t>blue</a:t>
            </a:r>
          </a:p>
          <a:p>
            <a:pPr lvl="1"/>
            <a:r>
              <a:rPr lang="en-US" dirty="0"/>
              <a:t>KPIs related to Market Coupling simulations in </a:t>
            </a:r>
            <a:r>
              <a:rPr lang="en-US" sz="1400" dirty="0">
                <a:solidFill>
                  <a:srgbClr val="008000"/>
                </a:solidFill>
              </a:rPr>
              <a:t>green</a:t>
            </a:r>
          </a:p>
          <a:p>
            <a:endParaRPr lang="en-US" dirty="0"/>
          </a:p>
        </p:txBody>
      </p:sp>
      <p:sp>
        <p:nvSpPr>
          <p:cNvPr id="2" name="Slide Number Placeholder 1"/>
          <p:cNvSpPr>
            <a:spLocks noGrp="1"/>
          </p:cNvSpPr>
          <p:nvPr>
            <p:ph type="sldNum" sz="quarter" idx="4"/>
          </p:nvPr>
        </p:nvSpPr>
        <p:spPr/>
        <p:txBody>
          <a:bodyPr/>
          <a:lstStyle/>
          <a:p>
            <a:fld id="{F551322C-20B2-48C3-B63D-68158FEBF630}" type="slidenum">
              <a:rPr lang="en-US" smtClean="0">
                <a:solidFill>
                  <a:srgbClr val="FFFFFF">
                    <a:lumMod val="50000"/>
                  </a:srgbClr>
                </a:solidFill>
                <a:latin typeface="Arial"/>
              </a:rPr>
              <a:pPr/>
              <a:t>2</a:t>
            </a:fld>
            <a:endParaRPr lang="en-US" dirty="0">
              <a:solidFill>
                <a:srgbClr val="FFFFFF">
                  <a:lumMod val="50000"/>
                </a:srgbClr>
              </a:solidFill>
              <a:latin typeface="Arial"/>
            </a:endParaRPr>
          </a:p>
        </p:txBody>
      </p:sp>
      <p:sp>
        <p:nvSpPr>
          <p:cNvPr id="3" name="Rectangle 2"/>
          <p:cNvSpPr/>
          <p:nvPr/>
        </p:nvSpPr>
        <p:spPr>
          <a:xfrm>
            <a:off x="527596" y="1848491"/>
            <a:ext cx="7118038" cy="1046440"/>
          </a:xfrm>
          <a:prstGeom prst="rect">
            <a:avLst/>
          </a:prstGeom>
        </p:spPr>
        <p:txBody>
          <a:bodyPr wrap="square">
            <a:spAutoFit/>
          </a:bodyPr>
          <a:lstStyle/>
          <a:p>
            <a:pPr marL="349250" lvl="2">
              <a:spcBef>
                <a:spcPts val="400"/>
              </a:spcBef>
              <a:buClr>
                <a:srgbClr val="0100FE"/>
              </a:buClr>
              <a:defRPr/>
            </a:pPr>
            <a:endParaRPr lang="en-US" sz="1200" dirty="0">
              <a:solidFill>
                <a:schemeClr val="tx1">
                  <a:lumMod val="65000"/>
                  <a:lumOff val="35000"/>
                </a:schemeClr>
              </a:solidFill>
              <a:latin typeface="+mn-lt"/>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a:p>
            <a:pPr indent="-565150">
              <a:spcBef>
                <a:spcPts val="400"/>
              </a:spcBef>
              <a:buClr>
                <a:srgbClr val="0100FE"/>
              </a:buClr>
              <a:defRPr/>
            </a:pPr>
            <a:endParaRPr lang="en-US" sz="1200" dirty="0">
              <a:solidFill>
                <a:schemeClr val="tx1">
                  <a:lumMod val="65000"/>
                  <a:lumOff val="35000"/>
                </a:schemeClr>
              </a:solidFill>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4176754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+2_15</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1731972783"/>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a:t>
            </a:r>
            <a:r>
              <a:rPr lang="en-US" altLang="hu-HU" sz="1400" dirty="0">
                <a:solidFill>
                  <a:srgbClr val="008000"/>
                </a:solidFill>
              </a:rPr>
              <a:t>1028 (part </a:t>
            </a:r>
            <a:r>
              <a:rPr lang="sl-SI" altLang="hu-HU" sz="1400" dirty="0">
                <a:solidFill>
                  <a:srgbClr val="008000"/>
                </a:solidFill>
              </a:rPr>
              <a:t>I</a:t>
            </a:r>
            <a:r>
              <a:rPr lang="en-US" altLang="hu-HU" sz="1400" dirty="0">
                <a:solidFill>
                  <a:srgbClr val="008000"/>
                </a:solidFill>
              </a:rPr>
              <a:t>V)</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DA8707A9-8B92-479B-9898-BC3755E79522}"/>
              </a:ext>
            </a:extLst>
          </p:cNvPr>
          <p:cNvGraphicFramePr>
            <a:graphicFrameLocks noGrp="1"/>
          </p:cNvGraphicFramePr>
          <p:nvPr/>
        </p:nvGraphicFramePr>
        <p:xfrm>
          <a:off x="905669" y="1231106"/>
          <a:ext cx="8267700" cy="4048125"/>
        </p:xfrm>
        <a:graphic>
          <a:graphicData uri="http://schemas.openxmlformats.org/drawingml/2006/table">
            <a:tbl>
              <a:tblPr/>
              <a:tblGrid>
                <a:gridCol w="6423733">
                  <a:extLst>
                    <a:ext uri="{9D8B030D-6E8A-4147-A177-3AD203B41FA5}">
                      <a16:colId xmlns:a16="http://schemas.microsoft.com/office/drawing/2014/main" val="1875428212"/>
                    </a:ext>
                  </a:extLst>
                </a:gridCol>
                <a:gridCol w="1361552">
                  <a:extLst>
                    <a:ext uri="{9D8B030D-6E8A-4147-A177-3AD203B41FA5}">
                      <a16:colId xmlns:a16="http://schemas.microsoft.com/office/drawing/2014/main" val="3032275862"/>
                    </a:ext>
                  </a:extLst>
                </a:gridCol>
                <a:gridCol w="482415">
                  <a:extLst>
                    <a:ext uri="{9D8B030D-6E8A-4147-A177-3AD203B41FA5}">
                      <a16:colId xmlns:a16="http://schemas.microsoft.com/office/drawing/2014/main" val="719480760"/>
                    </a:ext>
                  </a:extLst>
                </a:gridCol>
              </a:tblGrid>
              <a:tr h="161925">
                <a:tc>
                  <a:txBody>
                    <a:bodyPr/>
                    <a:lstStyle/>
                    <a:p>
                      <a:pPr algn="l" fontAlgn="b"/>
                      <a:r>
                        <a:rPr lang="sl-SI" sz="10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373,07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391%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998879127"/>
                  </a:ext>
                </a:extLst>
              </a:tr>
              <a:tr h="161925">
                <a:tc>
                  <a:txBody>
                    <a:bodyPr/>
                    <a:lstStyle/>
                    <a:p>
                      <a:pPr algn="l" fontAlgn="b"/>
                      <a:r>
                        <a:rPr lang="sl-SI" sz="1000" b="0" i="0" u="none" strike="noStrike">
                          <a:solidFill>
                            <a:srgbClr val="000000"/>
                          </a:solidFill>
                          <a:effectLst/>
                          <a:latin typeface="Arial" panose="020B0604020202020204" pitchFamily="34" charset="0"/>
                        </a:rPr>
                        <a:t>[AT-CZ] Duernrohr 1 - Slavetice 437 [OPP] [AT] / N-1 Slavetice - Durnrohr 2</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35,16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55%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643084156"/>
                  </a:ext>
                </a:extLst>
              </a:tr>
              <a:tr h="161925">
                <a:tc>
                  <a:txBody>
                    <a:bodyPr/>
                    <a:lstStyle/>
                    <a:p>
                      <a:pPr algn="l" fontAlgn="b"/>
                      <a:r>
                        <a:rPr lang="sl-SI" sz="1000" b="0" i="0" u="none" strike="noStrike">
                          <a:solidFill>
                            <a:srgbClr val="000000"/>
                          </a:solidFill>
                          <a:effectLst/>
                          <a:latin typeface="Arial" panose="020B0604020202020204" pitchFamily="34" charset="0"/>
                        </a:rPr>
                        <a:t>[AT-D2] St. Peter 2 - Pleinting 258 [OPP] [AT] / N-1 Pleinting - Pirach 257</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75,16</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40%</a:t>
                      </a:r>
                    </a:p>
                  </a:txBody>
                  <a:tcPr marL="0" marR="0" marT="0" marB="0" anchor="b">
                    <a:lnL>
                      <a:noFill/>
                    </a:lnL>
                    <a:lnR>
                      <a:noFill/>
                    </a:lnR>
                    <a:lnT>
                      <a:noFill/>
                    </a:lnT>
                    <a:lnB>
                      <a:noFill/>
                    </a:lnB>
                  </a:tcPr>
                </a:tc>
                <a:extLst>
                  <a:ext uri="{0D108BD9-81ED-4DB2-BD59-A6C34878D82A}">
                    <a16:rowId xmlns:a16="http://schemas.microsoft.com/office/drawing/2014/main" val="553360507"/>
                  </a:ext>
                </a:extLst>
              </a:tr>
              <a:tr h="161925">
                <a:tc>
                  <a:txBody>
                    <a:bodyPr/>
                    <a:lstStyle/>
                    <a:p>
                      <a:pPr algn="l" fontAlgn="b"/>
                      <a:r>
                        <a:rPr lang="sl-SI" sz="1000" b="0" i="0" u="none" strike="noStrike">
                          <a:solidFill>
                            <a:srgbClr val="000000"/>
                          </a:solidFill>
                          <a:effectLst/>
                          <a:latin typeface="Arial" panose="020B0604020202020204" pitchFamily="34" charset="0"/>
                        </a:rPr>
                        <a:t>[FR-D7] Vigy - Ensdorf  VIGY2 S [DIR] [D7] / N-1 Ensdorf - Vigy VIGY1 N</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13,3</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3159693983"/>
                  </a:ext>
                </a:extLst>
              </a:tr>
              <a:tr h="161925">
                <a:tc>
                  <a:txBody>
                    <a:bodyPr/>
                    <a:lstStyle/>
                    <a:p>
                      <a:pPr algn="l" fontAlgn="b"/>
                      <a:r>
                        <a:rPr lang="sl-SI" sz="1000" b="0" i="0" u="none" strike="noStrike">
                          <a:solidFill>
                            <a:srgbClr val="000000"/>
                          </a:solidFill>
                          <a:effectLst/>
                          <a:latin typeface="Arial" panose="020B0604020202020204" pitchFamily="34" charset="0"/>
                        </a:rPr>
                        <a:t>[SK-PL] Lemesany - Krosno Iskrz 2 [OPP] [PL] / N-1 Lemesany - Krosno Iskrz 1</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59,01</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68%</a:t>
                      </a:r>
                    </a:p>
                  </a:txBody>
                  <a:tcPr marL="0" marR="0" marT="0" marB="0" anchor="b">
                    <a:lnL>
                      <a:noFill/>
                    </a:lnL>
                    <a:lnR>
                      <a:noFill/>
                    </a:lnR>
                    <a:lnT>
                      <a:noFill/>
                    </a:lnT>
                    <a:lnB>
                      <a:noFill/>
                    </a:lnB>
                  </a:tcPr>
                </a:tc>
                <a:extLst>
                  <a:ext uri="{0D108BD9-81ED-4DB2-BD59-A6C34878D82A}">
                    <a16:rowId xmlns:a16="http://schemas.microsoft.com/office/drawing/2014/main" val="3970485006"/>
                  </a:ext>
                </a:extLst>
              </a:tr>
              <a:tr h="161925">
                <a:tc>
                  <a:txBody>
                    <a:bodyPr/>
                    <a:lstStyle/>
                    <a:p>
                      <a:pPr algn="l" fontAlgn="b"/>
                      <a:r>
                        <a:rPr lang="sl-SI" sz="1000" b="0" i="0" u="none" strike="noStrike">
                          <a:solidFill>
                            <a:srgbClr val="000000"/>
                          </a:solidFill>
                          <a:effectLst/>
                          <a:latin typeface="Arial" panose="020B0604020202020204" pitchFamily="34" charset="0"/>
                        </a:rPr>
                        <a:t>[SI-AT] 220 kV Podlog - Obersielach [OPP] [SI] / N-1 Maribor-Kainachtal 1</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15,56</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4108117639"/>
                  </a:ext>
                </a:extLst>
              </a:tr>
              <a:tr h="161925">
                <a:tc>
                  <a:txBody>
                    <a:bodyPr/>
                    <a:lstStyle/>
                    <a:p>
                      <a:pPr algn="l" fontAlgn="b"/>
                      <a:r>
                        <a:rPr lang="sl-SI" sz="1000" b="0" i="0" u="none" strike="noStrike">
                          <a:solidFill>
                            <a:srgbClr val="000000"/>
                          </a:solidFill>
                          <a:effectLst/>
                          <a:latin typeface="Arial" panose="020B0604020202020204" pitchFamily="34" charset="0"/>
                        </a:rPr>
                        <a:t>[BE-FR] Avelgem - Avelin 80 [OPP] [FR] / N-1 Achene - Lonny 380.19</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2,84</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55%</a:t>
                      </a:r>
                    </a:p>
                  </a:txBody>
                  <a:tcPr marL="0" marR="0" marT="0" marB="0" anchor="b">
                    <a:lnL>
                      <a:noFill/>
                    </a:lnL>
                    <a:lnR>
                      <a:noFill/>
                    </a:lnR>
                    <a:lnT>
                      <a:noFill/>
                    </a:lnT>
                    <a:lnB>
                      <a:noFill/>
                    </a:lnB>
                  </a:tcPr>
                </a:tc>
                <a:extLst>
                  <a:ext uri="{0D108BD9-81ED-4DB2-BD59-A6C34878D82A}">
                    <a16:rowId xmlns:a16="http://schemas.microsoft.com/office/drawing/2014/main" val="1044505070"/>
                  </a:ext>
                </a:extLst>
              </a:tr>
              <a:tr h="161925">
                <a:tc>
                  <a:txBody>
                    <a:bodyPr/>
                    <a:lstStyle/>
                    <a:p>
                      <a:pPr algn="l" fontAlgn="b"/>
                      <a:r>
                        <a:rPr lang="sl-SI" sz="1000" b="0" i="0" u="none" strike="noStrike">
                          <a:solidFill>
                            <a:srgbClr val="000000"/>
                          </a:solidFill>
                          <a:effectLst/>
                          <a:latin typeface="Arial" panose="020B0604020202020204" pitchFamily="34" charset="0"/>
                        </a:rPr>
                        <a:t>[CZ-SK] Sokolnice - Stupava [DIR] [SK] / N-1 Nosovice - Varin</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373,07</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58%</a:t>
                      </a:r>
                    </a:p>
                  </a:txBody>
                  <a:tcPr marL="0" marR="0" marT="0" marB="0" anchor="b">
                    <a:lnL>
                      <a:noFill/>
                    </a:lnL>
                    <a:lnR>
                      <a:noFill/>
                    </a:lnR>
                    <a:lnT>
                      <a:noFill/>
                    </a:lnT>
                    <a:lnB>
                      <a:noFill/>
                    </a:lnB>
                  </a:tcPr>
                </a:tc>
                <a:extLst>
                  <a:ext uri="{0D108BD9-81ED-4DB2-BD59-A6C34878D82A}">
                    <a16:rowId xmlns:a16="http://schemas.microsoft.com/office/drawing/2014/main" val="1480411264"/>
                  </a:ext>
                </a:extLst>
              </a:tr>
              <a:tr h="161925">
                <a:tc>
                  <a:txBody>
                    <a:bodyPr/>
                    <a:lstStyle/>
                    <a:p>
                      <a:pPr algn="l" fontAlgn="b"/>
                      <a:r>
                        <a:rPr lang="nn-NO" sz="1000" b="0" i="0" u="none" strike="noStrike">
                          <a:solidFill>
                            <a:srgbClr val="000000"/>
                          </a:solidFill>
                          <a:effectLst/>
                          <a:latin typeface="Arial" panose="020B0604020202020204" pitchFamily="34" charset="0"/>
                        </a:rPr>
                        <a:t>[SK-HU] Levice - God [DIR] [HU] / N-1 R.Sobota - Sajoivanka</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58,64</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63%</a:t>
                      </a:r>
                    </a:p>
                  </a:txBody>
                  <a:tcPr marL="0" marR="0" marT="0" marB="0" anchor="b">
                    <a:lnL>
                      <a:noFill/>
                    </a:lnL>
                    <a:lnR>
                      <a:noFill/>
                    </a:lnR>
                    <a:lnT>
                      <a:noFill/>
                    </a:lnT>
                    <a:lnB>
                      <a:noFill/>
                    </a:lnB>
                  </a:tcPr>
                </a:tc>
                <a:extLst>
                  <a:ext uri="{0D108BD9-81ED-4DB2-BD59-A6C34878D82A}">
                    <a16:rowId xmlns:a16="http://schemas.microsoft.com/office/drawing/2014/main" val="435574854"/>
                  </a:ext>
                </a:extLst>
              </a:tr>
              <a:tr h="161925">
                <a:tc>
                  <a:txBody>
                    <a:bodyPr/>
                    <a:lstStyle/>
                    <a:p>
                      <a:pPr algn="l" fontAlgn="b"/>
                      <a:r>
                        <a:rPr lang="sl-SI" sz="10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400,56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206281194"/>
                  </a:ext>
                </a:extLst>
              </a:tr>
              <a:tr h="161925">
                <a:tc>
                  <a:txBody>
                    <a:bodyPr/>
                    <a:lstStyle/>
                    <a:p>
                      <a:pPr algn="l" fontAlgn="b"/>
                      <a:r>
                        <a:rPr lang="sl-SI" sz="1000" b="0" i="0" u="none" strike="noStrike">
                          <a:solidFill>
                            <a:srgbClr val="000000"/>
                          </a:solidFill>
                          <a:effectLst/>
                          <a:latin typeface="Arial" panose="020B0604020202020204" pitchFamily="34" charset="0"/>
                        </a:rPr>
                        <a:t>[CZ-SK] Sokolnice - Stupava [DIR] [SK] / N-1 Nosovice - Varin</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400,56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59%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763747423"/>
                  </a:ext>
                </a:extLst>
              </a:tr>
              <a:tr h="161925">
                <a:tc>
                  <a:txBody>
                    <a:bodyPr/>
                    <a:lstStyle/>
                    <a:p>
                      <a:pPr algn="l" fontAlgn="b"/>
                      <a:r>
                        <a:rPr lang="nn-NO" sz="1000" b="0" i="0" u="none" strike="noStrike">
                          <a:solidFill>
                            <a:srgbClr val="000000"/>
                          </a:solidFill>
                          <a:effectLst/>
                          <a:latin typeface="Arial" panose="020B0604020202020204" pitchFamily="34" charset="0"/>
                        </a:rPr>
                        <a:t>[SK-HU] Levice - God [DIR] [HU] / N-1 R.Sobota - Sajoivanka</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116,96</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63%</a:t>
                      </a:r>
                    </a:p>
                  </a:txBody>
                  <a:tcPr marL="0" marR="0" marT="0" marB="0" anchor="b">
                    <a:lnL>
                      <a:noFill/>
                    </a:lnL>
                    <a:lnR>
                      <a:noFill/>
                    </a:lnR>
                    <a:lnT>
                      <a:noFill/>
                    </a:lnT>
                    <a:lnB>
                      <a:noFill/>
                    </a:lnB>
                  </a:tcPr>
                </a:tc>
                <a:extLst>
                  <a:ext uri="{0D108BD9-81ED-4DB2-BD59-A6C34878D82A}">
                    <a16:rowId xmlns:a16="http://schemas.microsoft.com/office/drawing/2014/main" val="3334181947"/>
                  </a:ext>
                </a:extLst>
              </a:tr>
              <a:tr h="161925">
                <a:tc>
                  <a:txBody>
                    <a:bodyPr/>
                    <a:lstStyle/>
                    <a:p>
                      <a:pPr algn="l" fontAlgn="b"/>
                      <a:r>
                        <a:rPr lang="sl-SI" sz="1000" b="1"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469,51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466450536"/>
                  </a:ext>
                </a:extLst>
              </a:tr>
              <a:tr h="161925">
                <a:tc>
                  <a:txBody>
                    <a:bodyPr/>
                    <a:lstStyle/>
                    <a:p>
                      <a:pPr algn="l" fontAlgn="b"/>
                      <a:r>
                        <a:rPr lang="sl-SI" sz="1000" b="0" i="0" u="none" strike="noStrike">
                          <a:solidFill>
                            <a:srgbClr val="000000"/>
                          </a:solidFill>
                          <a:effectLst/>
                          <a:latin typeface="Arial" panose="020B0604020202020204" pitchFamily="34" charset="0"/>
                        </a:rPr>
                        <a:t>[D7-D7] Paffendorf  - Rommerskirchen  PAFFEN N [OPP] / N-1 Rommerskirchen - Sechtem VILLE W</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204,7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18974092"/>
                  </a:ext>
                </a:extLst>
              </a:tr>
              <a:tr h="161925">
                <a:tc>
                  <a:txBody>
                    <a:bodyPr/>
                    <a:lstStyle/>
                    <a:p>
                      <a:pPr algn="l" fontAlgn="b"/>
                      <a:r>
                        <a:rPr lang="sl-SI" sz="1000" b="0" i="0" u="none" strike="noStrike">
                          <a:solidFill>
                            <a:srgbClr val="000000"/>
                          </a:solidFill>
                          <a:effectLst/>
                          <a:latin typeface="Arial" panose="020B0604020202020204" pitchFamily="34" charset="0"/>
                        </a:rPr>
                        <a:t>[BE-BE] PST Zandvliet 2 [DIR] / N-1 PST Zandvliet 1</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16,2</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tcPr>
                </a:tc>
                <a:extLst>
                  <a:ext uri="{0D108BD9-81ED-4DB2-BD59-A6C34878D82A}">
                    <a16:rowId xmlns:a16="http://schemas.microsoft.com/office/drawing/2014/main" val="2502747593"/>
                  </a:ext>
                </a:extLst>
              </a:tr>
              <a:tr h="161925">
                <a:tc>
                  <a:txBody>
                    <a:bodyPr/>
                    <a:lstStyle/>
                    <a:p>
                      <a:pPr algn="l" fontAlgn="b"/>
                      <a:r>
                        <a:rPr lang="sl-SI" sz="1000" b="0" i="0" u="none" strike="noStrike">
                          <a:solidFill>
                            <a:srgbClr val="000000"/>
                          </a:solidFill>
                          <a:effectLst/>
                          <a:latin typeface="Arial" panose="020B0604020202020204" pitchFamily="34" charset="0"/>
                        </a:rPr>
                        <a:t>[NL-NL] Diemen-Lelystad 380 Z [OPP] / N-1 Boxmeer-Dodewaard 380 Z</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195,12</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461157708"/>
                  </a:ext>
                </a:extLst>
              </a:tr>
              <a:tr h="161925">
                <a:tc>
                  <a:txBody>
                    <a:bodyPr/>
                    <a:lstStyle/>
                    <a:p>
                      <a:pPr algn="l" fontAlgn="b"/>
                      <a:r>
                        <a:rPr lang="sl-SI" sz="1000" b="0" i="0" u="none" strike="noStrike">
                          <a:solidFill>
                            <a:srgbClr val="000000"/>
                          </a:solidFill>
                          <a:effectLst/>
                          <a:latin typeface="Arial" panose="020B0604020202020204" pitchFamily="34" charset="0"/>
                        </a:rPr>
                        <a:t>[CZ-SK] Sokolnice - Stupava [DIR] [SK] / N-1 Nosovice - Varin</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469,51</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58%</a:t>
                      </a:r>
                    </a:p>
                  </a:txBody>
                  <a:tcPr marL="0" marR="0" marT="0" marB="0" anchor="b">
                    <a:lnL>
                      <a:noFill/>
                    </a:lnL>
                    <a:lnR>
                      <a:noFill/>
                    </a:lnR>
                    <a:lnT>
                      <a:noFill/>
                    </a:lnT>
                    <a:lnB>
                      <a:noFill/>
                    </a:lnB>
                  </a:tcPr>
                </a:tc>
                <a:extLst>
                  <a:ext uri="{0D108BD9-81ED-4DB2-BD59-A6C34878D82A}">
                    <a16:rowId xmlns:a16="http://schemas.microsoft.com/office/drawing/2014/main" val="2429678140"/>
                  </a:ext>
                </a:extLst>
              </a:tr>
              <a:tr h="161925">
                <a:tc>
                  <a:txBody>
                    <a:bodyPr/>
                    <a:lstStyle/>
                    <a:p>
                      <a:pPr algn="l" fontAlgn="b"/>
                      <a:r>
                        <a:rPr lang="de-DE" sz="1000" b="0" i="0" u="none" strike="noStrike">
                          <a:solidFill>
                            <a:srgbClr val="000000"/>
                          </a:solidFill>
                          <a:effectLst/>
                          <a:latin typeface="Arial" panose="020B0604020202020204" pitchFamily="34" charset="0"/>
                        </a:rPr>
                        <a:t>[D4-AT] Buers - Meiningen gn [DIR] [D4] / N-1 Walgau - Werben 405B</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86,76</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727174017"/>
                  </a:ext>
                </a:extLst>
              </a:tr>
              <a:tr h="161925">
                <a:tc>
                  <a:txBody>
                    <a:bodyPr/>
                    <a:lstStyle/>
                    <a:p>
                      <a:pPr algn="l" fontAlgn="b"/>
                      <a:r>
                        <a:rPr lang="nn-NO" sz="1000" b="0" i="0" u="none" strike="noStrike">
                          <a:solidFill>
                            <a:srgbClr val="000000"/>
                          </a:solidFill>
                          <a:effectLst/>
                          <a:latin typeface="Arial" panose="020B0604020202020204" pitchFamily="34" charset="0"/>
                        </a:rPr>
                        <a:t>[SK-HU] Levice - God [DIR] [HU] / N-1 R.Sobota - Sajoivanka</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78,24</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64%</a:t>
                      </a:r>
                    </a:p>
                  </a:txBody>
                  <a:tcPr marL="0" marR="0" marT="0" marB="0" anchor="b">
                    <a:lnL>
                      <a:noFill/>
                    </a:lnL>
                    <a:lnR>
                      <a:noFill/>
                    </a:lnR>
                    <a:lnT>
                      <a:noFill/>
                    </a:lnT>
                    <a:lnB>
                      <a:noFill/>
                    </a:lnB>
                  </a:tcPr>
                </a:tc>
                <a:extLst>
                  <a:ext uri="{0D108BD9-81ED-4DB2-BD59-A6C34878D82A}">
                    <a16:rowId xmlns:a16="http://schemas.microsoft.com/office/drawing/2014/main" val="1743035531"/>
                  </a:ext>
                </a:extLst>
              </a:tr>
              <a:tr h="161925">
                <a:tc>
                  <a:txBody>
                    <a:bodyPr/>
                    <a:lstStyle/>
                    <a:p>
                      <a:pPr algn="l" fontAlgn="b"/>
                      <a:r>
                        <a:rPr lang="sl-SI" sz="10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587,76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993442949"/>
                  </a:ext>
                </a:extLst>
              </a:tr>
              <a:tr h="161925">
                <a:tc>
                  <a:txBody>
                    <a:bodyPr/>
                    <a:lstStyle/>
                    <a:p>
                      <a:pPr algn="l" fontAlgn="b"/>
                      <a:r>
                        <a:rPr lang="sl-SI" sz="1000" b="0" i="0" u="none" strike="noStrike">
                          <a:solidFill>
                            <a:srgbClr val="000000"/>
                          </a:solidFill>
                          <a:effectLst/>
                          <a:latin typeface="Arial" panose="020B0604020202020204" pitchFamily="34" charset="0"/>
                        </a:rPr>
                        <a:t>[AT-D2] St. Peter 2 - Pleinting 258 [OPP] [AT] / N-1 Pleinting - Pirach 257</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195,23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55%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255998567"/>
                  </a:ext>
                </a:extLst>
              </a:tr>
              <a:tr h="161925">
                <a:tc>
                  <a:txBody>
                    <a:bodyPr/>
                    <a:lstStyle/>
                    <a:p>
                      <a:pPr algn="l" fontAlgn="b"/>
                      <a:r>
                        <a:rPr lang="sl-SI" sz="1000" b="0" i="0" u="none" strike="noStrike">
                          <a:solidFill>
                            <a:srgbClr val="000000"/>
                          </a:solidFill>
                          <a:effectLst/>
                          <a:latin typeface="Arial" panose="020B0604020202020204" pitchFamily="34" charset="0"/>
                        </a:rPr>
                        <a:t>[D2-D7] Grosskrotzenburg - Urberach  UMAIN N2 [DIR] [D7] / N-1 Dettingen - Grosskrotzenburg UMAIN S1</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524,38</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964778338"/>
                  </a:ext>
                </a:extLst>
              </a:tr>
              <a:tr h="161925">
                <a:tc>
                  <a:txBody>
                    <a:bodyPr/>
                    <a:lstStyle/>
                    <a:p>
                      <a:pPr algn="l" fontAlgn="b"/>
                      <a:r>
                        <a:rPr lang="sl-SI" sz="1000" b="0" i="0" u="none" strike="noStrike">
                          <a:solidFill>
                            <a:srgbClr val="000000"/>
                          </a:solidFill>
                          <a:effectLst/>
                          <a:latin typeface="Arial" panose="020B0604020202020204" pitchFamily="34" charset="0"/>
                        </a:rPr>
                        <a:t>[D7-D7] Paffendorf  - Rommerskirchen  PAFFEN N [OPP] / N-1 Rommerskirchen - Sechtem VILLE W</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95,27</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274436164"/>
                  </a:ext>
                </a:extLst>
              </a:tr>
              <a:tr h="161925">
                <a:tc>
                  <a:txBody>
                    <a:bodyPr/>
                    <a:lstStyle/>
                    <a:p>
                      <a:pPr algn="l" fontAlgn="b"/>
                      <a:r>
                        <a:rPr lang="sl-SI" sz="1000" b="0" i="0" u="none" strike="noStrike">
                          <a:solidFill>
                            <a:srgbClr val="000000"/>
                          </a:solidFill>
                          <a:effectLst/>
                          <a:latin typeface="Arial" panose="020B0604020202020204" pitchFamily="34" charset="0"/>
                        </a:rPr>
                        <a:t>[CZ-SK] Sokolnice - Stupava [DIR] [SK] / N-1 Nosovice - Varin</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587,76</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62%</a:t>
                      </a:r>
                    </a:p>
                  </a:txBody>
                  <a:tcPr marL="0" marR="0" marT="0" marB="0" anchor="b">
                    <a:lnL>
                      <a:noFill/>
                    </a:lnL>
                    <a:lnR>
                      <a:noFill/>
                    </a:lnR>
                    <a:lnT>
                      <a:noFill/>
                    </a:lnT>
                    <a:lnB>
                      <a:noFill/>
                    </a:lnB>
                  </a:tcPr>
                </a:tc>
                <a:extLst>
                  <a:ext uri="{0D108BD9-81ED-4DB2-BD59-A6C34878D82A}">
                    <a16:rowId xmlns:a16="http://schemas.microsoft.com/office/drawing/2014/main" val="3399719922"/>
                  </a:ext>
                </a:extLst>
              </a:tr>
              <a:tr h="161925">
                <a:tc>
                  <a:txBody>
                    <a:bodyPr/>
                    <a:lstStyle/>
                    <a:p>
                      <a:pPr algn="l" fontAlgn="b"/>
                      <a:r>
                        <a:rPr lang="nn-NO" sz="1000" b="0" i="0" u="none" strike="noStrike">
                          <a:solidFill>
                            <a:srgbClr val="000000"/>
                          </a:solidFill>
                          <a:effectLst/>
                          <a:latin typeface="Arial" panose="020B0604020202020204" pitchFamily="34" charset="0"/>
                        </a:rPr>
                        <a:t>[SK-HU] Levice - God [DIR] [HU] / N-1 R.Sobota - Sajoivanka</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23,38</a:t>
                      </a:r>
                    </a:p>
                  </a:txBody>
                  <a:tcPr marL="0" marR="0" marT="0" marB="0" anchor="b">
                    <a:lnL>
                      <a:noFill/>
                    </a:lnL>
                    <a:lnR>
                      <a:noFill/>
                    </a:lnR>
                    <a:lnT>
                      <a:noFill/>
                    </a:lnT>
                    <a:lnB>
                      <a:noFill/>
                    </a:lnB>
                  </a:tcPr>
                </a:tc>
                <a:tc>
                  <a:txBody>
                    <a:bodyPr/>
                    <a:lstStyle/>
                    <a:p>
                      <a:pPr algn="r" fontAlgn="b"/>
                      <a:r>
                        <a:rPr lang="sl-SI" sz="1000" b="0" i="0" u="none" strike="noStrike" dirty="0">
                          <a:solidFill>
                            <a:srgbClr val="000000"/>
                          </a:solidFill>
                          <a:effectLst/>
                          <a:latin typeface="Arial" panose="020B0604020202020204" pitchFamily="34" charset="0"/>
                        </a:rPr>
                        <a:t>65%</a:t>
                      </a:r>
                    </a:p>
                  </a:txBody>
                  <a:tcPr marL="0" marR="0" marT="0" marB="0" anchor="b">
                    <a:lnL>
                      <a:noFill/>
                    </a:lnL>
                    <a:lnR>
                      <a:noFill/>
                    </a:lnR>
                    <a:lnT>
                      <a:noFill/>
                    </a:lnT>
                    <a:lnB>
                      <a:noFill/>
                    </a:lnB>
                  </a:tcPr>
                </a:tc>
                <a:extLst>
                  <a:ext uri="{0D108BD9-81ED-4DB2-BD59-A6C34878D82A}">
                    <a16:rowId xmlns:a16="http://schemas.microsoft.com/office/drawing/2014/main" val="898023644"/>
                  </a:ext>
                </a:extLst>
              </a:tr>
            </a:tbl>
          </a:graphicData>
        </a:graphic>
      </p:graphicFrame>
    </p:spTree>
    <p:extLst>
      <p:ext uri="{BB962C8B-B14F-4D97-AF65-F5344CB8AC3E}">
        <p14:creationId xmlns:p14="http://schemas.microsoft.com/office/powerpoint/2010/main" val="215276641"/>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a:t>
            </a:r>
            <a:r>
              <a:rPr lang="en-US" altLang="hu-HU" sz="1400" dirty="0">
                <a:solidFill>
                  <a:srgbClr val="008000"/>
                </a:solidFill>
              </a:rPr>
              <a:t>1028 (part V)</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5EE675FB-1C1B-430D-A396-2FFC8468273B}"/>
              </a:ext>
            </a:extLst>
          </p:cNvPr>
          <p:cNvGraphicFramePr>
            <a:graphicFrameLocks noGrp="1"/>
          </p:cNvGraphicFramePr>
          <p:nvPr/>
        </p:nvGraphicFramePr>
        <p:xfrm>
          <a:off x="905669" y="1231106"/>
          <a:ext cx="8267700" cy="4048125"/>
        </p:xfrm>
        <a:graphic>
          <a:graphicData uri="http://schemas.openxmlformats.org/drawingml/2006/table">
            <a:tbl>
              <a:tblPr/>
              <a:tblGrid>
                <a:gridCol w="6423733">
                  <a:extLst>
                    <a:ext uri="{9D8B030D-6E8A-4147-A177-3AD203B41FA5}">
                      <a16:colId xmlns:a16="http://schemas.microsoft.com/office/drawing/2014/main" val="96229130"/>
                    </a:ext>
                  </a:extLst>
                </a:gridCol>
                <a:gridCol w="1361552">
                  <a:extLst>
                    <a:ext uri="{9D8B030D-6E8A-4147-A177-3AD203B41FA5}">
                      <a16:colId xmlns:a16="http://schemas.microsoft.com/office/drawing/2014/main" val="2329396413"/>
                    </a:ext>
                  </a:extLst>
                </a:gridCol>
                <a:gridCol w="482415">
                  <a:extLst>
                    <a:ext uri="{9D8B030D-6E8A-4147-A177-3AD203B41FA5}">
                      <a16:colId xmlns:a16="http://schemas.microsoft.com/office/drawing/2014/main" val="3071469623"/>
                    </a:ext>
                  </a:extLst>
                </a:gridCol>
              </a:tblGrid>
              <a:tr h="161925">
                <a:tc>
                  <a:txBody>
                    <a:bodyPr/>
                    <a:lstStyle/>
                    <a:p>
                      <a:pPr algn="l" fontAlgn="b"/>
                      <a:r>
                        <a:rPr lang="sl-SI" sz="10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637,16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359%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60565055"/>
                  </a:ext>
                </a:extLst>
              </a:tr>
              <a:tr h="161925">
                <a:tc>
                  <a:txBody>
                    <a:bodyPr/>
                    <a:lstStyle/>
                    <a:p>
                      <a:pPr algn="l" fontAlgn="b"/>
                      <a:r>
                        <a:rPr lang="sl-SI" sz="1000" b="0" i="0" u="none" strike="noStrike">
                          <a:solidFill>
                            <a:srgbClr val="000000"/>
                          </a:solidFill>
                          <a:effectLst/>
                          <a:latin typeface="Arial" panose="020B0604020202020204" pitchFamily="34" charset="0"/>
                        </a:rPr>
                        <a:t>[AT-CZ] Duernrohr 1 - Slavetice 437 [OPP] [AT] / N-1 Slavetice - Durnrohr 2</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143,29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56%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844954501"/>
                  </a:ext>
                </a:extLst>
              </a:tr>
              <a:tr h="161925">
                <a:tc>
                  <a:txBody>
                    <a:bodyPr/>
                    <a:lstStyle/>
                    <a:p>
                      <a:pPr algn="l" fontAlgn="b"/>
                      <a:r>
                        <a:rPr lang="sl-SI" sz="1000" b="0" i="0" u="none" strike="noStrike">
                          <a:solidFill>
                            <a:srgbClr val="000000"/>
                          </a:solidFill>
                          <a:effectLst/>
                          <a:latin typeface="Arial" panose="020B0604020202020204" pitchFamily="34" charset="0"/>
                        </a:rPr>
                        <a:t>[AT-D2] St. Peter 2 - Pleinting 258 [OPP] [AT] / N-1 Pleinting - Pirach 257</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382,5</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51%</a:t>
                      </a:r>
                    </a:p>
                  </a:txBody>
                  <a:tcPr marL="0" marR="0" marT="0" marB="0" anchor="b">
                    <a:lnL>
                      <a:noFill/>
                    </a:lnL>
                    <a:lnR>
                      <a:noFill/>
                    </a:lnR>
                    <a:lnT>
                      <a:noFill/>
                    </a:lnT>
                    <a:lnB>
                      <a:noFill/>
                    </a:lnB>
                  </a:tcPr>
                </a:tc>
                <a:extLst>
                  <a:ext uri="{0D108BD9-81ED-4DB2-BD59-A6C34878D82A}">
                    <a16:rowId xmlns:a16="http://schemas.microsoft.com/office/drawing/2014/main" val="2053995108"/>
                  </a:ext>
                </a:extLst>
              </a:tr>
              <a:tr h="161925">
                <a:tc>
                  <a:txBody>
                    <a:bodyPr/>
                    <a:lstStyle/>
                    <a:p>
                      <a:pPr algn="l" fontAlgn="b"/>
                      <a:r>
                        <a:rPr lang="sl-SI" sz="1000" b="0" i="0" u="none" strike="noStrike">
                          <a:solidFill>
                            <a:srgbClr val="000000"/>
                          </a:solidFill>
                          <a:effectLst/>
                          <a:latin typeface="Arial" panose="020B0604020202020204" pitchFamily="34" charset="0"/>
                        </a:rPr>
                        <a:t>[D2-D7] Grosskrotzenburg - Urberach  UMAIN N2 [DIR] [D7] / N-1 Dettingen - Grosskrotzenburg UMAIN S1</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637,16</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577539098"/>
                  </a:ext>
                </a:extLst>
              </a:tr>
              <a:tr h="161925">
                <a:tc>
                  <a:txBody>
                    <a:bodyPr/>
                    <a:lstStyle/>
                    <a:p>
                      <a:pPr algn="l" fontAlgn="b"/>
                      <a:r>
                        <a:rPr lang="sl-SI" sz="1000" b="0" i="0" u="none" strike="noStrike">
                          <a:solidFill>
                            <a:srgbClr val="000000"/>
                          </a:solidFill>
                          <a:effectLst/>
                          <a:latin typeface="Arial" panose="020B0604020202020204" pitchFamily="34" charset="0"/>
                        </a:rPr>
                        <a:t>[SI-AT] 220 kV Podlog - Obersielach [OPP] [SI] / N-1 Maribor-Kainachtal 1</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6,4</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3163614821"/>
                  </a:ext>
                </a:extLst>
              </a:tr>
              <a:tr h="161925">
                <a:tc>
                  <a:txBody>
                    <a:bodyPr/>
                    <a:lstStyle/>
                    <a:p>
                      <a:pPr algn="l" fontAlgn="b"/>
                      <a:r>
                        <a:rPr lang="sl-SI" sz="1000" b="0" i="0" u="none" strike="noStrike">
                          <a:solidFill>
                            <a:srgbClr val="000000"/>
                          </a:solidFill>
                          <a:effectLst/>
                          <a:latin typeface="Arial" panose="020B0604020202020204" pitchFamily="34" charset="0"/>
                        </a:rPr>
                        <a:t>[NL-D2] Meeden-Diele  380 Z [OPP] [NL] / N-1 Diele - Meeden WEISS/W</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1,74</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4025714500"/>
                  </a:ext>
                </a:extLst>
              </a:tr>
              <a:tr h="161925">
                <a:tc>
                  <a:txBody>
                    <a:bodyPr/>
                    <a:lstStyle/>
                    <a:p>
                      <a:pPr algn="l" fontAlgn="b"/>
                      <a:r>
                        <a:rPr lang="sl-SI" sz="1000" b="0" i="0" u="none" strike="noStrike">
                          <a:solidFill>
                            <a:srgbClr val="000000"/>
                          </a:solidFill>
                          <a:effectLst/>
                          <a:latin typeface="Arial" panose="020B0604020202020204" pitchFamily="34" charset="0"/>
                        </a:rPr>
                        <a:t>[D7-D7] Paffendorf  - Rommerskirchen  PAFFEN N [OPP] / N-1 Rommerskirchen - Sechtem VILLE W</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121,87</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355257910"/>
                  </a:ext>
                </a:extLst>
              </a:tr>
              <a:tr h="161925">
                <a:tc>
                  <a:txBody>
                    <a:bodyPr/>
                    <a:lstStyle/>
                    <a:p>
                      <a:pPr algn="l" fontAlgn="b"/>
                      <a:r>
                        <a:rPr lang="sl-SI" sz="1000" b="0" i="0" u="none" strike="noStrike">
                          <a:solidFill>
                            <a:srgbClr val="000000"/>
                          </a:solidFill>
                          <a:effectLst/>
                          <a:latin typeface="Arial" panose="020B0604020202020204" pitchFamily="34" charset="0"/>
                        </a:rPr>
                        <a:t>[CZ-PL] Wielopole - Nosovice [DIR] [PL] / N-1 Albrechtice - Dobrzen</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51,74</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41%</a:t>
                      </a:r>
                    </a:p>
                  </a:txBody>
                  <a:tcPr marL="0" marR="0" marT="0" marB="0" anchor="b">
                    <a:lnL>
                      <a:noFill/>
                    </a:lnL>
                    <a:lnR>
                      <a:noFill/>
                    </a:lnR>
                    <a:lnT>
                      <a:noFill/>
                    </a:lnT>
                    <a:lnB>
                      <a:noFill/>
                    </a:lnB>
                  </a:tcPr>
                </a:tc>
                <a:extLst>
                  <a:ext uri="{0D108BD9-81ED-4DB2-BD59-A6C34878D82A}">
                    <a16:rowId xmlns:a16="http://schemas.microsoft.com/office/drawing/2014/main" val="3164728194"/>
                  </a:ext>
                </a:extLst>
              </a:tr>
              <a:tr h="161925">
                <a:tc>
                  <a:txBody>
                    <a:bodyPr/>
                    <a:lstStyle/>
                    <a:p>
                      <a:pPr algn="l" fontAlgn="b"/>
                      <a:r>
                        <a:rPr lang="sl-SI" sz="1000" b="0" i="0" u="none" strike="noStrike">
                          <a:solidFill>
                            <a:srgbClr val="000000"/>
                          </a:solidFill>
                          <a:effectLst/>
                          <a:latin typeface="Arial" panose="020B0604020202020204" pitchFamily="34" charset="0"/>
                        </a:rPr>
                        <a:t>[SK-HU] Levice - God [DIR] [SK] / N-1 R.Sobota - Sajoivanka</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8,04</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60%</a:t>
                      </a:r>
                    </a:p>
                  </a:txBody>
                  <a:tcPr marL="0" marR="0" marT="0" marB="0" anchor="b">
                    <a:lnL>
                      <a:noFill/>
                    </a:lnL>
                    <a:lnR>
                      <a:noFill/>
                    </a:lnR>
                    <a:lnT>
                      <a:noFill/>
                    </a:lnT>
                    <a:lnB>
                      <a:noFill/>
                    </a:lnB>
                  </a:tcPr>
                </a:tc>
                <a:extLst>
                  <a:ext uri="{0D108BD9-81ED-4DB2-BD59-A6C34878D82A}">
                    <a16:rowId xmlns:a16="http://schemas.microsoft.com/office/drawing/2014/main" val="3283107756"/>
                  </a:ext>
                </a:extLst>
              </a:tr>
              <a:tr h="161925">
                <a:tc>
                  <a:txBody>
                    <a:bodyPr/>
                    <a:lstStyle/>
                    <a:p>
                      <a:pPr algn="l" fontAlgn="b"/>
                      <a:r>
                        <a:rPr lang="sl-SI" sz="1000" b="0" i="0" u="none" strike="noStrike">
                          <a:solidFill>
                            <a:srgbClr val="000000"/>
                          </a:solidFill>
                          <a:effectLst/>
                          <a:latin typeface="Arial" panose="020B0604020202020204" pitchFamily="34" charset="0"/>
                        </a:rPr>
                        <a:t>[CZ-SK] Sokolnice - Stupava [DIR] [SK] / N-1 Nosovice - Varin</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586,87</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55%</a:t>
                      </a:r>
                    </a:p>
                  </a:txBody>
                  <a:tcPr marL="0" marR="0" marT="0" marB="0" anchor="b">
                    <a:lnL>
                      <a:noFill/>
                    </a:lnL>
                    <a:lnR>
                      <a:noFill/>
                    </a:lnR>
                    <a:lnT>
                      <a:noFill/>
                    </a:lnT>
                    <a:lnB>
                      <a:noFill/>
                    </a:lnB>
                  </a:tcPr>
                </a:tc>
                <a:extLst>
                  <a:ext uri="{0D108BD9-81ED-4DB2-BD59-A6C34878D82A}">
                    <a16:rowId xmlns:a16="http://schemas.microsoft.com/office/drawing/2014/main" val="52067926"/>
                  </a:ext>
                </a:extLst>
              </a:tr>
              <a:tr h="161925">
                <a:tc>
                  <a:txBody>
                    <a:bodyPr/>
                    <a:lstStyle/>
                    <a:p>
                      <a:pPr algn="l" fontAlgn="b"/>
                      <a:r>
                        <a:rPr lang="sl-SI" sz="10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744,89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248%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668471890"/>
                  </a:ext>
                </a:extLst>
              </a:tr>
              <a:tr h="161925">
                <a:tc>
                  <a:txBody>
                    <a:bodyPr/>
                    <a:lstStyle/>
                    <a:p>
                      <a:pPr algn="l" fontAlgn="b"/>
                      <a:r>
                        <a:rPr lang="sl-SI" sz="1000" b="0" i="0" u="none" strike="noStrike">
                          <a:solidFill>
                            <a:srgbClr val="000000"/>
                          </a:solidFill>
                          <a:effectLst/>
                          <a:latin typeface="Arial" panose="020B0604020202020204" pitchFamily="34" charset="0"/>
                        </a:rPr>
                        <a:t>[AT-CZ] Duernrohr 1 - Slavetice 437 [OPP] [AT] / N-1 Slavetice - Durnrohr 2</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129,19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57%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619070384"/>
                  </a:ext>
                </a:extLst>
              </a:tr>
              <a:tr h="161925">
                <a:tc>
                  <a:txBody>
                    <a:bodyPr/>
                    <a:lstStyle/>
                    <a:p>
                      <a:pPr algn="l" fontAlgn="b"/>
                      <a:r>
                        <a:rPr lang="sl-SI" sz="1000" b="0" i="0" u="none" strike="noStrike">
                          <a:solidFill>
                            <a:srgbClr val="000000"/>
                          </a:solidFill>
                          <a:effectLst/>
                          <a:latin typeface="Arial" panose="020B0604020202020204" pitchFamily="34" charset="0"/>
                        </a:rPr>
                        <a:t>[AT-D2] St. Peter 2 - Pleinting 258 [OPP] [AT] / N-1 Pleinting - Pirach 257</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357,87</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50%</a:t>
                      </a:r>
                    </a:p>
                  </a:txBody>
                  <a:tcPr marL="0" marR="0" marT="0" marB="0" anchor="b">
                    <a:lnL>
                      <a:noFill/>
                    </a:lnL>
                    <a:lnR>
                      <a:noFill/>
                    </a:lnR>
                    <a:lnT>
                      <a:noFill/>
                    </a:lnT>
                    <a:lnB>
                      <a:noFill/>
                    </a:lnB>
                  </a:tcPr>
                </a:tc>
                <a:extLst>
                  <a:ext uri="{0D108BD9-81ED-4DB2-BD59-A6C34878D82A}">
                    <a16:rowId xmlns:a16="http://schemas.microsoft.com/office/drawing/2014/main" val="2456811013"/>
                  </a:ext>
                </a:extLst>
              </a:tr>
              <a:tr h="161925">
                <a:tc>
                  <a:txBody>
                    <a:bodyPr/>
                    <a:lstStyle/>
                    <a:p>
                      <a:pPr algn="l" fontAlgn="b"/>
                      <a:r>
                        <a:rPr lang="sl-SI" sz="1000" b="0" i="0" u="none" strike="noStrike">
                          <a:solidFill>
                            <a:srgbClr val="000000"/>
                          </a:solidFill>
                          <a:effectLst/>
                          <a:latin typeface="Arial" panose="020B0604020202020204" pitchFamily="34" charset="0"/>
                        </a:rPr>
                        <a:t>[D2-D7] Grosskrotzenburg - Urberach  UMAIN N2 [DIR] [D7] / N-1 Dettingen - Grosskrotzenburg UMAIN S1</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744,89</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578204839"/>
                  </a:ext>
                </a:extLst>
              </a:tr>
              <a:tr h="161925">
                <a:tc>
                  <a:txBody>
                    <a:bodyPr/>
                    <a:lstStyle/>
                    <a:p>
                      <a:pPr algn="l" fontAlgn="b"/>
                      <a:r>
                        <a:rPr lang="sl-SI" sz="1000" b="0" i="0" u="none" strike="noStrike">
                          <a:solidFill>
                            <a:srgbClr val="000000"/>
                          </a:solidFill>
                          <a:effectLst/>
                          <a:latin typeface="Arial" panose="020B0604020202020204" pitchFamily="34" charset="0"/>
                        </a:rPr>
                        <a:t>[D7-D7] Paffendorf  - Y Paffendorf SECHTM N [DIR] / N-1 Rommerskirchen - Sechtem VILLE W</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136,98</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685665839"/>
                  </a:ext>
                </a:extLst>
              </a:tr>
              <a:tr h="161925">
                <a:tc>
                  <a:txBody>
                    <a:bodyPr/>
                    <a:lstStyle/>
                    <a:p>
                      <a:pPr algn="l" fontAlgn="b"/>
                      <a:r>
                        <a:rPr lang="sl-SI" sz="1000" b="0" i="0" u="none" strike="noStrike">
                          <a:solidFill>
                            <a:srgbClr val="000000"/>
                          </a:solidFill>
                          <a:effectLst/>
                          <a:latin typeface="Arial" panose="020B0604020202020204" pitchFamily="34" charset="0"/>
                        </a:rPr>
                        <a:t>[CZ-PL] Wielopole - Nosovice [DIR] [PL] / N-1 Albrechtice - Dobrzen</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32,29</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42%</a:t>
                      </a:r>
                    </a:p>
                  </a:txBody>
                  <a:tcPr marL="0" marR="0" marT="0" marB="0" anchor="b">
                    <a:lnL>
                      <a:noFill/>
                    </a:lnL>
                    <a:lnR>
                      <a:noFill/>
                    </a:lnR>
                    <a:lnT>
                      <a:noFill/>
                    </a:lnT>
                    <a:lnB>
                      <a:noFill/>
                    </a:lnB>
                  </a:tcPr>
                </a:tc>
                <a:extLst>
                  <a:ext uri="{0D108BD9-81ED-4DB2-BD59-A6C34878D82A}">
                    <a16:rowId xmlns:a16="http://schemas.microsoft.com/office/drawing/2014/main" val="3150058187"/>
                  </a:ext>
                </a:extLst>
              </a:tr>
              <a:tr h="161925">
                <a:tc>
                  <a:txBody>
                    <a:bodyPr/>
                    <a:lstStyle/>
                    <a:p>
                      <a:pPr algn="l" fontAlgn="b"/>
                      <a:r>
                        <a:rPr lang="sl-SI" sz="1000" b="0" i="0" u="none" strike="noStrike">
                          <a:solidFill>
                            <a:srgbClr val="000000"/>
                          </a:solidFill>
                          <a:effectLst/>
                          <a:latin typeface="Arial" panose="020B0604020202020204" pitchFamily="34" charset="0"/>
                        </a:rPr>
                        <a:t>[CZ-SK] Sokolnice - Stupava [DIR] [SK] / N-1 Nosovice - Varin</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519,87</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57%</a:t>
                      </a:r>
                    </a:p>
                  </a:txBody>
                  <a:tcPr marL="0" marR="0" marT="0" marB="0" anchor="b">
                    <a:lnL>
                      <a:noFill/>
                    </a:lnL>
                    <a:lnR>
                      <a:noFill/>
                    </a:lnR>
                    <a:lnT>
                      <a:noFill/>
                    </a:lnT>
                    <a:lnB>
                      <a:noFill/>
                    </a:lnB>
                  </a:tcPr>
                </a:tc>
                <a:extLst>
                  <a:ext uri="{0D108BD9-81ED-4DB2-BD59-A6C34878D82A}">
                    <a16:rowId xmlns:a16="http://schemas.microsoft.com/office/drawing/2014/main" val="1796378246"/>
                  </a:ext>
                </a:extLst>
              </a:tr>
              <a:tr h="161925">
                <a:tc>
                  <a:txBody>
                    <a:bodyPr/>
                    <a:lstStyle/>
                    <a:p>
                      <a:pPr algn="l" fontAlgn="b"/>
                      <a:r>
                        <a:rPr lang="sl-SI" sz="10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528,73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257%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301942218"/>
                  </a:ext>
                </a:extLst>
              </a:tr>
              <a:tr h="161925">
                <a:tc>
                  <a:txBody>
                    <a:bodyPr/>
                    <a:lstStyle/>
                    <a:p>
                      <a:pPr algn="l" fontAlgn="b"/>
                      <a:r>
                        <a:rPr lang="sl-SI" sz="1000" b="0" i="0" u="none" strike="noStrike">
                          <a:solidFill>
                            <a:srgbClr val="000000"/>
                          </a:solidFill>
                          <a:effectLst/>
                          <a:latin typeface="Arial" panose="020B0604020202020204" pitchFamily="34" charset="0"/>
                        </a:rPr>
                        <a:t>[AT-CZ] Duernrohr 1 - Slavetice 437 [OPP] [AT] / N-1 Slavetice - Durnrohr 2</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251,17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64%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660893159"/>
                  </a:ext>
                </a:extLst>
              </a:tr>
              <a:tr h="161925">
                <a:tc>
                  <a:txBody>
                    <a:bodyPr/>
                    <a:lstStyle/>
                    <a:p>
                      <a:pPr algn="l" fontAlgn="b"/>
                      <a:r>
                        <a:rPr lang="sl-SI" sz="1000" b="0" i="0" u="none" strike="noStrike">
                          <a:solidFill>
                            <a:srgbClr val="000000"/>
                          </a:solidFill>
                          <a:effectLst/>
                          <a:latin typeface="Arial" panose="020B0604020202020204" pitchFamily="34" charset="0"/>
                        </a:rPr>
                        <a:t>[AT-D2] St. Peter 2 - Pleinting 258 [OPP] [AT] / N-1 Pleinting - Pirach 257</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38,74</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63%</a:t>
                      </a:r>
                    </a:p>
                  </a:txBody>
                  <a:tcPr marL="0" marR="0" marT="0" marB="0" anchor="b">
                    <a:lnL>
                      <a:noFill/>
                    </a:lnL>
                    <a:lnR>
                      <a:noFill/>
                    </a:lnR>
                    <a:lnT>
                      <a:noFill/>
                    </a:lnT>
                    <a:lnB>
                      <a:noFill/>
                    </a:lnB>
                  </a:tcPr>
                </a:tc>
                <a:extLst>
                  <a:ext uri="{0D108BD9-81ED-4DB2-BD59-A6C34878D82A}">
                    <a16:rowId xmlns:a16="http://schemas.microsoft.com/office/drawing/2014/main" val="2082202118"/>
                  </a:ext>
                </a:extLst>
              </a:tr>
              <a:tr h="161925">
                <a:tc>
                  <a:txBody>
                    <a:bodyPr/>
                    <a:lstStyle/>
                    <a:p>
                      <a:pPr algn="l" fontAlgn="b"/>
                      <a:r>
                        <a:rPr lang="sl-SI" sz="1000" b="0" i="0" u="none" strike="noStrike">
                          <a:solidFill>
                            <a:srgbClr val="000000"/>
                          </a:solidFill>
                          <a:effectLst/>
                          <a:latin typeface="Arial" panose="020B0604020202020204" pitchFamily="34" charset="0"/>
                        </a:rPr>
                        <a:t>[D2-D7] Grosskrotzenburg - Urberach  UMAIN N2 [DIR] [D7] / N-1 Dettingen - Grosskrotzenburg UMAIN S1</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528,73</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850378071"/>
                  </a:ext>
                </a:extLst>
              </a:tr>
              <a:tr h="161925">
                <a:tc>
                  <a:txBody>
                    <a:bodyPr/>
                    <a:lstStyle/>
                    <a:p>
                      <a:pPr algn="l" fontAlgn="b"/>
                      <a:r>
                        <a:rPr lang="sl-SI" sz="1000" b="0" i="0" u="none" strike="noStrike">
                          <a:solidFill>
                            <a:srgbClr val="000000"/>
                          </a:solidFill>
                          <a:effectLst/>
                          <a:latin typeface="Arial" panose="020B0604020202020204" pitchFamily="34" charset="0"/>
                        </a:rPr>
                        <a:t>[D4-D7] Daxlanden - Weingarten ge (Germersheim Sued) [OPP] [D4] / N-1 Ensdorf - Vigy VIGY2 S</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108,13</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546861083"/>
                  </a:ext>
                </a:extLst>
              </a:tr>
              <a:tr h="161925">
                <a:tc>
                  <a:txBody>
                    <a:bodyPr/>
                    <a:lstStyle/>
                    <a:p>
                      <a:pPr algn="l" fontAlgn="b"/>
                      <a:r>
                        <a:rPr lang="sl-SI" sz="1000" b="0" i="0" u="none" strike="noStrike">
                          <a:solidFill>
                            <a:srgbClr val="000000"/>
                          </a:solidFill>
                          <a:effectLst/>
                          <a:latin typeface="Arial" panose="020B0604020202020204" pitchFamily="34" charset="0"/>
                        </a:rPr>
                        <a:t>[D7-D7] Paffendorf  - Y Paffendorf SECHTM N [DIR] / N-1 Rommerskirchen - Sechtem VILLE W</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146,91</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4253727152"/>
                  </a:ext>
                </a:extLst>
              </a:tr>
              <a:tr h="161925">
                <a:tc>
                  <a:txBody>
                    <a:bodyPr/>
                    <a:lstStyle/>
                    <a:p>
                      <a:pPr algn="l" fontAlgn="b"/>
                      <a:r>
                        <a:rPr lang="sl-SI" sz="1000" b="0" i="0" u="none" strike="noStrike">
                          <a:solidFill>
                            <a:srgbClr val="000000"/>
                          </a:solidFill>
                          <a:effectLst/>
                          <a:latin typeface="Arial" panose="020B0604020202020204" pitchFamily="34" charset="0"/>
                        </a:rPr>
                        <a:t>[CZ-SK] Sokolnice - Stupava [DIR] [SK] / N-1 Nosovice - Varin</a:t>
                      </a:r>
                    </a:p>
                  </a:txBody>
                  <a:tcPr marL="11430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0" i="0" u="none" strike="noStrike">
                          <a:solidFill>
                            <a:srgbClr val="000000"/>
                          </a:solidFill>
                          <a:effectLst/>
                          <a:latin typeface="Arial" panose="020B0604020202020204" pitchFamily="34" charset="0"/>
                        </a:rPr>
                        <a:t>258,68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0" i="0" u="none" strike="noStrike">
                          <a:solidFill>
                            <a:srgbClr val="000000"/>
                          </a:solidFill>
                          <a:effectLst/>
                          <a:latin typeface="Arial" panose="020B0604020202020204" pitchFamily="34" charset="0"/>
                        </a:rPr>
                        <a:t>62%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568366326"/>
                  </a:ext>
                </a:extLst>
              </a:tr>
              <a:tr h="161925">
                <a:tc>
                  <a:txBody>
                    <a:bodyPr/>
                    <a:lstStyle/>
                    <a:p>
                      <a:pPr algn="l" fontAlgn="b"/>
                      <a:r>
                        <a:rPr lang="sl-SI" sz="10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1000" b="1" i="0" u="none" strike="noStrike">
                          <a:solidFill>
                            <a:srgbClr val="000000"/>
                          </a:solidFill>
                          <a:effectLst/>
                          <a:latin typeface="Arial" panose="020B0604020202020204" pitchFamily="34" charset="0"/>
                        </a:rPr>
                        <a:t>956,47</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1000" b="1" i="0" u="none" strike="noStrike" dirty="0">
                          <a:solidFill>
                            <a:srgbClr val="000000"/>
                          </a:solidFill>
                          <a:effectLst/>
                          <a:latin typeface="Arial" panose="020B0604020202020204" pitchFamily="34" charset="0"/>
                        </a:rPr>
                        <a:t>5855%</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3417028860"/>
                  </a:ext>
                </a:extLst>
              </a:tr>
            </a:tbl>
          </a:graphicData>
        </a:graphic>
      </p:graphicFrame>
    </p:spTree>
    <p:extLst>
      <p:ext uri="{BB962C8B-B14F-4D97-AF65-F5344CB8AC3E}">
        <p14:creationId xmlns:p14="http://schemas.microsoft.com/office/powerpoint/2010/main" val="84646125"/>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a:t>
            </a:r>
            <a:r>
              <a:rPr lang="en-US" altLang="hu-HU" sz="1400" dirty="0">
                <a:solidFill>
                  <a:srgbClr val="008000"/>
                </a:solidFill>
              </a:rPr>
              <a:t>1029 (part </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A2D5E57B-1F93-4982-9556-1BCD858A95FC}"/>
              </a:ext>
            </a:extLst>
          </p:cNvPr>
          <p:cNvGraphicFramePr>
            <a:graphicFrameLocks noGrp="1"/>
          </p:cNvGraphicFramePr>
          <p:nvPr>
            <p:extLst>
              <p:ext uri="{D42A27DB-BD31-4B8C-83A1-F6EECF244321}">
                <p14:modId xmlns:p14="http://schemas.microsoft.com/office/powerpoint/2010/main" val="2483567797"/>
              </p:ext>
            </p:extLst>
          </p:nvPr>
        </p:nvGraphicFramePr>
        <p:xfrm>
          <a:off x="834888" y="1079498"/>
          <a:ext cx="6788052" cy="5778512"/>
        </p:xfrm>
        <a:graphic>
          <a:graphicData uri="http://schemas.openxmlformats.org/drawingml/2006/table">
            <a:tbl>
              <a:tblPr/>
              <a:tblGrid>
                <a:gridCol w="5274095">
                  <a:extLst>
                    <a:ext uri="{9D8B030D-6E8A-4147-A177-3AD203B41FA5}">
                      <a16:colId xmlns:a16="http://schemas.microsoft.com/office/drawing/2014/main" val="2590061737"/>
                    </a:ext>
                  </a:extLst>
                </a:gridCol>
                <a:gridCol w="1117878">
                  <a:extLst>
                    <a:ext uri="{9D8B030D-6E8A-4147-A177-3AD203B41FA5}">
                      <a16:colId xmlns:a16="http://schemas.microsoft.com/office/drawing/2014/main" val="3682927653"/>
                    </a:ext>
                  </a:extLst>
                </a:gridCol>
                <a:gridCol w="396079">
                  <a:extLst>
                    <a:ext uri="{9D8B030D-6E8A-4147-A177-3AD203B41FA5}">
                      <a16:colId xmlns:a16="http://schemas.microsoft.com/office/drawing/2014/main" val="1803953113"/>
                    </a:ext>
                  </a:extLst>
                </a:gridCol>
              </a:tblGrid>
              <a:tr h="134384">
                <a:tc>
                  <a:txBody>
                    <a:bodyPr/>
                    <a:lstStyle/>
                    <a:p>
                      <a:pPr algn="l" fontAlgn="b"/>
                      <a:r>
                        <a:rPr lang="sl-SI" sz="6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6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6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3778020835"/>
                  </a:ext>
                </a:extLst>
              </a:tr>
              <a:tr h="134384">
                <a:tc>
                  <a:txBody>
                    <a:bodyPr/>
                    <a:lstStyle/>
                    <a:p>
                      <a:pPr algn="l" fontAlgn="b"/>
                      <a:r>
                        <a:rPr lang="sl-SI" sz="6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255,06</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267%</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50573213"/>
                  </a:ext>
                </a:extLst>
              </a:tr>
              <a:tr h="134384">
                <a:tc>
                  <a:txBody>
                    <a:bodyPr/>
                    <a:lstStyle/>
                    <a:p>
                      <a:pPr algn="l" fontAlgn="b"/>
                      <a:r>
                        <a:rPr lang="sl-SI" sz="600" b="0" i="0" u="none" strike="noStrike">
                          <a:solidFill>
                            <a:srgbClr val="000000"/>
                          </a:solidFill>
                          <a:effectLst/>
                          <a:latin typeface="Arial" panose="020B0604020202020204" pitchFamily="34" charset="0"/>
                        </a:rPr>
                        <a:t>[AT-D2] St. Peter 2 - Pleinting 258 [OPP] [AT] / N-1 Pleinting - Pirach 257</a:t>
                      </a:r>
                    </a:p>
                  </a:txBody>
                  <a:tcPr marL="7143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255,06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67%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148176805"/>
                  </a:ext>
                </a:extLst>
              </a:tr>
              <a:tr h="134384">
                <a:tc>
                  <a:txBody>
                    <a:bodyPr/>
                    <a:lstStyle/>
                    <a:p>
                      <a:pPr algn="l" fontAlgn="b"/>
                      <a:r>
                        <a:rPr lang="sl-SI" sz="600" b="0" i="0" u="none" strike="noStrike">
                          <a:solidFill>
                            <a:srgbClr val="000000"/>
                          </a:solidFill>
                          <a:effectLst/>
                          <a:latin typeface="Arial" panose="020B0604020202020204" pitchFamily="34" charset="0"/>
                        </a:rPr>
                        <a:t>[SK-PL] Lemesany - Krosno Iskrz 2 [OPP] [PL] / N-1 Lemesany - Krosno Iskrz 1</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58,27</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68%</a:t>
                      </a:r>
                    </a:p>
                  </a:txBody>
                  <a:tcPr marL="0" marR="0" marT="0" marB="0" anchor="b">
                    <a:lnL>
                      <a:noFill/>
                    </a:lnL>
                    <a:lnR>
                      <a:noFill/>
                    </a:lnR>
                    <a:lnT>
                      <a:noFill/>
                    </a:lnT>
                    <a:lnB>
                      <a:noFill/>
                    </a:lnB>
                  </a:tcPr>
                </a:tc>
                <a:extLst>
                  <a:ext uri="{0D108BD9-81ED-4DB2-BD59-A6C34878D82A}">
                    <a16:rowId xmlns:a16="http://schemas.microsoft.com/office/drawing/2014/main" val="3558612625"/>
                  </a:ext>
                </a:extLst>
              </a:tr>
              <a:tr h="134384">
                <a:tc>
                  <a:txBody>
                    <a:bodyPr/>
                    <a:lstStyle/>
                    <a:p>
                      <a:pPr algn="l" fontAlgn="b"/>
                      <a:r>
                        <a:rPr lang="sl-SI" sz="600" b="0" i="0" u="none" strike="noStrike">
                          <a:solidFill>
                            <a:srgbClr val="000000"/>
                          </a:solidFill>
                          <a:effectLst/>
                          <a:latin typeface="Arial" panose="020B0604020202020204" pitchFamily="34" charset="0"/>
                        </a:rPr>
                        <a:t>[CZ-SK] Nosovice - Varin [DIR] [SK] / N-1 Sokolnice - Stupava</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132,05</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66%</a:t>
                      </a:r>
                    </a:p>
                  </a:txBody>
                  <a:tcPr marL="0" marR="0" marT="0" marB="0" anchor="b">
                    <a:lnL>
                      <a:noFill/>
                    </a:lnL>
                    <a:lnR>
                      <a:noFill/>
                    </a:lnR>
                    <a:lnT>
                      <a:noFill/>
                    </a:lnT>
                    <a:lnB>
                      <a:noFill/>
                    </a:lnB>
                  </a:tcPr>
                </a:tc>
                <a:extLst>
                  <a:ext uri="{0D108BD9-81ED-4DB2-BD59-A6C34878D82A}">
                    <a16:rowId xmlns:a16="http://schemas.microsoft.com/office/drawing/2014/main" val="2751153035"/>
                  </a:ext>
                </a:extLst>
              </a:tr>
              <a:tr h="134384">
                <a:tc>
                  <a:txBody>
                    <a:bodyPr/>
                    <a:lstStyle/>
                    <a:p>
                      <a:pPr algn="l" fontAlgn="b"/>
                      <a:r>
                        <a:rPr lang="sl-SI" sz="600" b="0" i="0" u="none" strike="noStrike">
                          <a:solidFill>
                            <a:srgbClr val="000000"/>
                          </a:solidFill>
                          <a:effectLst/>
                          <a:latin typeface="Arial" panose="020B0604020202020204" pitchFamily="34" charset="0"/>
                        </a:rPr>
                        <a:t>[SK-HU] Levice - God [DIR] [SK] / N-1 R.Sobota - Sajoivanka</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18,74</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66%</a:t>
                      </a:r>
                    </a:p>
                  </a:txBody>
                  <a:tcPr marL="0" marR="0" marT="0" marB="0" anchor="b">
                    <a:lnL>
                      <a:noFill/>
                    </a:lnL>
                    <a:lnR>
                      <a:noFill/>
                    </a:lnR>
                    <a:lnT>
                      <a:noFill/>
                    </a:lnT>
                    <a:lnB>
                      <a:noFill/>
                    </a:lnB>
                  </a:tcPr>
                </a:tc>
                <a:extLst>
                  <a:ext uri="{0D108BD9-81ED-4DB2-BD59-A6C34878D82A}">
                    <a16:rowId xmlns:a16="http://schemas.microsoft.com/office/drawing/2014/main" val="2913445086"/>
                  </a:ext>
                </a:extLst>
              </a:tr>
              <a:tr h="134384">
                <a:tc>
                  <a:txBody>
                    <a:bodyPr/>
                    <a:lstStyle/>
                    <a:p>
                      <a:pPr algn="l" fontAlgn="b"/>
                      <a:r>
                        <a:rPr lang="sl-SI" sz="6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307,61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274%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785940452"/>
                  </a:ext>
                </a:extLst>
              </a:tr>
              <a:tr h="134384">
                <a:tc>
                  <a:txBody>
                    <a:bodyPr/>
                    <a:lstStyle/>
                    <a:p>
                      <a:pPr algn="l" fontAlgn="b"/>
                      <a:r>
                        <a:rPr lang="sl-SI" sz="600" b="0" i="0" u="none" strike="noStrike">
                          <a:solidFill>
                            <a:srgbClr val="000000"/>
                          </a:solidFill>
                          <a:effectLst/>
                          <a:latin typeface="Arial" panose="020B0604020202020204" pitchFamily="34" charset="0"/>
                        </a:rPr>
                        <a:t>[AT-AT] Westtirol 1 - Westtirol 2 WTRHU41 [DIR] / N-1 PST Buers BMT37</a:t>
                      </a:r>
                    </a:p>
                  </a:txBody>
                  <a:tcPr marL="7143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29,95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63%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058788326"/>
                  </a:ext>
                </a:extLst>
              </a:tr>
              <a:tr h="134384">
                <a:tc>
                  <a:txBody>
                    <a:bodyPr/>
                    <a:lstStyle/>
                    <a:p>
                      <a:pPr algn="l" fontAlgn="b"/>
                      <a:r>
                        <a:rPr lang="sl-SI" sz="600" b="0" i="0" u="none" strike="noStrike">
                          <a:solidFill>
                            <a:srgbClr val="000000"/>
                          </a:solidFill>
                          <a:effectLst/>
                          <a:latin typeface="Arial" panose="020B0604020202020204" pitchFamily="34" charset="0"/>
                        </a:rPr>
                        <a:t>[AT-D2] St. Peter 2 - Pleinting 258 [OPP] [AT] / N-1 Pleinting - Pirach 257</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307,61</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71%</a:t>
                      </a:r>
                    </a:p>
                  </a:txBody>
                  <a:tcPr marL="0" marR="0" marT="0" marB="0" anchor="b">
                    <a:lnL>
                      <a:noFill/>
                    </a:lnL>
                    <a:lnR>
                      <a:noFill/>
                    </a:lnR>
                    <a:lnT>
                      <a:noFill/>
                    </a:lnT>
                    <a:lnB>
                      <a:noFill/>
                    </a:lnB>
                  </a:tcPr>
                </a:tc>
                <a:extLst>
                  <a:ext uri="{0D108BD9-81ED-4DB2-BD59-A6C34878D82A}">
                    <a16:rowId xmlns:a16="http://schemas.microsoft.com/office/drawing/2014/main" val="917664277"/>
                  </a:ext>
                </a:extLst>
              </a:tr>
              <a:tr h="134384">
                <a:tc>
                  <a:txBody>
                    <a:bodyPr/>
                    <a:lstStyle/>
                    <a:p>
                      <a:pPr algn="l" fontAlgn="b"/>
                      <a:r>
                        <a:rPr lang="sl-SI" sz="600" b="0" i="0" u="none" strike="noStrike">
                          <a:solidFill>
                            <a:srgbClr val="000000"/>
                          </a:solidFill>
                          <a:effectLst/>
                          <a:latin typeface="Arial" panose="020B0604020202020204" pitchFamily="34" charset="0"/>
                        </a:rPr>
                        <a:t>[SK-PL] Lemesany - Krosno Iskrz 2 [OPP] [PL] / N-1 Lemesany - Krosno Iskrz 1</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113,12</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71%</a:t>
                      </a:r>
                    </a:p>
                  </a:txBody>
                  <a:tcPr marL="0" marR="0" marT="0" marB="0" anchor="b">
                    <a:lnL>
                      <a:noFill/>
                    </a:lnL>
                    <a:lnR>
                      <a:noFill/>
                    </a:lnR>
                    <a:lnT>
                      <a:noFill/>
                    </a:lnT>
                    <a:lnB>
                      <a:noFill/>
                    </a:lnB>
                  </a:tcPr>
                </a:tc>
                <a:extLst>
                  <a:ext uri="{0D108BD9-81ED-4DB2-BD59-A6C34878D82A}">
                    <a16:rowId xmlns:a16="http://schemas.microsoft.com/office/drawing/2014/main" val="3003030330"/>
                  </a:ext>
                </a:extLst>
              </a:tr>
              <a:tr h="134384">
                <a:tc>
                  <a:txBody>
                    <a:bodyPr/>
                    <a:lstStyle/>
                    <a:p>
                      <a:pPr algn="l" fontAlgn="b"/>
                      <a:r>
                        <a:rPr lang="sl-SI" sz="600" b="0" i="0" u="none" strike="noStrike">
                          <a:solidFill>
                            <a:srgbClr val="000000"/>
                          </a:solidFill>
                          <a:effectLst/>
                          <a:latin typeface="Arial" panose="020B0604020202020204" pitchFamily="34" charset="0"/>
                        </a:rPr>
                        <a:t>[CZ-SK] Nosovice - Varin [DIR] [SK] / N-1 Sokolnice - Stupava</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12,38</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70%</a:t>
                      </a:r>
                    </a:p>
                  </a:txBody>
                  <a:tcPr marL="0" marR="0" marT="0" marB="0" anchor="b">
                    <a:lnL>
                      <a:noFill/>
                    </a:lnL>
                    <a:lnR>
                      <a:noFill/>
                    </a:lnR>
                    <a:lnT>
                      <a:noFill/>
                    </a:lnT>
                    <a:lnB>
                      <a:noFill/>
                    </a:lnB>
                  </a:tcPr>
                </a:tc>
                <a:extLst>
                  <a:ext uri="{0D108BD9-81ED-4DB2-BD59-A6C34878D82A}">
                    <a16:rowId xmlns:a16="http://schemas.microsoft.com/office/drawing/2014/main" val="1407176253"/>
                  </a:ext>
                </a:extLst>
              </a:tr>
              <a:tr h="134384">
                <a:tc>
                  <a:txBody>
                    <a:bodyPr/>
                    <a:lstStyle/>
                    <a:p>
                      <a:pPr algn="l" fontAlgn="b"/>
                      <a:r>
                        <a:rPr lang="sl-SI" sz="6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246,07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471%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737752246"/>
                  </a:ext>
                </a:extLst>
              </a:tr>
              <a:tr h="134384">
                <a:tc>
                  <a:txBody>
                    <a:bodyPr/>
                    <a:lstStyle/>
                    <a:p>
                      <a:pPr algn="l" fontAlgn="b"/>
                      <a:r>
                        <a:rPr lang="sl-SI" sz="600" b="0" i="0" u="none" strike="noStrike">
                          <a:solidFill>
                            <a:srgbClr val="000000"/>
                          </a:solidFill>
                          <a:effectLst/>
                          <a:latin typeface="Arial" panose="020B0604020202020204" pitchFamily="34" charset="0"/>
                        </a:rPr>
                        <a:t>[AT-AT] Westtirol 1 - Westtirol 2 WTRHU41 [DIR] / N-1 PST Buers BMT37</a:t>
                      </a:r>
                    </a:p>
                  </a:txBody>
                  <a:tcPr marL="7143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246,07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55%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975664174"/>
                  </a:ext>
                </a:extLst>
              </a:tr>
              <a:tr h="134384">
                <a:tc>
                  <a:txBody>
                    <a:bodyPr/>
                    <a:lstStyle/>
                    <a:p>
                      <a:pPr algn="l" fontAlgn="b"/>
                      <a:r>
                        <a:rPr lang="sl-SI" sz="600" b="0" i="0" u="none" strike="noStrike">
                          <a:solidFill>
                            <a:srgbClr val="000000"/>
                          </a:solidFill>
                          <a:effectLst/>
                          <a:latin typeface="Arial" panose="020B0604020202020204" pitchFamily="34" charset="0"/>
                        </a:rPr>
                        <a:t>[SK-PL] Lemesany - Krosno Iskrz 2 [OPP] [PL] / N-1 Lemesany - Krosno Iskrz 1</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84,44</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72%</a:t>
                      </a:r>
                    </a:p>
                  </a:txBody>
                  <a:tcPr marL="0" marR="0" marT="0" marB="0" anchor="b">
                    <a:lnL>
                      <a:noFill/>
                    </a:lnL>
                    <a:lnR>
                      <a:noFill/>
                    </a:lnR>
                    <a:lnT>
                      <a:noFill/>
                    </a:lnT>
                    <a:lnB>
                      <a:noFill/>
                    </a:lnB>
                  </a:tcPr>
                </a:tc>
                <a:extLst>
                  <a:ext uri="{0D108BD9-81ED-4DB2-BD59-A6C34878D82A}">
                    <a16:rowId xmlns:a16="http://schemas.microsoft.com/office/drawing/2014/main" val="455664972"/>
                  </a:ext>
                </a:extLst>
              </a:tr>
              <a:tr h="134384">
                <a:tc>
                  <a:txBody>
                    <a:bodyPr/>
                    <a:lstStyle/>
                    <a:p>
                      <a:pPr algn="l" fontAlgn="b"/>
                      <a:r>
                        <a:rPr lang="sl-SI" sz="600" b="0" i="0" u="none" strike="noStrike">
                          <a:solidFill>
                            <a:srgbClr val="000000"/>
                          </a:solidFill>
                          <a:effectLst/>
                          <a:latin typeface="Arial" panose="020B0604020202020204" pitchFamily="34" charset="0"/>
                        </a:rPr>
                        <a:t>[SI-AT] 220 kV Podlog - Obersielach [OPP] [SI] / N-1 Maribor-Kainachtal 1</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49,07</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83%</a:t>
                      </a:r>
                    </a:p>
                  </a:txBody>
                  <a:tcPr marL="0" marR="0" marT="0" marB="0" anchor="b">
                    <a:lnL>
                      <a:noFill/>
                    </a:lnL>
                    <a:lnR>
                      <a:noFill/>
                    </a:lnR>
                    <a:lnT>
                      <a:noFill/>
                    </a:lnT>
                    <a:lnB>
                      <a:noFill/>
                    </a:lnB>
                  </a:tcPr>
                </a:tc>
                <a:extLst>
                  <a:ext uri="{0D108BD9-81ED-4DB2-BD59-A6C34878D82A}">
                    <a16:rowId xmlns:a16="http://schemas.microsoft.com/office/drawing/2014/main" val="132863676"/>
                  </a:ext>
                </a:extLst>
              </a:tr>
              <a:tr h="134384">
                <a:tc>
                  <a:txBody>
                    <a:bodyPr/>
                    <a:lstStyle/>
                    <a:p>
                      <a:pPr algn="l" fontAlgn="b"/>
                      <a:r>
                        <a:rPr lang="sl-SI" sz="600" b="0" i="0" u="none" strike="noStrike">
                          <a:solidFill>
                            <a:srgbClr val="000000"/>
                          </a:solidFill>
                          <a:effectLst/>
                          <a:latin typeface="Arial" panose="020B0604020202020204" pitchFamily="34" charset="0"/>
                        </a:rPr>
                        <a:t>[CZ-SK] Nosovice - Varin [DIR] [SK] / N-1 Sokolnice - Stupava</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71,54</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72%</a:t>
                      </a:r>
                    </a:p>
                  </a:txBody>
                  <a:tcPr marL="0" marR="0" marT="0" marB="0" anchor="b">
                    <a:lnL>
                      <a:noFill/>
                    </a:lnL>
                    <a:lnR>
                      <a:noFill/>
                    </a:lnR>
                    <a:lnT>
                      <a:noFill/>
                    </a:lnT>
                    <a:lnB>
                      <a:noFill/>
                    </a:lnB>
                  </a:tcPr>
                </a:tc>
                <a:extLst>
                  <a:ext uri="{0D108BD9-81ED-4DB2-BD59-A6C34878D82A}">
                    <a16:rowId xmlns:a16="http://schemas.microsoft.com/office/drawing/2014/main" val="3959751577"/>
                  </a:ext>
                </a:extLst>
              </a:tr>
              <a:tr h="134384">
                <a:tc>
                  <a:txBody>
                    <a:bodyPr/>
                    <a:lstStyle/>
                    <a:p>
                      <a:pPr algn="l" fontAlgn="b"/>
                      <a:r>
                        <a:rPr lang="sl-SI" sz="600" b="0" i="0" u="none" strike="noStrike">
                          <a:solidFill>
                            <a:srgbClr val="000000"/>
                          </a:solidFill>
                          <a:effectLst/>
                          <a:latin typeface="Arial" panose="020B0604020202020204" pitchFamily="34" charset="0"/>
                        </a:rPr>
                        <a:t>[D4-D4] PST Buers BMT37 [OPP] / N-1 Westtirol 1 - Westtirol 2 WTRHU41</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14,27</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60%</a:t>
                      </a:r>
                    </a:p>
                  </a:txBody>
                  <a:tcPr marL="0" marR="0" marT="0" marB="0" anchor="b">
                    <a:lnL>
                      <a:noFill/>
                    </a:lnL>
                    <a:lnR>
                      <a:noFill/>
                    </a:lnR>
                    <a:lnT>
                      <a:noFill/>
                    </a:lnT>
                    <a:lnB>
                      <a:noFill/>
                    </a:lnB>
                  </a:tcPr>
                </a:tc>
                <a:extLst>
                  <a:ext uri="{0D108BD9-81ED-4DB2-BD59-A6C34878D82A}">
                    <a16:rowId xmlns:a16="http://schemas.microsoft.com/office/drawing/2014/main" val="3693125889"/>
                  </a:ext>
                </a:extLst>
              </a:tr>
              <a:tr h="134384">
                <a:tc>
                  <a:txBody>
                    <a:bodyPr/>
                    <a:lstStyle/>
                    <a:p>
                      <a:pPr algn="l" fontAlgn="b"/>
                      <a:r>
                        <a:rPr lang="sl-SI" sz="600" b="0" i="0" u="none" strike="noStrike">
                          <a:solidFill>
                            <a:srgbClr val="000000"/>
                          </a:solidFill>
                          <a:effectLst/>
                          <a:latin typeface="Arial" panose="020B0604020202020204" pitchFamily="34" charset="0"/>
                        </a:rPr>
                        <a:t>[SK-HU] Levice - God [DIR] [SK] / N-1 R.Sobota - Sajoivanka</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25,61</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71%</a:t>
                      </a:r>
                    </a:p>
                  </a:txBody>
                  <a:tcPr marL="0" marR="0" marT="0" marB="0" anchor="b">
                    <a:lnL>
                      <a:noFill/>
                    </a:lnL>
                    <a:lnR>
                      <a:noFill/>
                    </a:lnR>
                    <a:lnT>
                      <a:noFill/>
                    </a:lnT>
                    <a:lnB>
                      <a:noFill/>
                    </a:lnB>
                  </a:tcPr>
                </a:tc>
                <a:extLst>
                  <a:ext uri="{0D108BD9-81ED-4DB2-BD59-A6C34878D82A}">
                    <a16:rowId xmlns:a16="http://schemas.microsoft.com/office/drawing/2014/main" val="1968295122"/>
                  </a:ext>
                </a:extLst>
              </a:tr>
              <a:tr h="134384">
                <a:tc>
                  <a:txBody>
                    <a:bodyPr/>
                    <a:lstStyle/>
                    <a:p>
                      <a:pPr algn="l" fontAlgn="b"/>
                      <a:r>
                        <a:rPr lang="en-US" sz="600" b="0" i="0" u="none" strike="noStrike">
                          <a:solidFill>
                            <a:srgbClr val="000000"/>
                          </a:solidFill>
                          <a:effectLst/>
                          <a:latin typeface="Arial" panose="020B0604020202020204" pitchFamily="34" charset="0"/>
                        </a:rPr>
                        <a:t>[BE-BE] PST Van Eyck 2 [OPP] / N-1 Achene - Lonny 380.19</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1,37</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57%</a:t>
                      </a:r>
                    </a:p>
                  </a:txBody>
                  <a:tcPr marL="0" marR="0" marT="0" marB="0" anchor="b">
                    <a:lnL>
                      <a:noFill/>
                    </a:lnL>
                    <a:lnR>
                      <a:noFill/>
                    </a:lnR>
                    <a:lnT>
                      <a:noFill/>
                    </a:lnT>
                    <a:lnB>
                      <a:noFill/>
                    </a:lnB>
                  </a:tcPr>
                </a:tc>
                <a:extLst>
                  <a:ext uri="{0D108BD9-81ED-4DB2-BD59-A6C34878D82A}">
                    <a16:rowId xmlns:a16="http://schemas.microsoft.com/office/drawing/2014/main" val="2939348577"/>
                  </a:ext>
                </a:extLst>
              </a:tr>
              <a:tr h="134384">
                <a:tc>
                  <a:txBody>
                    <a:bodyPr/>
                    <a:lstStyle/>
                    <a:p>
                      <a:pPr algn="l" fontAlgn="b"/>
                      <a:r>
                        <a:rPr lang="sl-SI" sz="6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192,02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526%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089749670"/>
                  </a:ext>
                </a:extLst>
              </a:tr>
              <a:tr h="134384">
                <a:tc>
                  <a:txBody>
                    <a:bodyPr/>
                    <a:lstStyle/>
                    <a:p>
                      <a:pPr algn="l" fontAlgn="b"/>
                      <a:r>
                        <a:rPr lang="sl-SI" sz="600" b="0" i="0" u="none" strike="noStrike">
                          <a:solidFill>
                            <a:srgbClr val="000000"/>
                          </a:solidFill>
                          <a:effectLst/>
                          <a:latin typeface="Arial" panose="020B0604020202020204" pitchFamily="34" charset="0"/>
                        </a:rPr>
                        <a:t>[AT-AT] Westtirol 1 - Westtirol 2 WTRHU41 [DIR] / N-1 PST Buers BMT37</a:t>
                      </a:r>
                    </a:p>
                  </a:txBody>
                  <a:tcPr marL="7143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192,02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59%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719886346"/>
                  </a:ext>
                </a:extLst>
              </a:tr>
              <a:tr h="134384">
                <a:tc>
                  <a:txBody>
                    <a:bodyPr/>
                    <a:lstStyle/>
                    <a:p>
                      <a:pPr algn="l" fontAlgn="b"/>
                      <a:r>
                        <a:rPr lang="sl-SI" sz="600" b="0" i="0" u="none" strike="noStrike">
                          <a:solidFill>
                            <a:srgbClr val="000000"/>
                          </a:solidFill>
                          <a:effectLst/>
                          <a:latin typeface="Arial" panose="020B0604020202020204" pitchFamily="34" charset="0"/>
                        </a:rPr>
                        <a:t>[AT-D2] St. Peter 2 - Pleinting 258 [OPP] [AT] / N-1 Pleinting - Pirach 257</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147,98</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73%</a:t>
                      </a:r>
                    </a:p>
                  </a:txBody>
                  <a:tcPr marL="0" marR="0" marT="0" marB="0" anchor="b">
                    <a:lnL>
                      <a:noFill/>
                    </a:lnL>
                    <a:lnR>
                      <a:noFill/>
                    </a:lnR>
                    <a:lnT>
                      <a:noFill/>
                    </a:lnT>
                    <a:lnB>
                      <a:noFill/>
                    </a:lnB>
                  </a:tcPr>
                </a:tc>
                <a:extLst>
                  <a:ext uri="{0D108BD9-81ED-4DB2-BD59-A6C34878D82A}">
                    <a16:rowId xmlns:a16="http://schemas.microsoft.com/office/drawing/2014/main" val="3631061441"/>
                  </a:ext>
                </a:extLst>
              </a:tr>
              <a:tr h="134384">
                <a:tc>
                  <a:txBody>
                    <a:bodyPr/>
                    <a:lstStyle/>
                    <a:p>
                      <a:pPr algn="l" fontAlgn="b"/>
                      <a:r>
                        <a:rPr lang="sl-SI" sz="600" b="0" i="0" u="none" strike="noStrike">
                          <a:solidFill>
                            <a:srgbClr val="000000"/>
                          </a:solidFill>
                          <a:effectLst/>
                          <a:latin typeface="Arial" panose="020B0604020202020204" pitchFamily="34" charset="0"/>
                        </a:rPr>
                        <a:t>[SK-PL] Lemesany - Krosno Iskrz 2 [OPP] [PL] / N-1 Lemesany - Krosno Iskrz 1</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45,96</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73%</a:t>
                      </a:r>
                    </a:p>
                  </a:txBody>
                  <a:tcPr marL="0" marR="0" marT="0" marB="0" anchor="b">
                    <a:lnL>
                      <a:noFill/>
                    </a:lnL>
                    <a:lnR>
                      <a:noFill/>
                    </a:lnR>
                    <a:lnT>
                      <a:noFill/>
                    </a:lnT>
                    <a:lnB>
                      <a:noFill/>
                    </a:lnB>
                  </a:tcPr>
                </a:tc>
                <a:extLst>
                  <a:ext uri="{0D108BD9-81ED-4DB2-BD59-A6C34878D82A}">
                    <a16:rowId xmlns:a16="http://schemas.microsoft.com/office/drawing/2014/main" val="3739027787"/>
                  </a:ext>
                </a:extLst>
              </a:tr>
              <a:tr h="134384">
                <a:tc>
                  <a:txBody>
                    <a:bodyPr/>
                    <a:lstStyle/>
                    <a:p>
                      <a:pPr algn="l" fontAlgn="b"/>
                      <a:r>
                        <a:rPr lang="sl-SI" sz="600" b="0" i="0" u="none" strike="noStrike">
                          <a:solidFill>
                            <a:srgbClr val="000000"/>
                          </a:solidFill>
                          <a:effectLst/>
                          <a:latin typeface="Arial" panose="020B0604020202020204" pitchFamily="34" charset="0"/>
                        </a:rPr>
                        <a:t>[SI-AT] 220 kV Podlog - Obersielach [OPP] [SI] / N-1 Maribor-Kainachtal 1</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41,59</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84%</a:t>
                      </a:r>
                    </a:p>
                  </a:txBody>
                  <a:tcPr marL="0" marR="0" marT="0" marB="0" anchor="b">
                    <a:lnL>
                      <a:noFill/>
                    </a:lnL>
                    <a:lnR>
                      <a:noFill/>
                    </a:lnR>
                    <a:lnT>
                      <a:noFill/>
                    </a:lnT>
                    <a:lnB>
                      <a:noFill/>
                    </a:lnB>
                  </a:tcPr>
                </a:tc>
                <a:extLst>
                  <a:ext uri="{0D108BD9-81ED-4DB2-BD59-A6C34878D82A}">
                    <a16:rowId xmlns:a16="http://schemas.microsoft.com/office/drawing/2014/main" val="4054255326"/>
                  </a:ext>
                </a:extLst>
              </a:tr>
              <a:tr h="134384">
                <a:tc>
                  <a:txBody>
                    <a:bodyPr/>
                    <a:lstStyle/>
                    <a:p>
                      <a:pPr algn="l" fontAlgn="b"/>
                      <a:r>
                        <a:rPr lang="sl-SI" sz="600" b="0" i="0" u="none" strike="noStrike">
                          <a:solidFill>
                            <a:srgbClr val="000000"/>
                          </a:solidFill>
                          <a:effectLst/>
                          <a:latin typeface="Arial" panose="020B0604020202020204" pitchFamily="34" charset="0"/>
                        </a:rPr>
                        <a:t>[CZ-SK] Nosovice - Varin [DIR] [SK] / N-1 Sokolnice - Stupava</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82,6</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74%</a:t>
                      </a:r>
                    </a:p>
                  </a:txBody>
                  <a:tcPr marL="0" marR="0" marT="0" marB="0" anchor="b">
                    <a:lnL>
                      <a:noFill/>
                    </a:lnL>
                    <a:lnR>
                      <a:noFill/>
                    </a:lnR>
                    <a:lnT>
                      <a:noFill/>
                    </a:lnT>
                    <a:lnB>
                      <a:noFill/>
                    </a:lnB>
                  </a:tcPr>
                </a:tc>
                <a:extLst>
                  <a:ext uri="{0D108BD9-81ED-4DB2-BD59-A6C34878D82A}">
                    <a16:rowId xmlns:a16="http://schemas.microsoft.com/office/drawing/2014/main" val="2787846933"/>
                  </a:ext>
                </a:extLst>
              </a:tr>
              <a:tr h="134384">
                <a:tc>
                  <a:txBody>
                    <a:bodyPr/>
                    <a:lstStyle/>
                    <a:p>
                      <a:pPr algn="l" fontAlgn="b"/>
                      <a:r>
                        <a:rPr lang="sl-SI" sz="600" b="0" i="0" u="none" strike="noStrike">
                          <a:solidFill>
                            <a:srgbClr val="000000"/>
                          </a:solidFill>
                          <a:effectLst/>
                          <a:latin typeface="Arial" panose="020B0604020202020204" pitchFamily="34" charset="0"/>
                        </a:rPr>
                        <a:t>[NL-NL] Krimpen a/d IJssel-Geertruidenberg 380 W [OPP] / N-1 Krimpen a/d IJssel-Geertruidenberg 380 Z</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0,35</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39%</a:t>
                      </a:r>
                    </a:p>
                  </a:txBody>
                  <a:tcPr marL="0" marR="0" marT="0" marB="0" anchor="b">
                    <a:lnL>
                      <a:noFill/>
                    </a:lnL>
                    <a:lnR>
                      <a:noFill/>
                    </a:lnR>
                    <a:lnT>
                      <a:noFill/>
                    </a:lnT>
                    <a:lnB>
                      <a:noFill/>
                    </a:lnB>
                  </a:tcPr>
                </a:tc>
                <a:extLst>
                  <a:ext uri="{0D108BD9-81ED-4DB2-BD59-A6C34878D82A}">
                    <a16:rowId xmlns:a16="http://schemas.microsoft.com/office/drawing/2014/main" val="1838714664"/>
                  </a:ext>
                </a:extLst>
              </a:tr>
              <a:tr h="134384">
                <a:tc>
                  <a:txBody>
                    <a:bodyPr/>
                    <a:lstStyle/>
                    <a:p>
                      <a:pPr algn="l" fontAlgn="b"/>
                      <a:r>
                        <a:rPr lang="sl-SI" sz="600" b="0" i="0" u="none" strike="noStrike">
                          <a:solidFill>
                            <a:srgbClr val="000000"/>
                          </a:solidFill>
                          <a:effectLst/>
                          <a:latin typeface="Arial" panose="020B0604020202020204" pitchFamily="34" charset="0"/>
                        </a:rPr>
                        <a:t>[SK-HU] Levice - God [DIR] [SK] / N-1 R.Sobota - Sajoivanka</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21,81</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72%</a:t>
                      </a:r>
                    </a:p>
                  </a:txBody>
                  <a:tcPr marL="0" marR="0" marT="0" marB="0" anchor="b">
                    <a:lnL>
                      <a:noFill/>
                    </a:lnL>
                    <a:lnR>
                      <a:noFill/>
                    </a:lnR>
                    <a:lnT>
                      <a:noFill/>
                    </a:lnT>
                    <a:lnB>
                      <a:noFill/>
                    </a:lnB>
                  </a:tcPr>
                </a:tc>
                <a:extLst>
                  <a:ext uri="{0D108BD9-81ED-4DB2-BD59-A6C34878D82A}">
                    <a16:rowId xmlns:a16="http://schemas.microsoft.com/office/drawing/2014/main" val="2518059335"/>
                  </a:ext>
                </a:extLst>
              </a:tr>
              <a:tr h="134384">
                <a:tc>
                  <a:txBody>
                    <a:bodyPr/>
                    <a:lstStyle/>
                    <a:p>
                      <a:pPr algn="l" fontAlgn="b"/>
                      <a:r>
                        <a:rPr lang="en-US" sz="600" b="0" i="0" u="none" strike="noStrike">
                          <a:solidFill>
                            <a:srgbClr val="000000"/>
                          </a:solidFill>
                          <a:effectLst/>
                          <a:latin typeface="Arial" panose="020B0604020202020204" pitchFamily="34" charset="0"/>
                        </a:rPr>
                        <a:t>[BE-BE] PST Van Eyck 2 [OPP] / N-1 Aubange - Moulaine 220.513</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1,31</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52%</a:t>
                      </a:r>
                    </a:p>
                  </a:txBody>
                  <a:tcPr marL="0" marR="0" marT="0" marB="0" anchor="b">
                    <a:lnL>
                      <a:noFill/>
                    </a:lnL>
                    <a:lnR>
                      <a:noFill/>
                    </a:lnR>
                    <a:lnT>
                      <a:noFill/>
                    </a:lnT>
                    <a:lnB>
                      <a:noFill/>
                    </a:lnB>
                  </a:tcPr>
                </a:tc>
                <a:extLst>
                  <a:ext uri="{0D108BD9-81ED-4DB2-BD59-A6C34878D82A}">
                    <a16:rowId xmlns:a16="http://schemas.microsoft.com/office/drawing/2014/main" val="2347384396"/>
                  </a:ext>
                </a:extLst>
              </a:tr>
              <a:tr h="134384">
                <a:tc>
                  <a:txBody>
                    <a:bodyPr/>
                    <a:lstStyle/>
                    <a:p>
                      <a:pPr algn="l" fontAlgn="b"/>
                      <a:r>
                        <a:rPr lang="sl-SI" sz="6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459,92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411%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456566054"/>
                  </a:ext>
                </a:extLst>
              </a:tr>
              <a:tr h="134384">
                <a:tc>
                  <a:txBody>
                    <a:bodyPr/>
                    <a:lstStyle/>
                    <a:p>
                      <a:pPr algn="l" fontAlgn="b"/>
                      <a:r>
                        <a:rPr lang="sl-SI" sz="600" b="0" i="0" u="none" strike="noStrike">
                          <a:solidFill>
                            <a:srgbClr val="000000"/>
                          </a:solidFill>
                          <a:effectLst/>
                          <a:latin typeface="Arial" panose="020B0604020202020204" pitchFamily="34" charset="0"/>
                        </a:rPr>
                        <a:t>[AT-AT] Westtirol 1 - Westtirol 2 WTRHU41 [DIR] / N-1 PST Buers BMT37</a:t>
                      </a:r>
                    </a:p>
                  </a:txBody>
                  <a:tcPr marL="7143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39,09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64%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309740645"/>
                  </a:ext>
                </a:extLst>
              </a:tr>
              <a:tr h="134384">
                <a:tc>
                  <a:txBody>
                    <a:bodyPr/>
                    <a:lstStyle/>
                    <a:p>
                      <a:pPr algn="l" fontAlgn="b"/>
                      <a:r>
                        <a:rPr lang="sl-SI" sz="600" b="0" i="0" u="none" strike="noStrike">
                          <a:solidFill>
                            <a:srgbClr val="000000"/>
                          </a:solidFill>
                          <a:effectLst/>
                          <a:latin typeface="Arial" panose="020B0604020202020204" pitchFamily="34" charset="0"/>
                        </a:rPr>
                        <a:t>[AT-D2] St. Peter 2 - Pleinting 258 [OPP] [AT] / N-1 Pleinting - Pirach 257</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459,92</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72%</a:t>
                      </a:r>
                    </a:p>
                  </a:txBody>
                  <a:tcPr marL="0" marR="0" marT="0" marB="0" anchor="b">
                    <a:lnL>
                      <a:noFill/>
                    </a:lnL>
                    <a:lnR>
                      <a:noFill/>
                    </a:lnR>
                    <a:lnT>
                      <a:noFill/>
                    </a:lnT>
                    <a:lnB>
                      <a:noFill/>
                    </a:lnB>
                  </a:tcPr>
                </a:tc>
                <a:extLst>
                  <a:ext uri="{0D108BD9-81ED-4DB2-BD59-A6C34878D82A}">
                    <a16:rowId xmlns:a16="http://schemas.microsoft.com/office/drawing/2014/main" val="2431337834"/>
                  </a:ext>
                </a:extLst>
              </a:tr>
              <a:tr h="134384">
                <a:tc>
                  <a:txBody>
                    <a:bodyPr/>
                    <a:lstStyle/>
                    <a:p>
                      <a:pPr algn="l" fontAlgn="b"/>
                      <a:r>
                        <a:rPr lang="sl-SI" sz="600" b="0" i="0" u="none" strike="noStrike">
                          <a:solidFill>
                            <a:srgbClr val="000000"/>
                          </a:solidFill>
                          <a:effectLst/>
                          <a:latin typeface="Arial" panose="020B0604020202020204" pitchFamily="34" charset="0"/>
                        </a:rPr>
                        <a:t>[SI-AT] 400 kV Maribor - Kainachtal 1 [OPP] [SI] / N-1 Maribor-Kainachtal 2</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4,94</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72%</a:t>
                      </a:r>
                    </a:p>
                  </a:txBody>
                  <a:tcPr marL="0" marR="0" marT="0" marB="0" anchor="b">
                    <a:lnL>
                      <a:noFill/>
                    </a:lnL>
                    <a:lnR>
                      <a:noFill/>
                    </a:lnR>
                    <a:lnT>
                      <a:noFill/>
                    </a:lnT>
                    <a:lnB>
                      <a:noFill/>
                    </a:lnB>
                  </a:tcPr>
                </a:tc>
                <a:extLst>
                  <a:ext uri="{0D108BD9-81ED-4DB2-BD59-A6C34878D82A}">
                    <a16:rowId xmlns:a16="http://schemas.microsoft.com/office/drawing/2014/main" val="2114652558"/>
                  </a:ext>
                </a:extLst>
              </a:tr>
              <a:tr h="134384">
                <a:tc>
                  <a:txBody>
                    <a:bodyPr/>
                    <a:lstStyle/>
                    <a:p>
                      <a:pPr algn="l" fontAlgn="b"/>
                      <a:r>
                        <a:rPr lang="sl-SI" sz="600" b="0" i="0" u="none" strike="noStrike">
                          <a:solidFill>
                            <a:srgbClr val="000000"/>
                          </a:solidFill>
                          <a:effectLst/>
                          <a:latin typeface="Arial" panose="020B0604020202020204" pitchFamily="34" charset="0"/>
                        </a:rPr>
                        <a:t>[SK-PL] Lemesany - Krosno Iskrz 2 [OPP] [PL] / N-1 Lemesany - Krosno Iskrz 1</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108,81</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74%</a:t>
                      </a:r>
                    </a:p>
                  </a:txBody>
                  <a:tcPr marL="0" marR="0" marT="0" marB="0" anchor="b">
                    <a:lnL>
                      <a:noFill/>
                    </a:lnL>
                    <a:lnR>
                      <a:noFill/>
                    </a:lnR>
                    <a:lnT>
                      <a:noFill/>
                    </a:lnT>
                    <a:lnB>
                      <a:noFill/>
                    </a:lnB>
                  </a:tcPr>
                </a:tc>
                <a:extLst>
                  <a:ext uri="{0D108BD9-81ED-4DB2-BD59-A6C34878D82A}">
                    <a16:rowId xmlns:a16="http://schemas.microsoft.com/office/drawing/2014/main" val="3522166723"/>
                  </a:ext>
                </a:extLst>
              </a:tr>
              <a:tr h="134384">
                <a:tc>
                  <a:txBody>
                    <a:bodyPr/>
                    <a:lstStyle/>
                    <a:p>
                      <a:pPr algn="l" fontAlgn="b"/>
                      <a:r>
                        <a:rPr lang="sl-SI" sz="600" b="0" i="0" u="none" strike="noStrike">
                          <a:solidFill>
                            <a:srgbClr val="000000"/>
                          </a:solidFill>
                          <a:effectLst/>
                          <a:latin typeface="Arial" panose="020B0604020202020204" pitchFamily="34" charset="0"/>
                        </a:rPr>
                        <a:t>[CZ-SK] Nosovice - Varin [DIR] [SK] / N-1 Sokolnice - Stupava</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21,33</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73%</a:t>
                      </a:r>
                    </a:p>
                  </a:txBody>
                  <a:tcPr marL="0" marR="0" marT="0" marB="0" anchor="b">
                    <a:lnL>
                      <a:noFill/>
                    </a:lnL>
                    <a:lnR>
                      <a:noFill/>
                    </a:lnR>
                    <a:lnT>
                      <a:noFill/>
                    </a:lnT>
                    <a:lnB>
                      <a:noFill/>
                    </a:lnB>
                  </a:tcPr>
                </a:tc>
                <a:extLst>
                  <a:ext uri="{0D108BD9-81ED-4DB2-BD59-A6C34878D82A}">
                    <a16:rowId xmlns:a16="http://schemas.microsoft.com/office/drawing/2014/main" val="1371652766"/>
                  </a:ext>
                </a:extLst>
              </a:tr>
              <a:tr h="134384">
                <a:tc>
                  <a:txBody>
                    <a:bodyPr/>
                    <a:lstStyle/>
                    <a:p>
                      <a:pPr algn="l" fontAlgn="b"/>
                      <a:r>
                        <a:rPr lang="en-US" sz="600" b="0" i="0" u="none" strike="noStrike">
                          <a:solidFill>
                            <a:srgbClr val="000000"/>
                          </a:solidFill>
                          <a:effectLst/>
                          <a:latin typeface="Arial" panose="020B0604020202020204" pitchFamily="34" charset="0"/>
                        </a:rPr>
                        <a:t>[BE-BE] PST Van Eyck 2 [OPP] / N-1 Achene - Lonny 380.19</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1,25</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18239919"/>
                  </a:ext>
                </a:extLst>
              </a:tr>
              <a:tr h="134384">
                <a:tc>
                  <a:txBody>
                    <a:bodyPr/>
                    <a:lstStyle/>
                    <a:p>
                      <a:pPr algn="l" fontAlgn="b"/>
                      <a:r>
                        <a:rPr lang="sl-SI" sz="6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548,29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404%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095776676"/>
                  </a:ext>
                </a:extLst>
              </a:tr>
              <a:tr h="134384">
                <a:tc>
                  <a:txBody>
                    <a:bodyPr/>
                    <a:lstStyle/>
                    <a:p>
                      <a:pPr algn="l" fontAlgn="b"/>
                      <a:r>
                        <a:rPr lang="sl-SI" sz="600" b="0" i="0" u="none" strike="noStrike">
                          <a:solidFill>
                            <a:srgbClr val="000000"/>
                          </a:solidFill>
                          <a:effectLst/>
                          <a:latin typeface="Arial" panose="020B0604020202020204" pitchFamily="34" charset="0"/>
                        </a:rPr>
                        <a:t>[AT-CZ] Duernrohr 1 - Slavetice 437 [OPP] [AT] / N-1 Slavetice - Durnrohr 2</a:t>
                      </a:r>
                    </a:p>
                  </a:txBody>
                  <a:tcPr marL="7143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56,79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71%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085549128"/>
                  </a:ext>
                </a:extLst>
              </a:tr>
              <a:tr h="134384">
                <a:tc>
                  <a:txBody>
                    <a:bodyPr/>
                    <a:lstStyle/>
                    <a:p>
                      <a:pPr algn="l" fontAlgn="b"/>
                      <a:r>
                        <a:rPr lang="sl-SI" sz="600" b="0" i="0" u="none" strike="noStrike">
                          <a:solidFill>
                            <a:srgbClr val="000000"/>
                          </a:solidFill>
                          <a:effectLst/>
                          <a:latin typeface="Arial" panose="020B0604020202020204" pitchFamily="34" charset="0"/>
                        </a:rPr>
                        <a:t>[AT-D2] St. Peter 2 - Pleinting 258 [OPP] [AT] / N-1 Pleinting - Pirach 257</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548,29</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61%</a:t>
                      </a:r>
                    </a:p>
                  </a:txBody>
                  <a:tcPr marL="0" marR="0" marT="0" marB="0" anchor="b">
                    <a:lnL>
                      <a:noFill/>
                    </a:lnL>
                    <a:lnR>
                      <a:noFill/>
                    </a:lnR>
                    <a:lnT>
                      <a:noFill/>
                    </a:lnT>
                    <a:lnB>
                      <a:noFill/>
                    </a:lnB>
                  </a:tcPr>
                </a:tc>
                <a:extLst>
                  <a:ext uri="{0D108BD9-81ED-4DB2-BD59-A6C34878D82A}">
                    <a16:rowId xmlns:a16="http://schemas.microsoft.com/office/drawing/2014/main" val="3575894379"/>
                  </a:ext>
                </a:extLst>
              </a:tr>
              <a:tr h="134384">
                <a:tc>
                  <a:txBody>
                    <a:bodyPr/>
                    <a:lstStyle/>
                    <a:p>
                      <a:pPr algn="l" fontAlgn="b"/>
                      <a:r>
                        <a:rPr lang="sl-SI" sz="600" b="0" i="0" u="none" strike="noStrike">
                          <a:solidFill>
                            <a:srgbClr val="000000"/>
                          </a:solidFill>
                          <a:effectLst/>
                          <a:latin typeface="Arial" panose="020B0604020202020204" pitchFamily="34" charset="0"/>
                        </a:rPr>
                        <a:t>[SI-AT] 400 kV Maribor - Kainachtal 1 [OPP] [SI] / N-1 Maribor-Kainachtal 2</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4,42</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58%</a:t>
                      </a:r>
                    </a:p>
                  </a:txBody>
                  <a:tcPr marL="0" marR="0" marT="0" marB="0" anchor="b">
                    <a:lnL>
                      <a:noFill/>
                    </a:lnL>
                    <a:lnR>
                      <a:noFill/>
                    </a:lnR>
                    <a:lnT>
                      <a:noFill/>
                    </a:lnT>
                    <a:lnB>
                      <a:noFill/>
                    </a:lnB>
                  </a:tcPr>
                </a:tc>
                <a:extLst>
                  <a:ext uri="{0D108BD9-81ED-4DB2-BD59-A6C34878D82A}">
                    <a16:rowId xmlns:a16="http://schemas.microsoft.com/office/drawing/2014/main" val="2695106912"/>
                  </a:ext>
                </a:extLst>
              </a:tr>
              <a:tr h="134384">
                <a:tc>
                  <a:txBody>
                    <a:bodyPr/>
                    <a:lstStyle/>
                    <a:p>
                      <a:pPr algn="l" fontAlgn="b"/>
                      <a:r>
                        <a:rPr lang="sl-SI" sz="600" b="0" i="0" u="none" strike="noStrike">
                          <a:solidFill>
                            <a:srgbClr val="000000"/>
                          </a:solidFill>
                          <a:effectLst/>
                          <a:latin typeface="Arial" panose="020B0604020202020204" pitchFamily="34" charset="0"/>
                        </a:rPr>
                        <a:t>[RO-RO] TR Rosiori 400/220 1 [DIR] / N-1 Rosiori - Gadalin</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31,6</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33%</a:t>
                      </a:r>
                    </a:p>
                  </a:txBody>
                  <a:tcPr marL="0" marR="0" marT="0" marB="0" anchor="b">
                    <a:lnL>
                      <a:noFill/>
                    </a:lnL>
                    <a:lnR>
                      <a:noFill/>
                    </a:lnR>
                    <a:lnT>
                      <a:noFill/>
                    </a:lnT>
                    <a:lnB>
                      <a:noFill/>
                    </a:lnB>
                  </a:tcPr>
                </a:tc>
                <a:extLst>
                  <a:ext uri="{0D108BD9-81ED-4DB2-BD59-A6C34878D82A}">
                    <a16:rowId xmlns:a16="http://schemas.microsoft.com/office/drawing/2014/main" val="8925567"/>
                  </a:ext>
                </a:extLst>
              </a:tr>
              <a:tr h="134384">
                <a:tc>
                  <a:txBody>
                    <a:bodyPr/>
                    <a:lstStyle/>
                    <a:p>
                      <a:pPr algn="l" fontAlgn="b"/>
                      <a:r>
                        <a:rPr lang="sl-SI" sz="600" b="0" i="0" u="none" strike="noStrike">
                          <a:solidFill>
                            <a:srgbClr val="000000"/>
                          </a:solidFill>
                          <a:effectLst/>
                          <a:latin typeface="Arial" panose="020B0604020202020204" pitchFamily="34" charset="0"/>
                        </a:rPr>
                        <a:t>[CZ-SK] Nosovice - Varin [DIR] [SK] / N-1 Sokolnice - Stupava</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191,83</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64%</a:t>
                      </a:r>
                    </a:p>
                  </a:txBody>
                  <a:tcPr marL="0" marR="0" marT="0" marB="0" anchor="b">
                    <a:lnL>
                      <a:noFill/>
                    </a:lnL>
                    <a:lnR>
                      <a:noFill/>
                    </a:lnR>
                    <a:lnT>
                      <a:noFill/>
                    </a:lnT>
                    <a:lnB>
                      <a:noFill/>
                    </a:lnB>
                  </a:tcPr>
                </a:tc>
                <a:extLst>
                  <a:ext uri="{0D108BD9-81ED-4DB2-BD59-A6C34878D82A}">
                    <a16:rowId xmlns:a16="http://schemas.microsoft.com/office/drawing/2014/main" val="1210893038"/>
                  </a:ext>
                </a:extLst>
              </a:tr>
              <a:tr h="134384">
                <a:tc>
                  <a:txBody>
                    <a:bodyPr/>
                    <a:lstStyle/>
                    <a:p>
                      <a:pPr algn="l" fontAlgn="b"/>
                      <a:r>
                        <a:rPr lang="sl-SI" sz="600" b="0" i="0" u="none" strike="noStrike">
                          <a:solidFill>
                            <a:srgbClr val="000000"/>
                          </a:solidFill>
                          <a:effectLst/>
                          <a:latin typeface="Arial" panose="020B0604020202020204" pitchFamily="34" charset="0"/>
                        </a:rPr>
                        <a:t>[NL-D7] Maasbracht - Oberzier  SELFK WS [DIR] [D7] / N-1 Maasbracht - Siersdorf SELFK SW/Z</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2,27</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51%</a:t>
                      </a:r>
                    </a:p>
                  </a:txBody>
                  <a:tcPr marL="0" marR="0" marT="0" marB="0" anchor="b">
                    <a:lnL>
                      <a:noFill/>
                    </a:lnL>
                    <a:lnR>
                      <a:noFill/>
                    </a:lnR>
                    <a:lnT>
                      <a:noFill/>
                    </a:lnT>
                    <a:lnB>
                      <a:noFill/>
                    </a:lnB>
                  </a:tcPr>
                </a:tc>
                <a:extLst>
                  <a:ext uri="{0D108BD9-81ED-4DB2-BD59-A6C34878D82A}">
                    <a16:rowId xmlns:a16="http://schemas.microsoft.com/office/drawing/2014/main" val="3889110334"/>
                  </a:ext>
                </a:extLst>
              </a:tr>
              <a:tr h="134384">
                <a:tc>
                  <a:txBody>
                    <a:bodyPr/>
                    <a:lstStyle/>
                    <a:p>
                      <a:pPr algn="l" fontAlgn="b"/>
                      <a:r>
                        <a:rPr lang="sl-SI" sz="600" b="0" i="0" u="none" strike="noStrike">
                          <a:solidFill>
                            <a:srgbClr val="000000"/>
                          </a:solidFill>
                          <a:effectLst/>
                          <a:latin typeface="Arial" panose="020B0604020202020204" pitchFamily="34" charset="0"/>
                        </a:rPr>
                        <a:t>[SK-HU] Levice - God [DIR] [SK] / N-1 R.Sobota - Sajoivanka</a:t>
                      </a:r>
                    </a:p>
                  </a:txBody>
                  <a:tcPr marL="71431"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34,79</a:t>
                      </a:r>
                    </a:p>
                  </a:txBody>
                  <a:tcPr marL="0" marR="0" marT="0" marB="0" anchor="b">
                    <a:lnL>
                      <a:noFill/>
                    </a:lnL>
                    <a:lnR>
                      <a:noFill/>
                    </a:lnR>
                    <a:lnT>
                      <a:noFill/>
                    </a:lnT>
                    <a:lnB>
                      <a:noFill/>
                    </a:lnB>
                  </a:tcPr>
                </a:tc>
                <a:tc>
                  <a:txBody>
                    <a:bodyPr/>
                    <a:lstStyle/>
                    <a:p>
                      <a:pPr algn="r" fontAlgn="b"/>
                      <a:r>
                        <a:rPr lang="sl-SI" sz="600" b="0" i="0" u="none" strike="noStrike" dirty="0">
                          <a:solidFill>
                            <a:srgbClr val="000000"/>
                          </a:solidFill>
                          <a:effectLst/>
                          <a:latin typeface="Arial" panose="020B0604020202020204" pitchFamily="34" charset="0"/>
                        </a:rPr>
                        <a:t>66%</a:t>
                      </a:r>
                    </a:p>
                  </a:txBody>
                  <a:tcPr marL="0" marR="0" marT="0" marB="0" anchor="b">
                    <a:lnL>
                      <a:noFill/>
                    </a:lnL>
                    <a:lnR>
                      <a:noFill/>
                    </a:lnR>
                    <a:lnT>
                      <a:noFill/>
                    </a:lnT>
                    <a:lnB>
                      <a:noFill/>
                    </a:lnB>
                  </a:tcPr>
                </a:tc>
                <a:extLst>
                  <a:ext uri="{0D108BD9-81ED-4DB2-BD59-A6C34878D82A}">
                    <a16:rowId xmlns:a16="http://schemas.microsoft.com/office/drawing/2014/main" val="3980984531"/>
                  </a:ext>
                </a:extLst>
              </a:tr>
            </a:tbl>
          </a:graphicData>
        </a:graphic>
      </p:graphicFrame>
    </p:spTree>
    <p:extLst>
      <p:ext uri="{BB962C8B-B14F-4D97-AF65-F5344CB8AC3E}">
        <p14:creationId xmlns:p14="http://schemas.microsoft.com/office/powerpoint/2010/main" val="4101417461"/>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a:t>
            </a:r>
            <a:r>
              <a:rPr lang="en-US" altLang="hu-HU" sz="1400" dirty="0">
                <a:solidFill>
                  <a:srgbClr val="008000"/>
                </a:solidFill>
              </a:rPr>
              <a:t>1029 (part I</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BEE2531C-F5F0-4C7C-9C52-77714645497B}"/>
              </a:ext>
            </a:extLst>
          </p:cNvPr>
          <p:cNvGraphicFramePr>
            <a:graphicFrameLocks noGrp="1"/>
          </p:cNvGraphicFramePr>
          <p:nvPr>
            <p:extLst>
              <p:ext uri="{D42A27DB-BD31-4B8C-83A1-F6EECF244321}">
                <p14:modId xmlns:p14="http://schemas.microsoft.com/office/powerpoint/2010/main" val="2372117457"/>
              </p:ext>
            </p:extLst>
          </p:nvPr>
        </p:nvGraphicFramePr>
        <p:xfrm>
          <a:off x="1049572" y="1079508"/>
          <a:ext cx="7075699" cy="5651496"/>
        </p:xfrm>
        <a:graphic>
          <a:graphicData uri="http://schemas.openxmlformats.org/drawingml/2006/table">
            <a:tbl>
              <a:tblPr/>
              <a:tblGrid>
                <a:gridCol w="5497587">
                  <a:extLst>
                    <a:ext uri="{9D8B030D-6E8A-4147-A177-3AD203B41FA5}">
                      <a16:colId xmlns:a16="http://schemas.microsoft.com/office/drawing/2014/main" val="2130284273"/>
                    </a:ext>
                  </a:extLst>
                </a:gridCol>
                <a:gridCol w="1165250">
                  <a:extLst>
                    <a:ext uri="{9D8B030D-6E8A-4147-A177-3AD203B41FA5}">
                      <a16:colId xmlns:a16="http://schemas.microsoft.com/office/drawing/2014/main" val="3714202462"/>
                    </a:ext>
                  </a:extLst>
                </a:gridCol>
                <a:gridCol w="412862">
                  <a:extLst>
                    <a:ext uri="{9D8B030D-6E8A-4147-A177-3AD203B41FA5}">
                      <a16:colId xmlns:a16="http://schemas.microsoft.com/office/drawing/2014/main" val="2118323498"/>
                    </a:ext>
                  </a:extLst>
                </a:gridCol>
              </a:tblGrid>
              <a:tr h="156986">
                <a:tc>
                  <a:txBody>
                    <a:bodyPr/>
                    <a:lstStyle/>
                    <a:p>
                      <a:pPr algn="l" fontAlgn="b"/>
                      <a:r>
                        <a:rPr lang="sl-SI" sz="7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498,94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588999994"/>
                  </a:ext>
                </a:extLst>
              </a:tr>
              <a:tr h="156986">
                <a:tc>
                  <a:txBody>
                    <a:bodyPr/>
                    <a:lstStyle/>
                    <a:p>
                      <a:pPr algn="l" fontAlgn="b"/>
                      <a:r>
                        <a:rPr lang="sl-SI" sz="700" b="0" i="0" u="none" strike="noStrike">
                          <a:solidFill>
                            <a:srgbClr val="000000"/>
                          </a:solidFill>
                          <a:effectLst/>
                          <a:latin typeface="Arial" panose="020B0604020202020204" pitchFamily="34" charset="0"/>
                        </a:rPr>
                        <a:t>[AT-CZ] Duernrohr 1 - Slavetice 437 [OPP] [AT] / N-1 Slavetice - Durnrohr 2</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12,11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919657311"/>
                  </a:ext>
                </a:extLst>
              </a:tr>
              <a:tr h="156986">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498,94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51%</a:t>
                      </a:r>
                    </a:p>
                  </a:txBody>
                  <a:tcPr marL="0" marR="0" marT="0" marB="0" anchor="b">
                    <a:lnL>
                      <a:noFill/>
                    </a:lnL>
                    <a:lnR>
                      <a:noFill/>
                    </a:lnR>
                    <a:lnT>
                      <a:noFill/>
                    </a:lnT>
                    <a:lnB>
                      <a:noFill/>
                    </a:lnB>
                  </a:tcPr>
                </a:tc>
                <a:extLst>
                  <a:ext uri="{0D108BD9-81ED-4DB2-BD59-A6C34878D82A}">
                    <a16:rowId xmlns:a16="http://schemas.microsoft.com/office/drawing/2014/main" val="3568875604"/>
                  </a:ext>
                </a:extLst>
              </a:tr>
              <a:tr h="156986">
                <a:tc>
                  <a:txBody>
                    <a:bodyPr/>
                    <a:lstStyle/>
                    <a:p>
                      <a:pPr algn="l" fontAlgn="b"/>
                      <a:r>
                        <a:rPr lang="sl-SI" sz="700" b="0" i="0" u="none" strike="noStrike">
                          <a:solidFill>
                            <a:srgbClr val="000000"/>
                          </a:solidFill>
                          <a:effectLst/>
                          <a:latin typeface="Arial" panose="020B0604020202020204" pitchFamily="34" charset="0"/>
                        </a:rPr>
                        <a:t>[SK-PL] Lemesany - Krosno Iskrz 2 [OPP] [PL] / N-1 Lemesany - Krosno Iskrz 1</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195,48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68%</a:t>
                      </a:r>
                    </a:p>
                  </a:txBody>
                  <a:tcPr marL="0" marR="0" marT="0" marB="0" anchor="b">
                    <a:lnL>
                      <a:noFill/>
                    </a:lnL>
                    <a:lnR>
                      <a:noFill/>
                    </a:lnR>
                    <a:lnT>
                      <a:noFill/>
                    </a:lnT>
                    <a:lnB>
                      <a:noFill/>
                    </a:lnB>
                  </a:tcPr>
                </a:tc>
                <a:extLst>
                  <a:ext uri="{0D108BD9-81ED-4DB2-BD59-A6C34878D82A}">
                    <a16:rowId xmlns:a16="http://schemas.microsoft.com/office/drawing/2014/main" val="3114450248"/>
                  </a:ext>
                </a:extLst>
              </a:tr>
              <a:tr h="156986">
                <a:tc>
                  <a:txBody>
                    <a:bodyPr/>
                    <a:lstStyle/>
                    <a:p>
                      <a:pPr algn="l" fontAlgn="b"/>
                      <a:r>
                        <a:rPr lang="sl-SI" sz="700" b="0" i="0" u="none" strike="noStrike">
                          <a:solidFill>
                            <a:srgbClr val="000000"/>
                          </a:solidFill>
                          <a:effectLst/>
                          <a:latin typeface="Arial" panose="020B0604020202020204" pitchFamily="34" charset="0"/>
                        </a:rPr>
                        <a:t>[CZ-SK] Nosovice - Varin [DIR] [SK] / N-1 Sokolnice - Stupava</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176,23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64%</a:t>
                      </a:r>
                    </a:p>
                  </a:txBody>
                  <a:tcPr marL="0" marR="0" marT="0" marB="0" anchor="b">
                    <a:lnL>
                      <a:noFill/>
                    </a:lnL>
                    <a:lnR>
                      <a:noFill/>
                    </a:lnR>
                    <a:lnT>
                      <a:noFill/>
                    </a:lnT>
                    <a:lnB>
                      <a:noFill/>
                    </a:lnB>
                  </a:tcPr>
                </a:tc>
                <a:extLst>
                  <a:ext uri="{0D108BD9-81ED-4DB2-BD59-A6C34878D82A}">
                    <a16:rowId xmlns:a16="http://schemas.microsoft.com/office/drawing/2014/main" val="2494592366"/>
                  </a:ext>
                </a:extLst>
              </a:tr>
              <a:tr h="156986">
                <a:tc>
                  <a:txBody>
                    <a:bodyPr/>
                    <a:lstStyle/>
                    <a:p>
                      <a:pPr algn="l" fontAlgn="b"/>
                      <a:r>
                        <a:rPr lang="sl-SI" sz="700" b="0" i="0" u="none" strike="noStrike">
                          <a:solidFill>
                            <a:srgbClr val="000000"/>
                          </a:solidFill>
                          <a:effectLst/>
                          <a:latin typeface="Arial" panose="020B0604020202020204" pitchFamily="34" charset="0"/>
                        </a:rPr>
                        <a:t>[SK-HU] Levice - God [DIR] [SK] / N-1 R.Sobota - Sajoivanka</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56,85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64%</a:t>
                      </a:r>
                    </a:p>
                  </a:txBody>
                  <a:tcPr marL="0" marR="0" marT="0" marB="0" anchor="b">
                    <a:lnL>
                      <a:noFill/>
                    </a:lnL>
                    <a:lnR>
                      <a:noFill/>
                    </a:lnR>
                    <a:lnT>
                      <a:noFill/>
                    </a:lnT>
                    <a:lnB>
                      <a:noFill/>
                    </a:lnB>
                  </a:tcPr>
                </a:tc>
                <a:extLst>
                  <a:ext uri="{0D108BD9-81ED-4DB2-BD59-A6C34878D82A}">
                    <a16:rowId xmlns:a16="http://schemas.microsoft.com/office/drawing/2014/main" val="4217048105"/>
                  </a:ext>
                </a:extLst>
              </a:tr>
              <a:tr h="156986">
                <a:tc>
                  <a:txBody>
                    <a:bodyPr/>
                    <a:lstStyle/>
                    <a:p>
                      <a:pPr algn="l" fontAlgn="b"/>
                      <a:r>
                        <a:rPr lang="sl-SI" sz="7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531,16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185%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190221288"/>
                  </a:ext>
                </a:extLst>
              </a:tr>
              <a:tr h="156986">
                <a:tc>
                  <a:txBody>
                    <a:bodyPr/>
                    <a:lstStyle/>
                    <a:p>
                      <a:pPr algn="l" fontAlgn="b"/>
                      <a:r>
                        <a:rPr lang="sl-SI" sz="700" b="0" i="0" u="none" strike="noStrike">
                          <a:solidFill>
                            <a:srgbClr val="000000"/>
                          </a:solidFill>
                          <a:effectLst/>
                          <a:latin typeface="Arial" panose="020B0604020202020204" pitchFamily="34" charset="0"/>
                        </a:rPr>
                        <a:t>[SI-AT] 220 kV Podlog - Obersielach [OPP] [SI] / N-1 Maribor-Kainachtal 1</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275,06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391191338"/>
                  </a:ext>
                </a:extLst>
              </a:tr>
              <a:tr h="156986">
                <a:tc>
                  <a:txBody>
                    <a:bodyPr/>
                    <a:lstStyle/>
                    <a:p>
                      <a:pPr algn="l" fontAlgn="b"/>
                      <a:r>
                        <a:rPr lang="sl-SI" sz="700" b="0" i="0" u="none" strike="noStrike">
                          <a:solidFill>
                            <a:srgbClr val="000000"/>
                          </a:solidFill>
                          <a:effectLst/>
                          <a:latin typeface="Arial" panose="020B0604020202020204" pitchFamily="34" charset="0"/>
                        </a:rPr>
                        <a:t>[D4-D4] PST Buers BMT37 [OPP] / N-1 Westtirol 1 - Westtirol 2 WTRHU41</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531,16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33%</a:t>
                      </a:r>
                    </a:p>
                  </a:txBody>
                  <a:tcPr marL="0" marR="0" marT="0" marB="0" anchor="b">
                    <a:lnL>
                      <a:noFill/>
                    </a:lnL>
                    <a:lnR>
                      <a:noFill/>
                    </a:lnR>
                    <a:lnT>
                      <a:noFill/>
                    </a:lnT>
                    <a:lnB>
                      <a:noFill/>
                    </a:lnB>
                  </a:tcPr>
                </a:tc>
                <a:extLst>
                  <a:ext uri="{0D108BD9-81ED-4DB2-BD59-A6C34878D82A}">
                    <a16:rowId xmlns:a16="http://schemas.microsoft.com/office/drawing/2014/main" val="2125219413"/>
                  </a:ext>
                </a:extLst>
              </a:tr>
              <a:tr h="156986">
                <a:tc>
                  <a:txBody>
                    <a:bodyPr/>
                    <a:lstStyle/>
                    <a:p>
                      <a:pPr algn="l" fontAlgn="b"/>
                      <a:r>
                        <a:rPr lang="sl-SI" sz="700" b="0" i="0" u="none" strike="noStrike">
                          <a:solidFill>
                            <a:srgbClr val="000000"/>
                          </a:solidFill>
                          <a:effectLst/>
                          <a:latin typeface="Arial" panose="020B0604020202020204" pitchFamily="34" charset="0"/>
                        </a:rPr>
                        <a:t>[CZ-SK] Sokolnice - Stupava [DIR] [SK] / N-1 Nosovice - Varin</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185,3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63%</a:t>
                      </a:r>
                    </a:p>
                  </a:txBody>
                  <a:tcPr marL="0" marR="0" marT="0" marB="0" anchor="b">
                    <a:lnL>
                      <a:noFill/>
                    </a:lnL>
                    <a:lnR>
                      <a:noFill/>
                    </a:lnR>
                    <a:lnT>
                      <a:noFill/>
                    </a:lnT>
                    <a:lnB>
                      <a:noFill/>
                    </a:lnB>
                  </a:tcPr>
                </a:tc>
                <a:extLst>
                  <a:ext uri="{0D108BD9-81ED-4DB2-BD59-A6C34878D82A}">
                    <a16:rowId xmlns:a16="http://schemas.microsoft.com/office/drawing/2014/main" val="11918645"/>
                  </a:ext>
                </a:extLst>
              </a:tr>
              <a:tr h="156986">
                <a:tc>
                  <a:txBody>
                    <a:bodyPr/>
                    <a:lstStyle/>
                    <a:p>
                      <a:pPr algn="l" fontAlgn="b"/>
                      <a:r>
                        <a:rPr lang="nn-NO" sz="700" b="0" i="0" u="none" strike="noStrike">
                          <a:solidFill>
                            <a:srgbClr val="000000"/>
                          </a:solidFill>
                          <a:effectLst/>
                          <a:latin typeface="Arial" panose="020B0604020202020204" pitchFamily="34" charset="0"/>
                        </a:rPr>
                        <a:t>[SK-HU] Levice - God [DIR] [HU] / N-1 R.Sobota - Sajoivanka</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81,53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64%</a:t>
                      </a:r>
                    </a:p>
                  </a:txBody>
                  <a:tcPr marL="0" marR="0" marT="0" marB="0" anchor="b">
                    <a:lnL>
                      <a:noFill/>
                    </a:lnL>
                    <a:lnR>
                      <a:noFill/>
                    </a:lnR>
                    <a:lnT>
                      <a:noFill/>
                    </a:lnT>
                    <a:lnB>
                      <a:noFill/>
                    </a:lnB>
                  </a:tcPr>
                </a:tc>
                <a:extLst>
                  <a:ext uri="{0D108BD9-81ED-4DB2-BD59-A6C34878D82A}">
                    <a16:rowId xmlns:a16="http://schemas.microsoft.com/office/drawing/2014/main" val="362517520"/>
                  </a:ext>
                </a:extLst>
              </a:tr>
              <a:tr h="156986">
                <a:tc>
                  <a:txBody>
                    <a:bodyPr/>
                    <a:lstStyle/>
                    <a:p>
                      <a:pPr algn="l" fontAlgn="b"/>
                      <a:r>
                        <a:rPr lang="sl-SI" sz="700" b="1" i="0" u="none" strike="noStrike">
                          <a:solidFill>
                            <a:srgbClr val="000000"/>
                          </a:solidFill>
                          <a:effectLst/>
                          <a:latin typeface="Arial" panose="020B0604020202020204" pitchFamily="34" charset="0"/>
                        </a:rPr>
                        <a:t>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197,05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108961936"/>
                  </a:ext>
                </a:extLst>
              </a:tr>
              <a:tr h="156986">
                <a:tc>
                  <a:txBody>
                    <a:bodyPr/>
                    <a:lstStyle/>
                    <a:p>
                      <a:pPr algn="l" fontAlgn="b"/>
                      <a:r>
                        <a:rPr lang="sl-SI" sz="700" b="0" i="0" u="none" strike="noStrike">
                          <a:solidFill>
                            <a:srgbClr val="000000"/>
                          </a:solidFill>
                          <a:effectLst/>
                          <a:latin typeface="Arial" panose="020B0604020202020204" pitchFamily="34" charset="0"/>
                        </a:rPr>
                        <a:t>[AT-CZ] Duernrohr 1 - Slavetice 437 [OPP] [AT] / N-1 Slavetice - Durnrohr 2</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27,79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445929055"/>
                  </a:ext>
                </a:extLst>
              </a:tr>
              <a:tr h="156986">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197,05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333404343"/>
                  </a:ext>
                </a:extLst>
              </a:tr>
              <a:tr h="156986">
                <a:tc>
                  <a:txBody>
                    <a:bodyPr/>
                    <a:lstStyle/>
                    <a:p>
                      <a:pPr algn="l" fontAlgn="b"/>
                      <a:r>
                        <a:rPr lang="sl-SI" sz="700" b="0" i="0" u="none" strike="noStrike">
                          <a:solidFill>
                            <a:srgbClr val="000000"/>
                          </a:solidFill>
                          <a:effectLst/>
                          <a:latin typeface="Arial" panose="020B0604020202020204" pitchFamily="34" charset="0"/>
                        </a:rPr>
                        <a:t>[RO-RO] TR Rosiori 400/220 1 [DIR] / N-1 Rosiori - Gadalin</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0,74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tcPr>
                </a:tc>
                <a:extLst>
                  <a:ext uri="{0D108BD9-81ED-4DB2-BD59-A6C34878D82A}">
                    <a16:rowId xmlns:a16="http://schemas.microsoft.com/office/drawing/2014/main" val="2855433372"/>
                  </a:ext>
                </a:extLst>
              </a:tr>
              <a:tr h="156986">
                <a:tc>
                  <a:txBody>
                    <a:bodyPr/>
                    <a:lstStyle/>
                    <a:p>
                      <a:pPr algn="l" fontAlgn="b"/>
                      <a:r>
                        <a:rPr lang="de-DE" sz="700" b="0" i="0" u="none" strike="noStrike">
                          <a:solidFill>
                            <a:srgbClr val="000000"/>
                          </a:solidFill>
                          <a:effectLst/>
                          <a:latin typeface="Arial" panose="020B0604020202020204" pitchFamily="34" charset="0"/>
                        </a:rPr>
                        <a:t>[D2-NL] Diele - Meeden SCHWARZ [DIR] [D2] / N-1 Diele - Meeden WEISS/W</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37,88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1251592481"/>
                  </a:ext>
                </a:extLst>
              </a:tr>
              <a:tr h="156986">
                <a:tc>
                  <a:txBody>
                    <a:bodyPr/>
                    <a:lstStyle/>
                    <a:p>
                      <a:pPr algn="l" fontAlgn="b"/>
                      <a:r>
                        <a:rPr lang="sl-SI" sz="700" b="0" i="0" u="none" strike="noStrike">
                          <a:solidFill>
                            <a:srgbClr val="000000"/>
                          </a:solidFill>
                          <a:effectLst/>
                          <a:latin typeface="Arial" panose="020B0604020202020204" pitchFamily="34" charset="0"/>
                        </a:rPr>
                        <a:t>[SI-AT] 220 kV Podlog - Obersielach [OPP] [SI] / N-1 Maribor-Kainachtal 1</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177,23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2641839729"/>
                  </a:ext>
                </a:extLst>
              </a:tr>
              <a:tr h="156986">
                <a:tc>
                  <a:txBody>
                    <a:bodyPr/>
                    <a:lstStyle/>
                    <a:p>
                      <a:pPr algn="l" fontAlgn="b"/>
                      <a:r>
                        <a:rPr lang="sl-SI" sz="700" b="0" i="0" u="none" strike="noStrike">
                          <a:solidFill>
                            <a:srgbClr val="000000"/>
                          </a:solidFill>
                          <a:effectLst/>
                          <a:latin typeface="Arial" panose="020B0604020202020204" pitchFamily="34" charset="0"/>
                        </a:rPr>
                        <a:t>[CZ-SK] Sokolnice - Stupava [DIR] [SK] / N-1 Nosovice - Varin</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50,17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61%</a:t>
                      </a:r>
                    </a:p>
                  </a:txBody>
                  <a:tcPr marL="0" marR="0" marT="0" marB="0" anchor="b">
                    <a:lnL>
                      <a:noFill/>
                    </a:lnL>
                    <a:lnR>
                      <a:noFill/>
                    </a:lnR>
                    <a:lnT>
                      <a:noFill/>
                    </a:lnT>
                    <a:lnB>
                      <a:noFill/>
                    </a:lnB>
                  </a:tcPr>
                </a:tc>
                <a:extLst>
                  <a:ext uri="{0D108BD9-81ED-4DB2-BD59-A6C34878D82A}">
                    <a16:rowId xmlns:a16="http://schemas.microsoft.com/office/drawing/2014/main" val="1121722952"/>
                  </a:ext>
                </a:extLst>
              </a:tr>
              <a:tr h="156986">
                <a:tc>
                  <a:txBody>
                    <a:bodyPr/>
                    <a:lstStyle/>
                    <a:p>
                      <a:pPr algn="l" fontAlgn="b"/>
                      <a:r>
                        <a:rPr lang="nn-NO" sz="700" b="0" i="0" u="none" strike="noStrike">
                          <a:solidFill>
                            <a:srgbClr val="000000"/>
                          </a:solidFill>
                          <a:effectLst/>
                          <a:latin typeface="Arial" panose="020B0604020202020204" pitchFamily="34" charset="0"/>
                        </a:rPr>
                        <a:t>[SK-HU] Levice - God [DIR] [HU] / N-1 R.Sobota - Sajoivanka</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68,9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65%</a:t>
                      </a:r>
                    </a:p>
                  </a:txBody>
                  <a:tcPr marL="0" marR="0" marT="0" marB="0" anchor="b">
                    <a:lnL>
                      <a:noFill/>
                    </a:lnL>
                    <a:lnR>
                      <a:noFill/>
                    </a:lnR>
                    <a:lnT>
                      <a:noFill/>
                    </a:lnT>
                    <a:lnB>
                      <a:noFill/>
                    </a:lnB>
                  </a:tcPr>
                </a:tc>
                <a:extLst>
                  <a:ext uri="{0D108BD9-81ED-4DB2-BD59-A6C34878D82A}">
                    <a16:rowId xmlns:a16="http://schemas.microsoft.com/office/drawing/2014/main" val="2751680988"/>
                  </a:ext>
                </a:extLst>
              </a:tr>
              <a:tr h="156986">
                <a:tc>
                  <a:txBody>
                    <a:bodyPr/>
                    <a:lstStyle/>
                    <a:p>
                      <a:pPr algn="l" fontAlgn="b"/>
                      <a:r>
                        <a:rPr lang="sl-SI" sz="7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1128,18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287%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423844742"/>
                  </a:ext>
                </a:extLst>
              </a:tr>
              <a:tr h="156986">
                <a:tc>
                  <a:txBody>
                    <a:bodyPr/>
                    <a:lstStyle/>
                    <a:p>
                      <a:pPr algn="l" fontAlgn="b"/>
                      <a:r>
                        <a:rPr lang="sl-SI" sz="700" b="0" i="0" u="none" strike="noStrike">
                          <a:solidFill>
                            <a:srgbClr val="000000"/>
                          </a:solidFill>
                          <a:effectLst/>
                          <a:latin typeface="Arial" panose="020B0604020202020204" pitchFamily="34" charset="0"/>
                        </a:rPr>
                        <a:t>[D4-AT] Buers - Meiningen gn [DIR] [D4] / N-1 Buers - Walgau or (405A)</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283,45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078435276"/>
                  </a:ext>
                </a:extLst>
              </a:tr>
              <a:tr h="156986">
                <a:tc>
                  <a:txBody>
                    <a:bodyPr/>
                    <a:lstStyle/>
                    <a:p>
                      <a:pPr algn="l" fontAlgn="b"/>
                      <a:r>
                        <a:rPr lang="sl-SI" sz="700" b="0" i="0" u="none" strike="noStrike">
                          <a:solidFill>
                            <a:srgbClr val="000000"/>
                          </a:solidFill>
                          <a:effectLst/>
                          <a:latin typeface="Arial" panose="020B0604020202020204" pitchFamily="34" charset="0"/>
                        </a:rPr>
                        <a:t>[SI-AT] 220 kV Podlog - Obersielach [OPP] [SI] / N-1 Maribor-Kainachtal 1</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42,45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538418387"/>
                  </a:ext>
                </a:extLst>
              </a:tr>
              <a:tr h="156986">
                <a:tc>
                  <a:txBody>
                    <a:bodyPr/>
                    <a:lstStyle/>
                    <a:p>
                      <a:pPr algn="l" fontAlgn="b"/>
                      <a:r>
                        <a:rPr lang="sl-SI" sz="700" b="0" i="0" u="none" strike="noStrike">
                          <a:solidFill>
                            <a:srgbClr val="000000"/>
                          </a:solidFill>
                          <a:effectLst/>
                          <a:latin typeface="Arial" panose="020B0604020202020204" pitchFamily="34" charset="0"/>
                        </a:rPr>
                        <a:t>[D8-D8] Roehrsdorf - Roehrsdorf PST442 [DIR] / BASECASE</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178,29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398374498"/>
                  </a:ext>
                </a:extLst>
              </a:tr>
              <a:tr h="156986">
                <a:tc>
                  <a:txBody>
                    <a:bodyPr/>
                    <a:lstStyle/>
                    <a:p>
                      <a:pPr algn="l" fontAlgn="b"/>
                      <a:r>
                        <a:rPr lang="sl-SI" sz="700" b="0" i="0" u="none" strike="noStrike">
                          <a:solidFill>
                            <a:srgbClr val="000000"/>
                          </a:solidFill>
                          <a:effectLst/>
                          <a:latin typeface="Arial" panose="020B0604020202020204" pitchFamily="34" charset="0"/>
                        </a:rPr>
                        <a:t>[D4-D4] PST Buers BMT37 [OPP] / N-1 Westtirol 1 - Westtirol 2 WTRHU41</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1128,18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47%</a:t>
                      </a:r>
                    </a:p>
                  </a:txBody>
                  <a:tcPr marL="0" marR="0" marT="0" marB="0" anchor="b">
                    <a:lnL>
                      <a:noFill/>
                    </a:lnL>
                    <a:lnR>
                      <a:noFill/>
                    </a:lnR>
                    <a:lnT>
                      <a:noFill/>
                    </a:lnT>
                    <a:lnB>
                      <a:noFill/>
                    </a:lnB>
                  </a:tcPr>
                </a:tc>
                <a:extLst>
                  <a:ext uri="{0D108BD9-81ED-4DB2-BD59-A6C34878D82A}">
                    <a16:rowId xmlns:a16="http://schemas.microsoft.com/office/drawing/2014/main" val="4184003153"/>
                  </a:ext>
                </a:extLst>
              </a:tr>
              <a:tr h="156986">
                <a:tc>
                  <a:txBody>
                    <a:bodyPr/>
                    <a:lstStyle/>
                    <a:p>
                      <a:pPr algn="l" fontAlgn="b"/>
                      <a:r>
                        <a:rPr lang="sl-SI" sz="700" b="0" i="0" u="none" strike="noStrike">
                          <a:solidFill>
                            <a:srgbClr val="000000"/>
                          </a:solidFill>
                          <a:effectLst/>
                          <a:latin typeface="Arial" panose="020B0604020202020204" pitchFamily="34" charset="0"/>
                        </a:rPr>
                        <a:t>[NL-NL] Diemen-Lelystad 380 Z [OPP] / N-1 Boxmeer-Dodewaard 380 Z</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108,54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945169545"/>
                  </a:ext>
                </a:extLst>
              </a:tr>
              <a:tr h="156986">
                <a:tc>
                  <a:txBody>
                    <a:bodyPr/>
                    <a:lstStyle/>
                    <a:p>
                      <a:pPr algn="l" fontAlgn="b"/>
                      <a:r>
                        <a:rPr lang="sl-SI" sz="700" b="0" i="0" u="none" strike="noStrike">
                          <a:solidFill>
                            <a:srgbClr val="000000"/>
                          </a:solidFill>
                          <a:effectLst/>
                          <a:latin typeface="Arial" panose="020B0604020202020204" pitchFamily="34" charset="0"/>
                        </a:rPr>
                        <a:t>[NL-NL] Diemen-Lelystad 380 Z [OPP] / N-1 Krimpen a/d IJssel-Geertruidenberg 380 W</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0,42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742283850"/>
                  </a:ext>
                </a:extLst>
              </a:tr>
              <a:tr h="156986">
                <a:tc>
                  <a:txBody>
                    <a:bodyPr/>
                    <a:lstStyle/>
                    <a:p>
                      <a:pPr algn="l" fontAlgn="b"/>
                      <a:r>
                        <a:rPr lang="sl-SI" sz="700" b="0" i="0" u="none" strike="noStrike">
                          <a:solidFill>
                            <a:srgbClr val="000000"/>
                          </a:solidFill>
                          <a:effectLst/>
                          <a:latin typeface="Arial" panose="020B0604020202020204" pitchFamily="34" charset="0"/>
                        </a:rPr>
                        <a:t>[CZ-SK] Sokolnice - Stupava [DIR] [SK] / N-1 Nosovice - Varin</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170,59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64%</a:t>
                      </a:r>
                    </a:p>
                  </a:txBody>
                  <a:tcPr marL="0" marR="0" marT="0" marB="0" anchor="b">
                    <a:lnL>
                      <a:noFill/>
                    </a:lnL>
                    <a:lnR>
                      <a:noFill/>
                    </a:lnR>
                    <a:lnT>
                      <a:noFill/>
                    </a:lnT>
                    <a:lnB>
                      <a:noFill/>
                    </a:lnB>
                  </a:tcPr>
                </a:tc>
                <a:extLst>
                  <a:ext uri="{0D108BD9-81ED-4DB2-BD59-A6C34878D82A}">
                    <a16:rowId xmlns:a16="http://schemas.microsoft.com/office/drawing/2014/main" val="474134716"/>
                  </a:ext>
                </a:extLst>
              </a:tr>
              <a:tr h="156986">
                <a:tc>
                  <a:txBody>
                    <a:bodyPr/>
                    <a:lstStyle/>
                    <a:p>
                      <a:pPr algn="l" fontAlgn="b"/>
                      <a:r>
                        <a:rPr lang="nn-NO" sz="700" b="0" i="0" u="none" strike="noStrike">
                          <a:solidFill>
                            <a:srgbClr val="000000"/>
                          </a:solidFill>
                          <a:effectLst/>
                          <a:latin typeface="Arial" panose="020B0604020202020204" pitchFamily="34" charset="0"/>
                        </a:rPr>
                        <a:t>[SK-HU] Levice - God [DIR] [HU] / N-1 R.Sobota - Sajoivanka</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37,93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68%</a:t>
                      </a:r>
                    </a:p>
                  </a:txBody>
                  <a:tcPr marL="0" marR="0" marT="0" marB="0" anchor="b">
                    <a:lnL>
                      <a:noFill/>
                    </a:lnL>
                    <a:lnR>
                      <a:noFill/>
                    </a:lnR>
                    <a:lnT>
                      <a:noFill/>
                    </a:lnT>
                    <a:lnB>
                      <a:noFill/>
                    </a:lnB>
                  </a:tcPr>
                </a:tc>
                <a:extLst>
                  <a:ext uri="{0D108BD9-81ED-4DB2-BD59-A6C34878D82A}">
                    <a16:rowId xmlns:a16="http://schemas.microsoft.com/office/drawing/2014/main" val="1196175196"/>
                  </a:ext>
                </a:extLst>
              </a:tr>
              <a:tr h="156986">
                <a:tc>
                  <a:txBody>
                    <a:bodyPr/>
                    <a:lstStyle/>
                    <a:p>
                      <a:pPr algn="l" fontAlgn="b"/>
                      <a:r>
                        <a:rPr lang="sl-SI" sz="7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1289,16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716539672"/>
                  </a:ext>
                </a:extLst>
              </a:tr>
              <a:tr h="156986">
                <a:tc>
                  <a:txBody>
                    <a:bodyPr/>
                    <a:lstStyle/>
                    <a:p>
                      <a:pPr algn="l" fontAlgn="b"/>
                      <a:r>
                        <a:rPr lang="sl-SI" sz="700" b="0" i="0" u="none" strike="noStrike">
                          <a:solidFill>
                            <a:srgbClr val="000000"/>
                          </a:solidFill>
                          <a:effectLst/>
                          <a:latin typeface="Arial" panose="020B0604020202020204" pitchFamily="34" charset="0"/>
                        </a:rPr>
                        <a:t>[AT-CZ] Duernrohr 1 - Slavetice 437 [OPP] [AT] / N-1 Slavetice - Durnrohr 2</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136,98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36621558"/>
                  </a:ext>
                </a:extLst>
              </a:tr>
              <a:tr h="156986">
                <a:tc>
                  <a:txBody>
                    <a:bodyPr/>
                    <a:lstStyle/>
                    <a:p>
                      <a:pPr algn="l" fontAlgn="b"/>
                      <a:r>
                        <a:rPr lang="sl-SI" sz="700" b="0" i="0" u="none" strike="noStrike">
                          <a:solidFill>
                            <a:srgbClr val="000000"/>
                          </a:solidFill>
                          <a:effectLst/>
                          <a:latin typeface="Arial" panose="020B0604020202020204" pitchFamily="34" charset="0"/>
                        </a:rPr>
                        <a:t>[D2-D7] Grosskrotzenburg - Urberach  UMAIN N2 [DIR] [D7] / N-1 Dettingen - Grosskrotzenburg UMAIN S1</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607,15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20820060"/>
                  </a:ext>
                </a:extLst>
              </a:tr>
              <a:tr h="156986">
                <a:tc>
                  <a:txBody>
                    <a:bodyPr/>
                    <a:lstStyle/>
                    <a:p>
                      <a:pPr algn="l" fontAlgn="b"/>
                      <a:r>
                        <a:rPr lang="sl-SI" sz="700" b="0" i="0" u="none" strike="noStrike">
                          <a:solidFill>
                            <a:srgbClr val="000000"/>
                          </a:solidFill>
                          <a:effectLst/>
                          <a:latin typeface="Arial" panose="020B0604020202020204" pitchFamily="34" charset="0"/>
                        </a:rPr>
                        <a:t>[SK-PL] Lemesany - Krosno Iskrz 2 [OPP] [PL] / N-1 Lemesany - Krosno Iskrz 1</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4,13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66%</a:t>
                      </a:r>
                    </a:p>
                  </a:txBody>
                  <a:tcPr marL="0" marR="0" marT="0" marB="0" anchor="b">
                    <a:lnL>
                      <a:noFill/>
                    </a:lnL>
                    <a:lnR>
                      <a:noFill/>
                    </a:lnR>
                    <a:lnT>
                      <a:noFill/>
                    </a:lnT>
                    <a:lnB>
                      <a:noFill/>
                    </a:lnB>
                  </a:tcPr>
                </a:tc>
                <a:extLst>
                  <a:ext uri="{0D108BD9-81ED-4DB2-BD59-A6C34878D82A}">
                    <a16:rowId xmlns:a16="http://schemas.microsoft.com/office/drawing/2014/main" val="3443093306"/>
                  </a:ext>
                </a:extLst>
              </a:tr>
              <a:tr h="156986">
                <a:tc>
                  <a:txBody>
                    <a:bodyPr/>
                    <a:lstStyle/>
                    <a:p>
                      <a:pPr algn="l" fontAlgn="b"/>
                      <a:r>
                        <a:rPr lang="sl-SI" sz="700" b="0" i="0" u="none" strike="noStrike">
                          <a:solidFill>
                            <a:srgbClr val="000000"/>
                          </a:solidFill>
                          <a:effectLst/>
                          <a:latin typeface="Arial" panose="020B0604020202020204" pitchFamily="34" charset="0"/>
                        </a:rPr>
                        <a:t>[SI-AT] 220 kV Podlog - Obersielach [OPP] [SI] / N-1 Maribor-Kainachtal 1</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81,75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1713105222"/>
                  </a:ext>
                </a:extLst>
              </a:tr>
              <a:tr h="156986">
                <a:tc>
                  <a:txBody>
                    <a:bodyPr/>
                    <a:lstStyle/>
                    <a:p>
                      <a:pPr algn="l" fontAlgn="b"/>
                      <a:r>
                        <a:rPr lang="sl-SI" sz="700" b="0" i="0" u="none" strike="noStrike">
                          <a:solidFill>
                            <a:srgbClr val="000000"/>
                          </a:solidFill>
                          <a:effectLst/>
                          <a:latin typeface="Arial" panose="020B0604020202020204" pitchFamily="34" charset="0"/>
                        </a:rPr>
                        <a:t>[D7-D7] Paffendorf  - Rommerskirchen  PAFFEN N [OPP] / N-1 Rommerskirchen - Sechtem VILLE W</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175,8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095404473"/>
                  </a:ext>
                </a:extLst>
              </a:tr>
              <a:tr h="156986">
                <a:tc>
                  <a:txBody>
                    <a:bodyPr/>
                    <a:lstStyle/>
                    <a:p>
                      <a:pPr algn="l" fontAlgn="b"/>
                      <a:r>
                        <a:rPr lang="sl-SI" sz="700" b="0" i="0" u="none" strike="noStrike">
                          <a:solidFill>
                            <a:srgbClr val="000000"/>
                          </a:solidFill>
                          <a:effectLst/>
                          <a:latin typeface="Arial" panose="020B0604020202020204" pitchFamily="34" charset="0"/>
                        </a:rPr>
                        <a:t>[D4-D4] PST Buers BMT37 [OPP] / N-1 Westtirol 1 - Westtirol 2 WTRHU41</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1289,16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62%</a:t>
                      </a:r>
                    </a:p>
                  </a:txBody>
                  <a:tcPr marL="0" marR="0" marT="0" marB="0" anchor="b">
                    <a:lnL>
                      <a:noFill/>
                    </a:lnL>
                    <a:lnR>
                      <a:noFill/>
                    </a:lnR>
                    <a:lnT>
                      <a:noFill/>
                    </a:lnT>
                    <a:lnB>
                      <a:noFill/>
                    </a:lnB>
                  </a:tcPr>
                </a:tc>
                <a:extLst>
                  <a:ext uri="{0D108BD9-81ED-4DB2-BD59-A6C34878D82A}">
                    <a16:rowId xmlns:a16="http://schemas.microsoft.com/office/drawing/2014/main" val="1976656375"/>
                  </a:ext>
                </a:extLst>
              </a:tr>
              <a:tr h="156986">
                <a:tc>
                  <a:txBody>
                    <a:bodyPr/>
                    <a:lstStyle/>
                    <a:p>
                      <a:pPr algn="l" fontAlgn="b"/>
                      <a:r>
                        <a:rPr lang="sl-SI" sz="700" b="0" i="0" u="none" strike="noStrike">
                          <a:solidFill>
                            <a:srgbClr val="000000"/>
                          </a:solidFill>
                          <a:effectLst/>
                          <a:latin typeface="Arial" panose="020B0604020202020204" pitchFamily="34" charset="0"/>
                        </a:rPr>
                        <a:t>[CZ-SK] Sokolnice - Stupava [DIR] [SK] / N-1 Nosovice - Varin</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317,04</a:t>
                      </a:r>
                    </a:p>
                  </a:txBody>
                  <a:tcPr marL="0" marR="0" marT="0" marB="0" anchor="b">
                    <a:lnL>
                      <a:noFill/>
                    </a:lnL>
                    <a:lnR>
                      <a:noFill/>
                    </a:lnR>
                    <a:lnT>
                      <a:noFill/>
                    </a:lnT>
                    <a:lnB>
                      <a:noFill/>
                    </a:lnB>
                  </a:tcPr>
                </a:tc>
                <a:tc>
                  <a:txBody>
                    <a:bodyPr/>
                    <a:lstStyle/>
                    <a:p>
                      <a:pPr algn="r" fontAlgn="b"/>
                      <a:r>
                        <a:rPr lang="sl-SI" sz="700" b="0" i="0" u="none" strike="noStrike" dirty="0">
                          <a:solidFill>
                            <a:srgbClr val="000000"/>
                          </a:solidFill>
                          <a:effectLst/>
                          <a:latin typeface="Arial" panose="020B0604020202020204" pitchFamily="34" charset="0"/>
                        </a:rPr>
                        <a:t>61%</a:t>
                      </a:r>
                    </a:p>
                  </a:txBody>
                  <a:tcPr marL="0" marR="0" marT="0" marB="0" anchor="b">
                    <a:lnL>
                      <a:noFill/>
                    </a:lnL>
                    <a:lnR>
                      <a:noFill/>
                    </a:lnR>
                    <a:lnT>
                      <a:noFill/>
                    </a:lnT>
                    <a:lnB>
                      <a:noFill/>
                    </a:lnB>
                  </a:tcPr>
                </a:tc>
                <a:extLst>
                  <a:ext uri="{0D108BD9-81ED-4DB2-BD59-A6C34878D82A}">
                    <a16:rowId xmlns:a16="http://schemas.microsoft.com/office/drawing/2014/main" val="4248779178"/>
                  </a:ext>
                </a:extLst>
              </a:tr>
            </a:tbl>
          </a:graphicData>
        </a:graphic>
      </p:graphicFrame>
    </p:spTree>
    <p:extLst>
      <p:ext uri="{BB962C8B-B14F-4D97-AF65-F5344CB8AC3E}">
        <p14:creationId xmlns:p14="http://schemas.microsoft.com/office/powerpoint/2010/main" val="3344605035"/>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a:t>
            </a:r>
            <a:r>
              <a:rPr lang="en-US" altLang="hu-HU" sz="1400" dirty="0">
                <a:solidFill>
                  <a:srgbClr val="008000"/>
                </a:solidFill>
              </a:rPr>
              <a:t>1029 (part II</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0D3977F5-1A37-484E-A9FB-973908CF9C3F}"/>
              </a:ext>
            </a:extLst>
          </p:cNvPr>
          <p:cNvGraphicFramePr>
            <a:graphicFrameLocks noGrp="1"/>
          </p:cNvGraphicFramePr>
          <p:nvPr>
            <p:extLst>
              <p:ext uri="{D42A27DB-BD31-4B8C-83A1-F6EECF244321}">
                <p14:modId xmlns:p14="http://schemas.microsoft.com/office/powerpoint/2010/main" val="2444079431"/>
              </p:ext>
            </p:extLst>
          </p:nvPr>
        </p:nvGraphicFramePr>
        <p:xfrm>
          <a:off x="635000" y="1079498"/>
          <a:ext cx="7327865" cy="5778508"/>
        </p:xfrm>
        <a:graphic>
          <a:graphicData uri="http://schemas.openxmlformats.org/drawingml/2006/table">
            <a:tbl>
              <a:tblPr/>
              <a:tblGrid>
                <a:gridCol w="5693511">
                  <a:extLst>
                    <a:ext uri="{9D8B030D-6E8A-4147-A177-3AD203B41FA5}">
                      <a16:colId xmlns:a16="http://schemas.microsoft.com/office/drawing/2014/main" val="3768061209"/>
                    </a:ext>
                  </a:extLst>
                </a:gridCol>
                <a:gridCol w="1206777">
                  <a:extLst>
                    <a:ext uri="{9D8B030D-6E8A-4147-A177-3AD203B41FA5}">
                      <a16:colId xmlns:a16="http://schemas.microsoft.com/office/drawing/2014/main" val="1387050971"/>
                    </a:ext>
                  </a:extLst>
                </a:gridCol>
                <a:gridCol w="427577">
                  <a:extLst>
                    <a:ext uri="{9D8B030D-6E8A-4147-A177-3AD203B41FA5}">
                      <a16:colId xmlns:a16="http://schemas.microsoft.com/office/drawing/2014/main" val="2890191503"/>
                    </a:ext>
                  </a:extLst>
                </a:gridCol>
              </a:tblGrid>
              <a:tr h="152066">
                <a:tc>
                  <a:txBody>
                    <a:bodyPr/>
                    <a:lstStyle/>
                    <a:p>
                      <a:pPr algn="l" fontAlgn="b"/>
                      <a:r>
                        <a:rPr lang="sl-SI" sz="7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1113,6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376%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270411762"/>
                  </a:ext>
                </a:extLst>
              </a:tr>
              <a:tr h="152066">
                <a:tc>
                  <a:txBody>
                    <a:bodyPr/>
                    <a:lstStyle/>
                    <a:p>
                      <a:pPr algn="l" fontAlgn="b"/>
                      <a:r>
                        <a:rPr lang="sl-SI" sz="700" b="0" i="0" u="none" strike="noStrike">
                          <a:solidFill>
                            <a:srgbClr val="000000"/>
                          </a:solidFill>
                          <a:effectLst/>
                          <a:latin typeface="Arial" panose="020B0604020202020204" pitchFamily="34" charset="0"/>
                        </a:rPr>
                        <a:t>[AT-CZ] Duernrohr 1 - Slavetice 437 [OPP] [AT] / N-1 Slavetice - Durnrohr 2</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106,72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196064515"/>
                  </a:ext>
                </a:extLst>
              </a:tr>
              <a:tr h="152066">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1020,87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43%</a:t>
                      </a:r>
                    </a:p>
                  </a:txBody>
                  <a:tcPr marL="0" marR="0" marT="0" marB="0" anchor="b">
                    <a:lnL>
                      <a:noFill/>
                    </a:lnL>
                    <a:lnR>
                      <a:noFill/>
                    </a:lnR>
                    <a:lnT>
                      <a:noFill/>
                    </a:lnT>
                    <a:lnB>
                      <a:noFill/>
                    </a:lnB>
                  </a:tcPr>
                </a:tc>
                <a:extLst>
                  <a:ext uri="{0D108BD9-81ED-4DB2-BD59-A6C34878D82A}">
                    <a16:rowId xmlns:a16="http://schemas.microsoft.com/office/drawing/2014/main" val="3226546996"/>
                  </a:ext>
                </a:extLst>
              </a:tr>
              <a:tr h="152066">
                <a:tc>
                  <a:txBody>
                    <a:bodyPr/>
                    <a:lstStyle/>
                    <a:p>
                      <a:pPr algn="l" fontAlgn="b"/>
                      <a:r>
                        <a:rPr lang="sl-SI" sz="700" b="0" i="0" u="none" strike="noStrike">
                          <a:solidFill>
                            <a:srgbClr val="000000"/>
                          </a:solidFill>
                          <a:effectLst/>
                          <a:latin typeface="Arial" panose="020B0604020202020204" pitchFamily="34" charset="0"/>
                        </a:rPr>
                        <a:t>[D2-D7] Grosskrotzenburg - Urberach  UMAIN N2 [DIR] [D7] / N-1 Dettingen - Grosskrotzenburg UMAIN S1</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1113,6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12780813"/>
                  </a:ext>
                </a:extLst>
              </a:tr>
              <a:tr h="152066">
                <a:tc>
                  <a:txBody>
                    <a:bodyPr/>
                    <a:lstStyle/>
                    <a:p>
                      <a:pPr algn="l" fontAlgn="b"/>
                      <a:r>
                        <a:rPr lang="sl-SI" sz="700" b="0" i="0" u="none" strike="noStrike">
                          <a:solidFill>
                            <a:srgbClr val="000000"/>
                          </a:solidFill>
                          <a:effectLst/>
                          <a:latin typeface="Arial" panose="020B0604020202020204" pitchFamily="34" charset="0"/>
                        </a:rPr>
                        <a:t>[SK-PL] Lemesany - Krosno Iskrz 2 [OPP] [PL] / N-1 Lemesany - Krosno Iskrz 1</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15,59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64%</a:t>
                      </a:r>
                    </a:p>
                  </a:txBody>
                  <a:tcPr marL="0" marR="0" marT="0" marB="0" anchor="b">
                    <a:lnL>
                      <a:noFill/>
                    </a:lnL>
                    <a:lnR>
                      <a:noFill/>
                    </a:lnR>
                    <a:lnT>
                      <a:noFill/>
                    </a:lnT>
                    <a:lnB>
                      <a:noFill/>
                    </a:lnB>
                  </a:tcPr>
                </a:tc>
                <a:extLst>
                  <a:ext uri="{0D108BD9-81ED-4DB2-BD59-A6C34878D82A}">
                    <a16:rowId xmlns:a16="http://schemas.microsoft.com/office/drawing/2014/main" val="3613375933"/>
                  </a:ext>
                </a:extLst>
              </a:tr>
              <a:tr h="152066">
                <a:tc>
                  <a:txBody>
                    <a:bodyPr/>
                    <a:lstStyle/>
                    <a:p>
                      <a:pPr algn="l" fontAlgn="b"/>
                      <a:r>
                        <a:rPr lang="sl-SI" sz="700" b="0" i="0" u="none" strike="noStrike">
                          <a:solidFill>
                            <a:srgbClr val="000000"/>
                          </a:solidFill>
                          <a:effectLst/>
                          <a:latin typeface="Arial" panose="020B0604020202020204" pitchFamily="34" charset="0"/>
                        </a:rPr>
                        <a:t>[SI-AT] 220 kV Podlog - Obersielach [OPP] [SI] / N-1 Maribor-Kainachtal 1</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88,63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tcPr>
                </a:tc>
                <a:extLst>
                  <a:ext uri="{0D108BD9-81ED-4DB2-BD59-A6C34878D82A}">
                    <a16:rowId xmlns:a16="http://schemas.microsoft.com/office/drawing/2014/main" val="4081109254"/>
                  </a:ext>
                </a:extLst>
              </a:tr>
              <a:tr h="152066">
                <a:tc>
                  <a:txBody>
                    <a:bodyPr/>
                    <a:lstStyle/>
                    <a:p>
                      <a:pPr algn="l" fontAlgn="b"/>
                      <a:r>
                        <a:rPr lang="sl-SI" sz="700" b="0" i="0" u="none" strike="noStrike">
                          <a:solidFill>
                            <a:srgbClr val="000000"/>
                          </a:solidFill>
                          <a:effectLst/>
                          <a:latin typeface="Arial" panose="020B0604020202020204" pitchFamily="34" charset="0"/>
                        </a:rPr>
                        <a:t>[CZ-SK] Sokolnice - Stupava [DIR] [SK] / N-1 Nosovice - Varin</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133,83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61%</a:t>
                      </a:r>
                    </a:p>
                  </a:txBody>
                  <a:tcPr marL="0" marR="0" marT="0" marB="0" anchor="b">
                    <a:lnL>
                      <a:noFill/>
                    </a:lnL>
                    <a:lnR>
                      <a:noFill/>
                    </a:lnR>
                    <a:lnT>
                      <a:noFill/>
                    </a:lnT>
                    <a:lnB>
                      <a:noFill/>
                    </a:lnB>
                  </a:tcPr>
                </a:tc>
                <a:extLst>
                  <a:ext uri="{0D108BD9-81ED-4DB2-BD59-A6C34878D82A}">
                    <a16:rowId xmlns:a16="http://schemas.microsoft.com/office/drawing/2014/main" val="222607150"/>
                  </a:ext>
                </a:extLst>
              </a:tr>
              <a:tr h="152066">
                <a:tc>
                  <a:txBody>
                    <a:bodyPr/>
                    <a:lstStyle/>
                    <a:p>
                      <a:pPr algn="l" fontAlgn="b"/>
                      <a:r>
                        <a:rPr lang="en-US" sz="700" b="0" i="0" u="none" strike="noStrike">
                          <a:solidFill>
                            <a:srgbClr val="000000"/>
                          </a:solidFill>
                          <a:effectLst/>
                          <a:latin typeface="Arial" panose="020B0604020202020204" pitchFamily="34" charset="0"/>
                        </a:rPr>
                        <a:t>[BE-BE] Achene - Gramme 380.10 [OPP] / N-1 Avelgem - Avelin 380.80</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101,16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94%</a:t>
                      </a:r>
                    </a:p>
                  </a:txBody>
                  <a:tcPr marL="0" marR="0" marT="0" marB="0" anchor="b">
                    <a:lnL>
                      <a:noFill/>
                    </a:lnL>
                    <a:lnR>
                      <a:noFill/>
                    </a:lnR>
                    <a:lnT>
                      <a:noFill/>
                    </a:lnT>
                    <a:lnB>
                      <a:noFill/>
                    </a:lnB>
                  </a:tcPr>
                </a:tc>
                <a:extLst>
                  <a:ext uri="{0D108BD9-81ED-4DB2-BD59-A6C34878D82A}">
                    <a16:rowId xmlns:a16="http://schemas.microsoft.com/office/drawing/2014/main" val="1625637614"/>
                  </a:ext>
                </a:extLst>
              </a:tr>
              <a:tr h="152066">
                <a:tc>
                  <a:txBody>
                    <a:bodyPr/>
                    <a:lstStyle/>
                    <a:p>
                      <a:pPr algn="l" fontAlgn="b"/>
                      <a:r>
                        <a:rPr lang="sl-SI" sz="7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1184,14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298%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771015238"/>
                  </a:ext>
                </a:extLst>
              </a:tr>
              <a:tr h="152066">
                <a:tc>
                  <a:txBody>
                    <a:bodyPr/>
                    <a:lstStyle/>
                    <a:p>
                      <a:pPr algn="l" fontAlgn="b"/>
                      <a:r>
                        <a:rPr lang="sl-SI" sz="700" b="0" i="0" u="none" strike="noStrike">
                          <a:solidFill>
                            <a:srgbClr val="000000"/>
                          </a:solidFill>
                          <a:effectLst/>
                          <a:latin typeface="Arial" panose="020B0604020202020204" pitchFamily="34" charset="0"/>
                        </a:rPr>
                        <a:t>[AT-CZ] Duernrohr 1 - Slavetice 437 [OPP] [AT] / N-1 Slavetice - Durnrohr 2</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30,37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027784505"/>
                  </a:ext>
                </a:extLst>
              </a:tr>
              <a:tr h="152066">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933,33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tcPr>
                </a:tc>
                <a:extLst>
                  <a:ext uri="{0D108BD9-81ED-4DB2-BD59-A6C34878D82A}">
                    <a16:rowId xmlns:a16="http://schemas.microsoft.com/office/drawing/2014/main" val="3321115294"/>
                  </a:ext>
                </a:extLst>
              </a:tr>
              <a:tr h="152066">
                <a:tc>
                  <a:txBody>
                    <a:bodyPr/>
                    <a:lstStyle/>
                    <a:p>
                      <a:pPr algn="l" fontAlgn="b"/>
                      <a:r>
                        <a:rPr lang="sl-SI" sz="700" b="0" i="0" u="none" strike="noStrike">
                          <a:solidFill>
                            <a:srgbClr val="000000"/>
                          </a:solidFill>
                          <a:effectLst/>
                          <a:latin typeface="Arial" panose="020B0604020202020204" pitchFamily="34" charset="0"/>
                        </a:rPr>
                        <a:t>[D7-D2] Urberach - Grosskrotzenburg [OPP] [D2] / N-1 Dettingen - Grosskrotzenburg UMAIN S1</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1184,14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591293698"/>
                  </a:ext>
                </a:extLst>
              </a:tr>
              <a:tr h="152066">
                <a:tc>
                  <a:txBody>
                    <a:bodyPr/>
                    <a:lstStyle/>
                    <a:p>
                      <a:pPr algn="l" fontAlgn="b"/>
                      <a:r>
                        <a:rPr lang="sl-SI" sz="700" b="0" i="0" u="none" strike="noStrike">
                          <a:solidFill>
                            <a:srgbClr val="000000"/>
                          </a:solidFill>
                          <a:effectLst/>
                          <a:latin typeface="Arial" panose="020B0604020202020204" pitchFamily="34" charset="0"/>
                        </a:rPr>
                        <a:t>[SI-AT] 220 kV Podlog - Obersielach [OPP] [SI] / N-1 Maribor-Kainachtal 1</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59,24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3159505758"/>
                  </a:ext>
                </a:extLst>
              </a:tr>
              <a:tr h="152066">
                <a:tc>
                  <a:txBody>
                    <a:bodyPr/>
                    <a:lstStyle/>
                    <a:p>
                      <a:pPr algn="l" fontAlgn="b"/>
                      <a:r>
                        <a:rPr lang="sl-SI" sz="700" b="0" i="0" u="none" strike="noStrike">
                          <a:solidFill>
                            <a:srgbClr val="000000"/>
                          </a:solidFill>
                          <a:effectLst/>
                          <a:latin typeface="Arial" panose="020B0604020202020204" pitchFamily="34" charset="0"/>
                        </a:rPr>
                        <a:t>[CZ-SK] Sokolnice - Stupava [DIR] [SK] / N-1 Nosovice - Varin</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156,07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57%</a:t>
                      </a:r>
                    </a:p>
                  </a:txBody>
                  <a:tcPr marL="0" marR="0" marT="0" marB="0" anchor="b">
                    <a:lnL>
                      <a:noFill/>
                    </a:lnL>
                    <a:lnR>
                      <a:noFill/>
                    </a:lnR>
                    <a:lnT>
                      <a:noFill/>
                    </a:lnT>
                    <a:lnB>
                      <a:noFill/>
                    </a:lnB>
                  </a:tcPr>
                </a:tc>
                <a:extLst>
                  <a:ext uri="{0D108BD9-81ED-4DB2-BD59-A6C34878D82A}">
                    <a16:rowId xmlns:a16="http://schemas.microsoft.com/office/drawing/2014/main" val="3821910674"/>
                  </a:ext>
                </a:extLst>
              </a:tr>
              <a:tr h="152066">
                <a:tc>
                  <a:txBody>
                    <a:bodyPr/>
                    <a:lstStyle/>
                    <a:p>
                      <a:pPr algn="l" fontAlgn="b"/>
                      <a:r>
                        <a:rPr lang="en-US" sz="700" b="0" i="0" u="none" strike="noStrike">
                          <a:solidFill>
                            <a:srgbClr val="000000"/>
                          </a:solidFill>
                          <a:effectLst/>
                          <a:latin typeface="Arial" panose="020B0604020202020204" pitchFamily="34" charset="0"/>
                        </a:rPr>
                        <a:t>[BE-BE] Achene - Gramme 380.10 [OPP] / N-1 Avelgem - Avelin 380.80</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105,19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102%</a:t>
                      </a:r>
                    </a:p>
                  </a:txBody>
                  <a:tcPr marL="0" marR="0" marT="0" marB="0" anchor="b">
                    <a:lnL>
                      <a:noFill/>
                    </a:lnL>
                    <a:lnR>
                      <a:noFill/>
                    </a:lnR>
                    <a:lnT>
                      <a:noFill/>
                    </a:lnT>
                    <a:lnB>
                      <a:noFill/>
                    </a:lnB>
                  </a:tcPr>
                </a:tc>
                <a:extLst>
                  <a:ext uri="{0D108BD9-81ED-4DB2-BD59-A6C34878D82A}">
                    <a16:rowId xmlns:a16="http://schemas.microsoft.com/office/drawing/2014/main" val="912918583"/>
                  </a:ext>
                </a:extLst>
              </a:tr>
              <a:tr h="152066">
                <a:tc>
                  <a:txBody>
                    <a:bodyPr/>
                    <a:lstStyle/>
                    <a:p>
                      <a:pPr algn="l" fontAlgn="b"/>
                      <a:r>
                        <a:rPr lang="sl-SI" sz="7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979,7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283%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744360208"/>
                  </a:ext>
                </a:extLst>
              </a:tr>
              <a:tr h="152066">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939,82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42%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130422715"/>
                  </a:ext>
                </a:extLst>
              </a:tr>
              <a:tr h="152066">
                <a:tc>
                  <a:txBody>
                    <a:bodyPr/>
                    <a:lstStyle/>
                    <a:p>
                      <a:pPr algn="l" fontAlgn="b"/>
                      <a:r>
                        <a:rPr lang="sl-SI" sz="700" b="0" i="0" u="none" strike="noStrike">
                          <a:solidFill>
                            <a:srgbClr val="000000"/>
                          </a:solidFill>
                          <a:effectLst/>
                          <a:latin typeface="Arial" panose="020B0604020202020204" pitchFamily="34" charset="0"/>
                        </a:rPr>
                        <a:t>[D4-D7] Daxlanden - Weingarten ge (Germersheim Sued) [OPP] [D4] / N-1 Daxlanden - Maximiliansau sw</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190,88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52444949"/>
                  </a:ext>
                </a:extLst>
              </a:tr>
              <a:tr h="152066">
                <a:tc>
                  <a:txBody>
                    <a:bodyPr/>
                    <a:lstStyle/>
                    <a:p>
                      <a:pPr algn="l" fontAlgn="b"/>
                      <a:r>
                        <a:rPr lang="sl-SI" sz="700" b="0" i="0" u="none" strike="noStrike">
                          <a:solidFill>
                            <a:srgbClr val="000000"/>
                          </a:solidFill>
                          <a:effectLst/>
                          <a:latin typeface="Arial" panose="020B0604020202020204" pitchFamily="34" charset="0"/>
                        </a:rPr>
                        <a:t>[D7-D2] Urberach - Grosskrotzenburg [OPP] [D2] / N-1 Dettingen - Grosskrotzenburg UMAIN S1</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979,7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863172354"/>
                  </a:ext>
                </a:extLst>
              </a:tr>
              <a:tr h="152066">
                <a:tc>
                  <a:txBody>
                    <a:bodyPr/>
                    <a:lstStyle/>
                    <a:p>
                      <a:pPr algn="l" fontAlgn="b"/>
                      <a:r>
                        <a:rPr lang="sl-SI" sz="700" b="0" i="0" u="none" strike="noStrike">
                          <a:solidFill>
                            <a:srgbClr val="000000"/>
                          </a:solidFill>
                          <a:effectLst/>
                          <a:latin typeface="Arial" panose="020B0604020202020204" pitchFamily="34" charset="0"/>
                        </a:rPr>
                        <a:t>[SI-AT] 220 kV Podlog - Obersielach [OPP] [SI] / N-1 Maribor-Kainachtal 1</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105,22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49%</a:t>
                      </a:r>
                    </a:p>
                  </a:txBody>
                  <a:tcPr marL="0" marR="0" marT="0" marB="0" anchor="b">
                    <a:lnL>
                      <a:noFill/>
                    </a:lnL>
                    <a:lnR>
                      <a:noFill/>
                    </a:lnR>
                    <a:lnT>
                      <a:noFill/>
                    </a:lnT>
                    <a:lnB>
                      <a:noFill/>
                    </a:lnB>
                  </a:tcPr>
                </a:tc>
                <a:extLst>
                  <a:ext uri="{0D108BD9-81ED-4DB2-BD59-A6C34878D82A}">
                    <a16:rowId xmlns:a16="http://schemas.microsoft.com/office/drawing/2014/main" val="3223473207"/>
                  </a:ext>
                </a:extLst>
              </a:tr>
              <a:tr h="152066">
                <a:tc>
                  <a:txBody>
                    <a:bodyPr/>
                    <a:lstStyle/>
                    <a:p>
                      <a:pPr algn="l" fontAlgn="b"/>
                      <a:r>
                        <a:rPr lang="sl-SI" sz="700" b="0" i="0" u="none" strike="noStrike">
                          <a:solidFill>
                            <a:srgbClr val="000000"/>
                          </a:solidFill>
                          <a:effectLst/>
                          <a:latin typeface="Arial" panose="020B0604020202020204" pitchFamily="34" charset="0"/>
                        </a:rPr>
                        <a:t>[CZ-SK] Sokolnice - Stupava [DIR] [SK] / N-1 Nosovice - Varin</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40,42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60%</a:t>
                      </a:r>
                    </a:p>
                  </a:txBody>
                  <a:tcPr marL="0" marR="0" marT="0" marB="0" anchor="b">
                    <a:lnL>
                      <a:noFill/>
                    </a:lnL>
                    <a:lnR>
                      <a:noFill/>
                    </a:lnR>
                    <a:lnT>
                      <a:noFill/>
                    </a:lnT>
                    <a:lnB>
                      <a:noFill/>
                    </a:lnB>
                  </a:tcPr>
                </a:tc>
                <a:extLst>
                  <a:ext uri="{0D108BD9-81ED-4DB2-BD59-A6C34878D82A}">
                    <a16:rowId xmlns:a16="http://schemas.microsoft.com/office/drawing/2014/main" val="1989471895"/>
                  </a:ext>
                </a:extLst>
              </a:tr>
              <a:tr h="152066">
                <a:tc>
                  <a:txBody>
                    <a:bodyPr/>
                    <a:lstStyle/>
                    <a:p>
                      <a:pPr algn="l" fontAlgn="b"/>
                      <a:r>
                        <a:rPr lang="en-US" sz="700" b="0" i="0" u="none" strike="noStrike">
                          <a:solidFill>
                            <a:srgbClr val="000000"/>
                          </a:solidFill>
                          <a:effectLst/>
                          <a:latin typeface="Arial" panose="020B0604020202020204" pitchFamily="34" charset="0"/>
                        </a:rPr>
                        <a:t>[BE-BE] Achene - Gramme 380.10 [OPP] / N-1 Avelgem - Avelin 380.80</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121,33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92%</a:t>
                      </a:r>
                    </a:p>
                  </a:txBody>
                  <a:tcPr marL="0" marR="0" marT="0" marB="0" anchor="b">
                    <a:lnL>
                      <a:noFill/>
                    </a:lnL>
                    <a:lnR>
                      <a:noFill/>
                    </a:lnR>
                    <a:lnT>
                      <a:noFill/>
                    </a:lnT>
                    <a:lnB>
                      <a:noFill/>
                    </a:lnB>
                  </a:tcPr>
                </a:tc>
                <a:extLst>
                  <a:ext uri="{0D108BD9-81ED-4DB2-BD59-A6C34878D82A}">
                    <a16:rowId xmlns:a16="http://schemas.microsoft.com/office/drawing/2014/main" val="438114346"/>
                  </a:ext>
                </a:extLst>
              </a:tr>
              <a:tr h="152066">
                <a:tc>
                  <a:txBody>
                    <a:bodyPr/>
                    <a:lstStyle/>
                    <a:p>
                      <a:pPr algn="l" fontAlgn="b"/>
                      <a:r>
                        <a:rPr lang="sl-SI" sz="7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620,51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259%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100033005"/>
                  </a:ext>
                </a:extLst>
              </a:tr>
              <a:tr h="152066">
                <a:tc>
                  <a:txBody>
                    <a:bodyPr/>
                    <a:lstStyle/>
                    <a:p>
                      <a:pPr algn="l" fontAlgn="b"/>
                      <a:r>
                        <a:rPr lang="sl-SI" sz="700" b="0" i="0" u="none" strike="noStrike">
                          <a:solidFill>
                            <a:srgbClr val="000000"/>
                          </a:solidFill>
                          <a:effectLst/>
                          <a:latin typeface="Arial" panose="020B0604020202020204" pitchFamily="34" charset="0"/>
                        </a:rPr>
                        <a:t>[AT-CZ] Duernrohr 1 - Slavetice 437 [OPP] [AT] / N-1 Slavetice - Durnrohr 2</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5,52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085107332"/>
                  </a:ext>
                </a:extLst>
              </a:tr>
              <a:tr h="152066">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598,23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47%</a:t>
                      </a:r>
                    </a:p>
                  </a:txBody>
                  <a:tcPr marL="0" marR="0" marT="0" marB="0" anchor="b">
                    <a:lnL>
                      <a:noFill/>
                    </a:lnL>
                    <a:lnR>
                      <a:noFill/>
                    </a:lnR>
                    <a:lnT>
                      <a:noFill/>
                    </a:lnT>
                    <a:lnB>
                      <a:noFill/>
                    </a:lnB>
                  </a:tcPr>
                </a:tc>
                <a:extLst>
                  <a:ext uri="{0D108BD9-81ED-4DB2-BD59-A6C34878D82A}">
                    <a16:rowId xmlns:a16="http://schemas.microsoft.com/office/drawing/2014/main" val="3508813766"/>
                  </a:ext>
                </a:extLst>
              </a:tr>
              <a:tr h="152066">
                <a:tc>
                  <a:txBody>
                    <a:bodyPr/>
                    <a:lstStyle/>
                    <a:p>
                      <a:pPr algn="l" fontAlgn="b"/>
                      <a:r>
                        <a:rPr lang="sl-SI" sz="700" b="0" i="0" u="none" strike="noStrike">
                          <a:solidFill>
                            <a:srgbClr val="000000"/>
                          </a:solidFill>
                          <a:effectLst/>
                          <a:latin typeface="Arial" panose="020B0604020202020204" pitchFamily="34" charset="0"/>
                        </a:rPr>
                        <a:t>[D4-D7] Daxlanden - Weingarten ge (Germersheim Sued) [OPP] [D4] / N-1 Daxlanden - Maximiliansau sw</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247,18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776160123"/>
                  </a:ext>
                </a:extLst>
              </a:tr>
              <a:tr h="152066">
                <a:tc>
                  <a:txBody>
                    <a:bodyPr/>
                    <a:lstStyle/>
                    <a:p>
                      <a:pPr algn="l" fontAlgn="b"/>
                      <a:r>
                        <a:rPr lang="sl-SI" sz="700" b="0" i="0" u="none" strike="noStrike">
                          <a:solidFill>
                            <a:srgbClr val="000000"/>
                          </a:solidFill>
                          <a:effectLst/>
                          <a:latin typeface="Arial" panose="020B0604020202020204" pitchFamily="34" charset="0"/>
                        </a:rPr>
                        <a:t>[D7-D2] Urberach - Grosskrotzenburg [OPP] [D2] / N-1 Dettingen - Grosskrotzenburg UMAIN S1</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620,51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8480792"/>
                  </a:ext>
                </a:extLst>
              </a:tr>
              <a:tr h="152066">
                <a:tc>
                  <a:txBody>
                    <a:bodyPr/>
                    <a:lstStyle/>
                    <a:p>
                      <a:pPr algn="l" fontAlgn="b"/>
                      <a:r>
                        <a:rPr lang="sl-SI" sz="700" b="0" i="0" u="none" strike="noStrike">
                          <a:solidFill>
                            <a:srgbClr val="000000"/>
                          </a:solidFill>
                          <a:effectLst/>
                          <a:latin typeface="Arial" panose="020B0604020202020204" pitchFamily="34" charset="0"/>
                        </a:rPr>
                        <a:t>[SI-AT] 220 kV Podlog - Obersielach [OPP] [SI] / N-1 Maribor-Kainachtal 1</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22,81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49%</a:t>
                      </a:r>
                    </a:p>
                  </a:txBody>
                  <a:tcPr marL="0" marR="0" marT="0" marB="0" anchor="b">
                    <a:lnL>
                      <a:noFill/>
                    </a:lnL>
                    <a:lnR>
                      <a:noFill/>
                    </a:lnR>
                    <a:lnT>
                      <a:noFill/>
                    </a:lnT>
                    <a:lnB>
                      <a:noFill/>
                    </a:lnB>
                  </a:tcPr>
                </a:tc>
                <a:extLst>
                  <a:ext uri="{0D108BD9-81ED-4DB2-BD59-A6C34878D82A}">
                    <a16:rowId xmlns:a16="http://schemas.microsoft.com/office/drawing/2014/main" val="3961470090"/>
                  </a:ext>
                </a:extLst>
              </a:tr>
              <a:tr h="152066">
                <a:tc>
                  <a:txBody>
                    <a:bodyPr/>
                    <a:lstStyle/>
                    <a:p>
                      <a:pPr algn="l" fontAlgn="b"/>
                      <a:r>
                        <a:rPr lang="sl-SI" sz="700" b="0" i="0" u="none" strike="noStrike">
                          <a:solidFill>
                            <a:srgbClr val="000000"/>
                          </a:solidFill>
                          <a:effectLst/>
                          <a:latin typeface="Arial" panose="020B0604020202020204" pitchFamily="34" charset="0"/>
                        </a:rPr>
                        <a:t>[CZ-SK] Sokolnice - Stupava [DIR] [SK] / N-1 Nosovice - Varin</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182,01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60%</a:t>
                      </a:r>
                    </a:p>
                  </a:txBody>
                  <a:tcPr marL="0" marR="0" marT="0" marB="0" anchor="b">
                    <a:lnL>
                      <a:noFill/>
                    </a:lnL>
                    <a:lnR>
                      <a:noFill/>
                    </a:lnR>
                    <a:lnT>
                      <a:noFill/>
                    </a:lnT>
                    <a:lnB>
                      <a:noFill/>
                    </a:lnB>
                  </a:tcPr>
                </a:tc>
                <a:extLst>
                  <a:ext uri="{0D108BD9-81ED-4DB2-BD59-A6C34878D82A}">
                    <a16:rowId xmlns:a16="http://schemas.microsoft.com/office/drawing/2014/main" val="3238623067"/>
                  </a:ext>
                </a:extLst>
              </a:tr>
              <a:tr h="152066">
                <a:tc>
                  <a:txBody>
                    <a:bodyPr/>
                    <a:lstStyle/>
                    <a:p>
                      <a:pPr algn="l" fontAlgn="b"/>
                      <a:r>
                        <a:rPr lang="sl-SI" sz="7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355,52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349%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909857117"/>
                  </a:ext>
                </a:extLst>
              </a:tr>
              <a:tr h="152066">
                <a:tc>
                  <a:txBody>
                    <a:bodyPr/>
                    <a:lstStyle/>
                    <a:p>
                      <a:pPr algn="l" fontAlgn="b"/>
                      <a:r>
                        <a:rPr lang="sl-SI" sz="700" b="0" i="0" u="none" strike="noStrike">
                          <a:solidFill>
                            <a:srgbClr val="000000"/>
                          </a:solidFill>
                          <a:effectLst/>
                          <a:latin typeface="Arial" panose="020B0604020202020204" pitchFamily="34" charset="0"/>
                        </a:rPr>
                        <a:t>[AT-CZ] Duernrohr 1 - Slavetice 437 [OPP] [AT] / N-1 Slavetice - Durnrohr 2</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94,66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15316313"/>
                  </a:ext>
                </a:extLst>
              </a:tr>
              <a:tr h="152066">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355,52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53%</a:t>
                      </a:r>
                    </a:p>
                  </a:txBody>
                  <a:tcPr marL="0" marR="0" marT="0" marB="0" anchor="b">
                    <a:lnL>
                      <a:noFill/>
                    </a:lnL>
                    <a:lnR>
                      <a:noFill/>
                    </a:lnR>
                    <a:lnT>
                      <a:noFill/>
                    </a:lnT>
                    <a:lnB>
                      <a:noFill/>
                    </a:lnB>
                  </a:tcPr>
                </a:tc>
                <a:extLst>
                  <a:ext uri="{0D108BD9-81ED-4DB2-BD59-A6C34878D82A}">
                    <a16:rowId xmlns:a16="http://schemas.microsoft.com/office/drawing/2014/main" val="396650397"/>
                  </a:ext>
                </a:extLst>
              </a:tr>
              <a:tr h="152066">
                <a:tc>
                  <a:txBody>
                    <a:bodyPr/>
                    <a:lstStyle/>
                    <a:p>
                      <a:pPr algn="l" fontAlgn="b"/>
                      <a:r>
                        <a:rPr lang="sl-SI" sz="700" b="0" i="0" u="none" strike="noStrike">
                          <a:solidFill>
                            <a:srgbClr val="000000"/>
                          </a:solidFill>
                          <a:effectLst/>
                          <a:latin typeface="Arial" panose="020B0604020202020204" pitchFamily="34" charset="0"/>
                        </a:rPr>
                        <a:t>[D2-D7] Grosskrotzenburg - Urberach  UMAIN N2 [DIR] [D7] / N-1 Dettingen - Grosskrotzenburg UMAIN S1</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7,21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23%</a:t>
                      </a:r>
                    </a:p>
                  </a:txBody>
                  <a:tcPr marL="0" marR="0" marT="0" marB="0" anchor="b">
                    <a:lnL>
                      <a:noFill/>
                    </a:lnL>
                    <a:lnR>
                      <a:noFill/>
                    </a:lnR>
                    <a:lnT>
                      <a:noFill/>
                    </a:lnT>
                    <a:lnB>
                      <a:noFill/>
                    </a:lnB>
                  </a:tcPr>
                </a:tc>
                <a:extLst>
                  <a:ext uri="{0D108BD9-81ED-4DB2-BD59-A6C34878D82A}">
                    <a16:rowId xmlns:a16="http://schemas.microsoft.com/office/drawing/2014/main" val="3818864177"/>
                  </a:ext>
                </a:extLst>
              </a:tr>
              <a:tr h="152066">
                <a:tc>
                  <a:txBody>
                    <a:bodyPr/>
                    <a:lstStyle/>
                    <a:p>
                      <a:pPr algn="l" fontAlgn="b"/>
                      <a:r>
                        <a:rPr lang="sl-SI" sz="700" b="0" i="0" u="none" strike="noStrike">
                          <a:solidFill>
                            <a:srgbClr val="000000"/>
                          </a:solidFill>
                          <a:effectLst/>
                          <a:latin typeface="Arial" panose="020B0604020202020204" pitchFamily="34" charset="0"/>
                        </a:rPr>
                        <a:t>[D4-D7] Daxlanden - Weingarten ge (Germersheim Sued) [OPP] [D4] / N-1 Daxlanden - Maximiliansau sw</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35,22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093001955"/>
                  </a:ext>
                </a:extLst>
              </a:tr>
              <a:tr h="152066">
                <a:tc>
                  <a:txBody>
                    <a:bodyPr/>
                    <a:lstStyle/>
                    <a:p>
                      <a:pPr algn="l" fontAlgn="b"/>
                      <a:r>
                        <a:rPr lang="sl-SI" sz="700" b="0" i="0" u="none" strike="noStrike">
                          <a:solidFill>
                            <a:srgbClr val="000000"/>
                          </a:solidFill>
                          <a:effectLst/>
                          <a:latin typeface="Arial" panose="020B0604020202020204" pitchFamily="34" charset="0"/>
                        </a:rPr>
                        <a:t>[SI-AT] 220 kV Podlog - Obersielach [OPP] [SI] / N-1 Maribor-Kainachtal 1</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63,9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55%</a:t>
                      </a:r>
                    </a:p>
                  </a:txBody>
                  <a:tcPr marL="0" marR="0" marT="0" marB="0" anchor="b">
                    <a:lnL>
                      <a:noFill/>
                    </a:lnL>
                    <a:lnR>
                      <a:noFill/>
                    </a:lnR>
                    <a:lnT>
                      <a:noFill/>
                    </a:lnT>
                    <a:lnB>
                      <a:noFill/>
                    </a:lnB>
                  </a:tcPr>
                </a:tc>
                <a:extLst>
                  <a:ext uri="{0D108BD9-81ED-4DB2-BD59-A6C34878D82A}">
                    <a16:rowId xmlns:a16="http://schemas.microsoft.com/office/drawing/2014/main" val="3066370786"/>
                  </a:ext>
                </a:extLst>
              </a:tr>
              <a:tr h="152066">
                <a:tc>
                  <a:txBody>
                    <a:bodyPr/>
                    <a:lstStyle/>
                    <a:p>
                      <a:pPr algn="l" fontAlgn="b"/>
                      <a:r>
                        <a:rPr lang="sl-SI" sz="700" b="0" i="0" u="none" strike="noStrike">
                          <a:solidFill>
                            <a:srgbClr val="000000"/>
                          </a:solidFill>
                          <a:effectLst/>
                          <a:latin typeface="Arial" panose="020B0604020202020204" pitchFamily="34" charset="0"/>
                        </a:rPr>
                        <a:t>[D7-D7] Paffendorf  - Rommerskirchen  PAFFEN N [OPP] / N-1 Rommerskirchen - Sechtem VILLE W</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23,86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294293638"/>
                  </a:ext>
                </a:extLst>
              </a:tr>
              <a:tr h="152066">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Nosovice</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52,97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51%</a:t>
                      </a:r>
                    </a:p>
                  </a:txBody>
                  <a:tcPr marL="0" marR="0" marT="0" marB="0" anchor="b">
                    <a:lnL>
                      <a:noFill/>
                    </a:lnL>
                    <a:lnR>
                      <a:noFill/>
                    </a:lnR>
                    <a:lnT>
                      <a:noFill/>
                    </a:lnT>
                    <a:lnB>
                      <a:noFill/>
                    </a:lnB>
                  </a:tcPr>
                </a:tc>
                <a:extLst>
                  <a:ext uri="{0D108BD9-81ED-4DB2-BD59-A6C34878D82A}">
                    <a16:rowId xmlns:a16="http://schemas.microsoft.com/office/drawing/2014/main" val="2534110457"/>
                  </a:ext>
                </a:extLst>
              </a:tr>
              <a:tr h="152066">
                <a:tc>
                  <a:txBody>
                    <a:bodyPr/>
                    <a:lstStyle/>
                    <a:p>
                      <a:pPr algn="l" fontAlgn="b"/>
                      <a:r>
                        <a:rPr lang="sl-SI" sz="700" b="0" i="0" u="none" strike="noStrike">
                          <a:solidFill>
                            <a:srgbClr val="000000"/>
                          </a:solidFill>
                          <a:effectLst/>
                          <a:latin typeface="Arial" panose="020B0604020202020204" pitchFamily="34" charset="0"/>
                        </a:rPr>
                        <a:t>[CZ-SK] Sokolnice - Stupava [DIR] [SK] / N-1 Nosovice - Varin</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87,65</a:t>
                      </a:r>
                    </a:p>
                  </a:txBody>
                  <a:tcPr marL="0" marR="0" marT="0" marB="0" anchor="b">
                    <a:lnL>
                      <a:noFill/>
                    </a:lnL>
                    <a:lnR>
                      <a:noFill/>
                    </a:lnR>
                    <a:lnT>
                      <a:noFill/>
                    </a:lnT>
                    <a:lnB>
                      <a:noFill/>
                    </a:lnB>
                  </a:tcPr>
                </a:tc>
                <a:tc>
                  <a:txBody>
                    <a:bodyPr/>
                    <a:lstStyle/>
                    <a:p>
                      <a:pPr algn="r" fontAlgn="b"/>
                      <a:r>
                        <a:rPr lang="sl-SI" sz="700" b="0" i="0" u="none" strike="noStrike" dirty="0">
                          <a:solidFill>
                            <a:srgbClr val="000000"/>
                          </a:solidFill>
                          <a:effectLst/>
                          <a:latin typeface="Arial" panose="020B0604020202020204" pitchFamily="34" charset="0"/>
                        </a:rPr>
                        <a:t>62%</a:t>
                      </a:r>
                    </a:p>
                  </a:txBody>
                  <a:tcPr marL="0" marR="0" marT="0" marB="0" anchor="b">
                    <a:lnL>
                      <a:noFill/>
                    </a:lnL>
                    <a:lnR>
                      <a:noFill/>
                    </a:lnR>
                    <a:lnT>
                      <a:noFill/>
                    </a:lnT>
                    <a:lnB>
                      <a:noFill/>
                    </a:lnB>
                  </a:tcPr>
                </a:tc>
                <a:extLst>
                  <a:ext uri="{0D108BD9-81ED-4DB2-BD59-A6C34878D82A}">
                    <a16:rowId xmlns:a16="http://schemas.microsoft.com/office/drawing/2014/main" val="963085501"/>
                  </a:ext>
                </a:extLst>
              </a:tr>
            </a:tbl>
          </a:graphicData>
        </a:graphic>
      </p:graphicFrame>
    </p:spTree>
    <p:extLst>
      <p:ext uri="{BB962C8B-B14F-4D97-AF65-F5344CB8AC3E}">
        <p14:creationId xmlns:p14="http://schemas.microsoft.com/office/powerpoint/2010/main" val="824942513"/>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a:t>
            </a:r>
            <a:r>
              <a:rPr lang="en-US" altLang="hu-HU" sz="1400" dirty="0">
                <a:solidFill>
                  <a:srgbClr val="008000"/>
                </a:solidFill>
              </a:rPr>
              <a:t>1029 (part </a:t>
            </a:r>
            <a:r>
              <a:rPr lang="sl-SI" altLang="hu-HU" sz="1400" dirty="0">
                <a:solidFill>
                  <a:srgbClr val="008000"/>
                </a:solidFill>
              </a:rPr>
              <a:t>I</a:t>
            </a:r>
            <a:r>
              <a:rPr lang="en-US" altLang="hu-HU" sz="1400" dirty="0">
                <a:solidFill>
                  <a:srgbClr val="008000"/>
                </a:solidFill>
              </a:rPr>
              <a:t>V)</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90FFDBE1-AB2E-47A3-A5D1-8C8D610930EF}"/>
              </a:ext>
            </a:extLst>
          </p:cNvPr>
          <p:cNvGraphicFramePr>
            <a:graphicFrameLocks noGrp="1"/>
          </p:cNvGraphicFramePr>
          <p:nvPr>
            <p:extLst>
              <p:ext uri="{D42A27DB-BD31-4B8C-83A1-F6EECF244321}">
                <p14:modId xmlns:p14="http://schemas.microsoft.com/office/powerpoint/2010/main" val="745432733"/>
              </p:ext>
            </p:extLst>
          </p:nvPr>
        </p:nvGraphicFramePr>
        <p:xfrm>
          <a:off x="635000" y="1079494"/>
          <a:ext cx="8107421" cy="5567790"/>
        </p:xfrm>
        <a:graphic>
          <a:graphicData uri="http://schemas.openxmlformats.org/drawingml/2006/table">
            <a:tbl>
              <a:tblPr/>
              <a:tblGrid>
                <a:gridCol w="6299202">
                  <a:extLst>
                    <a:ext uri="{9D8B030D-6E8A-4147-A177-3AD203B41FA5}">
                      <a16:colId xmlns:a16="http://schemas.microsoft.com/office/drawing/2014/main" val="754453919"/>
                    </a:ext>
                  </a:extLst>
                </a:gridCol>
                <a:gridCol w="1335156">
                  <a:extLst>
                    <a:ext uri="{9D8B030D-6E8A-4147-A177-3AD203B41FA5}">
                      <a16:colId xmlns:a16="http://schemas.microsoft.com/office/drawing/2014/main" val="3134186220"/>
                    </a:ext>
                  </a:extLst>
                </a:gridCol>
                <a:gridCol w="473063">
                  <a:extLst>
                    <a:ext uri="{9D8B030D-6E8A-4147-A177-3AD203B41FA5}">
                      <a16:colId xmlns:a16="http://schemas.microsoft.com/office/drawing/2014/main" val="1704046639"/>
                    </a:ext>
                  </a:extLst>
                </a:gridCol>
              </a:tblGrid>
              <a:tr h="185593">
                <a:tc>
                  <a:txBody>
                    <a:bodyPr/>
                    <a:lstStyle/>
                    <a:p>
                      <a:pPr algn="l" fontAlgn="b"/>
                      <a:r>
                        <a:rPr lang="sl-SI" sz="9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454,32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333%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562016116"/>
                  </a:ext>
                </a:extLst>
              </a:tr>
              <a:tr h="185593">
                <a:tc>
                  <a:txBody>
                    <a:bodyPr/>
                    <a:lstStyle/>
                    <a:p>
                      <a:pPr algn="l" fontAlgn="b"/>
                      <a:r>
                        <a:rPr lang="sl-SI" sz="900" b="0" i="0" u="none" strike="noStrike">
                          <a:solidFill>
                            <a:srgbClr val="000000"/>
                          </a:solidFill>
                          <a:effectLst/>
                          <a:latin typeface="Arial" panose="020B0604020202020204" pitchFamily="34" charset="0"/>
                        </a:rPr>
                        <a:t>[AT-CZ] Duernrohr 1 - Slavetice 437 [OPP] [AT] / N-1 Slavetice - Durnrohr 2</a:t>
                      </a:r>
                    </a:p>
                  </a:txBody>
                  <a:tcPr marL="10238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88,04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63%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969943762"/>
                  </a:ext>
                </a:extLst>
              </a:tr>
              <a:tr h="185593">
                <a:tc>
                  <a:txBody>
                    <a:bodyPr/>
                    <a:lstStyle/>
                    <a:p>
                      <a:pPr algn="l" fontAlgn="b"/>
                      <a:r>
                        <a:rPr lang="sl-SI" sz="900" b="0" i="0" u="none" strike="noStrike">
                          <a:solidFill>
                            <a:srgbClr val="000000"/>
                          </a:solidFill>
                          <a:effectLst/>
                          <a:latin typeface="Arial" panose="020B0604020202020204" pitchFamily="34" charset="0"/>
                        </a:rPr>
                        <a:t>[AT-D2] St. Peter 2 - Pleinting 258 [OPP] [AT] / N-1 Pleinting - Pirach 257</a:t>
                      </a:r>
                    </a:p>
                  </a:txBody>
                  <a:tcPr marL="102384"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454,32</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51%</a:t>
                      </a:r>
                    </a:p>
                  </a:txBody>
                  <a:tcPr marL="0" marR="0" marT="0" marB="0" anchor="b">
                    <a:lnL>
                      <a:noFill/>
                    </a:lnL>
                    <a:lnR>
                      <a:noFill/>
                    </a:lnR>
                    <a:lnT>
                      <a:noFill/>
                    </a:lnT>
                    <a:lnB>
                      <a:noFill/>
                    </a:lnB>
                  </a:tcPr>
                </a:tc>
                <a:extLst>
                  <a:ext uri="{0D108BD9-81ED-4DB2-BD59-A6C34878D82A}">
                    <a16:rowId xmlns:a16="http://schemas.microsoft.com/office/drawing/2014/main" val="825756771"/>
                  </a:ext>
                </a:extLst>
              </a:tr>
              <a:tr h="185593">
                <a:tc>
                  <a:txBody>
                    <a:bodyPr/>
                    <a:lstStyle/>
                    <a:p>
                      <a:pPr algn="l" fontAlgn="b"/>
                      <a:r>
                        <a:rPr lang="sl-SI" sz="900" b="0" i="0" u="none" strike="noStrike">
                          <a:solidFill>
                            <a:srgbClr val="000000"/>
                          </a:solidFill>
                          <a:effectLst/>
                          <a:latin typeface="Arial" panose="020B0604020202020204" pitchFamily="34" charset="0"/>
                        </a:rPr>
                        <a:t>[SI-AT] 220 kV Podlog - Obersielach [OPP] [SI] / N-1 Maribor-Kainachtal 1</a:t>
                      </a:r>
                    </a:p>
                  </a:txBody>
                  <a:tcPr marL="102384"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153,25</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41%</a:t>
                      </a:r>
                    </a:p>
                  </a:txBody>
                  <a:tcPr marL="0" marR="0" marT="0" marB="0" anchor="b">
                    <a:lnL>
                      <a:noFill/>
                    </a:lnL>
                    <a:lnR>
                      <a:noFill/>
                    </a:lnR>
                    <a:lnT>
                      <a:noFill/>
                    </a:lnT>
                    <a:lnB>
                      <a:noFill/>
                    </a:lnB>
                  </a:tcPr>
                </a:tc>
                <a:extLst>
                  <a:ext uri="{0D108BD9-81ED-4DB2-BD59-A6C34878D82A}">
                    <a16:rowId xmlns:a16="http://schemas.microsoft.com/office/drawing/2014/main" val="3389455216"/>
                  </a:ext>
                </a:extLst>
              </a:tr>
              <a:tr h="185593">
                <a:tc>
                  <a:txBody>
                    <a:bodyPr/>
                    <a:lstStyle/>
                    <a:p>
                      <a:pPr algn="l" fontAlgn="b"/>
                      <a:r>
                        <a:rPr lang="sl-SI" sz="900" b="0" i="0" u="none" strike="noStrike">
                          <a:solidFill>
                            <a:srgbClr val="000000"/>
                          </a:solidFill>
                          <a:effectLst/>
                          <a:latin typeface="Arial" panose="020B0604020202020204" pitchFamily="34" charset="0"/>
                        </a:rPr>
                        <a:t>[CZ-SK] Nosovice - Varin [DIR] [SK] / N-1 Sokolnice - Stupava</a:t>
                      </a:r>
                    </a:p>
                  </a:txBody>
                  <a:tcPr marL="102384"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166,62</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64%</a:t>
                      </a:r>
                    </a:p>
                  </a:txBody>
                  <a:tcPr marL="0" marR="0" marT="0" marB="0" anchor="b">
                    <a:lnL>
                      <a:noFill/>
                    </a:lnL>
                    <a:lnR>
                      <a:noFill/>
                    </a:lnR>
                    <a:lnT>
                      <a:noFill/>
                    </a:lnT>
                    <a:lnB>
                      <a:noFill/>
                    </a:lnB>
                  </a:tcPr>
                </a:tc>
                <a:extLst>
                  <a:ext uri="{0D108BD9-81ED-4DB2-BD59-A6C34878D82A}">
                    <a16:rowId xmlns:a16="http://schemas.microsoft.com/office/drawing/2014/main" val="2041552171"/>
                  </a:ext>
                </a:extLst>
              </a:tr>
              <a:tr h="185593">
                <a:tc>
                  <a:txBody>
                    <a:bodyPr/>
                    <a:lstStyle/>
                    <a:p>
                      <a:pPr algn="l" fontAlgn="b"/>
                      <a:r>
                        <a:rPr lang="sl-SI" sz="900" b="0" i="0" u="none" strike="noStrike">
                          <a:solidFill>
                            <a:srgbClr val="000000"/>
                          </a:solidFill>
                          <a:effectLst/>
                          <a:latin typeface="Arial" panose="020B0604020202020204" pitchFamily="34" charset="0"/>
                        </a:rPr>
                        <a:t>[CZ-PL] Wielopole - Nosovice [DIR] [PL] / N-1 Albrechtice - Nosovice</a:t>
                      </a:r>
                    </a:p>
                  </a:txBody>
                  <a:tcPr marL="102384"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42,04</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48%</a:t>
                      </a:r>
                    </a:p>
                  </a:txBody>
                  <a:tcPr marL="0" marR="0" marT="0" marB="0" anchor="b">
                    <a:lnL>
                      <a:noFill/>
                    </a:lnL>
                    <a:lnR>
                      <a:noFill/>
                    </a:lnR>
                    <a:lnT>
                      <a:noFill/>
                    </a:lnT>
                    <a:lnB>
                      <a:noFill/>
                    </a:lnB>
                  </a:tcPr>
                </a:tc>
                <a:extLst>
                  <a:ext uri="{0D108BD9-81ED-4DB2-BD59-A6C34878D82A}">
                    <a16:rowId xmlns:a16="http://schemas.microsoft.com/office/drawing/2014/main" val="1037981606"/>
                  </a:ext>
                </a:extLst>
              </a:tr>
              <a:tr h="185593">
                <a:tc>
                  <a:txBody>
                    <a:bodyPr/>
                    <a:lstStyle/>
                    <a:p>
                      <a:pPr algn="l" fontAlgn="b"/>
                      <a:r>
                        <a:rPr lang="sl-SI" sz="900" b="0" i="0" u="none" strike="noStrike">
                          <a:solidFill>
                            <a:srgbClr val="000000"/>
                          </a:solidFill>
                          <a:effectLst/>
                          <a:latin typeface="Arial" panose="020B0604020202020204" pitchFamily="34" charset="0"/>
                        </a:rPr>
                        <a:t>[SK-HU] Levice - God [DIR] [SK] / N-1 R.Sobota - Sajoivanka</a:t>
                      </a:r>
                    </a:p>
                  </a:txBody>
                  <a:tcPr marL="102384"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13,08</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66%</a:t>
                      </a:r>
                    </a:p>
                  </a:txBody>
                  <a:tcPr marL="0" marR="0" marT="0" marB="0" anchor="b">
                    <a:lnL>
                      <a:noFill/>
                    </a:lnL>
                    <a:lnR>
                      <a:noFill/>
                    </a:lnR>
                    <a:lnT>
                      <a:noFill/>
                    </a:lnT>
                    <a:lnB>
                      <a:noFill/>
                    </a:lnB>
                  </a:tcPr>
                </a:tc>
                <a:extLst>
                  <a:ext uri="{0D108BD9-81ED-4DB2-BD59-A6C34878D82A}">
                    <a16:rowId xmlns:a16="http://schemas.microsoft.com/office/drawing/2014/main" val="3902393583"/>
                  </a:ext>
                </a:extLst>
              </a:tr>
              <a:tr h="185593">
                <a:tc>
                  <a:txBody>
                    <a:bodyPr/>
                    <a:lstStyle/>
                    <a:p>
                      <a:pPr algn="l" fontAlgn="b"/>
                      <a:r>
                        <a:rPr lang="sl-SI" sz="9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241,96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323%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059203453"/>
                  </a:ext>
                </a:extLst>
              </a:tr>
              <a:tr h="185593">
                <a:tc>
                  <a:txBody>
                    <a:bodyPr/>
                    <a:lstStyle/>
                    <a:p>
                      <a:pPr algn="l" fontAlgn="b"/>
                      <a:r>
                        <a:rPr lang="sl-SI" sz="900" b="0" i="0" u="none" strike="noStrike">
                          <a:solidFill>
                            <a:srgbClr val="000000"/>
                          </a:solidFill>
                          <a:effectLst/>
                          <a:latin typeface="Arial" panose="020B0604020202020204" pitchFamily="34" charset="0"/>
                        </a:rPr>
                        <a:t>[AT-CZ] Duernrohr 1 - Slavetice 437 [OPP] [AT] / N-1 Slavetice - Durnrohr 2</a:t>
                      </a:r>
                    </a:p>
                  </a:txBody>
                  <a:tcPr marL="10238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20,75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66%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806112575"/>
                  </a:ext>
                </a:extLst>
              </a:tr>
              <a:tr h="185593">
                <a:tc>
                  <a:txBody>
                    <a:bodyPr/>
                    <a:lstStyle/>
                    <a:p>
                      <a:pPr algn="l" fontAlgn="b"/>
                      <a:r>
                        <a:rPr lang="sl-SI" sz="900" b="0" i="0" u="none" strike="noStrike">
                          <a:solidFill>
                            <a:srgbClr val="000000"/>
                          </a:solidFill>
                          <a:effectLst/>
                          <a:latin typeface="Arial" panose="020B0604020202020204" pitchFamily="34" charset="0"/>
                        </a:rPr>
                        <a:t>[AT-D2] St. Peter 2 - Pleinting 258 [OPP] [AT] / N-1 Pleinting - Pirach 257</a:t>
                      </a:r>
                    </a:p>
                  </a:txBody>
                  <a:tcPr marL="102384"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241,96</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52%</a:t>
                      </a:r>
                    </a:p>
                  </a:txBody>
                  <a:tcPr marL="0" marR="0" marT="0" marB="0" anchor="b">
                    <a:lnL>
                      <a:noFill/>
                    </a:lnL>
                    <a:lnR>
                      <a:noFill/>
                    </a:lnR>
                    <a:lnT>
                      <a:noFill/>
                    </a:lnT>
                    <a:lnB>
                      <a:noFill/>
                    </a:lnB>
                  </a:tcPr>
                </a:tc>
                <a:extLst>
                  <a:ext uri="{0D108BD9-81ED-4DB2-BD59-A6C34878D82A}">
                    <a16:rowId xmlns:a16="http://schemas.microsoft.com/office/drawing/2014/main" val="2688604980"/>
                  </a:ext>
                </a:extLst>
              </a:tr>
              <a:tr h="185593">
                <a:tc>
                  <a:txBody>
                    <a:bodyPr/>
                    <a:lstStyle/>
                    <a:p>
                      <a:pPr algn="l" fontAlgn="b"/>
                      <a:r>
                        <a:rPr lang="sl-SI" sz="900" b="0" i="0" u="none" strike="noStrike">
                          <a:solidFill>
                            <a:srgbClr val="000000"/>
                          </a:solidFill>
                          <a:effectLst/>
                          <a:latin typeface="Arial" panose="020B0604020202020204" pitchFamily="34" charset="0"/>
                        </a:rPr>
                        <a:t>[HR-BA] 220kV Zakucac - Mostar [OPP] [HR] / N-1 Konjsko - Mostar</a:t>
                      </a:r>
                    </a:p>
                  </a:txBody>
                  <a:tcPr marL="102384"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19,67</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3%</a:t>
                      </a:r>
                    </a:p>
                  </a:txBody>
                  <a:tcPr marL="0" marR="0" marT="0" marB="0" anchor="b">
                    <a:lnL>
                      <a:noFill/>
                    </a:lnL>
                    <a:lnR>
                      <a:noFill/>
                    </a:lnR>
                    <a:lnT>
                      <a:noFill/>
                    </a:lnT>
                    <a:lnB>
                      <a:noFill/>
                    </a:lnB>
                  </a:tcPr>
                </a:tc>
                <a:extLst>
                  <a:ext uri="{0D108BD9-81ED-4DB2-BD59-A6C34878D82A}">
                    <a16:rowId xmlns:a16="http://schemas.microsoft.com/office/drawing/2014/main" val="1650076352"/>
                  </a:ext>
                </a:extLst>
              </a:tr>
              <a:tr h="185593">
                <a:tc>
                  <a:txBody>
                    <a:bodyPr/>
                    <a:lstStyle/>
                    <a:p>
                      <a:pPr algn="l" fontAlgn="b"/>
                      <a:r>
                        <a:rPr lang="sl-SI" sz="900" b="0" i="0" u="none" strike="noStrike">
                          <a:solidFill>
                            <a:srgbClr val="000000"/>
                          </a:solidFill>
                          <a:effectLst/>
                          <a:latin typeface="Arial" panose="020B0604020202020204" pitchFamily="34" charset="0"/>
                        </a:rPr>
                        <a:t>[SI-AT] 220 kV Podlog - Obersielach [OPP] [SI] / N-1 Maribor-Kainachtal 1</a:t>
                      </a:r>
                    </a:p>
                  </a:txBody>
                  <a:tcPr marL="102384"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96,4</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34%</a:t>
                      </a:r>
                    </a:p>
                  </a:txBody>
                  <a:tcPr marL="0" marR="0" marT="0" marB="0" anchor="b">
                    <a:lnL>
                      <a:noFill/>
                    </a:lnL>
                    <a:lnR>
                      <a:noFill/>
                    </a:lnR>
                    <a:lnT>
                      <a:noFill/>
                    </a:lnT>
                    <a:lnB>
                      <a:noFill/>
                    </a:lnB>
                  </a:tcPr>
                </a:tc>
                <a:extLst>
                  <a:ext uri="{0D108BD9-81ED-4DB2-BD59-A6C34878D82A}">
                    <a16:rowId xmlns:a16="http://schemas.microsoft.com/office/drawing/2014/main" val="569424161"/>
                  </a:ext>
                </a:extLst>
              </a:tr>
              <a:tr h="185593">
                <a:tc>
                  <a:txBody>
                    <a:bodyPr/>
                    <a:lstStyle/>
                    <a:p>
                      <a:pPr algn="l" fontAlgn="b"/>
                      <a:r>
                        <a:rPr lang="sl-SI" sz="900" b="0" i="0" u="none" strike="noStrike">
                          <a:solidFill>
                            <a:srgbClr val="000000"/>
                          </a:solidFill>
                          <a:effectLst/>
                          <a:latin typeface="Arial" panose="020B0604020202020204" pitchFamily="34" charset="0"/>
                        </a:rPr>
                        <a:t>[NL-D2] Meeden-Diele  380 Z [OPP] [NL] / N-1 Diele - Meeden WEISS/W</a:t>
                      </a:r>
                    </a:p>
                  </a:txBody>
                  <a:tcPr marL="102384"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40,63</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2740279459"/>
                  </a:ext>
                </a:extLst>
              </a:tr>
              <a:tr h="185593">
                <a:tc>
                  <a:txBody>
                    <a:bodyPr/>
                    <a:lstStyle/>
                    <a:p>
                      <a:pPr algn="l" fontAlgn="b"/>
                      <a:r>
                        <a:rPr lang="sl-SI" sz="900" b="0" i="0" u="none" strike="noStrike">
                          <a:solidFill>
                            <a:srgbClr val="000000"/>
                          </a:solidFill>
                          <a:effectLst/>
                          <a:latin typeface="Arial" panose="020B0604020202020204" pitchFamily="34" charset="0"/>
                        </a:rPr>
                        <a:t>[CZ-SK] Sokolnice - Stupava [DIR] [SK] / N-1 Nosovice - Varin</a:t>
                      </a:r>
                    </a:p>
                  </a:txBody>
                  <a:tcPr marL="102384"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127,12</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69%</a:t>
                      </a:r>
                    </a:p>
                  </a:txBody>
                  <a:tcPr marL="0" marR="0" marT="0" marB="0" anchor="b">
                    <a:lnL>
                      <a:noFill/>
                    </a:lnL>
                    <a:lnR>
                      <a:noFill/>
                    </a:lnR>
                    <a:lnT>
                      <a:noFill/>
                    </a:lnT>
                    <a:lnB>
                      <a:noFill/>
                    </a:lnB>
                  </a:tcPr>
                </a:tc>
                <a:extLst>
                  <a:ext uri="{0D108BD9-81ED-4DB2-BD59-A6C34878D82A}">
                    <a16:rowId xmlns:a16="http://schemas.microsoft.com/office/drawing/2014/main" val="2644715023"/>
                  </a:ext>
                </a:extLst>
              </a:tr>
              <a:tr h="185593">
                <a:tc>
                  <a:txBody>
                    <a:bodyPr/>
                    <a:lstStyle/>
                    <a:p>
                      <a:pPr algn="l" fontAlgn="b"/>
                      <a:r>
                        <a:rPr lang="nn-NO" sz="900" b="0" i="0" u="none" strike="noStrike">
                          <a:solidFill>
                            <a:srgbClr val="000000"/>
                          </a:solidFill>
                          <a:effectLst/>
                          <a:latin typeface="Arial" panose="020B0604020202020204" pitchFamily="34" charset="0"/>
                        </a:rPr>
                        <a:t>[SK-HU] Levice - God [DIR] [HU] / N-1 R.Sobota - Sajoivanka</a:t>
                      </a:r>
                    </a:p>
                  </a:txBody>
                  <a:tcPr marL="102384"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4,96</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69%</a:t>
                      </a:r>
                    </a:p>
                  </a:txBody>
                  <a:tcPr marL="0" marR="0" marT="0" marB="0" anchor="b">
                    <a:lnL>
                      <a:noFill/>
                    </a:lnL>
                    <a:lnR>
                      <a:noFill/>
                    </a:lnR>
                    <a:lnT>
                      <a:noFill/>
                    </a:lnT>
                    <a:lnB>
                      <a:noFill/>
                    </a:lnB>
                  </a:tcPr>
                </a:tc>
                <a:extLst>
                  <a:ext uri="{0D108BD9-81ED-4DB2-BD59-A6C34878D82A}">
                    <a16:rowId xmlns:a16="http://schemas.microsoft.com/office/drawing/2014/main" val="1447164912"/>
                  </a:ext>
                </a:extLst>
              </a:tr>
              <a:tr h="185593">
                <a:tc>
                  <a:txBody>
                    <a:bodyPr/>
                    <a:lstStyle/>
                    <a:p>
                      <a:pPr algn="l" fontAlgn="b"/>
                      <a:r>
                        <a:rPr lang="sl-SI" sz="9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330,32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186%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652683806"/>
                  </a:ext>
                </a:extLst>
              </a:tr>
              <a:tr h="185593">
                <a:tc>
                  <a:txBody>
                    <a:bodyPr/>
                    <a:lstStyle/>
                    <a:p>
                      <a:pPr algn="l" fontAlgn="b"/>
                      <a:r>
                        <a:rPr lang="sl-SI" sz="900" b="0" i="0" u="none" strike="noStrike">
                          <a:solidFill>
                            <a:srgbClr val="000000"/>
                          </a:solidFill>
                          <a:effectLst/>
                          <a:latin typeface="Arial" panose="020B0604020202020204" pitchFamily="34" charset="0"/>
                        </a:rPr>
                        <a:t>[AT-D2] St. Peter 2 - Pleinting 258 [OPP] [AT] / N-1 Pleinting - Pirach 257</a:t>
                      </a:r>
                    </a:p>
                  </a:txBody>
                  <a:tcPr marL="10238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330,32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47%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507221335"/>
                  </a:ext>
                </a:extLst>
              </a:tr>
              <a:tr h="185593">
                <a:tc>
                  <a:txBody>
                    <a:bodyPr/>
                    <a:lstStyle/>
                    <a:p>
                      <a:pPr algn="l" fontAlgn="b"/>
                      <a:r>
                        <a:rPr lang="sl-SI" sz="900" b="0" i="0" u="none" strike="noStrike">
                          <a:solidFill>
                            <a:srgbClr val="000000"/>
                          </a:solidFill>
                          <a:effectLst/>
                          <a:latin typeface="Arial" panose="020B0604020202020204" pitchFamily="34" charset="0"/>
                        </a:rPr>
                        <a:t>[SI-AT] 220 kV Podlog - Obersielach [OPP] [SI] / N-1 Maribor-Kainachtal 1</a:t>
                      </a:r>
                    </a:p>
                  </a:txBody>
                  <a:tcPr marL="102384"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150,93</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319085437"/>
                  </a:ext>
                </a:extLst>
              </a:tr>
              <a:tr h="185593">
                <a:tc>
                  <a:txBody>
                    <a:bodyPr/>
                    <a:lstStyle/>
                    <a:p>
                      <a:pPr algn="l" fontAlgn="b"/>
                      <a:r>
                        <a:rPr lang="sl-SI" sz="900" b="0" i="0" u="none" strike="noStrike">
                          <a:solidFill>
                            <a:srgbClr val="000000"/>
                          </a:solidFill>
                          <a:effectLst/>
                          <a:latin typeface="Arial" panose="020B0604020202020204" pitchFamily="34" charset="0"/>
                        </a:rPr>
                        <a:t>[NL-D2] Meeden-Diele  380 Z [OPP] [NL] / N-1 Diele - Meeden WEISS/W</a:t>
                      </a:r>
                    </a:p>
                  </a:txBody>
                  <a:tcPr marL="102384"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65</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extLst>
                  <a:ext uri="{0D108BD9-81ED-4DB2-BD59-A6C34878D82A}">
                    <a16:rowId xmlns:a16="http://schemas.microsoft.com/office/drawing/2014/main" val="364195252"/>
                  </a:ext>
                </a:extLst>
              </a:tr>
              <a:tr h="185593">
                <a:tc>
                  <a:txBody>
                    <a:bodyPr/>
                    <a:lstStyle/>
                    <a:p>
                      <a:pPr algn="l" fontAlgn="b"/>
                      <a:r>
                        <a:rPr lang="sl-SI" sz="900" b="0" i="0" u="none" strike="noStrike">
                          <a:solidFill>
                            <a:srgbClr val="000000"/>
                          </a:solidFill>
                          <a:effectLst/>
                          <a:latin typeface="Arial" panose="020B0604020202020204" pitchFamily="34" charset="0"/>
                        </a:rPr>
                        <a:t>[D7-D7] Paffendorf  - Rommerskirchen  PAFFEN N [OPP] / N-1 Rommerskirchen - Sechtem VILLE W</a:t>
                      </a:r>
                    </a:p>
                  </a:txBody>
                  <a:tcPr marL="102384"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22,71</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007481473"/>
                  </a:ext>
                </a:extLst>
              </a:tr>
              <a:tr h="185593">
                <a:tc>
                  <a:txBody>
                    <a:bodyPr/>
                    <a:lstStyle/>
                    <a:p>
                      <a:pPr algn="l" fontAlgn="b"/>
                      <a:r>
                        <a:rPr lang="nn-NO" sz="900" b="0" i="0" u="none" strike="noStrike">
                          <a:solidFill>
                            <a:srgbClr val="000000"/>
                          </a:solidFill>
                          <a:effectLst/>
                          <a:latin typeface="Arial" panose="020B0604020202020204" pitchFamily="34" charset="0"/>
                        </a:rPr>
                        <a:t>[SK-HU] Levice - God [DIR] [HU] / N-1 R.Sobota - Sajoivanka</a:t>
                      </a:r>
                    </a:p>
                  </a:txBody>
                  <a:tcPr marL="102384"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149,58</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64%</a:t>
                      </a:r>
                    </a:p>
                  </a:txBody>
                  <a:tcPr marL="0" marR="0" marT="0" marB="0" anchor="b">
                    <a:lnL>
                      <a:noFill/>
                    </a:lnL>
                    <a:lnR>
                      <a:noFill/>
                    </a:lnR>
                    <a:lnT>
                      <a:noFill/>
                    </a:lnT>
                    <a:lnB>
                      <a:noFill/>
                    </a:lnB>
                  </a:tcPr>
                </a:tc>
                <a:extLst>
                  <a:ext uri="{0D108BD9-81ED-4DB2-BD59-A6C34878D82A}">
                    <a16:rowId xmlns:a16="http://schemas.microsoft.com/office/drawing/2014/main" val="2344218243"/>
                  </a:ext>
                </a:extLst>
              </a:tr>
              <a:tr h="185593">
                <a:tc>
                  <a:txBody>
                    <a:bodyPr/>
                    <a:lstStyle/>
                    <a:p>
                      <a:pPr algn="l" fontAlgn="b"/>
                      <a:r>
                        <a:rPr lang="sl-SI" sz="900" b="1"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367,2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307%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92478774"/>
                  </a:ext>
                </a:extLst>
              </a:tr>
              <a:tr h="185593">
                <a:tc>
                  <a:txBody>
                    <a:bodyPr/>
                    <a:lstStyle/>
                    <a:p>
                      <a:pPr algn="l" fontAlgn="b"/>
                      <a:r>
                        <a:rPr lang="sl-SI" sz="900" b="0" i="0" u="none" strike="noStrike">
                          <a:solidFill>
                            <a:srgbClr val="000000"/>
                          </a:solidFill>
                          <a:effectLst/>
                          <a:latin typeface="Arial" panose="020B0604020202020204" pitchFamily="34" charset="0"/>
                        </a:rPr>
                        <a:t>[AT-D2] St. Peter 2 - Pleinting 258 [OPP] [AT] / N-1 Pleinting - Pirach 257</a:t>
                      </a:r>
                    </a:p>
                  </a:txBody>
                  <a:tcPr marL="10238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267,3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46%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37193573"/>
                  </a:ext>
                </a:extLst>
              </a:tr>
              <a:tr h="185593">
                <a:tc>
                  <a:txBody>
                    <a:bodyPr/>
                    <a:lstStyle/>
                    <a:p>
                      <a:pPr algn="l" fontAlgn="b"/>
                      <a:r>
                        <a:rPr lang="sl-SI" sz="900" b="0" i="0" u="none" strike="noStrike">
                          <a:solidFill>
                            <a:srgbClr val="000000"/>
                          </a:solidFill>
                          <a:effectLst/>
                          <a:latin typeface="Arial" panose="020B0604020202020204" pitchFamily="34" charset="0"/>
                        </a:rPr>
                        <a:t>[D2-D7] Grosskrotzenburg - Urberach  UMAIN N2 [DIR] [D7] / N-1 Dettingen - Grosskrotzenburg UMAIN S1</a:t>
                      </a:r>
                    </a:p>
                  </a:txBody>
                  <a:tcPr marL="102384"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8,13</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3140097612"/>
                  </a:ext>
                </a:extLst>
              </a:tr>
              <a:tr h="185593">
                <a:tc>
                  <a:txBody>
                    <a:bodyPr/>
                    <a:lstStyle/>
                    <a:p>
                      <a:pPr algn="l" fontAlgn="b"/>
                      <a:r>
                        <a:rPr lang="sl-SI" sz="900" b="0" i="0" u="none" strike="noStrike">
                          <a:solidFill>
                            <a:srgbClr val="000000"/>
                          </a:solidFill>
                          <a:effectLst/>
                          <a:latin typeface="Arial" panose="020B0604020202020204" pitchFamily="34" charset="0"/>
                        </a:rPr>
                        <a:t>[SI-AT] 220 kV Podlog - Obersielach [OPP] [SI] / N-1 Maribor-Kainachtal 1</a:t>
                      </a:r>
                    </a:p>
                  </a:txBody>
                  <a:tcPr marL="102384"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155,81</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2382841001"/>
                  </a:ext>
                </a:extLst>
              </a:tr>
              <a:tr h="185593">
                <a:tc>
                  <a:txBody>
                    <a:bodyPr/>
                    <a:lstStyle/>
                    <a:p>
                      <a:pPr algn="l" fontAlgn="b"/>
                      <a:r>
                        <a:rPr lang="sl-SI" sz="900" b="0" i="0" u="none" strike="noStrike">
                          <a:solidFill>
                            <a:srgbClr val="000000"/>
                          </a:solidFill>
                          <a:effectLst/>
                          <a:latin typeface="Arial" panose="020B0604020202020204" pitchFamily="34" charset="0"/>
                        </a:rPr>
                        <a:t>[D7-D7] Paffendorf  - Rommerskirchen  PAFFEN N [OPP] / N-1 Rommerskirchen - Sechtem VILLE W</a:t>
                      </a:r>
                    </a:p>
                  </a:txBody>
                  <a:tcPr marL="102384"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326,7</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465543128"/>
                  </a:ext>
                </a:extLst>
              </a:tr>
              <a:tr h="185593">
                <a:tc>
                  <a:txBody>
                    <a:bodyPr/>
                    <a:lstStyle/>
                    <a:p>
                      <a:pPr algn="l" fontAlgn="b"/>
                      <a:r>
                        <a:rPr lang="sl-SI" sz="900" b="0" i="0" u="none" strike="noStrike">
                          <a:solidFill>
                            <a:srgbClr val="000000"/>
                          </a:solidFill>
                          <a:effectLst/>
                          <a:latin typeface="Arial" panose="020B0604020202020204" pitchFamily="34" charset="0"/>
                        </a:rPr>
                        <a:t>[BE-BE] PST Zandvliet 2 [DIR] / N-1 PST Zandvliet 1</a:t>
                      </a:r>
                    </a:p>
                  </a:txBody>
                  <a:tcPr marL="102384"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42,46</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41%</a:t>
                      </a:r>
                    </a:p>
                  </a:txBody>
                  <a:tcPr marL="0" marR="0" marT="0" marB="0" anchor="b">
                    <a:lnL>
                      <a:noFill/>
                    </a:lnL>
                    <a:lnR>
                      <a:noFill/>
                    </a:lnR>
                    <a:lnT>
                      <a:noFill/>
                    </a:lnT>
                    <a:lnB>
                      <a:noFill/>
                    </a:lnB>
                  </a:tcPr>
                </a:tc>
                <a:extLst>
                  <a:ext uri="{0D108BD9-81ED-4DB2-BD59-A6C34878D82A}">
                    <a16:rowId xmlns:a16="http://schemas.microsoft.com/office/drawing/2014/main" val="207151454"/>
                  </a:ext>
                </a:extLst>
              </a:tr>
              <a:tr h="185593">
                <a:tc>
                  <a:txBody>
                    <a:bodyPr/>
                    <a:lstStyle/>
                    <a:p>
                      <a:pPr algn="l" fontAlgn="b"/>
                      <a:r>
                        <a:rPr lang="sl-SI" sz="900" b="0" i="0" u="none" strike="noStrike">
                          <a:solidFill>
                            <a:srgbClr val="000000"/>
                          </a:solidFill>
                          <a:effectLst/>
                          <a:latin typeface="Arial" panose="020B0604020202020204" pitchFamily="34" charset="0"/>
                        </a:rPr>
                        <a:t>[NL-NL] Diemen-Lelystad 380 Z [OPP] / N-1 Zwolle-Hengelo 380 W</a:t>
                      </a:r>
                    </a:p>
                  </a:txBody>
                  <a:tcPr marL="102384"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367,2</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3825588413"/>
                  </a:ext>
                </a:extLst>
              </a:tr>
              <a:tr h="185593">
                <a:tc>
                  <a:txBody>
                    <a:bodyPr/>
                    <a:lstStyle/>
                    <a:p>
                      <a:pPr algn="l" fontAlgn="b"/>
                      <a:r>
                        <a:rPr lang="sl-SI" sz="900" b="0" i="0" u="none" strike="noStrike">
                          <a:solidFill>
                            <a:srgbClr val="000000"/>
                          </a:solidFill>
                          <a:effectLst/>
                          <a:latin typeface="Arial" panose="020B0604020202020204" pitchFamily="34" charset="0"/>
                        </a:rPr>
                        <a:t>[CZ-SK] Sokolnice - Stupava [DIR] [SK] / N-1 Nosovice - Varin</a:t>
                      </a:r>
                    </a:p>
                  </a:txBody>
                  <a:tcPr marL="102384"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345,96</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61%</a:t>
                      </a:r>
                    </a:p>
                  </a:txBody>
                  <a:tcPr marL="0" marR="0" marT="0" marB="0" anchor="b">
                    <a:lnL>
                      <a:noFill/>
                    </a:lnL>
                    <a:lnR>
                      <a:noFill/>
                    </a:lnR>
                    <a:lnT>
                      <a:noFill/>
                    </a:lnT>
                    <a:lnB>
                      <a:noFill/>
                    </a:lnB>
                  </a:tcPr>
                </a:tc>
                <a:extLst>
                  <a:ext uri="{0D108BD9-81ED-4DB2-BD59-A6C34878D82A}">
                    <a16:rowId xmlns:a16="http://schemas.microsoft.com/office/drawing/2014/main" val="2358927595"/>
                  </a:ext>
                </a:extLst>
              </a:tr>
              <a:tr h="185593">
                <a:tc>
                  <a:txBody>
                    <a:bodyPr/>
                    <a:lstStyle/>
                    <a:p>
                      <a:pPr algn="l" fontAlgn="b"/>
                      <a:r>
                        <a:rPr lang="nn-NO" sz="900" b="0" i="0" u="none" strike="noStrike">
                          <a:solidFill>
                            <a:srgbClr val="000000"/>
                          </a:solidFill>
                          <a:effectLst/>
                          <a:latin typeface="Arial" panose="020B0604020202020204" pitchFamily="34" charset="0"/>
                        </a:rPr>
                        <a:t>[SK-HU] Levice - God [DIR] [HU] / N-1 R.Sobota - Sajoivanka</a:t>
                      </a:r>
                    </a:p>
                  </a:txBody>
                  <a:tcPr marL="102384"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16,76</a:t>
                      </a:r>
                    </a:p>
                  </a:txBody>
                  <a:tcPr marL="0" marR="0" marT="0" marB="0" anchor="b">
                    <a:lnL>
                      <a:noFill/>
                    </a:lnL>
                    <a:lnR>
                      <a:noFill/>
                    </a:lnR>
                    <a:lnT>
                      <a:noFill/>
                    </a:lnT>
                    <a:lnB>
                      <a:noFill/>
                    </a:lnB>
                  </a:tcPr>
                </a:tc>
                <a:tc>
                  <a:txBody>
                    <a:bodyPr/>
                    <a:lstStyle/>
                    <a:p>
                      <a:pPr algn="r" fontAlgn="b"/>
                      <a:r>
                        <a:rPr lang="sl-SI" sz="900" b="0" i="0" u="none" strike="noStrike" dirty="0">
                          <a:solidFill>
                            <a:srgbClr val="000000"/>
                          </a:solidFill>
                          <a:effectLst/>
                          <a:latin typeface="Arial" panose="020B0604020202020204" pitchFamily="34" charset="0"/>
                        </a:rPr>
                        <a:t>63%</a:t>
                      </a:r>
                    </a:p>
                  </a:txBody>
                  <a:tcPr marL="0" marR="0" marT="0" marB="0" anchor="b">
                    <a:lnL>
                      <a:noFill/>
                    </a:lnL>
                    <a:lnR>
                      <a:noFill/>
                    </a:lnR>
                    <a:lnT>
                      <a:noFill/>
                    </a:lnT>
                    <a:lnB>
                      <a:noFill/>
                    </a:lnB>
                  </a:tcPr>
                </a:tc>
                <a:extLst>
                  <a:ext uri="{0D108BD9-81ED-4DB2-BD59-A6C34878D82A}">
                    <a16:rowId xmlns:a16="http://schemas.microsoft.com/office/drawing/2014/main" val="1858191294"/>
                  </a:ext>
                </a:extLst>
              </a:tr>
            </a:tbl>
          </a:graphicData>
        </a:graphic>
      </p:graphicFrame>
    </p:spTree>
    <p:extLst>
      <p:ext uri="{BB962C8B-B14F-4D97-AF65-F5344CB8AC3E}">
        <p14:creationId xmlns:p14="http://schemas.microsoft.com/office/powerpoint/2010/main" val="2048245945"/>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a:t>
            </a:r>
            <a:r>
              <a:rPr lang="en-US" altLang="hu-HU" sz="1400" dirty="0">
                <a:solidFill>
                  <a:srgbClr val="008000"/>
                </a:solidFill>
              </a:rPr>
              <a:t>1029 (part V)</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14E32312-E959-474D-849B-2D8B75DC62A0}"/>
              </a:ext>
            </a:extLst>
          </p:cNvPr>
          <p:cNvGraphicFramePr>
            <a:graphicFrameLocks noGrp="1"/>
          </p:cNvGraphicFramePr>
          <p:nvPr/>
        </p:nvGraphicFramePr>
        <p:xfrm>
          <a:off x="905669" y="1231106"/>
          <a:ext cx="8267700" cy="4048125"/>
        </p:xfrm>
        <a:graphic>
          <a:graphicData uri="http://schemas.openxmlformats.org/drawingml/2006/table">
            <a:tbl>
              <a:tblPr/>
              <a:tblGrid>
                <a:gridCol w="6423733">
                  <a:extLst>
                    <a:ext uri="{9D8B030D-6E8A-4147-A177-3AD203B41FA5}">
                      <a16:colId xmlns:a16="http://schemas.microsoft.com/office/drawing/2014/main" val="3521234029"/>
                    </a:ext>
                  </a:extLst>
                </a:gridCol>
                <a:gridCol w="1361552">
                  <a:extLst>
                    <a:ext uri="{9D8B030D-6E8A-4147-A177-3AD203B41FA5}">
                      <a16:colId xmlns:a16="http://schemas.microsoft.com/office/drawing/2014/main" val="3938468446"/>
                    </a:ext>
                  </a:extLst>
                </a:gridCol>
                <a:gridCol w="482415">
                  <a:extLst>
                    <a:ext uri="{9D8B030D-6E8A-4147-A177-3AD203B41FA5}">
                      <a16:colId xmlns:a16="http://schemas.microsoft.com/office/drawing/2014/main" val="2904618490"/>
                    </a:ext>
                  </a:extLst>
                </a:gridCol>
              </a:tblGrid>
              <a:tr h="161925">
                <a:tc>
                  <a:txBody>
                    <a:bodyPr/>
                    <a:lstStyle/>
                    <a:p>
                      <a:pPr algn="l" fontAlgn="b"/>
                      <a:r>
                        <a:rPr lang="sl-SI" sz="10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666,29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179%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804701808"/>
                  </a:ext>
                </a:extLst>
              </a:tr>
              <a:tr h="161925">
                <a:tc>
                  <a:txBody>
                    <a:bodyPr/>
                    <a:lstStyle/>
                    <a:p>
                      <a:pPr algn="l" fontAlgn="b"/>
                      <a:r>
                        <a:rPr lang="sl-SI" sz="1000" b="0" i="0" u="none" strike="noStrike">
                          <a:solidFill>
                            <a:srgbClr val="000000"/>
                          </a:solidFill>
                          <a:effectLst/>
                          <a:latin typeface="Arial" panose="020B0604020202020204" pitchFamily="34" charset="0"/>
                        </a:rPr>
                        <a:t>[AT-D2] St. Peter 2 - Pleinting 258 [OPP] [AT] / N-1 Pleinting - Pirach 257</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507,09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56%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772728017"/>
                  </a:ext>
                </a:extLst>
              </a:tr>
              <a:tr h="161925">
                <a:tc>
                  <a:txBody>
                    <a:bodyPr/>
                    <a:lstStyle/>
                    <a:p>
                      <a:pPr algn="l" fontAlgn="b"/>
                      <a:r>
                        <a:rPr lang="sl-SI" sz="1000" b="0" i="0" u="none" strike="noStrike">
                          <a:solidFill>
                            <a:srgbClr val="000000"/>
                          </a:solidFill>
                          <a:effectLst/>
                          <a:latin typeface="Arial" panose="020B0604020202020204" pitchFamily="34" charset="0"/>
                        </a:rPr>
                        <a:t>[D7-D2] Urberach - Grosskrotzenburg [OPP] [D2] / N-1 Dettingen - Grosskrotzenburg UMAIN S1</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666,29</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299766436"/>
                  </a:ext>
                </a:extLst>
              </a:tr>
              <a:tr h="161925">
                <a:tc>
                  <a:txBody>
                    <a:bodyPr/>
                    <a:lstStyle/>
                    <a:p>
                      <a:pPr algn="l" fontAlgn="b"/>
                      <a:r>
                        <a:rPr lang="sl-SI" sz="1000" b="0" i="0" u="none" strike="noStrike">
                          <a:solidFill>
                            <a:srgbClr val="000000"/>
                          </a:solidFill>
                          <a:effectLst/>
                          <a:latin typeface="Arial" panose="020B0604020202020204" pitchFamily="34" charset="0"/>
                        </a:rPr>
                        <a:t>[D7-D7] Paffendorf  - Rommerskirchen  PAFFEN N [OPP] / N-1 Rommerskirchen - Sechtem VILLE W</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421,7</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655854220"/>
                  </a:ext>
                </a:extLst>
              </a:tr>
              <a:tr h="161925">
                <a:tc>
                  <a:txBody>
                    <a:bodyPr/>
                    <a:lstStyle/>
                    <a:p>
                      <a:pPr algn="l" fontAlgn="b"/>
                      <a:r>
                        <a:rPr lang="sl-SI" sz="1000" b="0" i="0" u="none" strike="noStrike">
                          <a:solidFill>
                            <a:srgbClr val="000000"/>
                          </a:solidFill>
                          <a:effectLst/>
                          <a:latin typeface="Arial" panose="020B0604020202020204" pitchFamily="34" charset="0"/>
                        </a:rPr>
                        <a:t>[NL-NL] Diemen-Lelystad 380 Z [OPP] / N-1 Boxmeer-Dodewaard 380 Z</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384,2</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682467721"/>
                  </a:ext>
                </a:extLst>
              </a:tr>
              <a:tr h="161925">
                <a:tc>
                  <a:txBody>
                    <a:bodyPr/>
                    <a:lstStyle/>
                    <a:p>
                      <a:pPr algn="l" fontAlgn="b"/>
                      <a:r>
                        <a:rPr lang="sl-SI" sz="1000" b="0" i="0" u="none" strike="noStrike">
                          <a:solidFill>
                            <a:srgbClr val="000000"/>
                          </a:solidFill>
                          <a:effectLst/>
                          <a:latin typeface="Arial" panose="020B0604020202020204" pitchFamily="34" charset="0"/>
                        </a:rPr>
                        <a:t>[CZ-SK] Sokolnice - Stupava [DIR] [SK] / N-1 Nosovice - Varin</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511,36</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63%</a:t>
                      </a:r>
                    </a:p>
                  </a:txBody>
                  <a:tcPr marL="0" marR="0" marT="0" marB="0" anchor="b">
                    <a:lnL>
                      <a:noFill/>
                    </a:lnL>
                    <a:lnR>
                      <a:noFill/>
                    </a:lnR>
                    <a:lnT>
                      <a:noFill/>
                    </a:lnT>
                    <a:lnB>
                      <a:noFill/>
                    </a:lnB>
                  </a:tcPr>
                </a:tc>
                <a:extLst>
                  <a:ext uri="{0D108BD9-81ED-4DB2-BD59-A6C34878D82A}">
                    <a16:rowId xmlns:a16="http://schemas.microsoft.com/office/drawing/2014/main" val="3469675148"/>
                  </a:ext>
                </a:extLst>
              </a:tr>
              <a:tr h="161925">
                <a:tc>
                  <a:txBody>
                    <a:bodyPr/>
                    <a:lstStyle/>
                    <a:p>
                      <a:pPr algn="l" fontAlgn="b"/>
                      <a:r>
                        <a:rPr lang="sl-SI" sz="10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742,23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197%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070248810"/>
                  </a:ext>
                </a:extLst>
              </a:tr>
              <a:tr h="161925">
                <a:tc>
                  <a:txBody>
                    <a:bodyPr/>
                    <a:lstStyle/>
                    <a:p>
                      <a:pPr algn="l" fontAlgn="b"/>
                      <a:r>
                        <a:rPr lang="sl-SI" sz="1000" b="0" i="0" u="none" strike="noStrike">
                          <a:solidFill>
                            <a:srgbClr val="000000"/>
                          </a:solidFill>
                          <a:effectLst/>
                          <a:latin typeface="Arial" panose="020B0604020202020204" pitchFamily="34" charset="0"/>
                        </a:rPr>
                        <a:t>[AT-D2] St. Peter 2 - Pleinting 258 [OPP] [AT] / N-1 Pleinting - Pirach 257</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275,12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69%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490557888"/>
                  </a:ext>
                </a:extLst>
              </a:tr>
              <a:tr h="161925">
                <a:tc>
                  <a:txBody>
                    <a:bodyPr/>
                    <a:lstStyle/>
                    <a:p>
                      <a:pPr algn="l" fontAlgn="b"/>
                      <a:r>
                        <a:rPr lang="sl-SI" sz="1000" b="0" i="0" u="none" strike="noStrike">
                          <a:solidFill>
                            <a:srgbClr val="000000"/>
                          </a:solidFill>
                          <a:effectLst/>
                          <a:latin typeface="Arial" panose="020B0604020202020204" pitchFamily="34" charset="0"/>
                        </a:rPr>
                        <a:t>[D7-D2] Urberach - Grosskrotzenburg [OPP] [D2] / N-1 Dettingen - Grosskrotzenburg UMAIN S1</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742,23</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984246364"/>
                  </a:ext>
                </a:extLst>
              </a:tr>
              <a:tr h="161925">
                <a:tc>
                  <a:txBody>
                    <a:bodyPr/>
                    <a:lstStyle/>
                    <a:p>
                      <a:pPr algn="l" fontAlgn="b"/>
                      <a:r>
                        <a:rPr lang="sl-SI" sz="1000" b="0" i="0" u="none" strike="noStrike">
                          <a:solidFill>
                            <a:srgbClr val="000000"/>
                          </a:solidFill>
                          <a:effectLst/>
                          <a:latin typeface="Arial" panose="020B0604020202020204" pitchFamily="34" charset="0"/>
                        </a:rPr>
                        <a:t>[D7-D7] Paffendorf  - Rommerskirchen  PAFFEN N [OPP] / N-1 Rommerskirchen - Sechtem VILLE W</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363,29</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596104441"/>
                  </a:ext>
                </a:extLst>
              </a:tr>
              <a:tr h="161925">
                <a:tc>
                  <a:txBody>
                    <a:bodyPr/>
                    <a:lstStyle/>
                    <a:p>
                      <a:pPr algn="l" fontAlgn="b"/>
                      <a:r>
                        <a:rPr lang="sl-SI" sz="1000" b="0" i="0" u="none" strike="noStrike">
                          <a:solidFill>
                            <a:srgbClr val="000000"/>
                          </a:solidFill>
                          <a:effectLst/>
                          <a:latin typeface="Arial" panose="020B0604020202020204" pitchFamily="34" charset="0"/>
                        </a:rPr>
                        <a:t>[NL-NL] Diemen-Lelystad 380 Z [OPP] / N-1 Boxmeer-Dodewaard 380 Z</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297,5</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936582413"/>
                  </a:ext>
                </a:extLst>
              </a:tr>
              <a:tr h="161925">
                <a:tc>
                  <a:txBody>
                    <a:bodyPr/>
                    <a:lstStyle/>
                    <a:p>
                      <a:pPr algn="l" fontAlgn="b"/>
                      <a:r>
                        <a:rPr lang="sl-SI" sz="1000" b="0" i="0" u="none" strike="noStrike">
                          <a:solidFill>
                            <a:srgbClr val="000000"/>
                          </a:solidFill>
                          <a:effectLst/>
                          <a:latin typeface="Arial" panose="020B0604020202020204" pitchFamily="34" charset="0"/>
                        </a:rPr>
                        <a:t>[CZ-SK] Sokolnice - Stupava [DIR] [SK] / N-1 Nosovice - Varin</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564,58</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68%</a:t>
                      </a:r>
                    </a:p>
                  </a:txBody>
                  <a:tcPr marL="0" marR="0" marT="0" marB="0" anchor="b">
                    <a:lnL>
                      <a:noFill/>
                    </a:lnL>
                    <a:lnR>
                      <a:noFill/>
                    </a:lnR>
                    <a:lnT>
                      <a:noFill/>
                    </a:lnT>
                    <a:lnB>
                      <a:noFill/>
                    </a:lnB>
                  </a:tcPr>
                </a:tc>
                <a:extLst>
                  <a:ext uri="{0D108BD9-81ED-4DB2-BD59-A6C34878D82A}">
                    <a16:rowId xmlns:a16="http://schemas.microsoft.com/office/drawing/2014/main" val="3321346555"/>
                  </a:ext>
                </a:extLst>
              </a:tr>
              <a:tr h="161925">
                <a:tc>
                  <a:txBody>
                    <a:bodyPr/>
                    <a:lstStyle/>
                    <a:p>
                      <a:pPr algn="l" fontAlgn="b"/>
                      <a:r>
                        <a:rPr lang="sl-SI" sz="10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877,47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195%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420960189"/>
                  </a:ext>
                </a:extLst>
              </a:tr>
              <a:tr h="161925">
                <a:tc>
                  <a:txBody>
                    <a:bodyPr/>
                    <a:lstStyle/>
                    <a:p>
                      <a:pPr algn="l" fontAlgn="b"/>
                      <a:r>
                        <a:rPr lang="sl-SI" sz="1000" b="0" i="0" u="none" strike="noStrike">
                          <a:solidFill>
                            <a:srgbClr val="000000"/>
                          </a:solidFill>
                          <a:effectLst/>
                          <a:latin typeface="Arial" panose="020B0604020202020204" pitchFamily="34" charset="0"/>
                        </a:rPr>
                        <a:t>[AT-D2] St. Peter 2 - Pleinting 258 [OPP] [AT] / N-1 Pleinting - Pirach 257</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410,5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68%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119559517"/>
                  </a:ext>
                </a:extLst>
              </a:tr>
              <a:tr h="161925">
                <a:tc>
                  <a:txBody>
                    <a:bodyPr/>
                    <a:lstStyle/>
                    <a:p>
                      <a:pPr algn="l" fontAlgn="b"/>
                      <a:r>
                        <a:rPr lang="sl-SI" sz="1000" b="0" i="0" u="none" strike="noStrike">
                          <a:solidFill>
                            <a:srgbClr val="000000"/>
                          </a:solidFill>
                          <a:effectLst/>
                          <a:latin typeface="Arial" panose="020B0604020202020204" pitchFamily="34" charset="0"/>
                        </a:rPr>
                        <a:t>[D7-D2] Urberach - Grosskrotzenburg [OPP] [D2] / N-1 Dettingen - Grosskrotzenburg UMAIN S1</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877,47</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038971747"/>
                  </a:ext>
                </a:extLst>
              </a:tr>
              <a:tr h="161925">
                <a:tc>
                  <a:txBody>
                    <a:bodyPr/>
                    <a:lstStyle/>
                    <a:p>
                      <a:pPr algn="l" fontAlgn="b"/>
                      <a:r>
                        <a:rPr lang="sl-SI" sz="1000" b="0" i="0" u="none" strike="noStrike">
                          <a:solidFill>
                            <a:srgbClr val="000000"/>
                          </a:solidFill>
                          <a:effectLst/>
                          <a:latin typeface="Arial" panose="020B0604020202020204" pitchFamily="34" charset="0"/>
                        </a:rPr>
                        <a:t>[D7-D7] Paffendorf  - Rommerskirchen  PAFFEN N [OPP] / N-1 Rommerskirchen - Sechtem VILLE W</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291,62</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262226038"/>
                  </a:ext>
                </a:extLst>
              </a:tr>
              <a:tr h="161925">
                <a:tc>
                  <a:txBody>
                    <a:bodyPr/>
                    <a:lstStyle/>
                    <a:p>
                      <a:pPr algn="l" fontAlgn="b"/>
                      <a:r>
                        <a:rPr lang="sl-SI" sz="1000" b="0" i="0" u="none" strike="noStrike">
                          <a:solidFill>
                            <a:srgbClr val="000000"/>
                          </a:solidFill>
                          <a:effectLst/>
                          <a:latin typeface="Arial" panose="020B0604020202020204" pitchFamily="34" charset="0"/>
                        </a:rPr>
                        <a:t>[NL-NL] Diemen-Lelystad 380 Z [OPP] / N-1 Boxmeer-Dodewaard 380 Z</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180,23</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402017346"/>
                  </a:ext>
                </a:extLst>
              </a:tr>
              <a:tr h="161925">
                <a:tc>
                  <a:txBody>
                    <a:bodyPr/>
                    <a:lstStyle/>
                    <a:p>
                      <a:pPr algn="l" fontAlgn="b"/>
                      <a:r>
                        <a:rPr lang="sl-SI" sz="1000" b="0" i="0" u="none" strike="noStrike">
                          <a:solidFill>
                            <a:srgbClr val="000000"/>
                          </a:solidFill>
                          <a:effectLst/>
                          <a:latin typeface="Arial" panose="020B0604020202020204" pitchFamily="34" charset="0"/>
                        </a:rPr>
                        <a:t>[CZ-SK] Sokolnice - Stupava [DIR] [SK] / N-1 Nosovice - Varin</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455,06</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67%</a:t>
                      </a:r>
                    </a:p>
                  </a:txBody>
                  <a:tcPr marL="0" marR="0" marT="0" marB="0" anchor="b">
                    <a:lnL>
                      <a:noFill/>
                    </a:lnL>
                    <a:lnR>
                      <a:noFill/>
                    </a:lnR>
                    <a:lnT>
                      <a:noFill/>
                    </a:lnT>
                    <a:lnB>
                      <a:noFill/>
                    </a:lnB>
                  </a:tcPr>
                </a:tc>
                <a:extLst>
                  <a:ext uri="{0D108BD9-81ED-4DB2-BD59-A6C34878D82A}">
                    <a16:rowId xmlns:a16="http://schemas.microsoft.com/office/drawing/2014/main" val="3309667803"/>
                  </a:ext>
                </a:extLst>
              </a:tr>
              <a:tr h="161925">
                <a:tc>
                  <a:txBody>
                    <a:bodyPr/>
                    <a:lstStyle/>
                    <a:p>
                      <a:pPr algn="l" fontAlgn="b"/>
                      <a:r>
                        <a:rPr lang="sl-SI" sz="10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1030,83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201%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530556208"/>
                  </a:ext>
                </a:extLst>
              </a:tr>
              <a:tr h="161925">
                <a:tc>
                  <a:txBody>
                    <a:bodyPr/>
                    <a:lstStyle/>
                    <a:p>
                      <a:pPr algn="l" fontAlgn="b"/>
                      <a:r>
                        <a:rPr lang="sl-SI" sz="1000" b="0" i="0" u="none" strike="noStrike">
                          <a:solidFill>
                            <a:srgbClr val="000000"/>
                          </a:solidFill>
                          <a:effectLst/>
                          <a:latin typeface="Arial" panose="020B0604020202020204" pitchFamily="34" charset="0"/>
                        </a:rPr>
                        <a:t>[AT-D2] St. Peter 2 - Pleinting 258 [OPP] [AT] / N-1 Pleinting - Pirach 257</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448,43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74%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782048764"/>
                  </a:ext>
                </a:extLst>
              </a:tr>
              <a:tr h="161925">
                <a:tc>
                  <a:txBody>
                    <a:bodyPr/>
                    <a:lstStyle/>
                    <a:p>
                      <a:pPr algn="l" fontAlgn="b"/>
                      <a:r>
                        <a:rPr lang="sl-SI" sz="1000" b="0" i="0" u="none" strike="noStrike">
                          <a:solidFill>
                            <a:srgbClr val="000000"/>
                          </a:solidFill>
                          <a:effectLst/>
                          <a:latin typeface="Arial" panose="020B0604020202020204" pitchFamily="34" charset="0"/>
                        </a:rPr>
                        <a:t>[D7-D2] Urberach - Grosskrotzenburg [OPP] [D2] / N-1 Dettingen - Grosskrotzenburg UMAIN S1</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1030,83</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711708127"/>
                  </a:ext>
                </a:extLst>
              </a:tr>
              <a:tr h="161925">
                <a:tc>
                  <a:txBody>
                    <a:bodyPr/>
                    <a:lstStyle/>
                    <a:p>
                      <a:pPr algn="l" fontAlgn="b"/>
                      <a:r>
                        <a:rPr lang="sl-SI" sz="1000" b="0" i="0" u="none" strike="noStrike">
                          <a:solidFill>
                            <a:srgbClr val="000000"/>
                          </a:solidFill>
                          <a:effectLst/>
                          <a:latin typeface="Arial" panose="020B0604020202020204" pitchFamily="34" charset="0"/>
                        </a:rPr>
                        <a:t>[D7-D7] Paffendorf  - Rommerskirchen  PAFFEN N [OPP] / N-1 Rommerskirchen - Sechtem VILLE W</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246,35</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385828808"/>
                  </a:ext>
                </a:extLst>
              </a:tr>
              <a:tr h="161925">
                <a:tc>
                  <a:txBody>
                    <a:bodyPr/>
                    <a:lstStyle/>
                    <a:p>
                      <a:pPr algn="l" fontAlgn="b"/>
                      <a:r>
                        <a:rPr lang="sl-SI" sz="1000" b="0" i="0" u="none" strike="noStrike">
                          <a:solidFill>
                            <a:srgbClr val="000000"/>
                          </a:solidFill>
                          <a:effectLst/>
                          <a:latin typeface="Arial" panose="020B0604020202020204" pitchFamily="34" charset="0"/>
                        </a:rPr>
                        <a:t>[NL-NL] Diemen-Lelystad 380 Z [OPP] / N-1 Boxmeer-Dodewaard 380 Z</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99,52</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928482283"/>
                  </a:ext>
                </a:extLst>
              </a:tr>
              <a:tr h="161925">
                <a:tc>
                  <a:txBody>
                    <a:bodyPr/>
                    <a:lstStyle/>
                    <a:p>
                      <a:pPr algn="l" fontAlgn="b"/>
                      <a:r>
                        <a:rPr lang="sl-SI" sz="1000" b="0" i="0" u="none" strike="noStrike">
                          <a:solidFill>
                            <a:srgbClr val="000000"/>
                          </a:solidFill>
                          <a:effectLst/>
                          <a:latin typeface="Arial" panose="020B0604020202020204" pitchFamily="34" charset="0"/>
                        </a:rPr>
                        <a:t>[CZ-SK] Sokolnice - Stupava [DIR] [SK] / N-1 Nosovice - Varin</a:t>
                      </a:r>
                    </a:p>
                  </a:txBody>
                  <a:tcPr marL="11430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0" i="0" u="none" strike="noStrike">
                          <a:solidFill>
                            <a:srgbClr val="000000"/>
                          </a:solidFill>
                          <a:effectLst/>
                          <a:latin typeface="Arial" panose="020B0604020202020204" pitchFamily="34" charset="0"/>
                        </a:rPr>
                        <a:t>83,61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0" i="0" u="none" strike="noStrike">
                          <a:solidFill>
                            <a:srgbClr val="000000"/>
                          </a:solidFill>
                          <a:effectLst/>
                          <a:latin typeface="Arial" panose="020B0604020202020204" pitchFamily="34" charset="0"/>
                        </a:rPr>
                        <a:t>68%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559587107"/>
                  </a:ext>
                </a:extLst>
              </a:tr>
              <a:tr h="161925">
                <a:tc>
                  <a:txBody>
                    <a:bodyPr/>
                    <a:lstStyle/>
                    <a:p>
                      <a:pPr algn="l" fontAlgn="b"/>
                      <a:r>
                        <a:rPr lang="sl-SI" sz="10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1000" b="1" i="0" u="none" strike="noStrike">
                          <a:solidFill>
                            <a:srgbClr val="000000"/>
                          </a:solidFill>
                          <a:effectLst/>
                          <a:latin typeface="Arial" panose="020B0604020202020204" pitchFamily="34" charset="0"/>
                        </a:rPr>
                        <a:t>1289,16</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1000" b="1" i="0" u="none" strike="noStrike" dirty="0">
                          <a:solidFill>
                            <a:srgbClr val="000000"/>
                          </a:solidFill>
                          <a:effectLst/>
                          <a:latin typeface="Arial" panose="020B0604020202020204" pitchFamily="34" charset="0"/>
                        </a:rPr>
                        <a:t>7252%</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3031327148"/>
                  </a:ext>
                </a:extLst>
              </a:tr>
            </a:tbl>
          </a:graphicData>
        </a:graphic>
      </p:graphicFrame>
    </p:spTree>
    <p:extLst>
      <p:ext uri="{BB962C8B-B14F-4D97-AF65-F5344CB8AC3E}">
        <p14:creationId xmlns:p14="http://schemas.microsoft.com/office/powerpoint/2010/main" val="1881334738"/>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1">
            <a:extLst>
              <a:ext uri="{FF2B5EF4-FFF2-40B4-BE49-F238E27FC236}">
                <a16:creationId xmlns:a16="http://schemas.microsoft.com/office/drawing/2014/main" id="{D9B18C01-8D3D-4B96-A9A9-768608CD2DDE}"/>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b="1" dirty="0">
                <a:solidFill>
                  <a:srgbClr val="008000"/>
                </a:solidFill>
              </a:rPr>
              <a:t>Parallel Run KPI report</a:t>
            </a:r>
          </a:p>
        </p:txBody>
      </p:sp>
      <p:sp>
        <p:nvSpPr>
          <p:cNvPr id="37891" name="TextBox 2">
            <a:extLst>
              <a:ext uri="{FF2B5EF4-FFF2-40B4-BE49-F238E27FC236}">
                <a16:creationId xmlns:a16="http://schemas.microsoft.com/office/drawing/2014/main" id="{7CC6BEE5-0EEE-4F77-8CD5-A05556F00FD7}"/>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sp>
        <p:nvSpPr>
          <p:cNvPr id="37892" name="TextBox 3">
            <a:extLst>
              <a:ext uri="{FF2B5EF4-FFF2-40B4-BE49-F238E27FC236}">
                <a16:creationId xmlns:a16="http://schemas.microsoft.com/office/drawing/2014/main" id="{E7BFE904-1E2B-4AC5-891B-C20AF57689E0}"/>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a:t>BD20211001</a:t>
            </a:r>
          </a:p>
        </p:txBody>
      </p:sp>
      <p:pic>
        <p:nvPicPr>
          <p:cNvPr id="37893" name="Picture 4">
            <a:extLst>
              <a:ext uri="{FF2B5EF4-FFF2-40B4-BE49-F238E27FC236}">
                <a16:creationId xmlns:a16="http://schemas.microsoft.com/office/drawing/2014/main" id="{A87082F0-C64B-4A44-B70D-F3AA9A7B4F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5">
            <a:extLst>
              <a:ext uri="{FF2B5EF4-FFF2-40B4-BE49-F238E27FC236}">
                <a16:creationId xmlns:a16="http://schemas.microsoft.com/office/drawing/2014/main" id="{55130ECD-B84D-4F45-8A50-E82A43C904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6">
            <a:extLst>
              <a:ext uri="{FF2B5EF4-FFF2-40B4-BE49-F238E27FC236}">
                <a16:creationId xmlns:a16="http://schemas.microsoft.com/office/drawing/2014/main" id="{667EC9CD-8383-4B49-A695-B910D23F22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Box 1">
            <a:extLst>
              <a:ext uri="{FF2B5EF4-FFF2-40B4-BE49-F238E27FC236}">
                <a16:creationId xmlns:a16="http://schemas.microsoft.com/office/drawing/2014/main" id="{07355FBE-0CFC-4123-B806-D8AE634162A0}"/>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b="1" dirty="0">
                <a:solidFill>
                  <a:srgbClr val="008000"/>
                </a:solidFill>
              </a:rPr>
              <a:t>Parallel Run KPI report</a:t>
            </a:r>
          </a:p>
        </p:txBody>
      </p:sp>
      <p:sp>
        <p:nvSpPr>
          <p:cNvPr id="38915" name="TextBox 2">
            <a:extLst>
              <a:ext uri="{FF2B5EF4-FFF2-40B4-BE49-F238E27FC236}">
                <a16:creationId xmlns:a16="http://schemas.microsoft.com/office/drawing/2014/main" id="{F3CCDCE7-B491-4927-99AF-FC6C3E88AB7D}"/>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sp>
        <p:nvSpPr>
          <p:cNvPr id="38916" name="TextBox 3">
            <a:extLst>
              <a:ext uri="{FF2B5EF4-FFF2-40B4-BE49-F238E27FC236}">
                <a16:creationId xmlns:a16="http://schemas.microsoft.com/office/drawing/2014/main" id="{1A683C8E-F92B-473A-95F6-FFDA1299B1EA}"/>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a:t>BD20211002</a:t>
            </a:r>
          </a:p>
        </p:txBody>
      </p:sp>
      <p:pic>
        <p:nvPicPr>
          <p:cNvPr id="38917" name="Picture 4">
            <a:extLst>
              <a:ext uri="{FF2B5EF4-FFF2-40B4-BE49-F238E27FC236}">
                <a16:creationId xmlns:a16="http://schemas.microsoft.com/office/drawing/2014/main" id="{517FE230-2493-49A2-A196-0688635806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5">
            <a:extLst>
              <a:ext uri="{FF2B5EF4-FFF2-40B4-BE49-F238E27FC236}">
                <a16:creationId xmlns:a16="http://schemas.microsoft.com/office/drawing/2014/main" id="{37D10974-30D2-43A7-91D0-F795FAB1A9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6">
            <a:extLst>
              <a:ext uri="{FF2B5EF4-FFF2-40B4-BE49-F238E27FC236}">
                <a16:creationId xmlns:a16="http://schemas.microsoft.com/office/drawing/2014/main" id="{18A5FAD0-1E5D-40DC-A9F7-176BA16DBE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Box 1">
            <a:extLst>
              <a:ext uri="{FF2B5EF4-FFF2-40B4-BE49-F238E27FC236}">
                <a16:creationId xmlns:a16="http://schemas.microsoft.com/office/drawing/2014/main" id="{4F843E6B-622F-4B30-8389-799BD80ABEF1}"/>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b="1" dirty="0">
                <a:solidFill>
                  <a:srgbClr val="008000"/>
                </a:solidFill>
              </a:rPr>
              <a:t>Parallel Run KPI report</a:t>
            </a:r>
          </a:p>
        </p:txBody>
      </p:sp>
      <p:sp>
        <p:nvSpPr>
          <p:cNvPr id="39939" name="TextBox 2">
            <a:extLst>
              <a:ext uri="{FF2B5EF4-FFF2-40B4-BE49-F238E27FC236}">
                <a16:creationId xmlns:a16="http://schemas.microsoft.com/office/drawing/2014/main" id="{BB2C1D0E-6491-4357-A1D4-48F0CD91C4CA}"/>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sp>
        <p:nvSpPr>
          <p:cNvPr id="39940" name="TextBox 3">
            <a:extLst>
              <a:ext uri="{FF2B5EF4-FFF2-40B4-BE49-F238E27FC236}">
                <a16:creationId xmlns:a16="http://schemas.microsoft.com/office/drawing/2014/main" id="{28EEDF33-21A5-43E7-9081-B4851D9E347E}"/>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a:t>BD20211003</a:t>
            </a:r>
          </a:p>
        </p:txBody>
      </p:sp>
      <p:pic>
        <p:nvPicPr>
          <p:cNvPr id="39941" name="Picture 4">
            <a:extLst>
              <a:ext uri="{FF2B5EF4-FFF2-40B4-BE49-F238E27FC236}">
                <a16:creationId xmlns:a16="http://schemas.microsoft.com/office/drawing/2014/main" id="{EDF7D672-F1A9-49F8-811D-5F04C7AEB0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5">
            <a:extLst>
              <a:ext uri="{FF2B5EF4-FFF2-40B4-BE49-F238E27FC236}">
                <a16:creationId xmlns:a16="http://schemas.microsoft.com/office/drawing/2014/main" id="{7C8D8C20-1140-46B7-BE50-78F4027062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Picture 6">
            <a:extLst>
              <a:ext uri="{FF2B5EF4-FFF2-40B4-BE49-F238E27FC236}">
                <a16:creationId xmlns:a16="http://schemas.microsoft.com/office/drawing/2014/main" id="{3A464C4E-6293-4DE0-8883-0E23A4CD2B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+2_16</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472372923"/>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Box 1">
            <a:extLst>
              <a:ext uri="{FF2B5EF4-FFF2-40B4-BE49-F238E27FC236}">
                <a16:creationId xmlns:a16="http://schemas.microsoft.com/office/drawing/2014/main" id="{BCA18A67-C66C-4AAC-A672-0533D6BDD00F}"/>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b="1" dirty="0">
                <a:solidFill>
                  <a:srgbClr val="008000"/>
                </a:solidFill>
              </a:rPr>
              <a:t>Parallel Run KPI report</a:t>
            </a:r>
          </a:p>
        </p:txBody>
      </p:sp>
      <p:sp>
        <p:nvSpPr>
          <p:cNvPr id="36867" name="TextBox 2">
            <a:extLst>
              <a:ext uri="{FF2B5EF4-FFF2-40B4-BE49-F238E27FC236}">
                <a16:creationId xmlns:a16="http://schemas.microsoft.com/office/drawing/2014/main" id="{8AEB7F72-017B-4EA9-A638-35AD3CA92222}"/>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sp>
        <p:nvSpPr>
          <p:cNvPr id="36868" name="TextBox 3">
            <a:extLst>
              <a:ext uri="{FF2B5EF4-FFF2-40B4-BE49-F238E27FC236}">
                <a16:creationId xmlns:a16="http://schemas.microsoft.com/office/drawing/2014/main" id="{43182AEA-9307-4FE8-8489-185B99227FE0}"/>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a:t>BD20211004</a:t>
            </a:r>
          </a:p>
        </p:txBody>
      </p:sp>
      <p:pic>
        <p:nvPicPr>
          <p:cNvPr id="36869" name="Picture 4">
            <a:extLst>
              <a:ext uri="{FF2B5EF4-FFF2-40B4-BE49-F238E27FC236}">
                <a16:creationId xmlns:a16="http://schemas.microsoft.com/office/drawing/2014/main" id="{321B1934-7958-49C0-AD63-F029861A25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5">
            <a:extLst>
              <a:ext uri="{FF2B5EF4-FFF2-40B4-BE49-F238E27FC236}">
                <a16:creationId xmlns:a16="http://schemas.microsoft.com/office/drawing/2014/main" id="{F75DDC61-0DDE-44BE-A814-9A366A1707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Picture 6">
            <a:extLst>
              <a:ext uri="{FF2B5EF4-FFF2-40B4-BE49-F238E27FC236}">
                <a16:creationId xmlns:a16="http://schemas.microsoft.com/office/drawing/2014/main" id="{23116DAA-D88A-478C-A95B-664637BB30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Box 1">
            <a:extLst>
              <a:ext uri="{FF2B5EF4-FFF2-40B4-BE49-F238E27FC236}">
                <a16:creationId xmlns:a16="http://schemas.microsoft.com/office/drawing/2014/main" id="{DAB32F08-9389-4ED8-AE8E-A8CB24F909D2}"/>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b="1" dirty="0">
                <a:solidFill>
                  <a:srgbClr val="008000"/>
                </a:solidFill>
              </a:rPr>
              <a:t>Parallel Run KPI report</a:t>
            </a:r>
          </a:p>
        </p:txBody>
      </p:sp>
      <p:sp>
        <p:nvSpPr>
          <p:cNvPr id="35843" name="TextBox 2">
            <a:extLst>
              <a:ext uri="{FF2B5EF4-FFF2-40B4-BE49-F238E27FC236}">
                <a16:creationId xmlns:a16="http://schemas.microsoft.com/office/drawing/2014/main" id="{DD698C99-23F5-4AB6-B720-8D64580C3F7C}"/>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sp>
        <p:nvSpPr>
          <p:cNvPr id="35844" name="TextBox 3">
            <a:extLst>
              <a:ext uri="{FF2B5EF4-FFF2-40B4-BE49-F238E27FC236}">
                <a16:creationId xmlns:a16="http://schemas.microsoft.com/office/drawing/2014/main" id="{20113D0F-FC44-4617-81E7-F2D840565FBD}"/>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a:t>BD20211005</a:t>
            </a:r>
          </a:p>
        </p:txBody>
      </p:sp>
      <p:pic>
        <p:nvPicPr>
          <p:cNvPr id="35845" name="Picture 4">
            <a:extLst>
              <a:ext uri="{FF2B5EF4-FFF2-40B4-BE49-F238E27FC236}">
                <a16:creationId xmlns:a16="http://schemas.microsoft.com/office/drawing/2014/main" id="{B60AC611-AB5B-46A2-B551-2E5CE8803F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5">
            <a:extLst>
              <a:ext uri="{FF2B5EF4-FFF2-40B4-BE49-F238E27FC236}">
                <a16:creationId xmlns:a16="http://schemas.microsoft.com/office/drawing/2014/main" id="{1568A95F-A019-4213-8B60-5D89A16E12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6">
            <a:extLst>
              <a:ext uri="{FF2B5EF4-FFF2-40B4-BE49-F238E27FC236}">
                <a16:creationId xmlns:a16="http://schemas.microsoft.com/office/drawing/2014/main" id="{B1C95BD4-C581-4357-9DBE-F678D63455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1">
            <a:extLst>
              <a:ext uri="{FF2B5EF4-FFF2-40B4-BE49-F238E27FC236}">
                <a16:creationId xmlns:a16="http://schemas.microsoft.com/office/drawing/2014/main" id="{7E7BD195-BCA7-472F-91AC-D0B7279D9DDB}"/>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b="1" dirty="0">
                <a:solidFill>
                  <a:srgbClr val="008000"/>
                </a:solidFill>
              </a:rPr>
              <a:t>Parallel Run KPI report</a:t>
            </a:r>
          </a:p>
        </p:txBody>
      </p:sp>
      <p:sp>
        <p:nvSpPr>
          <p:cNvPr id="34819" name="TextBox 2">
            <a:extLst>
              <a:ext uri="{FF2B5EF4-FFF2-40B4-BE49-F238E27FC236}">
                <a16:creationId xmlns:a16="http://schemas.microsoft.com/office/drawing/2014/main" id="{3D4DE35A-BF10-4C85-81CB-552E5CA69948}"/>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sp>
        <p:nvSpPr>
          <p:cNvPr id="34820" name="TextBox 3">
            <a:extLst>
              <a:ext uri="{FF2B5EF4-FFF2-40B4-BE49-F238E27FC236}">
                <a16:creationId xmlns:a16="http://schemas.microsoft.com/office/drawing/2014/main" id="{6430FFF0-AA06-4915-B2BE-C1909E3D4BC7}"/>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a:t>BD20211006</a:t>
            </a:r>
          </a:p>
        </p:txBody>
      </p:sp>
      <p:pic>
        <p:nvPicPr>
          <p:cNvPr id="34821" name="Picture 4">
            <a:extLst>
              <a:ext uri="{FF2B5EF4-FFF2-40B4-BE49-F238E27FC236}">
                <a16:creationId xmlns:a16="http://schemas.microsoft.com/office/drawing/2014/main" id="{7CC7B374-D22E-45A9-B225-1E316DE6E1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5">
            <a:extLst>
              <a:ext uri="{FF2B5EF4-FFF2-40B4-BE49-F238E27FC236}">
                <a16:creationId xmlns:a16="http://schemas.microsoft.com/office/drawing/2014/main" id="{7FCEBB9B-762C-4FD6-97EC-DDEAAFFB70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6">
            <a:extLst>
              <a:ext uri="{FF2B5EF4-FFF2-40B4-BE49-F238E27FC236}">
                <a16:creationId xmlns:a16="http://schemas.microsoft.com/office/drawing/2014/main" id="{F49A20C9-C417-4A2B-8C81-61E9B47BAA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Box 1">
            <a:extLst>
              <a:ext uri="{FF2B5EF4-FFF2-40B4-BE49-F238E27FC236}">
                <a16:creationId xmlns:a16="http://schemas.microsoft.com/office/drawing/2014/main" id="{17D89B01-E55E-4EE9-ADC9-E11552F96FB9}"/>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b="1" dirty="0">
                <a:solidFill>
                  <a:srgbClr val="008000"/>
                </a:solidFill>
              </a:rPr>
              <a:t>Parallel Run KPI report</a:t>
            </a:r>
          </a:p>
        </p:txBody>
      </p:sp>
      <p:sp>
        <p:nvSpPr>
          <p:cNvPr id="33795" name="TextBox 2">
            <a:extLst>
              <a:ext uri="{FF2B5EF4-FFF2-40B4-BE49-F238E27FC236}">
                <a16:creationId xmlns:a16="http://schemas.microsoft.com/office/drawing/2014/main" id="{91509678-7D6F-4A63-BBDA-0521446814BE}"/>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sp>
        <p:nvSpPr>
          <p:cNvPr id="33796" name="TextBox 3">
            <a:extLst>
              <a:ext uri="{FF2B5EF4-FFF2-40B4-BE49-F238E27FC236}">
                <a16:creationId xmlns:a16="http://schemas.microsoft.com/office/drawing/2014/main" id="{B2BCAEFA-FE7F-4E0E-9A10-C2E8124921F7}"/>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a:t>BD20211007</a:t>
            </a:r>
          </a:p>
        </p:txBody>
      </p:sp>
      <p:pic>
        <p:nvPicPr>
          <p:cNvPr id="33797" name="Picture 4">
            <a:extLst>
              <a:ext uri="{FF2B5EF4-FFF2-40B4-BE49-F238E27FC236}">
                <a16:creationId xmlns:a16="http://schemas.microsoft.com/office/drawing/2014/main" id="{778BEEBC-4398-4D20-98F7-C35CD48CA9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5">
            <a:extLst>
              <a:ext uri="{FF2B5EF4-FFF2-40B4-BE49-F238E27FC236}">
                <a16:creationId xmlns:a16="http://schemas.microsoft.com/office/drawing/2014/main" id="{614D447D-A274-45AF-9CE0-14DD2E1055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6">
            <a:extLst>
              <a:ext uri="{FF2B5EF4-FFF2-40B4-BE49-F238E27FC236}">
                <a16:creationId xmlns:a16="http://schemas.microsoft.com/office/drawing/2014/main" id="{727E3BF3-AE16-4CD5-9997-9BDC8CA8D0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Box 1">
            <a:extLst>
              <a:ext uri="{FF2B5EF4-FFF2-40B4-BE49-F238E27FC236}">
                <a16:creationId xmlns:a16="http://schemas.microsoft.com/office/drawing/2014/main" id="{58AAA29F-9E97-4503-AA40-245F5004F8F5}"/>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b="1" dirty="0">
                <a:solidFill>
                  <a:srgbClr val="008000"/>
                </a:solidFill>
              </a:rPr>
              <a:t>Parallel Run KPI report</a:t>
            </a:r>
          </a:p>
        </p:txBody>
      </p:sp>
      <p:sp>
        <p:nvSpPr>
          <p:cNvPr id="32771" name="TextBox 2">
            <a:extLst>
              <a:ext uri="{FF2B5EF4-FFF2-40B4-BE49-F238E27FC236}">
                <a16:creationId xmlns:a16="http://schemas.microsoft.com/office/drawing/2014/main" id="{A96658A9-9174-445F-B149-970049462C6E}"/>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sp>
        <p:nvSpPr>
          <p:cNvPr id="32772" name="TextBox 3">
            <a:extLst>
              <a:ext uri="{FF2B5EF4-FFF2-40B4-BE49-F238E27FC236}">
                <a16:creationId xmlns:a16="http://schemas.microsoft.com/office/drawing/2014/main" id="{586CCDE6-4829-4A09-A9D6-62DE2E2A5EA0}"/>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a:t>BD20211008</a:t>
            </a:r>
          </a:p>
        </p:txBody>
      </p:sp>
      <p:pic>
        <p:nvPicPr>
          <p:cNvPr id="32773" name="Picture 4">
            <a:extLst>
              <a:ext uri="{FF2B5EF4-FFF2-40B4-BE49-F238E27FC236}">
                <a16:creationId xmlns:a16="http://schemas.microsoft.com/office/drawing/2014/main" id="{E71B76EC-61E2-4030-84C9-41F44CF2A0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5">
            <a:extLst>
              <a:ext uri="{FF2B5EF4-FFF2-40B4-BE49-F238E27FC236}">
                <a16:creationId xmlns:a16="http://schemas.microsoft.com/office/drawing/2014/main" id="{CEC0B785-B5C4-4C44-BD3A-A0CCFB1656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6">
            <a:extLst>
              <a:ext uri="{FF2B5EF4-FFF2-40B4-BE49-F238E27FC236}">
                <a16:creationId xmlns:a16="http://schemas.microsoft.com/office/drawing/2014/main" id="{6A3F02C2-65D5-4D27-8331-38C01FF3E8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Box 1">
            <a:extLst>
              <a:ext uri="{FF2B5EF4-FFF2-40B4-BE49-F238E27FC236}">
                <a16:creationId xmlns:a16="http://schemas.microsoft.com/office/drawing/2014/main" id="{799A37D1-C66F-455D-8E67-E4017CBDCB2B}"/>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b="1" dirty="0">
                <a:solidFill>
                  <a:srgbClr val="008000"/>
                </a:solidFill>
              </a:rPr>
              <a:t>Parallel Run KPI report</a:t>
            </a:r>
          </a:p>
        </p:txBody>
      </p:sp>
      <p:sp>
        <p:nvSpPr>
          <p:cNvPr id="30723" name="TextBox 2">
            <a:extLst>
              <a:ext uri="{FF2B5EF4-FFF2-40B4-BE49-F238E27FC236}">
                <a16:creationId xmlns:a16="http://schemas.microsoft.com/office/drawing/2014/main" id="{81CCB8D7-4EEB-4FF6-A7D3-C7CA0F56D389}"/>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sp>
        <p:nvSpPr>
          <p:cNvPr id="30724" name="TextBox 3">
            <a:extLst>
              <a:ext uri="{FF2B5EF4-FFF2-40B4-BE49-F238E27FC236}">
                <a16:creationId xmlns:a16="http://schemas.microsoft.com/office/drawing/2014/main" id="{8EC2210A-C0E1-4A95-AAE9-9F35DD42307A}"/>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a:t>BD20211013</a:t>
            </a:r>
          </a:p>
        </p:txBody>
      </p:sp>
      <p:pic>
        <p:nvPicPr>
          <p:cNvPr id="30725" name="Picture 4">
            <a:extLst>
              <a:ext uri="{FF2B5EF4-FFF2-40B4-BE49-F238E27FC236}">
                <a16:creationId xmlns:a16="http://schemas.microsoft.com/office/drawing/2014/main" id="{9C6156DF-6B1E-419B-90B2-D33263D1FC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5">
            <a:extLst>
              <a:ext uri="{FF2B5EF4-FFF2-40B4-BE49-F238E27FC236}">
                <a16:creationId xmlns:a16="http://schemas.microsoft.com/office/drawing/2014/main" id="{AAA477D9-B94E-4D10-8539-2CF9D16874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6">
            <a:extLst>
              <a:ext uri="{FF2B5EF4-FFF2-40B4-BE49-F238E27FC236}">
                <a16:creationId xmlns:a16="http://schemas.microsoft.com/office/drawing/2014/main" id="{6EC7F51B-2E4C-47A1-9707-DF049203DE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Box 1">
            <a:extLst>
              <a:ext uri="{FF2B5EF4-FFF2-40B4-BE49-F238E27FC236}">
                <a16:creationId xmlns:a16="http://schemas.microsoft.com/office/drawing/2014/main" id="{F2CB5180-8DE5-4660-A943-F176BB55688E}"/>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b="1" dirty="0">
                <a:solidFill>
                  <a:srgbClr val="008000"/>
                </a:solidFill>
              </a:rPr>
              <a:t>Parallel Run KPI report</a:t>
            </a:r>
          </a:p>
        </p:txBody>
      </p:sp>
      <p:sp>
        <p:nvSpPr>
          <p:cNvPr id="31747" name="TextBox 2">
            <a:extLst>
              <a:ext uri="{FF2B5EF4-FFF2-40B4-BE49-F238E27FC236}">
                <a16:creationId xmlns:a16="http://schemas.microsoft.com/office/drawing/2014/main" id="{0A52B72E-F4C5-4EE2-B0C7-2441B3D37123}"/>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sp>
        <p:nvSpPr>
          <p:cNvPr id="31748" name="TextBox 3">
            <a:extLst>
              <a:ext uri="{FF2B5EF4-FFF2-40B4-BE49-F238E27FC236}">
                <a16:creationId xmlns:a16="http://schemas.microsoft.com/office/drawing/2014/main" id="{0027105E-FE5F-480B-BEB1-B05C08A4D4BA}"/>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a:t>BD20211014</a:t>
            </a:r>
          </a:p>
        </p:txBody>
      </p:sp>
      <p:pic>
        <p:nvPicPr>
          <p:cNvPr id="31749" name="Picture 4">
            <a:extLst>
              <a:ext uri="{FF2B5EF4-FFF2-40B4-BE49-F238E27FC236}">
                <a16:creationId xmlns:a16="http://schemas.microsoft.com/office/drawing/2014/main" id="{850CE30A-3505-477F-8E59-58019263E0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5">
            <a:extLst>
              <a:ext uri="{FF2B5EF4-FFF2-40B4-BE49-F238E27FC236}">
                <a16:creationId xmlns:a16="http://schemas.microsoft.com/office/drawing/2014/main" id="{398278D4-DA6A-4D80-80EB-740B6C1CF7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6">
            <a:extLst>
              <a:ext uri="{FF2B5EF4-FFF2-40B4-BE49-F238E27FC236}">
                <a16:creationId xmlns:a16="http://schemas.microsoft.com/office/drawing/2014/main" id="{1D8F78F4-1EFE-44FF-9D08-884444458C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Box 1">
            <a:extLst>
              <a:ext uri="{FF2B5EF4-FFF2-40B4-BE49-F238E27FC236}">
                <a16:creationId xmlns:a16="http://schemas.microsoft.com/office/drawing/2014/main" id="{E509B6B3-57C6-4A84-90AE-54E8C54E3D4E}"/>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b="1" dirty="0">
                <a:solidFill>
                  <a:srgbClr val="008000"/>
                </a:solidFill>
              </a:rPr>
              <a:t>Parallel Run KPI report</a:t>
            </a:r>
          </a:p>
        </p:txBody>
      </p:sp>
      <p:sp>
        <p:nvSpPr>
          <p:cNvPr id="28675" name="TextBox 2">
            <a:extLst>
              <a:ext uri="{FF2B5EF4-FFF2-40B4-BE49-F238E27FC236}">
                <a16:creationId xmlns:a16="http://schemas.microsoft.com/office/drawing/2014/main" id="{143489DE-3816-461C-BC56-1C576DD6D5B5}"/>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sp>
        <p:nvSpPr>
          <p:cNvPr id="28676" name="TextBox 3">
            <a:extLst>
              <a:ext uri="{FF2B5EF4-FFF2-40B4-BE49-F238E27FC236}">
                <a16:creationId xmlns:a16="http://schemas.microsoft.com/office/drawing/2014/main" id="{C3891ABB-EA5C-41FB-ABF4-53591BFC2D0C}"/>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a:t>BD20211015</a:t>
            </a:r>
          </a:p>
        </p:txBody>
      </p:sp>
      <p:pic>
        <p:nvPicPr>
          <p:cNvPr id="28677" name="Picture 4">
            <a:extLst>
              <a:ext uri="{FF2B5EF4-FFF2-40B4-BE49-F238E27FC236}">
                <a16:creationId xmlns:a16="http://schemas.microsoft.com/office/drawing/2014/main" id="{FFA87A92-E2F3-46D0-A92B-B197112401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5">
            <a:extLst>
              <a:ext uri="{FF2B5EF4-FFF2-40B4-BE49-F238E27FC236}">
                <a16:creationId xmlns:a16="http://schemas.microsoft.com/office/drawing/2014/main" id="{C602AF11-EE06-4E96-B46E-B229B4DAFC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6">
            <a:extLst>
              <a:ext uri="{FF2B5EF4-FFF2-40B4-BE49-F238E27FC236}">
                <a16:creationId xmlns:a16="http://schemas.microsoft.com/office/drawing/2014/main" id="{2ACD41ED-1E0B-422D-8FEC-CC1D8460C8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Box 1">
            <a:extLst>
              <a:ext uri="{FF2B5EF4-FFF2-40B4-BE49-F238E27FC236}">
                <a16:creationId xmlns:a16="http://schemas.microsoft.com/office/drawing/2014/main" id="{4309C5B8-75BC-4EED-A6DD-E98454BE20B1}"/>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b="1" dirty="0">
                <a:solidFill>
                  <a:srgbClr val="008000"/>
                </a:solidFill>
              </a:rPr>
              <a:t>Parallel Run KPI report</a:t>
            </a:r>
          </a:p>
        </p:txBody>
      </p:sp>
      <p:sp>
        <p:nvSpPr>
          <p:cNvPr id="27651" name="TextBox 2">
            <a:extLst>
              <a:ext uri="{FF2B5EF4-FFF2-40B4-BE49-F238E27FC236}">
                <a16:creationId xmlns:a16="http://schemas.microsoft.com/office/drawing/2014/main" id="{345E6129-5433-4A94-877B-A1A34E247131}"/>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sp>
        <p:nvSpPr>
          <p:cNvPr id="27652" name="TextBox 3">
            <a:extLst>
              <a:ext uri="{FF2B5EF4-FFF2-40B4-BE49-F238E27FC236}">
                <a16:creationId xmlns:a16="http://schemas.microsoft.com/office/drawing/2014/main" id="{76639536-E180-4D87-9E4C-456DA6BCA019}"/>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a:t>BD20211016</a:t>
            </a:r>
          </a:p>
        </p:txBody>
      </p:sp>
      <p:pic>
        <p:nvPicPr>
          <p:cNvPr id="27653" name="Picture 4">
            <a:extLst>
              <a:ext uri="{FF2B5EF4-FFF2-40B4-BE49-F238E27FC236}">
                <a16:creationId xmlns:a16="http://schemas.microsoft.com/office/drawing/2014/main" id="{F26DF691-FBE3-4D07-B621-BCAC703225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5">
            <a:extLst>
              <a:ext uri="{FF2B5EF4-FFF2-40B4-BE49-F238E27FC236}">
                <a16:creationId xmlns:a16="http://schemas.microsoft.com/office/drawing/2014/main" id="{18C3350B-3CBE-4C73-849D-E99B5658E5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6">
            <a:extLst>
              <a:ext uri="{FF2B5EF4-FFF2-40B4-BE49-F238E27FC236}">
                <a16:creationId xmlns:a16="http://schemas.microsoft.com/office/drawing/2014/main" id="{00EF97CC-18EC-46EB-B84C-B4EE649271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Box 1">
            <a:extLst>
              <a:ext uri="{FF2B5EF4-FFF2-40B4-BE49-F238E27FC236}">
                <a16:creationId xmlns:a16="http://schemas.microsoft.com/office/drawing/2014/main" id="{08D21529-0EBE-4ABA-8DA1-7E4A2BDB4D9D}"/>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b="1" dirty="0">
                <a:solidFill>
                  <a:srgbClr val="008000"/>
                </a:solidFill>
              </a:rPr>
              <a:t>Parallel Run KPI report</a:t>
            </a:r>
          </a:p>
        </p:txBody>
      </p:sp>
      <p:sp>
        <p:nvSpPr>
          <p:cNvPr id="29699" name="TextBox 2">
            <a:extLst>
              <a:ext uri="{FF2B5EF4-FFF2-40B4-BE49-F238E27FC236}">
                <a16:creationId xmlns:a16="http://schemas.microsoft.com/office/drawing/2014/main" id="{EBAA80A4-67BE-40F8-9057-182C31B69D42}"/>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sp>
        <p:nvSpPr>
          <p:cNvPr id="29700" name="TextBox 3">
            <a:extLst>
              <a:ext uri="{FF2B5EF4-FFF2-40B4-BE49-F238E27FC236}">
                <a16:creationId xmlns:a16="http://schemas.microsoft.com/office/drawing/2014/main" id="{C2599A11-7E82-4B8C-9A6C-520C14750623}"/>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a:t>BD20211017</a:t>
            </a:r>
          </a:p>
        </p:txBody>
      </p:sp>
      <p:pic>
        <p:nvPicPr>
          <p:cNvPr id="29701" name="Picture 4">
            <a:extLst>
              <a:ext uri="{FF2B5EF4-FFF2-40B4-BE49-F238E27FC236}">
                <a16:creationId xmlns:a16="http://schemas.microsoft.com/office/drawing/2014/main" id="{250119A1-1492-4445-83FE-6642DC811C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5">
            <a:extLst>
              <a:ext uri="{FF2B5EF4-FFF2-40B4-BE49-F238E27FC236}">
                <a16:creationId xmlns:a16="http://schemas.microsoft.com/office/drawing/2014/main" id="{8CBF0A60-A30E-442F-8F7F-ABACE9C3B3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6">
            <a:extLst>
              <a:ext uri="{FF2B5EF4-FFF2-40B4-BE49-F238E27FC236}">
                <a16:creationId xmlns:a16="http://schemas.microsoft.com/office/drawing/2014/main" id="{AA0AD546-D428-4B2F-84AA-796CA80881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+2_17</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1046597686"/>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Box 1">
            <a:extLst>
              <a:ext uri="{FF2B5EF4-FFF2-40B4-BE49-F238E27FC236}">
                <a16:creationId xmlns:a16="http://schemas.microsoft.com/office/drawing/2014/main" id="{9E8DAC20-BB4F-4EE2-9CA2-4C7586F747BE}"/>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b="1" dirty="0">
                <a:solidFill>
                  <a:srgbClr val="008000"/>
                </a:solidFill>
              </a:rPr>
              <a:t>Parallel Run KPI report</a:t>
            </a:r>
          </a:p>
        </p:txBody>
      </p:sp>
      <p:sp>
        <p:nvSpPr>
          <p:cNvPr id="50179" name="TextBox 2">
            <a:extLst>
              <a:ext uri="{FF2B5EF4-FFF2-40B4-BE49-F238E27FC236}">
                <a16:creationId xmlns:a16="http://schemas.microsoft.com/office/drawing/2014/main" id="{313679CA-1A9A-4927-90B0-70C2120C03D9}"/>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sp>
        <p:nvSpPr>
          <p:cNvPr id="50180" name="TextBox 3">
            <a:extLst>
              <a:ext uri="{FF2B5EF4-FFF2-40B4-BE49-F238E27FC236}">
                <a16:creationId xmlns:a16="http://schemas.microsoft.com/office/drawing/2014/main" id="{B65571E4-F756-4E37-8B1A-EE81FF1CC641}"/>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a:t>BD20211018</a:t>
            </a:r>
          </a:p>
        </p:txBody>
      </p:sp>
      <p:pic>
        <p:nvPicPr>
          <p:cNvPr id="50181" name="Picture 4">
            <a:extLst>
              <a:ext uri="{FF2B5EF4-FFF2-40B4-BE49-F238E27FC236}">
                <a16:creationId xmlns:a16="http://schemas.microsoft.com/office/drawing/2014/main" id="{2E25DA5D-1B27-48DE-8F8D-0EC037F33C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5">
            <a:extLst>
              <a:ext uri="{FF2B5EF4-FFF2-40B4-BE49-F238E27FC236}">
                <a16:creationId xmlns:a16="http://schemas.microsoft.com/office/drawing/2014/main" id="{C45377EB-312A-4AA7-905B-81F375ECEB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Picture 6">
            <a:extLst>
              <a:ext uri="{FF2B5EF4-FFF2-40B4-BE49-F238E27FC236}">
                <a16:creationId xmlns:a16="http://schemas.microsoft.com/office/drawing/2014/main" id="{57B59A3C-1A81-418A-A143-323396817F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Box 1">
            <a:extLst>
              <a:ext uri="{FF2B5EF4-FFF2-40B4-BE49-F238E27FC236}">
                <a16:creationId xmlns:a16="http://schemas.microsoft.com/office/drawing/2014/main" id="{174896D0-6104-4661-8D54-8FC285E620C5}"/>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b="1" dirty="0">
                <a:solidFill>
                  <a:srgbClr val="008000"/>
                </a:solidFill>
              </a:rPr>
              <a:t>Parallel Run KPI report</a:t>
            </a:r>
          </a:p>
        </p:txBody>
      </p:sp>
      <p:sp>
        <p:nvSpPr>
          <p:cNvPr id="51203" name="TextBox 2">
            <a:extLst>
              <a:ext uri="{FF2B5EF4-FFF2-40B4-BE49-F238E27FC236}">
                <a16:creationId xmlns:a16="http://schemas.microsoft.com/office/drawing/2014/main" id="{41D979EB-0F44-403E-8835-9FB49F9CBE63}"/>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sp>
        <p:nvSpPr>
          <p:cNvPr id="51204" name="TextBox 3">
            <a:extLst>
              <a:ext uri="{FF2B5EF4-FFF2-40B4-BE49-F238E27FC236}">
                <a16:creationId xmlns:a16="http://schemas.microsoft.com/office/drawing/2014/main" id="{5DFAC189-8312-49EF-BB64-267BDAB03457}"/>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a:t>BD20211019</a:t>
            </a:r>
          </a:p>
        </p:txBody>
      </p:sp>
      <p:pic>
        <p:nvPicPr>
          <p:cNvPr id="51205" name="Picture 4">
            <a:extLst>
              <a:ext uri="{FF2B5EF4-FFF2-40B4-BE49-F238E27FC236}">
                <a16:creationId xmlns:a16="http://schemas.microsoft.com/office/drawing/2014/main" id="{60527599-2CBB-4F73-808F-859DAB6AEC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5">
            <a:extLst>
              <a:ext uri="{FF2B5EF4-FFF2-40B4-BE49-F238E27FC236}">
                <a16:creationId xmlns:a16="http://schemas.microsoft.com/office/drawing/2014/main" id="{C961D183-D452-401C-B6A1-C59EAFC4D9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6">
            <a:extLst>
              <a:ext uri="{FF2B5EF4-FFF2-40B4-BE49-F238E27FC236}">
                <a16:creationId xmlns:a16="http://schemas.microsoft.com/office/drawing/2014/main" id="{3B112FCC-97BE-4E24-95EB-DA27C5785D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Box 1">
            <a:extLst>
              <a:ext uri="{FF2B5EF4-FFF2-40B4-BE49-F238E27FC236}">
                <a16:creationId xmlns:a16="http://schemas.microsoft.com/office/drawing/2014/main" id="{01C78AD3-222A-4493-B68F-C8203908A0B7}"/>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b="1" dirty="0">
                <a:solidFill>
                  <a:srgbClr val="008000"/>
                </a:solidFill>
              </a:rPr>
              <a:t>Parallel Run KPI report</a:t>
            </a:r>
          </a:p>
        </p:txBody>
      </p:sp>
      <p:sp>
        <p:nvSpPr>
          <p:cNvPr id="46083" name="TextBox 2">
            <a:extLst>
              <a:ext uri="{FF2B5EF4-FFF2-40B4-BE49-F238E27FC236}">
                <a16:creationId xmlns:a16="http://schemas.microsoft.com/office/drawing/2014/main" id="{072969B9-01DB-470D-8F5A-2102CB08FC3A}"/>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sp>
        <p:nvSpPr>
          <p:cNvPr id="46084" name="TextBox 3">
            <a:extLst>
              <a:ext uri="{FF2B5EF4-FFF2-40B4-BE49-F238E27FC236}">
                <a16:creationId xmlns:a16="http://schemas.microsoft.com/office/drawing/2014/main" id="{0579B8AA-2152-4EBA-ADEE-D6C805C1CB5A}"/>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a:t>BD20211021</a:t>
            </a:r>
          </a:p>
        </p:txBody>
      </p:sp>
      <p:pic>
        <p:nvPicPr>
          <p:cNvPr id="46085" name="Picture 4">
            <a:extLst>
              <a:ext uri="{FF2B5EF4-FFF2-40B4-BE49-F238E27FC236}">
                <a16:creationId xmlns:a16="http://schemas.microsoft.com/office/drawing/2014/main" id="{3194C471-0EE2-41F4-80C9-7A1AAB9ED0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5">
            <a:extLst>
              <a:ext uri="{FF2B5EF4-FFF2-40B4-BE49-F238E27FC236}">
                <a16:creationId xmlns:a16="http://schemas.microsoft.com/office/drawing/2014/main" id="{425E5922-F760-46CE-8EE3-EA56121826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Picture 6">
            <a:extLst>
              <a:ext uri="{FF2B5EF4-FFF2-40B4-BE49-F238E27FC236}">
                <a16:creationId xmlns:a16="http://schemas.microsoft.com/office/drawing/2014/main" id="{E8C9199C-8BBE-4321-99B4-34E27BBE43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Box 1">
            <a:extLst>
              <a:ext uri="{FF2B5EF4-FFF2-40B4-BE49-F238E27FC236}">
                <a16:creationId xmlns:a16="http://schemas.microsoft.com/office/drawing/2014/main" id="{82CA547C-F7AD-4115-B2DB-C4508E9F223B}"/>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b="1" dirty="0">
                <a:solidFill>
                  <a:srgbClr val="008000"/>
                </a:solidFill>
              </a:rPr>
              <a:t>Parallel Run KPI report</a:t>
            </a:r>
          </a:p>
        </p:txBody>
      </p:sp>
      <p:sp>
        <p:nvSpPr>
          <p:cNvPr id="47107" name="TextBox 2">
            <a:extLst>
              <a:ext uri="{FF2B5EF4-FFF2-40B4-BE49-F238E27FC236}">
                <a16:creationId xmlns:a16="http://schemas.microsoft.com/office/drawing/2014/main" id="{8068F224-B875-41AD-94E9-6D8606DDAFDB}"/>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sp>
        <p:nvSpPr>
          <p:cNvPr id="47108" name="TextBox 3">
            <a:extLst>
              <a:ext uri="{FF2B5EF4-FFF2-40B4-BE49-F238E27FC236}">
                <a16:creationId xmlns:a16="http://schemas.microsoft.com/office/drawing/2014/main" id="{646987B5-ECCA-476A-9FB0-BD67771EED6D}"/>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a:t>BD20211022</a:t>
            </a:r>
          </a:p>
        </p:txBody>
      </p:sp>
      <p:pic>
        <p:nvPicPr>
          <p:cNvPr id="47109" name="Picture 4">
            <a:extLst>
              <a:ext uri="{FF2B5EF4-FFF2-40B4-BE49-F238E27FC236}">
                <a16:creationId xmlns:a16="http://schemas.microsoft.com/office/drawing/2014/main" id="{A6696C4B-1CBE-4548-86FA-B5A1E91F6B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5">
            <a:extLst>
              <a:ext uri="{FF2B5EF4-FFF2-40B4-BE49-F238E27FC236}">
                <a16:creationId xmlns:a16="http://schemas.microsoft.com/office/drawing/2014/main" id="{2F9D92D0-4E34-4EEB-8F7E-4657EA1B08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Picture 6">
            <a:extLst>
              <a:ext uri="{FF2B5EF4-FFF2-40B4-BE49-F238E27FC236}">
                <a16:creationId xmlns:a16="http://schemas.microsoft.com/office/drawing/2014/main" id="{615DC6A7-0116-4EFC-B557-50112DEFD6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Box 1">
            <a:extLst>
              <a:ext uri="{FF2B5EF4-FFF2-40B4-BE49-F238E27FC236}">
                <a16:creationId xmlns:a16="http://schemas.microsoft.com/office/drawing/2014/main" id="{10DC4509-646E-40C4-829C-466CF1072F05}"/>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b="1" dirty="0">
                <a:solidFill>
                  <a:srgbClr val="008000"/>
                </a:solidFill>
              </a:rPr>
              <a:t>Parallel Run KPI report</a:t>
            </a:r>
          </a:p>
        </p:txBody>
      </p:sp>
      <p:sp>
        <p:nvSpPr>
          <p:cNvPr id="48131" name="TextBox 2">
            <a:extLst>
              <a:ext uri="{FF2B5EF4-FFF2-40B4-BE49-F238E27FC236}">
                <a16:creationId xmlns:a16="http://schemas.microsoft.com/office/drawing/2014/main" id="{78F8F256-9F8C-46DC-AA07-278CC09CBE48}"/>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sp>
        <p:nvSpPr>
          <p:cNvPr id="48132" name="TextBox 3">
            <a:extLst>
              <a:ext uri="{FF2B5EF4-FFF2-40B4-BE49-F238E27FC236}">
                <a16:creationId xmlns:a16="http://schemas.microsoft.com/office/drawing/2014/main" id="{A6F320A4-70DA-4CA4-A2EB-0CDDA3F1B18D}"/>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a:t>BD20211023</a:t>
            </a:r>
          </a:p>
        </p:txBody>
      </p:sp>
      <p:pic>
        <p:nvPicPr>
          <p:cNvPr id="48133" name="Picture 4">
            <a:extLst>
              <a:ext uri="{FF2B5EF4-FFF2-40B4-BE49-F238E27FC236}">
                <a16:creationId xmlns:a16="http://schemas.microsoft.com/office/drawing/2014/main" id="{6143FB79-CCD9-4C4B-9910-8C777DB0C2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5">
            <a:extLst>
              <a:ext uri="{FF2B5EF4-FFF2-40B4-BE49-F238E27FC236}">
                <a16:creationId xmlns:a16="http://schemas.microsoft.com/office/drawing/2014/main" id="{6FD077A8-71D1-4289-B43B-D5E0C0B7C1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5" name="Picture 6">
            <a:extLst>
              <a:ext uri="{FF2B5EF4-FFF2-40B4-BE49-F238E27FC236}">
                <a16:creationId xmlns:a16="http://schemas.microsoft.com/office/drawing/2014/main" id="{C3B72894-786C-4671-AD0E-2C4915901E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Box 1">
            <a:extLst>
              <a:ext uri="{FF2B5EF4-FFF2-40B4-BE49-F238E27FC236}">
                <a16:creationId xmlns:a16="http://schemas.microsoft.com/office/drawing/2014/main" id="{B38F39D2-C117-440B-8F3C-875B5162EE9B}"/>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b="1" dirty="0">
                <a:solidFill>
                  <a:srgbClr val="008000"/>
                </a:solidFill>
              </a:rPr>
              <a:t>Parallel Run KPI report</a:t>
            </a:r>
          </a:p>
        </p:txBody>
      </p:sp>
      <p:sp>
        <p:nvSpPr>
          <p:cNvPr id="49155" name="TextBox 2">
            <a:extLst>
              <a:ext uri="{FF2B5EF4-FFF2-40B4-BE49-F238E27FC236}">
                <a16:creationId xmlns:a16="http://schemas.microsoft.com/office/drawing/2014/main" id="{E027FEC8-ED54-42B8-AB55-4648B9360EFF}"/>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sp>
        <p:nvSpPr>
          <p:cNvPr id="49156" name="TextBox 3">
            <a:extLst>
              <a:ext uri="{FF2B5EF4-FFF2-40B4-BE49-F238E27FC236}">
                <a16:creationId xmlns:a16="http://schemas.microsoft.com/office/drawing/2014/main" id="{DD2923BF-006B-4E38-A8B2-61C03C96C6C5}"/>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a:t>BD20211024</a:t>
            </a:r>
          </a:p>
        </p:txBody>
      </p:sp>
      <p:pic>
        <p:nvPicPr>
          <p:cNvPr id="49157" name="Picture 4">
            <a:extLst>
              <a:ext uri="{FF2B5EF4-FFF2-40B4-BE49-F238E27FC236}">
                <a16:creationId xmlns:a16="http://schemas.microsoft.com/office/drawing/2014/main" id="{DDF514F4-91DD-4636-9568-C53AB3F017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5">
            <a:extLst>
              <a:ext uri="{FF2B5EF4-FFF2-40B4-BE49-F238E27FC236}">
                <a16:creationId xmlns:a16="http://schemas.microsoft.com/office/drawing/2014/main" id="{CB262967-5642-4840-AD17-450264213D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Picture 6">
            <a:extLst>
              <a:ext uri="{FF2B5EF4-FFF2-40B4-BE49-F238E27FC236}">
                <a16:creationId xmlns:a16="http://schemas.microsoft.com/office/drawing/2014/main" id="{FE86A409-8BDF-4C47-9B2E-CCF919D1C7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Box 1">
            <a:extLst>
              <a:ext uri="{FF2B5EF4-FFF2-40B4-BE49-F238E27FC236}">
                <a16:creationId xmlns:a16="http://schemas.microsoft.com/office/drawing/2014/main" id="{9F07EAF3-B674-496A-868F-6C41D2E05C11}"/>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b="1" dirty="0">
                <a:solidFill>
                  <a:srgbClr val="008000"/>
                </a:solidFill>
              </a:rPr>
              <a:t>Parallel Run KPI report</a:t>
            </a:r>
          </a:p>
        </p:txBody>
      </p:sp>
      <p:sp>
        <p:nvSpPr>
          <p:cNvPr id="41987" name="TextBox 2">
            <a:extLst>
              <a:ext uri="{FF2B5EF4-FFF2-40B4-BE49-F238E27FC236}">
                <a16:creationId xmlns:a16="http://schemas.microsoft.com/office/drawing/2014/main" id="{3EC0E546-6EBA-494D-9F11-53367BB62598}"/>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sp>
        <p:nvSpPr>
          <p:cNvPr id="41988" name="TextBox 3">
            <a:extLst>
              <a:ext uri="{FF2B5EF4-FFF2-40B4-BE49-F238E27FC236}">
                <a16:creationId xmlns:a16="http://schemas.microsoft.com/office/drawing/2014/main" id="{E5A9E7E8-396B-47C4-8C4F-C2F2CF9B3868}"/>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a:t>BD20211025</a:t>
            </a:r>
          </a:p>
        </p:txBody>
      </p:sp>
      <p:pic>
        <p:nvPicPr>
          <p:cNvPr id="41989" name="Picture 4">
            <a:extLst>
              <a:ext uri="{FF2B5EF4-FFF2-40B4-BE49-F238E27FC236}">
                <a16:creationId xmlns:a16="http://schemas.microsoft.com/office/drawing/2014/main" id="{28FC81D5-F9DA-4AB7-90D1-514F29A447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5">
            <a:extLst>
              <a:ext uri="{FF2B5EF4-FFF2-40B4-BE49-F238E27FC236}">
                <a16:creationId xmlns:a16="http://schemas.microsoft.com/office/drawing/2014/main" id="{A8C5ECC7-79D4-4E79-8B7F-8A07FE0391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6">
            <a:extLst>
              <a:ext uri="{FF2B5EF4-FFF2-40B4-BE49-F238E27FC236}">
                <a16:creationId xmlns:a16="http://schemas.microsoft.com/office/drawing/2014/main" id="{90861B02-D28E-4C8A-A21F-8CD759536C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Box 1">
            <a:extLst>
              <a:ext uri="{FF2B5EF4-FFF2-40B4-BE49-F238E27FC236}">
                <a16:creationId xmlns:a16="http://schemas.microsoft.com/office/drawing/2014/main" id="{C1F19F17-2F90-4C50-B6B1-74B1CF608ACD}"/>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b="1" dirty="0">
                <a:solidFill>
                  <a:srgbClr val="008000"/>
                </a:solidFill>
              </a:rPr>
              <a:t>Parallel Run KPI report</a:t>
            </a:r>
          </a:p>
        </p:txBody>
      </p:sp>
      <p:sp>
        <p:nvSpPr>
          <p:cNvPr id="40963" name="TextBox 2">
            <a:extLst>
              <a:ext uri="{FF2B5EF4-FFF2-40B4-BE49-F238E27FC236}">
                <a16:creationId xmlns:a16="http://schemas.microsoft.com/office/drawing/2014/main" id="{A2412276-3B06-4407-BBEF-C30E2768840C}"/>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sp>
        <p:nvSpPr>
          <p:cNvPr id="40964" name="TextBox 3">
            <a:extLst>
              <a:ext uri="{FF2B5EF4-FFF2-40B4-BE49-F238E27FC236}">
                <a16:creationId xmlns:a16="http://schemas.microsoft.com/office/drawing/2014/main" id="{66C57AF4-D180-428F-BA51-F9CA2A59D346}"/>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a:t>BD20211026</a:t>
            </a:r>
          </a:p>
        </p:txBody>
      </p:sp>
      <p:pic>
        <p:nvPicPr>
          <p:cNvPr id="40965" name="Picture 4">
            <a:extLst>
              <a:ext uri="{FF2B5EF4-FFF2-40B4-BE49-F238E27FC236}">
                <a16:creationId xmlns:a16="http://schemas.microsoft.com/office/drawing/2014/main" id="{79344846-333C-49E6-B811-1EAA0E188A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5">
            <a:extLst>
              <a:ext uri="{FF2B5EF4-FFF2-40B4-BE49-F238E27FC236}">
                <a16:creationId xmlns:a16="http://schemas.microsoft.com/office/drawing/2014/main" id="{51D5327E-9A04-43B8-A067-D57A1C52BB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Picture 6">
            <a:extLst>
              <a:ext uri="{FF2B5EF4-FFF2-40B4-BE49-F238E27FC236}">
                <a16:creationId xmlns:a16="http://schemas.microsoft.com/office/drawing/2014/main" id="{FD665E88-5034-46CE-9555-C0CA2F5E69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Box 1">
            <a:extLst>
              <a:ext uri="{FF2B5EF4-FFF2-40B4-BE49-F238E27FC236}">
                <a16:creationId xmlns:a16="http://schemas.microsoft.com/office/drawing/2014/main" id="{D2533179-C956-4EF8-A9B4-7A4759C10E4B}"/>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b="1" dirty="0">
                <a:solidFill>
                  <a:srgbClr val="008000"/>
                </a:solidFill>
              </a:rPr>
              <a:t>Parallel Run KPI report</a:t>
            </a:r>
          </a:p>
        </p:txBody>
      </p:sp>
      <p:sp>
        <p:nvSpPr>
          <p:cNvPr id="43011" name="TextBox 2">
            <a:extLst>
              <a:ext uri="{FF2B5EF4-FFF2-40B4-BE49-F238E27FC236}">
                <a16:creationId xmlns:a16="http://schemas.microsoft.com/office/drawing/2014/main" id="{A7A00966-2CC4-4AC8-A392-EBA5EC4A4B90}"/>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sp>
        <p:nvSpPr>
          <p:cNvPr id="43012" name="TextBox 3">
            <a:extLst>
              <a:ext uri="{FF2B5EF4-FFF2-40B4-BE49-F238E27FC236}">
                <a16:creationId xmlns:a16="http://schemas.microsoft.com/office/drawing/2014/main" id="{044DF287-B49A-4AA5-88E9-406BAA518A10}"/>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a:t>BD20211028</a:t>
            </a:r>
          </a:p>
        </p:txBody>
      </p:sp>
      <p:pic>
        <p:nvPicPr>
          <p:cNvPr id="43013" name="Picture 4">
            <a:extLst>
              <a:ext uri="{FF2B5EF4-FFF2-40B4-BE49-F238E27FC236}">
                <a16:creationId xmlns:a16="http://schemas.microsoft.com/office/drawing/2014/main" id="{2CA7CDA3-0EE5-4104-B6CF-AFAC5FB90D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5">
            <a:extLst>
              <a:ext uri="{FF2B5EF4-FFF2-40B4-BE49-F238E27FC236}">
                <a16:creationId xmlns:a16="http://schemas.microsoft.com/office/drawing/2014/main" id="{1D7C1137-4AE0-4543-A0F1-5F3454E3C4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Picture 6">
            <a:extLst>
              <a:ext uri="{FF2B5EF4-FFF2-40B4-BE49-F238E27FC236}">
                <a16:creationId xmlns:a16="http://schemas.microsoft.com/office/drawing/2014/main" id="{93090214-BE3F-4712-B4DA-6A8664A3BF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Box 1">
            <a:extLst>
              <a:ext uri="{FF2B5EF4-FFF2-40B4-BE49-F238E27FC236}">
                <a16:creationId xmlns:a16="http://schemas.microsoft.com/office/drawing/2014/main" id="{2610687F-FD70-4AD7-93A3-D4A941783F8C}"/>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b="1" dirty="0">
                <a:solidFill>
                  <a:srgbClr val="008000"/>
                </a:solidFill>
              </a:rPr>
              <a:t>Parallel Run KPI report</a:t>
            </a:r>
          </a:p>
        </p:txBody>
      </p:sp>
      <p:sp>
        <p:nvSpPr>
          <p:cNvPr id="44035" name="TextBox 2">
            <a:extLst>
              <a:ext uri="{FF2B5EF4-FFF2-40B4-BE49-F238E27FC236}">
                <a16:creationId xmlns:a16="http://schemas.microsoft.com/office/drawing/2014/main" id="{EEEB8BFD-D84B-4B09-A30C-6E08323D5EBE}"/>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sp>
        <p:nvSpPr>
          <p:cNvPr id="44036" name="TextBox 3">
            <a:extLst>
              <a:ext uri="{FF2B5EF4-FFF2-40B4-BE49-F238E27FC236}">
                <a16:creationId xmlns:a16="http://schemas.microsoft.com/office/drawing/2014/main" id="{A9D2180D-B16D-40FE-B9FC-8E23D69551AC}"/>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a:t>BD20211029</a:t>
            </a:r>
          </a:p>
        </p:txBody>
      </p:sp>
      <p:pic>
        <p:nvPicPr>
          <p:cNvPr id="44037" name="Picture 4">
            <a:extLst>
              <a:ext uri="{FF2B5EF4-FFF2-40B4-BE49-F238E27FC236}">
                <a16:creationId xmlns:a16="http://schemas.microsoft.com/office/drawing/2014/main" id="{62118A89-7889-4642-8187-33FDC702E5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5">
            <a:extLst>
              <a:ext uri="{FF2B5EF4-FFF2-40B4-BE49-F238E27FC236}">
                <a16:creationId xmlns:a16="http://schemas.microsoft.com/office/drawing/2014/main" id="{87D3FF75-3349-47E7-9696-59CBD45DBB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6">
            <a:extLst>
              <a:ext uri="{FF2B5EF4-FFF2-40B4-BE49-F238E27FC236}">
                <a16:creationId xmlns:a16="http://schemas.microsoft.com/office/drawing/2014/main" id="{A3DCD547-5BAD-4EB6-9E71-29D812F217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+2_18</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1535657524"/>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Box 1">
            <a:extLst>
              <a:ext uri="{FF2B5EF4-FFF2-40B4-BE49-F238E27FC236}">
                <a16:creationId xmlns:a16="http://schemas.microsoft.com/office/drawing/2014/main" id="{18218441-6449-4214-ABF8-FDCACB6D80B0}"/>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b="1" dirty="0">
                <a:solidFill>
                  <a:srgbClr val="008000"/>
                </a:solidFill>
              </a:rPr>
              <a:t>Parallel Run KPI report</a:t>
            </a:r>
          </a:p>
        </p:txBody>
      </p:sp>
      <p:sp>
        <p:nvSpPr>
          <p:cNvPr id="45059" name="TextBox 2">
            <a:extLst>
              <a:ext uri="{FF2B5EF4-FFF2-40B4-BE49-F238E27FC236}">
                <a16:creationId xmlns:a16="http://schemas.microsoft.com/office/drawing/2014/main" id="{38AEC465-F720-40FC-A513-D26690979F62}"/>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sp>
        <p:nvSpPr>
          <p:cNvPr id="45060" name="TextBox 3">
            <a:extLst>
              <a:ext uri="{FF2B5EF4-FFF2-40B4-BE49-F238E27FC236}">
                <a16:creationId xmlns:a16="http://schemas.microsoft.com/office/drawing/2014/main" id="{1B0C7600-2493-4E22-BD74-8613822D8417}"/>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a:t>BD20211030</a:t>
            </a:r>
          </a:p>
        </p:txBody>
      </p:sp>
      <p:pic>
        <p:nvPicPr>
          <p:cNvPr id="45061" name="Picture 4">
            <a:extLst>
              <a:ext uri="{FF2B5EF4-FFF2-40B4-BE49-F238E27FC236}">
                <a16:creationId xmlns:a16="http://schemas.microsoft.com/office/drawing/2014/main" id="{CF312FCB-BCEC-4105-890D-FAA4479249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5">
            <a:extLst>
              <a:ext uri="{FF2B5EF4-FFF2-40B4-BE49-F238E27FC236}">
                <a16:creationId xmlns:a16="http://schemas.microsoft.com/office/drawing/2014/main" id="{E6E09B13-40A2-48D0-BD95-44C699E55D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6">
            <a:extLst>
              <a:ext uri="{FF2B5EF4-FFF2-40B4-BE49-F238E27FC236}">
                <a16:creationId xmlns:a16="http://schemas.microsoft.com/office/drawing/2014/main" id="{EE9161A6-8A9D-4783-90F0-99B66899CB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Box 1">
            <a:extLst>
              <a:ext uri="{FF2B5EF4-FFF2-40B4-BE49-F238E27FC236}">
                <a16:creationId xmlns:a16="http://schemas.microsoft.com/office/drawing/2014/main" id="{7836C2DF-4893-48EA-A83B-329FB04831CD}"/>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b="1" dirty="0">
                <a:solidFill>
                  <a:srgbClr val="008000"/>
                </a:solidFill>
              </a:rPr>
              <a:t>Parallel Run KPI report</a:t>
            </a:r>
          </a:p>
        </p:txBody>
      </p:sp>
      <p:sp>
        <p:nvSpPr>
          <p:cNvPr id="52227" name="TextBox 2">
            <a:extLst>
              <a:ext uri="{FF2B5EF4-FFF2-40B4-BE49-F238E27FC236}">
                <a16:creationId xmlns:a16="http://schemas.microsoft.com/office/drawing/2014/main" id="{554D67B7-01FD-419D-AB13-129CBB6E266F}"/>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12: Paradoxically rejected blocks (PRBs)</a:t>
            </a:r>
            <a:endParaRPr lang="sl-SI" altLang="sl-SI" dirty="0">
              <a:solidFill>
                <a:srgbClr val="008000"/>
              </a:solidFill>
            </a:endParaRPr>
          </a:p>
        </p:txBody>
      </p:sp>
      <p:pic>
        <p:nvPicPr>
          <p:cNvPr id="3" name="Picture 2">
            <a:extLst>
              <a:ext uri="{FF2B5EF4-FFF2-40B4-BE49-F238E27FC236}">
                <a16:creationId xmlns:a16="http://schemas.microsoft.com/office/drawing/2014/main" id="{83A7D951-87B0-40E6-9252-C7CB59FF268B}"/>
              </a:ext>
            </a:extLst>
          </p:cNvPr>
          <p:cNvPicPr>
            <a:picLocks noChangeAspect="1"/>
          </p:cNvPicPr>
          <p:nvPr/>
        </p:nvPicPr>
        <p:blipFill>
          <a:blip r:embed="rId2"/>
          <a:stretch>
            <a:fillRect/>
          </a:stretch>
        </p:blipFill>
        <p:spPr>
          <a:xfrm>
            <a:off x="1143000" y="1514475"/>
            <a:ext cx="7620000" cy="382905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+2_19</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32951118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+2_20</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19386174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+2_21</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2921711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+2_22</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21462512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+2_23</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9331744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+2_24</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37852969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Overview of Core FB MC Parallel Run KPIs</a:t>
            </a:r>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sz="quarter" idx="17"/>
          </p:nvPr>
        </p:nvSpPr>
        <p:spPr>
          <a:xfrm>
            <a:off x="539999" y="883200"/>
            <a:ext cx="9000000" cy="5462182"/>
          </a:xfrm>
        </p:spPr>
        <p:txBody>
          <a:bodyPr/>
          <a:lstStyle/>
          <a:p>
            <a:pPr marL="0" lvl="1" indent="0" fontAlgn="ctr">
              <a:buClr>
                <a:schemeClr val="bg1"/>
              </a:buClr>
              <a:buSzPct val="120000"/>
              <a:buNone/>
            </a:pPr>
            <a:r>
              <a:rPr lang="en-US" sz="1400" dirty="0">
                <a:solidFill>
                  <a:srgbClr val="3366FF"/>
                </a:solidFill>
              </a:rPr>
              <a:t>Adjustment for minimum RAM and LTA Inclusion | </a:t>
            </a:r>
            <a:r>
              <a:rPr lang="en-US" sz="1400" dirty="0">
                <a:solidFill>
                  <a:srgbClr val="3366FF"/>
                </a:solidFill>
                <a:hlinkClick r:id="rId3" action="ppaction://hlinksldjump"/>
              </a:rPr>
              <a:t>Slide 7 - 35 </a:t>
            </a:r>
            <a:endParaRPr lang="en-US" sz="1400" dirty="0">
              <a:solidFill>
                <a:srgbClr val="3366FF"/>
              </a:solidFill>
            </a:endParaRPr>
          </a:p>
          <a:p>
            <a:pPr marL="279400" lvl="2" indent="0" fontAlgn="ctr">
              <a:buNone/>
            </a:pPr>
            <a:r>
              <a:rPr lang="en-US" dirty="0"/>
              <a:t>1. Average maximum AMR per CNE per BD</a:t>
            </a:r>
          </a:p>
          <a:p>
            <a:pPr marL="279400" lvl="2" indent="0" fontAlgn="ctr">
              <a:buNone/>
            </a:pPr>
            <a:r>
              <a:rPr lang="en-US" dirty="0"/>
              <a:t>2. Average maximum AMR per TSO per BD</a:t>
            </a:r>
          </a:p>
          <a:p>
            <a:pPr marL="279400" lvl="2" indent="0" fontAlgn="ctr">
              <a:buNone/>
            </a:pPr>
            <a:r>
              <a:rPr lang="en-US" dirty="0">
                <a:solidFill>
                  <a:schemeClr val="bg2">
                    <a:lumMod val="40000"/>
                    <a:lumOff val="60000"/>
                  </a:schemeClr>
                </a:solidFill>
              </a:rPr>
              <a:t>3. Average maximum </a:t>
            </a:r>
            <a:r>
              <a:rPr lang="en-US" dirty="0" err="1">
                <a:solidFill>
                  <a:schemeClr val="bg2">
                    <a:lumMod val="40000"/>
                    <a:lumOff val="60000"/>
                  </a:schemeClr>
                </a:solidFill>
              </a:rPr>
              <a:t>AMR+LTAmargin</a:t>
            </a:r>
            <a:r>
              <a:rPr lang="en-US" dirty="0">
                <a:solidFill>
                  <a:schemeClr val="bg2">
                    <a:lumMod val="40000"/>
                    <a:lumOff val="60000"/>
                  </a:schemeClr>
                </a:solidFill>
              </a:rPr>
              <a:t> per CNE per BD</a:t>
            </a:r>
          </a:p>
          <a:p>
            <a:pPr marL="279400" lvl="2" indent="0" fontAlgn="ctr">
              <a:buNone/>
            </a:pPr>
            <a:r>
              <a:rPr lang="en-US" dirty="0">
                <a:solidFill>
                  <a:schemeClr val="bg2">
                    <a:lumMod val="40000"/>
                    <a:lumOff val="60000"/>
                  </a:schemeClr>
                </a:solidFill>
              </a:rPr>
              <a:t>4. Average maximum </a:t>
            </a:r>
            <a:r>
              <a:rPr lang="en-US" dirty="0" err="1">
                <a:solidFill>
                  <a:schemeClr val="bg2">
                    <a:lumMod val="40000"/>
                    <a:lumOff val="60000"/>
                  </a:schemeClr>
                </a:solidFill>
              </a:rPr>
              <a:t>AMR+LTAmargin</a:t>
            </a:r>
            <a:r>
              <a:rPr lang="en-US" dirty="0">
                <a:solidFill>
                  <a:schemeClr val="bg2">
                    <a:lumMod val="40000"/>
                    <a:lumOff val="60000"/>
                  </a:schemeClr>
                </a:solidFill>
              </a:rPr>
              <a:t> per TSO per BD</a:t>
            </a:r>
            <a:endParaRPr lang="en-US" sz="200" dirty="0">
              <a:solidFill>
                <a:schemeClr val="bg2">
                  <a:lumMod val="40000"/>
                  <a:lumOff val="60000"/>
                </a:schemeClr>
              </a:solidFill>
            </a:endParaRPr>
          </a:p>
          <a:p>
            <a:pPr marL="0" lvl="1" indent="0" fontAlgn="ctr">
              <a:buClr>
                <a:schemeClr val="bg1"/>
              </a:buClr>
              <a:buSzPct val="120000"/>
              <a:buNone/>
            </a:pPr>
            <a:r>
              <a:rPr lang="en-US" sz="1400" dirty="0">
                <a:solidFill>
                  <a:srgbClr val="3366FF"/>
                </a:solidFill>
              </a:rPr>
              <a:t>TSOs’ adjustment after validation | </a:t>
            </a:r>
            <a:r>
              <a:rPr lang="en-US" sz="1400" dirty="0">
                <a:solidFill>
                  <a:srgbClr val="3366FF"/>
                </a:solidFill>
                <a:hlinkClick r:id="rId4" action="ppaction://hlinksldjump"/>
              </a:rPr>
              <a:t>Slide 36 - 60</a:t>
            </a:r>
            <a:endParaRPr lang="en-US" sz="1400" dirty="0">
              <a:solidFill>
                <a:srgbClr val="3366FF"/>
              </a:solidFill>
            </a:endParaRPr>
          </a:p>
          <a:p>
            <a:pPr marL="279400" lvl="2" indent="0" fontAlgn="ctr">
              <a:buNone/>
            </a:pPr>
            <a:r>
              <a:rPr lang="en-GB" dirty="0"/>
              <a:t>5. Share of MTUs with intervention per TSO</a:t>
            </a:r>
          </a:p>
          <a:p>
            <a:pPr marL="279400" lvl="2" indent="0" fontAlgn="ctr">
              <a:buNone/>
            </a:pPr>
            <a:r>
              <a:rPr lang="en-GB" dirty="0"/>
              <a:t>6. Total IVA applied per BD for each CNE affected by TSO intervention</a:t>
            </a:r>
            <a:endParaRPr lang="en-US" sz="200" dirty="0"/>
          </a:p>
          <a:p>
            <a:pPr marL="0" lvl="1" indent="0" fontAlgn="ctr">
              <a:buClr>
                <a:schemeClr val="bg1"/>
              </a:buClr>
              <a:buSzPct val="120000"/>
              <a:buNone/>
            </a:pPr>
            <a:endParaRPr lang="en-GB" sz="200" dirty="0">
              <a:solidFill>
                <a:srgbClr val="3366FF"/>
              </a:solidFill>
            </a:endParaRPr>
          </a:p>
          <a:p>
            <a:pPr marL="0" lvl="1" indent="0" fontAlgn="ctr">
              <a:buClr>
                <a:schemeClr val="bg1"/>
              </a:buClr>
              <a:buSzPct val="120000"/>
              <a:buNone/>
            </a:pPr>
            <a:r>
              <a:rPr lang="en-GB" sz="1400" dirty="0">
                <a:solidFill>
                  <a:srgbClr val="3366FF"/>
                </a:solidFill>
              </a:rPr>
              <a:t>Power System Impact Analysis | </a:t>
            </a:r>
            <a:r>
              <a:rPr lang="en-GB" sz="1400" dirty="0">
                <a:solidFill>
                  <a:srgbClr val="3366FF"/>
                </a:solidFill>
                <a:hlinkClick r:id="rId5" action="ppaction://hlinksldjump"/>
              </a:rPr>
              <a:t>Slide 61 - 86</a:t>
            </a:r>
            <a:endParaRPr lang="en-GB" sz="1400" dirty="0">
              <a:solidFill>
                <a:srgbClr val="3366FF"/>
              </a:solidFill>
            </a:endParaRPr>
          </a:p>
          <a:p>
            <a:pPr marL="279400" lvl="2" indent="0" fontAlgn="ctr">
              <a:buNone/>
            </a:pPr>
            <a:r>
              <a:rPr lang="nl-NL" dirty="0"/>
              <a:t>13. Min &amp; max Net </a:t>
            </a:r>
            <a:r>
              <a:rPr lang="nl-NL" dirty="0" err="1"/>
              <a:t>Position</a:t>
            </a:r>
            <a:r>
              <a:rPr lang="nl-NL" dirty="0"/>
              <a:t> per BZ hub</a:t>
            </a:r>
          </a:p>
          <a:p>
            <a:pPr marL="279400" lvl="2" indent="0" fontAlgn="ctr">
              <a:buNone/>
            </a:pPr>
            <a:r>
              <a:rPr lang="nl-NL" dirty="0">
                <a:solidFill>
                  <a:schemeClr val="tx1"/>
                </a:solidFill>
                <a:ea typeface="Arial Unicode MS"/>
                <a:cs typeface="Arial"/>
              </a:rPr>
              <a:t>14. Virtual </a:t>
            </a:r>
            <a:r>
              <a:rPr lang="nl-NL" dirty="0" err="1">
                <a:solidFill>
                  <a:schemeClr val="tx1"/>
                </a:solidFill>
                <a:ea typeface="Arial Unicode MS"/>
                <a:cs typeface="Arial"/>
              </a:rPr>
              <a:t>margins</a:t>
            </a:r>
            <a:r>
              <a:rPr lang="nl-NL" dirty="0">
                <a:solidFill>
                  <a:schemeClr val="tx1"/>
                </a:solidFill>
                <a:ea typeface="Arial Unicode MS"/>
                <a:cs typeface="Arial"/>
              </a:rPr>
              <a:t> at MCP per TSO, </a:t>
            </a:r>
            <a:r>
              <a:rPr lang="en-US" dirty="0">
                <a:solidFill>
                  <a:schemeClr val="tx1"/>
                </a:solidFill>
                <a:ea typeface="Arial Unicode MS"/>
                <a:cs typeface="Arial"/>
              </a:rPr>
              <a:t>per BD </a:t>
            </a:r>
          </a:p>
          <a:p>
            <a:pPr marL="279400" lvl="2" indent="0" fontAlgn="ctr">
              <a:buNone/>
            </a:pPr>
            <a:r>
              <a:rPr lang="en-GB" dirty="0"/>
              <a:t>15. </a:t>
            </a:r>
            <a:r>
              <a:rPr lang="en-GB" dirty="0">
                <a:solidFill>
                  <a:schemeClr val="tx1"/>
                </a:solidFill>
                <a:ea typeface="Arial Unicode MS"/>
                <a:cs typeface="Arial"/>
              </a:rPr>
              <a:t>Flow deviation on non-Core borders</a:t>
            </a:r>
          </a:p>
          <a:p>
            <a:pPr marL="0" lvl="1" indent="0" fontAlgn="ctr">
              <a:buClr>
                <a:schemeClr val="bg1"/>
              </a:buClr>
              <a:buSzPct val="120000"/>
              <a:buNone/>
            </a:pPr>
            <a:r>
              <a:rPr lang="en-GB" sz="1400" dirty="0">
                <a:solidFill>
                  <a:srgbClr val="3366FF"/>
                </a:solidFill>
              </a:rPr>
              <a:t>Non-costly Remedial Action Optimization Analysis </a:t>
            </a:r>
            <a:r>
              <a:rPr lang="en-GB" dirty="0">
                <a:solidFill>
                  <a:srgbClr val="3366FF"/>
                </a:solidFill>
              </a:rPr>
              <a:t>| </a:t>
            </a:r>
            <a:r>
              <a:rPr lang="en-GB" sz="1400" dirty="0">
                <a:solidFill>
                  <a:srgbClr val="3366FF"/>
                </a:solidFill>
                <a:hlinkClick r:id="rId6" action="ppaction://hlinksldjump"/>
              </a:rPr>
              <a:t>Slide 87 - 94</a:t>
            </a:r>
            <a:endParaRPr lang="en-GB" dirty="0">
              <a:solidFill>
                <a:schemeClr val="tx1"/>
              </a:solidFill>
              <a:ea typeface="Arial Unicode MS"/>
              <a:cs typeface="Arial"/>
            </a:endParaRPr>
          </a:p>
          <a:p>
            <a:pPr marL="279400" lvl="2" indent="0" fontAlgn="ctr">
              <a:buNone/>
            </a:pPr>
            <a:r>
              <a:rPr lang="en-US" dirty="0">
                <a:solidFill>
                  <a:schemeClr val="tx1"/>
                </a:solidFill>
                <a:ea typeface="Arial Unicode MS"/>
                <a:cs typeface="Arial"/>
              </a:rPr>
              <a:t>16. Relative Time Share of Applied RAs, by TSO, Type and Mode</a:t>
            </a:r>
          </a:p>
          <a:p>
            <a:pPr marL="279400" lvl="2" indent="0" fontAlgn="ctr">
              <a:buNone/>
            </a:pPr>
            <a:r>
              <a:rPr lang="nl-NL" dirty="0">
                <a:solidFill>
                  <a:schemeClr val="tx1"/>
                </a:solidFill>
                <a:ea typeface="Arial Unicode MS"/>
                <a:cs typeface="Arial"/>
              </a:rPr>
              <a:t>17. </a:t>
            </a:r>
            <a:r>
              <a:rPr lang="en-US" dirty="0">
                <a:solidFill>
                  <a:schemeClr val="tx1"/>
                </a:solidFill>
                <a:ea typeface="Arial Unicode MS"/>
                <a:cs typeface="Arial"/>
              </a:rPr>
              <a:t>Most limiting CNEC per TSO (NRAO)</a:t>
            </a:r>
            <a:endParaRPr lang="nl-NL" dirty="0">
              <a:solidFill>
                <a:schemeClr val="tx1"/>
              </a:solidFill>
              <a:ea typeface="Arial Unicode MS"/>
              <a:cs typeface="Arial"/>
            </a:endParaRPr>
          </a:p>
          <a:p>
            <a:pPr marL="279400" lvl="2" indent="0" fontAlgn="ctr">
              <a:buNone/>
            </a:pPr>
            <a:r>
              <a:rPr lang="en-GB" dirty="0">
                <a:solidFill>
                  <a:schemeClr val="tx1"/>
                </a:solidFill>
                <a:ea typeface="Arial Unicode MS"/>
                <a:cs typeface="Arial"/>
              </a:rPr>
              <a:t>18. </a:t>
            </a:r>
            <a:r>
              <a:rPr lang="en-US" dirty="0">
                <a:solidFill>
                  <a:schemeClr val="tx1"/>
                </a:solidFill>
                <a:ea typeface="Arial Unicode MS"/>
                <a:cs typeface="Arial"/>
              </a:rPr>
              <a:t>Average variation of relative RAM before and after NRAO</a:t>
            </a:r>
            <a:r>
              <a:rPr lang="en-US" b="1" dirty="0">
                <a:solidFill>
                  <a:srgbClr val="3266FF"/>
                </a:solidFill>
              </a:rPr>
              <a:t/>
            </a:r>
            <a:br>
              <a:rPr lang="en-US" b="1" dirty="0">
                <a:solidFill>
                  <a:srgbClr val="3266FF"/>
                </a:solidFill>
              </a:rPr>
            </a:br>
            <a:endParaRPr lang="en-US" sz="200" dirty="0"/>
          </a:p>
          <a:p>
            <a:r>
              <a:rPr lang="en-US" dirty="0"/>
              <a:t>Market Impact Assessment </a:t>
            </a:r>
            <a:r>
              <a:rPr lang="en-US" sz="1200" dirty="0"/>
              <a:t>(FB Plain) </a:t>
            </a:r>
            <a:r>
              <a:rPr lang="en-GB" sz="1200" dirty="0">
                <a:solidFill>
                  <a:srgbClr val="3366FF"/>
                </a:solidFill>
              </a:rPr>
              <a:t>| </a:t>
            </a:r>
            <a:r>
              <a:rPr lang="en-GB" u="sng" dirty="0">
                <a:solidFill>
                  <a:schemeClr val="tx1"/>
                </a:solidFill>
                <a:hlinkClick r:id="rId7" action="ppaction://hlinksldjump"/>
              </a:rPr>
              <a:t>Slide 95 - 231</a:t>
            </a:r>
            <a:endParaRPr lang="hu-HU" u="sng" dirty="0">
              <a:solidFill>
                <a:schemeClr val="tx1"/>
              </a:solidFill>
            </a:endParaRPr>
          </a:p>
          <a:p>
            <a:pPr lvl="1" indent="0">
              <a:buClrTx/>
              <a:buNone/>
            </a:pPr>
            <a:r>
              <a:rPr lang="en-GB" dirty="0">
                <a:solidFill>
                  <a:schemeClr val="tx1"/>
                </a:solidFill>
              </a:rPr>
              <a:t>7. Most often </a:t>
            </a:r>
            <a:r>
              <a:rPr lang="en-GB" dirty="0" err="1">
                <a:solidFill>
                  <a:schemeClr val="tx1"/>
                </a:solidFill>
              </a:rPr>
              <a:t>presolved</a:t>
            </a:r>
            <a:r>
              <a:rPr lang="en-GB" dirty="0">
                <a:solidFill>
                  <a:schemeClr val="tx1"/>
                </a:solidFill>
              </a:rPr>
              <a:t> CNEs (top 20)</a:t>
            </a:r>
          </a:p>
          <a:p>
            <a:pPr lvl="1" indent="0">
              <a:buClrTx/>
              <a:buNone/>
            </a:pPr>
            <a:r>
              <a:rPr lang="en-GB" dirty="0">
                <a:solidFill>
                  <a:schemeClr val="tx1"/>
                </a:solidFill>
              </a:rPr>
              <a:t>8a. Most limiting CNEs (top 20)</a:t>
            </a:r>
          </a:p>
          <a:p>
            <a:pPr lvl="1" indent="0">
              <a:buClrTx/>
              <a:buNone/>
            </a:pPr>
            <a:r>
              <a:rPr lang="en-GB" dirty="0">
                <a:solidFill>
                  <a:schemeClr val="tx1"/>
                </a:solidFill>
              </a:rPr>
              <a:t>8b. Allocation Constraints</a:t>
            </a:r>
          </a:p>
          <a:p>
            <a:pPr lvl="1" indent="0">
              <a:buClrTx/>
              <a:buNone/>
            </a:pPr>
            <a:r>
              <a:rPr lang="en-GB" dirty="0">
                <a:solidFill>
                  <a:schemeClr val="tx1"/>
                </a:solidFill>
              </a:rPr>
              <a:t>9.   Clearing prices, price spread and price convergence</a:t>
            </a:r>
          </a:p>
          <a:p>
            <a:pPr lvl="1" indent="0">
              <a:buClrTx/>
              <a:buNone/>
            </a:pPr>
            <a:r>
              <a:rPr lang="en-GB" dirty="0">
                <a:solidFill>
                  <a:schemeClr val="tx1"/>
                </a:solidFill>
              </a:rPr>
              <a:t>10. CNECs with highest non-zero shadow price in each hour per day</a:t>
            </a:r>
          </a:p>
          <a:p>
            <a:pPr lvl="1" indent="0">
              <a:buClrTx/>
              <a:buNone/>
            </a:pPr>
            <a:r>
              <a:rPr lang="en-GB" dirty="0">
                <a:solidFill>
                  <a:schemeClr val="tx1"/>
                </a:solidFill>
              </a:rPr>
              <a:t>11. Core Social Welfare</a:t>
            </a:r>
          </a:p>
          <a:p>
            <a:pPr marL="279400" lvl="2" indent="0" fontAlgn="ctr">
              <a:buNone/>
            </a:pPr>
            <a:r>
              <a:rPr lang="en-GB" dirty="0">
                <a:solidFill>
                  <a:schemeClr val="tx1"/>
                </a:solidFill>
              </a:rPr>
              <a:t>12. Paradoxically Rejected Block orders (PRB)</a:t>
            </a:r>
            <a:endParaRPr lang="en-US" dirty="0">
              <a:solidFill>
                <a:schemeClr val="tx1"/>
              </a:solidFill>
            </a:endParaRPr>
          </a:p>
          <a:p>
            <a:pPr marL="0" lvl="1" indent="0">
              <a:buNone/>
            </a:pPr>
            <a:endParaRPr lang="en-US" dirty="0"/>
          </a:p>
          <a:p>
            <a:pPr lvl="1"/>
            <a:endParaRPr lang="en-US" dirty="0"/>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8344830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+2_25</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238326113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+2_26</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254222503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+2_28</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202038067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+2_29</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228324617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+2_31</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398055675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pivotTable, clusteredColumnChart, card, card, card, card, card, 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5</a:t>
            </a:r>
          </a:p>
        </p:txBody>
      </p:sp>
      <p:sp>
        <p:nvSpPr>
          <p:cNvPr id="5" name="Title 4">
            <a:extLst>
              <a:ext uri="{FF2B5EF4-FFF2-40B4-BE49-F238E27FC236}">
                <a16:creationId xmlns:a16="http://schemas.microsoft.com/office/drawing/2014/main" id="{41F46C80-BF60-4208-9972-B876432F39A4}"/>
              </a:ext>
            </a:extLst>
          </p:cNvPr>
          <p:cNvSpPr txBox="1">
            <a:spLocks/>
          </p:cNvSpPr>
          <p:nvPr/>
        </p:nvSpPr>
        <p:spPr>
          <a:xfrm>
            <a:off x="505709" y="216585"/>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5: Share of MTUs with intervention per TSO</a:t>
            </a:r>
          </a:p>
        </p:txBody>
      </p:sp>
    </p:spTree>
    <p:extLst>
      <p:ext uri="{BB962C8B-B14F-4D97-AF65-F5344CB8AC3E}">
        <p14:creationId xmlns:p14="http://schemas.microsoft.com/office/powerpoint/2010/main" val="24699450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lusteredColumnChart, clusteredColumnChart.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KPI6_1001</a:t>
            </a:r>
          </a:p>
        </p:txBody>
      </p:sp>
      <p:sp>
        <p:nvSpPr>
          <p:cNvPr id="5" name="Title 4">
            <a:extLst>
              <a:ext uri="{FF2B5EF4-FFF2-40B4-BE49-F238E27FC236}">
                <a16:creationId xmlns:a16="http://schemas.microsoft.com/office/drawing/2014/main" id="{6F2E8498-2293-49A5-9292-82A459B2404F}"/>
              </a:ext>
            </a:extLst>
          </p:cNvPr>
          <p:cNvSpPr txBox="1">
            <a:spLocks/>
          </p:cNvSpPr>
          <p:nvPr/>
        </p:nvSpPr>
        <p:spPr>
          <a:xfrm>
            <a:off x="344029" y="306388"/>
            <a:ext cx="8202845"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2" indent="0" algn="l" defTabSz="914400" rtl="0" eaLnBrk="1" fontAlgn="ctr"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KPI 6: </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Total IVA </a:t>
            </a:r>
            <a:r>
              <a:rPr kumimoji="0" lang="de-DE" sz="1600" b="1" i="0" u="none" strike="noStrike" kern="0" cap="none" spc="0" normalizeH="0" baseline="0" noProof="0" dirty="0" err="1">
                <a:ln>
                  <a:noFill/>
                </a:ln>
                <a:solidFill>
                  <a:srgbClr val="3366FF"/>
                </a:solidFill>
                <a:effectLst/>
                <a:uLnTx/>
                <a:uFillTx/>
                <a:latin typeface="Arial" panose="020B0604020202020204" pitchFamily="34" charset="0"/>
                <a:cs typeface="Arial" pitchFamily="34" charset="0"/>
              </a:rPr>
              <a:t>applied</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 per MTU </a:t>
            </a:r>
            <a:r>
              <a:rPr kumimoji="0" lang="en-GB"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for each CNE affected by TSO intervention</a:t>
            </a:r>
          </a:p>
          <a:p>
            <a:pPr marL="0" lvl="2" fontAlgn="ctr">
              <a:defRPr/>
            </a:pPr>
            <a:r>
              <a:rPr lang="de-DE" sz="1200" kern="0" dirty="0"/>
              <a:t>BD: 20211001 (top: in MW, </a:t>
            </a:r>
            <a:r>
              <a:rPr lang="de-DE" sz="1200" kern="0" dirty="0" err="1"/>
              <a:t>bottom</a:t>
            </a:r>
            <a:r>
              <a:rPr lang="de-DE" sz="1200" kern="0" dirty="0"/>
              <a:t>: in % </a:t>
            </a:r>
            <a:r>
              <a:rPr lang="de-DE" sz="1200" kern="0" dirty="0" err="1"/>
              <a:t>of</a:t>
            </a:r>
            <a:r>
              <a:rPr lang="de-DE" sz="1200" kern="0" dirty="0"/>
              <a:t> </a:t>
            </a:r>
            <a:r>
              <a:rPr lang="de-DE" sz="1200" kern="0" dirty="0" err="1"/>
              <a:t>Fmax</a:t>
            </a:r>
            <a:r>
              <a:rPr lang="de-DE" sz="1200" kern="0" dirty="0"/>
              <a:t>)</a:t>
            </a:r>
            <a:endParaRPr kumimoji="0" lang="en-US" sz="1200" b="1" i="0" u="none" strike="noStrike" kern="0" cap="none" spc="0" normalizeH="0" baseline="0" noProof="0" dirty="0">
              <a:ln>
                <a:noFill/>
              </a:ln>
              <a:solidFill>
                <a:srgbClr val="3366FF"/>
              </a:solidFill>
              <a:effectLst/>
              <a:uLnTx/>
              <a:uFillTx/>
            </a:endParaRPr>
          </a:p>
        </p:txBody>
      </p:sp>
    </p:spTree>
    <p:extLst>
      <p:ext uri="{BB962C8B-B14F-4D97-AF65-F5344CB8AC3E}">
        <p14:creationId xmlns:p14="http://schemas.microsoft.com/office/powerpoint/2010/main" val="13889315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lusteredColumnChart, clusteredColumnChart.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KPI6_1002</a:t>
            </a:r>
          </a:p>
        </p:txBody>
      </p:sp>
      <p:sp>
        <p:nvSpPr>
          <p:cNvPr id="5" name="Title 4">
            <a:extLst>
              <a:ext uri="{FF2B5EF4-FFF2-40B4-BE49-F238E27FC236}">
                <a16:creationId xmlns:a16="http://schemas.microsoft.com/office/drawing/2014/main" id="{6F2E8498-2293-49A5-9292-82A459B2404F}"/>
              </a:ext>
            </a:extLst>
          </p:cNvPr>
          <p:cNvSpPr txBox="1">
            <a:spLocks/>
          </p:cNvSpPr>
          <p:nvPr/>
        </p:nvSpPr>
        <p:spPr>
          <a:xfrm>
            <a:off x="344029" y="306388"/>
            <a:ext cx="8202845"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2" indent="0" algn="l" defTabSz="914400" rtl="0" eaLnBrk="1" fontAlgn="ctr"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KPI 6: </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Total IVA </a:t>
            </a:r>
            <a:r>
              <a:rPr kumimoji="0" lang="de-DE" sz="1600" b="1" i="0" u="none" strike="noStrike" kern="0" cap="none" spc="0" normalizeH="0" baseline="0" noProof="0" dirty="0" err="1">
                <a:ln>
                  <a:noFill/>
                </a:ln>
                <a:solidFill>
                  <a:srgbClr val="3366FF"/>
                </a:solidFill>
                <a:effectLst/>
                <a:uLnTx/>
                <a:uFillTx/>
                <a:latin typeface="Arial" panose="020B0604020202020204" pitchFamily="34" charset="0"/>
                <a:cs typeface="Arial" pitchFamily="34" charset="0"/>
              </a:rPr>
              <a:t>applied</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 per MTU </a:t>
            </a:r>
            <a:r>
              <a:rPr kumimoji="0" lang="en-GB"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for each CNE affected by TSO intervention</a:t>
            </a:r>
          </a:p>
          <a:p>
            <a:pPr marL="0" lvl="2" fontAlgn="ctr">
              <a:defRPr/>
            </a:pPr>
            <a:r>
              <a:rPr lang="de-DE" sz="1200" kern="0" dirty="0"/>
              <a:t>BD: 20211002 (top: in MW, </a:t>
            </a:r>
            <a:r>
              <a:rPr lang="de-DE" sz="1200" kern="0" dirty="0" err="1"/>
              <a:t>bottom</a:t>
            </a:r>
            <a:r>
              <a:rPr lang="de-DE" sz="1200" kern="0" dirty="0"/>
              <a:t>: in % </a:t>
            </a:r>
            <a:r>
              <a:rPr lang="de-DE" sz="1200" kern="0" dirty="0" err="1"/>
              <a:t>of</a:t>
            </a:r>
            <a:r>
              <a:rPr lang="de-DE" sz="1200" kern="0" dirty="0"/>
              <a:t> </a:t>
            </a:r>
            <a:r>
              <a:rPr lang="de-DE" sz="1200" kern="0" dirty="0" err="1"/>
              <a:t>Fmax</a:t>
            </a:r>
            <a:r>
              <a:rPr lang="de-DE" sz="1200" kern="0" dirty="0"/>
              <a:t>)</a:t>
            </a:r>
            <a:endParaRPr kumimoji="0" lang="en-US" sz="1200" b="1" i="0" u="none" strike="noStrike" kern="0" cap="none" spc="0" normalizeH="0" baseline="0" noProof="0" dirty="0">
              <a:ln>
                <a:noFill/>
              </a:ln>
              <a:solidFill>
                <a:srgbClr val="3366FF"/>
              </a:solidFill>
              <a:effectLst/>
              <a:uLnTx/>
              <a:uFillTx/>
            </a:endParaRPr>
          </a:p>
        </p:txBody>
      </p:sp>
    </p:spTree>
    <p:extLst>
      <p:ext uri="{BB962C8B-B14F-4D97-AF65-F5344CB8AC3E}">
        <p14:creationId xmlns:p14="http://schemas.microsoft.com/office/powerpoint/2010/main" val="359436947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lusteredColumnChart, clusteredColumnChart.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KPI6_1003</a:t>
            </a:r>
          </a:p>
        </p:txBody>
      </p:sp>
      <p:sp>
        <p:nvSpPr>
          <p:cNvPr id="5" name="Title 4">
            <a:extLst>
              <a:ext uri="{FF2B5EF4-FFF2-40B4-BE49-F238E27FC236}">
                <a16:creationId xmlns:a16="http://schemas.microsoft.com/office/drawing/2014/main" id="{6F2E8498-2293-49A5-9292-82A459B2404F}"/>
              </a:ext>
            </a:extLst>
          </p:cNvPr>
          <p:cNvSpPr txBox="1">
            <a:spLocks/>
          </p:cNvSpPr>
          <p:nvPr/>
        </p:nvSpPr>
        <p:spPr>
          <a:xfrm>
            <a:off x="344029" y="306388"/>
            <a:ext cx="8202845"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2" indent="0" algn="l" defTabSz="914400" rtl="0" eaLnBrk="1" fontAlgn="ctr"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KPI 6: </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Total IVA </a:t>
            </a:r>
            <a:r>
              <a:rPr kumimoji="0" lang="de-DE" sz="1600" b="1" i="0" u="none" strike="noStrike" kern="0" cap="none" spc="0" normalizeH="0" baseline="0" noProof="0" dirty="0" err="1">
                <a:ln>
                  <a:noFill/>
                </a:ln>
                <a:solidFill>
                  <a:srgbClr val="3366FF"/>
                </a:solidFill>
                <a:effectLst/>
                <a:uLnTx/>
                <a:uFillTx/>
                <a:latin typeface="Arial" panose="020B0604020202020204" pitchFamily="34" charset="0"/>
                <a:cs typeface="Arial" pitchFamily="34" charset="0"/>
              </a:rPr>
              <a:t>applied</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 per MTU </a:t>
            </a:r>
            <a:r>
              <a:rPr kumimoji="0" lang="en-GB"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for each CNE affected by TSO intervention</a:t>
            </a:r>
          </a:p>
          <a:p>
            <a:pPr marL="0" lvl="2" fontAlgn="ctr">
              <a:defRPr/>
            </a:pPr>
            <a:r>
              <a:rPr lang="de-DE" sz="1200" kern="0" dirty="0"/>
              <a:t>BD: 20211003 (top: in MW, </a:t>
            </a:r>
            <a:r>
              <a:rPr lang="de-DE" sz="1200" kern="0" dirty="0" err="1"/>
              <a:t>bottom</a:t>
            </a:r>
            <a:r>
              <a:rPr lang="de-DE" sz="1200" kern="0" dirty="0"/>
              <a:t>: in % </a:t>
            </a:r>
            <a:r>
              <a:rPr lang="de-DE" sz="1200" kern="0" dirty="0" err="1"/>
              <a:t>of</a:t>
            </a:r>
            <a:r>
              <a:rPr lang="de-DE" sz="1200" kern="0" dirty="0"/>
              <a:t> </a:t>
            </a:r>
            <a:r>
              <a:rPr lang="de-DE" sz="1200" kern="0" dirty="0" err="1"/>
              <a:t>Fmax</a:t>
            </a:r>
            <a:r>
              <a:rPr lang="de-DE" sz="1200" kern="0" dirty="0"/>
              <a:t>)</a:t>
            </a:r>
            <a:endParaRPr kumimoji="0" lang="en-US" sz="1200" b="1" i="0" u="none" strike="noStrike" kern="0" cap="none" spc="0" normalizeH="0" baseline="0" noProof="0" dirty="0">
              <a:ln>
                <a:noFill/>
              </a:ln>
              <a:solidFill>
                <a:srgbClr val="3366FF"/>
              </a:solidFill>
              <a:effectLst/>
              <a:uLnTx/>
              <a:uFillTx/>
            </a:endParaRPr>
          </a:p>
        </p:txBody>
      </p:sp>
    </p:spTree>
    <p:extLst>
      <p:ext uri="{BB962C8B-B14F-4D97-AF65-F5344CB8AC3E}">
        <p14:creationId xmlns:p14="http://schemas.microsoft.com/office/powerpoint/2010/main" val="344721938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lusteredColumnChart, clusteredColumnChart.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KPI6_1004</a:t>
            </a:r>
          </a:p>
        </p:txBody>
      </p:sp>
      <p:sp>
        <p:nvSpPr>
          <p:cNvPr id="5" name="Title 4">
            <a:extLst>
              <a:ext uri="{FF2B5EF4-FFF2-40B4-BE49-F238E27FC236}">
                <a16:creationId xmlns:a16="http://schemas.microsoft.com/office/drawing/2014/main" id="{6F2E8498-2293-49A5-9292-82A459B2404F}"/>
              </a:ext>
            </a:extLst>
          </p:cNvPr>
          <p:cNvSpPr txBox="1">
            <a:spLocks/>
          </p:cNvSpPr>
          <p:nvPr/>
        </p:nvSpPr>
        <p:spPr>
          <a:xfrm>
            <a:off x="344029" y="306388"/>
            <a:ext cx="8202845"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2" indent="0" algn="l" defTabSz="914400" rtl="0" eaLnBrk="1" fontAlgn="ctr"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KPI 6: </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Total IVA </a:t>
            </a:r>
            <a:r>
              <a:rPr kumimoji="0" lang="de-DE" sz="1600" b="1" i="0" u="none" strike="noStrike" kern="0" cap="none" spc="0" normalizeH="0" baseline="0" noProof="0" dirty="0" err="1">
                <a:ln>
                  <a:noFill/>
                </a:ln>
                <a:solidFill>
                  <a:srgbClr val="3366FF"/>
                </a:solidFill>
                <a:effectLst/>
                <a:uLnTx/>
                <a:uFillTx/>
                <a:latin typeface="Arial" panose="020B0604020202020204" pitchFamily="34" charset="0"/>
                <a:cs typeface="Arial" pitchFamily="34" charset="0"/>
              </a:rPr>
              <a:t>applied</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 per MTU </a:t>
            </a:r>
            <a:r>
              <a:rPr kumimoji="0" lang="en-GB"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for each CNE affected by TSO intervention</a:t>
            </a:r>
          </a:p>
          <a:p>
            <a:pPr marL="0" lvl="2" fontAlgn="ctr">
              <a:defRPr/>
            </a:pPr>
            <a:r>
              <a:rPr lang="de-DE" sz="1200" kern="0" dirty="0"/>
              <a:t>BD: 20211004 (top: in MW, </a:t>
            </a:r>
            <a:r>
              <a:rPr lang="de-DE" sz="1200" kern="0" dirty="0" err="1"/>
              <a:t>bottom</a:t>
            </a:r>
            <a:r>
              <a:rPr lang="de-DE" sz="1200" kern="0" dirty="0"/>
              <a:t>: in % </a:t>
            </a:r>
            <a:r>
              <a:rPr lang="de-DE" sz="1200" kern="0" dirty="0" err="1"/>
              <a:t>of</a:t>
            </a:r>
            <a:r>
              <a:rPr lang="de-DE" sz="1200" kern="0" dirty="0"/>
              <a:t> </a:t>
            </a:r>
            <a:r>
              <a:rPr lang="de-DE" sz="1200" kern="0" dirty="0" err="1"/>
              <a:t>Fmax</a:t>
            </a:r>
            <a:r>
              <a:rPr lang="de-DE" sz="1200" kern="0" dirty="0"/>
              <a:t>)</a:t>
            </a:r>
            <a:endParaRPr kumimoji="0" lang="en-US" sz="1200" b="1" i="0" u="none" strike="noStrike" kern="0" cap="none" spc="0" normalizeH="0" baseline="0" noProof="0" dirty="0">
              <a:ln>
                <a:noFill/>
              </a:ln>
              <a:solidFill>
                <a:srgbClr val="3366FF"/>
              </a:solidFill>
              <a:effectLst/>
              <a:uLnTx/>
              <a:uFillTx/>
            </a:endParaRPr>
          </a:p>
        </p:txBody>
      </p:sp>
    </p:spTree>
    <p:extLst>
      <p:ext uri="{BB962C8B-B14F-4D97-AF65-F5344CB8AC3E}">
        <p14:creationId xmlns:p14="http://schemas.microsoft.com/office/powerpoint/2010/main" val="35922274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5">
            <a:extLst>
              <a:ext uri="{FF2B5EF4-FFF2-40B4-BE49-F238E27FC236}">
                <a16:creationId xmlns:a16="http://schemas.microsoft.com/office/drawing/2014/main" id="{E358852D-FA22-564B-8FF1-4D41EAF68204}"/>
              </a:ext>
            </a:extLst>
          </p:cNvPr>
          <p:cNvSpPr txBox="1">
            <a:spLocks/>
          </p:cNvSpPr>
          <p:nvPr/>
        </p:nvSpPr>
        <p:spPr>
          <a:xfrm>
            <a:off x="527596" y="954034"/>
            <a:ext cx="9000000" cy="4320000"/>
          </a:xfrm>
          <a:prstGeom prst="rect">
            <a:avLst/>
          </a:prstGeom>
        </p:spPr>
        <p:txBody>
          <a:bodyPr vert="horz" lIns="91440" tIns="45720" rIns="91440" bIns="45720" rtlCol="0">
            <a:noAutofit/>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kern="0" dirty="0"/>
              <a:t>Context</a:t>
            </a:r>
          </a:p>
          <a:p>
            <a:pPr marL="285750" indent="-285750">
              <a:buFont typeface="Arial" panose="020B0604020202020204" pitchFamily="34" charset="0"/>
              <a:buChar char="•"/>
            </a:pPr>
            <a:r>
              <a:rPr lang="en-US" sz="1200" kern="0" dirty="0">
                <a:solidFill>
                  <a:schemeClr val="tx1"/>
                </a:solidFill>
              </a:rPr>
              <a:t>The progressive transition towards </a:t>
            </a:r>
            <a:r>
              <a:rPr lang="en-US" sz="1200" kern="0" dirty="0" err="1">
                <a:solidFill>
                  <a:schemeClr val="tx1"/>
                </a:solidFill>
              </a:rPr>
              <a:t>ext</a:t>
            </a:r>
            <a:r>
              <a:rPr lang="en-US" sz="1200" kern="0" dirty="0">
                <a:solidFill>
                  <a:schemeClr val="tx1"/>
                </a:solidFill>
              </a:rPr>
              <a:t>//run started on the 16</a:t>
            </a:r>
            <a:r>
              <a:rPr lang="en-US" sz="1200" kern="0" baseline="30000" dirty="0">
                <a:solidFill>
                  <a:schemeClr val="tx1"/>
                </a:solidFill>
              </a:rPr>
              <a:t>th</a:t>
            </a:r>
            <a:r>
              <a:rPr lang="en-US" sz="1200" kern="0" dirty="0">
                <a:solidFill>
                  <a:schemeClr val="tx1"/>
                </a:solidFill>
              </a:rPr>
              <a:t> of November 2020 and since 14</a:t>
            </a:r>
            <a:r>
              <a:rPr lang="en-US" sz="1200" kern="0" baseline="30000" dirty="0">
                <a:solidFill>
                  <a:schemeClr val="tx1"/>
                </a:solidFill>
              </a:rPr>
              <a:t>th</a:t>
            </a:r>
            <a:r>
              <a:rPr lang="en-US" sz="1200" kern="0" dirty="0">
                <a:solidFill>
                  <a:schemeClr val="tx1"/>
                </a:solidFill>
              </a:rPr>
              <a:t> of April 2021 TSOs publish 7 out of 7 Business Days.</a:t>
            </a:r>
          </a:p>
          <a:p>
            <a:pPr marL="285750" indent="-285750">
              <a:buFont typeface="Arial" panose="020B0604020202020204" pitchFamily="34" charset="0"/>
              <a:buChar char="•"/>
            </a:pPr>
            <a:r>
              <a:rPr lang="en-US" sz="1200" kern="0" dirty="0">
                <a:solidFill>
                  <a:schemeClr val="tx1"/>
                </a:solidFill>
              </a:rPr>
              <a:t>A Reading Guide with a description of the KPIs is available on </a:t>
            </a:r>
            <a:r>
              <a:rPr lang="en-US" sz="1200" kern="0" dirty="0">
                <a:solidFill>
                  <a:schemeClr val="tx1"/>
                </a:solidFill>
                <a:hlinkClick r:id="rId3"/>
              </a:rPr>
              <a:t>JAO</a:t>
            </a:r>
            <a:r>
              <a:rPr lang="en-US" sz="1200" kern="0" dirty="0">
                <a:solidFill>
                  <a:schemeClr val="tx1"/>
                </a:solidFill>
              </a:rPr>
              <a:t>.</a:t>
            </a:r>
            <a:endParaRPr lang="en-US" sz="1200" kern="0" dirty="0">
              <a:solidFill>
                <a:srgbClr val="FF0000"/>
              </a:solidFill>
            </a:endParaRPr>
          </a:p>
          <a:p>
            <a:pPr marL="285750" indent="-285750">
              <a:buFont typeface="Arial" panose="020B0604020202020204" pitchFamily="34" charset="0"/>
              <a:buChar char="•"/>
            </a:pPr>
            <a:r>
              <a:rPr lang="en-US" sz="1200" kern="0" dirty="0">
                <a:solidFill>
                  <a:schemeClr val="tx1"/>
                </a:solidFill>
              </a:rPr>
              <a:t>The KPI report contains the following </a:t>
            </a:r>
            <a:r>
              <a:rPr lang="en-US" sz="1200" b="1" kern="0" dirty="0">
                <a:solidFill>
                  <a:schemeClr val="tx1"/>
                </a:solidFill>
              </a:rPr>
              <a:t>30</a:t>
            </a:r>
            <a:r>
              <a:rPr lang="en-US" sz="1200" kern="0" dirty="0">
                <a:solidFill>
                  <a:schemeClr val="tx1"/>
                </a:solidFill>
              </a:rPr>
              <a:t> Business Days (highlighted in green, Business Days with Default Flow-based Parameters are highlighted in blue): </a:t>
            </a:r>
          </a:p>
          <a:p>
            <a:endParaRPr lang="en-US" kern="0" dirty="0"/>
          </a:p>
          <a:p>
            <a:endParaRPr lang="en-US" kern="0" dirty="0"/>
          </a:p>
          <a:p>
            <a:endParaRPr lang="en-US" kern="0" dirty="0"/>
          </a:p>
          <a:p>
            <a:endParaRPr lang="en-US" kern="0" dirty="0"/>
          </a:p>
          <a:p>
            <a:endParaRPr lang="en-US" kern="0" dirty="0"/>
          </a:p>
          <a:p>
            <a:endParaRPr lang="en-US" kern="0" dirty="0"/>
          </a:p>
          <a:p>
            <a:endParaRPr lang="en-US" kern="0" dirty="0"/>
          </a:p>
          <a:p>
            <a:endParaRPr lang="en-US" kern="0" dirty="0"/>
          </a:p>
          <a:p>
            <a:endParaRPr lang="en-US" kern="0" dirty="0"/>
          </a:p>
          <a:p>
            <a:endParaRPr lang="en-US" kern="0" dirty="0"/>
          </a:p>
          <a:p>
            <a:endParaRPr lang="en-US" sz="1800" kern="0" dirty="0">
              <a:solidFill>
                <a:srgbClr val="FF0000"/>
              </a:solidFill>
            </a:endParaRPr>
          </a:p>
        </p:txBody>
      </p:sp>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Reporting period (Business days covered)</a:t>
            </a:r>
          </a:p>
        </p:txBody>
      </p:sp>
      <p:sp>
        <p:nvSpPr>
          <p:cNvPr id="2" name="Slide Number Placeholder 1"/>
          <p:cNvSpPr>
            <a:spLocks noGrp="1"/>
          </p:cNvSpPr>
          <p:nvPr>
            <p:ph type="sldNum" sz="quarter" idx="4"/>
          </p:nvPr>
        </p:nvSpPr>
        <p:spPr/>
        <p:txBody>
          <a:bodyPr/>
          <a:lstStyle/>
          <a:p>
            <a:fld id="{F551322C-20B2-48C3-B63D-68158FEBF630}" type="slidenum">
              <a:rPr lang="en-US" smtClean="0">
                <a:solidFill>
                  <a:srgbClr val="FFFFFF">
                    <a:lumMod val="50000"/>
                  </a:srgbClr>
                </a:solidFill>
                <a:latin typeface="Arial"/>
              </a:rPr>
              <a:pPr/>
              <a:t>4</a:t>
            </a:fld>
            <a:endParaRPr lang="en-US" dirty="0">
              <a:solidFill>
                <a:srgbClr val="FFFFFF">
                  <a:lumMod val="50000"/>
                </a:srgbClr>
              </a:solidFill>
              <a:latin typeface="Arial"/>
            </a:endParaRPr>
          </a:p>
        </p:txBody>
      </p:sp>
      <p:graphicFrame>
        <p:nvGraphicFramePr>
          <p:cNvPr id="4" name="Tabelle 3"/>
          <p:cNvGraphicFramePr>
            <a:graphicFrameLocks noGrp="1"/>
          </p:cNvGraphicFramePr>
          <p:nvPr>
            <p:extLst>
              <p:ext uri="{D42A27DB-BD31-4B8C-83A1-F6EECF244321}">
                <p14:modId xmlns:p14="http://schemas.microsoft.com/office/powerpoint/2010/main" val="3972309334"/>
              </p:ext>
            </p:extLst>
          </p:nvPr>
        </p:nvGraphicFramePr>
        <p:xfrm>
          <a:off x="3802632" y="2742947"/>
          <a:ext cx="2114735" cy="2531087"/>
        </p:xfrm>
        <a:graphic>
          <a:graphicData uri="http://schemas.openxmlformats.org/drawingml/2006/table">
            <a:tbl>
              <a:tblPr/>
              <a:tblGrid>
                <a:gridCol w="302105">
                  <a:extLst>
                    <a:ext uri="{9D8B030D-6E8A-4147-A177-3AD203B41FA5}">
                      <a16:colId xmlns:a16="http://schemas.microsoft.com/office/drawing/2014/main" val="2535990544"/>
                    </a:ext>
                  </a:extLst>
                </a:gridCol>
                <a:gridCol w="302105">
                  <a:extLst>
                    <a:ext uri="{9D8B030D-6E8A-4147-A177-3AD203B41FA5}">
                      <a16:colId xmlns:a16="http://schemas.microsoft.com/office/drawing/2014/main" val="3552231590"/>
                    </a:ext>
                  </a:extLst>
                </a:gridCol>
                <a:gridCol w="302105">
                  <a:extLst>
                    <a:ext uri="{9D8B030D-6E8A-4147-A177-3AD203B41FA5}">
                      <a16:colId xmlns:a16="http://schemas.microsoft.com/office/drawing/2014/main" val="630360502"/>
                    </a:ext>
                  </a:extLst>
                </a:gridCol>
                <a:gridCol w="302105">
                  <a:extLst>
                    <a:ext uri="{9D8B030D-6E8A-4147-A177-3AD203B41FA5}">
                      <a16:colId xmlns:a16="http://schemas.microsoft.com/office/drawing/2014/main" val="2226498731"/>
                    </a:ext>
                  </a:extLst>
                </a:gridCol>
                <a:gridCol w="302105">
                  <a:extLst>
                    <a:ext uri="{9D8B030D-6E8A-4147-A177-3AD203B41FA5}">
                      <a16:colId xmlns:a16="http://schemas.microsoft.com/office/drawing/2014/main" val="1757919703"/>
                    </a:ext>
                  </a:extLst>
                </a:gridCol>
                <a:gridCol w="302105">
                  <a:extLst>
                    <a:ext uri="{9D8B030D-6E8A-4147-A177-3AD203B41FA5}">
                      <a16:colId xmlns:a16="http://schemas.microsoft.com/office/drawing/2014/main" val="751987435"/>
                    </a:ext>
                  </a:extLst>
                </a:gridCol>
                <a:gridCol w="302105">
                  <a:extLst>
                    <a:ext uri="{9D8B030D-6E8A-4147-A177-3AD203B41FA5}">
                      <a16:colId xmlns:a16="http://schemas.microsoft.com/office/drawing/2014/main" val="1805437508"/>
                    </a:ext>
                  </a:extLst>
                </a:gridCol>
              </a:tblGrid>
              <a:tr h="361584">
                <a:tc gridSpan="7">
                  <a:txBody>
                    <a:bodyPr/>
                    <a:lstStyle/>
                    <a:p>
                      <a:pPr algn="ctr" fontAlgn="ctr"/>
                      <a:r>
                        <a:rPr lang="nl-NL" sz="1100" b="0" i="0" u="none" strike="noStrike" dirty="0" err="1">
                          <a:solidFill>
                            <a:srgbClr val="000000"/>
                          </a:solidFill>
                          <a:effectLst/>
                          <a:latin typeface="Calibri" panose="020F0502020204030204" pitchFamily="34" charset="0"/>
                        </a:rPr>
                        <a:t>October</a:t>
                      </a:r>
                      <a:r>
                        <a:rPr lang="nl-NL" sz="1100" b="0" i="0" u="none" strike="noStrike" dirty="0">
                          <a:solidFill>
                            <a:srgbClr val="000000"/>
                          </a:solidFill>
                          <a:effectLst/>
                          <a:latin typeface="Calibri" panose="020F0502020204030204" pitchFamily="34" charset="0"/>
                        </a:rPr>
                        <a:t> ‘21</a:t>
                      </a:r>
                    </a:p>
                  </a:txBody>
                  <a:tcPr marL="0" marR="0" marT="0" marB="0" anchor="ctr">
                    <a:lnL>
                      <a:noFill/>
                    </a:lnL>
                    <a:lnR>
                      <a:noFill/>
                    </a:lnR>
                    <a:lnT>
                      <a:noFill/>
                    </a:lnT>
                    <a:lnB>
                      <a:noFill/>
                    </a:lnB>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4215409214"/>
                  </a:ext>
                </a:extLst>
              </a:tr>
              <a:tr h="309929">
                <a:tc>
                  <a:txBody>
                    <a:bodyPr/>
                    <a:lstStyle/>
                    <a:p>
                      <a:pPr algn="ctr" fontAlgn="ctr"/>
                      <a:r>
                        <a:rPr lang="nl-NL" sz="1100" b="1" i="0" u="none" strike="noStrike">
                          <a:solidFill>
                            <a:srgbClr val="808080"/>
                          </a:solidFill>
                          <a:effectLst/>
                          <a:latin typeface="Calibri" panose="020F0502020204030204" pitchFamily="34" charset="0"/>
                        </a:rPr>
                        <a:t>M</a:t>
                      </a:r>
                    </a:p>
                  </a:txBody>
                  <a:tcPr marL="0" marR="0" marT="0" marB="0" anchor="ctr">
                    <a:lnL>
                      <a:noFill/>
                    </a:lnL>
                    <a:lnR>
                      <a:noFill/>
                    </a:lnR>
                    <a:lnT>
                      <a:noFill/>
                    </a:lnT>
                    <a:lnB>
                      <a:noFill/>
                    </a:lnB>
                  </a:tcPr>
                </a:tc>
                <a:tc>
                  <a:txBody>
                    <a:bodyPr/>
                    <a:lstStyle/>
                    <a:p>
                      <a:pPr algn="ctr" fontAlgn="ctr"/>
                      <a:r>
                        <a:rPr lang="nl-NL" sz="1100" b="1" i="0" u="none" strike="noStrike" dirty="0">
                          <a:solidFill>
                            <a:srgbClr val="808080"/>
                          </a:solidFill>
                          <a:effectLst/>
                          <a:latin typeface="Calibri" panose="020F0502020204030204" pitchFamily="34" charset="0"/>
                        </a:rPr>
                        <a:t>T</a:t>
                      </a:r>
                    </a:p>
                  </a:txBody>
                  <a:tcPr marL="0" marR="0" marT="0" marB="0" anchor="ctr">
                    <a:lnL>
                      <a:noFill/>
                    </a:lnL>
                    <a:lnR>
                      <a:noFill/>
                    </a:lnR>
                    <a:lnT>
                      <a:noFill/>
                    </a:lnT>
                    <a:lnB>
                      <a:noFill/>
                    </a:lnB>
                  </a:tcPr>
                </a:tc>
                <a:tc>
                  <a:txBody>
                    <a:bodyPr/>
                    <a:lstStyle/>
                    <a:p>
                      <a:pPr algn="ctr" fontAlgn="ctr"/>
                      <a:r>
                        <a:rPr lang="nl-NL" sz="1100" b="1" i="0" u="none" strike="noStrike" dirty="0">
                          <a:solidFill>
                            <a:srgbClr val="808080"/>
                          </a:solidFill>
                          <a:effectLst/>
                          <a:latin typeface="Calibri" panose="020F0502020204030204" pitchFamily="34" charset="0"/>
                        </a:rPr>
                        <a:t>W</a:t>
                      </a:r>
                    </a:p>
                  </a:txBody>
                  <a:tcPr marL="0" marR="0" marT="0" marB="0" anchor="ctr">
                    <a:lnL>
                      <a:noFill/>
                    </a:lnL>
                    <a:lnR>
                      <a:noFill/>
                    </a:lnR>
                    <a:lnT>
                      <a:noFill/>
                    </a:lnT>
                    <a:lnB>
                      <a:noFill/>
                    </a:lnB>
                  </a:tcPr>
                </a:tc>
                <a:tc>
                  <a:txBody>
                    <a:bodyPr/>
                    <a:lstStyle/>
                    <a:p>
                      <a:pPr algn="ctr" fontAlgn="ctr"/>
                      <a:r>
                        <a:rPr lang="nl-NL" sz="1100" b="1" i="0" u="none" strike="noStrike">
                          <a:solidFill>
                            <a:srgbClr val="808080"/>
                          </a:solidFill>
                          <a:effectLst/>
                          <a:latin typeface="Calibri" panose="020F0502020204030204" pitchFamily="34" charset="0"/>
                        </a:rPr>
                        <a:t>T</a:t>
                      </a:r>
                    </a:p>
                  </a:txBody>
                  <a:tcPr marL="0" marR="0" marT="0" marB="0" anchor="ctr">
                    <a:lnL>
                      <a:noFill/>
                    </a:lnL>
                    <a:lnR>
                      <a:noFill/>
                    </a:lnR>
                    <a:lnT>
                      <a:noFill/>
                    </a:lnT>
                    <a:lnB>
                      <a:noFill/>
                    </a:lnB>
                  </a:tcPr>
                </a:tc>
                <a:tc>
                  <a:txBody>
                    <a:bodyPr/>
                    <a:lstStyle/>
                    <a:p>
                      <a:pPr algn="ctr" fontAlgn="ctr"/>
                      <a:r>
                        <a:rPr lang="nl-NL" sz="1100" b="1" i="0" u="none" strike="noStrike">
                          <a:solidFill>
                            <a:srgbClr val="808080"/>
                          </a:solidFill>
                          <a:effectLst/>
                          <a:latin typeface="Calibri" panose="020F0502020204030204" pitchFamily="34" charset="0"/>
                        </a:rPr>
                        <a:t>F</a:t>
                      </a:r>
                    </a:p>
                  </a:txBody>
                  <a:tcPr marL="0" marR="0" marT="0" marB="0" anchor="ctr">
                    <a:lnL>
                      <a:noFill/>
                    </a:lnL>
                    <a:lnR>
                      <a:noFill/>
                    </a:lnR>
                    <a:lnT>
                      <a:noFill/>
                    </a:lnT>
                    <a:lnB>
                      <a:noFill/>
                    </a:lnB>
                  </a:tcPr>
                </a:tc>
                <a:tc>
                  <a:txBody>
                    <a:bodyPr/>
                    <a:lstStyle/>
                    <a:p>
                      <a:pPr algn="ctr" fontAlgn="ctr"/>
                      <a:r>
                        <a:rPr lang="nl-NL" sz="1100" b="1" i="0" u="none" strike="noStrike">
                          <a:solidFill>
                            <a:srgbClr val="808080"/>
                          </a:solidFill>
                          <a:effectLst/>
                          <a:latin typeface="Calibri" panose="020F0502020204030204" pitchFamily="34" charset="0"/>
                        </a:rPr>
                        <a:t>S</a:t>
                      </a:r>
                    </a:p>
                  </a:txBody>
                  <a:tcPr marL="0" marR="0" marT="0" marB="0" anchor="ctr">
                    <a:lnL>
                      <a:noFill/>
                    </a:lnL>
                    <a:lnR>
                      <a:noFill/>
                    </a:lnR>
                    <a:lnT>
                      <a:noFill/>
                    </a:lnT>
                    <a:lnB>
                      <a:noFill/>
                    </a:lnB>
                  </a:tcPr>
                </a:tc>
                <a:tc>
                  <a:txBody>
                    <a:bodyPr/>
                    <a:lstStyle/>
                    <a:p>
                      <a:pPr algn="ctr" fontAlgn="ctr"/>
                      <a:r>
                        <a:rPr lang="nl-NL" sz="1100" b="1" i="0" u="none" strike="noStrike">
                          <a:solidFill>
                            <a:srgbClr val="808080"/>
                          </a:solidFill>
                          <a:effectLst/>
                          <a:latin typeface="Calibri" panose="020F0502020204030204" pitchFamily="34" charset="0"/>
                        </a:rPr>
                        <a:t>S</a:t>
                      </a:r>
                    </a:p>
                  </a:txBody>
                  <a:tcPr marL="0" marR="0" marT="0" marB="0" anchor="ctr">
                    <a:lnL>
                      <a:noFill/>
                    </a:lnL>
                    <a:lnR>
                      <a:noFill/>
                    </a:lnR>
                    <a:lnT>
                      <a:noFill/>
                    </a:lnT>
                    <a:lnB>
                      <a:noFill/>
                    </a:lnB>
                  </a:tcPr>
                </a:tc>
                <a:extLst>
                  <a:ext uri="{0D108BD9-81ED-4DB2-BD59-A6C34878D82A}">
                    <a16:rowId xmlns:a16="http://schemas.microsoft.com/office/drawing/2014/main" val="2926620553"/>
                  </a:ext>
                </a:extLst>
              </a:tr>
              <a:tr h="309929">
                <a:tc>
                  <a:txBody>
                    <a:bodyPr/>
                    <a:lstStyle/>
                    <a:p>
                      <a:pPr marL="0" algn="ctr" defTabSz="440284" rtl="0" eaLnBrk="1" fontAlgn="ctr" latinLnBrk="0" hangingPunct="1"/>
                      <a:endParaRPr lang="nl-NL" sz="1100" b="0" i="0" u="none" strike="noStrike" kern="1200" dirty="0">
                        <a:solidFill>
                          <a:schemeClr val="tx1"/>
                        </a:solidFill>
                        <a:effectLst/>
                        <a:latin typeface="Calibri" panose="020F0502020204030204" pitchFamily="34" charset="0"/>
                        <a:ea typeface="+mn-ea"/>
                        <a:cs typeface="+mn-cs"/>
                      </a:endParaRPr>
                    </a:p>
                  </a:txBody>
                  <a:tcPr marL="0" marR="0" marT="0" marB="0" anchor="ctr">
                    <a:lnL>
                      <a:noFill/>
                    </a:lnL>
                    <a:lnR>
                      <a:noFill/>
                    </a:lnR>
                    <a:lnT>
                      <a:noFill/>
                    </a:lnT>
                    <a:lnB>
                      <a:noFill/>
                    </a:lnB>
                    <a:solidFill>
                      <a:schemeClr val="bg1"/>
                    </a:solidFill>
                  </a:tcPr>
                </a:tc>
                <a:tc>
                  <a:txBody>
                    <a:bodyPr/>
                    <a:lstStyle/>
                    <a:p>
                      <a:pPr marL="0" algn="ctr" defTabSz="440284" rtl="0" eaLnBrk="1" fontAlgn="ctr" latinLnBrk="0" hangingPunct="1"/>
                      <a:endParaRPr lang="nl-NL" sz="1100" b="0" i="0" u="none" strike="noStrike" kern="1200" dirty="0">
                        <a:solidFill>
                          <a:schemeClr val="tx1"/>
                        </a:solidFill>
                        <a:effectLst/>
                        <a:latin typeface="Calibri" panose="020F0502020204030204" pitchFamily="34" charset="0"/>
                        <a:ea typeface="+mn-ea"/>
                        <a:cs typeface="+mn-cs"/>
                      </a:endParaRPr>
                    </a:p>
                  </a:txBody>
                  <a:tcPr marL="0" marR="0" marT="0" marB="0" anchor="ctr">
                    <a:lnL>
                      <a:noFill/>
                    </a:lnL>
                    <a:lnR>
                      <a:noFill/>
                    </a:lnR>
                    <a:lnT>
                      <a:noFill/>
                    </a:lnT>
                    <a:lnB>
                      <a:noFill/>
                    </a:lnB>
                    <a:solidFill>
                      <a:schemeClr val="bg1"/>
                    </a:solidFill>
                  </a:tcPr>
                </a:tc>
                <a:tc>
                  <a:txBody>
                    <a:bodyPr/>
                    <a:lstStyle/>
                    <a:p>
                      <a:pPr marL="0" algn="ctr" defTabSz="440284" rtl="0" eaLnBrk="1" fontAlgn="ctr" latinLnBrk="0" hangingPunct="1"/>
                      <a:endParaRPr lang="nl-NL" sz="1100" b="0" i="0" u="none" strike="noStrike" kern="1200" dirty="0">
                        <a:solidFill>
                          <a:schemeClr val="tx1"/>
                        </a:solidFill>
                        <a:effectLst/>
                        <a:latin typeface="Calibri" panose="020F0502020204030204" pitchFamily="34" charset="0"/>
                        <a:ea typeface="+mn-ea"/>
                        <a:cs typeface="+mn-cs"/>
                      </a:endParaRPr>
                    </a:p>
                  </a:txBody>
                  <a:tcPr marL="0" marR="0" marT="0" marB="0" anchor="ctr">
                    <a:lnL>
                      <a:noFill/>
                    </a:lnL>
                    <a:lnR>
                      <a:noFill/>
                    </a:lnR>
                    <a:lnT>
                      <a:noFill/>
                    </a:lnT>
                    <a:lnB>
                      <a:noFill/>
                    </a:lnB>
                    <a:solidFill>
                      <a:schemeClr val="bg1"/>
                    </a:solidFill>
                  </a:tcPr>
                </a:tc>
                <a:tc>
                  <a:txBody>
                    <a:bodyPr/>
                    <a:lstStyle/>
                    <a:p>
                      <a:pPr marL="0" algn="ctr" defTabSz="440284" rtl="0" eaLnBrk="1" fontAlgn="ctr" latinLnBrk="0" hangingPunct="1"/>
                      <a:endParaRPr lang="nl-NL" sz="1100" b="0" i="0" u="none" strike="noStrike" kern="1200" dirty="0">
                        <a:solidFill>
                          <a:schemeClr val="tx1"/>
                        </a:solidFill>
                        <a:effectLst/>
                        <a:latin typeface="Calibri" panose="020F0502020204030204" pitchFamily="34" charset="0"/>
                        <a:ea typeface="+mn-ea"/>
                        <a:cs typeface="+mn-cs"/>
                      </a:endParaRPr>
                    </a:p>
                  </a:txBody>
                  <a:tcPr marL="0" marR="0" marT="0" marB="0" anchor="ctr">
                    <a:lnL>
                      <a:noFill/>
                    </a:lnL>
                    <a:lnR>
                      <a:noFill/>
                    </a:lnR>
                    <a:lnT>
                      <a:noFill/>
                    </a:lnT>
                    <a:lnB>
                      <a:noFill/>
                    </a:lnB>
                    <a:solidFill>
                      <a:schemeClr val="bg1"/>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1</a:t>
                      </a: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2</a:t>
                      </a: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3</a:t>
                      </a:r>
                    </a:p>
                  </a:txBody>
                  <a:tcPr marL="0" marR="0" marT="0" marB="0" anchor="ctr">
                    <a:lnL>
                      <a:noFill/>
                    </a:lnL>
                    <a:lnR>
                      <a:noFill/>
                    </a:lnR>
                    <a:lnT>
                      <a:noFill/>
                    </a:lnT>
                    <a:lnB>
                      <a:noFill/>
                    </a:lnB>
                    <a:solidFill>
                      <a:srgbClr val="008000"/>
                    </a:solidFill>
                  </a:tcPr>
                </a:tc>
                <a:extLst>
                  <a:ext uri="{0D108BD9-81ED-4DB2-BD59-A6C34878D82A}">
                    <a16:rowId xmlns:a16="http://schemas.microsoft.com/office/drawing/2014/main" val="3890372053"/>
                  </a:ext>
                </a:extLst>
              </a:tr>
              <a:tr h="309929">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4</a:t>
                      </a: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5</a:t>
                      </a: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6</a:t>
                      </a: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7</a:t>
                      </a: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8</a:t>
                      </a: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9</a:t>
                      </a:r>
                    </a:p>
                  </a:txBody>
                  <a:tcPr marL="0" marR="0" marT="0" marB="0" anchor="ctr">
                    <a:lnL>
                      <a:noFill/>
                    </a:lnL>
                    <a:lnR>
                      <a:noFill/>
                    </a:lnR>
                    <a:lnT>
                      <a:noFill/>
                    </a:lnT>
                    <a:lnB>
                      <a:noFill/>
                    </a:lnB>
                    <a:solidFill>
                      <a:srgbClr val="0100FE"/>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10</a:t>
                      </a:r>
                    </a:p>
                  </a:txBody>
                  <a:tcPr marL="0" marR="0" marT="0" marB="0" anchor="ctr">
                    <a:lnL>
                      <a:noFill/>
                    </a:lnL>
                    <a:lnR>
                      <a:noFill/>
                    </a:lnR>
                    <a:lnT>
                      <a:noFill/>
                    </a:lnT>
                    <a:lnB>
                      <a:noFill/>
                    </a:lnB>
                    <a:solidFill>
                      <a:srgbClr val="008000"/>
                    </a:solidFill>
                  </a:tcPr>
                </a:tc>
                <a:extLst>
                  <a:ext uri="{0D108BD9-81ED-4DB2-BD59-A6C34878D82A}">
                    <a16:rowId xmlns:a16="http://schemas.microsoft.com/office/drawing/2014/main" val="316266536"/>
                  </a:ext>
                </a:extLst>
              </a:tr>
              <a:tr h="309929">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11</a:t>
                      </a: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12</a:t>
                      </a: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13</a:t>
                      </a: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14</a:t>
                      </a: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15</a:t>
                      </a: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16</a:t>
                      </a: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17</a:t>
                      </a:r>
                    </a:p>
                  </a:txBody>
                  <a:tcPr marL="0" marR="0" marT="0" marB="0" anchor="ctr">
                    <a:lnL>
                      <a:noFill/>
                    </a:lnL>
                    <a:lnR>
                      <a:noFill/>
                    </a:lnR>
                    <a:lnT>
                      <a:noFill/>
                    </a:lnT>
                    <a:lnB>
                      <a:noFill/>
                    </a:lnB>
                    <a:solidFill>
                      <a:srgbClr val="008000"/>
                    </a:solidFill>
                  </a:tcPr>
                </a:tc>
                <a:extLst>
                  <a:ext uri="{0D108BD9-81ED-4DB2-BD59-A6C34878D82A}">
                    <a16:rowId xmlns:a16="http://schemas.microsoft.com/office/drawing/2014/main" val="251416550"/>
                  </a:ext>
                </a:extLst>
              </a:tr>
              <a:tr h="309929">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18</a:t>
                      </a: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19</a:t>
                      </a: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20</a:t>
                      </a: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21</a:t>
                      </a: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22</a:t>
                      </a: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23</a:t>
                      </a: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24</a:t>
                      </a:r>
                    </a:p>
                  </a:txBody>
                  <a:tcPr marL="0" marR="0" marT="0" marB="0" anchor="ctr">
                    <a:lnL>
                      <a:noFill/>
                    </a:lnL>
                    <a:lnR>
                      <a:noFill/>
                    </a:lnR>
                    <a:lnT>
                      <a:noFill/>
                    </a:lnT>
                    <a:lnB>
                      <a:noFill/>
                    </a:lnB>
                    <a:solidFill>
                      <a:srgbClr val="008000"/>
                    </a:solidFill>
                  </a:tcPr>
                </a:tc>
                <a:extLst>
                  <a:ext uri="{0D108BD9-81ED-4DB2-BD59-A6C34878D82A}">
                    <a16:rowId xmlns:a16="http://schemas.microsoft.com/office/drawing/2014/main" val="2061687265"/>
                  </a:ext>
                </a:extLst>
              </a:tr>
              <a:tr h="309929">
                <a:tc>
                  <a:txBody>
                    <a:bodyPr/>
                    <a:lstStyle/>
                    <a:p>
                      <a:pPr algn="ctr" fontAlgn="ctr"/>
                      <a:r>
                        <a:rPr lang="nl-NL" sz="1100" b="0" i="0" u="none" strike="noStrike" kern="1200" dirty="0">
                          <a:solidFill>
                            <a:schemeClr val="tx1"/>
                          </a:solidFill>
                          <a:effectLst/>
                          <a:latin typeface="Calibri" panose="020F0502020204030204" pitchFamily="34" charset="0"/>
                          <a:ea typeface="+mn-ea"/>
                          <a:cs typeface="+mn-cs"/>
                        </a:rPr>
                        <a:t>25</a:t>
                      </a:r>
                    </a:p>
                  </a:txBody>
                  <a:tcPr marL="0" marR="0" marT="0" marB="0" anchor="ctr">
                    <a:lnL>
                      <a:noFill/>
                    </a:lnL>
                    <a:lnR>
                      <a:noFill/>
                    </a:lnR>
                    <a:lnT>
                      <a:noFill/>
                    </a:lnT>
                    <a:lnB>
                      <a:noFill/>
                    </a:lnB>
                    <a:solidFill>
                      <a:srgbClr val="008000"/>
                    </a:solidFill>
                  </a:tcPr>
                </a:tc>
                <a:tc>
                  <a:txBody>
                    <a:bodyPr/>
                    <a:lstStyle/>
                    <a:p>
                      <a:pPr algn="ctr" fontAlgn="ctr"/>
                      <a:r>
                        <a:rPr lang="nl-NL" sz="1100" b="0" i="0" u="none" strike="noStrike" kern="1200" dirty="0">
                          <a:solidFill>
                            <a:schemeClr val="tx1"/>
                          </a:solidFill>
                          <a:effectLst/>
                          <a:latin typeface="Calibri" panose="020F0502020204030204" pitchFamily="34" charset="0"/>
                          <a:ea typeface="+mn-ea"/>
                          <a:cs typeface="+mn-cs"/>
                        </a:rPr>
                        <a:t>26</a:t>
                      </a:r>
                    </a:p>
                  </a:txBody>
                  <a:tcPr marL="0" marR="0" marT="0" marB="0" anchor="ctr">
                    <a:lnL>
                      <a:noFill/>
                    </a:lnL>
                    <a:lnR>
                      <a:noFill/>
                    </a:lnR>
                    <a:lnT>
                      <a:noFill/>
                    </a:lnT>
                    <a:lnB>
                      <a:noFill/>
                    </a:lnB>
                    <a:solidFill>
                      <a:srgbClr val="008000"/>
                    </a:solidFill>
                  </a:tcPr>
                </a:tc>
                <a:tc>
                  <a:txBody>
                    <a:bodyPr/>
                    <a:lstStyle/>
                    <a:p>
                      <a:pPr algn="ctr" fontAlgn="ctr"/>
                      <a:r>
                        <a:rPr lang="nl-NL" sz="1100" b="0" i="0" u="none" strike="noStrike" kern="1200" dirty="0">
                          <a:solidFill>
                            <a:schemeClr val="tx1"/>
                          </a:solidFill>
                          <a:effectLst/>
                          <a:latin typeface="Calibri" panose="020F0502020204030204" pitchFamily="34" charset="0"/>
                          <a:ea typeface="+mn-ea"/>
                          <a:cs typeface="+mn-cs"/>
                        </a:rPr>
                        <a:t>27</a:t>
                      </a:r>
                    </a:p>
                  </a:txBody>
                  <a:tcPr marL="0" marR="0" marT="0" marB="0" anchor="ctr">
                    <a:lnL>
                      <a:noFill/>
                    </a:lnL>
                    <a:lnR>
                      <a:noFill/>
                    </a:lnR>
                    <a:lnT>
                      <a:noFill/>
                    </a:lnT>
                    <a:lnB>
                      <a:noFill/>
                    </a:lnB>
                    <a:solidFill>
                      <a:srgbClr val="008000"/>
                    </a:solidFill>
                  </a:tcPr>
                </a:tc>
                <a:tc>
                  <a:txBody>
                    <a:bodyPr/>
                    <a:lstStyle/>
                    <a:p>
                      <a:pPr algn="ctr" fontAlgn="ctr"/>
                      <a:r>
                        <a:rPr lang="nl-NL" sz="1100" b="0" i="0" u="none" strike="noStrike" kern="1200" dirty="0">
                          <a:solidFill>
                            <a:schemeClr val="tx1"/>
                          </a:solidFill>
                          <a:effectLst/>
                          <a:latin typeface="Calibri" panose="020F0502020204030204" pitchFamily="34" charset="0"/>
                          <a:ea typeface="+mn-ea"/>
                          <a:cs typeface="+mn-cs"/>
                        </a:rPr>
                        <a:t>28</a:t>
                      </a:r>
                    </a:p>
                  </a:txBody>
                  <a:tcPr marL="0" marR="0" marT="0" marB="0" anchor="ctr">
                    <a:lnL>
                      <a:noFill/>
                    </a:lnL>
                    <a:lnR>
                      <a:noFill/>
                    </a:lnR>
                    <a:lnT>
                      <a:noFill/>
                    </a:lnT>
                    <a:lnB>
                      <a:noFill/>
                    </a:lnB>
                    <a:solidFill>
                      <a:srgbClr val="008000"/>
                    </a:solidFill>
                  </a:tcPr>
                </a:tc>
                <a:tc>
                  <a:txBody>
                    <a:bodyPr/>
                    <a:lstStyle/>
                    <a:p>
                      <a:pPr algn="ctr" fontAlgn="ctr"/>
                      <a:r>
                        <a:rPr lang="nl-NL" sz="1100" b="0" i="0" u="none" strike="noStrike" kern="1200" dirty="0">
                          <a:solidFill>
                            <a:schemeClr val="tx1"/>
                          </a:solidFill>
                          <a:effectLst/>
                          <a:latin typeface="Calibri" panose="020F0502020204030204" pitchFamily="34" charset="0"/>
                          <a:ea typeface="+mn-ea"/>
                          <a:cs typeface="+mn-cs"/>
                        </a:rPr>
                        <a:t>29</a:t>
                      </a:r>
                    </a:p>
                  </a:txBody>
                  <a:tcPr marL="0" marR="0" marT="0" marB="0" anchor="ctr">
                    <a:lnL>
                      <a:noFill/>
                    </a:lnL>
                    <a:lnR>
                      <a:noFill/>
                    </a:lnR>
                    <a:lnT>
                      <a:noFill/>
                    </a:lnT>
                    <a:lnB>
                      <a:noFill/>
                    </a:lnB>
                    <a:solidFill>
                      <a:srgbClr val="008000"/>
                    </a:solidFill>
                  </a:tcPr>
                </a:tc>
                <a:tc>
                  <a:txBody>
                    <a:bodyPr/>
                    <a:lstStyle/>
                    <a:p>
                      <a:pPr algn="ctr" fontAlgn="ctr"/>
                      <a:r>
                        <a:rPr lang="nl-NL" sz="1100" b="0" i="0" u="none" strike="noStrike" kern="1200" dirty="0">
                          <a:solidFill>
                            <a:schemeClr val="tx1"/>
                          </a:solidFill>
                          <a:effectLst/>
                          <a:latin typeface="Calibri" panose="020F0502020204030204" pitchFamily="34" charset="0"/>
                          <a:ea typeface="+mn-ea"/>
                          <a:cs typeface="+mn-cs"/>
                        </a:rPr>
                        <a:t>30</a:t>
                      </a:r>
                    </a:p>
                  </a:txBody>
                  <a:tcPr marL="0" marR="0" marT="0" marB="0" anchor="ctr">
                    <a:lnL>
                      <a:noFill/>
                    </a:lnL>
                    <a:lnR>
                      <a:noFill/>
                    </a:lnR>
                    <a:lnT>
                      <a:noFill/>
                    </a:lnT>
                    <a:lnB>
                      <a:noFill/>
                    </a:lnB>
                    <a:solidFill>
                      <a:schemeClr val="bg1"/>
                    </a:solidFill>
                  </a:tcPr>
                </a:tc>
                <a:tc>
                  <a:txBody>
                    <a:bodyPr/>
                    <a:lstStyle/>
                    <a:p>
                      <a:pPr algn="ctr" fontAlgn="ctr"/>
                      <a:r>
                        <a:rPr lang="nl-NL" sz="1100" b="0" i="0" u="none" strike="noStrike" kern="1200" dirty="0">
                          <a:solidFill>
                            <a:schemeClr val="tx1"/>
                          </a:solidFill>
                          <a:effectLst/>
                          <a:latin typeface="Calibri" panose="020F0502020204030204" pitchFamily="34" charset="0"/>
                          <a:ea typeface="+mn-ea"/>
                          <a:cs typeface="+mn-cs"/>
                        </a:rPr>
                        <a:t>31</a:t>
                      </a:r>
                    </a:p>
                  </a:txBody>
                  <a:tcPr marL="0" marR="0" marT="0" marB="0" anchor="ctr">
                    <a:lnL>
                      <a:noFill/>
                    </a:lnL>
                    <a:lnR>
                      <a:noFill/>
                    </a:lnR>
                    <a:lnT>
                      <a:noFill/>
                    </a:lnT>
                    <a:lnB>
                      <a:noFill/>
                    </a:lnB>
                    <a:solidFill>
                      <a:srgbClr val="008000"/>
                    </a:solidFill>
                  </a:tcPr>
                </a:tc>
                <a:extLst>
                  <a:ext uri="{0D108BD9-81ED-4DB2-BD59-A6C34878D82A}">
                    <a16:rowId xmlns:a16="http://schemas.microsoft.com/office/drawing/2014/main" val="1437683798"/>
                  </a:ext>
                </a:extLst>
              </a:tr>
              <a:tr h="309929">
                <a:tc>
                  <a:txBody>
                    <a:bodyPr/>
                    <a:lstStyle/>
                    <a:p>
                      <a:pPr algn="ctr" fontAlgn="ctr"/>
                      <a:endParaRPr lang="nl-NL" sz="1100" b="0" i="0" u="none" strike="noStrike" dirty="0">
                        <a:effectLst/>
                        <a:latin typeface="Calibri" panose="020F0502020204030204" pitchFamily="34" charset="0"/>
                      </a:endParaRPr>
                    </a:p>
                  </a:txBody>
                  <a:tcPr marL="0" marR="0" marT="0" marB="0" anchor="ctr">
                    <a:lnL>
                      <a:noFill/>
                    </a:lnL>
                    <a:lnR>
                      <a:noFill/>
                    </a:lnR>
                    <a:lnT>
                      <a:noFill/>
                    </a:lnT>
                    <a:lnB>
                      <a:noFill/>
                    </a:lnB>
                    <a:solidFill>
                      <a:schemeClr val="bg1"/>
                    </a:solidFill>
                  </a:tcPr>
                </a:tc>
                <a:tc>
                  <a:txBody>
                    <a:bodyPr/>
                    <a:lstStyle/>
                    <a:p>
                      <a:pPr algn="ctr" fontAlgn="ctr"/>
                      <a:endParaRPr lang="nl-NL" sz="1100" b="0" i="0" u="none" strike="noStrike" dirty="0">
                        <a:effectLst/>
                        <a:latin typeface="Calibri" panose="020F0502020204030204" pitchFamily="34" charset="0"/>
                      </a:endParaRPr>
                    </a:p>
                  </a:txBody>
                  <a:tcPr marL="0" marR="0" marT="0" marB="0" anchor="ctr">
                    <a:lnL>
                      <a:noFill/>
                    </a:lnL>
                    <a:lnR>
                      <a:noFill/>
                    </a:lnR>
                    <a:lnT>
                      <a:noFill/>
                    </a:lnT>
                    <a:lnB>
                      <a:noFill/>
                    </a:lnB>
                    <a:solidFill>
                      <a:schemeClr val="bg1"/>
                    </a:solidFill>
                  </a:tcPr>
                </a:tc>
                <a:tc>
                  <a:txBody>
                    <a:bodyPr/>
                    <a:lstStyle/>
                    <a:p>
                      <a:pPr algn="ctr" fontAlgn="ctr"/>
                      <a:endParaRPr lang="nl-NL" sz="1100" b="0" i="0" u="none" strike="noStrike" dirty="0">
                        <a:effectLst/>
                        <a:latin typeface="Calibri" panose="020F0502020204030204" pitchFamily="34" charset="0"/>
                      </a:endParaRPr>
                    </a:p>
                  </a:txBody>
                  <a:tcPr marL="0" marR="0" marT="0" marB="0" anchor="ctr">
                    <a:lnL>
                      <a:noFill/>
                    </a:lnL>
                    <a:lnR>
                      <a:noFill/>
                    </a:lnR>
                    <a:lnT>
                      <a:noFill/>
                    </a:lnT>
                    <a:lnB>
                      <a:noFill/>
                    </a:lnB>
                    <a:solidFill>
                      <a:schemeClr val="bg1"/>
                    </a:solidFill>
                  </a:tcPr>
                </a:tc>
                <a:tc>
                  <a:txBody>
                    <a:bodyPr/>
                    <a:lstStyle/>
                    <a:p>
                      <a:pPr algn="ctr" fontAlgn="ctr"/>
                      <a:endParaRPr lang="nl-NL" sz="1100" b="0" i="0" u="none" strike="noStrike" dirty="0">
                        <a:effectLst/>
                        <a:latin typeface="Calibri" panose="020F0502020204030204" pitchFamily="34" charset="0"/>
                      </a:endParaRPr>
                    </a:p>
                  </a:txBody>
                  <a:tcPr marL="0" marR="0" marT="0" marB="0" anchor="ctr">
                    <a:lnL>
                      <a:noFill/>
                    </a:lnL>
                    <a:lnR>
                      <a:noFill/>
                    </a:lnR>
                    <a:lnT>
                      <a:noFill/>
                    </a:lnT>
                    <a:lnB>
                      <a:noFill/>
                    </a:lnB>
                    <a:solidFill>
                      <a:schemeClr val="bg1"/>
                    </a:solidFill>
                  </a:tcPr>
                </a:tc>
                <a:tc>
                  <a:txBody>
                    <a:bodyPr/>
                    <a:lstStyle/>
                    <a:p>
                      <a:pPr algn="ctr" fontAlgn="ctr"/>
                      <a:endParaRPr lang="nl-NL" sz="1100" b="0" i="0" u="none" strike="noStrike" dirty="0">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ctr"/>
                      <a:endParaRPr lang="nl-NL" sz="1100" b="0" i="0" u="none" strike="noStrike" dirty="0">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ctr"/>
                      <a:endParaRPr lang="nl-NL" sz="1100" b="0" i="0" u="none" strike="noStrike" dirty="0">
                        <a:effectLst/>
                        <a:latin typeface="Calibri" panose="020F0502020204030204" pitchFamily="34" charset="0"/>
                      </a:endParaRPr>
                    </a:p>
                  </a:txBody>
                  <a:tcPr marL="0" marR="0" marT="0" marB="0" anchor="ctr">
                    <a:lnL>
                      <a:noFill/>
                    </a:lnL>
                    <a:lnR>
                      <a:noFill/>
                    </a:lnR>
                    <a:lnT>
                      <a:noFill/>
                    </a:lnT>
                    <a:lnB>
                      <a:noFill/>
                    </a:lnB>
                  </a:tcPr>
                </a:tc>
                <a:extLst>
                  <a:ext uri="{0D108BD9-81ED-4DB2-BD59-A6C34878D82A}">
                    <a16:rowId xmlns:a16="http://schemas.microsoft.com/office/drawing/2014/main" val="3694105225"/>
                  </a:ext>
                </a:extLst>
              </a:tr>
            </a:tbl>
          </a:graphicData>
        </a:graphic>
      </p:graphicFrame>
    </p:spTree>
    <p:extLst>
      <p:ext uri="{BB962C8B-B14F-4D97-AF65-F5344CB8AC3E}">
        <p14:creationId xmlns:p14="http://schemas.microsoft.com/office/powerpoint/2010/main" val="576272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lusteredColumnChart, clusteredColumnChart.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KPI6_1005</a:t>
            </a:r>
          </a:p>
        </p:txBody>
      </p:sp>
      <p:sp>
        <p:nvSpPr>
          <p:cNvPr id="5" name="Title 4">
            <a:extLst>
              <a:ext uri="{FF2B5EF4-FFF2-40B4-BE49-F238E27FC236}">
                <a16:creationId xmlns:a16="http://schemas.microsoft.com/office/drawing/2014/main" id="{6F2E8498-2293-49A5-9292-82A459B2404F}"/>
              </a:ext>
            </a:extLst>
          </p:cNvPr>
          <p:cNvSpPr txBox="1">
            <a:spLocks/>
          </p:cNvSpPr>
          <p:nvPr/>
        </p:nvSpPr>
        <p:spPr>
          <a:xfrm>
            <a:off x="344029" y="306388"/>
            <a:ext cx="8202845"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2" indent="0" algn="l" defTabSz="914400" rtl="0" eaLnBrk="1" fontAlgn="ctr"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KPI 6: </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Total IVA </a:t>
            </a:r>
            <a:r>
              <a:rPr kumimoji="0" lang="de-DE" sz="1600" b="1" i="0" u="none" strike="noStrike" kern="0" cap="none" spc="0" normalizeH="0" baseline="0" noProof="0" dirty="0" err="1">
                <a:ln>
                  <a:noFill/>
                </a:ln>
                <a:solidFill>
                  <a:srgbClr val="3366FF"/>
                </a:solidFill>
                <a:effectLst/>
                <a:uLnTx/>
                <a:uFillTx/>
                <a:latin typeface="Arial" panose="020B0604020202020204" pitchFamily="34" charset="0"/>
                <a:cs typeface="Arial" pitchFamily="34" charset="0"/>
              </a:rPr>
              <a:t>applied</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 per MTU </a:t>
            </a:r>
            <a:r>
              <a:rPr kumimoji="0" lang="en-GB"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for each CNE affected by TSO intervention</a:t>
            </a:r>
          </a:p>
          <a:p>
            <a:pPr marL="0" lvl="2" fontAlgn="ctr">
              <a:defRPr/>
            </a:pPr>
            <a:r>
              <a:rPr lang="de-DE" sz="1200" kern="0" dirty="0"/>
              <a:t>BD: 20211005 (top: in MW, </a:t>
            </a:r>
            <a:r>
              <a:rPr lang="de-DE" sz="1200" kern="0" dirty="0" err="1"/>
              <a:t>bottom</a:t>
            </a:r>
            <a:r>
              <a:rPr lang="de-DE" sz="1200" kern="0" dirty="0"/>
              <a:t>: in % </a:t>
            </a:r>
            <a:r>
              <a:rPr lang="de-DE" sz="1200" kern="0" dirty="0" err="1"/>
              <a:t>of</a:t>
            </a:r>
            <a:r>
              <a:rPr lang="de-DE" sz="1200" kern="0" dirty="0"/>
              <a:t> </a:t>
            </a:r>
            <a:r>
              <a:rPr lang="de-DE" sz="1200" kern="0" dirty="0" err="1"/>
              <a:t>Fmax</a:t>
            </a:r>
            <a:r>
              <a:rPr lang="de-DE" sz="1200" kern="0" dirty="0"/>
              <a:t>)</a:t>
            </a:r>
            <a:endParaRPr kumimoji="0" lang="en-US" sz="1200" b="1" i="0" u="none" strike="noStrike" kern="0" cap="none" spc="0" normalizeH="0" baseline="0" noProof="0" dirty="0">
              <a:ln>
                <a:noFill/>
              </a:ln>
              <a:solidFill>
                <a:srgbClr val="3366FF"/>
              </a:solidFill>
              <a:effectLst/>
              <a:uLnTx/>
              <a:uFillTx/>
            </a:endParaRPr>
          </a:p>
        </p:txBody>
      </p:sp>
    </p:spTree>
    <p:extLst>
      <p:ext uri="{BB962C8B-B14F-4D97-AF65-F5344CB8AC3E}">
        <p14:creationId xmlns:p14="http://schemas.microsoft.com/office/powerpoint/2010/main" val="59035041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lusteredColumnChart, clusteredColumnChart.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KPI6_1006</a:t>
            </a:r>
          </a:p>
        </p:txBody>
      </p:sp>
      <p:sp>
        <p:nvSpPr>
          <p:cNvPr id="5" name="Title 4">
            <a:extLst>
              <a:ext uri="{FF2B5EF4-FFF2-40B4-BE49-F238E27FC236}">
                <a16:creationId xmlns:a16="http://schemas.microsoft.com/office/drawing/2014/main" id="{6F2E8498-2293-49A5-9292-82A459B2404F}"/>
              </a:ext>
            </a:extLst>
          </p:cNvPr>
          <p:cNvSpPr txBox="1">
            <a:spLocks/>
          </p:cNvSpPr>
          <p:nvPr/>
        </p:nvSpPr>
        <p:spPr>
          <a:xfrm>
            <a:off x="344029" y="306388"/>
            <a:ext cx="8202845"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2" indent="0" algn="l" defTabSz="914400" rtl="0" eaLnBrk="1" fontAlgn="ctr"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KPI 6: </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Total IVA </a:t>
            </a:r>
            <a:r>
              <a:rPr kumimoji="0" lang="de-DE" sz="1600" b="1" i="0" u="none" strike="noStrike" kern="0" cap="none" spc="0" normalizeH="0" baseline="0" noProof="0" dirty="0" err="1">
                <a:ln>
                  <a:noFill/>
                </a:ln>
                <a:solidFill>
                  <a:srgbClr val="3366FF"/>
                </a:solidFill>
                <a:effectLst/>
                <a:uLnTx/>
                <a:uFillTx/>
                <a:latin typeface="Arial" panose="020B0604020202020204" pitchFamily="34" charset="0"/>
                <a:cs typeface="Arial" pitchFamily="34" charset="0"/>
              </a:rPr>
              <a:t>applied</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 per MTU </a:t>
            </a:r>
            <a:r>
              <a:rPr kumimoji="0" lang="en-GB"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for each CNE affected by TSO intervention</a:t>
            </a:r>
          </a:p>
          <a:p>
            <a:pPr marL="0" lvl="2" fontAlgn="ctr">
              <a:defRPr/>
            </a:pPr>
            <a:r>
              <a:rPr lang="de-DE" sz="1200" kern="0" dirty="0"/>
              <a:t>BD: 20211006 (top: in MW, </a:t>
            </a:r>
            <a:r>
              <a:rPr lang="de-DE" sz="1200" kern="0" dirty="0" err="1"/>
              <a:t>bottom</a:t>
            </a:r>
            <a:r>
              <a:rPr lang="de-DE" sz="1200" kern="0" dirty="0"/>
              <a:t>: in % </a:t>
            </a:r>
            <a:r>
              <a:rPr lang="de-DE" sz="1200" kern="0" dirty="0" err="1"/>
              <a:t>of</a:t>
            </a:r>
            <a:r>
              <a:rPr lang="de-DE" sz="1200" kern="0" dirty="0"/>
              <a:t> </a:t>
            </a:r>
            <a:r>
              <a:rPr lang="de-DE" sz="1200" kern="0" dirty="0" err="1"/>
              <a:t>Fmax</a:t>
            </a:r>
            <a:r>
              <a:rPr lang="de-DE" sz="1200" kern="0" dirty="0"/>
              <a:t>)</a:t>
            </a:r>
            <a:endParaRPr kumimoji="0" lang="en-US" sz="1200" b="1" i="0" u="none" strike="noStrike" kern="0" cap="none" spc="0" normalizeH="0" baseline="0" noProof="0" dirty="0">
              <a:ln>
                <a:noFill/>
              </a:ln>
              <a:solidFill>
                <a:srgbClr val="3366FF"/>
              </a:solidFill>
              <a:effectLst/>
              <a:uLnTx/>
              <a:uFillTx/>
            </a:endParaRPr>
          </a:p>
        </p:txBody>
      </p:sp>
    </p:spTree>
    <p:extLst>
      <p:ext uri="{BB962C8B-B14F-4D97-AF65-F5344CB8AC3E}">
        <p14:creationId xmlns:p14="http://schemas.microsoft.com/office/powerpoint/2010/main" val="340095028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lusteredColumnChart, clusteredColumnChart.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KPI6_1007</a:t>
            </a:r>
          </a:p>
        </p:txBody>
      </p:sp>
      <p:sp>
        <p:nvSpPr>
          <p:cNvPr id="5" name="Title 4">
            <a:extLst>
              <a:ext uri="{FF2B5EF4-FFF2-40B4-BE49-F238E27FC236}">
                <a16:creationId xmlns:a16="http://schemas.microsoft.com/office/drawing/2014/main" id="{6F2E8498-2293-49A5-9292-82A459B2404F}"/>
              </a:ext>
            </a:extLst>
          </p:cNvPr>
          <p:cNvSpPr txBox="1">
            <a:spLocks/>
          </p:cNvSpPr>
          <p:nvPr/>
        </p:nvSpPr>
        <p:spPr>
          <a:xfrm>
            <a:off x="344029" y="306388"/>
            <a:ext cx="8202845"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2" indent="0" algn="l" defTabSz="914400" rtl="0" eaLnBrk="1" fontAlgn="ctr"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KPI 6: </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Total IVA </a:t>
            </a:r>
            <a:r>
              <a:rPr kumimoji="0" lang="de-DE" sz="1600" b="1" i="0" u="none" strike="noStrike" kern="0" cap="none" spc="0" normalizeH="0" baseline="0" noProof="0" dirty="0" err="1">
                <a:ln>
                  <a:noFill/>
                </a:ln>
                <a:solidFill>
                  <a:srgbClr val="3366FF"/>
                </a:solidFill>
                <a:effectLst/>
                <a:uLnTx/>
                <a:uFillTx/>
                <a:latin typeface="Arial" panose="020B0604020202020204" pitchFamily="34" charset="0"/>
                <a:cs typeface="Arial" pitchFamily="34" charset="0"/>
              </a:rPr>
              <a:t>applied</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 per MTU </a:t>
            </a:r>
            <a:r>
              <a:rPr kumimoji="0" lang="en-GB"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for each CNE affected by TSO intervention</a:t>
            </a:r>
          </a:p>
          <a:p>
            <a:pPr marL="0" lvl="2" fontAlgn="ctr">
              <a:defRPr/>
            </a:pPr>
            <a:r>
              <a:rPr lang="de-DE" sz="1200" kern="0" dirty="0"/>
              <a:t>BD: 20211007 (top: in MW, </a:t>
            </a:r>
            <a:r>
              <a:rPr lang="de-DE" sz="1200" kern="0" dirty="0" err="1"/>
              <a:t>bottom</a:t>
            </a:r>
            <a:r>
              <a:rPr lang="de-DE" sz="1200" kern="0" dirty="0"/>
              <a:t>: in % </a:t>
            </a:r>
            <a:r>
              <a:rPr lang="de-DE" sz="1200" kern="0" dirty="0" err="1"/>
              <a:t>of</a:t>
            </a:r>
            <a:r>
              <a:rPr lang="de-DE" sz="1200" kern="0" dirty="0"/>
              <a:t> </a:t>
            </a:r>
            <a:r>
              <a:rPr lang="de-DE" sz="1200" kern="0" dirty="0" err="1"/>
              <a:t>Fmax</a:t>
            </a:r>
            <a:r>
              <a:rPr lang="de-DE" sz="1200" kern="0" dirty="0"/>
              <a:t>)</a:t>
            </a:r>
            <a:endParaRPr kumimoji="0" lang="en-US" sz="1200" b="1" i="0" u="none" strike="noStrike" kern="0" cap="none" spc="0" normalizeH="0" baseline="0" noProof="0" dirty="0">
              <a:ln>
                <a:noFill/>
              </a:ln>
              <a:solidFill>
                <a:srgbClr val="3366FF"/>
              </a:solidFill>
              <a:effectLst/>
              <a:uLnTx/>
              <a:uFillTx/>
            </a:endParaRPr>
          </a:p>
        </p:txBody>
      </p:sp>
    </p:spTree>
    <p:extLst>
      <p:ext uri="{BB962C8B-B14F-4D97-AF65-F5344CB8AC3E}">
        <p14:creationId xmlns:p14="http://schemas.microsoft.com/office/powerpoint/2010/main" val="195024612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lusteredColumnChart, clusteredColumnChart.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rPr dirty="0"/>
              <a:t>KPI6_1008</a:t>
            </a:r>
          </a:p>
        </p:txBody>
      </p:sp>
      <p:sp>
        <p:nvSpPr>
          <p:cNvPr id="5" name="Title 4">
            <a:extLst>
              <a:ext uri="{FF2B5EF4-FFF2-40B4-BE49-F238E27FC236}">
                <a16:creationId xmlns:a16="http://schemas.microsoft.com/office/drawing/2014/main" id="{6F2E8498-2293-49A5-9292-82A459B2404F}"/>
              </a:ext>
            </a:extLst>
          </p:cNvPr>
          <p:cNvSpPr txBox="1">
            <a:spLocks/>
          </p:cNvSpPr>
          <p:nvPr/>
        </p:nvSpPr>
        <p:spPr>
          <a:xfrm>
            <a:off x="344029" y="306388"/>
            <a:ext cx="8202845"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2" indent="0" algn="l" defTabSz="914400" rtl="0" eaLnBrk="1" fontAlgn="ctr"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KPI 6: </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Total IVA </a:t>
            </a:r>
            <a:r>
              <a:rPr kumimoji="0" lang="de-DE" sz="1600" b="1" i="0" u="none" strike="noStrike" kern="0" cap="none" spc="0" normalizeH="0" baseline="0" noProof="0" dirty="0" err="1">
                <a:ln>
                  <a:noFill/>
                </a:ln>
                <a:solidFill>
                  <a:srgbClr val="3366FF"/>
                </a:solidFill>
                <a:effectLst/>
                <a:uLnTx/>
                <a:uFillTx/>
                <a:latin typeface="Arial" panose="020B0604020202020204" pitchFamily="34" charset="0"/>
                <a:cs typeface="Arial" pitchFamily="34" charset="0"/>
              </a:rPr>
              <a:t>applied</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 per MTU </a:t>
            </a:r>
            <a:r>
              <a:rPr kumimoji="0" lang="en-GB"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for each CNE affected by TSO intervention</a:t>
            </a:r>
          </a:p>
          <a:p>
            <a:pPr marL="0" lvl="2" fontAlgn="ctr">
              <a:defRPr/>
            </a:pPr>
            <a:r>
              <a:rPr lang="de-DE" sz="1200" kern="0" dirty="0"/>
              <a:t>BD: 20211008 (top: in MW, </a:t>
            </a:r>
            <a:r>
              <a:rPr lang="de-DE" sz="1200" kern="0" dirty="0" err="1"/>
              <a:t>bottom</a:t>
            </a:r>
            <a:r>
              <a:rPr lang="de-DE" sz="1200" kern="0" dirty="0"/>
              <a:t>: in % </a:t>
            </a:r>
            <a:r>
              <a:rPr lang="de-DE" sz="1200" kern="0" dirty="0" err="1"/>
              <a:t>of</a:t>
            </a:r>
            <a:r>
              <a:rPr lang="de-DE" sz="1200" kern="0" dirty="0"/>
              <a:t> </a:t>
            </a:r>
            <a:r>
              <a:rPr lang="de-DE" sz="1200" kern="0" dirty="0" err="1"/>
              <a:t>Fmax</a:t>
            </a:r>
            <a:r>
              <a:rPr lang="de-DE" sz="1200" kern="0" dirty="0"/>
              <a:t>)</a:t>
            </a:r>
            <a:endParaRPr kumimoji="0" lang="en-US" sz="1200" b="1" i="0" u="none" strike="noStrike" kern="0" cap="none" spc="0" normalizeH="0" baseline="0" noProof="0" dirty="0">
              <a:ln>
                <a:noFill/>
              </a:ln>
              <a:solidFill>
                <a:srgbClr val="3366FF"/>
              </a:solidFill>
              <a:effectLst/>
              <a:uLnTx/>
              <a:uFillTx/>
            </a:endParaRPr>
          </a:p>
        </p:txBody>
      </p:sp>
    </p:spTree>
    <p:extLst>
      <p:ext uri="{BB962C8B-B14F-4D97-AF65-F5344CB8AC3E}">
        <p14:creationId xmlns:p14="http://schemas.microsoft.com/office/powerpoint/2010/main" val="119146149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lusteredColumnChart, clusteredColumnChart.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rPr dirty="0"/>
              <a:t>KPI6_1013_0-11</a:t>
            </a:r>
          </a:p>
        </p:txBody>
      </p:sp>
      <p:sp>
        <p:nvSpPr>
          <p:cNvPr id="5" name="Title 4">
            <a:extLst>
              <a:ext uri="{FF2B5EF4-FFF2-40B4-BE49-F238E27FC236}">
                <a16:creationId xmlns:a16="http://schemas.microsoft.com/office/drawing/2014/main" id="{6F2E8498-2293-49A5-9292-82A459B2404F}"/>
              </a:ext>
            </a:extLst>
          </p:cNvPr>
          <p:cNvSpPr txBox="1">
            <a:spLocks/>
          </p:cNvSpPr>
          <p:nvPr/>
        </p:nvSpPr>
        <p:spPr>
          <a:xfrm>
            <a:off x="344029" y="306388"/>
            <a:ext cx="8202845"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2" indent="0" algn="l" defTabSz="914400" rtl="0" eaLnBrk="1" fontAlgn="ctr"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KPI 6: </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Total IVA </a:t>
            </a:r>
            <a:r>
              <a:rPr kumimoji="0" lang="de-DE" sz="1600" b="1" i="0" u="none" strike="noStrike" kern="0" cap="none" spc="0" normalizeH="0" baseline="0" noProof="0" dirty="0" err="1">
                <a:ln>
                  <a:noFill/>
                </a:ln>
                <a:solidFill>
                  <a:srgbClr val="3366FF"/>
                </a:solidFill>
                <a:effectLst/>
                <a:uLnTx/>
                <a:uFillTx/>
                <a:latin typeface="Arial" panose="020B0604020202020204" pitchFamily="34" charset="0"/>
                <a:cs typeface="Arial" pitchFamily="34" charset="0"/>
              </a:rPr>
              <a:t>applied</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 per MTU </a:t>
            </a:r>
            <a:r>
              <a:rPr kumimoji="0" lang="en-GB"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for each CNE affected by TSO intervention</a:t>
            </a:r>
          </a:p>
          <a:p>
            <a:pPr marL="0" lvl="2" fontAlgn="ctr">
              <a:defRPr/>
            </a:pPr>
            <a:r>
              <a:rPr lang="de-DE" sz="1200" kern="0" dirty="0"/>
              <a:t>BD: 20211013_0-11 (top: in MW, </a:t>
            </a:r>
            <a:r>
              <a:rPr lang="de-DE" sz="1200" kern="0" dirty="0" err="1"/>
              <a:t>bottom</a:t>
            </a:r>
            <a:r>
              <a:rPr lang="de-DE" sz="1200" kern="0" dirty="0"/>
              <a:t>: in % </a:t>
            </a:r>
            <a:r>
              <a:rPr lang="de-DE" sz="1200" kern="0" dirty="0" err="1"/>
              <a:t>of</a:t>
            </a:r>
            <a:r>
              <a:rPr lang="de-DE" sz="1200" kern="0" dirty="0"/>
              <a:t> </a:t>
            </a:r>
            <a:r>
              <a:rPr lang="de-DE" sz="1200" kern="0" dirty="0" err="1"/>
              <a:t>Fmax</a:t>
            </a:r>
            <a:r>
              <a:rPr lang="de-DE" sz="1200" kern="0" dirty="0"/>
              <a:t>)</a:t>
            </a:r>
            <a:endParaRPr kumimoji="0" lang="en-US" sz="1200" b="1" i="0" u="none" strike="noStrike" kern="0" cap="none" spc="0" normalizeH="0" baseline="0" noProof="0" dirty="0">
              <a:ln>
                <a:noFill/>
              </a:ln>
              <a:solidFill>
                <a:srgbClr val="3366FF"/>
              </a:solidFill>
              <a:effectLst/>
              <a:uLnTx/>
              <a:uFillTx/>
            </a:endParaRPr>
          </a:p>
        </p:txBody>
      </p:sp>
    </p:spTree>
    <p:extLst>
      <p:ext uri="{BB962C8B-B14F-4D97-AF65-F5344CB8AC3E}">
        <p14:creationId xmlns:p14="http://schemas.microsoft.com/office/powerpoint/2010/main" val="91804831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lusteredColumnChart, clusteredColumnChart.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KPI6_1013_12-18</a:t>
            </a:r>
          </a:p>
        </p:txBody>
      </p:sp>
      <p:sp>
        <p:nvSpPr>
          <p:cNvPr id="5" name="Title 4">
            <a:extLst>
              <a:ext uri="{FF2B5EF4-FFF2-40B4-BE49-F238E27FC236}">
                <a16:creationId xmlns:a16="http://schemas.microsoft.com/office/drawing/2014/main" id="{6F2E8498-2293-49A5-9292-82A459B2404F}"/>
              </a:ext>
            </a:extLst>
          </p:cNvPr>
          <p:cNvSpPr txBox="1">
            <a:spLocks/>
          </p:cNvSpPr>
          <p:nvPr/>
        </p:nvSpPr>
        <p:spPr>
          <a:xfrm>
            <a:off x="344029" y="306388"/>
            <a:ext cx="8202845"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2" indent="0" algn="l" defTabSz="914400" rtl="0" eaLnBrk="1" fontAlgn="ctr"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KPI 6: </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Total IVA </a:t>
            </a:r>
            <a:r>
              <a:rPr kumimoji="0" lang="de-DE" sz="1600" b="1" i="0" u="none" strike="noStrike" kern="0" cap="none" spc="0" normalizeH="0" baseline="0" noProof="0" dirty="0" err="1">
                <a:ln>
                  <a:noFill/>
                </a:ln>
                <a:solidFill>
                  <a:srgbClr val="3366FF"/>
                </a:solidFill>
                <a:effectLst/>
                <a:uLnTx/>
                <a:uFillTx/>
                <a:latin typeface="Arial" panose="020B0604020202020204" pitchFamily="34" charset="0"/>
                <a:cs typeface="Arial" pitchFamily="34" charset="0"/>
              </a:rPr>
              <a:t>applied</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 per MTU </a:t>
            </a:r>
            <a:r>
              <a:rPr kumimoji="0" lang="en-GB"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for each CNE affected by TSO intervention</a:t>
            </a:r>
          </a:p>
          <a:p>
            <a:pPr marL="0" lvl="2" fontAlgn="ctr">
              <a:defRPr/>
            </a:pPr>
            <a:r>
              <a:rPr lang="de-DE" sz="1200" kern="0" dirty="0"/>
              <a:t>BD: 20211013_12-18 (top: in MW, </a:t>
            </a:r>
            <a:r>
              <a:rPr lang="de-DE" sz="1200" kern="0" dirty="0" err="1"/>
              <a:t>bottom</a:t>
            </a:r>
            <a:r>
              <a:rPr lang="de-DE" sz="1200" kern="0" dirty="0"/>
              <a:t>: in % </a:t>
            </a:r>
            <a:r>
              <a:rPr lang="de-DE" sz="1200" kern="0" dirty="0" err="1"/>
              <a:t>of</a:t>
            </a:r>
            <a:r>
              <a:rPr lang="de-DE" sz="1200" kern="0" dirty="0"/>
              <a:t> </a:t>
            </a:r>
            <a:r>
              <a:rPr lang="de-DE" sz="1200" kern="0" dirty="0" err="1"/>
              <a:t>Fmax</a:t>
            </a:r>
            <a:r>
              <a:rPr lang="de-DE" sz="1200" kern="0" dirty="0"/>
              <a:t>)</a:t>
            </a:r>
            <a:endParaRPr kumimoji="0" lang="en-US" sz="1200" b="1" i="0" u="none" strike="noStrike" kern="0" cap="none" spc="0" normalizeH="0" baseline="0" noProof="0" dirty="0">
              <a:ln>
                <a:noFill/>
              </a:ln>
              <a:solidFill>
                <a:srgbClr val="3366FF"/>
              </a:solidFill>
              <a:effectLst/>
              <a:uLnTx/>
              <a:uFillTx/>
            </a:endParaRPr>
          </a:p>
        </p:txBody>
      </p:sp>
    </p:spTree>
    <p:extLst>
      <p:ext uri="{BB962C8B-B14F-4D97-AF65-F5344CB8AC3E}">
        <p14:creationId xmlns:p14="http://schemas.microsoft.com/office/powerpoint/2010/main" val="127583044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lusteredColumnChart, clusteredColumnChart.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KPI6_1013_19-23</a:t>
            </a:r>
          </a:p>
        </p:txBody>
      </p:sp>
      <p:sp>
        <p:nvSpPr>
          <p:cNvPr id="5" name="Title 4">
            <a:extLst>
              <a:ext uri="{FF2B5EF4-FFF2-40B4-BE49-F238E27FC236}">
                <a16:creationId xmlns:a16="http://schemas.microsoft.com/office/drawing/2014/main" id="{6F2E8498-2293-49A5-9292-82A459B2404F}"/>
              </a:ext>
            </a:extLst>
          </p:cNvPr>
          <p:cNvSpPr txBox="1">
            <a:spLocks/>
          </p:cNvSpPr>
          <p:nvPr/>
        </p:nvSpPr>
        <p:spPr>
          <a:xfrm>
            <a:off x="344029" y="306388"/>
            <a:ext cx="8202845"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2" indent="0" algn="l" defTabSz="914400" rtl="0" eaLnBrk="1" fontAlgn="ctr"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KPI 6: </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Total IVA </a:t>
            </a:r>
            <a:r>
              <a:rPr kumimoji="0" lang="de-DE" sz="1600" b="1" i="0" u="none" strike="noStrike" kern="0" cap="none" spc="0" normalizeH="0" baseline="0" noProof="0" dirty="0" err="1">
                <a:ln>
                  <a:noFill/>
                </a:ln>
                <a:solidFill>
                  <a:srgbClr val="3366FF"/>
                </a:solidFill>
                <a:effectLst/>
                <a:uLnTx/>
                <a:uFillTx/>
                <a:latin typeface="Arial" panose="020B0604020202020204" pitchFamily="34" charset="0"/>
                <a:cs typeface="Arial" pitchFamily="34" charset="0"/>
              </a:rPr>
              <a:t>applied</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 per MTU </a:t>
            </a:r>
            <a:r>
              <a:rPr kumimoji="0" lang="en-GB"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for each CNE affected by TSO intervention</a:t>
            </a:r>
          </a:p>
          <a:p>
            <a:pPr marL="0" lvl="2" fontAlgn="ctr">
              <a:defRPr/>
            </a:pPr>
            <a:r>
              <a:rPr lang="de-DE" sz="1200" kern="0" dirty="0"/>
              <a:t>BD: 20211013_19-23 (top: in MW, </a:t>
            </a:r>
            <a:r>
              <a:rPr lang="de-DE" sz="1200" kern="0" dirty="0" err="1"/>
              <a:t>bottom</a:t>
            </a:r>
            <a:r>
              <a:rPr lang="de-DE" sz="1200" kern="0" dirty="0"/>
              <a:t>: in % </a:t>
            </a:r>
            <a:r>
              <a:rPr lang="de-DE" sz="1200" kern="0" dirty="0" err="1"/>
              <a:t>of</a:t>
            </a:r>
            <a:r>
              <a:rPr lang="de-DE" sz="1200" kern="0" dirty="0"/>
              <a:t> </a:t>
            </a:r>
            <a:r>
              <a:rPr lang="de-DE" sz="1200" kern="0" dirty="0" err="1"/>
              <a:t>Fmax</a:t>
            </a:r>
            <a:r>
              <a:rPr lang="de-DE" sz="1200" kern="0" dirty="0"/>
              <a:t>)</a:t>
            </a:r>
            <a:endParaRPr kumimoji="0" lang="en-US" sz="1200" b="1" i="0" u="none" strike="noStrike" kern="0" cap="none" spc="0" normalizeH="0" baseline="0" noProof="0" dirty="0">
              <a:ln>
                <a:noFill/>
              </a:ln>
              <a:solidFill>
                <a:srgbClr val="3366FF"/>
              </a:solidFill>
              <a:effectLst/>
              <a:uLnTx/>
              <a:uFillTx/>
            </a:endParaRPr>
          </a:p>
        </p:txBody>
      </p:sp>
    </p:spTree>
    <p:extLst>
      <p:ext uri="{BB962C8B-B14F-4D97-AF65-F5344CB8AC3E}">
        <p14:creationId xmlns:p14="http://schemas.microsoft.com/office/powerpoint/2010/main" val="19855303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lusteredColumnChart, clusteredColumnChart.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KPI6_1015</a:t>
            </a:r>
          </a:p>
        </p:txBody>
      </p:sp>
      <p:sp>
        <p:nvSpPr>
          <p:cNvPr id="5" name="Title 4">
            <a:extLst>
              <a:ext uri="{FF2B5EF4-FFF2-40B4-BE49-F238E27FC236}">
                <a16:creationId xmlns:a16="http://schemas.microsoft.com/office/drawing/2014/main" id="{6F2E8498-2293-49A5-9292-82A459B2404F}"/>
              </a:ext>
            </a:extLst>
          </p:cNvPr>
          <p:cNvSpPr txBox="1">
            <a:spLocks/>
          </p:cNvSpPr>
          <p:nvPr/>
        </p:nvSpPr>
        <p:spPr>
          <a:xfrm>
            <a:off x="344029" y="306388"/>
            <a:ext cx="8202845"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2" indent="0" algn="l" defTabSz="914400" rtl="0" eaLnBrk="1" fontAlgn="ctr"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KPI 6: </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Total IVA </a:t>
            </a:r>
            <a:r>
              <a:rPr kumimoji="0" lang="de-DE" sz="1600" b="1" i="0" u="none" strike="noStrike" kern="0" cap="none" spc="0" normalizeH="0" baseline="0" noProof="0" dirty="0" err="1">
                <a:ln>
                  <a:noFill/>
                </a:ln>
                <a:solidFill>
                  <a:srgbClr val="3366FF"/>
                </a:solidFill>
                <a:effectLst/>
                <a:uLnTx/>
                <a:uFillTx/>
                <a:latin typeface="Arial" panose="020B0604020202020204" pitchFamily="34" charset="0"/>
                <a:cs typeface="Arial" pitchFamily="34" charset="0"/>
              </a:rPr>
              <a:t>applied</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 per MTU </a:t>
            </a:r>
            <a:r>
              <a:rPr kumimoji="0" lang="en-GB"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for each CNE affected by TSO intervention</a:t>
            </a:r>
          </a:p>
          <a:p>
            <a:pPr marL="0" lvl="2" fontAlgn="ctr">
              <a:defRPr/>
            </a:pPr>
            <a:r>
              <a:rPr lang="de-DE" sz="1200" kern="0" dirty="0"/>
              <a:t>BD: 20211015 (top: in MW, </a:t>
            </a:r>
            <a:r>
              <a:rPr lang="de-DE" sz="1200" kern="0" dirty="0" err="1"/>
              <a:t>bottom</a:t>
            </a:r>
            <a:r>
              <a:rPr lang="de-DE" sz="1200" kern="0" dirty="0"/>
              <a:t>: in % </a:t>
            </a:r>
            <a:r>
              <a:rPr lang="de-DE" sz="1200" kern="0" dirty="0" err="1"/>
              <a:t>of</a:t>
            </a:r>
            <a:r>
              <a:rPr lang="de-DE" sz="1200" kern="0" dirty="0"/>
              <a:t> </a:t>
            </a:r>
            <a:r>
              <a:rPr lang="de-DE" sz="1200" kern="0" dirty="0" err="1"/>
              <a:t>Fmax</a:t>
            </a:r>
            <a:r>
              <a:rPr lang="de-DE" sz="1200" kern="0" dirty="0"/>
              <a:t>)</a:t>
            </a:r>
            <a:endParaRPr kumimoji="0" lang="en-US" sz="1200" b="1" i="0" u="none" strike="noStrike" kern="0" cap="none" spc="0" normalizeH="0" baseline="0" noProof="0" dirty="0">
              <a:ln>
                <a:noFill/>
              </a:ln>
              <a:solidFill>
                <a:srgbClr val="3366FF"/>
              </a:solidFill>
              <a:effectLst/>
              <a:uLnTx/>
              <a:uFillTx/>
            </a:endParaRPr>
          </a:p>
        </p:txBody>
      </p:sp>
    </p:spTree>
    <p:extLst>
      <p:ext uri="{BB962C8B-B14F-4D97-AF65-F5344CB8AC3E}">
        <p14:creationId xmlns:p14="http://schemas.microsoft.com/office/powerpoint/2010/main" val="113832471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lusteredColumnChart, clusteredColumnChart.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KPI6_1016</a:t>
            </a:r>
          </a:p>
        </p:txBody>
      </p:sp>
      <p:sp>
        <p:nvSpPr>
          <p:cNvPr id="5" name="Title 4">
            <a:extLst>
              <a:ext uri="{FF2B5EF4-FFF2-40B4-BE49-F238E27FC236}">
                <a16:creationId xmlns:a16="http://schemas.microsoft.com/office/drawing/2014/main" id="{6F2E8498-2293-49A5-9292-82A459B2404F}"/>
              </a:ext>
            </a:extLst>
          </p:cNvPr>
          <p:cNvSpPr txBox="1">
            <a:spLocks/>
          </p:cNvSpPr>
          <p:nvPr/>
        </p:nvSpPr>
        <p:spPr>
          <a:xfrm>
            <a:off x="344029" y="306388"/>
            <a:ext cx="8202845"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2" indent="0" algn="l" defTabSz="914400" rtl="0" eaLnBrk="1" fontAlgn="ctr"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KPI 6: </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Total IVA </a:t>
            </a:r>
            <a:r>
              <a:rPr kumimoji="0" lang="de-DE" sz="1600" b="1" i="0" u="none" strike="noStrike" kern="0" cap="none" spc="0" normalizeH="0" baseline="0" noProof="0" dirty="0" err="1">
                <a:ln>
                  <a:noFill/>
                </a:ln>
                <a:solidFill>
                  <a:srgbClr val="3366FF"/>
                </a:solidFill>
                <a:effectLst/>
                <a:uLnTx/>
                <a:uFillTx/>
                <a:latin typeface="Arial" panose="020B0604020202020204" pitchFamily="34" charset="0"/>
                <a:cs typeface="Arial" pitchFamily="34" charset="0"/>
              </a:rPr>
              <a:t>applied</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 per MTU </a:t>
            </a:r>
            <a:r>
              <a:rPr kumimoji="0" lang="en-GB"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for each CNE affected by TSO intervention</a:t>
            </a:r>
          </a:p>
          <a:p>
            <a:pPr marL="0" lvl="2" fontAlgn="ctr">
              <a:defRPr/>
            </a:pPr>
            <a:r>
              <a:rPr lang="de-DE" sz="1200" kern="0" dirty="0"/>
              <a:t>BD: 20211016 (top: in MW, </a:t>
            </a:r>
            <a:r>
              <a:rPr lang="de-DE" sz="1200" kern="0" dirty="0" err="1"/>
              <a:t>bottom</a:t>
            </a:r>
            <a:r>
              <a:rPr lang="de-DE" sz="1200" kern="0" dirty="0"/>
              <a:t>: in % </a:t>
            </a:r>
            <a:r>
              <a:rPr lang="de-DE" sz="1200" kern="0" dirty="0" err="1"/>
              <a:t>of</a:t>
            </a:r>
            <a:r>
              <a:rPr lang="de-DE" sz="1200" kern="0" dirty="0"/>
              <a:t> </a:t>
            </a:r>
            <a:r>
              <a:rPr lang="de-DE" sz="1200" kern="0" dirty="0" err="1"/>
              <a:t>Fmax</a:t>
            </a:r>
            <a:r>
              <a:rPr lang="de-DE" sz="1200" kern="0" dirty="0"/>
              <a:t>)</a:t>
            </a:r>
            <a:endParaRPr kumimoji="0" lang="en-US" sz="1200" b="1" i="0" u="none" strike="noStrike" kern="0" cap="none" spc="0" normalizeH="0" baseline="0" noProof="0" dirty="0">
              <a:ln>
                <a:noFill/>
              </a:ln>
              <a:solidFill>
                <a:srgbClr val="3366FF"/>
              </a:solidFill>
              <a:effectLst/>
              <a:uLnTx/>
              <a:uFillTx/>
            </a:endParaRPr>
          </a:p>
        </p:txBody>
      </p:sp>
    </p:spTree>
    <p:extLst>
      <p:ext uri="{BB962C8B-B14F-4D97-AF65-F5344CB8AC3E}">
        <p14:creationId xmlns:p14="http://schemas.microsoft.com/office/powerpoint/2010/main" val="306725919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lusteredColumnChart, clusteredColumnChart.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KPI6_1017</a:t>
            </a:r>
          </a:p>
        </p:txBody>
      </p:sp>
      <p:sp>
        <p:nvSpPr>
          <p:cNvPr id="5" name="Title 4">
            <a:extLst>
              <a:ext uri="{FF2B5EF4-FFF2-40B4-BE49-F238E27FC236}">
                <a16:creationId xmlns:a16="http://schemas.microsoft.com/office/drawing/2014/main" id="{6F2E8498-2293-49A5-9292-82A459B2404F}"/>
              </a:ext>
            </a:extLst>
          </p:cNvPr>
          <p:cNvSpPr txBox="1">
            <a:spLocks/>
          </p:cNvSpPr>
          <p:nvPr/>
        </p:nvSpPr>
        <p:spPr>
          <a:xfrm>
            <a:off x="344029" y="306388"/>
            <a:ext cx="8202845"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2" indent="0" algn="l" defTabSz="914400" rtl="0" eaLnBrk="1" fontAlgn="ctr"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KPI 6: </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Total IVA </a:t>
            </a:r>
            <a:r>
              <a:rPr kumimoji="0" lang="de-DE" sz="1600" b="1" i="0" u="none" strike="noStrike" kern="0" cap="none" spc="0" normalizeH="0" baseline="0" noProof="0" dirty="0" err="1">
                <a:ln>
                  <a:noFill/>
                </a:ln>
                <a:solidFill>
                  <a:srgbClr val="3366FF"/>
                </a:solidFill>
                <a:effectLst/>
                <a:uLnTx/>
                <a:uFillTx/>
                <a:latin typeface="Arial" panose="020B0604020202020204" pitchFamily="34" charset="0"/>
                <a:cs typeface="Arial" pitchFamily="34" charset="0"/>
              </a:rPr>
              <a:t>applied</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 per MTU </a:t>
            </a:r>
            <a:r>
              <a:rPr kumimoji="0" lang="en-GB"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for each CNE affected by TSO intervention</a:t>
            </a:r>
          </a:p>
          <a:p>
            <a:pPr marL="0" lvl="2" fontAlgn="ctr">
              <a:defRPr/>
            </a:pPr>
            <a:r>
              <a:rPr lang="de-DE" sz="1200" kern="0" dirty="0"/>
              <a:t>BD: 20211017 (top: in MW, </a:t>
            </a:r>
            <a:r>
              <a:rPr lang="de-DE" sz="1200" kern="0" dirty="0" err="1"/>
              <a:t>bottom</a:t>
            </a:r>
            <a:r>
              <a:rPr lang="de-DE" sz="1200" kern="0" dirty="0"/>
              <a:t>: in % </a:t>
            </a:r>
            <a:r>
              <a:rPr lang="de-DE" sz="1200" kern="0" dirty="0" err="1"/>
              <a:t>of</a:t>
            </a:r>
            <a:r>
              <a:rPr lang="de-DE" sz="1200" kern="0" dirty="0"/>
              <a:t> </a:t>
            </a:r>
            <a:r>
              <a:rPr lang="de-DE" sz="1200" kern="0" dirty="0" err="1"/>
              <a:t>Fmax</a:t>
            </a:r>
            <a:r>
              <a:rPr lang="de-DE" sz="1200" kern="0" dirty="0"/>
              <a:t>)</a:t>
            </a:r>
            <a:endParaRPr kumimoji="0" lang="en-US" sz="1200" b="1" i="0" u="none" strike="noStrike" kern="0" cap="none" spc="0" normalizeH="0" baseline="0" noProof="0" dirty="0">
              <a:ln>
                <a:noFill/>
              </a:ln>
              <a:solidFill>
                <a:srgbClr val="3366FF"/>
              </a:solidFill>
              <a:effectLst/>
              <a:uLnTx/>
              <a:uFillTx/>
            </a:endParaRPr>
          </a:p>
        </p:txBody>
      </p:sp>
    </p:spTree>
    <p:extLst>
      <p:ext uri="{BB962C8B-B14F-4D97-AF65-F5344CB8AC3E}">
        <p14:creationId xmlns:p14="http://schemas.microsoft.com/office/powerpoint/2010/main" val="40079924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Overview limitations &amp; assumptions</a:t>
            </a:r>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sz="quarter" idx="17"/>
          </p:nvPr>
        </p:nvSpPr>
        <p:spPr>
          <a:xfrm>
            <a:off x="539999" y="970893"/>
            <a:ext cx="9000000" cy="4320000"/>
          </a:xfrm>
        </p:spPr>
        <p:txBody>
          <a:bodyPr vert="horz" lIns="91440" tIns="45720" rIns="91440" bIns="45720" rtlCol="0" anchor="t">
            <a:noAutofit/>
          </a:bodyPr>
          <a:lstStyle/>
          <a:p>
            <a:r>
              <a:rPr lang="en-US" dirty="0"/>
              <a:t>Core project parties maintain an overview on the JAO website with the assumptions and limitations for specific Business days during the parallel run – see JAO website (</a:t>
            </a:r>
            <a:r>
              <a:rPr lang="en-US" dirty="0">
                <a:hlinkClick r:id="rId3"/>
              </a:rPr>
              <a:t>LINK</a:t>
            </a:r>
            <a:r>
              <a:rPr lang="en-US" dirty="0"/>
              <a:t>).</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lvl="1" indent="0" fontAlgn="ctr">
              <a:buNone/>
              <a:defRPr/>
            </a:pPr>
            <a:endParaRPr lang="en-US" sz="1100" dirty="0">
              <a:solidFill>
                <a:srgbClr val="404040"/>
              </a:solidFill>
            </a:endParaRPr>
          </a:p>
          <a:p>
            <a:pPr marL="0" lvl="1" indent="0" fontAlgn="ctr">
              <a:buNone/>
              <a:defRPr/>
            </a:pPr>
            <a:endParaRPr lang="en-US" sz="1100" dirty="0">
              <a:solidFill>
                <a:srgbClr val="404040"/>
              </a:solidFill>
            </a:endParaRPr>
          </a:p>
          <a:p>
            <a:pPr lvl="0">
              <a:buClr>
                <a:srgbClr val="FFFFFF"/>
              </a:buClr>
              <a:buSzPct val="120000"/>
              <a:defRPr/>
            </a:pPr>
            <a:endParaRPr lang="en-US" kern="1200" dirty="0">
              <a:solidFill>
                <a:srgbClr val="3366FF"/>
              </a:solidFill>
            </a:endParaRPr>
          </a:p>
          <a:p>
            <a:pPr lvl="0">
              <a:buClr>
                <a:srgbClr val="FFFFFF"/>
              </a:buClr>
              <a:buSzPct val="120000"/>
              <a:defRPr/>
            </a:pPr>
            <a:endParaRPr lang="en-US" dirty="0"/>
          </a:p>
          <a:p>
            <a:pPr>
              <a:buClr>
                <a:srgbClr val="FFFFFF"/>
              </a:buClr>
              <a:buSzPct val="120000"/>
              <a:defRPr/>
            </a:pPr>
            <a:endParaRPr lang="en-US" kern="1200" dirty="0">
              <a:solidFill>
                <a:srgbClr val="3366FF"/>
              </a:solidFill>
              <a:latin typeface="Arial"/>
            </a:endParaRPr>
          </a:p>
          <a:p>
            <a:pPr>
              <a:buClr>
                <a:srgbClr val="FFFFFF"/>
              </a:buClr>
              <a:buSzPct val="120000"/>
              <a:defRPr/>
            </a:pPr>
            <a:endParaRPr lang="de-DE" sz="1100" dirty="0">
              <a:solidFill>
                <a:srgbClr val="333333"/>
              </a:solidFill>
              <a:latin typeface="Open Sans"/>
              <a:ea typeface="Arial Unicode MS"/>
              <a:cs typeface="Arial"/>
            </a:endParaRPr>
          </a:p>
          <a:p>
            <a:pPr>
              <a:buClr>
                <a:srgbClr val="FFFFFF"/>
              </a:buClr>
              <a:buSzPct val="120000"/>
              <a:defRPr/>
            </a:pPr>
            <a:r>
              <a:rPr lang="de-DE" sz="1100" dirty="0">
                <a:solidFill>
                  <a:srgbClr val="333333"/>
                </a:solidFill>
                <a:latin typeface="Open Sans"/>
                <a:ea typeface="Arial Unicode MS"/>
                <a:cs typeface="Arial"/>
              </a:rPr>
              <a:t>Note:</a:t>
            </a:r>
            <a:r>
              <a:rPr lang="en-GB" sz="1100" dirty="0">
                <a:solidFill>
                  <a:schemeClr val="tx1">
                    <a:lumMod val="75000"/>
                    <a:lumOff val="25000"/>
                  </a:schemeClr>
                </a:solidFill>
              </a:rPr>
              <a:t>Unknown issues can be present and can be discovered in the future as analysis continues. This might lead to the ex-post conclusion that results for certain BDs are invalid. </a:t>
            </a:r>
            <a:r>
              <a:rPr lang="de-DE" sz="900" kern="1200" dirty="0">
                <a:solidFill>
                  <a:srgbClr val="000000"/>
                </a:solidFill>
                <a:latin typeface="Arial"/>
                <a:ea typeface="+mn-ea"/>
                <a:cs typeface="Arial"/>
              </a:rPr>
              <a:t>German TSO </a:t>
            </a:r>
            <a:r>
              <a:rPr lang="de-DE" sz="900" kern="1200" dirty="0" err="1">
                <a:solidFill>
                  <a:srgbClr val="000000"/>
                </a:solidFill>
                <a:latin typeface="Arial"/>
                <a:ea typeface="+mn-ea"/>
                <a:cs typeface="Arial"/>
              </a:rPr>
              <a:t>names</a:t>
            </a:r>
            <a:r>
              <a:rPr lang="de-DE" sz="900" kern="1200" dirty="0">
                <a:solidFill>
                  <a:srgbClr val="000000"/>
                </a:solidFill>
                <a:latin typeface="Arial"/>
                <a:ea typeface="+mn-ea"/>
                <a:cs typeface="Arial"/>
              </a:rPr>
              <a:t> </a:t>
            </a:r>
            <a:r>
              <a:rPr lang="de-DE" sz="900" kern="1200" dirty="0" err="1">
                <a:solidFill>
                  <a:srgbClr val="000000"/>
                </a:solidFill>
                <a:latin typeface="Arial"/>
                <a:ea typeface="+mn-ea"/>
                <a:cs typeface="Arial"/>
              </a:rPr>
              <a:t>uses</a:t>
            </a:r>
            <a:r>
              <a:rPr lang="de-DE" sz="900" kern="1200" dirty="0">
                <a:solidFill>
                  <a:srgbClr val="000000"/>
                </a:solidFill>
                <a:latin typeface="Arial"/>
                <a:ea typeface="+mn-ea"/>
                <a:cs typeface="Arial"/>
              </a:rPr>
              <a:t> </a:t>
            </a:r>
            <a:r>
              <a:rPr lang="de-DE" sz="900" kern="1200" dirty="0" err="1">
                <a:solidFill>
                  <a:srgbClr val="000000"/>
                </a:solidFill>
                <a:latin typeface="Arial"/>
                <a:ea typeface="+mn-ea"/>
                <a:cs typeface="Arial"/>
              </a:rPr>
              <a:t>abbreviations</a:t>
            </a:r>
            <a:r>
              <a:rPr lang="de-DE" sz="900" kern="1200" dirty="0">
                <a:solidFill>
                  <a:srgbClr val="000000"/>
                </a:solidFill>
                <a:latin typeface="Arial"/>
                <a:ea typeface="+mn-ea"/>
                <a:cs typeface="Arial"/>
              </a:rPr>
              <a:t>: D2: Tennet GmbH, D4: TransnetBW, D7: Amprion, D8: 50Hertz</a:t>
            </a:r>
            <a:endParaRPr lang="en-US" sz="900" kern="1200" dirty="0">
              <a:solidFill>
                <a:srgbClr val="000000"/>
              </a:solidFill>
              <a:latin typeface="Arial"/>
              <a:ea typeface="+mn-ea"/>
              <a:cs typeface="Arial"/>
            </a:endParaRPr>
          </a:p>
          <a:p>
            <a:endParaRPr lang="en-US" dirty="0"/>
          </a:p>
          <a:p>
            <a:endParaRPr lang="en-US" dirty="0"/>
          </a:p>
          <a:p>
            <a:endParaRPr lang="en-US" dirty="0"/>
          </a:p>
          <a:p>
            <a:pPr lvl="1"/>
            <a:endParaRPr lang="en-US" dirty="0"/>
          </a:p>
          <a:p>
            <a:pPr lvl="1"/>
            <a:endParaRPr lang="en-US" dirty="0"/>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282402"/>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graphicFrame>
        <p:nvGraphicFramePr>
          <p:cNvPr id="7" name="Tabelle 6"/>
          <p:cNvGraphicFramePr>
            <a:graphicFrameLocks noGrp="1"/>
          </p:cNvGraphicFramePr>
          <p:nvPr>
            <p:extLst>
              <p:ext uri="{D42A27DB-BD31-4B8C-83A1-F6EECF244321}">
                <p14:modId xmlns:p14="http://schemas.microsoft.com/office/powerpoint/2010/main" val="769326750"/>
              </p:ext>
            </p:extLst>
          </p:nvPr>
        </p:nvGraphicFramePr>
        <p:xfrm>
          <a:off x="703536" y="1706857"/>
          <a:ext cx="8672926" cy="4490528"/>
        </p:xfrm>
        <a:graphic>
          <a:graphicData uri="http://schemas.openxmlformats.org/drawingml/2006/table">
            <a:tbl>
              <a:tblPr/>
              <a:tblGrid>
                <a:gridCol w="6630390">
                  <a:extLst>
                    <a:ext uri="{9D8B030D-6E8A-4147-A177-3AD203B41FA5}">
                      <a16:colId xmlns:a16="http://schemas.microsoft.com/office/drawing/2014/main" val="2282982773"/>
                    </a:ext>
                  </a:extLst>
                </a:gridCol>
                <a:gridCol w="1021268">
                  <a:extLst>
                    <a:ext uri="{9D8B030D-6E8A-4147-A177-3AD203B41FA5}">
                      <a16:colId xmlns:a16="http://schemas.microsoft.com/office/drawing/2014/main" val="3161549504"/>
                    </a:ext>
                  </a:extLst>
                </a:gridCol>
                <a:gridCol w="1021268">
                  <a:extLst>
                    <a:ext uri="{9D8B030D-6E8A-4147-A177-3AD203B41FA5}">
                      <a16:colId xmlns:a16="http://schemas.microsoft.com/office/drawing/2014/main" val="544043865"/>
                    </a:ext>
                  </a:extLst>
                </a:gridCol>
              </a:tblGrid>
              <a:tr h="123618">
                <a:tc>
                  <a:txBody>
                    <a:bodyPr/>
                    <a:lstStyle/>
                    <a:p>
                      <a:pPr algn="ctr" fontAlgn="ctr"/>
                      <a:r>
                        <a:rPr lang="de-DE" sz="1100" b="1" i="0" u="none" strike="noStrike" dirty="0">
                          <a:solidFill>
                            <a:srgbClr val="FFFFFF"/>
                          </a:solidFill>
                          <a:effectLst/>
                          <a:latin typeface="Arial" panose="020B0604020202020204" pitchFamily="34" charset="0"/>
                        </a:rPr>
                        <a:t>Description </a:t>
                      </a:r>
                      <a:r>
                        <a:rPr lang="de-DE" sz="1100" b="1" i="0" u="none" strike="noStrike" dirty="0" err="1">
                          <a:solidFill>
                            <a:srgbClr val="FFFFFF"/>
                          </a:solidFill>
                          <a:effectLst/>
                          <a:latin typeface="Arial" panose="020B0604020202020204" pitchFamily="34" charset="0"/>
                        </a:rPr>
                        <a:t>of</a:t>
                      </a:r>
                      <a:r>
                        <a:rPr lang="de-DE" sz="1100" b="1" i="0" u="none" strike="noStrike" dirty="0">
                          <a:solidFill>
                            <a:srgbClr val="FFFFFF"/>
                          </a:solidFill>
                          <a:effectLst/>
                          <a:latin typeface="Arial" panose="020B0604020202020204" pitchFamily="34" charset="0"/>
                        </a:rPr>
                        <a:t> </a:t>
                      </a:r>
                      <a:r>
                        <a:rPr lang="de-DE" sz="1100" b="1" i="0" u="none" strike="noStrike" dirty="0" err="1">
                          <a:solidFill>
                            <a:srgbClr val="FFFFFF"/>
                          </a:solidFill>
                          <a:effectLst/>
                          <a:latin typeface="Arial" panose="020B0604020202020204" pitchFamily="34" charset="0"/>
                        </a:rPr>
                        <a:t>issue</a:t>
                      </a:r>
                      <a:r>
                        <a:rPr lang="de-DE" sz="1100" b="1" i="0" u="none" strike="noStrike" dirty="0">
                          <a:solidFill>
                            <a:srgbClr val="FFFFFF"/>
                          </a:solidFill>
                          <a:effectLst/>
                          <a:latin typeface="Arial" panose="020B0604020202020204" pitchFamily="34" charset="0"/>
                        </a:rPr>
                        <a:t> / </a:t>
                      </a:r>
                      <a:r>
                        <a:rPr lang="de-DE" sz="1100" b="1" i="0" u="none" strike="noStrike" dirty="0" err="1">
                          <a:solidFill>
                            <a:srgbClr val="FFFFFF"/>
                          </a:solidFill>
                          <a:effectLst/>
                          <a:latin typeface="Arial" panose="020B0604020202020204" pitchFamily="34" charset="0"/>
                        </a:rPr>
                        <a:t>limitation</a:t>
                      </a:r>
                      <a:endParaRPr lang="de-DE" sz="1100" b="1" i="0" u="none" strike="noStrike" dirty="0">
                        <a:solidFill>
                          <a:srgbClr val="FFFFFF"/>
                        </a:solidFill>
                        <a:effectLst/>
                        <a:latin typeface="Arial" panose="020B0604020202020204" pitchFamily="34" charset="0"/>
                      </a:endParaRP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3366FF"/>
                    </a:solidFill>
                  </a:tcPr>
                </a:tc>
                <a:tc>
                  <a:txBody>
                    <a:bodyPr/>
                    <a:lstStyle/>
                    <a:p>
                      <a:pPr algn="ctr" fontAlgn="ctr"/>
                      <a:r>
                        <a:rPr lang="de-DE" sz="1100" b="1" i="0" u="none" strike="noStrike">
                          <a:solidFill>
                            <a:srgbClr val="FFFFFF"/>
                          </a:solidFill>
                          <a:effectLst/>
                          <a:latin typeface="Arial" panose="020B0604020202020204" pitchFamily="34" charset="0"/>
                        </a:rPr>
                        <a:t>FROM BD</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8EA9DB"/>
                    </a:solidFill>
                  </a:tcPr>
                </a:tc>
                <a:tc>
                  <a:txBody>
                    <a:bodyPr/>
                    <a:lstStyle/>
                    <a:p>
                      <a:pPr algn="ctr" fontAlgn="ctr"/>
                      <a:r>
                        <a:rPr lang="de-DE" sz="1100" b="1" i="0" u="none" strike="noStrike">
                          <a:solidFill>
                            <a:srgbClr val="FFFFFF"/>
                          </a:solidFill>
                          <a:effectLst/>
                          <a:latin typeface="Arial" panose="020B0604020202020204" pitchFamily="34" charset="0"/>
                        </a:rPr>
                        <a:t>TO BD</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8EA9DB"/>
                    </a:solidFill>
                  </a:tcPr>
                </a:tc>
                <a:extLst>
                  <a:ext uri="{0D108BD9-81ED-4DB2-BD59-A6C34878D82A}">
                    <a16:rowId xmlns:a16="http://schemas.microsoft.com/office/drawing/2014/main" val="2501549536"/>
                  </a:ext>
                </a:extLst>
              </a:tr>
              <a:tr h="123618">
                <a:tc>
                  <a:txBody>
                    <a:bodyPr/>
                    <a:lstStyle/>
                    <a:p>
                      <a:pPr algn="l" fontAlgn="ctr"/>
                      <a:r>
                        <a:rPr lang="de-DE" sz="1100" b="0" i="0" u="none" strike="noStrike" dirty="0">
                          <a:solidFill>
                            <a:srgbClr val="000000"/>
                          </a:solidFill>
                          <a:effectLst/>
                          <a:latin typeface="Arial" panose="020B0604020202020204" pitchFamily="34" charset="0"/>
                        </a:rPr>
                        <a:t>An </a:t>
                      </a:r>
                      <a:r>
                        <a:rPr lang="de-DE" sz="1100" b="0" i="0" u="none" strike="noStrike" dirty="0" err="1">
                          <a:solidFill>
                            <a:srgbClr val="000000"/>
                          </a:solidFill>
                          <a:effectLst/>
                          <a:latin typeface="Arial" panose="020B0604020202020204" pitchFamily="34" charset="0"/>
                        </a:rPr>
                        <a:t>issue</a:t>
                      </a:r>
                      <a:r>
                        <a:rPr lang="de-DE" sz="1100" b="0" i="0" u="none" strike="noStrike" dirty="0">
                          <a:solidFill>
                            <a:srgbClr val="000000"/>
                          </a:solidFill>
                          <a:effectLst/>
                          <a:latin typeface="Arial" panose="020B0604020202020204" pitchFamily="34" charset="0"/>
                        </a:rPr>
                        <a:t> </a:t>
                      </a:r>
                      <a:r>
                        <a:rPr lang="de-DE" sz="1100" b="0" i="0" u="none" strike="noStrike" dirty="0" err="1">
                          <a:solidFill>
                            <a:srgbClr val="000000"/>
                          </a:solidFill>
                          <a:effectLst/>
                          <a:latin typeface="Arial" panose="020B0604020202020204" pitchFamily="34" charset="0"/>
                        </a:rPr>
                        <a:t>occurred</a:t>
                      </a:r>
                      <a:r>
                        <a:rPr lang="de-DE" sz="1100" b="0" i="0" u="none" strike="noStrike" dirty="0">
                          <a:solidFill>
                            <a:srgbClr val="000000"/>
                          </a:solidFill>
                          <a:effectLst/>
                          <a:latin typeface="Arial" panose="020B0604020202020204" pitchFamily="34" charset="0"/>
                        </a:rPr>
                        <a:t> </a:t>
                      </a:r>
                      <a:r>
                        <a:rPr lang="de-DE" sz="1100" b="0" i="0" u="none" strike="noStrike" dirty="0" err="1">
                          <a:solidFill>
                            <a:srgbClr val="000000"/>
                          </a:solidFill>
                          <a:effectLst/>
                          <a:latin typeface="Arial" panose="020B0604020202020204" pitchFamily="34" charset="0"/>
                        </a:rPr>
                        <a:t>that</a:t>
                      </a:r>
                      <a:r>
                        <a:rPr lang="de-DE" sz="1100" b="0" i="0" u="none" strike="noStrike" dirty="0">
                          <a:solidFill>
                            <a:srgbClr val="000000"/>
                          </a:solidFill>
                          <a:effectLst/>
                          <a:latin typeface="Arial" panose="020B0604020202020204" pitchFamily="34" charset="0"/>
                        </a:rPr>
                        <a:t> </a:t>
                      </a:r>
                      <a:r>
                        <a:rPr lang="de-DE" sz="1100" b="0" i="0" u="none" strike="noStrike" dirty="0" err="1">
                          <a:solidFill>
                            <a:srgbClr val="000000"/>
                          </a:solidFill>
                          <a:effectLst/>
                          <a:latin typeface="Arial" panose="020B0604020202020204" pitchFamily="34" charset="0"/>
                        </a:rPr>
                        <a:t>prevented</a:t>
                      </a:r>
                      <a:r>
                        <a:rPr lang="de-DE" sz="1100" b="0" i="0" u="none" strike="noStrike" dirty="0">
                          <a:solidFill>
                            <a:srgbClr val="000000"/>
                          </a:solidFill>
                          <a:effectLst/>
                          <a:latin typeface="Arial" panose="020B0604020202020204" pitchFamily="34" charset="0"/>
                        </a:rPr>
                        <a:t> Elia </a:t>
                      </a:r>
                      <a:r>
                        <a:rPr lang="de-DE" sz="1100" b="0" i="0" u="none" strike="noStrike" dirty="0" err="1">
                          <a:solidFill>
                            <a:srgbClr val="000000"/>
                          </a:solidFill>
                          <a:effectLst/>
                          <a:latin typeface="Arial" panose="020B0604020202020204" pitchFamily="34" charset="0"/>
                        </a:rPr>
                        <a:t>applying</a:t>
                      </a:r>
                      <a:r>
                        <a:rPr lang="de-DE" sz="1100" b="0" i="0" u="none" strike="noStrike" dirty="0">
                          <a:solidFill>
                            <a:srgbClr val="000000"/>
                          </a:solidFill>
                          <a:effectLst/>
                          <a:latin typeface="Arial" panose="020B0604020202020204" pitchFamily="34" charset="0"/>
                        </a:rPr>
                        <a:t> </a:t>
                      </a:r>
                      <a:r>
                        <a:rPr lang="de-DE" sz="1100" b="0" i="0" u="none" strike="noStrike" dirty="0" err="1">
                          <a:solidFill>
                            <a:srgbClr val="000000"/>
                          </a:solidFill>
                          <a:effectLst/>
                          <a:latin typeface="Arial" panose="020B0604020202020204" pitchFamily="34" charset="0"/>
                        </a:rPr>
                        <a:t>minRAM</a:t>
                      </a:r>
                      <a:r>
                        <a:rPr lang="de-DE" sz="1100" b="0" i="0" u="none" strike="noStrike" dirty="0">
                          <a:solidFill>
                            <a:srgbClr val="000000"/>
                          </a:solidFill>
                          <a:effectLst/>
                          <a:latin typeface="Arial" panose="020B0604020202020204" pitchFamily="34" charset="0"/>
                        </a:rPr>
                        <a:t> </a:t>
                      </a:r>
                      <a:r>
                        <a:rPr lang="de-DE" sz="1100" b="0" i="0" u="none" strike="noStrike" dirty="0" err="1">
                          <a:solidFill>
                            <a:srgbClr val="000000"/>
                          </a:solidFill>
                          <a:effectLst/>
                          <a:latin typeface="Arial" panose="020B0604020202020204" pitchFamily="34" charset="0"/>
                        </a:rPr>
                        <a:t>reduction</a:t>
                      </a:r>
                      <a:r>
                        <a:rPr lang="de-DE" sz="1100" b="0" i="0" u="none" strike="noStrike" dirty="0">
                          <a:solidFill>
                            <a:srgbClr val="000000"/>
                          </a:solidFill>
                          <a:effectLst/>
                          <a:latin typeface="Arial" panose="020B0604020202020204" pitchFamily="34" charset="0"/>
                        </a:rPr>
                        <a:t> on (</a:t>
                      </a:r>
                      <a:r>
                        <a:rPr lang="de-DE" sz="1100" b="0" i="0" u="none" strike="noStrike" dirty="0" err="1">
                          <a:solidFill>
                            <a:srgbClr val="000000"/>
                          </a:solidFill>
                          <a:effectLst/>
                          <a:latin typeface="Arial" panose="020B0604020202020204" pitchFamily="34" charset="0"/>
                        </a:rPr>
                        <a:t>some</a:t>
                      </a:r>
                      <a:r>
                        <a:rPr lang="de-DE" sz="1100" b="0" i="0" u="none" strike="noStrike" dirty="0">
                          <a:solidFill>
                            <a:srgbClr val="000000"/>
                          </a:solidFill>
                          <a:effectLst/>
                          <a:latin typeface="Arial" panose="020B0604020202020204" pitchFamily="34" charset="0"/>
                        </a:rPr>
                        <a:t> </a:t>
                      </a:r>
                      <a:r>
                        <a:rPr lang="de-DE" sz="1100" b="0" i="0" u="none" strike="noStrike" dirty="0" err="1">
                          <a:solidFill>
                            <a:srgbClr val="000000"/>
                          </a:solidFill>
                          <a:effectLst/>
                          <a:latin typeface="Arial" panose="020B0604020202020204" pitchFamily="34" charset="0"/>
                        </a:rPr>
                        <a:t>of</a:t>
                      </a:r>
                      <a:r>
                        <a:rPr lang="de-DE" sz="1100" b="0" i="0" u="none" strike="noStrike" dirty="0">
                          <a:solidFill>
                            <a:srgbClr val="000000"/>
                          </a:solidFill>
                          <a:effectLst/>
                          <a:latin typeface="Arial" panose="020B0604020202020204" pitchFamily="34" charset="0"/>
                        </a:rPr>
                        <a:t>) </a:t>
                      </a:r>
                      <a:r>
                        <a:rPr lang="de-DE" sz="1100" b="0" i="0" u="none" strike="noStrike" dirty="0" err="1">
                          <a:solidFill>
                            <a:srgbClr val="000000"/>
                          </a:solidFill>
                          <a:effectLst/>
                          <a:latin typeface="Arial" panose="020B0604020202020204" pitchFamily="34" charset="0"/>
                        </a:rPr>
                        <a:t>its</a:t>
                      </a:r>
                      <a:r>
                        <a:rPr lang="de-DE" sz="1100" b="0" i="0" u="none" strike="noStrike" dirty="0">
                          <a:solidFill>
                            <a:srgbClr val="000000"/>
                          </a:solidFill>
                          <a:effectLst/>
                          <a:latin typeface="Arial" panose="020B0604020202020204" pitchFamily="34" charset="0"/>
                        </a:rPr>
                        <a:t> CNECs in </a:t>
                      </a:r>
                      <a:r>
                        <a:rPr lang="de-DE" sz="1100" b="0" i="0" u="none" strike="noStrike" dirty="0" err="1">
                          <a:solidFill>
                            <a:srgbClr val="000000"/>
                          </a:solidFill>
                          <a:effectLst/>
                          <a:latin typeface="Arial" panose="020B0604020202020204" pitchFamily="34" charset="0"/>
                        </a:rPr>
                        <a:t>relation</a:t>
                      </a:r>
                      <a:r>
                        <a:rPr lang="de-DE" sz="1100" b="0" i="0" u="none" strike="noStrike" dirty="0">
                          <a:solidFill>
                            <a:srgbClr val="000000"/>
                          </a:solidFill>
                          <a:effectLst/>
                          <a:latin typeface="Arial" panose="020B0604020202020204" pitchFamily="34" charset="0"/>
                        </a:rPr>
                        <a:t> </a:t>
                      </a:r>
                      <a:r>
                        <a:rPr lang="de-DE" sz="1100" b="0" i="0" u="none" strike="noStrike" dirty="0" err="1">
                          <a:solidFill>
                            <a:srgbClr val="000000"/>
                          </a:solidFill>
                          <a:effectLst/>
                          <a:latin typeface="Arial" panose="020B0604020202020204" pitchFamily="34" charset="0"/>
                        </a:rPr>
                        <a:t>to</a:t>
                      </a:r>
                      <a:r>
                        <a:rPr lang="de-DE" sz="1100" b="0" i="0" u="none" strike="noStrike" dirty="0">
                          <a:solidFill>
                            <a:srgbClr val="000000"/>
                          </a:solidFill>
                          <a:effectLst/>
                          <a:latin typeface="Arial" panose="020B0604020202020204" pitchFamily="34" charset="0"/>
                        </a:rPr>
                        <a:t> </a:t>
                      </a:r>
                      <a:r>
                        <a:rPr lang="de-DE" sz="1100" b="0" i="0" u="none" strike="noStrike" dirty="0" err="1">
                          <a:solidFill>
                            <a:srgbClr val="000000"/>
                          </a:solidFill>
                          <a:effectLst/>
                          <a:latin typeface="Arial" panose="020B0604020202020204" pitchFamily="34" charset="0"/>
                        </a:rPr>
                        <a:t>excessive</a:t>
                      </a:r>
                      <a:r>
                        <a:rPr lang="de-DE" sz="1100" b="0" i="0" u="none" strike="noStrike" dirty="0">
                          <a:solidFill>
                            <a:srgbClr val="000000"/>
                          </a:solidFill>
                          <a:effectLst/>
                          <a:latin typeface="Arial" panose="020B0604020202020204" pitchFamily="34" charset="0"/>
                        </a:rPr>
                        <a:t> </a:t>
                      </a:r>
                      <a:r>
                        <a:rPr lang="de-DE" sz="1100" b="0" i="0" u="none" strike="noStrike" dirty="0" err="1">
                          <a:solidFill>
                            <a:srgbClr val="000000"/>
                          </a:solidFill>
                          <a:effectLst/>
                          <a:latin typeface="Arial" panose="020B0604020202020204" pitchFamily="34" charset="0"/>
                        </a:rPr>
                        <a:t>loopflows</a:t>
                      </a:r>
                      <a:r>
                        <a:rPr lang="de-DE" sz="1100" b="0" i="0" u="none" strike="noStrike" dirty="0">
                          <a:solidFill>
                            <a:srgbClr val="000000"/>
                          </a:solidFill>
                          <a:effectLst/>
                          <a:latin typeface="Arial" panose="020B0604020202020204" pitchFamily="34" charset="0"/>
                        </a:rPr>
                        <a:t>.</a:t>
                      </a:r>
                      <a:br>
                        <a:rPr lang="de-DE" sz="1100" b="0" i="0" u="none" strike="noStrike" dirty="0">
                          <a:solidFill>
                            <a:srgbClr val="000000"/>
                          </a:solidFill>
                          <a:effectLst/>
                          <a:latin typeface="Arial" panose="020B0604020202020204" pitchFamily="34" charset="0"/>
                        </a:rPr>
                      </a:br>
                      <a:r>
                        <a:rPr lang="de-DE" sz="1100" b="0" i="0" u="none" strike="noStrike" dirty="0">
                          <a:solidFill>
                            <a:srgbClr val="000000"/>
                          </a:solidFill>
                          <a:effectLst/>
                          <a:latin typeface="Arial" panose="020B0604020202020204" pitchFamily="34" charset="0"/>
                        </a:rPr>
                        <a:t/>
                      </a:r>
                      <a:br>
                        <a:rPr lang="de-DE" sz="1100" b="0" i="0" u="none" strike="noStrike" dirty="0">
                          <a:solidFill>
                            <a:srgbClr val="000000"/>
                          </a:solidFill>
                          <a:effectLst/>
                          <a:latin typeface="Arial" panose="020B0604020202020204" pitchFamily="34" charset="0"/>
                        </a:rPr>
                      </a:br>
                      <a:r>
                        <a:rPr lang="de-DE" sz="1100" b="0" i="0" u="none" strike="noStrike" dirty="0" err="1">
                          <a:solidFill>
                            <a:srgbClr val="000000"/>
                          </a:solidFill>
                          <a:effectLst/>
                          <a:latin typeface="Arial" panose="020B0604020202020204" pitchFamily="34" charset="0"/>
                        </a:rPr>
                        <a:t>Impacted</a:t>
                      </a:r>
                      <a:r>
                        <a:rPr lang="de-DE" sz="1100" b="0" i="0" u="none" strike="noStrike" dirty="0">
                          <a:solidFill>
                            <a:srgbClr val="000000"/>
                          </a:solidFill>
                          <a:effectLst/>
                          <a:latin typeface="Arial" panose="020B0604020202020204" pitchFamily="34" charset="0"/>
                        </a:rPr>
                        <a:t> BDs: </a:t>
                      </a:r>
                      <a:r>
                        <a:rPr lang="de-DE" sz="1100" b="0" i="0" u="none" strike="noStrike" dirty="0" err="1">
                          <a:solidFill>
                            <a:srgbClr val="000000"/>
                          </a:solidFill>
                          <a:effectLst/>
                          <a:latin typeface="Arial" panose="020B0604020202020204" pitchFamily="34" charset="0"/>
                        </a:rPr>
                        <a:t>Oct</a:t>
                      </a:r>
                      <a:r>
                        <a:rPr lang="de-DE" sz="1100" b="0" i="0" u="none" strike="noStrike" dirty="0">
                          <a:solidFill>
                            <a:srgbClr val="000000"/>
                          </a:solidFill>
                          <a:effectLst/>
                          <a:latin typeface="Arial" panose="020B0604020202020204" pitchFamily="34" charset="0"/>
                        </a:rPr>
                        <a:t> 18, </a:t>
                      </a:r>
                      <a:r>
                        <a:rPr lang="de-DE" sz="1100" b="0" i="0" u="none" strike="noStrike" dirty="0" err="1">
                          <a:solidFill>
                            <a:srgbClr val="000000"/>
                          </a:solidFill>
                          <a:effectLst/>
                          <a:latin typeface="Arial" panose="020B0604020202020204" pitchFamily="34" charset="0"/>
                        </a:rPr>
                        <a:t>Oct</a:t>
                      </a:r>
                      <a:r>
                        <a:rPr lang="de-DE" sz="1100" b="0" i="0" u="none" strike="noStrike" dirty="0">
                          <a:solidFill>
                            <a:srgbClr val="000000"/>
                          </a:solidFill>
                          <a:effectLst/>
                          <a:latin typeface="Arial" panose="020B0604020202020204" pitchFamily="34" charset="0"/>
                        </a:rPr>
                        <a:t> 22, </a:t>
                      </a:r>
                      <a:r>
                        <a:rPr lang="de-DE" sz="1100" b="0" i="0" u="none" strike="noStrike" dirty="0" err="1">
                          <a:solidFill>
                            <a:srgbClr val="000000"/>
                          </a:solidFill>
                          <a:effectLst/>
                          <a:latin typeface="Arial" panose="020B0604020202020204" pitchFamily="34" charset="0"/>
                        </a:rPr>
                        <a:t>Oct</a:t>
                      </a:r>
                      <a:r>
                        <a:rPr lang="de-DE" sz="1100" b="0" i="0" u="none" strike="noStrike" dirty="0">
                          <a:solidFill>
                            <a:srgbClr val="000000"/>
                          </a:solidFill>
                          <a:effectLst/>
                          <a:latin typeface="Arial" panose="020B0604020202020204" pitchFamily="34" charset="0"/>
                        </a:rPr>
                        <a:t> 31</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ctr" fontAlgn="ctr"/>
                      <a:r>
                        <a:rPr lang="de-DE" sz="1100" b="0" i="0" u="none" strike="noStrike" dirty="0">
                          <a:solidFill>
                            <a:srgbClr val="000000"/>
                          </a:solidFill>
                          <a:effectLst/>
                          <a:latin typeface="Arial" panose="020B0604020202020204" pitchFamily="34" charset="0"/>
                        </a:rPr>
                        <a:t>01/01/2021</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ctr" fontAlgn="ctr"/>
                      <a:r>
                        <a:rPr lang="de-DE" sz="1100" b="0" i="0" u="none" strike="noStrike" dirty="0">
                          <a:solidFill>
                            <a:srgbClr val="000000"/>
                          </a:solidFill>
                          <a:effectLst/>
                          <a:latin typeface="Arial" panose="020B0604020202020204" pitchFamily="34" charset="0"/>
                        </a:rPr>
                        <a:t>TBD</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3302625671"/>
                  </a:ext>
                </a:extLst>
              </a:tr>
              <a:tr h="352310">
                <a:tc>
                  <a:txBody>
                    <a:bodyPr/>
                    <a:lstStyle/>
                    <a:p>
                      <a:pPr algn="l" fontAlgn="ctr"/>
                      <a:r>
                        <a:rPr lang="de-DE" sz="1100" b="0" i="0" u="none" strike="noStrike" dirty="0" err="1">
                          <a:solidFill>
                            <a:srgbClr val="000000"/>
                          </a:solidFill>
                          <a:effectLst/>
                          <a:latin typeface="Arial" panose="020B0604020202020204" pitchFamily="34" charset="0"/>
                        </a:rPr>
                        <a:t>Following</a:t>
                      </a:r>
                      <a:r>
                        <a:rPr lang="de-DE" sz="1100" b="0" i="0" u="none" strike="noStrike" dirty="0">
                          <a:solidFill>
                            <a:srgbClr val="000000"/>
                          </a:solidFill>
                          <a:effectLst/>
                          <a:latin typeface="Arial" panose="020B0604020202020204" pitchFamily="34" charset="0"/>
                        </a:rPr>
                        <a:t> </a:t>
                      </a:r>
                      <a:r>
                        <a:rPr lang="de-DE" sz="1100" b="0" i="0" u="none" strike="noStrike" dirty="0" err="1">
                          <a:solidFill>
                            <a:srgbClr val="000000"/>
                          </a:solidFill>
                          <a:effectLst/>
                          <a:latin typeface="Arial" panose="020B0604020202020204" pitchFamily="34" charset="0"/>
                        </a:rPr>
                        <a:t>issues</a:t>
                      </a:r>
                      <a:r>
                        <a:rPr lang="de-DE" sz="1100" b="0" i="0" u="none" strike="noStrike" dirty="0">
                          <a:solidFill>
                            <a:srgbClr val="000000"/>
                          </a:solidFill>
                          <a:effectLst/>
                          <a:latin typeface="Arial" panose="020B0604020202020204" pitchFamily="34" charset="0"/>
                        </a:rPr>
                        <a:t> </a:t>
                      </a:r>
                      <a:r>
                        <a:rPr lang="de-DE" sz="1100" b="0" i="0" u="none" strike="noStrike" dirty="0" err="1">
                          <a:solidFill>
                            <a:srgbClr val="000000"/>
                          </a:solidFill>
                          <a:effectLst/>
                          <a:latin typeface="Arial" panose="020B0604020202020204" pitchFamily="34" charset="0"/>
                        </a:rPr>
                        <a:t>with</a:t>
                      </a:r>
                      <a:r>
                        <a:rPr lang="de-DE" sz="1100" b="0" i="0" u="none" strike="noStrike" dirty="0">
                          <a:solidFill>
                            <a:srgbClr val="000000"/>
                          </a:solidFill>
                          <a:effectLst/>
                          <a:latin typeface="Arial" panose="020B0604020202020204" pitchFamily="34" charset="0"/>
                        </a:rPr>
                        <a:t> </a:t>
                      </a:r>
                      <a:r>
                        <a:rPr lang="de-DE" sz="1100" b="0" i="0" u="none" strike="noStrike" dirty="0" err="1">
                          <a:solidFill>
                            <a:srgbClr val="000000"/>
                          </a:solidFill>
                          <a:effectLst/>
                          <a:latin typeface="Arial" panose="020B0604020202020204" pitchFamily="34" charset="0"/>
                        </a:rPr>
                        <a:t>the</a:t>
                      </a:r>
                      <a:r>
                        <a:rPr lang="de-DE" sz="1100" b="0" i="0" u="none" strike="noStrike" dirty="0">
                          <a:solidFill>
                            <a:srgbClr val="000000"/>
                          </a:solidFill>
                          <a:effectLst/>
                          <a:latin typeface="Arial" panose="020B0604020202020204" pitchFamily="34" charset="0"/>
                        </a:rPr>
                        <a:t> individual </a:t>
                      </a:r>
                      <a:r>
                        <a:rPr lang="de-DE" sz="1100" b="0" i="0" u="none" strike="noStrike" dirty="0" err="1">
                          <a:solidFill>
                            <a:srgbClr val="000000"/>
                          </a:solidFill>
                          <a:effectLst/>
                          <a:latin typeface="Arial" panose="020B0604020202020204" pitchFamily="34" charset="0"/>
                        </a:rPr>
                        <a:t>validation</a:t>
                      </a:r>
                      <a:r>
                        <a:rPr lang="de-DE" sz="1100" b="0" i="0" u="none" strike="noStrike" dirty="0">
                          <a:solidFill>
                            <a:srgbClr val="000000"/>
                          </a:solidFill>
                          <a:effectLst/>
                          <a:latin typeface="Arial" panose="020B0604020202020204" pitchFamily="34" charset="0"/>
                        </a:rPr>
                        <a:t>, </a:t>
                      </a:r>
                      <a:r>
                        <a:rPr lang="de-DE" sz="1100" b="0" i="0" u="none" strike="noStrike" dirty="0" err="1">
                          <a:solidFill>
                            <a:srgbClr val="000000"/>
                          </a:solidFill>
                          <a:effectLst/>
                          <a:latin typeface="Arial" panose="020B0604020202020204" pitchFamily="34" charset="0"/>
                        </a:rPr>
                        <a:t>fallback</a:t>
                      </a:r>
                      <a:r>
                        <a:rPr lang="de-DE" sz="1100" b="0" i="0" u="none" strike="noStrike" dirty="0">
                          <a:solidFill>
                            <a:srgbClr val="000000"/>
                          </a:solidFill>
                          <a:effectLst/>
                          <a:latin typeface="Arial" panose="020B0604020202020204" pitchFamily="34" charset="0"/>
                        </a:rPr>
                        <a:t> </a:t>
                      </a:r>
                      <a:r>
                        <a:rPr lang="de-DE" sz="1100" b="0" i="0" u="none" strike="noStrike" dirty="0" err="1">
                          <a:solidFill>
                            <a:srgbClr val="000000"/>
                          </a:solidFill>
                          <a:effectLst/>
                          <a:latin typeface="Arial" panose="020B0604020202020204" pitchFamily="34" charset="0"/>
                        </a:rPr>
                        <a:t>has</a:t>
                      </a:r>
                      <a:r>
                        <a:rPr lang="de-DE" sz="1100" b="0" i="0" u="none" strike="noStrike" dirty="0">
                          <a:solidFill>
                            <a:srgbClr val="000000"/>
                          </a:solidFill>
                          <a:effectLst/>
                          <a:latin typeface="Arial" panose="020B0604020202020204" pitchFamily="34" charset="0"/>
                        </a:rPr>
                        <a:t> </a:t>
                      </a:r>
                      <a:r>
                        <a:rPr lang="de-DE" sz="1100" b="0" i="0" u="none" strike="noStrike" dirty="0" err="1">
                          <a:solidFill>
                            <a:srgbClr val="000000"/>
                          </a:solidFill>
                          <a:effectLst/>
                          <a:latin typeface="Arial" panose="020B0604020202020204" pitchFamily="34" charset="0"/>
                        </a:rPr>
                        <a:t>been</a:t>
                      </a:r>
                      <a:r>
                        <a:rPr lang="de-DE" sz="1100" b="0" i="0" u="none" strike="noStrike" dirty="0">
                          <a:solidFill>
                            <a:srgbClr val="000000"/>
                          </a:solidFill>
                          <a:effectLst/>
                          <a:latin typeface="Arial" panose="020B0604020202020204" pitchFamily="34" charset="0"/>
                        </a:rPr>
                        <a:t> </a:t>
                      </a:r>
                      <a:r>
                        <a:rPr lang="de-DE" sz="1100" b="0" i="0" u="none" strike="noStrike" dirty="0" err="1">
                          <a:solidFill>
                            <a:srgbClr val="000000"/>
                          </a:solidFill>
                          <a:effectLst/>
                          <a:latin typeface="Arial" panose="020B0604020202020204" pitchFamily="34" charset="0"/>
                        </a:rPr>
                        <a:t>activated</a:t>
                      </a:r>
                      <a:r>
                        <a:rPr lang="de-DE" sz="1100" b="0" i="0" u="none" strike="noStrike" dirty="0">
                          <a:solidFill>
                            <a:srgbClr val="000000"/>
                          </a:solidFill>
                          <a:effectLst/>
                          <a:latin typeface="Arial" panose="020B0604020202020204" pitchFamily="34" charset="0"/>
                        </a:rPr>
                        <a:t> </a:t>
                      </a:r>
                      <a:r>
                        <a:rPr lang="de-DE" sz="1100" b="0" i="0" u="none" strike="noStrike" dirty="0" err="1">
                          <a:solidFill>
                            <a:srgbClr val="000000"/>
                          </a:solidFill>
                          <a:effectLst/>
                          <a:latin typeface="Arial" panose="020B0604020202020204" pitchFamily="34" charset="0"/>
                        </a:rPr>
                        <a:t>to</a:t>
                      </a:r>
                      <a:r>
                        <a:rPr lang="de-DE" sz="1100" b="0" i="0" u="none" strike="noStrike" dirty="0">
                          <a:solidFill>
                            <a:srgbClr val="000000"/>
                          </a:solidFill>
                          <a:effectLst/>
                          <a:latin typeface="Arial" panose="020B0604020202020204" pitchFamily="34" charset="0"/>
                        </a:rPr>
                        <a:t> </a:t>
                      </a:r>
                      <a:r>
                        <a:rPr lang="de-DE" sz="1100" b="0" i="0" u="none" strike="noStrike" dirty="0" err="1">
                          <a:solidFill>
                            <a:srgbClr val="000000"/>
                          </a:solidFill>
                          <a:effectLst/>
                          <a:latin typeface="Arial" panose="020B0604020202020204" pitchFamily="34" charset="0"/>
                        </a:rPr>
                        <a:t>reduce</a:t>
                      </a:r>
                      <a:r>
                        <a:rPr lang="de-DE" sz="1100" b="0" i="0" u="none" strike="noStrike" dirty="0">
                          <a:solidFill>
                            <a:srgbClr val="000000"/>
                          </a:solidFill>
                          <a:effectLst/>
                          <a:latin typeface="Arial" panose="020B0604020202020204" pitchFamily="34" charset="0"/>
                        </a:rPr>
                        <a:t> </a:t>
                      </a:r>
                      <a:r>
                        <a:rPr lang="de-DE" sz="1100" b="0" i="0" u="none" strike="noStrike" dirty="0" err="1">
                          <a:solidFill>
                            <a:srgbClr val="000000"/>
                          </a:solidFill>
                          <a:effectLst/>
                          <a:latin typeface="Arial" panose="020B0604020202020204" pitchFamily="34" charset="0"/>
                        </a:rPr>
                        <a:t>capacities</a:t>
                      </a:r>
                      <a:r>
                        <a:rPr lang="de-DE" sz="1100" b="0" i="0" u="none" strike="noStrike" dirty="0">
                          <a:solidFill>
                            <a:srgbClr val="000000"/>
                          </a:solidFill>
                          <a:effectLst/>
                          <a:latin typeface="Arial" panose="020B0604020202020204" pitchFamily="34" charset="0"/>
                        </a:rPr>
                        <a:t> </a:t>
                      </a:r>
                      <a:r>
                        <a:rPr lang="de-DE" sz="1100" b="0" i="0" u="none" strike="noStrike" dirty="0" err="1">
                          <a:solidFill>
                            <a:srgbClr val="000000"/>
                          </a:solidFill>
                          <a:effectLst/>
                          <a:latin typeface="Arial" panose="020B0604020202020204" pitchFamily="34" charset="0"/>
                        </a:rPr>
                        <a:t>as</a:t>
                      </a:r>
                      <a:r>
                        <a:rPr lang="de-DE" sz="1100" b="0" i="0" u="none" strike="noStrike" dirty="0">
                          <a:solidFill>
                            <a:srgbClr val="000000"/>
                          </a:solidFill>
                          <a:effectLst/>
                          <a:latin typeface="Arial" panose="020B0604020202020204" pitchFamily="34" charset="0"/>
                        </a:rPr>
                        <a:t> </a:t>
                      </a:r>
                      <a:r>
                        <a:rPr lang="de-DE" sz="1100" b="0" i="0" u="none" strike="noStrike" dirty="0" err="1">
                          <a:solidFill>
                            <a:srgbClr val="000000"/>
                          </a:solidFill>
                          <a:effectLst/>
                          <a:latin typeface="Arial" panose="020B0604020202020204" pitchFamily="34" charset="0"/>
                        </a:rPr>
                        <a:t>explained</a:t>
                      </a:r>
                      <a:r>
                        <a:rPr lang="de-DE" sz="1100" b="0" i="0" u="none" strike="noStrike" dirty="0">
                          <a:solidFill>
                            <a:srgbClr val="000000"/>
                          </a:solidFill>
                          <a:effectLst/>
                          <a:latin typeface="Arial" panose="020B0604020202020204" pitchFamily="34" charset="0"/>
                        </a:rPr>
                        <a:t> in </a:t>
                      </a:r>
                      <a:r>
                        <a:rPr lang="de-DE" sz="1100" b="0" i="0" u="none" strike="noStrike" dirty="0" err="1">
                          <a:solidFill>
                            <a:srgbClr val="000000"/>
                          </a:solidFill>
                          <a:effectLst/>
                          <a:latin typeface="Arial" panose="020B0604020202020204" pitchFamily="34" charset="0"/>
                        </a:rPr>
                        <a:t>the</a:t>
                      </a:r>
                      <a:r>
                        <a:rPr lang="de-DE" sz="1100" b="0" i="0" u="none" strike="noStrike" dirty="0">
                          <a:solidFill>
                            <a:srgbClr val="000000"/>
                          </a:solidFill>
                          <a:effectLst/>
                          <a:latin typeface="Arial" panose="020B0604020202020204" pitchFamily="34" charset="0"/>
                        </a:rPr>
                        <a:t> </a:t>
                      </a:r>
                      <a:r>
                        <a:rPr lang="de-DE" sz="1100" b="0" i="0" u="none" strike="noStrike" dirty="0" err="1">
                          <a:solidFill>
                            <a:srgbClr val="000000"/>
                          </a:solidFill>
                          <a:effectLst/>
                          <a:latin typeface="Arial" panose="020B0604020202020204" pitchFamily="34" charset="0"/>
                        </a:rPr>
                        <a:t>assumptions</a:t>
                      </a:r>
                      <a:r>
                        <a:rPr lang="de-DE" sz="1100" b="0" i="0" u="none" strike="noStrike" dirty="0">
                          <a:solidFill>
                            <a:srgbClr val="000000"/>
                          </a:solidFill>
                          <a:effectLst/>
                          <a:latin typeface="Arial" panose="020B0604020202020204" pitchFamily="34" charset="0"/>
                        </a:rPr>
                        <a:t> </a:t>
                      </a:r>
                      <a:r>
                        <a:rPr lang="de-DE" sz="1100" b="0" i="0" u="none" strike="noStrike" dirty="0" err="1">
                          <a:solidFill>
                            <a:srgbClr val="000000"/>
                          </a:solidFill>
                          <a:effectLst/>
                          <a:latin typeface="Arial" panose="020B0604020202020204" pitchFamily="34" charset="0"/>
                        </a:rPr>
                        <a:t>list</a:t>
                      </a:r>
                      <a:r>
                        <a:rPr lang="de-DE" sz="1100" b="0" i="0" u="none" strike="noStrike" dirty="0">
                          <a:solidFill>
                            <a:srgbClr val="000000"/>
                          </a:solidFill>
                          <a:effectLst/>
                          <a:latin typeface="Arial" panose="020B0604020202020204" pitchFamily="34" charset="0"/>
                        </a:rPr>
                        <a:t>.</a:t>
                      </a:r>
                      <a:br>
                        <a:rPr lang="de-DE" sz="1100" b="0" i="0" u="none" strike="noStrike" dirty="0">
                          <a:solidFill>
                            <a:srgbClr val="000000"/>
                          </a:solidFill>
                          <a:effectLst/>
                          <a:latin typeface="Arial" panose="020B0604020202020204" pitchFamily="34" charset="0"/>
                        </a:rPr>
                      </a:br>
                      <a:r>
                        <a:rPr lang="de-DE" sz="1100" b="0" i="0" u="none" strike="noStrike" dirty="0">
                          <a:solidFill>
                            <a:srgbClr val="000000"/>
                          </a:solidFill>
                          <a:effectLst/>
                          <a:latin typeface="Arial" panose="020B0604020202020204" pitchFamily="34" charset="0"/>
                        </a:rPr>
                        <a:t/>
                      </a:r>
                      <a:br>
                        <a:rPr lang="de-DE" sz="1100" b="0" i="0" u="none" strike="noStrike" dirty="0">
                          <a:solidFill>
                            <a:srgbClr val="000000"/>
                          </a:solidFill>
                          <a:effectLst/>
                          <a:latin typeface="Arial" panose="020B0604020202020204" pitchFamily="34" charset="0"/>
                        </a:rPr>
                      </a:br>
                      <a:r>
                        <a:rPr lang="de-DE" sz="1100" b="0" i="0" u="none" strike="noStrike" dirty="0" err="1">
                          <a:solidFill>
                            <a:srgbClr val="000000"/>
                          </a:solidFill>
                          <a:effectLst/>
                          <a:latin typeface="Arial" panose="020B0604020202020204" pitchFamily="34" charset="0"/>
                        </a:rPr>
                        <a:t>Until</a:t>
                      </a:r>
                      <a:r>
                        <a:rPr lang="de-DE" sz="1100" b="0" i="0" u="none" strike="noStrike" dirty="0">
                          <a:solidFill>
                            <a:srgbClr val="000000"/>
                          </a:solidFill>
                          <a:effectLst/>
                          <a:latin typeface="Arial" panose="020B0604020202020204" pitchFamily="34" charset="0"/>
                        </a:rPr>
                        <a:t> August, Elia </a:t>
                      </a:r>
                      <a:r>
                        <a:rPr lang="de-DE" sz="1100" b="0" i="0" u="none" strike="noStrike" dirty="0" err="1">
                          <a:solidFill>
                            <a:srgbClr val="000000"/>
                          </a:solidFill>
                          <a:effectLst/>
                          <a:latin typeface="Arial" panose="020B0604020202020204" pitchFamily="34" charset="0"/>
                        </a:rPr>
                        <a:t>experienced</a:t>
                      </a:r>
                      <a:r>
                        <a:rPr lang="de-DE" sz="1100" b="0" i="0" u="none" strike="noStrike" dirty="0">
                          <a:solidFill>
                            <a:srgbClr val="000000"/>
                          </a:solidFill>
                          <a:effectLst/>
                          <a:latin typeface="Arial" panose="020B0604020202020204" pitchFamily="34" charset="0"/>
                        </a:rPr>
                        <a:t> </a:t>
                      </a:r>
                      <a:r>
                        <a:rPr lang="de-DE" sz="1100" b="0" i="0" u="none" strike="noStrike" dirty="0" err="1">
                          <a:solidFill>
                            <a:srgbClr val="000000"/>
                          </a:solidFill>
                          <a:effectLst/>
                          <a:latin typeface="Arial" panose="020B0604020202020204" pitchFamily="34" charset="0"/>
                        </a:rPr>
                        <a:t>inconsistencies</a:t>
                      </a:r>
                      <a:r>
                        <a:rPr lang="de-DE" sz="1100" b="0" i="0" u="none" strike="noStrike" dirty="0">
                          <a:solidFill>
                            <a:srgbClr val="000000"/>
                          </a:solidFill>
                          <a:effectLst/>
                          <a:latin typeface="Arial" panose="020B0604020202020204" pitchFamily="34" charset="0"/>
                        </a:rPr>
                        <a:t> in </a:t>
                      </a:r>
                      <a:r>
                        <a:rPr lang="de-DE" sz="1100" b="0" i="0" u="none" strike="noStrike" dirty="0" err="1">
                          <a:solidFill>
                            <a:srgbClr val="000000"/>
                          </a:solidFill>
                          <a:effectLst/>
                          <a:latin typeface="Arial" panose="020B0604020202020204" pitchFamily="34" charset="0"/>
                        </a:rPr>
                        <a:t>the</a:t>
                      </a:r>
                      <a:r>
                        <a:rPr lang="de-DE" sz="1100" b="0" i="0" u="none" strike="noStrike" dirty="0">
                          <a:solidFill>
                            <a:srgbClr val="000000"/>
                          </a:solidFill>
                          <a:effectLst/>
                          <a:latin typeface="Arial" panose="020B0604020202020204" pitchFamily="34" charset="0"/>
                        </a:rPr>
                        <a:t> </a:t>
                      </a:r>
                      <a:r>
                        <a:rPr lang="de-DE" sz="1100" b="0" i="0" u="none" strike="noStrike" dirty="0" err="1">
                          <a:solidFill>
                            <a:srgbClr val="000000"/>
                          </a:solidFill>
                          <a:effectLst/>
                          <a:latin typeface="Arial" panose="020B0604020202020204" pitchFamily="34" charset="0"/>
                        </a:rPr>
                        <a:t>application</a:t>
                      </a:r>
                      <a:r>
                        <a:rPr lang="de-DE" sz="1100" b="0" i="0" u="none" strike="noStrike" dirty="0">
                          <a:solidFill>
                            <a:srgbClr val="000000"/>
                          </a:solidFill>
                          <a:effectLst/>
                          <a:latin typeface="Arial" panose="020B0604020202020204" pitchFamily="34" charset="0"/>
                        </a:rPr>
                        <a:t> </a:t>
                      </a:r>
                      <a:r>
                        <a:rPr lang="de-DE" sz="1100" b="0" i="0" u="none" strike="noStrike" dirty="0" err="1">
                          <a:solidFill>
                            <a:srgbClr val="000000"/>
                          </a:solidFill>
                          <a:effectLst/>
                          <a:latin typeface="Arial" panose="020B0604020202020204" pitchFamily="34" charset="0"/>
                        </a:rPr>
                        <a:t>of</a:t>
                      </a:r>
                      <a:r>
                        <a:rPr lang="de-DE" sz="1100" b="0" i="0" u="none" strike="noStrike" dirty="0">
                          <a:solidFill>
                            <a:srgbClr val="000000"/>
                          </a:solidFill>
                          <a:effectLst/>
                          <a:latin typeface="Arial" panose="020B0604020202020204" pitchFamily="34" charset="0"/>
                        </a:rPr>
                        <a:t> </a:t>
                      </a:r>
                      <a:r>
                        <a:rPr lang="de-DE" sz="1100" b="0" i="0" u="none" strike="noStrike" dirty="0" err="1">
                          <a:solidFill>
                            <a:srgbClr val="000000"/>
                          </a:solidFill>
                          <a:effectLst/>
                          <a:latin typeface="Arial" panose="020B0604020202020204" pitchFamily="34" charset="0"/>
                        </a:rPr>
                        <a:t>fallback</a:t>
                      </a:r>
                      <a:r>
                        <a:rPr lang="de-DE" sz="1100" b="0" i="0" u="none" strike="noStrike" dirty="0">
                          <a:solidFill>
                            <a:srgbClr val="000000"/>
                          </a:solidFill>
                          <a:effectLst/>
                          <a:latin typeface="Arial" panose="020B0604020202020204" pitchFamily="34" charset="0"/>
                        </a:rPr>
                        <a:t> </a:t>
                      </a:r>
                      <a:r>
                        <a:rPr lang="de-DE" sz="1100" b="0" i="0" u="none" strike="noStrike" dirty="0" err="1">
                          <a:solidFill>
                            <a:srgbClr val="000000"/>
                          </a:solidFill>
                          <a:effectLst/>
                          <a:latin typeface="Arial" panose="020B0604020202020204" pitchFamily="34" charset="0"/>
                        </a:rPr>
                        <a:t>capacities</a:t>
                      </a:r>
                      <a:r>
                        <a:rPr lang="de-DE" sz="1100" b="0" i="0" u="none" strike="noStrike" dirty="0">
                          <a:solidFill>
                            <a:srgbClr val="000000"/>
                          </a:solidFill>
                          <a:effectLst/>
                          <a:latin typeface="Arial" panose="020B0604020202020204" pitchFamily="34" charset="0"/>
                        </a:rPr>
                        <a:t>, </a:t>
                      </a:r>
                      <a:r>
                        <a:rPr lang="de-DE" sz="1100" b="0" i="0" u="none" strike="noStrike" dirty="0" err="1">
                          <a:solidFill>
                            <a:srgbClr val="000000"/>
                          </a:solidFill>
                          <a:effectLst/>
                          <a:latin typeface="Arial" panose="020B0604020202020204" pitchFamily="34" charset="0"/>
                        </a:rPr>
                        <a:t>leading</a:t>
                      </a:r>
                      <a:r>
                        <a:rPr lang="de-DE" sz="1100" b="0" i="0" u="none" strike="noStrike" dirty="0">
                          <a:solidFill>
                            <a:srgbClr val="000000"/>
                          </a:solidFill>
                          <a:effectLst/>
                          <a:latin typeface="Arial" panose="020B0604020202020204" pitchFamily="34" charset="0"/>
                        </a:rPr>
                        <a:t> </a:t>
                      </a:r>
                      <a:r>
                        <a:rPr lang="de-DE" sz="1100" b="0" i="0" u="none" strike="noStrike" dirty="0" err="1">
                          <a:solidFill>
                            <a:srgbClr val="000000"/>
                          </a:solidFill>
                          <a:effectLst/>
                          <a:latin typeface="Arial" panose="020B0604020202020204" pitchFamily="34" charset="0"/>
                        </a:rPr>
                        <a:t>to</a:t>
                      </a:r>
                      <a:r>
                        <a:rPr lang="de-DE" sz="1100" b="0" i="0" u="none" strike="noStrike" dirty="0">
                          <a:solidFill>
                            <a:srgbClr val="000000"/>
                          </a:solidFill>
                          <a:effectLst/>
                          <a:latin typeface="Arial" panose="020B0604020202020204" pitchFamily="34" charset="0"/>
                        </a:rPr>
                        <a:t> </a:t>
                      </a:r>
                      <a:r>
                        <a:rPr lang="de-DE" sz="1100" b="0" i="0" u="none" strike="noStrike" dirty="0" err="1">
                          <a:solidFill>
                            <a:srgbClr val="000000"/>
                          </a:solidFill>
                          <a:effectLst/>
                          <a:latin typeface="Arial" panose="020B0604020202020204" pitchFamily="34" charset="0"/>
                        </a:rPr>
                        <a:t>sometimes</a:t>
                      </a:r>
                      <a:r>
                        <a:rPr lang="de-DE" sz="1100" b="0" i="0" u="none" strike="noStrike" dirty="0">
                          <a:solidFill>
                            <a:srgbClr val="000000"/>
                          </a:solidFill>
                          <a:effectLst/>
                          <a:latin typeface="Arial" panose="020B0604020202020204" pitchFamily="34" charset="0"/>
                        </a:rPr>
                        <a:t> </a:t>
                      </a:r>
                      <a:r>
                        <a:rPr lang="de-DE" sz="1100" b="0" i="0" u="none" strike="noStrike" dirty="0" err="1">
                          <a:solidFill>
                            <a:srgbClr val="000000"/>
                          </a:solidFill>
                          <a:effectLst/>
                          <a:latin typeface="Arial" panose="020B0604020202020204" pitchFamily="34" charset="0"/>
                        </a:rPr>
                        <a:t>smaller</a:t>
                      </a:r>
                      <a:r>
                        <a:rPr lang="de-DE" sz="1100" b="0" i="0" u="none" strike="noStrike" dirty="0">
                          <a:solidFill>
                            <a:srgbClr val="000000"/>
                          </a:solidFill>
                          <a:effectLst/>
                          <a:latin typeface="Arial" panose="020B0604020202020204" pitchFamily="34" charset="0"/>
                        </a:rPr>
                        <a:t> </a:t>
                      </a:r>
                      <a:r>
                        <a:rPr lang="de-DE" sz="1100" b="0" i="0" u="none" strike="noStrike" dirty="0" err="1">
                          <a:solidFill>
                            <a:srgbClr val="000000"/>
                          </a:solidFill>
                          <a:effectLst/>
                          <a:latin typeface="Arial" panose="020B0604020202020204" pitchFamily="34" charset="0"/>
                        </a:rPr>
                        <a:t>values</a:t>
                      </a:r>
                      <a:r>
                        <a:rPr lang="de-DE" sz="1100" b="0" i="0" u="none" strike="noStrike" dirty="0">
                          <a:solidFill>
                            <a:srgbClr val="000000"/>
                          </a:solidFill>
                          <a:effectLst/>
                          <a:latin typeface="Arial" panose="020B0604020202020204" pitchFamily="34" charset="0"/>
                        </a:rPr>
                        <a:t> </a:t>
                      </a:r>
                      <a:r>
                        <a:rPr lang="de-DE" sz="1100" b="0" i="0" u="none" strike="noStrike" dirty="0" err="1">
                          <a:solidFill>
                            <a:srgbClr val="000000"/>
                          </a:solidFill>
                          <a:effectLst/>
                          <a:latin typeface="Arial" panose="020B0604020202020204" pitchFamily="34" charset="0"/>
                        </a:rPr>
                        <a:t>that</a:t>
                      </a:r>
                      <a:r>
                        <a:rPr lang="de-DE" sz="1100" b="0" i="0" u="none" strike="noStrike" dirty="0">
                          <a:solidFill>
                            <a:srgbClr val="000000"/>
                          </a:solidFill>
                          <a:effectLst/>
                          <a:latin typeface="Arial" panose="020B0604020202020204" pitchFamily="34" charset="0"/>
                        </a:rPr>
                        <a:t> </a:t>
                      </a:r>
                      <a:r>
                        <a:rPr lang="de-DE" sz="1100" b="0" i="0" u="none" strike="noStrike" dirty="0" err="1">
                          <a:solidFill>
                            <a:srgbClr val="000000"/>
                          </a:solidFill>
                          <a:effectLst/>
                          <a:latin typeface="Arial" panose="020B0604020202020204" pitchFamily="34" charset="0"/>
                        </a:rPr>
                        <a:t>were</a:t>
                      </a:r>
                      <a:r>
                        <a:rPr lang="de-DE" sz="1100" b="0" i="0" u="none" strike="noStrike" dirty="0">
                          <a:solidFill>
                            <a:srgbClr val="000000"/>
                          </a:solidFill>
                          <a:effectLst/>
                          <a:latin typeface="Arial" panose="020B0604020202020204" pitchFamily="34" charset="0"/>
                        </a:rPr>
                        <a:t> </a:t>
                      </a:r>
                      <a:r>
                        <a:rPr lang="de-DE" sz="1100" b="0" i="0" u="none" strike="noStrike" dirty="0" err="1">
                          <a:solidFill>
                            <a:srgbClr val="000000"/>
                          </a:solidFill>
                          <a:effectLst/>
                          <a:latin typeface="Arial" panose="020B0604020202020204" pitchFamily="34" charset="0"/>
                        </a:rPr>
                        <a:t>applied</a:t>
                      </a:r>
                      <a:r>
                        <a:rPr lang="de-DE" sz="1100" b="0" i="0" u="none" strike="noStrike" dirty="0">
                          <a:solidFill>
                            <a:srgbClr val="000000"/>
                          </a:solidFill>
                          <a:effectLst/>
                          <a:latin typeface="Arial" panose="020B0604020202020204" pitchFamily="34" charset="0"/>
                        </a:rPr>
                        <a:t> </a:t>
                      </a:r>
                      <a:r>
                        <a:rPr lang="de-DE" sz="1100" b="0" i="0" u="none" strike="noStrike" dirty="0" err="1">
                          <a:solidFill>
                            <a:srgbClr val="000000"/>
                          </a:solidFill>
                          <a:effectLst/>
                          <a:latin typeface="Arial" panose="020B0604020202020204" pitchFamily="34" charset="0"/>
                        </a:rPr>
                        <a:t>compared</a:t>
                      </a:r>
                      <a:r>
                        <a:rPr lang="de-DE" sz="1100" b="0" i="0" u="none" strike="noStrike" dirty="0">
                          <a:solidFill>
                            <a:srgbClr val="000000"/>
                          </a:solidFill>
                          <a:effectLst/>
                          <a:latin typeface="Arial" panose="020B0604020202020204" pitchFamily="34" charset="0"/>
                        </a:rPr>
                        <a:t> </a:t>
                      </a:r>
                      <a:r>
                        <a:rPr lang="de-DE" sz="1100" b="0" i="0" u="none" strike="noStrike" dirty="0" err="1">
                          <a:solidFill>
                            <a:srgbClr val="000000"/>
                          </a:solidFill>
                          <a:effectLst/>
                          <a:latin typeface="Arial" panose="020B0604020202020204" pitchFamily="34" charset="0"/>
                        </a:rPr>
                        <a:t>to</a:t>
                      </a:r>
                      <a:r>
                        <a:rPr lang="de-DE" sz="1100" b="0" i="0" u="none" strike="noStrike" dirty="0">
                          <a:solidFill>
                            <a:srgbClr val="000000"/>
                          </a:solidFill>
                          <a:effectLst/>
                          <a:latin typeface="Arial" panose="020B0604020202020204" pitchFamily="34" charset="0"/>
                        </a:rPr>
                        <a:t> </a:t>
                      </a:r>
                      <a:r>
                        <a:rPr lang="de-DE" sz="1100" b="0" i="0" u="none" strike="noStrike" dirty="0" err="1">
                          <a:solidFill>
                            <a:srgbClr val="000000"/>
                          </a:solidFill>
                          <a:effectLst/>
                          <a:latin typeface="Arial" panose="020B0604020202020204" pitchFamily="34" charset="0"/>
                        </a:rPr>
                        <a:t>the</a:t>
                      </a:r>
                      <a:r>
                        <a:rPr lang="de-DE" sz="1100" b="0" i="0" u="none" strike="noStrike" dirty="0">
                          <a:solidFill>
                            <a:srgbClr val="000000"/>
                          </a:solidFill>
                          <a:effectLst/>
                          <a:latin typeface="Arial" panose="020B0604020202020204" pitchFamily="34" charset="0"/>
                        </a:rPr>
                        <a:t> </a:t>
                      </a:r>
                      <a:r>
                        <a:rPr lang="de-DE" sz="1100" b="0" i="0" u="none" strike="noStrike" dirty="0" err="1">
                          <a:solidFill>
                            <a:srgbClr val="000000"/>
                          </a:solidFill>
                          <a:effectLst/>
                          <a:latin typeface="Arial" panose="020B0604020202020204" pitchFamily="34" charset="0"/>
                        </a:rPr>
                        <a:t>assumptions</a:t>
                      </a:r>
                      <a:r>
                        <a:rPr lang="de-DE" sz="1100" b="0" i="0" u="none" strike="noStrike" dirty="0">
                          <a:solidFill>
                            <a:srgbClr val="000000"/>
                          </a:solidFill>
                          <a:effectLst/>
                          <a:latin typeface="Arial" panose="020B0604020202020204" pitchFamily="34" charset="0"/>
                        </a:rPr>
                        <a:t> </a:t>
                      </a:r>
                      <a:r>
                        <a:rPr lang="de-DE" sz="1100" b="0" i="0" u="none" strike="noStrike" dirty="0" err="1">
                          <a:solidFill>
                            <a:srgbClr val="000000"/>
                          </a:solidFill>
                          <a:effectLst/>
                          <a:latin typeface="Arial" panose="020B0604020202020204" pitchFamily="34" charset="0"/>
                        </a:rPr>
                        <a:t>list</a:t>
                      </a:r>
                      <a:r>
                        <a:rPr lang="de-DE" sz="1100" b="0" i="0" u="none" strike="noStrike" dirty="0">
                          <a:solidFill>
                            <a:srgbClr val="000000"/>
                          </a:solidFill>
                          <a:effectLst/>
                          <a:latin typeface="Arial" panose="020B0604020202020204" pitchFamily="34" charset="0"/>
                        </a:rPr>
                        <a:t>.</a:t>
                      </a:r>
                      <a:br>
                        <a:rPr lang="de-DE" sz="1100" b="0" i="0" u="none" strike="noStrike" dirty="0">
                          <a:solidFill>
                            <a:srgbClr val="000000"/>
                          </a:solidFill>
                          <a:effectLst/>
                          <a:latin typeface="Arial" panose="020B0604020202020204" pitchFamily="34" charset="0"/>
                        </a:rPr>
                      </a:br>
                      <a:r>
                        <a:rPr lang="de-DE" sz="1100" b="0" i="0" u="none" strike="noStrike" dirty="0">
                          <a:solidFill>
                            <a:srgbClr val="000000"/>
                          </a:solidFill>
                          <a:effectLst/>
                          <a:latin typeface="Arial" panose="020B0604020202020204" pitchFamily="34" charset="0"/>
                        </a:rPr>
                        <a:t/>
                      </a:r>
                      <a:br>
                        <a:rPr lang="de-DE" sz="1100" b="0" i="0" u="none" strike="noStrike" dirty="0">
                          <a:solidFill>
                            <a:srgbClr val="000000"/>
                          </a:solidFill>
                          <a:effectLst/>
                          <a:latin typeface="Arial" panose="020B0604020202020204" pitchFamily="34" charset="0"/>
                        </a:rPr>
                      </a:br>
                      <a:r>
                        <a:rPr lang="de-DE" sz="1100" b="0" i="0" u="none" strike="noStrike" dirty="0" err="1">
                          <a:solidFill>
                            <a:srgbClr val="000000"/>
                          </a:solidFill>
                          <a:effectLst/>
                          <a:latin typeface="Arial" panose="020B0604020202020204" pitchFamily="34" charset="0"/>
                        </a:rPr>
                        <a:t>Impacted</a:t>
                      </a:r>
                      <a:r>
                        <a:rPr lang="de-DE" sz="1100" b="0" i="0" u="none" strike="noStrike" dirty="0">
                          <a:solidFill>
                            <a:srgbClr val="000000"/>
                          </a:solidFill>
                          <a:effectLst/>
                          <a:latin typeface="Arial" panose="020B0604020202020204" pitchFamily="34" charset="0"/>
                        </a:rPr>
                        <a:t> BDs (TSOs): </a:t>
                      </a:r>
                      <a:r>
                        <a:rPr lang="de-DE" sz="1100" b="0" i="0" u="none" strike="noStrike" dirty="0" err="1">
                          <a:solidFill>
                            <a:srgbClr val="000000"/>
                          </a:solidFill>
                          <a:effectLst/>
                          <a:latin typeface="Arial" panose="020B0604020202020204" pitchFamily="34" charset="0"/>
                        </a:rPr>
                        <a:t>Oct</a:t>
                      </a:r>
                      <a:r>
                        <a:rPr lang="de-DE" sz="1100" b="0" i="0" u="none" strike="noStrike" dirty="0">
                          <a:solidFill>
                            <a:srgbClr val="000000"/>
                          </a:solidFill>
                          <a:effectLst/>
                          <a:latin typeface="Arial" panose="020B0604020202020204" pitchFamily="34" charset="0"/>
                        </a:rPr>
                        <a:t> 10 (</a:t>
                      </a:r>
                      <a:r>
                        <a:rPr lang="de-DE" sz="1100" b="0" i="0" u="none" strike="noStrike" dirty="0" err="1">
                          <a:solidFill>
                            <a:srgbClr val="000000"/>
                          </a:solidFill>
                          <a:effectLst/>
                          <a:latin typeface="Arial" panose="020B0604020202020204" pitchFamily="34" charset="0"/>
                        </a:rPr>
                        <a:t>DAVinCy</a:t>
                      </a:r>
                      <a:r>
                        <a:rPr lang="de-DE" sz="1100" b="0" i="0" u="none" strike="noStrike" dirty="0">
                          <a:solidFill>
                            <a:srgbClr val="000000"/>
                          </a:solidFill>
                          <a:effectLst/>
                          <a:latin typeface="Arial" panose="020B0604020202020204" pitchFamily="34" charset="0"/>
                        </a:rPr>
                        <a:t> TSOs), </a:t>
                      </a:r>
                      <a:r>
                        <a:rPr lang="de-DE" sz="1100" b="0" i="0" u="none" strike="noStrike" dirty="0" err="1">
                          <a:solidFill>
                            <a:srgbClr val="000000"/>
                          </a:solidFill>
                          <a:effectLst/>
                          <a:latin typeface="Arial" panose="020B0604020202020204" pitchFamily="34" charset="0"/>
                        </a:rPr>
                        <a:t>Oct</a:t>
                      </a:r>
                      <a:r>
                        <a:rPr lang="de-DE" sz="1100" b="0" i="0" u="none" strike="noStrike" dirty="0">
                          <a:solidFill>
                            <a:srgbClr val="000000"/>
                          </a:solidFill>
                          <a:effectLst/>
                          <a:latin typeface="Arial" panose="020B0604020202020204" pitchFamily="34" charset="0"/>
                        </a:rPr>
                        <a:t> 11 (</a:t>
                      </a:r>
                      <a:r>
                        <a:rPr lang="de-DE" sz="1100" b="0" i="0" u="none" strike="noStrike" dirty="0" err="1">
                          <a:solidFill>
                            <a:srgbClr val="000000"/>
                          </a:solidFill>
                          <a:effectLst/>
                          <a:latin typeface="Arial" panose="020B0604020202020204" pitchFamily="34" charset="0"/>
                        </a:rPr>
                        <a:t>DAVinCy</a:t>
                      </a:r>
                      <a:r>
                        <a:rPr lang="de-DE" sz="1100" b="0" i="0" u="none" strike="noStrike" dirty="0">
                          <a:solidFill>
                            <a:srgbClr val="000000"/>
                          </a:solidFill>
                          <a:effectLst/>
                          <a:latin typeface="Arial" panose="020B0604020202020204" pitchFamily="34" charset="0"/>
                        </a:rPr>
                        <a:t> TSOs), </a:t>
                      </a:r>
                      <a:r>
                        <a:rPr lang="de-DE" sz="1100" b="0" i="0" u="none" strike="noStrike" dirty="0" err="1">
                          <a:solidFill>
                            <a:srgbClr val="000000"/>
                          </a:solidFill>
                          <a:effectLst/>
                          <a:latin typeface="Arial" panose="020B0604020202020204" pitchFamily="34" charset="0"/>
                        </a:rPr>
                        <a:t>Oct</a:t>
                      </a:r>
                      <a:r>
                        <a:rPr lang="de-DE" sz="1100" b="0" i="0" u="none" strike="noStrike" dirty="0">
                          <a:solidFill>
                            <a:srgbClr val="000000"/>
                          </a:solidFill>
                          <a:effectLst/>
                          <a:latin typeface="Arial" panose="020B0604020202020204" pitchFamily="34" charset="0"/>
                        </a:rPr>
                        <a:t> 12 (</a:t>
                      </a:r>
                      <a:r>
                        <a:rPr lang="de-DE" sz="1100" b="0" i="0" u="none" strike="noStrike" dirty="0" err="1">
                          <a:solidFill>
                            <a:srgbClr val="000000"/>
                          </a:solidFill>
                          <a:effectLst/>
                          <a:latin typeface="Arial" panose="020B0604020202020204" pitchFamily="34" charset="0"/>
                        </a:rPr>
                        <a:t>DAVinCy</a:t>
                      </a:r>
                      <a:r>
                        <a:rPr lang="de-DE" sz="1100" b="0" i="0" u="none" strike="noStrike" dirty="0">
                          <a:solidFill>
                            <a:srgbClr val="000000"/>
                          </a:solidFill>
                          <a:effectLst/>
                          <a:latin typeface="Arial" panose="020B0604020202020204" pitchFamily="34" charset="0"/>
                        </a:rPr>
                        <a:t> TSOs), </a:t>
                      </a:r>
                      <a:r>
                        <a:rPr lang="de-DE" sz="1100" b="0" i="0" u="none" strike="noStrike" dirty="0" err="1">
                          <a:solidFill>
                            <a:srgbClr val="000000"/>
                          </a:solidFill>
                          <a:effectLst/>
                          <a:latin typeface="Arial" panose="020B0604020202020204" pitchFamily="34" charset="0"/>
                        </a:rPr>
                        <a:t>Oct</a:t>
                      </a:r>
                      <a:r>
                        <a:rPr lang="de-DE" sz="1100" b="0" i="0" u="none" strike="noStrike" dirty="0">
                          <a:solidFill>
                            <a:srgbClr val="000000"/>
                          </a:solidFill>
                          <a:effectLst/>
                          <a:latin typeface="Arial" panose="020B0604020202020204" pitchFamily="34" charset="0"/>
                        </a:rPr>
                        <a:t> 14 (ELES), </a:t>
                      </a:r>
                      <a:r>
                        <a:rPr lang="de-DE" sz="1100" b="0" i="0" u="none" strike="noStrike" dirty="0" err="1">
                          <a:solidFill>
                            <a:srgbClr val="000000"/>
                          </a:solidFill>
                          <a:effectLst/>
                          <a:latin typeface="Arial" panose="020B0604020202020204" pitchFamily="34" charset="0"/>
                        </a:rPr>
                        <a:t>Oct</a:t>
                      </a:r>
                      <a:r>
                        <a:rPr lang="de-DE" sz="1100" b="0" i="0" u="none" strike="noStrike" dirty="0">
                          <a:solidFill>
                            <a:srgbClr val="000000"/>
                          </a:solidFill>
                          <a:effectLst/>
                          <a:latin typeface="Arial" panose="020B0604020202020204" pitchFamily="34" charset="0"/>
                        </a:rPr>
                        <a:t> 20 (</a:t>
                      </a:r>
                      <a:r>
                        <a:rPr lang="de-DE" sz="1100" b="0" i="0" u="none" strike="noStrike" dirty="0" err="1">
                          <a:solidFill>
                            <a:srgbClr val="000000"/>
                          </a:solidFill>
                          <a:effectLst/>
                          <a:latin typeface="Arial" panose="020B0604020202020204" pitchFamily="34" charset="0"/>
                        </a:rPr>
                        <a:t>DAVinCy</a:t>
                      </a:r>
                      <a:r>
                        <a:rPr lang="de-DE" sz="1100" b="0" i="0" u="none" strike="noStrike" dirty="0">
                          <a:solidFill>
                            <a:srgbClr val="000000"/>
                          </a:solidFill>
                          <a:effectLst/>
                          <a:latin typeface="Arial" panose="020B0604020202020204" pitchFamily="34" charset="0"/>
                        </a:rPr>
                        <a:t> TSOs), </a:t>
                      </a:r>
                      <a:r>
                        <a:rPr lang="de-DE" sz="1100" b="0" i="0" u="none" strike="noStrike" dirty="0" err="1">
                          <a:solidFill>
                            <a:srgbClr val="000000"/>
                          </a:solidFill>
                          <a:effectLst/>
                          <a:latin typeface="Arial" panose="020B0604020202020204" pitchFamily="34" charset="0"/>
                        </a:rPr>
                        <a:t>Oct</a:t>
                      </a:r>
                      <a:r>
                        <a:rPr lang="de-DE" sz="1100" b="0" i="0" u="none" strike="noStrike" dirty="0">
                          <a:solidFill>
                            <a:srgbClr val="000000"/>
                          </a:solidFill>
                          <a:effectLst/>
                          <a:latin typeface="Arial" panose="020B0604020202020204" pitchFamily="34" charset="0"/>
                        </a:rPr>
                        <a:t> 24 (Elia), </a:t>
                      </a:r>
                      <a:r>
                        <a:rPr lang="de-DE" sz="1100" b="0" i="0" u="none" strike="noStrike" dirty="0" err="1">
                          <a:solidFill>
                            <a:srgbClr val="000000"/>
                          </a:solidFill>
                          <a:effectLst/>
                          <a:latin typeface="Arial" panose="020B0604020202020204" pitchFamily="34" charset="0"/>
                        </a:rPr>
                        <a:t>Oct</a:t>
                      </a:r>
                      <a:r>
                        <a:rPr lang="de-DE" sz="1100" b="0" i="0" u="none" strike="noStrike" dirty="0">
                          <a:solidFill>
                            <a:srgbClr val="000000"/>
                          </a:solidFill>
                          <a:effectLst/>
                          <a:latin typeface="Arial" panose="020B0604020202020204" pitchFamily="34" charset="0"/>
                        </a:rPr>
                        <a:t> 27 (</a:t>
                      </a:r>
                      <a:r>
                        <a:rPr lang="de-DE" sz="1100" b="0" i="0" u="none" strike="noStrike" dirty="0" err="1">
                          <a:solidFill>
                            <a:srgbClr val="000000"/>
                          </a:solidFill>
                          <a:effectLst/>
                          <a:latin typeface="Arial" panose="020B0604020202020204" pitchFamily="34" charset="0"/>
                        </a:rPr>
                        <a:t>DAVinCy</a:t>
                      </a:r>
                      <a:r>
                        <a:rPr lang="de-DE" sz="1100" b="0" i="0" u="none" strike="noStrike" dirty="0">
                          <a:solidFill>
                            <a:srgbClr val="000000"/>
                          </a:solidFill>
                          <a:effectLst/>
                          <a:latin typeface="Arial" panose="020B0604020202020204" pitchFamily="34" charset="0"/>
                        </a:rPr>
                        <a:t> TSOs)</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de-DE" sz="1100" b="0" i="0" u="none" strike="noStrike">
                          <a:solidFill>
                            <a:srgbClr val="000000"/>
                          </a:solidFill>
                          <a:effectLst/>
                          <a:latin typeface="Arial" panose="020B0604020202020204" pitchFamily="34" charset="0"/>
                        </a:rPr>
                        <a:t>16/11/2020</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de-DE" sz="1100" b="0" i="0" u="none" strike="noStrike">
                          <a:solidFill>
                            <a:srgbClr val="000000"/>
                          </a:solidFill>
                          <a:effectLst/>
                          <a:latin typeface="Arial" panose="020B0604020202020204" pitchFamily="34" charset="0"/>
                        </a:rPr>
                        <a:t>TBD</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extLst>
                  <a:ext uri="{0D108BD9-81ED-4DB2-BD59-A6C34878D82A}">
                    <a16:rowId xmlns:a16="http://schemas.microsoft.com/office/drawing/2014/main" val="1138034168"/>
                  </a:ext>
                </a:extLst>
              </a:tr>
              <a:tr h="234873">
                <a:tc>
                  <a:txBody>
                    <a:bodyPr/>
                    <a:lstStyle/>
                    <a:p>
                      <a:pPr algn="l" fontAlgn="ctr"/>
                      <a:r>
                        <a:rPr lang="en-US" sz="1100" b="0" i="0" u="none" strike="noStrike" dirty="0">
                          <a:solidFill>
                            <a:srgbClr val="000000"/>
                          </a:solidFill>
                          <a:effectLst/>
                          <a:latin typeface="Arial" panose="020B0604020202020204" pitchFamily="34" charset="0"/>
                        </a:rPr>
                        <a:t>Due to changes in node naming in the Italian IGM, in particular with regards to the nodes of the </a:t>
                      </a:r>
                      <a:r>
                        <a:rPr lang="en-US" sz="1100" b="0" i="0" u="none" strike="noStrike" dirty="0" err="1">
                          <a:solidFill>
                            <a:srgbClr val="000000"/>
                          </a:solidFill>
                          <a:effectLst/>
                          <a:latin typeface="Arial" panose="020B0604020202020204" pitchFamily="34" charset="0"/>
                        </a:rPr>
                        <a:t>Monita</a:t>
                      </a:r>
                      <a:r>
                        <a:rPr lang="en-US" sz="1100" b="0" i="0" u="none" strike="noStrike" dirty="0">
                          <a:solidFill>
                            <a:srgbClr val="000000"/>
                          </a:solidFill>
                          <a:effectLst/>
                          <a:latin typeface="Arial" panose="020B0604020202020204" pitchFamily="34" charset="0"/>
                        </a:rPr>
                        <a:t> cable and </a:t>
                      </a:r>
                      <a:r>
                        <a:rPr lang="en-US" sz="1100" b="0" i="0" u="none" strike="noStrike" dirty="0" err="1">
                          <a:solidFill>
                            <a:srgbClr val="000000"/>
                          </a:solidFill>
                          <a:effectLst/>
                          <a:latin typeface="Arial" panose="020B0604020202020204" pitchFamily="34" charset="0"/>
                        </a:rPr>
                        <a:t>Padricano</a:t>
                      </a:r>
                      <a:r>
                        <a:rPr lang="en-US" sz="1100" b="0" i="0" u="none" strike="noStrike" dirty="0">
                          <a:solidFill>
                            <a:srgbClr val="000000"/>
                          </a:solidFill>
                          <a:effectLst/>
                          <a:latin typeface="Arial" panose="020B0604020202020204" pitchFamily="34" charset="0"/>
                        </a:rPr>
                        <a:t> PST, both the </a:t>
                      </a:r>
                      <a:r>
                        <a:rPr lang="en-US" sz="1100" b="0" i="0" u="none" strike="noStrike" dirty="0" err="1">
                          <a:solidFill>
                            <a:srgbClr val="000000"/>
                          </a:solidFill>
                          <a:effectLst/>
                          <a:latin typeface="Arial" panose="020B0604020202020204" pitchFamily="34" charset="0"/>
                        </a:rPr>
                        <a:t>Monita</a:t>
                      </a:r>
                      <a:r>
                        <a:rPr lang="en-US" sz="1100" b="0" i="0" u="none" strike="noStrike" dirty="0">
                          <a:solidFill>
                            <a:srgbClr val="000000"/>
                          </a:solidFill>
                          <a:effectLst/>
                          <a:latin typeface="Arial" panose="020B0604020202020204" pitchFamily="34" charset="0"/>
                        </a:rPr>
                        <a:t> cable and the </a:t>
                      </a:r>
                      <a:r>
                        <a:rPr lang="en-US" sz="1100" b="0" i="0" u="none" strike="noStrike" dirty="0" err="1">
                          <a:solidFill>
                            <a:srgbClr val="000000"/>
                          </a:solidFill>
                          <a:effectLst/>
                          <a:latin typeface="Arial" panose="020B0604020202020204" pitchFamily="34" charset="0"/>
                        </a:rPr>
                        <a:t>Padricano</a:t>
                      </a:r>
                      <a:r>
                        <a:rPr lang="en-US" sz="1100" b="0" i="0" u="none" strike="noStrike" dirty="0">
                          <a:solidFill>
                            <a:srgbClr val="000000"/>
                          </a:solidFill>
                          <a:effectLst/>
                          <a:latin typeface="Arial" panose="020B0604020202020204" pitchFamily="34" charset="0"/>
                        </a:rPr>
                        <a:t> PST with its associated target flow (see Article 24 and Annex 3 here) are not included in the calculation for the business days since this change was first applied by TERNA (starting from June 2021). Since the </a:t>
                      </a:r>
                      <a:r>
                        <a:rPr lang="en-US" sz="1100" b="0" i="0" u="none" strike="noStrike" dirty="0" err="1">
                          <a:solidFill>
                            <a:srgbClr val="000000"/>
                          </a:solidFill>
                          <a:effectLst/>
                          <a:latin typeface="Arial" panose="020B0604020202020204" pitchFamily="34" charset="0"/>
                        </a:rPr>
                        <a:t>Monita</a:t>
                      </a:r>
                      <a:r>
                        <a:rPr lang="en-US" sz="1100" b="0" i="0" u="none" strike="noStrike" dirty="0">
                          <a:solidFill>
                            <a:srgbClr val="000000"/>
                          </a:solidFill>
                          <a:effectLst/>
                          <a:latin typeface="Arial" panose="020B0604020202020204" pitchFamily="34" charset="0"/>
                        </a:rPr>
                        <a:t> cable and the </a:t>
                      </a:r>
                      <a:r>
                        <a:rPr lang="en-US" sz="1100" b="0" i="0" u="none" strike="noStrike" dirty="0" err="1">
                          <a:solidFill>
                            <a:srgbClr val="000000"/>
                          </a:solidFill>
                          <a:effectLst/>
                          <a:latin typeface="Arial" panose="020B0604020202020204" pitchFamily="34" charset="0"/>
                        </a:rPr>
                        <a:t>Padricano</a:t>
                      </a:r>
                      <a:r>
                        <a:rPr lang="en-US" sz="1100" b="0" i="0" u="none" strike="noStrike" dirty="0">
                          <a:solidFill>
                            <a:srgbClr val="000000"/>
                          </a:solidFill>
                          <a:effectLst/>
                          <a:latin typeface="Arial" panose="020B0604020202020204" pitchFamily="34" charset="0"/>
                        </a:rPr>
                        <a:t> PST are not considered during these business days, a measurable impact on the results - in particular on the reference flows - for the most affected Core bidding zones (mainly HR, SI, AT, HU, RO) is expected.</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de-DE" sz="1100" b="0" i="0" u="none" strike="noStrike">
                          <a:solidFill>
                            <a:srgbClr val="000000"/>
                          </a:solidFill>
                          <a:effectLst/>
                          <a:latin typeface="Arial" panose="020B0604020202020204" pitchFamily="34" charset="0"/>
                        </a:rPr>
                        <a:t>10/06/2021</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de-DE" sz="1100" b="0" i="0" u="none" strike="noStrike">
                          <a:solidFill>
                            <a:srgbClr val="000000"/>
                          </a:solidFill>
                          <a:effectLst/>
                          <a:latin typeface="Arial" panose="020B0604020202020204" pitchFamily="34" charset="0"/>
                        </a:rPr>
                        <a:t>TBD</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extLst>
                  <a:ext uri="{0D108BD9-81ED-4DB2-BD59-A6C34878D82A}">
                    <a16:rowId xmlns:a16="http://schemas.microsoft.com/office/drawing/2014/main" val="2428052369"/>
                  </a:ext>
                </a:extLst>
              </a:tr>
              <a:tr h="352310">
                <a:tc>
                  <a:txBody>
                    <a:bodyPr/>
                    <a:lstStyle/>
                    <a:p>
                      <a:pPr algn="l" fontAlgn="ctr"/>
                      <a:r>
                        <a:rPr lang="de-DE" sz="1100" b="0" i="0" u="none" strike="noStrike" dirty="0">
                          <a:solidFill>
                            <a:srgbClr val="000000"/>
                          </a:solidFill>
                          <a:effectLst/>
                          <a:latin typeface="Arial" panose="020B0604020202020204" pitchFamily="34" charset="0"/>
                        </a:rPr>
                        <a:t>An </a:t>
                      </a:r>
                      <a:r>
                        <a:rPr lang="de-DE" sz="1100" b="0" i="0" u="none" strike="noStrike" dirty="0" err="1">
                          <a:solidFill>
                            <a:srgbClr val="000000"/>
                          </a:solidFill>
                          <a:effectLst/>
                          <a:latin typeface="Arial" panose="020B0604020202020204" pitchFamily="34" charset="0"/>
                        </a:rPr>
                        <a:t>issue</a:t>
                      </a:r>
                      <a:r>
                        <a:rPr lang="de-DE" sz="1100" b="0" i="0" u="none" strike="noStrike" dirty="0">
                          <a:solidFill>
                            <a:srgbClr val="000000"/>
                          </a:solidFill>
                          <a:effectLst/>
                          <a:latin typeface="Arial" panose="020B0604020202020204" pitchFamily="34" charset="0"/>
                        </a:rPr>
                        <a:t> </a:t>
                      </a:r>
                      <a:r>
                        <a:rPr lang="de-DE" sz="1100" b="0" i="0" u="none" strike="noStrike" dirty="0" err="1">
                          <a:solidFill>
                            <a:srgbClr val="000000"/>
                          </a:solidFill>
                          <a:effectLst/>
                          <a:latin typeface="Arial" panose="020B0604020202020204" pitchFamily="34" charset="0"/>
                        </a:rPr>
                        <a:t>occurred</a:t>
                      </a:r>
                      <a:r>
                        <a:rPr lang="de-DE" sz="1100" b="0" i="0" u="none" strike="noStrike" dirty="0">
                          <a:solidFill>
                            <a:srgbClr val="000000"/>
                          </a:solidFill>
                          <a:effectLst/>
                          <a:latin typeface="Arial" panose="020B0604020202020204" pitchFamily="34" charset="0"/>
                        </a:rPr>
                        <a:t> </a:t>
                      </a:r>
                      <a:r>
                        <a:rPr lang="de-DE" sz="1100" b="0" i="0" u="none" strike="noStrike" dirty="0" err="1">
                          <a:solidFill>
                            <a:srgbClr val="000000"/>
                          </a:solidFill>
                          <a:effectLst/>
                          <a:latin typeface="Arial" panose="020B0604020202020204" pitchFamily="34" charset="0"/>
                        </a:rPr>
                        <a:t>resulting</a:t>
                      </a:r>
                      <a:r>
                        <a:rPr lang="de-DE" sz="1100" b="0" i="0" u="none" strike="noStrike" dirty="0">
                          <a:solidFill>
                            <a:srgbClr val="000000"/>
                          </a:solidFill>
                          <a:effectLst/>
                          <a:latin typeface="Arial" panose="020B0604020202020204" pitchFamily="34" charset="0"/>
                        </a:rPr>
                        <a:t> in </a:t>
                      </a:r>
                      <a:r>
                        <a:rPr lang="de-DE" sz="1100" b="0" i="0" u="none" strike="noStrike" dirty="0" err="1">
                          <a:solidFill>
                            <a:srgbClr val="000000"/>
                          </a:solidFill>
                          <a:effectLst/>
                          <a:latin typeface="Arial" panose="020B0604020202020204" pitchFamily="34" charset="0"/>
                        </a:rPr>
                        <a:t>overestimated</a:t>
                      </a:r>
                      <a:r>
                        <a:rPr lang="de-DE" sz="1100" b="0" i="0" u="none" strike="noStrike" dirty="0">
                          <a:solidFill>
                            <a:srgbClr val="000000"/>
                          </a:solidFill>
                          <a:effectLst/>
                          <a:latin typeface="Arial" panose="020B0604020202020204" pitchFamily="34" charset="0"/>
                        </a:rPr>
                        <a:t> </a:t>
                      </a:r>
                      <a:r>
                        <a:rPr lang="de-DE" sz="1100" b="0" i="0" u="none" strike="noStrike" dirty="0" err="1">
                          <a:solidFill>
                            <a:srgbClr val="000000"/>
                          </a:solidFill>
                          <a:effectLst/>
                          <a:latin typeface="Arial" panose="020B0604020202020204" pitchFamily="34" charset="0"/>
                        </a:rPr>
                        <a:t>capacities</a:t>
                      </a:r>
                      <a:r>
                        <a:rPr lang="de-DE" sz="1100" b="0" i="0" u="none" strike="noStrike" dirty="0">
                          <a:solidFill>
                            <a:srgbClr val="000000"/>
                          </a:solidFill>
                          <a:effectLst/>
                          <a:latin typeface="Arial" panose="020B0604020202020204" pitchFamily="34" charset="0"/>
                        </a:rPr>
                        <a:t>, </a:t>
                      </a:r>
                      <a:r>
                        <a:rPr lang="de-DE" sz="1100" b="0" i="0" u="none" strike="noStrike" dirty="0" err="1">
                          <a:solidFill>
                            <a:srgbClr val="000000"/>
                          </a:solidFill>
                          <a:effectLst/>
                          <a:latin typeface="Arial" panose="020B0604020202020204" pitchFamily="34" charset="0"/>
                        </a:rPr>
                        <a:t>as</a:t>
                      </a:r>
                      <a:r>
                        <a:rPr lang="de-DE" sz="1100" b="0" i="0" u="none" strike="noStrike" dirty="0">
                          <a:solidFill>
                            <a:srgbClr val="000000"/>
                          </a:solidFill>
                          <a:effectLst/>
                          <a:latin typeface="Arial" panose="020B0604020202020204" pitchFamily="34" charset="0"/>
                        </a:rPr>
                        <a:t> </a:t>
                      </a:r>
                      <a:r>
                        <a:rPr lang="de-DE" sz="1100" b="0" i="0" u="none" strike="noStrike" dirty="0" err="1">
                          <a:solidFill>
                            <a:srgbClr val="000000"/>
                          </a:solidFill>
                          <a:effectLst/>
                          <a:latin typeface="Arial" panose="020B0604020202020204" pitchFamily="34" charset="0"/>
                        </a:rPr>
                        <a:t>both</a:t>
                      </a:r>
                      <a:r>
                        <a:rPr lang="de-DE" sz="1100" b="0" i="0" u="none" strike="noStrike" dirty="0">
                          <a:solidFill>
                            <a:srgbClr val="000000"/>
                          </a:solidFill>
                          <a:effectLst/>
                          <a:latin typeface="Arial" panose="020B0604020202020204" pitchFamily="34" charset="0"/>
                        </a:rPr>
                        <a:t> individual </a:t>
                      </a:r>
                      <a:r>
                        <a:rPr lang="de-DE" sz="1100" b="0" i="0" u="none" strike="noStrike" dirty="0" err="1">
                          <a:solidFill>
                            <a:srgbClr val="000000"/>
                          </a:solidFill>
                          <a:effectLst/>
                          <a:latin typeface="Arial" panose="020B0604020202020204" pitchFamily="34" charset="0"/>
                        </a:rPr>
                        <a:t>validation</a:t>
                      </a:r>
                      <a:r>
                        <a:rPr lang="de-DE" sz="1100" b="0" i="0" u="none" strike="noStrike" dirty="0">
                          <a:solidFill>
                            <a:srgbClr val="000000"/>
                          </a:solidFill>
                          <a:effectLst/>
                          <a:latin typeface="Arial" panose="020B0604020202020204" pitchFamily="34" charset="0"/>
                        </a:rPr>
                        <a:t> </a:t>
                      </a:r>
                      <a:r>
                        <a:rPr lang="de-DE" sz="1100" b="0" i="0" u="none" strike="noStrike" dirty="0" err="1">
                          <a:solidFill>
                            <a:srgbClr val="000000"/>
                          </a:solidFill>
                          <a:effectLst/>
                          <a:latin typeface="Arial" panose="020B0604020202020204" pitchFamily="34" charset="0"/>
                        </a:rPr>
                        <a:t>and</a:t>
                      </a:r>
                      <a:r>
                        <a:rPr lang="de-DE" sz="1100" b="0" i="0" u="none" strike="noStrike" dirty="0">
                          <a:solidFill>
                            <a:srgbClr val="000000"/>
                          </a:solidFill>
                          <a:effectLst/>
                          <a:latin typeface="Arial" panose="020B0604020202020204" pitchFamily="34" charset="0"/>
                        </a:rPr>
                        <a:t> </a:t>
                      </a:r>
                      <a:r>
                        <a:rPr lang="de-DE" sz="1100" b="0" i="0" u="none" strike="noStrike" dirty="0" err="1">
                          <a:solidFill>
                            <a:srgbClr val="000000"/>
                          </a:solidFill>
                          <a:effectLst/>
                          <a:latin typeface="Arial" panose="020B0604020202020204" pitchFamily="34" charset="0"/>
                        </a:rPr>
                        <a:t>the</a:t>
                      </a:r>
                      <a:r>
                        <a:rPr lang="de-DE" sz="1100" b="0" i="0" u="none" strike="noStrike" dirty="0">
                          <a:solidFill>
                            <a:srgbClr val="000000"/>
                          </a:solidFill>
                          <a:effectLst/>
                          <a:latin typeface="Arial" panose="020B0604020202020204" pitchFamily="34" charset="0"/>
                        </a:rPr>
                        <a:t> </a:t>
                      </a:r>
                      <a:r>
                        <a:rPr lang="de-DE" sz="1100" b="0" i="0" u="none" strike="noStrike" dirty="0" err="1">
                          <a:solidFill>
                            <a:srgbClr val="000000"/>
                          </a:solidFill>
                          <a:effectLst/>
                          <a:latin typeface="Arial" panose="020B0604020202020204" pitchFamily="34" charset="0"/>
                        </a:rPr>
                        <a:t>fallback</a:t>
                      </a:r>
                      <a:r>
                        <a:rPr lang="de-DE" sz="1100" b="0" i="0" u="none" strike="noStrike" dirty="0">
                          <a:solidFill>
                            <a:srgbClr val="000000"/>
                          </a:solidFill>
                          <a:effectLst/>
                          <a:latin typeface="Arial" panose="020B0604020202020204" pitchFamily="34" charset="0"/>
                        </a:rPr>
                        <a:t> </a:t>
                      </a:r>
                      <a:r>
                        <a:rPr lang="de-DE" sz="1100" b="0" i="0" u="none" strike="noStrike" dirty="0" err="1">
                          <a:solidFill>
                            <a:srgbClr val="000000"/>
                          </a:solidFill>
                          <a:effectLst/>
                          <a:latin typeface="Arial" panose="020B0604020202020204" pitchFamily="34" charset="0"/>
                        </a:rPr>
                        <a:t>for</a:t>
                      </a:r>
                      <a:r>
                        <a:rPr lang="de-DE" sz="1100" b="0" i="0" u="none" strike="noStrike" dirty="0">
                          <a:solidFill>
                            <a:srgbClr val="000000"/>
                          </a:solidFill>
                          <a:effectLst/>
                          <a:latin typeface="Arial" panose="020B0604020202020204" pitchFamily="34" charset="0"/>
                        </a:rPr>
                        <a:t> individual </a:t>
                      </a:r>
                      <a:r>
                        <a:rPr lang="de-DE" sz="1100" b="0" i="0" u="none" strike="noStrike" dirty="0" err="1">
                          <a:solidFill>
                            <a:srgbClr val="000000"/>
                          </a:solidFill>
                          <a:effectLst/>
                          <a:latin typeface="Arial" panose="020B0604020202020204" pitchFamily="34" charset="0"/>
                        </a:rPr>
                        <a:t>validation</a:t>
                      </a:r>
                      <a:r>
                        <a:rPr lang="de-DE" sz="1100" b="0" i="0" u="none" strike="noStrike" dirty="0">
                          <a:solidFill>
                            <a:srgbClr val="000000"/>
                          </a:solidFill>
                          <a:effectLst/>
                          <a:latin typeface="Arial" panose="020B0604020202020204" pitchFamily="34" charset="0"/>
                        </a:rPr>
                        <a:t> was not </a:t>
                      </a:r>
                      <a:r>
                        <a:rPr lang="de-DE" sz="1100" b="0" i="0" u="none" strike="noStrike" dirty="0" err="1">
                          <a:solidFill>
                            <a:srgbClr val="000000"/>
                          </a:solidFill>
                          <a:effectLst/>
                          <a:latin typeface="Arial" panose="020B0604020202020204" pitchFamily="34" charset="0"/>
                        </a:rPr>
                        <a:t>applied</a:t>
                      </a:r>
                      <a:r>
                        <a:rPr lang="de-DE" sz="1100" b="0" i="0" u="none" strike="noStrike" dirty="0">
                          <a:solidFill>
                            <a:srgbClr val="000000"/>
                          </a:solidFill>
                          <a:effectLst/>
                          <a:latin typeface="Arial" panose="020B0604020202020204" pitchFamily="34" charset="0"/>
                        </a:rPr>
                        <a:t>.</a:t>
                      </a:r>
                      <a:br>
                        <a:rPr lang="de-DE" sz="1100" b="0" i="0" u="none" strike="noStrike" dirty="0">
                          <a:solidFill>
                            <a:srgbClr val="000000"/>
                          </a:solidFill>
                          <a:effectLst/>
                          <a:latin typeface="Arial" panose="020B0604020202020204" pitchFamily="34" charset="0"/>
                        </a:rPr>
                      </a:br>
                      <a:r>
                        <a:rPr lang="de-DE" sz="1100" b="0" i="0" u="none" strike="noStrike" dirty="0">
                          <a:solidFill>
                            <a:srgbClr val="000000"/>
                          </a:solidFill>
                          <a:effectLst/>
                          <a:latin typeface="Arial" panose="020B0604020202020204" pitchFamily="34" charset="0"/>
                        </a:rPr>
                        <a:t/>
                      </a:r>
                      <a:br>
                        <a:rPr lang="de-DE" sz="1100" b="0" i="0" u="none" strike="noStrike" dirty="0">
                          <a:solidFill>
                            <a:srgbClr val="000000"/>
                          </a:solidFill>
                          <a:effectLst/>
                          <a:latin typeface="Arial" panose="020B0604020202020204" pitchFamily="34" charset="0"/>
                        </a:rPr>
                      </a:br>
                      <a:r>
                        <a:rPr lang="de-DE" sz="1100" b="0" i="0" u="none" strike="noStrike" dirty="0" err="1">
                          <a:solidFill>
                            <a:srgbClr val="000000"/>
                          </a:solidFill>
                          <a:effectLst/>
                          <a:latin typeface="Arial" panose="020B0604020202020204" pitchFamily="34" charset="0"/>
                        </a:rPr>
                        <a:t>Impacted</a:t>
                      </a:r>
                      <a:r>
                        <a:rPr lang="de-DE" sz="1100" b="0" i="0" u="none" strike="noStrike" dirty="0">
                          <a:solidFill>
                            <a:srgbClr val="000000"/>
                          </a:solidFill>
                          <a:effectLst/>
                          <a:latin typeface="Arial" panose="020B0604020202020204" pitchFamily="34" charset="0"/>
                        </a:rPr>
                        <a:t> BDs (TSOs): </a:t>
                      </a:r>
                      <a:r>
                        <a:rPr lang="de-DE" sz="1100" b="0" i="0" u="none" strike="noStrike" dirty="0" err="1">
                          <a:solidFill>
                            <a:srgbClr val="000000"/>
                          </a:solidFill>
                          <a:effectLst/>
                          <a:latin typeface="Arial" panose="020B0604020202020204" pitchFamily="34" charset="0"/>
                        </a:rPr>
                        <a:t>Oct</a:t>
                      </a:r>
                      <a:r>
                        <a:rPr lang="de-DE" sz="1100" b="0" i="0" u="none" strike="noStrike" dirty="0">
                          <a:solidFill>
                            <a:srgbClr val="000000"/>
                          </a:solidFill>
                          <a:effectLst/>
                          <a:latin typeface="Arial" panose="020B0604020202020204" pitchFamily="34" charset="0"/>
                        </a:rPr>
                        <a:t> 2 (Elia), </a:t>
                      </a:r>
                      <a:r>
                        <a:rPr lang="de-DE" sz="1100" b="0" i="0" u="none" strike="noStrike" dirty="0" err="1">
                          <a:solidFill>
                            <a:srgbClr val="000000"/>
                          </a:solidFill>
                          <a:effectLst/>
                          <a:latin typeface="Arial" panose="020B0604020202020204" pitchFamily="34" charset="0"/>
                        </a:rPr>
                        <a:t>Oct</a:t>
                      </a:r>
                      <a:r>
                        <a:rPr lang="de-DE" sz="1100" b="0" i="0" u="none" strike="noStrike" dirty="0">
                          <a:solidFill>
                            <a:srgbClr val="000000"/>
                          </a:solidFill>
                          <a:effectLst/>
                          <a:latin typeface="Arial" panose="020B0604020202020204" pitchFamily="34" charset="0"/>
                        </a:rPr>
                        <a:t> 18 (RTE), </a:t>
                      </a:r>
                      <a:r>
                        <a:rPr lang="de-DE" sz="1100" b="0" i="0" u="none" strike="noStrike" dirty="0" err="1">
                          <a:solidFill>
                            <a:srgbClr val="000000"/>
                          </a:solidFill>
                          <a:effectLst/>
                          <a:latin typeface="Arial" panose="020B0604020202020204" pitchFamily="34" charset="0"/>
                        </a:rPr>
                        <a:t>Oct</a:t>
                      </a:r>
                      <a:r>
                        <a:rPr lang="de-DE" sz="1100" b="0" i="0" u="none" strike="noStrike" dirty="0">
                          <a:solidFill>
                            <a:srgbClr val="000000"/>
                          </a:solidFill>
                          <a:effectLst/>
                          <a:latin typeface="Arial" panose="020B0604020202020204" pitchFamily="34" charset="0"/>
                        </a:rPr>
                        <a:t> 22 (ELES, HOPS, PSE, TEL), </a:t>
                      </a:r>
                      <a:r>
                        <a:rPr lang="de-DE" sz="1100" b="0" i="0" u="none" strike="noStrike" dirty="0" err="1">
                          <a:solidFill>
                            <a:srgbClr val="000000"/>
                          </a:solidFill>
                          <a:effectLst/>
                          <a:latin typeface="Arial" panose="020B0604020202020204" pitchFamily="34" charset="0"/>
                        </a:rPr>
                        <a:t>Oct</a:t>
                      </a:r>
                      <a:r>
                        <a:rPr lang="de-DE" sz="1100" b="0" i="0" u="none" strike="noStrike" dirty="0">
                          <a:solidFill>
                            <a:srgbClr val="000000"/>
                          </a:solidFill>
                          <a:effectLst/>
                          <a:latin typeface="Arial" panose="020B0604020202020204" pitchFamily="34" charset="0"/>
                        </a:rPr>
                        <a:t> 31 (Elia</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de-DE" sz="1100" b="0" i="0" u="none" strike="noStrike">
                          <a:solidFill>
                            <a:srgbClr val="000000"/>
                          </a:solidFill>
                          <a:effectLst/>
                          <a:latin typeface="Arial" panose="020B0604020202020204" pitchFamily="34" charset="0"/>
                        </a:rPr>
                        <a:t>01/09/2021</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de-DE" sz="1100" b="0" i="0" u="none" strike="noStrike">
                          <a:solidFill>
                            <a:srgbClr val="000000"/>
                          </a:solidFill>
                          <a:effectLst/>
                          <a:latin typeface="Arial" panose="020B0604020202020204" pitchFamily="34" charset="0"/>
                        </a:rPr>
                        <a:t>TBD</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extLst>
                  <a:ext uri="{0D108BD9-81ED-4DB2-BD59-A6C34878D82A}">
                    <a16:rowId xmlns:a16="http://schemas.microsoft.com/office/drawing/2014/main" val="502829174"/>
                  </a:ext>
                </a:extLst>
              </a:tr>
              <a:tr h="587183">
                <a:tc>
                  <a:txBody>
                    <a:bodyPr/>
                    <a:lstStyle/>
                    <a:p>
                      <a:pPr algn="l" fontAlgn="ctr"/>
                      <a:r>
                        <a:rPr lang="en-US" sz="1100" b="0" i="0" u="none" strike="noStrike">
                          <a:solidFill>
                            <a:srgbClr val="000000"/>
                          </a:solidFill>
                          <a:effectLst/>
                          <a:latin typeface="Arial" panose="020B0604020202020204" pitchFamily="34" charset="0"/>
                        </a:rPr>
                        <a:t>There is a modelling issue for the power exchange between DE and DK2 via the Combined Grid Solution (HVDC). This issue inhibits all shifts of this net position for loop-flow and Fuaf calculation.</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de-DE" sz="1100" b="0" i="0" u="none" strike="noStrike">
                          <a:solidFill>
                            <a:srgbClr val="000000"/>
                          </a:solidFill>
                          <a:effectLst/>
                          <a:latin typeface="Arial" panose="020B0604020202020204" pitchFamily="34" charset="0"/>
                        </a:rPr>
                        <a:t>15/04/2021</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de-DE" sz="1100" b="0" i="0" u="none" strike="noStrike" dirty="0">
                          <a:solidFill>
                            <a:srgbClr val="000000"/>
                          </a:solidFill>
                          <a:effectLst/>
                          <a:latin typeface="Arial" panose="020B0604020202020204" pitchFamily="34" charset="0"/>
                        </a:rPr>
                        <a:t>TBD</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extLst>
                  <a:ext uri="{0D108BD9-81ED-4DB2-BD59-A6C34878D82A}">
                    <a16:rowId xmlns:a16="http://schemas.microsoft.com/office/drawing/2014/main" val="2975924389"/>
                  </a:ext>
                </a:extLst>
              </a:tr>
            </a:tbl>
          </a:graphicData>
        </a:graphic>
      </p:graphicFrame>
    </p:spTree>
    <p:extLst>
      <p:ext uri="{BB962C8B-B14F-4D97-AF65-F5344CB8AC3E}">
        <p14:creationId xmlns:p14="http://schemas.microsoft.com/office/powerpoint/2010/main" val="4816332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lusteredColumnChart, clusteredColumnChart.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KPI6_1018</a:t>
            </a:r>
          </a:p>
        </p:txBody>
      </p:sp>
      <p:sp>
        <p:nvSpPr>
          <p:cNvPr id="5" name="Title 4">
            <a:extLst>
              <a:ext uri="{FF2B5EF4-FFF2-40B4-BE49-F238E27FC236}">
                <a16:creationId xmlns:a16="http://schemas.microsoft.com/office/drawing/2014/main" id="{6F2E8498-2293-49A5-9292-82A459B2404F}"/>
              </a:ext>
            </a:extLst>
          </p:cNvPr>
          <p:cNvSpPr txBox="1">
            <a:spLocks/>
          </p:cNvSpPr>
          <p:nvPr/>
        </p:nvSpPr>
        <p:spPr>
          <a:xfrm>
            <a:off x="344029" y="306388"/>
            <a:ext cx="8202845"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2" indent="0" algn="l" defTabSz="914400" rtl="0" eaLnBrk="1" fontAlgn="ctr"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KPI 6: </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Total IVA </a:t>
            </a:r>
            <a:r>
              <a:rPr kumimoji="0" lang="de-DE" sz="1600" b="1" i="0" u="none" strike="noStrike" kern="0" cap="none" spc="0" normalizeH="0" baseline="0" noProof="0" dirty="0" err="1">
                <a:ln>
                  <a:noFill/>
                </a:ln>
                <a:solidFill>
                  <a:srgbClr val="3366FF"/>
                </a:solidFill>
                <a:effectLst/>
                <a:uLnTx/>
                <a:uFillTx/>
                <a:latin typeface="Arial" panose="020B0604020202020204" pitchFamily="34" charset="0"/>
                <a:cs typeface="Arial" pitchFamily="34" charset="0"/>
              </a:rPr>
              <a:t>applied</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 per MTU </a:t>
            </a:r>
            <a:r>
              <a:rPr kumimoji="0" lang="en-GB"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for each CNE affected by TSO intervention</a:t>
            </a:r>
          </a:p>
          <a:p>
            <a:pPr marL="0" lvl="2" fontAlgn="ctr">
              <a:defRPr/>
            </a:pPr>
            <a:r>
              <a:rPr lang="de-DE" sz="1200" kern="0" dirty="0"/>
              <a:t>BD: 20211018 (top: in MW, </a:t>
            </a:r>
            <a:r>
              <a:rPr lang="de-DE" sz="1200" kern="0" dirty="0" err="1"/>
              <a:t>bottom</a:t>
            </a:r>
            <a:r>
              <a:rPr lang="de-DE" sz="1200" kern="0" dirty="0"/>
              <a:t>: in % </a:t>
            </a:r>
            <a:r>
              <a:rPr lang="de-DE" sz="1200" kern="0" dirty="0" err="1"/>
              <a:t>of</a:t>
            </a:r>
            <a:r>
              <a:rPr lang="de-DE" sz="1200" kern="0" dirty="0"/>
              <a:t> </a:t>
            </a:r>
            <a:r>
              <a:rPr lang="de-DE" sz="1200" kern="0" dirty="0" err="1"/>
              <a:t>Fmax</a:t>
            </a:r>
            <a:r>
              <a:rPr lang="de-DE" sz="1200" kern="0" dirty="0"/>
              <a:t>)</a:t>
            </a:r>
            <a:endParaRPr kumimoji="0" lang="en-US" sz="1200" b="1" i="0" u="none" strike="noStrike" kern="0" cap="none" spc="0" normalizeH="0" baseline="0" noProof="0" dirty="0">
              <a:ln>
                <a:noFill/>
              </a:ln>
              <a:solidFill>
                <a:srgbClr val="3366FF"/>
              </a:solidFill>
              <a:effectLst/>
              <a:uLnTx/>
              <a:uFillTx/>
            </a:endParaRPr>
          </a:p>
        </p:txBody>
      </p:sp>
    </p:spTree>
    <p:extLst>
      <p:ext uri="{BB962C8B-B14F-4D97-AF65-F5344CB8AC3E}">
        <p14:creationId xmlns:p14="http://schemas.microsoft.com/office/powerpoint/2010/main" val="74754783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lusteredColumnChart, clusteredColumnChart.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KPI6_1019</a:t>
            </a:r>
          </a:p>
        </p:txBody>
      </p:sp>
      <p:sp>
        <p:nvSpPr>
          <p:cNvPr id="5" name="Title 4">
            <a:extLst>
              <a:ext uri="{FF2B5EF4-FFF2-40B4-BE49-F238E27FC236}">
                <a16:creationId xmlns:a16="http://schemas.microsoft.com/office/drawing/2014/main" id="{6F2E8498-2293-49A5-9292-82A459B2404F}"/>
              </a:ext>
            </a:extLst>
          </p:cNvPr>
          <p:cNvSpPr txBox="1">
            <a:spLocks/>
          </p:cNvSpPr>
          <p:nvPr/>
        </p:nvSpPr>
        <p:spPr>
          <a:xfrm>
            <a:off x="344029" y="306388"/>
            <a:ext cx="8202845"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2" indent="0" algn="l" defTabSz="914400" rtl="0" eaLnBrk="1" fontAlgn="ctr"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KPI 6: </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Total IVA </a:t>
            </a:r>
            <a:r>
              <a:rPr kumimoji="0" lang="de-DE" sz="1600" b="1" i="0" u="none" strike="noStrike" kern="0" cap="none" spc="0" normalizeH="0" baseline="0" noProof="0" dirty="0" err="1">
                <a:ln>
                  <a:noFill/>
                </a:ln>
                <a:solidFill>
                  <a:srgbClr val="3366FF"/>
                </a:solidFill>
                <a:effectLst/>
                <a:uLnTx/>
                <a:uFillTx/>
                <a:latin typeface="Arial" panose="020B0604020202020204" pitchFamily="34" charset="0"/>
                <a:cs typeface="Arial" pitchFamily="34" charset="0"/>
              </a:rPr>
              <a:t>applied</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 per MTU </a:t>
            </a:r>
            <a:r>
              <a:rPr kumimoji="0" lang="en-GB"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for each CNE affected by TSO intervention</a:t>
            </a:r>
          </a:p>
          <a:p>
            <a:pPr marL="0" lvl="2" fontAlgn="ctr">
              <a:defRPr/>
            </a:pPr>
            <a:r>
              <a:rPr lang="de-DE" sz="1200" kern="0" dirty="0"/>
              <a:t>BD: 20211019 (top: in MW, </a:t>
            </a:r>
            <a:r>
              <a:rPr lang="de-DE" sz="1200" kern="0" dirty="0" err="1"/>
              <a:t>bottom</a:t>
            </a:r>
            <a:r>
              <a:rPr lang="de-DE" sz="1200" kern="0" dirty="0"/>
              <a:t>: in % </a:t>
            </a:r>
            <a:r>
              <a:rPr lang="de-DE" sz="1200" kern="0" dirty="0" err="1"/>
              <a:t>of</a:t>
            </a:r>
            <a:r>
              <a:rPr lang="de-DE" sz="1200" kern="0" dirty="0"/>
              <a:t> </a:t>
            </a:r>
            <a:r>
              <a:rPr lang="de-DE" sz="1200" kern="0" dirty="0" err="1"/>
              <a:t>Fmax</a:t>
            </a:r>
            <a:r>
              <a:rPr lang="de-DE" sz="1200" kern="0" dirty="0"/>
              <a:t>)</a:t>
            </a:r>
            <a:endParaRPr kumimoji="0" lang="en-US" sz="1200" b="1" i="0" u="none" strike="noStrike" kern="0" cap="none" spc="0" normalizeH="0" baseline="0" noProof="0" dirty="0">
              <a:ln>
                <a:noFill/>
              </a:ln>
              <a:solidFill>
                <a:srgbClr val="3366FF"/>
              </a:solidFill>
              <a:effectLst/>
              <a:uLnTx/>
              <a:uFillTx/>
            </a:endParaRPr>
          </a:p>
        </p:txBody>
      </p:sp>
    </p:spTree>
    <p:extLst>
      <p:ext uri="{BB962C8B-B14F-4D97-AF65-F5344CB8AC3E}">
        <p14:creationId xmlns:p14="http://schemas.microsoft.com/office/powerpoint/2010/main" val="157130397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lusteredColumnChart, clusteredColumnChart.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KPI6_1021</a:t>
            </a:r>
          </a:p>
        </p:txBody>
      </p:sp>
      <p:sp>
        <p:nvSpPr>
          <p:cNvPr id="5" name="Title 4">
            <a:extLst>
              <a:ext uri="{FF2B5EF4-FFF2-40B4-BE49-F238E27FC236}">
                <a16:creationId xmlns:a16="http://schemas.microsoft.com/office/drawing/2014/main" id="{6F2E8498-2293-49A5-9292-82A459B2404F}"/>
              </a:ext>
            </a:extLst>
          </p:cNvPr>
          <p:cNvSpPr txBox="1">
            <a:spLocks/>
          </p:cNvSpPr>
          <p:nvPr/>
        </p:nvSpPr>
        <p:spPr>
          <a:xfrm>
            <a:off x="344029" y="306388"/>
            <a:ext cx="8202845"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2" indent="0" algn="l" defTabSz="914400" rtl="0" eaLnBrk="1" fontAlgn="ctr"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KPI 6: </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Total IVA </a:t>
            </a:r>
            <a:r>
              <a:rPr kumimoji="0" lang="de-DE" sz="1600" b="1" i="0" u="none" strike="noStrike" kern="0" cap="none" spc="0" normalizeH="0" baseline="0" noProof="0" dirty="0" err="1">
                <a:ln>
                  <a:noFill/>
                </a:ln>
                <a:solidFill>
                  <a:srgbClr val="3366FF"/>
                </a:solidFill>
                <a:effectLst/>
                <a:uLnTx/>
                <a:uFillTx/>
                <a:latin typeface="Arial" panose="020B0604020202020204" pitchFamily="34" charset="0"/>
                <a:cs typeface="Arial" pitchFamily="34" charset="0"/>
              </a:rPr>
              <a:t>applied</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 per MTU </a:t>
            </a:r>
            <a:r>
              <a:rPr kumimoji="0" lang="en-GB"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for each CNE affected by TSO intervention</a:t>
            </a:r>
          </a:p>
          <a:p>
            <a:pPr marL="0" lvl="2" fontAlgn="ctr">
              <a:defRPr/>
            </a:pPr>
            <a:r>
              <a:rPr lang="de-DE" sz="1200" kern="0" dirty="0"/>
              <a:t>BD: 20211021 (top: in MW, </a:t>
            </a:r>
            <a:r>
              <a:rPr lang="de-DE" sz="1200" kern="0" dirty="0" err="1"/>
              <a:t>bottom</a:t>
            </a:r>
            <a:r>
              <a:rPr lang="de-DE" sz="1200" kern="0" dirty="0"/>
              <a:t>: in % </a:t>
            </a:r>
            <a:r>
              <a:rPr lang="de-DE" sz="1200" kern="0" dirty="0" err="1"/>
              <a:t>of</a:t>
            </a:r>
            <a:r>
              <a:rPr lang="de-DE" sz="1200" kern="0" dirty="0"/>
              <a:t> </a:t>
            </a:r>
            <a:r>
              <a:rPr lang="de-DE" sz="1200" kern="0" dirty="0" err="1"/>
              <a:t>Fmax</a:t>
            </a:r>
            <a:r>
              <a:rPr lang="de-DE" sz="1200" kern="0" dirty="0"/>
              <a:t>)</a:t>
            </a:r>
            <a:endParaRPr kumimoji="0" lang="en-US" sz="1200" b="1" i="0" u="none" strike="noStrike" kern="0" cap="none" spc="0" normalizeH="0" baseline="0" noProof="0" dirty="0">
              <a:ln>
                <a:noFill/>
              </a:ln>
              <a:solidFill>
                <a:srgbClr val="3366FF"/>
              </a:solidFill>
              <a:effectLst/>
              <a:uLnTx/>
              <a:uFillTx/>
            </a:endParaRPr>
          </a:p>
        </p:txBody>
      </p:sp>
    </p:spTree>
    <p:extLst>
      <p:ext uri="{BB962C8B-B14F-4D97-AF65-F5344CB8AC3E}">
        <p14:creationId xmlns:p14="http://schemas.microsoft.com/office/powerpoint/2010/main" val="327533621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lusteredColumnChart, clusteredColumnChart.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KPI6_1022</a:t>
            </a:r>
          </a:p>
        </p:txBody>
      </p:sp>
      <p:sp>
        <p:nvSpPr>
          <p:cNvPr id="5" name="Title 4">
            <a:extLst>
              <a:ext uri="{FF2B5EF4-FFF2-40B4-BE49-F238E27FC236}">
                <a16:creationId xmlns:a16="http://schemas.microsoft.com/office/drawing/2014/main" id="{6F2E8498-2293-49A5-9292-82A459B2404F}"/>
              </a:ext>
            </a:extLst>
          </p:cNvPr>
          <p:cNvSpPr txBox="1">
            <a:spLocks/>
          </p:cNvSpPr>
          <p:nvPr/>
        </p:nvSpPr>
        <p:spPr>
          <a:xfrm>
            <a:off x="344029" y="306388"/>
            <a:ext cx="8202845"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2" indent="0" algn="l" defTabSz="914400" rtl="0" eaLnBrk="1" fontAlgn="ctr"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KPI 6: </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Total IVA </a:t>
            </a:r>
            <a:r>
              <a:rPr kumimoji="0" lang="de-DE" sz="1600" b="1" i="0" u="none" strike="noStrike" kern="0" cap="none" spc="0" normalizeH="0" baseline="0" noProof="0" dirty="0" err="1">
                <a:ln>
                  <a:noFill/>
                </a:ln>
                <a:solidFill>
                  <a:srgbClr val="3366FF"/>
                </a:solidFill>
                <a:effectLst/>
                <a:uLnTx/>
                <a:uFillTx/>
                <a:latin typeface="Arial" panose="020B0604020202020204" pitchFamily="34" charset="0"/>
                <a:cs typeface="Arial" pitchFamily="34" charset="0"/>
              </a:rPr>
              <a:t>applied</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 per MTU </a:t>
            </a:r>
            <a:r>
              <a:rPr kumimoji="0" lang="en-GB"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for each CNE affected by TSO intervention</a:t>
            </a:r>
          </a:p>
          <a:p>
            <a:pPr marL="0" lvl="2" fontAlgn="ctr">
              <a:defRPr/>
            </a:pPr>
            <a:r>
              <a:rPr lang="de-DE" sz="1200" kern="0" dirty="0"/>
              <a:t>BD: 20211022 (top: in MW, </a:t>
            </a:r>
            <a:r>
              <a:rPr lang="de-DE" sz="1200" kern="0" dirty="0" err="1"/>
              <a:t>bottom</a:t>
            </a:r>
            <a:r>
              <a:rPr lang="de-DE" sz="1200" kern="0" dirty="0"/>
              <a:t>: in % </a:t>
            </a:r>
            <a:r>
              <a:rPr lang="de-DE" sz="1200" kern="0" dirty="0" err="1"/>
              <a:t>of</a:t>
            </a:r>
            <a:r>
              <a:rPr lang="de-DE" sz="1200" kern="0" dirty="0"/>
              <a:t> </a:t>
            </a:r>
            <a:r>
              <a:rPr lang="de-DE" sz="1200" kern="0" dirty="0" err="1"/>
              <a:t>Fmax</a:t>
            </a:r>
            <a:r>
              <a:rPr lang="de-DE" sz="1200" kern="0" dirty="0"/>
              <a:t>)</a:t>
            </a:r>
            <a:endParaRPr kumimoji="0" lang="en-US" sz="1200" b="1" i="0" u="none" strike="noStrike" kern="0" cap="none" spc="0" normalizeH="0" baseline="0" noProof="0" dirty="0">
              <a:ln>
                <a:noFill/>
              </a:ln>
              <a:solidFill>
                <a:srgbClr val="3366FF"/>
              </a:solidFill>
              <a:effectLst/>
              <a:uLnTx/>
              <a:uFillTx/>
            </a:endParaRPr>
          </a:p>
        </p:txBody>
      </p:sp>
    </p:spTree>
    <p:extLst>
      <p:ext uri="{BB962C8B-B14F-4D97-AF65-F5344CB8AC3E}">
        <p14:creationId xmlns:p14="http://schemas.microsoft.com/office/powerpoint/2010/main" val="131025731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lusteredColumnChart, clusteredColumnChart.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KPI6_1023</a:t>
            </a:r>
          </a:p>
        </p:txBody>
      </p:sp>
      <p:sp>
        <p:nvSpPr>
          <p:cNvPr id="5" name="Title 4">
            <a:extLst>
              <a:ext uri="{FF2B5EF4-FFF2-40B4-BE49-F238E27FC236}">
                <a16:creationId xmlns:a16="http://schemas.microsoft.com/office/drawing/2014/main" id="{6F2E8498-2293-49A5-9292-82A459B2404F}"/>
              </a:ext>
            </a:extLst>
          </p:cNvPr>
          <p:cNvSpPr txBox="1">
            <a:spLocks/>
          </p:cNvSpPr>
          <p:nvPr/>
        </p:nvSpPr>
        <p:spPr>
          <a:xfrm>
            <a:off x="344029" y="306388"/>
            <a:ext cx="8202845"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2" indent="0" algn="l" defTabSz="914400" rtl="0" eaLnBrk="1" fontAlgn="ctr"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KPI 6: </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Total IVA </a:t>
            </a:r>
            <a:r>
              <a:rPr kumimoji="0" lang="de-DE" sz="1600" b="1" i="0" u="none" strike="noStrike" kern="0" cap="none" spc="0" normalizeH="0" baseline="0" noProof="0" dirty="0" err="1">
                <a:ln>
                  <a:noFill/>
                </a:ln>
                <a:solidFill>
                  <a:srgbClr val="3366FF"/>
                </a:solidFill>
                <a:effectLst/>
                <a:uLnTx/>
                <a:uFillTx/>
                <a:latin typeface="Arial" panose="020B0604020202020204" pitchFamily="34" charset="0"/>
                <a:cs typeface="Arial" pitchFamily="34" charset="0"/>
              </a:rPr>
              <a:t>applied</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 per MTU </a:t>
            </a:r>
            <a:r>
              <a:rPr kumimoji="0" lang="en-GB"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for each CNE affected by TSO intervention</a:t>
            </a:r>
          </a:p>
          <a:p>
            <a:pPr marL="0" lvl="2" fontAlgn="ctr">
              <a:defRPr/>
            </a:pPr>
            <a:r>
              <a:rPr lang="de-DE" sz="1200" kern="0" dirty="0"/>
              <a:t>BD: 20211023 (top: in MW, </a:t>
            </a:r>
            <a:r>
              <a:rPr lang="de-DE" sz="1200" kern="0" dirty="0" err="1"/>
              <a:t>bottom</a:t>
            </a:r>
            <a:r>
              <a:rPr lang="de-DE" sz="1200" kern="0" dirty="0"/>
              <a:t>: in % </a:t>
            </a:r>
            <a:r>
              <a:rPr lang="de-DE" sz="1200" kern="0" dirty="0" err="1"/>
              <a:t>of</a:t>
            </a:r>
            <a:r>
              <a:rPr lang="de-DE" sz="1200" kern="0" dirty="0"/>
              <a:t> </a:t>
            </a:r>
            <a:r>
              <a:rPr lang="de-DE" sz="1200" kern="0" dirty="0" err="1"/>
              <a:t>Fmax</a:t>
            </a:r>
            <a:r>
              <a:rPr lang="de-DE" sz="1200" kern="0" dirty="0"/>
              <a:t>)</a:t>
            </a:r>
            <a:endParaRPr kumimoji="0" lang="en-US" sz="1200" b="1" i="0" u="none" strike="noStrike" kern="0" cap="none" spc="0" normalizeH="0" baseline="0" noProof="0" dirty="0">
              <a:ln>
                <a:noFill/>
              </a:ln>
              <a:solidFill>
                <a:srgbClr val="3366FF"/>
              </a:solidFill>
              <a:effectLst/>
              <a:uLnTx/>
              <a:uFillTx/>
            </a:endParaRPr>
          </a:p>
        </p:txBody>
      </p:sp>
    </p:spTree>
    <p:extLst>
      <p:ext uri="{BB962C8B-B14F-4D97-AF65-F5344CB8AC3E}">
        <p14:creationId xmlns:p14="http://schemas.microsoft.com/office/powerpoint/2010/main" val="203799783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lusteredColumnChart, clusteredColumnChart.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KPI6_1025</a:t>
            </a:r>
          </a:p>
        </p:txBody>
      </p:sp>
      <p:sp>
        <p:nvSpPr>
          <p:cNvPr id="5" name="Title 4">
            <a:extLst>
              <a:ext uri="{FF2B5EF4-FFF2-40B4-BE49-F238E27FC236}">
                <a16:creationId xmlns:a16="http://schemas.microsoft.com/office/drawing/2014/main" id="{6F2E8498-2293-49A5-9292-82A459B2404F}"/>
              </a:ext>
            </a:extLst>
          </p:cNvPr>
          <p:cNvSpPr txBox="1">
            <a:spLocks/>
          </p:cNvSpPr>
          <p:nvPr/>
        </p:nvSpPr>
        <p:spPr>
          <a:xfrm>
            <a:off x="344029" y="306388"/>
            <a:ext cx="8202845"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2" indent="0" algn="l" defTabSz="914400" rtl="0" eaLnBrk="1" fontAlgn="ctr"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KPI 6: </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Total IVA </a:t>
            </a:r>
            <a:r>
              <a:rPr kumimoji="0" lang="de-DE" sz="1600" b="1" i="0" u="none" strike="noStrike" kern="0" cap="none" spc="0" normalizeH="0" baseline="0" noProof="0" dirty="0" err="1">
                <a:ln>
                  <a:noFill/>
                </a:ln>
                <a:solidFill>
                  <a:srgbClr val="3366FF"/>
                </a:solidFill>
                <a:effectLst/>
                <a:uLnTx/>
                <a:uFillTx/>
                <a:latin typeface="Arial" panose="020B0604020202020204" pitchFamily="34" charset="0"/>
                <a:cs typeface="Arial" pitchFamily="34" charset="0"/>
              </a:rPr>
              <a:t>applied</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 per MTU </a:t>
            </a:r>
            <a:r>
              <a:rPr kumimoji="0" lang="en-GB"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for each CNE affected by TSO intervention</a:t>
            </a:r>
          </a:p>
          <a:p>
            <a:pPr marL="0" lvl="2" fontAlgn="ctr">
              <a:defRPr/>
            </a:pPr>
            <a:r>
              <a:rPr lang="de-DE" sz="1200" kern="0" dirty="0"/>
              <a:t>BD: 20211025 (top: in MW, </a:t>
            </a:r>
            <a:r>
              <a:rPr lang="de-DE" sz="1200" kern="0" dirty="0" err="1"/>
              <a:t>bottom</a:t>
            </a:r>
            <a:r>
              <a:rPr lang="de-DE" sz="1200" kern="0" dirty="0"/>
              <a:t>: in % </a:t>
            </a:r>
            <a:r>
              <a:rPr lang="de-DE" sz="1200" kern="0" dirty="0" err="1"/>
              <a:t>of</a:t>
            </a:r>
            <a:r>
              <a:rPr lang="de-DE" sz="1200" kern="0" dirty="0"/>
              <a:t> </a:t>
            </a:r>
            <a:r>
              <a:rPr lang="de-DE" sz="1200" kern="0" dirty="0" err="1"/>
              <a:t>Fmax</a:t>
            </a:r>
            <a:r>
              <a:rPr lang="de-DE" sz="1200" kern="0" dirty="0"/>
              <a:t>)</a:t>
            </a:r>
            <a:endParaRPr kumimoji="0" lang="en-US" sz="1200" b="1" i="0" u="none" strike="noStrike" kern="0" cap="none" spc="0" normalizeH="0" baseline="0" noProof="0" dirty="0">
              <a:ln>
                <a:noFill/>
              </a:ln>
              <a:solidFill>
                <a:srgbClr val="3366FF"/>
              </a:solidFill>
              <a:effectLst/>
              <a:uLnTx/>
              <a:uFillTx/>
            </a:endParaRPr>
          </a:p>
        </p:txBody>
      </p:sp>
    </p:spTree>
    <p:extLst>
      <p:ext uri="{BB962C8B-B14F-4D97-AF65-F5344CB8AC3E}">
        <p14:creationId xmlns:p14="http://schemas.microsoft.com/office/powerpoint/2010/main" val="304558127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lusteredColumnChart, clusteredColumnChart.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KPI6_1026_00-11</a:t>
            </a:r>
          </a:p>
        </p:txBody>
      </p:sp>
      <p:sp>
        <p:nvSpPr>
          <p:cNvPr id="5" name="Title 4">
            <a:extLst>
              <a:ext uri="{FF2B5EF4-FFF2-40B4-BE49-F238E27FC236}">
                <a16:creationId xmlns:a16="http://schemas.microsoft.com/office/drawing/2014/main" id="{6F2E8498-2293-49A5-9292-82A459B2404F}"/>
              </a:ext>
            </a:extLst>
          </p:cNvPr>
          <p:cNvSpPr txBox="1">
            <a:spLocks/>
          </p:cNvSpPr>
          <p:nvPr/>
        </p:nvSpPr>
        <p:spPr>
          <a:xfrm>
            <a:off x="344029" y="306388"/>
            <a:ext cx="8202845"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2" indent="0" algn="l" defTabSz="914400" rtl="0" eaLnBrk="1" fontAlgn="ctr"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KPI 6: </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Total IVA </a:t>
            </a:r>
            <a:r>
              <a:rPr kumimoji="0" lang="de-DE" sz="1600" b="1" i="0" u="none" strike="noStrike" kern="0" cap="none" spc="0" normalizeH="0" baseline="0" noProof="0" dirty="0" err="1">
                <a:ln>
                  <a:noFill/>
                </a:ln>
                <a:solidFill>
                  <a:srgbClr val="3366FF"/>
                </a:solidFill>
                <a:effectLst/>
                <a:uLnTx/>
                <a:uFillTx/>
                <a:latin typeface="Arial" panose="020B0604020202020204" pitchFamily="34" charset="0"/>
                <a:cs typeface="Arial" pitchFamily="34" charset="0"/>
              </a:rPr>
              <a:t>applied</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 per MTU </a:t>
            </a:r>
            <a:r>
              <a:rPr kumimoji="0" lang="en-GB"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for each CNE affected by TSO intervention</a:t>
            </a:r>
          </a:p>
          <a:p>
            <a:pPr marL="0" lvl="2" fontAlgn="ctr">
              <a:defRPr/>
            </a:pPr>
            <a:r>
              <a:rPr lang="de-DE" sz="1200" kern="0" dirty="0"/>
              <a:t>BD: 20211026_0-11 (top: in MW, </a:t>
            </a:r>
            <a:r>
              <a:rPr lang="de-DE" sz="1200" kern="0" dirty="0" err="1"/>
              <a:t>bottom</a:t>
            </a:r>
            <a:r>
              <a:rPr lang="de-DE" sz="1200" kern="0" dirty="0"/>
              <a:t>: in % </a:t>
            </a:r>
            <a:r>
              <a:rPr lang="de-DE" sz="1200" kern="0" dirty="0" err="1"/>
              <a:t>of</a:t>
            </a:r>
            <a:r>
              <a:rPr lang="de-DE" sz="1200" kern="0" dirty="0"/>
              <a:t> </a:t>
            </a:r>
            <a:r>
              <a:rPr lang="de-DE" sz="1200" kern="0" dirty="0" err="1"/>
              <a:t>Fmax</a:t>
            </a:r>
            <a:r>
              <a:rPr lang="de-DE" sz="1200" kern="0" dirty="0"/>
              <a:t>)</a:t>
            </a:r>
            <a:endParaRPr kumimoji="0" lang="en-US" sz="1200" b="1" i="0" u="none" strike="noStrike" kern="0" cap="none" spc="0" normalizeH="0" baseline="0" noProof="0" dirty="0">
              <a:ln>
                <a:noFill/>
              </a:ln>
              <a:solidFill>
                <a:srgbClr val="3366FF"/>
              </a:solidFill>
              <a:effectLst/>
              <a:uLnTx/>
              <a:uFillTx/>
            </a:endParaRPr>
          </a:p>
        </p:txBody>
      </p:sp>
    </p:spTree>
    <p:extLst>
      <p:ext uri="{BB962C8B-B14F-4D97-AF65-F5344CB8AC3E}">
        <p14:creationId xmlns:p14="http://schemas.microsoft.com/office/powerpoint/2010/main" val="417136979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lusteredColumnChart, clusteredColumnChart.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KPI6_1026_12-23</a:t>
            </a:r>
          </a:p>
        </p:txBody>
      </p:sp>
      <p:sp>
        <p:nvSpPr>
          <p:cNvPr id="5" name="Title 4">
            <a:extLst>
              <a:ext uri="{FF2B5EF4-FFF2-40B4-BE49-F238E27FC236}">
                <a16:creationId xmlns:a16="http://schemas.microsoft.com/office/drawing/2014/main" id="{6F2E8498-2293-49A5-9292-82A459B2404F}"/>
              </a:ext>
            </a:extLst>
          </p:cNvPr>
          <p:cNvSpPr txBox="1">
            <a:spLocks/>
          </p:cNvSpPr>
          <p:nvPr/>
        </p:nvSpPr>
        <p:spPr>
          <a:xfrm>
            <a:off x="344029" y="306388"/>
            <a:ext cx="8202845"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2" indent="0" algn="l" defTabSz="914400" rtl="0" eaLnBrk="1" fontAlgn="ctr"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KPI 6: </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Total IVA </a:t>
            </a:r>
            <a:r>
              <a:rPr kumimoji="0" lang="de-DE" sz="1600" b="1" i="0" u="none" strike="noStrike" kern="0" cap="none" spc="0" normalizeH="0" baseline="0" noProof="0" dirty="0" err="1">
                <a:ln>
                  <a:noFill/>
                </a:ln>
                <a:solidFill>
                  <a:srgbClr val="3366FF"/>
                </a:solidFill>
                <a:effectLst/>
                <a:uLnTx/>
                <a:uFillTx/>
                <a:latin typeface="Arial" panose="020B0604020202020204" pitchFamily="34" charset="0"/>
                <a:cs typeface="Arial" pitchFamily="34" charset="0"/>
              </a:rPr>
              <a:t>applied</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 per MTU </a:t>
            </a:r>
            <a:r>
              <a:rPr kumimoji="0" lang="en-GB"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for each CNE affected by TSO intervention</a:t>
            </a:r>
          </a:p>
          <a:p>
            <a:pPr marL="0" lvl="2" fontAlgn="ctr">
              <a:defRPr/>
            </a:pPr>
            <a:r>
              <a:rPr lang="de-DE" sz="1200" kern="0" dirty="0"/>
              <a:t>BD: 20211026_12-23 (top: in MW, </a:t>
            </a:r>
            <a:r>
              <a:rPr lang="de-DE" sz="1200" kern="0" dirty="0" err="1"/>
              <a:t>bottom</a:t>
            </a:r>
            <a:r>
              <a:rPr lang="de-DE" sz="1200" kern="0" dirty="0"/>
              <a:t>: in % </a:t>
            </a:r>
            <a:r>
              <a:rPr lang="de-DE" sz="1200" kern="0" dirty="0" err="1"/>
              <a:t>of</a:t>
            </a:r>
            <a:r>
              <a:rPr lang="de-DE" sz="1200" kern="0" dirty="0"/>
              <a:t> </a:t>
            </a:r>
            <a:r>
              <a:rPr lang="de-DE" sz="1200" kern="0" dirty="0" err="1"/>
              <a:t>Fmax</a:t>
            </a:r>
            <a:r>
              <a:rPr lang="de-DE" sz="1200" kern="0" dirty="0"/>
              <a:t>)</a:t>
            </a:r>
            <a:endParaRPr kumimoji="0" lang="en-US" sz="1200" b="1" i="0" u="none" strike="noStrike" kern="0" cap="none" spc="0" normalizeH="0" baseline="0" noProof="0" dirty="0">
              <a:ln>
                <a:noFill/>
              </a:ln>
              <a:solidFill>
                <a:srgbClr val="3366FF"/>
              </a:solidFill>
              <a:effectLst/>
              <a:uLnTx/>
              <a:uFillTx/>
            </a:endParaRPr>
          </a:p>
        </p:txBody>
      </p:sp>
    </p:spTree>
    <p:extLst>
      <p:ext uri="{BB962C8B-B14F-4D97-AF65-F5344CB8AC3E}">
        <p14:creationId xmlns:p14="http://schemas.microsoft.com/office/powerpoint/2010/main" val="130359795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lusteredColumnChart, clusteredColumnChart.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KPI6_1028</a:t>
            </a:r>
          </a:p>
        </p:txBody>
      </p:sp>
      <p:sp>
        <p:nvSpPr>
          <p:cNvPr id="5" name="Title 4">
            <a:extLst>
              <a:ext uri="{FF2B5EF4-FFF2-40B4-BE49-F238E27FC236}">
                <a16:creationId xmlns:a16="http://schemas.microsoft.com/office/drawing/2014/main" id="{6F2E8498-2293-49A5-9292-82A459B2404F}"/>
              </a:ext>
            </a:extLst>
          </p:cNvPr>
          <p:cNvSpPr txBox="1">
            <a:spLocks/>
          </p:cNvSpPr>
          <p:nvPr/>
        </p:nvSpPr>
        <p:spPr>
          <a:xfrm>
            <a:off x="344029" y="306388"/>
            <a:ext cx="8202845"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2" indent="0" algn="l" defTabSz="914400" rtl="0" eaLnBrk="1" fontAlgn="ctr"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KPI 6: </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Total IVA </a:t>
            </a:r>
            <a:r>
              <a:rPr kumimoji="0" lang="de-DE" sz="1600" b="1" i="0" u="none" strike="noStrike" kern="0" cap="none" spc="0" normalizeH="0" baseline="0" noProof="0" dirty="0" err="1">
                <a:ln>
                  <a:noFill/>
                </a:ln>
                <a:solidFill>
                  <a:srgbClr val="3366FF"/>
                </a:solidFill>
                <a:effectLst/>
                <a:uLnTx/>
                <a:uFillTx/>
                <a:latin typeface="Arial" panose="020B0604020202020204" pitchFamily="34" charset="0"/>
                <a:cs typeface="Arial" pitchFamily="34" charset="0"/>
              </a:rPr>
              <a:t>applied</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 per MTU </a:t>
            </a:r>
            <a:r>
              <a:rPr kumimoji="0" lang="en-GB"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for each CNE affected by TSO intervention</a:t>
            </a:r>
          </a:p>
          <a:p>
            <a:pPr marL="0" lvl="2" fontAlgn="ctr">
              <a:defRPr/>
            </a:pPr>
            <a:r>
              <a:rPr lang="de-DE" sz="1200" kern="0" dirty="0"/>
              <a:t>BD: 20211028 (top: in MW, </a:t>
            </a:r>
            <a:r>
              <a:rPr lang="de-DE" sz="1200" kern="0" dirty="0" err="1"/>
              <a:t>bottom</a:t>
            </a:r>
            <a:r>
              <a:rPr lang="de-DE" sz="1200" kern="0" dirty="0"/>
              <a:t>: in % </a:t>
            </a:r>
            <a:r>
              <a:rPr lang="de-DE" sz="1200" kern="0" dirty="0" err="1"/>
              <a:t>of</a:t>
            </a:r>
            <a:r>
              <a:rPr lang="de-DE" sz="1200" kern="0" dirty="0"/>
              <a:t> </a:t>
            </a:r>
            <a:r>
              <a:rPr lang="de-DE" sz="1200" kern="0" dirty="0" err="1"/>
              <a:t>Fmax</a:t>
            </a:r>
            <a:r>
              <a:rPr lang="de-DE" sz="1200" kern="0" dirty="0"/>
              <a:t>)</a:t>
            </a:r>
            <a:endParaRPr kumimoji="0" lang="en-US" sz="1200" b="1" i="0" u="none" strike="noStrike" kern="0" cap="none" spc="0" normalizeH="0" baseline="0" noProof="0" dirty="0">
              <a:ln>
                <a:noFill/>
              </a:ln>
              <a:solidFill>
                <a:srgbClr val="3366FF"/>
              </a:solidFill>
              <a:effectLst/>
              <a:uLnTx/>
              <a:uFillTx/>
            </a:endParaRPr>
          </a:p>
        </p:txBody>
      </p:sp>
    </p:spTree>
    <p:extLst>
      <p:ext uri="{BB962C8B-B14F-4D97-AF65-F5344CB8AC3E}">
        <p14:creationId xmlns:p14="http://schemas.microsoft.com/office/powerpoint/2010/main" val="105356749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lusteredColumnChart, clusteredColumnChart.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KPI6_1029</a:t>
            </a:r>
          </a:p>
        </p:txBody>
      </p:sp>
      <p:sp>
        <p:nvSpPr>
          <p:cNvPr id="5" name="Title 4">
            <a:extLst>
              <a:ext uri="{FF2B5EF4-FFF2-40B4-BE49-F238E27FC236}">
                <a16:creationId xmlns:a16="http://schemas.microsoft.com/office/drawing/2014/main" id="{6F2E8498-2293-49A5-9292-82A459B2404F}"/>
              </a:ext>
            </a:extLst>
          </p:cNvPr>
          <p:cNvSpPr txBox="1">
            <a:spLocks/>
          </p:cNvSpPr>
          <p:nvPr/>
        </p:nvSpPr>
        <p:spPr>
          <a:xfrm>
            <a:off x="344029" y="306388"/>
            <a:ext cx="8202845"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2" indent="0" algn="l" defTabSz="914400" rtl="0" eaLnBrk="1" fontAlgn="ctr"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KPI 6: </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Total IVA </a:t>
            </a:r>
            <a:r>
              <a:rPr kumimoji="0" lang="de-DE" sz="1600" b="1" i="0" u="none" strike="noStrike" kern="0" cap="none" spc="0" normalizeH="0" baseline="0" noProof="0" dirty="0" err="1">
                <a:ln>
                  <a:noFill/>
                </a:ln>
                <a:solidFill>
                  <a:srgbClr val="3366FF"/>
                </a:solidFill>
                <a:effectLst/>
                <a:uLnTx/>
                <a:uFillTx/>
                <a:latin typeface="Arial" panose="020B0604020202020204" pitchFamily="34" charset="0"/>
                <a:cs typeface="Arial" pitchFamily="34" charset="0"/>
              </a:rPr>
              <a:t>applied</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 per MTU </a:t>
            </a:r>
            <a:r>
              <a:rPr kumimoji="0" lang="en-GB"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for each CNE affected by TSO intervention</a:t>
            </a:r>
          </a:p>
          <a:p>
            <a:pPr marL="0" lvl="2" fontAlgn="ctr">
              <a:defRPr/>
            </a:pPr>
            <a:r>
              <a:rPr lang="de-DE" sz="1200" kern="0" dirty="0"/>
              <a:t>BD: 20211029 (top: in MW, </a:t>
            </a:r>
            <a:r>
              <a:rPr lang="de-DE" sz="1200" kern="0" dirty="0" err="1"/>
              <a:t>bottom</a:t>
            </a:r>
            <a:r>
              <a:rPr lang="de-DE" sz="1200" kern="0" dirty="0"/>
              <a:t>: in % </a:t>
            </a:r>
            <a:r>
              <a:rPr lang="de-DE" sz="1200" kern="0" dirty="0" err="1"/>
              <a:t>of</a:t>
            </a:r>
            <a:r>
              <a:rPr lang="de-DE" sz="1200" kern="0" dirty="0"/>
              <a:t> </a:t>
            </a:r>
            <a:r>
              <a:rPr lang="de-DE" sz="1200" kern="0" dirty="0" err="1"/>
              <a:t>Fmax</a:t>
            </a:r>
            <a:r>
              <a:rPr lang="de-DE" sz="1200" kern="0" dirty="0"/>
              <a:t>)</a:t>
            </a:r>
            <a:endParaRPr kumimoji="0" lang="en-US" sz="1200" b="1" i="0" u="none" strike="noStrike" kern="0" cap="none" spc="0" normalizeH="0" baseline="0" noProof="0" dirty="0">
              <a:ln>
                <a:noFill/>
              </a:ln>
              <a:solidFill>
                <a:srgbClr val="3366FF"/>
              </a:solidFill>
              <a:effectLst/>
              <a:uLnTx/>
              <a:uFillTx/>
            </a:endParaRPr>
          </a:p>
        </p:txBody>
      </p:sp>
    </p:spTree>
    <p:extLst>
      <p:ext uri="{BB962C8B-B14F-4D97-AF65-F5344CB8AC3E}">
        <p14:creationId xmlns:p14="http://schemas.microsoft.com/office/powerpoint/2010/main" val="2395024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Overview limitations &amp; assumptions</a:t>
            </a:r>
            <a:r>
              <a:rPr lang="hu-HU" dirty="0"/>
              <a:t> (part II)</a:t>
            </a:r>
            <a:endParaRPr lang="en-US" dirty="0"/>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sz="quarter" idx="17"/>
          </p:nvPr>
        </p:nvSpPr>
        <p:spPr>
          <a:xfrm>
            <a:off x="541953" y="1080000"/>
            <a:ext cx="9000000" cy="4320000"/>
          </a:xfrm>
        </p:spPr>
        <p:txBody>
          <a:bodyPr/>
          <a:lstStyle/>
          <a:p>
            <a:r>
              <a:rPr lang="en-US" dirty="0"/>
              <a:t>Core project parties maintain an overview on the JAO website with the assumptions and limitations for specific Business days during the parallel run – see JAO website (</a:t>
            </a:r>
            <a:r>
              <a:rPr lang="en-US" dirty="0">
                <a:solidFill>
                  <a:srgbClr val="FF0000"/>
                </a:solidFill>
                <a:hlinkClick r:id="rId3"/>
              </a:rPr>
              <a:t>LINK</a:t>
            </a:r>
            <a:r>
              <a:rPr lang="en-US" dirty="0"/>
              <a:t>).</a:t>
            </a:r>
          </a:p>
          <a:p>
            <a:r>
              <a:rPr lang="en-US" dirty="0"/>
              <a:t>For the reporting period TSOs apply the following </a:t>
            </a:r>
            <a:r>
              <a:rPr lang="en-US" dirty="0" err="1"/>
              <a:t>Ramr</a:t>
            </a:r>
            <a:r>
              <a:rPr lang="en-US" dirty="0"/>
              <a:t> values:</a:t>
            </a:r>
          </a:p>
          <a:p>
            <a:endParaRPr lang="en-US" dirty="0"/>
          </a:p>
          <a:p>
            <a:endParaRPr lang="en-US" dirty="0"/>
          </a:p>
          <a:p>
            <a:endParaRPr lang="en-US" dirty="0"/>
          </a:p>
          <a:p>
            <a:endParaRPr lang="en-US" dirty="0"/>
          </a:p>
          <a:p>
            <a:endParaRPr lang="en-US" dirty="0"/>
          </a:p>
          <a:p>
            <a:pPr lvl="1"/>
            <a:endParaRPr lang="en-US" dirty="0"/>
          </a:p>
          <a:p>
            <a:pPr lvl="1"/>
            <a:endParaRPr lang="en-US" dirty="0"/>
          </a:p>
        </p:txBody>
      </p:sp>
      <p:sp>
        <p:nvSpPr>
          <p:cNvPr id="2" name="Slide Number Placeholder 1"/>
          <p:cNvSpPr>
            <a:spLocks noGrp="1"/>
          </p:cNvSpPr>
          <p:nvPr>
            <p:ph type="sldNum" sz="quarter" idx="4"/>
          </p:nvPr>
        </p:nvSpPr>
        <p:spPr/>
        <p:txBody>
          <a:bodyPr/>
          <a:lstStyle/>
          <a:p>
            <a:fld id="{F551322C-20B2-48C3-B63D-68158FEBF630}" type="slidenum">
              <a:rPr lang="en-US" smtClean="0">
                <a:solidFill>
                  <a:srgbClr val="FFFFFF">
                    <a:lumMod val="50000"/>
                  </a:srgbClr>
                </a:solidFill>
                <a:latin typeface="Arial"/>
              </a:rPr>
              <a:pPr/>
              <a:t>6</a:t>
            </a:fld>
            <a:endParaRPr lang="en-US" dirty="0">
              <a:solidFill>
                <a:srgbClr val="FFFFFF">
                  <a:lumMod val="50000"/>
                </a:srgbClr>
              </a:solidFill>
              <a:latin typeface="Arial"/>
            </a:endParaRPr>
          </a:p>
        </p:txBody>
      </p:sp>
      <p:graphicFrame>
        <p:nvGraphicFramePr>
          <p:cNvPr id="4" name="Tabelle 3"/>
          <p:cNvGraphicFramePr>
            <a:graphicFrameLocks noGrp="1"/>
          </p:cNvGraphicFramePr>
          <p:nvPr>
            <p:extLst>
              <p:ext uri="{D42A27DB-BD31-4B8C-83A1-F6EECF244321}">
                <p14:modId xmlns:p14="http://schemas.microsoft.com/office/powerpoint/2010/main" val="3757811336"/>
              </p:ext>
            </p:extLst>
          </p:nvPr>
        </p:nvGraphicFramePr>
        <p:xfrm>
          <a:off x="648393" y="1920895"/>
          <a:ext cx="8500576" cy="4905394"/>
        </p:xfrm>
        <a:graphic>
          <a:graphicData uri="http://schemas.openxmlformats.org/drawingml/2006/table">
            <a:tbl>
              <a:tblPr/>
              <a:tblGrid>
                <a:gridCol w="1463676">
                  <a:extLst>
                    <a:ext uri="{9D8B030D-6E8A-4147-A177-3AD203B41FA5}">
                      <a16:colId xmlns:a16="http://schemas.microsoft.com/office/drawing/2014/main" val="4173508196"/>
                    </a:ext>
                  </a:extLst>
                </a:gridCol>
                <a:gridCol w="1790188">
                  <a:extLst>
                    <a:ext uri="{9D8B030D-6E8A-4147-A177-3AD203B41FA5}">
                      <a16:colId xmlns:a16="http://schemas.microsoft.com/office/drawing/2014/main" val="32303127"/>
                    </a:ext>
                  </a:extLst>
                </a:gridCol>
                <a:gridCol w="1790188">
                  <a:extLst>
                    <a:ext uri="{9D8B030D-6E8A-4147-A177-3AD203B41FA5}">
                      <a16:colId xmlns:a16="http://schemas.microsoft.com/office/drawing/2014/main" val="1444765328"/>
                    </a:ext>
                  </a:extLst>
                </a:gridCol>
                <a:gridCol w="3456524">
                  <a:extLst>
                    <a:ext uri="{9D8B030D-6E8A-4147-A177-3AD203B41FA5}">
                      <a16:colId xmlns:a16="http://schemas.microsoft.com/office/drawing/2014/main" val="856104589"/>
                    </a:ext>
                  </a:extLst>
                </a:gridCol>
              </a:tblGrid>
              <a:tr h="119642">
                <a:tc rowSpan="2">
                  <a:txBody>
                    <a:bodyPr/>
                    <a:lstStyle/>
                    <a:p>
                      <a:pPr algn="ctr" fontAlgn="ctr"/>
                      <a:r>
                        <a:rPr lang="de-DE" sz="800" b="1" i="0" u="none" strike="noStrike" dirty="0">
                          <a:solidFill>
                            <a:srgbClr val="FFFFFF"/>
                          </a:solidFill>
                          <a:effectLst/>
                          <a:latin typeface="Arial" panose="020B0604020202020204" pitchFamily="34" charset="0"/>
                        </a:rPr>
                        <a:t>TSOs</a:t>
                      </a:r>
                    </a:p>
                  </a:txBody>
                  <a:tcPr marL="4233" marR="4233" marT="4233" marB="0" anchor="ctr">
                    <a:lnL>
                      <a:noFill/>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3366FF"/>
                    </a:solidFill>
                  </a:tcPr>
                </a:tc>
                <a:tc gridSpan="2">
                  <a:txBody>
                    <a:bodyPr/>
                    <a:lstStyle/>
                    <a:p>
                      <a:pPr algn="ctr" fontAlgn="ctr"/>
                      <a:r>
                        <a:rPr lang="de-DE" sz="800" b="1" i="0" u="none" strike="noStrike" dirty="0" err="1">
                          <a:solidFill>
                            <a:srgbClr val="FFFFFF"/>
                          </a:solidFill>
                          <a:effectLst/>
                          <a:latin typeface="Arial" panose="020B0604020202020204" pitchFamily="34" charset="0"/>
                        </a:rPr>
                        <a:t>Ramr</a:t>
                      </a:r>
                      <a:r>
                        <a:rPr lang="de-DE" sz="800" b="1" i="0" u="none" strike="noStrike" dirty="0">
                          <a:solidFill>
                            <a:srgbClr val="FFFFFF"/>
                          </a:solidFill>
                          <a:effectLst/>
                          <a:latin typeface="Arial" panose="020B0604020202020204" pitchFamily="34" charset="0"/>
                        </a:rPr>
                        <a:t> </a:t>
                      </a:r>
                      <a:r>
                        <a:rPr lang="de-DE" sz="800" b="1" i="0" u="none" strike="noStrike" dirty="0" err="1">
                          <a:solidFill>
                            <a:srgbClr val="FFFFFF"/>
                          </a:solidFill>
                          <a:effectLst/>
                          <a:latin typeface="Arial" panose="020B0604020202020204" pitchFamily="34" charset="0"/>
                        </a:rPr>
                        <a:t>values</a:t>
                      </a:r>
                      <a:endParaRPr lang="de-DE" sz="800" b="1" i="0" u="none" strike="noStrike" dirty="0">
                        <a:solidFill>
                          <a:srgbClr val="FFFFFF"/>
                        </a:solidFill>
                        <a:effectLst/>
                        <a:latin typeface="Arial" panose="020B0604020202020204" pitchFamily="34" charset="0"/>
                      </a:endParaRPr>
                    </a:p>
                  </a:txBody>
                  <a:tcPr marL="4233" marR="4233" marT="4233"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3366FF"/>
                    </a:solidFill>
                  </a:tcPr>
                </a:tc>
                <a:tc hMerge="1">
                  <a:txBody>
                    <a:bodyPr/>
                    <a:lstStyle/>
                    <a:p>
                      <a:endParaRPr lang="de-DE"/>
                    </a:p>
                  </a:txBody>
                  <a:tcPr/>
                </a:tc>
                <a:tc rowSpan="2">
                  <a:txBody>
                    <a:bodyPr/>
                    <a:lstStyle/>
                    <a:p>
                      <a:pPr algn="ctr" fontAlgn="ctr"/>
                      <a:r>
                        <a:rPr lang="de-DE" sz="800" b="1" i="0" u="none" strike="noStrike">
                          <a:solidFill>
                            <a:srgbClr val="FFFFFF"/>
                          </a:solidFill>
                          <a:effectLst/>
                          <a:latin typeface="Arial" panose="020B0604020202020204" pitchFamily="34" charset="0"/>
                        </a:rPr>
                        <a:t>Comments</a:t>
                      </a:r>
                    </a:p>
                  </a:txBody>
                  <a:tcPr marL="4233" marR="4233" marT="4233"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solidFill>
                      <a:srgbClr val="3366FF"/>
                    </a:solidFill>
                  </a:tcPr>
                </a:tc>
                <a:extLst>
                  <a:ext uri="{0D108BD9-81ED-4DB2-BD59-A6C34878D82A}">
                    <a16:rowId xmlns:a16="http://schemas.microsoft.com/office/drawing/2014/main" val="849763653"/>
                  </a:ext>
                </a:extLst>
              </a:tr>
              <a:tr h="101092">
                <a:tc vMerge="1">
                  <a:txBody>
                    <a:bodyPr/>
                    <a:lstStyle/>
                    <a:p>
                      <a:endParaRPr lang="de-DE"/>
                    </a:p>
                  </a:txBody>
                  <a:tcPr/>
                </a:tc>
                <a:tc>
                  <a:txBody>
                    <a:bodyPr/>
                    <a:lstStyle/>
                    <a:p>
                      <a:pPr algn="ctr" fontAlgn="ctr"/>
                      <a:r>
                        <a:rPr lang="de-DE" sz="800" b="1" i="0" u="none" strike="noStrike">
                          <a:solidFill>
                            <a:srgbClr val="FFFFFF"/>
                          </a:solidFill>
                          <a:effectLst/>
                          <a:latin typeface="Arial" panose="020B0604020202020204" pitchFamily="34" charset="0"/>
                        </a:rPr>
                        <a:t>BDs</a:t>
                      </a:r>
                    </a:p>
                  </a:txBody>
                  <a:tcPr marL="4233" marR="4233" marT="4233"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3366FF"/>
                    </a:solidFill>
                  </a:tcPr>
                </a:tc>
                <a:tc>
                  <a:txBody>
                    <a:bodyPr/>
                    <a:lstStyle/>
                    <a:p>
                      <a:pPr algn="ctr" fontAlgn="ctr"/>
                      <a:r>
                        <a:rPr lang="de-DE" sz="800" b="1" i="0" u="none" strike="noStrike">
                          <a:solidFill>
                            <a:srgbClr val="FFFFFF"/>
                          </a:solidFill>
                          <a:effectLst/>
                          <a:latin typeface="Arial" panose="020B0604020202020204" pitchFamily="34" charset="0"/>
                        </a:rPr>
                        <a:t>Value</a:t>
                      </a:r>
                    </a:p>
                  </a:txBody>
                  <a:tcPr marL="4233" marR="4233" marT="4233"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3366FF"/>
                    </a:solidFill>
                  </a:tcPr>
                </a:tc>
                <a:tc vMerge="1">
                  <a:txBody>
                    <a:bodyPr/>
                    <a:lstStyle/>
                    <a:p>
                      <a:endParaRPr lang="de-DE"/>
                    </a:p>
                  </a:txBody>
                  <a:tcPr/>
                </a:tc>
                <a:extLst>
                  <a:ext uri="{0D108BD9-81ED-4DB2-BD59-A6C34878D82A}">
                    <a16:rowId xmlns:a16="http://schemas.microsoft.com/office/drawing/2014/main" val="3155738003"/>
                  </a:ext>
                </a:extLst>
              </a:tr>
              <a:tr h="65174">
                <a:tc rowSpan="3">
                  <a:txBody>
                    <a:bodyPr/>
                    <a:lstStyle/>
                    <a:p>
                      <a:pPr algn="ctr" fontAlgn="ctr"/>
                      <a:r>
                        <a:rPr lang="de-DE" sz="800" b="0" i="0" u="none" strike="noStrike" dirty="0">
                          <a:solidFill>
                            <a:srgbClr val="000000"/>
                          </a:solidFill>
                          <a:effectLst/>
                          <a:latin typeface="Arial" panose="020B0604020202020204" pitchFamily="34" charset="0"/>
                        </a:rPr>
                        <a:t>APG</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2F2F2"/>
                    </a:solidFill>
                  </a:tcPr>
                </a:tc>
                <a:tc>
                  <a:txBody>
                    <a:bodyPr/>
                    <a:lstStyle/>
                    <a:p>
                      <a:pPr algn="just" fontAlgn="ctr"/>
                      <a:r>
                        <a:rPr lang="de-DE" sz="800" b="0" i="0" u="none" strike="noStrike" dirty="0">
                          <a:solidFill>
                            <a:srgbClr val="000000"/>
                          </a:solidFill>
                          <a:effectLst/>
                          <a:latin typeface="Arial" panose="020B0604020202020204" pitchFamily="34" charset="0"/>
                        </a:rPr>
                        <a:t>01/10 – 31/10</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800" b="0" i="0" u="none" strike="noStrike" dirty="0">
                          <a:solidFill>
                            <a:srgbClr val="000000"/>
                          </a:solidFill>
                          <a:effectLst/>
                          <a:latin typeface="Arial" panose="020B0604020202020204" pitchFamily="34" charset="0"/>
                        </a:rPr>
                        <a:t>18.4%</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3">
                  <a:txBody>
                    <a:bodyPr/>
                    <a:lstStyle/>
                    <a:p>
                      <a:pPr algn="l" fontAlgn="ctr"/>
                      <a:r>
                        <a:rPr lang="en-US" sz="800" b="0" i="0" u="none" strike="noStrike" dirty="0">
                          <a:solidFill>
                            <a:srgbClr val="000000"/>
                          </a:solidFill>
                          <a:effectLst/>
                          <a:latin typeface="Arial" panose="020B0604020202020204" pitchFamily="34" charset="0"/>
                        </a:rPr>
                        <a:t>In line with linear trajectory in accordance with </a:t>
                      </a:r>
                      <a:r>
                        <a:rPr lang="en-US" sz="800" b="0" i="0" u="none" strike="noStrike" dirty="0">
                          <a:solidFill>
                            <a:srgbClr val="000000"/>
                          </a:solidFill>
                          <a:effectLst/>
                          <a:latin typeface="Arial" panose="020B0604020202020204" pitchFamily="34" charset="0"/>
                          <a:hlinkClick r:id="rId4"/>
                        </a:rPr>
                        <a:t>Action Plan.</a:t>
                      </a:r>
                      <a:endParaRPr lang="en-US" sz="800" b="0" i="0" u="none" strike="noStrike" dirty="0">
                        <a:solidFill>
                          <a:srgbClr val="000000"/>
                        </a:solidFill>
                        <a:effectLst/>
                        <a:latin typeface="Arial" panose="020B0604020202020204" pitchFamily="34" charset="0"/>
                      </a:endParaRP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488997670"/>
                  </a:ext>
                </a:extLst>
              </a:tr>
              <a:tr h="124279">
                <a:tc vMerge="1">
                  <a:txBody>
                    <a:bodyPr/>
                    <a:lstStyle/>
                    <a:p>
                      <a:endParaRPr lang="de-DE"/>
                    </a:p>
                  </a:txBody>
                  <a:tcPr/>
                </a:tc>
                <a:tc>
                  <a:txBody>
                    <a:bodyPr/>
                    <a:lstStyle/>
                    <a:p>
                      <a:pPr algn="just" fontAlgn="ctr"/>
                      <a:endParaRPr lang="de-DE" sz="800" b="0" i="0" u="none" strike="noStrike" dirty="0">
                        <a:solidFill>
                          <a:srgbClr val="000000"/>
                        </a:solidFill>
                        <a:effectLst/>
                        <a:latin typeface="Arial" panose="020B0604020202020204" pitchFamily="34" charset="0"/>
                      </a:endParaRP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endParaRPr lang="de-DE" sz="800" b="0" i="0" u="none" strike="noStrike" dirty="0">
                        <a:solidFill>
                          <a:srgbClr val="000000"/>
                        </a:solidFill>
                        <a:effectLst/>
                        <a:latin typeface="Arial" panose="020B0604020202020204" pitchFamily="34" charset="0"/>
                      </a:endParaRP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1994311848"/>
                  </a:ext>
                </a:extLst>
              </a:tr>
              <a:tr h="124279">
                <a:tc vMerge="1">
                  <a:txBody>
                    <a:bodyPr/>
                    <a:lstStyle/>
                    <a:p>
                      <a:endParaRPr lang="de-DE"/>
                    </a:p>
                  </a:txBody>
                  <a:tcPr/>
                </a:tc>
                <a:tc>
                  <a:txBody>
                    <a:bodyPr/>
                    <a:lstStyle/>
                    <a:p>
                      <a:pPr algn="just" fontAlgn="ctr"/>
                      <a:r>
                        <a:rPr lang="de-DE" sz="8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fontAlgn="ctr"/>
                      <a:r>
                        <a:rPr lang="de-DE" sz="8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4133440567"/>
                  </a:ext>
                </a:extLst>
              </a:tr>
              <a:tr h="124279">
                <a:tc rowSpan="3">
                  <a:txBody>
                    <a:bodyPr/>
                    <a:lstStyle/>
                    <a:p>
                      <a:pPr algn="ctr" fontAlgn="ctr"/>
                      <a:r>
                        <a:rPr lang="de-DE" sz="800" b="0" i="0" u="none" strike="noStrike">
                          <a:solidFill>
                            <a:srgbClr val="000000"/>
                          </a:solidFill>
                          <a:effectLst/>
                          <a:latin typeface="Arial" panose="020B0604020202020204" pitchFamily="34" charset="0"/>
                        </a:rPr>
                        <a:t>CEPS</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2F2F2"/>
                    </a:solidFill>
                  </a:tcPr>
                </a:tc>
                <a:tc>
                  <a:txBody>
                    <a:bodyPr/>
                    <a:lstStyle/>
                    <a:p>
                      <a:pPr algn="just" fontAlgn="ctr"/>
                      <a:r>
                        <a:rPr lang="de-DE" sz="800" b="0" i="0" u="none" strike="noStrike" dirty="0">
                          <a:solidFill>
                            <a:srgbClr val="000000"/>
                          </a:solidFill>
                          <a:effectLst/>
                          <a:latin typeface="Arial" panose="020B0604020202020204" pitchFamily="34" charset="0"/>
                        </a:rPr>
                        <a:t>01/10 – 31/10</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800" b="0" i="0" u="none" strike="noStrike">
                          <a:solidFill>
                            <a:srgbClr val="000000"/>
                          </a:solidFill>
                          <a:effectLst/>
                          <a:latin typeface="Arial" panose="020B0604020202020204" pitchFamily="34" charset="0"/>
                        </a:rPr>
                        <a:t>70%</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3">
                  <a:txBody>
                    <a:bodyPr/>
                    <a:lstStyle/>
                    <a:p>
                      <a:pPr algn="ctr" fontAlgn="ctr"/>
                      <a:r>
                        <a:rPr lang="de-DE" sz="800" b="0" i="0" u="none" strike="noStrike" dirty="0" err="1">
                          <a:solidFill>
                            <a:srgbClr val="000000"/>
                          </a:solidFill>
                          <a:effectLst/>
                          <a:latin typeface="Arial" panose="020B0604020202020204" pitchFamily="34" charset="0"/>
                        </a:rPr>
                        <a:t>Static</a:t>
                      </a:r>
                      <a:r>
                        <a:rPr lang="de-DE" sz="800" b="0" i="0" u="none" strike="noStrike" dirty="0">
                          <a:solidFill>
                            <a:srgbClr val="000000"/>
                          </a:solidFill>
                          <a:effectLst/>
                          <a:latin typeface="Arial" panose="020B0604020202020204" pitchFamily="34" charset="0"/>
                        </a:rPr>
                        <a:t> </a:t>
                      </a:r>
                      <a:r>
                        <a:rPr lang="de-DE" sz="800" b="0" i="0" u="none" strike="noStrike" dirty="0" err="1">
                          <a:solidFill>
                            <a:srgbClr val="000000"/>
                          </a:solidFill>
                          <a:effectLst/>
                          <a:latin typeface="Arial" panose="020B0604020202020204" pitchFamily="34" charset="0"/>
                        </a:rPr>
                        <a:t>value</a:t>
                      </a:r>
                      <a:endParaRPr lang="de-DE" sz="800" b="0" i="0" u="none" strike="noStrike" dirty="0">
                        <a:solidFill>
                          <a:srgbClr val="000000"/>
                        </a:solidFill>
                        <a:effectLst/>
                        <a:latin typeface="Arial" panose="020B0604020202020204" pitchFamily="34" charset="0"/>
                      </a:endParaRP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3506559024"/>
                  </a:ext>
                </a:extLst>
              </a:tr>
              <a:tr h="124279">
                <a:tc vMerge="1">
                  <a:txBody>
                    <a:bodyPr/>
                    <a:lstStyle/>
                    <a:p>
                      <a:endParaRPr lang="de-DE"/>
                    </a:p>
                  </a:txBody>
                  <a:tcPr/>
                </a:tc>
                <a:tc>
                  <a:txBody>
                    <a:bodyPr/>
                    <a:lstStyle/>
                    <a:p>
                      <a:pPr algn="just" fontAlgn="ctr"/>
                      <a:r>
                        <a:rPr lang="de-DE" sz="8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800" b="0" i="0" u="none" strike="noStrike">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3536535601"/>
                  </a:ext>
                </a:extLst>
              </a:tr>
              <a:tr h="124279">
                <a:tc vMerge="1">
                  <a:txBody>
                    <a:bodyPr/>
                    <a:lstStyle/>
                    <a:p>
                      <a:endParaRPr lang="de-DE"/>
                    </a:p>
                  </a:txBody>
                  <a:tcPr/>
                </a:tc>
                <a:tc>
                  <a:txBody>
                    <a:bodyPr/>
                    <a:lstStyle/>
                    <a:p>
                      <a:pPr algn="just" fontAlgn="ctr"/>
                      <a:r>
                        <a:rPr lang="de-DE" sz="8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fontAlgn="ctr"/>
                      <a:r>
                        <a:rPr lang="de-DE" sz="800" b="0" i="0" u="none" strike="noStrike">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3110211654"/>
                  </a:ext>
                </a:extLst>
              </a:tr>
              <a:tr h="124279">
                <a:tc rowSpan="3">
                  <a:txBody>
                    <a:bodyPr/>
                    <a:lstStyle/>
                    <a:p>
                      <a:pPr algn="ctr" fontAlgn="ctr"/>
                      <a:r>
                        <a:rPr lang="de-DE" sz="800" b="0" i="0" u="none" strike="noStrike">
                          <a:solidFill>
                            <a:srgbClr val="000000"/>
                          </a:solidFill>
                          <a:effectLst/>
                          <a:latin typeface="Arial" panose="020B0604020202020204" pitchFamily="34" charset="0"/>
                        </a:rPr>
                        <a:t>Eles</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2F2F2"/>
                    </a:solidFill>
                  </a:tcPr>
                </a:tc>
                <a:tc>
                  <a:txBody>
                    <a:bodyPr/>
                    <a:lstStyle/>
                    <a:p>
                      <a:pPr algn="just" fontAlgn="ctr"/>
                      <a:r>
                        <a:rPr lang="de-DE" sz="800" b="0" i="0" u="none" strike="noStrike" dirty="0">
                          <a:solidFill>
                            <a:srgbClr val="000000"/>
                          </a:solidFill>
                          <a:effectLst/>
                          <a:latin typeface="Arial" panose="020B0604020202020204" pitchFamily="34" charset="0"/>
                        </a:rPr>
                        <a:t>01/10 – 31/10</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800" b="0" i="0" u="none" strike="noStrike">
                          <a:solidFill>
                            <a:srgbClr val="000000"/>
                          </a:solidFill>
                          <a:effectLst/>
                          <a:latin typeface="Arial" panose="020B0604020202020204" pitchFamily="34" charset="0"/>
                        </a:rPr>
                        <a:t>70%</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3">
                  <a:txBody>
                    <a:bodyPr/>
                    <a:lstStyle/>
                    <a:p>
                      <a:pPr algn="ctr" fontAlgn="ctr"/>
                      <a:r>
                        <a:rPr lang="de-DE" sz="800" b="0" i="0" u="none" strike="noStrike">
                          <a:solidFill>
                            <a:srgbClr val="000000"/>
                          </a:solidFill>
                          <a:effectLst/>
                          <a:latin typeface="Arial" panose="020B0604020202020204" pitchFamily="34" charset="0"/>
                        </a:rPr>
                        <a:t>Static value</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2808443224"/>
                  </a:ext>
                </a:extLst>
              </a:tr>
              <a:tr h="124279">
                <a:tc vMerge="1">
                  <a:txBody>
                    <a:bodyPr/>
                    <a:lstStyle/>
                    <a:p>
                      <a:endParaRPr lang="de-DE"/>
                    </a:p>
                  </a:txBody>
                  <a:tcPr/>
                </a:tc>
                <a:tc>
                  <a:txBody>
                    <a:bodyPr/>
                    <a:lstStyle/>
                    <a:p>
                      <a:pPr algn="just" fontAlgn="ctr"/>
                      <a:r>
                        <a:rPr lang="de-DE" sz="8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8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1656527367"/>
                  </a:ext>
                </a:extLst>
              </a:tr>
              <a:tr h="124279">
                <a:tc vMerge="1">
                  <a:txBody>
                    <a:bodyPr/>
                    <a:lstStyle/>
                    <a:p>
                      <a:endParaRPr lang="de-DE"/>
                    </a:p>
                  </a:txBody>
                  <a:tcPr/>
                </a:tc>
                <a:tc>
                  <a:txBody>
                    <a:bodyPr/>
                    <a:lstStyle/>
                    <a:p>
                      <a:pPr algn="just" fontAlgn="ctr"/>
                      <a:r>
                        <a:rPr lang="de-DE" sz="800" b="0" i="0" u="none" strike="noStrike">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fontAlgn="ctr"/>
                      <a:r>
                        <a:rPr lang="de-DE" sz="8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419192209"/>
                  </a:ext>
                </a:extLst>
              </a:tr>
              <a:tr h="82322">
                <a:tc rowSpan="3">
                  <a:txBody>
                    <a:bodyPr/>
                    <a:lstStyle/>
                    <a:p>
                      <a:pPr algn="ctr" fontAlgn="ctr"/>
                      <a:r>
                        <a:rPr lang="de-DE" sz="800" b="0" i="0" u="none" strike="noStrike">
                          <a:solidFill>
                            <a:srgbClr val="000000"/>
                          </a:solidFill>
                          <a:effectLst/>
                          <a:latin typeface="Arial" panose="020B0604020202020204" pitchFamily="34" charset="0"/>
                        </a:rPr>
                        <a:t>Elia</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2F2F2"/>
                    </a:solidFill>
                  </a:tcPr>
                </a:tc>
                <a:tc>
                  <a:txBody>
                    <a:bodyPr/>
                    <a:lstStyle/>
                    <a:p>
                      <a:pPr algn="just" fontAlgn="ctr"/>
                      <a:r>
                        <a:rPr lang="de-DE" sz="800" b="0" i="0" u="none" strike="noStrike" dirty="0">
                          <a:solidFill>
                            <a:srgbClr val="000000"/>
                          </a:solidFill>
                          <a:effectLst/>
                          <a:latin typeface="Arial" panose="020B0604020202020204" pitchFamily="34" charset="0"/>
                        </a:rPr>
                        <a:t>01/10 – 31/10</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800" b="0" i="0" u="none" strike="noStrike">
                          <a:solidFill>
                            <a:srgbClr val="000000"/>
                          </a:solidFill>
                          <a:effectLst/>
                          <a:latin typeface="Arial" panose="020B0604020202020204" pitchFamily="34" charset="0"/>
                        </a:rPr>
                        <a:t>70% minus excessive LF</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3">
                  <a:txBody>
                    <a:bodyPr/>
                    <a:lstStyle/>
                    <a:p>
                      <a:pPr algn="ctr" fontAlgn="ctr"/>
                      <a:r>
                        <a:rPr lang="en-US" sz="800" b="0" i="0" u="none" strike="noStrike" dirty="0">
                          <a:solidFill>
                            <a:srgbClr val="000000"/>
                          </a:solidFill>
                          <a:effectLst/>
                          <a:latin typeface="Arial" panose="020B0604020202020204" pitchFamily="34" charset="0"/>
                        </a:rPr>
                        <a:t>In line with its derogation on </a:t>
                      </a:r>
                      <a:r>
                        <a:rPr lang="en-US" sz="800" b="0" i="0" u="none" strike="noStrike" dirty="0" err="1">
                          <a:solidFill>
                            <a:srgbClr val="000000"/>
                          </a:solidFill>
                          <a:effectLst/>
                          <a:latin typeface="Arial" panose="020B0604020202020204" pitchFamily="34" charset="0"/>
                        </a:rPr>
                        <a:t>loopflows</a:t>
                      </a:r>
                      <a:r>
                        <a:rPr lang="en-US" sz="800" b="0" i="0" u="none" strike="noStrike" dirty="0">
                          <a:solidFill>
                            <a:srgbClr val="000000"/>
                          </a:solidFill>
                          <a:effectLst/>
                          <a:latin typeface="Arial" panose="020B0604020202020204" pitchFamily="34" charset="0"/>
                        </a:rPr>
                        <a:t>, Elia defines the </a:t>
                      </a:r>
                      <a:r>
                        <a:rPr lang="en-US" sz="800" b="0" i="0" u="none" strike="noStrike" dirty="0" err="1">
                          <a:solidFill>
                            <a:srgbClr val="000000"/>
                          </a:solidFill>
                          <a:effectLst/>
                          <a:latin typeface="Arial" panose="020B0604020202020204" pitchFamily="34" charset="0"/>
                        </a:rPr>
                        <a:t>Ramr</a:t>
                      </a:r>
                      <a:r>
                        <a:rPr lang="en-US" sz="800" b="0" i="0" u="none" strike="noStrike" dirty="0">
                          <a:solidFill>
                            <a:srgbClr val="000000"/>
                          </a:solidFill>
                          <a:effectLst/>
                          <a:latin typeface="Arial" panose="020B0604020202020204" pitchFamily="34" charset="0"/>
                        </a:rPr>
                        <a:t> per CNEC per MTU taking 70% as a starting point and reducing in case of excessive </a:t>
                      </a:r>
                      <a:r>
                        <a:rPr lang="en-US" sz="800" b="0" i="0" u="none" strike="noStrike" dirty="0" err="1">
                          <a:solidFill>
                            <a:srgbClr val="000000"/>
                          </a:solidFill>
                          <a:effectLst/>
                          <a:latin typeface="Arial" panose="020B0604020202020204" pitchFamily="34" charset="0"/>
                        </a:rPr>
                        <a:t>loopflows</a:t>
                      </a:r>
                      <a:endParaRPr lang="en-US" sz="800" b="0" i="0" u="none" strike="noStrike" dirty="0">
                        <a:solidFill>
                          <a:srgbClr val="000000"/>
                        </a:solidFill>
                        <a:effectLst/>
                        <a:latin typeface="Arial" panose="020B0604020202020204" pitchFamily="34" charset="0"/>
                      </a:endParaRP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327988399"/>
                  </a:ext>
                </a:extLst>
              </a:tr>
              <a:tr h="124279">
                <a:tc vMerge="1">
                  <a:txBody>
                    <a:bodyPr/>
                    <a:lstStyle/>
                    <a:p>
                      <a:endParaRPr lang="de-DE"/>
                    </a:p>
                  </a:txBody>
                  <a:tcPr/>
                </a:tc>
                <a:tc>
                  <a:txBody>
                    <a:bodyPr/>
                    <a:lstStyle/>
                    <a:p>
                      <a:pPr algn="just" fontAlgn="ctr"/>
                      <a:r>
                        <a:rPr lang="de-DE" sz="8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800" b="0" i="0" u="none" strike="noStrike">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421810572"/>
                  </a:ext>
                </a:extLst>
              </a:tr>
              <a:tr h="124279">
                <a:tc vMerge="1">
                  <a:txBody>
                    <a:bodyPr/>
                    <a:lstStyle/>
                    <a:p>
                      <a:endParaRPr lang="de-DE"/>
                    </a:p>
                  </a:txBody>
                  <a:tcPr/>
                </a:tc>
                <a:tc>
                  <a:txBody>
                    <a:bodyPr/>
                    <a:lstStyle/>
                    <a:p>
                      <a:pPr algn="just" fontAlgn="ctr"/>
                      <a:r>
                        <a:rPr lang="de-DE" sz="800" b="0" i="0" u="none" strike="noStrike">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fontAlgn="ctr"/>
                      <a:r>
                        <a:rPr lang="de-DE" sz="800" b="0" i="0" u="none" strike="noStrike">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529433490"/>
                  </a:ext>
                </a:extLst>
              </a:tr>
              <a:tr h="124279">
                <a:tc rowSpan="3">
                  <a:txBody>
                    <a:bodyPr/>
                    <a:lstStyle/>
                    <a:p>
                      <a:pPr algn="ctr" fontAlgn="ctr"/>
                      <a:r>
                        <a:rPr lang="de-DE" sz="800" b="0" i="0" u="none" strike="noStrike" dirty="0">
                          <a:solidFill>
                            <a:srgbClr val="000000"/>
                          </a:solidFill>
                          <a:effectLst/>
                          <a:latin typeface="Arial" panose="020B0604020202020204" pitchFamily="34" charset="0"/>
                        </a:rPr>
                        <a:t>German TSOs</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2F2F2"/>
                    </a:solidFill>
                  </a:tcPr>
                </a:tc>
                <a:tc>
                  <a:txBody>
                    <a:bodyPr/>
                    <a:lstStyle/>
                    <a:p>
                      <a:pPr algn="just" fontAlgn="ctr"/>
                      <a:r>
                        <a:rPr lang="de-DE" sz="800" b="0" i="0" u="none" strike="noStrike" dirty="0">
                          <a:solidFill>
                            <a:srgbClr val="000000"/>
                          </a:solidFill>
                          <a:effectLst/>
                          <a:latin typeface="Arial" panose="020B0604020202020204" pitchFamily="34" charset="0"/>
                        </a:rPr>
                        <a:t>01/10 – 31/10</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800" b="0" i="0" u="none" strike="noStrike" dirty="0">
                          <a:solidFill>
                            <a:srgbClr val="000000"/>
                          </a:solidFill>
                          <a:effectLst/>
                          <a:latin typeface="Arial" panose="020B0604020202020204" pitchFamily="34" charset="0"/>
                        </a:rPr>
                        <a:t>21.3%</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3">
                  <a:txBody>
                    <a:bodyPr/>
                    <a:lstStyle/>
                    <a:p>
                      <a:pPr algn="l" fontAlgn="ctr"/>
                      <a:r>
                        <a:rPr lang="en-US" sz="800" b="0" i="0" u="none" strike="noStrike" dirty="0">
                          <a:solidFill>
                            <a:srgbClr val="000000"/>
                          </a:solidFill>
                          <a:effectLst/>
                          <a:latin typeface="Arial" panose="020B0604020202020204" pitchFamily="34" charset="0"/>
                        </a:rPr>
                        <a:t>According to the German action plan:</a:t>
                      </a:r>
                    </a:p>
                    <a:p>
                      <a:pPr algn="l" fontAlgn="ctr"/>
                      <a:r>
                        <a:rPr lang="en-US" sz="800" b="0" i="0" u="none" strike="noStrike" dirty="0">
                          <a:solidFill>
                            <a:srgbClr val="000000"/>
                          </a:solidFill>
                          <a:effectLst/>
                          <a:latin typeface="Arial" panose="020B0604020202020204" pitchFamily="34" charset="0"/>
                        </a:rPr>
                        <a:t>-Until BD 09/12: 11,5% (rounding required in CWE, therefore 12%)</a:t>
                      </a:r>
                    </a:p>
                    <a:p>
                      <a:pPr algn="l" fontAlgn="ctr"/>
                      <a:r>
                        <a:rPr lang="en-US" sz="800" b="0" i="0" u="none" strike="noStrike" dirty="0">
                          <a:solidFill>
                            <a:srgbClr val="000000"/>
                          </a:solidFill>
                          <a:effectLst/>
                          <a:latin typeface="Arial" panose="020B0604020202020204" pitchFamily="34" charset="0"/>
                        </a:rPr>
                        <a:t>-From BD 10/12/2020 21,3%</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2254941823"/>
                  </a:ext>
                </a:extLst>
              </a:tr>
              <a:tr h="124279">
                <a:tc vMerge="1">
                  <a:txBody>
                    <a:bodyPr/>
                    <a:lstStyle/>
                    <a:p>
                      <a:endParaRPr lang="de-DE"/>
                    </a:p>
                  </a:txBody>
                  <a:tcPr/>
                </a:tc>
                <a:tc>
                  <a:txBody>
                    <a:bodyPr/>
                    <a:lstStyle/>
                    <a:p>
                      <a:pPr algn="just" fontAlgn="ctr"/>
                      <a:endParaRPr lang="de-DE" sz="800" b="0" i="0" u="none" strike="noStrike" dirty="0">
                        <a:solidFill>
                          <a:srgbClr val="000000"/>
                        </a:solidFill>
                        <a:effectLst/>
                        <a:latin typeface="Arial" panose="020B0604020202020204" pitchFamily="34" charset="0"/>
                      </a:endParaRP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endParaRPr lang="de-DE" sz="800" b="0" i="0" u="none" strike="noStrike" dirty="0">
                        <a:solidFill>
                          <a:srgbClr val="000000"/>
                        </a:solidFill>
                        <a:effectLst/>
                        <a:latin typeface="Arial" panose="020B0604020202020204" pitchFamily="34" charset="0"/>
                      </a:endParaRP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2346498262"/>
                  </a:ext>
                </a:extLst>
              </a:tr>
              <a:tr h="124279">
                <a:tc vMerge="1">
                  <a:txBody>
                    <a:bodyPr/>
                    <a:lstStyle/>
                    <a:p>
                      <a:endParaRPr lang="de-DE"/>
                    </a:p>
                  </a:txBody>
                  <a:tcPr/>
                </a:tc>
                <a:tc>
                  <a:txBody>
                    <a:bodyPr/>
                    <a:lstStyle/>
                    <a:p>
                      <a:pPr algn="just" fontAlgn="ctr"/>
                      <a:r>
                        <a:rPr lang="de-DE" sz="800" b="0" i="0" u="none" strike="noStrike">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fontAlgn="ctr"/>
                      <a:r>
                        <a:rPr lang="de-DE" sz="8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2236957419"/>
                  </a:ext>
                </a:extLst>
              </a:tr>
              <a:tr h="124279">
                <a:tc rowSpan="3">
                  <a:txBody>
                    <a:bodyPr/>
                    <a:lstStyle/>
                    <a:p>
                      <a:pPr algn="ctr" fontAlgn="ctr"/>
                      <a:r>
                        <a:rPr lang="de-DE" sz="800" b="0" i="0" u="none" strike="noStrike" dirty="0">
                          <a:solidFill>
                            <a:srgbClr val="000000"/>
                          </a:solidFill>
                          <a:effectLst/>
                          <a:latin typeface="Arial" panose="020B0604020202020204" pitchFamily="34" charset="0"/>
                        </a:rPr>
                        <a:t>HOPS</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2F2F2"/>
                    </a:solidFill>
                  </a:tcPr>
                </a:tc>
                <a:tc>
                  <a:txBody>
                    <a:bodyPr/>
                    <a:lstStyle/>
                    <a:p>
                      <a:pPr algn="just" fontAlgn="ctr"/>
                      <a:r>
                        <a:rPr lang="de-DE" sz="800" b="0" i="0" u="none" strike="noStrike" dirty="0">
                          <a:solidFill>
                            <a:srgbClr val="000000"/>
                          </a:solidFill>
                          <a:effectLst/>
                          <a:latin typeface="Arial" panose="020B0604020202020204" pitchFamily="34" charset="0"/>
                        </a:rPr>
                        <a:t>01/10 – 31/10</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800" b="0" i="0" u="none" strike="noStrike" dirty="0">
                          <a:solidFill>
                            <a:srgbClr val="000000"/>
                          </a:solidFill>
                          <a:effectLst/>
                          <a:latin typeface="Arial" panose="020B0604020202020204" pitchFamily="34" charset="0"/>
                        </a:rPr>
                        <a:t>70%</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3">
                  <a:txBody>
                    <a:bodyPr/>
                    <a:lstStyle/>
                    <a:p>
                      <a:pPr algn="ctr" fontAlgn="ctr"/>
                      <a:r>
                        <a:rPr lang="en-US" sz="800" b="0" i="0" u="none" strike="noStrike" dirty="0">
                          <a:solidFill>
                            <a:srgbClr val="000000"/>
                          </a:solidFill>
                          <a:effectLst/>
                          <a:latin typeface="Arial" panose="020B0604020202020204" pitchFamily="34" charset="0"/>
                        </a:rPr>
                        <a:t>For majority of CNECs in the beginning, while for specific CNECs identified based on internal analysis (per ACER recommendation) will be defined differently (20% - 70%)</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711074064"/>
                  </a:ext>
                </a:extLst>
              </a:tr>
              <a:tr h="124279">
                <a:tc vMerge="1">
                  <a:txBody>
                    <a:bodyPr/>
                    <a:lstStyle/>
                    <a:p>
                      <a:endParaRPr lang="de-DE"/>
                    </a:p>
                  </a:txBody>
                  <a:tcPr/>
                </a:tc>
                <a:tc>
                  <a:txBody>
                    <a:bodyPr/>
                    <a:lstStyle/>
                    <a:p>
                      <a:pPr algn="just" fontAlgn="ctr"/>
                      <a:r>
                        <a:rPr lang="de-DE" sz="8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8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2075393667"/>
                  </a:ext>
                </a:extLst>
              </a:tr>
              <a:tr h="124279">
                <a:tc vMerge="1">
                  <a:txBody>
                    <a:bodyPr/>
                    <a:lstStyle/>
                    <a:p>
                      <a:endParaRPr lang="de-DE"/>
                    </a:p>
                  </a:txBody>
                  <a:tcPr/>
                </a:tc>
                <a:tc>
                  <a:txBody>
                    <a:bodyPr/>
                    <a:lstStyle/>
                    <a:p>
                      <a:pPr algn="just" fontAlgn="ctr"/>
                      <a:r>
                        <a:rPr lang="de-DE" sz="800" b="0" i="0" u="none" strike="noStrike">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fontAlgn="ctr"/>
                      <a:r>
                        <a:rPr lang="de-DE" sz="8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188790079"/>
                  </a:ext>
                </a:extLst>
              </a:tr>
              <a:tr h="148392">
                <a:tc rowSpan="3">
                  <a:txBody>
                    <a:bodyPr/>
                    <a:lstStyle/>
                    <a:p>
                      <a:pPr algn="ctr" fontAlgn="ctr"/>
                      <a:r>
                        <a:rPr lang="de-DE" sz="800" b="0" i="0" u="none" strike="noStrike" dirty="0">
                          <a:solidFill>
                            <a:srgbClr val="000000"/>
                          </a:solidFill>
                          <a:effectLst/>
                          <a:latin typeface="Arial" panose="020B0604020202020204" pitchFamily="34" charset="0"/>
                        </a:rPr>
                        <a:t>MAVIR</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2F2F2"/>
                    </a:solidFill>
                  </a:tcPr>
                </a:tc>
                <a:tc>
                  <a:txBody>
                    <a:bodyPr/>
                    <a:lstStyle/>
                    <a:p>
                      <a:pPr algn="just" fontAlgn="ctr"/>
                      <a:r>
                        <a:rPr lang="de-DE" sz="800" b="0" i="0" u="none" strike="noStrike" dirty="0">
                          <a:solidFill>
                            <a:srgbClr val="000000"/>
                          </a:solidFill>
                          <a:effectLst/>
                          <a:latin typeface="Arial" panose="020B0604020202020204" pitchFamily="34" charset="0"/>
                        </a:rPr>
                        <a:t>01/10 – 31/10</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800" b="0" i="0" u="none" strike="noStrike" dirty="0">
                          <a:solidFill>
                            <a:srgbClr val="000000"/>
                          </a:solidFill>
                          <a:effectLst/>
                          <a:latin typeface="Arial" panose="020B0604020202020204" pitchFamily="34" charset="0"/>
                        </a:rPr>
                        <a:t>30% - 70%</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3">
                  <a:txBody>
                    <a:bodyPr/>
                    <a:lstStyle/>
                    <a:p>
                      <a:pPr algn="ctr" fontAlgn="ctr"/>
                      <a:r>
                        <a:rPr lang="en-US" sz="800" b="0" i="0" u="none" strike="noStrike" dirty="0">
                          <a:solidFill>
                            <a:srgbClr val="000000"/>
                          </a:solidFill>
                          <a:effectLst/>
                          <a:latin typeface="Arial" panose="020B0604020202020204" pitchFamily="34" charset="0"/>
                        </a:rPr>
                        <a:t>In a range of 30%-70%. 70% for the majority of the CNECs while 30%, 50% as well as 60% for a certain set of CNECs based on analysis. In parallel, a set of CNECs being close to high concentration of generation nodes has been set to MNECs as well</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540656779"/>
                  </a:ext>
                </a:extLst>
              </a:tr>
              <a:tr h="148392">
                <a:tc vMerge="1">
                  <a:txBody>
                    <a:bodyPr/>
                    <a:lstStyle/>
                    <a:p>
                      <a:endParaRPr lang="de-DE"/>
                    </a:p>
                  </a:txBody>
                  <a:tcPr/>
                </a:tc>
                <a:tc>
                  <a:txBody>
                    <a:bodyPr/>
                    <a:lstStyle/>
                    <a:p>
                      <a:pPr algn="just" fontAlgn="ctr"/>
                      <a:r>
                        <a:rPr lang="de-DE" sz="800" b="0" i="0" u="none" strike="noStrike">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8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231527557"/>
                  </a:ext>
                </a:extLst>
              </a:tr>
              <a:tr h="148392">
                <a:tc vMerge="1">
                  <a:txBody>
                    <a:bodyPr/>
                    <a:lstStyle/>
                    <a:p>
                      <a:endParaRPr lang="de-DE"/>
                    </a:p>
                  </a:txBody>
                  <a:tcPr/>
                </a:tc>
                <a:tc>
                  <a:txBody>
                    <a:bodyPr/>
                    <a:lstStyle/>
                    <a:p>
                      <a:pPr algn="just" fontAlgn="ctr"/>
                      <a:r>
                        <a:rPr lang="de-DE" sz="800" b="0" i="0" u="none" strike="noStrike">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fontAlgn="ctr"/>
                      <a:r>
                        <a:rPr lang="de-DE" sz="800" b="0" i="0" u="none" strike="noStrike">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785707290"/>
                  </a:ext>
                </a:extLst>
              </a:tr>
              <a:tr h="74282">
                <a:tc rowSpan="3">
                  <a:txBody>
                    <a:bodyPr/>
                    <a:lstStyle/>
                    <a:p>
                      <a:pPr algn="ctr" fontAlgn="ctr"/>
                      <a:r>
                        <a:rPr lang="de-DE" sz="800" b="0" i="0" u="none" strike="noStrike" dirty="0">
                          <a:solidFill>
                            <a:srgbClr val="000000"/>
                          </a:solidFill>
                          <a:effectLst/>
                          <a:latin typeface="Arial" panose="020B0604020202020204" pitchFamily="34" charset="0"/>
                        </a:rPr>
                        <a:t>PSE</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2F2F2"/>
                    </a:solidFill>
                  </a:tcPr>
                </a:tc>
                <a:tc>
                  <a:txBody>
                    <a:bodyPr/>
                    <a:lstStyle/>
                    <a:p>
                      <a:pPr algn="just" fontAlgn="ctr"/>
                      <a:r>
                        <a:rPr lang="de-DE" sz="800" b="0" i="0" u="none" strike="noStrike" dirty="0">
                          <a:solidFill>
                            <a:srgbClr val="000000"/>
                          </a:solidFill>
                          <a:effectLst/>
                          <a:latin typeface="Arial" panose="020B0604020202020204" pitchFamily="34" charset="0"/>
                        </a:rPr>
                        <a:t>01/10 – 31/10</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800" b="0" i="0" u="none" strike="noStrike" dirty="0">
                          <a:solidFill>
                            <a:srgbClr val="000000"/>
                          </a:solidFill>
                          <a:effectLst/>
                          <a:latin typeface="Arial" panose="020B0604020202020204" pitchFamily="34" charset="0"/>
                        </a:rPr>
                        <a:t>5% - 40%</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3">
                  <a:txBody>
                    <a:bodyPr/>
                    <a:lstStyle/>
                    <a:p>
                      <a:pPr algn="ctr" fontAlgn="ctr"/>
                      <a:r>
                        <a:rPr lang="en-US" sz="800" b="0" i="0" u="none" strike="noStrike" dirty="0">
                          <a:solidFill>
                            <a:srgbClr val="000000"/>
                          </a:solidFill>
                          <a:effectLst/>
                          <a:latin typeface="Arial" panose="020B0604020202020204" pitchFamily="34" charset="0"/>
                        </a:rPr>
                        <a:t>Calculated according ACER methodology for all CNECs</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733894427"/>
                  </a:ext>
                </a:extLst>
              </a:tr>
              <a:tr h="124279">
                <a:tc vMerge="1">
                  <a:txBody>
                    <a:bodyPr/>
                    <a:lstStyle/>
                    <a:p>
                      <a:endParaRPr lang="de-DE"/>
                    </a:p>
                  </a:txBody>
                  <a:tcPr/>
                </a:tc>
                <a:tc>
                  <a:txBody>
                    <a:bodyPr/>
                    <a:lstStyle/>
                    <a:p>
                      <a:pPr algn="just" fontAlgn="ctr"/>
                      <a:r>
                        <a:rPr lang="de-DE" sz="8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8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3059750457"/>
                  </a:ext>
                </a:extLst>
              </a:tr>
              <a:tr h="124279">
                <a:tc vMerge="1">
                  <a:txBody>
                    <a:bodyPr/>
                    <a:lstStyle/>
                    <a:p>
                      <a:endParaRPr lang="de-DE"/>
                    </a:p>
                  </a:txBody>
                  <a:tcPr/>
                </a:tc>
                <a:tc>
                  <a:txBody>
                    <a:bodyPr/>
                    <a:lstStyle/>
                    <a:p>
                      <a:pPr algn="just" fontAlgn="ctr"/>
                      <a:r>
                        <a:rPr lang="de-DE" sz="8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fontAlgn="ctr"/>
                      <a:r>
                        <a:rPr lang="de-DE" sz="8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3020997968"/>
                  </a:ext>
                </a:extLst>
              </a:tr>
              <a:tr h="124279">
                <a:tc rowSpan="3">
                  <a:txBody>
                    <a:bodyPr/>
                    <a:lstStyle/>
                    <a:p>
                      <a:pPr algn="ctr" fontAlgn="ctr"/>
                      <a:r>
                        <a:rPr lang="de-DE" sz="800" b="0" i="0" u="none" strike="noStrike" dirty="0">
                          <a:solidFill>
                            <a:srgbClr val="000000"/>
                          </a:solidFill>
                          <a:effectLst/>
                          <a:latin typeface="Arial" panose="020B0604020202020204" pitchFamily="34" charset="0"/>
                        </a:rPr>
                        <a:t>RTE</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2F2F2"/>
                    </a:solidFill>
                  </a:tcPr>
                </a:tc>
                <a:tc>
                  <a:txBody>
                    <a:bodyPr/>
                    <a:lstStyle/>
                    <a:p>
                      <a:pPr algn="just" fontAlgn="ctr"/>
                      <a:r>
                        <a:rPr lang="de-DE" sz="800" b="0" i="0" u="none" strike="noStrike" dirty="0">
                          <a:solidFill>
                            <a:srgbClr val="000000"/>
                          </a:solidFill>
                          <a:effectLst/>
                          <a:latin typeface="Arial" panose="020B0604020202020204" pitchFamily="34" charset="0"/>
                        </a:rPr>
                        <a:t>01/10 – 31/10</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800" b="0" i="0" u="none" strike="noStrike" dirty="0">
                          <a:solidFill>
                            <a:srgbClr val="000000"/>
                          </a:solidFill>
                          <a:effectLst/>
                          <a:latin typeface="Arial" panose="020B0604020202020204" pitchFamily="34" charset="0"/>
                        </a:rPr>
                        <a:t>70%</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3">
                  <a:txBody>
                    <a:bodyPr/>
                    <a:lstStyle/>
                    <a:p>
                      <a:pPr algn="ctr" fontAlgn="ctr"/>
                      <a:r>
                        <a:rPr lang="de-DE" sz="800" b="0" i="0" u="none" strike="noStrike">
                          <a:solidFill>
                            <a:srgbClr val="000000"/>
                          </a:solidFill>
                          <a:effectLst/>
                          <a:latin typeface="Arial" panose="020B0604020202020204" pitchFamily="34" charset="0"/>
                        </a:rPr>
                        <a:t>Static value</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3897748041"/>
                  </a:ext>
                </a:extLst>
              </a:tr>
              <a:tr h="124279">
                <a:tc vMerge="1">
                  <a:txBody>
                    <a:bodyPr/>
                    <a:lstStyle/>
                    <a:p>
                      <a:endParaRPr lang="de-DE"/>
                    </a:p>
                  </a:txBody>
                  <a:tcPr/>
                </a:tc>
                <a:tc>
                  <a:txBody>
                    <a:bodyPr/>
                    <a:lstStyle/>
                    <a:p>
                      <a:pPr algn="just" fontAlgn="ctr"/>
                      <a:r>
                        <a:rPr lang="de-DE" sz="800" b="0" i="0" u="none" strike="noStrike">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800" b="0" i="0" u="none" strike="noStrike">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4023388800"/>
                  </a:ext>
                </a:extLst>
              </a:tr>
              <a:tr h="124279">
                <a:tc vMerge="1">
                  <a:txBody>
                    <a:bodyPr/>
                    <a:lstStyle/>
                    <a:p>
                      <a:endParaRPr lang="de-DE"/>
                    </a:p>
                  </a:txBody>
                  <a:tcPr/>
                </a:tc>
                <a:tc>
                  <a:txBody>
                    <a:bodyPr/>
                    <a:lstStyle/>
                    <a:p>
                      <a:pPr algn="just" fontAlgn="ctr"/>
                      <a:r>
                        <a:rPr lang="de-DE" sz="800" b="0" i="0" u="none" strike="noStrike">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fontAlgn="ctr"/>
                      <a:r>
                        <a:rPr lang="de-DE" sz="8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158283188"/>
                  </a:ext>
                </a:extLst>
              </a:tr>
              <a:tr h="124279">
                <a:tc rowSpan="3">
                  <a:txBody>
                    <a:bodyPr/>
                    <a:lstStyle/>
                    <a:p>
                      <a:pPr algn="ctr" fontAlgn="ctr"/>
                      <a:r>
                        <a:rPr lang="de-DE" sz="800" b="0" i="0" u="none" strike="noStrike" dirty="0">
                          <a:solidFill>
                            <a:srgbClr val="000000"/>
                          </a:solidFill>
                          <a:effectLst/>
                          <a:latin typeface="Arial" panose="020B0604020202020204" pitchFamily="34" charset="0"/>
                        </a:rPr>
                        <a:t>SEPS</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2F2F2"/>
                    </a:solidFill>
                  </a:tcPr>
                </a:tc>
                <a:tc>
                  <a:txBody>
                    <a:bodyPr/>
                    <a:lstStyle/>
                    <a:p>
                      <a:pPr algn="just" fontAlgn="ctr"/>
                      <a:r>
                        <a:rPr lang="de-DE" sz="800" b="0" i="0" u="none" strike="noStrike" dirty="0">
                          <a:solidFill>
                            <a:srgbClr val="000000"/>
                          </a:solidFill>
                          <a:effectLst/>
                          <a:latin typeface="Arial" panose="020B0604020202020204" pitchFamily="34" charset="0"/>
                        </a:rPr>
                        <a:t>01/10 – 31/10</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800" b="0" i="0" u="none" strike="noStrike" dirty="0">
                          <a:solidFill>
                            <a:srgbClr val="000000"/>
                          </a:solidFill>
                          <a:effectLst/>
                          <a:latin typeface="Arial" panose="020B0604020202020204" pitchFamily="34" charset="0"/>
                        </a:rPr>
                        <a:t>30%</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3">
                  <a:txBody>
                    <a:bodyPr/>
                    <a:lstStyle/>
                    <a:p>
                      <a:pPr algn="ctr" fontAlgn="ctr"/>
                      <a:r>
                        <a:rPr lang="en-US" sz="800" b="0" i="0" u="none" strike="noStrike" dirty="0">
                          <a:solidFill>
                            <a:srgbClr val="000000"/>
                          </a:solidFill>
                          <a:effectLst/>
                          <a:latin typeface="Arial" panose="020B0604020202020204" pitchFamily="34" charset="0"/>
                        </a:rPr>
                        <a:t>Some CNECs can have higher </a:t>
                      </a:r>
                      <a:r>
                        <a:rPr lang="en-US" sz="800" b="0" i="0" u="none" strike="noStrike" dirty="0" err="1">
                          <a:solidFill>
                            <a:srgbClr val="000000"/>
                          </a:solidFill>
                          <a:effectLst/>
                          <a:latin typeface="Arial" panose="020B0604020202020204" pitchFamily="34" charset="0"/>
                        </a:rPr>
                        <a:t>Ramr</a:t>
                      </a:r>
                      <a:r>
                        <a:rPr lang="en-US" sz="800" b="0" i="0" u="none" strike="noStrike" dirty="0">
                          <a:solidFill>
                            <a:srgbClr val="000000"/>
                          </a:solidFill>
                          <a:effectLst/>
                          <a:latin typeface="Arial" panose="020B0604020202020204" pitchFamily="34" charset="0"/>
                        </a:rPr>
                        <a:t> value than 30%. Further updates towards the higher </a:t>
                      </a:r>
                      <a:r>
                        <a:rPr lang="en-US" sz="800" b="0" i="0" u="none" strike="noStrike" dirty="0" err="1">
                          <a:solidFill>
                            <a:srgbClr val="000000"/>
                          </a:solidFill>
                          <a:effectLst/>
                          <a:latin typeface="Arial" panose="020B0604020202020204" pitchFamily="34" charset="0"/>
                        </a:rPr>
                        <a:t>Ramr</a:t>
                      </a:r>
                      <a:r>
                        <a:rPr lang="en-US" sz="800" b="0" i="0" u="none" strike="noStrike" dirty="0">
                          <a:solidFill>
                            <a:srgbClr val="000000"/>
                          </a:solidFill>
                          <a:effectLst/>
                          <a:latin typeface="Arial" panose="020B0604020202020204" pitchFamily="34" charset="0"/>
                        </a:rPr>
                        <a:t> values are expected based on the derogation process.</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532066397"/>
                  </a:ext>
                </a:extLst>
              </a:tr>
              <a:tr h="124279">
                <a:tc vMerge="1">
                  <a:txBody>
                    <a:bodyPr/>
                    <a:lstStyle/>
                    <a:p>
                      <a:endParaRPr lang="de-DE"/>
                    </a:p>
                  </a:txBody>
                  <a:tcPr/>
                </a:tc>
                <a:tc>
                  <a:txBody>
                    <a:bodyPr/>
                    <a:lstStyle/>
                    <a:p>
                      <a:pPr algn="just" fontAlgn="ctr"/>
                      <a:r>
                        <a:rPr lang="de-DE" sz="800" b="0" i="0" u="none" strike="noStrike">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8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3387106874"/>
                  </a:ext>
                </a:extLst>
              </a:tr>
              <a:tr h="124279">
                <a:tc vMerge="1">
                  <a:txBody>
                    <a:bodyPr/>
                    <a:lstStyle/>
                    <a:p>
                      <a:endParaRPr lang="de-DE"/>
                    </a:p>
                  </a:txBody>
                  <a:tcPr/>
                </a:tc>
                <a:tc>
                  <a:txBody>
                    <a:bodyPr/>
                    <a:lstStyle/>
                    <a:p>
                      <a:pPr algn="just" fontAlgn="ctr"/>
                      <a:r>
                        <a:rPr lang="de-DE" sz="800" b="0" i="0" u="none" strike="noStrike">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fontAlgn="ctr"/>
                      <a:r>
                        <a:rPr lang="de-DE" sz="8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1904598214"/>
                  </a:ext>
                </a:extLst>
              </a:tr>
              <a:tr h="124279">
                <a:tc rowSpan="3">
                  <a:txBody>
                    <a:bodyPr/>
                    <a:lstStyle/>
                    <a:p>
                      <a:pPr algn="ctr" fontAlgn="ctr"/>
                      <a:r>
                        <a:rPr lang="de-DE" sz="800" b="0" i="0" u="none" strike="noStrike" dirty="0" err="1">
                          <a:solidFill>
                            <a:srgbClr val="000000"/>
                          </a:solidFill>
                          <a:effectLst/>
                          <a:latin typeface="Arial" panose="020B0604020202020204" pitchFamily="34" charset="0"/>
                        </a:rPr>
                        <a:t>TenneT</a:t>
                      </a:r>
                      <a:r>
                        <a:rPr lang="de-DE" sz="800" b="0" i="0" u="none" strike="noStrike" dirty="0">
                          <a:solidFill>
                            <a:srgbClr val="000000"/>
                          </a:solidFill>
                          <a:effectLst/>
                          <a:latin typeface="Arial" panose="020B0604020202020204" pitchFamily="34" charset="0"/>
                        </a:rPr>
                        <a:t> NL</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2F2F2"/>
                    </a:solidFill>
                  </a:tcPr>
                </a:tc>
                <a:tc>
                  <a:txBody>
                    <a:bodyPr/>
                    <a:lstStyle/>
                    <a:p>
                      <a:pPr algn="just" fontAlgn="ctr"/>
                      <a:r>
                        <a:rPr lang="de-DE" sz="800" b="0" i="0" u="none" strike="noStrike" dirty="0">
                          <a:solidFill>
                            <a:srgbClr val="000000"/>
                          </a:solidFill>
                          <a:effectLst/>
                          <a:latin typeface="Arial" panose="020B0604020202020204" pitchFamily="34" charset="0"/>
                        </a:rPr>
                        <a:t>01/10 – 31/10</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800" b="0" i="0" u="none" strike="noStrike">
                          <a:solidFill>
                            <a:srgbClr val="000000"/>
                          </a:solidFill>
                          <a:effectLst/>
                          <a:latin typeface="Arial" panose="020B0604020202020204" pitchFamily="34" charset="0"/>
                        </a:rPr>
                        <a:t>20% - 70%</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3">
                  <a:txBody>
                    <a:bodyPr/>
                    <a:lstStyle/>
                    <a:p>
                      <a:pPr algn="ctr" fontAlgn="ctr"/>
                      <a:r>
                        <a:rPr lang="en-US" sz="800" b="0" i="0" u="none" strike="noStrike" dirty="0">
                          <a:solidFill>
                            <a:srgbClr val="000000"/>
                          </a:solidFill>
                          <a:effectLst/>
                          <a:latin typeface="Arial" panose="020B0604020202020204" pitchFamily="34" charset="0"/>
                        </a:rPr>
                        <a:t>In line with action plan which defines </a:t>
                      </a:r>
                      <a:r>
                        <a:rPr lang="en-US" sz="800" b="0" i="0" u="none" strike="noStrike" dirty="0" err="1">
                          <a:solidFill>
                            <a:srgbClr val="000000"/>
                          </a:solidFill>
                          <a:effectLst/>
                          <a:latin typeface="Arial" panose="020B0604020202020204" pitchFamily="34" charset="0"/>
                        </a:rPr>
                        <a:t>Ramr</a:t>
                      </a:r>
                      <a:r>
                        <a:rPr lang="en-US" sz="800" b="0" i="0" u="none" strike="noStrike" dirty="0">
                          <a:solidFill>
                            <a:srgbClr val="000000"/>
                          </a:solidFill>
                          <a:effectLst/>
                          <a:latin typeface="Arial" panose="020B0604020202020204" pitchFamily="34" charset="0"/>
                        </a:rPr>
                        <a:t> per CNE in range 20-70%. In addition </a:t>
                      </a:r>
                      <a:r>
                        <a:rPr lang="en-US" sz="800" b="0" i="0" u="none" strike="noStrike" dirty="0" err="1">
                          <a:solidFill>
                            <a:srgbClr val="000000"/>
                          </a:solidFill>
                          <a:effectLst/>
                          <a:latin typeface="Arial" panose="020B0604020202020204" pitchFamily="34" charset="0"/>
                        </a:rPr>
                        <a:t>Ramr</a:t>
                      </a:r>
                      <a:r>
                        <a:rPr lang="en-US" sz="800" b="0" i="0" u="none" strike="noStrike" dirty="0">
                          <a:solidFill>
                            <a:srgbClr val="000000"/>
                          </a:solidFill>
                          <a:effectLst/>
                          <a:latin typeface="Arial" panose="020B0604020202020204" pitchFamily="34" charset="0"/>
                        </a:rPr>
                        <a:t> values per CNEC per MTU are updated to consider derogation on </a:t>
                      </a:r>
                      <a:r>
                        <a:rPr lang="en-US" sz="800" b="0" i="0" u="none" strike="noStrike" dirty="0" err="1">
                          <a:solidFill>
                            <a:srgbClr val="000000"/>
                          </a:solidFill>
                          <a:effectLst/>
                          <a:latin typeface="Arial" panose="020B0604020202020204" pitchFamily="34" charset="0"/>
                        </a:rPr>
                        <a:t>loopflows</a:t>
                      </a:r>
                      <a:r>
                        <a:rPr lang="en-US" sz="800" b="0" i="0" u="none" strike="noStrike" dirty="0">
                          <a:solidFill>
                            <a:srgbClr val="000000"/>
                          </a:solidFill>
                          <a:effectLst/>
                          <a:latin typeface="Arial" panose="020B0604020202020204" pitchFamily="34" charset="0"/>
                        </a:rPr>
                        <a:t>.</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2883670096"/>
                  </a:ext>
                </a:extLst>
              </a:tr>
              <a:tr h="124279">
                <a:tc vMerge="1">
                  <a:txBody>
                    <a:bodyPr/>
                    <a:lstStyle/>
                    <a:p>
                      <a:endParaRPr lang="de-DE"/>
                    </a:p>
                  </a:txBody>
                  <a:tcPr/>
                </a:tc>
                <a:tc>
                  <a:txBody>
                    <a:bodyPr/>
                    <a:lstStyle/>
                    <a:p>
                      <a:pPr algn="just" fontAlgn="ctr"/>
                      <a:r>
                        <a:rPr lang="de-DE" sz="8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8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544537208"/>
                  </a:ext>
                </a:extLst>
              </a:tr>
              <a:tr h="124279">
                <a:tc vMerge="1">
                  <a:txBody>
                    <a:bodyPr/>
                    <a:lstStyle/>
                    <a:p>
                      <a:endParaRPr lang="de-DE"/>
                    </a:p>
                  </a:txBody>
                  <a:tcPr/>
                </a:tc>
                <a:tc>
                  <a:txBody>
                    <a:bodyPr/>
                    <a:lstStyle/>
                    <a:p>
                      <a:pPr algn="just" fontAlgn="ctr"/>
                      <a:r>
                        <a:rPr lang="de-DE" sz="8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fontAlgn="ctr"/>
                      <a:r>
                        <a:rPr lang="de-DE" sz="8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1325641108"/>
                  </a:ext>
                </a:extLst>
              </a:tr>
              <a:tr h="124279">
                <a:tc rowSpan="3">
                  <a:txBody>
                    <a:bodyPr/>
                    <a:lstStyle/>
                    <a:p>
                      <a:pPr algn="ctr" fontAlgn="ctr"/>
                      <a:r>
                        <a:rPr lang="de-DE" sz="800" b="0" i="0" u="none" strike="noStrike">
                          <a:solidFill>
                            <a:srgbClr val="000000"/>
                          </a:solidFill>
                          <a:effectLst/>
                          <a:latin typeface="Arial" panose="020B0604020202020204" pitchFamily="34" charset="0"/>
                        </a:rPr>
                        <a:t>Transelectrica</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2F2F2"/>
                    </a:solidFill>
                  </a:tcPr>
                </a:tc>
                <a:tc>
                  <a:txBody>
                    <a:bodyPr/>
                    <a:lstStyle/>
                    <a:p>
                      <a:pPr algn="just" fontAlgn="ctr"/>
                      <a:r>
                        <a:rPr lang="de-DE" sz="800" b="0" i="0" u="none" strike="noStrike" dirty="0">
                          <a:solidFill>
                            <a:srgbClr val="000000"/>
                          </a:solidFill>
                          <a:effectLst/>
                          <a:latin typeface="Arial" panose="020B0604020202020204" pitchFamily="34" charset="0"/>
                        </a:rPr>
                        <a:t>01/10 – 31/10</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800" b="0" i="0" u="none" strike="noStrike" dirty="0">
                          <a:solidFill>
                            <a:srgbClr val="000000"/>
                          </a:solidFill>
                          <a:effectLst/>
                          <a:latin typeface="Arial" panose="020B0604020202020204" pitchFamily="34" charset="0"/>
                        </a:rPr>
                        <a:t>33%</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3">
                  <a:txBody>
                    <a:bodyPr/>
                    <a:lstStyle/>
                    <a:p>
                      <a:pPr algn="ctr" fontAlgn="ctr"/>
                      <a:r>
                        <a:rPr lang="de-DE" sz="800" b="0" i="0" u="none" strike="noStrike" dirty="0" err="1">
                          <a:solidFill>
                            <a:srgbClr val="000000"/>
                          </a:solidFill>
                          <a:effectLst/>
                          <a:latin typeface="Arial" panose="020B0604020202020204" pitchFamily="34" charset="0"/>
                        </a:rPr>
                        <a:t>Static</a:t>
                      </a:r>
                      <a:r>
                        <a:rPr lang="de-DE" sz="800" b="0" i="0" u="none" strike="noStrike" dirty="0">
                          <a:solidFill>
                            <a:srgbClr val="000000"/>
                          </a:solidFill>
                          <a:effectLst/>
                          <a:latin typeface="Arial" panose="020B0604020202020204" pitchFamily="34" charset="0"/>
                        </a:rPr>
                        <a:t> </a:t>
                      </a:r>
                      <a:r>
                        <a:rPr lang="de-DE" sz="800" b="0" i="0" u="none" strike="noStrike" dirty="0" err="1">
                          <a:solidFill>
                            <a:srgbClr val="000000"/>
                          </a:solidFill>
                          <a:effectLst/>
                          <a:latin typeface="Arial" panose="020B0604020202020204" pitchFamily="34" charset="0"/>
                        </a:rPr>
                        <a:t>value</a:t>
                      </a:r>
                      <a:endParaRPr lang="de-DE" sz="800" b="0" i="0" u="none" strike="noStrike" dirty="0">
                        <a:solidFill>
                          <a:srgbClr val="000000"/>
                        </a:solidFill>
                        <a:effectLst/>
                        <a:latin typeface="Arial" panose="020B0604020202020204" pitchFamily="34" charset="0"/>
                      </a:endParaRP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2419961069"/>
                  </a:ext>
                </a:extLst>
              </a:tr>
              <a:tr h="124279">
                <a:tc vMerge="1">
                  <a:txBody>
                    <a:bodyPr/>
                    <a:lstStyle/>
                    <a:p>
                      <a:endParaRPr lang="de-DE"/>
                    </a:p>
                  </a:txBody>
                  <a:tcPr/>
                </a:tc>
                <a:tc>
                  <a:txBody>
                    <a:bodyPr/>
                    <a:lstStyle/>
                    <a:p>
                      <a:pPr algn="just" fontAlgn="ctr"/>
                      <a:endParaRPr lang="de-DE" sz="800" b="0" i="0" u="none" strike="noStrike" dirty="0">
                        <a:solidFill>
                          <a:srgbClr val="000000"/>
                        </a:solidFill>
                        <a:effectLst/>
                        <a:latin typeface="Arial" panose="020B0604020202020204" pitchFamily="34" charset="0"/>
                      </a:endParaRP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endParaRPr lang="de-DE" sz="800" b="0" i="0" u="none" strike="noStrike" dirty="0">
                        <a:solidFill>
                          <a:srgbClr val="000000"/>
                        </a:solidFill>
                        <a:effectLst/>
                        <a:latin typeface="Arial" panose="020B0604020202020204" pitchFamily="34" charset="0"/>
                      </a:endParaRP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3896197583"/>
                  </a:ext>
                </a:extLst>
              </a:tr>
              <a:tr h="124279">
                <a:tc vMerge="1">
                  <a:txBody>
                    <a:bodyPr/>
                    <a:lstStyle/>
                    <a:p>
                      <a:endParaRPr lang="de-DE"/>
                    </a:p>
                  </a:txBody>
                  <a:tcPr/>
                </a:tc>
                <a:tc>
                  <a:txBody>
                    <a:bodyPr/>
                    <a:lstStyle/>
                    <a:p>
                      <a:pPr algn="just" fontAlgn="ctr"/>
                      <a:r>
                        <a:rPr lang="de-DE" sz="500" b="0" i="0" u="none" strike="noStrike">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fontAlgn="ctr"/>
                      <a:r>
                        <a:rPr lang="de-DE" sz="5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3437780470"/>
                  </a:ext>
                </a:extLst>
              </a:tr>
            </a:tbl>
          </a:graphicData>
        </a:graphic>
      </p:graphicFrame>
    </p:spTree>
    <p:extLst>
      <p:ext uri="{BB962C8B-B14F-4D97-AF65-F5344CB8AC3E}">
        <p14:creationId xmlns:p14="http://schemas.microsoft.com/office/powerpoint/2010/main" val="320798391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AT, B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AT + BE</a:t>
            </a:r>
          </a:p>
        </p:txBody>
      </p:sp>
      <p:sp>
        <p:nvSpPr>
          <p:cNvPr id="5" name="Title 4">
            <a:extLst>
              <a:ext uri="{FF2B5EF4-FFF2-40B4-BE49-F238E27FC236}">
                <a16:creationId xmlns:a16="http://schemas.microsoft.com/office/drawing/2014/main" id="{E14C2856-3610-4AD3-BCB6-B1ECAE797BB9}"/>
              </a:ext>
            </a:extLst>
          </p:cNvPr>
          <p:cNvSpPr txBox="1">
            <a:spLocks/>
          </p:cNvSpPr>
          <p:nvPr/>
        </p:nvSpPr>
        <p:spPr>
          <a:xfrm>
            <a:off x="85975" y="96872"/>
            <a:ext cx="892443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a:t>
            </a:r>
            <a:r>
              <a:rPr lang="en-US" sz="1600" kern="0" dirty="0">
                <a:latin typeface="Arial"/>
              </a:rPr>
              <a:t>Min &amp; max net positions per BZ hub</a:t>
            </a:r>
            <a:endPar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endParaRPr>
          </a:p>
        </p:txBody>
      </p:sp>
    </p:spTree>
    <p:extLst>
      <p:ext uri="{BB962C8B-B14F-4D97-AF65-F5344CB8AC3E}">
        <p14:creationId xmlns:p14="http://schemas.microsoft.com/office/powerpoint/2010/main" val="369057125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Z, D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CZ+DE</a:t>
            </a:r>
          </a:p>
        </p:txBody>
      </p:sp>
      <p:sp>
        <p:nvSpPr>
          <p:cNvPr id="5" name="Title 4">
            <a:extLst>
              <a:ext uri="{FF2B5EF4-FFF2-40B4-BE49-F238E27FC236}">
                <a16:creationId xmlns:a16="http://schemas.microsoft.com/office/drawing/2014/main" id="{E14C2856-3610-4AD3-BCB6-B1ECAE797BB9}"/>
              </a:ext>
            </a:extLst>
          </p:cNvPr>
          <p:cNvSpPr txBox="1">
            <a:spLocks/>
          </p:cNvSpPr>
          <p:nvPr/>
        </p:nvSpPr>
        <p:spPr>
          <a:xfrm>
            <a:off x="85975" y="96872"/>
            <a:ext cx="892443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a:t>
            </a:r>
            <a:r>
              <a:rPr lang="en-US" sz="1600" kern="0" dirty="0">
                <a:latin typeface="Arial"/>
              </a:rPr>
              <a:t>Min &amp; max net positions per BZ hub</a:t>
            </a:r>
            <a:endPar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endParaRPr>
          </a:p>
        </p:txBody>
      </p:sp>
    </p:spTree>
    <p:extLst>
      <p:ext uri="{BB962C8B-B14F-4D97-AF65-F5344CB8AC3E}">
        <p14:creationId xmlns:p14="http://schemas.microsoft.com/office/powerpoint/2010/main" val="122518185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FR, HR.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FR + HR</a:t>
            </a:r>
          </a:p>
        </p:txBody>
      </p:sp>
      <p:sp>
        <p:nvSpPr>
          <p:cNvPr id="5" name="Title 4">
            <a:extLst>
              <a:ext uri="{FF2B5EF4-FFF2-40B4-BE49-F238E27FC236}">
                <a16:creationId xmlns:a16="http://schemas.microsoft.com/office/drawing/2014/main" id="{E14C2856-3610-4AD3-BCB6-B1ECAE797BB9}"/>
              </a:ext>
            </a:extLst>
          </p:cNvPr>
          <p:cNvSpPr txBox="1">
            <a:spLocks/>
          </p:cNvSpPr>
          <p:nvPr/>
        </p:nvSpPr>
        <p:spPr>
          <a:xfrm>
            <a:off x="85975" y="96872"/>
            <a:ext cx="892443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a:t>
            </a:r>
            <a:r>
              <a:rPr lang="en-US" sz="1600" kern="0" dirty="0">
                <a:latin typeface="Arial"/>
              </a:rPr>
              <a:t>Min &amp; max net positions per BZ hub</a:t>
            </a:r>
            <a:endPar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endParaRPr>
          </a:p>
        </p:txBody>
      </p:sp>
    </p:spTree>
    <p:extLst>
      <p:ext uri="{BB962C8B-B14F-4D97-AF65-F5344CB8AC3E}">
        <p14:creationId xmlns:p14="http://schemas.microsoft.com/office/powerpoint/2010/main" val="266345799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HU, NL.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HU + NL</a:t>
            </a:r>
          </a:p>
        </p:txBody>
      </p:sp>
      <p:sp>
        <p:nvSpPr>
          <p:cNvPr id="5" name="Title 4">
            <a:extLst>
              <a:ext uri="{FF2B5EF4-FFF2-40B4-BE49-F238E27FC236}">
                <a16:creationId xmlns:a16="http://schemas.microsoft.com/office/drawing/2014/main" id="{E14C2856-3610-4AD3-BCB6-B1ECAE797BB9}"/>
              </a:ext>
            </a:extLst>
          </p:cNvPr>
          <p:cNvSpPr txBox="1">
            <a:spLocks/>
          </p:cNvSpPr>
          <p:nvPr/>
        </p:nvSpPr>
        <p:spPr>
          <a:xfrm>
            <a:off x="85975" y="96872"/>
            <a:ext cx="892443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a:t>
            </a:r>
            <a:r>
              <a:rPr lang="en-US" sz="1600" kern="0" dirty="0">
                <a:latin typeface="Arial"/>
              </a:rPr>
              <a:t>Min &amp; max net positions per BZ hub</a:t>
            </a:r>
            <a:endPar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endParaRPr>
          </a:p>
        </p:txBody>
      </p:sp>
    </p:spTree>
    <p:extLst>
      <p:ext uri="{BB962C8B-B14F-4D97-AF65-F5344CB8AC3E}">
        <p14:creationId xmlns:p14="http://schemas.microsoft.com/office/powerpoint/2010/main" val="202028282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PL, RO.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PL + RO</a:t>
            </a:r>
          </a:p>
        </p:txBody>
      </p:sp>
      <p:sp>
        <p:nvSpPr>
          <p:cNvPr id="5" name="Title 4">
            <a:extLst>
              <a:ext uri="{FF2B5EF4-FFF2-40B4-BE49-F238E27FC236}">
                <a16:creationId xmlns:a16="http://schemas.microsoft.com/office/drawing/2014/main" id="{E14C2856-3610-4AD3-BCB6-B1ECAE797BB9}"/>
              </a:ext>
            </a:extLst>
          </p:cNvPr>
          <p:cNvSpPr txBox="1">
            <a:spLocks/>
          </p:cNvSpPr>
          <p:nvPr/>
        </p:nvSpPr>
        <p:spPr>
          <a:xfrm>
            <a:off x="85975" y="96872"/>
            <a:ext cx="892443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a:t>
            </a:r>
            <a:r>
              <a:rPr lang="en-US" sz="1600" kern="0" dirty="0">
                <a:latin typeface="Arial"/>
              </a:rPr>
              <a:t>Min &amp; max net positions per BZ hub</a:t>
            </a:r>
            <a:endPar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endParaRPr>
          </a:p>
        </p:txBody>
      </p:sp>
    </p:spTree>
    <p:extLst>
      <p:ext uri="{BB962C8B-B14F-4D97-AF65-F5344CB8AC3E}">
        <p14:creationId xmlns:p14="http://schemas.microsoft.com/office/powerpoint/2010/main" val="170769702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SK, SI.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SI + SK</a:t>
            </a:r>
          </a:p>
        </p:txBody>
      </p:sp>
      <p:sp>
        <p:nvSpPr>
          <p:cNvPr id="5" name="Title 4">
            <a:extLst>
              <a:ext uri="{FF2B5EF4-FFF2-40B4-BE49-F238E27FC236}">
                <a16:creationId xmlns:a16="http://schemas.microsoft.com/office/drawing/2014/main" id="{E14C2856-3610-4AD3-BCB6-B1ECAE797BB9}"/>
              </a:ext>
            </a:extLst>
          </p:cNvPr>
          <p:cNvSpPr txBox="1">
            <a:spLocks/>
          </p:cNvSpPr>
          <p:nvPr/>
        </p:nvSpPr>
        <p:spPr>
          <a:xfrm>
            <a:off x="85975" y="96872"/>
            <a:ext cx="892443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a:t>
            </a:r>
            <a:r>
              <a:rPr lang="en-US" sz="1600" kern="0" dirty="0">
                <a:latin typeface="Arial"/>
              </a:rPr>
              <a:t>Min &amp; max net positions per BZ hub</a:t>
            </a:r>
            <a:endPar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endParaRPr>
          </a:p>
        </p:txBody>
      </p:sp>
    </p:spTree>
    <p:extLst>
      <p:ext uri="{BB962C8B-B14F-4D97-AF65-F5344CB8AC3E}">
        <p14:creationId xmlns:p14="http://schemas.microsoft.com/office/powerpoint/2010/main" val="397789318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a:xfrm>
            <a:off x="438197" y="80628"/>
            <a:ext cx="8640000" cy="363850"/>
          </a:xfrm>
        </p:spPr>
        <p:txBody>
          <a:bodyPr/>
          <a:lstStyle/>
          <a:p>
            <a:pPr>
              <a:spcBef>
                <a:spcPct val="0"/>
              </a:spcBef>
              <a:defRPr/>
            </a:pPr>
            <a:r>
              <a:rPr lang="en-US" sz="1600" b="1" dirty="0">
                <a:solidFill>
                  <a:srgbClr val="3366FF"/>
                </a:solidFill>
                <a:latin typeface="Arial"/>
              </a:rPr>
              <a:t>KPI </a:t>
            </a:r>
            <a:r>
              <a:rPr lang="pl-PL" sz="1600" b="1" dirty="0">
                <a:solidFill>
                  <a:srgbClr val="3366FF"/>
                </a:solidFill>
                <a:latin typeface="Arial"/>
              </a:rPr>
              <a:t>1</a:t>
            </a:r>
            <a:r>
              <a:rPr lang="de-DE" sz="1600" b="1" dirty="0">
                <a:solidFill>
                  <a:srgbClr val="3366FF"/>
                </a:solidFill>
                <a:latin typeface="Arial"/>
              </a:rPr>
              <a:t>4</a:t>
            </a:r>
            <a:r>
              <a:rPr lang="pl-PL" sz="1600" b="1" dirty="0">
                <a:solidFill>
                  <a:srgbClr val="3366FF"/>
                </a:solidFill>
                <a:latin typeface="Arial"/>
              </a:rPr>
              <a:t>a: Highest virtual margins at market balance for CORE TSOs</a:t>
            </a:r>
            <a:endParaRPr lang="en-US" sz="1600" b="1" dirty="0">
              <a:solidFill>
                <a:srgbClr val="3366FF"/>
              </a:solidFill>
              <a:latin typeface="Arial"/>
            </a:endParaRPr>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6" name="Obraz 5">
            <a:extLst>
              <a:ext uri="{FF2B5EF4-FFF2-40B4-BE49-F238E27FC236}">
                <a16:creationId xmlns:a16="http://schemas.microsoft.com/office/drawing/2014/main" id="{B7EE92A4-C53E-4CC6-B815-31A7BABF696C}"/>
              </a:ext>
            </a:extLst>
          </p:cNvPr>
          <p:cNvPicPr>
            <a:picLocks noChangeAspect="1"/>
          </p:cNvPicPr>
          <p:nvPr/>
        </p:nvPicPr>
        <p:blipFill>
          <a:blip r:embed="rId3"/>
          <a:srcRect/>
          <a:stretch/>
        </p:blipFill>
        <p:spPr>
          <a:xfrm>
            <a:off x="1" y="1942061"/>
            <a:ext cx="4758195" cy="2973871"/>
          </a:xfrm>
          <a:prstGeom prst="rect">
            <a:avLst/>
          </a:prstGeom>
        </p:spPr>
      </p:pic>
      <p:pic>
        <p:nvPicPr>
          <p:cNvPr id="16" name="Obraz 15">
            <a:extLst>
              <a:ext uri="{FF2B5EF4-FFF2-40B4-BE49-F238E27FC236}">
                <a16:creationId xmlns:a16="http://schemas.microsoft.com/office/drawing/2014/main" id="{9A1C449C-52B6-4070-B43E-3BCE5AC9C965}"/>
              </a:ext>
            </a:extLst>
          </p:cNvPr>
          <p:cNvPicPr>
            <a:picLocks noChangeAspect="1"/>
          </p:cNvPicPr>
          <p:nvPr/>
        </p:nvPicPr>
        <p:blipFill>
          <a:blip r:embed="rId4"/>
          <a:srcRect/>
          <a:stretch/>
        </p:blipFill>
        <p:spPr>
          <a:xfrm>
            <a:off x="5147803" y="1942061"/>
            <a:ext cx="4758195" cy="2973871"/>
          </a:xfrm>
          <a:prstGeom prst="rect">
            <a:avLst/>
          </a:prstGeom>
        </p:spPr>
      </p:pic>
    </p:spTree>
    <p:extLst>
      <p:ext uri="{BB962C8B-B14F-4D97-AF65-F5344CB8AC3E}">
        <p14:creationId xmlns:p14="http://schemas.microsoft.com/office/powerpoint/2010/main" val="397160989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a:xfrm>
            <a:off x="438197" y="98380"/>
            <a:ext cx="8640000" cy="363850"/>
          </a:xfrm>
        </p:spPr>
        <p:txBody>
          <a:bodyPr/>
          <a:lstStyle/>
          <a:p>
            <a:pPr>
              <a:spcBef>
                <a:spcPct val="0"/>
              </a:spcBef>
              <a:defRPr/>
            </a:pPr>
            <a:r>
              <a:rPr lang="en-US" sz="1600" b="1" dirty="0">
                <a:solidFill>
                  <a:srgbClr val="3366FF"/>
                </a:solidFill>
                <a:latin typeface="Arial"/>
              </a:rPr>
              <a:t>KPI </a:t>
            </a:r>
            <a:r>
              <a:rPr lang="pl-PL" sz="1600" b="1" dirty="0">
                <a:solidFill>
                  <a:srgbClr val="3366FF"/>
                </a:solidFill>
                <a:latin typeface="Arial"/>
              </a:rPr>
              <a:t>1</a:t>
            </a:r>
            <a:r>
              <a:rPr lang="de-DE" sz="1600" b="1" dirty="0">
                <a:solidFill>
                  <a:srgbClr val="3366FF"/>
                </a:solidFill>
                <a:latin typeface="Arial"/>
              </a:rPr>
              <a:t>4</a:t>
            </a:r>
            <a:r>
              <a:rPr lang="pl-PL" sz="1600" b="1" dirty="0">
                <a:solidFill>
                  <a:srgbClr val="3366FF"/>
                </a:solidFill>
                <a:latin typeface="Arial"/>
              </a:rPr>
              <a:t>b: AT: Virtual margins at market balance</a:t>
            </a:r>
            <a:endParaRPr lang="en-US" sz="1600" b="1" dirty="0">
              <a:solidFill>
                <a:srgbClr val="3366FF"/>
              </a:solidFill>
              <a:latin typeface="Arial"/>
            </a:endParaRPr>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13" name="Obraz 12">
            <a:extLst>
              <a:ext uri="{FF2B5EF4-FFF2-40B4-BE49-F238E27FC236}">
                <a16:creationId xmlns:a16="http://schemas.microsoft.com/office/drawing/2014/main" id="{7AFAEB91-2516-475A-B60E-B01A8C1AE456}"/>
              </a:ext>
            </a:extLst>
          </p:cNvPr>
          <p:cNvPicPr>
            <a:picLocks noChangeAspect="1"/>
          </p:cNvPicPr>
          <p:nvPr/>
        </p:nvPicPr>
        <p:blipFill>
          <a:blip r:embed="rId3"/>
          <a:srcRect/>
          <a:stretch/>
        </p:blipFill>
        <p:spPr>
          <a:xfrm>
            <a:off x="1" y="1942061"/>
            <a:ext cx="4758195" cy="2973871"/>
          </a:xfrm>
          <a:prstGeom prst="rect">
            <a:avLst/>
          </a:prstGeom>
        </p:spPr>
      </p:pic>
      <p:pic>
        <p:nvPicPr>
          <p:cNvPr id="14" name="Obraz 13">
            <a:extLst>
              <a:ext uri="{FF2B5EF4-FFF2-40B4-BE49-F238E27FC236}">
                <a16:creationId xmlns:a16="http://schemas.microsoft.com/office/drawing/2014/main" id="{4520A249-1E4A-45A8-BBF7-19C9D9612938}"/>
              </a:ext>
            </a:extLst>
          </p:cNvPr>
          <p:cNvPicPr>
            <a:picLocks noChangeAspect="1"/>
          </p:cNvPicPr>
          <p:nvPr/>
        </p:nvPicPr>
        <p:blipFill>
          <a:blip r:embed="rId4"/>
          <a:srcRect/>
          <a:stretch/>
        </p:blipFill>
        <p:spPr>
          <a:xfrm>
            <a:off x="5147804" y="1942061"/>
            <a:ext cx="4758193" cy="2973871"/>
          </a:xfrm>
          <a:prstGeom prst="rect">
            <a:avLst/>
          </a:prstGeom>
        </p:spPr>
      </p:pic>
    </p:spTree>
    <p:extLst>
      <p:ext uri="{BB962C8B-B14F-4D97-AF65-F5344CB8AC3E}">
        <p14:creationId xmlns:p14="http://schemas.microsoft.com/office/powerpoint/2010/main" val="294506450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a:xfrm>
            <a:off x="438196" y="80628"/>
            <a:ext cx="8640000" cy="363850"/>
          </a:xfrm>
        </p:spPr>
        <p:txBody>
          <a:bodyPr/>
          <a:lstStyle/>
          <a:p>
            <a:pPr>
              <a:spcBef>
                <a:spcPct val="0"/>
              </a:spcBef>
              <a:defRPr/>
            </a:pPr>
            <a:r>
              <a:rPr lang="en-US" sz="1600" b="1" dirty="0">
                <a:solidFill>
                  <a:srgbClr val="3366FF"/>
                </a:solidFill>
                <a:latin typeface="Arial"/>
              </a:rPr>
              <a:t>KPI </a:t>
            </a:r>
            <a:r>
              <a:rPr lang="pl-PL" sz="1600" b="1" dirty="0">
                <a:solidFill>
                  <a:srgbClr val="3366FF"/>
                </a:solidFill>
                <a:latin typeface="Arial"/>
              </a:rPr>
              <a:t>1</a:t>
            </a:r>
            <a:r>
              <a:rPr lang="de-DE" sz="1600" b="1" dirty="0">
                <a:solidFill>
                  <a:srgbClr val="3366FF"/>
                </a:solidFill>
                <a:latin typeface="Arial"/>
              </a:rPr>
              <a:t>4</a:t>
            </a:r>
            <a:r>
              <a:rPr lang="pl-PL" sz="1600" b="1" dirty="0">
                <a:solidFill>
                  <a:srgbClr val="3366FF"/>
                </a:solidFill>
                <a:latin typeface="Arial"/>
              </a:rPr>
              <a:t>b: BE: Virtual margins at market balance</a:t>
            </a:r>
            <a:endParaRPr lang="en-US" sz="1600" b="1" dirty="0">
              <a:solidFill>
                <a:srgbClr val="3366FF"/>
              </a:solidFill>
              <a:latin typeface="Arial"/>
            </a:endParaRPr>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13" name="Obraz 12">
            <a:extLst>
              <a:ext uri="{FF2B5EF4-FFF2-40B4-BE49-F238E27FC236}">
                <a16:creationId xmlns:a16="http://schemas.microsoft.com/office/drawing/2014/main" id="{7AFAEB91-2516-475A-B60E-B01A8C1AE456}"/>
              </a:ext>
            </a:extLst>
          </p:cNvPr>
          <p:cNvPicPr>
            <a:picLocks noChangeAspect="1"/>
          </p:cNvPicPr>
          <p:nvPr/>
        </p:nvPicPr>
        <p:blipFill>
          <a:blip r:embed="rId3"/>
          <a:srcRect/>
          <a:stretch/>
        </p:blipFill>
        <p:spPr>
          <a:xfrm>
            <a:off x="2" y="1942061"/>
            <a:ext cx="4758192" cy="2973870"/>
          </a:xfrm>
          <a:prstGeom prst="rect">
            <a:avLst/>
          </a:prstGeom>
        </p:spPr>
      </p:pic>
      <p:pic>
        <p:nvPicPr>
          <p:cNvPr id="14" name="Obraz 13">
            <a:extLst>
              <a:ext uri="{FF2B5EF4-FFF2-40B4-BE49-F238E27FC236}">
                <a16:creationId xmlns:a16="http://schemas.microsoft.com/office/drawing/2014/main" id="{4520A249-1E4A-45A8-BBF7-19C9D9612938}"/>
              </a:ext>
            </a:extLst>
          </p:cNvPr>
          <p:cNvPicPr>
            <a:picLocks noChangeAspect="1"/>
          </p:cNvPicPr>
          <p:nvPr/>
        </p:nvPicPr>
        <p:blipFill>
          <a:blip r:embed="rId4"/>
          <a:srcRect/>
          <a:stretch/>
        </p:blipFill>
        <p:spPr>
          <a:xfrm>
            <a:off x="5147804" y="1942061"/>
            <a:ext cx="4758192" cy="2973870"/>
          </a:xfrm>
          <a:prstGeom prst="rect">
            <a:avLst/>
          </a:prstGeom>
        </p:spPr>
      </p:pic>
    </p:spTree>
    <p:extLst>
      <p:ext uri="{BB962C8B-B14F-4D97-AF65-F5344CB8AC3E}">
        <p14:creationId xmlns:p14="http://schemas.microsoft.com/office/powerpoint/2010/main" val="96210807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a:xfrm>
            <a:off x="527596" y="98380"/>
            <a:ext cx="8640000" cy="363850"/>
          </a:xfrm>
        </p:spPr>
        <p:txBody>
          <a:bodyPr/>
          <a:lstStyle/>
          <a:p>
            <a:r>
              <a:rPr lang="en-US" sz="1600" b="1" dirty="0">
                <a:solidFill>
                  <a:srgbClr val="3366FF"/>
                </a:solidFill>
                <a:latin typeface="Arial"/>
              </a:rPr>
              <a:t>KPI </a:t>
            </a:r>
            <a:r>
              <a:rPr lang="pl-PL" sz="1600" b="1" dirty="0">
                <a:solidFill>
                  <a:srgbClr val="3366FF"/>
                </a:solidFill>
                <a:latin typeface="Arial"/>
              </a:rPr>
              <a:t>1</a:t>
            </a:r>
            <a:r>
              <a:rPr lang="de-DE" sz="1600" b="1" dirty="0">
                <a:solidFill>
                  <a:srgbClr val="3366FF"/>
                </a:solidFill>
                <a:latin typeface="Arial"/>
              </a:rPr>
              <a:t>4</a:t>
            </a:r>
            <a:r>
              <a:rPr lang="pl-PL" sz="1600" b="1" dirty="0">
                <a:solidFill>
                  <a:srgbClr val="3366FF"/>
                </a:solidFill>
                <a:latin typeface="Arial"/>
              </a:rPr>
              <a:t>b: CZ: Virtual margins at market balance</a:t>
            </a:r>
            <a:endParaRPr lang="en-US" sz="1600" b="1" dirty="0">
              <a:solidFill>
                <a:srgbClr val="3366FF"/>
              </a:solidFill>
              <a:latin typeface="Arial"/>
            </a:endParaRPr>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7" name="Obraz 6">
            <a:extLst>
              <a:ext uri="{FF2B5EF4-FFF2-40B4-BE49-F238E27FC236}">
                <a16:creationId xmlns:a16="http://schemas.microsoft.com/office/drawing/2014/main" id="{7387C6A0-EAE6-42B4-9D5D-50B5D603DEB5}"/>
              </a:ext>
            </a:extLst>
          </p:cNvPr>
          <p:cNvPicPr>
            <a:picLocks noChangeAspect="1"/>
          </p:cNvPicPr>
          <p:nvPr/>
        </p:nvPicPr>
        <p:blipFill>
          <a:blip r:embed="rId3"/>
          <a:srcRect/>
          <a:stretch/>
        </p:blipFill>
        <p:spPr>
          <a:xfrm>
            <a:off x="2" y="1942061"/>
            <a:ext cx="4758192" cy="2973870"/>
          </a:xfrm>
          <a:prstGeom prst="rect">
            <a:avLst/>
          </a:prstGeom>
        </p:spPr>
      </p:pic>
      <p:pic>
        <p:nvPicPr>
          <p:cNvPr id="10" name="Obraz 9">
            <a:extLst>
              <a:ext uri="{FF2B5EF4-FFF2-40B4-BE49-F238E27FC236}">
                <a16:creationId xmlns:a16="http://schemas.microsoft.com/office/drawing/2014/main" id="{80DB5809-6CF2-453D-B4DC-ECCE3ADF0F7B}"/>
              </a:ext>
            </a:extLst>
          </p:cNvPr>
          <p:cNvPicPr>
            <a:picLocks noChangeAspect="1"/>
          </p:cNvPicPr>
          <p:nvPr/>
        </p:nvPicPr>
        <p:blipFill>
          <a:blip r:embed="rId4"/>
          <a:srcRect/>
          <a:stretch/>
        </p:blipFill>
        <p:spPr>
          <a:xfrm>
            <a:off x="5147804" y="1942061"/>
            <a:ext cx="4758192" cy="2973870"/>
          </a:xfrm>
          <a:prstGeom prst="rect">
            <a:avLst/>
          </a:prstGeom>
        </p:spPr>
      </p:pic>
    </p:spTree>
    <p:extLst>
      <p:ext uri="{BB962C8B-B14F-4D97-AF65-F5344CB8AC3E}">
        <p14:creationId xmlns:p14="http://schemas.microsoft.com/office/powerpoint/2010/main" val="34579103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+2_1</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405288693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a:xfrm>
            <a:off x="527596" y="42719"/>
            <a:ext cx="8640000" cy="363850"/>
          </a:xfrm>
        </p:spPr>
        <p:txBody>
          <a:bodyPr/>
          <a:lstStyle/>
          <a:p>
            <a:r>
              <a:rPr lang="en-US" sz="1600" b="1" dirty="0">
                <a:solidFill>
                  <a:srgbClr val="3366FF"/>
                </a:solidFill>
                <a:latin typeface="Arial"/>
              </a:rPr>
              <a:t>KPI </a:t>
            </a:r>
            <a:r>
              <a:rPr lang="pl-PL" sz="1600" b="1" dirty="0">
                <a:solidFill>
                  <a:srgbClr val="3366FF"/>
                </a:solidFill>
                <a:latin typeface="Arial"/>
              </a:rPr>
              <a:t>1</a:t>
            </a:r>
            <a:r>
              <a:rPr lang="de-DE" sz="1600" b="1" dirty="0">
                <a:solidFill>
                  <a:srgbClr val="3366FF"/>
                </a:solidFill>
                <a:latin typeface="Arial"/>
              </a:rPr>
              <a:t>4</a:t>
            </a:r>
            <a:r>
              <a:rPr lang="pl-PL" sz="1600" b="1" dirty="0">
                <a:solidFill>
                  <a:srgbClr val="3366FF"/>
                </a:solidFill>
                <a:latin typeface="Arial"/>
              </a:rPr>
              <a:t>b: D2: Virtual margins at market balance</a:t>
            </a:r>
            <a:endParaRPr lang="en-US" sz="1600" b="1" dirty="0">
              <a:solidFill>
                <a:srgbClr val="3366FF"/>
              </a:solidFill>
              <a:latin typeface="Arial"/>
            </a:endParaRPr>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13" name="Obraz 12">
            <a:extLst>
              <a:ext uri="{FF2B5EF4-FFF2-40B4-BE49-F238E27FC236}">
                <a16:creationId xmlns:a16="http://schemas.microsoft.com/office/drawing/2014/main" id="{7AFAEB91-2516-475A-B60E-B01A8C1AE456}"/>
              </a:ext>
            </a:extLst>
          </p:cNvPr>
          <p:cNvPicPr>
            <a:picLocks noChangeAspect="1"/>
          </p:cNvPicPr>
          <p:nvPr/>
        </p:nvPicPr>
        <p:blipFill>
          <a:blip r:embed="rId3"/>
          <a:srcRect/>
          <a:stretch/>
        </p:blipFill>
        <p:spPr>
          <a:xfrm>
            <a:off x="2" y="1942061"/>
            <a:ext cx="4758192" cy="2973870"/>
          </a:xfrm>
          <a:prstGeom prst="rect">
            <a:avLst/>
          </a:prstGeom>
        </p:spPr>
      </p:pic>
      <p:pic>
        <p:nvPicPr>
          <p:cNvPr id="14" name="Obraz 13">
            <a:extLst>
              <a:ext uri="{FF2B5EF4-FFF2-40B4-BE49-F238E27FC236}">
                <a16:creationId xmlns:a16="http://schemas.microsoft.com/office/drawing/2014/main" id="{4520A249-1E4A-45A8-BBF7-19C9D9612938}"/>
              </a:ext>
            </a:extLst>
          </p:cNvPr>
          <p:cNvPicPr>
            <a:picLocks noChangeAspect="1"/>
          </p:cNvPicPr>
          <p:nvPr/>
        </p:nvPicPr>
        <p:blipFill>
          <a:blip r:embed="rId4"/>
          <a:srcRect/>
          <a:stretch/>
        </p:blipFill>
        <p:spPr>
          <a:xfrm>
            <a:off x="5147804" y="1942061"/>
            <a:ext cx="4758192" cy="2973870"/>
          </a:xfrm>
          <a:prstGeom prst="rect">
            <a:avLst/>
          </a:prstGeom>
        </p:spPr>
      </p:pic>
    </p:spTree>
    <p:extLst>
      <p:ext uri="{BB962C8B-B14F-4D97-AF65-F5344CB8AC3E}">
        <p14:creationId xmlns:p14="http://schemas.microsoft.com/office/powerpoint/2010/main" val="320449326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a:xfrm>
            <a:off x="527596" y="98380"/>
            <a:ext cx="8640000" cy="363850"/>
          </a:xfrm>
        </p:spPr>
        <p:txBody>
          <a:bodyPr/>
          <a:lstStyle/>
          <a:p>
            <a:r>
              <a:rPr lang="en-US" sz="1600" b="1" dirty="0">
                <a:solidFill>
                  <a:srgbClr val="3366FF"/>
                </a:solidFill>
                <a:latin typeface="Arial"/>
              </a:rPr>
              <a:t>KPI </a:t>
            </a:r>
            <a:r>
              <a:rPr lang="pl-PL" sz="1600" b="1" dirty="0">
                <a:solidFill>
                  <a:srgbClr val="3366FF"/>
                </a:solidFill>
                <a:latin typeface="Arial"/>
              </a:rPr>
              <a:t>1</a:t>
            </a:r>
            <a:r>
              <a:rPr lang="de-DE" sz="1600" b="1" dirty="0">
                <a:solidFill>
                  <a:srgbClr val="3366FF"/>
                </a:solidFill>
                <a:latin typeface="Arial"/>
              </a:rPr>
              <a:t>4</a:t>
            </a:r>
            <a:r>
              <a:rPr lang="pl-PL" sz="1600" b="1" dirty="0">
                <a:solidFill>
                  <a:srgbClr val="3366FF"/>
                </a:solidFill>
                <a:latin typeface="Arial"/>
              </a:rPr>
              <a:t>b: D4: Virtual margins at market balance</a:t>
            </a:r>
            <a:endParaRPr lang="en-US" sz="1600" b="1" dirty="0">
              <a:solidFill>
                <a:srgbClr val="3366FF"/>
              </a:solidFill>
              <a:latin typeface="Arial"/>
            </a:endParaRPr>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13" name="Obraz 12">
            <a:extLst>
              <a:ext uri="{FF2B5EF4-FFF2-40B4-BE49-F238E27FC236}">
                <a16:creationId xmlns:a16="http://schemas.microsoft.com/office/drawing/2014/main" id="{7AFAEB91-2516-475A-B60E-B01A8C1AE456}"/>
              </a:ext>
            </a:extLst>
          </p:cNvPr>
          <p:cNvPicPr>
            <a:picLocks noChangeAspect="1"/>
          </p:cNvPicPr>
          <p:nvPr/>
        </p:nvPicPr>
        <p:blipFill>
          <a:blip r:embed="rId3"/>
          <a:srcRect/>
          <a:stretch/>
        </p:blipFill>
        <p:spPr>
          <a:xfrm>
            <a:off x="2" y="1942061"/>
            <a:ext cx="4758192" cy="2973870"/>
          </a:xfrm>
          <a:prstGeom prst="rect">
            <a:avLst/>
          </a:prstGeom>
        </p:spPr>
      </p:pic>
      <p:pic>
        <p:nvPicPr>
          <p:cNvPr id="14" name="Obraz 13">
            <a:extLst>
              <a:ext uri="{FF2B5EF4-FFF2-40B4-BE49-F238E27FC236}">
                <a16:creationId xmlns:a16="http://schemas.microsoft.com/office/drawing/2014/main" id="{4520A249-1E4A-45A8-BBF7-19C9D9612938}"/>
              </a:ext>
            </a:extLst>
          </p:cNvPr>
          <p:cNvPicPr>
            <a:picLocks noChangeAspect="1"/>
          </p:cNvPicPr>
          <p:nvPr/>
        </p:nvPicPr>
        <p:blipFill>
          <a:blip r:embed="rId4"/>
          <a:srcRect/>
          <a:stretch/>
        </p:blipFill>
        <p:spPr>
          <a:xfrm>
            <a:off x="5147804" y="1942061"/>
            <a:ext cx="4758192" cy="2973870"/>
          </a:xfrm>
          <a:prstGeom prst="rect">
            <a:avLst/>
          </a:prstGeom>
        </p:spPr>
      </p:pic>
    </p:spTree>
    <p:extLst>
      <p:ext uri="{BB962C8B-B14F-4D97-AF65-F5344CB8AC3E}">
        <p14:creationId xmlns:p14="http://schemas.microsoft.com/office/powerpoint/2010/main" val="347468167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a:xfrm>
            <a:off x="508969" y="98380"/>
            <a:ext cx="8640000" cy="363850"/>
          </a:xfrm>
        </p:spPr>
        <p:txBody>
          <a:bodyPr/>
          <a:lstStyle/>
          <a:p>
            <a:r>
              <a:rPr lang="en-US" sz="1600" b="1" dirty="0">
                <a:solidFill>
                  <a:srgbClr val="3366FF"/>
                </a:solidFill>
                <a:latin typeface="Arial"/>
              </a:rPr>
              <a:t>KPI </a:t>
            </a:r>
            <a:r>
              <a:rPr lang="pl-PL" sz="1600" b="1" dirty="0">
                <a:solidFill>
                  <a:srgbClr val="3366FF"/>
                </a:solidFill>
                <a:latin typeface="Arial"/>
              </a:rPr>
              <a:t>1</a:t>
            </a:r>
            <a:r>
              <a:rPr lang="de-DE" sz="1600" b="1" dirty="0">
                <a:solidFill>
                  <a:srgbClr val="3366FF"/>
                </a:solidFill>
                <a:latin typeface="Arial"/>
              </a:rPr>
              <a:t>4</a:t>
            </a:r>
            <a:r>
              <a:rPr lang="pl-PL" sz="1600" b="1" dirty="0">
                <a:solidFill>
                  <a:srgbClr val="3366FF"/>
                </a:solidFill>
                <a:latin typeface="Arial"/>
              </a:rPr>
              <a:t>b: D7: Virtual margins at market balance</a:t>
            </a:r>
            <a:endParaRPr lang="en-US" sz="1600" b="1" dirty="0">
              <a:solidFill>
                <a:srgbClr val="3366FF"/>
              </a:solidFill>
              <a:latin typeface="Arial"/>
            </a:endParaRPr>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13" name="Obraz 12">
            <a:extLst>
              <a:ext uri="{FF2B5EF4-FFF2-40B4-BE49-F238E27FC236}">
                <a16:creationId xmlns:a16="http://schemas.microsoft.com/office/drawing/2014/main" id="{7AFAEB91-2516-475A-B60E-B01A8C1AE456}"/>
              </a:ext>
            </a:extLst>
          </p:cNvPr>
          <p:cNvPicPr>
            <a:picLocks noChangeAspect="1"/>
          </p:cNvPicPr>
          <p:nvPr/>
        </p:nvPicPr>
        <p:blipFill>
          <a:blip r:embed="rId3"/>
          <a:srcRect/>
          <a:stretch/>
        </p:blipFill>
        <p:spPr>
          <a:xfrm>
            <a:off x="2" y="1942061"/>
            <a:ext cx="4758192" cy="2973870"/>
          </a:xfrm>
          <a:prstGeom prst="rect">
            <a:avLst/>
          </a:prstGeom>
        </p:spPr>
      </p:pic>
      <p:pic>
        <p:nvPicPr>
          <p:cNvPr id="14" name="Obraz 13">
            <a:extLst>
              <a:ext uri="{FF2B5EF4-FFF2-40B4-BE49-F238E27FC236}">
                <a16:creationId xmlns:a16="http://schemas.microsoft.com/office/drawing/2014/main" id="{4520A249-1E4A-45A8-BBF7-19C9D9612938}"/>
              </a:ext>
            </a:extLst>
          </p:cNvPr>
          <p:cNvPicPr>
            <a:picLocks noChangeAspect="1"/>
          </p:cNvPicPr>
          <p:nvPr/>
        </p:nvPicPr>
        <p:blipFill>
          <a:blip r:embed="rId4"/>
          <a:srcRect/>
          <a:stretch/>
        </p:blipFill>
        <p:spPr>
          <a:xfrm>
            <a:off x="5147804" y="1942061"/>
            <a:ext cx="4758192" cy="2973870"/>
          </a:xfrm>
          <a:prstGeom prst="rect">
            <a:avLst/>
          </a:prstGeom>
        </p:spPr>
      </p:pic>
    </p:spTree>
    <p:extLst>
      <p:ext uri="{BB962C8B-B14F-4D97-AF65-F5344CB8AC3E}">
        <p14:creationId xmlns:p14="http://schemas.microsoft.com/office/powerpoint/2010/main" val="259665669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a:xfrm>
            <a:off x="313840" y="122867"/>
            <a:ext cx="8640000" cy="363850"/>
          </a:xfrm>
        </p:spPr>
        <p:txBody>
          <a:bodyPr/>
          <a:lstStyle/>
          <a:p>
            <a:r>
              <a:rPr lang="en-US" sz="1600" b="1" dirty="0">
                <a:solidFill>
                  <a:srgbClr val="3366FF"/>
                </a:solidFill>
                <a:latin typeface="Arial"/>
              </a:rPr>
              <a:t>KPI </a:t>
            </a:r>
            <a:r>
              <a:rPr lang="pl-PL" sz="1600" b="1" dirty="0">
                <a:solidFill>
                  <a:srgbClr val="3366FF"/>
                </a:solidFill>
                <a:latin typeface="Arial"/>
              </a:rPr>
              <a:t>1</a:t>
            </a:r>
            <a:r>
              <a:rPr lang="de-DE" sz="1600" b="1" dirty="0">
                <a:solidFill>
                  <a:srgbClr val="3366FF"/>
                </a:solidFill>
                <a:latin typeface="Arial"/>
              </a:rPr>
              <a:t>4</a:t>
            </a:r>
            <a:r>
              <a:rPr lang="pl-PL" sz="1600" b="1" dirty="0">
                <a:solidFill>
                  <a:srgbClr val="3366FF"/>
                </a:solidFill>
                <a:latin typeface="Arial"/>
              </a:rPr>
              <a:t>b: D8: Virtual margins at market balance</a:t>
            </a:r>
            <a:endParaRPr lang="en-US" sz="1600" b="1" dirty="0">
              <a:solidFill>
                <a:srgbClr val="3366FF"/>
              </a:solidFill>
              <a:latin typeface="Arial"/>
            </a:endParaRPr>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13" name="Obraz 12">
            <a:extLst>
              <a:ext uri="{FF2B5EF4-FFF2-40B4-BE49-F238E27FC236}">
                <a16:creationId xmlns:a16="http://schemas.microsoft.com/office/drawing/2014/main" id="{7AFAEB91-2516-475A-B60E-B01A8C1AE456}"/>
              </a:ext>
            </a:extLst>
          </p:cNvPr>
          <p:cNvPicPr>
            <a:picLocks noChangeAspect="1"/>
          </p:cNvPicPr>
          <p:nvPr/>
        </p:nvPicPr>
        <p:blipFill>
          <a:blip r:embed="rId3"/>
          <a:srcRect/>
          <a:stretch/>
        </p:blipFill>
        <p:spPr>
          <a:xfrm>
            <a:off x="2" y="1942061"/>
            <a:ext cx="4758192" cy="2973870"/>
          </a:xfrm>
          <a:prstGeom prst="rect">
            <a:avLst/>
          </a:prstGeom>
        </p:spPr>
      </p:pic>
      <p:pic>
        <p:nvPicPr>
          <p:cNvPr id="14" name="Obraz 13">
            <a:extLst>
              <a:ext uri="{FF2B5EF4-FFF2-40B4-BE49-F238E27FC236}">
                <a16:creationId xmlns:a16="http://schemas.microsoft.com/office/drawing/2014/main" id="{4520A249-1E4A-45A8-BBF7-19C9D9612938}"/>
              </a:ext>
            </a:extLst>
          </p:cNvPr>
          <p:cNvPicPr>
            <a:picLocks noChangeAspect="1"/>
          </p:cNvPicPr>
          <p:nvPr/>
        </p:nvPicPr>
        <p:blipFill>
          <a:blip r:embed="rId4"/>
          <a:srcRect/>
          <a:stretch/>
        </p:blipFill>
        <p:spPr>
          <a:xfrm>
            <a:off x="5147804" y="1942061"/>
            <a:ext cx="4758192" cy="2973870"/>
          </a:xfrm>
          <a:prstGeom prst="rect">
            <a:avLst/>
          </a:prstGeom>
        </p:spPr>
      </p:pic>
    </p:spTree>
    <p:extLst>
      <p:ext uri="{BB962C8B-B14F-4D97-AF65-F5344CB8AC3E}">
        <p14:creationId xmlns:p14="http://schemas.microsoft.com/office/powerpoint/2010/main" val="162440375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a:xfrm>
            <a:off x="527596" y="98380"/>
            <a:ext cx="8640000" cy="363850"/>
          </a:xfrm>
        </p:spPr>
        <p:txBody>
          <a:bodyPr/>
          <a:lstStyle/>
          <a:p>
            <a:r>
              <a:rPr lang="en-US" sz="1600" b="1" dirty="0">
                <a:solidFill>
                  <a:srgbClr val="3366FF"/>
                </a:solidFill>
                <a:latin typeface="Arial"/>
              </a:rPr>
              <a:t>KPI </a:t>
            </a:r>
            <a:r>
              <a:rPr lang="pl-PL" sz="1600" b="1" dirty="0">
                <a:solidFill>
                  <a:srgbClr val="3366FF"/>
                </a:solidFill>
                <a:latin typeface="Arial"/>
              </a:rPr>
              <a:t>1</a:t>
            </a:r>
            <a:r>
              <a:rPr lang="de-DE" sz="1600" b="1" dirty="0">
                <a:solidFill>
                  <a:srgbClr val="3366FF"/>
                </a:solidFill>
                <a:latin typeface="Arial"/>
              </a:rPr>
              <a:t>4</a:t>
            </a:r>
            <a:r>
              <a:rPr lang="pl-PL" sz="1600" b="1" dirty="0">
                <a:solidFill>
                  <a:srgbClr val="3366FF"/>
                </a:solidFill>
                <a:latin typeface="Arial"/>
              </a:rPr>
              <a:t>b: FR: Virtual margins at market balance</a:t>
            </a:r>
            <a:endParaRPr lang="en-US" sz="1600" b="1" dirty="0">
              <a:solidFill>
                <a:srgbClr val="3366FF"/>
              </a:solidFill>
              <a:latin typeface="Arial"/>
            </a:endParaRPr>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13" name="Obraz 12">
            <a:extLst>
              <a:ext uri="{FF2B5EF4-FFF2-40B4-BE49-F238E27FC236}">
                <a16:creationId xmlns:a16="http://schemas.microsoft.com/office/drawing/2014/main" id="{7AFAEB91-2516-475A-B60E-B01A8C1AE456}"/>
              </a:ext>
            </a:extLst>
          </p:cNvPr>
          <p:cNvPicPr>
            <a:picLocks noChangeAspect="1"/>
          </p:cNvPicPr>
          <p:nvPr/>
        </p:nvPicPr>
        <p:blipFill>
          <a:blip r:embed="rId3"/>
          <a:srcRect/>
          <a:stretch/>
        </p:blipFill>
        <p:spPr>
          <a:xfrm>
            <a:off x="2" y="1942061"/>
            <a:ext cx="4758192" cy="2973870"/>
          </a:xfrm>
          <a:prstGeom prst="rect">
            <a:avLst/>
          </a:prstGeom>
        </p:spPr>
      </p:pic>
      <p:pic>
        <p:nvPicPr>
          <p:cNvPr id="14" name="Obraz 13">
            <a:extLst>
              <a:ext uri="{FF2B5EF4-FFF2-40B4-BE49-F238E27FC236}">
                <a16:creationId xmlns:a16="http://schemas.microsoft.com/office/drawing/2014/main" id="{4520A249-1E4A-45A8-BBF7-19C9D9612938}"/>
              </a:ext>
            </a:extLst>
          </p:cNvPr>
          <p:cNvPicPr>
            <a:picLocks noChangeAspect="1"/>
          </p:cNvPicPr>
          <p:nvPr/>
        </p:nvPicPr>
        <p:blipFill>
          <a:blip r:embed="rId4"/>
          <a:srcRect/>
          <a:stretch/>
        </p:blipFill>
        <p:spPr>
          <a:xfrm>
            <a:off x="5147804" y="1942061"/>
            <a:ext cx="4758192" cy="2973870"/>
          </a:xfrm>
          <a:prstGeom prst="rect">
            <a:avLst/>
          </a:prstGeom>
        </p:spPr>
      </p:pic>
    </p:spTree>
    <p:extLst>
      <p:ext uri="{BB962C8B-B14F-4D97-AF65-F5344CB8AC3E}">
        <p14:creationId xmlns:p14="http://schemas.microsoft.com/office/powerpoint/2010/main" val="172807769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a:xfrm>
            <a:off x="527596" y="122867"/>
            <a:ext cx="8640000" cy="363850"/>
          </a:xfrm>
        </p:spPr>
        <p:txBody>
          <a:bodyPr/>
          <a:lstStyle/>
          <a:p>
            <a:r>
              <a:rPr lang="en-US" sz="1600" b="1" dirty="0">
                <a:solidFill>
                  <a:srgbClr val="3366FF"/>
                </a:solidFill>
                <a:latin typeface="Arial"/>
              </a:rPr>
              <a:t>KPI </a:t>
            </a:r>
            <a:r>
              <a:rPr lang="pl-PL" sz="1600" b="1" dirty="0">
                <a:solidFill>
                  <a:srgbClr val="3366FF"/>
                </a:solidFill>
                <a:latin typeface="Arial"/>
              </a:rPr>
              <a:t>1</a:t>
            </a:r>
            <a:r>
              <a:rPr lang="de-DE" sz="1600" b="1" dirty="0">
                <a:solidFill>
                  <a:srgbClr val="3366FF"/>
                </a:solidFill>
                <a:latin typeface="Arial"/>
              </a:rPr>
              <a:t>4</a:t>
            </a:r>
            <a:r>
              <a:rPr lang="pl-PL" sz="1600" b="1" dirty="0">
                <a:solidFill>
                  <a:srgbClr val="3366FF"/>
                </a:solidFill>
                <a:latin typeface="Arial"/>
              </a:rPr>
              <a:t>b: HR: Virtual margins at market balance</a:t>
            </a:r>
            <a:endParaRPr lang="en-US" sz="1600" b="1" dirty="0">
              <a:solidFill>
                <a:srgbClr val="3366FF"/>
              </a:solidFill>
              <a:latin typeface="Arial"/>
            </a:endParaRPr>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10" name="Obraz 9">
            <a:extLst>
              <a:ext uri="{FF2B5EF4-FFF2-40B4-BE49-F238E27FC236}">
                <a16:creationId xmlns:a16="http://schemas.microsoft.com/office/drawing/2014/main" id="{15BC42F5-B254-4E9C-8D6E-A2AB60E1A542}"/>
              </a:ext>
            </a:extLst>
          </p:cNvPr>
          <p:cNvPicPr>
            <a:picLocks noChangeAspect="1"/>
          </p:cNvPicPr>
          <p:nvPr/>
        </p:nvPicPr>
        <p:blipFill>
          <a:blip r:embed="rId3"/>
          <a:srcRect/>
          <a:stretch/>
        </p:blipFill>
        <p:spPr>
          <a:xfrm>
            <a:off x="2" y="1942061"/>
            <a:ext cx="4758192" cy="2973870"/>
          </a:xfrm>
          <a:prstGeom prst="rect">
            <a:avLst/>
          </a:prstGeom>
        </p:spPr>
      </p:pic>
      <p:pic>
        <p:nvPicPr>
          <p:cNvPr id="13" name="Obraz 12">
            <a:extLst>
              <a:ext uri="{FF2B5EF4-FFF2-40B4-BE49-F238E27FC236}">
                <a16:creationId xmlns:a16="http://schemas.microsoft.com/office/drawing/2014/main" id="{3D00E30A-9F04-49C5-889E-40F03C1414C6}"/>
              </a:ext>
            </a:extLst>
          </p:cNvPr>
          <p:cNvPicPr>
            <a:picLocks noChangeAspect="1"/>
          </p:cNvPicPr>
          <p:nvPr/>
        </p:nvPicPr>
        <p:blipFill>
          <a:blip r:embed="rId4"/>
          <a:srcRect/>
          <a:stretch/>
        </p:blipFill>
        <p:spPr>
          <a:xfrm>
            <a:off x="5147804" y="1942061"/>
            <a:ext cx="4758192" cy="2973870"/>
          </a:xfrm>
          <a:prstGeom prst="rect">
            <a:avLst/>
          </a:prstGeom>
        </p:spPr>
      </p:pic>
    </p:spTree>
    <p:extLst>
      <p:ext uri="{BB962C8B-B14F-4D97-AF65-F5344CB8AC3E}">
        <p14:creationId xmlns:p14="http://schemas.microsoft.com/office/powerpoint/2010/main" val="100480070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a:xfrm>
            <a:off x="527596" y="80628"/>
            <a:ext cx="8640000" cy="363850"/>
          </a:xfrm>
        </p:spPr>
        <p:txBody>
          <a:bodyPr/>
          <a:lstStyle/>
          <a:p>
            <a:r>
              <a:rPr lang="en-US" sz="1600" b="1" dirty="0">
                <a:solidFill>
                  <a:srgbClr val="3366FF"/>
                </a:solidFill>
                <a:latin typeface="Arial"/>
              </a:rPr>
              <a:t>KPI </a:t>
            </a:r>
            <a:r>
              <a:rPr lang="pl-PL" sz="1600" b="1" dirty="0">
                <a:solidFill>
                  <a:srgbClr val="3366FF"/>
                </a:solidFill>
                <a:latin typeface="Arial"/>
              </a:rPr>
              <a:t>1</a:t>
            </a:r>
            <a:r>
              <a:rPr lang="de-DE" sz="1600" b="1" dirty="0">
                <a:solidFill>
                  <a:srgbClr val="3366FF"/>
                </a:solidFill>
                <a:latin typeface="Arial"/>
              </a:rPr>
              <a:t>4</a:t>
            </a:r>
            <a:r>
              <a:rPr lang="pl-PL" sz="1600" b="1" dirty="0">
                <a:solidFill>
                  <a:srgbClr val="3366FF"/>
                </a:solidFill>
                <a:latin typeface="Arial"/>
              </a:rPr>
              <a:t>b: HU: Virtual margins at market balance</a:t>
            </a:r>
            <a:endParaRPr lang="en-US" sz="1600" b="1" dirty="0">
              <a:solidFill>
                <a:srgbClr val="3366FF"/>
              </a:solidFill>
              <a:latin typeface="Arial"/>
            </a:endParaRPr>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7" name="Obraz 6">
            <a:extLst>
              <a:ext uri="{FF2B5EF4-FFF2-40B4-BE49-F238E27FC236}">
                <a16:creationId xmlns:a16="http://schemas.microsoft.com/office/drawing/2014/main" id="{35152BDF-AFD3-4577-8978-AD7925776F9A}"/>
              </a:ext>
            </a:extLst>
          </p:cNvPr>
          <p:cNvPicPr>
            <a:picLocks noChangeAspect="1"/>
          </p:cNvPicPr>
          <p:nvPr/>
        </p:nvPicPr>
        <p:blipFill>
          <a:blip r:embed="rId3"/>
          <a:srcRect/>
          <a:stretch/>
        </p:blipFill>
        <p:spPr>
          <a:xfrm>
            <a:off x="2" y="1942061"/>
            <a:ext cx="4758192" cy="2973870"/>
          </a:xfrm>
          <a:prstGeom prst="rect">
            <a:avLst/>
          </a:prstGeom>
        </p:spPr>
      </p:pic>
      <p:pic>
        <p:nvPicPr>
          <p:cNvPr id="8" name="Obraz 7">
            <a:extLst>
              <a:ext uri="{FF2B5EF4-FFF2-40B4-BE49-F238E27FC236}">
                <a16:creationId xmlns:a16="http://schemas.microsoft.com/office/drawing/2014/main" id="{C30713BA-6049-4467-94FD-E98C5EB28883}"/>
              </a:ext>
            </a:extLst>
          </p:cNvPr>
          <p:cNvPicPr>
            <a:picLocks noChangeAspect="1"/>
          </p:cNvPicPr>
          <p:nvPr/>
        </p:nvPicPr>
        <p:blipFill>
          <a:blip r:embed="rId4"/>
          <a:srcRect/>
          <a:stretch/>
        </p:blipFill>
        <p:spPr>
          <a:xfrm>
            <a:off x="5147804" y="1942061"/>
            <a:ext cx="4758192" cy="2973870"/>
          </a:xfrm>
          <a:prstGeom prst="rect">
            <a:avLst/>
          </a:prstGeom>
        </p:spPr>
      </p:pic>
    </p:spTree>
    <p:extLst>
      <p:ext uri="{BB962C8B-B14F-4D97-AF65-F5344CB8AC3E}">
        <p14:creationId xmlns:p14="http://schemas.microsoft.com/office/powerpoint/2010/main" val="240747602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a:xfrm>
            <a:off x="508969" y="42719"/>
            <a:ext cx="8640000" cy="363850"/>
          </a:xfrm>
        </p:spPr>
        <p:txBody>
          <a:bodyPr/>
          <a:lstStyle/>
          <a:p>
            <a:r>
              <a:rPr lang="en-US" sz="1600" b="1" dirty="0">
                <a:solidFill>
                  <a:srgbClr val="3366FF"/>
                </a:solidFill>
                <a:latin typeface="Arial"/>
              </a:rPr>
              <a:t>KPI </a:t>
            </a:r>
            <a:r>
              <a:rPr lang="pl-PL" sz="1600" b="1" dirty="0">
                <a:solidFill>
                  <a:srgbClr val="3366FF"/>
                </a:solidFill>
                <a:latin typeface="Arial"/>
              </a:rPr>
              <a:t>1</a:t>
            </a:r>
            <a:r>
              <a:rPr lang="de-DE" sz="1600" b="1" dirty="0">
                <a:solidFill>
                  <a:srgbClr val="3366FF"/>
                </a:solidFill>
                <a:latin typeface="Arial"/>
              </a:rPr>
              <a:t>4</a:t>
            </a:r>
            <a:r>
              <a:rPr lang="pl-PL" sz="1600" b="1" dirty="0">
                <a:solidFill>
                  <a:srgbClr val="3366FF"/>
                </a:solidFill>
                <a:latin typeface="Arial"/>
              </a:rPr>
              <a:t>b: PL: Virtual margins at market balance</a:t>
            </a:r>
            <a:endParaRPr lang="en-US" sz="1600" b="1" dirty="0">
              <a:solidFill>
                <a:srgbClr val="3366FF"/>
              </a:solidFill>
              <a:latin typeface="Arial"/>
            </a:endParaRPr>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13" name="Obraz 12">
            <a:extLst>
              <a:ext uri="{FF2B5EF4-FFF2-40B4-BE49-F238E27FC236}">
                <a16:creationId xmlns:a16="http://schemas.microsoft.com/office/drawing/2014/main" id="{7AFAEB91-2516-475A-B60E-B01A8C1AE456}"/>
              </a:ext>
            </a:extLst>
          </p:cNvPr>
          <p:cNvPicPr>
            <a:picLocks noChangeAspect="1"/>
          </p:cNvPicPr>
          <p:nvPr/>
        </p:nvPicPr>
        <p:blipFill>
          <a:blip r:embed="rId3"/>
          <a:srcRect/>
          <a:stretch/>
        </p:blipFill>
        <p:spPr>
          <a:xfrm>
            <a:off x="2" y="1942061"/>
            <a:ext cx="4758192" cy="2973870"/>
          </a:xfrm>
          <a:prstGeom prst="rect">
            <a:avLst/>
          </a:prstGeom>
        </p:spPr>
      </p:pic>
      <p:pic>
        <p:nvPicPr>
          <p:cNvPr id="14" name="Obraz 13">
            <a:extLst>
              <a:ext uri="{FF2B5EF4-FFF2-40B4-BE49-F238E27FC236}">
                <a16:creationId xmlns:a16="http://schemas.microsoft.com/office/drawing/2014/main" id="{4520A249-1E4A-45A8-BBF7-19C9D9612938}"/>
              </a:ext>
            </a:extLst>
          </p:cNvPr>
          <p:cNvPicPr>
            <a:picLocks noChangeAspect="1"/>
          </p:cNvPicPr>
          <p:nvPr/>
        </p:nvPicPr>
        <p:blipFill>
          <a:blip r:embed="rId4"/>
          <a:srcRect/>
          <a:stretch/>
        </p:blipFill>
        <p:spPr>
          <a:xfrm>
            <a:off x="5147804" y="1942061"/>
            <a:ext cx="4758192" cy="2973870"/>
          </a:xfrm>
          <a:prstGeom prst="rect">
            <a:avLst/>
          </a:prstGeom>
        </p:spPr>
      </p:pic>
    </p:spTree>
    <p:extLst>
      <p:ext uri="{BB962C8B-B14F-4D97-AF65-F5344CB8AC3E}">
        <p14:creationId xmlns:p14="http://schemas.microsoft.com/office/powerpoint/2010/main" val="347008876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a:xfrm>
            <a:off x="527596" y="80628"/>
            <a:ext cx="8640000" cy="363850"/>
          </a:xfrm>
        </p:spPr>
        <p:txBody>
          <a:bodyPr/>
          <a:lstStyle/>
          <a:p>
            <a:r>
              <a:rPr lang="en-US" sz="1600" b="1" dirty="0">
                <a:solidFill>
                  <a:srgbClr val="3366FF"/>
                </a:solidFill>
                <a:latin typeface="Arial"/>
              </a:rPr>
              <a:t>KPI </a:t>
            </a:r>
            <a:r>
              <a:rPr lang="pl-PL" sz="1600" b="1" dirty="0">
                <a:solidFill>
                  <a:srgbClr val="3366FF"/>
                </a:solidFill>
                <a:latin typeface="Arial"/>
              </a:rPr>
              <a:t>1</a:t>
            </a:r>
            <a:r>
              <a:rPr lang="de-DE" sz="1600" b="1" dirty="0">
                <a:solidFill>
                  <a:srgbClr val="3366FF"/>
                </a:solidFill>
                <a:latin typeface="Arial"/>
              </a:rPr>
              <a:t>4</a:t>
            </a:r>
            <a:r>
              <a:rPr lang="pl-PL" sz="1600" b="1" dirty="0">
                <a:solidFill>
                  <a:srgbClr val="3366FF"/>
                </a:solidFill>
                <a:latin typeface="Arial"/>
              </a:rPr>
              <a:t>b: NL: Virtual margins at market balance</a:t>
            </a:r>
            <a:endParaRPr lang="en-US" sz="1600" b="1" dirty="0">
              <a:solidFill>
                <a:srgbClr val="3366FF"/>
              </a:solidFill>
              <a:latin typeface="Arial"/>
            </a:endParaRPr>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13" name="Obraz 12">
            <a:extLst>
              <a:ext uri="{FF2B5EF4-FFF2-40B4-BE49-F238E27FC236}">
                <a16:creationId xmlns:a16="http://schemas.microsoft.com/office/drawing/2014/main" id="{7AFAEB91-2516-475A-B60E-B01A8C1AE456}"/>
              </a:ext>
            </a:extLst>
          </p:cNvPr>
          <p:cNvPicPr>
            <a:picLocks noChangeAspect="1"/>
          </p:cNvPicPr>
          <p:nvPr/>
        </p:nvPicPr>
        <p:blipFill>
          <a:blip r:embed="rId3"/>
          <a:srcRect/>
          <a:stretch/>
        </p:blipFill>
        <p:spPr>
          <a:xfrm>
            <a:off x="2" y="1942061"/>
            <a:ext cx="4758192" cy="2973870"/>
          </a:xfrm>
          <a:prstGeom prst="rect">
            <a:avLst/>
          </a:prstGeom>
        </p:spPr>
      </p:pic>
      <p:pic>
        <p:nvPicPr>
          <p:cNvPr id="14" name="Obraz 13">
            <a:extLst>
              <a:ext uri="{FF2B5EF4-FFF2-40B4-BE49-F238E27FC236}">
                <a16:creationId xmlns:a16="http://schemas.microsoft.com/office/drawing/2014/main" id="{4520A249-1E4A-45A8-BBF7-19C9D9612938}"/>
              </a:ext>
            </a:extLst>
          </p:cNvPr>
          <p:cNvPicPr>
            <a:picLocks noChangeAspect="1"/>
          </p:cNvPicPr>
          <p:nvPr/>
        </p:nvPicPr>
        <p:blipFill>
          <a:blip r:embed="rId4"/>
          <a:srcRect/>
          <a:stretch/>
        </p:blipFill>
        <p:spPr>
          <a:xfrm>
            <a:off x="5147804" y="1942061"/>
            <a:ext cx="4758192" cy="2973870"/>
          </a:xfrm>
          <a:prstGeom prst="rect">
            <a:avLst/>
          </a:prstGeom>
        </p:spPr>
      </p:pic>
    </p:spTree>
    <p:extLst>
      <p:ext uri="{BB962C8B-B14F-4D97-AF65-F5344CB8AC3E}">
        <p14:creationId xmlns:p14="http://schemas.microsoft.com/office/powerpoint/2010/main" val="364901592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a:xfrm>
            <a:off x="527596" y="98380"/>
            <a:ext cx="8640000" cy="363850"/>
          </a:xfrm>
        </p:spPr>
        <p:txBody>
          <a:bodyPr/>
          <a:lstStyle/>
          <a:p>
            <a:r>
              <a:rPr lang="en-US" sz="1600" b="1" dirty="0">
                <a:solidFill>
                  <a:srgbClr val="3366FF"/>
                </a:solidFill>
                <a:latin typeface="Arial"/>
              </a:rPr>
              <a:t>KPI </a:t>
            </a:r>
            <a:r>
              <a:rPr lang="pl-PL" sz="1600" b="1" dirty="0">
                <a:solidFill>
                  <a:srgbClr val="3366FF"/>
                </a:solidFill>
                <a:latin typeface="Arial"/>
              </a:rPr>
              <a:t>1</a:t>
            </a:r>
            <a:r>
              <a:rPr lang="de-DE" sz="1600" b="1" dirty="0">
                <a:solidFill>
                  <a:srgbClr val="3366FF"/>
                </a:solidFill>
                <a:latin typeface="Arial"/>
              </a:rPr>
              <a:t>4</a:t>
            </a:r>
            <a:r>
              <a:rPr lang="pl-PL" sz="1600" b="1" dirty="0">
                <a:solidFill>
                  <a:srgbClr val="3366FF"/>
                </a:solidFill>
                <a:latin typeface="Arial"/>
              </a:rPr>
              <a:t>b: RO: Virtual margins at market balance</a:t>
            </a:r>
            <a:endParaRPr lang="en-US" sz="1600" b="1" dirty="0">
              <a:solidFill>
                <a:srgbClr val="3366FF"/>
              </a:solidFill>
              <a:latin typeface="Arial"/>
            </a:endParaRPr>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13" name="Obraz 12">
            <a:extLst>
              <a:ext uri="{FF2B5EF4-FFF2-40B4-BE49-F238E27FC236}">
                <a16:creationId xmlns:a16="http://schemas.microsoft.com/office/drawing/2014/main" id="{7AFAEB91-2516-475A-B60E-B01A8C1AE456}"/>
              </a:ext>
            </a:extLst>
          </p:cNvPr>
          <p:cNvPicPr>
            <a:picLocks noChangeAspect="1"/>
          </p:cNvPicPr>
          <p:nvPr/>
        </p:nvPicPr>
        <p:blipFill>
          <a:blip r:embed="rId3"/>
          <a:srcRect/>
          <a:stretch/>
        </p:blipFill>
        <p:spPr>
          <a:xfrm>
            <a:off x="2" y="1942061"/>
            <a:ext cx="4758192" cy="2973870"/>
          </a:xfrm>
          <a:prstGeom prst="rect">
            <a:avLst/>
          </a:prstGeom>
        </p:spPr>
      </p:pic>
      <p:pic>
        <p:nvPicPr>
          <p:cNvPr id="14" name="Obraz 13">
            <a:extLst>
              <a:ext uri="{FF2B5EF4-FFF2-40B4-BE49-F238E27FC236}">
                <a16:creationId xmlns:a16="http://schemas.microsoft.com/office/drawing/2014/main" id="{4520A249-1E4A-45A8-BBF7-19C9D9612938}"/>
              </a:ext>
            </a:extLst>
          </p:cNvPr>
          <p:cNvPicPr>
            <a:picLocks noChangeAspect="1"/>
          </p:cNvPicPr>
          <p:nvPr/>
        </p:nvPicPr>
        <p:blipFill>
          <a:blip r:embed="rId4"/>
          <a:srcRect/>
          <a:stretch/>
        </p:blipFill>
        <p:spPr>
          <a:xfrm>
            <a:off x="5147804" y="1942061"/>
            <a:ext cx="4758192" cy="2973870"/>
          </a:xfrm>
          <a:prstGeom prst="rect">
            <a:avLst/>
          </a:prstGeom>
        </p:spPr>
      </p:pic>
    </p:spTree>
    <p:extLst>
      <p:ext uri="{BB962C8B-B14F-4D97-AF65-F5344CB8AC3E}">
        <p14:creationId xmlns:p14="http://schemas.microsoft.com/office/powerpoint/2010/main" val="34375038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+2_2</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253389752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a:xfrm>
            <a:off x="527596" y="45527"/>
            <a:ext cx="8640000" cy="363850"/>
          </a:xfrm>
        </p:spPr>
        <p:txBody>
          <a:bodyPr/>
          <a:lstStyle/>
          <a:p>
            <a:r>
              <a:rPr lang="en-US" sz="1600" b="1" dirty="0">
                <a:solidFill>
                  <a:srgbClr val="3366FF"/>
                </a:solidFill>
                <a:latin typeface="Arial"/>
              </a:rPr>
              <a:t>KPI </a:t>
            </a:r>
            <a:r>
              <a:rPr lang="pl-PL" sz="1600" b="1" dirty="0">
                <a:solidFill>
                  <a:srgbClr val="3366FF"/>
                </a:solidFill>
                <a:latin typeface="Arial"/>
              </a:rPr>
              <a:t>1</a:t>
            </a:r>
            <a:r>
              <a:rPr lang="de-DE" sz="1600" b="1" dirty="0">
                <a:solidFill>
                  <a:srgbClr val="3366FF"/>
                </a:solidFill>
                <a:latin typeface="Arial"/>
              </a:rPr>
              <a:t>4</a:t>
            </a:r>
            <a:r>
              <a:rPr lang="pl-PL" sz="1600" b="1" dirty="0">
                <a:solidFill>
                  <a:srgbClr val="3366FF"/>
                </a:solidFill>
                <a:latin typeface="Arial"/>
              </a:rPr>
              <a:t>b: SI: Virtual margins at market balance</a:t>
            </a:r>
            <a:endParaRPr lang="en-US" sz="1600" b="1" dirty="0">
              <a:solidFill>
                <a:srgbClr val="3366FF"/>
              </a:solidFill>
              <a:latin typeface="Arial"/>
            </a:endParaRPr>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13" name="Obraz 12">
            <a:extLst>
              <a:ext uri="{FF2B5EF4-FFF2-40B4-BE49-F238E27FC236}">
                <a16:creationId xmlns:a16="http://schemas.microsoft.com/office/drawing/2014/main" id="{7AFAEB91-2516-475A-B60E-B01A8C1AE456}"/>
              </a:ext>
            </a:extLst>
          </p:cNvPr>
          <p:cNvPicPr>
            <a:picLocks noChangeAspect="1"/>
          </p:cNvPicPr>
          <p:nvPr/>
        </p:nvPicPr>
        <p:blipFill>
          <a:blip r:embed="rId3"/>
          <a:srcRect/>
          <a:stretch/>
        </p:blipFill>
        <p:spPr>
          <a:xfrm>
            <a:off x="2" y="1942061"/>
            <a:ext cx="4758192" cy="2973870"/>
          </a:xfrm>
          <a:prstGeom prst="rect">
            <a:avLst/>
          </a:prstGeom>
        </p:spPr>
      </p:pic>
      <p:pic>
        <p:nvPicPr>
          <p:cNvPr id="14" name="Obraz 13">
            <a:extLst>
              <a:ext uri="{FF2B5EF4-FFF2-40B4-BE49-F238E27FC236}">
                <a16:creationId xmlns:a16="http://schemas.microsoft.com/office/drawing/2014/main" id="{4520A249-1E4A-45A8-BBF7-19C9D9612938}"/>
              </a:ext>
            </a:extLst>
          </p:cNvPr>
          <p:cNvPicPr>
            <a:picLocks noChangeAspect="1"/>
          </p:cNvPicPr>
          <p:nvPr/>
        </p:nvPicPr>
        <p:blipFill>
          <a:blip r:embed="rId4"/>
          <a:srcRect/>
          <a:stretch/>
        </p:blipFill>
        <p:spPr>
          <a:xfrm>
            <a:off x="5147804" y="1942061"/>
            <a:ext cx="4758192" cy="2973870"/>
          </a:xfrm>
          <a:prstGeom prst="rect">
            <a:avLst/>
          </a:prstGeom>
        </p:spPr>
      </p:pic>
    </p:spTree>
    <p:extLst>
      <p:ext uri="{BB962C8B-B14F-4D97-AF65-F5344CB8AC3E}">
        <p14:creationId xmlns:p14="http://schemas.microsoft.com/office/powerpoint/2010/main" val="396817784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a:xfrm>
            <a:off x="527596" y="80628"/>
            <a:ext cx="8640000" cy="363850"/>
          </a:xfrm>
        </p:spPr>
        <p:txBody>
          <a:bodyPr/>
          <a:lstStyle/>
          <a:p>
            <a:r>
              <a:rPr lang="en-US" sz="1600" b="1" dirty="0">
                <a:solidFill>
                  <a:srgbClr val="3366FF"/>
                </a:solidFill>
                <a:latin typeface="Arial"/>
              </a:rPr>
              <a:t>KPI </a:t>
            </a:r>
            <a:r>
              <a:rPr lang="pl-PL" sz="1600" b="1" dirty="0">
                <a:solidFill>
                  <a:srgbClr val="3366FF"/>
                </a:solidFill>
                <a:latin typeface="Arial"/>
              </a:rPr>
              <a:t>1</a:t>
            </a:r>
            <a:r>
              <a:rPr lang="de-DE" sz="1600" b="1" dirty="0">
                <a:solidFill>
                  <a:srgbClr val="3366FF"/>
                </a:solidFill>
                <a:latin typeface="Arial"/>
              </a:rPr>
              <a:t>4</a:t>
            </a:r>
            <a:r>
              <a:rPr lang="pl-PL" sz="1600" b="1" dirty="0">
                <a:solidFill>
                  <a:srgbClr val="3366FF"/>
                </a:solidFill>
                <a:latin typeface="Arial"/>
              </a:rPr>
              <a:t>b: SK: Virtual margins at market balance</a:t>
            </a:r>
            <a:endParaRPr lang="en-US" sz="1600" b="1" dirty="0">
              <a:solidFill>
                <a:srgbClr val="3366FF"/>
              </a:solidFill>
              <a:latin typeface="Arial"/>
            </a:endParaRPr>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8" name="Obraz 7">
            <a:extLst>
              <a:ext uri="{FF2B5EF4-FFF2-40B4-BE49-F238E27FC236}">
                <a16:creationId xmlns:a16="http://schemas.microsoft.com/office/drawing/2014/main" id="{AEB26870-E9DA-4CB6-89BF-43D9425E4989}"/>
              </a:ext>
            </a:extLst>
          </p:cNvPr>
          <p:cNvPicPr>
            <a:picLocks noChangeAspect="1"/>
          </p:cNvPicPr>
          <p:nvPr/>
        </p:nvPicPr>
        <p:blipFill>
          <a:blip r:embed="rId3"/>
          <a:srcRect/>
          <a:stretch/>
        </p:blipFill>
        <p:spPr>
          <a:xfrm>
            <a:off x="2" y="1942061"/>
            <a:ext cx="4758192" cy="2973870"/>
          </a:xfrm>
          <a:prstGeom prst="rect">
            <a:avLst/>
          </a:prstGeom>
        </p:spPr>
      </p:pic>
      <p:pic>
        <p:nvPicPr>
          <p:cNvPr id="10" name="Obraz 9">
            <a:extLst>
              <a:ext uri="{FF2B5EF4-FFF2-40B4-BE49-F238E27FC236}">
                <a16:creationId xmlns:a16="http://schemas.microsoft.com/office/drawing/2014/main" id="{550C3A70-86A1-4128-81EB-A2C3A0E5F0F6}"/>
              </a:ext>
            </a:extLst>
          </p:cNvPr>
          <p:cNvPicPr>
            <a:picLocks noChangeAspect="1"/>
          </p:cNvPicPr>
          <p:nvPr/>
        </p:nvPicPr>
        <p:blipFill>
          <a:blip r:embed="rId4"/>
          <a:srcRect/>
          <a:stretch/>
        </p:blipFill>
        <p:spPr>
          <a:xfrm>
            <a:off x="5147804" y="1942061"/>
            <a:ext cx="4758192" cy="2973870"/>
          </a:xfrm>
          <a:prstGeom prst="rect">
            <a:avLst/>
          </a:prstGeom>
        </p:spPr>
      </p:pic>
    </p:spTree>
    <p:extLst>
      <p:ext uri="{BB962C8B-B14F-4D97-AF65-F5344CB8AC3E}">
        <p14:creationId xmlns:p14="http://schemas.microsoft.com/office/powerpoint/2010/main" val="418678005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ZoneTexte 26"/>
          <p:cNvSpPr txBox="1"/>
          <p:nvPr/>
        </p:nvSpPr>
        <p:spPr>
          <a:xfrm>
            <a:off x="156718" y="945786"/>
            <a:ext cx="3762045" cy="307777"/>
          </a:xfrm>
          <a:prstGeom prst="rect">
            <a:avLst/>
          </a:prstGeom>
          <a:solidFill>
            <a:schemeClr val="bg1"/>
          </a:solidFill>
        </p:spPr>
        <p:txBody>
          <a:bodyPr wrap="square" rtlCol="0">
            <a:spAutoFit/>
          </a:bodyPr>
          <a:lstStyle/>
          <a:p>
            <a:pPr algn="l"/>
            <a:endParaRPr lang="fr-FR" sz="1400" dirty="0">
              <a:solidFill>
                <a:schemeClr val="tx2"/>
              </a:solidFill>
              <a:latin typeface="Arial" panose="020B0604020202020204" pitchFamily="34" charset="0"/>
              <a:cs typeface="Arial" panose="020B0604020202020204" pitchFamily="34" charset="0"/>
            </a:endParaRPr>
          </a:p>
        </p:txBody>
      </p:sp>
      <p:sp>
        <p:nvSpPr>
          <p:cNvPr id="5" name="Espace réservé du texte 3">
            <a:extLst>
              <a:ext uri="{FF2B5EF4-FFF2-40B4-BE49-F238E27FC236}">
                <a16:creationId xmlns:a16="http://schemas.microsoft.com/office/drawing/2014/main" id="{07C3A045-A2B7-4BAA-93FB-A26D083ABA7C}"/>
              </a:ext>
            </a:extLst>
          </p:cNvPr>
          <p:cNvSpPr txBox="1">
            <a:spLocks/>
          </p:cNvSpPr>
          <p:nvPr/>
        </p:nvSpPr>
        <p:spPr>
          <a:xfrm>
            <a:off x="166145" y="450726"/>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3366FF"/>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100FE"/>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fr-FR" kern="0" dirty="0"/>
              <a:t>BD202</a:t>
            </a:r>
            <a:r>
              <a:rPr lang="hu-HU" kern="0" dirty="0"/>
              <a:t>11001</a:t>
            </a:r>
            <a:r>
              <a:rPr lang="fr-FR" kern="0" dirty="0"/>
              <a:t> – BD202</a:t>
            </a:r>
            <a:r>
              <a:rPr lang="hu-HU" kern="0" dirty="0"/>
              <a:t>11031</a:t>
            </a:r>
            <a:endParaRPr lang="fr-FR" kern="0" dirty="0"/>
          </a:p>
          <a:p>
            <a:endParaRPr lang="fr-FR" kern="0" dirty="0"/>
          </a:p>
        </p:txBody>
      </p:sp>
      <p:sp>
        <p:nvSpPr>
          <p:cNvPr id="7" name="Title 4"/>
          <p:cNvSpPr txBox="1">
            <a:spLocks/>
          </p:cNvSpPr>
          <p:nvPr/>
        </p:nvSpPr>
        <p:spPr>
          <a:xfrm>
            <a:off x="158998" y="130860"/>
            <a:ext cx="7704841"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a:defRPr/>
            </a:pPr>
            <a:r>
              <a:rPr lang="en-US" sz="1600" b="1" kern="0">
                <a:solidFill>
                  <a:srgbClr val="3366FF"/>
                </a:solidFill>
                <a:latin typeface="Arial"/>
              </a:rPr>
              <a:t>KPI </a:t>
            </a:r>
            <a:r>
              <a:rPr lang="hu-HU" sz="1600" b="1" kern="0">
                <a:solidFill>
                  <a:srgbClr val="3366FF"/>
                </a:solidFill>
                <a:latin typeface="Arial"/>
              </a:rPr>
              <a:t>1</a:t>
            </a:r>
            <a:r>
              <a:rPr lang="de-DE" sz="1600" b="1" kern="0">
                <a:solidFill>
                  <a:srgbClr val="3366FF"/>
                </a:solidFill>
                <a:latin typeface="Arial"/>
              </a:rPr>
              <a:t>5</a:t>
            </a:r>
            <a:r>
              <a:rPr lang="en-US" sz="1600" b="1" kern="0">
                <a:solidFill>
                  <a:srgbClr val="3366FF"/>
                </a:solidFill>
                <a:latin typeface="Arial"/>
              </a:rPr>
              <a:t>: </a:t>
            </a:r>
            <a:r>
              <a:rPr lang="hu-HU" sz="1600" b="1" kern="0">
                <a:solidFill>
                  <a:srgbClr val="3366FF"/>
                </a:solidFill>
                <a:latin typeface="Arial"/>
              </a:rPr>
              <a:t>N</a:t>
            </a:r>
            <a:r>
              <a:rPr lang="de-DE" sz="1600" b="1" kern="0">
                <a:solidFill>
                  <a:srgbClr val="3366FF"/>
                </a:solidFill>
                <a:latin typeface="Arial"/>
              </a:rPr>
              <a:t>on-Core exchanges </a:t>
            </a:r>
            <a:r>
              <a:rPr lang="hu-HU" sz="1600" b="1" kern="0">
                <a:solidFill>
                  <a:srgbClr val="3366FF"/>
                </a:solidFill>
                <a:latin typeface="Arial"/>
              </a:rPr>
              <a:t>delta flow</a:t>
            </a:r>
            <a:endParaRPr lang="en-US" sz="1600" b="1" kern="0" dirty="0">
              <a:solidFill>
                <a:srgbClr val="3366FF"/>
              </a:solidFill>
              <a:latin typeface="Arial"/>
            </a:endParaRPr>
          </a:p>
        </p:txBody>
      </p:sp>
      <p:pic>
        <p:nvPicPr>
          <p:cNvPr id="8" name="Kép 7">
            <a:extLst>
              <a:ext uri="{FF2B5EF4-FFF2-40B4-BE49-F238E27FC236}">
                <a16:creationId xmlns:a16="http://schemas.microsoft.com/office/drawing/2014/main" id="{E7796413-CDA7-4D6A-A068-44A8F3837726}"/>
              </a:ext>
            </a:extLst>
          </p:cNvPr>
          <p:cNvPicPr>
            <a:picLocks noChangeAspect="1"/>
          </p:cNvPicPr>
          <p:nvPr/>
        </p:nvPicPr>
        <p:blipFill>
          <a:blip r:embed="rId2"/>
          <a:stretch>
            <a:fillRect/>
          </a:stretch>
        </p:blipFill>
        <p:spPr>
          <a:xfrm>
            <a:off x="705814" y="1023590"/>
            <a:ext cx="8376894" cy="5425282"/>
          </a:xfrm>
          <a:prstGeom prst="rect">
            <a:avLst/>
          </a:prstGeom>
        </p:spPr>
      </p:pic>
    </p:spTree>
    <p:extLst>
      <p:ext uri="{BB962C8B-B14F-4D97-AF65-F5344CB8AC3E}">
        <p14:creationId xmlns:p14="http://schemas.microsoft.com/office/powerpoint/2010/main" val="313923778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ZoneTexte 26"/>
          <p:cNvSpPr txBox="1"/>
          <p:nvPr/>
        </p:nvSpPr>
        <p:spPr>
          <a:xfrm>
            <a:off x="156718" y="945786"/>
            <a:ext cx="3762045" cy="307777"/>
          </a:xfrm>
          <a:prstGeom prst="rect">
            <a:avLst/>
          </a:prstGeom>
          <a:solidFill>
            <a:schemeClr val="bg1"/>
          </a:solidFill>
        </p:spPr>
        <p:txBody>
          <a:bodyPr wrap="square" rtlCol="0">
            <a:spAutoFit/>
          </a:bodyPr>
          <a:lstStyle/>
          <a:p>
            <a:pPr algn="l"/>
            <a:endParaRPr lang="fr-FR" sz="1400" dirty="0">
              <a:solidFill>
                <a:schemeClr val="tx2"/>
              </a:solidFill>
              <a:latin typeface="Arial" panose="020B0604020202020204" pitchFamily="34" charset="0"/>
              <a:cs typeface="Arial" panose="020B0604020202020204" pitchFamily="34" charset="0"/>
            </a:endParaRPr>
          </a:p>
        </p:txBody>
      </p:sp>
      <p:sp>
        <p:nvSpPr>
          <p:cNvPr id="7" name="Espace réservé du texte 3">
            <a:extLst>
              <a:ext uri="{FF2B5EF4-FFF2-40B4-BE49-F238E27FC236}">
                <a16:creationId xmlns:a16="http://schemas.microsoft.com/office/drawing/2014/main" id="{07C3A045-A2B7-4BAA-93FB-A26D083ABA7C}"/>
              </a:ext>
            </a:extLst>
          </p:cNvPr>
          <p:cNvSpPr txBox="1">
            <a:spLocks/>
          </p:cNvSpPr>
          <p:nvPr/>
        </p:nvSpPr>
        <p:spPr>
          <a:xfrm>
            <a:off x="166145" y="450726"/>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3366FF"/>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100FE"/>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fr-FR" kern="0" dirty="0"/>
              <a:t>BD202</a:t>
            </a:r>
            <a:r>
              <a:rPr lang="hu-HU" kern="0" dirty="0"/>
              <a:t>11001</a:t>
            </a:r>
            <a:r>
              <a:rPr lang="fr-FR" kern="0" dirty="0"/>
              <a:t> – BD202</a:t>
            </a:r>
            <a:r>
              <a:rPr lang="hu-HU" kern="0" dirty="0"/>
              <a:t>11031</a:t>
            </a:r>
            <a:endParaRPr lang="fr-FR" kern="0" dirty="0"/>
          </a:p>
          <a:p>
            <a:endParaRPr lang="fr-FR" kern="0" dirty="0"/>
          </a:p>
        </p:txBody>
      </p:sp>
      <p:sp>
        <p:nvSpPr>
          <p:cNvPr id="8" name="Title 4"/>
          <p:cNvSpPr txBox="1">
            <a:spLocks/>
          </p:cNvSpPr>
          <p:nvPr/>
        </p:nvSpPr>
        <p:spPr>
          <a:xfrm>
            <a:off x="158998" y="130860"/>
            <a:ext cx="7704841"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a:defRPr/>
            </a:pPr>
            <a:r>
              <a:rPr lang="en-US" sz="1600" b="1" kern="0">
                <a:solidFill>
                  <a:srgbClr val="3366FF"/>
                </a:solidFill>
                <a:latin typeface="Arial"/>
              </a:rPr>
              <a:t>KPI </a:t>
            </a:r>
            <a:r>
              <a:rPr lang="hu-HU" sz="1600" b="1" kern="0">
                <a:solidFill>
                  <a:srgbClr val="3366FF"/>
                </a:solidFill>
                <a:latin typeface="Arial"/>
              </a:rPr>
              <a:t>1</a:t>
            </a:r>
            <a:r>
              <a:rPr lang="de-DE" sz="1600" b="1" kern="0">
                <a:solidFill>
                  <a:srgbClr val="3366FF"/>
                </a:solidFill>
                <a:latin typeface="Arial"/>
              </a:rPr>
              <a:t>5</a:t>
            </a:r>
            <a:r>
              <a:rPr lang="en-US" sz="1600" b="1" kern="0">
                <a:solidFill>
                  <a:srgbClr val="3366FF"/>
                </a:solidFill>
                <a:latin typeface="Arial"/>
              </a:rPr>
              <a:t>: </a:t>
            </a:r>
            <a:r>
              <a:rPr lang="hu-HU" sz="1600" b="1" kern="0">
                <a:solidFill>
                  <a:srgbClr val="3366FF"/>
                </a:solidFill>
                <a:latin typeface="Arial"/>
              </a:rPr>
              <a:t>N</a:t>
            </a:r>
            <a:r>
              <a:rPr lang="de-DE" sz="1600" b="1" kern="0">
                <a:solidFill>
                  <a:srgbClr val="3366FF"/>
                </a:solidFill>
                <a:latin typeface="Arial"/>
              </a:rPr>
              <a:t>on-Core exchanges </a:t>
            </a:r>
            <a:r>
              <a:rPr lang="hu-HU" sz="1600" b="1" kern="0">
                <a:solidFill>
                  <a:srgbClr val="3366FF"/>
                </a:solidFill>
                <a:latin typeface="Arial"/>
              </a:rPr>
              <a:t>delta flow</a:t>
            </a:r>
            <a:endParaRPr lang="en-US" sz="1600" b="1" kern="0" dirty="0">
              <a:solidFill>
                <a:srgbClr val="3366FF"/>
              </a:solidFill>
              <a:latin typeface="Arial"/>
            </a:endParaRPr>
          </a:p>
        </p:txBody>
      </p:sp>
      <p:pic>
        <p:nvPicPr>
          <p:cNvPr id="9" name="Kép 8">
            <a:extLst>
              <a:ext uri="{FF2B5EF4-FFF2-40B4-BE49-F238E27FC236}">
                <a16:creationId xmlns:a16="http://schemas.microsoft.com/office/drawing/2014/main" id="{F59D743D-13FB-4C81-9871-E906CB6EB28D}"/>
              </a:ext>
            </a:extLst>
          </p:cNvPr>
          <p:cNvPicPr>
            <a:picLocks noChangeAspect="1"/>
          </p:cNvPicPr>
          <p:nvPr/>
        </p:nvPicPr>
        <p:blipFill>
          <a:blip r:embed="rId2"/>
          <a:stretch>
            <a:fillRect/>
          </a:stretch>
        </p:blipFill>
        <p:spPr>
          <a:xfrm>
            <a:off x="384852" y="945786"/>
            <a:ext cx="8972187" cy="5619213"/>
          </a:xfrm>
          <a:prstGeom prst="rect">
            <a:avLst/>
          </a:prstGeom>
        </p:spPr>
      </p:pic>
    </p:spTree>
    <p:extLst>
      <p:ext uri="{BB962C8B-B14F-4D97-AF65-F5344CB8AC3E}">
        <p14:creationId xmlns:p14="http://schemas.microsoft.com/office/powerpoint/2010/main" val="109716995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3ED92AD6-F158-4747-9358-0164C6AECE6D}"/>
              </a:ext>
            </a:extLst>
          </p:cNvPr>
          <p:cNvSpPr>
            <a:spLocks noGrp="1"/>
          </p:cNvSpPr>
          <p:nvPr>
            <p:ph type="title"/>
          </p:nvPr>
        </p:nvSpPr>
        <p:spPr>
          <a:xfrm>
            <a:off x="539999" y="108000"/>
            <a:ext cx="7044142" cy="336550"/>
          </a:xfrm>
        </p:spPr>
        <p:txBody>
          <a:bodyPr/>
          <a:lstStyle/>
          <a:p>
            <a:r>
              <a:rPr lang="en-US" sz="1600" b="1" dirty="0">
                <a:solidFill>
                  <a:srgbClr val="3366FF"/>
                </a:solidFill>
                <a:latin typeface="Arial"/>
              </a:rPr>
              <a:t>KPI 1</a:t>
            </a:r>
            <a:r>
              <a:rPr lang="de-DE" sz="1600" b="1" dirty="0">
                <a:solidFill>
                  <a:srgbClr val="3366FF"/>
                </a:solidFill>
                <a:latin typeface="Arial"/>
              </a:rPr>
              <a:t>5</a:t>
            </a:r>
            <a:r>
              <a:rPr lang="en-US" sz="1600" b="1" dirty="0">
                <a:solidFill>
                  <a:srgbClr val="3366FF"/>
                </a:solidFill>
                <a:latin typeface="Arial"/>
              </a:rPr>
              <a:t>: </a:t>
            </a:r>
            <a:r>
              <a:rPr lang="hu-HU" sz="1600" b="1" dirty="0">
                <a:solidFill>
                  <a:srgbClr val="3366FF"/>
                </a:solidFill>
                <a:latin typeface="Arial"/>
              </a:rPr>
              <a:t>N</a:t>
            </a:r>
            <a:r>
              <a:rPr lang="de-DE" sz="1600" b="1" dirty="0">
                <a:solidFill>
                  <a:srgbClr val="3366FF"/>
                </a:solidFill>
                <a:latin typeface="Arial"/>
              </a:rPr>
              <a:t>on-Core </a:t>
            </a:r>
            <a:r>
              <a:rPr lang="de-DE" sz="1600" b="1" dirty="0" err="1">
                <a:solidFill>
                  <a:srgbClr val="3366FF"/>
                </a:solidFill>
                <a:latin typeface="Arial"/>
              </a:rPr>
              <a:t>delta</a:t>
            </a:r>
            <a:r>
              <a:rPr lang="de-DE" sz="1600" b="1" dirty="0">
                <a:solidFill>
                  <a:srgbClr val="3366FF"/>
                </a:solidFill>
                <a:latin typeface="Arial"/>
              </a:rPr>
              <a:t> </a:t>
            </a:r>
            <a:r>
              <a:rPr lang="de-DE" sz="1600" b="1" dirty="0" err="1">
                <a:solidFill>
                  <a:srgbClr val="3366FF"/>
                </a:solidFill>
                <a:latin typeface="Arial"/>
              </a:rPr>
              <a:t>exchanges</a:t>
            </a:r>
            <a:endParaRPr lang="en-US" sz="1600" b="1" dirty="0">
              <a:solidFill>
                <a:srgbClr val="3366FF"/>
              </a:solidFill>
              <a:latin typeface="Arial"/>
            </a:endParaRPr>
          </a:p>
        </p:txBody>
      </p:sp>
      <p:sp>
        <p:nvSpPr>
          <p:cNvPr id="7" name="Espace réservé du texte 3">
            <a:extLst>
              <a:ext uri="{FF2B5EF4-FFF2-40B4-BE49-F238E27FC236}">
                <a16:creationId xmlns:a16="http://schemas.microsoft.com/office/drawing/2014/main" id="{07C3A045-A2B7-4BAA-93FB-A26D083ABA7C}"/>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3366FF"/>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100FE"/>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fr-FR" kern="0" dirty="0"/>
              <a:t>BD202</a:t>
            </a:r>
            <a:r>
              <a:rPr lang="hu-HU" kern="0" dirty="0"/>
              <a:t>11001</a:t>
            </a:r>
            <a:r>
              <a:rPr lang="fr-FR" kern="0" dirty="0"/>
              <a:t>– BD202</a:t>
            </a:r>
            <a:r>
              <a:rPr lang="hu-HU" kern="0" dirty="0"/>
              <a:t>11031</a:t>
            </a:r>
            <a:endParaRPr lang="fr-FR" kern="0" dirty="0"/>
          </a:p>
          <a:p>
            <a:endParaRPr lang="fr-FR" kern="0" dirty="0"/>
          </a:p>
        </p:txBody>
      </p:sp>
      <p:pic>
        <p:nvPicPr>
          <p:cNvPr id="9" name="Kép 8">
            <a:extLst>
              <a:ext uri="{FF2B5EF4-FFF2-40B4-BE49-F238E27FC236}">
                <a16:creationId xmlns:a16="http://schemas.microsoft.com/office/drawing/2014/main" id="{F2119D88-96DD-468E-996B-F5EAB0AAF4D3}"/>
              </a:ext>
            </a:extLst>
          </p:cNvPr>
          <p:cNvPicPr>
            <a:picLocks noChangeAspect="1"/>
          </p:cNvPicPr>
          <p:nvPr/>
        </p:nvPicPr>
        <p:blipFill>
          <a:blip r:embed="rId2"/>
          <a:stretch>
            <a:fillRect/>
          </a:stretch>
        </p:blipFill>
        <p:spPr>
          <a:xfrm>
            <a:off x="451056" y="972822"/>
            <a:ext cx="8852432" cy="5652758"/>
          </a:xfrm>
          <a:prstGeom prst="rect">
            <a:avLst/>
          </a:prstGeom>
        </p:spPr>
      </p:pic>
    </p:spTree>
    <p:extLst>
      <p:ext uri="{BB962C8B-B14F-4D97-AF65-F5344CB8AC3E}">
        <p14:creationId xmlns:p14="http://schemas.microsoft.com/office/powerpoint/2010/main" val="350460963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43C24-2081-4433-A98F-1D2FBB3E24AD}"/>
              </a:ext>
            </a:extLst>
          </p:cNvPr>
          <p:cNvSpPr>
            <a:spLocks noGrp="1"/>
          </p:cNvSpPr>
          <p:nvPr>
            <p:ph type="title"/>
          </p:nvPr>
        </p:nvSpPr>
        <p:spPr>
          <a:xfrm>
            <a:off x="481104" y="298500"/>
            <a:ext cx="8543925" cy="336550"/>
          </a:xfrm>
        </p:spPr>
        <p:txBody>
          <a:bodyPr/>
          <a:lstStyle/>
          <a:p>
            <a:r>
              <a:rPr lang="en-US" dirty="0"/>
              <a:t>Boxplot recap</a:t>
            </a:r>
            <a:endParaRPr lang="en-GB" dirty="0"/>
          </a:p>
        </p:txBody>
      </p:sp>
      <p:pic>
        <p:nvPicPr>
          <p:cNvPr id="1026" name="Picture 2" descr="Image for post">
            <a:extLst>
              <a:ext uri="{FF2B5EF4-FFF2-40B4-BE49-F238E27FC236}">
                <a16:creationId xmlns:a16="http://schemas.microsoft.com/office/drawing/2014/main" id="{EA0618D8-96AB-4F5B-891F-B3730ABC7A0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6817" y="2126258"/>
            <a:ext cx="7312500" cy="2870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983969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999" y="108000"/>
            <a:ext cx="8508308" cy="336550"/>
          </a:xfrm>
        </p:spPr>
        <p:txBody>
          <a:bodyPr/>
          <a:lstStyle/>
          <a:p>
            <a:r>
              <a:rPr lang="de-AT" b="1" dirty="0">
                <a:solidFill>
                  <a:srgbClr val="0100FE"/>
                </a:solidFill>
              </a:rPr>
              <a:t>NRAO – Applied </a:t>
            </a:r>
            <a:r>
              <a:rPr lang="de-AT" b="1" dirty="0" err="1">
                <a:solidFill>
                  <a:srgbClr val="0100FE"/>
                </a:solidFill>
              </a:rPr>
              <a:t>Remedial</a:t>
            </a:r>
            <a:r>
              <a:rPr lang="de-AT" b="1" dirty="0">
                <a:solidFill>
                  <a:srgbClr val="0100FE"/>
                </a:solidFill>
              </a:rPr>
              <a:t> Actions</a:t>
            </a:r>
            <a:br>
              <a:rPr lang="de-AT" b="1" dirty="0">
                <a:solidFill>
                  <a:srgbClr val="0100FE"/>
                </a:solidFill>
              </a:rPr>
            </a:br>
            <a:endParaRPr lang="de-AT" b="1" dirty="0">
              <a:solidFill>
                <a:srgbClr val="0100FE"/>
              </a:solidFill>
              <a:latin typeface="Arial"/>
            </a:endParaRPr>
          </a:p>
        </p:txBody>
      </p:sp>
      <p:sp>
        <p:nvSpPr>
          <p:cNvPr id="3" name="Textplatzhalter 2"/>
          <p:cNvSpPr>
            <a:spLocks noGrp="1"/>
          </p:cNvSpPr>
          <p:nvPr>
            <p:ph type="body" sz="quarter" idx="16"/>
          </p:nvPr>
        </p:nvSpPr>
        <p:spPr/>
        <p:txBody>
          <a:bodyPr/>
          <a:lstStyle/>
          <a:p>
            <a:pPr>
              <a:spcBef>
                <a:spcPct val="0"/>
              </a:spcBef>
            </a:pPr>
            <a:r>
              <a:rPr lang="de-AT" sz="1600" dirty="0" err="1">
                <a:solidFill>
                  <a:srgbClr val="0100FE"/>
                </a:solidFill>
                <a:latin typeface="Arial"/>
              </a:rPr>
              <a:t>Overview</a:t>
            </a:r>
            <a:endParaRPr lang="de-AT" sz="1600" dirty="0">
              <a:solidFill>
                <a:srgbClr val="0100FE"/>
              </a:solidFill>
              <a:latin typeface="Arial"/>
            </a:endParaRPr>
          </a:p>
        </p:txBody>
      </p:sp>
      <p:sp>
        <p:nvSpPr>
          <p:cNvPr id="5" name="Foliennummernplatzhalter 4"/>
          <p:cNvSpPr>
            <a:spLocks noGrp="1"/>
          </p:cNvSpPr>
          <p:nvPr>
            <p:ph type="sldNum" sz="quarter" idx="4"/>
          </p:nvPr>
        </p:nvSpPr>
        <p:spPr/>
        <p:txBody>
          <a:bodyPr/>
          <a:lstStyle/>
          <a:p>
            <a:fld id="{F551322C-20B2-48C3-B63D-68158FEBF630}" type="slidenum">
              <a:rPr lang="en-US" smtClean="0"/>
              <a:pPr/>
              <a:t>86</a:t>
            </a:fld>
            <a:endParaRPr lang="en-US"/>
          </a:p>
        </p:txBody>
      </p:sp>
      <p:sp>
        <p:nvSpPr>
          <p:cNvPr id="4" name="Inhaltsplatzhalter 3"/>
          <p:cNvSpPr>
            <a:spLocks noGrp="1"/>
          </p:cNvSpPr>
          <p:nvPr>
            <p:ph sz="quarter" idx="17"/>
          </p:nvPr>
        </p:nvSpPr>
        <p:spPr/>
        <p:txBody>
          <a:bodyPr vert="horz" lIns="91440" tIns="45720" rIns="91440" bIns="45720" rtlCol="0" anchor="t">
            <a:noAutofit/>
          </a:bodyPr>
          <a:lstStyle/>
          <a:p>
            <a:pPr marL="571500" lvl="1">
              <a:buFont typeface="Arial" panose="020B0604020202020204" pitchFamily="34" charset="0"/>
              <a:buChar char="•"/>
            </a:pPr>
            <a:r>
              <a:rPr lang="en-US" dirty="0"/>
              <a:t>The total number of MTUs (720 hours)</a:t>
            </a:r>
            <a:br>
              <a:rPr lang="en-US" dirty="0"/>
            </a:br>
            <a:r>
              <a:rPr lang="en-US" dirty="0"/>
              <a:t>was distributed as shown in the pie chart</a:t>
            </a:r>
          </a:p>
          <a:p>
            <a:pPr marL="571500" lvl="1">
              <a:buFont typeface="Arial" panose="020B0604020202020204" pitchFamily="34" charset="0"/>
              <a:buChar char="•"/>
            </a:pPr>
            <a:r>
              <a:rPr lang="en-US" dirty="0">
                <a:ea typeface="Arial Unicode MS"/>
                <a:cs typeface="Arial"/>
              </a:rPr>
              <a:t>In the following plots, the relative time share</a:t>
            </a:r>
            <a:r>
              <a:rPr lang="en-US" dirty="0"/>
              <a:t/>
            </a:r>
            <a:br>
              <a:rPr lang="en-US" dirty="0"/>
            </a:br>
            <a:r>
              <a:rPr lang="en-US" dirty="0">
                <a:ea typeface="Arial Unicode MS"/>
                <a:cs typeface="Arial"/>
              </a:rPr>
              <a:t>relates to the hours labeled</a:t>
            </a:r>
            <a:r>
              <a:rPr lang="en-US" dirty="0"/>
              <a:t/>
            </a:r>
            <a:br>
              <a:rPr lang="en-US" dirty="0"/>
            </a:br>
            <a:r>
              <a:rPr lang="en-US" dirty="0">
                <a:ea typeface="Arial Unicode MS"/>
                <a:cs typeface="Arial"/>
              </a:rPr>
              <a:t>‘</a:t>
            </a:r>
            <a:r>
              <a:rPr lang="en-US" i="1" dirty="0">
                <a:ea typeface="Arial Unicode MS"/>
                <a:cs typeface="Arial"/>
              </a:rPr>
              <a:t>NRAO Ran and Applied RAs</a:t>
            </a:r>
            <a:r>
              <a:rPr lang="en-US" dirty="0">
                <a:ea typeface="Arial Unicode MS"/>
                <a:cs typeface="Arial"/>
              </a:rPr>
              <a:t>’ (220 hours)</a:t>
            </a:r>
          </a:p>
        </p:txBody>
      </p:sp>
      <p:pic>
        <p:nvPicPr>
          <p:cNvPr id="6" name="Picture 7" descr="Chart, pie chart&#10;&#10;Description automatically generated">
            <a:extLst>
              <a:ext uri="{FF2B5EF4-FFF2-40B4-BE49-F238E27FC236}">
                <a16:creationId xmlns:a16="http://schemas.microsoft.com/office/drawing/2014/main" id="{D7617053-4C24-4529-9835-1A1CF9D6F3A0}"/>
              </a:ext>
            </a:extLst>
          </p:cNvPr>
          <p:cNvPicPr>
            <a:picLocks noChangeAspect="1"/>
          </p:cNvPicPr>
          <p:nvPr/>
        </p:nvPicPr>
        <p:blipFill>
          <a:blip r:embed="rId2"/>
          <a:stretch>
            <a:fillRect/>
          </a:stretch>
        </p:blipFill>
        <p:spPr>
          <a:xfrm>
            <a:off x="4300063" y="848325"/>
            <a:ext cx="5352761" cy="5363438"/>
          </a:xfrm>
          <a:prstGeom prst="rect">
            <a:avLst/>
          </a:prstGeom>
        </p:spPr>
      </p:pic>
    </p:spTree>
    <p:extLst>
      <p:ext uri="{BB962C8B-B14F-4D97-AF65-F5344CB8AC3E}">
        <p14:creationId xmlns:p14="http://schemas.microsoft.com/office/powerpoint/2010/main" val="389405915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4"/>
          </p:nvPr>
        </p:nvSpPr>
        <p:spPr/>
        <p:txBody>
          <a:bodyPr/>
          <a:lstStyle/>
          <a:p>
            <a:fld id="{F551322C-20B2-48C3-B63D-68158FEBF630}" type="slidenum">
              <a:rPr lang="en-US" smtClean="0"/>
              <a:pPr/>
              <a:t>87</a:t>
            </a:fld>
            <a:endParaRPr lang="en-US" dirty="0"/>
          </a:p>
        </p:txBody>
      </p:sp>
      <p:sp>
        <p:nvSpPr>
          <p:cNvPr id="8" name="Rechteck 7"/>
          <p:cNvSpPr/>
          <p:nvPr/>
        </p:nvSpPr>
        <p:spPr>
          <a:xfrm>
            <a:off x="208313" y="204115"/>
            <a:ext cx="8460674" cy="369332"/>
          </a:xfrm>
          <a:prstGeom prst="rect">
            <a:avLst/>
          </a:prstGeom>
        </p:spPr>
        <p:txBody>
          <a:bodyPr wrap="square">
            <a:spAutoFit/>
          </a:bodyPr>
          <a:lstStyle/>
          <a:p>
            <a:pPr>
              <a:defRPr/>
            </a:pPr>
            <a:r>
              <a:rPr lang="en-US" b="1" kern="0" dirty="0">
                <a:solidFill>
                  <a:srgbClr val="0100FE"/>
                </a:solidFill>
                <a:latin typeface="Arial"/>
                <a:ea typeface="Arial Unicode MS" panose="020B0604020202020204" pitchFamily="34" charset="-128"/>
                <a:cs typeface="Arial" panose="020B0604020202020204" pitchFamily="34" charset="0"/>
              </a:rPr>
              <a:t>KPI 16: </a:t>
            </a:r>
            <a:r>
              <a:rPr lang="en-US" dirty="0">
                <a:solidFill>
                  <a:srgbClr val="0100FE"/>
                </a:solidFill>
              </a:rPr>
              <a:t>Relative Time Share of Applied RAs, by TSO, Type and Mode</a:t>
            </a:r>
          </a:p>
        </p:txBody>
      </p:sp>
      <p:pic>
        <p:nvPicPr>
          <p:cNvPr id="2" name="Picture 2" descr="Chart, waterfall chart&#10;&#10;Description automatically generated">
            <a:extLst>
              <a:ext uri="{FF2B5EF4-FFF2-40B4-BE49-F238E27FC236}">
                <a16:creationId xmlns:a16="http://schemas.microsoft.com/office/drawing/2014/main" id="{46D4CB01-4986-4800-A239-F5816C1C9CB3}"/>
              </a:ext>
            </a:extLst>
          </p:cNvPr>
          <p:cNvPicPr>
            <a:picLocks noChangeAspect="1"/>
          </p:cNvPicPr>
          <p:nvPr/>
        </p:nvPicPr>
        <p:blipFill>
          <a:blip r:embed="rId2"/>
          <a:stretch>
            <a:fillRect/>
          </a:stretch>
        </p:blipFill>
        <p:spPr>
          <a:xfrm>
            <a:off x="589390" y="858499"/>
            <a:ext cx="9135170" cy="5382206"/>
          </a:xfrm>
          <a:prstGeom prst="rect">
            <a:avLst/>
          </a:prstGeom>
        </p:spPr>
      </p:pic>
    </p:spTree>
    <p:extLst>
      <p:ext uri="{BB962C8B-B14F-4D97-AF65-F5344CB8AC3E}">
        <p14:creationId xmlns:p14="http://schemas.microsoft.com/office/powerpoint/2010/main" val="133105027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4"/>
          </p:nvPr>
        </p:nvSpPr>
        <p:spPr/>
        <p:txBody>
          <a:bodyPr/>
          <a:lstStyle/>
          <a:p>
            <a:fld id="{F551322C-20B2-48C3-B63D-68158FEBF630}" type="slidenum">
              <a:rPr lang="en-US" smtClean="0"/>
              <a:pPr/>
              <a:t>88</a:t>
            </a:fld>
            <a:endParaRPr lang="en-US"/>
          </a:p>
        </p:txBody>
      </p:sp>
      <p:sp>
        <p:nvSpPr>
          <p:cNvPr id="8" name="Title 4">
            <a:extLst>
              <a:ext uri="{FF2B5EF4-FFF2-40B4-BE49-F238E27FC236}">
                <a16:creationId xmlns:a16="http://schemas.microsoft.com/office/drawing/2014/main" id="{E14C2856-3610-4AD3-BCB6-B1ECAE797BB9}"/>
              </a:ext>
            </a:extLst>
          </p:cNvPr>
          <p:cNvSpPr txBox="1">
            <a:spLocks/>
          </p:cNvSpPr>
          <p:nvPr/>
        </p:nvSpPr>
        <p:spPr>
          <a:xfrm>
            <a:off x="132947" y="108001"/>
            <a:ext cx="892443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16: </a:t>
            </a:r>
            <a:r>
              <a:rPr lang="en-US" sz="1600" dirty="0"/>
              <a:t>Relative Time Share of Applied RAs, by TSO, Type and Mode</a:t>
            </a:r>
          </a:p>
        </p:txBody>
      </p:sp>
      <p:pic>
        <p:nvPicPr>
          <p:cNvPr id="2" name="Picture 2" descr="Map&#10;&#10;Description automatically generated">
            <a:extLst>
              <a:ext uri="{FF2B5EF4-FFF2-40B4-BE49-F238E27FC236}">
                <a16:creationId xmlns:a16="http://schemas.microsoft.com/office/drawing/2014/main" id="{2068F842-3CAA-44AF-9F84-9C11C767DD66}"/>
              </a:ext>
            </a:extLst>
          </p:cNvPr>
          <p:cNvPicPr>
            <a:picLocks noChangeAspect="1"/>
          </p:cNvPicPr>
          <p:nvPr/>
        </p:nvPicPr>
        <p:blipFill>
          <a:blip r:embed="rId2"/>
          <a:stretch>
            <a:fillRect/>
          </a:stretch>
        </p:blipFill>
        <p:spPr>
          <a:xfrm>
            <a:off x="1052409" y="839607"/>
            <a:ext cx="8006969" cy="6019739"/>
          </a:xfrm>
          <a:prstGeom prst="rect">
            <a:avLst/>
          </a:prstGeom>
        </p:spPr>
      </p:pic>
    </p:spTree>
    <p:extLst>
      <p:ext uri="{BB962C8B-B14F-4D97-AF65-F5344CB8AC3E}">
        <p14:creationId xmlns:p14="http://schemas.microsoft.com/office/powerpoint/2010/main" val="143859908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4"/>
          </p:nvPr>
        </p:nvSpPr>
        <p:spPr/>
        <p:txBody>
          <a:bodyPr/>
          <a:lstStyle/>
          <a:p>
            <a:fld id="{F551322C-20B2-48C3-B63D-68158FEBF630}" type="slidenum">
              <a:rPr lang="en-US" smtClean="0"/>
              <a:pPr/>
              <a:t>89</a:t>
            </a:fld>
            <a:endParaRPr lang="en-US"/>
          </a:p>
        </p:txBody>
      </p:sp>
      <p:sp>
        <p:nvSpPr>
          <p:cNvPr id="8" name="Textplatzhalter 2"/>
          <p:cNvSpPr>
            <a:spLocks noGrp="1"/>
          </p:cNvSpPr>
          <p:nvPr>
            <p:ph type="body" sz="quarter" idx="16"/>
          </p:nvPr>
        </p:nvSpPr>
        <p:spPr>
          <a:xfrm>
            <a:off x="540000" y="461650"/>
            <a:ext cx="8376894" cy="363850"/>
          </a:xfrm>
        </p:spPr>
        <p:txBody>
          <a:bodyPr/>
          <a:lstStyle/>
          <a:p>
            <a:r>
              <a:rPr lang="en-US" dirty="0">
                <a:solidFill>
                  <a:srgbClr val="3266FF"/>
                </a:solidFill>
              </a:rPr>
              <a:t>Relative Time Share of Applied Topological RAs in Preventive Mode</a:t>
            </a:r>
            <a:endParaRPr lang="de-AT" dirty="0">
              <a:solidFill>
                <a:srgbClr val="3266FF"/>
              </a:solidFill>
            </a:endParaRPr>
          </a:p>
        </p:txBody>
      </p:sp>
      <p:sp>
        <p:nvSpPr>
          <p:cNvPr id="9" name="Title 4">
            <a:extLst>
              <a:ext uri="{FF2B5EF4-FFF2-40B4-BE49-F238E27FC236}">
                <a16:creationId xmlns:a16="http://schemas.microsoft.com/office/drawing/2014/main" id="{E14C2856-3610-4AD3-BCB6-B1ECAE797BB9}"/>
              </a:ext>
            </a:extLst>
          </p:cNvPr>
          <p:cNvSpPr txBox="1">
            <a:spLocks/>
          </p:cNvSpPr>
          <p:nvPr/>
        </p:nvSpPr>
        <p:spPr>
          <a:xfrm>
            <a:off x="168732" y="106388"/>
            <a:ext cx="892443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16: </a:t>
            </a:r>
            <a:r>
              <a:rPr lang="en-US" sz="1600" dirty="0"/>
              <a:t>Relative Time Share of Applied RAs, by TSO, Type and Mode</a:t>
            </a:r>
          </a:p>
        </p:txBody>
      </p:sp>
      <p:pic>
        <p:nvPicPr>
          <p:cNvPr id="2" name="Picture 2" descr="Map&#10;&#10;Description automatically generated">
            <a:extLst>
              <a:ext uri="{FF2B5EF4-FFF2-40B4-BE49-F238E27FC236}">
                <a16:creationId xmlns:a16="http://schemas.microsoft.com/office/drawing/2014/main" id="{2097EBAA-16EA-403B-A1C5-DA2BB01C850F}"/>
              </a:ext>
            </a:extLst>
          </p:cNvPr>
          <p:cNvPicPr>
            <a:picLocks noChangeAspect="1"/>
          </p:cNvPicPr>
          <p:nvPr/>
        </p:nvPicPr>
        <p:blipFill>
          <a:blip r:embed="rId2"/>
          <a:stretch>
            <a:fillRect/>
          </a:stretch>
        </p:blipFill>
        <p:spPr>
          <a:xfrm>
            <a:off x="928502" y="829218"/>
            <a:ext cx="8046097" cy="6027477"/>
          </a:xfrm>
          <a:prstGeom prst="rect">
            <a:avLst/>
          </a:prstGeom>
        </p:spPr>
      </p:pic>
    </p:spTree>
    <p:extLst>
      <p:ext uri="{BB962C8B-B14F-4D97-AF65-F5344CB8AC3E}">
        <p14:creationId xmlns:p14="http://schemas.microsoft.com/office/powerpoint/2010/main" val="30951817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+2_3</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337125463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4"/>
          </p:nvPr>
        </p:nvSpPr>
        <p:spPr/>
        <p:txBody>
          <a:bodyPr/>
          <a:lstStyle/>
          <a:p>
            <a:fld id="{F551322C-20B2-48C3-B63D-68158FEBF630}" type="slidenum">
              <a:rPr lang="en-US" smtClean="0"/>
              <a:pPr/>
              <a:t>90</a:t>
            </a:fld>
            <a:endParaRPr lang="en-US"/>
          </a:p>
        </p:txBody>
      </p:sp>
      <p:sp>
        <p:nvSpPr>
          <p:cNvPr id="9" name="Textplatzhalter 2"/>
          <p:cNvSpPr>
            <a:spLocks noGrp="1"/>
          </p:cNvSpPr>
          <p:nvPr>
            <p:ph type="body" sz="quarter" idx="16"/>
          </p:nvPr>
        </p:nvSpPr>
        <p:spPr>
          <a:xfrm>
            <a:off x="540000" y="461650"/>
            <a:ext cx="8376894" cy="363850"/>
          </a:xfrm>
        </p:spPr>
        <p:txBody>
          <a:bodyPr/>
          <a:lstStyle/>
          <a:p>
            <a:r>
              <a:rPr lang="en-US" dirty="0">
                <a:solidFill>
                  <a:srgbClr val="3266FF"/>
                </a:solidFill>
              </a:rPr>
              <a:t>Relative Time Share of Applied PSTs in Curative Mode</a:t>
            </a:r>
            <a:endParaRPr lang="de-AT" dirty="0">
              <a:solidFill>
                <a:srgbClr val="3266FF"/>
              </a:solidFill>
            </a:endParaRPr>
          </a:p>
        </p:txBody>
      </p:sp>
      <p:sp>
        <p:nvSpPr>
          <p:cNvPr id="10" name="Title 4">
            <a:extLst>
              <a:ext uri="{FF2B5EF4-FFF2-40B4-BE49-F238E27FC236}">
                <a16:creationId xmlns:a16="http://schemas.microsoft.com/office/drawing/2014/main" id="{E14C2856-3610-4AD3-BCB6-B1ECAE797BB9}"/>
              </a:ext>
            </a:extLst>
          </p:cNvPr>
          <p:cNvSpPr txBox="1">
            <a:spLocks/>
          </p:cNvSpPr>
          <p:nvPr/>
        </p:nvSpPr>
        <p:spPr>
          <a:xfrm>
            <a:off x="87227" y="125100"/>
            <a:ext cx="892443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16: </a:t>
            </a:r>
            <a:r>
              <a:rPr lang="en-US" sz="1600" dirty="0"/>
              <a:t>Relative Time Share of Applied RAs, by TSO, Type and Mode</a:t>
            </a:r>
          </a:p>
        </p:txBody>
      </p:sp>
      <p:pic>
        <p:nvPicPr>
          <p:cNvPr id="2" name="Picture 2" descr="Map&#10;&#10;Description automatically generated">
            <a:extLst>
              <a:ext uri="{FF2B5EF4-FFF2-40B4-BE49-F238E27FC236}">
                <a16:creationId xmlns:a16="http://schemas.microsoft.com/office/drawing/2014/main" id="{53D9A345-4DE2-423D-968F-0AE413E18887}"/>
              </a:ext>
            </a:extLst>
          </p:cNvPr>
          <p:cNvPicPr>
            <a:picLocks noChangeAspect="1"/>
          </p:cNvPicPr>
          <p:nvPr/>
        </p:nvPicPr>
        <p:blipFill>
          <a:blip r:embed="rId2"/>
          <a:stretch>
            <a:fillRect/>
          </a:stretch>
        </p:blipFill>
        <p:spPr>
          <a:xfrm>
            <a:off x="700253" y="825770"/>
            <a:ext cx="8052618" cy="6034372"/>
          </a:xfrm>
          <a:prstGeom prst="rect">
            <a:avLst/>
          </a:prstGeom>
        </p:spPr>
      </p:pic>
    </p:spTree>
    <p:extLst>
      <p:ext uri="{BB962C8B-B14F-4D97-AF65-F5344CB8AC3E}">
        <p14:creationId xmlns:p14="http://schemas.microsoft.com/office/powerpoint/2010/main" val="272654246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4"/>
          </p:nvPr>
        </p:nvSpPr>
        <p:spPr/>
        <p:txBody>
          <a:bodyPr/>
          <a:lstStyle/>
          <a:p>
            <a:fld id="{F551322C-20B2-48C3-B63D-68158FEBF630}" type="slidenum">
              <a:rPr lang="en-US" smtClean="0"/>
              <a:pPr/>
              <a:t>91</a:t>
            </a:fld>
            <a:endParaRPr lang="en-US"/>
          </a:p>
        </p:txBody>
      </p:sp>
      <p:sp>
        <p:nvSpPr>
          <p:cNvPr id="8" name="Textplatzhalter 2"/>
          <p:cNvSpPr>
            <a:spLocks noGrp="1"/>
          </p:cNvSpPr>
          <p:nvPr>
            <p:ph type="body" sz="quarter" idx="16"/>
          </p:nvPr>
        </p:nvSpPr>
        <p:spPr>
          <a:xfrm>
            <a:off x="540000" y="461650"/>
            <a:ext cx="8376894" cy="363850"/>
          </a:xfrm>
        </p:spPr>
        <p:txBody>
          <a:bodyPr/>
          <a:lstStyle/>
          <a:p>
            <a:r>
              <a:rPr lang="en-US" dirty="0">
                <a:solidFill>
                  <a:srgbClr val="3266FF"/>
                </a:solidFill>
              </a:rPr>
              <a:t>Relative Time Share of Applied Topological RAs in Curative Mode</a:t>
            </a:r>
            <a:endParaRPr lang="de-AT" dirty="0">
              <a:solidFill>
                <a:srgbClr val="3266FF"/>
              </a:solidFill>
            </a:endParaRPr>
          </a:p>
        </p:txBody>
      </p:sp>
      <p:sp>
        <p:nvSpPr>
          <p:cNvPr id="9" name="Title 4">
            <a:extLst>
              <a:ext uri="{FF2B5EF4-FFF2-40B4-BE49-F238E27FC236}">
                <a16:creationId xmlns:a16="http://schemas.microsoft.com/office/drawing/2014/main" id="{E14C2856-3610-4AD3-BCB6-B1ECAE797BB9}"/>
              </a:ext>
            </a:extLst>
          </p:cNvPr>
          <p:cNvSpPr txBox="1">
            <a:spLocks/>
          </p:cNvSpPr>
          <p:nvPr/>
        </p:nvSpPr>
        <p:spPr>
          <a:xfrm>
            <a:off x="125327" y="125100"/>
            <a:ext cx="892443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16: </a:t>
            </a:r>
            <a:r>
              <a:rPr lang="en-US" sz="1600" dirty="0"/>
              <a:t>Relative Time Share of Applied RAs, by TSO, Type and Mode</a:t>
            </a:r>
          </a:p>
        </p:txBody>
      </p:sp>
      <p:pic>
        <p:nvPicPr>
          <p:cNvPr id="2" name="Picture 2" descr="Map&#10;&#10;Description automatically generated">
            <a:extLst>
              <a:ext uri="{FF2B5EF4-FFF2-40B4-BE49-F238E27FC236}">
                <a16:creationId xmlns:a16="http://schemas.microsoft.com/office/drawing/2014/main" id="{6E8F0C2A-C1E0-40AC-8790-2BA92C19ABB6}"/>
              </a:ext>
            </a:extLst>
          </p:cNvPr>
          <p:cNvPicPr>
            <a:picLocks noChangeAspect="1"/>
          </p:cNvPicPr>
          <p:nvPr/>
        </p:nvPicPr>
        <p:blipFill>
          <a:blip r:embed="rId2"/>
          <a:stretch>
            <a:fillRect/>
          </a:stretch>
        </p:blipFill>
        <p:spPr>
          <a:xfrm>
            <a:off x="954588" y="826568"/>
            <a:ext cx="8000447" cy="6032777"/>
          </a:xfrm>
          <a:prstGeom prst="rect">
            <a:avLst/>
          </a:prstGeom>
        </p:spPr>
      </p:pic>
    </p:spTree>
    <p:extLst>
      <p:ext uri="{BB962C8B-B14F-4D97-AF65-F5344CB8AC3E}">
        <p14:creationId xmlns:p14="http://schemas.microsoft.com/office/powerpoint/2010/main" val="7441645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A13EDF0-5DC1-BC45-A29E-B466ADA4F9E3}"/>
              </a:ext>
            </a:extLst>
          </p:cNvPr>
          <p:cNvSpPr>
            <a:spLocks noGrp="1"/>
          </p:cNvSpPr>
          <p:nvPr>
            <p:ph type="sldNum" sz="quarter" idx="4"/>
          </p:nvPr>
        </p:nvSpPr>
        <p:spPr/>
        <p:txBody>
          <a:bodyPr/>
          <a:lstStyle/>
          <a:p>
            <a:fld id="{F551322C-20B2-48C3-B63D-68158FEBF630}" type="slidenum">
              <a:rPr lang="en-US" smtClean="0"/>
              <a:pPr/>
              <a:t>92</a:t>
            </a:fld>
            <a:endParaRPr lang="en-US" dirty="0"/>
          </a:p>
        </p:txBody>
      </p:sp>
      <p:sp>
        <p:nvSpPr>
          <p:cNvPr id="8" name="Tekstvak 8">
            <a:extLst>
              <a:ext uri="{FF2B5EF4-FFF2-40B4-BE49-F238E27FC236}">
                <a16:creationId xmlns:a16="http://schemas.microsoft.com/office/drawing/2014/main" id="{68B0240A-3C59-4F4E-9681-16DBA4EA36C8}"/>
              </a:ext>
            </a:extLst>
          </p:cNvPr>
          <p:cNvSpPr txBox="1"/>
          <p:nvPr/>
        </p:nvSpPr>
        <p:spPr>
          <a:xfrm>
            <a:off x="539999" y="951247"/>
            <a:ext cx="9014309" cy="859210"/>
          </a:xfrm>
          <a:prstGeom prst="rect">
            <a:avLst/>
          </a:prstGeom>
          <a:noFill/>
        </p:spPr>
        <p:txBody>
          <a:bodyPr wrap="square" rtlCol="0">
            <a:spAutoFit/>
          </a:bodyPr>
          <a:lstStyle/>
          <a:p>
            <a:pPr marL="0" lvl="1">
              <a:spcBef>
                <a:spcPts val="400"/>
              </a:spcBef>
              <a:buClr>
                <a:srgbClr val="0100FE"/>
              </a:buClr>
              <a:buSzPct val="70000"/>
            </a:pPr>
            <a:r>
              <a:rPr lang="en-GB" sz="1200" dirty="0">
                <a:solidFill>
                  <a:schemeClr val="tx1">
                    <a:lumMod val="65000"/>
                    <a:lumOff val="35000"/>
                  </a:schemeClr>
                </a:solidFill>
                <a:latin typeface="+mn-lt"/>
                <a:ea typeface="Arial Unicode MS" panose="020B0604020202020204" pitchFamily="34" charset="-128"/>
                <a:cs typeface="Arial" panose="020B0604020202020204" pitchFamily="34" charset="0"/>
              </a:rPr>
              <a:t>The graph below shows the distribution of CNECs which are the most limiting from NRAO perspective, these are the CNECs with lowest relative RAM per MTUs.</a:t>
            </a:r>
          </a:p>
          <a:p>
            <a:pPr marL="285750" lvl="1" indent="-285750">
              <a:spcBef>
                <a:spcPts val="400"/>
              </a:spcBef>
              <a:buClr>
                <a:srgbClr val="0100FE"/>
              </a:buClr>
              <a:buSzPct val="70000"/>
              <a:buFont typeface="Wingdings" panose="05000000000000000000" pitchFamily="2" charset="2"/>
              <a:buChar char="l"/>
            </a:pPr>
            <a:endParaRPr lang="en-GB" sz="1200" dirty="0">
              <a:solidFill>
                <a:schemeClr val="tx1">
                  <a:lumMod val="65000"/>
                  <a:lumOff val="35000"/>
                </a:schemeClr>
              </a:solidFill>
              <a:latin typeface="+mn-lt"/>
              <a:ea typeface="Arial Unicode MS" panose="020B0604020202020204" pitchFamily="34" charset="-128"/>
              <a:cs typeface="Arial" panose="020B0604020202020204" pitchFamily="34" charset="0"/>
            </a:endParaRPr>
          </a:p>
          <a:p>
            <a:endParaRPr lang="en-US" sz="1050" dirty="0">
              <a:solidFill>
                <a:schemeClr val="tx2"/>
              </a:solidFill>
              <a:latin typeface="Arial" panose="020B0604020202020204" pitchFamily="34" charset="0"/>
              <a:cs typeface="Arial" panose="020B0604020202020204" pitchFamily="34" charset="0"/>
              <a:sym typeface="Wingdings" pitchFamily="2" charset="2"/>
            </a:endParaRPr>
          </a:p>
        </p:txBody>
      </p:sp>
      <p:sp>
        <p:nvSpPr>
          <p:cNvPr id="7" name="Tekstvak 8">
            <a:extLst>
              <a:ext uri="{FF2B5EF4-FFF2-40B4-BE49-F238E27FC236}">
                <a16:creationId xmlns:a16="http://schemas.microsoft.com/office/drawing/2014/main" id="{EE28EDD3-2D04-FD43-A107-9224F6D3C0E7}"/>
              </a:ext>
            </a:extLst>
          </p:cNvPr>
          <p:cNvSpPr txBox="1"/>
          <p:nvPr/>
        </p:nvSpPr>
        <p:spPr>
          <a:xfrm>
            <a:off x="632578" y="5765742"/>
            <a:ext cx="9014309" cy="1279838"/>
          </a:xfrm>
          <a:prstGeom prst="rect">
            <a:avLst/>
          </a:prstGeom>
          <a:noFill/>
        </p:spPr>
        <p:txBody>
          <a:bodyPr wrap="square" rtlCol="0">
            <a:spAutoFit/>
          </a:bodyPr>
          <a:lstStyle/>
          <a:p>
            <a:pPr marL="0" lvl="1">
              <a:spcBef>
                <a:spcPts val="400"/>
              </a:spcBef>
              <a:buClr>
                <a:srgbClr val="0100FE"/>
              </a:buClr>
              <a:buSzPct val="70000"/>
            </a:pPr>
            <a:r>
              <a:rPr lang="en-GB" sz="1200" dirty="0">
                <a:solidFill>
                  <a:schemeClr val="tx1">
                    <a:lumMod val="65000"/>
                    <a:lumOff val="35000"/>
                  </a:schemeClr>
                </a:solidFill>
                <a:latin typeface="+mn-lt"/>
                <a:ea typeface="Arial Unicode MS" panose="020B0604020202020204" pitchFamily="34" charset="-128"/>
                <a:cs typeface="Arial" panose="020B0604020202020204" pitchFamily="34" charset="0"/>
              </a:rPr>
              <a:t>As expected, </a:t>
            </a:r>
            <a:r>
              <a:rPr lang="en-GB" sz="1200" dirty="0">
                <a:solidFill>
                  <a:schemeClr val="tx1">
                    <a:lumMod val="65000"/>
                    <a:lumOff val="35000"/>
                  </a:schemeClr>
                </a:solidFill>
                <a:ea typeface="Arial Unicode MS" panose="020B0604020202020204" pitchFamily="34" charset="-128"/>
                <a:cs typeface="Arial" panose="020B0604020202020204" pitchFamily="34" charset="0"/>
              </a:rPr>
              <a:t>there is redistributing of the most limiting CNECs. This is because the </a:t>
            </a:r>
            <a:r>
              <a:rPr lang="en-GB" sz="1200" dirty="0">
                <a:solidFill>
                  <a:schemeClr val="tx1">
                    <a:lumMod val="65000"/>
                    <a:lumOff val="35000"/>
                  </a:schemeClr>
                </a:solidFill>
                <a:latin typeface="+mn-lt"/>
                <a:ea typeface="Arial Unicode MS" panose="020B0604020202020204" pitchFamily="34" charset="-128"/>
                <a:cs typeface="Arial" panose="020B0604020202020204" pitchFamily="34" charset="0"/>
              </a:rPr>
              <a:t>application of Remedial Actions does not eliminate flows but re-routes, reducing the flows on some limiting CNECs and increasing the load on others, which at the end impacts also the RAM values.</a:t>
            </a:r>
          </a:p>
          <a:p>
            <a:pPr marL="0" lvl="1">
              <a:spcBef>
                <a:spcPts val="400"/>
              </a:spcBef>
              <a:buClr>
                <a:srgbClr val="0100FE"/>
              </a:buClr>
              <a:buSzPct val="70000"/>
            </a:pPr>
            <a:r>
              <a:rPr lang="en-GB" sz="1200" dirty="0">
                <a:solidFill>
                  <a:schemeClr val="tx1">
                    <a:lumMod val="65000"/>
                    <a:lumOff val="35000"/>
                  </a:schemeClr>
                </a:solidFill>
                <a:ea typeface="Arial Unicode MS" panose="020B0604020202020204" pitchFamily="34" charset="-128"/>
                <a:cs typeface="Arial" panose="020B0604020202020204" pitchFamily="34" charset="0"/>
              </a:rPr>
              <a:t>In case of HU, there were no most limiting elements from NRAO perspective</a:t>
            </a:r>
            <a:endParaRPr lang="en-GB" sz="1200" dirty="0">
              <a:solidFill>
                <a:schemeClr val="tx1">
                  <a:lumMod val="65000"/>
                  <a:lumOff val="35000"/>
                </a:schemeClr>
              </a:solidFill>
              <a:latin typeface="+mn-lt"/>
              <a:ea typeface="Arial Unicode MS" panose="020B0604020202020204" pitchFamily="34" charset="-128"/>
              <a:cs typeface="Arial" panose="020B0604020202020204" pitchFamily="34" charset="0"/>
            </a:endParaRPr>
          </a:p>
          <a:p>
            <a:pPr marL="285750" lvl="1" indent="-285750">
              <a:spcBef>
                <a:spcPts val="400"/>
              </a:spcBef>
              <a:buClr>
                <a:srgbClr val="0100FE"/>
              </a:buClr>
              <a:buSzPct val="70000"/>
              <a:buFont typeface="Wingdings" panose="05000000000000000000" pitchFamily="2" charset="2"/>
              <a:buChar char="l"/>
            </a:pPr>
            <a:endParaRPr lang="en-GB" sz="1200" dirty="0">
              <a:solidFill>
                <a:schemeClr val="tx1">
                  <a:lumMod val="65000"/>
                  <a:lumOff val="35000"/>
                </a:schemeClr>
              </a:solidFill>
              <a:latin typeface="+mn-lt"/>
              <a:ea typeface="Arial Unicode MS" panose="020B0604020202020204" pitchFamily="34" charset="-128"/>
              <a:cs typeface="Arial" panose="020B0604020202020204" pitchFamily="34" charset="0"/>
            </a:endParaRPr>
          </a:p>
          <a:p>
            <a:endParaRPr lang="en-US" sz="1050" dirty="0">
              <a:solidFill>
                <a:schemeClr val="tx2"/>
              </a:solidFill>
              <a:latin typeface="Arial" panose="020B0604020202020204" pitchFamily="34" charset="0"/>
              <a:cs typeface="Arial" panose="020B0604020202020204" pitchFamily="34" charset="0"/>
              <a:sym typeface="Wingdings" pitchFamily="2" charset="2"/>
            </a:endParaRPr>
          </a:p>
        </p:txBody>
      </p:sp>
      <p:sp>
        <p:nvSpPr>
          <p:cNvPr id="9" name="Rounded Rectangle 8">
            <a:extLst>
              <a:ext uri="{FF2B5EF4-FFF2-40B4-BE49-F238E27FC236}">
                <a16:creationId xmlns:a16="http://schemas.microsoft.com/office/drawing/2014/main" id="{4C26704C-CC97-B444-AE40-09A574046F0A}"/>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algn="ctr" eaLnBrk="0" hangingPunct="0"/>
            <a:r>
              <a:rPr lang="en-US" sz="1000" dirty="0">
                <a:solidFill>
                  <a:prstClr val="black">
                    <a:lumMod val="50000"/>
                    <a:lumOff val="50000"/>
                  </a:prstClr>
                </a:solidFill>
                <a:latin typeface="Arial" panose="020B0604020202020204" pitchFamily="34" charset="0"/>
                <a:cs typeface="Arial" panose="020B0604020202020204" pitchFamily="34" charset="0"/>
              </a:rPr>
              <a:t>TSCNET</a:t>
            </a:r>
          </a:p>
        </p:txBody>
      </p:sp>
      <p:pic>
        <p:nvPicPr>
          <p:cNvPr id="5" name="Picture 4">
            <a:extLst>
              <a:ext uri="{FF2B5EF4-FFF2-40B4-BE49-F238E27FC236}">
                <a16:creationId xmlns:a16="http://schemas.microsoft.com/office/drawing/2014/main" id="{0849B921-6422-AB48-B619-B56BE4B69EAC}"/>
              </a:ext>
            </a:extLst>
          </p:cNvPr>
          <p:cNvPicPr>
            <a:picLocks noChangeAspect="1"/>
          </p:cNvPicPr>
          <p:nvPr/>
        </p:nvPicPr>
        <p:blipFill>
          <a:blip r:embed="rId3"/>
          <a:stretch>
            <a:fillRect/>
          </a:stretch>
        </p:blipFill>
        <p:spPr>
          <a:xfrm>
            <a:off x="1153454" y="1538248"/>
            <a:ext cx="7599091" cy="4052849"/>
          </a:xfrm>
          <a:prstGeom prst="rect">
            <a:avLst/>
          </a:prstGeom>
        </p:spPr>
      </p:pic>
      <p:sp>
        <p:nvSpPr>
          <p:cNvPr id="11" name="Title 1">
            <a:extLst>
              <a:ext uri="{FF2B5EF4-FFF2-40B4-BE49-F238E27FC236}">
                <a16:creationId xmlns:a16="http://schemas.microsoft.com/office/drawing/2014/main" id="{18D9EFD7-4339-654C-A251-71DD35DAF1B5}"/>
              </a:ext>
            </a:extLst>
          </p:cNvPr>
          <p:cNvSpPr>
            <a:spLocks noGrp="1"/>
          </p:cNvSpPr>
          <p:nvPr>
            <p:ph type="title"/>
          </p:nvPr>
        </p:nvSpPr>
        <p:spPr>
          <a:xfrm>
            <a:off x="539999" y="108000"/>
            <a:ext cx="6798796" cy="336550"/>
          </a:xfrm>
        </p:spPr>
        <p:txBody>
          <a:bodyPr/>
          <a:lstStyle/>
          <a:p>
            <a:r>
              <a:rPr lang="en-US" b="1" dirty="0">
                <a:solidFill>
                  <a:srgbClr val="3266FF"/>
                </a:solidFill>
              </a:rPr>
              <a:t>KPI 17: Most limiting CNEC per TSO (NRAO)</a:t>
            </a:r>
            <a:endParaRPr lang="en-US" dirty="0"/>
          </a:p>
        </p:txBody>
      </p:sp>
    </p:spTree>
    <p:extLst>
      <p:ext uri="{BB962C8B-B14F-4D97-AF65-F5344CB8AC3E}">
        <p14:creationId xmlns:p14="http://schemas.microsoft.com/office/powerpoint/2010/main" val="265447582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7ECB17A-4945-BA47-9C36-7BF77BA2EABF}"/>
              </a:ext>
            </a:extLst>
          </p:cNvPr>
          <p:cNvSpPr>
            <a:spLocks noGrp="1"/>
          </p:cNvSpPr>
          <p:nvPr>
            <p:ph type="sldNum" sz="quarter" idx="4"/>
          </p:nvPr>
        </p:nvSpPr>
        <p:spPr/>
        <p:txBody>
          <a:bodyPr/>
          <a:lstStyle/>
          <a:p>
            <a:fld id="{F551322C-20B2-48C3-B63D-68158FEBF630}" type="slidenum">
              <a:rPr lang="en-US" smtClean="0"/>
              <a:pPr/>
              <a:t>93</a:t>
            </a:fld>
            <a:endParaRPr lang="en-US" dirty="0"/>
          </a:p>
        </p:txBody>
      </p:sp>
      <mc:AlternateContent xmlns:mc="http://schemas.openxmlformats.org/markup-compatibility/2006" xmlns:a14="http://schemas.microsoft.com/office/drawing/2010/main">
        <mc:Choice Requires="a14">
          <p:sp>
            <p:nvSpPr>
              <p:cNvPr id="7" name="Tekstvak 8">
                <a:extLst>
                  <a:ext uri="{FF2B5EF4-FFF2-40B4-BE49-F238E27FC236}">
                    <a16:creationId xmlns:a16="http://schemas.microsoft.com/office/drawing/2014/main" id="{D1D03287-F426-4348-8CCC-B5EB03A76AEE}"/>
                  </a:ext>
                </a:extLst>
              </p:cNvPr>
              <p:cNvSpPr txBox="1"/>
              <p:nvPr/>
            </p:nvSpPr>
            <p:spPr>
              <a:xfrm>
                <a:off x="539997" y="793948"/>
                <a:ext cx="9014309" cy="2831609"/>
              </a:xfrm>
              <a:prstGeom prst="rect">
                <a:avLst/>
              </a:prstGeom>
              <a:noFill/>
            </p:spPr>
            <p:txBody>
              <a:bodyPr wrap="square" rtlCol="0">
                <a:spAutoFit/>
              </a:bodyPr>
              <a:lstStyle/>
              <a:p>
                <a:pPr marL="0" lvl="1">
                  <a:spcBef>
                    <a:spcPts val="400"/>
                  </a:spcBef>
                  <a:buClr>
                    <a:srgbClr val="0100FE"/>
                  </a:buClr>
                  <a:buSzPct val="70000"/>
                </a:pPr>
                <a:r>
                  <a:rPr lang="en-GB" sz="1200" dirty="0">
                    <a:solidFill>
                      <a:schemeClr val="tx1">
                        <a:lumMod val="65000"/>
                        <a:lumOff val="35000"/>
                      </a:schemeClr>
                    </a:solidFill>
                    <a:latin typeface="+mn-lt"/>
                    <a:ea typeface="Arial Unicode MS" panose="020B0604020202020204" pitchFamily="34" charset="-128"/>
                    <a:cs typeface="Arial" panose="020B0604020202020204" pitchFamily="34" charset="0"/>
                  </a:rPr>
                  <a:t>The graph shows average values of relative RAM before and after NRAO, </a:t>
                </a:r>
                <a:r>
                  <a:rPr lang="en-GB" sz="1200" dirty="0">
                    <a:solidFill>
                      <a:schemeClr val="tx1">
                        <a:lumMod val="65000"/>
                        <a:lumOff val="35000"/>
                      </a:schemeClr>
                    </a:solidFill>
                    <a:ea typeface="Arial Unicode MS" panose="020B0604020202020204" pitchFamily="34" charset="-128"/>
                    <a:cs typeface="Arial" panose="020B0604020202020204" pitchFamily="34" charset="0"/>
                  </a:rPr>
                  <a:t>per TSO </a:t>
                </a:r>
                <a:r>
                  <a:rPr lang="en-GB" sz="1200" dirty="0">
                    <a:solidFill>
                      <a:schemeClr val="tx1">
                        <a:lumMod val="65000"/>
                        <a:lumOff val="35000"/>
                      </a:schemeClr>
                    </a:solidFill>
                    <a:latin typeface="+mn-lt"/>
                    <a:ea typeface="Arial Unicode MS" panose="020B0604020202020204" pitchFamily="34" charset="-128"/>
                    <a:cs typeface="Arial" panose="020B0604020202020204" pitchFamily="34" charset="0"/>
                  </a:rPr>
                  <a:t>on the most limiting CNECs from NRAO perspective. Selected CNECs before RAO are the same as after RAO, and average computed for MTUs when NRAO was used further in the process. </a:t>
                </a:r>
              </a:p>
              <a:p>
                <a:pPr marL="285750" lvl="1" indent="-285750">
                  <a:spcBef>
                    <a:spcPts val="400"/>
                  </a:spcBef>
                  <a:buClr>
                    <a:srgbClr val="0100FE"/>
                  </a:buClr>
                  <a:buSzPct val="70000"/>
                  <a:buFont typeface="Wingdings" panose="05000000000000000000" pitchFamily="2" charset="2"/>
                  <a:buChar char="l"/>
                </a:pPr>
                <a:r>
                  <a:rPr lang="en-GB" sz="1200" dirty="0">
                    <a:solidFill>
                      <a:schemeClr val="tx1">
                        <a:lumMod val="65000"/>
                        <a:lumOff val="35000"/>
                      </a:schemeClr>
                    </a:solidFill>
                    <a:latin typeface="+mn-lt"/>
                    <a:ea typeface="Arial Unicode MS" panose="020B0604020202020204" pitchFamily="34" charset="-128"/>
                    <a:cs typeface="Arial" panose="020B0604020202020204" pitchFamily="34" charset="0"/>
                  </a:rPr>
                  <a:t>Most limiting element from NRAO perspective is the one which has the lowest </a:t>
                </a:r>
                <a:r>
                  <a:rPr lang="en-GB" sz="1200" dirty="0" err="1">
                    <a:solidFill>
                      <a:schemeClr val="tx1">
                        <a:lumMod val="65000"/>
                        <a:lumOff val="35000"/>
                      </a:schemeClr>
                    </a:solidFill>
                    <a:latin typeface="+mn-lt"/>
                    <a:ea typeface="Arial Unicode MS" panose="020B0604020202020204" pitchFamily="34" charset="-128"/>
                    <a:cs typeface="Arial" panose="020B0604020202020204" pitchFamily="34" charset="0"/>
                  </a:rPr>
                  <a:t>relRAM</a:t>
                </a:r>
                <a:r>
                  <a:rPr lang="en-GB" sz="1200" dirty="0">
                    <a:solidFill>
                      <a:schemeClr val="tx1">
                        <a:lumMod val="65000"/>
                        <a:lumOff val="35000"/>
                      </a:schemeClr>
                    </a:solidFill>
                    <a:latin typeface="+mn-lt"/>
                    <a:ea typeface="Arial Unicode MS" panose="020B0604020202020204" pitchFamily="34" charset="-128"/>
                    <a:cs typeface="Arial" panose="020B0604020202020204" pitchFamily="34" charset="0"/>
                  </a:rPr>
                  <a:t> per MTU. </a:t>
                </a:r>
              </a:p>
              <a:p>
                <a:pPr marL="285750" lvl="1" indent="-285750">
                  <a:spcBef>
                    <a:spcPts val="400"/>
                  </a:spcBef>
                  <a:buClr>
                    <a:srgbClr val="0100FE"/>
                  </a:buClr>
                  <a:buSzPct val="70000"/>
                  <a:buFont typeface="Wingdings" panose="05000000000000000000" pitchFamily="2" charset="2"/>
                  <a:buChar char="l"/>
                </a:pPr>
                <a:r>
                  <a:rPr lang="en-GB" sz="1100" dirty="0">
                    <a:solidFill>
                      <a:schemeClr val="tx1">
                        <a:lumMod val="65000"/>
                        <a:lumOff val="35000"/>
                      </a:schemeClr>
                    </a:solidFill>
                    <a:ea typeface="Arial Unicode MS" panose="020B0604020202020204" pitchFamily="34" charset="-128"/>
                    <a:cs typeface="Arial" panose="020B0604020202020204" pitchFamily="34" charset="0"/>
                  </a:rPr>
                  <a:t>To determent value of relative RAM, the following formula was used: </a:t>
                </a:r>
              </a:p>
              <a:p>
                <a:pPr marL="0" lvl="1">
                  <a:spcBef>
                    <a:spcPts val="400"/>
                  </a:spcBef>
                  <a:buClr>
                    <a:srgbClr val="0100FE"/>
                  </a:buClr>
                  <a:buSzPct val="70000"/>
                </a:pPr>
                <a14:m>
                  <m:oMathPara xmlns:m="http://schemas.openxmlformats.org/officeDocument/2006/math">
                    <m:oMathParaPr>
                      <m:jc m:val="centerGroup"/>
                    </m:oMathParaPr>
                    <m:oMath xmlns:m="http://schemas.openxmlformats.org/officeDocument/2006/math">
                      <m:sSub>
                        <m:sSubPr>
                          <m:ctrlPr>
                            <a:rPr lang="en-GB" sz="1050" i="1">
                              <a:latin typeface="Cambria Math" panose="02040503050406030204" pitchFamily="18" charset="0"/>
                            </a:rPr>
                          </m:ctrlPr>
                        </m:sSubPr>
                        <m:e>
                          <m:r>
                            <a:rPr lang="en-US" sz="1050" i="1">
                              <a:latin typeface="Cambria Math" panose="02040503050406030204" pitchFamily="18" charset="0"/>
                            </a:rPr>
                            <m:t>𝑅𝐴𝑀</m:t>
                          </m:r>
                        </m:e>
                        <m:sub>
                          <m:r>
                            <a:rPr lang="en-US" sz="1050" i="1">
                              <a:latin typeface="Cambria Math" panose="02040503050406030204" pitchFamily="18" charset="0"/>
                            </a:rPr>
                            <m:t>𝑟𝑒𝑙</m:t>
                          </m:r>
                        </m:sub>
                      </m:sSub>
                      <m:r>
                        <a:rPr lang="en-US" sz="1050" i="1">
                          <a:latin typeface="Cambria Math" panose="02040503050406030204" pitchFamily="18" charset="0"/>
                        </a:rPr>
                        <m:t>=</m:t>
                      </m:r>
                      <m:f>
                        <m:fPr>
                          <m:ctrlPr>
                            <a:rPr lang="en-GB" sz="1050" i="1">
                              <a:latin typeface="Cambria Math" panose="02040503050406030204" pitchFamily="18" charset="0"/>
                            </a:rPr>
                          </m:ctrlPr>
                        </m:fPr>
                        <m:num>
                          <m:sSub>
                            <m:sSubPr>
                              <m:ctrlPr>
                                <a:rPr lang="en-GB" sz="1050" i="1">
                                  <a:latin typeface="Cambria Math" panose="02040503050406030204" pitchFamily="18" charset="0"/>
                                </a:rPr>
                              </m:ctrlPr>
                            </m:sSubPr>
                            <m:e>
                              <m:r>
                                <a:rPr lang="en-US" sz="1050" i="1">
                                  <a:latin typeface="Cambria Math" panose="02040503050406030204" pitchFamily="18" charset="0"/>
                                </a:rPr>
                                <m:t>𝑅𝐴𝑀</m:t>
                              </m:r>
                            </m:e>
                            <m:sub>
                              <m:r>
                                <a:rPr lang="en-US" sz="1050" i="1">
                                  <a:latin typeface="Cambria Math" panose="02040503050406030204" pitchFamily="18" charset="0"/>
                                </a:rPr>
                                <m:t>𝑛𝑟𝑎𝑜</m:t>
                              </m:r>
                            </m:sub>
                          </m:sSub>
                        </m:num>
                        <m:den>
                          <m:nary>
                            <m:naryPr>
                              <m:chr m:val="∑"/>
                              <m:limLoc m:val="undOvr"/>
                              <m:supHide m:val="on"/>
                              <m:ctrlPr>
                                <a:rPr lang="en-GB" sz="1050" i="1">
                                  <a:latin typeface="Cambria Math" panose="02040503050406030204" pitchFamily="18" charset="0"/>
                                </a:rPr>
                              </m:ctrlPr>
                            </m:naryPr>
                            <m:sub>
                              <m:d>
                                <m:dPr>
                                  <m:ctrlPr>
                                    <a:rPr lang="en-GB" sz="1050" i="1">
                                      <a:latin typeface="Cambria Math" panose="02040503050406030204" pitchFamily="18" charset="0"/>
                                    </a:rPr>
                                  </m:ctrlPr>
                                </m:dPr>
                                <m:e>
                                  <m:r>
                                    <a:rPr lang="en-US" sz="1050" i="1">
                                      <a:latin typeface="Cambria Math" panose="02040503050406030204" pitchFamily="18" charset="0"/>
                                    </a:rPr>
                                    <m:t>𝐴</m:t>
                                  </m:r>
                                  <m:r>
                                    <a:rPr lang="en-US" sz="1050" i="1">
                                      <a:latin typeface="Cambria Math" panose="02040503050406030204" pitchFamily="18" charset="0"/>
                                    </a:rPr>
                                    <m:t>, </m:t>
                                  </m:r>
                                  <m:r>
                                    <a:rPr lang="en-US" sz="1050" i="1">
                                      <a:latin typeface="Cambria Math" panose="02040503050406030204" pitchFamily="18" charset="0"/>
                                    </a:rPr>
                                    <m:t>𝐵</m:t>
                                  </m:r>
                                </m:e>
                              </m:d>
                              <m:r>
                                <a:rPr lang="en-US" sz="1050" i="1">
                                  <a:latin typeface="Cambria Math" panose="02040503050406030204" pitchFamily="18" charset="0"/>
                                </a:rPr>
                                <m:t> ∈ </m:t>
                              </m:r>
                              <m:r>
                                <a:rPr lang="en-US" sz="1050" i="1">
                                  <a:latin typeface="Cambria Math" panose="02040503050406030204" pitchFamily="18" charset="0"/>
                                </a:rPr>
                                <m:t>𝑛𝑒𝑖𝑔h𝑏𝑜𝑢𝑟𝑖𝑛𝑔</m:t>
                              </m:r>
                              <m:r>
                                <a:rPr lang="en-US" sz="1050" i="1">
                                  <a:latin typeface="Cambria Math" panose="02040503050406030204" pitchFamily="18" charset="0"/>
                                </a:rPr>
                                <m:t> </m:t>
                              </m:r>
                              <m:r>
                                <a:rPr lang="en-US" sz="1050" i="1">
                                  <a:latin typeface="Cambria Math" panose="02040503050406030204" pitchFamily="18" charset="0"/>
                                </a:rPr>
                                <m:t>𝐶𝑜𝑟𝑒</m:t>
                              </m:r>
                              <m:r>
                                <a:rPr lang="en-US" sz="1050" i="1">
                                  <a:latin typeface="Cambria Math" panose="02040503050406030204" pitchFamily="18" charset="0"/>
                                </a:rPr>
                                <m:t> </m:t>
                              </m:r>
                              <m:r>
                                <a:rPr lang="en-US" sz="1050" i="1">
                                  <a:latin typeface="Cambria Math" panose="02040503050406030204" pitchFamily="18" charset="0"/>
                                </a:rPr>
                                <m:t>𝑏𝑖𝑑𝑑𝑖𝑛𝑔</m:t>
                              </m:r>
                              <m:r>
                                <a:rPr lang="en-US" sz="1050" i="1">
                                  <a:latin typeface="Cambria Math" panose="02040503050406030204" pitchFamily="18" charset="0"/>
                                </a:rPr>
                                <m:t> </m:t>
                              </m:r>
                              <m:r>
                                <a:rPr lang="en-US" sz="1050" i="1">
                                  <a:latin typeface="Cambria Math" panose="02040503050406030204" pitchFamily="18" charset="0"/>
                                </a:rPr>
                                <m:t>𝑧𝑜𝑛𝑒𝑠</m:t>
                              </m:r>
                              <m:r>
                                <a:rPr lang="en-US" sz="1050" i="1">
                                  <a:latin typeface="Cambria Math" panose="02040503050406030204" pitchFamily="18" charset="0"/>
                                </a:rPr>
                                <m:t> </m:t>
                              </m:r>
                              <m:r>
                                <a:rPr lang="en-US" sz="1050" i="1">
                                  <a:latin typeface="Cambria Math" panose="02040503050406030204" pitchFamily="18" charset="0"/>
                                </a:rPr>
                                <m:t>𝑝𝑎𝑖𝑟𝑠</m:t>
                              </m:r>
                              <m:r>
                                <a:rPr lang="en-US" sz="1050" i="1">
                                  <a:latin typeface="Cambria Math" panose="02040503050406030204" pitchFamily="18" charset="0"/>
                                </a:rPr>
                                <m:t> </m:t>
                              </m:r>
                            </m:sub>
                            <m:sup/>
                            <m:e>
                              <m:d>
                                <m:dPr>
                                  <m:begChr m:val="|"/>
                                  <m:endChr m:val="|"/>
                                  <m:ctrlPr>
                                    <a:rPr lang="en-GB" sz="1050" i="1">
                                      <a:latin typeface="Cambria Math" panose="02040503050406030204" pitchFamily="18" charset="0"/>
                                    </a:rPr>
                                  </m:ctrlPr>
                                </m:dPr>
                                <m:e>
                                  <m:sSub>
                                    <m:sSubPr>
                                      <m:ctrlPr>
                                        <a:rPr lang="en-GB" sz="1050" i="1">
                                          <a:latin typeface="Cambria Math" panose="02040503050406030204" pitchFamily="18" charset="0"/>
                                        </a:rPr>
                                      </m:ctrlPr>
                                    </m:sSubPr>
                                    <m:e>
                                      <m:r>
                                        <a:rPr lang="en-US" sz="1050" i="1">
                                          <a:latin typeface="Cambria Math" panose="02040503050406030204" pitchFamily="18" charset="0"/>
                                        </a:rPr>
                                        <m:t>𝑃𝑇𝐷𝐹</m:t>
                                      </m:r>
                                    </m:e>
                                    <m:sub>
                                      <m:r>
                                        <a:rPr lang="en-US" sz="1050" i="1">
                                          <a:latin typeface="Cambria Math" panose="02040503050406030204" pitchFamily="18" charset="0"/>
                                        </a:rPr>
                                        <m:t>𝐴</m:t>
                                      </m:r>
                                      <m:r>
                                        <a:rPr lang="en-US" sz="1050" i="1">
                                          <a:latin typeface="Cambria Math" panose="02040503050406030204" pitchFamily="18" charset="0"/>
                                        </a:rPr>
                                        <m:t>→</m:t>
                                      </m:r>
                                      <m:r>
                                        <a:rPr lang="en-US" sz="1050" i="1">
                                          <a:latin typeface="Cambria Math" panose="02040503050406030204" pitchFamily="18" charset="0"/>
                                        </a:rPr>
                                        <m:t>𝐵</m:t>
                                      </m:r>
                                      <m:r>
                                        <a:rPr lang="en-US" sz="1050" i="1">
                                          <a:latin typeface="Cambria Math" panose="02040503050406030204" pitchFamily="18" charset="0"/>
                                        </a:rPr>
                                        <m:t>, </m:t>
                                      </m:r>
                                      <m:r>
                                        <a:rPr lang="en-US" sz="1050" i="1">
                                          <a:latin typeface="Cambria Math" panose="02040503050406030204" pitchFamily="18" charset="0"/>
                                        </a:rPr>
                                        <m:t>𝑛𝑟𝑎𝑜</m:t>
                                      </m:r>
                                    </m:sub>
                                  </m:sSub>
                                </m:e>
                              </m:d>
                            </m:e>
                          </m:nary>
                        </m:den>
                      </m:f>
                      <m:r>
                        <a:rPr lang="en-US" sz="1050" i="1">
                          <a:latin typeface="Cambria Math" panose="02040503050406030204" pitchFamily="18" charset="0"/>
                        </a:rPr>
                        <m:t> </m:t>
                      </m:r>
                      <m:r>
                        <a:rPr lang="en-US" sz="1050" i="1">
                          <a:latin typeface="Cambria Math" panose="02040503050406030204" pitchFamily="18" charset="0"/>
                        </a:rPr>
                        <m:t>𝑖𝑓</m:t>
                      </m:r>
                      <m:r>
                        <a:rPr lang="en-US" sz="1050" i="1">
                          <a:latin typeface="Cambria Math" panose="02040503050406030204" pitchFamily="18" charset="0"/>
                        </a:rPr>
                        <m:t> </m:t>
                      </m:r>
                      <m:sSub>
                        <m:sSubPr>
                          <m:ctrlPr>
                            <a:rPr lang="en-GB" sz="1050" i="1">
                              <a:latin typeface="Cambria Math" panose="02040503050406030204" pitchFamily="18" charset="0"/>
                            </a:rPr>
                          </m:ctrlPr>
                        </m:sSubPr>
                        <m:e>
                          <m:r>
                            <a:rPr lang="en-US" sz="1050" i="1">
                              <a:latin typeface="Cambria Math" panose="02040503050406030204" pitchFamily="18" charset="0"/>
                            </a:rPr>
                            <m:t>𝑅𝐴𝑀</m:t>
                          </m:r>
                        </m:e>
                        <m:sub>
                          <m:r>
                            <a:rPr lang="en-US" sz="1050" i="1">
                              <a:latin typeface="Cambria Math" panose="02040503050406030204" pitchFamily="18" charset="0"/>
                            </a:rPr>
                            <m:t>𝑛𝑟𝑎𝑜</m:t>
                          </m:r>
                        </m:sub>
                      </m:sSub>
                      <m:r>
                        <a:rPr lang="en-US" sz="1050" i="1">
                          <a:latin typeface="Cambria Math" panose="02040503050406030204" pitchFamily="18" charset="0"/>
                        </a:rPr>
                        <m:t>≥0</m:t>
                      </m:r>
                    </m:oMath>
                  </m:oMathPara>
                </a14:m>
                <a:endParaRPr lang="en-GB" sz="1050" i="1" dirty="0">
                  <a:latin typeface="Cambria Math" panose="02040503050406030204" pitchFamily="18" charset="0"/>
                </a:endParaRPr>
              </a:p>
              <a:p>
                <a:pPr marL="0" lvl="1">
                  <a:spcBef>
                    <a:spcPts val="400"/>
                  </a:spcBef>
                  <a:spcAft>
                    <a:spcPts val="600"/>
                  </a:spcAft>
                  <a:buClr>
                    <a:srgbClr val="0100FE"/>
                  </a:buClr>
                  <a:buSzPct val="70000"/>
                </a:pPr>
                <a14:m>
                  <m:oMathPara xmlns:m="http://schemas.openxmlformats.org/officeDocument/2006/math">
                    <m:oMathParaPr>
                      <m:jc m:val="centerGroup"/>
                    </m:oMathParaPr>
                    <m:oMath xmlns:m="http://schemas.openxmlformats.org/officeDocument/2006/math">
                      <m:sSub>
                        <m:sSubPr>
                          <m:ctrlPr>
                            <a:rPr lang="en-GB" sz="1050" i="1">
                              <a:latin typeface="Cambria Math" panose="02040503050406030204" pitchFamily="18" charset="0"/>
                            </a:rPr>
                          </m:ctrlPr>
                        </m:sSubPr>
                        <m:e>
                          <m:r>
                            <a:rPr lang="en-US" sz="1050" i="1">
                              <a:latin typeface="Cambria Math" panose="02040503050406030204" pitchFamily="18" charset="0"/>
                            </a:rPr>
                            <m:t>𝑅𝐴𝑀</m:t>
                          </m:r>
                        </m:e>
                        <m:sub>
                          <m:r>
                            <a:rPr lang="en-US" sz="1050" i="1">
                              <a:latin typeface="Cambria Math" panose="02040503050406030204" pitchFamily="18" charset="0"/>
                            </a:rPr>
                            <m:t>𝑟𝑒𝑙</m:t>
                          </m:r>
                        </m:sub>
                      </m:sSub>
                      <m:r>
                        <a:rPr lang="en-US" sz="1050" i="1">
                          <a:latin typeface="Cambria Math" panose="02040503050406030204" pitchFamily="18" charset="0"/>
                        </a:rPr>
                        <m:t>=</m:t>
                      </m:r>
                      <m:sSub>
                        <m:sSubPr>
                          <m:ctrlPr>
                            <a:rPr lang="en-GB" sz="1050" i="1">
                              <a:latin typeface="Cambria Math" panose="02040503050406030204" pitchFamily="18" charset="0"/>
                            </a:rPr>
                          </m:ctrlPr>
                        </m:sSubPr>
                        <m:e>
                          <m:r>
                            <a:rPr lang="en-US" sz="1050" i="1">
                              <a:latin typeface="Cambria Math" panose="02040503050406030204" pitchFamily="18" charset="0"/>
                            </a:rPr>
                            <m:t>𝑅𝐴𝑀</m:t>
                          </m:r>
                        </m:e>
                        <m:sub>
                          <m:r>
                            <a:rPr lang="en-US" sz="1050" i="1">
                              <a:latin typeface="Cambria Math" panose="02040503050406030204" pitchFamily="18" charset="0"/>
                            </a:rPr>
                            <m:t>𝑛𝑟𝑎𝑜</m:t>
                          </m:r>
                        </m:sub>
                      </m:sSub>
                      <m:r>
                        <a:rPr lang="en-US" sz="1050" i="1">
                          <a:latin typeface="Cambria Math" panose="02040503050406030204" pitchFamily="18" charset="0"/>
                        </a:rPr>
                        <m:t> </m:t>
                      </m:r>
                      <m:r>
                        <a:rPr lang="en-US" sz="1050" i="1">
                          <a:latin typeface="Cambria Math" panose="02040503050406030204" pitchFamily="18" charset="0"/>
                        </a:rPr>
                        <m:t>𝑖𝑓</m:t>
                      </m:r>
                      <m:r>
                        <a:rPr lang="en-US" sz="1050" i="1">
                          <a:latin typeface="Cambria Math" panose="02040503050406030204" pitchFamily="18" charset="0"/>
                        </a:rPr>
                        <m:t> </m:t>
                      </m:r>
                      <m:sSub>
                        <m:sSubPr>
                          <m:ctrlPr>
                            <a:rPr lang="en-GB" sz="1050" i="1">
                              <a:latin typeface="Cambria Math" panose="02040503050406030204" pitchFamily="18" charset="0"/>
                            </a:rPr>
                          </m:ctrlPr>
                        </m:sSubPr>
                        <m:e>
                          <m:r>
                            <a:rPr lang="en-US" sz="1050" i="1">
                              <a:latin typeface="Cambria Math" panose="02040503050406030204" pitchFamily="18" charset="0"/>
                            </a:rPr>
                            <m:t>𝑅𝐴𝑀</m:t>
                          </m:r>
                        </m:e>
                        <m:sub>
                          <m:r>
                            <a:rPr lang="en-US" sz="1050" i="1">
                              <a:latin typeface="Cambria Math" panose="02040503050406030204" pitchFamily="18" charset="0"/>
                            </a:rPr>
                            <m:t>𝑛𝑟𝑎𝑜</m:t>
                          </m:r>
                        </m:sub>
                      </m:sSub>
                      <m:r>
                        <a:rPr lang="en-US" sz="1050" i="1">
                          <a:latin typeface="Cambria Math" panose="02040503050406030204" pitchFamily="18" charset="0"/>
                        </a:rPr>
                        <m:t>&lt; 0</m:t>
                      </m:r>
                    </m:oMath>
                  </m:oMathPara>
                </a14:m>
                <a:endParaRPr lang="en-GB" sz="1050" i="1" dirty="0">
                  <a:latin typeface="Cambria Math" panose="02040503050406030204" pitchFamily="18" charset="0"/>
                </a:endParaRPr>
              </a:p>
              <a:p>
                <a:pPr marL="285750" lvl="1" indent="-285750">
                  <a:spcBef>
                    <a:spcPts val="400"/>
                  </a:spcBef>
                  <a:buClr>
                    <a:srgbClr val="0100FE"/>
                  </a:buClr>
                  <a:buSzPct val="70000"/>
                  <a:buFont typeface="Wingdings" panose="05000000000000000000" pitchFamily="2" charset="2"/>
                  <a:buChar char="l"/>
                </a:pPr>
                <a:endParaRPr lang="en-GB" sz="1100" dirty="0">
                  <a:solidFill>
                    <a:schemeClr val="tx1">
                      <a:lumMod val="65000"/>
                      <a:lumOff val="35000"/>
                    </a:schemeClr>
                  </a:solidFill>
                  <a:ea typeface="Arial Unicode MS" panose="020B0604020202020204" pitchFamily="34" charset="-128"/>
                  <a:cs typeface="Arial" panose="020B0604020202020204" pitchFamily="34" charset="0"/>
                </a:endParaRPr>
              </a:p>
              <a:p>
                <a:pPr marL="285750" lvl="1" indent="-285750">
                  <a:spcBef>
                    <a:spcPts val="400"/>
                  </a:spcBef>
                  <a:buClr>
                    <a:srgbClr val="0100FE"/>
                  </a:buClr>
                  <a:buSzPct val="70000"/>
                  <a:buFont typeface="Wingdings" panose="05000000000000000000" pitchFamily="2" charset="2"/>
                  <a:buChar char="l"/>
                </a:pPr>
                <a:endParaRPr lang="en-GB" sz="1200" dirty="0">
                  <a:solidFill>
                    <a:schemeClr val="tx1">
                      <a:lumMod val="65000"/>
                      <a:lumOff val="35000"/>
                    </a:schemeClr>
                  </a:solidFill>
                  <a:ea typeface="Arial Unicode MS" panose="020B0604020202020204" pitchFamily="34" charset="-128"/>
                  <a:cs typeface="Arial" panose="020B0604020202020204" pitchFamily="34" charset="0"/>
                </a:endParaRPr>
              </a:p>
              <a:p>
                <a:pPr marL="285750" lvl="1" indent="-285750">
                  <a:spcBef>
                    <a:spcPts val="400"/>
                  </a:spcBef>
                  <a:buClr>
                    <a:srgbClr val="0100FE"/>
                  </a:buClr>
                  <a:buSzPct val="70000"/>
                  <a:buFont typeface="Wingdings" panose="05000000000000000000" pitchFamily="2" charset="2"/>
                  <a:buChar char="l"/>
                </a:pPr>
                <a:endParaRPr lang="en-GB" sz="1200" dirty="0">
                  <a:latin typeface="Times New Roman" panose="02020603050405020304" pitchFamily="18" charset="0"/>
                  <a:ea typeface="Calibri" panose="020F0502020204030204" pitchFamily="34" charset="0"/>
                </a:endParaRPr>
              </a:p>
              <a:p>
                <a:pPr marL="0" lvl="1">
                  <a:spcBef>
                    <a:spcPts val="400"/>
                  </a:spcBef>
                  <a:buClr>
                    <a:srgbClr val="0100FE"/>
                  </a:buClr>
                  <a:buSzPct val="70000"/>
                </a:pPr>
                <a:endParaRPr lang="en-GB" sz="1200" dirty="0">
                  <a:solidFill>
                    <a:schemeClr val="tx1">
                      <a:lumMod val="65000"/>
                      <a:lumOff val="35000"/>
                    </a:schemeClr>
                  </a:solidFill>
                  <a:latin typeface="+mn-lt"/>
                  <a:ea typeface="Arial Unicode MS" panose="020B0604020202020204" pitchFamily="34" charset="-128"/>
                  <a:cs typeface="Arial" panose="020B0604020202020204" pitchFamily="34" charset="0"/>
                </a:endParaRPr>
              </a:p>
              <a:p>
                <a:endParaRPr lang="en-US" sz="1050" dirty="0">
                  <a:solidFill>
                    <a:schemeClr val="tx2"/>
                  </a:solidFill>
                  <a:latin typeface="Arial" panose="020B0604020202020204" pitchFamily="34" charset="0"/>
                  <a:cs typeface="Arial" panose="020B0604020202020204" pitchFamily="34" charset="0"/>
                  <a:sym typeface="Wingdings" pitchFamily="2" charset="2"/>
                </a:endParaRPr>
              </a:p>
            </p:txBody>
          </p:sp>
        </mc:Choice>
        <mc:Fallback xmlns="">
          <p:sp>
            <p:nvSpPr>
              <p:cNvPr id="7" name="Tekstvak 8">
                <a:extLst>
                  <a:ext uri="{FF2B5EF4-FFF2-40B4-BE49-F238E27FC236}">
                    <a16:creationId xmlns:a16="http://schemas.microsoft.com/office/drawing/2014/main" id="{D1D03287-F426-4348-8CCC-B5EB03A76AEE}"/>
                  </a:ext>
                </a:extLst>
              </p:cNvPr>
              <p:cNvSpPr txBox="1">
                <a:spLocks noRot="1" noChangeAspect="1" noMove="1" noResize="1" noEditPoints="1" noAdjustHandles="1" noChangeArrowheads="1" noChangeShapeType="1" noTextEdit="1"/>
              </p:cNvSpPr>
              <p:nvPr/>
            </p:nvSpPr>
            <p:spPr>
              <a:xfrm>
                <a:off x="539997" y="793948"/>
                <a:ext cx="9014309" cy="2831609"/>
              </a:xfrm>
              <a:prstGeom prst="rect">
                <a:avLst/>
              </a:prstGeom>
              <a:blipFill>
                <a:blip r:embed="rId2"/>
                <a:stretch>
                  <a:fillRect/>
                </a:stretch>
              </a:blipFill>
            </p:spPr>
            <p:txBody>
              <a:bodyPr/>
              <a:lstStyle/>
              <a:p>
                <a:r>
                  <a:rPr lang="en-DE">
                    <a:noFill/>
                  </a:rPr>
                  <a:t> </a:t>
                </a:r>
              </a:p>
            </p:txBody>
          </p:sp>
        </mc:Fallback>
      </mc:AlternateContent>
      <p:sp>
        <p:nvSpPr>
          <p:cNvPr id="13" name="Tekstvak 8">
            <a:extLst>
              <a:ext uri="{FF2B5EF4-FFF2-40B4-BE49-F238E27FC236}">
                <a16:creationId xmlns:a16="http://schemas.microsoft.com/office/drawing/2014/main" id="{C4638BBF-DE28-9F43-BAA1-38168A4DAFA3}"/>
              </a:ext>
            </a:extLst>
          </p:cNvPr>
          <p:cNvSpPr txBox="1"/>
          <p:nvPr/>
        </p:nvSpPr>
        <p:spPr>
          <a:xfrm>
            <a:off x="539996" y="5449607"/>
            <a:ext cx="9366004" cy="1751762"/>
          </a:xfrm>
          <a:prstGeom prst="rect">
            <a:avLst/>
          </a:prstGeom>
          <a:noFill/>
        </p:spPr>
        <p:txBody>
          <a:bodyPr wrap="square" rtlCol="0">
            <a:spAutoFit/>
          </a:bodyPr>
          <a:lstStyle/>
          <a:p>
            <a:pPr marL="285750" lvl="1" indent="-285750" algn="just">
              <a:spcBef>
                <a:spcPts val="400"/>
              </a:spcBef>
              <a:buClr>
                <a:srgbClr val="0100FE"/>
              </a:buClr>
              <a:buSzPct val="70000"/>
              <a:buFont typeface="Wingdings" panose="05000000000000000000" pitchFamily="2" charset="2"/>
              <a:buChar char="l"/>
            </a:pPr>
            <a:r>
              <a:rPr lang="en-GB" sz="1200" dirty="0">
                <a:solidFill>
                  <a:schemeClr val="tx1">
                    <a:lumMod val="65000"/>
                    <a:lumOff val="35000"/>
                  </a:schemeClr>
                </a:solidFill>
                <a:latin typeface="+mn-lt"/>
                <a:ea typeface="Arial Unicode MS" panose="020B0604020202020204" pitchFamily="34" charset="-128"/>
                <a:cs typeface="Arial" panose="020B0604020202020204" pitchFamily="34" charset="0"/>
              </a:rPr>
              <a:t>The increment of </a:t>
            </a:r>
            <a:r>
              <a:rPr lang="en-GB" sz="1200" dirty="0" err="1">
                <a:solidFill>
                  <a:schemeClr val="tx1">
                    <a:lumMod val="65000"/>
                    <a:lumOff val="35000"/>
                  </a:schemeClr>
                </a:solidFill>
                <a:latin typeface="+mn-lt"/>
                <a:ea typeface="Arial Unicode MS" panose="020B0604020202020204" pitchFamily="34" charset="-128"/>
                <a:cs typeface="Arial" panose="020B0604020202020204" pitchFamily="34" charset="0"/>
              </a:rPr>
              <a:t>relRAM</a:t>
            </a:r>
            <a:r>
              <a:rPr lang="en-GB" sz="1200" dirty="0">
                <a:solidFill>
                  <a:schemeClr val="tx1">
                    <a:lumMod val="65000"/>
                    <a:lumOff val="35000"/>
                  </a:schemeClr>
                </a:solidFill>
                <a:latin typeface="+mn-lt"/>
                <a:ea typeface="Arial Unicode MS" panose="020B0604020202020204" pitchFamily="34" charset="-128"/>
                <a:cs typeface="Arial" panose="020B0604020202020204" pitchFamily="34" charset="0"/>
              </a:rPr>
              <a:t> values after RAO shows that the optimization performed did increase the capacity on some areas.</a:t>
            </a:r>
          </a:p>
          <a:p>
            <a:pPr marL="285750" lvl="1" indent="-285750" algn="just">
              <a:spcBef>
                <a:spcPts val="400"/>
              </a:spcBef>
              <a:buClr>
                <a:srgbClr val="0100FE"/>
              </a:buClr>
              <a:buSzPct val="70000"/>
              <a:buFont typeface="Wingdings" panose="05000000000000000000" pitchFamily="2" charset="2"/>
              <a:buChar char="l"/>
            </a:pPr>
            <a:r>
              <a:rPr lang="en-GB" sz="1200" dirty="0">
                <a:solidFill>
                  <a:schemeClr val="tx1">
                    <a:lumMod val="65000"/>
                    <a:lumOff val="35000"/>
                  </a:schemeClr>
                </a:solidFill>
                <a:latin typeface="+mn-lt"/>
                <a:ea typeface="Arial Unicode MS" panose="020B0604020202020204" pitchFamily="34" charset="-128"/>
                <a:cs typeface="Arial" panose="020B0604020202020204" pitchFamily="34" charset="0"/>
                <a:sym typeface="Wingdings" pitchFamily="2" charset="2"/>
              </a:rPr>
              <a:t>In case of PL, it is obvious that RAM before RAO was negative and therefore </a:t>
            </a:r>
            <a:r>
              <a:rPr lang="en-GB" sz="1200" dirty="0" err="1">
                <a:solidFill>
                  <a:schemeClr val="tx1">
                    <a:lumMod val="65000"/>
                    <a:lumOff val="35000"/>
                  </a:schemeClr>
                </a:solidFill>
                <a:latin typeface="+mn-lt"/>
                <a:ea typeface="Arial Unicode MS" panose="020B0604020202020204" pitchFamily="34" charset="-128"/>
                <a:cs typeface="Arial" panose="020B0604020202020204" pitchFamily="34" charset="0"/>
                <a:sym typeface="Wingdings" pitchFamily="2" charset="2"/>
              </a:rPr>
              <a:t>relRAM</a:t>
            </a:r>
            <a:r>
              <a:rPr lang="en-GB" sz="1200" dirty="0">
                <a:solidFill>
                  <a:schemeClr val="tx1">
                    <a:lumMod val="65000"/>
                    <a:lumOff val="35000"/>
                  </a:schemeClr>
                </a:solidFill>
                <a:latin typeface="+mn-lt"/>
                <a:ea typeface="Arial Unicode MS" panose="020B0604020202020204" pitchFamily="34" charset="-128"/>
                <a:cs typeface="Arial" panose="020B0604020202020204" pitchFamily="34" charset="0"/>
                <a:sym typeface="Wingdings" pitchFamily="2" charset="2"/>
              </a:rPr>
              <a:t>= </a:t>
            </a:r>
            <a:r>
              <a:rPr lang="en-GB" sz="1200" dirty="0" err="1">
                <a:solidFill>
                  <a:schemeClr val="tx1">
                    <a:lumMod val="65000"/>
                    <a:lumOff val="35000"/>
                  </a:schemeClr>
                </a:solidFill>
                <a:latin typeface="+mn-lt"/>
                <a:ea typeface="Arial Unicode MS" panose="020B0604020202020204" pitchFamily="34" charset="-128"/>
                <a:cs typeface="Arial" panose="020B0604020202020204" pitchFamily="34" charset="0"/>
                <a:sym typeface="Wingdings" pitchFamily="2" charset="2"/>
              </a:rPr>
              <a:t>negativeRAM</a:t>
            </a:r>
            <a:r>
              <a:rPr lang="en-GB" sz="1200" dirty="0">
                <a:solidFill>
                  <a:schemeClr val="tx1">
                    <a:lumMod val="65000"/>
                    <a:lumOff val="35000"/>
                  </a:schemeClr>
                </a:solidFill>
                <a:latin typeface="+mn-lt"/>
                <a:ea typeface="Arial Unicode MS" panose="020B0604020202020204" pitchFamily="34" charset="-128"/>
                <a:cs typeface="Arial" panose="020B0604020202020204" pitchFamily="34" charset="0"/>
                <a:sym typeface="Wingdings" pitchFamily="2" charset="2"/>
              </a:rPr>
              <a:t>. After application of RAs, the flow on the element decreased leading to an increased RAM (equal or above 0), and this results in </a:t>
            </a:r>
            <a:r>
              <a:rPr lang="en-GB" sz="1200" dirty="0" err="1">
                <a:solidFill>
                  <a:schemeClr val="tx1">
                    <a:lumMod val="65000"/>
                    <a:lumOff val="35000"/>
                  </a:schemeClr>
                </a:solidFill>
                <a:latin typeface="+mn-lt"/>
                <a:ea typeface="Arial Unicode MS" panose="020B0604020202020204" pitchFamily="34" charset="-128"/>
                <a:cs typeface="Arial" panose="020B0604020202020204" pitchFamily="34" charset="0"/>
                <a:sym typeface="Wingdings" pitchFamily="2" charset="2"/>
              </a:rPr>
              <a:t>relRAM</a:t>
            </a:r>
            <a:r>
              <a:rPr lang="en-GB" sz="1200" dirty="0">
                <a:solidFill>
                  <a:schemeClr val="tx1">
                    <a:lumMod val="65000"/>
                    <a:lumOff val="35000"/>
                  </a:schemeClr>
                </a:solidFill>
                <a:latin typeface="+mn-lt"/>
                <a:ea typeface="Arial Unicode MS" panose="020B0604020202020204" pitchFamily="34" charset="-128"/>
                <a:cs typeface="Arial" panose="020B0604020202020204" pitchFamily="34" charset="0"/>
                <a:sym typeface="Wingdings" pitchFamily="2" charset="2"/>
              </a:rPr>
              <a:t> no longer being absolute (RAM) but proper calculated relative value.</a:t>
            </a:r>
          </a:p>
          <a:p>
            <a:pPr marL="285750" lvl="1" indent="-285750" algn="just">
              <a:spcBef>
                <a:spcPts val="400"/>
              </a:spcBef>
              <a:buClr>
                <a:srgbClr val="0100FE"/>
              </a:buClr>
              <a:buSzPct val="70000"/>
              <a:buFont typeface="Wingdings" panose="05000000000000000000" pitchFamily="2" charset="2"/>
              <a:buChar char="l"/>
            </a:pPr>
            <a:r>
              <a:rPr lang="en-GB" sz="1200" dirty="0">
                <a:solidFill>
                  <a:schemeClr val="tx1">
                    <a:lumMod val="65000"/>
                    <a:lumOff val="35000"/>
                  </a:schemeClr>
                </a:solidFill>
                <a:latin typeface="+mn-lt"/>
                <a:ea typeface="Arial Unicode MS" panose="020B0604020202020204" pitchFamily="34" charset="-128"/>
                <a:cs typeface="Arial" panose="020B0604020202020204" pitchFamily="34" charset="0"/>
              </a:rPr>
              <a:t>In case of HU, there were no most limiting elements from NRAO perspective.</a:t>
            </a:r>
          </a:p>
          <a:p>
            <a:pPr marL="285750" lvl="1" indent="-285750" algn="just">
              <a:spcBef>
                <a:spcPts val="400"/>
              </a:spcBef>
              <a:buClr>
                <a:srgbClr val="0100FE"/>
              </a:buClr>
              <a:buSzPct val="70000"/>
              <a:buFont typeface="Wingdings" panose="05000000000000000000" pitchFamily="2" charset="2"/>
              <a:buChar char="l"/>
            </a:pPr>
            <a:endParaRPr lang="en-GB" sz="1200" dirty="0">
              <a:solidFill>
                <a:schemeClr val="tx1">
                  <a:lumMod val="65000"/>
                  <a:lumOff val="35000"/>
                </a:schemeClr>
              </a:solidFill>
              <a:ea typeface="Arial Unicode MS" panose="020B0604020202020204" pitchFamily="34" charset="-128"/>
              <a:cs typeface="Arial" panose="020B0604020202020204" pitchFamily="34" charset="0"/>
            </a:endParaRPr>
          </a:p>
          <a:p>
            <a:pPr marL="285750" lvl="1" indent="-285750" algn="just">
              <a:spcBef>
                <a:spcPts val="400"/>
              </a:spcBef>
              <a:buClr>
                <a:srgbClr val="0100FE"/>
              </a:buClr>
              <a:buSzPct val="70000"/>
              <a:buFont typeface="Wingdings" panose="05000000000000000000" pitchFamily="2" charset="2"/>
              <a:buChar char="l"/>
            </a:pPr>
            <a:endParaRPr lang="en-GB" sz="1200" dirty="0">
              <a:solidFill>
                <a:schemeClr val="tx1">
                  <a:lumMod val="65000"/>
                  <a:lumOff val="35000"/>
                </a:schemeClr>
              </a:solidFill>
              <a:latin typeface="+mn-lt"/>
              <a:ea typeface="Arial Unicode MS" panose="020B0604020202020204" pitchFamily="34" charset="-128"/>
              <a:cs typeface="Arial" panose="020B0604020202020204" pitchFamily="34" charset="0"/>
            </a:endParaRPr>
          </a:p>
          <a:p>
            <a:pPr algn="just"/>
            <a:endParaRPr lang="en-US" sz="1050" dirty="0">
              <a:solidFill>
                <a:schemeClr val="tx2"/>
              </a:solidFill>
              <a:latin typeface="Arial" panose="020B0604020202020204" pitchFamily="34" charset="0"/>
              <a:cs typeface="Arial" panose="020B0604020202020204" pitchFamily="34" charset="0"/>
              <a:sym typeface="Wingdings" pitchFamily="2" charset="2"/>
            </a:endParaRPr>
          </a:p>
        </p:txBody>
      </p:sp>
      <p:sp>
        <p:nvSpPr>
          <p:cNvPr id="8" name="Rounded Rectangle 7">
            <a:extLst>
              <a:ext uri="{FF2B5EF4-FFF2-40B4-BE49-F238E27FC236}">
                <a16:creationId xmlns:a16="http://schemas.microsoft.com/office/drawing/2014/main" id="{18258F7B-F565-674F-A342-F268CE690DB0}"/>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algn="ctr" eaLnBrk="0" hangingPunct="0"/>
            <a:r>
              <a:rPr lang="en-US" sz="1000" dirty="0">
                <a:solidFill>
                  <a:prstClr val="black">
                    <a:lumMod val="50000"/>
                    <a:lumOff val="50000"/>
                  </a:prstClr>
                </a:solidFill>
                <a:latin typeface="Arial" panose="020B0604020202020204" pitchFamily="34" charset="0"/>
                <a:cs typeface="Arial" panose="020B0604020202020204" pitchFamily="34" charset="0"/>
              </a:rPr>
              <a:t>TSCNET</a:t>
            </a:r>
          </a:p>
        </p:txBody>
      </p:sp>
      <p:graphicFrame>
        <p:nvGraphicFramePr>
          <p:cNvPr id="10" name="Chart 9">
            <a:extLst>
              <a:ext uri="{FF2B5EF4-FFF2-40B4-BE49-F238E27FC236}">
                <a16:creationId xmlns:a16="http://schemas.microsoft.com/office/drawing/2014/main" id="{7E42E6C5-DA74-BE4A-8F72-2088A4BF1697}"/>
              </a:ext>
            </a:extLst>
          </p:cNvPr>
          <p:cNvGraphicFramePr>
            <a:graphicFrameLocks/>
          </p:cNvGraphicFramePr>
          <p:nvPr/>
        </p:nvGraphicFramePr>
        <p:xfrm>
          <a:off x="127000" y="2475570"/>
          <a:ext cx="9652000" cy="2898147"/>
        </p:xfrm>
        <a:graphic>
          <a:graphicData uri="http://schemas.openxmlformats.org/drawingml/2006/chart">
            <c:chart xmlns:c="http://schemas.openxmlformats.org/drawingml/2006/chart" xmlns:r="http://schemas.openxmlformats.org/officeDocument/2006/relationships" r:id="rId3"/>
          </a:graphicData>
        </a:graphic>
      </p:graphicFrame>
      <p:sp>
        <p:nvSpPr>
          <p:cNvPr id="11" name="Title 1">
            <a:extLst>
              <a:ext uri="{FF2B5EF4-FFF2-40B4-BE49-F238E27FC236}">
                <a16:creationId xmlns:a16="http://schemas.microsoft.com/office/drawing/2014/main" id="{5ECAB085-B116-9840-B99F-A90E20F107DD}"/>
              </a:ext>
            </a:extLst>
          </p:cNvPr>
          <p:cNvSpPr>
            <a:spLocks noGrp="1"/>
          </p:cNvSpPr>
          <p:nvPr>
            <p:ph type="title"/>
          </p:nvPr>
        </p:nvSpPr>
        <p:spPr>
          <a:xfrm>
            <a:off x="539999" y="108000"/>
            <a:ext cx="6798796" cy="336550"/>
          </a:xfrm>
        </p:spPr>
        <p:txBody>
          <a:bodyPr/>
          <a:lstStyle/>
          <a:p>
            <a:r>
              <a:rPr lang="en-US" b="1" dirty="0">
                <a:solidFill>
                  <a:srgbClr val="3266FF"/>
                </a:solidFill>
              </a:rPr>
              <a:t>KPI 18: Average variation of relative RAM before and after NRAO</a:t>
            </a:r>
            <a:br>
              <a:rPr lang="en-US" b="1" dirty="0">
                <a:solidFill>
                  <a:srgbClr val="3266FF"/>
                </a:solidFill>
              </a:rPr>
            </a:br>
            <a:endParaRPr lang="en-US" dirty="0"/>
          </a:p>
        </p:txBody>
      </p:sp>
    </p:spTree>
    <p:extLst>
      <p:ext uri="{BB962C8B-B14F-4D97-AF65-F5344CB8AC3E}">
        <p14:creationId xmlns:p14="http://schemas.microsoft.com/office/powerpoint/2010/main" val="306490488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rgbClr val="008000"/>
                </a:solidFill>
              </a:rPr>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solidFill>
                  <a:srgbClr val="008000"/>
                </a:solidFill>
              </a:rPr>
              <a:t>KPI</a:t>
            </a:r>
            <a:r>
              <a:rPr lang="hu-HU" dirty="0">
                <a:solidFill>
                  <a:srgbClr val="008000"/>
                </a:solidFill>
              </a:rPr>
              <a:t> </a:t>
            </a:r>
            <a:r>
              <a:rPr lang="nb-NO" dirty="0">
                <a:solidFill>
                  <a:srgbClr val="008000"/>
                </a:solidFill>
              </a:rPr>
              <a:t>7</a:t>
            </a:r>
            <a:r>
              <a:rPr lang="en-GB" altLang="en-US" dirty="0">
                <a:solidFill>
                  <a:srgbClr val="008000"/>
                </a:solidFill>
              </a:rPr>
              <a:t>: </a:t>
            </a:r>
            <a:r>
              <a:rPr lang="en-GB" altLang="hu-HU" dirty="0">
                <a:solidFill>
                  <a:srgbClr val="008000"/>
                </a:solidFill>
              </a:rPr>
              <a:t>Most often </a:t>
            </a:r>
            <a:r>
              <a:rPr lang="en-GB" altLang="hu-HU" dirty="0" err="1">
                <a:solidFill>
                  <a:srgbClr val="008000"/>
                </a:solidFill>
              </a:rPr>
              <a:t>presolved</a:t>
            </a:r>
            <a:r>
              <a:rPr lang="en-GB" altLang="hu-HU" dirty="0">
                <a:solidFill>
                  <a:srgbClr val="008000"/>
                </a:solidFill>
              </a:rPr>
              <a:t> CNEs (TOP 20</a:t>
            </a:r>
            <a:r>
              <a:rPr lang="hu-HU" altLang="hu-HU" dirty="0">
                <a:solidFill>
                  <a:srgbClr val="008000"/>
                </a:solidFill>
              </a:rPr>
              <a:t>)    2021</a:t>
            </a:r>
            <a:r>
              <a:rPr lang="en-US" altLang="hu-HU" dirty="0">
                <a:solidFill>
                  <a:srgbClr val="008000"/>
                </a:solidFill>
              </a:rPr>
              <a:t>10</a:t>
            </a:r>
            <a:endParaRPr lang="en-US" dirty="0">
              <a:solidFill>
                <a:srgbClr val="008000"/>
              </a:solidFill>
            </a:endParaRPr>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sz="quarter" idx="17"/>
          </p:nvPr>
        </p:nvSpPr>
        <p:spPr>
          <a:xfrm>
            <a:off x="541953" y="1080000"/>
            <a:ext cx="9000000" cy="4320000"/>
          </a:xfrm>
        </p:spPr>
        <p:txBody>
          <a:bodyPr/>
          <a:lstStyle/>
          <a:p>
            <a:endParaRPr lang="en-US" dirty="0"/>
          </a:p>
          <a:p>
            <a:endParaRPr lang="en-US" dirty="0"/>
          </a:p>
          <a:p>
            <a:endParaRPr lang="en-US" dirty="0"/>
          </a:p>
          <a:p>
            <a:pPr lvl="1"/>
            <a:endParaRPr lang="en-US" dirty="0"/>
          </a:p>
          <a:p>
            <a:pPr lvl="1"/>
            <a:endParaRPr lang="en-US" dirty="0"/>
          </a:p>
        </p:txBody>
      </p:sp>
      <p:sp>
        <p:nvSpPr>
          <p:cNvPr id="2" name="Slide Number Placeholder 1"/>
          <p:cNvSpPr>
            <a:spLocks noGrp="1"/>
          </p:cNvSpPr>
          <p:nvPr>
            <p:ph type="sldNum" sz="quarter" idx="4"/>
          </p:nvPr>
        </p:nvSpPr>
        <p:spPr/>
        <p:txBody>
          <a:bodyPr/>
          <a:lstStyle/>
          <a:p>
            <a:fld id="{F551322C-20B2-48C3-B63D-68158FEBF630}" type="slidenum">
              <a:rPr lang="en-US" smtClean="0">
                <a:solidFill>
                  <a:srgbClr val="FFFFFF">
                    <a:lumMod val="50000"/>
                  </a:srgbClr>
                </a:solidFill>
                <a:latin typeface="Arial"/>
              </a:rPr>
              <a:pPr/>
              <a:t>94</a:t>
            </a:fld>
            <a:endParaRPr lang="en-US" dirty="0">
              <a:solidFill>
                <a:srgbClr val="FFFFFF">
                  <a:lumMod val="50000"/>
                </a:srgbClr>
              </a:solidFill>
              <a:latin typeface="Arial"/>
            </a:endParaRPr>
          </a:p>
        </p:txBody>
      </p:sp>
      <p:sp>
        <p:nvSpPr>
          <p:cNvPr id="3" name="Rectangle 2"/>
          <p:cNvSpPr/>
          <p:nvPr/>
        </p:nvSpPr>
        <p:spPr>
          <a:xfrm>
            <a:off x="527596" y="1848491"/>
            <a:ext cx="7118038" cy="1046440"/>
          </a:xfrm>
          <a:prstGeom prst="rect">
            <a:avLst/>
          </a:prstGeom>
        </p:spPr>
        <p:txBody>
          <a:bodyPr wrap="square">
            <a:spAutoFit/>
          </a:bodyPr>
          <a:lstStyle/>
          <a:p>
            <a:pPr marL="349250" lvl="2">
              <a:spcBef>
                <a:spcPts val="400"/>
              </a:spcBef>
              <a:buClr>
                <a:srgbClr val="0100FE"/>
              </a:buClr>
              <a:defRPr/>
            </a:pPr>
            <a:endParaRPr lang="en-US" sz="1200" dirty="0">
              <a:solidFill>
                <a:schemeClr val="tx1">
                  <a:lumMod val="65000"/>
                  <a:lumOff val="35000"/>
                </a:schemeClr>
              </a:solidFill>
              <a:latin typeface="+mn-lt"/>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a:p>
            <a:pPr indent="-565150">
              <a:spcBef>
                <a:spcPts val="400"/>
              </a:spcBef>
              <a:buClr>
                <a:srgbClr val="0100FE"/>
              </a:buClr>
              <a:defRPr/>
            </a:pPr>
            <a:endParaRPr lang="en-US" sz="1200" dirty="0">
              <a:solidFill>
                <a:schemeClr val="tx1">
                  <a:lumMod val="65000"/>
                  <a:lumOff val="35000"/>
                </a:schemeClr>
              </a:solidFill>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sp>
        <p:nvSpPr>
          <p:cNvPr id="4" name="Obdélník 3">
            <a:extLst>
              <a:ext uri="{FF2B5EF4-FFF2-40B4-BE49-F238E27FC236}">
                <a16:creationId xmlns:a16="http://schemas.microsoft.com/office/drawing/2014/main" id="{C96A98F6-A317-49A6-976E-8E28E2FA59BD}"/>
              </a:ext>
            </a:extLst>
          </p:cNvPr>
          <p:cNvSpPr/>
          <p:nvPr/>
        </p:nvSpPr>
        <p:spPr>
          <a:xfrm>
            <a:off x="878924" y="1390060"/>
            <a:ext cx="2864951" cy="369332"/>
          </a:xfrm>
          <a:prstGeom prst="rect">
            <a:avLst/>
          </a:prstGeom>
        </p:spPr>
        <p:txBody>
          <a:bodyPr wrap="none">
            <a:spAutoFit/>
          </a:bodyPr>
          <a:lstStyle/>
          <a:p>
            <a:r>
              <a:rPr lang="de-DE" dirty="0">
                <a:latin typeface="Arial" panose="020B0604020202020204" pitchFamily="34" charset="0"/>
                <a:cs typeface="Arial" panose="020B0604020202020204" pitchFamily="34" charset="0"/>
              </a:rPr>
              <a:t>Total BDs:</a:t>
            </a:r>
            <a:r>
              <a:rPr lang="cs-CZ"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24</a:t>
            </a:r>
            <a:r>
              <a:rPr lang="cs-CZ"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576</a:t>
            </a:r>
            <a:r>
              <a:rPr lang="cs-CZ" dirty="0">
                <a:latin typeface="Arial" panose="020B0604020202020204" pitchFamily="34" charset="0"/>
                <a:cs typeface="Arial" panose="020B0604020202020204" pitchFamily="34" charset="0"/>
              </a:rPr>
              <a:t> hours) </a:t>
            </a:r>
            <a:endParaRPr lang="de-DE" dirty="0">
              <a:latin typeface="Arial" panose="020B0604020202020204" pitchFamily="34" charset="0"/>
              <a:cs typeface="Arial" panose="020B0604020202020204" pitchFamily="34" charset="0"/>
            </a:endParaRPr>
          </a:p>
        </p:txBody>
      </p:sp>
      <p:sp>
        <p:nvSpPr>
          <p:cNvPr id="12" name="Rectangle 1"/>
          <p:cNvSpPr>
            <a:spLocks noChangeArrowheads="1"/>
          </p:cNvSpPr>
          <p:nvPr/>
        </p:nvSpPr>
        <p:spPr bwMode="auto">
          <a:xfrm>
            <a:off x="449198" y="5829936"/>
            <a:ext cx="918551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de-DE" sz="1000" b="0" i="0" u="none" strike="noStrike" cap="none" normalizeH="0" baseline="0" dirty="0">
                <a:ln>
                  <a:noFill/>
                </a:ln>
                <a:effectLst/>
                <a:latin typeface="Arial" panose="020B0604020202020204" pitchFamily="34" charset="0"/>
                <a:ea typeface="Calibri" panose="020F0502020204030204" pitchFamily="34" charset="0"/>
              </a:rPr>
              <a:t>*Please note that the shown z2zPTDF values do</a:t>
            </a:r>
            <a:r>
              <a:rPr kumimoji="0" lang="en-US" altLang="de-DE" sz="1000" b="1" i="0" u="none" strike="noStrike" cap="none" normalizeH="0" baseline="0" dirty="0">
                <a:ln>
                  <a:noFill/>
                </a:ln>
                <a:effectLst/>
                <a:latin typeface="Arial" panose="020B0604020202020204" pitchFamily="34" charset="0"/>
                <a:ea typeface="Calibri" panose="020F0502020204030204" pitchFamily="34" charset="0"/>
              </a:rPr>
              <a:t> not</a:t>
            </a:r>
            <a:r>
              <a:rPr kumimoji="0" lang="en-US" altLang="de-DE" sz="1000" b="0" i="0" u="none" strike="noStrike" cap="none" normalizeH="0" baseline="0" dirty="0">
                <a:ln>
                  <a:noFill/>
                </a:ln>
                <a:effectLst/>
                <a:latin typeface="Arial" panose="020B0604020202020204" pitchFamily="34" charset="0"/>
                <a:ea typeface="Calibri" panose="020F0502020204030204" pitchFamily="34" charset="0"/>
              </a:rPr>
              <a:t> correspond to the maximum zone-to-zone PTDFs according to equation 5 of the Day-ahead CCM and hence are not the ones used for the CNEC Selection. The z2zPTDFs are calculated only between </a:t>
            </a:r>
            <a:r>
              <a:rPr kumimoji="0" lang="en-US" altLang="de-DE" sz="1000" b="0" i="0" u="none" strike="noStrike" cap="none" normalizeH="0" baseline="0" dirty="0" err="1">
                <a:ln>
                  <a:noFill/>
                </a:ln>
                <a:effectLst/>
                <a:latin typeface="Arial" panose="020B0604020202020204" pitchFamily="34" charset="0"/>
                <a:ea typeface="Calibri" panose="020F0502020204030204" pitchFamily="34" charset="0"/>
              </a:rPr>
              <a:t>neighbouring</a:t>
            </a:r>
            <a:r>
              <a:rPr kumimoji="0" lang="en-US" altLang="de-DE" sz="1000" b="0" i="0" u="none" strike="noStrike" cap="none" normalizeH="0" baseline="0" dirty="0">
                <a:ln>
                  <a:noFill/>
                </a:ln>
                <a:effectLst/>
                <a:latin typeface="Arial" panose="020B0604020202020204" pitchFamily="34" charset="0"/>
                <a:ea typeface="Calibri" panose="020F0502020204030204" pitchFamily="34" charset="0"/>
              </a:rPr>
              <a:t> BZs by the scripts used for external parallel run reporting. See KPI reading guide on JAO. </a:t>
            </a:r>
            <a:endParaRPr kumimoji="0" lang="en-US" altLang="de-DE" sz="1400" b="0" i="0" u="none" strike="noStrike" cap="none" normalizeH="0" baseline="0" dirty="0">
              <a:ln>
                <a:noFill/>
              </a:ln>
              <a:effectLst/>
              <a:latin typeface="Arial" panose="020B0604020202020204" pitchFamily="34" charset="0"/>
            </a:endParaRPr>
          </a:p>
        </p:txBody>
      </p:sp>
      <p:graphicFrame>
        <p:nvGraphicFramePr>
          <p:cNvPr id="11" name="Table 10">
            <a:extLst>
              <a:ext uri="{FF2B5EF4-FFF2-40B4-BE49-F238E27FC236}">
                <a16:creationId xmlns:a16="http://schemas.microsoft.com/office/drawing/2014/main" id="{3436025D-2C31-4DC3-BD03-30F8486961E1}"/>
              </a:ext>
            </a:extLst>
          </p:cNvPr>
          <p:cNvGraphicFramePr>
            <a:graphicFrameLocks noGrp="1"/>
          </p:cNvGraphicFramePr>
          <p:nvPr>
            <p:extLst>
              <p:ext uri="{D42A27DB-BD31-4B8C-83A1-F6EECF244321}">
                <p14:modId xmlns:p14="http://schemas.microsoft.com/office/powerpoint/2010/main" val="2123156105"/>
              </p:ext>
            </p:extLst>
          </p:nvPr>
        </p:nvGraphicFramePr>
        <p:xfrm>
          <a:off x="878924" y="2223655"/>
          <a:ext cx="8301076" cy="2981496"/>
        </p:xfrm>
        <a:graphic>
          <a:graphicData uri="http://schemas.openxmlformats.org/drawingml/2006/table">
            <a:tbl>
              <a:tblPr/>
              <a:tblGrid>
                <a:gridCol w="2482099">
                  <a:extLst>
                    <a:ext uri="{9D8B030D-6E8A-4147-A177-3AD203B41FA5}">
                      <a16:colId xmlns:a16="http://schemas.microsoft.com/office/drawing/2014/main" val="984317141"/>
                    </a:ext>
                  </a:extLst>
                </a:gridCol>
                <a:gridCol w="707747">
                  <a:extLst>
                    <a:ext uri="{9D8B030D-6E8A-4147-A177-3AD203B41FA5}">
                      <a16:colId xmlns:a16="http://schemas.microsoft.com/office/drawing/2014/main" val="1349487139"/>
                    </a:ext>
                  </a:extLst>
                </a:gridCol>
                <a:gridCol w="1278431">
                  <a:extLst>
                    <a:ext uri="{9D8B030D-6E8A-4147-A177-3AD203B41FA5}">
                      <a16:colId xmlns:a16="http://schemas.microsoft.com/office/drawing/2014/main" val="1736559900"/>
                    </a:ext>
                  </a:extLst>
                </a:gridCol>
                <a:gridCol w="707747">
                  <a:extLst>
                    <a:ext uri="{9D8B030D-6E8A-4147-A177-3AD203B41FA5}">
                      <a16:colId xmlns:a16="http://schemas.microsoft.com/office/drawing/2014/main" val="1301617832"/>
                    </a:ext>
                  </a:extLst>
                </a:gridCol>
                <a:gridCol w="620525">
                  <a:extLst>
                    <a:ext uri="{9D8B030D-6E8A-4147-A177-3AD203B41FA5}">
                      <a16:colId xmlns:a16="http://schemas.microsoft.com/office/drawing/2014/main" val="4204925529"/>
                    </a:ext>
                  </a:extLst>
                </a:gridCol>
                <a:gridCol w="590619">
                  <a:extLst>
                    <a:ext uri="{9D8B030D-6E8A-4147-A177-3AD203B41FA5}">
                      <a16:colId xmlns:a16="http://schemas.microsoft.com/office/drawing/2014/main" val="3705717992"/>
                    </a:ext>
                  </a:extLst>
                </a:gridCol>
                <a:gridCol w="827367">
                  <a:extLst>
                    <a:ext uri="{9D8B030D-6E8A-4147-A177-3AD203B41FA5}">
                      <a16:colId xmlns:a16="http://schemas.microsoft.com/office/drawing/2014/main" val="1617640363"/>
                    </a:ext>
                  </a:extLst>
                </a:gridCol>
                <a:gridCol w="1086541">
                  <a:extLst>
                    <a:ext uri="{9D8B030D-6E8A-4147-A177-3AD203B41FA5}">
                      <a16:colId xmlns:a16="http://schemas.microsoft.com/office/drawing/2014/main" val="576985330"/>
                    </a:ext>
                  </a:extLst>
                </a:gridCol>
              </a:tblGrid>
              <a:tr h="283952">
                <a:tc>
                  <a:txBody>
                    <a:bodyPr/>
                    <a:lstStyle/>
                    <a:p>
                      <a:pPr algn="l" fontAlgn="b"/>
                      <a:r>
                        <a:rPr lang="sl-SI" sz="800" b="1" i="0" u="none" strike="noStrike" dirty="0">
                          <a:solidFill>
                            <a:srgbClr val="000000"/>
                          </a:solidFill>
                          <a:effectLst/>
                          <a:latin typeface="Arial" panose="020B0604020202020204" pitchFamily="34" charset="0"/>
                        </a:rPr>
                        <a:t>CNE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800" b="1" i="0" u="none" strike="noStrike" dirty="0">
                          <a:solidFill>
                            <a:srgbClr val="000000"/>
                          </a:solidFill>
                          <a:effectLst/>
                          <a:latin typeface="Arial" panose="020B0604020202020204" pitchFamily="34" charset="0"/>
                        </a:rPr>
                        <a:t>Distinct Hours</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800" b="1" i="0" u="none" strike="noStrike">
                          <a:solidFill>
                            <a:srgbClr val="000000"/>
                          </a:solidFill>
                          <a:effectLst/>
                          <a:latin typeface="Arial" panose="020B0604020202020204" pitchFamily="34" charset="0"/>
                        </a:rPr>
                        <a:t>Hours CNE was presolved</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800" b="1" i="0" u="none" strike="noStrike">
                          <a:solidFill>
                            <a:srgbClr val="000000"/>
                          </a:solidFill>
                          <a:effectLst/>
                          <a:latin typeface="Arial" panose="020B0604020202020204" pitchFamily="34" charset="0"/>
                        </a:rPr>
                        <a:t>Average RAM</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800" b="1" i="0" u="none" strike="noStrike">
                          <a:solidFill>
                            <a:srgbClr val="000000"/>
                          </a:solidFill>
                          <a:effectLst/>
                          <a:latin typeface="Arial" panose="020B0604020202020204" pitchFamily="34" charset="0"/>
                        </a:rPr>
                        <a:t>Max of RAM</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800" b="1" i="0" u="none" strike="noStrike">
                          <a:solidFill>
                            <a:srgbClr val="000000"/>
                          </a:solidFill>
                          <a:effectLst/>
                          <a:latin typeface="Arial" panose="020B0604020202020204" pitchFamily="34" charset="0"/>
                        </a:rPr>
                        <a:t>Min of RAM</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800" b="1" i="0" u="none" strike="noStrike">
                          <a:solidFill>
                            <a:srgbClr val="000000"/>
                          </a:solidFill>
                          <a:effectLst/>
                          <a:latin typeface="Arial" panose="020B0604020202020204" pitchFamily="34" charset="0"/>
                        </a:rPr>
                        <a:t>Max of z2zPTDF</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pl-PL" sz="800" b="1" i="0" u="none" strike="noStrike">
                          <a:solidFill>
                            <a:srgbClr val="000000"/>
                          </a:solidFill>
                          <a:effectLst/>
                          <a:latin typeface="Arial" panose="020B0604020202020204" pitchFamily="34" charset="0"/>
                        </a:rPr>
                        <a:t>Max of sum z2z PTDF</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3983827697"/>
                  </a:ext>
                </a:extLst>
              </a:tr>
              <a:tr h="141976">
                <a:tc>
                  <a:txBody>
                    <a:bodyPr/>
                    <a:lstStyle/>
                    <a:p>
                      <a:pPr algn="l" fontAlgn="b"/>
                      <a:r>
                        <a:rPr lang="sl-SI" sz="800" b="0" i="0" u="none" strike="noStrike">
                          <a:solidFill>
                            <a:srgbClr val="000000"/>
                          </a:solidFill>
                          <a:effectLst/>
                          <a:latin typeface="Arial" panose="020B0604020202020204" pitchFamily="34" charset="0"/>
                        </a:rPr>
                        <a:t>[AT-AT] Strass - Zell 273A [OPP] [AT]</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552</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553</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36%</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85%</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14%</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0,17373</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9D9D9"/>
                    </a:solidFill>
                  </a:tcPr>
                </a:tc>
                <a:tc>
                  <a:txBody>
                    <a:bodyPr/>
                    <a:lstStyle/>
                    <a:p>
                      <a:pPr algn="r" fontAlgn="b"/>
                      <a:r>
                        <a:rPr lang="sl-SI" sz="800" b="0" i="0" u="none" strike="noStrike" dirty="0">
                          <a:solidFill>
                            <a:srgbClr val="000000"/>
                          </a:solidFill>
                          <a:effectLst/>
                          <a:latin typeface="Arial" panose="020B0604020202020204" pitchFamily="34" charset="0"/>
                        </a:rPr>
                        <a:t>0,66964</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9D9D9"/>
                    </a:solidFill>
                  </a:tcPr>
                </a:tc>
                <a:extLst>
                  <a:ext uri="{0D108BD9-81ED-4DB2-BD59-A6C34878D82A}">
                    <a16:rowId xmlns:a16="http://schemas.microsoft.com/office/drawing/2014/main" val="3151511450"/>
                  </a:ext>
                </a:extLst>
              </a:tr>
              <a:tr h="141976">
                <a:tc>
                  <a:txBody>
                    <a:bodyPr/>
                    <a:lstStyle/>
                    <a:p>
                      <a:pPr algn="l" fontAlgn="b"/>
                      <a:r>
                        <a:rPr lang="sl-SI" sz="800" b="0" i="0" u="none" strike="noStrike">
                          <a:solidFill>
                            <a:srgbClr val="000000"/>
                          </a:solidFill>
                          <a:effectLst/>
                          <a:latin typeface="Arial" panose="020B0604020202020204" pitchFamily="34" charset="0"/>
                        </a:rPr>
                        <a:t>[HU-HU] Gonyu - Gyor [DIR]</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550</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894</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70%</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91%</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53%</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0,21481</a:t>
                      </a:r>
                    </a:p>
                  </a:txBody>
                  <a:tcPr marL="0" marR="0" marT="0" marB="0" anchor="b">
                    <a:lnL>
                      <a:noFill/>
                    </a:lnL>
                    <a:lnR>
                      <a:noFill/>
                    </a:lnR>
                    <a:lnT>
                      <a:noFill/>
                    </a:lnT>
                    <a:lnB>
                      <a:noFill/>
                    </a:lnB>
                  </a:tcPr>
                </a:tc>
                <a:tc>
                  <a:txBody>
                    <a:bodyPr/>
                    <a:lstStyle/>
                    <a:p>
                      <a:pPr algn="r" fontAlgn="b"/>
                      <a:r>
                        <a:rPr lang="sl-SI" sz="800" b="0" i="0" u="none" strike="noStrike" dirty="0">
                          <a:solidFill>
                            <a:srgbClr val="000000"/>
                          </a:solidFill>
                          <a:effectLst/>
                          <a:latin typeface="Arial" panose="020B0604020202020204" pitchFamily="34" charset="0"/>
                        </a:rPr>
                        <a:t>1,31663</a:t>
                      </a:r>
                    </a:p>
                  </a:txBody>
                  <a:tcPr marL="0" marR="0" marT="0" marB="0" anchor="b">
                    <a:lnL>
                      <a:noFill/>
                    </a:lnL>
                    <a:lnR>
                      <a:noFill/>
                    </a:lnR>
                    <a:lnT>
                      <a:noFill/>
                    </a:lnT>
                    <a:lnB>
                      <a:noFill/>
                    </a:lnB>
                  </a:tcPr>
                </a:tc>
                <a:extLst>
                  <a:ext uri="{0D108BD9-81ED-4DB2-BD59-A6C34878D82A}">
                    <a16:rowId xmlns:a16="http://schemas.microsoft.com/office/drawing/2014/main" val="4062057967"/>
                  </a:ext>
                </a:extLst>
              </a:tr>
              <a:tr h="141976">
                <a:tc>
                  <a:txBody>
                    <a:bodyPr/>
                    <a:lstStyle/>
                    <a:p>
                      <a:pPr algn="l" fontAlgn="b"/>
                      <a:r>
                        <a:rPr lang="sl-SI" sz="800" b="0" i="0" u="none" strike="noStrike">
                          <a:solidFill>
                            <a:srgbClr val="000000"/>
                          </a:solidFill>
                          <a:effectLst/>
                          <a:latin typeface="Arial" panose="020B0604020202020204" pitchFamily="34" charset="0"/>
                        </a:rPr>
                        <a:t>[HR-SI] 220kV Pehlin - Divaca [OPP] [HR]</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548</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1091</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97%</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176%</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64%</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0,0335</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0,60062</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val="3865110499"/>
                  </a:ext>
                </a:extLst>
              </a:tr>
              <a:tr h="141976">
                <a:tc>
                  <a:txBody>
                    <a:bodyPr/>
                    <a:lstStyle/>
                    <a:p>
                      <a:pPr algn="l" fontAlgn="b"/>
                      <a:r>
                        <a:rPr lang="fr-FR" sz="800" b="0" i="0" u="none" strike="noStrike">
                          <a:solidFill>
                            <a:srgbClr val="000000"/>
                          </a:solidFill>
                          <a:effectLst/>
                          <a:latin typeface="Arial" panose="020B0604020202020204" pitchFamily="34" charset="0"/>
                        </a:rPr>
                        <a:t>[CZ-PL] Wielopole - Nosovice [DIR] [PL]</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531</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800</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53%</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83%</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8%</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0,12065</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1,26469</a:t>
                      </a:r>
                    </a:p>
                  </a:txBody>
                  <a:tcPr marL="0" marR="0" marT="0" marB="0" anchor="b">
                    <a:lnL>
                      <a:noFill/>
                    </a:lnL>
                    <a:lnR>
                      <a:noFill/>
                    </a:lnR>
                    <a:lnT>
                      <a:noFill/>
                    </a:lnT>
                    <a:lnB>
                      <a:noFill/>
                    </a:lnB>
                  </a:tcPr>
                </a:tc>
                <a:extLst>
                  <a:ext uri="{0D108BD9-81ED-4DB2-BD59-A6C34878D82A}">
                    <a16:rowId xmlns:a16="http://schemas.microsoft.com/office/drawing/2014/main" val="255619067"/>
                  </a:ext>
                </a:extLst>
              </a:tr>
              <a:tr h="141976">
                <a:tc>
                  <a:txBody>
                    <a:bodyPr/>
                    <a:lstStyle/>
                    <a:p>
                      <a:pPr algn="l" fontAlgn="b"/>
                      <a:r>
                        <a:rPr lang="sl-SI" sz="800" b="0" i="0" u="none" strike="noStrike">
                          <a:solidFill>
                            <a:srgbClr val="000000"/>
                          </a:solidFill>
                          <a:effectLst/>
                          <a:latin typeface="Arial" panose="020B0604020202020204" pitchFamily="34" charset="0"/>
                        </a:rPr>
                        <a:t>[CZ-SK] Nosovice - Varin [OPP] [SK]</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531</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1135</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101%</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132%</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61%</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0,39185</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1,33261</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val="2912896787"/>
                  </a:ext>
                </a:extLst>
              </a:tr>
              <a:tr h="141976">
                <a:tc>
                  <a:txBody>
                    <a:bodyPr/>
                    <a:lstStyle/>
                    <a:p>
                      <a:pPr algn="l" fontAlgn="b"/>
                      <a:r>
                        <a:rPr lang="sl-SI" sz="800" b="0" i="0" u="none" strike="noStrike" dirty="0">
                          <a:solidFill>
                            <a:srgbClr val="000000"/>
                          </a:solidFill>
                          <a:effectLst/>
                          <a:latin typeface="Arial" panose="020B0604020202020204" pitchFamily="34" charset="0"/>
                        </a:rPr>
                        <a:t>[AT-HU] Wien Suedost - Gyoer 245 [DIR] [AT]</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505</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845</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67%</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94%</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0,07903</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0,30291</a:t>
                      </a:r>
                    </a:p>
                  </a:txBody>
                  <a:tcPr marL="0" marR="0" marT="0" marB="0" anchor="b">
                    <a:lnL>
                      <a:noFill/>
                    </a:lnL>
                    <a:lnR>
                      <a:noFill/>
                    </a:lnR>
                    <a:lnT>
                      <a:noFill/>
                    </a:lnT>
                    <a:lnB>
                      <a:noFill/>
                    </a:lnB>
                  </a:tcPr>
                </a:tc>
                <a:extLst>
                  <a:ext uri="{0D108BD9-81ED-4DB2-BD59-A6C34878D82A}">
                    <a16:rowId xmlns:a16="http://schemas.microsoft.com/office/drawing/2014/main" val="2694848959"/>
                  </a:ext>
                </a:extLst>
              </a:tr>
              <a:tr h="141976">
                <a:tc>
                  <a:txBody>
                    <a:bodyPr/>
                    <a:lstStyle/>
                    <a:p>
                      <a:pPr algn="l" fontAlgn="b"/>
                      <a:r>
                        <a:rPr lang="de-DE" sz="800" b="0" i="0" u="none" strike="noStrike">
                          <a:solidFill>
                            <a:srgbClr val="000000"/>
                          </a:solidFill>
                          <a:effectLst/>
                          <a:latin typeface="Arial" panose="020B0604020202020204" pitchFamily="34" charset="0"/>
                        </a:rPr>
                        <a:t>[CZ-D2] Hradec - Etzenricht 441 [DIR] [D2]</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486</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849</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76%</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105%</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50%</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0,32295</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1,34934</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val="1066059498"/>
                  </a:ext>
                </a:extLst>
              </a:tr>
              <a:tr h="141976">
                <a:tc>
                  <a:txBody>
                    <a:bodyPr/>
                    <a:lstStyle/>
                    <a:p>
                      <a:pPr algn="l" fontAlgn="b"/>
                      <a:r>
                        <a:rPr lang="sl-SI" sz="800" b="0" i="0" u="none" strike="noStrike">
                          <a:solidFill>
                            <a:srgbClr val="000000"/>
                          </a:solidFill>
                          <a:effectLst/>
                          <a:latin typeface="Arial" panose="020B0604020202020204" pitchFamily="34" charset="0"/>
                        </a:rPr>
                        <a:t>[HR-HR] 400kV Zerjavinec - Tumbri [OPP]</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479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933</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78%</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106%</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50%</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0,31651</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1,19106</a:t>
                      </a:r>
                    </a:p>
                  </a:txBody>
                  <a:tcPr marL="0" marR="0" marT="0" marB="0" anchor="b">
                    <a:lnL>
                      <a:noFill/>
                    </a:lnL>
                    <a:lnR>
                      <a:noFill/>
                    </a:lnR>
                    <a:lnT>
                      <a:noFill/>
                    </a:lnT>
                    <a:lnB>
                      <a:noFill/>
                    </a:lnB>
                  </a:tcPr>
                </a:tc>
                <a:extLst>
                  <a:ext uri="{0D108BD9-81ED-4DB2-BD59-A6C34878D82A}">
                    <a16:rowId xmlns:a16="http://schemas.microsoft.com/office/drawing/2014/main" val="4285230333"/>
                  </a:ext>
                </a:extLst>
              </a:tr>
              <a:tr h="141976">
                <a:tc>
                  <a:txBody>
                    <a:bodyPr/>
                    <a:lstStyle/>
                    <a:p>
                      <a:pPr algn="l" fontAlgn="b"/>
                      <a:r>
                        <a:rPr lang="sl-SI" sz="800" b="0" i="0" u="none" strike="noStrike">
                          <a:solidFill>
                            <a:srgbClr val="000000"/>
                          </a:solidFill>
                          <a:effectLst/>
                          <a:latin typeface="Arial" panose="020B0604020202020204" pitchFamily="34" charset="0"/>
                        </a:rPr>
                        <a:t>[NL-NL] Diemen-Lelystad 380 Z [OPP]</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478</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1244</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73%</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0,31701</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0,70935</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val="2075340803"/>
                  </a:ext>
                </a:extLst>
              </a:tr>
              <a:tr h="141976">
                <a:tc>
                  <a:txBody>
                    <a:bodyPr/>
                    <a:lstStyle/>
                    <a:p>
                      <a:pPr algn="l" fontAlgn="b"/>
                      <a:r>
                        <a:rPr lang="pl-PL" sz="800" b="0" i="0" u="none" strike="noStrike">
                          <a:solidFill>
                            <a:srgbClr val="000000"/>
                          </a:solidFill>
                          <a:effectLst/>
                          <a:latin typeface="Arial" panose="020B0604020202020204" pitchFamily="34" charset="0"/>
                        </a:rPr>
                        <a:t>[CZ-SK] Sokolnice - Stupava [DIR] [SK]</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472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569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67%</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90%</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53%</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0,29018</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1,15957</a:t>
                      </a:r>
                    </a:p>
                  </a:txBody>
                  <a:tcPr marL="0" marR="0" marT="0" marB="0" anchor="b">
                    <a:lnL>
                      <a:noFill/>
                    </a:lnL>
                    <a:lnR>
                      <a:noFill/>
                    </a:lnR>
                    <a:lnT>
                      <a:noFill/>
                    </a:lnT>
                    <a:lnB>
                      <a:noFill/>
                    </a:lnB>
                  </a:tcPr>
                </a:tc>
                <a:extLst>
                  <a:ext uri="{0D108BD9-81ED-4DB2-BD59-A6C34878D82A}">
                    <a16:rowId xmlns:a16="http://schemas.microsoft.com/office/drawing/2014/main" val="603497099"/>
                  </a:ext>
                </a:extLst>
              </a:tr>
              <a:tr h="141976">
                <a:tc>
                  <a:txBody>
                    <a:bodyPr/>
                    <a:lstStyle/>
                    <a:p>
                      <a:pPr algn="l" fontAlgn="b"/>
                      <a:r>
                        <a:rPr lang="sl-SI" sz="800" b="0" i="0" u="none" strike="noStrike">
                          <a:solidFill>
                            <a:srgbClr val="000000"/>
                          </a:solidFill>
                          <a:effectLst/>
                          <a:latin typeface="Arial" panose="020B0604020202020204" pitchFamily="34" charset="0"/>
                        </a:rPr>
                        <a:t>[CZ-SK] Nosovice - Varin [DIR] [SK]</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447</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583</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75%</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112%</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57%</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0,34825</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1,33231</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val="210426708"/>
                  </a:ext>
                </a:extLst>
              </a:tr>
              <a:tr h="141976">
                <a:tc>
                  <a:txBody>
                    <a:bodyPr/>
                    <a:lstStyle/>
                    <a:p>
                      <a:pPr algn="l" fontAlgn="b"/>
                      <a:r>
                        <a:rPr lang="sl-SI" sz="800" b="0" i="0" u="none" strike="noStrike">
                          <a:solidFill>
                            <a:srgbClr val="000000"/>
                          </a:solidFill>
                          <a:effectLst/>
                          <a:latin typeface="Arial" panose="020B0604020202020204" pitchFamily="34" charset="0"/>
                        </a:rPr>
                        <a:t>[HR-HR] 400kV Zerjavinec - Tumbri [DIR]</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444</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807</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101%</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129%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73%</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0,20531</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1,19106</a:t>
                      </a:r>
                    </a:p>
                  </a:txBody>
                  <a:tcPr marL="0" marR="0" marT="0" marB="0" anchor="b">
                    <a:lnL>
                      <a:noFill/>
                    </a:lnL>
                    <a:lnR>
                      <a:noFill/>
                    </a:lnR>
                    <a:lnT>
                      <a:noFill/>
                    </a:lnT>
                    <a:lnB>
                      <a:noFill/>
                    </a:lnB>
                  </a:tcPr>
                </a:tc>
                <a:extLst>
                  <a:ext uri="{0D108BD9-81ED-4DB2-BD59-A6C34878D82A}">
                    <a16:rowId xmlns:a16="http://schemas.microsoft.com/office/drawing/2014/main" val="2329892264"/>
                  </a:ext>
                </a:extLst>
              </a:tr>
              <a:tr h="141976">
                <a:tc>
                  <a:txBody>
                    <a:bodyPr/>
                    <a:lstStyle/>
                    <a:p>
                      <a:pPr algn="l" fontAlgn="b"/>
                      <a:r>
                        <a:rPr lang="en-US" sz="800" b="0" i="0" u="none" strike="noStrike">
                          <a:solidFill>
                            <a:srgbClr val="000000"/>
                          </a:solidFill>
                          <a:effectLst/>
                          <a:latin typeface="Arial" panose="020B0604020202020204" pitchFamily="34" charset="0"/>
                        </a:rPr>
                        <a:t>[AT-AT] Westtirol 1 - Westtirol 2 WTRHU41 [DIR]</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443</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732</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84%</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145%</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46%</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0,04258</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0,86953</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val="1655971545"/>
                  </a:ext>
                </a:extLst>
              </a:tr>
              <a:tr h="141976">
                <a:tc>
                  <a:txBody>
                    <a:bodyPr/>
                    <a:lstStyle/>
                    <a:p>
                      <a:pPr algn="l" fontAlgn="b"/>
                      <a:r>
                        <a:rPr lang="sl-SI" sz="800" b="0" i="0" u="none" strike="noStrike">
                          <a:solidFill>
                            <a:srgbClr val="000000"/>
                          </a:solidFill>
                          <a:effectLst/>
                          <a:latin typeface="Arial" panose="020B0604020202020204" pitchFamily="34" charset="0"/>
                        </a:rPr>
                        <a:t>[HU-HU] Dunamenti - Oroszlany [DIR]</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439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890</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67%</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124%</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35%</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0,03175</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0,37446</a:t>
                      </a:r>
                    </a:p>
                  </a:txBody>
                  <a:tcPr marL="0" marR="0" marT="0" marB="0" anchor="b">
                    <a:lnL>
                      <a:noFill/>
                    </a:lnL>
                    <a:lnR>
                      <a:noFill/>
                    </a:lnR>
                    <a:lnT>
                      <a:noFill/>
                    </a:lnT>
                    <a:lnB>
                      <a:noFill/>
                    </a:lnB>
                  </a:tcPr>
                </a:tc>
                <a:extLst>
                  <a:ext uri="{0D108BD9-81ED-4DB2-BD59-A6C34878D82A}">
                    <a16:rowId xmlns:a16="http://schemas.microsoft.com/office/drawing/2014/main" val="3938809162"/>
                  </a:ext>
                </a:extLst>
              </a:tr>
              <a:tr h="283952">
                <a:tc>
                  <a:txBody>
                    <a:bodyPr/>
                    <a:lstStyle/>
                    <a:p>
                      <a:pPr algn="l" fontAlgn="b"/>
                      <a:r>
                        <a:rPr lang="sl-SI" sz="800" b="0" i="0" u="none" strike="noStrike">
                          <a:solidFill>
                            <a:srgbClr val="000000"/>
                          </a:solidFill>
                          <a:effectLst/>
                          <a:latin typeface="Arial" panose="020B0604020202020204" pitchFamily="34" charset="0"/>
                        </a:rPr>
                        <a:t>[NL-D7] Maasbracht - Siersdorf  SELFK SW [DIR] [D7]</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335</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1097</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69%</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103%</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0,23727</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0,65448</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val="387362896"/>
                  </a:ext>
                </a:extLst>
              </a:tr>
              <a:tr h="141976">
                <a:tc>
                  <a:txBody>
                    <a:bodyPr/>
                    <a:lstStyle/>
                    <a:p>
                      <a:pPr algn="l" fontAlgn="b"/>
                      <a:r>
                        <a:rPr lang="en-US" sz="800" b="0" i="0" u="none" strike="noStrike">
                          <a:solidFill>
                            <a:srgbClr val="000000"/>
                          </a:solidFill>
                          <a:effectLst/>
                          <a:latin typeface="Arial" panose="020B0604020202020204" pitchFamily="34" charset="0"/>
                        </a:rPr>
                        <a:t>[BE-BE] PST Van Eyck 1 [OPP]</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316</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1237</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64%</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119%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0,3752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0,89273</a:t>
                      </a:r>
                    </a:p>
                  </a:txBody>
                  <a:tcPr marL="0" marR="0" marT="0" marB="0" anchor="b">
                    <a:lnL>
                      <a:noFill/>
                    </a:lnL>
                    <a:lnR>
                      <a:noFill/>
                    </a:lnR>
                    <a:lnT>
                      <a:noFill/>
                    </a:lnT>
                    <a:lnB>
                      <a:noFill/>
                    </a:lnB>
                  </a:tcPr>
                </a:tc>
                <a:extLst>
                  <a:ext uri="{0D108BD9-81ED-4DB2-BD59-A6C34878D82A}">
                    <a16:rowId xmlns:a16="http://schemas.microsoft.com/office/drawing/2014/main" val="2290026896"/>
                  </a:ext>
                </a:extLst>
              </a:tr>
              <a:tr h="141976">
                <a:tc>
                  <a:txBody>
                    <a:bodyPr/>
                    <a:lstStyle/>
                    <a:p>
                      <a:pPr algn="l" fontAlgn="b"/>
                      <a:r>
                        <a:rPr lang="en-US" sz="800" b="0" i="0" u="none" strike="noStrike">
                          <a:solidFill>
                            <a:srgbClr val="000000"/>
                          </a:solidFill>
                          <a:effectLst/>
                          <a:latin typeface="Arial" panose="020B0604020202020204" pitchFamily="34" charset="0"/>
                        </a:rPr>
                        <a:t>[BE-BE] PST Van Eyck 1 [DIR]</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287</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807</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104%</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159%</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0,15977</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0,88588</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val="1692550626"/>
                  </a:ext>
                </a:extLst>
              </a:tr>
              <a:tr h="141976">
                <a:tc>
                  <a:txBody>
                    <a:bodyPr/>
                    <a:lstStyle/>
                    <a:p>
                      <a:pPr algn="l" fontAlgn="b"/>
                      <a:r>
                        <a:rPr lang="en-US" sz="800" b="0" i="0" u="none" strike="noStrike" dirty="0">
                          <a:solidFill>
                            <a:srgbClr val="000000"/>
                          </a:solidFill>
                          <a:effectLst/>
                          <a:latin typeface="Arial" panose="020B0604020202020204" pitchFamily="34" charset="0"/>
                        </a:rPr>
                        <a:t>[BE-BE] PST Van Eyck 2 [OPP]</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201</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722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66%</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124%</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0,41499</a:t>
                      </a:r>
                    </a:p>
                  </a:txBody>
                  <a:tcPr marL="0" marR="0" marT="0" marB="0" anchor="b">
                    <a:lnL>
                      <a:noFill/>
                    </a:lnL>
                    <a:lnR>
                      <a:noFill/>
                    </a:lnR>
                    <a:lnT>
                      <a:noFill/>
                    </a:lnT>
                    <a:lnB>
                      <a:noFill/>
                    </a:lnB>
                  </a:tcPr>
                </a:tc>
                <a:tc>
                  <a:txBody>
                    <a:bodyPr/>
                    <a:lstStyle/>
                    <a:p>
                      <a:pPr algn="r" fontAlgn="b"/>
                      <a:r>
                        <a:rPr lang="sl-SI" sz="800" b="0" i="0" u="none" strike="noStrike" dirty="0">
                          <a:solidFill>
                            <a:srgbClr val="000000"/>
                          </a:solidFill>
                          <a:effectLst/>
                          <a:latin typeface="Arial" panose="020B0604020202020204" pitchFamily="34" charset="0"/>
                        </a:rPr>
                        <a:t>0,97405</a:t>
                      </a:r>
                    </a:p>
                  </a:txBody>
                  <a:tcPr marL="0" marR="0" marT="0" marB="0" anchor="b">
                    <a:lnL>
                      <a:noFill/>
                    </a:lnL>
                    <a:lnR>
                      <a:noFill/>
                    </a:lnR>
                    <a:lnT>
                      <a:noFill/>
                    </a:lnT>
                    <a:lnB>
                      <a:noFill/>
                    </a:lnB>
                  </a:tcPr>
                </a:tc>
                <a:extLst>
                  <a:ext uri="{0D108BD9-81ED-4DB2-BD59-A6C34878D82A}">
                    <a16:rowId xmlns:a16="http://schemas.microsoft.com/office/drawing/2014/main" val="1381179522"/>
                  </a:ext>
                </a:extLst>
              </a:tr>
            </a:tbl>
          </a:graphicData>
        </a:graphic>
      </p:graphicFrame>
    </p:spTree>
    <p:extLst>
      <p:ext uri="{BB962C8B-B14F-4D97-AF65-F5344CB8AC3E}">
        <p14:creationId xmlns:p14="http://schemas.microsoft.com/office/powerpoint/2010/main" val="355596931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8417" y="110176"/>
            <a:ext cx="7044142" cy="336550"/>
          </a:xfrm>
        </p:spPr>
        <p:txBody>
          <a:bodyPr/>
          <a:lstStyle/>
          <a:p>
            <a:r>
              <a:rPr lang="en-US" dirty="0">
                <a:solidFill>
                  <a:srgbClr val="008000"/>
                </a:solidFill>
              </a:rPr>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solidFill>
                  <a:srgbClr val="008000"/>
                </a:solidFill>
              </a:rPr>
              <a:t>KPI</a:t>
            </a:r>
            <a:r>
              <a:rPr lang="hu-HU" dirty="0">
                <a:solidFill>
                  <a:srgbClr val="008000"/>
                </a:solidFill>
              </a:rPr>
              <a:t> </a:t>
            </a:r>
            <a:r>
              <a:rPr lang="de-DE" dirty="0">
                <a:solidFill>
                  <a:srgbClr val="008000"/>
                </a:solidFill>
              </a:rPr>
              <a:t>8a</a:t>
            </a:r>
            <a:r>
              <a:rPr lang="en-GB" altLang="en-US" dirty="0">
                <a:solidFill>
                  <a:srgbClr val="008000"/>
                </a:solidFill>
              </a:rPr>
              <a:t>: </a:t>
            </a:r>
            <a:r>
              <a:rPr lang="en-GB" altLang="hu-HU" dirty="0">
                <a:solidFill>
                  <a:srgbClr val="008000"/>
                </a:solidFill>
              </a:rPr>
              <a:t>Most limiting CNEs (TOP 20)</a:t>
            </a:r>
            <a:r>
              <a:rPr lang="sl-SI" altLang="hu-HU" dirty="0">
                <a:solidFill>
                  <a:srgbClr val="008000"/>
                </a:solidFill>
              </a:rPr>
              <a:t>    </a:t>
            </a:r>
            <a:r>
              <a:rPr lang="cs-CZ" altLang="hu-HU" dirty="0">
                <a:solidFill>
                  <a:srgbClr val="008000"/>
                </a:solidFill>
              </a:rPr>
              <a:t>2021</a:t>
            </a:r>
            <a:r>
              <a:rPr lang="en-US" altLang="hu-HU" dirty="0">
                <a:solidFill>
                  <a:srgbClr val="008000"/>
                </a:solidFill>
              </a:rPr>
              <a:t>10</a:t>
            </a:r>
            <a:endParaRPr lang="en-GB" altLang="hu-HU" dirty="0">
              <a:solidFill>
                <a:srgbClr val="008000"/>
              </a:solidFill>
            </a:endParaRPr>
          </a:p>
          <a:p>
            <a:endParaRPr lang="en-US" dirty="0">
              <a:solidFill>
                <a:srgbClr val="FF0000"/>
              </a:solidFill>
            </a:endParaRPr>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sz="quarter" idx="17"/>
          </p:nvPr>
        </p:nvSpPr>
        <p:spPr>
          <a:xfrm>
            <a:off x="541953" y="1080000"/>
            <a:ext cx="9000000" cy="4320000"/>
          </a:xfrm>
        </p:spPr>
        <p:txBody>
          <a:bodyPr/>
          <a:lstStyle/>
          <a:p>
            <a:endParaRPr lang="en-US" dirty="0"/>
          </a:p>
          <a:p>
            <a:endParaRPr lang="en-US" dirty="0"/>
          </a:p>
          <a:p>
            <a:endParaRPr lang="en-US" dirty="0"/>
          </a:p>
          <a:p>
            <a:pPr lvl="1"/>
            <a:endParaRPr lang="en-US" dirty="0"/>
          </a:p>
          <a:p>
            <a:pPr lvl="1"/>
            <a:endParaRPr lang="en-US" dirty="0"/>
          </a:p>
        </p:txBody>
      </p:sp>
      <p:sp>
        <p:nvSpPr>
          <p:cNvPr id="2" name="Slide Number Placeholder 1"/>
          <p:cNvSpPr>
            <a:spLocks noGrp="1"/>
          </p:cNvSpPr>
          <p:nvPr>
            <p:ph type="sldNum" sz="quarter" idx="4"/>
          </p:nvPr>
        </p:nvSpPr>
        <p:spPr/>
        <p:txBody>
          <a:bodyPr/>
          <a:lstStyle/>
          <a:p>
            <a:fld id="{F551322C-20B2-48C3-B63D-68158FEBF630}" type="slidenum">
              <a:rPr lang="en-US" smtClean="0">
                <a:solidFill>
                  <a:srgbClr val="FFFFFF">
                    <a:lumMod val="50000"/>
                  </a:srgbClr>
                </a:solidFill>
                <a:latin typeface="Arial"/>
              </a:rPr>
              <a:pPr/>
              <a:t>95</a:t>
            </a:fld>
            <a:endParaRPr lang="en-US" dirty="0">
              <a:solidFill>
                <a:srgbClr val="FFFFFF">
                  <a:lumMod val="50000"/>
                </a:srgbClr>
              </a:solidFill>
              <a:latin typeface="Arial"/>
            </a:endParaRPr>
          </a:p>
        </p:txBody>
      </p:sp>
      <p:sp>
        <p:nvSpPr>
          <p:cNvPr id="3" name="Rectangle 2"/>
          <p:cNvSpPr/>
          <p:nvPr/>
        </p:nvSpPr>
        <p:spPr>
          <a:xfrm>
            <a:off x="527596" y="1848491"/>
            <a:ext cx="7118038" cy="1046440"/>
          </a:xfrm>
          <a:prstGeom prst="rect">
            <a:avLst/>
          </a:prstGeom>
        </p:spPr>
        <p:txBody>
          <a:bodyPr wrap="square">
            <a:spAutoFit/>
          </a:bodyPr>
          <a:lstStyle/>
          <a:p>
            <a:pPr marL="349250" lvl="2">
              <a:spcBef>
                <a:spcPts val="400"/>
              </a:spcBef>
              <a:buClr>
                <a:srgbClr val="0100FE"/>
              </a:buClr>
              <a:defRPr/>
            </a:pPr>
            <a:endParaRPr lang="en-US" sz="1200" dirty="0">
              <a:solidFill>
                <a:schemeClr val="tx1">
                  <a:lumMod val="65000"/>
                  <a:lumOff val="35000"/>
                </a:schemeClr>
              </a:solidFill>
              <a:latin typeface="+mn-lt"/>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a:p>
            <a:pPr indent="-565150">
              <a:spcBef>
                <a:spcPts val="400"/>
              </a:spcBef>
              <a:buClr>
                <a:srgbClr val="0100FE"/>
              </a:buClr>
              <a:defRPr/>
            </a:pPr>
            <a:endParaRPr lang="en-US" sz="1200" dirty="0">
              <a:solidFill>
                <a:schemeClr val="tx1">
                  <a:lumMod val="65000"/>
                  <a:lumOff val="35000"/>
                </a:schemeClr>
              </a:solidFill>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sp>
        <p:nvSpPr>
          <p:cNvPr id="10" name="Obdélník 9">
            <a:extLst>
              <a:ext uri="{FF2B5EF4-FFF2-40B4-BE49-F238E27FC236}">
                <a16:creationId xmlns:a16="http://schemas.microsoft.com/office/drawing/2014/main" id="{4A179DF9-E31E-43B8-9578-FA4520D932D3}"/>
              </a:ext>
            </a:extLst>
          </p:cNvPr>
          <p:cNvSpPr/>
          <p:nvPr/>
        </p:nvSpPr>
        <p:spPr>
          <a:xfrm>
            <a:off x="878924" y="1390060"/>
            <a:ext cx="2864951" cy="369332"/>
          </a:xfrm>
          <a:prstGeom prst="rect">
            <a:avLst/>
          </a:prstGeom>
        </p:spPr>
        <p:txBody>
          <a:bodyPr wrap="none">
            <a:spAutoFit/>
          </a:bodyPr>
          <a:lstStyle/>
          <a:p>
            <a:r>
              <a:rPr lang="de-DE" dirty="0">
                <a:latin typeface="Arial" panose="020B0604020202020204" pitchFamily="34" charset="0"/>
                <a:cs typeface="Arial" panose="020B0604020202020204" pitchFamily="34" charset="0"/>
              </a:rPr>
              <a:t>Total BDs:</a:t>
            </a:r>
            <a:r>
              <a:rPr lang="cs-CZ" dirty="0">
                <a:latin typeface="Arial" panose="020B0604020202020204" pitchFamily="34" charset="0"/>
                <a:cs typeface="Arial" panose="020B0604020202020204" pitchFamily="34" charset="0"/>
              </a:rPr>
              <a:t> 2</a:t>
            </a:r>
            <a:r>
              <a:rPr lang="en-US" dirty="0">
                <a:latin typeface="Arial" panose="020B0604020202020204" pitchFamily="34" charset="0"/>
                <a:cs typeface="Arial" panose="020B0604020202020204" pitchFamily="34" charset="0"/>
              </a:rPr>
              <a:t>4</a:t>
            </a:r>
            <a:r>
              <a:rPr lang="cs-CZ"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576</a:t>
            </a:r>
            <a:r>
              <a:rPr lang="cs-CZ" dirty="0">
                <a:latin typeface="Arial" panose="020B0604020202020204" pitchFamily="34" charset="0"/>
                <a:cs typeface="Arial" panose="020B0604020202020204" pitchFamily="34" charset="0"/>
              </a:rPr>
              <a:t> hours) </a:t>
            </a:r>
            <a:endParaRPr lang="de-DE" dirty="0">
              <a:latin typeface="Arial" panose="020B0604020202020204" pitchFamily="34" charset="0"/>
              <a:cs typeface="Arial" panose="020B0604020202020204" pitchFamily="34" charset="0"/>
            </a:endParaRPr>
          </a:p>
        </p:txBody>
      </p:sp>
      <p:sp>
        <p:nvSpPr>
          <p:cNvPr id="14" name="Rectangle 1"/>
          <p:cNvSpPr>
            <a:spLocks noChangeArrowheads="1"/>
          </p:cNvSpPr>
          <p:nvPr/>
        </p:nvSpPr>
        <p:spPr bwMode="auto">
          <a:xfrm>
            <a:off x="446764" y="4768024"/>
            <a:ext cx="918551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de-DE" sz="1000" b="1" i="0" u="none" strike="noStrike" cap="none" normalizeH="0" baseline="0" dirty="0" smtClean="0">
                <a:ln>
                  <a:noFill/>
                </a:ln>
                <a:effectLst/>
                <a:latin typeface="Arial" panose="020B0604020202020204" pitchFamily="34" charset="0"/>
                <a:ea typeface="Calibri" panose="020F0502020204030204" pitchFamily="34" charset="0"/>
              </a:rPr>
              <a:t>Note 1: </a:t>
            </a:r>
            <a:r>
              <a:rPr kumimoji="0" lang="en-US" altLang="de-DE" sz="1000" b="0" i="0" u="none" strike="noStrike" cap="none" normalizeH="0" baseline="0" dirty="0" smtClean="0">
                <a:ln>
                  <a:noFill/>
                </a:ln>
                <a:effectLst/>
                <a:latin typeface="Arial" panose="020B0604020202020204" pitchFamily="34" charset="0"/>
                <a:ea typeface="Calibri" panose="020F0502020204030204" pitchFamily="34" charset="0"/>
              </a:rPr>
              <a:t>the shown z2zPTDF values do</a:t>
            </a:r>
            <a:r>
              <a:rPr kumimoji="0" lang="en-US" altLang="de-DE" sz="1000" b="1" i="0" u="none" strike="noStrike" cap="none" normalizeH="0" baseline="0" dirty="0" smtClean="0">
                <a:ln>
                  <a:noFill/>
                </a:ln>
                <a:effectLst/>
                <a:latin typeface="Arial" panose="020B0604020202020204" pitchFamily="34" charset="0"/>
                <a:ea typeface="Calibri" panose="020F0502020204030204" pitchFamily="34" charset="0"/>
              </a:rPr>
              <a:t> not</a:t>
            </a:r>
            <a:r>
              <a:rPr kumimoji="0" lang="en-US" altLang="de-DE" sz="1000" b="0" i="0" u="none" strike="noStrike" cap="none" normalizeH="0" baseline="0" dirty="0" smtClean="0">
                <a:ln>
                  <a:noFill/>
                </a:ln>
                <a:effectLst/>
                <a:latin typeface="Arial" panose="020B0604020202020204" pitchFamily="34" charset="0"/>
                <a:ea typeface="Calibri" panose="020F0502020204030204" pitchFamily="34" charset="0"/>
              </a:rPr>
              <a:t> correspond to the maximum zone-to-zone PTDFs according to equation 5 of the Day-ahead CCM and hence are not the ones used for the CNEC Selection. The z2zPTDFs are calculated only between </a:t>
            </a:r>
            <a:r>
              <a:rPr kumimoji="0" lang="en-US" altLang="de-DE" sz="1000" b="0" i="0" u="none" strike="noStrike" cap="none" normalizeH="0" baseline="0" dirty="0" err="1" smtClean="0">
                <a:ln>
                  <a:noFill/>
                </a:ln>
                <a:effectLst/>
                <a:latin typeface="Arial" panose="020B0604020202020204" pitchFamily="34" charset="0"/>
                <a:ea typeface="Calibri" panose="020F0502020204030204" pitchFamily="34" charset="0"/>
              </a:rPr>
              <a:t>neighbouring</a:t>
            </a:r>
            <a:r>
              <a:rPr kumimoji="0" lang="en-US" altLang="de-DE" sz="1000" b="0" i="0" u="none" strike="noStrike" cap="none" normalizeH="0" baseline="0" dirty="0" smtClean="0">
                <a:ln>
                  <a:noFill/>
                </a:ln>
                <a:effectLst/>
                <a:latin typeface="Arial" panose="020B0604020202020204" pitchFamily="34" charset="0"/>
                <a:ea typeface="Calibri" panose="020F0502020204030204" pitchFamily="34" charset="0"/>
              </a:rPr>
              <a:t> BZs by the scripts used for external parallel run reporting. See KPI reading guide on JAO.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de-DE" sz="1000" dirty="0" smtClean="0">
              <a:latin typeface="Arial" panose="020B0604020202020204" pitchFamily="34" charset="0"/>
            </a:endParaRPr>
          </a:p>
          <a:p>
            <a:pPr lvl="0" eaLnBrk="0" hangingPunct="0"/>
            <a:r>
              <a:rPr lang="en-US" altLang="de-DE" sz="1000" b="1" dirty="0">
                <a:latin typeface="Arial" panose="020B0604020202020204" pitchFamily="34" charset="0"/>
              </a:rPr>
              <a:t>Note 2: </a:t>
            </a:r>
            <a:r>
              <a:rPr lang="en-US" altLang="de-DE" sz="1000" dirty="0" smtClean="0">
                <a:latin typeface="Arial" panose="020B0604020202020204" pitchFamily="34" charset="0"/>
              </a:rPr>
              <a:t>the RAM values (expressed as % of </a:t>
            </a:r>
            <a:r>
              <a:rPr lang="en-US" altLang="de-DE" sz="1000" dirty="0" err="1" smtClean="0">
                <a:latin typeface="Arial" panose="020B0604020202020204" pitchFamily="34" charset="0"/>
              </a:rPr>
              <a:t>Fmax</a:t>
            </a:r>
            <a:r>
              <a:rPr lang="en-US" altLang="de-DE" sz="1000" dirty="0" smtClean="0">
                <a:latin typeface="Arial" panose="020B0604020202020204" pitchFamily="34" charset="0"/>
              </a:rPr>
              <a:t>) should not be interpreted as “the capacities offered by the Core TSOs to the market coupling”. Indeed, since the introduction of Ext LTA inclusion Euphemia performs an optimization where it takes a portion of the FB domain and a portion of the LTA domain to maximize welfare. The RAM values shown in this KPI report correspond to the “portion of the FB domain” resulting from this optimization. Example</a:t>
            </a:r>
          </a:p>
          <a:p>
            <a:pPr marL="628650" lvl="1" indent="-171450" eaLnBrk="0" hangingPunct="0">
              <a:buFont typeface="Arial" panose="020B0604020202020204" pitchFamily="34" charset="0"/>
              <a:buChar char="•"/>
            </a:pPr>
            <a:r>
              <a:rPr lang="en-US" altLang="de-DE" sz="1000" dirty="0" smtClean="0">
                <a:latin typeface="Arial" panose="020B0604020202020204" pitchFamily="34" charset="0"/>
              </a:rPr>
              <a:t>RAM = 500 MW</a:t>
            </a:r>
          </a:p>
          <a:p>
            <a:pPr marL="628650" lvl="1" indent="-171450" eaLnBrk="0" hangingPunct="0">
              <a:buFont typeface="Arial" panose="020B0604020202020204" pitchFamily="34" charset="0"/>
              <a:buChar char="•"/>
            </a:pPr>
            <a:r>
              <a:rPr lang="en-US" altLang="de-DE" sz="1000" dirty="0">
                <a:latin typeface="Arial" panose="020B0604020202020204" pitchFamily="34" charset="0"/>
              </a:rPr>
              <a:t>Portion of FB </a:t>
            </a:r>
            <a:r>
              <a:rPr lang="en-US" altLang="de-DE" sz="1000">
                <a:latin typeface="Arial" panose="020B0604020202020204" pitchFamily="34" charset="0"/>
              </a:rPr>
              <a:t>domain </a:t>
            </a:r>
            <a:r>
              <a:rPr lang="en-US" altLang="de-DE" sz="1000" smtClean="0">
                <a:latin typeface="Arial" panose="020B0604020202020204" pitchFamily="34" charset="0"/>
              </a:rPr>
              <a:t>= </a:t>
            </a:r>
            <a:r>
              <a:rPr lang="en-US" altLang="de-DE" sz="1000" dirty="0">
                <a:latin typeface="Arial" panose="020B0604020202020204" pitchFamily="34" charset="0"/>
              </a:rPr>
              <a:t>40%</a:t>
            </a:r>
          </a:p>
          <a:p>
            <a:pPr marL="628650" lvl="1" indent="-171450" eaLnBrk="0" hangingPunct="0">
              <a:buFont typeface="Arial" panose="020B0604020202020204" pitchFamily="34" charset="0"/>
              <a:buChar char="•"/>
            </a:pPr>
            <a:r>
              <a:rPr lang="en-US" altLang="de-DE" sz="1000" dirty="0" smtClean="0">
                <a:latin typeface="Arial" panose="020B0604020202020204" pitchFamily="34" charset="0"/>
                <a:sym typeface="Wingdings" panose="05000000000000000000" pitchFamily="2" charset="2"/>
              </a:rPr>
              <a:t> </a:t>
            </a:r>
            <a:r>
              <a:rPr lang="en-US" altLang="de-DE" sz="1000" dirty="0" smtClean="0">
                <a:latin typeface="Arial" panose="020B0604020202020204" pitchFamily="34" charset="0"/>
              </a:rPr>
              <a:t>RAM offered by Core TSOs = 500 MW / 0.4 = 1250 MW</a:t>
            </a:r>
            <a:endParaRPr kumimoji="0" lang="en-US" altLang="de-DE" sz="1400" b="0" i="0" u="none" strike="noStrike" cap="none" normalizeH="0" baseline="0" dirty="0">
              <a:ln>
                <a:noFill/>
              </a:ln>
              <a:effectLst/>
              <a:latin typeface="Arial" panose="020B0604020202020204" pitchFamily="34" charset="0"/>
            </a:endParaRPr>
          </a:p>
        </p:txBody>
      </p:sp>
      <p:graphicFrame>
        <p:nvGraphicFramePr>
          <p:cNvPr id="4" name="Table 3">
            <a:extLst>
              <a:ext uri="{FF2B5EF4-FFF2-40B4-BE49-F238E27FC236}">
                <a16:creationId xmlns:a16="http://schemas.microsoft.com/office/drawing/2014/main" id="{DFB3AD2D-FB4E-4D09-BDFA-8C0D795FBD43}"/>
              </a:ext>
            </a:extLst>
          </p:cNvPr>
          <p:cNvGraphicFramePr>
            <a:graphicFrameLocks noGrp="1"/>
          </p:cNvGraphicFramePr>
          <p:nvPr/>
        </p:nvGraphicFramePr>
        <p:xfrm>
          <a:off x="539750" y="2032123"/>
          <a:ext cx="8999538" cy="2446092"/>
        </p:xfrm>
        <a:graphic>
          <a:graphicData uri="http://schemas.openxmlformats.org/drawingml/2006/table">
            <a:tbl>
              <a:tblPr/>
              <a:tblGrid>
                <a:gridCol w="2719473">
                  <a:extLst>
                    <a:ext uri="{9D8B030D-6E8A-4147-A177-3AD203B41FA5}">
                      <a16:colId xmlns:a16="http://schemas.microsoft.com/office/drawing/2014/main" val="3833194514"/>
                    </a:ext>
                  </a:extLst>
                </a:gridCol>
                <a:gridCol w="618854">
                  <a:extLst>
                    <a:ext uri="{9D8B030D-6E8A-4147-A177-3AD203B41FA5}">
                      <a16:colId xmlns:a16="http://schemas.microsoft.com/office/drawing/2014/main" val="4257023753"/>
                    </a:ext>
                  </a:extLst>
                </a:gridCol>
                <a:gridCol w="1255141">
                  <a:extLst>
                    <a:ext uri="{9D8B030D-6E8A-4147-A177-3AD203B41FA5}">
                      <a16:colId xmlns:a16="http://schemas.microsoft.com/office/drawing/2014/main" val="2118045448"/>
                    </a:ext>
                  </a:extLst>
                </a:gridCol>
                <a:gridCol w="950072">
                  <a:extLst>
                    <a:ext uri="{9D8B030D-6E8A-4147-A177-3AD203B41FA5}">
                      <a16:colId xmlns:a16="http://schemas.microsoft.com/office/drawing/2014/main" val="897242850"/>
                    </a:ext>
                  </a:extLst>
                </a:gridCol>
                <a:gridCol w="723450">
                  <a:extLst>
                    <a:ext uri="{9D8B030D-6E8A-4147-A177-3AD203B41FA5}">
                      <a16:colId xmlns:a16="http://schemas.microsoft.com/office/drawing/2014/main" val="947581353"/>
                    </a:ext>
                  </a:extLst>
                </a:gridCol>
                <a:gridCol w="516439">
                  <a:extLst>
                    <a:ext uri="{9D8B030D-6E8A-4147-A177-3AD203B41FA5}">
                      <a16:colId xmlns:a16="http://schemas.microsoft.com/office/drawing/2014/main" val="1466940303"/>
                    </a:ext>
                  </a:extLst>
                </a:gridCol>
                <a:gridCol w="542587">
                  <a:extLst>
                    <a:ext uri="{9D8B030D-6E8A-4147-A177-3AD203B41FA5}">
                      <a16:colId xmlns:a16="http://schemas.microsoft.com/office/drawing/2014/main" val="3291429713"/>
                    </a:ext>
                  </a:extLst>
                </a:gridCol>
                <a:gridCol w="723450">
                  <a:extLst>
                    <a:ext uri="{9D8B030D-6E8A-4147-A177-3AD203B41FA5}">
                      <a16:colId xmlns:a16="http://schemas.microsoft.com/office/drawing/2014/main" val="4001401485"/>
                    </a:ext>
                  </a:extLst>
                </a:gridCol>
                <a:gridCol w="950072">
                  <a:extLst>
                    <a:ext uri="{9D8B030D-6E8A-4147-A177-3AD203B41FA5}">
                      <a16:colId xmlns:a16="http://schemas.microsoft.com/office/drawing/2014/main" val="1983147379"/>
                    </a:ext>
                  </a:extLst>
                </a:gridCol>
              </a:tblGrid>
              <a:tr h="111186">
                <a:tc>
                  <a:txBody>
                    <a:bodyPr/>
                    <a:lstStyle/>
                    <a:p>
                      <a:pPr algn="l" fontAlgn="b"/>
                      <a:r>
                        <a:rPr lang="sl-SI" sz="700" b="1" i="0" u="none" strike="noStrike">
                          <a:solidFill>
                            <a:srgbClr val="000000"/>
                          </a:solidFill>
                          <a:effectLst/>
                          <a:latin typeface="Arial" panose="020B0604020202020204" pitchFamily="34" charset="0"/>
                        </a:rPr>
                        <a:t>CNE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700" b="1" i="0" u="none" strike="noStrike">
                          <a:solidFill>
                            <a:srgbClr val="000000"/>
                          </a:solidFill>
                          <a:effectLst/>
                          <a:latin typeface="Arial" panose="020B0604020202020204" pitchFamily="34" charset="0"/>
                        </a:rPr>
                        <a:t>Distinct Hours</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700" b="1" i="0" u="none" strike="noStrike">
                          <a:solidFill>
                            <a:srgbClr val="000000"/>
                          </a:solidFill>
                          <a:effectLst/>
                          <a:latin typeface="Arial" panose="020B0604020202020204" pitchFamily="34" charset="0"/>
                        </a:rPr>
                        <a:t>Hours CNE has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700" b="1" i="0" u="none" strike="noStrike">
                          <a:solidFill>
                            <a:srgbClr val="000000"/>
                          </a:solidFill>
                          <a:effectLst/>
                          <a:latin typeface="Arial" panose="020B0604020202020204" pitchFamily="34" charset="0"/>
                        </a:rPr>
                        <a:t>Max of Shadow 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700" b="1" i="0" u="none" strike="noStrike">
                          <a:solidFill>
                            <a:srgbClr val="000000"/>
                          </a:solidFill>
                          <a:effectLst/>
                          <a:latin typeface="Arial" panose="020B0604020202020204" pitchFamily="34" charset="0"/>
                        </a:rPr>
                        <a:t>Average of RAM</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700" b="1" i="0" u="none" strike="noStrike">
                          <a:solidFill>
                            <a:srgbClr val="000000"/>
                          </a:solidFill>
                          <a:effectLst/>
                          <a:latin typeface="Arial" panose="020B0604020202020204" pitchFamily="34" charset="0"/>
                        </a:rPr>
                        <a:t>Min of RAM</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700" b="1" i="0" u="none" strike="noStrike">
                          <a:solidFill>
                            <a:srgbClr val="000000"/>
                          </a:solidFill>
                          <a:effectLst/>
                          <a:latin typeface="Arial" panose="020B0604020202020204" pitchFamily="34" charset="0"/>
                        </a:rPr>
                        <a:t>Max of RAM</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700" b="1" i="0" u="none" strike="noStrike">
                          <a:solidFill>
                            <a:srgbClr val="000000"/>
                          </a:solidFill>
                          <a:effectLst/>
                          <a:latin typeface="Arial" panose="020B0604020202020204" pitchFamily="34" charset="0"/>
                        </a:rPr>
                        <a:t>Max of z2zPTDF</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pl-PL" sz="700" b="1" i="0" u="none" strike="noStrike">
                          <a:solidFill>
                            <a:srgbClr val="000000"/>
                          </a:solidFill>
                          <a:effectLst/>
                          <a:latin typeface="Arial" panose="020B0604020202020204" pitchFamily="34" charset="0"/>
                        </a:rPr>
                        <a:t>Max of sum z2z PTDF</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1419044808"/>
                  </a:ext>
                </a:extLst>
              </a:tr>
              <a:tr h="111186">
                <a:tc>
                  <a:txBody>
                    <a:bodyPr/>
                    <a:lstStyle/>
                    <a:p>
                      <a:pPr algn="l" fontAlgn="b"/>
                      <a:r>
                        <a:rPr lang="sl-SI" sz="700" b="0" i="0" u="none" strike="noStrike">
                          <a:solidFill>
                            <a:srgbClr val="000000"/>
                          </a:solidFill>
                          <a:effectLst/>
                          <a:latin typeface="Arial" panose="020B0604020202020204" pitchFamily="34" charset="0"/>
                        </a:rPr>
                        <a:t>[AT-D2] St. Peter 2 - Pleinting 258 [OPP] [AT]</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205</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205</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1334,029</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57%</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23%</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98%</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0,06396</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0,42064</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9D9D9"/>
                    </a:solidFill>
                  </a:tcPr>
                </a:tc>
                <a:extLst>
                  <a:ext uri="{0D108BD9-81ED-4DB2-BD59-A6C34878D82A}">
                    <a16:rowId xmlns:a16="http://schemas.microsoft.com/office/drawing/2014/main" val="2422299798"/>
                  </a:ext>
                </a:extLst>
              </a:tr>
              <a:tr h="111186">
                <a:tc>
                  <a:txBody>
                    <a:bodyPr/>
                    <a:lstStyle/>
                    <a:p>
                      <a:pPr algn="l" fontAlgn="b"/>
                      <a:r>
                        <a:rPr lang="fr-FR" sz="700" b="0" i="0" u="none" strike="noStrike">
                          <a:solidFill>
                            <a:srgbClr val="000000"/>
                          </a:solidFill>
                          <a:effectLst/>
                          <a:latin typeface="Arial" panose="020B0604020202020204" pitchFamily="34" charset="0"/>
                        </a:rPr>
                        <a:t>[CZ-PL] Wielopole - Nosovice [DIR] [PL]</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168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168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589,101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0,0676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1,226</a:t>
                      </a:r>
                    </a:p>
                  </a:txBody>
                  <a:tcPr marL="0" marR="0" marT="0" marB="0" anchor="b">
                    <a:lnL>
                      <a:noFill/>
                    </a:lnL>
                    <a:lnR>
                      <a:noFill/>
                    </a:lnR>
                    <a:lnT>
                      <a:noFill/>
                    </a:lnT>
                    <a:lnB>
                      <a:noFill/>
                    </a:lnB>
                  </a:tcPr>
                </a:tc>
                <a:extLst>
                  <a:ext uri="{0D108BD9-81ED-4DB2-BD59-A6C34878D82A}">
                    <a16:rowId xmlns:a16="http://schemas.microsoft.com/office/drawing/2014/main" val="170555538"/>
                  </a:ext>
                </a:extLst>
              </a:tr>
              <a:tr h="111186">
                <a:tc>
                  <a:txBody>
                    <a:bodyPr/>
                    <a:lstStyle/>
                    <a:p>
                      <a:pPr algn="l" fontAlgn="b"/>
                      <a:r>
                        <a:rPr lang="nb-NO" sz="700" b="0" i="0" u="none" strike="noStrike">
                          <a:solidFill>
                            <a:srgbClr val="000000"/>
                          </a:solidFill>
                          <a:effectLst/>
                          <a:latin typeface="Arial" panose="020B0604020202020204" pitchFamily="34" charset="0"/>
                        </a:rPr>
                        <a:t>[AT-CZ] Duernrohr 1 - Slavetice 437 [OPP] [AT]</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162</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162</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400,068</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54%</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73%</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0,18738</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1,21668</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val="1644159001"/>
                  </a:ext>
                </a:extLst>
              </a:tr>
              <a:tr h="111186">
                <a:tc>
                  <a:txBody>
                    <a:bodyPr/>
                    <a:lstStyle/>
                    <a:p>
                      <a:pPr algn="l" fontAlgn="b"/>
                      <a:r>
                        <a:rPr lang="sl-SI" sz="700" b="0" i="0" u="none" strike="noStrike">
                          <a:solidFill>
                            <a:srgbClr val="000000"/>
                          </a:solidFill>
                          <a:effectLst/>
                          <a:latin typeface="Arial" panose="020B0604020202020204" pitchFamily="34" charset="0"/>
                        </a:rPr>
                        <a:t>[NL-NL] Diemen-Lelystad 380 Z [OPP]</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151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155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1492,656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0,30873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0,6991</a:t>
                      </a:r>
                    </a:p>
                  </a:txBody>
                  <a:tcPr marL="0" marR="0" marT="0" marB="0" anchor="b">
                    <a:lnL>
                      <a:noFill/>
                    </a:lnL>
                    <a:lnR>
                      <a:noFill/>
                    </a:lnR>
                    <a:lnT>
                      <a:noFill/>
                    </a:lnT>
                    <a:lnB>
                      <a:noFill/>
                    </a:lnB>
                  </a:tcPr>
                </a:tc>
                <a:extLst>
                  <a:ext uri="{0D108BD9-81ED-4DB2-BD59-A6C34878D82A}">
                    <a16:rowId xmlns:a16="http://schemas.microsoft.com/office/drawing/2014/main" val="2261338865"/>
                  </a:ext>
                </a:extLst>
              </a:tr>
              <a:tr h="111186">
                <a:tc>
                  <a:txBody>
                    <a:bodyPr/>
                    <a:lstStyle/>
                    <a:p>
                      <a:pPr algn="l" fontAlgn="b"/>
                      <a:r>
                        <a:rPr lang="sl-SI" sz="700" b="0" i="0" u="none" strike="noStrike">
                          <a:solidFill>
                            <a:srgbClr val="000000"/>
                          </a:solidFill>
                          <a:effectLst/>
                          <a:latin typeface="Arial" panose="020B0604020202020204" pitchFamily="34" charset="0"/>
                        </a:rPr>
                        <a:t>[SK-PL] Lemesany - Krosno Iskrz 2 [OPP] [PL]</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119</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119</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523,374</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74%</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47%</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87%</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0,1417</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1,06973</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val="80152449"/>
                  </a:ext>
                </a:extLst>
              </a:tr>
              <a:tr h="111186">
                <a:tc>
                  <a:txBody>
                    <a:bodyPr/>
                    <a:lstStyle/>
                    <a:p>
                      <a:pPr algn="l" fontAlgn="b"/>
                      <a:r>
                        <a:rPr lang="sl-SI" sz="700" b="0" i="0" u="none" strike="noStrike">
                          <a:solidFill>
                            <a:srgbClr val="000000"/>
                          </a:solidFill>
                          <a:effectLst/>
                          <a:latin typeface="Arial" panose="020B0604020202020204" pitchFamily="34" charset="0"/>
                        </a:rPr>
                        <a:t>[SI-AT] 220 kV Podlog - Obersielach [OPP] [SI]</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106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106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590,103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40%</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0,17777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0,51613</a:t>
                      </a:r>
                    </a:p>
                  </a:txBody>
                  <a:tcPr marL="0" marR="0" marT="0" marB="0" anchor="b">
                    <a:lnL>
                      <a:noFill/>
                    </a:lnL>
                    <a:lnR>
                      <a:noFill/>
                    </a:lnR>
                    <a:lnT>
                      <a:noFill/>
                    </a:lnT>
                    <a:lnB>
                      <a:noFill/>
                    </a:lnB>
                  </a:tcPr>
                </a:tc>
                <a:extLst>
                  <a:ext uri="{0D108BD9-81ED-4DB2-BD59-A6C34878D82A}">
                    <a16:rowId xmlns:a16="http://schemas.microsoft.com/office/drawing/2014/main" val="3694192138"/>
                  </a:ext>
                </a:extLst>
              </a:tr>
              <a:tr h="111186">
                <a:tc>
                  <a:txBody>
                    <a:bodyPr/>
                    <a:lstStyle/>
                    <a:p>
                      <a:pPr algn="l" fontAlgn="b"/>
                      <a:r>
                        <a:rPr lang="sl-SI" sz="700" b="0" i="0" u="none" strike="noStrike">
                          <a:solidFill>
                            <a:srgbClr val="000000"/>
                          </a:solidFill>
                          <a:effectLst/>
                          <a:latin typeface="Arial" panose="020B0604020202020204" pitchFamily="34" charset="0"/>
                        </a:rPr>
                        <a:t>[CZ-SK] Nosovice - Varin [DIR] [SK]</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93</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93</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578,703</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69%</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58%</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84%</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0,32516</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1,32906</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val="626276184"/>
                  </a:ext>
                </a:extLst>
              </a:tr>
              <a:tr h="111186">
                <a:tc>
                  <a:txBody>
                    <a:bodyPr/>
                    <a:lstStyle/>
                    <a:p>
                      <a:pPr algn="l" fontAlgn="b"/>
                      <a:r>
                        <a:rPr lang="sl-SI" sz="700" b="0" i="0" u="none" strike="noStrike">
                          <a:solidFill>
                            <a:srgbClr val="000000"/>
                          </a:solidFill>
                          <a:effectLst/>
                          <a:latin typeface="Arial" panose="020B0604020202020204" pitchFamily="34" charset="0"/>
                        </a:rPr>
                        <a:t>[SK-HU] Levice - God [DIR] [SK]</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750,715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0,34528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1,09557</a:t>
                      </a:r>
                    </a:p>
                  </a:txBody>
                  <a:tcPr marL="0" marR="0" marT="0" marB="0" anchor="b">
                    <a:lnL>
                      <a:noFill/>
                    </a:lnL>
                    <a:lnR>
                      <a:noFill/>
                    </a:lnR>
                    <a:lnT>
                      <a:noFill/>
                    </a:lnT>
                    <a:lnB>
                      <a:noFill/>
                    </a:lnB>
                  </a:tcPr>
                </a:tc>
                <a:extLst>
                  <a:ext uri="{0D108BD9-81ED-4DB2-BD59-A6C34878D82A}">
                    <a16:rowId xmlns:a16="http://schemas.microsoft.com/office/drawing/2014/main" val="2409563860"/>
                  </a:ext>
                </a:extLst>
              </a:tr>
              <a:tr h="111186">
                <a:tc>
                  <a:txBody>
                    <a:bodyPr/>
                    <a:lstStyle/>
                    <a:p>
                      <a:pPr algn="l" fontAlgn="b"/>
                      <a:r>
                        <a:rPr lang="pl-PL" sz="700" b="0" i="0" u="none" strike="noStrike">
                          <a:solidFill>
                            <a:srgbClr val="000000"/>
                          </a:solidFill>
                          <a:effectLst/>
                          <a:latin typeface="Arial" panose="020B0604020202020204" pitchFamily="34" charset="0"/>
                        </a:rPr>
                        <a:t>[CZ-SK] Sokolnice - Stupava [DIR] [SK]</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79</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79</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896,864</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62%</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53%</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76%</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0,28304</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1,13141</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val="553403747"/>
                  </a:ext>
                </a:extLst>
              </a:tr>
              <a:tr h="111186">
                <a:tc>
                  <a:txBody>
                    <a:bodyPr/>
                    <a:lstStyle/>
                    <a:p>
                      <a:pPr algn="l" fontAlgn="b"/>
                      <a:r>
                        <a:rPr lang="de-DE" sz="700" b="0" i="0" u="none" strike="noStrike">
                          <a:solidFill>
                            <a:srgbClr val="000000"/>
                          </a:solidFill>
                          <a:effectLst/>
                          <a:latin typeface="Arial" panose="020B0604020202020204" pitchFamily="34" charset="0"/>
                        </a:rPr>
                        <a:t>[D4-D7] Hoheneck - Pulverdingen ws [DIR] [D4]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1784,869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40%</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0,0983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0,30108</a:t>
                      </a:r>
                    </a:p>
                  </a:txBody>
                  <a:tcPr marL="0" marR="0" marT="0" marB="0" anchor="b">
                    <a:lnL>
                      <a:noFill/>
                    </a:lnL>
                    <a:lnR>
                      <a:noFill/>
                    </a:lnR>
                    <a:lnT>
                      <a:noFill/>
                    </a:lnT>
                    <a:lnB>
                      <a:noFill/>
                    </a:lnB>
                  </a:tcPr>
                </a:tc>
                <a:extLst>
                  <a:ext uri="{0D108BD9-81ED-4DB2-BD59-A6C34878D82A}">
                    <a16:rowId xmlns:a16="http://schemas.microsoft.com/office/drawing/2014/main" val="619251868"/>
                  </a:ext>
                </a:extLst>
              </a:tr>
              <a:tr h="111186">
                <a:tc>
                  <a:txBody>
                    <a:bodyPr/>
                    <a:lstStyle/>
                    <a:p>
                      <a:pPr algn="l" fontAlgn="b"/>
                      <a:r>
                        <a:rPr lang="sl-SI" sz="700" b="0" i="0" u="none" strike="noStrike">
                          <a:solidFill>
                            <a:srgbClr val="000000"/>
                          </a:solidFill>
                          <a:effectLst/>
                          <a:latin typeface="Arial" panose="020B0604020202020204" pitchFamily="34" charset="0"/>
                        </a:rPr>
                        <a:t>[RO-RO] TR Rosiori 400</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535,928</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35%</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18%</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66%</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0,01428</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0,23963</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val="3058220859"/>
                  </a:ext>
                </a:extLst>
              </a:tr>
              <a:tr h="111186">
                <a:tc>
                  <a:txBody>
                    <a:bodyPr/>
                    <a:lstStyle/>
                    <a:p>
                      <a:pPr algn="l" fontAlgn="b"/>
                      <a:r>
                        <a:rPr lang="pl-PL" sz="700" b="0" i="0" u="none" strike="noStrike">
                          <a:solidFill>
                            <a:srgbClr val="000000"/>
                          </a:solidFill>
                          <a:effectLst/>
                          <a:latin typeface="Arial" panose="020B0604020202020204" pitchFamily="34" charset="0"/>
                        </a:rPr>
                        <a:t>[CZ-SK] Sokolnice - Stupava [DIR] [CZ]</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658,002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60%</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0,2828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1,12329</a:t>
                      </a:r>
                    </a:p>
                  </a:txBody>
                  <a:tcPr marL="0" marR="0" marT="0" marB="0" anchor="b">
                    <a:lnL>
                      <a:noFill/>
                    </a:lnL>
                    <a:lnR>
                      <a:noFill/>
                    </a:lnR>
                    <a:lnT>
                      <a:noFill/>
                    </a:lnT>
                    <a:lnB>
                      <a:noFill/>
                    </a:lnB>
                  </a:tcPr>
                </a:tc>
                <a:extLst>
                  <a:ext uri="{0D108BD9-81ED-4DB2-BD59-A6C34878D82A}">
                    <a16:rowId xmlns:a16="http://schemas.microsoft.com/office/drawing/2014/main" val="4183011521"/>
                  </a:ext>
                </a:extLst>
              </a:tr>
              <a:tr h="111186">
                <a:tc>
                  <a:txBody>
                    <a:bodyPr/>
                    <a:lstStyle/>
                    <a:p>
                      <a:pPr algn="l" fontAlgn="b"/>
                      <a:r>
                        <a:rPr lang="en-US" sz="700" b="0" i="0" u="none" strike="noStrike">
                          <a:solidFill>
                            <a:srgbClr val="000000"/>
                          </a:solidFill>
                          <a:effectLst/>
                          <a:latin typeface="Arial" panose="020B0604020202020204" pitchFamily="34" charset="0"/>
                        </a:rPr>
                        <a:t>[BE-BE] Achene - Gramme 380.10 [OPP]</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41</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41</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788,428</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78%</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16%</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106%</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0,41199</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0,98401</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val="2959549864"/>
                  </a:ext>
                </a:extLst>
              </a:tr>
              <a:tr h="111186">
                <a:tc>
                  <a:txBody>
                    <a:bodyPr/>
                    <a:lstStyle/>
                    <a:p>
                      <a:pPr algn="l" fontAlgn="b"/>
                      <a:r>
                        <a:rPr lang="nn-NO" sz="700" b="0" i="0" u="none" strike="noStrike">
                          <a:solidFill>
                            <a:srgbClr val="000000"/>
                          </a:solidFill>
                          <a:effectLst/>
                          <a:latin typeface="Arial" panose="020B0604020202020204" pitchFamily="34" charset="0"/>
                        </a:rPr>
                        <a:t>[D4-D4] PST Buers BMT37 [OPP]</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40</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1772,058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94%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0,05236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0,28367</a:t>
                      </a:r>
                    </a:p>
                  </a:txBody>
                  <a:tcPr marL="0" marR="0" marT="0" marB="0" anchor="b">
                    <a:lnL>
                      <a:noFill/>
                    </a:lnL>
                    <a:lnR>
                      <a:noFill/>
                    </a:lnR>
                    <a:lnT>
                      <a:noFill/>
                    </a:lnT>
                    <a:lnB>
                      <a:noFill/>
                    </a:lnB>
                  </a:tcPr>
                </a:tc>
                <a:extLst>
                  <a:ext uri="{0D108BD9-81ED-4DB2-BD59-A6C34878D82A}">
                    <a16:rowId xmlns:a16="http://schemas.microsoft.com/office/drawing/2014/main" val="1504393545"/>
                  </a:ext>
                </a:extLst>
              </a:tr>
              <a:tr h="111186">
                <a:tc>
                  <a:txBody>
                    <a:bodyPr/>
                    <a:lstStyle/>
                    <a:p>
                      <a:pPr algn="l" fontAlgn="b"/>
                      <a:r>
                        <a:rPr lang="nl-NL" sz="700" b="0" i="0" u="none" strike="noStrike">
                          <a:solidFill>
                            <a:srgbClr val="000000"/>
                          </a:solidFill>
                          <a:effectLst/>
                          <a:latin typeface="Arial" panose="020B0604020202020204" pitchFamily="34" charset="0"/>
                        </a:rPr>
                        <a:t>[NL-D2] Meeden-Diele  380 Z [OPP] [NL]</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1512,570</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40%</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0,3246</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0,7051</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val="301725801"/>
                  </a:ext>
                </a:extLst>
              </a:tr>
              <a:tr h="111186">
                <a:tc>
                  <a:txBody>
                    <a:bodyPr/>
                    <a:lstStyle/>
                    <a:p>
                      <a:pPr algn="l" fontAlgn="b"/>
                      <a:r>
                        <a:rPr lang="sl-SI" sz="700" b="0" i="0" u="none" strike="noStrike">
                          <a:solidFill>
                            <a:srgbClr val="000000"/>
                          </a:solidFill>
                          <a:effectLst/>
                          <a:latin typeface="Arial" panose="020B0604020202020204" pitchFamily="34" charset="0"/>
                        </a:rPr>
                        <a:t>[NL-NL] Krimpen a</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278,496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0,55499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1,19773</a:t>
                      </a:r>
                    </a:p>
                  </a:txBody>
                  <a:tcPr marL="0" marR="0" marT="0" marB="0" anchor="b">
                    <a:lnL>
                      <a:noFill/>
                    </a:lnL>
                    <a:lnR>
                      <a:noFill/>
                    </a:lnR>
                    <a:lnT>
                      <a:noFill/>
                    </a:lnT>
                    <a:lnB>
                      <a:noFill/>
                    </a:lnB>
                  </a:tcPr>
                </a:tc>
                <a:extLst>
                  <a:ext uri="{0D108BD9-81ED-4DB2-BD59-A6C34878D82A}">
                    <a16:rowId xmlns:a16="http://schemas.microsoft.com/office/drawing/2014/main" val="2785626224"/>
                  </a:ext>
                </a:extLst>
              </a:tr>
              <a:tr h="111186">
                <a:tc>
                  <a:txBody>
                    <a:bodyPr/>
                    <a:lstStyle/>
                    <a:p>
                      <a:pPr algn="l" fontAlgn="b"/>
                      <a:r>
                        <a:rPr lang="en-US" sz="700" b="0" i="0" u="none" strike="noStrike">
                          <a:solidFill>
                            <a:srgbClr val="000000"/>
                          </a:solidFill>
                          <a:effectLst/>
                          <a:latin typeface="Arial" panose="020B0604020202020204" pitchFamily="34" charset="0"/>
                        </a:rPr>
                        <a:t>[BE-BE] PST Van Eyck 1 [OPP]</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33</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39</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267,737</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60%</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33%</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85%</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0,36885</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0,87733</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val="2132258349"/>
                  </a:ext>
                </a:extLst>
              </a:tr>
              <a:tr h="111186">
                <a:tc>
                  <a:txBody>
                    <a:bodyPr/>
                    <a:lstStyle/>
                    <a:p>
                      <a:pPr algn="l" fontAlgn="b"/>
                      <a:r>
                        <a:rPr lang="de-DE" sz="700" b="0" i="0" u="none" strike="noStrike">
                          <a:solidFill>
                            <a:srgbClr val="000000"/>
                          </a:solidFill>
                          <a:effectLst/>
                          <a:latin typeface="Arial" panose="020B0604020202020204" pitchFamily="34" charset="0"/>
                        </a:rPr>
                        <a:t>[D7-D7] Y Paffendorf - Oberzier  SECHTM S [DIR]</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239,182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40%</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0,21759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0,66734</a:t>
                      </a:r>
                    </a:p>
                  </a:txBody>
                  <a:tcPr marL="0" marR="0" marT="0" marB="0" anchor="b">
                    <a:lnL>
                      <a:noFill/>
                    </a:lnL>
                    <a:lnR>
                      <a:noFill/>
                    </a:lnR>
                    <a:lnT>
                      <a:noFill/>
                    </a:lnT>
                    <a:lnB>
                      <a:noFill/>
                    </a:lnB>
                  </a:tcPr>
                </a:tc>
                <a:extLst>
                  <a:ext uri="{0D108BD9-81ED-4DB2-BD59-A6C34878D82A}">
                    <a16:rowId xmlns:a16="http://schemas.microsoft.com/office/drawing/2014/main" val="1062286075"/>
                  </a:ext>
                </a:extLst>
              </a:tr>
              <a:tr h="111186">
                <a:tc>
                  <a:txBody>
                    <a:bodyPr/>
                    <a:lstStyle/>
                    <a:p>
                      <a:pPr algn="l" fontAlgn="b"/>
                      <a:r>
                        <a:rPr lang="de-DE" sz="700" b="0" i="0" u="none" strike="noStrike">
                          <a:solidFill>
                            <a:srgbClr val="000000"/>
                          </a:solidFill>
                          <a:effectLst/>
                          <a:latin typeface="Arial" panose="020B0604020202020204" pitchFamily="34" charset="0"/>
                        </a:rPr>
                        <a:t>[D7-D7] Paffendorf  - Rommerskirchen  PAFFEN N [OPP]</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33</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33</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848,634</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0,08635</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0,38291</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val="3224687793"/>
                  </a:ext>
                </a:extLst>
              </a:tr>
              <a:tr h="111186">
                <a:tc>
                  <a:txBody>
                    <a:bodyPr/>
                    <a:lstStyle/>
                    <a:p>
                      <a:pPr algn="l" fontAlgn="b"/>
                      <a:r>
                        <a:rPr lang="de-DE" sz="700" b="0" i="0" u="none" strike="noStrike">
                          <a:solidFill>
                            <a:srgbClr val="000000"/>
                          </a:solidFill>
                          <a:effectLst/>
                          <a:latin typeface="Arial" panose="020B0604020202020204" pitchFamily="34" charset="0"/>
                        </a:rPr>
                        <a:t>[D7-D7] Y Paffendorf - Oberzier  SECHTM N [DIR]</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329,720</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0,23858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0,66109</a:t>
                      </a:r>
                    </a:p>
                  </a:txBody>
                  <a:tcPr marL="0" marR="0" marT="0" marB="0" anchor="b">
                    <a:lnL>
                      <a:noFill/>
                    </a:lnL>
                    <a:lnR>
                      <a:noFill/>
                    </a:lnR>
                    <a:lnT>
                      <a:noFill/>
                    </a:lnT>
                    <a:lnB>
                      <a:noFill/>
                    </a:lnB>
                  </a:tcPr>
                </a:tc>
                <a:extLst>
                  <a:ext uri="{0D108BD9-81ED-4DB2-BD59-A6C34878D82A}">
                    <a16:rowId xmlns:a16="http://schemas.microsoft.com/office/drawing/2014/main" val="2022209983"/>
                  </a:ext>
                </a:extLst>
              </a:tr>
              <a:tr h="111186">
                <a:tc>
                  <a:txBody>
                    <a:bodyPr/>
                    <a:lstStyle/>
                    <a:p>
                      <a:pPr algn="l" fontAlgn="b"/>
                      <a:r>
                        <a:rPr lang="en-US" sz="700" b="0" i="0" u="none" strike="noStrike">
                          <a:solidFill>
                            <a:srgbClr val="000000"/>
                          </a:solidFill>
                          <a:effectLst/>
                          <a:latin typeface="Arial" panose="020B0604020202020204" pitchFamily="34" charset="0"/>
                        </a:rPr>
                        <a:t>[BE-FR] Achene - Lonny 380.19 [DIR] [BE]</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872,568</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5%</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91%</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0,3683</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dirty="0">
                          <a:solidFill>
                            <a:srgbClr val="000000"/>
                          </a:solidFill>
                          <a:effectLst/>
                          <a:latin typeface="Arial" panose="020B0604020202020204" pitchFamily="34" charset="0"/>
                        </a:rPr>
                        <a:t>0,88127</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val="3173256810"/>
                  </a:ext>
                </a:extLst>
              </a:tr>
            </a:tbl>
          </a:graphicData>
        </a:graphic>
      </p:graphicFrame>
    </p:spTree>
    <p:extLst>
      <p:ext uri="{BB962C8B-B14F-4D97-AF65-F5344CB8AC3E}">
        <p14:creationId xmlns:p14="http://schemas.microsoft.com/office/powerpoint/2010/main" val="91700864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8417" y="110176"/>
            <a:ext cx="7044142" cy="336550"/>
          </a:xfrm>
        </p:spPr>
        <p:txBody>
          <a:bodyPr/>
          <a:lstStyle/>
          <a:p>
            <a:r>
              <a:rPr lang="en-US" dirty="0">
                <a:solidFill>
                  <a:srgbClr val="008000"/>
                </a:solidFill>
              </a:rPr>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solidFill>
                  <a:srgbClr val="008000"/>
                </a:solidFill>
              </a:rPr>
              <a:t>KPI</a:t>
            </a:r>
            <a:r>
              <a:rPr lang="hu-HU" dirty="0">
                <a:solidFill>
                  <a:srgbClr val="008000"/>
                </a:solidFill>
              </a:rPr>
              <a:t> </a:t>
            </a:r>
            <a:r>
              <a:rPr lang="de-DE" dirty="0">
                <a:solidFill>
                  <a:srgbClr val="008000"/>
                </a:solidFill>
              </a:rPr>
              <a:t>8b</a:t>
            </a:r>
            <a:r>
              <a:rPr lang="en-GB" altLang="en-US" dirty="0">
                <a:solidFill>
                  <a:srgbClr val="008000"/>
                </a:solidFill>
              </a:rPr>
              <a:t>: Allocation Constraints</a:t>
            </a:r>
            <a:r>
              <a:rPr lang="sl-SI" altLang="hu-HU" dirty="0">
                <a:solidFill>
                  <a:srgbClr val="008000"/>
                </a:solidFill>
              </a:rPr>
              <a:t>    </a:t>
            </a:r>
            <a:r>
              <a:rPr lang="cs-CZ" altLang="hu-HU" dirty="0">
                <a:solidFill>
                  <a:srgbClr val="008000"/>
                </a:solidFill>
              </a:rPr>
              <a:t>2021</a:t>
            </a:r>
            <a:r>
              <a:rPr lang="de-DE" altLang="hu-HU" dirty="0">
                <a:solidFill>
                  <a:srgbClr val="008000"/>
                </a:solidFill>
              </a:rPr>
              <a:t>10</a:t>
            </a:r>
            <a:endParaRPr lang="en-GB" altLang="hu-HU" dirty="0">
              <a:solidFill>
                <a:srgbClr val="008000"/>
              </a:solidFill>
            </a:endParaRPr>
          </a:p>
          <a:p>
            <a:endParaRPr lang="en-US" dirty="0">
              <a:solidFill>
                <a:srgbClr val="FF0000"/>
              </a:solidFill>
            </a:endParaRPr>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sp>
        <p:nvSpPr>
          <p:cNvPr id="15" name="Rectangle 2"/>
          <p:cNvSpPr/>
          <p:nvPr/>
        </p:nvSpPr>
        <p:spPr>
          <a:xfrm>
            <a:off x="427197" y="6427113"/>
            <a:ext cx="8752804" cy="261610"/>
          </a:xfrm>
          <a:prstGeom prst="rect">
            <a:avLst/>
          </a:prstGeom>
          <a:solidFill>
            <a:schemeClr val="bg1">
              <a:lumMod val="85000"/>
            </a:schemeClr>
          </a:solidFill>
        </p:spPr>
        <p:txBody>
          <a:bodyPr wrap="square">
            <a:spAutoFit/>
          </a:bodyPr>
          <a:lstStyle>
            <a:defPPr>
              <a:defRPr lang="fr-FR"/>
            </a:defPPr>
            <a:lvl1pPr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5pPr>
            <a:lvl6pPr marL="2286000" algn="l" defTabSz="457200" rtl="0" eaLnBrk="1" latinLnBrk="0" hangingPunct="1">
              <a:defRPr kern="1200">
                <a:solidFill>
                  <a:schemeClr val="tx1"/>
                </a:solidFill>
                <a:latin typeface="Arial Unicode MS" charset="0"/>
                <a:ea typeface="ＭＳ Ｐゴシック" charset="0"/>
                <a:cs typeface="ＭＳ Ｐゴシック" charset="0"/>
              </a:defRPr>
            </a:lvl6pPr>
            <a:lvl7pPr marL="2743200" algn="l" defTabSz="457200" rtl="0" eaLnBrk="1" latinLnBrk="0" hangingPunct="1">
              <a:defRPr kern="1200">
                <a:solidFill>
                  <a:schemeClr val="tx1"/>
                </a:solidFill>
                <a:latin typeface="Arial Unicode MS" charset="0"/>
                <a:ea typeface="ＭＳ Ｐゴシック" charset="0"/>
                <a:cs typeface="ＭＳ Ｐゴシック" charset="0"/>
              </a:defRPr>
            </a:lvl7pPr>
            <a:lvl8pPr marL="3200400" algn="l" defTabSz="457200" rtl="0" eaLnBrk="1" latinLnBrk="0" hangingPunct="1">
              <a:defRPr kern="1200">
                <a:solidFill>
                  <a:schemeClr val="tx1"/>
                </a:solidFill>
                <a:latin typeface="Arial Unicode MS" charset="0"/>
                <a:ea typeface="ＭＳ Ｐゴシック" charset="0"/>
                <a:cs typeface="ＭＳ Ｐゴシック" charset="0"/>
              </a:defRPr>
            </a:lvl8pPr>
            <a:lvl9pPr marL="3657600" algn="l" defTabSz="457200" rtl="0" eaLnBrk="1" latinLnBrk="0" hangingPunct="1">
              <a:defRPr kern="1200">
                <a:solidFill>
                  <a:schemeClr val="tx1"/>
                </a:solidFill>
                <a:latin typeface="Arial Unicode MS" charset="0"/>
                <a:ea typeface="ＭＳ Ｐゴシック" charset="0"/>
                <a:cs typeface="ＭＳ Ｐゴシック" charset="0"/>
              </a:defRPr>
            </a:lvl9p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0" lang="nl-BE" sz="11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rPr>
              <a:t>Please</a:t>
            </a:r>
            <a:r>
              <a:rPr kumimoji="0" lang="nl-BE" sz="11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rPr>
              <a:t> </a:t>
            </a:r>
            <a:r>
              <a:rPr kumimoji="0" lang="nl-BE" sz="11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rPr>
              <a:t>note</a:t>
            </a:r>
            <a:r>
              <a:rPr kumimoji="0" lang="nl-BE" sz="11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rPr>
              <a:t> </a:t>
            </a:r>
            <a:r>
              <a:rPr kumimoji="0" lang="nl-BE" sz="11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rPr>
              <a:t>that</a:t>
            </a:r>
            <a:r>
              <a:rPr kumimoji="0" lang="nl-BE" sz="11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rPr>
              <a:t> Belgium </a:t>
            </a:r>
            <a:r>
              <a:rPr kumimoji="0" lang="nl-BE" sz="11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rPr>
              <a:t>only</a:t>
            </a:r>
            <a:r>
              <a:rPr kumimoji="0" lang="nl-BE" sz="11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rPr>
              <a:t> </a:t>
            </a:r>
            <a:r>
              <a:rPr kumimoji="0" lang="nl-BE" sz="11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rPr>
              <a:t>uses</a:t>
            </a:r>
            <a:r>
              <a:rPr kumimoji="0" lang="nl-BE" sz="11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rPr>
              <a:t> import </a:t>
            </a:r>
            <a:r>
              <a:rPr kumimoji="0" lang="nl-BE" sz="11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rPr>
              <a:t>constraints</a:t>
            </a:r>
            <a:r>
              <a:rPr kumimoji="0" lang="nl-BE" sz="11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rPr>
              <a:t>.</a:t>
            </a:r>
          </a:p>
        </p:txBody>
      </p:sp>
      <p:pic>
        <p:nvPicPr>
          <p:cNvPr id="6" name="Grafik 5"/>
          <p:cNvPicPr>
            <a:picLocks noChangeAspect="1"/>
          </p:cNvPicPr>
          <p:nvPr/>
        </p:nvPicPr>
        <p:blipFill>
          <a:blip r:embed="rId3"/>
          <a:stretch>
            <a:fillRect/>
          </a:stretch>
        </p:blipFill>
        <p:spPr>
          <a:xfrm>
            <a:off x="1260000" y="844875"/>
            <a:ext cx="7200000" cy="2446918"/>
          </a:xfrm>
          <a:prstGeom prst="rect">
            <a:avLst/>
          </a:prstGeom>
        </p:spPr>
      </p:pic>
      <p:pic>
        <p:nvPicPr>
          <p:cNvPr id="14" name="Grafik 13"/>
          <p:cNvPicPr>
            <a:picLocks noChangeAspect="1"/>
          </p:cNvPicPr>
          <p:nvPr/>
        </p:nvPicPr>
        <p:blipFill>
          <a:blip r:embed="rId4"/>
          <a:stretch>
            <a:fillRect/>
          </a:stretch>
        </p:blipFill>
        <p:spPr>
          <a:xfrm>
            <a:off x="1260000" y="3391684"/>
            <a:ext cx="7200000" cy="2935537"/>
          </a:xfrm>
          <a:prstGeom prst="rect">
            <a:avLst/>
          </a:prstGeom>
        </p:spPr>
      </p:pic>
    </p:spTree>
    <p:extLst>
      <p:ext uri="{BB962C8B-B14F-4D97-AF65-F5344CB8AC3E}">
        <p14:creationId xmlns:p14="http://schemas.microsoft.com/office/powerpoint/2010/main" val="415616249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PoljeZBesedilom 3">
            <a:extLst>
              <a:ext uri="{FF2B5EF4-FFF2-40B4-BE49-F238E27FC236}">
                <a16:creationId xmlns:a16="http://schemas.microsoft.com/office/drawing/2014/main" id="{7C841443-AFBB-4106-BB4C-D0EE673E7836}"/>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BD2021</a:t>
            </a:r>
          </a:p>
        </p:txBody>
      </p:sp>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sp>
        <p:nvSpPr>
          <p:cNvPr id="9" name="TextBox 3">
            <a:extLst>
              <a:ext uri="{FF2B5EF4-FFF2-40B4-BE49-F238E27FC236}">
                <a16:creationId xmlns:a16="http://schemas.microsoft.com/office/drawing/2014/main" id="{A8C2BB02-318F-4115-8590-31BF3676746D}"/>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a:t>BD20211001</a:t>
            </a:r>
          </a:p>
        </p:txBody>
      </p:sp>
      <p:pic>
        <p:nvPicPr>
          <p:cNvPr id="10" name="Picture 4">
            <a:extLst>
              <a:ext uri="{FF2B5EF4-FFF2-40B4-BE49-F238E27FC236}">
                <a16:creationId xmlns:a16="http://schemas.microsoft.com/office/drawing/2014/main" id="{DECE9D1E-6736-4EB0-B75F-0A2516E2E906}"/>
              </a:ext>
            </a:extLst>
          </p:cNvPr>
          <p:cNvPicPr>
            <a:picLocks noChangeAspect="1" noChangeArrowheads="1"/>
          </p:cNvPicPr>
          <p:nvPr/>
        </p:nvPicPr>
        <p:blipFill>
          <a:blip r:embed="rId2"/>
          <a:srcRect/>
          <a:stretch/>
        </p:blipFill>
        <p:spPr bwMode="auto">
          <a:xfrm>
            <a:off x="2540000" y="1144885"/>
            <a:ext cx="5080000" cy="2323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a:extLst>
              <a:ext uri="{FF2B5EF4-FFF2-40B4-BE49-F238E27FC236}">
                <a16:creationId xmlns:a16="http://schemas.microsoft.com/office/drawing/2014/main" id="{72F80DE2-BCA5-4802-BA01-69F864B14C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937000"/>
            <a:ext cx="6350000"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293657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PoljeZBesedilom 3">
            <a:extLst>
              <a:ext uri="{FF2B5EF4-FFF2-40B4-BE49-F238E27FC236}">
                <a16:creationId xmlns:a16="http://schemas.microsoft.com/office/drawing/2014/main" id="{7C841443-AFBB-4106-BB4C-D0EE673E7836}"/>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BD2021</a:t>
            </a:r>
          </a:p>
        </p:txBody>
      </p:sp>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sp>
        <p:nvSpPr>
          <p:cNvPr id="5" name="TextBox 3">
            <a:extLst>
              <a:ext uri="{FF2B5EF4-FFF2-40B4-BE49-F238E27FC236}">
                <a16:creationId xmlns:a16="http://schemas.microsoft.com/office/drawing/2014/main" id="{8B80D593-95D0-4A80-925E-7A31E32E0668}"/>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a:t>BD20211002</a:t>
            </a:r>
          </a:p>
        </p:txBody>
      </p:sp>
      <p:pic>
        <p:nvPicPr>
          <p:cNvPr id="6" name="Picture 4">
            <a:extLst>
              <a:ext uri="{FF2B5EF4-FFF2-40B4-BE49-F238E27FC236}">
                <a16:creationId xmlns:a16="http://schemas.microsoft.com/office/drawing/2014/main" id="{9013D025-DA73-43C1-BB0C-B7E75B9BD3BE}"/>
              </a:ext>
            </a:extLst>
          </p:cNvPr>
          <p:cNvPicPr>
            <a:picLocks noChangeAspect="1" noChangeArrowheads="1"/>
          </p:cNvPicPr>
          <p:nvPr/>
        </p:nvPicPr>
        <p:blipFill>
          <a:blip r:embed="rId2"/>
          <a:srcRect/>
          <a:stretch/>
        </p:blipFill>
        <p:spPr bwMode="auto">
          <a:xfrm>
            <a:off x="2540000" y="1144885"/>
            <a:ext cx="5080000" cy="2323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a:extLst>
              <a:ext uri="{FF2B5EF4-FFF2-40B4-BE49-F238E27FC236}">
                <a16:creationId xmlns:a16="http://schemas.microsoft.com/office/drawing/2014/main" id="{F88C629E-DBB5-44B2-BBBA-A70B296C18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937000"/>
            <a:ext cx="6350000"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153941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PoljeZBesedilom 3">
            <a:extLst>
              <a:ext uri="{FF2B5EF4-FFF2-40B4-BE49-F238E27FC236}">
                <a16:creationId xmlns:a16="http://schemas.microsoft.com/office/drawing/2014/main" id="{7C841443-AFBB-4106-BB4C-D0EE673E7836}"/>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BD2021</a:t>
            </a:r>
          </a:p>
        </p:txBody>
      </p:sp>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sp>
        <p:nvSpPr>
          <p:cNvPr id="5" name="TextBox 3">
            <a:extLst>
              <a:ext uri="{FF2B5EF4-FFF2-40B4-BE49-F238E27FC236}">
                <a16:creationId xmlns:a16="http://schemas.microsoft.com/office/drawing/2014/main" id="{5092EFF7-673E-47FF-A6BD-4B2A399B7857}"/>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a:t>BD20211003</a:t>
            </a:r>
          </a:p>
        </p:txBody>
      </p:sp>
      <p:pic>
        <p:nvPicPr>
          <p:cNvPr id="6" name="Picture 4">
            <a:extLst>
              <a:ext uri="{FF2B5EF4-FFF2-40B4-BE49-F238E27FC236}">
                <a16:creationId xmlns:a16="http://schemas.microsoft.com/office/drawing/2014/main" id="{9EEB54A6-9B8F-446D-9135-8AA33983F0A7}"/>
              </a:ext>
            </a:extLst>
          </p:cNvPr>
          <p:cNvPicPr>
            <a:picLocks noChangeAspect="1" noChangeArrowheads="1"/>
          </p:cNvPicPr>
          <p:nvPr/>
        </p:nvPicPr>
        <p:blipFill>
          <a:blip r:embed="rId2"/>
          <a:srcRect/>
          <a:stretch/>
        </p:blipFill>
        <p:spPr bwMode="auto">
          <a:xfrm>
            <a:off x="2540000" y="1144885"/>
            <a:ext cx="5080000" cy="2323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a:extLst>
              <a:ext uri="{FF2B5EF4-FFF2-40B4-BE49-F238E27FC236}">
                <a16:creationId xmlns:a16="http://schemas.microsoft.com/office/drawing/2014/main" id="{E2CEDE9C-6F2F-4CB4-B076-693E78073C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937000"/>
            <a:ext cx="6350000"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1656988"/>
      </p:ext>
    </p:extLst>
  </p:cSld>
  <p:clrMapOvr>
    <a:masterClrMapping/>
  </p:clrMapOvr>
  <p:timing>
    <p:tnLst>
      <p:par>
        <p:cTn id="1" dur="indefinite" restart="never" nodeType="tmRoot"/>
      </p:par>
    </p:tnLst>
  </p:timing>
</p:sld>
</file>

<file path=ppt/theme/theme1.xml><?xml version="1.0" encoding="utf-8"?>
<a:theme xmlns:a="http://schemas.openxmlformats.org/drawingml/2006/main" name="8_Magnus Red 4ENERGY">
  <a:themeElements>
    <a:clrScheme name="Magnus color">
      <a:dk1>
        <a:srgbClr val="000000"/>
      </a:dk1>
      <a:lt1>
        <a:srgbClr val="FFFFFF"/>
      </a:lt1>
      <a:dk2>
        <a:srgbClr val="5F5F5F"/>
      </a:dk2>
      <a:lt2>
        <a:srgbClr val="BFBFBF"/>
      </a:lt2>
      <a:accent1>
        <a:srgbClr val="AD0600"/>
      </a:accent1>
      <a:accent2>
        <a:srgbClr val="0078AA"/>
      </a:accent2>
      <a:accent3>
        <a:srgbClr val="A0AA05"/>
      </a:accent3>
      <a:accent4>
        <a:srgbClr val="DC7306"/>
      </a:accent4>
      <a:accent5>
        <a:srgbClr val="E4002B"/>
      </a:accent5>
      <a:accent6>
        <a:srgbClr val="004682"/>
      </a:accent6>
      <a:hlink>
        <a:srgbClr val="3F3F3F"/>
      </a:hlink>
      <a:folHlink>
        <a:srgbClr val="A5A5A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b="0" i="0" u="none" strike="noStrike" cap="none" normalizeH="0" baseline="0" smtClean="0">
            <a:ln>
              <a:noFill/>
            </a:ln>
            <a:solidFill>
              <a:schemeClr val="tx1"/>
            </a:solidFill>
            <a:effectLst/>
            <a:latin typeface="+mn-lt"/>
          </a:defRPr>
        </a:defPPr>
      </a:lstStyle>
    </a:spDef>
    <a:lnDef>
      <a:spPr bwMode="auto">
        <a:solidFill>
          <a:schemeClr val="accent1"/>
        </a:solidFill>
        <a:ln w="19050" cap="flat" cmpd="sng" algn="ctr">
          <a:solidFill>
            <a:schemeClr val="tx1"/>
          </a:solidFill>
          <a:prstDash val="solid"/>
          <a:round/>
          <a:headEnd type="none" w="med" len="med"/>
          <a:tailEnd type="arrow"/>
        </a:ln>
        <a:effectLst/>
      </a:spPr>
      <a:bodyPr/>
      <a:lstStyle/>
    </a:lnDef>
    <a:txDef>
      <a:spPr>
        <a:noFill/>
      </a:spPr>
      <a:bodyPr wrap="none" rtlCol="0">
        <a:spAutoFit/>
      </a:bodyPr>
      <a:lstStyle>
        <a:defPPr algn="l">
          <a:defRPr sz="1400" smtClean="0">
            <a:solidFill>
              <a:schemeClr val="tx2"/>
            </a:solidFill>
            <a:latin typeface="Arial" panose="020B0604020202020204" pitchFamily="34" charset="0"/>
            <a:cs typeface="Arial" panose="020B0604020202020204" pitchFamily="34" charset="0"/>
          </a:defRPr>
        </a:defPPr>
      </a:lstStyle>
    </a:tx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plate CWE slides 2" id="{9C6C80EF-07BA-4316-A3B7-3AC9E50EED1F}" vid="{7A22D3B6-89C6-4749-A306-7BF1AB253485}"/>
    </a:ext>
  </a:extLst>
</a:theme>
</file>

<file path=ppt/theme/theme2.xml><?xml version="1.0" encoding="utf-8"?>
<a:theme xmlns:a="http://schemas.openxmlformats.org/drawingml/2006/main" name="6_Magnus Red 4ENERGY">
  <a:themeElements>
    <a:clrScheme name="Magnus color">
      <a:dk1>
        <a:srgbClr val="000000"/>
      </a:dk1>
      <a:lt1>
        <a:srgbClr val="FFFFFF"/>
      </a:lt1>
      <a:dk2>
        <a:srgbClr val="5F5F5F"/>
      </a:dk2>
      <a:lt2>
        <a:srgbClr val="BFBFBF"/>
      </a:lt2>
      <a:accent1>
        <a:srgbClr val="AD0600"/>
      </a:accent1>
      <a:accent2>
        <a:srgbClr val="0078AA"/>
      </a:accent2>
      <a:accent3>
        <a:srgbClr val="A0AA05"/>
      </a:accent3>
      <a:accent4>
        <a:srgbClr val="DC7306"/>
      </a:accent4>
      <a:accent5>
        <a:srgbClr val="E4002B"/>
      </a:accent5>
      <a:accent6>
        <a:srgbClr val="004682"/>
      </a:accent6>
      <a:hlink>
        <a:srgbClr val="3F3F3F"/>
      </a:hlink>
      <a:folHlink>
        <a:srgbClr val="A5A5A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b="0" i="0" u="none" strike="noStrike" cap="none" normalizeH="0" baseline="0" smtClean="0">
            <a:ln>
              <a:noFill/>
            </a:ln>
            <a:solidFill>
              <a:schemeClr val="tx1"/>
            </a:solidFill>
            <a:effectLst/>
            <a:latin typeface="+mn-lt"/>
          </a:defRPr>
        </a:defPPr>
      </a:lstStyle>
    </a:spDef>
    <a:lnDef>
      <a:spPr bwMode="auto">
        <a:solidFill>
          <a:schemeClr val="accent1"/>
        </a:solidFill>
        <a:ln w="19050" cap="flat" cmpd="sng" algn="ctr">
          <a:solidFill>
            <a:schemeClr val="tx1"/>
          </a:solidFill>
          <a:prstDash val="solid"/>
          <a:round/>
          <a:headEnd type="none" w="med" len="med"/>
          <a:tailEnd type="arrow"/>
        </a:ln>
        <a:effectLst/>
      </a:spPr>
      <a:bodyPr/>
      <a:lstStyle/>
    </a:lnDef>
    <a:txDef>
      <a:spPr>
        <a:noFill/>
      </a:spPr>
      <a:bodyPr wrap="none" rtlCol="0">
        <a:spAutoFit/>
      </a:bodyPr>
      <a:lstStyle>
        <a:defPPr algn="l">
          <a:defRPr sz="1400" smtClean="0">
            <a:solidFill>
              <a:schemeClr val="tx2"/>
            </a:solidFill>
            <a:latin typeface="Arial" panose="020B0604020202020204" pitchFamily="34" charset="0"/>
            <a:cs typeface="Arial" panose="020B0604020202020204" pitchFamily="34" charset="0"/>
          </a:defRPr>
        </a:defPPr>
      </a:lstStyle>
    </a:tx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plate CWE slides 2" id="{9C6C80EF-07BA-4316-A3B7-3AC9E50EED1F}" vid="{7A22D3B6-89C6-4749-A306-7BF1AB253485}"/>
    </a:ext>
  </a:extLst>
</a:theme>
</file>

<file path=ppt/theme/theme3.xml><?xml version="1.0" encoding="utf-8"?>
<a:theme xmlns:a="http://schemas.openxmlformats.org/drawingml/2006/main" name="7_Magnus Red 4ENERGY">
  <a:themeElements>
    <a:clrScheme name="Magnus color">
      <a:dk1>
        <a:srgbClr val="000000"/>
      </a:dk1>
      <a:lt1>
        <a:srgbClr val="FFFFFF"/>
      </a:lt1>
      <a:dk2>
        <a:srgbClr val="5F5F5F"/>
      </a:dk2>
      <a:lt2>
        <a:srgbClr val="BFBFBF"/>
      </a:lt2>
      <a:accent1>
        <a:srgbClr val="AD0600"/>
      </a:accent1>
      <a:accent2>
        <a:srgbClr val="0078AA"/>
      </a:accent2>
      <a:accent3>
        <a:srgbClr val="A0AA05"/>
      </a:accent3>
      <a:accent4>
        <a:srgbClr val="DC7306"/>
      </a:accent4>
      <a:accent5>
        <a:srgbClr val="E4002B"/>
      </a:accent5>
      <a:accent6>
        <a:srgbClr val="004682"/>
      </a:accent6>
      <a:hlink>
        <a:srgbClr val="3F3F3F"/>
      </a:hlink>
      <a:folHlink>
        <a:srgbClr val="A5A5A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b="0" i="0" u="none" strike="noStrike" cap="none" normalizeH="0" baseline="0" smtClean="0">
            <a:ln>
              <a:noFill/>
            </a:ln>
            <a:solidFill>
              <a:schemeClr val="tx1"/>
            </a:solidFill>
            <a:effectLst/>
            <a:latin typeface="+mn-lt"/>
          </a:defRPr>
        </a:defPPr>
      </a:lstStyle>
    </a:spDef>
    <a:lnDef>
      <a:spPr bwMode="auto">
        <a:solidFill>
          <a:schemeClr val="accent1"/>
        </a:solidFill>
        <a:ln w="19050" cap="flat" cmpd="sng" algn="ctr">
          <a:solidFill>
            <a:schemeClr val="tx1"/>
          </a:solidFill>
          <a:prstDash val="solid"/>
          <a:round/>
          <a:headEnd type="none" w="med" len="med"/>
          <a:tailEnd type="arrow"/>
        </a:ln>
        <a:effectLst/>
      </a:spPr>
      <a:bodyPr/>
      <a:lstStyle/>
    </a:lnDef>
    <a:txDef>
      <a:spPr>
        <a:noFill/>
      </a:spPr>
      <a:bodyPr wrap="none" rtlCol="0">
        <a:spAutoFit/>
      </a:bodyPr>
      <a:lstStyle>
        <a:defPPr algn="l">
          <a:defRPr sz="1400" smtClean="0">
            <a:solidFill>
              <a:schemeClr val="tx2"/>
            </a:solidFill>
            <a:latin typeface="Arial" panose="020B0604020202020204" pitchFamily="34" charset="0"/>
            <a:cs typeface="Arial" panose="020B0604020202020204" pitchFamily="34" charset="0"/>
          </a:defRPr>
        </a:defPPr>
      </a:lstStyle>
    </a:tx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plate CWE slides 2" id="{9C6C80EF-07BA-4316-A3B7-3AC9E50EED1F}" vid="{7A22D3B6-89C6-4749-A306-7BF1AB253485}"/>
    </a:ext>
  </a:extLst>
</a:theme>
</file>

<file path=ppt/theme/theme4.xml><?xml version="1.0" encoding="utf-8"?>
<a:theme xmlns:a="http://schemas.openxmlformats.org/drawingml/2006/main" name="9_Magnus Red 4ENERGY">
  <a:themeElements>
    <a:clrScheme name="Magnus color">
      <a:dk1>
        <a:srgbClr val="000000"/>
      </a:dk1>
      <a:lt1>
        <a:srgbClr val="FFFFFF"/>
      </a:lt1>
      <a:dk2>
        <a:srgbClr val="5F5F5F"/>
      </a:dk2>
      <a:lt2>
        <a:srgbClr val="BFBFBF"/>
      </a:lt2>
      <a:accent1>
        <a:srgbClr val="AD0600"/>
      </a:accent1>
      <a:accent2>
        <a:srgbClr val="0078AA"/>
      </a:accent2>
      <a:accent3>
        <a:srgbClr val="A0AA05"/>
      </a:accent3>
      <a:accent4>
        <a:srgbClr val="DC7306"/>
      </a:accent4>
      <a:accent5>
        <a:srgbClr val="E4002B"/>
      </a:accent5>
      <a:accent6>
        <a:srgbClr val="004682"/>
      </a:accent6>
      <a:hlink>
        <a:srgbClr val="3F3F3F"/>
      </a:hlink>
      <a:folHlink>
        <a:srgbClr val="A5A5A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b="0" i="0" u="none" strike="noStrike" cap="none" normalizeH="0" baseline="0" smtClean="0">
            <a:ln>
              <a:noFill/>
            </a:ln>
            <a:solidFill>
              <a:schemeClr val="tx1"/>
            </a:solidFill>
            <a:effectLst/>
            <a:latin typeface="+mn-lt"/>
          </a:defRPr>
        </a:defPPr>
      </a:lstStyle>
    </a:spDef>
    <a:lnDef>
      <a:spPr bwMode="auto">
        <a:solidFill>
          <a:schemeClr val="accent1"/>
        </a:solidFill>
        <a:ln w="19050" cap="flat" cmpd="sng" algn="ctr">
          <a:solidFill>
            <a:schemeClr val="tx1"/>
          </a:solidFill>
          <a:prstDash val="solid"/>
          <a:round/>
          <a:headEnd type="none" w="med" len="med"/>
          <a:tailEnd type="arrow"/>
        </a:ln>
        <a:effectLst/>
      </a:spPr>
      <a:bodyPr/>
      <a:lstStyle/>
    </a:lnDef>
    <a:txDef>
      <a:spPr>
        <a:noFill/>
      </a:spPr>
      <a:bodyPr wrap="none" rtlCol="0">
        <a:spAutoFit/>
      </a:bodyPr>
      <a:lstStyle>
        <a:defPPr algn="l">
          <a:defRPr sz="1400" smtClean="0">
            <a:solidFill>
              <a:schemeClr val="tx2"/>
            </a:solidFill>
            <a:latin typeface="Arial" panose="020B0604020202020204" pitchFamily="34" charset="0"/>
            <a:cs typeface="Arial" panose="020B0604020202020204" pitchFamily="34" charset="0"/>
          </a:defRPr>
        </a:defPPr>
      </a:lstStyle>
    </a:tx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plate CWE slides 2" id="{9C6C80EF-07BA-4316-A3B7-3AC9E50EED1F}" vid="{7A22D3B6-89C6-4749-A306-7BF1AB253485}"/>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Thème Office">
  <a:themeElements>
    <a:clrScheme name="Magnus color">
      <a:dk1>
        <a:srgbClr val="000000"/>
      </a:dk1>
      <a:lt1>
        <a:srgbClr val="FFFFFF"/>
      </a:lt1>
      <a:dk2>
        <a:srgbClr val="5F5F5F"/>
      </a:dk2>
      <a:lt2>
        <a:srgbClr val="BFBFBF"/>
      </a:lt2>
      <a:accent1>
        <a:srgbClr val="AD0600"/>
      </a:accent1>
      <a:accent2>
        <a:srgbClr val="0078AA"/>
      </a:accent2>
      <a:accent3>
        <a:srgbClr val="A0AA05"/>
      </a:accent3>
      <a:accent4>
        <a:srgbClr val="DC7306"/>
      </a:accent4>
      <a:accent5>
        <a:srgbClr val="E4002B"/>
      </a:accent5>
      <a:accent6>
        <a:srgbClr val="004682"/>
      </a:accent6>
      <a:hlink>
        <a:srgbClr val="3F3F3F"/>
      </a:hlink>
      <a:folHlink>
        <a:srgbClr val="A5A5A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64446</Words>
  <Application>Microsoft Office PowerPoint</Application>
  <PresentationFormat>A4 Paper (210x297 mm)</PresentationFormat>
  <Paragraphs>11100</Paragraphs>
  <Slides>231</Slides>
  <Notes>85</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231</vt:i4>
      </vt:variant>
    </vt:vector>
  </HeadingPairs>
  <TitlesOfParts>
    <vt:vector size="246" baseType="lpstr">
      <vt:lpstr>ＭＳ Ｐゴシック</vt:lpstr>
      <vt:lpstr>ＭＳ Ｐゴシック</vt:lpstr>
      <vt:lpstr>Arial</vt:lpstr>
      <vt:lpstr>Arial Unicode MS</vt:lpstr>
      <vt:lpstr>Calibri</vt:lpstr>
      <vt:lpstr>Calibri Light</vt:lpstr>
      <vt:lpstr>Cambria Math</vt:lpstr>
      <vt:lpstr>Open Sans</vt:lpstr>
      <vt:lpstr>Times New Roman</vt:lpstr>
      <vt:lpstr>Wingdings</vt:lpstr>
      <vt:lpstr>8_Magnus Red 4ENERGY</vt:lpstr>
      <vt:lpstr>6_Magnus Red 4ENERGY</vt:lpstr>
      <vt:lpstr>7_Magnus Red 4ENERGY</vt:lpstr>
      <vt:lpstr>9_Magnus Red 4ENERGY</vt:lpstr>
      <vt:lpstr>Custom Design</vt:lpstr>
      <vt:lpstr>PowerPoint Presentation</vt:lpstr>
      <vt:lpstr>Parallel Run KPI report</vt:lpstr>
      <vt:lpstr>Parallel Run KPI report</vt:lpstr>
      <vt:lpstr>Parallel Run KPI report</vt:lpstr>
      <vt:lpstr>Parallel Run KPI report</vt:lpstr>
      <vt:lpstr>Parallel Run KPI report</vt:lpstr>
      <vt:lpstr>KPI 1 +2_1</vt:lpstr>
      <vt:lpstr>KPI 1 +2_2</vt:lpstr>
      <vt:lpstr>KPI 1 +2_3</vt:lpstr>
      <vt:lpstr>KPI 1 +2_4</vt:lpstr>
      <vt:lpstr>KPI 1 +2_5</vt:lpstr>
      <vt:lpstr>KPI 1 +2_6</vt:lpstr>
      <vt:lpstr>KPI 1 +2_7</vt:lpstr>
      <vt:lpstr>KPI 1 +2_8</vt:lpstr>
      <vt:lpstr>KPI 1 +2_10</vt:lpstr>
      <vt:lpstr>KPI 1 +2_11</vt:lpstr>
      <vt:lpstr>KPI 1 +2_12</vt:lpstr>
      <vt:lpstr>KPI 1 +2_13</vt:lpstr>
      <vt:lpstr>KPI 1 +2_14</vt:lpstr>
      <vt:lpstr>KPI 1 +2_15</vt:lpstr>
      <vt:lpstr>KPI 1 +2_16</vt:lpstr>
      <vt:lpstr>KPI 1 +2_17</vt:lpstr>
      <vt:lpstr>KPI 1 +2_18</vt:lpstr>
      <vt:lpstr>KPI 1 +2_19</vt:lpstr>
      <vt:lpstr>KPI 1 +2_20</vt:lpstr>
      <vt:lpstr>KPI 1 +2_21</vt:lpstr>
      <vt:lpstr>KPI 1 +2_22</vt:lpstr>
      <vt:lpstr>KPI 1 +2_23</vt:lpstr>
      <vt:lpstr>KPI 1 +2_24</vt:lpstr>
      <vt:lpstr>KPI 1 +2_25</vt:lpstr>
      <vt:lpstr>KPI 1 +2_26</vt:lpstr>
      <vt:lpstr>KPI 1 +2_28</vt:lpstr>
      <vt:lpstr>KPI 1 +2_29</vt:lpstr>
      <vt:lpstr>KPI 1 +2_31</vt:lpstr>
      <vt:lpstr>KPI 5</vt:lpstr>
      <vt:lpstr>KPI6_1001</vt:lpstr>
      <vt:lpstr>KPI6_1002</vt:lpstr>
      <vt:lpstr>KPI6_1003</vt:lpstr>
      <vt:lpstr>KPI6_1004</vt:lpstr>
      <vt:lpstr>KPI6_1005</vt:lpstr>
      <vt:lpstr>KPI6_1006</vt:lpstr>
      <vt:lpstr>KPI6_1007</vt:lpstr>
      <vt:lpstr>KPI6_1008</vt:lpstr>
      <vt:lpstr>KPI6_1013_0-11</vt:lpstr>
      <vt:lpstr>KPI6_1013_12-18</vt:lpstr>
      <vt:lpstr>KPI6_1013_19-23</vt:lpstr>
      <vt:lpstr>KPI6_1015</vt:lpstr>
      <vt:lpstr>KPI6_1016</vt:lpstr>
      <vt:lpstr>KPI6_1017</vt:lpstr>
      <vt:lpstr>KPI6_1018</vt:lpstr>
      <vt:lpstr>KPI6_1019</vt:lpstr>
      <vt:lpstr>KPI6_1021</vt:lpstr>
      <vt:lpstr>KPI6_1022</vt:lpstr>
      <vt:lpstr>KPI6_1023</vt:lpstr>
      <vt:lpstr>KPI6_1025</vt:lpstr>
      <vt:lpstr>KPI6_1026_00-11</vt:lpstr>
      <vt:lpstr>KPI6_1026_12-23</vt:lpstr>
      <vt:lpstr>KPI6_1028</vt:lpstr>
      <vt:lpstr>KPI6_1029</vt:lpstr>
      <vt:lpstr>AT + BE</vt:lpstr>
      <vt:lpstr>CZ+DE</vt:lpstr>
      <vt:lpstr>FR + HR</vt:lpstr>
      <vt:lpstr>HU + NL</vt:lpstr>
      <vt:lpstr>PL + RO</vt:lpstr>
      <vt:lpstr>SI + SK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KPI 15: Non-Core delta exchanges</vt:lpstr>
      <vt:lpstr>Boxplot recap</vt:lpstr>
      <vt:lpstr>NRAO – Applied Remedial Actions </vt:lpstr>
      <vt:lpstr>PowerPoint Presentation</vt:lpstr>
      <vt:lpstr>PowerPoint Presentation</vt:lpstr>
      <vt:lpstr>PowerPoint Presentation</vt:lpstr>
      <vt:lpstr>PowerPoint Presentation</vt:lpstr>
      <vt:lpstr>PowerPoint Presentation</vt:lpstr>
      <vt:lpstr>KPI 17: Most limiting CNEC per TSO (NRAO)</vt:lpstr>
      <vt:lpstr>KPI 18: Average variation of relative RAM before and after NRAO </vt:lpstr>
      <vt:lpstr>Parallel Run KPI report</vt:lpstr>
      <vt:lpstr>Parallel Run KPI report</vt:lpstr>
      <vt:lpstr>Parallel Run KPI report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73</cp:revision>
  <dcterms:created xsi:type="dcterms:W3CDTF">2018-12-04T09:56:18Z</dcterms:created>
  <dcterms:modified xsi:type="dcterms:W3CDTF">2022-01-27T16:39:29Z</dcterms:modified>
</cp:coreProperties>
</file>