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4150" r:id="rId1"/>
  </p:sldMasterIdLst>
  <p:notesMasterIdLst>
    <p:notesMasterId r:id="rId8"/>
  </p:notesMasterIdLst>
  <p:sldIdLst>
    <p:sldId id="256" r:id="rId2"/>
    <p:sldId id="280" r:id="rId3"/>
    <p:sldId id="284" r:id="rId4"/>
    <p:sldId id="285" r:id="rId5"/>
    <p:sldId id="286" r:id="rId6"/>
    <p:sldId id="287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Veronika Kiraly" initials="AVK" lastIdx="1" clrIdx="0">
    <p:extLst>
      <p:ext uri="{19B8F6BF-5375-455C-9EA6-DF929625EA0E}">
        <p15:presenceInfo xmlns:p15="http://schemas.microsoft.com/office/powerpoint/2012/main" userId="S-1-5-21-3266024977-1589403349-1611229570-2561" providerId="AD"/>
      </p:ext>
    </p:extLst>
  </p:cmAuthor>
  <p:cmAuthor id="2" name="Anna Veronika Kiraly" initials="AVK [2]" lastIdx="13" clrIdx="1">
    <p:extLst>
      <p:ext uri="{19B8F6BF-5375-455C-9EA6-DF929625EA0E}">
        <p15:presenceInfo xmlns:p15="http://schemas.microsoft.com/office/powerpoint/2012/main" userId="Anna Veronika Kiraly" providerId="None"/>
      </p:ext>
    </p:extLst>
  </p:cmAuthor>
  <p:cmAuthor id="3" name="Stefan Bogdanov" initials="SB" lastIdx="8" clrIdx="2">
    <p:extLst>
      <p:ext uri="{19B8F6BF-5375-455C-9EA6-DF929625EA0E}">
        <p15:presenceInfo xmlns:p15="http://schemas.microsoft.com/office/powerpoint/2012/main" userId="S::bogdanov@jao.eu::b236d18c-0555-4d71-9b3d-63fbbf30f817" providerId="AD"/>
      </p:ext>
    </p:extLst>
  </p:cmAuthor>
  <p:cmAuthor id="4" name="Anna Veronika Kiraly" initials="AVK [3]" lastIdx="1" clrIdx="3">
    <p:extLst>
      <p:ext uri="{19B8F6BF-5375-455C-9EA6-DF929625EA0E}">
        <p15:presenceInfo xmlns:p15="http://schemas.microsoft.com/office/powerpoint/2012/main" userId="S::Kiraly@jao.eu::4a0dfe09-473a-4059-9cef-a5e1f74d53a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1651"/>
    <a:srgbClr val="00A800"/>
    <a:srgbClr val="E6E9EB"/>
    <a:srgbClr val="3D66A0"/>
    <a:srgbClr val="D99694"/>
    <a:srgbClr val="ABC1DF"/>
    <a:srgbClr val="FF9300"/>
    <a:srgbClr val="009051"/>
    <a:srgbClr val="19345F"/>
    <a:srgbClr val="C2C9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05427F-5421-D34F-ABFC-BB784246BD54}" v="41" dt="2022-06-14T08:28:24.116"/>
    <p1510:client id="{2B87E912-8955-4445-87E8-CAB49F793057}" v="1" dt="2022-06-14T09:12:24.9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00" autoAdjust="0"/>
    <p:restoredTop sz="96327"/>
  </p:normalViewPr>
  <p:slideViewPr>
    <p:cSldViewPr snapToGrid="0">
      <p:cViewPr varScale="1">
        <p:scale>
          <a:sx n="128" d="100"/>
          <a:sy n="128" d="100"/>
        </p:scale>
        <p:origin x="328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00D3F4C-0064-460F-AAB8-0D56AF05EBAA}" type="datetimeFigureOut">
              <a:rPr lang="en-US"/>
              <a:pPr>
                <a:defRPr/>
              </a:pPr>
              <a:t>6/14/22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6B1C30-9CA1-4C5E-8D96-370805A8F7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15955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lang="en-US" sz="4800" kern="1200" spc="-50" dirty="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2D483-DADD-4C19-A580-36F7E126CC18}" type="datetime1">
              <a:rPr lang="en-GB" smtClean="0"/>
              <a:t>14/06/2022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1EAC8-EAE7-456F-BF9D-40FECC92E7BE}" type="slidenum">
              <a:rPr lang="en-US" altLang="tr-TR"/>
              <a:pPr/>
              <a:t>‹#›</a:t>
            </a:fld>
            <a:endParaRPr lang="en-US" altLang="tr-TR"/>
          </a:p>
        </p:txBody>
      </p:sp>
      <p:pic>
        <p:nvPicPr>
          <p:cNvPr id="10" name="Picture 9" descr="../../../../../../CASC/Library/Containers/com.apple.mail/Data/Library/Mail%20Downloads/15AFFBB1-BDB0-4351-8225-E92BFD412CB2/JAO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33" y="2102394"/>
            <a:ext cx="3314586" cy="1858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421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ED9D5-BDBF-4CE1-A7D6-A0340C6584D2}" type="datetime1">
              <a:rPr lang="en-GB" smtClean="0"/>
              <a:t>14/06/2022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B9DC1-9C42-42DA-A98D-23F06CB530F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21128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09CB7-40AE-4619-BCC5-8436E9CBF7C1}" type="datetime1">
              <a:rPr lang="en-GB" smtClean="0"/>
              <a:t>14/06/2022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36AAA-AE86-45DA-B371-21E0984E39F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9357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51088-B614-441E-BEF2-C6E5833C6E92}" type="datetime1">
              <a:rPr lang="en-GB" smtClean="0"/>
              <a:t>14/06/2022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94C03-1725-4089-B780-A3C3763C7BB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4368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8900000" flipH="1">
            <a:off x="6514875" y="1294389"/>
            <a:ext cx="4542857" cy="4228571"/>
          </a:xfrm>
          <a:prstGeom prst="rect">
            <a:avLst/>
          </a:prstGeom>
        </p:spPr>
      </p:pic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E626E-4F65-4F6A-B62B-E5AD0A23F534}" type="datetime1">
              <a:rPr lang="en-GB" smtClean="0"/>
              <a:t>14/06/2022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1B4A5-6FAD-4216-A305-C8E9213F481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83264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9E35-FDE8-42D0-8B03-243239482517}" type="datetime1">
              <a:rPr lang="en-GB" smtClean="0"/>
              <a:t>14/06/2022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40F00-2DA6-43DC-9359-F0CDBCDDECA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2066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AAD4A-BA87-4B67-A1AF-8D97EF1ADE58}" type="datetime1">
              <a:rPr lang="en-GB" smtClean="0"/>
              <a:t>14/06/2022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1A218-A8D3-48B6-A946-C113017C78D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94788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1E9B0-056C-43DE-8A09-DE301DF49906}" type="datetime1">
              <a:rPr lang="en-GB" smtClean="0"/>
              <a:t>14/06/2022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9AE54-70AB-4959-BB99-F77CE3D3F27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8943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CFDAC-A323-4B20-9A00-3B758B0D0EEB}" type="datetime1">
              <a:rPr lang="en-GB" smtClean="0"/>
              <a:t>14/06/2022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0F6CC-7A35-45B5-8491-B4B328EB700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5678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8900000" flipH="1">
            <a:off x="6514875" y="1294389"/>
            <a:ext cx="4542857" cy="4228571"/>
          </a:xfrm>
          <a:prstGeom prst="rect">
            <a:avLst/>
          </a:prstGeom>
        </p:spPr>
      </p:pic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538A7C1-A7D8-47B5-9C7A-02376BC7B4D2}" type="datetime1">
              <a:rPr lang="en-GB" smtClean="0"/>
              <a:t>14/06/2022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CFBF80-CEF8-413E-8E3C-4AB9112263D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0931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927E4-EABD-42E0-A65D-D2F913671D8C}" type="datetime1">
              <a:rPr lang="en-GB" smtClean="0"/>
              <a:t>14/06/2022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F6689-FCC8-4750-8525-B7991644D4D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4729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18900000" flipH="1">
            <a:off x="6514875" y="1294389"/>
            <a:ext cx="4542857" cy="42285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  <a:endParaRPr lang="en-US" alt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093924-35A4-474D-8E2C-BA2AB6C87FB6}" type="datetime1">
              <a:rPr lang="en-GB" smtClean="0"/>
              <a:t>14/06/2022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JAO S.A.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410A6CA5-CD41-4BC6-9E93-8EE7CAEC2898}" type="slidenum">
              <a:rPr lang="en-US" altLang="tr-TR"/>
              <a:pPr/>
              <a:t>‹#›</a:t>
            </a:fld>
            <a:endParaRPr lang="en-US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85" r:id="rId2"/>
    <p:sldLayoutId id="2147484191" r:id="rId3"/>
    <p:sldLayoutId id="2147484186" r:id="rId4"/>
    <p:sldLayoutId id="2147484187" r:id="rId5"/>
    <p:sldLayoutId id="2147484188" r:id="rId6"/>
    <p:sldLayoutId id="2147484192" r:id="rId7"/>
    <p:sldLayoutId id="2147484193" r:id="rId8"/>
    <p:sldLayoutId id="2147484194" r:id="rId9"/>
    <p:sldLayoutId id="2147484189" r:id="rId10"/>
    <p:sldLayoutId id="2147484195" r:id="rId11"/>
  </p:sldLayoutIdLst>
  <p:hf hdr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9pPr>
    </p:titleStyle>
    <p:bodyStyle>
      <a:lvl1pPr marL="90488" indent="-90488" algn="l" rtl="0" eaLnBrk="1" fontAlgn="base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LTFBA Bid Prioritization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JAO S.A.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EAC8-EAE7-456F-BF9D-40FECC92E7BE}" type="slidenum">
              <a:rPr lang="en-US" altLang="tr-TR" smtClean="0"/>
              <a:pPr/>
              <a:t>1</a:t>
            </a:fld>
            <a:endParaRPr lang="en-US" alt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E61F0E-CB94-4AA0-9B95-843E18484B2C}" type="datetime1">
              <a:rPr lang="en-GB" smtClean="0"/>
              <a:t>14/06/2022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97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6C949-946A-CAA5-61D4-4AFF49F9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U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9F5D4-A864-A062-BE52-F624F4D71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382270" lvl="1" indent="-18224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With 20+ bidding zone borders being allocated in one auction, the collateral requirements for Market Participants would be very significant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Collateral requirements are partially manageable currently because auctions do not close at the same time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LTFBA is expected to raise the collateral requirement even higher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HLMD proposes bid rejection at submission time: Depending on the bids and the borders on which the Market Participants are involved, they could potentially be expected to have millions in collateral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Rejection at auction evaluation would lead to randomness in the bid rejection – some borders might be completely removed from the bids due to different prices even if the Market Participant considered them important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C0779-1D67-08AA-CEDE-64294F0FC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14/06/2022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98759-C6EC-5945-1704-77E0D42C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JAO S.A.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E203-76E6-430A-F02E-82F9F124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2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03040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6C949-946A-CAA5-61D4-4AFF49F9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U" dirty="0"/>
              <a:t>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9F5D4-A864-A062-BE52-F624F4D71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133600"/>
            <a:ext cx="10058400" cy="3735388"/>
          </a:xfrm>
        </p:spPr>
        <p:txBody>
          <a:bodyPr anchor="t"/>
          <a:lstStyle/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Allow M</a:t>
            </a:r>
            <a:r>
              <a:rPr lang="hu-HU" dirty="0" err="1"/>
              <a:t>arket</a:t>
            </a:r>
            <a:r>
              <a:rPr lang="hu-HU" dirty="0"/>
              <a:t> </a:t>
            </a:r>
            <a:r>
              <a:rPr lang="en-US" dirty="0"/>
              <a:t>P</a:t>
            </a:r>
            <a:r>
              <a:rPr lang="hu-HU" dirty="0" err="1"/>
              <a:t>articipant</a:t>
            </a:r>
            <a:r>
              <a:rPr lang="en-US" dirty="0"/>
              <a:t>s to assign priority to be taken into account at bid rejection for credit limit reasons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Priority as bid component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Priority as a parameter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Priority as a bid flag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Make no changes</a:t>
            </a:r>
            <a:endParaRPr lang="hu-HU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C0779-1D67-08AA-CEDE-64294F0FC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14/06/2022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98759-C6EC-5945-1704-77E0D42C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JAO S.A.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E203-76E6-430A-F02E-82F9F124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3</a:t>
            </a:fld>
            <a:endParaRPr lang="en-US" altLang="tr-TR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39430A5-0FD3-E4F4-1B9F-005638130774}"/>
              </a:ext>
            </a:extLst>
          </p:cNvPr>
          <p:cNvGrpSpPr/>
          <p:nvPr/>
        </p:nvGrpSpPr>
        <p:grpSpPr>
          <a:xfrm>
            <a:off x="1289549" y="5089244"/>
            <a:ext cx="8790781" cy="914400"/>
            <a:chOff x="1214703" y="4032955"/>
            <a:chExt cx="8790781" cy="914400"/>
          </a:xfrm>
        </p:grpSpPr>
        <p:pic>
          <p:nvPicPr>
            <p:cNvPr id="8" name="Graphic 7" descr="Warning outline">
              <a:extLst>
                <a:ext uri="{FF2B5EF4-FFF2-40B4-BE49-F238E27FC236}">
                  <a16:creationId xmlns:a16="http://schemas.microsoft.com/office/drawing/2014/main" id="{7659A7D4-AA04-49CF-3929-6715C624FF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14703" y="4032955"/>
              <a:ext cx="914400" cy="9144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35DD015-6DC6-DF10-992C-30916C8B0001}"/>
                </a:ext>
              </a:extLst>
            </p:cNvPr>
            <p:cNvSpPr txBox="1"/>
            <p:nvPr/>
          </p:nvSpPr>
          <p:spPr>
            <a:xfrm>
              <a:off x="2246842" y="4166990"/>
              <a:ext cx="77586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LU" dirty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None of the proposals change the allocation algorithm – this only applies to bid rejection for credit limit reasons.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641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6C949-946A-CAA5-61D4-4AFF49F9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U" dirty="0"/>
              <a:t>Priority as bid component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9F5D4-A864-A062-BE52-F624F4D71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1952043"/>
            <a:ext cx="4999037" cy="1852313"/>
          </a:xfrm>
        </p:spPr>
        <p:txBody>
          <a:bodyPr anchor="t"/>
          <a:lstStyle/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Bid XSD is extended to include third component: priority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Priority is mandatory and unique for each bid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Priority is auto-allocated by bid order on the Web UI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200025" lvl="1" indent="0">
              <a:lnSpc>
                <a:spcPct val="120000"/>
              </a:lnSpc>
              <a:buNone/>
            </a:pPr>
            <a:endParaRPr lang="en-US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C0779-1D67-08AA-CEDE-64294F0FC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14/06/2022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98759-C6EC-5945-1704-77E0D42C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JAO S.A.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E203-76E6-430A-F02E-82F9F124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4</a:t>
            </a:fld>
            <a:endParaRPr lang="en-US" altLang="tr-TR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06ED2C57-A33E-D446-3684-379DACA02A55}"/>
              </a:ext>
            </a:extLst>
          </p:cNvPr>
          <p:cNvSpPr txBox="1">
            <a:spLocks/>
          </p:cNvSpPr>
          <p:nvPr/>
        </p:nvSpPr>
        <p:spPr bwMode="auto">
          <a:xfrm>
            <a:off x="6274753" y="1952043"/>
            <a:ext cx="4937760" cy="253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2" anchor="t" anchorCtr="0" compatLnSpc="1">
            <a:prstTxWarp prst="textNoShape">
              <a:avLst/>
            </a:prstTxWarp>
          </a:bodyPr>
          <a:lstStyle>
            <a:lvl1pPr marL="90488" indent="-90488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PROs: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Always up to date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Faster to update in Web UI with drag and drop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More granular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84175" lvl="2" indent="0">
              <a:lnSpc>
                <a:spcPct val="120000"/>
              </a:lnSpc>
              <a:buNone/>
            </a:pPr>
            <a:endParaRPr lang="en-US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CONs: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Development for WS clients required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More effort for MPs for each bid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Updated XSD for Bid document</a:t>
            </a:r>
          </a:p>
        </p:txBody>
      </p:sp>
      <p:pic>
        <p:nvPicPr>
          <p:cNvPr id="12" name="Content Placeholder 7" descr="Table&#10;&#10;Description automatically generated">
            <a:extLst>
              <a:ext uri="{FF2B5EF4-FFF2-40B4-BE49-F238E27FC236}">
                <a16:creationId xmlns:a16="http://schemas.microsoft.com/office/drawing/2014/main" id="{95F0D0F5-E825-AD2D-044E-FA3327FEC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129128" y="4686072"/>
            <a:ext cx="6083385" cy="1216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0FA0105-B0F1-1650-1FC9-26745F35D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425" y="4686072"/>
            <a:ext cx="3877169" cy="124069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710F211-4AAA-1C47-3031-6F12BC4AE557}"/>
              </a:ext>
            </a:extLst>
          </p:cNvPr>
          <p:cNvSpPr txBox="1"/>
          <p:nvPr/>
        </p:nvSpPr>
        <p:spPr>
          <a:xfrm>
            <a:off x="987425" y="4260300"/>
            <a:ext cx="2303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U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Sample Bid document: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21F8CF-D681-4AC3-85BE-21A2134F7837}"/>
              </a:ext>
            </a:extLst>
          </p:cNvPr>
          <p:cNvSpPr txBox="1"/>
          <p:nvPr/>
        </p:nvSpPr>
        <p:spPr>
          <a:xfrm>
            <a:off x="5132547" y="4260300"/>
            <a:ext cx="2559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U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Drag and drop in Web UI:</a:t>
            </a:r>
          </a:p>
        </p:txBody>
      </p:sp>
    </p:spTree>
    <p:extLst>
      <p:ext uri="{BB962C8B-B14F-4D97-AF65-F5344CB8AC3E}">
        <p14:creationId xmlns:p14="http://schemas.microsoft.com/office/powerpoint/2010/main" val="4013794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6C949-946A-CAA5-61D4-4AFF49F9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U" dirty="0"/>
              <a:t>Priority as parameter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9F5D4-A864-A062-BE52-F624F4D71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1952043"/>
            <a:ext cx="4999037" cy="1852313"/>
          </a:xfrm>
        </p:spPr>
        <p:txBody>
          <a:bodyPr anchor="t"/>
          <a:lstStyle/>
          <a:p>
            <a:pPr marL="382588" marR="0" lvl="1" indent="-182563" algn="l" defTabSz="914400" rtl="0" eaLnBrk="1" fontAlgn="base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>
                <a:srgbClr val="BD2D6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Priority is assigned to border per horizon in Web UI as a standing parameter</a:t>
            </a:r>
          </a:p>
          <a:p>
            <a:pPr marL="382588" marR="0" lvl="1" indent="-182563" algn="l" defTabSz="914400" rtl="0" eaLnBrk="1" fontAlgn="base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>
                <a:srgbClr val="BD2D6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latin typeface="Calibri"/>
              </a:rPr>
              <a:t>Priority is not at bid level, but border level</a:t>
            </a:r>
          </a:p>
          <a:p>
            <a:pPr marL="382588" marR="0" lvl="1" indent="-182563" algn="l" defTabSz="914400" rtl="0" eaLnBrk="1" fontAlgn="base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>
                <a:srgbClr val="BD2D6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not </a:t>
            </a:r>
            <a:r>
              <a:rPr lang="en-US" dirty="0">
                <a:latin typeface="Calibri"/>
              </a:rPr>
              <a:t>filled out, a default ranking needs to be applied – most likely alphabetic sorting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200025" lvl="1" indent="0">
              <a:lnSpc>
                <a:spcPct val="120000"/>
              </a:lnSpc>
              <a:buNone/>
            </a:pPr>
            <a:endParaRPr lang="en-US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C0779-1D67-08AA-CEDE-64294F0FC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14/06/2022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98759-C6EC-5945-1704-77E0D42C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JAO S.A.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E203-76E6-430A-F02E-82F9F124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5</a:t>
            </a:fld>
            <a:endParaRPr lang="en-US" altLang="tr-TR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06ED2C57-A33E-D446-3684-379DACA02A55}"/>
              </a:ext>
            </a:extLst>
          </p:cNvPr>
          <p:cNvSpPr txBox="1">
            <a:spLocks/>
          </p:cNvSpPr>
          <p:nvPr/>
        </p:nvSpPr>
        <p:spPr bwMode="auto">
          <a:xfrm>
            <a:off x="6274753" y="1952043"/>
            <a:ext cx="4937760" cy="225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2" anchor="t" anchorCtr="0" compatLnSpc="1">
            <a:prstTxWarp prst="textNoShape">
              <a:avLst/>
            </a:prstTxWarp>
          </a:bodyPr>
          <a:lstStyle>
            <a:lvl1pPr marL="90488" indent="-90488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PROs: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Set once and forget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No change in XSD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Less input required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84175" lvl="2" indent="0">
              <a:lnSpc>
                <a:spcPct val="120000"/>
              </a:lnSpc>
              <a:buNone/>
            </a:pPr>
            <a:endParaRPr lang="en-US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CONs: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Granularity is lost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Risk of MPs not updating it: default ranking required (alphabetic)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Purely Web UI based: no fallback possible</a:t>
            </a:r>
          </a:p>
        </p:txBody>
      </p:sp>
      <p:graphicFrame>
        <p:nvGraphicFramePr>
          <p:cNvPr id="9" name="Table 11">
            <a:extLst>
              <a:ext uri="{FF2B5EF4-FFF2-40B4-BE49-F238E27FC236}">
                <a16:creationId xmlns:a16="http://schemas.microsoft.com/office/drawing/2014/main" id="{2721B90B-2927-1DDE-EFA7-E819B34533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624192"/>
              </p:ext>
            </p:extLst>
          </p:nvPr>
        </p:nvGraphicFramePr>
        <p:xfrm>
          <a:off x="1248421" y="3988860"/>
          <a:ext cx="7841912" cy="224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96">
                  <a:extLst>
                    <a:ext uri="{9D8B030D-6E8A-4147-A177-3AD203B41FA5}">
                      <a16:colId xmlns:a16="http://schemas.microsoft.com/office/drawing/2014/main" val="743040741"/>
                    </a:ext>
                  </a:extLst>
                </a:gridCol>
                <a:gridCol w="741593">
                  <a:extLst>
                    <a:ext uri="{9D8B030D-6E8A-4147-A177-3AD203B41FA5}">
                      <a16:colId xmlns:a16="http://schemas.microsoft.com/office/drawing/2014/main" val="375279722"/>
                    </a:ext>
                  </a:extLst>
                </a:gridCol>
                <a:gridCol w="403195">
                  <a:extLst>
                    <a:ext uri="{9D8B030D-6E8A-4147-A177-3AD203B41FA5}">
                      <a16:colId xmlns:a16="http://schemas.microsoft.com/office/drawing/2014/main" val="992959137"/>
                    </a:ext>
                  </a:extLst>
                </a:gridCol>
                <a:gridCol w="1187989">
                  <a:extLst>
                    <a:ext uri="{9D8B030D-6E8A-4147-A177-3AD203B41FA5}">
                      <a16:colId xmlns:a16="http://schemas.microsoft.com/office/drawing/2014/main" val="2730686052"/>
                    </a:ext>
                  </a:extLst>
                </a:gridCol>
                <a:gridCol w="1252789">
                  <a:extLst>
                    <a:ext uri="{9D8B030D-6E8A-4147-A177-3AD203B41FA5}">
                      <a16:colId xmlns:a16="http://schemas.microsoft.com/office/drawing/2014/main" val="2752544045"/>
                    </a:ext>
                  </a:extLst>
                </a:gridCol>
                <a:gridCol w="475195">
                  <a:extLst>
                    <a:ext uri="{9D8B030D-6E8A-4147-A177-3AD203B41FA5}">
                      <a16:colId xmlns:a16="http://schemas.microsoft.com/office/drawing/2014/main" val="213765952"/>
                    </a:ext>
                  </a:extLst>
                </a:gridCol>
                <a:gridCol w="1018182">
                  <a:extLst>
                    <a:ext uri="{9D8B030D-6E8A-4147-A177-3AD203B41FA5}">
                      <a16:colId xmlns:a16="http://schemas.microsoft.com/office/drawing/2014/main" val="58526250"/>
                    </a:ext>
                  </a:extLst>
                </a:gridCol>
                <a:gridCol w="784191">
                  <a:extLst>
                    <a:ext uri="{9D8B030D-6E8A-4147-A177-3AD203B41FA5}">
                      <a16:colId xmlns:a16="http://schemas.microsoft.com/office/drawing/2014/main" val="2530802058"/>
                    </a:ext>
                  </a:extLst>
                </a:gridCol>
                <a:gridCol w="784191">
                  <a:extLst>
                    <a:ext uri="{9D8B030D-6E8A-4147-A177-3AD203B41FA5}">
                      <a16:colId xmlns:a16="http://schemas.microsoft.com/office/drawing/2014/main" val="2703942547"/>
                    </a:ext>
                  </a:extLst>
                </a:gridCol>
                <a:gridCol w="784191">
                  <a:extLst>
                    <a:ext uri="{9D8B030D-6E8A-4147-A177-3AD203B41FA5}">
                      <a16:colId xmlns:a16="http://schemas.microsoft.com/office/drawing/2014/main" val="2568519648"/>
                    </a:ext>
                  </a:extLst>
                </a:gridCol>
              </a:tblGrid>
              <a:tr h="382703">
                <a:tc>
                  <a:txBody>
                    <a:bodyPr/>
                    <a:lstStyle/>
                    <a:p>
                      <a:r>
                        <a:rPr lang="en-LU" sz="1100" dirty="0"/>
                        <a:t>File</a:t>
                      </a:r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LU" sz="1100" dirty="0"/>
                        <a:t>Auction</a:t>
                      </a:r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LU" sz="1100" dirty="0"/>
                        <a:t>Bid</a:t>
                      </a:r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LU" sz="1100" dirty="0"/>
                        <a:t>Capacity right</a:t>
                      </a:r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LU" sz="1100" dirty="0"/>
                        <a:t>Secondary market</a:t>
                      </a:r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LU" sz="1100" dirty="0"/>
                        <a:t>PAs</a:t>
                      </a:r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LU" sz="1100" dirty="0"/>
                        <a:t>Settlement</a:t>
                      </a:r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LU" sz="1100" dirty="0"/>
                        <a:t>Bulletin board</a:t>
                      </a:r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LU" sz="1100" dirty="0"/>
                        <a:t>Priority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LU" sz="1100" dirty="0"/>
                        <a:t>Options</a:t>
                      </a:r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018521"/>
                  </a:ext>
                </a:extLst>
              </a:tr>
              <a:tr h="232356">
                <a:tc gridSpan="5">
                  <a:txBody>
                    <a:bodyPr/>
                    <a:lstStyle/>
                    <a:p>
                      <a:r>
                        <a:rPr lang="en-LU" sz="1100" dirty="0">
                          <a:solidFill>
                            <a:schemeClr val="accent5">
                              <a:lumMod val="50000"/>
                              <a:lumOff val="50000"/>
                            </a:schemeClr>
                          </a:solidFill>
                        </a:rPr>
                        <a:t>Horizon: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en-LU" sz="1100" dirty="0"/>
                        <a:t>      Monthly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319289"/>
                  </a:ext>
                </a:extLst>
              </a:tr>
              <a:tr h="232356">
                <a:tc gridSpan="5">
                  <a:txBody>
                    <a:bodyPr/>
                    <a:lstStyle/>
                    <a:p>
                      <a:r>
                        <a:rPr lang="en-LU" sz="1100" dirty="0">
                          <a:solidFill>
                            <a:schemeClr val="accent5">
                              <a:lumMod val="50000"/>
                              <a:lumOff val="50000"/>
                            </a:schemeClr>
                          </a:solidFill>
                        </a:rPr>
                        <a:t>Auction: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1100" dirty="0"/>
                        <a:t>      CORE--M-BASE-------250301-01</a:t>
                      </a:r>
                      <a:endParaRPr lang="en-LU" sz="1100" dirty="0"/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648840"/>
                  </a:ext>
                </a:extLst>
              </a:tr>
              <a:tr h="232356">
                <a:tc gridSpan="5">
                  <a:txBody>
                    <a:bodyPr/>
                    <a:lstStyle/>
                    <a:p>
                      <a:endParaRPr lang="en-LU" sz="1100" dirty="0">
                        <a:solidFill>
                          <a:schemeClr val="accent5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LU" sz="1100" dirty="0"/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024979"/>
                  </a:ext>
                </a:extLst>
              </a:tr>
              <a:tr h="232356">
                <a:tc gridSpan="5">
                  <a:txBody>
                    <a:bodyPr/>
                    <a:lstStyle/>
                    <a:p>
                      <a:r>
                        <a:rPr lang="en-LU" sz="1100" dirty="0">
                          <a:solidFill>
                            <a:schemeClr val="accent5">
                              <a:lumMod val="50000"/>
                              <a:lumOff val="50000"/>
                            </a:schemeClr>
                          </a:solidFill>
                        </a:rPr>
                        <a:t>Border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LU" sz="1100" dirty="0">
                          <a:solidFill>
                            <a:schemeClr val="accent5">
                              <a:lumMod val="50000"/>
                              <a:lumOff val="50000"/>
                            </a:schemeClr>
                          </a:solidFill>
                        </a:rPr>
                        <a:t>Priority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567837"/>
                  </a:ext>
                </a:extLst>
              </a:tr>
              <a:tr h="232356">
                <a:tc gridSpan="5">
                  <a:txBody>
                    <a:bodyPr/>
                    <a:lstStyle/>
                    <a:p>
                      <a:r>
                        <a:rPr lang="en-LU" sz="1100" dirty="0">
                          <a:solidFill>
                            <a:schemeClr val="tx1"/>
                          </a:solidFill>
                        </a:rPr>
                        <a:t>AT-CZ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LU" sz="1100" dirty="0"/>
                        <a:t>1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621065"/>
                  </a:ext>
                </a:extLst>
              </a:tr>
              <a:tr h="232356">
                <a:tc gridSpan="5">
                  <a:txBody>
                    <a:bodyPr/>
                    <a:lstStyle/>
                    <a:p>
                      <a:r>
                        <a:rPr lang="en-LU" sz="1100" dirty="0">
                          <a:solidFill>
                            <a:schemeClr val="tx1"/>
                          </a:solidFill>
                        </a:rPr>
                        <a:t>AT-DE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LU" sz="1100" dirty="0"/>
                        <a:t>5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198431"/>
                  </a:ext>
                </a:extLst>
              </a:tr>
              <a:tr h="232356">
                <a:tc gridSpan="5">
                  <a:txBody>
                    <a:bodyPr/>
                    <a:lstStyle/>
                    <a:p>
                      <a:r>
                        <a:rPr lang="en-LU" sz="1100" dirty="0">
                          <a:solidFill>
                            <a:schemeClr val="tx1"/>
                          </a:solidFill>
                        </a:rPr>
                        <a:t>DE-CZ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LU" sz="1100" dirty="0"/>
                        <a:t>2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L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471692"/>
                  </a:ext>
                </a:extLst>
              </a:tr>
            </a:tbl>
          </a:graphicData>
        </a:graphic>
      </p:graphicFrame>
      <p:pic>
        <p:nvPicPr>
          <p:cNvPr id="10" name="Graphic 9" descr="Caret Down outline">
            <a:extLst>
              <a:ext uri="{FF2B5EF4-FFF2-40B4-BE49-F238E27FC236}">
                <a16:creationId xmlns:a16="http://schemas.microsoft.com/office/drawing/2014/main" id="{D5F55EF1-7F97-BAEB-2006-1222959FA5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79729" y="4406230"/>
            <a:ext cx="309613" cy="309613"/>
          </a:xfrm>
          <a:prstGeom prst="rect">
            <a:avLst/>
          </a:prstGeom>
        </p:spPr>
      </p:pic>
      <p:pic>
        <p:nvPicPr>
          <p:cNvPr id="11" name="Graphic 10" descr="Caret Down outline">
            <a:extLst>
              <a:ext uri="{FF2B5EF4-FFF2-40B4-BE49-F238E27FC236}">
                <a16:creationId xmlns:a16="http://schemas.microsoft.com/office/drawing/2014/main" id="{957B5554-6F45-1CF3-CA01-E61E7B2063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79728" y="4645602"/>
            <a:ext cx="309613" cy="30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5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6C949-946A-CAA5-61D4-4AFF49F9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U" dirty="0"/>
              <a:t>Priority as bid flag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9F5D4-A864-A062-BE52-F624F4D71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1952043"/>
            <a:ext cx="4999037" cy="1852313"/>
          </a:xfrm>
        </p:spPr>
        <p:txBody>
          <a:bodyPr anchor="t"/>
          <a:lstStyle/>
          <a:p>
            <a:pPr marL="382588" marR="0" lvl="1" indent="-182563" algn="l" defTabSz="914400" rtl="0" eaLnBrk="1" fontAlgn="base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>
                <a:srgbClr val="BD2D6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Bids are marked as fixed and optional</a:t>
            </a:r>
          </a:p>
          <a:p>
            <a:pPr marL="382588" marR="0" lvl="1" indent="-182563" algn="l" defTabSz="914400" rtl="0" eaLnBrk="1" fontAlgn="base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>
                <a:srgbClr val="BD2D6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latin typeface="Calibri"/>
              </a:rPr>
              <a:t>Fixed bids are checked against the credit limit at bid submission and consume collateral</a:t>
            </a:r>
          </a:p>
          <a:p>
            <a:pPr marL="382588" marR="0" lvl="1" indent="-182563" algn="l" defTabSz="914400" rtl="0" eaLnBrk="1" fontAlgn="base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>
                <a:srgbClr val="BD2D6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Optional bids </a:t>
            </a:r>
            <a:r>
              <a:rPr lang="en-US" dirty="0">
                <a:latin typeface="Calibri"/>
              </a:rPr>
              <a:t>do not consume collateral and are rejected after bid submission is closed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200025" lvl="1" indent="0">
              <a:lnSpc>
                <a:spcPct val="120000"/>
              </a:lnSpc>
              <a:buNone/>
            </a:pPr>
            <a:endParaRPr lang="en-US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C0779-1D67-08AA-CEDE-64294F0FC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14/06/2022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98759-C6EC-5945-1704-77E0D42C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JAO S.A.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E203-76E6-430A-F02E-82F9F124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6</a:t>
            </a:fld>
            <a:endParaRPr lang="en-US" altLang="tr-TR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06ED2C57-A33E-D446-3684-379DACA02A55}"/>
              </a:ext>
            </a:extLst>
          </p:cNvPr>
          <p:cNvSpPr txBox="1">
            <a:spLocks/>
          </p:cNvSpPr>
          <p:nvPr/>
        </p:nvSpPr>
        <p:spPr bwMode="auto">
          <a:xfrm>
            <a:off x="6274753" y="1952043"/>
            <a:ext cx="4937760" cy="225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2" anchor="t" anchorCtr="0" compatLnSpc="1">
            <a:prstTxWarp prst="textNoShape">
              <a:avLst/>
            </a:prstTxWarp>
          </a:bodyPr>
          <a:lstStyle>
            <a:lvl1pPr marL="90488" indent="-90488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PROs: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Less input required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Credit limit is more stable as optional bids do not count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84175" lvl="2" indent="0">
              <a:lnSpc>
                <a:spcPct val="120000"/>
              </a:lnSpc>
              <a:buNone/>
            </a:pPr>
            <a:endParaRPr lang="en-US" dirty="0"/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CONs: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Change in XSD and WS clients required </a:t>
            </a:r>
          </a:p>
          <a:p>
            <a:pPr lvl="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Optional bids are still rejected on existing parameters (lowest bid price or bid value first)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6D8E37A-47B3-9613-AECE-93ADF24E5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63" y="4629632"/>
            <a:ext cx="4203022" cy="147007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07C9A5B-1352-8C4D-708D-DDD12356BA84}"/>
              </a:ext>
            </a:extLst>
          </p:cNvPr>
          <p:cNvSpPr txBox="1"/>
          <p:nvPr/>
        </p:nvSpPr>
        <p:spPr>
          <a:xfrm>
            <a:off x="987425" y="4260300"/>
            <a:ext cx="2303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U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Sample Bid document: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6E11824-B877-6A7C-AAC4-EF9A985B1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1987" y="4629632"/>
            <a:ext cx="5395237" cy="117390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4B052A2-7A64-165A-590C-8CB51909BFE1}"/>
              </a:ext>
            </a:extLst>
          </p:cNvPr>
          <p:cNvSpPr txBox="1"/>
          <p:nvPr/>
        </p:nvSpPr>
        <p:spPr>
          <a:xfrm>
            <a:off x="5776016" y="4260300"/>
            <a:ext cx="2965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U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Selection interface in Web UI:</a:t>
            </a:r>
          </a:p>
        </p:txBody>
      </p:sp>
    </p:spTree>
    <p:extLst>
      <p:ext uri="{BB962C8B-B14F-4D97-AF65-F5344CB8AC3E}">
        <p14:creationId xmlns:p14="http://schemas.microsoft.com/office/powerpoint/2010/main" val="12612993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C1C8CE"/>
      </a:lt2>
      <a:accent1>
        <a:srgbClr val="BD2D67"/>
      </a:accent1>
      <a:accent2>
        <a:srgbClr val="C0C7CD"/>
      </a:accent2>
      <a:accent3>
        <a:srgbClr val="297FD5"/>
      </a:accent3>
      <a:accent4>
        <a:srgbClr val="A94D1E"/>
      </a:accent4>
      <a:accent5>
        <a:srgbClr val="000000"/>
      </a:accent5>
      <a:accent6>
        <a:srgbClr val="3D66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EB14C35-93E7-4BF4-ABE5-6970E51AC5DD}" vid="{BD41A92A-FA69-4F14-8CCB-F666368CD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20200327_ALEGrO</Template>
  <TotalTime>5389</TotalTime>
  <Words>505</Words>
  <Application>Microsoft Macintosh PowerPoint</Application>
  <PresentationFormat>Widescreen</PresentationFormat>
  <Paragraphs>104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PowerPoint Presentation</vt:lpstr>
      <vt:lpstr>Background</vt:lpstr>
      <vt:lpstr>Proposals</vt:lpstr>
      <vt:lpstr>Priority as bid component</vt:lpstr>
      <vt:lpstr>Priority as parameter</vt:lpstr>
      <vt:lpstr>Priority as bid flag</vt:lpstr>
    </vt:vector>
  </TitlesOfParts>
  <Company>ebrc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Veronika Kiraly</dc:creator>
  <cp:lastModifiedBy>Stefan Bogdanov</cp:lastModifiedBy>
  <cp:revision>271</cp:revision>
  <dcterms:created xsi:type="dcterms:W3CDTF">2020-03-25T16:14:41Z</dcterms:created>
  <dcterms:modified xsi:type="dcterms:W3CDTF">2022-06-14T11:06:36Z</dcterms:modified>
</cp:coreProperties>
</file>